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1.xml" ContentType="application/vnd.openxmlformats-officedocument.drawingml.chart+xml"/>
  <Override PartName="/ppt/notesSlides/notesSlide38.xml" ContentType="application/vnd.openxmlformats-officedocument.presentationml.notesSlide+xml"/>
  <Override PartName="/ppt/charts/chart2.xml" ContentType="application/vnd.openxmlformats-officedocument.drawingml.chart+xml"/>
  <Override PartName="/ppt/notesSlides/notesSlide39.xml" ContentType="application/vnd.openxmlformats-officedocument.presentationml.notesSlide+xml"/>
  <Override PartName="/ppt/charts/chart3.xml" ContentType="application/vnd.openxmlformats-officedocument.drawingml.chart+xml"/>
  <Override PartName="/ppt/notesSlides/notesSlide40.xml" ContentType="application/vnd.openxmlformats-officedocument.presentationml.notesSlide+xml"/>
  <Override PartName="/ppt/charts/chart4.xml" ContentType="application/vnd.openxmlformats-officedocument.drawingml.chart+xml"/>
  <Override PartName="/ppt/notesSlides/notesSlide41.xml" ContentType="application/vnd.openxmlformats-officedocument.presentationml.notesSlide+xml"/>
  <Override PartName="/ppt/charts/chart5.xml" ContentType="application/vnd.openxmlformats-officedocument.drawingml.chart+xml"/>
  <Override PartName="/ppt/notesSlides/notesSlide42.xml" ContentType="application/vnd.openxmlformats-officedocument.presentationml.notesSlide+xml"/>
  <Override PartName="/ppt/charts/chart6.xml" ContentType="application/vnd.openxmlformats-officedocument.drawingml.chart+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7.xml" ContentType="application/vnd.openxmlformats-officedocument.drawingml.chart+xml"/>
  <Override PartName="/ppt/notesSlides/notesSlide4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charts/chart8.xml" ContentType="application/vnd.openxmlformats-officedocument.drawingml.chart+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charts/chart9.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99"/>
  </p:notesMasterIdLst>
  <p:sldIdLst>
    <p:sldId id="256" r:id="rId2"/>
    <p:sldId id="384"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385" r:id="rId36"/>
    <p:sldId id="386" r:id="rId37"/>
    <p:sldId id="387" r:id="rId38"/>
    <p:sldId id="388" r:id="rId39"/>
    <p:sldId id="389" r:id="rId40"/>
    <p:sldId id="390" r:id="rId41"/>
    <p:sldId id="391" r:id="rId42"/>
    <p:sldId id="392" r:id="rId43"/>
    <p:sldId id="393" r:id="rId44"/>
    <p:sldId id="322" r:id="rId45"/>
    <p:sldId id="394" r:id="rId46"/>
    <p:sldId id="395" r:id="rId47"/>
    <p:sldId id="396" r:id="rId48"/>
    <p:sldId id="397" r:id="rId49"/>
    <p:sldId id="398" r:id="rId50"/>
    <p:sldId id="399" r:id="rId51"/>
    <p:sldId id="400" r:id="rId52"/>
    <p:sldId id="291" r:id="rId53"/>
    <p:sldId id="290" r:id="rId54"/>
    <p:sldId id="292" r:id="rId55"/>
    <p:sldId id="311" r:id="rId56"/>
    <p:sldId id="321" r:id="rId57"/>
    <p:sldId id="293" r:id="rId58"/>
    <p:sldId id="313" r:id="rId59"/>
    <p:sldId id="314" r:id="rId60"/>
    <p:sldId id="294" r:id="rId61"/>
    <p:sldId id="295" r:id="rId62"/>
    <p:sldId id="296" r:id="rId63"/>
    <p:sldId id="301" r:id="rId64"/>
    <p:sldId id="302" r:id="rId65"/>
    <p:sldId id="307" r:id="rId66"/>
    <p:sldId id="308" r:id="rId67"/>
    <p:sldId id="318" r:id="rId68"/>
    <p:sldId id="298" r:id="rId69"/>
    <p:sldId id="304" r:id="rId70"/>
    <p:sldId id="319" r:id="rId71"/>
    <p:sldId id="299" r:id="rId72"/>
    <p:sldId id="300" r:id="rId73"/>
    <p:sldId id="305" r:id="rId74"/>
    <p:sldId id="306" r:id="rId75"/>
    <p:sldId id="320" r:id="rId76"/>
    <p:sldId id="303" r:id="rId77"/>
    <p:sldId id="309" r:id="rId78"/>
    <p:sldId id="310" r:id="rId79"/>
    <p:sldId id="317" r:id="rId80"/>
    <p:sldId id="316" r:id="rId81"/>
    <p:sldId id="315" r:id="rId82"/>
    <p:sldId id="329" r:id="rId83"/>
    <p:sldId id="330" r:id="rId84"/>
    <p:sldId id="331" r:id="rId85"/>
    <p:sldId id="332" r:id="rId86"/>
    <p:sldId id="333" r:id="rId87"/>
    <p:sldId id="334" r:id="rId88"/>
    <p:sldId id="335" r:id="rId89"/>
    <p:sldId id="336" r:id="rId90"/>
    <p:sldId id="337" r:id="rId91"/>
    <p:sldId id="338" r:id="rId92"/>
    <p:sldId id="339" r:id="rId93"/>
    <p:sldId id="340" r:id="rId94"/>
    <p:sldId id="341" r:id="rId95"/>
    <p:sldId id="342" r:id="rId96"/>
    <p:sldId id="343" r:id="rId97"/>
    <p:sldId id="351" r:id="rId98"/>
    <p:sldId id="344" r:id="rId99"/>
    <p:sldId id="345" r:id="rId100"/>
    <p:sldId id="346" r:id="rId101"/>
    <p:sldId id="347" r:id="rId102"/>
    <p:sldId id="348" r:id="rId103"/>
    <p:sldId id="349" r:id="rId104"/>
    <p:sldId id="350" r:id="rId105"/>
    <p:sldId id="352" r:id="rId106"/>
    <p:sldId id="353" r:id="rId107"/>
    <p:sldId id="354" r:id="rId108"/>
    <p:sldId id="355" r:id="rId109"/>
    <p:sldId id="356" r:id="rId110"/>
    <p:sldId id="357" r:id="rId111"/>
    <p:sldId id="358" r:id="rId112"/>
    <p:sldId id="359" r:id="rId113"/>
    <p:sldId id="360" r:id="rId114"/>
    <p:sldId id="361" r:id="rId115"/>
    <p:sldId id="362" r:id="rId116"/>
    <p:sldId id="367" r:id="rId117"/>
    <p:sldId id="375" r:id="rId118"/>
    <p:sldId id="376" r:id="rId119"/>
    <p:sldId id="368" r:id="rId120"/>
    <p:sldId id="363" r:id="rId121"/>
    <p:sldId id="369" r:id="rId122"/>
    <p:sldId id="370" r:id="rId123"/>
    <p:sldId id="364" r:id="rId124"/>
    <p:sldId id="365" r:id="rId125"/>
    <p:sldId id="366" r:id="rId126"/>
    <p:sldId id="371" r:id="rId127"/>
    <p:sldId id="372" r:id="rId128"/>
    <p:sldId id="373" r:id="rId129"/>
    <p:sldId id="374" r:id="rId130"/>
    <p:sldId id="377" r:id="rId131"/>
    <p:sldId id="378" r:id="rId132"/>
    <p:sldId id="379" r:id="rId133"/>
    <p:sldId id="380" r:id="rId134"/>
    <p:sldId id="381" r:id="rId135"/>
    <p:sldId id="382" r:id="rId136"/>
    <p:sldId id="435" r:id="rId137"/>
    <p:sldId id="383" r:id="rId138"/>
    <p:sldId id="436" r:id="rId139"/>
    <p:sldId id="437" r:id="rId140"/>
    <p:sldId id="438" r:id="rId141"/>
    <p:sldId id="439" r:id="rId142"/>
    <p:sldId id="440" r:id="rId143"/>
    <p:sldId id="441" r:id="rId144"/>
    <p:sldId id="442" r:id="rId145"/>
    <p:sldId id="443" r:id="rId146"/>
    <p:sldId id="444" r:id="rId147"/>
    <p:sldId id="445" r:id="rId148"/>
    <p:sldId id="446" r:id="rId149"/>
    <p:sldId id="447" r:id="rId150"/>
    <p:sldId id="312" r:id="rId151"/>
    <p:sldId id="448" r:id="rId152"/>
    <p:sldId id="449" r:id="rId153"/>
    <p:sldId id="450" r:id="rId154"/>
    <p:sldId id="451" r:id="rId155"/>
    <p:sldId id="452" r:id="rId156"/>
    <p:sldId id="328" r:id="rId157"/>
    <p:sldId id="453" r:id="rId158"/>
    <p:sldId id="454" r:id="rId159"/>
    <p:sldId id="455" r:id="rId160"/>
    <p:sldId id="456" r:id="rId161"/>
    <p:sldId id="457" r:id="rId162"/>
    <p:sldId id="458" r:id="rId163"/>
    <p:sldId id="323" r:id="rId164"/>
    <p:sldId id="324" r:id="rId165"/>
    <p:sldId id="325" r:id="rId166"/>
    <p:sldId id="326" r:id="rId167"/>
    <p:sldId id="327" r:id="rId168"/>
    <p:sldId id="459" r:id="rId169"/>
    <p:sldId id="460" r:id="rId170"/>
    <p:sldId id="461" r:id="rId171"/>
    <p:sldId id="462" r:id="rId172"/>
    <p:sldId id="463" r:id="rId173"/>
    <p:sldId id="464" r:id="rId174"/>
    <p:sldId id="465" r:id="rId175"/>
    <p:sldId id="466" r:id="rId176"/>
    <p:sldId id="467" r:id="rId177"/>
    <p:sldId id="468" r:id="rId178"/>
    <p:sldId id="469" r:id="rId179"/>
    <p:sldId id="470" r:id="rId180"/>
    <p:sldId id="471" r:id="rId181"/>
    <p:sldId id="472" r:id="rId182"/>
    <p:sldId id="473" r:id="rId183"/>
    <p:sldId id="474" r:id="rId184"/>
    <p:sldId id="475" r:id="rId185"/>
    <p:sldId id="476" r:id="rId186"/>
    <p:sldId id="477" r:id="rId187"/>
    <p:sldId id="478" r:id="rId188"/>
    <p:sldId id="479" r:id="rId189"/>
    <p:sldId id="480" r:id="rId190"/>
    <p:sldId id="481" r:id="rId191"/>
    <p:sldId id="482" r:id="rId192"/>
    <p:sldId id="483" r:id="rId193"/>
    <p:sldId id="484" r:id="rId194"/>
    <p:sldId id="485" r:id="rId195"/>
    <p:sldId id="486" r:id="rId196"/>
    <p:sldId id="487" r:id="rId197"/>
    <p:sldId id="488" r:id="rId198"/>
  </p:sldIdLst>
  <p:sldSz cx="12192000" cy="6858000"/>
  <p:notesSz cx="6858000" cy="9144000"/>
  <p:embeddedFontLst>
    <p:embeddedFont>
      <p:font typeface="Calibri" panose="020F0502020204030204" pitchFamily="34" charset="0"/>
      <p:regular r:id="rId200"/>
      <p:bold r:id="rId201"/>
      <p:italic r:id="rId202"/>
      <p:boldItalic r:id="rId203"/>
    </p:embeddedFont>
    <p:embeddedFont>
      <p:font typeface="Merriweather" panose="020B0604020202020204" charset="0"/>
      <p:regular r:id="rId204"/>
      <p:bold r:id="rId205"/>
      <p:italic r:id="rId206"/>
      <p:boldItalic r:id="rId207"/>
    </p:embeddedFont>
    <p:embeddedFont>
      <p:font typeface="Poppins" panose="020B0604020202020204" charset="0"/>
      <p:regular r:id="rId208"/>
      <p:bold r:id="rId209"/>
      <p:italic r:id="rId210"/>
      <p:boldItalic r:id="rId211"/>
    </p:embeddedFont>
    <p:embeddedFont>
      <p:font typeface="Roboto" panose="020B0604020202020204" charset="0"/>
      <p:regular r:id="rId212"/>
      <p:bold r:id="rId213"/>
      <p:italic r:id="rId214"/>
      <p:boldItalic r:id="rId21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9AA0A6"/>
          </p15:clr>
        </p15:guide>
        <p15:guide id="2" pos="3840">
          <p15:clr>
            <a:srgbClr val="9AA0A6"/>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16" roundtripDataSignature="AMtx7miQe/yG5rTyd6wG3HuuzIPzF0CWR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7F32"/>
    <a:srgbClr val="C0C0C0"/>
    <a:srgbClr val="FFD7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0" d="100"/>
          <a:sy n="80" d="100"/>
        </p:scale>
        <p:origin x="354"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font" Target="fonts/font6.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customschemas.google.com/relationships/presentationmetadata" Target="metadata"/><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font" Target="fonts/font7.fntdata"/><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presProps" Target="presProps.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font" Target="fonts/font8.fntdata"/><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viewProps" Target="viewProps.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font" Target="fonts/font9.fntdata"/><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theme" Target="theme/theme1.xml"/><Relationship Id="rId3" Type="http://schemas.openxmlformats.org/officeDocument/2006/relationships/slide" Target="slides/slide2.xml"/><Relationship Id="rId214" Type="http://schemas.openxmlformats.org/officeDocument/2006/relationships/font" Target="fonts/font15.fntdata"/><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font" Target="fonts/font10.fntdata"/><Relationship Id="rId190" Type="http://schemas.openxmlformats.org/officeDocument/2006/relationships/slide" Target="slides/slide189.xml"/><Relationship Id="rId204" Type="http://schemas.openxmlformats.org/officeDocument/2006/relationships/font" Target="fonts/font5.fntdata"/><Relationship Id="rId220"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font" Target="fonts/font11.fntdata"/><Relationship Id="rId215" Type="http://schemas.openxmlformats.org/officeDocument/2006/relationships/font" Target="fonts/font16.fntdata"/><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font" Target="fonts/font1.fntdata"/><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font" Target="fonts/font12.fntdata"/><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font" Target="fonts/font2.fntdata"/><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font" Target="fonts/font13.fntdata"/><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font" Target="fonts/font3.fntdata"/><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font" Target="fonts/font14.fntdata"/><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notesMaster" Target="notesMasters/notesMaster1.xml"/><Relationship Id="rId203" Type="http://schemas.openxmlformats.org/officeDocument/2006/relationships/font" Target="fonts/font4.fntdata"/><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1" Type="http://schemas.openxmlformats.org/officeDocument/2006/relationships/oleObject" Target="file:///C:\Users\gmcau\Downloads\Charting%20Excel%20Export%20-%20Nov%2019th%202020%207_54_24%20pm.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gmcau\Downloads\Charting%20Excel%20Export%20-%20Nov%2019th%202020%207_56_05%20pm.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gmcau\Downloads\Charting%20Excel%20Export%20-%20Nov%2019th%202020%207_57_15%20pm.xl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gmcau\Downloads\Charting%20Excel%20Export%20-%20Nov%2019th%202020%208_02_35%20pm.xls"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gmcau\Downloads\Charting%20Excel%20Export%20-%20Nov%2019th%202020%207_59_58%20pm.xls"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gmcau\Downloads\Charting%20Excel%20Export%20-%20Nov%2019th%202020%208_06_33%20pm.xls"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gmcau\Downloads\Charting%20Excel%20Export%20-%20Nov%2016th%202020%2010_09_09%20pm.xls"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Will\Downloads\Chart.xls" TargetMode="External"/></Relationships>
</file>

<file path=ppt/charts/_rels/chart9.xml.rels><?xml version="1.0" encoding="UTF-8" standalone="yes"?>
<Relationships xmlns="http://schemas.openxmlformats.org/package/2006/relationships"><Relationship Id="rId3" Type="http://schemas.openxmlformats.org/officeDocument/2006/relationships/oleObject" Target="file:///C:\Users\Will\Downloads\Industry%20Analysis%20v2%20(2).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v>Netflix, Inc. (NasdaqGS:NFLX) - Share Pricing</c:v>
          </c:tx>
          <c:spPr>
            <a:ln w="25400">
              <a:solidFill>
                <a:srgbClr val="FF0000"/>
              </a:solidFill>
              <a:prstDash val="solid"/>
            </a:ln>
          </c:spPr>
          <c:marker>
            <c:symbol val="none"/>
          </c:marker>
          <c:cat>
            <c:numRef>
              <c:f>'Pane 1'!$A$37:$A$292</c:f>
              <c:numCache>
                <c:formatCode>[$-409]mmm\-dd\-yyyy;@</c:formatCode>
                <c:ptCount val="256"/>
                <c:pt idx="0">
                  <c:v>43788</c:v>
                </c:pt>
                <c:pt idx="1">
                  <c:v>43789</c:v>
                </c:pt>
                <c:pt idx="2">
                  <c:v>43790</c:v>
                </c:pt>
                <c:pt idx="3">
                  <c:v>43791</c:v>
                </c:pt>
                <c:pt idx="4">
                  <c:v>43794</c:v>
                </c:pt>
                <c:pt idx="5">
                  <c:v>43795</c:v>
                </c:pt>
                <c:pt idx="6">
                  <c:v>43796</c:v>
                </c:pt>
                <c:pt idx="7">
                  <c:v>43797</c:v>
                </c:pt>
                <c:pt idx="8">
                  <c:v>43798</c:v>
                </c:pt>
                <c:pt idx="9">
                  <c:v>43801</c:v>
                </c:pt>
                <c:pt idx="10">
                  <c:v>43802</c:v>
                </c:pt>
                <c:pt idx="11">
                  <c:v>43803</c:v>
                </c:pt>
                <c:pt idx="12">
                  <c:v>43804</c:v>
                </c:pt>
                <c:pt idx="13">
                  <c:v>43805</c:v>
                </c:pt>
                <c:pt idx="14">
                  <c:v>43808</c:v>
                </c:pt>
                <c:pt idx="15">
                  <c:v>43809</c:v>
                </c:pt>
                <c:pt idx="16">
                  <c:v>43810</c:v>
                </c:pt>
                <c:pt idx="17">
                  <c:v>43811</c:v>
                </c:pt>
                <c:pt idx="18">
                  <c:v>43812</c:v>
                </c:pt>
                <c:pt idx="19">
                  <c:v>43815</c:v>
                </c:pt>
                <c:pt idx="20">
                  <c:v>43816</c:v>
                </c:pt>
                <c:pt idx="21">
                  <c:v>43817</c:v>
                </c:pt>
                <c:pt idx="22">
                  <c:v>43818</c:v>
                </c:pt>
                <c:pt idx="23">
                  <c:v>43819</c:v>
                </c:pt>
                <c:pt idx="24">
                  <c:v>43822</c:v>
                </c:pt>
                <c:pt idx="25">
                  <c:v>43823</c:v>
                </c:pt>
                <c:pt idx="26">
                  <c:v>43824</c:v>
                </c:pt>
                <c:pt idx="27">
                  <c:v>43825</c:v>
                </c:pt>
                <c:pt idx="28">
                  <c:v>43826</c:v>
                </c:pt>
                <c:pt idx="29">
                  <c:v>43829</c:v>
                </c:pt>
                <c:pt idx="30">
                  <c:v>43830</c:v>
                </c:pt>
                <c:pt idx="31">
                  <c:v>43832</c:v>
                </c:pt>
                <c:pt idx="32">
                  <c:v>43833</c:v>
                </c:pt>
                <c:pt idx="33">
                  <c:v>43836</c:v>
                </c:pt>
                <c:pt idx="34">
                  <c:v>43837</c:v>
                </c:pt>
                <c:pt idx="35">
                  <c:v>43838</c:v>
                </c:pt>
                <c:pt idx="36">
                  <c:v>43839</c:v>
                </c:pt>
                <c:pt idx="37">
                  <c:v>43840</c:v>
                </c:pt>
                <c:pt idx="38">
                  <c:v>43843</c:v>
                </c:pt>
                <c:pt idx="39">
                  <c:v>43844</c:v>
                </c:pt>
                <c:pt idx="40">
                  <c:v>43845</c:v>
                </c:pt>
                <c:pt idx="41">
                  <c:v>43846</c:v>
                </c:pt>
                <c:pt idx="42">
                  <c:v>43847</c:v>
                </c:pt>
                <c:pt idx="43">
                  <c:v>43851</c:v>
                </c:pt>
                <c:pt idx="44">
                  <c:v>43852</c:v>
                </c:pt>
                <c:pt idx="45">
                  <c:v>43853</c:v>
                </c:pt>
                <c:pt idx="46">
                  <c:v>43854</c:v>
                </c:pt>
                <c:pt idx="47">
                  <c:v>43857</c:v>
                </c:pt>
                <c:pt idx="48">
                  <c:v>43858</c:v>
                </c:pt>
                <c:pt idx="49">
                  <c:v>43859</c:v>
                </c:pt>
                <c:pt idx="50">
                  <c:v>43860</c:v>
                </c:pt>
                <c:pt idx="51">
                  <c:v>43861</c:v>
                </c:pt>
                <c:pt idx="52">
                  <c:v>43864</c:v>
                </c:pt>
                <c:pt idx="53">
                  <c:v>43865</c:v>
                </c:pt>
                <c:pt idx="54">
                  <c:v>43866</c:v>
                </c:pt>
                <c:pt idx="55">
                  <c:v>43867</c:v>
                </c:pt>
                <c:pt idx="56">
                  <c:v>43868</c:v>
                </c:pt>
                <c:pt idx="57">
                  <c:v>43871</c:v>
                </c:pt>
                <c:pt idx="58">
                  <c:v>43872</c:v>
                </c:pt>
                <c:pt idx="59">
                  <c:v>43873</c:v>
                </c:pt>
                <c:pt idx="60">
                  <c:v>43874</c:v>
                </c:pt>
                <c:pt idx="61">
                  <c:v>43875</c:v>
                </c:pt>
                <c:pt idx="62">
                  <c:v>43879</c:v>
                </c:pt>
                <c:pt idx="63">
                  <c:v>43880</c:v>
                </c:pt>
                <c:pt idx="64">
                  <c:v>43881</c:v>
                </c:pt>
                <c:pt idx="65">
                  <c:v>43882</c:v>
                </c:pt>
                <c:pt idx="66">
                  <c:v>43885</c:v>
                </c:pt>
                <c:pt idx="67">
                  <c:v>43886</c:v>
                </c:pt>
                <c:pt idx="68">
                  <c:v>43887</c:v>
                </c:pt>
                <c:pt idx="69">
                  <c:v>43888</c:v>
                </c:pt>
                <c:pt idx="70">
                  <c:v>43889</c:v>
                </c:pt>
                <c:pt idx="71">
                  <c:v>43892</c:v>
                </c:pt>
                <c:pt idx="72">
                  <c:v>43893</c:v>
                </c:pt>
                <c:pt idx="73">
                  <c:v>43894</c:v>
                </c:pt>
                <c:pt idx="74">
                  <c:v>43895</c:v>
                </c:pt>
                <c:pt idx="75">
                  <c:v>43896</c:v>
                </c:pt>
                <c:pt idx="76">
                  <c:v>43899</c:v>
                </c:pt>
                <c:pt idx="77">
                  <c:v>43900</c:v>
                </c:pt>
                <c:pt idx="78">
                  <c:v>43901</c:v>
                </c:pt>
                <c:pt idx="79">
                  <c:v>43902</c:v>
                </c:pt>
                <c:pt idx="80">
                  <c:v>43903</c:v>
                </c:pt>
                <c:pt idx="81">
                  <c:v>43906</c:v>
                </c:pt>
                <c:pt idx="82">
                  <c:v>43907</c:v>
                </c:pt>
                <c:pt idx="83">
                  <c:v>43908</c:v>
                </c:pt>
                <c:pt idx="84">
                  <c:v>43909</c:v>
                </c:pt>
                <c:pt idx="85">
                  <c:v>43910</c:v>
                </c:pt>
                <c:pt idx="86">
                  <c:v>43913</c:v>
                </c:pt>
                <c:pt idx="87">
                  <c:v>43914</c:v>
                </c:pt>
                <c:pt idx="88">
                  <c:v>43915</c:v>
                </c:pt>
                <c:pt idx="89">
                  <c:v>43916</c:v>
                </c:pt>
                <c:pt idx="90">
                  <c:v>43917</c:v>
                </c:pt>
                <c:pt idx="91">
                  <c:v>43920</c:v>
                </c:pt>
                <c:pt idx="92">
                  <c:v>43921</c:v>
                </c:pt>
                <c:pt idx="93">
                  <c:v>43922</c:v>
                </c:pt>
                <c:pt idx="94">
                  <c:v>43923</c:v>
                </c:pt>
                <c:pt idx="95">
                  <c:v>43924</c:v>
                </c:pt>
                <c:pt idx="96">
                  <c:v>43927</c:v>
                </c:pt>
                <c:pt idx="97">
                  <c:v>43928</c:v>
                </c:pt>
                <c:pt idx="98">
                  <c:v>43929</c:v>
                </c:pt>
                <c:pt idx="99">
                  <c:v>43930</c:v>
                </c:pt>
                <c:pt idx="100">
                  <c:v>43934</c:v>
                </c:pt>
                <c:pt idx="101">
                  <c:v>43935</c:v>
                </c:pt>
                <c:pt idx="102">
                  <c:v>43936</c:v>
                </c:pt>
                <c:pt idx="103">
                  <c:v>43937</c:v>
                </c:pt>
                <c:pt idx="104">
                  <c:v>43938</c:v>
                </c:pt>
                <c:pt idx="105">
                  <c:v>43941</c:v>
                </c:pt>
                <c:pt idx="106">
                  <c:v>43942</c:v>
                </c:pt>
                <c:pt idx="107">
                  <c:v>43943</c:v>
                </c:pt>
                <c:pt idx="108">
                  <c:v>43944</c:v>
                </c:pt>
                <c:pt idx="109">
                  <c:v>43945</c:v>
                </c:pt>
                <c:pt idx="110">
                  <c:v>43948</c:v>
                </c:pt>
                <c:pt idx="111">
                  <c:v>43949</c:v>
                </c:pt>
                <c:pt idx="112">
                  <c:v>43950</c:v>
                </c:pt>
                <c:pt idx="113">
                  <c:v>43951</c:v>
                </c:pt>
                <c:pt idx="114">
                  <c:v>43952</c:v>
                </c:pt>
                <c:pt idx="115">
                  <c:v>43955</c:v>
                </c:pt>
                <c:pt idx="116">
                  <c:v>43956</c:v>
                </c:pt>
                <c:pt idx="117">
                  <c:v>43957</c:v>
                </c:pt>
                <c:pt idx="118">
                  <c:v>43958</c:v>
                </c:pt>
                <c:pt idx="119">
                  <c:v>43959</c:v>
                </c:pt>
                <c:pt idx="120">
                  <c:v>43962</c:v>
                </c:pt>
                <c:pt idx="121">
                  <c:v>43963</c:v>
                </c:pt>
                <c:pt idx="122">
                  <c:v>43964</c:v>
                </c:pt>
                <c:pt idx="123">
                  <c:v>43965</c:v>
                </c:pt>
                <c:pt idx="124">
                  <c:v>43966</c:v>
                </c:pt>
                <c:pt idx="125">
                  <c:v>43969</c:v>
                </c:pt>
                <c:pt idx="126">
                  <c:v>43970</c:v>
                </c:pt>
                <c:pt idx="127">
                  <c:v>43971</c:v>
                </c:pt>
                <c:pt idx="128">
                  <c:v>43972</c:v>
                </c:pt>
                <c:pt idx="129">
                  <c:v>43973</c:v>
                </c:pt>
                <c:pt idx="130">
                  <c:v>43977</c:v>
                </c:pt>
                <c:pt idx="131">
                  <c:v>43978</c:v>
                </c:pt>
                <c:pt idx="132">
                  <c:v>43979</c:v>
                </c:pt>
                <c:pt idx="133">
                  <c:v>43980</c:v>
                </c:pt>
                <c:pt idx="134">
                  <c:v>43983</c:v>
                </c:pt>
                <c:pt idx="135">
                  <c:v>43984</c:v>
                </c:pt>
                <c:pt idx="136">
                  <c:v>43985</c:v>
                </c:pt>
                <c:pt idx="137">
                  <c:v>43986</c:v>
                </c:pt>
                <c:pt idx="138">
                  <c:v>43987</c:v>
                </c:pt>
                <c:pt idx="139">
                  <c:v>43990</c:v>
                </c:pt>
                <c:pt idx="140">
                  <c:v>43991</c:v>
                </c:pt>
                <c:pt idx="141">
                  <c:v>43992</c:v>
                </c:pt>
                <c:pt idx="142">
                  <c:v>43993</c:v>
                </c:pt>
                <c:pt idx="143">
                  <c:v>43994</c:v>
                </c:pt>
                <c:pt idx="144">
                  <c:v>43997</c:v>
                </c:pt>
                <c:pt idx="145">
                  <c:v>43998</c:v>
                </c:pt>
                <c:pt idx="146">
                  <c:v>43999</c:v>
                </c:pt>
                <c:pt idx="147">
                  <c:v>44000</c:v>
                </c:pt>
                <c:pt idx="148">
                  <c:v>44001</c:v>
                </c:pt>
                <c:pt idx="149">
                  <c:v>44004</c:v>
                </c:pt>
                <c:pt idx="150">
                  <c:v>44005</c:v>
                </c:pt>
                <c:pt idx="151">
                  <c:v>44006</c:v>
                </c:pt>
                <c:pt idx="152">
                  <c:v>44007</c:v>
                </c:pt>
                <c:pt idx="153">
                  <c:v>44008</c:v>
                </c:pt>
                <c:pt idx="154">
                  <c:v>44011</c:v>
                </c:pt>
                <c:pt idx="155">
                  <c:v>44012</c:v>
                </c:pt>
                <c:pt idx="156">
                  <c:v>44013</c:v>
                </c:pt>
                <c:pt idx="157">
                  <c:v>44014</c:v>
                </c:pt>
                <c:pt idx="158">
                  <c:v>44018</c:v>
                </c:pt>
                <c:pt idx="159">
                  <c:v>44019</c:v>
                </c:pt>
                <c:pt idx="160">
                  <c:v>44020</c:v>
                </c:pt>
                <c:pt idx="161">
                  <c:v>44021</c:v>
                </c:pt>
                <c:pt idx="162">
                  <c:v>44022</c:v>
                </c:pt>
                <c:pt idx="163">
                  <c:v>44025</c:v>
                </c:pt>
                <c:pt idx="164">
                  <c:v>44026</c:v>
                </c:pt>
                <c:pt idx="165">
                  <c:v>44027</c:v>
                </c:pt>
                <c:pt idx="166">
                  <c:v>44028</c:v>
                </c:pt>
                <c:pt idx="167">
                  <c:v>44029</c:v>
                </c:pt>
                <c:pt idx="168">
                  <c:v>44032</c:v>
                </c:pt>
                <c:pt idx="169">
                  <c:v>44033</c:v>
                </c:pt>
                <c:pt idx="170">
                  <c:v>44034</c:v>
                </c:pt>
                <c:pt idx="171">
                  <c:v>44035</c:v>
                </c:pt>
                <c:pt idx="172">
                  <c:v>44036</c:v>
                </c:pt>
                <c:pt idx="173">
                  <c:v>44039</c:v>
                </c:pt>
                <c:pt idx="174">
                  <c:v>44040</c:v>
                </c:pt>
                <c:pt idx="175">
                  <c:v>44041</c:v>
                </c:pt>
                <c:pt idx="176">
                  <c:v>44042</c:v>
                </c:pt>
                <c:pt idx="177">
                  <c:v>44043</c:v>
                </c:pt>
                <c:pt idx="178">
                  <c:v>44046</c:v>
                </c:pt>
                <c:pt idx="179">
                  <c:v>44047</c:v>
                </c:pt>
                <c:pt idx="180">
                  <c:v>44048</c:v>
                </c:pt>
                <c:pt idx="181">
                  <c:v>44049</c:v>
                </c:pt>
                <c:pt idx="182">
                  <c:v>44050</c:v>
                </c:pt>
                <c:pt idx="183">
                  <c:v>44053</c:v>
                </c:pt>
                <c:pt idx="184">
                  <c:v>44054</c:v>
                </c:pt>
                <c:pt idx="185">
                  <c:v>44055</c:v>
                </c:pt>
                <c:pt idx="186">
                  <c:v>44056</c:v>
                </c:pt>
                <c:pt idx="187">
                  <c:v>44057</c:v>
                </c:pt>
                <c:pt idx="188">
                  <c:v>44060</c:v>
                </c:pt>
                <c:pt idx="189">
                  <c:v>44061</c:v>
                </c:pt>
                <c:pt idx="190">
                  <c:v>44062</c:v>
                </c:pt>
                <c:pt idx="191">
                  <c:v>44063</c:v>
                </c:pt>
                <c:pt idx="192">
                  <c:v>44064</c:v>
                </c:pt>
                <c:pt idx="193">
                  <c:v>44067</c:v>
                </c:pt>
                <c:pt idx="194">
                  <c:v>44068</c:v>
                </c:pt>
                <c:pt idx="195">
                  <c:v>44069</c:v>
                </c:pt>
                <c:pt idx="196">
                  <c:v>44070</c:v>
                </c:pt>
                <c:pt idx="197">
                  <c:v>44071</c:v>
                </c:pt>
                <c:pt idx="198">
                  <c:v>44074</c:v>
                </c:pt>
                <c:pt idx="199">
                  <c:v>44075</c:v>
                </c:pt>
                <c:pt idx="200">
                  <c:v>44076</c:v>
                </c:pt>
                <c:pt idx="201">
                  <c:v>44077</c:v>
                </c:pt>
                <c:pt idx="202">
                  <c:v>44078</c:v>
                </c:pt>
                <c:pt idx="203">
                  <c:v>44082</c:v>
                </c:pt>
                <c:pt idx="204">
                  <c:v>44083</c:v>
                </c:pt>
                <c:pt idx="205">
                  <c:v>44084</c:v>
                </c:pt>
                <c:pt idx="206">
                  <c:v>44085</c:v>
                </c:pt>
                <c:pt idx="207">
                  <c:v>44088</c:v>
                </c:pt>
                <c:pt idx="208">
                  <c:v>44089</c:v>
                </c:pt>
                <c:pt idx="209">
                  <c:v>44090</c:v>
                </c:pt>
                <c:pt idx="210">
                  <c:v>44091</c:v>
                </c:pt>
                <c:pt idx="211">
                  <c:v>44092</c:v>
                </c:pt>
                <c:pt idx="212">
                  <c:v>44095</c:v>
                </c:pt>
                <c:pt idx="213">
                  <c:v>44096</c:v>
                </c:pt>
                <c:pt idx="214">
                  <c:v>44097</c:v>
                </c:pt>
                <c:pt idx="215">
                  <c:v>44098</c:v>
                </c:pt>
                <c:pt idx="216">
                  <c:v>44099</c:v>
                </c:pt>
                <c:pt idx="217">
                  <c:v>44102</c:v>
                </c:pt>
                <c:pt idx="218">
                  <c:v>44103</c:v>
                </c:pt>
                <c:pt idx="219">
                  <c:v>44104</c:v>
                </c:pt>
                <c:pt idx="220">
                  <c:v>44105</c:v>
                </c:pt>
                <c:pt idx="221">
                  <c:v>44106</c:v>
                </c:pt>
                <c:pt idx="222">
                  <c:v>44109</c:v>
                </c:pt>
                <c:pt idx="223">
                  <c:v>44110</c:v>
                </c:pt>
                <c:pt idx="224">
                  <c:v>44111</c:v>
                </c:pt>
                <c:pt idx="225">
                  <c:v>44112</c:v>
                </c:pt>
                <c:pt idx="226">
                  <c:v>44113</c:v>
                </c:pt>
                <c:pt idx="227">
                  <c:v>44116</c:v>
                </c:pt>
                <c:pt idx="228">
                  <c:v>44117</c:v>
                </c:pt>
                <c:pt idx="229">
                  <c:v>44118</c:v>
                </c:pt>
                <c:pt idx="230">
                  <c:v>44119</c:v>
                </c:pt>
                <c:pt idx="231">
                  <c:v>44120</c:v>
                </c:pt>
                <c:pt idx="232">
                  <c:v>44123</c:v>
                </c:pt>
                <c:pt idx="233">
                  <c:v>44124</c:v>
                </c:pt>
                <c:pt idx="234">
                  <c:v>44125</c:v>
                </c:pt>
                <c:pt idx="235">
                  <c:v>44126</c:v>
                </c:pt>
                <c:pt idx="236">
                  <c:v>44127</c:v>
                </c:pt>
                <c:pt idx="237">
                  <c:v>44130</c:v>
                </c:pt>
                <c:pt idx="238">
                  <c:v>44131</c:v>
                </c:pt>
                <c:pt idx="239">
                  <c:v>44132</c:v>
                </c:pt>
                <c:pt idx="240">
                  <c:v>44133</c:v>
                </c:pt>
                <c:pt idx="241">
                  <c:v>44134</c:v>
                </c:pt>
                <c:pt idx="242">
                  <c:v>44137</c:v>
                </c:pt>
                <c:pt idx="243">
                  <c:v>44138</c:v>
                </c:pt>
                <c:pt idx="244">
                  <c:v>44139</c:v>
                </c:pt>
                <c:pt idx="245">
                  <c:v>44140</c:v>
                </c:pt>
                <c:pt idx="246">
                  <c:v>44141</c:v>
                </c:pt>
                <c:pt idx="247">
                  <c:v>44144</c:v>
                </c:pt>
                <c:pt idx="248">
                  <c:v>44145</c:v>
                </c:pt>
                <c:pt idx="249">
                  <c:v>44146</c:v>
                </c:pt>
                <c:pt idx="250">
                  <c:v>44147</c:v>
                </c:pt>
                <c:pt idx="251">
                  <c:v>44148</c:v>
                </c:pt>
                <c:pt idx="252">
                  <c:v>44151</c:v>
                </c:pt>
                <c:pt idx="253">
                  <c:v>44152</c:v>
                </c:pt>
                <c:pt idx="254">
                  <c:v>44153</c:v>
                </c:pt>
                <c:pt idx="255">
                  <c:v>44154</c:v>
                </c:pt>
              </c:numCache>
            </c:numRef>
          </c:cat>
          <c:val>
            <c:numRef>
              <c:f>'Pane 1'!$B$37:$B$292</c:f>
              <c:numCache>
                <c:formatCode>0.00</c:formatCode>
                <c:ptCount val="256"/>
                <c:pt idx="0">
                  <c:v>302.60000000000002</c:v>
                </c:pt>
                <c:pt idx="1">
                  <c:v>305.16000000000003</c:v>
                </c:pt>
                <c:pt idx="2">
                  <c:v>311.69</c:v>
                </c:pt>
                <c:pt idx="3">
                  <c:v>310.48</c:v>
                </c:pt>
                <c:pt idx="4">
                  <c:v>315.55</c:v>
                </c:pt>
                <c:pt idx="5">
                  <c:v>312.49</c:v>
                </c:pt>
                <c:pt idx="6">
                  <c:v>315.93</c:v>
                </c:pt>
                <c:pt idx="7">
                  <c:v>315.93</c:v>
                </c:pt>
                <c:pt idx="8">
                  <c:v>314.66000000000003</c:v>
                </c:pt>
                <c:pt idx="9">
                  <c:v>309.99</c:v>
                </c:pt>
                <c:pt idx="10">
                  <c:v>306.16000000000003</c:v>
                </c:pt>
                <c:pt idx="11">
                  <c:v>304.32</c:v>
                </c:pt>
                <c:pt idx="12">
                  <c:v>302.86</c:v>
                </c:pt>
                <c:pt idx="13">
                  <c:v>307.35000000000002</c:v>
                </c:pt>
                <c:pt idx="14">
                  <c:v>302.5</c:v>
                </c:pt>
                <c:pt idx="15">
                  <c:v>293.12</c:v>
                </c:pt>
                <c:pt idx="16">
                  <c:v>298.93</c:v>
                </c:pt>
                <c:pt idx="17">
                  <c:v>298.44</c:v>
                </c:pt>
                <c:pt idx="18">
                  <c:v>298.5</c:v>
                </c:pt>
                <c:pt idx="19">
                  <c:v>304.20999999999998</c:v>
                </c:pt>
                <c:pt idx="20">
                  <c:v>315.48</c:v>
                </c:pt>
                <c:pt idx="21">
                  <c:v>320.8</c:v>
                </c:pt>
                <c:pt idx="22">
                  <c:v>332.22</c:v>
                </c:pt>
                <c:pt idx="23">
                  <c:v>336.9</c:v>
                </c:pt>
                <c:pt idx="24">
                  <c:v>333.1</c:v>
                </c:pt>
                <c:pt idx="25">
                  <c:v>333.2</c:v>
                </c:pt>
                <c:pt idx="26">
                  <c:v>333.2</c:v>
                </c:pt>
                <c:pt idx="27">
                  <c:v>332.63</c:v>
                </c:pt>
                <c:pt idx="28">
                  <c:v>329.09</c:v>
                </c:pt>
                <c:pt idx="29">
                  <c:v>323.31</c:v>
                </c:pt>
                <c:pt idx="30">
                  <c:v>323.57</c:v>
                </c:pt>
                <c:pt idx="31">
                  <c:v>329.81</c:v>
                </c:pt>
                <c:pt idx="32">
                  <c:v>325.89999999999998</c:v>
                </c:pt>
                <c:pt idx="33">
                  <c:v>335.83</c:v>
                </c:pt>
                <c:pt idx="34">
                  <c:v>330.75</c:v>
                </c:pt>
                <c:pt idx="35">
                  <c:v>339.26</c:v>
                </c:pt>
                <c:pt idx="36">
                  <c:v>335.66</c:v>
                </c:pt>
                <c:pt idx="37">
                  <c:v>329.05</c:v>
                </c:pt>
                <c:pt idx="38">
                  <c:v>338.92</c:v>
                </c:pt>
                <c:pt idx="39">
                  <c:v>338.69</c:v>
                </c:pt>
                <c:pt idx="40">
                  <c:v>339.07</c:v>
                </c:pt>
                <c:pt idx="41">
                  <c:v>338.62</c:v>
                </c:pt>
                <c:pt idx="42">
                  <c:v>339.67</c:v>
                </c:pt>
                <c:pt idx="43">
                  <c:v>338.11</c:v>
                </c:pt>
                <c:pt idx="44">
                  <c:v>326</c:v>
                </c:pt>
                <c:pt idx="45">
                  <c:v>349.6</c:v>
                </c:pt>
                <c:pt idx="46">
                  <c:v>353.16</c:v>
                </c:pt>
                <c:pt idx="47">
                  <c:v>342.88</c:v>
                </c:pt>
                <c:pt idx="48">
                  <c:v>348.52</c:v>
                </c:pt>
                <c:pt idx="49">
                  <c:v>343.16</c:v>
                </c:pt>
                <c:pt idx="50">
                  <c:v>347.74</c:v>
                </c:pt>
                <c:pt idx="51">
                  <c:v>345.09</c:v>
                </c:pt>
                <c:pt idx="52">
                  <c:v>358</c:v>
                </c:pt>
                <c:pt idx="53">
                  <c:v>369.01</c:v>
                </c:pt>
                <c:pt idx="54">
                  <c:v>369.67</c:v>
                </c:pt>
                <c:pt idx="55">
                  <c:v>366.95</c:v>
                </c:pt>
                <c:pt idx="56">
                  <c:v>366.77</c:v>
                </c:pt>
                <c:pt idx="57">
                  <c:v>371.07</c:v>
                </c:pt>
                <c:pt idx="58">
                  <c:v>373.69</c:v>
                </c:pt>
                <c:pt idx="59">
                  <c:v>380.01</c:v>
                </c:pt>
                <c:pt idx="60">
                  <c:v>381.4</c:v>
                </c:pt>
                <c:pt idx="61">
                  <c:v>380.4</c:v>
                </c:pt>
                <c:pt idx="62">
                  <c:v>387.78</c:v>
                </c:pt>
                <c:pt idx="63">
                  <c:v>386.19</c:v>
                </c:pt>
                <c:pt idx="64">
                  <c:v>386</c:v>
                </c:pt>
                <c:pt idx="65">
                  <c:v>380.07</c:v>
                </c:pt>
                <c:pt idx="66">
                  <c:v>368.7</c:v>
                </c:pt>
                <c:pt idx="67">
                  <c:v>360.09</c:v>
                </c:pt>
                <c:pt idx="68">
                  <c:v>379.24</c:v>
                </c:pt>
                <c:pt idx="69">
                  <c:v>371.71</c:v>
                </c:pt>
                <c:pt idx="70">
                  <c:v>369.03</c:v>
                </c:pt>
                <c:pt idx="71">
                  <c:v>381.05</c:v>
                </c:pt>
                <c:pt idx="72">
                  <c:v>368.77</c:v>
                </c:pt>
                <c:pt idx="73">
                  <c:v>383.79</c:v>
                </c:pt>
                <c:pt idx="74">
                  <c:v>372.78</c:v>
                </c:pt>
                <c:pt idx="75">
                  <c:v>368.97</c:v>
                </c:pt>
                <c:pt idx="76">
                  <c:v>346.49</c:v>
                </c:pt>
                <c:pt idx="77">
                  <c:v>364.13</c:v>
                </c:pt>
                <c:pt idx="78">
                  <c:v>349.92</c:v>
                </c:pt>
                <c:pt idx="79">
                  <c:v>315.25</c:v>
                </c:pt>
                <c:pt idx="80">
                  <c:v>336.29500000000002</c:v>
                </c:pt>
                <c:pt idx="81">
                  <c:v>298.83999999999997</c:v>
                </c:pt>
                <c:pt idx="82">
                  <c:v>319.75</c:v>
                </c:pt>
                <c:pt idx="83">
                  <c:v>315.47000000000003</c:v>
                </c:pt>
                <c:pt idx="84">
                  <c:v>332.03</c:v>
                </c:pt>
                <c:pt idx="85">
                  <c:v>332.83</c:v>
                </c:pt>
                <c:pt idx="86">
                  <c:v>360.27</c:v>
                </c:pt>
                <c:pt idx="87">
                  <c:v>357.32</c:v>
                </c:pt>
                <c:pt idx="88">
                  <c:v>342.39</c:v>
                </c:pt>
                <c:pt idx="89">
                  <c:v>362.99</c:v>
                </c:pt>
                <c:pt idx="90">
                  <c:v>357.12</c:v>
                </c:pt>
                <c:pt idx="91">
                  <c:v>370.96</c:v>
                </c:pt>
                <c:pt idx="92">
                  <c:v>375.5</c:v>
                </c:pt>
                <c:pt idx="93">
                  <c:v>364.08</c:v>
                </c:pt>
                <c:pt idx="94">
                  <c:v>370.08</c:v>
                </c:pt>
                <c:pt idx="95">
                  <c:v>361.76</c:v>
                </c:pt>
                <c:pt idx="96">
                  <c:v>379.96</c:v>
                </c:pt>
                <c:pt idx="97">
                  <c:v>372.28</c:v>
                </c:pt>
                <c:pt idx="98">
                  <c:v>371.12</c:v>
                </c:pt>
                <c:pt idx="99">
                  <c:v>370.72</c:v>
                </c:pt>
                <c:pt idx="100">
                  <c:v>396.72</c:v>
                </c:pt>
                <c:pt idx="101">
                  <c:v>413.55</c:v>
                </c:pt>
                <c:pt idx="102">
                  <c:v>426.75</c:v>
                </c:pt>
                <c:pt idx="103">
                  <c:v>439.17</c:v>
                </c:pt>
                <c:pt idx="104">
                  <c:v>422.96</c:v>
                </c:pt>
                <c:pt idx="105">
                  <c:v>437.49</c:v>
                </c:pt>
                <c:pt idx="106">
                  <c:v>433.83</c:v>
                </c:pt>
                <c:pt idx="107">
                  <c:v>421.42</c:v>
                </c:pt>
                <c:pt idx="108">
                  <c:v>426.7</c:v>
                </c:pt>
                <c:pt idx="109">
                  <c:v>424.99</c:v>
                </c:pt>
                <c:pt idx="110">
                  <c:v>421.38</c:v>
                </c:pt>
                <c:pt idx="111">
                  <c:v>403.83</c:v>
                </c:pt>
                <c:pt idx="112">
                  <c:v>411.89</c:v>
                </c:pt>
                <c:pt idx="113">
                  <c:v>419.85</c:v>
                </c:pt>
                <c:pt idx="114">
                  <c:v>415.27</c:v>
                </c:pt>
                <c:pt idx="115">
                  <c:v>428.15</c:v>
                </c:pt>
                <c:pt idx="116">
                  <c:v>424.68</c:v>
                </c:pt>
                <c:pt idx="117">
                  <c:v>434.26</c:v>
                </c:pt>
                <c:pt idx="118">
                  <c:v>436.53</c:v>
                </c:pt>
                <c:pt idx="119">
                  <c:v>435.55</c:v>
                </c:pt>
                <c:pt idx="120">
                  <c:v>440.52</c:v>
                </c:pt>
                <c:pt idx="121">
                  <c:v>431.82</c:v>
                </c:pt>
                <c:pt idx="122">
                  <c:v>438.27</c:v>
                </c:pt>
                <c:pt idx="123">
                  <c:v>441.95</c:v>
                </c:pt>
                <c:pt idx="124">
                  <c:v>454.19</c:v>
                </c:pt>
                <c:pt idx="125">
                  <c:v>452.58</c:v>
                </c:pt>
                <c:pt idx="126">
                  <c:v>451.04</c:v>
                </c:pt>
                <c:pt idx="127">
                  <c:v>447.67</c:v>
                </c:pt>
                <c:pt idx="128">
                  <c:v>436.25</c:v>
                </c:pt>
                <c:pt idx="129">
                  <c:v>429.32</c:v>
                </c:pt>
                <c:pt idx="130">
                  <c:v>414.77</c:v>
                </c:pt>
                <c:pt idx="131">
                  <c:v>419.89</c:v>
                </c:pt>
                <c:pt idx="132">
                  <c:v>413.44</c:v>
                </c:pt>
                <c:pt idx="133">
                  <c:v>419.73</c:v>
                </c:pt>
                <c:pt idx="134">
                  <c:v>425.92</c:v>
                </c:pt>
                <c:pt idx="135">
                  <c:v>427.31</c:v>
                </c:pt>
                <c:pt idx="136">
                  <c:v>421.97</c:v>
                </c:pt>
                <c:pt idx="137">
                  <c:v>414.33</c:v>
                </c:pt>
                <c:pt idx="138">
                  <c:v>419.6</c:v>
                </c:pt>
                <c:pt idx="139">
                  <c:v>419.49</c:v>
                </c:pt>
                <c:pt idx="140">
                  <c:v>434.05</c:v>
                </c:pt>
                <c:pt idx="141">
                  <c:v>434.48</c:v>
                </c:pt>
                <c:pt idx="142">
                  <c:v>425.56</c:v>
                </c:pt>
                <c:pt idx="143">
                  <c:v>418.07</c:v>
                </c:pt>
                <c:pt idx="144">
                  <c:v>425.5</c:v>
                </c:pt>
                <c:pt idx="145">
                  <c:v>436.13</c:v>
                </c:pt>
                <c:pt idx="146">
                  <c:v>447.77</c:v>
                </c:pt>
                <c:pt idx="147">
                  <c:v>449.87</c:v>
                </c:pt>
                <c:pt idx="148">
                  <c:v>453.72</c:v>
                </c:pt>
                <c:pt idx="149">
                  <c:v>468.04</c:v>
                </c:pt>
                <c:pt idx="150">
                  <c:v>466.26</c:v>
                </c:pt>
                <c:pt idx="151">
                  <c:v>457.85</c:v>
                </c:pt>
                <c:pt idx="152">
                  <c:v>465.91</c:v>
                </c:pt>
                <c:pt idx="153">
                  <c:v>443.4</c:v>
                </c:pt>
                <c:pt idx="154">
                  <c:v>447.24</c:v>
                </c:pt>
                <c:pt idx="155">
                  <c:v>455.04</c:v>
                </c:pt>
                <c:pt idx="156">
                  <c:v>485.64</c:v>
                </c:pt>
                <c:pt idx="157">
                  <c:v>476.89</c:v>
                </c:pt>
                <c:pt idx="158">
                  <c:v>493.81</c:v>
                </c:pt>
                <c:pt idx="159">
                  <c:v>493.16</c:v>
                </c:pt>
                <c:pt idx="160">
                  <c:v>502.78</c:v>
                </c:pt>
                <c:pt idx="161">
                  <c:v>507.76</c:v>
                </c:pt>
                <c:pt idx="162">
                  <c:v>548.73</c:v>
                </c:pt>
                <c:pt idx="163">
                  <c:v>525.5</c:v>
                </c:pt>
                <c:pt idx="164">
                  <c:v>524.88</c:v>
                </c:pt>
                <c:pt idx="165">
                  <c:v>523.26</c:v>
                </c:pt>
                <c:pt idx="166">
                  <c:v>527.39</c:v>
                </c:pt>
                <c:pt idx="167">
                  <c:v>492.99</c:v>
                </c:pt>
                <c:pt idx="168">
                  <c:v>502.41</c:v>
                </c:pt>
                <c:pt idx="169">
                  <c:v>490.1</c:v>
                </c:pt>
                <c:pt idx="170">
                  <c:v>489.82</c:v>
                </c:pt>
                <c:pt idx="171">
                  <c:v>477.58</c:v>
                </c:pt>
                <c:pt idx="172">
                  <c:v>480.45</c:v>
                </c:pt>
                <c:pt idx="173">
                  <c:v>495.65</c:v>
                </c:pt>
                <c:pt idx="174">
                  <c:v>488.51</c:v>
                </c:pt>
                <c:pt idx="175">
                  <c:v>484.48</c:v>
                </c:pt>
                <c:pt idx="176">
                  <c:v>485.8</c:v>
                </c:pt>
                <c:pt idx="177">
                  <c:v>488.88</c:v>
                </c:pt>
                <c:pt idx="178">
                  <c:v>498.62</c:v>
                </c:pt>
                <c:pt idx="179">
                  <c:v>509.64</c:v>
                </c:pt>
                <c:pt idx="180">
                  <c:v>502.11</c:v>
                </c:pt>
                <c:pt idx="181">
                  <c:v>509.08</c:v>
                </c:pt>
                <c:pt idx="182">
                  <c:v>494.73</c:v>
                </c:pt>
                <c:pt idx="183">
                  <c:v>483.38</c:v>
                </c:pt>
                <c:pt idx="184">
                  <c:v>466.93</c:v>
                </c:pt>
                <c:pt idx="185">
                  <c:v>475.47</c:v>
                </c:pt>
                <c:pt idx="186">
                  <c:v>481.33</c:v>
                </c:pt>
                <c:pt idx="187">
                  <c:v>482.68</c:v>
                </c:pt>
                <c:pt idx="188">
                  <c:v>482.35</c:v>
                </c:pt>
                <c:pt idx="189">
                  <c:v>491.87</c:v>
                </c:pt>
                <c:pt idx="190">
                  <c:v>484.53</c:v>
                </c:pt>
                <c:pt idx="191">
                  <c:v>497.9</c:v>
                </c:pt>
                <c:pt idx="192">
                  <c:v>492.31</c:v>
                </c:pt>
                <c:pt idx="193">
                  <c:v>488.81</c:v>
                </c:pt>
                <c:pt idx="194">
                  <c:v>490.58</c:v>
                </c:pt>
                <c:pt idx="195">
                  <c:v>547.53</c:v>
                </c:pt>
                <c:pt idx="196">
                  <c:v>526.27</c:v>
                </c:pt>
                <c:pt idx="197">
                  <c:v>523.89</c:v>
                </c:pt>
                <c:pt idx="198">
                  <c:v>529.55999999999995</c:v>
                </c:pt>
                <c:pt idx="199">
                  <c:v>556.54999999999995</c:v>
                </c:pt>
                <c:pt idx="200">
                  <c:v>552.84</c:v>
                </c:pt>
                <c:pt idx="201">
                  <c:v>525.75</c:v>
                </c:pt>
                <c:pt idx="202">
                  <c:v>516.04999999999995</c:v>
                </c:pt>
                <c:pt idx="203">
                  <c:v>507.02</c:v>
                </c:pt>
                <c:pt idx="204">
                  <c:v>500.19</c:v>
                </c:pt>
                <c:pt idx="205">
                  <c:v>480.67</c:v>
                </c:pt>
                <c:pt idx="206">
                  <c:v>482.03</c:v>
                </c:pt>
                <c:pt idx="207">
                  <c:v>476.26</c:v>
                </c:pt>
                <c:pt idx="208">
                  <c:v>495.99</c:v>
                </c:pt>
                <c:pt idx="209">
                  <c:v>483.86</c:v>
                </c:pt>
                <c:pt idx="210">
                  <c:v>470.2</c:v>
                </c:pt>
                <c:pt idx="211">
                  <c:v>469.96</c:v>
                </c:pt>
                <c:pt idx="212">
                  <c:v>487.35</c:v>
                </c:pt>
                <c:pt idx="213">
                  <c:v>491.17</c:v>
                </c:pt>
                <c:pt idx="214">
                  <c:v>470.61</c:v>
                </c:pt>
                <c:pt idx="215">
                  <c:v>473.08</c:v>
                </c:pt>
                <c:pt idx="216">
                  <c:v>482.88</c:v>
                </c:pt>
                <c:pt idx="217">
                  <c:v>490.65</c:v>
                </c:pt>
                <c:pt idx="218">
                  <c:v>493.48</c:v>
                </c:pt>
                <c:pt idx="219">
                  <c:v>500.03</c:v>
                </c:pt>
                <c:pt idx="220">
                  <c:v>527.51</c:v>
                </c:pt>
                <c:pt idx="221">
                  <c:v>503.06</c:v>
                </c:pt>
                <c:pt idx="222">
                  <c:v>520.65</c:v>
                </c:pt>
                <c:pt idx="223">
                  <c:v>505.87</c:v>
                </c:pt>
                <c:pt idx="224">
                  <c:v>534.66</c:v>
                </c:pt>
                <c:pt idx="225">
                  <c:v>531.79</c:v>
                </c:pt>
                <c:pt idx="226">
                  <c:v>539.44000000000005</c:v>
                </c:pt>
                <c:pt idx="227">
                  <c:v>539.80999999999995</c:v>
                </c:pt>
                <c:pt idx="228">
                  <c:v>554.09</c:v>
                </c:pt>
                <c:pt idx="229">
                  <c:v>541.45000000000005</c:v>
                </c:pt>
                <c:pt idx="230">
                  <c:v>541.94000000000005</c:v>
                </c:pt>
                <c:pt idx="231">
                  <c:v>530.79</c:v>
                </c:pt>
                <c:pt idx="232">
                  <c:v>530.72</c:v>
                </c:pt>
                <c:pt idx="233">
                  <c:v>525.41999999999996</c:v>
                </c:pt>
                <c:pt idx="234">
                  <c:v>489.05</c:v>
                </c:pt>
                <c:pt idx="235">
                  <c:v>485.23</c:v>
                </c:pt>
                <c:pt idx="236">
                  <c:v>488.28</c:v>
                </c:pt>
                <c:pt idx="237">
                  <c:v>488.24</c:v>
                </c:pt>
                <c:pt idx="238">
                  <c:v>488.93</c:v>
                </c:pt>
                <c:pt idx="239">
                  <c:v>486.24</c:v>
                </c:pt>
                <c:pt idx="240">
                  <c:v>504.21</c:v>
                </c:pt>
                <c:pt idx="241">
                  <c:v>475.74</c:v>
                </c:pt>
                <c:pt idx="242">
                  <c:v>484.12</c:v>
                </c:pt>
                <c:pt idx="243">
                  <c:v>487.22</c:v>
                </c:pt>
                <c:pt idx="244">
                  <c:v>496.95</c:v>
                </c:pt>
                <c:pt idx="245">
                  <c:v>513.76</c:v>
                </c:pt>
                <c:pt idx="246">
                  <c:v>514.73</c:v>
                </c:pt>
                <c:pt idx="247">
                  <c:v>470.5</c:v>
                </c:pt>
                <c:pt idx="248">
                  <c:v>480.24</c:v>
                </c:pt>
                <c:pt idx="249">
                  <c:v>490.76</c:v>
                </c:pt>
                <c:pt idx="250">
                  <c:v>486.77</c:v>
                </c:pt>
                <c:pt idx="251">
                  <c:v>482.84</c:v>
                </c:pt>
                <c:pt idx="252">
                  <c:v>479.1</c:v>
                </c:pt>
                <c:pt idx="253">
                  <c:v>480.63</c:v>
                </c:pt>
                <c:pt idx="254">
                  <c:v>481.79</c:v>
                </c:pt>
                <c:pt idx="255">
                  <c:v>484.67</c:v>
                </c:pt>
              </c:numCache>
            </c:numRef>
          </c:val>
          <c:smooth val="1"/>
          <c:extLst>
            <c:ext xmlns:c16="http://schemas.microsoft.com/office/drawing/2014/chart" uri="{C3380CC4-5D6E-409C-BE32-E72D297353CC}">
              <c16:uniqueId val="{00000000-F403-4060-88EC-48DC425C991B}"/>
            </c:ext>
          </c:extLst>
        </c:ser>
        <c:dLbls>
          <c:showLegendKey val="0"/>
          <c:showVal val="0"/>
          <c:showCatName val="0"/>
          <c:showSerName val="0"/>
          <c:showPercent val="0"/>
          <c:showBubbleSize val="0"/>
        </c:dLbls>
        <c:smooth val="0"/>
        <c:axId val="811068720"/>
        <c:axId val="1"/>
      </c:lineChart>
      <c:dateAx>
        <c:axId val="811068720"/>
        <c:scaling>
          <c:orientation val="minMax"/>
        </c:scaling>
        <c:delete val="0"/>
        <c:axPos val="b"/>
        <c:numFmt formatCode="[$-409]mmm\-dd\-yyyy;@" sourceLinked="1"/>
        <c:majorTickMark val="none"/>
        <c:minorTickMark val="none"/>
        <c:tickLblPos val="low"/>
        <c:txPr>
          <a:bodyPr rot="-2700000" vert="horz"/>
          <a:lstStyle/>
          <a:p>
            <a:pPr>
              <a:defRPr sz="1000" b="0" i="0" u="none" strike="noStrike" baseline="0">
                <a:solidFill>
                  <a:srgbClr val="000000"/>
                </a:solidFill>
                <a:latin typeface="Arial"/>
                <a:ea typeface="Arial"/>
                <a:cs typeface="Arial"/>
              </a:defRPr>
            </a:pPr>
            <a:endParaRPr lang="en-US"/>
          </a:p>
        </c:txPr>
        <c:crossAx val="1"/>
        <c:crosses val="autoZero"/>
        <c:auto val="1"/>
        <c:lblOffset val="100"/>
        <c:baseTimeUnit val="days"/>
        <c:minorUnit val="10"/>
      </c:dateAx>
      <c:valAx>
        <c:axId val="1"/>
        <c:scaling>
          <c:orientation val="minMax"/>
          <c:max val="583"/>
          <c:min val="266"/>
        </c:scaling>
        <c:delete val="0"/>
        <c:axPos val="l"/>
        <c:numFmt formatCode="0.00" sourceLinked="1"/>
        <c:majorTickMark val="none"/>
        <c:minorTickMark val="none"/>
        <c:tickLblPos val="nextTo"/>
        <c:txPr>
          <a:bodyPr rot="0" vert="horz"/>
          <a:lstStyle/>
          <a:p>
            <a:pPr>
              <a:defRPr sz="1000" b="0" i="0" u="none" strike="noStrike" baseline="0">
                <a:solidFill>
                  <a:srgbClr val="000000"/>
                </a:solidFill>
                <a:latin typeface="Arial"/>
                <a:ea typeface="Arial"/>
                <a:cs typeface="Arial"/>
              </a:defRPr>
            </a:pPr>
            <a:endParaRPr lang="en-US"/>
          </a:p>
        </c:txPr>
        <c:crossAx val="811068720"/>
        <c:crosses val="autoZero"/>
        <c:crossBetween val="between"/>
      </c:valAx>
      <c:spPr>
        <a:solidFill>
          <a:srgbClr val="FFFFFF"/>
        </a:solidFill>
        <a:ln w="12700">
          <a:solidFill>
            <a:srgbClr val="808080"/>
          </a:solidFill>
          <a:prstDash val="solid"/>
        </a:ln>
      </c:spPr>
    </c:plotArea>
    <c:legend>
      <c:legendPos val="b"/>
      <c:overlay val="0"/>
      <c:spPr>
        <a:solidFill>
          <a:srgbClr val="FFFFFF"/>
        </a:solidFill>
        <a:ln w="3175">
          <a:solidFill>
            <a:srgbClr val="000000"/>
          </a:solidFill>
          <a:prstDash val="solid"/>
        </a:ln>
      </c:spPr>
      <c:txPr>
        <a:bodyPr/>
        <a:lstStyle/>
        <a:p>
          <a:pPr>
            <a:defRPr sz="920" b="0"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v>Netflix, Inc. (NasdaqGS:NFLX) - Share Pricing</c:v>
          </c:tx>
          <c:spPr>
            <a:ln w="25400">
              <a:solidFill>
                <a:srgbClr val="FF0000"/>
              </a:solidFill>
              <a:prstDash val="solid"/>
            </a:ln>
          </c:spPr>
          <c:marker>
            <c:symbol val="none"/>
          </c:marker>
          <c:cat>
            <c:numRef>
              <c:f>'Pane 1'!$A$37:$A$1305</c:f>
              <c:numCache>
                <c:formatCode>[$-409]mmm\-dd\-yyyy;@</c:formatCode>
                <c:ptCount val="1269"/>
                <c:pt idx="0">
                  <c:v>42327</c:v>
                </c:pt>
                <c:pt idx="1">
                  <c:v>42328</c:v>
                </c:pt>
                <c:pt idx="2">
                  <c:v>42331</c:v>
                </c:pt>
                <c:pt idx="3">
                  <c:v>42332</c:v>
                </c:pt>
                <c:pt idx="4">
                  <c:v>42333</c:v>
                </c:pt>
                <c:pt idx="5">
                  <c:v>42335</c:v>
                </c:pt>
                <c:pt idx="6">
                  <c:v>42338</c:v>
                </c:pt>
                <c:pt idx="7">
                  <c:v>42339</c:v>
                </c:pt>
                <c:pt idx="8">
                  <c:v>42340</c:v>
                </c:pt>
                <c:pt idx="9">
                  <c:v>42341</c:v>
                </c:pt>
                <c:pt idx="10">
                  <c:v>42342</c:v>
                </c:pt>
                <c:pt idx="11">
                  <c:v>42345</c:v>
                </c:pt>
                <c:pt idx="12">
                  <c:v>42346</c:v>
                </c:pt>
                <c:pt idx="13">
                  <c:v>42347</c:v>
                </c:pt>
                <c:pt idx="14">
                  <c:v>42348</c:v>
                </c:pt>
                <c:pt idx="15">
                  <c:v>42349</c:v>
                </c:pt>
                <c:pt idx="16">
                  <c:v>42352</c:v>
                </c:pt>
                <c:pt idx="17">
                  <c:v>42353</c:v>
                </c:pt>
                <c:pt idx="18">
                  <c:v>42354</c:v>
                </c:pt>
                <c:pt idx="19">
                  <c:v>42355</c:v>
                </c:pt>
                <c:pt idx="20">
                  <c:v>42356</c:v>
                </c:pt>
                <c:pt idx="21">
                  <c:v>42359</c:v>
                </c:pt>
                <c:pt idx="22">
                  <c:v>42360</c:v>
                </c:pt>
                <c:pt idx="23">
                  <c:v>42361</c:v>
                </c:pt>
                <c:pt idx="24">
                  <c:v>42362</c:v>
                </c:pt>
                <c:pt idx="25">
                  <c:v>42366</c:v>
                </c:pt>
                <c:pt idx="26">
                  <c:v>42367</c:v>
                </c:pt>
                <c:pt idx="27">
                  <c:v>42368</c:v>
                </c:pt>
                <c:pt idx="28">
                  <c:v>42369</c:v>
                </c:pt>
                <c:pt idx="29">
                  <c:v>42373</c:v>
                </c:pt>
                <c:pt idx="30">
                  <c:v>42374</c:v>
                </c:pt>
                <c:pt idx="31">
                  <c:v>42375</c:v>
                </c:pt>
                <c:pt idx="32">
                  <c:v>42376</c:v>
                </c:pt>
                <c:pt idx="33">
                  <c:v>42377</c:v>
                </c:pt>
                <c:pt idx="34">
                  <c:v>42380</c:v>
                </c:pt>
                <c:pt idx="35">
                  <c:v>42381</c:v>
                </c:pt>
                <c:pt idx="36">
                  <c:v>42382</c:v>
                </c:pt>
                <c:pt idx="37">
                  <c:v>42383</c:v>
                </c:pt>
                <c:pt idx="38">
                  <c:v>42384</c:v>
                </c:pt>
                <c:pt idx="39">
                  <c:v>42388</c:v>
                </c:pt>
                <c:pt idx="40">
                  <c:v>42389</c:v>
                </c:pt>
                <c:pt idx="41">
                  <c:v>42390</c:v>
                </c:pt>
                <c:pt idx="42">
                  <c:v>42391</c:v>
                </c:pt>
                <c:pt idx="43">
                  <c:v>42394</c:v>
                </c:pt>
                <c:pt idx="44">
                  <c:v>42395</c:v>
                </c:pt>
                <c:pt idx="45">
                  <c:v>42396</c:v>
                </c:pt>
                <c:pt idx="46">
                  <c:v>42397</c:v>
                </c:pt>
                <c:pt idx="47">
                  <c:v>42398</c:v>
                </c:pt>
                <c:pt idx="48">
                  <c:v>42401</c:v>
                </c:pt>
                <c:pt idx="49">
                  <c:v>42402</c:v>
                </c:pt>
                <c:pt idx="50">
                  <c:v>42403</c:v>
                </c:pt>
                <c:pt idx="51">
                  <c:v>42404</c:v>
                </c:pt>
                <c:pt idx="52">
                  <c:v>42405</c:v>
                </c:pt>
                <c:pt idx="53">
                  <c:v>42408</c:v>
                </c:pt>
                <c:pt idx="54">
                  <c:v>42409</c:v>
                </c:pt>
                <c:pt idx="55">
                  <c:v>42410</c:v>
                </c:pt>
                <c:pt idx="56">
                  <c:v>42411</c:v>
                </c:pt>
                <c:pt idx="57">
                  <c:v>42412</c:v>
                </c:pt>
                <c:pt idx="58">
                  <c:v>42416</c:v>
                </c:pt>
                <c:pt idx="59">
                  <c:v>42417</c:v>
                </c:pt>
                <c:pt idx="60">
                  <c:v>42418</c:v>
                </c:pt>
                <c:pt idx="61">
                  <c:v>42419</c:v>
                </c:pt>
                <c:pt idx="62">
                  <c:v>42422</c:v>
                </c:pt>
                <c:pt idx="63">
                  <c:v>42423</c:v>
                </c:pt>
                <c:pt idx="64">
                  <c:v>42424</c:v>
                </c:pt>
                <c:pt idx="65">
                  <c:v>42425</c:v>
                </c:pt>
                <c:pt idx="66">
                  <c:v>42426</c:v>
                </c:pt>
                <c:pt idx="67">
                  <c:v>42429</c:v>
                </c:pt>
                <c:pt idx="68">
                  <c:v>42430</c:v>
                </c:pt>
                <c:pt idx="69">
                  <c:v>42431</c:v>
                </c:pt>
                <c:pt idx="70">
                  <c:v>42432</c:v>
                </c:pt>
                <c:pt idx="71">
                  <c:v>42433</c:v>
                </c:pt>
                <c:pt idx="72">
                  <c:v>42436</c:v>
                </c:pt>
                <c:pt idx="73">
                  <c:v>42437</c:v>
                </c:pt>
                <c:pt idx="74">
                  <c:v>42438</c:v>
                </c:pt>
                <c:pt idx="75">
                  <c:v>42439</c:v>
                </c:pt>
                <c:pt idx="76">
                  <c:v>42440</c:v>
                </c:pt>
                <c:pt idx="77">
                  <c:v>42443</c:v>
                </c:pt>
                <c:pt idx="78">
                  <c:v>42444</c:v>
                </c:pt>
                <c:pt idx="79">
                  <c:v>42445</c:v>
                </c:pt>
                <c:pt idx="80">
                  <c:v>42446</c:v>
                </c:pt>
                <c:pt idx="81">
                  <c:v>42447</c:v>
                </c:pt>
                <c:pt idx="82">
                  <c:v>42450</c:v>
                </c:pt>
                <c:pt idx="83">
                  <c:v>42451</c:v>
                </c:pt>
                <c:pt idx="84">
                  <c:v>42452</c:v>
                </c:pt>
                <c:pt idx="85">
                  <c:v>42453</c:v>
                </c:pt>
                <c:pt idx="86">
                  <c:v>42457</c:v>
                </c:pt>
                <c:pt idx="87">
                  <c:v>42458</c:v>
                </c:pt>
                <c:pt idx="88">
                  <c:v>42459</c:v>
                </c:pt>
                <c:pt idx="89">
                  <c:v>42460</c:v>
                </c:pt>
                <c:pt idx="90">
                  <c:v>42461</c:v>
                </c:pt>
                <c:pt idx="91">
                  <c:v>42464</c:v>
                </c:pt>
                <c:pt idx="92">
                  <c:v>42465</c:v>
                </c:pt>
                <c:pt idx="93">
                  <c:v>42466</c:v>
                </c:pt>
                <c:pt idx="94">
                  <c:v>42467</c:v>
                </c:pt>
                <c:pt idx="95">
                  <c:v>42468</c:v>
                </c:pt>
                <c:pt idx="96">
                  <c:v>42471</c:v>
                </c:pt>
                <c:pt idx="97">
                  <c:v>42472</c:v>
                </c:pt>
                <c:pt idx="98">
                  <c:v>42473</c:v>
                </c:pt>
                <c:pt idx="99">
                  <c:v>42474</c:v>
                </c:pt>
                <c:pt idx="100">
                  <c:v>42475</c:v>
                </c:pt>
                <c:pt idx="101">
                  <c:v>42478</c:v>
                </c:pt>
                <c:pt idx="102">
                  <c:v>42479</c:v>
                </c:pt>
                <c:pt idx="103">
                  <c:v>42480</c:v>
                </c:pt>
                <c:pt idx="104">
                  <c:v>42481</c:v>
                </c:pt>
                <c:pt idx="105">
                  <c:v>42482</c:v>
                </c:pt>
                <c:pt idx="106">
                  <c:v>42485</c:v>
                </c:pt>
                <c:pt idx="107">
                  <c:v>42486</c:v>
                </c:pt>
                <c:pt idx="108">
                  <c:v>42487</c:v>
                </c:pt>
                <c:pt idx="109">
                  <c:v>42488</c:v>
                </c:pt>
                <c:pt idx="110">
                  <c:v>42489</c:v>
                </c:pt>
                <c:pt idx="111">
                  <c:v>42492</c:v>
                </c:pt>
                <c:pt idx="112">
                  <c:v>42493</c:v>
                </c:pt>
                <c:pt idx="113">
                  <c:v>42494</c:v>
                </c:pt>
                <c:pt idx="114">
                  <c:v>42495</c:v>
                </c:pt>
                <c:pt idx="115">
                  <c:v>42496</c:v>
                </c:pt>
                <c:pt idx="116">
                  <c:v>42499</c:v>
                </c:pt>
                <c:pt idx="117">
                  <c:v>42500</c:v>
                </c:pt>
                <c:pt idx="118">
                  <c:v>42501</c:v>
                </c:pt>
                <c:pt idx="119">
                  <c:v>42502</c:v>
                </c:pt>
                <c:pt idx="120">
                  <c:v>42503</c:v>
                </c:pt>
                <c:pt idx="121">
                  <c:v>42506</c:v>
                </c:pt>
                <c:pt idx="122">
                  <c:v>42507</c:v>
                </c:pt>
                <c:pt idx="123">
                  <c:v>42508</c:v>
                </c:pt>
                <c:pt idx="124">
                  <c:v>42509</c:v>
                </c:pt>
                <c:pt idx="125">
                  <c:v>42510</c:v>
                </c:pt>
                <c:pt idx="126">
                  <c:v>42513</c:v>
                </c:pt>
                <c:pt idx="127">
                  <c:v>42514</c:v>
                </c:pt>
                <c:pt idx="128">
                  <c:v>42515</c:v>
                </c:pt>
                <c:pt idx="129">
                  <c:v>42516</c:v>
                </c:pt>
                <c:pt idx="130">
                  <c:v>42517</c:v>
                </c:pt>
                <c:pt idx="131">
                  <c:v>42521</c:v>
                </c:pt>
                <c:pt idx="132">
                  <c:v>42522</c:v>
                </c:pt>
                <c:pt idx="133">
                  <c:v>42523</c:v>
                </c:pt>
                <c:pt idx="134">
                  <c:v>42524</c:v>
                </c:pt>
                <c:pt idx="135">
                  <c:v>42527</c:v>
                </c:pt>
                <c:pt idx="136">
                  <c:v>42528</c:v>
                </c:pt>
                <c:pt idx="137">
                  <c:v>42529</c:v>
                </c:pt>
                <c:pt idx="138">
                  <c:v>42530</c:v>
                </c:pt>
                <c:pt idx="139">
                  <c:v>42531</c:v>
                </c:pt>
                <c:pt idx="140">
                  <c:v>42534</c:v>
                </c:pt>
                <c:pt idx="141">
                  <c:v>42535</c:v>
                </c:pt>
                <c:pt idx="142">
                  <c:v>42536</c:v>
                </c:pt>
                <c:pt idx="143">
                  <c:v>42537</c:v>
                </c:pt>
                <c:pt idx="144">
                  <c:v>42538</c:v>
                </c:pt>
                <c:pt idx="145">
                  <c:v>42541</c:v>
                </c:pt>
                <c:pt idx="146">
                  <c:v>42542</c:v>
                </c:pt>
                <c:pt idx="147">
                  <c:v>42543</c:v>
                </c:pt>
                <c:pt idx="148">
                  <c:v>42544</c:v>
                </c:pt>
                <c:pt idx="149">
                  <c:v>42545</c:v>
                </c:pt>
                <c:pt idx="150">
                  <c:v>42548</c:v>
                </c:pt>
                <c:pt idx="151">
                  <c:v>42549</c:v>
                </c:pt>
                <c:pt idx="152">
                  <c:v>42550</c:v>
                </c:pt>
                <c:pt idx="153">
                  <c:v>42551</c:v>
                </c:pt>
                <c:pt idx="154">
                  <c:v>42552</c:v>
                </c:pt>
                <c:pt idx="155">
                  <c:v>42556</c:v>
                </c:pt>
                <c:pt idx="156">
                  <c:v>42557</c:v>
                </c:pt>
                <c:pt idx="157">
                  <c:v>42558</c:v>
                </c:pt>
                <c:pt idx="158">
                  <c:v>42559</c:v>
                </c:pt>
                <c:pt idx="159">
                  <c:v>42562</c:v>
                </c:pt>
                <c:pt idx="160">
                  <c:v>42563</c:v>
                </c:pt>
                <c:pt idx="161">
                  <c:v>42564</c:v>
                </c:pt>
                <c:pt idx="162">
                  <c:v>42565</c:v>
                </c:pt>
                <c:pt idx="163">
                  <c:v>42566</c:v>
                </c:pt>
                <c:pt idx="164">
                  <c:v>42569</c:v>
                </c:pt>
                <c:pt idx="165">
                  <c:v>42570</c:v>
                </c:pt>
                <c:pt idx="166">
                  <c:v>42571</c:v>
                </c:pt>
                <c:pt idx="167">
                  <c:v>42572</c:v>
                </c:pt>
                <c:pt idx="168">
                  <c:v>42573</c:v>
                </c:pt>
                <c:pt idx="169">
                  <c:v>42576</c:v>
                </c:pt>
                <c:pt idx="170">
                  <c:v>42577</c:v>
                </c:pt>
                <c:pt idx="171">
                  <c:v>42578</c:v>
                </c:pt>
                <c:pt idx="172">
                  <c:v>42579</c:v>
                </c:pt>
                <c:pt idx="173">
                  <c:v>42580</c:v>
                </c:pt>
                <c:pt idx="174">
                  <c:v>42583</c:v>
                </c:pt>
                <c:pt idx="175">
                  <c:v>42584</c:v>
                </c:pt>
                <c:pt idx="176">
                  <c:v>42585</c:v>
                </c:pt>
                <c:pt idx="177">
                  <c:v>42586</c:v>
                </c:pt>
                <c:pt idx="178">
                  <c:v>42587</c:v>
                </c:pt>
                <c:pt idx="179">
                  <c:v>42590</c:v>
                </c:pt>
                <c:pt idx="180">
                  <c:v>42591</c:v>
                </c:pt>
                <c:pt idx="181">
                  <c:v>42592</c:v>
                </c:pt>
                <c:pt idx="182">
                  <c:v>42593</c:v>
                </c:pt>
                <c:pt idx="183">
                  <c:v>42594</c:v>
                </c:pt>
                <c:pt idx="184">
                  <c:v>42597</c:v>
                </c:pt>
                <c:pt idx="185">
                  <c:v>42598</c:v>
                </c:pt>
                <c:pt idx="186">
                  <c:v>42599</c:v>
                </c:pt>
                <c:pt idx="187">
                  <c:v>42600</c:v>
                </c:pt>
                <c:pt idx="188">
                  <c:v>42601</c:v>
                </c:pt>
                <c:pt idx="189">
                  <c:v>42604</c:v>
                </c:pt>
                <c:pt idx="190">
                  <c:v>42605</c:v>
                </c:pt>
                <c:pt idx="191">
                  <c:v>42606</c:v>
                </c:pt>
                <c:pt idx="192">
                  <c:v>42607</c:v>
                </c:pt>
                <c:pt idx="193">
                  <c:v>42608</c:v>
                </c:pt>
                <c:pt idx="194">
                  <c:v>42611</c:v>
                </c:pt>
                <c:pt idx="195">
                  <c:v>42612</c:v>
                </c:pt>
                <c:pt idx="196">
                  <c:v>42613</c:v>
                </c:pt>
                <c:pt idx="197">
                  <c:v>42614</c:v>
                </c:pt>
                <c:pt idx="198">
                  <c:v>42615</c:v>
                </c:pt>
                <c:pt idx="199">
                  <c:v>42619</c:v>
                </c:pt>
                <c:pt idx="200">
                  <c:v>42620</c:v>
                </c:pt>
                <c:pt idx="201">
                  <c:v>42621</c:v>
                </c:pt>
                <c:pt idx="202">
                  <c:v>42622</c:v>
                </c:pt>
                <c:pt idx="203">
                  <c:v>42625</c:v>
                </c:pt>
                <c:pt idx="204">
                  <c:v>42626</c:v>
                </c:pt>
                <c:pt idx="205">
                  <c:v>42627</c:v>
                </c:pt>
                <c:pt idx="206">
                  <c:v>42628</c:v>
                </c:pt>
                <c:pt idx="207">
                  <c:v>42629</c:v>
                </c:pt>
                <c:pt idx="208">
                  <c:v>42632</c:v>
                </c:pt>
                <c:pt idx="209">
                  <c:v>42633</c:v>
                </c:pt>
                <c:pt idx="210">
                  <c:v>42634</c:v>
                </c:pt>
                <c:pt idx="211">
                  <c:v>42635</c:v>
                </c:pt>
                <c:pt idx="212">
                  <c:v>42636</c:v>
                </c:pt>
                <c:pt idx="213">
                  <c:v>42639</c:v>
                </c:pt>
                <c:pt idx="214">
                  <c:v>42640</c:v>
                </c:pt>
                <c:pt idx="215">
                  <c:v>42641</c:v>
                </c:pt>
                <c:pt idx="216">
                  <c:v>42642</c:v>
                </c:pt>
                <c:pt idx="217">
                  <c:v>42643</c:v>
                </c:pt>
                <c:pt idx="218">
                  <c:v>42646</c:v>
                </c:pt>
                <c:pt idx="219">
                  <c:v>42647</c:v>
                </c:pt>
                <c:pt idx="220">
                  <c:v>42648</c:v>
                </c:pt>
                <c:pt idx="221">
                  <c:v>42649</c:v>
                </c:pt>
                <c:pt idx="222">
                  <c:v>42650</c:v>
                </c:pt>
                <c:pt idx="223">
                  <c:v>42653</c:v>
                </c:pt>
                <c:pt idx="224">
                  <c:v>42654</c:v>
                </c:pt>
                <c:pt idx="225">
                  <c:v>42655</c:v>
                </c:pt>
                <c:pt idx="226">
                  <c:v>42656</c:v>
                </c:pt>
                <c:pt idx="227">
                  <c:v>42657</c:v>
                </c:pt>
                <c:pt idx="228">
                  <c:v>42660</c:v>
                </c:pt>
                <c:pt idx="229">
                  <c:v>42661</c:v>
                </c:pt>
                <c:pt idx="230">
                  <c:v>42662</c:v>
                </c:pt>
                <c:pt idx="231">
                  <c:v>42663</c:v>
                </c:pt>
                <c:pt idx="232">
                  <c:v>42664</c:v>
                </c:pt>
                <c:pt idx="233">
                  <c:v>42667</c:v>
                </c:pt>
                <c:pt idx="234">
                  <c:v>42668</c:v>
                </c:pt>
                <c:pt idx="235">
                  <c:v>42669</c:v>
                </c:pt>
                <c:pt idx="236">
                  <c:v>42670</c:v>
                </c:pt>
                <c:pt idx="237">
                  <c:v>42671</c:v>
                </c:pt>
                <c:pt idx="238">
                  <c:v>42674</c:v>
                </c:pt>
                <c:pt idx="239">
                  <c:v>42675</c:v>
                </c:pt>
                <c:pt idx="240">
                  <c:v>42676</c:v>
                </c:pt>
                <c:pt idx="241">
                  <c:v>42677</c:v>
                </c:pt>
                <c:pt idx="242">
                  <c:v>42678</c:v>
                </c:pt>
                <c:pt idx="243">
                  <c:v>42681</c:v>
                </c:pt>
                <c:pt idx="244">
                  <c:v>42682</c:v>
                </c:pt>
                <c:pt idx="245">
                  <c:v>42683</c:v>
                </c:pt>
                <c:pt idx="246">
                  <c:v>42684</c:v>
                </c:pt>
                <c:pt idx="247">
                  <c:v>42685</c:v>
                </c:pt>
                <c:pt idx="248">
                  <c:v>42688</c:v>
                </c:pt>
                <c:pt idx="249">
                  <c:v>42689</c:v>
                </c:pt>
                <c:pt idx="250">
                  <c:v>42690</c:v>
                </c:pt>
                <c:pt idx="251">
                  <c:v>42691</c:v>
                </c:pt>
                <c:pt idx="252">
                  <c:v>42692</c:v>
                </c:pt>
                <c:pt idx="253">
                  <c:v>42695</c:v>
                </c:pt>
                <c:pt idx="254">
                  <c:v>42696</c:v>
                </c:pt>
                <c:pt idx="255">
                  <c:v>42697</c:v>
                </c:pt>
                <c:pt idx="256">
                  <c:v>42699</c:v>
                </c:pt>
                <c:pt idx="257">
                  <c:v>42702</c:v>
                </c:pt>
                <c:pt idx="258">
                  <c:v>42703</c:v>
                </c:pt>
                <c:pt idx="259">
                  <c:v>42704</c:v>
                </c:pt>
                <c:pt idx="260">
                  <c:v>42705</c:v>
                </c:pt>
                <c:pt idx="261">
                  <c:v>42706</c:v>
                </c:pt>
                <c:pt idx="262">
                  <c:v>42709</c:v>
                </c:pt>
                <c:pt idx="263">
                  <c:v>42710</c:v>
                </c:pt>
                <c:pt idx="264">
                  <c:v>42711</c:v>
                </c:pt>
                <c:pt idx="265">
                  <c:v>42712</c:v>
                </c:pt>
                <c:pt idx="266">
                  <c:v>42713</c:v>
                </c:pt>
                <c:pt idx="267">
                  <c:v>42716</c:v>
                </c:pt>
                <c:pt idx="268">
                  <c:v>42717</c:v>
                </c:pt>
                <c:pt idx="269">
                  <c:v>42718</c:v>
                </c:pt>
                <c:pt idx="270">
                  <c:v>42719</c:v>
                </c:pt>
                <c:pt idx="271">
                  <c:v>42720</c:v>
                </c:pt>
                <c:pt idx="272">
                  <c:v>42723</c:v>
                </c:pt>
                <c:pt idx="273">
                  <c:v>42724</c:v>
                </c:pt>
                <c:pt idx="274">
                  <c:v>42725</c:v>
                </c:pt>
                <c:pt idx="275">
                  <c:v>42726</c:v>
                </c:pt>
                <c:pt idx="276">
                  <c:v>42727</c:v>
                </c:pt>
                <c:pt idx="277">
                  <c:v>42731</c:v>
                </c:pt>
                <c:pt idx="278">
                  <c:v>42732</c:v>
                </c:pt>
                <c:pt idx="279">
                  <c:v>42733</c:v>
                </c:pt>
                <c:pt idx="280">
                  <c:v>42734</c:v>
                </c:pt>
                <c:pt idx="281">
                  <c:v>42738</c:v>
                </c:pt>
                <c:pt idx="282">
                  <c:v>42739</c:v>
                </c:pt>
                <c:pt idx="283">
                  <c:v>42740</c:v>
                </c:pt>
                <c:pt idx="284">
                  <c:v>42741</c:v>
                </c:pt>
                <c:pt idx="285">
                  <c:v>42744</c:v>
                </c:pt>
                <c:pt idx="286">
                  <c:v>42745</c:v>
                </c:pt>
                <c:pt idx="287">
                  <c:v>42746</c:v>
                </c:pt>
                <c:pt idx="288">
                  <c:v>42747</c:v>
                </c:pt>
                <c:pt idx="289">
                  <c:v>42748</c:v>
                </c:pt>
                <c:pt idx="290">
                  <c:v>42752</c:v>
                </c:pt>
                <c:pt idx="291">
                  <c:v>42753</c:v>
                </c:pt>
                <c:pt idx="292">
                  <c:v>42754</c:v>
                </c:pt>
                <c:pt idx="293">
                  <c:v>42755</c:v>
                </c:pt>
                <c:pt idx="294">
                  <c:v>42758</c:v>
                </c:pt>
                <c:pt idx="295">
                  <c:v>42759</c:v>
                </c:pt>
                <c:pt idx="296">
                  <c:v>42760</c:v>
                </c:pt>
                <c:pt idx="297">
                  <c:v>42761</c:v>
                </c:pt>
                <c:pt idx="298">
                  <c:v>42762</c:v>
                </c:pt>
                <c:pt idx="299">
                  <c:v>42765</c:v>
                </c:pt>
                <c:pt idx="300">
                  <c:v>42766</c:v>
                </c:pt>
                <c:pt idx="301">
                  <c:v>42767</c:v>
                </c:pt>
                <c:pt idx="302">
                  <c:v>42768</c:v>
                </c:pt>
                <c:pt idx="303">
                  <c:v>42769</c:v>
                </c:pt>
                <c:pt idx="304">
                  <c:v>42772</c:v>
                </c:pt>
                <c:pt idx="305">
                  <c:v>42773</c:v>
                </c:pt>
                <c:pt idx="306">
                  <c:v>42774</c:v>
                </c:pt>
                <c:pt idx="307">
                  <c:v>42775</c:v>
                </c:pt>
                <c:pt idx="308">
                  <c:v>42776</c:v>
                </c:pt>
                <c:pt idx="309">
                  <c:v>42779</c:v>
                </c:pt>
                <c:pt idx="310">
                  <c:v>42780</c:v>
                </c:pt>
                <c:pt idx="311">
                  <c:v>42781</c:v>
                </c:pt>
                <c:pt idx="312">
                  <c:v>42782</c:v>
                </c:pt>
                <c:pt idx="313">
                  <c:v>42783</c:v>
                </c:pt>
                <c:pt idx="314">
                  <c:v>42787</c:v>
                </c:pt>
                <c:pt idx="315">
                  <c:v>42788</c:v>
                </c:pt>
                <c:pt idx="316">
                  <c:v>42789</c:v>
                </c:pt>
                <c:pt idx="317">
                  <c:v>42790</c:v>
                </c:pt>
                <c:pt idx="318">
                  <c:v>42793</c:v>
                </c:pt>
                <c:pt idx="319">
                  <c:v>42794</c:v>
                </c:pt>
                <c:pt idx="320">
                  <c:v>42795</c:v>
                </c:pt>
                <c:pt idx="321">
                  <c:v>42796</c:v>
                </c:pt>
                <c:pt idx="322">
                  <c:v>42797</c:v>
                </c:pt>
                <c:pt idx="323">
                  <c:v>42800</c:v>
                </c:pt>
                <c:pt idx="324">
                  <c:v>42801</c:v>
                </c:pt>
                <c:pt idx="325">
                  <c:v>42802</c:v>
                </c:pt>
                <c:pt idx="326">
                  <c:v>42803</c:v>
                </c:pt>
                <c:pt idx="327">
                  <c:v>42804</c:v>
                </c:pt>
                <c:pt idx="328">
                  <c:v>42807</c:v>
                </c:pt>
                <c:pt idx="329">
                  <c:v>42808</c:v>
                </c:pt>
                <c:pt idx="330">
                  <c:v>42809</c:v>
                </c:pt>
                <c:pt idx="331">
                  <c:v>42810</c:v>
                </c:pt>
                <c:pt idx="332">
                  <c:v>42811</c:v>
                </c:pt>
                <c:pt idx="333">
                  <c:v>42814</c:v>
                </c:pt>
                <c:pt idx="334">
                  <c:v>42815</c:v>
                </c:pt>
                <c:pt idx="335">
                  <c:v>42816</c:v>
                </c:pt>
                <c:pt idx="336">
                  <c:v>42817</c:v>
                </c:pt>
                <c:pt idx="337">
                  <c:v>42818</c:v>
                </c:pt>
                <c:pt idx="338">
                  <c:v>42821</c:v>
                </c:pt>
                <c:pt idx="339">
                  <c:v>42822</c:v>
                </c:pt>
                <c:pt idx="340">
                  <c:v>42823</c:v>
                </c:pt>
                <c:pt idx="341">
                  <c:v>42824</c:v>
                </c:pt>
                <c:pt idx="342">
                  <c:v>42825</c:v>
                </c:pt>
                <c:pt idx="343">
                  <c:v>42828</c:v>
                </c:pt>
                <c:pt idx="344">
                  <c:v>42829</c:v>
                </c:pt>
                <c:pt idx="345">
                  <c:v>42830</c:v>
                </c:pt>
                <c:pt idx="346">
                  <c:v>42831</c:v>
                </c:pt>
                <c:pt idx="347">
                  <c:v>42832</c:v>
                </c:pt>
                <c:pt idx="348">
                  <c:v>42835</c:v>
                </c:pt>
                <c:pt idx="349">
                  <c:v>42836</c:v>
                </c:pt>
                <c:pt idx="350">
                  <c:v>42837</c:v>
                </c:pt>
                <c:pt idx="351">
                  <c:v>42838</c:v>
                </c:pt>
                <c:pt idx="352">
                  <c:v>42842</c:v>
                </c:pt>
                <c:pt idx="353">
                  <c:v>42843</c:v>
                </c:pt>
                <c:pt idx="354">
                  <c:v>42844</c:v>
                </c:pt>
                <c:pt idx="355">
                  <c:v>42845</c:v>
                </c:pt>
                <c:pt idx="356">
                  <c:v>42846</c:v>
                </c:pt>
                <c:pt idx="357">
                  <c:v>42849</c:v>
                </c:pt>
                <c:pt idx="358">
                  <c:v>42850</c:v>
                </c:pt>
                <c:pt idx="359">
                  <c:v>42851</c:v>
                </c:pt>
                <c:pt idx="360">
                  <c:v>42852</c:v>
                </c:pt>
                <c:pt idx="361">
                  <c:v>42853</c:v>
                </c:pt>
                <c:pt idx="362">
                  <c:v>42856</c:v>
                </c:pt>
                <c:pt idx="363">
                  <c:v>42857</c:v>
                </c:pt>
                <c:pt idx="364">
                  <c:v>42858</c:v>
                </c:pt>
                <c:pt idx="365">
                  <c:v>42859</c:v>
                </c:pt>
                <c:pt idx="366">
                  <c:v>42860</c:v>
                </c:pt>
                <c:pt idx="367">
                  <c:v>42863</c:v>
                </c:pt>
                <c:pt idx="368">
                  <c:v>42864</c:v>
                </c:pt>
                <c:pt idx="369">
                  <c:v>42865</c:v>
                </c:pt>
                <c:pt idx="370">
                  <c:v>42866</c:v>
                </c:pt>
                <c:pt idx="371">
                  <c:v>42867</c:v>
                </c:pt>
                <c:pt idx="372">
                  <c:v>42870</c:v>
                </c:pt>
                <c:pt idx="373">
                  <c:v>42871</c:v>
                </c:pt>
                <c:pt idx="374">
                  <c:v>42872</c:v>
                </c:pt>
                <c:pt idx="375">
                  <c:v>42873</c:v>
                </c:pt>
                <c:pt idx="376">
                  <c:v>42874</c:v>
                </c:pt>
                <c:pt idx="377">
                  <c:v>42877</c:v>
                </c:pt>
                <c:pt idx="378">
                  <c:v>42878</c:v>
                </c:pt>
                <c:pt idx="379">
                  <c:v>42879</c:v>
                </c:pt>
                <c:pt idx="380">
                  <c:v>42880</c:v>
                </c:pt>
                <c:pt idx="381">
                  <c:v>42881</c:v>
                </c:pt>
                <c:pt idx="382">
                  <c:v>42885</c:v>
                </c:pt>
                <c:pt idx="383">
                  <c:v>42886</c:v>
                </c:pt>
                <c:pt idx="384">
                  <c:v>42887</c:v>
                </c:pt>
                <c:pt idx="385">
                  <c:v>42888</c:v>
                </c:pt>
                <c:pt idx="386">
                  <c:v>42891</c:v>
                </c:pt>
                <c:pt idx="387">
                  <c:v>42892</c:v>
                </c:pt>
                <c:pt idx="388">
                  <c:v>42893</c:v>
                </c:pt>
                <c:pt idx="389">
                  <c:v>42894</c:v>
                </c:pt>
                <c:pt idx="390">
                  <c:v>42895</c:v>
                </c:pt>
                <c:pt idx="391">
                  <c:v>42898</c:v>
                </c:pt>
                <c:pt idx="392">
                  <c:v>42899</c:v>
                </c:pt>
                <c:pt idx="393">
                  <c:v>42900</c:v>
                </c:pt>
                <c:pt idx="394">
                  <c:v>42901</c:v>
                </c:pt>
                <c:pt idx="395">
                  <c:v>42902</c:v>
                </c:pt>
                <c:pt idx="396">
                  <c:v>42905</c:v>
                </c:pt>
                <c:pt idx="397">
                  <c:v>42906</c:v>
                </c:pt>
                <c:pt idx="398">
                  <c:v>42907</c:v>
                </c:pt>
                <c:pt idx="399">
                  <c:v>42908</c:v>
                </c:pt>
                <c:pt idx="400">
                  <c:v>42909</c:v>
                </c:pt>
                <c:pt idx="401">
                  <c:v>42912</c:v>
                </c:pt>
                <c:pt idx="402">
                  <c:v>42913</c:v>
                </c:pt>
                <c:pt idx="403">
                  <c:v>42914</c:v>
                </c:pt>
                <c:pt idx="404">
                  <c:v>42915</c:v>
                </c:pt>
                <c:pt idx="405">
                  <c:v>42916</c:v>
                </c:pt>
                <c:pt idx="406">
                  <c:v>42919</c:v>
                </c:pt>
                <c:pt idx="407">
                  <c:v>42921</c:v>
                </c:pt>
                <c:pt idx="408">
                  <c:v>42922</c:v>
                </c:pt>
                <c:pt idx="409">
                  <c:v>42923</c:v>
                </c:pt>
                <c:pt idx="410">
                  <c:v>42926</c:v>
                </c:pt>
                <c:pt idx="411">
                  <c:v>42927</c:v>
                </c:pt>
                <c:pt idx="412">
                  <c:v>42928</c:v>
                </c:pt>
                <c:pt idx="413">
                  <c:v>42929</c:v>
                </c:pt>
                <c:pt idx="414">
                  <c:v>42930</c:v>
                </c:pt>
                <c:pt idx="415">
                  <c:v>42933</c:v>
                </c:pt>
                <c:pt idx="416">
                  <c:v>42934</c:v>
                </c:pt>
                <c:pt idx="417">
                  <c:v>42935</c:v>
                </c:pt>
                <c:pt idx="418">
                  <c:v>42936</c:v>
                </c:pt>
                <c:pt idx="419">
                  <c:v>42937</c:v>
                </c:pt>
                <c:pt idx="420">
                  <c:v>42940</c:v>
                </c:pt>
                <c:pt idx="421">
                  <c:v>42941</c:v>
                </c:pt>
                <c:pt idx="422">
                  <c:v>42942</c:v>
                </c:pt>
                <c:pt idx="423">
                  <c:v>42943</c:v>
                </c:pt>
                <c:pt idx="424">
                  <c:v>42944</c:v>
                </c:pt>
                <c:pt idx="425">
                  <c:v>42947</c:v>
                </c:pt>
                <c:pt idx="426">
                  <c:v>42948</c:v>
                </c:pt>
                <c:pt idx="427">
                  <c:v>42949</c:v>
                </c:pt>
                <c:pt idx="428">
                  <c:v>42950</c:v>
                </c:pt>
                <c:pt idx="429">
                  <c:v>42951</c:v>
                </c:pt>
                <c:pt idx="430">
                  <c:v>42954</c:v>
                </c:pt>
                <c:pt idx="431">
                  <c:v>42955</c:v>
                </c:pt>
                <c:pt idx="432">
                  <c:v>42956</c:v>
                </c:pt>
                <c:pt idx="433">
                  <c:v>42957</c:v>
                </c:pt>
                <c:pt idx="434">
                  <c:v>42958</c:v>
                </c:pt>
                <c:pt idx="435">
                  <c:v>42961</c:v>
                </c:pt>
                <c:pt idx="436">
                  <c:v>42962</c:v>
                </c:pt>
                <c:pt idx="437">
                  <c:v>42963</c:v>
                </c:pt>
                <c:pt idx="438">
                  <c:v>42964</c:v>
                </c:pt>
                <c:pt idx="439">
                  <c:v>42965</c:v>
                </c:pt>
                <c:pt idx="440">
                  <c:v>42968</c:v>
                </c:pt>
                <c:pt idx="441">
                  <c:v>42969</c:v>
                </c:pt>
                <c:pt idx="442">
                  <c:v>42970</c:v>
                </c:pt>
                <c:pt idx="443">
                  <c:v>42971</c:v>
                </c:pt>
                <c:pt idx="444">
                  <c:v>42972</c:v>
                </c:pt>
                <c:pt idx="445">
                  <c:v>42975</c:v>
                </c:pt>
                <c:pt idx="446">
                  <c:v>42976</c:v>
                </c:pt>
                <c:pt idx="447">
                  <c:v>42977</c:v>
                </c:pt>
                <c:pt idx="448">
                  <c:v>42978</c:v>
                </c:pt>
                <c:pt idx="449">
                  <c:v>42979</c:v>
                </c:pt>
                <c:pt idx="450">
                  <c:v>42983</c:v>
                </c:pt>
                <c:pt idx="451">
                  <c:v>42984</c:v>
                </c:pt>
                <c:pt idx="452">
                  <c:v>42985</c:v>
                </c:pt>
                <c:pt idx="453">
                  <c:v>42986</c:v>
                </c:pt>
                <c:pt idx="454">
                  <c:v>42989</c:v>
                </c:pt>
                <c:pt idx="455">
                  <c:v>42990</c:v>
                </c:pt>
                <c:pt idx="456">
                  <c:v>42991</c:v>
                </c:pt>
                <c:pt idx="457">
                  <c:v>42992</c:v>
                </c:pt>
                <c:pt idx="458">
                  <c:v>42993</c:v>
                </c:pt>
                <c:pt idx="459">
                  <c:v>42996</c:v>
                </c:pt>
                <c:pt idx="460">
                  <c:v>42997</c:v>
                </c:pt>
                <c:pt idx="461">
                  <c:v>42998</c:v>
                </c:pt>
                <c:pt idx="462">
                  <c:v>42999</c:v>
                </c:pt>
                <c:pt idx="463">
                  <c:v>43000</c:v>
                </c:pt>
                <c:pt idx="464">
                  <c:v>43003</c:v>
                </c:pt>
                <c:pt idx="465">
                  <c:v>43004</c:v>
                </c:pt>
                <c:pt idx="466">
                  <c:v>43005</c:v>
                </c:pt>
                <c:pt idx="467">
                  <c:v>43006</c:v>
                </c:pt>
                <c:pt idx="468">
                  <c:v>43007</c:v>
                </c:pt>
                <c:pt idx="469">
                  <c:v>43010</c:v>
                </c:pt>
                <c:pt idx="470">
                  <c:v>43011</c:v>
                </c:pt>
                <c:pt idx="471">
                  <c:v>43012</c:v>
                </c:pt>
                <c:pt idx="472">
                  <c:v>43013</c:v>
                </c:pt>
                <c:pt idx="473">
                  <c:v>43014</c:v>
                </c:pt>
                <c:pt idx="474">
                  <c:v>43017</c:v>
                </c:pt>
                <c:pt idx="475">
                  <c:v>43018</c:v>
                </c:pt>
                <c:pt idx="476">
                  <c:v>43019</c:v>
                </c:pt>
                <c:pt idx="477">
                  <c:v>43020</c:v>
                </c:pt>
                <c:pt idx="478">
                  <c:v>43021</c:v>
                </c:pt>
                <c:pt idx="479">
                  <c:v>43024</c:v>
                </c:pt>
                <c:pt idx="480">
                  <c:v>43025</c:v>
                </c:pt>
                <c:pt idx="481">
                  <c:v>43026</c:v>
                </c:pt>
                <c:pt idx="482">
                  <c:v>43027</c:v>
                </c:pt>
                <c:pt idx="483">
                  <c:v>43028</c:v>
                </c:pt>
                <c:pt idx="484">
                  <c:v>43031</c:v>
                </c:pt>
                <c:pt idx="485">
                  <c:v>43032</c:v>
                </c:pt>
                <c:pt idx="486">
                  <c:v>43033</c:v>
                </c:pt>
                <c:pt idx="487">
                  <c:v>43034</c:v>
                </c:pt>
                <c:pt idx="488">
                  <c:v>43035</c:v>
                </c:pt>
                <c:pt idx="489">
                  <c:v>43038</c:v>
                </c:pt>
                <c:pt idx="490">
                  <c:v>43039</c:v>
                </c:pt>
                <c:pt idx="491">
                  <c:v>43040</c:v>
                </c:pt>
                <c:pt idx="492">
                  <c:v>43041</c:v>
                </c:pt>
                <c:pt idx="493">
                  <c:v>43042</c:v>
                </c:pt>
                <c:pt idx="494">
                  <c:v>43045</c:v>
                </c:pt>
                <c:pt idx="495">
                  <c:v>43046</c:v>
                </c:pt>
                <c:pt idx="496">
                  <c:v>43047</c:v>
                </c:pt>
                <c:pt idx="497">
                  <c:v>43048</c:v>
                </c:pt>
                <c:pt idx="498">
                  <c:v>43049</c:v>
                </c:pt>
                <c:pt idx="499">
                  <c:v>43052</c:v>
                </c:pt>
                <c:pt idx="500">
                  <c:v>43053</c:v>
                </c:pt>
                <c:pt idx="501">
                  <c:v>43054</c:v>
                </c:pt>
                <c:pt idx="502">
                  <c:v>43055</c:v>
                </c:pt>
                <c:pt idx="503">
                  <c:v>43056</c:v>
                </c:pt>
                <c:pt idx="504">
                  <c:v>43059</c:v>
                </c:pt>
                <c:pt idx="505">
                  <c:v>43060</c:v>
                </c:pt>
                <c:pt idx="506">
                  <c:v>43061</c:v>
                </c:pt>
                <c:pt idx="507">
                  <c:v>43063</c:v>
                </c:pt>
                <c:pt idx="508">
                  <c:v>43066</c:v>
                </c:pt>
                <c:pt idx="509">
                  <c:v>43067</c:v>
                </c:pt>
                <c:pt idx="510">
                  <c:v>43068</c:v>
                </c:pt>
                <c:pt idx="511">
                  <c:v>43069</c:v>
                </c:pt>
                <c:pt idx="512">
                  <c:v>43070</c:v>
                </c:pt>
                <c:pt idx="513">
                  <c:v>43073</c:v>
                </c:pt>
                <c:pt idx="514">
                  <c:v>43074</c:v>
                </c:pt>
                <c:pt idx="515">
                  <c:v>43075</c:v>
                </c:pt>
                <c:pt idx="516">
                  <c:v>43076</c:v>
                </c:pt>
                <c:pt idx="517">
                  <c:v>43077</c:v>
                </c:pt>
                <c:pt idx="518">
                  <c:v>43080</c:v>
                </c:pt>
                <c:pt idx="519">
                  <c:v>43081</c:v>
                </c:pt>
                <c:pt idx="520">
                  <c:v>43082</c:v>
                </c:pt>
                <c:pt idx="521">
                  <c:v>43083</c:v>
                </c:pt>
                <c:pt idx="522">
                  <c:v>43084</c:v>
                </c:pt>
                <c:pt idx="523">
                  <c:v>43087</c:v>
                </c:pt>
                <c:pt idx="524">
                  <c:v>43088</c:v>
                </c:pt>
                <c:pt idx="525">
                  <c:v>43089</c:v>
                </c:pt>
                <c:pt idx="526">
                  <c:v>43090</c:v>
                </c:pt>
                <c:pt idx="527">
                  <c:v>43091</c:v>
                </c:pt>
                <c:pt idx="528">
                  <c:v>43095</c:v>
                </c:pt>
                <c:pt idx="529">
                  <c:v>43096</c:v>
                </c:pt>
                <c:pt idx="530">
                  <c:v>43097</c:v>
                </c:pt>
                <c:pt idx="531">
                  <c:v>43098</c:v>
                </c:pt>
                <c:pt idx="532">
                  <c:v>43102</c:v>
                </c:pt>
                <c:pt idx="533">
                  <c:v>43103</c:v>
                </c:pt>
                <c:pt idx="534">
                  <c:v>43104</c:v>
                </c:pt>
                <c:pt idx="535">
                  <c:v>43105</c:v>
                </c:pt>
                <c:pt idx="536">
                  <c:v>43108</c:v>
                </c:pt>
                <c:pt idx="537">
                  <c:v>43109</c:v>
                </c:pt>
                <c:pt idx="538">
                  <c:v>43110</c:v>
                </c:pt>
                <c:pt idx="539">
                  <c:v>43111</c:v>
                </c:pt>
                <c:pt idx="540">
                  <c:v>43112</c:v>
                </c:pt>
                <c:pt idx="541">
                  <c:v>43116</c:v>
                </c:pt>
                <c:pt idx="542">
                  <c:v>43117</c:v>
                </c:pt>
                <c:pt idx="543">
                  <c:v>43118</c:v>
                </c:pt>
                <c:pt idx="544">
                  <c:v>43119</c:v>
                </c:pt>
                <c:pt idx="545">
                  <c:v>43122</c:v>
                </c:pt>
                <c:pt idx="546">
                  <c:v>43123</c:v>
                </c:pt>
                <c:pt idx="547">
                  <c:v>43124</c:v>
                </c:pt>
                <c:pt idx="548">
                  <c:v>43125</c:v>
                </c:pt>
                <c:pt idx="549">
                  <c:v>43126</c:v>
                </c:pt>
                <c:pt idx="550">
                  <c:v>43129</c:v>
                </c:pt>
                <c:pt idx="551">
                  <c:v>43130</c:v>
                </c:pt>
                <c:pt idx="552">
                  <c:v>43131</c:v>
                </c:pt>
                <c:pt idx="553">
                  <c:v>43132</c:v>
                </c:pt>
                <c:pt idx="554">
                  <c:v>43133</c:v>
                </c:pt>
                <c:pt idx="555">
                  <c:v>43136</c:v>
                </c:pt>
                <c:pt idx="556">
                  <c:v>43137</c:v>
                </c:pt>
                <c:pt idx="557">
                  <c:v>43138</c:v>
                </c:pt>
                <c:pt idx="558">
                  <c:v>43139</c:v>
                </c:pt>
                <c:pt idx="559">
                  <c:v>43140</c:v>
                </c:pt>
                <c:pt idx="560">
                  <c:v>43143</c:v>
                </c:pt>
                <c:pt idx="561">
                  <c:v>43144</c:v>
                </c:pt>
                <c:pt idx="562">
                  <c:v>43145</c:v>
                </c:pt>
                <c:pt idx="563">
                  <c:v>43146</c:v>
                </c:pt>
                <c:pt idx="564">
                  <c:v>43147</c:v>
                </c:pt>
                <c:pt idx="565">
                  <c:v>43151</c:v>
                </c:pt>
                <c:pt idx="566">
                  <c:v>43152</c:v>
                </c:pt>
                <c:pt idx="567">
                  <c:v>43153</c:v>
                </c:pt>
                <c:pt idx="568">
                  <c:v>43154</c:v>
                </c:pt>
                <c:pt idx="569">
                  <c:v>43157</c:v>
                </c:pt>
                <c:pt idx="570">
                  <c:v>43158</c:v>
                </c:pt>
                <c:pt idx="571">
                  <c:v>43159</c:v>
                </c:pt>
                <c:pt idx="572">
                  <c:v>43160</c:v>
                </c:pt>
                <c:pt idx="573">
                  <c:v>43161</c:v>
                </c:pt>
                <c:pt idx="574">
                  <c:v>43164</c:v>
                </c:pt>
                <c:pt idx="575">
                  <c:v>43165</c:v>
                </c:pt>
                <c:pt idx="576">
                  <c:v>43166</c:v>
                </c:pt>
                <c:pt idx="577">
                  <c:v>43167</c:v>
                </c:pt>
                <c:pt idx="578">
                  <c:v>43168</c:v>
                </c:pt>
                <c:pt idx="579">
                  <c:v>43171</c:v>
                </c:pt>
                <c:pt idx="580">
                  <c:v>43172</c:v>
                </c:pt>
                <c:pt idx="581">
                  <c:v>43173</c:v>
                </c:pt>
                <c:pt idx="582">
                  <c:v>43174</c:v>
                </c:pt>
                <c:pt idx="583">
                  <c:v>43175</c:v>
                </c:pt>
                <c:pt idx="584">
                  <c:v>43178</c:v>
                </c:pt>
                <c:pt idx="585">
                  <c:v>43179</c:v>
                </c:pt>
                <c:pt idx="586">
                  <c:v>43180</c:v>
                </c:pt>
                <c:pt idx="587">
                  <c:v>43181</c:v>
                </c:pt>
                <c:pt idx="588">
                  <c:v>43182</c:v>
                </c:pt>
                <c:pt idx="589">
                  <c:v>43185</c:v>
                </c:pt>
                <c:pt idx="590">
                  <c:v>43186</c:v>
                </c:pt>
                <c:pt idx="591">
                  <c:v>43187</c:v>
                </c:pt>
                <c:pt idx="592">
                  <c:v>43188</c:v>
                </c:pt>
                <c:pt idx="593">
                  <c:v>43192</c:v>
                </c:pt>
                <c:pt idx="594">
                  <c:v>43193</c:v>
                </c:pt>
                <c:pt idx="595">
                  <c:v>43194</c:v>
                </c:pt>
                <c:pt idx="596">
                  <c:v>43195</c:v>
                </c:pt>
                <c:pt idx="597">
                  <c:v>43196</c:v>
                </c:pt>
                <c:pt idx="598">
                  <c:v>43199</c:v>
                </c:pt>
                <c:pt idx="599">
                  <c:v>43200</c:v>
                </c:pt>
                <c:pt idx="600">
                  <c:v>43201</c:v>
                </c:pt>
                <c:pt idx="601">
                  <c:v>43202</c:v>
                </c:pt>
                <c:pt idx="602">
                  <c:v>43203</c:v>
                </c:pt>
                <c:pt idx="603">
                  <c:v>43206</c:v>
                </c:pt>
                <c:pt idx="604">
                  <c:v>43207</c:v>
                </c:pt>
                <c:pt idx="605">
                  <c:v>43208</c:v>
                </c:pt>
                <c:pt idx="606">
                  <c:v>43209</c:v>
                </c:pt>
                <c:pt idx="607">
                  <c:v>43210</c:v>
                </c:pt>
                <c:pt idx="608">
                  <c:v>43213</c:v>
                </c:pt>
                <c:pt idx="609">
                  <c:v>43214</c:v>
                </c:pt>
                <c:pt idx="610">
                  <c:v>43215</c:v>
                </c:pt>
                <c:pt idx="611">
                  <c:v>43216</c:v>
                </c:pt>
                <c:pt idx="612">
                  <c:v>43217</c:v>
                </c:pt>
                <c:pt idx="613">
                  <c:v>43220</c:v>
                </c:pt>
                <c:pt idx="614">
                  <c:v>43221</c:v>
                </c:pt>
                <c:pt idx="615">
                  <c:v>43222</c:v>
                </c:pt>
                <c:pt idx="616">
                  <c:v>43223</c:v>
                </c:pt>
                <c:pt idx="617">
                  <c:v>43224</c:v>
                </c:pt>
                <c:pt idx="618">
                  <c:v>43227</c:v>
                </c:pt>
                <c:pt idx="619">
                  <c:v>43228</c:v>
                </c:pt>
                <c:pt idx="620">
                  <c:v>43229</c:v>
                </c:pt>
                <c:pt idx="621">
                  <c:v>43230</c:v>
                </c:pt>
                <c:pt idx="622">
                  <c:v>43231</c:v>
                </c:pt>
                <c:pt idx="623">
                  <c:v>43234</c:v>
                </c:pt>
                <c:pt idx="624">
                  <c:v>43235</c:v>
                </c:pt>
                <c:pt idx="625">
                  <c:v>43236</c:v>
                </c:pt>
                <c:pt idx="626">
                  <c:v>43237</c:v>
                </c:pt>
                <c:pt idx="627">
                  <c:v>43238</c:v>
                </c:pt>
                <c:pt idx="628">
                  <c:v>43241</c:v>
                </c:pt>
                <c:pt idx="629">
                  <c:v>43242</c:v>
                </c:pt>
                <c:pt idx="630">
                  <c:v>43243</c:v>
                </c:pt>
                <c:pt idx="631">
                  <c:v>43244</c:v>
                </c:pt>
                <c:pt idx="632">
                  <c:v>43245</c:v>
                </c:pt>
                <c:pt idx="633">
                  <c:v>43249</c:v>
                </c:pt>
                <c:pt idx="634">
                  <c:v>43250</c:v>
                </c:pt>
                <c:pt idx="635">
                  <c:v>43251</c:v>
                </c:pt>
                <c:pt idx="636">
                  <c:v>43252</c:v>
                </c:pt>
                <c:pt idx="637">
                  <c:v>43255</c:v>
                </c:pt>
                <c:pt idx="638">
                  <c:v>43256</c:v>
                </c:pt>
                <c:pt idx="639">
                  <c:v>43257</c:v>
                </c:pt>
                <c:pt idx="640">
                  <c:v>43258</c:v>
                </c:pt>
                <c:pt idx="641">
                  <c:v>43259</c:v>
                </c:pt>
                <c:pt idx="642">
                  <c:v>43262</c:v>
                </c:pt>
                <c:pt idx="643">
                  <c:v>43263</c:v>
                </c:pt>
                <c:pt idx="644">
                  <c:v>43264</c:v>
                </c:pt>
                <c:pt idx="645">
                  <c:v>43265</c:v>
                </c:pt>
                <c:pt idx="646">
                  <c:v>43266</c:v>
                </c:pt>
                <c:pt idx="647">
                  <c:v>43269</c:v>
                </c:pt>
                <c:pt idx="648">
                  <c:v>43270</c:v>
                </c:pt>
                <c:pt idx="649">
                  <c:v>43271</c:v>
                </c:pt>
                <c:pt idx="650">
                  <c:v>43272</c:v>
                </c:pt>
                <c:pt idx="651">
                  <c:v>43273</c:v>
                </c:pt>
                <c:pt idx="652">
                  <c:v>43276</c:v>
                </c:pt>
                <c:pt idx="653">
                  <c:v>43277</c:v>
                </c:pt>
                <c:pt idx="654">
                  <c:v>43278</c:v>
                </c:pt>
                <c:pt idx="655">
                  <c:v>43279</c:v>
                </c:pt>
                <c:pt idx="656">
                  <c:v>43280</c:v>
                </c:pt>
                <c:pt idx="657">
                  <c:v>43283</c:v>
                </c:pt>
                <c:pt idx="658">
                  <c:v>43284</c:v>
                </c:pt>
                <c:pt idx="659">
                  <c:v>43286</c:v>
                </c:pt>
                <c:pt idx="660">
                  <c:v>43287</c:v>
                </c:pt>
                <c:pt idx="661">
                  <c:v>43290</c:v>
                </c:pt>
                <c:pt idx="662">
                  <c:v>43291</c:v>
                </c:pt>
                <c:pt idx="663">
                  <c:v>43292</c:v>
                </c:pt>
                <c:pt idx="664">
                  <c:v>43293</c:v>
                </c:pt>
                <c:pt idx="665">
                  <c:v>43294</c:v>
                </c:pt>
                <c:pt idx="666">
                  <c:v>43297</c:v>
                </c:pt>
                <c:pt idx="667">
                  <c:v>43298</c:v>
                </c:pt>
                <c:pt idx="668">
                  <c:v>43299</c:v>
                </c:pt>
                <c:pt idx="669">
                  <c:v>43300</c:v>
                </c:pt>
                <c:pt idx="670">
                  <c:v>43301</c:v>
                </c:pt>
                <c:pt idx="671">
                  <c:v>43304</c:v>
                </c:pt>
                <c:pt idx="672">
                  <c:v>43305</c:v>
                </c:pt>
                <c:pt idx="673">
                  <c:v>43306</c:v>
                </c:pt>
                <c:pt idx="674">
                  <c:v>43307</c:v>
                </c:pt>
                <c:pt idx="675">
                  <c:v>43308</c:v>
                </c:pt>
                <c:pt idx="676">
                  <c:v>43311</c:v>
                </c:pt>
                <c:pt idx="677">
                  <c:v>43312</c:v>
                </c:pt>
                <c:pt idx="678">
                  <c:v>43313</c:v>
                </c:pt>
                <c:pt idx="679">
                  <c:v>43314</c:v>
                </c:pt>
                <c:pt idx="680">
                  <c:v>43315</c:v>
                </c:pt>
                <c:pt idx="681">
                  <c:v>43318</c:v>
                </c:pt>
                <c:pt idx="682">
                  <c:v>43319</c:v>
                </c:pt>
                <c:pt idx="683">
                  <c:v>43320</c:v>
                </c:pt>
                <c:pt idx="684">
                  <c:v>43321</c:v>
                </c:pt>
                <c:pt idx="685">
                  <c:v>43322</c:v>
                </c:pt>
                <c:pt idx="686">
                  <c:v>43325</c:v>
                </c:pt>
                <c:pt idx="687">
                  <c:v>43326</c:v>
                </c:pt>
                <c:pt idx="688">
                  <c:v>43327</c:v>
                </c:pt>
                <c:pt idx="689">
                  <c:v>43328</c:v>
                </c:pt>
                <c:pt idx="690">
                  <c:v>43329</c:v>
                </c:pt>
                <c:pt idx="691">
                  <c:v>43332</c:v>
                </c:pt>
                <c:pt idx="692">
                  <c:v>43333</c:v>
                </c:pt>
                <c:pt idx="693">
                  <c:v>43334</c:v>
                </c:pt>
                <c:pt idx="694">
                  <c:v>43335</c:v>
                </c:pt>
                <c:pt idx="695">
                  <c:v>43336</c:v>
                </c:pt>
                <c:pt idx="696">
                  <c:v>43339</c:v>
                </c:pt>
                <c:pt idx="697">
                  <c:v>43340</c:v>
                </c:pt>
                <c:pt idx="698">
                  <c:v>43341</c:v>
                </c:pt>
                <c:pt idx="699">
                  <c:v>43342</c:v>
                </c:pt>
                <c:pt idx="700">
                  <c:v>43343</c:v>
                </c:pt>
                <c:pt idx="701">
                  <c:v>43347</c:v>
                </c:pt>
                <c:pt idx="702">
                  <c:v>43348</c:v>
                </c:pt>
                <c:pt idx="703">
                  <c:v>43349</c:v>
                </c:pt>
                <c:pt idx="704">
                  <c:v>43350</c:v>
                </c:pt>
                <c:pt idx="705">
                  <c:v>43353</c:v>
                </c:pt>
                <c:pt idx="706">
                  <c:v>43354</c:v>
                </c:pt>
                <c:pt idx="707">
                  <c:v>43355</c:v>
                </c:pt>
                <c:pt idx="708">
                  <c:v>43356</c:v>
                </c:pt>
                <c:pt idx="709">
                  <c:v>43357</c:v>
                </c:pt>
                <c:pt idx="710">
                  <c:v>43360</c:v>
                </c:pt>
                <c:pt idx="711">
                  <c:v>43361</c:v>
                </c:pt>
                <c:pt idx="712">
                  <c:v>43362</c:v>
                </c:pt>
                <c:pt idx="713">
                  <c:v>43363</c:v>
                </c:pt>
                <c:pt idx="714">
                  <c:v>43364</c:v>
                </c:pt>
                <c:pt idx="715">
                  <c:v>43367</c:v>
                </c:pt>
                <c:pt idx="716">
                  <c:v>43368</c:v>
                </c:pt>
                <c:pt idx="717">
                  <c:v>43369</c:v>
                </c:pt>
                <c:pt idx="718">
                  <c:v>43370</c:v>
                </c:pt>
                <c:pt idx="719">
                  <c:v>43371</c:v>
                </c:pt>
                <c:pt idx="720">
                  <c:v>43374</c:v>
                </c:pt>
                <c:pt idx="721">
                  <c:v>43375</c:v>
                </c:pt>
                <c:pt idx="722">
                  <c:v>43376</c:v>
                </c:pt>
                <c:pt idx="723">
                  <c:v>43377</c:v>
                </c:pt>
                <c:pt idx="724">
                  <c:v>43378</c:v>
                </c:pt>
                <c:pt idx="725">
                  <c:v>43381</c:v>
                </c:pt>
                <c:pt idx="726">
                  <c:v>43382</c:v>
                </c:pt>
                <c:pt idx="727">
                  <c:v>43383</c:v>
                </c:pt>
                <c:pt idx="728">
                  <c:v>43384</c:v>
                </c:pt>
                <c:pt idx="729">
                  <c:v>43385</c:v>
                </c:pt>
                <c:pt idx="730">
                  <c:v>43388</c:v>
                </c:pt>
                <c:pt idx="731">
                  <c:v>43389</c:v>
                </c:pt>
                <c:pt idx="732">
                  <c:v>43390</c:v>
                </c:pt>
                <c:pt idx="733">
                  <c:v>43391</c:v>
                </c:pt>
                <c:pt idx="734">
                  <c:v>43392</c:v>
                </c:pt>
                <c:pt idx="735">
                  <c:v>43395</c:v>
                </c:pt>
                <c:pt idx="736">
                  <c:v>43396</c:v>
                </c:pt>
                <c:pt idx="737">
                  <c:v>43397</c:v>
                </c:pt>
                <c:pt idx="738">
                  <c:v>43398</c:v>
                </c:pt>
                <c:pt idx="739">
                  <c:v>43399</c:v>
                </c:pt>
                <c:pt idx="740">
                  <c:v>43402</c:v>
                </c:pt>
                <c:pt idx="741">
                  <c:v>43403</c:v>
                </c:pt>
                <c:pt idx="742">
                  <c:v>43404</c:v>
                </c:pt>
                <c:pt idx="743">
                  <c:v>43405</c:v>
                </c:pt>
                <c:pt idx="744">
                  <c:v>43406</c:v>
                </c:pt>
                <c:pt idx="745">
                  <c:v>43409</c:v>
                </c:pt>
                <c:pt idx="746">
                  <c:v>43410</c:v>
                </c:pt>
                <c:pt idx="747">
                  <c:v>43411</c:v>
                </c:pt>
                <c:pt idx="748">
                  <c:v>43412</c:v>
                </c:pt>
                <c:pt idx="749">
                  <c:v>43413</c:v>
                </c:pt>
                <c:pt idx="750">
                  <c:v>43416</c:v>
                </c:pt>
                <c:pt idx="751">
                  <c:v>43417</c:v>
                </c:pt>
                <c:pt idx="752">
                  <c:v>43418</c:v>
                </c:pt>
                <c:pt idx="753">
                  <c:v>43419</c:v>
                </c:pt>
                <c:pt idx="754">
                  <c:v>43420</c:v>
                </c:pt>
                <c:pt idx="755">
                  <c:v>43423</c:v>
                </c:pt>
                <c:pt idx="756">
                  <c:v>43424</c:v>
                </c:pt>
                <c:pt idx="757">
                  <c:v>43425</c:v>
                </c:pt>
                <c:pt idx="758">
                  <c:v>43427</c:v>
                </c:pt>
                <c:pt idx="759">
                  <c:v>43430</c:v>
                </c:pt>
                <c:pt idx="760">
                  <c:v>43431</c:v>
                </c:pt>
                <c:pt idx="761">
                  <c:v>43432</c:v>
                </c:pt>
                <c:pt idx="762">
                  <c:v>43433</c:v>
                </c:pt>
                <c:pt idx="763">
                  <c:v>43434</c:v>
                </c:pt>
                <c:pt idx="764">
                  <c:v>43437</c:v>
                </c:pt>
                <c:pt idx="765">
                  <c:v>43438</c:v>
                </c:pt>
                <c:pt idx="766">
                  <c:v>43440</c:v>
                </c:pt>
                <c:pt idx="767">
                  <c:v>43441</c:v>
                </c:pt>
                <c:pt idx="768">
                  <c:v>43444</c:v>
                </c:pt>
                <c:pt idx="769">
                  <c:v>43445</c:v>
                </c:pt>
                <c:pt idx="770">
                  <c:v>43446</c:v>
                </c:pt>
                <c:pt idx="771">
                  <c:v>43447</c:v>
                </c:pt>
                <c:pt idx="772">
                  <c:v>43448</c:v>
                </c:pt>
                <c:pt idx="773">
                  <c:v>43451</c:v>
                </c:pt>
                <c:pt idx="774">
                  <c:v>43452</c:v>
                </c:pt>
                <c:pt idx="775">
                  <c:v>43453</c:v>
                </c:pt>
                <c:pt idx="776">
                  <c:v>43454</c:v>
                </c:pt>
                <c:pt idx="777">
                  <c:v>43455</c:v>
                </c:pt>
                <c:pt idx="778">
                  <c:v>43458</c:v>
                </c:pt>
                <c:pt idx="779">
                  <c:v>43460</c:v>
                </c:pt>
                <c:pt idx="780">
                  <c:v>43461</c:v>
                </c:pt>
                <c:pt idx="781">
                  <c:v>43462</c:v>
                </c:pt>
                <c:pt idx="782">
                  <c:v>43465</c:v>
                </c:pt>
                <c:pt idx="783">
                  <c:v>43466</c:v>
                </c:pt>
                <c:pt idx="784">
                  <c:v>43467</c:v>
                </c:pt>
                <c:pt idx="785">
                  <c:v>43468</c:v>
                </c:pt>
                <c:pt idx="786">
                  <c:v>43469</c:v>
                </c:pt>
                <c:pt idx="787">
                  <c:v>43472</c:v>
                </c:pt>
                <c:pt idx="788">
                  <c:v>43473</c:v>
                </c:pt>
                <c:pt idx="789">
                  <c:v>43474</c:v>
                </c:pt>
                <c:pt idx="790">
                  <c:v>43475</c:v>
                </c:pt>
                <c:pt idx="791">
                  <c:v>43476</c:v>
                </c:pt>
                <c:pt idx="792">
                  <c:v>43479</c:v>
                </c:pt>
                <c:pt idx="793">
                  <c:v>43480</c:v>
                </c:pt>
                <c:pt idx="794">
                  <c:v>43481</c:v>
                </c:pt>
                <c:pt idx="795">
                  <c:v>43482</c:v>
                </c:pt>
                <c:pt idx="796">
                  <c:v>43483</c:v>
                </c:pt>
                <c:pt idx="797">
                  <c:v>43486</c:v>
                </c:pt>
                <c:pt idx="798">
                  <c:v>43487</c:v>
                </c:pt>
                <c:pt idx="799">
                  <c:v>43488</c:v>
                </c:pt>
                <c:pt idx="800">
                  <c:v>43489</c:v>
                </c:pt>
                <c:pt idx="801">
                  <c:v>43490</c:v>
                </c:pt>
                <c:pt idx="802">
                  <c:v>43493</c:v>
                </c:pt>
                <c:pt idx="803">
                  <c:v>43494</c:v>
                </c:pt>
                <c:pt idx="804">
                  <c:v>43495</c:v>
                </c:pt>
                <c:pt idx="805">
                  <c:v>43496</c:v>
                </c:pt>
                <c:pt idx="806">
                  <c:v>43497</c:v>
                </c:pt>
                <c:pt idx="807">
                  <c:v>43500</c:v>
                </c:pt>
                <c:pt idx="808">
                  <c:v>43501</c:v>
                </c:pt>
                <c:pt idx="809">
                  <c:v>43502</c:v>
                </c:pt>
                <c:pt idx="810">
                  <c:v>43503</c:v>
                </c:pt>
                <c:pt idx="811">
                  <c:v>43504</c:v>
                </c:pt>
                <c:pt idx="812">
                  <c:v>43507</c:v>
                </c:pt>
                <c:pt idx="813">
                  <c:v>43508</c:v>
                </c:pt>
                <c:pt idx="814">
                  <c:v>43509</c:v>
                </c:pt>
                <c:pt idx="815">
                  <c:v>43510</c:v>
                </c:pt>
                <c:pt idx="816">
                  <c:v>43511</c:v>
                </c:pt>
                <c:pt idx="817">
                  <c:v>43514</c:v>
                </c:pt>
                <c:pt idx="818">
                  <c:v>43515</c:v>
                </c:pt>
                <c:pt idx="819">
                  <c:v>43516</c:v>
                </c:pt>
                <c:pt idx="820">
                  <c:v>43517</c:v>
                </c:pt>
                <c:pt idx="821">
                  <c:v>43518</c:v>
                </c:pt>
                <c:pt idx="822">
                  <c:v>43521</c:v>
                </c:pt>
                <c:pt idx="823">
                  <c:v>43522</c:v>
                </c:pt>
                <c:pt idx="824">
                  <c:v>43523</c:v>
                </c:pt>
                <c:pt idx="825">
                  <c:v>43524</c:v>
                </c:pt>
                <c:pt idx="826">
                  <c:v>43525</c:v>
                </c:pt>
                <c:pt idx="827">
                  <c:v>43528</c:v>
                </c:pt>
                <c:pt idx="828">
                  <c:v>43529</c:v>
                </c:pt>
                <c:pt idx="829">
                  <c:v>43530</c:v>
                </c:pt>
                <c:pt idx="830">
                  <c:v>43531</c:v>
                </c:pt>
                <c:pt idx="831">
                  <c:v>43532</c:v>
                </c:pt>
                <c:pt idx="832">
                  <c:v>43535</c:v>
                </c:pt>
                <c:pt idx="833">
                  <c:v>43536</c:v>
                </c:pt>
                <c:pt idx="834">
                  <c:v>43537</c:v>
                </c:pt>
                <c:pt idx="835">
                  <c:v>43538</c:v>
                </c:pt>
                <c:pt idx="836">
                  <c:v>43539</c:v>
                </c:pt>
                <c:pt idx="837">
                  <c:v>43542</c:v>
                </c:pt>
                <c:pt idx="838">
                  <c:v>43543</c:v>
                </c:pt>
                <c:pt idx="839">
                  <c:v>43544</c:v>
                </c:pt>
                <c:pt idx="840">
                  <c:v>43545</c:v>
                </c:pt>
                <c:pt idx="841">
                  <c:v>43546</c:v>
                </c:pt>
                <c:pt idx="842">
                  <c:v>43549</c:v>
                </c:pt>
                <c:pt idx="843">
                  <c:v>43550</c:v>
                </c:pt>
                <c:pt idx="844">
                  <c:v>43551</c:v>
                </c:pt>
                <c:pt idx="845">
                  <c:v>43552</c:v>
                </c:pt>
                <c:pt idx="846">
                  <c:v>43553</c:v>
                </c:pt>
                <c:pt idx="847">
                  <c:v>43556</c:v>
                </c:pt>
                <c:pt idx="848">
                  <c:v>43557</c:v>
                </c:pt>
                <c:pt idx="849">
                  <c:v>43558</c:v>
                </c:pt>
                <c:pt idx="850">
                  <c:v>43559</c:v>
                </c:pt>
                <c:pt idx="851">
                  <c:v>43560</c:v>
                </c:pt>
                <c:pt idx="852">
                  <c:v>43563</c:v>
                </c:pt>
                <c:pt idx="853">
                  <c:v>43564</c:v>
                </c:pt>
                <c:pt idx="854">
                  <c:v>43565</c:v>
                </c:pt>
                <c:pt idx="855">
                  <c:v>43566</c:v>
                </c:pt>
                <c:pt idx="856">
                  <c:v>43567</c:v>
                </c:pt>
                <c:pt idx="857">
                  <c:v>43570</c:v>
                </c:pt>
                <c:pt idx="858">
                  <c:v>43571</c:v>
                </c:pt>
                <c:pt idx="859">
                  <c:v>43572</c:v>
                </c:pt>
                <c:pt idx="860">
                  <c:v>43573</c:v>
                </c:pt>
                <c:pt idx="861">
                  <c:v>43574</c:v>
                </c:pt>
                <c:pt idx="862">
                  <c:v>43577</c:v>
                </c:pt>
                <c:pt idx="863">
                  <c:v>43578</c:v>
                </c:pt>
                <c:pt idx="864">
                  <c:v>43579</c:v>
                </c:pt>
                <c:pt idx="865">
                  <c:v>43580</c:v>
                </c:pt>
                <c:pt idx="866">
                  <c:v>43581</c:v>
                </c:pt>
                <c:pt idx="867">
                  <c:v>43584</c:v>
                </c:pt>
                <c:pt idx="868">
                  <c:v>43585</c:v>
                </c:pt>
                <c:pt idx="869">
                  <c:v>43586</c:v>
                </c:pt>
                <c:pt idx="870">
                  <c:v>43587</c:v>
                </c:pt>
                <c:pt idx="871">
                  <c:v>43588</c:v>
                </c:pt>
                <c:pt idx="872">
                  <c:v>43591</c:v>
                </c:pt>
                <c:pt idx="873">
                  <c:v>43592</c:v>
                </c:pt>
                <c:pt idx="874">
                  <c:v>43593</c:v>
                </c:pt>
                <c:pt idx="875">
                  <c:v>43594</c:v>
                </c:pt>
                <c:pt idx="876">
                  <c:v>43595</c:v>
                </c:pt>
                <c:pt idx="877">
                  <c:v>43598</c:v>
                </c:pt>
                <c:pt idx="878">
                  <c:v>43599</c:v>
                </c:pt>
                <c:pt idx="879">
                  <c:v>43600</c:v>
                </c:pt>
                <c:pt idx="880">
                  <c:v>43601</c:v>
                </c:pt>
                <c:pt idx="881">
                  <c:v>43602</c:v>
                </c:pt>
                <c:pt idx="882">
                  <c:v>43605</c:v>
                </c:pt>
                <c:pt idx="883">
                  <c:v>43606</c:v>
                </c:pt>
                <c:pt idx="884">
                  <c:v>43607</c:v>
                </c:pt>
                <c:pt idx="885">
                  <c:v>43608</c:v>
                </c:pt>
                <c:pt idx="886">
                  <c:v>43609</c:v>
                </c:pt>
                <c:pt idx="887">
                  <c:v>43612</c:v>
                </c:pt>
                <c:pt idx="888">
                  <c:v>43613</c:v>
                </c:pt>
                <c:pt idx="889">
                  <c:v>43614</c:v>
                </c:pt>
                <c:pt idx="890">
                  <c:v>43615</c:v>
                </c:pt>
                <c:pt idx="891">
                  <c:v>43616</c:v>
                </c:pt>
                <c:pt idx="892">
                  <c:v>43619</c:v>
                </c:pt>
                <c:pt idx="893">
                  <c:v>43620</c:v>
                </c:pt>
                <c:pt idx="894">
                  <c:v>43621</c:v>
                </c:pt>
                <c:pt idx="895">
                  <c:v>43622</c:v>
                </c:pt>
                <c:pt idx="896">
                  <c:v>43623</c:v>
                </c:pt>
                <c:pt idx="897">
                  <c:v>43626</c:v>
                </c:pt>
                <c:pt idx="898">
                  <c:v>43627</c:v>
                </c:pt>
                <c:pt idx="899">
                  <c:v>43628</c:v>
                </c:pt>
                <c:pt idx="900">
                  <c:v>43629</c:v>
                </c:pt>
                <c:pt idx="901">
                  <c:v>43630</c:v>
                </c:pt>
                <c:pt idx="902">
                  <c:v>43633</c:v>
                </c:pt>
                <c:pt idx="903">
                  <c:v>43634</c:v>
                </c:pt>
                <c:pt idx="904">
                  <c:v>43635</c:v>
                </c:pt>
                <c:pt idx="905">
                  <c:v>43636</c:v>
                </c:pt>
                <c:pt idx="906">
                  <c:v>43637</c:v>
                </c:pt>
                <c:pt idx="907">
                  <c:v>43640</c:v>
                </c:pt>
                <c:pt idx="908">
                  <c:v>43641</c:v>
                </c:pt>
                <c:pt idx="909">
                  <c:v>43642</c:v>
                </c:pt>
                <c:pt idx="910">
                  <c:v>43643</c:v>
                </c:pt>
                <c:pt idx="911">
                  <c:v>43644</c:v>
                </c:pt>
                <c:pt idx="912">
                  <c:v>43647</c:v>
                </c:pt>
                <c:pt idx="913">
                  <c:v>43648</c:v>
                </c:pt>
                <c:pt idx="914">
                  <c:v>43649</c:v>
                </c:pt>
                <c:pt idx="915">
                  <c:v>43650</c:v>
                </c:pt>
                <c:pt idx="916">
                  <c:v>43651</c:v>
                </c:pt>
                <c:pt idx="917">
                  <c:v>43654</c:v>
                </c:pt>
                <c:pt idx="918">
                  <c:v>43655</c:v>
                </c:pt>
                <c:pt idx="919">
                  <c:v>43656</c:v>
                </c:pt>
                <c:pt idx="920">
                  <c:v>43657</c:v>
                </c:pt>
                <c:pt idx="921">
                  <c:v>43658</c:v>
                </c:pt>
                <c:pt idx="922">
                  <c:v>43661</c:v>
                </c:pt>
                <c:pt idx="923">
                  <c:v>43662</c:v>
                </c:pt>
                <c:pt idx="924">
                  <c:v>43663</c:v>
                </c:pt>
                <c:pt idx="925">
                  <c:v>43664</c:v>
                </c:pt>
                <c:pt idx="926">
                  <c:v>43665</c:v>
                </c:pt>
                <c:pt idx="927">
                  <c:v>43668</c:v>
                </c:pt>
                <c:pt idx="928">
                  <c:v>43669</c:v>
                </c:pt>
                <c:pt idx="929">
                  <c:v>43670</c:v>
                </c:pt>
                <c:pt idx="930">
                  <c:v>43671</c:v>
                </c:pt>
                <c:pt idx="931">
                  <c:v>43672</c:v>
                </c:pt>
                <c:pt idx="932">
                  <c:v>43675</c:v>
                </c:pt>
                <c:pt idx="933">
                  <c:v>43676</c:v>
                </c:pt>
                <c:pt idx="934">
                  <c:v>43677</c:v>
                </c:pt>
                <c:pt idx="935">
                  <c:v>43678</c:v>
                </c:pt>
                <c:pt idx="936">
                  <c:v>43679</c:v>
                </c:pt>
                <c:pt idx="937">
                  <c:v>43682</c:v>
                </c:pt>
                <c:pt idx="938">
                  <c:v>43683</c:v>
                </c:pt>
                <c:pt idx="939">
                  <c:v>43684</c:v>
                </c:pt>
                <c:pt idx="940">
                  <c:v>43685</c:v>
                </c:pt>
                <c:pt idx="941">
                  <c:v>43686</c:v>
                </c:pt>
                <c:pt idx="942">
                  <c:v>43689</c:v>
                </c:pt>
                <c:pt idx="943">
                  <c:v>43690</c:v>
                </c:pt>
                <c:pt idx="944">
                  <c:v>43691</c:v>
                </c:pt>
                <c:pt idx="945">
                  <c:v>43692</c:v>
                </c:pt>
                <c:pt idx="946">
                  <c:v>43693</c:v>
                </c:pt>
                <c:pt idx="947">
                  <c:v>43696</c:v>
                </c:pt>
                <c:pt idx="948">
                  <c:v>43697</c:v>
                </c:pt>
                <c:pt idx="949">
                  <c:v>43698</c:v>
                </c:pt>
                <c:pt idx="950">
                  <c:v>43699</c:v>
                </c:pt>
                <c:pt idx="951">
                  <c:v>43700</c:v>
                </c:pt>
                <c:pt idx="952">
                  <c:v>43703</c:v>
                </c:pt>
                <c:pt idx="953">
                  <c:v>43704</c:v>
                </c:pt>
                <c:pt idx="954">
                  <c:v>43705</c:v>
                </c:pt>
                <c:pt idx="955">
                  <c:v>43706</c:v>
                </c:pt>
                <c:pt idx="956">
                  <c:v>43707</c:v>
                </c:pt>
                <c:pt idx="957">
                  <c:v>43710</c:v>
                </c:pt>
                <c:pt idx="958">
                  <c:v>43711</c:v>
                </c:pt>
                <c:pt idx="959">
                  <c:v>43712</c:v>
                </c:pt>
                <c:pt idx="960">
                  <c:v>43713</c:v>
                </c:pt>
                <c:pt idx="961">
                  <c:v>43714</c:v>
                </c:pt>
                <c:pt idx="962">
                  <c:v>43717</c:v>
                </c:pt>
                <c:pt idx="963">
                  <c:v>43718</c:v>
                </c:pt>
                <c:pt idx="964">
                  <c:v>43719</c:v>
                </c:pt>
                <c:pt idx="965">
                  <c:v>43720</c:v>
                </c:pt>
                <c:pt idx="966">
                  <c:v>43721</c:v>
                </c:pt>
                <c:pt idx="967">
                  <c:v>43724</c:v>
                </c:pt>
                <c:pt idx="968">
                  <c:v>43725</c:v>
                </c:pt>
                <c:pt idx="969">
                  <c:v>43726</c:v>
                </c:pt>
                <c:pt idx="970">
                  <c:v>43727</c:v>
                </c:pt>
                <c:pt idx="971">
                  <c:v>43728</c:v>
                </c:pt>
                <c:pt idx="972">
                  <c:v>43731</c:v>
                </c:pt>
                <c:pt idx="973">
                  <c:v>43732</c:v>
                </c:pt>
                <c:pt idx="974">
                  <c:v>43733</c:v>
                </c:pt>
                <c:pt idx="975">
                  <c:v>43734</c:v>
                </c:pt>
                <c:pt idx="976">
                  <c:v>43735</c:v>
                </c:pt>
                <c:pt idx="977">
                  <c:v>43738</c:v>
                </c:pt>
                <c:pt idx="978">
                  <c:v>43739</c:v>
                </c:pt>
                <c:pt idx="979">
                  <c:v>43740</c:v>
                </c:pt>
                <c:pt idx="980">
                  <c:v>43741</c:v>
                </c:pt>
                <c:pt idx="981">
                  <c:v>43742</c:v>
                </c:pt>
                <c:pt idx="982">
                  <c:v>43745</c:v>
                </c:pt>
                <c:pt idx="983">
                  <c:v>43746</c:v>
                </c:pt>
                <c:pt idx="984">
                  <c:v>43747</c:v>
                </c:pt>
                <c:pt idx="985">
                  <c:v>43748</c:v>
                </c:pt>
                <c:pt idx="986">
                  <c:v>43749</c:v>
                </c:pt>
                <c:pt idx="987">
                  <c:v>43752</c:v>
                </c:pt>
                <c:pt idx="988">
                  <c:v>43753</c:v>
                </c:pt>
                <c:pt idx="989">
                  <c:v>43754</c:v>
                </c:pt>
                <c:pt idx="990">
                  <c:v>43755</c:v>
                </c:pt>
                <c:pt idx="991">
                  <c:v>43756</c:v>
                </c:pt>
                <c:pt idx="992">
                  <c:v>43759</c:v>
                </c:pt>
                <c:pt idx="993">
                  <c:v>43760</c:v>
                </c:pt>
                <c:pt idx="994">
                  <c:v>43761</c:v>
                </c:pt>
                <c:pt idx="995">
                  <c:v>43762</c:v>
                </c:pt>
                <c:pt idx="996">
                  <c:v>43763</c:v>
                </c:pt>
                <c:pt idx="997">
                  <c:v>43766</c:v>
                </c:pt>
                <c:pt idx="998">
                  <c:v>43767</c:v>
                </c:pt>
                <c:pt idx="999">
                  <c:v>43768</c:v>
                </c:pt>
                <c:pt idx="1000">
                  <c:v>43769</c:v>
                </c:pt>
                <c:pt idx="1001">
                  <c:v>43770</c:v>
                </c:pt>
                <c:pt idx="1002">
                  <c:v>43773</c:v>
                </c:pt>
                <c:pt idx="1003">
                  <c:v>43774</c:v>
                </c:pt>
                <c:pt idx="1004">
                  <c:v>43775</c:v>
                </c:pt>
                <c:pt idx="1005">
                  <c:v>43776</c:v>
                </c:pt>
                <c:pt idx="1006">
                  <c:v>43777</c:v>
                </c:pt>
                <c:pt idx="1007">
                  <c:v>43780</c:v>
                </c:pt>
                <c:pt idx="1008">
                  <c:v>43781</c:v>
                </c:pt>
                <c:pt idx="1009">
                  <c:v>43782</c:v>
                </c:pt>
                <c:pt idx="1010">
                  <c:v>43783</c:v>
                </c:pt>
                <c:pt idx="1011">
                  <c:v>43784</c:v>
                </c:pt>
                <c:pt idx="1012">
                  <c:v>43787</c:v>
                </c:pt>
                <c:pt idx="1013">
                  <c:v>43788</c:v>
                </c:pt>
                <c:pt idx="1014">
                  <c:v>43789</c:v>
                </c:pt>
                <c:pt idx="1015">
                  <c:v>43790</c:v>
                </c:pt>
                <c:pt idx="1016">
                  <c:v>43791</c:v>
                </c:pt>
                <c:pt idx="1017">
                  <c:v>43794</c:v>
                </c:pt>
                <c:pt idx="1018">
                  <c:v>43795</c:v>
                </c:pt>
                <c:pt idx="1019">
                  <c:v>43796</c:v>
                </c:pt>
                <c:pt idx="1020">
                  <c:v>43797</c:v>
                </c:pt>
                <c:pt idx="1021">
                  <c:v>43798</c:v>
                </c:pt>
                <c:pt idx="1022">
                  <c:v>43801</c:v>
                </c:pt>
                <c:pt idx="1023">
                  <c:v>43802</c:v>
                </c:pt>
                <c:pt idx="1024">
                  <c:v>43803</c:v>
                </c:pt>
                <c:pt idx="1025">
                  <c:v>43804</c:v>
                </c:pt>
                <c:pt idx="1026">
                  <c:v>43805</c:v>
                </c:pt>
                <c:pt idx="1027">
                  <c:v>43808</c:v>
                </c:pt>
                <c:pt idx="1028">
                  <c:v>43809</c:v>
                </c:pt>
                <c:pt idx="1029">
                  <c:v>43810</c:v>
                </c:pt>
                <c:pt idx="1030">
                  <c:v>43811</c:v>
                </c:pt>
                <c:pt idx="1031">
                  <c:v>43812</c:v>
                </c:pt>
                <c:pt idx="1032">
                  <c:v>43815</c:v>
                </c:pt>
                <c:pt idx="1033">
                  <c:v>43816</c:v>
                </c:pt>
                <c:pt idx="1034">
                  <c:v>43817</c:v>
                </c:pt>
                <c:pt idx="1035">
                  <c:v>43818</c:v>
                </c:pt>
                <c:pt idx="1036">
                  <c:v>43819</c:v>
                </c:pt>
                <c:pt idx="1037">
                  <c:v>43822</c:v>
                </c:pt>
                <c:pt idx="1038">
                  <c:v>43823</c:v>
                </c:pt>
                <c:pt idx="1039">
                  <c:v>43824</c:v>
                </c:pt>
                <c:pt idx="1040">
                  <c:v>43825</c:v>
                </c:pt>
                <c:pt idx="1041">
                  <c:v>43826</c:v>
                </c:pt>
                <c:pt idx="1042">
                  <c:v>43829</c:v>
                </c:pt>
                <c:pt idx="1043">
                  <c:v>43830</c:v>
                </c:pt>
                <c:pt idx="1044">
                  <c:v>43832</c:v>
                </c:pt>
                <c:pt idx="1045">
                  <c:v>43833</c:v>
                </c:pt>
                <c:pt idx="1046">
                  <c:v>43836</c:v>
                </c:pt>
                <c:pt idx="1047">
                  <c:v>43837</c:v>
                </c:pt>
                <c:pt idx="1048">
                  <c:v>43838</c:v>
                </c:pt>
                <c:pt idx="1049">
                  <c:v>43839</c:v>
                </c:pt>
                <c:pt idx="1050">
                  <c:v>43840</c:v>
                </c:pt>
                <c:pt idx="1051">
                  <c:v>43843</c:v>
                </c:pt>
                <c:pt idx="1052">
                  <c:v>43844</c:v>
                </c:pt>
                <c:pt idx="1053">
                  <c:v>43845</c:v>
                </c:pt>
                <c:pt idx="1054">
                  <c:v>43846</c:v>
                </c:pt>
                <c:pt idx="1055">
                  <c:v>43847</c:v>
                </c:pt>
                <c:pt idx="1056">
                  <c:v>43851</c:v>
                </c:pt>
                <c:pt idx="1057">
                  <c:v>43852</c:v>
                </c:pt>
                <c:pt idx="1058">
                  <c:v>43853</c:v>
                </c:pt>
                <c:pt idx="1059">
                  <c:v>43854</c:v>
                </c:pt>
                <c:pt idx="1060">
                  <c:v>43857</c:v>
                </c:pt>
                <c:pt idx="1061">
                  <c:v>43858</c:v>
                </c:pt>
                <c:pt idx="1062">
                  <c:v>43859</c:v>
                </c:pt>
                <c:pt idx="1063">
                  <c:v>43860</c:v>
                </c:pt>
                <c:pt idx="1064">
                  <c:v>43861</c:v>
                </c:pt>
                <c:pt idx="1065">
                  <c:v>43864</c:v>
                </c:pt>
                <c:pt idx="1066">
                  <c:v>43865</c:v>
                </c:pt>
                <c:pt idx="1067">
                  <c:v>43866</c:v>
                </c:pt>
                <c:pt idx="1068">
                  <c:v>43867</c:v>
                </c:pt>
                <c:pt idx="1069">
                  <c:v>43868</c:v>
                </c:pt>
                <c:pt idx="1070">
                  <c:v>43871</c:v>
                </c:pt>
                <c:pt idx="1071">
                  <c:v>43872</c:v>
                </c:pt>
                <c:pt idx="1072">
                  <c:v>43873</c:v>
                </c:pt>
                <c:pt idx="1073">
                  <c:v>43874</c:v>
                </c:pt>
                <c:pt idx="1074">
                  <c:v>43875</c:v>
                </c:pt>
                <c:pt idx="1075">
                  <c:v>43879</c:v>
                </c:pt>
                <c:pt idx="1076">
                  <c:v>43880</c:v>
                </c:pt>
                <c:pt idx="1077">
                  <c:v>43881</c:v>
                </c:pt>
                <c:pt idx="1078">
                  <c:v>43882</c:v>
                </c:pt>
                <c:pt idx="1079">
                  <c:v>43885</c:v>
                </c:pt>
                <c:pt idx="1080">
                  <c:v>43886</c:v>
                </c:pt>
                <c:pt idx="1081">
                  <c:v>43887</c:v>
                </c:pt>
                <c:pt idx="1082">
                  <c:v>43888</c:v>
                </c:pt>
                <c:pt idx="1083">
                  <c:v>43889</c:v>
                </c:pt>
                <c:pt idx="1084">
                  <c:v>43892</c:v>
                </c:pt>
                <c:pt idx="1085">
                  <c:v>43893</c:v>
                </c:pt>
                <c:pt idx="1086">
                  <c:v>43894</c:v>
                </c:pt>
                <c:pt idx="1087">
                  <c:v>43895</c:v>
                </c:pt>
                <c:pt idx="1088">
                  <c:v>43896</c:v>
                </c:pt>
                <c:pt idx="1089">
                  <c:v>43899</c:v>
                </c:pt>
                <c:pt idx="1090">
                  <c:v>43900</c:v>
                </c:pt>
                <c:pt idx="1091">
                  <c:v>43901</c:v>
                </c:pt>
                <c:pt idx="1092">
                  <c:v>43902</c:v>
                </c:pt>
                <c:pt idx="1093">
                  <c:v>43903</c:v>
                </c:pt>
                <c:pt idx="1094">
                  <c:v>43906</c:v>
                </c:pt>
                <c:pt idx="1095">
                  <c:v>43907</c:v>
                </c:pt>
                <c:pt idx="1096">
                  <c:v>43908</c:v>
                </c:pt>
                <c:pt idx="1097">
                  <c:v>43909</c:v>
                </c:pt>
                <c:pt idx="1098">
                  <c:v>43910</c:v>
                </c:pt>
                <c:pt idx="1099">
                  <c:v>43913</c:v>
                </c:pt>
                <c:pt idx="1100">
                  <c:v>43914</c:v>
                </c:pt>
                <c:pt idx="1101">
                  <c:v>43915</c:v>
                </c:pt>
                <c:pt idx="1102">
                  <c:v>43916</c:v>
                </c:pt>
                <c:pt idx="1103">
                  <c:v>43917</c:v>
                </c:pt>
                <c:pt idx="1104">
                  <c:v>43920</c:v>
                </c:pt>
                <c:pt idx="1105">
                  <c:v>43921</c:v>
                </c:pt>
                <c:pt idx="1106">
                  <c:v>43922</c:v>
                </c:pt>
                <c:pt idx="1107">
                  <c:v>43923</c:v>
                </c:pt>
                <c:pt idx="1108">
                  <c:v>43924</c:v>
                </c:pt>
                <c:pt idx="1109">
                  <c:v>43927</c:v>
                </c:pt>
                <c:pt idx="1110">
                  <c:v>43928</c:v>
                </c:pt>
                <c:pt idx="1111">
                  <c:v>43929</c:v>
                </c:pt>
                <c:pt idx="1112">
                  <c:v>43930</c:v>
                </c:pt>
                <c:pt idx="1113">
                  <c:v>43934</c:v>
                </c:pt>
                <c:pt idx="1114">
                  <c:v>43935</c:v>
                </c:pt>
                <c:pt idx="1115">
                  <c:v>43936</c:v>
                </c:pt>
                <c:pt idx="1116">
                  <c:v>43937</c:v>
                </c:pt>
                <c:pt idx="1117">
                  <c:v>43938</c:v>
                </c:pt>
                <c:pt idx="1118">
                  <c:v>43941</c:v>
                </c:pt>
                <c:pt idx="1119">
                  <c:v>43942</c:v>
                </c:pt>
                <c:pt idx="1120">
                  <c:v>43943</c:v>
                </c:pt>
                <c:pt idx="1121">
                  <c:v>43944</c:v>
                </c:pt>
                <c:pt idx="1122">
                  <c:v>43945</c:v>
                </c:pt>
                <c:pt idx="1123">
                  <c:v>43948</c:v>
                </c:pt>
                <c:pt idx="1124">
                  <c:v>43949</c:v>
                </c:pt>
                <c:pt idx="1125">
                  <c:v>43950</c:v>
                </c:pt>
                <c:pt idx="1126">
                  <c:v>43951</c:v>
                </c:pt>
                <c:pt idx="1127">
                  <c:v>43952</c:v>
                </c:pt>
                <c:pt idx="1128">
                  <c:v>43955</c:v>
                </c:pt>
                <c:pt idx="1129">
                  <c:v>43956</c:v>
                </c:pt>
                <c:pt idx="1130">
                  <c:v>43957</c:v>
                </c:pt>
                <c:pt idx="1131">
                  <c:v>43958</c:v>
                </c:pt>
                <c:pt idx="1132">
                  <c:v>43959</c:v>
                </c:pt>
                <c:pt idx="1133">
                  <c:v>43962</c:v>
                </c:pt>
                <c:pt idx="1134">
                  <c:v>43963</c:v>
                </c:pt>
                <c:pt idx="1135">
                  <c:v>43964</c:v>
                </c:pt>
                <c:pt idx="1136">
                  <c:v>43965</c:v>
                </c:pt>
                <c:pt idx="1137">
                  <c:v>43966</c:v>
                </c:pt>
                <c:pt idx="1138">
                  <c:v>43969</c:v>
                </c:pt>
                <c:pt idx="1139">
                  <c:v>43970</c:v>
                </c:pt>
                <c:pt idx="1140">
                  <c:v>43971</c:v>
                </c:pt>
                <c:pt idx="1141">
                  <c:v>43972</c:v>
                </c:pt>
                <c:pt idx="1142">
                  <c:v>43973</c:v>
                </c:pt>
                <c:pt idx="1143">
                  <c:v>43977</c:v>
                </c:pt>
                <c:pt idx="1144">
                  <c:v>43978</c:v>
                </c:pt>
                <c:pt idx="1145">
                  <c:v>43979</c:v>
                </c:pt>
                <c:pt idx="1146">
                  <c:v>43980</c:v>
                </c:pt>
                <c:pt idx="1147">
                  <c:v>43983</c:v>
                </c:pt>
                <c:pt idx="1148">
                  <c:v>43984</c:v>
                </c:pt>
                <c:pt idx="1149">
                  <c:v>43985</c:v>
                </c:pt>
                <c:pt idx="1150">
                  <c:v>43986</c:v>
                </c:pt>
                <c:pt idx="1151">
                  <c:v>43987</c:v>
                </c:pt>
                <c:pt idx="1152">
                  <c:v>43990</c:v>
                </c:pt>
                <c:pt idx="1153">
                  <c:v>43991</c:v>
                </c:pt>
                <c:pt idx="1154">
                  <c:v>43992</c:v>
                </c:pt>
                <c:pt idx="1155">
                  <c:v>43993</c:v>
                </c:pt>
                <c:pt idx="1156">
                  <c:v>43994</c:v>
                </c:pt>
                <c:pt idx="1157">
                  <c:v>43997</c:v>
                </c:pt>
                <c:pt idx="1158">
                  <c:v>43998</c:v>
                </c:pt>
                <c:pt idx="1159">
                  <c:v>43999</c:v>
                </c:pt>
                <c:pt idx="1160">
                  <c:v>44000</c:v>
                </c:pt>
                <c:pt idx="1161">
                  <c:v>44001</c:v>
                </c:pt>
                <c:pt idx="1162">
                  <c:v>44004</c:v>
                </c:pt>
                <c:pt idx="1163">
                  <c:v>44005</c:v>
                </c:pt>
                <c:pt idx="1164">
                  <c:v>44006</c:v>
                </c:pt>
                <c:pt idx="1165">
                  <c:v>44007</c:v>
                </c:pt>
                <c:pt idx="1166">
                  <c:v>44008</c:v>
                </c:pt>
                <c:pt idx="1167">
                  <c:v>44011</c:v>
                </c:pt>
                <c:pt idx="1168">
                  <c:v>44012</c:v>
                </c:pt>
                <c:pt idx="1169">
                  <c:v>44013</c:v>
                </c:pt>
                <c:pt idx="1170">
                  <c:v>44014</c:v>
                </c:pt>
                <c:pt idx="1171">
                  <c:v>44018</c:v>
                </c:pt>
                <c:pt idx="1172">
                  <c:v>44019</c:v>
                </c:pt>
                <c:pt idx="1173">
                  <c:v>44020</c:v>
                </c:pt>
                <c:pt idx="1174">
                  <c:v>44021</c:v>
                </c:pt>
                <c:pt idx="1175">
                  <c:v>44022</c:v>
                </c:pt>
                <c:pt idx="1176">
                  <c:v>44025</c:v>
                </c:pt>
                <c:pt idx="1177">
                  <c:v>44026</c:v>
                </c:pt>
                <c:pt idx="1178">
                  <c:v>44027</c:v>
                </c:pt>
                <c:pt idx="1179">
                  <c:v>44028</c:v>
                </c:pt>
                <c:pt idx="1180">
                  <c:v>44029</c:v>
                </c:pt>
                <c:pt idx="1181">
                  <c:v>44032</c:v>
                </c:pt>
                <c:pt idx="1182">
                  <c:v>44033</c:v>
                </c:pt>
                <c:pt idx="1183">
                  <c:v>44034</c:v>
                </c:pt>
                <c:pt idx="1184">
                  <c:v>44035</c:v>
                </c:pt>
                <c:pt idx="1185">
                  <c:v>44036</c:v>
                </c:pt>
                <c:pt idx="1186">
                  <c:v>44039</c:v>
                </c:pt>
                <c:pt idx="1187">
                  <c:v>44040</c:v>
                </c:pt>
                <c:pt idx="1188">
                  <c:v>44041</c:v>
                </c:pt>
                <c:pt idx="1189">
                  <c:v>44042</c:v>
                </c:pt>
                <c:pt idx="1190">
                  <c:v>44043</c:v>
                </c:pt>
                <c:pt idx="1191">
                  <c:v>44046</c:v>
                </c:pt>
                <c:pt idx="1192">
                  <c:v>44047</c:v>
                </c:pt>
                <c:pt idx="1193">
                  <c:v>44048</c:v>
                </c:pt>
                <c:pt idx="1194">
                  <c:v>44049</c:v>
                </c:pt>
                <c:pt idx="1195">
                  <c:v>44050</c:v>
                </c:pt>
                <c:pt idx="1196">
                  <c:v>44053</c:v>
                </c:pt>
                <c:pt idx="1197">
                  <c:v>44054</c:v>
                </c:pt>
                <c:pt idx="1198">
                  <c:v>44055</c:v>
                </c:pt>
                <c:pt idx="1199">
                  <c:v>44056</c:v>
                </c:pt>
                <c:pt idx="1200">
                  <c:v>44057</c:v>
                </c:pt>
                <c:pt idx="1201">
                  <c:v>44060</c:v>
                </c:pt>
                <c:pt idx="1202">
                  <c:v>44061</c:v>
                </c:pt>
                <c:pt idx="1203">
                  <c:v>44062</c:v>
                </c:pt>
                <c:pt idx="1204">
                  <c:v>44063</c:v>
                </c:pt>
                <c:pt idx="1205">
                  <c:v>44064</c:v>
                </c:pt>
                <c:pt idx="1206">
                  <c:v>44067</c:v>
                </c:pt>
                <c:pt idx="1207">
                  <c:v>44068</c:v>
                </c:pt>
                <c:pt idx="1208">
                  <c:v>44069</c:v>
                </c:pt>
                <c:pt idx="1209">
                  <c:v>44070</c:v>
                </c:pt>
                <c:pt idx="1210">
                  <c:v>44071</c:v>
                </c:pt>
                <c:pt idx="1211">
                  <c:v>44074</c:v>
                </c:pt>
                <c:pt idx="1212">
                  <c:v>44075</c:v>
                </c:pt>
                <c:pt idx="1213">
                  <c:v>44076</c:v>
                </c:pt>
                <c:pt idx="1214">
                  <c:v>44077</c:v>
                </c:pt>
                <c:pt idx="1215">
                  <c:v>44078</c:v>
                </c:pt>
                <c:pt idx="1216">
                  <c:v>44082</c:v>
                </c:pt>
                <c:pt idx="1217">
                  <c:v>44083</c:v>
                </c:pt>
                <c:pt idx="1218">
                  <c:v>44084</c:v>
                </c:pt>
                <c:pt idx="1219">
                  <c:v>44085</c:v>
                </c:pt>
                <c:pt idx="1220">
                  <c:v>44088</c:v>
                </c:pt>
                <c:pt idx="1221">
                  <c:v>44089</c:v>
                </c:pt>
                <c:pt idx="1222">
                  <c:v>44090</c:v>
                </c:pt>
                <c:pt idx="1223">
                  <c:v>44091</c:v>
                </c:pt>
                <c:pt idx="1224">
                  <c:v>44092</c:v>
                </c:pt>
                <c:pt idx="1225">
                  <c:v>44095</c:v>
                </c:pt>
                <c:pt idx="1226">
                  <c:v>44096</c:v>
                </c:pt>
                <c:pt idx="1227">
                  <c:v>44097</c:v>
                </c:pt>
                <c:pt idx="1228">
                  <c:v>44098</c:v>
                </c:pt>
                <c:pt idx="1229">
                  <c:v>44099</c:v>
                </c:pt>
                <c:pt idx="1230">
                  <c:v>44102</c:v>
                </c:pt>
                <c:pt idx="1231">
                  <c:v>44103</c:v>
                </c:pt>
                <c:pt idx="1232">
                  <c:v>44104</c:v>
                </c:pt>
                <c:pt idx="1233">
                  <c:v>44105</c:v>
                </c:pt>
                <c:pt idx="1234">
                  <c:v>44106</c:v>
                </c:pt>
                <c:pt idx="1235">
                  <c:v>44109</c:v>
                </c:pt>
                <c:pt idx="1236">
                  <c:v>44110</c:v>
                </c:pt>
                <c:pt idx="1237">
                  <c:v>44111</c:v>
                </c:pt>
                <c:pt idx="1238">
                  <c:v>44112</c:v>
                </c:pt>
                <c:pt idx="1239">
                  <c:v>44113</c:v>
                </c:pt>
                <c:pt idx="1240">
                  <c:v>44116</c:v>
                </c:pt>
                <c:pt idx="1241">
                  <c:v>44117</c:v>
                </c:pt>
                <c:pt idx="1242">
                  <c:v>44118</c:v>
                </c:pt>
                <c:pt idx="1243">
                  <c:v>44119</c:v>
                </c:pt>
                <c:pt idx="1244">
                  <c:v>44120</c:v>
                </c:pt>
                <c:pt idx="1245">
                  <c:v>44123</c:v>
                </c:pt>
                <c:pt idx="1246">
                  <c:v>44124</c:v>
                </c:pt>
                <c:pt idx="1247">
                  <c:v>44125</c:v>
                </c:pt>
                <c:pt idx="1248">
                  <c:v>44126</c:v>
                </c:pt>
                <c:pt idx="1249">
                  <c:v>44127</c:v>
                </c:pt>
                <c:pt idx="1250">
                  <c:v>44130</c:v>
                </c:pt>
                <c:pt idx="1251">
                  <c:v>44131</c:v>
                </c:pt>
                <c:pt idx="1252">
                  <c:v>44132</c:v>
                </c:pt>
                <c:pt idx="1253">
                  <c:v>44133</c:v>
                </c:pt>
                <c:pt idx="1254">
                  <c:v>44134</c:v>
                </c:pt>
                <c:pt idx="1255">
                  <c:v>44137</c:v>
                </c:pt>
                <c:pt idx="1256">
                  <c:v>44138</c:v>
                </c:pt>
                <c:pt idx="1257">
                  <c:v>44139</c:v>
                </c:pt>
                <c:pt idx="1258">
                  <c:v>44140</c:v>
                </c:pt>
                <c:pt idx="1259">
                  <c:v>44141</c:v>
                </c:pt>
                <c:pt idx="1260">
                  <c:v>44144</c:v>
                </c:pt>
                <c:pt idx="1261">
                  <c:v>44145</c:v>
                </c:pt>
                <c:pt idx="1262">
                  <c:v>44146</c:v>
                </c:pt>
                <c:pt idx="1263">
                  <c:v>44147</c:v>
                </c:pt>
                <c:pt idx="1264">
                  <c:v>44148</c:v>
                </c:pt>
                <c:pt idx="1265">
                  <c:v>44151</c:v>
                </c:pt>
                <c:pt idx="1266">
                  <c:v>44152</c:v>
                </c:pt>
                <c:pt idx="1267">
                  <c:v>44153</c:v>
                </c:pt>
                <c:pt idx="1268">
                  <c:v>44154</c:v>
                </c:pt>
              </c:numCache>
            </c:numRef>
          </c:cat>
          <c:val>
            <c:numRef>
              <c:f>'Pane 1'!$B$37:$B$1305</c:f>
              <c:numCache>
                <c:formatCode>0.00</c:formatCode>
                <c:ptCount val="1269"/>
                <c:pt idx="0">
                  <c:v>120.22</c:v>
                </c:pt>
                <c:pt idx="1">
                  <c:v>123.84</c:v>
                </c:pt>
                <c:pt idx="2">
                  <c:v>125.03</c:v>
                </c:pt>
                <c:pt idx="3">
                  <c:v>123.31</c:v>
                </c:pt>
                <c:pt idx="4">
                  <c:v>124.16</c:v>
                </c:pt>
                <c:pt idx="5">
                  <c:v>125.44</c:v>
                </c:pt>
                <c:pt idx="6">
                  <c:v>123.33</c:v>
                </c:pt>
                <c:pt idx="7">
                  <c:v>125.37</c:v>
                </c:pt>
                <c:pt idx="8">
                  <c:v>128.93</c:v>
                </c:pt>
                <c:pt idx="9">
                  <c:v>126.81</c:v>
                </c:pt>
                <c:pt idx="10">
                  <c:v>130.93</c:v>
                </c:pt>
                <c:pt idx="11">
                  <c:v>125.36</c:v>
                </c:pt>
                <c:pt idx="12">
                  <c:v>126.98</c:v>
                </c:pt>
                <c:pt idx="13">
                  <c:v>124.2</c:v>
                </c:pt>
                <c:pt idx="14">
                  <c:v>122.91</c:v>
                </c:pt>
                <c:pt idx="15">
                  <c:v>118.91</c:v>
                </c:pt>
                <c:pt idx="16">
                  <c:v>120.67</c:v>
                </c:pt>
                <c:pt idx="17">
                  <c:v>118.6</c:v>
                </c:pt>
                <c:pt idx="18">
                  <c:v>122.64</c:v>
                </c:pt>
                <c:pt idx="19">
                  <c:v>122.51</c:v>
                </c:pt>
                <c:pt idx="20">
                  <c:v>118.02</c:v>
                </c:pt>
                <c:pt idx="21">
                  <c:v>116.63</c:v>
                </c:pt>
                <c:pt idx="22">
                  <c:v>116.24</c:v>
                </c:pt>
                <c:pt idx="23">
                  <c:v>118.16</c:v>
                </c:pt>
                <c:pt idx="24">
                  <c:v>117.33</c:v>
                </c:pt>
                <c:pt idx="25">
                  <c:v>117.11</c:v>
                </c:pt>
                <c:pt idx="26">
                  <c:v>119.12</c:v>
                </c:pt>
                <c:pt idx="27">
                  <c:v>116.71</c:v>
                </c:pt>
                <c:pt idx="28">
                  <c:v>114.38</c:v>
                </c:pt>
                <c:pt idx="29">
                  <c:v>109.96</c:v>
                </c:pt>
                <c:pt idx="30">
                  <c:v>107.66</c:v>
                </c:pt>
                <c:pt idx="31">
                  <c:v>117.68</c:v>
                </c:pt>
                <c:pt idx="32">
                  <c:v>114.56</c:v>
                </c:pt>
                <c:pt idx="33">
                  <c:v>111.39</c:v>
                </c:pt>
                <c:pt idx="34">
                  <c:v>114.97</c:v>
                </c:pt>
                <c:pt idx="35">
                  <c:v>116.58</c:v>
                </c:pt>
                <c:pt idx="36">
                  <c:v>106.56</c:v>
                </c:pt>
                <c:pt idx="37">
                  <c:v>107.06</c:v>
                </c:pt>
                <c:pt idx="38">
                  <c:v>104.04</c:v>
                </c:pt>
                <c:pt idx="39">
                  <c:v>107.89</c:v>
                </c:pt>
                <c:pt idx="40">
                  <c:v>107.74</c:v>
                </c:pt>
                <c:pt idx="41">
                  <c:v>102.35</c:v>
                </c:pt>
                <c:pt idx="42">
                  <c:v>100.72</c:v>
                </c:pt>
                <c:pt idx="43">
                  <c:v>99.12</c:v>
                </c:pt>
                <c:pt idx="44">
                  <c:v>97.83</c:v>
                </c:pt>
                <c:pt idx="45">
                  <c:v>91.15</c:v>
                </c:pt>
                <c:pt idx="46">
                  <c:v>94.41</c:v>
                </c:pt>
                <c:pt idx="47">
                  <c:v>91.84</c:v>
                </c:pt>
                <c:pt idx="48">
                  <c:v>94.09</c:v>
                </c:pt>
                <c:pt idx="49">
                  <c:v>91.49</c:v>
                </c:pt>
                <c:pt idx="50">
                  <c:v>90.74</c:v>
                </c:pt>
                <c:pt idx="51">
                  <c:v>89.71</c:v>
                </c:pt>
                <c:pt idx="52">
                  <c:v>82.79</c:v>
                </c:pt>
                <c:pt idx="53">
                  <c:v>83.32</c:v>
                </c:pt>
                <c:pt idx="54">
                  <c:v>86.13</c:v>
                </c:pt>
                <c:pt idx="55">
                  <c:v>88.45</c:v>
                </c:pt>
                <c:pt idx="56">
                  <c:v>86.35</c:v>
                </c:pt>
                <c:pt idx="57">
                  <c:v>87.4</c:v>
                </c:pt>
                <c:pt idx="58">
                  <c:v>89.05</c:v>
                </c:pt>
                <c:pt idx="59">
                  <c:v>94.76</c:v>
                </c:pt>
                <c:pt idx="60">
                  <c:v>90.49</c:v>
                </c:pt>
                <c:pt idx="61">
                  <c:v>89.23</c:v>
                </c:pt>
                <c:pt idx="62">
                  <c:v>91.93</c:v>
                </c:pt>
                <c:pt idx="63">
                  <c:v>89.12</c:v>
                </c:pt>
                <c:pt idx="64">
                  <c:v>91.61</c:v>
                </c:pt>
                <c:pt idx="65">
                  <c:v>94.53</c:v>
                </c:pt>
                <c:pt idx="66">
                  <c:v>94.79</c:v>
                </c:pt>
                <c:pt idx="67">
                  <c:v>93.41</c:v>
                </c:pt>
                <c:pt idx="68">
                  <c:v>98.3</c:v>
                </c:pt>
                <c:pt idx="69">
                  <c:v>97.61</c:v>
                </c:pt>
                <c:pt idx="70">
                  <c:v>97.93</c:v>
                </c:pt>
                <c:pt idx="71">
                  <c:v>101.58</c:v>
                </c:pt>
                <c:pt idx="72">
                  <c:v>95.49</c:v>
                </c:pt>
                <c:pt idx="73">
                  <c:v>96.23</c:v>
                </c:pt>
                <c:pt idx="74">
                  <c:v>98</c:v>
                </c:pt>
                <c:pt idx="75">
                  <c:v>97.36</c:v>
                </c:pt>
                <c:pt idx="76">
                  <c:v>97.66</c:v>
                </c:pt>
                <c:pt idx="77">
                  <c:v>98.13</c:v>
                </c:pt>
                <c:pt idx="78">
                  <c:v>97.86</c:v>
                </c:pt>
                <c:pt idx="79">
                  <c:v>99.35</c:v>
                </c:pt>
                <c:pt idx="80">
                  <c:v>99.72</c:v>
                </c:pt>
                <c:pt idx="81">
                  <c:v>101.12</c:v>
                </c:pt>
                <c:pt idx="82">
                  <c:v>101.06</c:v>
                </c:pt>
                <c:pt idx="83">
                  <c:v>99.84</c:v>
                </c:pt>
                <c:pt idx="84">
                  <c:v>99.59</c:v>
                </c:pt>
                <c:pt idx="85">
                  <c:v>98.36</c:v>
                </c:pt>
                <c:pt idx="86">
                  <c:v>101.21</c:v>
                </c:pt>
                <c:pt idx="87">
                  <c:v>104.13</c:v>
                </c:pt>
                <c:pt idx="88">
                  <c:v>102.19</c:v>
                </c:pt>
                <c:pt idx="89">
                  <c:v>102.23</c:v>
                </c:pt>
                <c:pt idx="90">
                  <c:v>105.7</c:v>
                </c:pt>
                <c:pt idx="91">
                  <c:v>104.35</c:v>
                </c:pt>
                <c:pt idx="92">
                  <c:v>104.94</c:v>
                </c:pt>
                <c:pt idx="93">
                  <c:v>104.83</c:v>
                </c:pt>
                <c:pt idx="94">
                  <c:v>104.45</c:v>
                </c:pt>
                <c:pt idx="95">
                  <c:v>103.81</c:v>
                </c:pt>
                <c:pt idx="96">
                  <c:v>102.68</c:v>
                </c:pt>
                <c:pt idx="97">
                  <c:v>106.98</c:v>
                </c:pt>
                <c:pt idx="98">
                  <c:v>109.65</c:v>
                </c:pt>
                <c:pt idx="99">
                  <c:v>110.42</c:v>
                </c:pt>
                <c:pt idx="100">
                  <c:v>111.51</c:v>
                </c:pt>
                <c:pt idx="101">
                  <c:v>108.4</c:v>
                </c:pt>
                <c:pt idx="102">
                  <c:v>94.34</c:v>
                </c:pt>
                <c:pt idx="103">
                  <c:v>96.77</c:v>
                </c:pt>
                <c:pt idx="104">
                  <c:v>94.98</c:v>
                </c:pt>
                <c:pt idx="105">
                  <c:v>95.9</c:v>
                </c:pt>
                <c:pt idx="106">
                  <c:v>93.56</c:v>
                </c:pt>
                <c:pt idx="107">
                  <c:v>92.43</c:v>
                </c:pt>
                <c:pt idx="108">
                  <c:v>91.04</c:v>
                </c:pt>
                <c:pt idx="109">
                  <c:v>90.28</c:v>
                </c:pt>
                <c:pt idx="110">
                  <c:v>90.03</c:v>
                </c:pt>
                <c:pt idx="111">
                  <c:v>93.11</c:v>
                </c:pt>
                <c:pt idx="112">
                  <c:v>91.54</c:v>
                </c:pt>
                <c:pt idx="113">
                  <c:v>90.79</c:v>
                </c:pt>
                <c:pt idx="114">
                  <c:v>89.37</c:v>
                </c:pt>
                <c:pt idx="115">
                  <c:v>90.84</c:v>
                </c:pt>
                <c:pt idx="116">
                  <c:v>90.54</c:v>
                </c:pt>
                <c:pt idx="117">
                  <c:v>92.89</c:v>
                </c:pt>
                <c:pt idx="118">
                  <c:v>90.02</c:v>
                </c:pt>
                <c:pt idx="119">
                  <c:v>87.74</c:v>
                </c:pt>
                <c:pt idx="120">
                  <c:v>87.88</c:v>
                </c:pt>
                <c:pt idx="121">
                  <c:v>89.12</c:v>
                </c:pt>
                <c:pt idx="122">
                  <c:v>88.63</c:v>
                </c:pt>
                <c:pt idx="123">
                  <c:v>90.5</c:v>
                </c:pt>
                <c:pt idx="124">
                  <c:v>89.55</c:v>
                </c:pt>
                <c:pt idx="125">
                  <c:v>92.49</c:v>
                </c:pt>
                <c:pt idx="126">
                  <c:v>94.89</c:v>
                </c:pt>
                <c:pt idx="127">
                  <c:v>97.89</c:v>
                </c:pt>
                <c:pt idx="128">
                  <c:v>100.2</c:v>
                </c:pt>
                <c:pt idx="129">
                  <c:v>102.81</c:v>
                </c:pt>
                <c:pt idx="130">
                  <c:v>103.3</c:v>
                </c:pt>
                <c:pt idx="131">
                  <c:v>102.57</c:v>
                </c:pt>
                <c:pt idx="132">
                  <c:v>101.51</c:v>
                </c:pt>
                <c:pt idx="133">
                  <c:v>101.25</c:v>
                </c:pt>
                <c:pt idx="134">
                  <c:v>99.59</c:v>
                </c:pt>
                <c:pt idx="135">
                  <c:v>100.74</c:v>
                </c:pt>
                <c:pt idx="136">
                  <c:v>99.89</c:v>
                </c:pt>
                <c:pt idx="137">
                  <c:v>97.86</c:v>
                </c:pt>
                <c:pt idx="138">
                  <c:v>97.09</c:v>
                </c:pt>
                <c:pt idx="139">
                  <c:v>93.75</c:v>
                </c:pt>
                <c:pt idx="140">
                  <c:v>93.85</c:v>
                </c:pt>
                <c:pt idx="141">
                  <c:v>94.12</c:v>
                </c:pt>
                <c:pt idx="142">
                  <c:v>94.29</c:v>
                </c:pt>
                <c:pt idx="143">
                  <c:v>95.44</c:v>
                </c:pt>
                <c:pt idx="144">
                  <c:v>94.45</c:v>
                </c:pt>
                <c:pt idx="145">
                  <c:v>93.8</c:v>
                </c:pt>
                <c:pt idx="146">
                  <c:v>90.99</c:v>
                </c:pt>
                <c:pt idx="147">
                  <c:v>90.01</c:v>
                </c:pt>
                <c:pt idx="148">
                  <c:v>91.66</c:v>
                </c:pt>
                <c:pt idx="149">
                  <c:v>88.44</c:v>
                </c:pt>
                <c:pt idx="150">
                  <c:v>85.33</c:v>
                </c:pt>
                <c:pt idx="151">
                  <c:v>87.97</c:v>
                </c:pt>
                <c:pt idx="152">
                  <c:v>91.06</c:v>
                </c:pt>
                <c:pt idx="153">
                  <c:v>91.48</c:v>
                </c:pt>
                <c:pt idx="154">
                  <c:v>96.67</c:v>
                </c:pt>
                <c:pt idx="155">
                  <c:v>97.91</c:v>
                </c:pt>
                <c:pt idx="156">
                  <c:v>94.6</c:v>
                </c:pt>
                <c:pt idx="157">
                  <c:v>95.1</c:v>
                </c:pt>
                <c:pt idx="158">
                  <c:v>97.06</c:v>
                </c:pt>
                <c:pt idx="159">
                  <c:v>94.67</c:v>
                </c:pt>
                <c:pt idx="160">
                  <c:v>95.97</c:v>
                </c:pt>
                <c:pt idx="161">
                  <c:v>96.43</c:v>
                </c:pt>
                <c:pt idx="162">
                  <c:v>98.02</c:v>
                </c:pt>
                <c:pt idx="163">
                  <c:v>98.39</c:v>
                </c:pt>
                <c:pt idx="164">
                  <c:v>98.81</c:v>
                </c:pt>
                <c:pt idx="165">
                  <c:v>85.84</c:v>
                </c:pt>
                <c:pt idx="166">
                  <c:v>87.91</c:v>
                </c:pt>
                <c:pt idx="167">
                  <c:v>85.99</c:v>
                </c:pt>
                <c:pt idx="168">
                  <c:v>85.89</c:v>
                </c:pt>
                <c:pt idx="169">
                  <c:v>87.66</c:v>
                </c:pt>
                <c:pt idx="170">
                  <c:v>91.41</c:v>
                </c:pt>
                <c:pt idx="171">
                  <c:v>92.04</c:v>
                </c:pt>
                <c:pt idx="172">
                  <c:v>91.65</c:v>
                </c:pt>
                <c:pt idx="173">
                  <c:v>91.25</c:v>
                </c:pt>
                <c:pt idx="174">
                  <c:v>94.37</c:v>
                </c:pt>
                <c:pt idx="175">
                  <c:v>93.56</c:v>
                </c:pt>
                <c:pt idx="176">
                  <c:v>93.1</c:v>
                </c:pt>
                <c:pt idx="177">
                  <c:v>93.44</c:v>
                </c:pt>
                <c:pt idx="178">
                  <c:v>97.03</c:v>
                </c:pt>
                <c:pt idx="179">
                  <c:v>95.11</c:v>
                </c:pt>
                <c:pt idx="180">
                  <c:v>93.99</c:v>
                </c:pt>
                <c:pt idx="181">
                  <c:v>93.93</c:v>
                </c:pt>
                <c:pt idx="182">
                  <c:v>95.89</c:v>
                </c:pt>
                <c:pt idx="183">
                  <c:v>96.59</c:v>
                </c:pt>
                <c:pt idx="184">
                  <c:v>95.31</c:v>
                </c:pt>
                <c:pt idx="185">
                  <c:v>95.12</c:v>
                </c:pt>
                <c:pt idx="186">
                  <c:v>96.37</c:v>
                </c:pt>
                <c:pt idx="187">
                  <c:v>96.16</c:v>
                </c:pt>
                <c:pt idx="188">
                  <c:v>95.87</c:v>
                </c:pt>
                <c:pt idx="189">
                  <c:v>95.26</c:v>
                </c:pt>
                <c:pt idx="190">
                  <c:v>95.94</c:v>
                </c:pt>
                <c:pt idx="191">
                  <c:v>95.18</c:v>
                </c:pt>
                <c:pt idx="192">
                  <c:v>97.32</c:v>
                </c:pt>
                <c:pt idx="193">
                  <c:v>97.58</c:v>
                </c:pt>
                <c:pt idx="194">
                  <c:v>97.3</c:v>
                </c:pt>
                <c:pt idx="195">
                  <c:v>97.45</c:v>
                </c:pt>
                <c:pt idx="196">
                  <c:v>97.45</c:v>
                </c:pt>
                <c:pt idx="197">
                  <c:v>97.38</c:v>
                </c:pt>
                <c:pt idx="198">
                  <c:v>97.38</c:v>
                </c:pt>
                <c:pt idx="199">
                  <c:v>100.09</c:v>
                </c:pt>
                <c:pt idx="200">
                  <c:v>99.15</c:v>
                </c:pt>
                <c:pt idx="201">
                  <c:v>99.66</c:v>
                </c:pt>
                <c:pt idx="202">
                  <c:v>96.5</c:v>
                </c:pt>
                <c:pt idx="203">
                  <c:v>99.05</c:v>
                </c:pt>
                <c:pt idx="204">
                  <c:v>96.09</c:v>
                </c:pt>
                <c:pt idx="205">
                  <c:v>97.01</c:v>
                </c:pt>
                <c:pt idx="206">
                  <c:v>97.34</c:v>
                </c:pt>
                <c:pt idx="207">
                  <c:v>99.48</c:v>
                </c:pt>
                <c:pt idx="208">
                  <c:v>98.06</c:v>
                </c:pt>
                <c:pt idx="209">
                  <c:v>98.25</c:v>
                </c:pt>
                <c:pt idx="210">
                  <c:v>94.88</c:v>
                </c:pt>
                <c:pt idx="211">
                  <c:v>95.83</c:v>
                </c:pt>
                <c:pt idx="212">
                  <c:v>95.94</c:v>
                </c:pt>
                <c:pt idx="213">
                  <c:v>94.56</c:v>
                </c:pt>
                <c:pt idx="214">
                  <c:v>97.07</c:v>
                </c:pt>
                <c:pt idx="215">
                  <c:v>97.48</c:v>
                </c:pt>
                <c:pt idx="216">
                  <c:v>96.67</c:v>
                </c:pt>
                <c:pt idx="217">
                  <c:v>98.55</c:v>
                </c:pt>
                <c:pt idx="218">
                  <c:v>102.63</c:v>
                </c:pt>
                <c:pt idx="219">
                  <c:v>102.34</c:v>
                </c:pt>
                <c:pt idx="220">
                  <c:v>106.28</c:v>
                </c:pt>
                <c:pt idx="221">
                  <c:v>105.07</c:v>
                </c:pt>
                <c:pt idx="222">
                  <c:v>104.82</c:v>
                </c:pt>
                <c:pt idx="223">
                  <c:v>103.33</c:v>
                </c:pt>
                <c:pt idx="224">
                  <c:v>100.59</c:v>
                </c:pt>
                <c:pt idx="225">
                  <c:v>99.5</c:v>
                </c:pt>
                <c:pt idx="226">
                  <c:v>100.23</c:v>
                </c:pt>
                <c:pt idx="227">
                  <c:v>101.47</c:v>
                </c:pt>
                <c:pt idx="228">
                  <c:v>99.8</c:v>
                </c:pt>
                <c:pt idx="229">
                  <c:v>118.79</c:v>
                </c:pt>
                <c:pt idx="230">
                  <c:v>121.87</c:v>
                </c:pt>
                <c:pt idx="231">
                  <c:v>123.35</c:v>
                </c:pt>
                <c:pt idx="232">
                  <c:v>127.5</c:v>
                </c:pt>
                <c:pt idx="233">
                  <c:v>127.33</c:v>
                </c:pt>
                <c:pt idx="234">
                  <c:v>126.51</c:v>
                </c:pt>
                <c:pt idx="235">
                  <c:v>126.97</c:v>
                </c:pt>
                <c:pt idx="236">
                  <c:v>126.47</c:v>
                </c:pt>
                <c:pt idx="237">
                  <c:v>126.57</c:v>
                </c:pt>
                <c:pt idx="238">
                  <c:v>124.87</c:v>
                </c:pt>
                <c:pt idx="239">
                  <c:v>123.3</c:v>
                </c:pt>
                <c:pt idx="240">
                  <c:v>122.34</c:v>
                </c:pt>
                <c:pt idx="241">
                  <c:v>122.14</c:v>
                </c:pt>
                <c:pt idx="242">
                  <c:v>122.03</c:v>
                </c:pt>
                <c:pt idx="243">
                  <c:v>124.58</c:v>
                </c:pt>
                <c:pt idx="244">
                  <c:v>124.34</c:v>
                </c:pt>
                <c:pt idx="245">
                  <c:v>122.19</c:v>
                </c:pt>
                <c:pt idx="246">
                  <c:v>115.42</c:v>
                </c:pt>
                <c:pt idx="247">
                  <c:v>114.78</c:v>
                </c:pt>
                <c:pt idx="248">
                  <c:v>113.38</c:v>
                </c:pt>
                <c:pt idx="249">
                  <c:v>113.59</c:v>
                </c:pt>
                <c:pt idx="250">
                  <c:v>115.19</c:v>
                </c:pt>
                <c:pt idx="251">
                  <c:v>115.03</c:v>
                </c:pt>
                <c:pt idx="252">
                  <c:v>115.21</c:v>
                </c:pt>
                <c:pt idx="253">
                  <c:v>117.96</c:v>
                </c:pt>
                <c:pt idx="254">
                  <c:v>118.04</c:v>
                </c:pt>
                <c:pt idx="255">
                  <c:v>117.69</c:v>
                </c:pt>
                <c:pt idx="256">
                  <c:v>117.41</c:v>
                </c:pt>
                <c:pt idx="257">
                  <c:v>116.93</c:v>
                </c:pt>
                <c:pt idx="258">
                  <c:v>117.51</c:v>
                </c:pt>
                <c:pt idx="259">
                  <c:v>117</c:v>
                </c:pt>
                <c:pt idx="260">
                  <c:v>117.22</c:v>
                </c:pt>
                <c:pt idx="261">
                  <c:v>120.81</c:v>
                </c:pt>
                <c:pt idx="262">
                  <c:v>119.16</c:v>
                </c:pt>
                <c:pt idx="263">
                  <c:v>124.57</c:v>
                </c:pt>
                <c:pt idx="264">
                  <c:v>125.39</c:v>
                </c:pt>
                <c:pt idx="265">
                  <c:v>123.24</c:v>
                </c:pt>
                <c:pt idx="266">
                  <c:v>122.88</c:v>
                </c:pt>
                <c:pt idx="267">
                  <c:v>122.83</c:v>
                </c:pt>
                <c:pt idx="268">
                  <c:v>123.78</c:v>
                </c:pt>
                <c:pt idx="269">
                  <c:v>123.44</c:v>
                </c:pt>
                <c:pt idx="270">
                  <c:v>125</c:v>
                </c:pt>
                <c:pt idx="271">
                  <c:v>124.22</c:v>
                </c:pt>
                <c:pt idx="272">
                  <c:v>125.45</c:v>
                </c:pt>
                <c:pt idx="273">
                  <c:v>125.12</c:v>
                </c:pt>
                <c:pt idx="274">
                  <c:v>126.5</c:v>
                </c:pt>
                <c:pt idx="275">
                  <c:v>125.58</c:v>
                </c:pt>
                <c:pt idx="276">
                  <c:v>125.59</c:v>
                </c:pt>
                <c:pt idx="277">
                  <c:v>128.35</c:v>
                </c:pt>
                <c:pt idx="278">
                  <c:v>125.89</c:v>
                </c:pt>
                <c:pt idx="279">
                  <c:v>125.33</c:v>
                </c:pt>
                <c:pt idx="280">
                  <c:v>123.8</c:v>
                </c:pt>
                <c:pt idx="281">
                  <c:v>127.49</c:v>
                </c:pt>
                <c:pt idx="282">
                  <c:v>129.41</c:v>
                </c:pt>
                <c:pt idx="283">
                  <c:v>131.81</c:v>
                </c:pt>
                <c:pt idx="284">
                  <c:v>131.07</c:v>
                </c:pt>
                <c:pt idx="285">
                  <c:v>130.94999999999999</c:v>
                </c:pt>
                <c:pt idx="286">
                  <c:v>129.88999999999999</c:v>
                </c:pt>
                <c:pt idx="287">
                  <c:v>130.5</c:v>
                </c:pt>
                <c:pt idx="288">
                  <c:v>129.18</c:v>
                </c:pt>
                <c:pt idx="289">
                  <c:v>133.69999999999999</c:v>
                </c:pt>
                <c:pt idx="290">
                  <c:v>132.88999999999999</c:v>
                </c:pt>
                <c:pt idx="291">
                  <c:v>133.26</c:v>
                </c:pt>
                <c:pt idx="292">
                  <c:v>138.41</c:v>
                </c:pt>
                <c:pt idx="293">
                  <c:v>138.6</c:v>
                </c:pt>
                <c:pt idx="294">
                  <c:v>137.38999999999999</c:v>
                </c:pt>
                <c:pt idx="295">
                  <c:v>140.11000000000001</c:v>
                </c:pt>
                <c:pt idx="296">
                  <c:v>139.52000000000001</c:v>
                </c:pt>
                <c:pt idx="297">
                  <c:v>138.96</c:v>
                </c:pt>
                <c:pt idx="298">
                  <c:v>142.44999999999999</c:v>
                </c:pt>
                <c:pt idx="299">
                  <c:v>141.22</c:v>
                </c:pt>
                <c:pt idx="300">
                  <c:v>140.71</c:v>
                </c:pt>
                <c:pt idx="301">
                  <c:v>140.78</c:v>
                </c:pt>
                <c:pt idx="302">
                  <c:v>139.19999999999999</c:v>
                </c:pt>
                <c:pt idx="303">
                  <c:v>140.25</c:v>
                </c:pt>
                <c:pt idx="304">
                  <c:v>140.97</c:v>
                </c:pt>
                <c:pt idx="305">
                  <c:v>144</c:v>
                </c:pt>
                <c:pt idx="306">
                  <c:v>144.74</c:v>
                </c:pt>
                <c:pt idx="307">
                  <c:v>144.13999999999999</c:v>
                </c:pt>
                <c:pt idx="308">
                  <c:v>144.82</c:v>
                </c:pt>
                <c:pt idx="309">
                  <c:v>143.19999999999999</c:v>
                </c:pt>
                <c:pt idx="310">
                  <c:v>140.82</c:v>
                </c:pt>
                <c:pt idx="311">
                  <c:v>142.27000000000001</c:v>
                </c:pt>
                <c:pt idx="312">
                  <c:v>142.01</c:v>
                </c:pt>
                <c:pt idx="313">
                  <c:v>142.22</c:v>
                </c:pt>
                <c:pt idx="314">
                  <c:v>142.6</c:v>
                </c:pt>
                <c:pt idx="315">
                  <c:v>143.86000000000001</c:v>
                </c:pt>
                <c:pt idx="316">
                  <c:v>142.78</c:v>
                </c:pt>
                <c:pt idx="317">
                  <c:v>143.25</c:v>
                </c:pt>
                <c:pt idx="318">
                  <c:v>143.41</c:v>
                </c:pt>
                <c:pt idx="319">
                  <c:v>142.13</c:v>
                </c:pt>
                <c:pt idx="320">
                  <c:v>142.65</c:v>
                </c:pt>
                <c:pt idx="321">
                  <c:v>139.53</c:v>
                </c:pt>
                <c:pt idx="322">
                  <c:v>139.13999999999999</c:v>
                </c:pt>
                <c:pt idx="323">
                  <c:v>141.94</c:v>
                </c:pt>
                <c:pt idx="324">
                  <c:v>141.43</c:v>
                </c:pt>
                <c:pt idx="325">
                  <c:v>140.32</c:v>
                </c:pt>
                <c:pt idx="326">
                  <c:v>140.53</c:v>
                </c:pt>
                <c:pt idx="327">
                  <c:v>140.88999999999999</c:v>
                </c:pt>
                <c:pt idx="328">
                  <c:v>143.52000000000001</c:v>
                </c:pt>
                <c:pt idx="329">
                  <c:v>143.19</c:v>
                </c:pt>
                <c:pt idx="330">
                  <c:v>145.25</c:v>
                </c:pt>
                <c:pt idx="331">
                  <c:v>144.38999999999999</c:v>
                </c:pt>
                <c:pt idx="332">
                  <c:v>145.11000000000001</c:v>
                </c:pt>
                <c:pt idx="333">
                  <c:v>145.83000000000001</c:v>
                </c:pt>
                <c:pt idx="334">
                  <c:v>142.41999999999999</c:v>
                </c:pt>
                <c:pt idx="335">
                  <c:v>142.65</c:v>
                </c:pt>
                <c:pt idx="336">
                  <c:v>141.84</c:v>
                </c:pt>
                <c:pt idx="337">
                  <c:v>142.02000000000001</c:v>
                </c:pt>
                <c:pt idx="338">
                  <c:v>144.06</c:v>
                </c:pt>
                <c:pt idx="339">
                  <c:v>145.16999999999999</c:v>
                </c:pt>
                <c:pt idx="340">
                  <c:v>146.47</c:v>
                </c:pt>
                <c:pt idx="341">
                  <c:v>148.06</c:v>
                </c:pt>
                <c:pt idx="342">
                  <c:v>147.81</c:v>
                </c:pt>
                <c:pt idx="343">
                  <c:v>146.91999999999999</c:v>
                </c:pt>
                <c:pt idx="344">
                  <c:v>145.5</c:v>
                </c:pt>
                <c:pt idx="345">
                  <c:v>143.62</c:v>
                </c:pt>
                <c:pt idx="346">
                  <c:v>143.74</c:v>
                </c:pt>
                <c:pt idx="347">
                  <c:v>143.11000000000001</c:v>
                </c:pt>
                <c:pt idx="348">
                  <c:v>143.85</c:v>
                </c:pt>
                <c:pt idx="349">
                  <c:v>144.35</c:v>
                </c:pt>
                <c:pt idx="350">
                  <c:v>143.83000000000001</c:v>
                </c:pt>
                <c:pt idx="351">
                  <c:v>142.91999999999999</c:v>
                </c:pt>
                <c:pt idx="352">
                  <c:v>147.25</c:v>
                </c:pt>
                <c:pt idx="353">
                  <c:v>143.36000000000001</c:v>
                </c:pt>
                <c:pt idx="354">
                  <c:v>139.76</c:v>
                </c:pt>
                <c:pt idx="355">
                  <c:v>141.18</c:v>
                </c:pt>
                <c:pt idx="356">
                  <c:v>142.87</c:v>
                </c:pt>
                <c:pt idx="357">
                  <c:v>143.83000000000001</c:v>
                </c:pt>
                <c:pt idx="358">
                  <c:v>152.16</c:v>
                </c:pt>
                <c:pt idx="359">
                  <c:v>150.16999999999999</c:v>
                </c:pt>
                <c:pt idx="360">
                  <c:v>153.08000000000001</c:v>
                </c:pt>
                <c:pt idx="361">
                  <c:v>152.19999999999999</c:v>
                </c:pt>
                <c:pt idx="362">
                  <c:v>155.35</c:v>
                </c:pt>
                <c:pt idx="363">
                  <c:v>156.44999999999999</c:v>
                </c:pt>
                <c:pt idx="364">
                  <c:v>155.59</c:v>
                </c:pt>
                <c:pt idx="365">
                  <c:v>157.25</c:v>
                </c:pt>
                <c:pt idx="366">
                  <c:v>156.6</c:v>
                </c:pt>
                <c:pt idx="367">
                  <c:v>156.38</c:v>
                </c:pt>
                <c:pt idx="368">
                  <c:v>157.46</c:v>
                </c:pt>
                <c:pt idx="369">
                  <c:v>160.28</c:v>
                </c:pt>
                <c:pt idx="370">
                  <c:v>158.54</c:v>
                </c:pt>
                <c:pt idx="371">
                  <c:v>160.81</c:v>
                </c:pt>
                <c:pt idx="372">
                  <c:v>160.02000000000001</c:v>
                </c:pt>
                <c:pt idx="373">
                  <c:v>159.41</c:v>
                </c:pt>
                <c:pt idx="374">
                  <c:v>153.19999999999999</c:v>
                </c:pt>
                <c:pt idx="375">
                  <c:v>155.69999999999999</c:v>
                </c:pt>
                <c:pt idx="376">
                  <c:v>157.02000000000001</c:v>
                </c:pt>
                <c:pt idx="377">
                  <c:v>157.16</c:v>
                </c:pt>
                <c:pt idx="378">
                  <c:v>157.94999999999999</c:v>
                </c:pt>
                <c:pt idx="379">
                  <c:v>157.75</c:v>
                </c:pt>
                <c:pt idx="380">
                  <c:v>163.05000000000001</c:v>
                </c:pt>
                <c:pt idx="381">
                  <c:v>162.43</c:v>
                </c:pt>
                <c:pt idx="382">
                  <c:v>163.22</c:v>
                </c:pt>
                <c:pt idx="383">
                  <c:v>163.07</c:v>
                </c:pt>
                <c:pt idx="384">
                  <c:v>162.99</c:v>
                </c:pt>
                <c:pt idx="385">
                  <c:v>165.18</c:v>
                </c:pt>
                <c:pt idx="386">
                  <c:v>165.06</c:v>
                </c:pt>
                <c:pt idx="387">
                  <c:v>165.17</c:v>
                </c:pt>
                <c:pt idx="388">
                  <c:v>165.61</c:v>
                </c:pt>
                <c:pt idx="389">
                  <c:v>165.88</c:v>
                </c:pt>
                <c:pt idx="390">
                  <c:v>158.03</c:v>
                </c:pt>
                <c:pt idx="391">
                  <c:v>151.44</c:v>
                </c:pt>
                <c:pt idx="392">
                  <c:v>152.72</c:v>
                </c:pt>
                <c:pt idx="393">
                  <c:v>152.19999999999999</c:v>
                </c:pt>
                <c:pt idx="394">
                  <c:v>151.76</c:v>
                </c:pt>
                <c:pt idx="395">
                  <c:v>152.38</c:v>
                </c:pt>
                <c:pt idx="396">
                  <c:v>153.4</c:v>
                </c:pt>
                <c:pt idx="397">
                  <c:v>152.05000000000001</c:v>
                </c:pt>
                <c:pt idx="398">
                  <c:v>155.03</c:v>
                </c:pt>
                <c:pt idx="399">
                  <c:v>154.88999999999999</c:v>
                </c:pt>
                <c:pt idx="400">
                  <c:v>158.02000000000001</c:v>
                </c:pt>
                <c:pt idx="401">
                  <c:v>157.5</c:v>
                </c:pt>
                <c:pt idx="402">
                  <c:v>151.03</c:v>
                </c:pt>
                <c:pt idx="403">
                  <c:v>153.41</c:v>
                </c:pt>
                <c:pt idx="404">
                  <c:v>150.09</c:v>
                </c:pt>
                <c:pt idx="405">
                  <c:v>149.41</c:v>
                </c:pt>
                <c:pt idx="406">
                  <c:v>146.16999999999999</c:v>
                </c:pt>
                <c:pt idx="407">
                  <c:v>147.61000000000001</c:v>
                </c:pt>
                <c:pt idx="408">
                  <c:v>146.25</c:v>
                </c:pt>
                <c:pt idx="409">
                  <c:v>150.18</c:v>
                </c:pt>
                <c:pt idx="410">
                  <c:v>152.66999999999999</c:v>
                </c:pt>
                <c:pt idx="411">
                  <c:v>154.33000000000001</c:v>
                </c:pt>
                <c:pt idx="412">
                  <c:v>158.75</c:v>
                </c:pt>
                <c:pt idx="413">
                  <c:v>158.21</c:v>
                </c:pt>
                <c:pt idx="414">
                  <c:v>161.12</c:v>
                </c:pt>
                <c:pt idx="415">
                  <c:v>161.69999999999999</c:v>
                </c:pt>
                <c:pt idx="416">
                  <c:v>183.6</c:v>
                </c:pt>
                <c:pt idx="417">
                  <c:v>183.86</c:v>
                </c:pt>
                <c:pt idx="418">
                  <c:v>183.6</c:v>
                </c:pt>
                <c:pt idx="419">
                  <c:v>188.54</c:v>
                </c:pt>
                <c:pt idx="420">
                  <c:v>187.91</c:v>
                </c:pt>
                <c:pt idx="421">
                  <c:v>186.97</c:v>
                </c:pt>
                <c:pt idx="422">
                  <c:v>189.08</c:v>
                </c:pt>
                <c:pt idx="423">
                  <c:v>182.68</c:v>
                </c:pt>
                <c:pt idx="424">
                  <c:v>184.04</c:v>
                </c:pt>
                <c:pt idx="425">
                  <c:v>181.66</c:v>
                </c:pt>
                <c:pt idx="426">
                  <c:v>182.03</c:v>
                </c:pt>
                <c:pt idx="427">
                  <c:v>180.74</c:v>
                </c:pt>
                <c:pt idx="428">
                  <c:v>179.23</c:v>
                </c:pt>
                <c:pt idx="429">
                  <c:v>180.27</c:v>
                </c:pt>
                <c:pt idx="430">
                  <c:v>181.33</c:v>
                </c:pt>
                <c:pt idx="431">
                  <c:v>178.36</c:v>
                </c:pt>
                <c:pt idx="432">
                  <c:v>175.78</c:v>
                </c:pt>
                <c:pt idx="433">
                  <c:v>169.14</c:v>
                </c:pt>
                <c:pt idx="434">
                  <c:v>171.4</c:v>
                </c:pt>
                <c:pt idx="435">
                  <c:v>171</c:v>
                </c:pt>
                <c:pt idx="436">
                  <c:v>168.5</c:v>
                </c:pt>
                <c:pt idx="437">
                  <c:v>169.98</c:v>
                </c:pt>
                <c:pt idx="438">
                  <c:v>166.09</c:v>
                </c:pt>
                <c:pt idx="439">
                  <c:v>166.54</c:v>
                </c:pt>
                <c:pt idx="440">
                  <c:v>166.76</c:v>
                </c:pt>
                <c:pt idx="441">
                  <c:v>169.34</c:v>
                </c:pt>
                <c:pt idx="442">
                  <c:v>169.06</c:v>
                </c:pt>
                <c:pt idx="443">
                  <c:v>168.13</c:v>
                </c:pt>
                <c:pt idx="444">
                  <c:v>165.95</c:v>
                </c:pt>
                <c:pt idx="445">
                  <c:v>167.12</c:v>
                </c:pt>
                <c:pt idx="446">
                  <c:v>168.81</c:v>
                </c:pt>
                <c:pt idx="447">
                  <c:v>174.69</c:v>
                </c:pt>
                <c:pt idx="448">
                  <c:v>174.71</c:v>
                </c:pt>
                <c:pt idx="449">
                  <c:v>174.74</c:v>
                </c:pt>
                <c:pt idx="450">
                  <c:v>174.52</c:v>
                </c:pt>
                <c:pt idx="451">
                  <c:v>179.25</c:v>
                </c:pt>
                <c:pt idx="452">
                  <c:v>179</c:v>
                </c:pt>
                <c:pt idx="453">
                  <c:v>176.42</c:v>
                </c:pt>
                <c:pt idx="454">
                  <c:v>181.74</c:v>
                </c:pt>
                <c:pt idx="455">
                  <c:v>185.15</c:v>
                </c:pt>
                <c:pt idx="456">
                  <c:v>183.64</c:v>
                </c:pt>
                <c:pt idx="457">
                  <c:v>182.63</c:v>
                </c:pt>
                <c:pt idx="458">
                  <c:v>182.35</c:v>
                </c:pt>
                <c:pt idx="459">
                  <c:v>184.62</c:v>
                </c:pt>
                <c:pt idx="460">
                  <c:v>185.68</c:v>
                </c:pt>
                <c:pt idx="461">
                  <c:v>185.51</c:v>
                </c:pt>
                <c:pt idx="462">
                  <c:v>188.78</c:v>
                </c:pt>
                <c:pt idx="463">
                  <c:v>187.35</c:v>
                </c:pt>
                <c:pt idx="464">
                  <c:v>178.55</c:v>
                </c:pt>
                <c:pt idx="465">
                  <c:v>179.38</c:v>
                </c:pt>
                <c:pt idx="466">
                  <c:v>181.97</c:v>
                </c:pt>
                <c:pt idx="467">
                  <c:v>180.7</c:v>
                </c:pt>
                <c:pt idx="468">
                  <c:v>181.35</c:v>
                </c:pt>
                <c:pt idx="469">
                  <c:v>177.01</c:v>
                </c:pt>
                <c:pt idx="470">
                  <c:v>179.19</c:v>
                </c:pt>
                <c:pt idx="471">
                  <c:v>184.45</c:v>
                </c:pt>
                <c:pt idx="472">
                  <c:v>194.39</c:v>
                </c:pt>
                <c:pt idx="473">
                  <c:v>198.02</c:v>
                </c:pt>
                <c:pt idx="474">
                  <c:v>196.87</c:v>
                </c:pt>
                <c:pt idx="475">
                  <c:v>195.08</c:v>
                </c:pt>
                <c:pt idx="476">
                  <c:v>194.95</c:v>
                </c:pt>
                <c:pt idx="477">
                  <c:v>195.86</c:v>
                </c:pt>
                <c:pt idx="478">
                  <c:v>199.49</c:v>
                </c:pt>
                <c:pt idx="479">
                  <c:v>202.68</c:v>
                </c:pt>
                <c:pt idx="480">
                  <c:v>199.48</c:v>
                </c:pt>
                <c:pt idx="481">
                  <c:v>195.54</c:v>
                </c:pt>
                <c:pt idx="482">
                  <c:v>195.13</c:v>
                </c:pt>
                <c:pt idx="483">
                  <c:v>194.16</c:v>
                </c:pt>
                <c:pt idx="484">
                  <c:v>192.47</c:v>
                </c:pt>
                <c:pt idx="485">
                  <c:v>196.02</c:v>
                </c:pt>
                <c:pt idx="486">
                  <c:v>193.77</c:v>
                </c:pt>
                <c:pt idx="487">
                  <c:v>195.21</c:v>
                </c:pt>
                <c:pt idx="488">
                  <c:v>199.54</c:v>
                </c:pt>
                <c:pt idx="489">
                  <c:v>198.37</c:v>
                </c:pt>
                <c:pt idx="490">
                  <c:v>196.43</c:v>
                </c:pt>
                <c:pt idx="491">
                  <c:v>198</c:v>
                </c:pt>
                <c:pt idx="492">
                  <c:v>199.32</c:v>
                </c:pt>
                <c:pt idx="493">
                  <c:v>200.01</c:v>
                </c:pt>
                <c:pt idx="494">
                  <c:v>200.13</c:v>
                </c:pt>
                <c:pt idx="495">
                  <c:v>195.89</c:v>
                </c:pt>
                <c:pt idx="496">
                  <c:v>196.44</c:v>
                </c:pt>
                <c:pt idx="497">
                  <c:v>193.9</c:v>
                </c:pt>
                <c:pt idx="498">
                  <c:v>192.02</c:v>
                </c:pt>
                <c:pt idx="499">
                  <c:v>195.08</c:v>
                </c:pt>
                <c:pt idx="500">
                  <c:v>195.71</c:v>
                </c:pt>
                <c:pt idx="501">
                  <c:v>192.12</c:v>
                </c:pt>
                <c:pt idx="502">
                  <c:v>195.51</c:v>
                </c:pt>
                <c:pt idx="503">
                  <c:v>193.2</c:v>
                </c:pt>
                <c:pt idx="504">
                  <c:v>194.1</c:v>
                </c:pt>
                <c:pt idx="505">
                  <c:v>196.23</c:v>
                </c:pt>
                <c:pt idx="506">
                  <c:v>196.32</c:v>
                </c:pt>
                <c:pt idx="507">
                  <c:v>195.75</c:v>
                </c:pt>
                <c:pt idx="508">
                  <c:v>195.05</c:v>
                </c:pt>
                <c:pt idx="509">
                  <c:v>199.18</c:v>
                </c:pt>
                <c:pt idx="510">
                  <c:v>188.15</c:v>
                </c:pt>
                <c:pt idx="511">
                  <c:v>187.58</c:v>
                </c:pt>
                <c:pt idx="512">
                  <c:v>186.82</c:v>
                </c:pt>
                <c:pt idx="513">
                  <c:v>184.04</c:v>
                </c:pt>
                <c:pt idx="514">
                  <c:v>184.21</c:v>
                </c:pt>
                <c:pt idx="515">
                  <c:v>185.3</c:v>
                </c:pt>
                <c:pt idx="516">
                  <c:v>185.2</c:v>
                </c:pt>
                <c:pt idx="517">
                  <c:v>188.54</c:v>
                </c:pt>
                <c:pt idx="518">
                  <c:v>186.22</c:v>
                </c:pt>
                <c:pt idx="519">
                  <c:v>185.73</c:v>
                </c:pt>
                <c:pt idx="520">
                  <c:v>187.86</c:v>
                </c:pt>
                <c:pt idx="521">
                  <c:v>189.56</c:v>
                </c:pt>
                <c:pt idx="522">
                  <c:v>190.12</c:v>
                </c:pt>
                <c:pt idx="523">
                  <c:v>190.42</c:v>
                </c:pt>
                <c:pt idx="524">
                  <c:v>187.02</c:v>
                </c:pt>
                <c:pt idx="525">
                  <c:v>188.82</c:v>
                </c:pt>
                <c:pt idx="526">
                  <c:v>188.62</c:v>
                </c:pt>
                <c:pt idx="527">
                  <c:v>189.94</c:v>
                </c:pt>
                <c:pt idx="528">
                  <c:v>187.76</c:v>
                </c:pt>
                <c:pt idx="529">
                  <c:v>186.24</c:v>
                </c:pt>
                <c:pt idx="530">
                  <c:v>192.71</c:v>
                </c:pt>
                <c:pt idx="531">
                  <c:v>191.96</c:v>
                </c:pt>
                <c:pt idx="532">
                  <c:v>201.07</c:v>
                </c:pt>
                <c:pt idx="533">
                  <c:v>205.05</c:v>
                </c:pt>
                <c:pt idx="534">
                  <c:v>205.63</c:v>
                </c:pt>
                <c:pt idx="535">
                  <c:v>209.99</c:v>
                </c:pt>
                <c:pt idx="536">
                  <c:v>212.05</c:v>
                </c:pt>
                <c:pt idx="537">
                  <c:v>209.31</c:v>
                </c:pt>
                <c:pt idx="538">
                  <c:v>212.52</c:v>
                </c:pt>
                <c:pt idx="539">
                  <c:v>217.24</c:v>
                </c:pt>
                <c:pt idx="540">
                  <c:v>221.23</c:v>
                </c:pt>
                <c:pt idx="541">
                  <c:v>221.53</c:v>
                </c:pt>
                <c:pt idx="542">
                  <c:v>217.5</c:v>
                </c:pt>
                <c:pt idx="543">
                  <c:v>220.33</c:v>
                </c:pt>
                <c:pt idx="544">
                  <c:v>220.46</c:v>
                </c:pt>
                <c:pt idx="545">
                  <c:v>227.58</c:v>
                </c:pt>
                <c:pt idx="546">
                  <c:v>250.29</c:v>
                </c:pt>
                <c:pt idx="547">
                  <c:v>261.3</c:v>
                </c:pt>
                <c:pt idx="548">
                  <c:v>269.7</c:v>
                </c:pt>
                <c:pt idx="549">
                  <c:v>274.60000000000002</c:v>
                </c:pt>
                <c:pt idx="550">
                  <c:v>284.58999999999997</c:v>
                </c:pt>
                <c:pt idx="551">
                  <c:v>278.8</c:v>
                </c:pt>
                <c:pt idx="552">
                  <c:v>270.3</c:v>
                </c:pt>
                <c:pt idx="553">
                  <c:v>265.07</c:v>
                </c:pt>
                <c:pt idx="554">
                  <c:v>267.43</c:v>
                </c:pt>
                <c:pt idx="555">
                  <c:v>254.26</c:v>
                </c:pt>
                <c:pt idx="556">
                  <c:v>265.72000000000003</c:v>
                </c:pt>
                <c:pt idx="557">
                  <c:v>264.56</c:v>
                </c:pt>
                <c:pt idx="558">
                  <c:v>250.1</c:v>
                </c:pt>
                <c:pt idx="559">
                  <c:v>249.47</c:v>
                </c:pt>
                <c:pt idx="560">
                  <c:v>257.95</c:v>
                </c:pt>
                <c:pt idx="561">
                  <c:v>258.27</c:v>
                </c:pt>
                <c:pt idx="562">
                  <c:v>266</c:v>
                </c:pt>
                <c:pt idx="563">
                  <c:v>280.27</c:v>
                </c:pt>
                <c:pt idx="564">
                  <c:v>278.52</c:v>
                </c:pt>
                <c:pt idx="565">
                  <c:v>278.55</c:v>
                </c:pt>
                <c:pt idx="566">
                  <c:v>281.04000000000002</c:v>
                </c:pt>
                <c:pt idx="567">
                  <c:v>278.14</c:v>
                </c:pt>
                <c:pt idx="568">
                  <c:v>285.93</c:v>
                </c:pt>
                <c:pt idx="569">
                  <c:v>294.16000000000003</c:v>
                </c:pt>
                <c:pt idx="570">
                  <c:v>290.61</c:v>
                </c:pt>
                <c:pt idx="571">
                  <c:v>291.38</c:v>
                </c:pt>
                <c:pt idx="572">
                  <c:v>290.39</c:v>
                </c:pt>
                <c:pt idx="573">
                  <c:v>301.05</c:v>
                </c:pt>
                <c:pt idx="574">
                  <c:v>315</c:v>
                </c:pt>
                <c:pt idx="575">
                  <c:v>325.22000000000003</c:v>
                </c:pt>
                <c:pt idx="576">
                  <c:v>321.16000000000003</c:v>
                </c:pt>
                <c:pt idx="577">
                  <c:v>317</c:v>
                </c:pt>
                <c:pt idx="578">
                  <c:v>331.44</c:v>
                </c:pt>
                <c:pt idx="579">
                  <c:v>321.3</c:v>
                </c:pt>
                <c:pt idx="580">
                  <c:v>315.88</c:v>
                </c:pt>
                <c:pt idx="581">
                  <c:v>321.55</c:v>
                </c:pt>
                <c:pt idx="582">
                  <c:v>321.08999999999997</c:v>
                </c:pt>
                <c:pt idx="583">
                  <c:v>318.45</c:v>
                </c:pt>
                <c:pt idx="584">
                  <c:v>313.48</c:v>
                </c:pt>
                <c:pt idx="585">
                  <c:v>317.5</c:v>
                </c:pt>
                <c:pt idx="586">
                  <c:v>316.48</c:v>
                </c:pt>
                <c:pt idx="587">
                  <c:v>306.7</c:v>
                </c:pt>
                <c:pt idx="588">
                  <c:v>300.94</c:v>
                </c:pt>
                <c:pt idx="589">
                  <c:v>320.35000000000002</c:v>
                </c:pt>
                <c:pt idx="590">
                  <c:v>300.69</c:v>
                </c:pt>
                <c:pt idx="591">
                  <c:v>285.77</c:v>
                </c:pt>
                <c:pt idx="592">
                  <c:v>295.35000000000002</c:v>
                </c:pt>
                <c:pt idx="593">
                  <c:v>280.29000000000002</c:v>
                </c:pt>
                <c:pt idx="594">
                  <c:v>283.67</c:v>
                </c:pt>
                <c:pt idx="595">
                  <c:v>288.94</c:v>
                </c:pt>
                <c:pt idx="596">
                  <c:v>293.97000000000003</c:v>
                </c:pt>
                <c:pt idx="597">
                  <c:v>288.85000000000002</c:v>
                </c:pt>
                <c:pt idx="598">
                  <c:v>289.93</c:v>
                </c:pt>
                <c:pt idx="599">
                  <c:v>298.07</c:v>
                </c:pt>
                <c:pt idx="600">
                  <c:v>303.67</c:v>
                </c:pt>
                <c:pt idx="601">
                  <c:v>309.25</c:v>
                </c:pt>
                <c:pt idx="602">
                  <c:v>311.64999999999998</c:v>
                </c:pt>
                <c:pt idx="603">
                  <c:v>307.77999999999997</c:v>
                </c:pt>
                <c:pt idx="604">
                  <c:v>336.06</c:v>
                </c:pt>
                <c:pt idx="605">
                  <c:v>334.52</c:v>
                </c:pt>
                <c:pt idx="606">
                  <c:v>332.7</c:v>
                </c:pt>
                <c:pt idx="607">
                  <c:v>327.77</c:v>
                </c:pt>
                <c:pt idx="608">
                  <c:v>318.69</c:v>
                </c:pt>
                <c:pt idx="609">
                  <c:v>307.02</c:v>
                </c:pt>
                <c:pt idx="610">
                  <c:v>305.76</c:v>
                </c:pt>
                <c:pt idx="611">
                  <c:v>313.98</c:v>
                </c:pt>
                <c:pt idx="612">
                  <c:v>311.76</c:v>
                </c:pt>
                <c:pt idx="613">
                  <c:v>312.45999999999998</c:v>
                </c:pt>
                <c:pt idx="614">
                  <c:v>313.3</c:v>
                </c:pt>
                <c:pt idx="615">
                  <c:v>313.36</c:v>
                </c:pt>
                <c:pt idx="616">
                  <c:v>311.69</c:v>
                </c:pt>
                <c:pt idx="617">
                  <c:v>320.08999999999997</c:v>
                </c:pt>
                <c:pt idx="618">
                  <c:v>326.26</c:v>
                </c:pt>
                <c:pt idx="619">
                  <c:v>326.89</c:v>
                </c:pt>
                <c:pt idx="620">
                  <c:v>330.3</c:v>
                </c:pt>
                <c:pt idx="621">
                  <c:v>329.6</c:v>
                </c:pt>
                <c:pt idx="622">
                  <c:v>326.45999999999998</c:v>
                </c:pt>
                <c:pt idx="623">
                  <c:v>328.53</c:v>
                </c:pt>
                <c:pt idx="624">
                  <c:v>326.13</c:v>
                </c:pt>
                <c:pt idx="625">
                  <c:v>328.19</c:v>
                </c:pt>
                <c:pt idx="626">
                  <c:v>325.22000000000003</c:v>
                </c:pt>
                <c:pt idx="627">
                  <c:v>324.18</c:v>
                </c:pt>
                <c:pt idx="628">
                  <c:v>331.82</c:v>
                </c:pt>
                <c:pt idx="629">
                  <c:v>331.62</c:v>
                </c:pt>
                <c:pt idx="630">
                  <c:v>344.72</c:v>
                </c:pt>
                <c:pt idx="631">
                  <c:v>349.29</c:v>
                </c:pt>
                <c:pt idx="632">
                  <c:v>351.29</c:v>
                </c:pt>
                <c:pt idx="633">
                  <c:v>349.73</c:v>
                </c:pt>
                <c:pt idx="634">
                  <c:v>353.54</c:v>
                </c:pt>
                <c:pt idx="635">
                  <c:v>351.6</c:v>
                </c:pt>
                <c:pt idx="636">
                  <c:v>359.93</c:v>
                </c:pt>
                <c:pt idx="637">
                  <c:v>361.81</c:v>
                </c:pt>
                <c:pt idx="638">
                  <c:v>365.8</c:v>
                </c:pt>
                <c:pt idx="639">
                  <c:v>367.45</c:v>
                </c:pt>
                <c:pt idx="640">
                  <c:v>361.4</c:v>
                </c:pt>
                <c:pt idx="641">
                  <c:v>360.57</c:v>
                </c:pt>
                <c:pt idx="642">
                  <c:v>361.45</c:v>
                </c:pt>
                <c:pt idx="643">
                  <c:v>363.83</c:v>
                </c:pt>
                <c:pt idx="644">
                  <c:v>379.93</c:v>
                </c:pt>
                <c:pt idx="645">
                  <c:v>392.87</c:v>
                </c:pt>
                <c:pt idx="646">
                  <c:v>391.98</c:v>
                </c:pt>
                <c:pt idx="647">
                  <c:v>390.4</c:v>
                </c:pt>
                <c:pt idx="648">
                  <c:v>404.98</c:v>
                </c:pt>
                <c:pt idx="649">
                  <c:v>416.76</c:v>
                </c:pt>
                <c:pt idx="650">
                  <c:v>415.44</c:v>
                </c:pt>
                <c:pt idx="651">
                  <c:v>411.09</c:v>
                </c:pt>
                <c:pt idx="652">
                  <c:v>384.48</c:v>
                </c:pt>
                <c:pt idx="653">
                  <c:v>399.39</c:v>
                </c:pt>
                <c:pt idx="654">
                  <c:v>390.39</c:v>
                </c:pt>
                <c:pt idx="655">
                  <c:v>395.42</c:v>
                </c:pt>
                <c:pt idx="656">
                  <c:v>391.43</c:v>
                </c:pt>
                <c:pt idx="657">
                  <c:v>398.18</c:v>
                </c:pt>
                <c:pt idx="658">
                  <c:v>390.52</c:v>
                </c:pt>
                <c:pt idx="659">
                  <c:v>398.39</c:v>
                </c:pt>
                <c:pt idx="660">
                  <c:v>408.25</c:v>
                </c:pt>
                <c:pt idx="661">
                  <c:v>418.97</c:v>
                </c:pt>
                <c:pt idx="662">
                  <c:v>415.63</c:v>
                </c:pt>
                <c:pt idx="663">
                  <c:v>418.65</c:v>
                </c:pt>
                <c:pt idx="664">
                  <c:v>413.5</c:v>
                </c:pt>
                <c:pt idx="665">
                  <c:v>395.8</c:v>
                </c:pt>
                <c:pt idx="666">
                  <c:v>400.48</c:v>
                </c:pt>
                <c:pt idx="667">
                  <c:v>379.48</c:v>
                </c:pt>
                <c:pt idx="668">
                  <c:v>375.13</c:v>
                </c:pt>
                <c:pt idx="669">
                  <c:v>364.23</c:v>
                </c:pt>
                <c:pt idx="670">
                  <c:v>361.05</c:v>
                </c:pt>
                <c:pt idx="671">
                  <c:v>362.66</c:v>
                </c:pt>
                <c:pt idx="672">
                  <c:v>357.32</c:v>
                </c:pt>
                <c:pt idx="673">
                  <c:v>362.87</c:v>
                </c:pt>
                <c:pt idx="674">
                  <c:v>363.09</c:v>
                </c:pt>
                <c:pt idx="675">
                  <c:v>355.21</c:v>
                </c:pt>
                <c:pt idx="676">
                  <c:v>334.96</c:v>
                </c:pt>
                <c:pt idx="677">
                  <c:v>337.45</c:v>
                </c:pt>
                <c:pt idx="678">
                  <c:v>338.38</c:v>
                </c:pt>
                <c:pt idx="679">
                  <c:v>344.5</c:v>
                </c:pt>
                <c:pt idx="680">
                  <c:v>343.09</c:v>
                </c:pt>
                <c:pt idx="681">
                  <c:v>350.92</c:v>
                </c:pt>
                <c:pt idx="682">
                  <c:v>351.83</c:v>
                </c:pt>
                <c:pt idx="683">
                  <c:v>347.61</c:v>
                </c:pt>
                <c:pt idx="684">
                  <c:v>349.36</c:v>
                </c:pt>
                <c:pt idx="685">
                  <c:v>345.87</c:v>
                </c:pt>
                <c:pt idx="686">
                  <c:v>341.31</c:v>
                </c:pt>
                <c:pt idx="687">
                  <c:v>337.49</c:v>
                </c:pt>
                <c:pt idx="688">
                  <c:v>326.39999999999998</c:v>
                </c:pt>
                <c:pt idx="689">
                  <c:v>322.44</c:v>
                </c:pt>
                <c:pt idx="690">
                  <c:v>316.77999999999997</c:v>
                </c:pt>
                <c:pt idx="691">
                  <c:v>327.73</c:v>
                </c:pt>
                <c:pt idx="692">
                  <c:v>338.02</c:v>
                </c:pt>
                <c:pt idx="693">
                  <c:v>344.44</c:v>
                </c:pt>
                <c:pt idx="694">
                  <c:v>339.17</c:v>
                </c:pt>
                <c:pt idx="695">
                  <c:v>358.82</c:v>
                </c:pt>
                <c:pt idx="696">
                  <c:v>364.58</c:v>
                </c:pt>
                <c:pt idx="697">
                  <c:v>368.49</c:v>
                </c:pt>
                <c:pt idx="698">
                  <c:v>368.04</c:v>
                </c:pt>
                <c:pt idx="699">
                  <c:v>370.98</c:v>
                </c:pt>
                <c:pt idx="700">
                  <c:v>367.68</c:v>
                </c:pt>
                <c:pt idx="701">
                  <c:v>363.6</c:v>
                </c:pt>
                <c:pt idx="702">
                  <c:v>341.18</c:v>
                </c:pt>
                <c:pt idx="703">
                  <c:v>346.46</c:v>
                </c:pt>
                <c:pt idx="704">
                  <c:v>348.68</c:v>
                </c:pt>
                <c:pt idx="705">
                  <c:v>348.41</c:v>
                </c:pt>
                <c:pt idx="706">
                  <c:v>355.93</c:v>
                </c:pt>
                <c:pt idx="707">
                  <c:v>369.95</c:v>
                </c:pt>
                <c:pt idx="708">
                  <c:v>368.15</c:v>
                </c:pt>
                <c:pt idx="709">
                  <c:v>364.56</c:v>
                </c:pt>
                <c:pt idx="710">
                  <c:v>350.35</c:v>
                </c:pt>
                <c:pt idx="711">
                  <c:v>367.65</c:v>
                </c:pt>
                <c:pt idx="712">
                  <c:v>366.96</c:v>
                </c:pt>
                <c:pt idx="713">
                  <c:v>365.36</c:v>
                </c:pt>
                <c:pt idx="714">
                  <c:v>361.19</c:v>
                </c:pt>
                <c:pt idx="715">
                  <c:v>369.61</c:v>
                </c:pt>
                <c:pt idx="716">
                  <c:v>369.43</c:v>
                </c:pt>
                <c:pt idx="717">
                  <c:v>377.88</c:v>
                </c:pt>
                <c:pt idx="718">
                  <c:v>380.71</c:v>
                </c:pt>
                <c:pt idx="719">
                  <c:v>374.13</c:v>
                </c:pt>
                <c:pt idx="720">
                  <c:v>381.43</c:v>
                </c:pt>
                <c:pt idx="721">
                  <c:v>377.14</c:v>
                </c:pt>
                <c:pt idx="722">
                  <c:v>377.05</c:v>
                </c:pt>
                <c:pt idx="723">
                  <c:v>363.65</c:v>
                </c:pt>
                <c:pt idx="724">
                  <c:v>351.35</c:v>
                </c:pt>
                <c:pt idx="725">
                  <c:v>349.1</c:v>
                </c:pt>
                <c:pt idx="726">
                  <c:v>355.71</c:v>
                </c:pt>
                <c:pt idx="727">
                  <c:v>325.89</c:v>
                </c:pt>
                <c:pt idx="728">
                  <c:v>321.10000000000002</c:v>
                </c:pt>
                <c:pt idx="729">
                  <c:v>339.56</c:v>
                </c:pt>
                <c:pt idx="730">
                  <c:v>333.13</c:v>
                </c:pt>
                <c:pt idx="731">
                  <c:v>346.4</c:v>
                </c:pt>
                <c:pt idx="732">
                  <c:v>364.7</c:v>
                </c:pt>
                <c:pt idx="733">
                  <c:v>346.71</c:v>
                </c:pt>
                <c:pt idx="734">
                  <c:v>332.67</c:v>
                </c:pt>
                <c:pt idx="735">
                  <c:v>329.54</c:v>
                </c:pt>
                <c:pt idx="736">
                  <c:v>333.16</c:v>
                </c:pt>
                <c:pt idx="737">
                  <c:v>301.83</c:v>
                </c:pt>
                <c:pt idx="738">
                  <c:v>312.87</c:v>
                </c:pt>
                <c:pt idx="739">
                  <c:v>299.83</c:v>
                </c:pt>
                <c:pt idx="740">
                  <c:v>284.83999999999997</c:v>
                </c:pt>
                <c:pt idx="741">
                  <c:v>285.81</c:v>
                </c:pt>
                <c:pt idx="742">
                  <c:v>301.77999999999997</c:v>
                </c:pt>
                <c:pt idx="743">
                  <c:v>317.38</c:v>
                </c:pt>
                <c:pt idx="744">
                  <c:v>309.10000000000002</c:v>
                </c:pt>
                <c:pt idx="745">
                  <c:v>315.44</c:v>
                </c:pt>
                <c:pt idx="746">
                  <c:v>310.83999999999997</c:v>
                </c:pt>
                <c:pt idx="747">
                  <c:v>327.5</c:v>
                </c:pt>
                <c:pt idx="748">
                  <c:v>317.92</c:v>
                </c:pt>
                <c:pt idx="749">
                  <c:v>303.47000000000003</c:v>
                </c:pt>
                <c:pt idx="750">
                  <c:v>294.07</c:v>
                </c:pt>
                <c:pt idx="751">
                  <c:v>294.39999999999998</c:v>
                </c:pt>
                <c:pt idx="752">
                  <c:v>286.73</c:v>
                </c:pt>
                <c:pt idx="753">
                  <c:v>290.06</c:v>
                </c:pt>
                <c:pt idx="754">
                  <c:v>286.20999999999998</c:v>
                </c:pt>
                <c:pt idx="755">
                  <c:v>270.60000000000002</c:v>
                </c:pt>
                <c:pt idx="756">
                  <c:v>266.98</c:v>
                </c:pt>
                <c:pt idx="757">
                  <c:v>262.13</c:v>
                </c:pt>
                <c:pt idx="758">
                  <c:v>258.82</c:v>
                </c:pt>
                <c:pt idx="759">
                  <c:v>261.43</c:v>
                </c:pt>
                <c:pt idx="760">
                  <c:v>266.63</c:v>
                </c:pt>
                <c:pt idx="761">
                  <c:v>282.64999999999998</c:v>
                </c:pt>
                <c:pt idx="762">
                  <c:v>288.75</c:v>
                </c:pt>
                <c:pt idx="763">
                  <c:v>286.13</c:v>
                </c:pt>
                <c:pt idx="764">
                  <c:v>290.3</c:v>
                </c:pt>
                <c:pt idx="765">
                  <c:v>275.33</c:v>
                </c:pt>
                <c:pt idx="766">
                  <c:v>282.88</c:v>
                </c:pt>
                <c:pt idx="767">
                  <c:v>265.14</c:v>
                </c:pt>
                <c:pt idx="768">
                  <c:v>269.7</c:v>
                </c:pt>
                <c:pt idx="769">
                  <c:v>265.32</c:v>
                </c:pt>
                <c:pt idx="770">
                  <c:v>274.88</c:v>
                </c:pt>
                <c:pt idx="771">
                  <c:v>276.02</c:v>
                </c:pt>
                <c:pt idx="772">
                  <c:v>266.83999999999997</c:v>
                </c:pt>
                <c:pt idx="773">
                  <c:v>262.8</c:v>
                </c:pt>
                <c:pt idx="774">
                  <c:v>270.94</c:v>
                </c:pt>
                <c:pt idx="775">
                  <c:v>266.77</c:v>
                </c:pt>
                <c:pt idx="776">
                  <c:v>260.58</c:v>
                </c:pt>
                <c:pt idx="777">
                  <c:v>246.39</c:v>
                </c:pt>
                <c:pt idx="778">
                  <c:v>233.88</c:v>
                </c:pt>
                <c:pt idx="779">
                  <c:v>253.67</c:v>
                </c:pt>
                <c:pt idx="780">
                  <c:v>255.565</c:v>
                </c:pt>
                <c:pt idx="781">
                  <c:v>256.08</c:v>
                </c:pt>
                <c:pt idx="782">
                  <c:v>267.66000000000003</c:v>
                </c:pt>
                <c:pt idx="783">
                  <c:v>267.66000000000003</c:v>
                </c:pt>
                <c:pt idx="784">
                  <c:v>267.66000000000003</c:v>
                </c:pt>
                <c:pt idx="785">
                  <c:v>271.2</c:v>
                </c:pt>
                <c:pt idx="786">
                  <c:v>297.57</c:v>
                </c:pt>
                <c:pt idx="787">
                  <c:v>315.33999999999997</c:v>
                </c:pt>
                <c:pt idx="788">
                  <c:v>320.27</c:v>
                </c:pt>
                <c:pt idx="789">
                  <c:v>319.95999999999998</c:v>
                </c:pt>
                <c:pt idx="790">
                  <c:v>324.66000000000003</c:v>
                </c:pt>
                <c:pt idx="791">
                  <c:v>337.59</c:v>
                </c:pt>
                <c:pt idx="792">
                  <c:v>332.94</c:v>
                </c:pt>
                <c:pt idx="793">
                  <c:v>354.64</c:v>
                </c:pt>
                <c:pt idx="794">
                  <c:v>351.39</c:v>
                </c:pt>
                <c:pt idx="795">
                  <c:v>353.19</c:v>
                </c:pt>
                <c:pt idx="796">
                  <c:v>339.1</c:v>
                </c:pt>
                <c:pt idx="797">
                  <c:v>339.1</c:v>
                </c:pt>
                <c:pt idx="798">
                  <c:v>325.16000000000003</c:v>
                </c:pt>
                <c:pt idx="799">
                  <c:v>321.99</c:v>
                </c:pt>
                <c:pt idx="800">
                  <c:v>326.67</c:v>
                </c:pt>
                <c:pt idx="801">
                  <c:v>338.05</c:v>
                </c:pt>
                <c:pt idx="802">
                  <c:v>335.66</c:v>
                </c:pt>
                <c:pt idx="803">
                  <c:v>328.9</c:v>
                </c:pt>
                <c:pt idx="804">
                  <c:v>340.66</c:v>
                </c:pt>
                <c:pt idx="805">
                  <c:v>339.5</c:v>
                </c:pt>
                <c:pt idx="806">
                  <c:v>339.85</c:v>
                </c:pt>
                <c:pt idx="807">
                  <c:v>351.34</c:v>
                </c:pt>
                <c:pt idx="808">
                  <c:v>355.81</c:v>
                </c:pt>
                <c:pt idx="809">
                  <c:v>352.19</c:v>
                </c:pt>
                <c:pt idx="810">
                  <c:v>344.71</c:v>
                </c:pt>
                <c:pt idx="811">
                  <c:v>347.57</c:v>
                </c:pt>
                <c:pt idx="812">
                  <c:v>345.73</c:v>
                </c:pt>
                <c:pt idx="813">
                  <c:v>359.97</c:v>
                </c:pt>
                <c:pt idx="814">
                  <c:v>351.77</c:v>
                </c:pt>
                <c:pt idx="815">
                  <c:v>359.07</c:v>
                </c:pt>
                <c:pt idx="816">
                  <c:v>356.87</c:v>
                </c:pt>
                <c:pt idx="817">
                  <c:v>356.87</c:v>
                </c:pt>
                <c:pt idx="818">
                  <c:v>361.92</c:v>
                </c:pt>
                <c:pt idx="819">
                  <c:v>359.91</c:v>
                </c:pt>
                <c:pt idx="820">
                  <c:v>356.97</c:v>
                </c:pt>
                <c:pt idx="821">
                  <c:v>363.02</c:v>
                </c:pt>
                <c:pt idx="822">
                  <c:v>363.91</c:v>
                </c:pt>
                <c:pt idx="823">
                  <c:v>364.97</c:v>
                </c:pt>
                <c:pt idx="824">
                  <c:v>362.87</c:v>
                </c:pt>
                <c:pt idx="825">
                  <c:v>358.1</c:v>
                </c:pt>
                <c:pt idx="826">
                  <c:v>357.32</c:v>
                </c:pt>
                <c:pt idx="827">
                  <c:v>351.04</c:v>
                </c:pt>
                <c:pt idx="828">
                  <c:v>354.3</c:v>
                </c:pt>
                <c:pt idx="829">
                  <c:v>359.61</c:v>
                </c:pt>
                <c:pt idx="830">
                  <c:v>352.6</c:v>
                </c:pt>
                <c:pt idx="831">
                  <c:v>349.6</c:v>
                </c:pt>
                <c:pt idx="832">
                  <c:v>358.86</c:v>
                </c:pt>
                <c:pt idx="833">
                  <c:v>356.27</c:v>
                </c:pt>
                <c:pt idx="834">
                  <c:v>361.21</c:v>
                </c:pt>
                <c:pt idx="835">
                  <c:v>358.82</c:v>
                </c:pt>
                <c:pt idx="836">
                  <c:v>361.46</c:v>
                </c:pt>
                <c:pt idx="837">
                  <c:v>363.44</c:v>
                </c:pt>
                <c:pt idx="838">
                  <c:v>358.78</c:v>
                </c:pt>
                <c:pt idx="839">
                  <c:v>375.22</c:v>
                </c:pt>
                <c:pt idx="840">
                  <c:v>377.87</c:v>
                </c:pt>
                <c:pt idx="841">
                  <c:v>361.01</c:v>
                </c:pt>
                <c:pt idx="842">
                  <c:v>366.23</c:v>
                </c:pt>
                <c:pt idx="843">
                  <c:v>359.97</c:v>
                </c:pt>
                <c:pt idx="844">
                  <c:v>353.37</c:v>
                </c:pt>
                <c:pt idx="845">
                  <c:v>354.61</c:v>
                </c:pt>
                <c:pt idx="846">
                  <c:v>356.56</c:v>
                </c:pt>
                <c:pt idx="847">
                  <c:v>366.96</c:v>
                </c:pt>
                <c:pt idx="848">
                  <c:v>367.72</c:v>
                </c:pt>
                <c:pt idx="849">
                  <c:v>369.75</c:v>
                </c:pt>
                <c:pt idx="850">
                  <c:v>367.88</c:v>
                </c:pt>
                <c:pt idx="851">
                  <c:v>365.49</c:v>
                </c:pt>
                <c:pt idx="852">
                  <c:v>361.41</c:v>
                </c:pt>
                <c:pt idx="853">
                  <c:v>364.71</c:v>
                </c:pt>
                <c:pt idx="854">
                  <c:v>363.92</c:v>
                </c:pt>
                <c:pt idx="855">
                  <c:v>367.65</c:v>
                </c:pt>
                <c:pt idx="856">
                  <c:v>351.14</c:v>
                </c:pt>
                <c:pt idx="857">
                  <c:v>348.87</c:v>
                </c:pt>
                <c:pt idx="858">
                  <c:v>359.46</c:v>
                </c:pt>
                <c:pt idx="859">
                  <c:v>354.74</c:v>
                </c:pt>
                <c:pt idx="860">
                  <c:v>360.35</c:v>
                </c:pt>
                <c:pt idx="861">
                  <c:v>360.35</c:v>
                </c:pt>
                <c:pt idx="862">
                  <c:v>377.34</c:v>
                </c:pt>
                <c:pt idx="863">
                  <c:v>381.89</c:v>
                </c:pt>
                <c:pt idx="864">
                  <c:v>374.23</c:v>
                </c:pt>
                <c:pt idx="865">
                  <c:v>368.33</c:v>
                </c:pt>
                <c:pt idx="866">
                  <c:v>374.85</c:v>
                </c:pt>
                <c:pt idx="867">
                  <c:v>371.83</c:v>
                </c:pt>
                <c:pt idx="868">
                  <c:v>370.54</c:v>
                </c:pt>
                <c:pt idx="869">
                  <c:v>378.81</c:v>
                </c:pt>
                <c:pt idx="870">
                  <c:v>379.06</c:v>
                </c:pt>
                <c:pt idx="871">
                  <c:v>385.03</c:v>
                </c:pt>
                <c:pt idx="872">
                  <c:v>378.67</c:v>
                </c:pt>
                <c:pt idx="873">
                  <c:v>370.46</c:v>
                </c:pt>
                <c:pt idx="874">
                  <c:v>364.37</c:v>
                </c:pt>
                <c:pt idx="875">
                  <c:v>362.75</c:v>
                </c:pt>
                <c:pt idx="876">
                  <c:v>361.04</c:v>
                </c:pt>
                <c:pt idx="877">
                  <c:v>345.26</c:v>
                </c:pt>
                <c:pt idx="878">
                  <c:v>345.61</c:v>
                </c:pt>
                <c:pt idx="879">
                  <c:v>354.99</c:v>
                </c:pt>
                <c:pt idx="880">
                  <c:v>359.31</c:v>
                </c:pt>
                <c:pt idx="881">
                  <c:v>354.45</c:v>
                </c:pt>
                <c:pt idx="882">
                  <c:v>348.11</c:v>
                </c:pt>
                <c:pt idx="883">
                  <c:v>354.27</c:v>
                </c:pt>
                <c:pt idx="884">
                  <c:v>359.73</c:v>
                </c:pt>
                <c:pt idx="885">
                  <c:v>352.21</c:v>
                </c:pt>
                <c:pt idx="886">
                  <c:v>354.39</c:v>
                </c:pt>
                <c:pt idx="887">
                  <c:v>354.39</c:v>
                </c:pt>
                <c:pt idx="888">
                  <c:v>354.78</c:v>
                </c:pt>
                <c:pt idx="889">
                  <c:v>349.19</c:v>
                </c:pt>
                <c:pt idx="890">
                  <c:v>351.85</c:v>
                </c:pt>
                <c:pt idx="891">
                  <c:v>343.28</c:v>
                </c:pt>
                <c:pt idx="892">
                  <c:v>336.63</c:v>
                </c:pt>
                <c:pt idx="893">
                  <c:v>353.4</c:v>
                </c:pt>
                <c:pt idx="894">
                  <c:v>355.73</c:v>
                </c:pt>
                <c:pt idx="895">
                  <c:v>357.13</c:v>
                </c:pt>
                <c:pt idx="896">
                  <c:v>360.87</c:v>
                </c:pt>
                <c:pt idx="897">
                  <c:v>352.01</c:v>
                </c:pt>
                <c:pt idx="898">
                  <c:v>351.27</c:v>
                </c:pt>
                <c:pt idx="899">
                  <c:v>345.56</c:v>
                </c:pt>
                <c:pt idx="900">
                  <c:v>343.43</c:v>
                </c:pt>
                <c:pt idx="901">
                  <c:v>339.73</c:v>
                </c:pt>
                <c:pt idx="902">
                  <c:v>350.62</c:v>
                </c:pt>
                <c:pt idx="903">
                  <c:v>357.12</c:v>
                </c:pt>
                <c:pt idx="904">
                  <c:v>363.52</c:v>
                </c:pt>
                <c:pt idx="905">
                  <c:v>365.21</c:v>
                </c:pt>
                <c:pt idx="906">
                  <c:v>369.21</c:v>
                </c:pt>
                <c:pt idx="907">
                  <c:v>371.04</c:v>
                </c:pt>
                <c:pt idx="908">
                  <c:v>360.3</c:v>
                </c:pt>
                <c:pt idx="909">
                  <c:v>362.2</c:v>
                </c:pt>
                <c:pt idx="910">
                  <c:v>370.02</c:v>
                </c:pt>
                <c:pt idx="911">
                  <c:v>367.32</c:v>
                </c:pt>
                <c:pt idx="912">
                  <c:v>374.6</c:v>
                </c:pt>
                <c:pt idx="913">
                  <c:v>375.43</c:v>
                </c:pt>
                <c:pt idx="914">
                  <c:v>381.72</c:v>
                </c:pt>
                <c:pt idx="915">
                  <c:v>381.72</c:v>
                </c:pt>
                <c:pt idx="916">
                  <c:v>380.55</c:v>
                </c:pt>
                <c:pt idx="917">
                  <c:v>376.16</c:v>
                </c:pt>
                <c:pt idx="918">
                  <c:v>379.93</c:v>
                </c:pt>
                <c:pt idx="919">
                  <c:v>381</c:v>
                </c:pt>
                <c:pt idx="920">
                  <c:v>379.5</c:v>
                </c:pt>
                <c:pt idx="921">
                  <c:v>373.25</c:v>
                </c:pt>
                <c:pt idx="922">
                  <c:v>366.6</c:v>
                </c:pt>
                <c:pt idx="923">
                  <c:v>365.99</c:v>
                </c:pt>
                <c:pt idx="924">
                  <c:v>362.44</c:v>
                </c:pt>
                <c:pt idx="925">
                  <c:v>325.20999999999998</c:v>
                </c:pt>
                <c:pt idx="926">
                  <c:v>315.10000000000002</c:v>
                </c:pt>
                <c:pt idx="927">
                  <c:v>310.62</c:v>
                </c:pt>
                <c:pt idx="928">
                  <c:v>307.3</c:v>
                </c:pt>
                <c:pt idx="929">
                  <c:v>317.94</c:v>
                </c:pt>
                <c:pt idx="930">
                  <c:v>326.45999999999998</c:v>
                </c:pt>
                <c:pt idx="931">
                  <c:v>335.78</c:v>
                </c:pt>
                <c:pt idx="932">
                  <c:v>332.7</c:v>
                </c:pt>
                <c:pt idx="933">
                  <c:v>325.93</c:v>
                </c:pt>
                <c:pt idx="934">
                  <c:v>322.99</c:v>
                </c:pt>
                <c:pt idx="935">
                  <c:v>319.5</c:v>
                </c:pt>
                <c:pt idx="936">
                  <c:v>318.83</c:v>
                </c:pt>
                <c:pt idx="937">
                  <c:v>307.63</c:v>
                </c:pt>
                <c:pt idx="938">
                  <c:v>310.10000000000002</c:v>
                </c:pt>
                <c:pt idx="939">
                  <c:v>304.29000000000002</c:v>
                </c:pt>
                <c:pt idx="940">
                  <c:v>315.89999999999998</c:v>
                </c:pt>
                <c:pt idx="941">
                  <c:v>308.93</c:v>
                </c:pt>
                <c:pt idx="942">
                  <c:v>310.83</c:v>
                </c:pt>
                <c:pt idx="943">
                  <c:v>312.27999999999997</c:v>
                </c:pt>
                <c:pt idx="944">
                  <c:v>299.11</c:v>
                </c:pt>
                <c:pt idx="945">
                  <c:v>295.76</c:v>
                </c:pt>
                <c:pt idx="946">
                  <c:v>302.8</c:v>
                </c:pt>
                <c:pt idx="947">
                  <c:v>309.38</c:v>
                </c:pt>
                <c:pt idx="948">
                  <c:v>298.99</c:v>
                </c:pt>
                <c:pt idx="949">
                  <c:v>297.81</c:v>
                </c:pt>
                <c:pt idx="950">
                  <c:v>296.93</c:v>
                </c:pt>
                <c:pt idx="951">
                  <c:v>291.44</c:v>
                </c:pt>
                <c:pt idx="952">
                  <c:v>294.98</c:v>
                </c:pt>
                <c:pt idx="953">
                  <c:v>291.02999999999997</c:v>
                </c:pt>
                <c:pt idx="954">
                  <c:v>291.77</c:v>
                </c:pt>
                <c:pt idx="955">
                  <c:v>296.77999999999997</c:v>
                </c:pt>
                <c:pt idx="956">
                  <c:v>293.75</c:v>
                </c:pt>
                <c:pt idx="957">
                  <c:v>293.75</c:v>
                </c:pt>
                <c:pt idx="958">
                  <c:v>289.29000000000002</c:v>
                </c:pt>
                <c:pt idx="959">
                  <c:v>291.52</c:v>
                </c:pt>
                <c:pt idx="960">
                  <c:v>293.25</c:v>
                </c:pt>
                <c:pt idx="961">
                  <c:v>290.17</c:v>
                </c:pt>
                <c:pt idx="962">
                  <c:v>294.33999999999997</c:v>
                </c:pt>
                <c:pt idx="963">
                  <c:v>287.99</c:v>
                </c:pt>
                <c:pt idx="964">
                  <c:v>288.27</c:v>
                </c:pt>
                <c:pt idx="965">
                  <c:v>288.86</c:v>
                </c:pt>
                <c:pt idx="966">
                  <c:v>294.14999999999998</c:v>
                </c:pt>
                <c:pt idx="967">
                  <c:v>294.29000000000002</c:v>
                </c:pt>
                <c:pt idx="968">
                  <c:v>298.60000000000002</c:v>
                </c:pt>
                <c:pt idx="969">
                  <c:v>291.56</c:v>
                </c:pt>
                <c:pt idx="970">
                  <c:v>286.60000000000002</c:v>
                </c:pt>
                <c:pt idx="971">
                  <c:v>270.75</c:v>
                </c:pt>
                <c:pt idx="972">
                  <c:v>265.92</c:v>
                </c:pt>
                <c:pt idx="973">
                  <c:v>254.59</c:v>
                </c:pt>
                <c:pt idx="974">
                  <c:v>264.75</c:v>
                </c:pt>
                <c:pt idx="975">
                  <c:v>263.31</c:v>
                </c:pt>
                <c:pt idx="976">
                  <c:v>263.08</c:v>
                </c:pt>
                <c:pt idx="977">
                  <c:v>267.62</c:v>
                </c:pt>
                <c:pt idx="978">
                  <c:v>269.58</c:v>
                </c:pt>
                <c:pt idx="979">
                  <c:v>268.02999999999997</c:v>
                </c:pt>
                <c:pt idx="980">
                  <c:v>268.14999999999998</c:v>
                </c:pt>
                <c:pt idx="981">
                  <c:v>272.79000000000002</c:v>
                </c:pt>
                <c:pt idx="982">
                  <c:v>274.45999999999998</c:v>
                </c:pt>
                <c:pt idx="983">
                  <c:v>270.72000000000003</c:v>
                </c:pt>
                <c:pt idx="984">
                  <c:v>267.52999999999997</c:v>
                </c:pt>
                <c:pt idx="985">
                  <c:v>280.48</c:v>
                </c:pt>
                <c:pt idx="986">
                  <c:v>282.93</c:v>
                </c:pt>
                <c:pt idx="987">
                  <c:v>285.52999999999997</c:v>
                </c:pt>
                <c:pt idx="988">
                  <c:v>284.25</c:v>
                </c:pt>
                <c:pt idx="989">
                  <c:v>286.27999999999997</c:v>
                </c:pt>
                <c:pt idx="990">
                  <c:v>293.35000000000002</c:v>
                </c:pt>
                <c:pt idx="991">
                  <c:v>275.3</c:v>
                </c:pt>
                <c:pt idx="992">
                  <c:v>278.05</c:v>
                </c:pt>
                <c:pt idx="993">
                  <c:v>266.69</c:v>
                </c:pt>
                <c:pt idx="994">
                  <c:v>271.27</c:v>
                </c:pt>
                <c:pt idx="995">
                  <c:v>271.5</c:v>
                </c:pt>
                <c:pt idx="996">
                  <c:v>276.82</c:v>
                </c:pt>
                <c:pt idx="997">
                  <c:v>281.86</c:v>
                </c:pt>
                <c:pt idx="998">
                  <c:v>281.20999999999998</c:v>
                </c:pt>
                <c:pt idx="999">
                  <c:v>291.45</c:v>
                </c:pt>
                <c:pt idx="1000">
                  <c:v>287.41000000000003</c:v>
                </c:pt>
                <c:pt idx="1001">
                  <c:v>286.81</c:v>
                </c:pt>
                <c:pt idx="1002">
                  <c:v>292.86</c:v>
                </c:pt>
                <c:pt idx="1003">
                  <c:v>288.02999999999997</c:v>
                </c:pt>
                <c:pt idx="1004">
                  <c:v>288.58999999999997</c:v>
                </c:pt>
                <c:pt idx="1005">
                  <c:v>289.57</c:v>
                </c:pt>
                <c:pt idx="1006">
                  <c:v>291.57</c:v>
                </c:pt>
                <c:pt idx="1007">
                  <c:v>294.18</c:v>
                </c:pt>
                <c:pt idx="1008">
                  <c:v>292.01</c:v>
                </c:pt>
                <c:pt idx="1009">
                  <c:v>283.11</c:v>
                </c:pt>
                <c:pt idx="1010">
                  <c:v>289.62</c:v>
                </c:pt>
                <c:pt idx="1011">
                  <c:v>295.02999999999997</c:v>
                </c:pt>
                <c:pt idx="1012">
                  <c:v>302.57</c:v>
                </c:pt>
                <c:pt idx="1013">
                  <c:v>302.60000000000002</c:v>
                </c:pt>
                <c:pt idx="1014">
                  <c:v>305.16000000000003</c:v>
                </c:pt>
                <c:pt idx="1015">
                  <c:v>311.69</c:v>
                </c:pt>
                <c:pt idx="1016">
                  <c:v>310.48</c:v>
                </c:pt>
                <c:pt idx="1017">
                  <c:v>315.55</c:v>
                </c:pt>
                <c:pt idx="1018">
                  <c:v>312.49</c:v>
                </c:pt>
                <c:pt idx="1019">
                  <c:v>315.93</c:v>
                </c:pt>
                <c:pt idx="1020">
                  <c:v>315.93</c:v>
                </c:pt>
                <c:pt idx="1021">
                  <c:v>314.66000000000003</c:v>
                </c:pt>
                <c:pt idx="1022">
                  <c:v>309.99</c:v>
                </c:pt>
                <c:pt idx="1023">
                  <c:v>306.16000000000003</c:v>
                </c:pt>
                <c:pt idx="1024">
                  <c:v>304.32</c:v>
                </c:pt>
                <c:pt idx="1025">
                  <c:v>302.86</c:v>
                </c:pt>
                <c:pt idx="1026">
                  <c:v>307.35000000000002</c:v>
                </c:pt>
                <c:pt idx="1027">
                  <c:v>302.5</c:v>
                </c:pt>
                <c:pt idx="1028">
                  <c:v>293.12</c:v>
                </c:pt>
                <c:pt idx="1029">
                  <c:v>298.93</c:v>
                </c:pt>
                <c:pt idx="1030">
                  <c:v>298.44</c:v>
                </c:pt>
                <c:pt idx="1031">
                  <c:v>298.5</c:v>
                </c:pt>
                <c:pt idx="1032">
                  <c:v>304.20999999999998</c:v>
                </c:pt>
                <c:pt idx="1033">
                  <c:v>315.48</c:v>
                </c:pt>
                <c:pt idx="1034">
                  <c:v>320.8</c:v>
                </c:pt>
                <c:pt idx="1035">
                  <c:v>332.22</c:v>
                </c:pt>
                <c:pt idx="1036">
                  <c:v>336.9</c:v>
                </c:pt>
                <c:pt idx="1037">
                  <c:v>333.1</c:v>
                </c:pt>
                <c:pt idx="1038">
                  <c:v>333.2</c:v>
                </c:pt>
                <c:pt idx="1039">
                  <c:v>333.2</c:v>
                </c:pt>
                <c:pt idx="1040">
                  <c:v>332.63</c:v>
                </c:pt>
                <c:pt idx="1041">
                  <c:v>329.09</c:v>
                </c:pt>
                <c:pt idx="1042">
                  <c:v>323.31</c:v>
                </c:pt>
                <c:pt idx="1043">
                  <c:v>323.57</c:v>
                </c:pt>
                <c:pt idx="1044">
                  <c:v>329.81</c:v>
                </c:pt>
                <c:pt idx="1045">
                  <c:v>325.89999999999998</c:v>
                </c:pt>
                <c:pt idx="1046">
                  <c:v>335.83</c:v>
                </c:pt>
                <c:pt idx="1047">
                  <c:v>330.75</c:v>
                </c:pt>
                <c:pt idx="1048">
                  <c:v>339.26</c:v>
                </c:pt>
                <c:pt idx="1049">
                  <c:v>335.66</c:v>
                </c:pt>
                <c:pt idx="1050">
                  <c:v>329.05</c:v>
                </c:pt>
                <c:pt idx="1051">
                  <c:v>338.92</c:v>
                </c:pt>
                <c:pt idx="1052">
                  <c:v>338.69</c:v>
                </c:pt>
                <c:pt idx="1053">
                  <c:v>339.07</c:v>
                </c:pt>
                <c:pt idx="1054">
                  <c:v>338.62</c:v>
                </c:pt>
                <c:pt idx="1055">
                  <c:v>339.67</c:v>
                </c:pt>
                <c:pt idx="1056">
                  <c:v>338.11</c:v>
                </c:pt>
                <c:pt idx="1057">
                  <c:v>326</c:v>
                </c:pt>
                <c:pt idx="1058">
                  <c:v>349.6</c:v>
                </c:pt>
                <c:pt idx="1059">
                  <c:v>353.16</c:v>
                </c:pt>
                <c:pt idx="1060">
                  <c:v>342.88</c:v>
                </c:pt>
                <c:pt idx="1061">
                  <c:v>348.52</c:v>
                </c:pt>
                <c:pt idx="1062">
                  <c:v>343.16</c:v>
                </c:pt>
                <c:pt idx="1063">
                  <c:v>347.74</c:v>
                </c:pt>
                <c:pt idx="1064">
                  <c:v>345.09</c:v>
                </c:pt>
                <c:pt idx="1065">
                  <c:v>358</c:v>
                </c:pt>
                <c:pt idx="1066">
                  <c:v>369.01</c:v>
                </c:pt>
                <c:pt idx="1067">
                  <c:v>369.67</c:v>
                </c:pt>
                <c:pt idx="1068">
                  <c:v>366.95</c:v>
                </c:pt>
                <c:pt idx="1069">
                  <c:v>366.77</c:v>
                </c:pt>
                <c:pt idx="1070">
                  <c:v>371.07</c:v>
                </c:pt>
                <c:pt idx="1071">
                  <c:v>373.69</c:v>
                </c:pt>
                <c:pt idx="1072">
                  <c:v>380.01</c:v>
                </c:pt>
                <c:pt idx="1073">
                  <c:v>381.4</c:v>
                </c:pt>
                <c:pt idx="1074">
                  <c:v>380.4</c:v>
                </c:pt>
                <c:pt idx="1075">
                  <c:v>387.78</c:v>
                </c:pt>
                <c:pt idx="1076">
                  <c:v>386.19</c:v>
                </c:pt>
                <c:pt idx="1077">
                  <c:v>386</c:v>
                </c:pt>
                <c:pt idx="1078">
                  <c:v>380.07</c:v>
                </c:pt>
                <c:pt idx="1079">
                  <c:v>368.7</c:v>
                </c:pt>
                <c:pt idx="1080">
                  <c:v>360.09</c:v>
                </c:pt>
                <c:pt idx="1081">
                  <c:v>379.24</c:v>
                </c:pt>
                <c:pt idx="1082">
                  <c:v>371.71</c:v>
                </c:pt>
                <c:pt idx="1083">
                  <c:v>369.03</c:v>
                </c:pt>
                <c:pt idx="1084">
                  <c:v>381.05</c:v>
                </c:pt>
                <c:pt idx="1085">
                  <c:v>368.77</c:v>
                </c:pt>
                <c:pt idx="1086">
                  <c:v>383.79</c:v>
                </c:pt>
                <c:pt idx="1087">
                  <c:v>372.78</c:v>
                </c:pt>
                <c:pt idx="1088">
                  <c:v>368.97</c:v>
                </c:pt>
                <c:pt idx="1089">
                  <c:v>346.49</c:v>
                </c:pt>
                <c:pt idx="1090">
                  <c:v>364.13</c:v>
                </c:pt>
                <c:pt idx="1091">
                  <c:v>349.92</c:v>
                </c:pt>
                <c:pt idx="1092">
                  <c:v>315.25</c:v>
                </c:pt>
                <c:pt idx="1093">
                  <c:v>336.29500000000002</c:v>
                </c:pt>
                <c:pt idx="1094">
                  <c:v>298.83999999999997</c:v>
                </c:pt>
                <c:pt idx="1095">
                  <c:v>319.75</c:v>
                </c:pt>
                <c:pt idx="1096">
                  <c:v>315.47000000000003</c:v>
                </c:pt>
                <c:pt idx="1097">
                  <c:v>332.03</c:v>
                </c:pt>
                <c:pt idx="1098">
                  <c:v>332.83</c:v>
                </c:pt>
                <c:pt idx="1099">
                  <c:v>360.27</c:v>
                </c:pt>
                <c:pt idx="1100">
                  <c:v>357.32</c:v>
                </c:pt>
                <c:pt idx="1101">
                  <c:v>342.39</c:v>
                </c:pt>
                <c:pt idx="1102">
                  <c:v>362.99</c:v>
                </c:pt>
                <c:pt idx="1103">
                  <c:v>357.12</c:v>
                </c:pt>
                <c:pt idx="1104">
                  <c:v>370.96</c:v>
                </c:pt>
                <c:pt idx="1105">
                  <c:v>375.5</c:v>
                </c:pt>
                <c:pt idx="1106">
                  <c:v>364.08</c:v>
                </c:pt>
                <c:pt idx="1107">
                  <c:v>370.08</c:v>
                </c:pt>
                <c:pt idx="1108">
                  <c:v>361.76</c:v>
                </c:pt>
                <c:pt idx="1109">
                  <c:v>379.96</c:v>
                </c:pt>
                <c:pt idx="1110">
                  <c:v>372.28</c:v>
                </c:pt>
                <c:pt idx="1111">
                  <c:v>371.12</c:v>
                </c:pt>
                <c:pt idx="1112">
                  <c:v>370.72</c:v>
                </c:pt>
                <c:pt idx="1113">
                  <c:v>396.72</c:v>
                </c:pt>
                <c:pt idx="1114">
                  <c:v>413.55</c:v>
                </c:pt>
                <c:pt idx="1115">
                  <c:v>426.75</c:v>
                </c:pt>
                <c:pt idx="1116">
                  <c:v>439.17</c:v>
                </c:pt>
                <c:pt idx="1117">
                  <c:v>422.96</c:v>
                </c:pt>
                <c:pt idx="1118">
                  <c:v>437.49</c:v>
                </c:pt>
                <c:pt idx="1119">
                  <c:v>433.83</c:v>
                </c:pt>
                <c:pt idx="1120">
                  <c:v>421.42</c:v>
                </c:pt>
                <c:pt idx="1121">
                  <c:v>426.7</c:v>
                </c:pt>
                <c:pt idx="1122">
                  <c:v>424.99</c:v>
                </c:pt>
                <c:pt idx="1123">
                  <c:v>421.38</c:v>
                </c:pt>
                <c:pt idx="1124">
                  <c:v>403.83</c:v>
                </c:pt>
                <c:pt idx="1125">
                  <c:v>411.89</c:v>
                </c:pt>
                <c:pt idx="1126">
                  <c:v>419.85</c:v>
                </c:pt>
                <c:pt idx="1127">
                  <c:v>415.27</c:v>
                </c:pt>
                <c:pt idx="1128">
                  <c:v>428.15</c:v>
                </c:pt>
                <c:pt idx="1129">
                  <c:v>424.68</c:v>
                </c:pt>
                <c:pt idx="1130">
                  <c:v>434.26</c:v>
                </c:pt>
                <c:pt idx="1131">
                  <c:v>436.53</c:v>
                </c:pt>
                <c:pt idx="1132">
                  <c:v>435.55</c:v>
                </c:pt>
                <c:pt idx="1133">
                  <c:v>440.52</c:v>
                </c:pt>
                <c:pt idx="1134">
                  <c:v>431.82</c:v>
                </c:pt>
                <c:pt idx="1135">
                  <c:v>438.27</c:v>
                </c:pt>
                <c:pt idx="1136">
                  <c:v>441.95</c:v>
                </c:pt>
                <c:pt idx="1137">
                  <c:v>454.19</c:v>
                </c:pt>
                <c:pt idx="1138">
                  <c:v>452.58</c:v>
                </c:pt>
                <c:pt idx="1139">
                  <c:v>451.04</c:v>
                </c:pt>
                <c:pt idx="1140">
                  <c:v>447.67</c:v>
                </c:pt>
                <c:pt idx="1141">
                  <c:v>436.25</c:v>
                </c:pt>
                <c:pt idx="1142">
                  <c:v>429.32</c:v>
                </c:pt>
                <c:pt idx="1143">
                  <c:v>414.77</c:v>
                </c:pt>
                <c:pt idx="1144">
                  <c:v>419.89</c:v>
                </c:pt>
                <c:pt idx="1145">
                  <c:v>413.44</c:v>
                </c:pt>
                <c:pt idx="1146">
                  <c:v>419.73</c:v>
                </c:pt>
                <c:pt idx="1147">
                  <c:v>425.92</c:v>
                </c:pt>
                <c:pt idx="1148">
                  <c:v>427.31</c:v>
                </c:pt>
                <c:pt idx="1149">
                  <c:v>421.97</c:v>
                </c:pt>
                <c:pt idx="1150">
                  <c:v>414.33</c:v>
                </c:pt>
                <c:pt idx="1151">
                  <c:v>419.6</c:v>
                </c:pt>
                <c:pt idx="1152">
                  <c:v>419.49</c:v>
                </c:pt>
                <c:pt idx="1153">
                  <c:v>434.05</c:v>
                </c:pt>
                <c:pt idx="1154">
                  <c:v>434.48</c:v>
                </c:pt>
                <c:pt idx="1155">
                  <c:v>425.56</c:v>
                </c:pt>
                <c:pt idx="1156">
                  <c:v>418.07</c:v>
                </c:pt>
                <c:pt idx="1157">
                  <c:v>425.5</c:v>
                </c:pt>
                <c:pt idx="1158">
                  <c:v>436.13</c:v>
                </c:pt>
                <c:pt idx="1159">
                  <c:v>447.77</c:v>
                </c:pt>
                <c:pt idx="1160">
                  <c:v>449.87</c:v>
                </c:pt>
                <c:pt idx="1161">
                  <c:v>453.72</c:v>
                </c:pt>
                <c:pt idx="1162">
                  <c:v>468.04</c:v>
                </c:pt>
                <c:pt idx="1163">
                  <c:v>466.26</c:v>
                </c:pt>
                <c:pt idx="1164">
                  <c:v>457.85</c:v>
                </c:pt>
                <c:pt idx="1165">
                  <c:v>465.91</c:v>
                </c:pt>
                <c:pt idx="1166">
                  <c:v>443.4</c:v>
                </c:pt>
                <c:pt idx="1167">
                  <c:v>447.24</c:v>
                </c:pt>
                <c:pt idx="1168">
                  <c:v>455.04</c:v>
                </c:pt>
                <c:pt idx="1169">
                  <c:v>485.64</c:v>
                </c:pt>
                <c:pt idx="1170">
                  <c:v>476.89</c:v>
                </c:pt>
                <c:pt idx="1171">
                  <c:v>493.81</c:v>
                </c:pt>
                <c:pt idx="1172">
                  <c:v>493.16</c:v>
                </c:pt>
                <c:pt idx="1173">
                  <c:v>502.78</c:v>
                </c:pt>
                <c:pt idx="1174">
                  <c:v>507.76</c:v>
                </c:pt>
                <c:pt idx="1175">
                  <c:v>548.73</c:v>
                </c:pt>
                <c:pt idx="1176">
                  <c:v>525.5</c:v>
                </c:pt>
                <c:pt idx="1177">
                  <c:v>524.88</c:v>
                </c:pt>
                <c:pt idx="1178">
                  <c:v>523.26</c:v>
                </c:pt>
                <c:pt idx="1179">
                  <c:v>527.39</c:v>
                </c:pt>
                <c:pt idx="1180">
                  <c:v>492.99</c:v>
                </c:pt>
                <c:pt idx="1181">
                  <c:v>502.41</c:v>
                </c:pt>
                <c:pt idx="1182">
                  <c:v>490.1</c:v>
                </c:pt>
                <c:pt idx="1183">
                  <c:v>489.82</c:v>
                </c:pt>
                <c:pt idx="1184">
                  <c:v>477.58</c:v>
                </c:pt>
                <c:pt idx="1185">
                  <c:v>480.45</c:v>
                </c:pt>
                <c:pt idx="1186">
                  <c:v>495.65</c:v>
                </c:pt>
                <c:pt idx="1187">
                  <c:v>488.51</c:v>
                </c:pt>
                <c:pt idx="1188">
                  <c:v>484.48</c:v>
                </c:pt>
                <c:pt idx="1189">
                  <c:v>485.8</c:v>
                </c:pt>
                <c:pt idx="1190">
                  <c:v>488.88</c:v>
                </c:pt>
                <c:pt idx="1191">
                  <c:v>498.62</c:v>
                </c:pt>
                <c:pt idx="1192">
                  <c:v>509.64</c:v>
                </c:pt>
                <c:pt idx="1193">
                  <c:v>502.11</c:v>
                </c:pt>
                <c:pt idx="1194">
                  <c:v>509.08</c:v>
                </c:pt>
                <c:pt idx="1195">
                  <c:v>494.73</c:v>
                </c:pt>
                <c:pt idx="1196">
                  <c:v>483.38</c:v>
                </c:pt>
                <c:pt idx="1197">
                  <c:v>466.93</c:v>
                </c:pt>
                <c:pt idx="1198">
                  <c:v>475.47</c:v>
                </c:pt>
                <c:pt idx="1199">
                  <c:v>481.33</c:v>
                </c:pt>
                <c:pt idx="1200">
                  <c:v>482.68</c:v>
                </c:pt>
                <c:pt idx="1201">
                  <c:v>482.35</c:v>
                </c:pt>
                <c:pt idx="1202">
                  <c:v>491.87</c:v>
                </c:pt>
                <c:pt idx="1203">
                  <c:v>484.53</c:v>
                </c:pt>
                <c:pt idx="1204">
                  <c:v>497.9</c:v>
                </c:pt>
                <c:pt idx="1205">
                  <c:v>492.31</c:v>
                </c:pt>
                <c:pt idx="1206">
                  <c:v>488.81</c:v>
                </c:pt>
                <c:pt idx="1207">
                  <c:v>490.58</c:v>
                </c:pt>
                <c:pt idx="1208">
                  <c:v>547.53</c:v>
                </c:pt>
                <c:pt idx="1209">
                  <c:v>526.27</c:v>
                </c:pt>
                <c:pt idx="1210">
                  <c:v>523.89</c:v>
                </c:pt>
                <c:pt idx="1211">
                  <c:v>529.55999999999995</c:v>
                </c:pt>
                <c:pt idx="1212">
                  <c:v>556.54999999999995</c:v>
                </c:pt>
                <c:pt idx="1213">
                  <c:v>552.84</c:v>
                </c:pt>
                <c:pt idx="1214">
                  <c:v>525.75</c:v>
                </c:pt>
                <c:pt idx="1215">
                  <c:v>516.04999999999995</c:v>
                </c:pt>
                <c:pt idx="1216">
                  <c:v>507.02</c:v>
                </c:pt>
                <c:pt idx="1217">
                  <c:v>500.19</c:v>
                </c:pt>
                <c:pt idx="1218">
                  <c:v>480.67</c:v>
                </c:pt>
                <c:pt idx="1219">
                  <c:v>482.03</c:v>
                </c:pt>
                <c:pt idx="1220">
                  <c:v>476.26</c:v>
                </c:pt>
                <c:pt idx="1221">
                  <c:v>495.99</c:v>
                </c:pt>
                <c:pt idx="1222">
                  <c:v>483.86</c:v>
                </c:pt>
                <c:pt idx="1223">
                  <c:v>470.2</c:v>
                </c:pt>
                <c:pt idx="1224">
                  <c:v>469.96</c:v>
                </c:pt>
                <c:pt idx="1225">
                  <c:v>487.35</c:v>
                </c:pt>
                <c:pt idx="1226">
                  <c:v>491.17</c:v>
                </c:pt>
                <c:pt idx="1227">
                  <c:v>470.61</c:v>
                </c:pt>
                <c:pt idx="1228">
                  <c:v>473.08</c:v>
                </c:pt>
                <c:pt idx="1229">
                  <c:v>482.88</c:v>
                </c:pt>
                <c:pt idx="1230">
                  <c:v>490.65</c:v>
                </c:pt>
                <c:pt idx="1231">
                  <c:v>493.48</c:v>
                </c:pt>
                <c:pt idx="1232">
                  <c:v>500.03</c:v>
                </c:pt>
                <c:pt idx="1233">
                  <c:v>527.51</c:v>
                </c:pt>
                <c:pt idx="1234">
                  <c:v>503.06</c:v>
                </c:pt>
                <c:pt idx="1235">
                  <c:v>520.65</c:v>
                </c:pt>
                <c:pt idx="1236">
                  <c:v>505.87</c:v>
                </c:pt>
                <c:pt idx="1237">
                  <c:v>534.66</c:v>
                </c:pt>
                <c:pt idx="1238">
                  <c:v>531.79</c:v>
                </c:pt>
                <c:pt idx="1239">
                  <c:v>539.44000000000005</c:v>
                </c:pt>
                <c:pt idx="1240">
                  <c:v>539.80999999999995</c:v>
                </c:pt>
                <c:pt idx="1241">
                  <c:v>554.09</c:v>
                </c:pt>
                <c:pt idx="1242">
                  <c:v>541.45000000000005</c:v>
                </c:pt>
                <c:pt idx="1243">
                  <c:v>541.94000000000005</c:v>
                </c:pt>
                <c:pt idx="1244">
                  <c:v>530.79</c:v>
                </c:pt>
                <c:pt idx="1245">
                  <c:v>530.72</c:v>
                </c:pt>
                <c:pt idx="1246">
                  <c:v>525.41999999999996</c:v>
                </c:pt>
                <c:pt idx="1247">
                  <c:v>489.05</c:v>
                </c:pt>
                <c:pt idx="1248">
                  <c:v>485.23</c:v>
                </c:pt>
                <c:pt idx="1249">
                  <c:v>488.28</c:v>
                </c:pt>
                <c:pt idx="1250">
                  <c:v>488.24</c:v>
                </c:pt>
                <c:pt idx="1251">
                  <c:v>488.93</c:v>
                </c:pt>
                <c:pt idx="1252">
                  <c:v>486.24</c:v>
                </c:pt>
                <c:pt idx="1253">
                  <c:v>504.21</c:v>
                </c:pt>
                <c:pt idx="1254">
                  <c:v>475.74</c:v>
                </c:pt>
                <c:pt idx="1255">
                  <c:v>484.12</c:v>
                </c:pt>
                <c:pt idx="1256">
                  <c:v>487.22</c:v>
                </c:pt>
                <c:pt idx="1257">
                  <c:v>496.95</c:v>
                </c:pt>
                <c:pt idx="1258">
                  <c:v>513.76</c:v>
                </c:pt>
                <c:pt idx="1259">
                  <c:v>514.73</c:v>
                </c:pt>
                <c:pt idx="1260">
                  <c:v>470.5</c:v>
                </c:pt>
                <c:pt idx="1261">
                  <c:v>480.24</c:v>
                </c:pt>
                <c:pt idx="1262">
                  <c:v>490.76</c:v>
                </c:pt>
                <c:pt idx="1263">
                  <c:v>486.77</c:v>
                </c:pt>
                <c:pt idx="1264">
                  <c:v>482.84</c:v>
                </c:pt>
                <c:pt idx="1265">
                  <c:v>479.1</c:v>
                </c:pt>
                <c:pt idx="1266">
                  <c:v>480.63</c:v>
                </c:pt>
                <c:pt idx="1267">
                  <c:v>481.79</c:v>
                </c:pt>
                <c:pt idx="1268">
                  <c:v>484.67</c:v>
                </c:pt>
              </c:numCache>
            </c:numRef>
          </c:val>
          <c:smooth val="1"/>
          <c:extLst>
            <c:ext xmlns:c16="http://schemas.microsoft.com/office/drawing/2014/chart" uri="{C3380CC4-5D6E-409C-BE32-E72D297353CC}">
              <c16:uniqueId val="{00000000-82A8-4E36-BEC5-CD9BB24E79FE}"/>
            </c:ext>
          </c:extLst>
        </c:ser>
        <c:dLbls>
          <c:showLegendKey val="0"/>
          <c:showVal val="0"/>
          <c:showCatName val="0"/>
          <c:showSerName val="0"/>
          <c:showPercent val="0"/>
          <c:showBubbleSize val="0"/>
        </c:dLbls>
        <c:smooth val="0"/>
        <c:axId val="2138326528"/>
        <c:axId val="1"/>
      </c:lineChart>
      <c:dateAx>
        <c:axId val="2138326528"/>
        <c:scaling>
          <c:orientation val="minMax"/>
        </c:scaling>
        <c:delete val="0"/>
        <c:axPos val="b"/>
        <c:numFmt formatCode="[$-409]mmm\-dd\-yyyy;@" sourceLinked="1"/>
        <c:majorTickMark val="none"/>
        <c:minorTickMark val="none"/>
        <c:tickLblPos val="low"/>
        <c:txPr>
          <a:bodyPr rot="-2700000" vert="horz"/>
          <a:lstStyle/>
          <a:p>
            <a:pPr>
              <a:defRPr sz="1000" b="0" i="0" u="none" strike="noStrike" baseline="0">
                <a:solidFill>
                  <a:srgbClr val="000000"/>
                </a:solidFill>
                <a:latin typeface="Arial"/>
                <a:ea typeface="Arial"/>
                <a:cs typeface="Arial"/>
              </a:defRPr>
            </a:pPr>
            <a:endParaRPr lang="en-US"/>
          </a:p>
        </c:txPr>
        <c:crossAx val="1"/>
        <c:crosses val="autoZero"/>
        <c:auto val="1"/>
        <c:lblOffset val="100"/>
        <c:baseTimeUnit val="days"/>
        <c:minorUnit val="47"/>
      </c:dateAx>
      <c:valAx>
        <c:axId val="1"/>
        <c:scaling>
          <c:orientation val="minMax"/>
          <c:max val="604"/>
          <c:min val="35"/>
        </c:scaling>
        <c:delete val="0"/>
        <c:axPos val="l"/>
        <c:numFmt formatCode="0.00" sourceLinked="1"/>
        <c:majorTickMark val="none"/>
        <c:minorTickMark val="none"/>
        <c:tickLblPos val="nextTo"/>
        <c:txPr>
          <a:bodyPr rot="0" vert="horz"/>
          <a:lstStyle/>
          <a:p>
            <a:pPr>
              <a:defRPr sz="1000" b="0" i="0" u="none" strike="noStrike" baseline="0">
                <a:solidFill>
                  <a:srgbClr val="000000"/>
                </a:solidFill>
                <a:latin typeface="Arial"/>
                <a:ea typeface="Arial"/>
                <a:cs typeface="Arial"/>
              </a:defRPr>
            </a:pPr>
            <a:endParaRPr lang="en-US"/>
          </a:p>
        </c:txPr>
        <c:crossAx val="2138326528"/>
        <c:crosses val="autoZero"/>
        <c:crossBetween val="between"/>
      </c:valAx>
      <c:spPr>
        <a:solidFill>
          <a:srgbClr val="FFFFFF"/>
        </a:solidFill>
        <a:ln w="12700">
          <a:solidFill>
            <a:srgbClr val="808080"/>
          </a:solidFill>
          <a:prstDash val="solid"/>
        </a:ln>
      </c:spPr>
    </c:plotArea>
    <c:legend>
      <c:legendPos val="b"/>
      <c:overlay val="0"/>
      <c:spPr>
        <a:solidFill>
          <a:srgbClr val="FFFFFF"/>
        </a:solidFill>
        <a:ln w="3175">
          <a:solidFill>
            <a:srgbClr val="000000"/>
          </a:solidFill>
          <a:prstDash val="solid"/>
        </a:ln>
      </c:spPr>
      <c:txPr>
        <a:bodyPr/>
        <a:lstStyle/>
        <a:p>
          <a:pPr>
            <a:defRPr sz="920" b="0"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v>Netflix, Inc. (NasdaqGS:NFLX) - Share Pricing</c:v>
          </c:tx>
          <c:spPr>
            <a:ln w="25400">
              <a:solidFill>
                <a:srgbClr val="FF0000"/>
              </a:solidFill>
              <a:prstDash val="solid"/>
            </a:ln>
          </c:spPr>
          <c:marker>
            <c:symbol val="none"/>
          </c:marker>
          <c:cat>
            <c:numRef>
              <c:f>'Pane 1'!$A$37:$A$4704</c:f>
              <c:numCache>
                <c:formatCode>[$-409]mmm\-dd\-yyyy;@</c:formatCode>
                <c:ptCount val="4668"/>
                <c:pt idx="0">
                  <c:v>37399</c:v>
                </c:pt>
                <c:pt idx="1">
                  <c:v>37400</c:v>
                </c:pt>
                <c:pt idx="2">
                  <c:v>37404</c:v>
                </c:pt>
                <c:pt idx="3">
                  <c:v>37405</c:v>
                </c:pt>
                <c:pt idx="4">
                  <c:v>37406</c:v>
                </c:pt>
                <c:pt idx="5">
                  <c:v>37407</c:v>
                </c:pt>
                <c:pt idx="6">
                  <c:v>37410</c:v>
                </c:pt>
                <c:pt idx="7">
                  <c:v>37411</c:v>
                </c:pt>
                <c:pt idx="8">
                  <c:v>37412</c:v>
                </c:pt>
                <c:pt idx="9">
                  <c:v>37413</c:v>
                </c:pt>
                <c:pt idx="10">
                  <c:v>37414</c:v>
                </c:pt>
                <c:pt idx="11">
                  <c:v>37417</c:v>
                </c:pt>
                <c:pt idx="12">
                  <c:v>37418</c:v>
                </c:pt>
                <c:pt idx="13">
                  <c:v>37419</c:v>
                </c:pt>
                <c:pt idx="14">
                  <c:v>37420</c:v>
                </c:pt>
                <c:pt idx="15">
                  <c:v>37421</c:v>
                </c:pt>
                <c:pt idx="16">
                  <c:v>37424</c:v>
                </c:pt>
                <c:pt idx="17">
                  <c:v>37425</c:v>
                </c:pt>
                <c:pt idx="18">
                  <c:v>37426</c:v>
                </c:pt>
                <c:pt idx="19">
                  <c:v>37427</c:v>
                </c:pt>
                <c:pt idx="20">
                  <c:v>37428</c:v>
                </c:pt>
                <c:pt idx="21">
                  <c:v>37431</c:v>
                </c:pt>
                <c:pt idx="22">
                  <c:v>37432</c:v>
                </c:pt>
                <c:pt idx="23">
                  <c:v>37433</c:v>
                </c:pt>
                <c:pt idx="24">
                  <c:v>37434</c:v>
                </c:pt>
                <c:pt idx="25">
                  <c:v>37435</c:v>
                </c:pt>
                <c:pt idx="26">
                  <c:v>37438</c:v>
                </c:pt>
                <c:pt idx="27">
                  <c:v>37439</c:v>
                </c:pt>
                <c:pt idx="28">
                  <c:v>37440</c:v>
                </c:pt>
                <c:pt idx="29">
                  <c:v>37442</c:v>
                </c:pt>
                <c:pt idx="30">
                  <c:v>37445</c:v>
                </c:pt>
                <c:pt idx="31">
                  <c:v>37446</c:v>
                </c:pt>
                <c:pt idx="32">
                  <c:v>37447</c:v>
                </c:pt>
                <c:pt idx="33">
                  <c:v>37448</c:v>
                </c:pt>
                <c:pt idx="34">
                  <c:v>37449</c:v>
                </c:pt>
                <c:pt idx="35">
                  <c:v>37452</c:v>
                </c:pt>
                <c:pt idx="36">
                  <c:v>37453</c:v>
                </c:pt>
                <c:pt idx="37">
                  <c:v>37454</c:v>
                </c:pt>
                <c:pt idx="38">
                  <c:v>37455</c:v>
                </c:pt>
                <c:pt idx="39">
                  <c:v>37456</c:v>
                </c:pt>
                <c:pt idx="40">
                  <c:v>37459</c:v>
                </c:pt>
                <c:pt idx="41">
                  <c:v>37460</c:v>
                </c:pt>
                <c:pt idx="42">
                  <c:v>37461</c:v>
                </c:pt>
                <c:pt idx="43">
                  <c:v>37462</c:v>
                </c:pt>
                <c:pt idx="44">
                  <c:v>37463</c:v>
                </c:pt>
                <c:pt idx="45">
                  <c:v>37466</c:v>
                </c:pt>
                <c:pt idx="46">
                  <c:v>37467</c:v>
                </c:pt>
                <c:pt idx="47">
                  <c:v>37468</c:v>
                </c:pt>
                <c:pt idx="48">
                  <c:v>37469</c:v>
                </c:pt>
                <c:pt idx="49">
                  <c:v>37470</c:v>
                </c:pt>
                <c:pt idx="50">
                  <c:v>37473</c:v>
                </c:pt>
                <c:pt idx="51">
                  <c:v>37474</c:v>
                </c:pt>
                <c:pt idx="52">
                  <c:v>37475</c:v>
                </c:pt>
                <c:pt idx="53">
                  <c:v>37476</c:v>
                </c:pt>
                <c:pt idx="54">
                  <c:v>37477</c:v>
                </c:pt>
                <c:pt idx="55">
                  <c:v>37480</c:v>
                </c:pt>
                <c:pt idx="56">
                  <c:v>37481</c:v>
                </c:pt>
                <c:pt idx="57">
                  <c:v>37482</c:v>
                </c:pt>
                <c:pt idx="58">
                  <c:v>37483</c:v>
                </c:pt>
                <c:pt idx="59">
                  <c:v>37484</c:v>
                </c:pt>
                <c:pt idx="60">
                  <c:v>37487</c:v>
                </c:pt>
                <c:pt idx="61">
                  <c:v>37488</c:v>
                </c:pt>
                <c:pt idx="62">
                  <c:v>37489</c:v>
                </c:pt>
                <c:pt idx="63">
                  <c:v>37490</c:v>
                </c:pt>
                <c:pt idx="64">
                  <c:v>37491</c:v>
                </c:pt>
                <c:pt idx="65">
                  <c:v>37494</c:v>
                </c:pt>
                <c:pt idx="66">
                  <c:v>37495</c:v>
                </c:pt>
                <c:pt idx="67">
                  <c:v>37496</c:v>
                </c:pt>
                <c:pt idx="68">
                  <c:v>37497</c:v>
                </c:pt>
                <c:pt idx="69">
                  <c:v>37498</c:v>
                </c:pt>
                <c:pt idx="70">
                  <c:v>37502</c:v>
                </c:pt>
                <c:pt idx="71">
                  <c:v>37503</c:v>
                </c:pt>
                <c:pt idx="72">
                  <c:v>37504</c:v>
                </c:pt>
                <c:pt idx="73">
                  <c:v>37505</c:v>
                </c:pt>
                <c:pt idx="74">
                  <c:v>37508</c:v>
                </c:pt>
                <c:pt idx="75">
                  <c:v>37509</c:v>
                </c:pt>
                <c:pt idx="76">
                  <c:v>37510</c:v>
                </c:pt>
                <c:pt idx="77">
                  <c:v>37511</c:v>
                </c:pt>
                <c:pt idx="78">
                  <c:v>37512</c:v>
                </c:pt>
                <c:pt idx="79">
                  <c:v>37515</c:v>
                </c:pt>
                <c:pt idx="80">
                  <c:v>37516</c:v>
                </c:pt>
                <c:pt idx="81">
                  <c:v>37517</c:v>
                </c:pt>
                <c:pt idx="82">
                  <c:v>37518</c:v>
                </c:pt>
                <c:pt idx="83">
                  <c:v>37519</c:v>
                </c:pt>
                <c:pt idx="84">
                  <c:v>37522</c:v>
                </c:pt>
                <c:pt idx="85">
                  <c:v>37523</c:v>
                </c:pt>
                <c:pt idx="86">
                  <c:v>37524</c:v>
                </c:pt>
                <c:pt idx="87">
                  <c:v>37525</c:v>
                </c:pt>
                <c:pt idx="88">
                  <c:v>37526</c:v>
                </c:pt>
                <c:pt idx="89">
                  <c:v>37529</c:v>
                </c:pt>
                <c:pt idx="90">
                  <c:v>37530</c:v>
                </c:pt>
                <c:pt idx="91">
                  <c:v>37531</c:v>
                </c:pt>
                <c:pt idx="92">
                  <c:v>37532</c:v>
                </c:pt>
                <c:pt idx="93">
                  <c:v>37533</c:v>
                </c:pt>
                <c:pt idx="94">
                  <c:v>37536</c:v>
                </c:pt>
                <c:pt idx="95">
                  <c:v>37537</c:v>
                </c:pt>
                <c:pt idx="96">
                  <c:v>37538</c:v>
                </c:pt>
                <c:pt idx="97">
                  <c:v>37539</c:v>
                </c:pt>
                <c:pt idx="98">
                  <c:v>37540</c:v>
                </c:pt>
                <c:pt idx="99">
                  <c:v>37543</c:v>
                </c:pt>
                <c:pt idx="100">
                  <c:v>37544</c:v>
                </c:pt>
                <c:pt idx="101">
                  <c:v>37545</c:v>
                </c:pt>
                <c:pt idx="102">
                  <c:v>37546</c:v>
                </c:pt>
                <c:pt idx="103">
                  <c:v>37547</c:v>
                </c:pt>
                <c:pt idx="104">
                  <c:v>37550</c:v>
                </c:pt>
                <c:pt idx="105">
                  <c:v>37551</c:v>
                </c:pt>
                <c:pt idx="106">
                  <c:v>37552</c:v>
                </c:pt>
                <c:pt idx="107">
                  <c:v>37553</c:v>
                </c:pt>
                <c:pt idx="108">
                  <c:v>37554</c:v>
                </c:pt>
                <c:pt idx="109">
                  <c:v>37557</c:v>
                </c:pt>
                <c:pt idx="110">
                  <c:v>37558</c:v>
                </c:pt>
                <c:pt idx="111">
                  <c:v>37559</c:v>
                </c:pt>
                <c:pt idx="112">
                  <c:v>37560</c:v>
                </c:pt>
                <c:pt idx="113">
                  <c:v>37561</c:v>
                </c:pt>
                <c:pt idx="114">
                  <c:v>37564</c:v>
                </c:pt>
                <c:pt idx="115">
                  <c:v>37565</c:v>
                </c:pt>
                <c:pt idx="116">
                  <c:v>37566</c:v>
                </c:pt>
                <c:pt idx="117">
                  <c:v>37567</c:v>
                </c:pt>
                <c:pt idx="118">
                  <c:v>37568</c:v>
                </c:pt>
                <c:pt idx="119">
                  <c:v>37571</c:v>
                </c:pt>
                <c:pt idx="120">
                  <c:v>37572</c:v>
                </c:pt>
                <c:pt idx="121">
                  <c:v>37573</c:v>
                </c:pt>
                <c:pt idx="122">
                  <c:v>37574</c:v>
                </c:pt>
                <c:pt idx="123">
                  <c:v>37575</c:v>
                </c:pt>
                <c:pt idx="124">
                  <c:v>37578</c:v>
                </c:pt>
                <c:pt idx="125">
                  <c:v>37579</c:v>
                </c:pt>
                <c:pt idx="126">
                  <c:v>37580</c:v>
                </c:pt>
                <c:pt idx="127">
                  <c:v>37581</c:v>
                </c:pt>
                <c:pt idx="128">
                  <c:v>37582</c:v>
                </c:pt>
                <c:pt idx="129">
                  <c:v>37585</c:v>
                </c:pt>
                <c:pt idx="130">
                  <c:v>37586</c:v>
                </c:pt>
                <c:pt idx="131">
                  <c:v>37587</c:v>
                </c:pt>
                <c:pt idx="132">
                  <c:v>37589</c:v>
                </c:pt>
                <c:pt idx="133">
                  <c:v>37592</c:v>
                </c:pt>
                <c:pt idx="134">
                  <c:v>37593</c:v>
                </c:pt>
                <c:pt idx="135">
                  <c:v>37594</c:v>
                </c:pt>
                <c:pt idx="136">
                  <c:v>37595</c:v>
                </c:pt>
                <c:pt idx="137">
                  <c:v>37596</c:v>
                </c:pt>
                <c:pt idx="138">
                  <c:v>37599</c:v>
                </c:pt>
                <c:pt idx="139">
                  <c:v>37600</c:v>
                </c:pt>
                <c:pt idx="140">
                  <c:v>37601</c:v>
                </c:pt>
                <c:pt idx="141">
                  <c:v>37602</c:v>
                </c:pt>
                <c:pt idx="142">
                  <c:v>37603</c:v>
                </c:pt>
                <c:pt idx="143">
                  <c:v>37606</c:v>
                </c:pt>
                <c:pt idx="144">
                  <c:v>37607</c:v>
                </c:pt>
                <c:pt idx="145">
                  <c:v>37608</c:v>
                </c:pt>
                <c:pt idx="146">
                  <c:v>37609</c:v>
                </c:pt>
                <c:pt idx="147">
                  <c:v>37610</c:v>
                </c:pt>
                <c:pt idx="148">
                  <c:v>37613</c:v>
                </c:pt>
                <c:pt idx="149">
                  <c:v>37614</c:v>
                </c:pt>
                <c:pt idx="150">
                  <c:v>37616</c:v>
                </c:pt>
                <c:pt idx="151">
                  <c:v>37617</c:v>
                </c:pt>
                <c:pt idx="152">
                  <c:v>37620</c:v>
                </c:pt>
                <c:pt idx="153">
                  <c:v>37621</c:v>
                </c:pt>
                <c:pt idx="154">
                  <c:v>37623</c:v>
                </c:pt>
                <c:pt idx="155">
                  <c:v>37624</c:v>
                </c:pt>
                <c:pt idx="156">
                  <c:v>37627</c:v>
                </c:pt>
                <c:pt idx="157">
                  <c:v>37628</c:v>
                </c:pt>
                <c:pt idx="158">
                  <c:v>37629</c:v>
                </c:pt>
                <c:pt idx="159">
                  <c:v>37630</c:v>
                </c:pt>
                <c:pt idx="160">
                  <c:v>37631</c:v>
                </c:pt>
                <c:pt idx="161">
                  <c:v>37634</c:v>
                </c:pt>
                <c:pt idx="162">
                  <c:v>37635</c:v>
                </c:pt>
                <c:pt idx="163">
                  <c:v>37636</c:v>
                </c:pt>
                <c:pt idx="164">
                  <c:v>37637</c:v>
                </c:pt>
                <c:pt idx="165">
                  <c:v>37638</c:v>
                </c:pt>
                <c:pt idx="166">
                  <c:v>37642</c:v>
                </c:pt>
                <c:pt idx="167">
                  <c:v>37643</c:v>
                </c:pt>
                <c:pt idx="168">
                  <c:v>37644</c:v>
                </c:pt>
                <c:pt idx="169">
                  <c:v>37645</c:v>
                </c:pt>
                <c:pt idx="170">
                  <c:v>37648</c:v>
                </c:pt>
                <c:pt idx="171">
                  <c:v>37649</c:v>
                </c:pt>
                <c:pt idx="172">
                  <c:v>37650</c:v>
                </c:pt>
                <c:pt idx="173">
                  <c:v>37651</c:v>
                </c:pt>
                <c:pt idx="174">
                  <c:v>37652</c:v>
                </c:pt>
                <c:pt idx="175">
                  <c:v>37655</c:v>
                </c:pt>
                <c:pt idx="176">
                  <c:v>37656</c:v>
                </c:pt>
                <c:pt idx="177">
                  <c:v>37657</c:v>
                </c:pt>
                <c:pt idx="178">
                  <c:v>37658</c:v>
                </c:pt>
                <c:pt idx="179">
                  <c:v>37659</c:v>
                </c:pt>
                <c:pt idx="180">
                  <c:v>37662</c:v>
                </c:pt>
                <c:pt idx="181">
                  <c:v>37663</c:v>
                </c:pt>
                <c:pt idx="182">
                  <c:v>37664</c:v>
                </c:pt>
                <c:pt idx="183">
                  <c:v>37665</c:v>
                </c:pt>
                <c:pt idx="184">
                  <c:v>37666</c:v>
                </c:pt>
                <c:pt idx="185">
                  <c:v>37670</c:v>
                </c:pt>
                <c:pt idx="186">
                  <c:v>37671</c:v>
                </c:pt>
                <c:pt idx="187">
                  <c:v>37672</c:v>
                </c:pt>
                <c:pt idx="188">
                  <c:v>37673</c:v>
                </c:pt>
                <c:pt idx="189">
                  <c:v>37676</c:v>
                </c:pt>
                <c:pt idx="190">
                  <c:v>37677</c:v>
                </c:pt>
                <c:pt idx="191">
                  <c:v>37678</c:v>
                </c:pt>
                <c:pt idx="192">
                  <c:v>37679</c:v>
                </c:pt>
                <c:pt idx="193">
                  <c:v>37680</c:v>
                </c:pt>
                <c:pt idx="194">
                  <c:v>37683</c:v>
                </c:pt>
                <c:pt idx="195">
                  <c:v>37684</c:v>
                </c:pt>
                <c:pt idx="196">
                  <c:v>37685</c:v>
                </c:pt>
                <c:pt idx="197">
                  <c:v>37686</c:v>
                </c:pt>
                <c:pt idx="198">
                  <c:v>37687</c:v>
                </c:pt>
                <c:pt idx="199">
                  <c:v>37690</c:v>
                </c:pt>
                <c:pt idx="200">
                  <c:v>37691</c:v>
                </c:pt>
                <c:pt idx="201">
                  <c:v>37692</c:v>
                </c:pt>
                <c:pt idx="202">
                  <c:v>37693</c:v>
                </c:pt>
                <c:pt idx="203">
                  <c:v>37694</c:v>
                </c:pt>
                <c:pt idx="204">
                  <c:v>37697</c:v>
                </c:pt>
                <c:pt idx="205">
                  <c:v>37698</c:v>
                </c:pt>
                <c:pt idx="206">
                  <c:v>37699</c:v>
                </c:pt>
                <c:pt idx="207">
                  <c:v>37700</c:v>
                </c:pt>
                <c:pt idx="208">
                  <c:v>37701</c:v>
                </c:pt>
                <c:pt idx="209">
                  <c:v>37704</c:v>
                </c:pt>
                <c:pt idx="210">
                  <c:v>37705</c:v>
                </c:pt>
                <c:pt idx="211">
                  <c:v>37706</c:v>
                </c:pt>
                <c:pt idx="212">
                  <c:v>37707</c:v>
                </c:pt>
                <c:pt idx="213">
                  <c:v>37708</c:v>
                </c:pt>
                <c:pt idx="214">
                  <c:v>37711</c:v>
                </c:pt>
                <c:pt idx="215">
                  <c:v>37712</c:v>
                </c:pt>
                <c:pt idx="216">
                  <c:v>37713</c:v>
                </c:pt>
                <c:pt idx="217">
                  <c:v>37714</c:v>
                </c:pt>
                <c:pt idx="218">
                  <c:v>37715</c:v>
                </c:pt>
                <c:pt idx="219">
                  <c:v>37718</c:v>
                </c:pt>
                <c:pt idx="220">
                  <c:v>37719</c:v>
                </c:pt>
                <c:pt idx="221">
                  <c:v>37720</c:v>
                </c:pt>
                <c:pt idx="222">
                  <c:v>37721</c:v>
                </c:pt>
                <c:pt idx="223">
                  <c:v>37722</c:v>
                </c:pt>
                <c:pt idx="224">
                  <c:v>37725</c:v>
                </c:pt>
                <c:pt idx="225">
                  <c:v>37726</c:v>
                </c:pt>
                <c:pt idx="226">
                  <c:v>37727</c:v>
                </c:pt>
                <c:pt idx="227">
                  <c:v>37728</c:v>
                </c:pt>
                <c:pt idx="228">
                  <c:v>37732</c:v>
                </c:pt>
                <c:pt idx="229">
                  <c:v>37733</c:v>
                </c:pt>
                <c:pt idx="230">
                  <c:v>37734</c:v>
                </c:pt>
                <c:pt idx="231">
                  <c:v>37735</c:v>
                </c:pt>
                <c:pt idx="232">
                  <c:v>37736</c:v>
                </c:pt>
                <c:pt idx="233">
                  <c:v>37739</c:v>
                </c:pt>
                <c:pt idx="234">
                  <c:v>37740</c:v>
                </c:pt>
                <c:pt idx="235">
                  <c:v>37741</c:v>
                </c:pt>
                <c:pt idx="236">
                  <c:v>37742</c:v>
                </c:pt>
                <c:pt idx="237">
                  <c:v>37743</c:v>
                </c:pt>
                <c:pt idx="238">
                  <c:v>37746</c:v>
                </c:pt>
                <c:pt idx="239">
                  <c:v>37747</c:v>
                </c:pt>
                <c:pt idx="240">
                  <c:v>37748</c:v>
                </c:pt>
                <c:pt idx="241">
                  <c:v>37749</c:v>
                </c:pt>
                <c:pt idx="242">
                  <c:v>37750</c:v>
                </c:pt>
                <c:pt idx="243">
                  <c:v>37753</c:v>
                </c:pt>
                <c:pt idx="244">
                  <c:v>37754</c:v>
                </c:pt>
                <c:pt idx="245">
                  <c:v>37755</c:v>
                </c:pt>
                <c:pt idx="246">
                  <c:v>37756</c:v>
                </c:pt>
                <c:pt idx="247">
                  <c:v>37757</c:v>
                </c:pt>
                <c:pt idx="248">
                  <c:v>37760</c:v>
                </c:pt>
                <c:pt idx="249">
                  <c:v>37761</c:v>
                </c:pt>
                <c:pt idx="250">
                  <c:v>37762</c:v>
                </c:pt>
                <c:pt idx="251">
                  <c:v>37763</c:v>
                </c:pt>
                <c:pt idx="252">
                  <c:v>37764</c:v>
                </c:pt>
                <c:pt idx="253">
                  <c:v>37768</c:v>
                </c:pt>
                <c:pt idx="254">
                  <c:v>37769</c:v>
                </c:pt>
                <c:pt idx="255">
                  <c:v>37770</c:v>
                </c:pt>
                <c:pt idx="256">
                  <c:v>37771</c:v>
                </c:pt>
                <c:pt idx="257">
                  <c:v>37774</c:v>
                </c:pt>
                <c:pt idx="258">
                  <c:v>37775</c:v>
                </c:pt>
                <c:pt idx="259">
                  <c:v>37776</c:v>
                </c:pt>
                <c:pt idx="260">
                  <c:v>37777</c:v>
                </c:pt>
                <c:pt idx="261">
                  <c:v>37778</c:v>
                </c:pt>
                <c:pt idx="262">
                  <c:v>37781</c:v>
                </c:pt>
                <c:pt idx="263">
                  <c:v>37782</c:v>
                </c:pt>
                <c:pt idx="264">
                  <c:v>37783</c:v>
                </c:pt>
                <c:pt idx="265">
                  <c:v>37784</c:v>
                </c:pt>
                <c:pt idx="266">
                  <c:v>37785</c:v>
                </c:pt>
                <c:pt idx="267">
                  <c:v>37788</c:v>
                </c:pt>
                <c:pt idx="268">
                  <c:v>37789</c:v>
                </c:pt>
                <c:pt idx="269">
                  <c:v>37790</c:v>
                </c:pt>
                <c:pt idx="270">
                  <c:v>37791</c:v>
                </c:pt>
                <c:pt idx="271">
                  <c:v>37792</c:v>
                </c:pt>
                <c:pt idx="272">
                  <c:v>37795</c:v>
                </c:pt>
                <c:pt idx="273">
                  <c:v>37796</c:v>
                </c:pt>
                <c:pt idx="274">
                  <c:v>37797</c:v>
                </c:pt>
                <c:pt idx="275">
                  <c:v>37798</c:v>
                </c:pt>
                <c:pt idx="276">
                  <c:v>37799</c:v>
                </c:pt>
                <c:pt idx="277">
                  <c:v>37802</c:v>
                </c:pt>
                <c:pt idx="278">
                  <c:v>37803</c:v>
                </c:pt>
                <c:pt idx="279">
                  <c:v>37804</c:v>
                </c:pt>
                <c:pt idx="280">
                  <c:v>37805</c:v>
                </c:pt>
                <c:pt idx="281">
                  <c:v>37809</c:v>
                </c:pt>
                <c:pt idx="282">
                  <c:v>37810</c:v>
                </c:pt>
                <c:pt idx="283">
                  <c:v>37811</c:v>
                </c:pt>
                <c:pt idx="284">
                  <c:v>37812</c:v>
                </c:pt>
                <c:pt idx="285">
                  <c:v>37813</c:v>
                </c:pt>
                <c:pt idx="286">
                  <c:v>37816</c:v>
                </c:pt>
                <c:pt idx="287">
                  <c:v>37817</c:v>
                </c:pt>
                <c:pt idx="288">
                  <c:v>37818</c:v>
                </c:pt>
                <c:pt idx="289">
                  <c:v>37819</c:v>
                </c:pt>
                <c:pt idx="290">
                  <c:v>37820</c:v>
                </c:pt>
                <c:pt idx="291">
                  <c:v>37823</c:v>
                </c:pt>
                <c:pt idx="292">
                  <c:v>37824</c:v>
                </c:pt>
                <c:pt idx="293">
                  <c:v>37825</c:v>
                </c:pt>
                <c:pt idx="294">
                  <c:v>37826</c:v>
                </c:pt>
                <c:pt idx="295">
                  <c:v>37827</c:v>
                </c:pt>
                <c:pt idx="296">
                  <c:v>37830</c:v>
                </c:pt>
                <c:pt idx="297">
                  <c:v>37831</c:v>
                </c:pt>
                <c:pt idx="298">
                  <c:v>37832</c:v>
                </c:pt>
                <c:pt idx="299">
                  <c:v>37833</c:v>
                </c:pt>
                <c:pt idx="300">
                  <c:v>37834</c:v>
                </c:pt>
                <c:pt idx="301">
                  <c:v>37837</c:v>
                </c:pt>
                <c:pt idx="302">
                  <c:v>37838</c:v>
                </c:pt>
                <c:pt idx="303">
                  <c:v>37839</c:v>
                </c:pt>
                <c:pt idx="304">
                  <c:v>37840</c:v>
                </c:pt>
                <c:pt idx="305">
                  <c:v>37841</c:v>
                </c:pt>
                <c:pt idx="306">
                  <c:v>37844</c:v>
                </c:pt>
                <c:pt idx="307">
                  <c:v>37845</c:v>
                </c:pt>
                <c:pt idx="308">
                  <c:v>37846</c:v>
                </c:pt>
                <c:pt idx="309">
                  <c:v>37847</c:v>
                </c:pt>
                <c:pt idx="310">
                  <c:v>37848</c:v>
                </c:pt>
                <c:pt idx="311">
                  <c:v>37851</c:v>
                </c:pt>
                <c:pt idx="312">
                  <c:v>37852</c:v>
                </c:pt>
                <c:pt idx="313">
                  <c:v>37853</c:v>
                </c:pt>
                <c:pt idx="314">
                  <c:v>37854</c:v>
                </c:pt>
                <c:pt idx="315">
                  <c:v>37855</c:v>
                </c:pt>
                <c:pt idx="316">
                  <c:v>37858</c:v>
                </c:pt>
                <c:pt idx="317">
                  <c:v>37859</c:v>
                </c:pt>
                <c:pt idx="318">
                  <c:v>37860</c:v>
                </c:pt>
                <c:pt idx="319">
                  <c:v>37861</c:v>
                </c:pt>
                <c:pt idx="320">
                  <c:v>37862</c:v>
                </c:pt>
                <c:pt idx="321">
                  <c:v>37866</c:v>
                </c:pt>
                <c:pt idx="322">
                  <c:v>37867</c:v>
                </c:pt>
                <c:pt idx="323">
                  <c:v>37868</c:v>
                </c:pt>
                <c:pt idx="324">
                  <c:v>37869</c:v>
                </c:pt>
                <c:pt idx="325">
                  <c:v>37872</c:v>
                </c:pt>
                <c:pt idx="326">
                  <c:v>37873</c:v>
                </c:pt>
                <c:pt idx="327">
                  <c:v>37874</c:v>
                </c:pt>
                <c:pt idx="328">
                  <c:v>37875</c:v>
                </c:pt>
                <c:pt idx="329">
                  <c:v>37876</c:v>
                </c:pt>
                <c:pt idx="330">
                  <c:v>37879</c:v>
                </c:pt>
                <c:pt idx="331">
                  <c:v>37880</c:v>
                </c:pt>
                <c:pt idx="332">
                  <c:v>37881</c:v>
                </c:pt>
                <c:pt idx="333">
                  <c:v>37882</c:v>
                </c:pt>
                <c:pt idx="334">
                  <c:v>37883</c:v>
                </c:pt>
                <c:pt idx="335">
                  <c:v>37886</c:v>
                </c:pt>
                <c:pt idx="336">
                  <c:v>37887</c:v>
                </c:pt>
                <c:pt idx="337">
                  <c:v>37888</c:v>
                </c:pt>
                <c:pt idx="338">
                  <c:v>37889</c:v>
                </c:pt>
                <c:pt idx="339">
                  <c:v>37890</c:v>
                </c:pt>
                <c:pt idx="340">
                  <c:v>37893</c:v>
                </c:pt>
                <c:pt idx="341">
                  <c:v>37894</c:v>
                </c:pt>
                <c:pt idx="342">
                  <c:v>37895</c:v>
                </c:pt>
                <c:pt idx="343">
                  <c:v>37896</c:v>
                </c:pt>
                <c:pt idx="344">
                  <c:v>37897</c:v>
                </c:pt>
                <c:pt idx="345">
                  <c:v>37900</c:v>
                </c:pt>
                <c:pt idx="346">
                  <c:v>37901</c:v>
                </c:pt>
                <c:pt idx="347">
                  <c:v>37902</c:v>
                </c:pt>
                <c:pt idx="348">
                  <c:v>37903</c:v>
                </c:pt>
                <c:pt idx="349">
                  <c:v>37904</c:v>
                </c:pt>
                <c:pt idx="350">
                  <c:v>37907</c:v>
                </c:pt>
                <c:pt idx="351">
                  <c:v>37908</c:v>
                </c:pt>
                <c:pt idx="352">
                  <c:v>37909</c:v>
                </c:pt>
                <c:pt idx="353">
                  <c:v>37910</c:v>
                </c:pt>
                <c:pt idx="354">
                  <c:v>37911</c:v>
                </c:pt>
                <c:pt idx="355">
                  <c:v>37914</c:v>
                </c:pt>
                <c:pt idx="356">
                  <c:v>37915</c:v>
                </c:pt>
                <c:pt idx="357">
                  <c:v>37916</c:v>
                </c:pt>
                <c:pt idx="358">
                  <c:v>37917</c:v>
                </c:pt>
                <c:pt idx="359">
                  <c:v>37918</c:v>
                </c:pt>
                <c:pt idx="360">
                  <c:v>37921</c:v>
                </c:pt>
                <c:pt idx="361">
                  <c:v>37922</c:v>
                </c:pt>
                <c:pt idx="362">
                  <c:v>37923</c:v>
                </c:pt>
                <c:pt idx="363">
                  <c:v>37924</c:v>
                </c:pt>
                <c:pt idx="364">
                  <c:v>37925</c:v>
                </c:pt>
                <c:pt idx="365">
                  <c:v>37928</c:v>
                </c:pt>
                <c:pt idx="366">
                  <c:v>37929</c:v>
                </c:pt>
                <c:pt idx="367">
                  <c:v>37930</c:v>
                </c:pt>
                <c:pt idx="368">
                  <c:v>37931</c:v>
                </c:pt>
                <c:pt idx="369">
                  <c:v>37932</c:v>
                </c:pt>
                <c:pt idx="370">
                  <c:v>37935</c:v>
                </c:pt>
                <c:pt idx="371">
                  <c:v>37936</c:v>
                </c:pt>
                <c:pt idx="372">
                  <c:v>37937</c:v>
                </c:pt>
                <c:pt idx="373">
                  <c:v>37938</c:v>
                </c:pt>
                <c:pt idx="374">
                  <c:v>37939</c:v>
                </c:pt>
                <c:pt idx="375">
                  <c:v>37942</c:v>
                </c:pt>
                <c:pt idx="376">
                  <c:v>37943</c:v>
                </c:pt>
                <c:pt idx="377">
                  <c:v>37944</c:v>
                </c:pt>
                <c:pt idx="378">
                  <c:v>37945</c:v>
                </c:pt>
                <c:pt idx="379">
                  <c:v>37946</c:v>
                </c:pt>
                <c:pt idx="380">
                  <c:v>37949</c:v>
                </c:pt>
                <c:pt idx="381">
                  <c:v>37950</c:v>
                </c:pt>
                <c:pt idx="382">
                  <c:v>37951</c:v>
                </c:pt>
                <c:pt idx="383">
                  <c:v>37953</c:v>
                </c:pt>
                <c:pt idx="384">
                  <c:v>37956</c:v>
                </c:pt>
                <c:pt idx="385">
                  <c:v>37957</c:v>
                </c:pt>
                <c:pt idx="386">
                  <c:v>37958</c:v>
                </c:pt>
                <c:pt idx="387">
                  <c:v>37959</c:v>
                </c:pt>
                <c:pt idx="388">
                  <c:v>37960</c:v>
                </c:pt>
                <c:pt idx="389">
                  <c:v>37963</c:v>
                </c:pt>
                <c:pt idx="390">
                  <c:v>37964</c:v>
                </c:pt>
                <c:pt idx="391">
                  <c:v>37965</c:v>
                </c:pt>
                <c:pt idx="392">
                  <c:v>37966</c:v>
                </c:pt>
                <c:pt idx="393">
                  <c:v>37967</c:v>
                </c:pt>
                <c:pt idx="394">
                  <c:v>37970</c:v>
                </c:pt>
                <c:pt idx="395">
                  <c:v>37971</c:v>
                </c:pt>
                <c:pt idx="396">
                  <c:v>37972</c:v>
                </c:pt>
                <c:pt idx="397">
                  <c:v>37973</c:v>
                </c:pt>
                <c:pt idx="398">
                  <c:v>37974</c:v>
                </c:pt>
                <c:pt idx="399">
                  <c:v>37977</c:v>
                </c:pt>
                <c:pt idx="400">
                  <c:v>37978</c:v>
                </c:pt>
                <c:pt idx="401">
                  <c:v>37979</c:v>
                </c:pt>
                <c:pt idx="402">
                  <c:v>37981</c:v>
                </c:pt>
                <c:pt idx="403">
                  <c:v>37984</c:v>
                </c:pt>
                <c:pt idx="404">
                  <c:v>37985</c:v>
                </c:pt>
                <c:pt idx="405">
                  <c:v>37986</c:v>
                </c:pt>
                <c:pt idx="406">
                  <c:v>37988</c:v>
                </c:pt>
                <c:pt idx="407">
                  <c:v>37991</c:v>
                </c:pt>
                <c:pt idx="408">
                  <c:v>37992</c:v>
                </c:pt>
                <c:pt idx="409">
                  <c:v>37993</c:v>
                </c:pt>
                <c:pt idx="410">
                  <c:v>37994</c:v>
                </c:pt>
                <c:pt idx="411">
                  <c:v>37995</c:v>
                </c:pt>
                <c:pt idx="412">
                  <c:v>37998</c:v>
                </c:pt>
                <c:pt idx="413">
                  <c:v>37999</c:v>
                </c:pt>
                <c:pt idx="414">
                  <c:v>38000</c:v>
                </c:pt>
                <c:pt idx="415">
                  <c:v>38001</c:v>
                </c:pt>
                <c:pt idx="416">
                  <c:v>38002</c:v>
                </c:pt>
                <c:pt idx="417">
                  <c:v>38006</c:v>
                </c:pt>
                <c:pt idx="418">
                  <c:v>38007</c:v>
                </c:pt>
                <c:pt idx="419">
                  <c:v>38008</c:v>
                </c:pt>
                <c:pt idx="420">
                  <c:v>38009</c:v>
                </c:pt>
                <c:pt idx="421">
                  <c:v>38012</c:v>
                </c:pt>
                <c:pt idx="422">
                  <c:v>38013</c:v>
                </c:pt>
                <c:pt idx="423">
                  <c:v>38014</c:v>
                </c:pt>
                <c:pt idx="424">
                  <c:v>38015</c:v>
                </c:pt>
                <c:pt idx="425">
                  <c:v>38016</c:v>
                </c:pt>
                <c:pt idx="426">
                  <c:v>38019</c:v>
                </c:pt>
                <c:pt idx="427">
                  <c:v>38020</c:v>
                </c:pt>
                <c:pt idx="428">
                  <c:v>38021</c:v>
                </c:pt>
                <c:pt idx="429">
                  <c:v>38022</c:v>
                </c:pt>
                <c:pt idx="430">
                  <c:v>38023</c:v>
                </c:pt>
                <c:pt idx="431">
                  <c:v>38026</c:v>
                </c:pt>
                <c:pt idx="432">
                  <c:v>38027</c:v>
                </c:pt>
                <c:pt idx="433">
                  <c:v>38028</c:v>
                </c:pt>
                <c:pt idx="434">
                  <c:v>38029</c:v>
                </c:pt>
                <c:pt idx="435">
                  <c:v>38030</c:v>
                </c:pt>
                <c:pt idx="436">
                  <c:v>38034</c:v>
                </c:pt>
                <c:pt idx="437">
                  <c:v>38035</c:v>
                </c:pt>
                <c:pt idx="438">
                  <c:v>38036</c:v>
                </c:pt>
                <c:pt idx="439">
                  <c:v>38037</c:v>
                </c:pt>
                <c:pt idx="440">
                  <c:v>38040</c:v>
                </c:pt>
                <c:pt idx="441">
                  <c:v>38041</c:v>
                </c:pt>
                <c:pt idx="442">
                  <c:v>38042</c:v>
                </c:pt>
                <c:pt idx="443">
                  <c:v>38043</c:v>
                </c:pt>
                <c:pt idx="444">
                  <c:v>38044</c:v>
                </c:pt>
                <c:pt idx="445">
                  <c:v>38047</c:v>
                </c:pt>
                <c:pt idx="446">
                  <c:v>38048</c:v>
                </c:pt>
                <c:pt idx="447">
                  <c:v>38049</c:v>
                </c:pt>
                <c:pt idx="448">
                  <c:v>38050</c:v>
                </c:pt>
                <c:pt idx="449">
                  <c:v>38051</c:v>
                </c:pt>
                <c:pt idx="450">
                  <c:v>38054</c:v>
                </c:pt>
                <c:pt idx="451">
                  <c:v>38055</c:v>
                </c:pt>
                <c:pt idx="452">
                  <c:v>38056</c:v>
                </c:pt>
                <c:pt idx="453">
                  <c:v>38057</c:v>
                </c:pt>
                <c:pt idx="454">
                  <c:v>38058</c:v>
                </c:pt>
                <c:pt idx="455">
                  <c:v>38061</c:v>
                </c:pt>
                <c:pt idx="456">
                  <c:v>38062</c:v>
                </c:pt>
                <c:pt idx="457">
                  <c:v>38063</c:v>
                </c:pt>
                <c:pt idx="458">
                  <c:v>38064</c:v>
                </c:pt>
                <c:pt idx="459">
                  <c:v>38065</c:v>
                </c:pt>
                <c:pt idx="460">
                  <c:v>38068</c:v>
                </c:pt>
                <c:pt idx="461">
                  <c:v>38069</c:v>
                </c:pt>
                <c:pt idx="462">
                  <c:v>38070</c:v>
                </c:pt>
                <c:pt idx="463">
                  <c:v>38071</c:v>
                </c:pt>
                <c:pt idx="464">
                  <c:v>38072</c:v>
                </c:pt>
                <c:pt idx="465">
                  <c:v>38075</c:v>
                </c:pt>
                <c:pt idx="466">
                  <c:v>38076</c:v>
                </c:pt>
                <c:pt idx="467">
                  <c:v>38077</c:v>
                </c:pt>
                <c:pt idx="468">
                  <c:v>38078</c:v>
                </c:pt>
                <c:pt idx="469">
                  <c:v>38079</c:v>
                </c:pt>
                <c:pt idx="470">
                  <c:v>38082</c:v>
                </c:pt>
                <c:pt idx="471">
                  <c:v>38083</c:v>
                </c:pt>
                <c:pt idx="472">
                  <c:v>38084</c:v>
                </c:pt>
                <c:pt idx="473">
                  <c:v>38085</c:v>
                </c:pt>
                <c:pt idx="474">
                  <c:v>38089</c:v>
                </c:pt>
                <c:pt idx="475">
                  <c:v>38090</c:v>
                </c:pt>
                <c:pt idx="476">
                  <c:v>38091</c:v>
                </c:pt>
                <c:pt idx="477">
                  <c:v>38092</c:v>
                </c:pt>
                <c:pt idx="478">
                  <c:v>38093</c:v>
                </c:pt>
                <c:pt idx="479">
                  <c:v>38096</c:v>
                </c:pt>
                <c:pt idx="480">
                  <c:v>38097</c:v>
                </c:pt>
                <c:pt idx="481">
                  <c:v>38098</c:v>
                </c:pt>
                <c:pt idx="482">
                  <c:v>38099</c:v>
                </c:pt>
                <c:pt idx="483">
                  <c:v>38100</c:v>
                </c:pt>
                <c:pt idx="484">
                  <c:v>38103</c:v>
                </c:pt>
                <c:pt idx="485">
                  <c:v>38104</c:v>
                </c:pt>
                <c:pt idx="486">
                  <c:v>38105</c:v>
                </c:pt>
                <c:pt idx="487">
                  <c:v>38106</c:v>
                </c:pt>
                <c:pt idx="488">
                  <c:v>38107</c:v>
                </c:pt>
                <c:pt idx="489">
                  <c:v>38110</c:v>
                </c:pt>
                <c:pt idx="490">
                  <c:v>38111</c:v>
                </c:pt>
                <c:pt idx="491">
                  <c:v>38112</c:v>
                </c:pt>
                <c:pt idx="492">
                  <c:v>38113</c:v>
                </c:pt>
                <c:pt idx="493">
                  <c:v>38114</c:v>
                </c:pt>
                <c:pt idx="494">
                  <c:v>38117</c:v>
                </c:pt>
                <c:pt idx="495">
                  <c:v>38118</c:v>
                </c:pt>
                <c:pt idx="496">
                  <c:v>38119</c:v>
                </c:pt>
                <c:pt idx="497">
                  <c:v>38120</c:v>
                </c:pt>
                <c:pt idx="498">
                  <c:v>38121</c:v>
                </c:pt>
                <c:pt idx="499">
                  <c:v>38124</c:v>
                </c:pt>
                <c:pt idx="500">
                  <c:v>38125</c:v>
                </c:pt>
                <c:pt idx="501">
                  <c:v>38126</c:v>
                </c:pt>
                <c:pt idx="502">
                  <c:v>38127</c:v>
                </c:pt>
                <c:pt idx="503">
                  <c:v>38128</c:v>
                </c:pt>
                <c:pt idx="504">
                  <c:v>38131</c:v>
                </c:pt>
                <c:pt idx="505">
                  <c:v>38132</c:v>
                </c:pt>
                <c:pt idx="506">
                  <c:v>38133</c:v>
                </c:pt>
                <c:pt idx="507">
                  <c:v>38134</c:v>
                </c:pt>
                <c:pt idx="508">
                  <c:v>38135</c:v>
                </c:pt>
                <c:pt idx="509">
                  <c:v>38139</c:v>
                </c:pt>
                <c:pt idx="510">
                  <c:v>38140</c:v>
                </c:pt>
                <c:pt idx="511">
                  <c:v>38141</c:v>
                </c:pt>
                <c:pt idx="512">
                  <c:v>38142</c:v>
                </c:pt>
                <c:pt idx="513">
                  <c:v>38145</c:v>
                </c:pt>
                <c:pt idx="514">
                  <c:v>38146</c:v>
                </c:pt>
                <c:pt idx="515">
                  <c:v>38147</c:v>
                </c:pt>
                <c:pt idx="516">
                  <c:v>38148</c:v>
                </c:pt>
                <c:pt idx="517">
                  <c:v>38152</c:v>
                </c:pt>
                <c:pt idx="518">
                  <c:v>38153</c:v>
                </c:pt>
                <c:pt idx="519">
                  <c:v>38154</c:v>
                </c:pt>
                <c:pt idx="520">
                  <c:v>38155</c:v>
                </c:pt>
                <c:pt idx="521">
                  <c:v>38156</c:v>
                </c:pt>
                <c:pt idx="522">
                  <c:v>38159</c:v>
                </c:pt>
                <c:pt idx="523">
                  <c:v>38160</c:v>
                </c:pt>
                <c:pt idx="524">
                  <c:v>38161</c:v>
                </c:pt>
                <c:pt idx="525">
                  <c:v>38162</c:v>
                </c:pt>
                <c:pt idx="526">
                  <c:v>38163</c:v>
                </c:pt>
                <c:pt idx="527">
                  <c:v>38166</c:v>
                </c:pt>
                <c:pt idx="528">
                  <c:v>38167</c:v>
                </c:pt>
                <c:pt idx="529">
                  <c:v>38168</c:v>
                </c:pt>
                <c:pt idx="530">
                  <c:v>38169</c:v>
                </c:pt>
                <c:pt idx="531">
                  <c:v>38170</c:v>
                </c:pt>
                <c:pt idx="532">
                  <c:v>38174</c:v>
                </c:pt>
                <c:pt idx="533">
                  <c:v>38175</c:v>
                </c:pt>
                <c:pt idx="534">
                  <c:v>38176</c:v>
                </c:pt>
                <c:pt idx="535">
                  <c:v>38177</c:v>
                </c:pt>
                <c:pt idx="536">
                  <c:v>38180</c:v>
                </c:pt>
                <c:pt idx="537">
                  <c:v>38181</c:v>
                </c:pt>
                <c:pt idx="538">
                  <c:v>38182</c:v>
                </c:pt>
                <c:pt idx="539">
                  <c:v>38183</c:v>
                </c:pt>
                <c:pt idx="540">
                  <c:v>38184</c:v>
                </c:pt>
                <c:pt idx="541">
                  <c:v>38187</c:v>
                </c:pt>
                <c:pt idx="542">
                  <c:v>38188</c:v>
                </c:pt>
                <c:pt idx="543">
                  <c:v>38189</c:v>
                </c:pt>
                <c:pt idx="544">
                  <c:v>38190</c:v>
                </c:pt>
                <c:pt idx="545">
                  <c:v>38191</c:v>
                </c:pt>
                <c:pt idx="546">
                  <c:v>38194</c:v>
                </c:pt>
                <c:pt idx="547">
                  <c:v>38195</c:v>
                </c:pt>
                <c:pt idx="548">
                  <c:v>38196</c:v>
                </c:pt>
                <c:pt idx="549">
                  <c:v>38197</c:v>
                </c:pt>
                <c:pt idx="550">
                  <c:v>38198</c:v>
                </c:pt>
                <c:pt idx="551">
                  <c:v>38201</c:v>
                </c:pt>
                <c:pt idx="552">
                  <c:v>38202</c:v>
                </c:pt>
                <c:pt idx="553">
                  <c:v>38203</c:v>
                </c:pt>
                <c:pt idx="554">
                  <c:v>38204</c:v>
                </c:pt>
                <c:pt idx="555">
                  <c:v>38205</c:v>
                </c:pt>
                <c:pt idx="556">
                  <c:v>38208</c:v>
                </c:pt>
                <c:pt idx="557">
                  <c:v>38209</c:v>
                </c:pt>
                <c:pt idx="558">
                  <c:v>38210</c:v>
                </c:pt>
                <c:pt idx="559">
                  <c:v>38211</c:v>
                </c:pt>
                <c:pt idx="560">
                  <c:v>38212</c:v>
                </c:pt>
                <c:pt idx="561">
                  <c:v>38215</c:v>
                </c:pt>
                <c:pt idx="562">
                  <c:v>38216</c:v>
                </c:pt>
                <c:pt idx="563">
                  <c:v>38217</c:v>
                </c:pt>
                <c:pt idx="564">
                  <c:v>38218</c:v>
                </c:pt>
                <c:pt idx="565">
                  <c:v>38219</c:v>
                </c:pt>
                <c:pt idx="566">
                  <c:v>38222</c:v>
                </c:pt>
                <c:pt idx="567">
                  <c:v>38223</c:v>
                </c:pt>
                <c:pt idx="568">
                  <c:v>38224</c:v>
                </c:pt>
                <c:pt idx="569">
                  <c:v>38225</c:v>
                </c:pt>
                <c:pt idx="570">
                  <c:v>38226</c:v>
                </c:pt>
                <c:pt idx="571">
                  <c:v>38229</c:v>
                </c:pt>
                <c:pt idx="572">
                  <c:v>38230</c:v>
                </c:pt>
                <c:pt idx="573">
                  <c:v>38231</c:v>
                </c:pt>
                <c:pt idx="574">
                  <c:v>38232</c:v>
                </c:pt>
                <c:pt idx="575">
                  <c:v>38233</c:v>
                </c:pt>
                <c:pt idx="576">
                  <c:v>38237</c:v>
                </c:pt>
                <c:pt idx="577">
                  <c:v>38238</c:v>
                </c:pt>
                <c:pt idx="578">
                  <c:v>38239</c:v>
                </c:pt>
                <c:pt idx="579">
                  <c:v>38240</c:v>
                </c:pt>
                <c:pt idx="580">
                  <c:v>38243</c:v>
                </c:pt>
                <c:pt idx="581">
                  <c:v>38244</c:v>
                </c:pt>
                <c:pt idx="582">
                  <c:v>38245</c:v>
                </c:pt>
                <c:pt idx="583">
                  <c:v>38246</c:v>
                </c:pt>
                <c:pt idx="584">
                  <c:v>38247</c:v>
                </c:pt>
                <c:pt idx="585">
                  <c:v>38250</c:v>
                </c:pt>
                <c:pt idx="586">
                  <c:v>38251</c:v>
                </c:pt>
                <c:pt idx="587">
                  <c:v>38252</c:v>
                </c:pt>
                <c:pt idx="588">
                  <c:v>38253</c:v>
                </c:pt>
                <c:pt idx="589">
                  <c:v>38254</c:v>
                </c:pt>
                <c:pt idx="590">
                  <c:v>38257</c:v>
                </c:pt>
                <c:pt idx="591">
                  <c:v>38258</c:v>
                </c:pt>
                <c:pt idx="592">
                  <c:v>38259</c:v>
                </c:pt>
                <c:pt idx="593">
                  <c:v>38260</c:v>
                </c:pt>
                <c:pt idx="594">
                  <c:v>38261</c:v>
                </c:pt>
                <c:pt idx="595">
                  <c:v>38264</c:v>
                </c:pt>
                <c:pt idx="596">
                  <c:v>38265</c:v>
                </c:pt>
                <c:pt idx="597">
                  <c:v>38266</c:v>
                </c:pt>
                <c:pt idx="598">
                  <c:v>38267</c:v>
                </c:pt>
                <c:pt idx="599">
                  <c:v>38268</c:v>
                </c:pt>
                <c:pt idx="600">
                  <c:v>38271</c:v>
                </c:pt>
                <c:pt idx="601">
                  <c:v>38272</c:v>
                </c:pt>
                <c:pt idx="602">
                  <c:v>38273</c:v>
                </c:pt>
                <c:pt idx="603">
                  <c:v>38274</c:v>
                </c:pt>
                <c:pt idx="604">
                  <c:v>38275</c:v>
                </c:pt>
                <c:pt idx="605">
                  <c:v>38278</c:v>
                </c:pt>
                <c:pt idx="606">
                  <c:v>38279</c:v>
                </c:pt>
                <c:pt idx="607">
                  <c:v>38280</c:v>
                </c:pt>
                <c:pt idx="608">
                  <c:v>38281</c:v>
                </c:pt>
                <c:pt idx="609">
                  <c:v>38282</c:v>
                </c:pt>
                <c:pt idx="610">
                  <c:v>38285</c:v>
                </c:pt>
                <c:pt idx="611">
                  <c:v>38286</c:v>
                </c:pt>
                <c:pt idx="612">
                  <c:v>38287</c:v>
                </c:pt>
                <c:pt idx="613">
                  <c:v>38288</c:v>
                </c:pt>
                <c:pt idx="614">
                  <c:v>38289</c:v>
                </c:pt>
                <c:pt idx="615">
                  <c:v>38292</c:v>
                </c:pt>
                <c:pt idx="616">
                  <c:v>38293</c:v>
                </c:pt>
                <c:pt idx="617">
                  <c:v>38294</c:v>
                </c:pt>
                <c:pt idx="618">
                  <c:v>38295</c:v>
                </c:pt>
                <c:pt idx="619">
                  <c:v>38296</c:v>
                </c:pt>
                <c:pt idx="620">
                  <c:v>38299</c:v>
                </c:pt>
                <c:pt idx="621">
                  <c:v>38300</c:v>
                </c:pt>
                <c:pt idx="622">
                  <c:v>38301</c:v>
                </c:pt>
                <c:pt idx="623">
                  <c:v>38302</c:v>
                </c:pt>
                <c:pt idx="624">
                  <c:v>38303</c:v>
                </c:pt>
                <c:pt idx="625">
                  <c:v>38306</c:v>
                </c:pt>
                <c:pt idx="626">
                  <c:v>38307</c:v>
                </c:pt>
                <c:pt idx="627">
                  <c:v>38308</c:v>
                </c:pt>
                <c:pt idx="628">
                  <c:v>38309</c:v>
                </c:pt>
                <c:pt idx="629">
                  <c:v>38310</c:v>
                </c:pt>
                <c:pt idx="630">
                  <c:v>38313</c:v>
                </c:pt>
                <c:pt idx="631">
                  <c:v>38314</c:v>
                </c:pt>
                <c:pt idx="632">
                  <c:v>38315</c:v>
                </c:pt>
                <c:pt idx="633">
                  <c:v>38317</c:v>
                </c:pt>
                <c:pt idx="634">
                  <c:v>38320</c:v>
                </c:pt>
                <c:pt idx="635">
                  <c:v>38321</c:v>
                </c:pt>
                <c:pt idx="636">
                  <c:v>38322</c:v>
                </c:pt>
                <c:pt idx="637">
                  <c:v>38323</c:v>
                </c:pt>
                <c:pt idx="638">
                  <c:v>38324</c:v>
                </c:pt>
                <c:pt idx="639">
                  <c:v>38327</c:v>
                </c:pt>
                <c:pt idx="640">
                  <c:v>38328</c:v>
                </c:pt>
                <c:pt idx="641">
                  <c:v>38329</c:v>
                </c:pt>
                <c:pt idx="642">
                  <c:v>38330</c:v>
                </c:pt>
                <c:pt idx="643">
                  <c:v>38331</c:v>
                </c:pt>
                <c:pt idx="644">
                  <c:v>38334</c:v>
                </c:pt>
                <c:pt idx="645">
                  <c:v>38335</c:v>
                </c:pt>
                <c:pt idx="646">
                  <c:v>38336</c:v>
                </c:pt>
                <c:pt idx="647">
                  <c:v>38337</c:v>
                </c:pt>
                <c:pt idx="648">
                  <c:v>38338</c:v>
                </c:pt>
                <c:pt idx="649">
                  <c:v>38341</c:v>
                </c:pt>
                <c:pt idx="650">
                  <c:v>38342</c:v>
                </c:pt>
                <c:pt idx="651">
                  <c:v>38343</c:v>
                </c:pt>
                <c:pt idx="652">
                  <c:v>38344</c:v>
                </c:pt>
                <c:pt idx="653">
                  <c:v>38348</c:v>
                </c:pt>
                <c:pt idx="654">
                  <c:v>38349</c:v>
                </c:pt>
                <c:pt idx="655">
                  <c:v>38350</c:v>
                </c:pt>
                <c:pt idx="656">
                  <c:v>38351</c:v>
                </c:pt>
                <c:pt idx="657">
                  <c:v>38352</c:v>
                </c:pt>
                <c:pt idx="658">
                  <c:v>38355</c:v>
                </c:pt>
                <c:pt idx="659">
                  <c:v>38356</c:v>
                </c:pt>
                <c:pt idx="660">
                  <c:v>38357</c:v>
                </c:pt>
                <c:pt idx="661">
                  <c:v>38358</c:v>
                </c:pt>
                <c:pt idx="662">
                  <c:v>38359</c:v>
                </c:pt>
                <c:pt idx="663">
                  <c:v>38362</c:v>
                </c:pt>
                <c:pt idx="664">
                  <c:v>38363</c:v>
                </c:pt>
                <c:pt idx="665">
                  <c:v>38364</c:v>
                </c:pt>
                <c:pt idx="666">
                  <c:v>38365</c:v>
                </c:pt>
                <c:pt idx="667">
                  <c:v>38366</c:v>
                </c:pt>
                <c:pt idx="668">
                  <c:v>38370</c:v>
                </c:pt>
                <c:pt idx="669">
                  <c:v>38371</c:v>
                </c:pt>
                <c:pt idx="670">
                  <c:v>38372</c:v>
                </c:pt>
                <c:pt idx="671">
                  <c:v>38373</c:v>
                </c:pt>
                <c:pt idx="672">
                  <c:v>38376</c:v>
                </c:pt>
                <c:pt idx="673">
                  <c:v>38377</c:v>
                </c:pt>
                <c:pt idx="674">
                  <c:v>38378</c:v>
                </c:pt>
                <c:pt idx="675">
                  <c:v>38379</c:v>
                </c:pt>
                <c:pt idx="676">
                  <c:v>38380</c:v>
                </c:pt>
                <c:pt idx="677">
                  <c:v>38383</c:v>
                </c:pt>
                <c:pt idx="678">
                  <c:v>38384</c:v>
                </c:pt>
                <c:pt idx="679">
                  <c:v>38385</c:v>
                </c:pt>
                <c:pt idx="680">
                  <c:v>38386</c:v>
                </c:pt>
                <c:pt idx="681">
                  <c:v>38387</c:v>
                </c:pt>
                <c:pt idx="682">
                  <c:v>38390</c:v>
                </c:pt>
                <c:pt idx="683">
                  <c:v>38391</c:v>
                </c:pt>
                <c:pt idx="684">
                  <c:v>38392</c:v>
                </c:pt>
                <c:pt idx="685">
                  <c:v>38393</c:v>
                </c:pt>
                <c:pt idx="686">
                  <c:v>38394</c:v>
                </c:pt>
                <c:pt idx="687">
                  <c:v>38397</c:v>
                </c:pt>
                <c:pt idx="688">
                  <c:v>38398</c:v>
                </c:pt>
                <c:pt idx="689">
                  <c:v>38399</c:v>
                </c:pt>
                <c:pt idx="690">
                  <c:v>38400</c:v>
                </c:pt>
                <c:pt idx="691">
                  <c:v>38401</c:v>
                </c:pt>
                <c:pt idx="692">
                  <c:v>38405</c:v>
                </c:pt>
                <c:pt idx="693">
                  <c:v>38406</c:v>
                </c:pt>
                <c:pt idx="694">
                  <c:v>38407</c:v>
                </c:pt>
                <c:pt idx="695">
                  <c:v>38408</c:v>
                </c:pt>
                <c:pt idx="696">
                  <c:v>38411</c:v>
                </c:pt>
                <c:pt idx="697">
                  <c:v>38412</c:v>
                </c:pt>
                <c:pt idx="698">
                  <c:v>38413</c:v>
                </c:pt>
                <c:pt idx="699">
                  <c:v>38414</c:v>
                </c:pt>
                <c:pt idx="700">
                  <c:v>38415</c:v>
                </c:pt>
                <c:pt idx="701">
                  <c:v>38418</c:v>
                </c:pt>
                <c:pt idx="702">
                  <c:v>38419</c:v>
                </c:pt>
                <c:pt idx="703">
                  <c:v>38420</c:v>
                </c:pt>
                <c:pt idx="704">
                  <c:v>38421</c:v>
                </c:pt>
                <c:pt idx="705">
                  <c:v>38422</c:v>
                </c:pt>
                <c:pt idx="706">
                  <c:v>38425</c:v>
                </c:pt>
                <c:pt idx="707">
                  <c:v>38426</c:v>
                </c:pt>
                <c:pt idx="708">
                  <c:v>38427</c:v>
                </c:pt>
                <c:pt idx="709">
                  <c:v>38428</c:v>
                </c:pt>
                <c:pt idx="710">
                  <c:v>38429</c:v>
                </c:pt>
                <c:pt idx="711">
                  <c:v>38432</c:v>
                </c:pt>
                <c:pt idx="712">
                  <c:v>38433</c:v>
                </c:pt>
                <c:pt idx="713">
                  <c:v>38434</c:v>
                </c:pt>
                <c:pt idx="714">
                  <c:v>38435</c:v>
                </c:pt>
                <c:pt idx="715">
                  <c:v>38439</c:v>
                </c:pt>
                <c:pt idx="716">
                  <c:v>38440</c:v>
                </c:pt>
                <c:pt idx="717">
                  <c:v>38441</c:v>
                </c:pt>
                <c:pt idx="718">
                  <c:v>38442</c:v>
                </c:pt>
                <c:pt idx="719">
                  <c:v>38443</c:v>
                </c:pt>
                <c:pt idx="720">
                  <c:v>38446</c:v>
                </c:pt>
                <c:pt idx="721">
                  <c:v>38447</c:v>
                </c:pt>
                <c:pt idx="722">
                  <c:v>38448</c:v>
                </c:pt>
                <c:pt idx="723">
                  <c:v>38449</c:v>
                </c:pt>
                <c:pt idx="724">
                  <c:v>38450</c:v>
                </c:pt>
                <c:pt idx="725">
                  <c:v>38453</c:v>
                </c:pt>
                <c:pt idx="726">
                  <c:v>38454</c:v>
                </c:pt>
                <c:pt idx="727">
                  <c:v>38455</c:v>
                </c:pt>
                <c:pt idx="728">
                  <c:v>38456</c:v>
                </c:pt>
                <c:pt idx="729">
                  <c:v>38457</c:v>
                </c:pt>
                <c:pt idx="730">
                  <c:v>38460</c:v>
                </c:pt>
                <c:pt idx="731">
                  <c:v>38461</c:v>
                </c:pt>
                <c:pt idx="732">
                  <c:v>38462</c:v>
                </c:pt>
                <c:pt idx="733">
                  <c:v>38463</c:v>
                </c:pt>
                <c:pt idx="734">
                  <c:v>38464</c:v>
                </c:pt>
                <c:pt idx="735">
                  <c:v>38467</c:v>
                </c:pt>
                <c:pt idx="736">
                  <c:v>38468</c:v>
                </c:pt>
                <c:pt idx="737">
                  <c:v>38469</c:v>
                </c:pt>
                <c:pt idx="738">
                  <c:v>38470</c:v>
                </c:pt>
                <c:pt idx="739">
                  <c:v>38471</c:v>
                </c:pt>
                <c:pt idx="740">
                  <c:v>38474</c:v>
                </c:pt>
                <c:pt idx="741">
                  <c:v>38475</c:v>
                </c:pt>
                <c:pt idx="742">
                  <c:v>38476</c:v>
                </c:pt>
                <c:pt idx="743">
                  <c:v>38477</c:v>
                </c:pt>
                <c:pt idx="744">
                  <c:v>38478</c:v>
                </c:pt>
                <c:pt idx="745">
                  <c:v>38481</c:v>
                </c:pt>
                <c:pt idx="746">
                  <c:v>38482</c:v>
                </c:pt>
                <c:pt idx="747">
                  <c:v>38483</c:v>
                </c:pt>
                <c:pt idx="748">
                  <c:v>38484</c:v>
                </c:pt>
                <c:pt idx="749">
                  <c:v>38485</c:v>
                </c:pt>
                <c:pt idx="750">
                  <c:v>38488</c:v>
                </c:pt>
                <c:pt idx="751">
                  <c:v>38489</c:v>
                </c:pt>
                <c:pt idx="752">
                  <c:v>38490</c:v>
                </c:pt>
                <c:pt idx="753">
                  <c:v>38491</c:v>
                </c:pt>
                <c:pt idx="754">
                  <c:v>38492</c:v>
                </c:pt>
                <c:pt idx="755">
                  <c:v>38495</c:v>
                </c:pt>
                <c:pt idx="756">
                  <c:v>38496</c:v>
                </c:pt>
                <c:pt idx="757">
                  <c:v>38497</c:v>
                </c:pt>
                <c:pt idx="758">
                  <c:v>38498</c:v>
                </c:pt>
                <c:pt idx="759">
                  <c:v>38499</c:v>
                </c:pt>
                <c:pt idx="760">
                  <c:v>38503</c:v>
                </c:pt>
                <c:pt idx="761">
                  <c:v>38504</c:v>
                </c:pt>
                <c:pt idx="762">
                  <c:v>38505</c:v>
                </c:pt>
                <c:pt idx="763">
                  <c:v>38506</c:v>
                </c:pt>
                <c:pt idx="764">
                  <c:v>38509</c:v>
                </c:pt>
                <c:pt idx="765">
                  <c:v>38510</c:v>
                </c:pt>
                <c:pt idx="766">
                  <c:v>38511</c:v>
                </c:pt>
                <c:pt idx="767">
                  <c:v>38512</c:v>
                </c:pt>
                <c:pt idx="768">
                  <c:v>38513</c:v>
                </c:pt>
                <c:pt idx="769">
                  <c:v>38516</c:v>
                </c:pt>
                <c:pt idx="770">
                  <c:v>38517</c:v>
                </c:pt>
                <c:pt idx="771">
                  <c:v>38518</c:v>
                </c:pt>
                <c:pt idx="772">
                  <c:v>38519</c:v>
                </c:pt>
                <c:pt idx="773">
                  <c:v>38520</c:v>
                </c:pt>
                <c:pt idx="774">
                  <c:v>38523</c:v>
                </c:pt>
                <c:pt idx="775">
                  <c:v>38524</c:v>
                </c:pt>
                <c:pt idx="776">
                  <c:v>38525</c:v>
                </c:pt>
                <c:pt idx="777">
                  <c:v>38526</c:v>
                </c:pt>
                <c:pt idx="778">
                  <c:v>38527</c:v>
                </c:pt>
                <c:pt idx="779">
                  <c:v>38530</c:v>
                </c:pt>
                <c:pt idx="780">
                  <c:v>38531</c:v>
                </c:pt>
                <c:pt idx="781">
                  <c:v>38532</c:v>
                </c:pt>
                <c:pt idx="782">
                  <c:v>38533</c:v>
                </c:pt>
                <c:pt idx="783">
                  <c:v>38534</c:v>
                </c:pt>
                <c:pt idx="784">
                  <c:v>38538</c:v>
                </c:pt>
                <c:pt idx="785">
                  <c:v>38539</c:v>
                </c:pt>
                <c:pt idx="786">
                  <c:v>38540</c:v>
                </c:pt>
                <c:pt idx="787">
                  <c:v>38541</c:v>
                </c:pt>
                <c:pt idx="788">
                  <c:v>38544</c:v>
                </c:pt>
                <c:pt idx="789">
                  <c:v>38545</c:v>
                </c:pt>
                <c:pt idx="790">
                  <c:v>38546</c:v>
                </c:pt>
                <c:pt idx="791">
                  <c:v>38547</c:v>
                </c:pt>
                <c:pt idx="792">
                  <c:v>38548</c:v>
                </c:pt>
                <c:pt idx="793">
                  <c:v>38551</c:v>
                </c:pt>
                <c:pt idx="794">
                  <c:v>38552</c:v>
                </c:pt>
                <c:pt idx="795">
                  <c:v>38553</c:v>
                </c:pt>
                <c:pt idx="796">
                  <c:v>38554</c:v>
                </c:pt>
                <c:pt idx="797">
                  <c:v>38555</c:v>
                </c:pt>
                <c:pt idx="798">
                  <c:v>38558</c:v>
                </c:pt>
                <c:pt idx="799">
                  <c:v>38559</c:v>
                </c:pt>
                <c:pt idx="800">
                  <c:v>38560</c:v>
                </c:pt>
                <c:pt idx="801">
                  <c:v>38561</c:v>
                </c:pt>
                <c:pt idx="802">
                  <c:v>38562</c:v>
                </c:pt>
                <c:pt idx="803">
                  <c:v>38565</c:v>
                </c:pt>
                <c:pt idx="804">
                  <c:v>38566</c:v>
                </c:pt>
                <c:pt idx="805">
                  <c:v>38567</c:v>
                </c:pt>
                <c:pt idx="806">
                  <c:v>38568</c:v>
                </c:pt>
                <c:pt idx="807">
                  <c:v>38569</c:v>
                </c:pt>
                <c:pt idx="808">
                  <c:v>38572</c:v>
                </c:pt>
                <c:pt idx="809">
                  <c:v>38573</c:v>
                </c:pt>
                <c:pt idx="810">
                  <c:v>38574</c:v>
                </c:pt>
                <c:pt idx="811">
                  <c:v>38575</c:v>
                </c:pt>
                <c:pt idx="812">
                  <c:v>38576</c:v>
                </c:pt>
                <c:pt idx="813">
                  <c:v>38579</c:v>
                </c:pt>
                <c:pt idx="814">
                  <c:v>38580</c:v>
                </c:pt>
                <c:pt idx="815">
                  <c:v>38581</c:v>
                </c:pt>
                <c:pt idx="816">
                  <c:v>38582</c:v>
                </c:pt>
                <c:pt idx="817">
                  <c:v>38583</c:v>
                </c:pt>
                <c:pt idx="818">
                  <c:v>38586</c:v>
                </c:pt>
                <c:pt idx="819">
                  <c:v>38587</c:v>
                </c:pt>
                <c:pt idx="820">
                  <c:v>38588</c:v>
                </c:pt>
                <c:pt idx="821">
                  <c:v>38589</c:v>
                </c:pt>
                <c:pt idx="822">
                  <c:v>38590</c:v>
                </c:pt>
                <c:pt idx="823">
                  <c:v>38593</c:v>
                </c:pt>
                <c:pt idx="824">
                  <c:v>38594</c:v>
                </c:pt>
                <c:pt idx="825">
                  <c:v>38595</c:v>
                </c:pt>
                <c:pt idx="826">
                  <c:v>38596</c:v>
                </c:pt>
                <c:pt idx="827">
                  <c:v>38597</c:v>
                </c:pt>
                <c:pt idx="828">
                  <c:v>38601</c:v>
                </c:pt>
                <c:pt idx="829">
                  <c:v>38602</c:v>
                </c:pt>
                <c:pt idx="830">
                  <c:v>38603</c:v>
                </c:pt>
                <c:pt idx="831">
                  <c:v>38604</c:v>
                </c:pt>
                <c:pt idx="832">
                  <c:v>38607</c:v>
                </c:pt>
                <c:pt idx="833">
                  <c:v>38608</c:v>
                </c:pt>
                <c:pt idx="834">
                  <c:v>38609</c:v>
                </c:pt>
                <c:pt idx="835">
                  <c:v>38610</c:v>
                </c:pt>
                <c:pt idx="836">
                  <c:v>38611</c:v>
                </c:pt>
                <c:pt idx="837">
                  <c:v>38614</c:v>
                </c:pt>
                <c:pt idx="838">
                  <c:v>38615</c:v>
                </c:pt>
                <c:pt idx="839">
                  <c:v>38616</c:v>
                </c:pt>
                <c:pt idx="840">
                  <c:v>38617</c:v>
                </c:pt>
                <c:pt idx="841">
                  <c:v>38618</c:v>
                </c:pt>
                <c:pt idx="842">
                  <c:v>38621</c:v>
                </c:pt>
                <c:pt idx="843">
                  <c:v>38622</c:v>
                </c:pt>
                <c:pt idx="844">
                  <c:v>38623</c:v>
                </c:pt>
                <c:pt idx="845">
                  <c:v>38624</c:v>
                </c:pt>
                <c:pt idx="846">
                  <c:v>38625</c:v>
                </c:pt>
                <c:pt idx="847">
                  <c:v>38628</c:v>
                </c:pt>
                <c:pt idx="848">
                  <c:v>38629</c:v>
                </c:pt>
                <c:pt idx="849">
                  <c:v>38630</c:v>
                </c:pt>
                <c:pt idx="850">
                  <c:v>38631</c:v>
                </c:pt>
                <c:pt idx="851">
                  <c:v>38632</c:v>
                </c:pt>
                <c:pt idx="852">
                  <c:v>38635</c:v>
                </c:pt>
                <c:pt idx="853">
                  <c:v>38636</c:v>
                </c:pt>
                <c:pt idx="854">
                  <c:v>38637</c:v>
                </c:pt>
                <c:pt idx="855">
                  <c:v>38638</c:v>
                </c:pt>
                <c:pt idx="856">
                  <c:v>38639</c:v>
                </c:pt>
                <c:pt idx="857">
                  <c:v>38642</c:v>
                </c:pt>
                <c:pt idx="858">
                  <c:v>38643</c:v>
                </c:pt>
                <c:pt idx="859">
                  <c:v>38644</c:v>
                </c:pt>
                <c:pt idx="860">
                  <c:v>38645</c:v>
                </c:pt>
                <c:pt idx="861">
                  <c:v>38646</c:v>
                </c:pt>
                <c:pt idx="862">
                  <c:v>38649</c:v>
                </c:pt>
                <c:pt idx="863">
                  <c:v>38650</c:v>
                </c:pt>
                <c:pt idx="864">
                  <c:v>38651</c:v>
                </c:pt>
                <c:pt idx="865">
                  <c:v>38652</c:v>
                </c:pt>
                <c:pt idx="866">
                  <c:v>38653</c:v>
                </c:pt>
                <c:pt idx="867">
                  <c:v>38656</c:v>
                </c:pt>
                <c:pt idx="868">
                  <c:v>38657</c:v>
                </c:pt>
                <c:pt idx="869">
                  <c:v>38658</c:v>
                </c:pt>
                <c:pt idx="870">
                  <c:v>38659</c:v>
                </c:pt>
                <c:pt idx="871">
                  <c:v>38660</c:v>
                </c:pt>
                <c:pt idx="872">
                  <c:v>38663</c:v>
                </c:pt>
                <c:pt idx="873">
                  <c:v>38664</c:v>
                </c:pt>
                <c:pt idx="874">
                  <c:v>38665</c:v>
                </c:pt>
                <c:pt idx="875">
                  <c:v>38666</c:v>
                </c:pt>
                <c:pt idx="876">
                  <c:v>38667</c:v>
                </c:pt>
                <c:pt idx="877">
                  <c:v>38670</c:v>
                </c:pt>
                <c:pt idx="878">
                  <c:v>38671</c:v>
                </c:pt>
                <c:pt idx="879">
                  <c:v>38672</c:v>
                </c:pt>
                <c:pt idx="880">
                  <c:v>38673</c:v>
                </c:pt>
                <c:pt idx="881">
                  <c:v>38674</c:v>
                </c:pt>
                <c:pt idx="882">
                  <c:v>38677</c:v>
                </c:pt>
                <c:pt idx="883">
                  <c:v>38678</c:v>
                </c:pt>
                <c:pt idx="884">
                  <c:v>38679</c:v>
                </c:pt>
                <c:pt idx="885">
                  <c:v>38681</c:v>
                </c:pt>
                <c:pt idx="886">
                  <c:v>38684</c:v>
                </c:pt>
                <c:pt idx="887">
                  <c:v>38685</c:v>
                </c:pt>
                <c:pt idx="888">
                  <c:v>38686</c:v>
                </c:pt>
                <c:pt idx="889">
                  <c:v>38687</c:v>
                </c:pt>
                <c:pt idx="890">
                  <c:v>38688</c:v>
                </c:pt>
                <c:pt idx="891">
                  <c:v>38691</c:v>
                </c:pt>
                <c:pt idx="892">
                  <c:v>38692</c:v>
                </c:pt>
                <c:pt idx="893">
                  <c:v>38693</c:v>
                </c:pt>
                <c:pt idx="894">
                  <c:v>38694</c:v>
                </c:pt>
                <c:pt idx="895">
                  <c:v>38695</c:v>
                </c:pt>
                <c:pt idx="896">
                  <c:v>38698</c:v>
                </c:pt>
                <c:pt idx="897">
                  <c:v>38699</c:v>
                </c:pt>
                <c:pt idx="898">
                  <c:v>38700</c:v>
                </c:pt>
                <c:pt idx="899">
                  <c:v>38701</c:v>
                </c:pt>
                <c:pt idx="900">
                  <c:v>38702</c:v>
                </c:pt>
                <c:pt idx="901">
                  <c:v>38705</c:v>
                </c:pt>
                <c:pt idx="902">
                  <c:v>38706</c:v>
                </c:pt>
                <c:pt idx="903">
                  <c:v>38707</c:v>
                </c:pt>
                <c:pt idx="904">
                  <c:v>38708</c:v>
                </c:pt>
                <c:pt idx="905">
                  <c:v>38709</c:v>
                </c:pt>
                <c:pt idx="906">
                  <c:v>38713</c:v>
                </c:pt>
                <c:pt idx="907">
                  <c:v>38714</c:v>
                </c:pt>
                <c:pt idx="908">
                  <c:v>38715</c:v>
                </c:pt>
                <c:pt idx="909">
                  <c:v>38716</c:v>
                </c:pt>
                <c:pt idx="910">
                  <c:v>38720</c:v>
                </c:pt>
                <c:pt idx="911">
                  <c:v>38721</c:v>
                </c:pt>
                <c:pt idx="912">
                  <c:v>38722</c:v>
                </c:pt>
                <c:pt idx="913">
                  <c:v>38723</c:v>
                </c:pt>
                <c:pt idx="914">
                  <c:v>38726</c:v>
                </c:pt>
                <c:pt idx="915">
                  <c:v>38727</c:v>
                </c:pt>
                <c:pt idx="916">
                  <c:v>38728</c:v>
                </c:pt>
                <c:pt idx="917">
                  <c:v>38729</c:v>
                </c:pt>
                <c:pt idx="918">
                  <c:v>38730</c:v>
                </c:pt>
                <c:pt idx="919">
                  <c:v>38734</c:v>
                </c:pt>
                <c:pt idx="920">
                  <c:v>38735</c:v>
                </c:pt>
                <c:pt idx="921">
                  <c:v>38736</c:v>
                </c:pt>
                <c:pt idx="922">
                  <c:v>38737</c:v>
                </c:pt>
                <c:pt idx="923">
                  <c:v>38740</c:v>
                </c:pt>
                <c:pt idx="924">
                  <c:v>38741</c:v>
                </c:pt>
                <c:pt idx="925">
                  <c:v>38742</c:v>
                </c:pt>
                <c:pt idx="926">
                  <c:v>38743</c:v>
                </c:pt>
                <c:pt idx="927">
                  <c:v>38744</c:v>
                </c:pt>
                <c:pt idx="928">
                  <c:v>38747</c:v>
                </c:pt>
                <c:pt idx="929">
                  <c:v>38748</c:v>
                </c:pt>
                <c:pt idx="930">
                  <c:v>38749</c:v>
                </c:pt>
                <c:pt idx="931">
                  <c:v>38750</c:v>
                </c:pt>
                <c:pt idx="932">
                  <c:v>38751</c:v>
                </c:pt>
                <c:pt idx="933">
                  <c:v>38754</c:v>
                </c:pt>
                <c:pt idx="934">
                  <c:v>38755</c:v>
                </c:pt>
                <c:pt idx="935">
                  <c:v>38756</c:v>
                </c:pt>
                <c:pt idx="936">
                  <c:v>38757</c:v>
                </c:pt>
                <c:pt idx="937">
                  <c:v>38758</c:v>
                </c:pt>
                <c:pt idx="938">
                  <c:v>38761</c:v>
                </c:pt>
                <c:pt idx="939">
                  <c:v>38762</c:v>
                </c:pt>
                <c:pt idx="940">
                  <c:v>38763</c:v>
                </c:pt>
                <c:pt idx="941">
                  <c:v>38764</c:v>
                </c:pt>
                <c:pt idx="942">
                  <c:v>38765</c:v>
                </c:pt>
                <c:pt idx="943">
                  <c:v>38769</c:v>
                </c:pt>
                <c:pt idx="944">
                  <c:v>38770</c:v>
                </c:pt>
                <c:pt idx="945">
                  <c:v>38771</c:v>
                </c:pt>
                <c:pt idx="946">
                  <c:v>38772</c:v>
                </c:pt>
                <c:pt idx="947">
                  <c:v>38775</c:v>
                </c:pt>
                <c:pt idx="948">
                  <c:v>38776</c:v>
                </c:pt>
                <c:pt idx="949">
                  <c:v>38777</c:v>
                </c:pt>
                <c:pt idx="950">
                  <c:v>38778</c:v>
                </c:pt>
                <c:pt idx="951">
                  <c:v>38779</c:v>
                </c:pt>
                <c:pt idx="952">
                  <c:v>38782</c:v>
                </c:pt>
                <c:pt idx="953">
                  <c:v>38783</c:v>
                </c:pt>
                <c:pt idx="954">
                  <c:v>38784</c:v>
                </c:pt>
                <c:pt idx="955">
                  <c:v>38785</c:v>
                </c:pt>
                <c:pt idx="956">
                  <c:v>38786</c:v>
                </c:pt>
                <c:pt idx="957">
                  <c:v>38789</c:v>
                </c:pt>
                <c:pt idx="958">
                  <c:v>38790</c:v>
                </c:pt>
                <c:pt idx="959">
                  <c:v>38791</c:v>
                </c:pt>
                <c:pt idx="960">
                  <c:v>38792</c:v>
                </c:pt>
                <c:pt idx="961">
                  <c:v>38793</c:v>
                </c:pt>
                <c:pt idx="962">
                  <c:v>38796</c:v>
                </c:pt>
                <c:pt idx="963">
                  <c:v>38797</c:v>
                </c:pt>
                <c:pt idx="964">
                  <c:v>38798</c:v>
                </c:pt>
                <c:pt idx="965">
                  <c:v>38799</c:v>
                </c:pt>
                <c:pt idx="966">
                  <c:v>38800</c:v>
                </c:pt>
                <c:pt idx="967">
                  <c:v>38803</c:v>
                </c:pt>
                <c:pt idx="968">
                  <c:v>38804</c:v>
                </c:pt>
                <c:pt idx="969">
                  <c:v>38805</c:v>
                </c:pt>
                <c:pt idx="970">
                  <c:v>38806</c:v>
                </c:pt>
                <c:pt idx="971">
                  <c:v>38807</c:v>
                </c:pt>
                <c:pt idx="972">
                  <c:v>38810</c:v>
                </c:pt>
                <c:pt idx="973">
                  <c:v>38811</c:v>
                </c:pt>
                <c:pt idx="974">
                  <c:v>38812</c:v>
                </c:pt>
                <c:pt idx="975">
                  <c:v>38813</c:v>
                </c:pt>
                <c:pt idx="976">
                  <c:v>38814</c:v>
                </c:pt>
                <c:pt idx="977">
                  <c:v>38817</c:v>
                </c:pt>
                <c:pt idx="978">
                  <c:v>38818</c:v>
                </c:pt>
                <c:pt idx="979">
                  <c:v>38819</c:v>
                </c:pt>
                <c:pt idx="980">
                  <c:v>38820</c:v>
                </c:pt>
                <c:pt idx="981">
                  <c:v>38824</c:v>
                </c:pt>
                <c:pt idx="982">
                  <c:v>38825</c:v>
                </c:pt>
                <c:pt idx="983">
                  <c:v>38826</c:v>
                </c:pt>
                <c:pt idx="984">
                  <c:v>38827</c:v>
                </c:pt>
                <c:pt idx="985">
                  <c:v>38828</c:v>
                </c:pt>
                <c:pt idx="986">
                  <c:v>38831</c:v>
                </c:pt>
                <c:pt idx="987">
                  <c:v>38832</c:v>
                </c:pt>
                <c:pt idx="988">
                  <c:v>38833</c:v>
                </c:pt>
                <c:pt idx="989">
                  <c:v>38834</c:v>
                </c:pt>
                <c:pt idx="990">
                  <c:v>38835</c:v>
                </c:pt>
                <c:pt idx="991">
                  <c:v>38838</c:v>
                </c:pt>
                <c:pt idx="992">
                  <c:v>38839</c:v>
                </c:pt>
                <c:pt idx="993">
                  <c:v>38840</c:v>
                </c:pt>
                <c:pt idx="994">
                  <c:v>38841</c:v>
                </c:pt>
                <c:pt idx="995">
                  <c:v>38842</c:v>
                </c:pt>
                <c:pt idx="996">
                  <c:v>38845</c:v>
                </c:pt>
                <c:pt idx="997">
                  <c:v>38846</c:v>
                </c:pt>
                <c:pt idx="998">
                  <c:v>38847</c:v>
                </c:pt>
                <c:pt idx="999">
                  <c:v>38848</c:v>
                </c:pt>
                <c:pt idx="1000">
                  <c:v>38849</c:v>
                </c:pt>
                <c:pt idx="1001">
                  <c:v>38852</c:v>
                </c:pt>
                <c:pt idx="1002">
                  <c:v>38853</c:v>
                </c:pt>
                <c:pt idx="1003">
                  <c:v>38854</c:v>
                </c:pt>
                <c:pt idx="1004">
                  <c:v>38855</c:v>
                </c:pt>
                <c:pt idx="1005">
                  <c:v>38856</c:v>
                </c:pt>
                <c:pt idx="1006">
                  <c:v>38859</c:v>
                </c:pt>
                <c:pt idx="1007">
                  <c:v>38860</c:v>
                </c:pt>
                <c:pt idx="1008">
                  <c:v>38861</c:v>
                </c:pt>
                <c:pt idx="1009">
                  <c:v>38862</c:v>
                </c:pt>
                <c:pt idx="1010">
                  <c:v>38863</c:v>
                </c:pt>
                <c:pt idx="1011">
                  <c:v>38867</c:v>
                </c:pt>
                <c:pt idx="1012">
                  <c:v>38868</c:v>
                </c:pt>
                <c:pt idx="1013">
                  <c:v>38869</c:v>
                </c:pt>
                <c:pt idx="1014">
                  <c:v>38870</c:v>
                </c:pt>
                <c:pt idx="1015">
                  <c:v>38873</c:v>
                </c:pt>
                <c:pt idx="1016">
                  <c:v>38874</c:v>
                </c:pt>
                <c:pt idx="1017">
                  <c:v>38875</c:v>
                </c:pt>
                <c:pt idx="1018">
                  <c:v>38876</c:v>
                </c:pt>
                <c:pt idx="1019">
                  <c:v>38877</c:v>
                </c:pt>
                <c:pt idx="1020">
                  <c:v>38880</c:v>
                </c:pt>
                <c:pt idx="1021">
                  <c:v>38881</c:v>
                </c:pt>
                <c:pt idx="1022">
                  <c:v>38882</c:v>
                </c:pt>
                <c:pt idx="1023">
                  <c:v>38883</c:v>
                </c:pt>
                <c:pt idx="1024">
                  <c:v>38884</c:v>
                </c:pt>
                <c:pt idx="1025">
                  <c:v>38887</c:v>
                </c:pt>
                <c:pt idx="1026">
                  <c:v>38888</c:v>
                </c:pt>
                <c:pt idx="1027">
                  <c:v>38889</c:v>
                </c:pt>
                <c:pt idx="1028">
                  <c:v>38890</c:v>
                </c:pt>
                <c:pt idx="1029">
                  <c:v>38891</c:v>
                </c:pt>
                <c:pt idx="1030">
                  <c:v>38894</c:v>
                </c:pt>
                <c:pt idx="1031">
                  <c:v>38895</c:v>
                </c:pt>
                <c:pt idx="1032">
                  <c:v>38896</c:v>
                </c:pt>
                <c:pt idx="1033">
                  <c:v>38897</c:v>
                </c:pt>
                <c:pt idx="1034">
                  <c:v>38898</c:v>
                </c:pt>
                <c:pt idx="1035">
                  <c:v>38901</c:v>
                </c:pt>
                <c:pt idx="1036">
                  <c:v>38903</c:v>
                </c:pt>
                <c:pt idx="1037">
                  <c:v>38904</c:v>
                </c:pt>
                <c:pt idx="1038">
                  <c:v>38905</c:v>
                </c:pt>
                <c:pt idx="1039">
                  <c:v>38908</c:v>
                </c:pt>
                <c:pt idx="1040">
                  <c:v>38909</c:v>
                </c:pt>
                <c:pt idx="1041">
                  <c:v>38910</c:v>
                </c:pt>
                <c:pt idx="1042">
                  <c:v>38911</c:v>
                </c:pt>
                <c:pt idx="1043">
                  <c:v>38912</c:v>
                </c:pt>
                <c:pt idx="1044">
                  <c:v>38915</c:v>
                </c:pt>
                <c:pt idx="1045">
                  <c:v>38916</c:v>
                </c:pt>
                <c:pt idx="1046">
                  <c:v>38917</c:v>
                </c:pt>
                <c:pt idx="1047">
                  <c:v>38918</c:v>
                </c:pt>
                <c:pt idx="1048">
                  <c:v>38919</c:v>
                </c:pt>
                <c:pt idx="1049">
                  <c:v>38922</c:v>
                </c:pt>
                <c:pt idx="1050">
                  <c:v>38923</c:v>
                </c:pt>
                <c:pt idx="1051">
                  <c:v>38924</c:v>
                </c:pt>
                <c:pt idx="1052">
                  <c:v>38925</c:v>
                </c:pt>
                <c:pt idx="1053">
                  <c:v>38926</c:v>
                </c:pt>
                <c:pt idx="1054">
                  <c:v>38929</c:v>
                </c:pt>
                <c:pt idx="1055">
                  <c:v>38930</c:v>
                </c:pt>
                <c:pt idx="1056">
                  <c:v>38931</c:v>
                </c:pt>
                <c:pt idx="1057">
                  <c:v>38932</c:v>
                </c:pt>
                <c:pt idx="1058">
                  <c:v>38933</c:v>
                </c:pt>
                <c:pt idx="1059">
                  <c:v>38936</c:v>
                </c:pt>
                <c:pt idx="1060">
                  <c:v>38937</c:v>
                </c:pt>
                <c:pt idx="1061">
                  <c:v>38938</c:v>
                </c:pt>
                <c:pt idx="1062">
                  <c:v>38939</c:v>
                </c:pt>
                <c:pt idx="1063">
                  <c:v>38940</c:v>
                </c:pt>
                <c:pt idx="1064">
                  <c:v>38943</c:v>
                </c:pt>
                <c:pt idx="1065">
                  <c:v>38944</c:v>
                </c:pt>
                <c:pt idx="1066">
                  <c:v>38945</c:v>
                </c:pt>
                <c:pt idx="1067">
                  <c:v>38946</c:v>
                </c:pt>
                <c:pt idx="1068">
                  <c:v>38947</c:v>
                </c:pt>
                <c:pt idx="1069">
                  <c:v>38950</c:v>
                </c:pt>
                <c:pt idx="1070">
                  <c:v>38951</c:v>
                </c:pt>
                <c:pt idx="1071">
                  <c:v>38952</c:v>
                </c:pt>
                <c:pt idx="1072">
                  <c:v>38953</c:v>
                </c:pt>
                <c:pt idx="1073">
                  <c:v>38954</c:v>
                </c:pt>
                <c:pt idx="1074">
                  <c:v>38957</c:v>
                </c:pt>
                <c:pt idx="1075">
                  <c:v>38958</c:v>
                </c:pt>
                <c:pt idx="1076">
                  <c:v>38959</c:v>
                </c:pt>
                <c:pt idx="1077">
                  <c:v>38960</c:v>
                </c:pt>
                <c:pt idx="1078">
                  <c:v>38961</c:v>
                </c:pt>
                <c:pt idx="1079">
                  <c:v>38965</c:v>
                </c:pt>
                <c:pt idx="1080">
                  <c:v>38966</c:v>
                </c:pt>
                <c:pt idx="1081">
                  <c:v>38967</c:v>
                </c:pt>
                <c:pt idx="1082">
                  <c:v>38968</c:v>
                </c:pt>
                <c:pt idx="1083">
                  <c:v>38971</c:v>
                </c:pt>
                <c:pt idx="1084">
                  <c:v>38972</c:v>
                </c:pt>
                <c:pt idx="1085">
                  <c:v>38973</c:v>
                </c:pt>
                <c:pt idx="1086">
                  <c:v>38974</c:v>
                </c:pt>
                <c:pt idx="1087">
                  <c:v>38975</c:v>
                </c:pt>
                <c:pt idx="1088">
                  <c:v>38978</c:v>
                </c:pt>
                <c:pt idx="1089">
                  <c:v>38979</c:v>
                </c:pt>
                <c:pt idx="1090">
                  <c:v>38980</c:v>
                </c:pt>
                <c:pt idx="1091">
                  <c:v>38981</c:v>
                </c:pt>
                <c:pt idx="1092">
                  <c:v>38982</c:v>
                </c:pt>
                <c:pt idx="1093">
                  <c:v>38985</c:v>
                </c:pt>
                <c:pt idx="1094">
                  <c:v>38986</c:v>
                </c:pt>
                <c:pt idx="1095">
                  <c:v>38987</c:v>
                </c:pt>
                <c:pt idx="1096">
                  <c:v>38988</c:v>
                </c:pt>
                <c:pt idx="1097">
                  <c:v>38989</c:v>
                </c:pt>
                <c:pt idx="1098">
                  <c:v>38992</c:v>
                </c:pt>
                <c:pt idx="1099">
                  <c:v>38993</c:v>
                </c:pt>
                <c:pt idx="1100">
                  <c:v>38994</c:v>
                </c:pt>
                <c:pt idx="1101">
                  <c:v>38995</c:v>
                </c:pt>
                <c:pt idx="1102">
                  <c:v>38996</c:v>
                </c:pt>
                <c:pt idx="1103">
                  <c:v>38999</c:v>
                </c:pt>
                <c:pt idx="1104">
                  <c:v>39000</c:v>
                </c:pt>
                <c:pt idx="1105">
                  <c:v>39001</c:v>
                </c:pt>
                <c:pt idx="1106">
                  <c:v>39002</c:v>
                </c:pt>
                <c:pt idx="1107">
                  <c:v>39003</c:v>
                </c:pt>
                <c:pt idx="1108">
                  <c:v>39006</c:v>
                </c:pt>
                <c:pt idx="1109">
                  <c:v>39007</c:v>
                </c:pt>
                <c:pt idx="1110">
                  <c:v>39008</c:v>
                </c:pt>
                <c:pt idx="1111">
                  <c:v>39009</c:v>
                </c:pt>
                <c:pt idx="1112">
                  <c:v>39010</c:v>
                </c:pt>
                <c:pt idx="1113">
                  <c:v>39013</c:v>
                </c:pt>
                <c:pt idx="1114">
                  <c:v>39014</c:v>
                </c:pt>
                <c:pt idx="1115">
                  <c:v>39015</c:v>
                </c:pt>
                <c:pt idx="1116">
                  <c:v>39016</c:v>
                </c:pt>
                <c:pt idx="1117">
                  <c:v>39017</c:v>
                </c:pt>
                <c:pt idx="1118">
                  <c:v>39020</c:v>
                </c:pt>
                <c:pt idx="1119">
                  <c:v>39021</c:v>
                </c:pt>
                <c:pt idx="1120">
                  <c:v>39022</c:v>
                </c:pt>
                <c:pt idx="1121">
                  <c:v>39023</c:v>
                </c:pt>
                <c:pt idx="1122">
                  <c:v>39024</c:v>
                </c:pt>
                <c:pt idx="1123">
                  <c:v>39027</c:v>
                </c:pt>
                <c:pt idx="1124">
                  <c:v>39028</c:v>
                </c:pt>
                <c:pt idx="1125">
                  <c:v>39029</c:v>
                </c:pt>
                <c:pt idx="1126">
                  <c:v>39030</c:v>
                </c:pt>
                <c:pt idx="1127">
                  <c:v>39031</c:v>
                </c:pt>
                <c:pt idx="1128">
                  <c:v>39034</c:v>
                </c:pt>
                <c:pt idx="1129">
                  <c:v>39035</c:v>
                </c:pt>
                <c:pt idx="1130">
                  <c:v>39036</c:v>
                </c:pt>
                <c:pt idx="1131">
                  <c:v>39037</c:v>
                </c:pt>
                <c:pt idx="1132">
                  <c:v>39038</c:v>
                </c:pt>
                <c:pt idx="1133">
                  <c:v>39041</c:v>
                </c:pt>
                <c:pt idx="1134">
                  <c:v>39042</c:v>
                </c:pt>
                <c:pt idx="1135">
                  <c:v>39043</c:v>
                </c:pt>
                <c:pt idx="1136">
                  <c:v>39045</c:v>
                </c:pt>
                <c:pt idx="1137">
                  <c:v>39048</c:v>
                </c:pt>
                <c:pt idx="1138">
                  <c:v>39049</c:v>
                </c:pt>
                <c:pt idx="1139">
                  <c:v>39050</c:v>
                </c:pt>
                <c:pt idx="1140">
                  <c:v>39051</c:v>
                </c:pt>
                <c:pt idx="1141">
                  <c:v>39052</c:v>
                </c:pt>
                <c:pt idx="1142">
                  <c:v>39055</c:v>
                </c:pt>
                <c:pt idx="1143">
                  <c:v>39056</c:v>
                </c:pt>
                <c:pt idx="1144">
                  <c:v>39057</c:v>
                </c:pt>
                <c:pt idx="1145">
                  <c:v>39058</c:v>
                </c:pt>
                <c:pt idx="1146">
                  <c:v>39059</c:v>
                </c:pt>
                <c:pt idx="1147">
                  <c:v>39062</c:v>
                </c:pt>
                <c:pt idx="1148">
                  <c:v>39063</c:v>
                </c:pt>
                <c:pt idx="1149">
                  <c:v>39064</c:v>
                </c:pt>
                <c:pt idx="1150">
                  <c:v>39065</c:v>
                </c:pt>
                <c:pt idx="1151">
                  <c:v>39066</c:v>
                </c:pt>
                <c:pt idx="1152">
                  <c:v>39069</c:v>
                </c:pt>
                <c:pt idx="1153">
                  <c:v>39070</c:v>
                </c:pt>
                <c:pt idx="1154">
                  <c:v>39071</c:v>
                </c:pt>
                <c:pt idx="1155">
                  <c:v>39072</c:v>
                </c:pt>
                <c:pt idx="1156">
                  <c:v>39073</c:v>
                </c:pt>
                <c:pt idx="1157">
                  <c:v>39077</c:v>
                </c:pt>
                <c:pt idx="1158">
                  <c:v>39078</c:v>
                </c:pt>
                <c:pt idx="1159">
                  <c:v>39079</c:v>
                </c:pt>
                <c:pt idx="1160">
                  <c:v>39080</c:v>
                </c:pt>
                <c:pt idx="1161">
                  <c:v>39085</c:v>
                </c:pt>
                <c:pt idx="1162">
                  <c:v>39086</c:v>
                </c:pt>
                <c:pt idx="1163">
                  <c:v>39087</c:v>
                </c:pt>
                <c:pt idx="1164">
                  <c:v>39090</c:v>
                </c:pt>
                <c:pt idx="1165">
                  <c:v>39091</c:v>
                </c:pt>
                <c:pt idx="1166">
                  <c:v>39092</c:v>
                </c:pt>
                <c:pt idx="1167">
                  <c:v>39093</c:v>
                </c:pt>
                <c:pt idx="1168">
                  <c:v>39094</c:v>
                </c:pt>
                <c:pt idx="1169">
                  <c:v>39098</c:v>
                </c:pt>
                <c:pt idx="1170">
                  <c:v>39099</c:v>
                </c:pt>
                <c:pt idx="1171">
                  <c:v>39100</c:v>
                </c:pt>
                <c:pt idx="1172">
                  <c:v>39101</c:v>
                </c:pt>
                <c:pt idx="1173">
                  <c:v>39104</c:v>
                </c:pt>
                <c:pt idx="1174">
                  <c:v>39105</c:v>
                </c:pt>
                <c:pt idx="1175">
                  <c:v>39106</c:v>
                </c:pt>
                <c:pt idx="1176">
                  <c:v>39107</c:v>
                </c:pt>
                <c:pt idx="1177">
                  <c:v>39108</c:v>
                </c:pt>
                <c:pt idx="1178">
                  <c:v>39111</c:v>
                </c:pt>
                <c:pt idx="1179">
                  <c:v>39112</c:v>
                </c:pt>
                <c:pt idx="1180">
                  <c:v>39113</c:v>
                </c:pt>
                <c:pt idx="1181">
                  <c:v>39114</c:v>
                </c:pt>
                <c:pt idx="1182">
                  <c:v>39115</c:v>
                </c:pt>
                <c:pt idx="1183">
                  <c:v>39118</c:v>
                </c:pt>
                <c:pt idx="1184">
                  <c:v>39119</c:v>
                </c:pt>
                <c:pt idx="1185">
                  <c:v>39120</c:v>
                </c:pt>
                <c:pt idx="1186">
                  <c:v>39121</c:v>
                </c:pt>
                <c:pt idx="1187">
                  <c:v>39122</c:v>
                </c:pt>
                <c:pt idx="1188">
                  <c:v>39125</c:v>
                </c:pt>
                <c:pt idx="1189">
                  <c:v>39126</c:v>
                </c:pt>
                <c:pt idx="1190">
                  <c:v>39127</c:v>
                </c:pt>
                <c:pt idx="1191">
                  <c:v>39128</c:v>
                </c:pt>
                <c:pt idx="1192">
                  <c:v>39129</c:v>
                </c:pt>
                <c:pt idx="1193">
                  <c:v>39133</c:v>
                </c:pt>
                <c:pt idx="1194">
                  <c:v>39134</c:v>
                </c:pt>
                <c:pt idx="1195">
                  <c:v>39135</c:v>
                </c:pt>
                <c:pt idx="1196">
                  <c:v>39136</c:v>
                </c:pt>
                <c:pt idx="1197">
                  <c:v>39139</c:v>
                </c:pt>
                <c:pt idx="1198">
                  <c:v>39140</c:v>
                </c:pt>
                <c:pt idx="1199">
                  <c:v>39141</c:v>
                </c:pt>
                <c:pt idx="1200">
                  <c:v>39142</c:v>
                </c:pt>
                <c:pt idx="1201">
                  <c:v>39143</c:v>
                </c:pt>
                <c:pt idx="1202">
                  <c:v>39146</c:v>
                </c:pt>
                <c:pt idx="1203">
                  <c:v>39147</c:v>
                </c:pt>
                <c:pt idx="1204">
                  <c:v>39148</c:v>
                </c:pt>
                <c:pt idx="1205">
                  <c:v>39149</c:v>
                </c:pt>
                <c:pt idx="1206">
                  <c:v>39150</c:v>
                </c:pt>
                <c:pt idx="1207">
                  <c:v>39153</c:v>
                </c:pt>
                <c:pt idx="1208">
                  <c:v>39154</c:v>
                </c:pt>
                <c:pt idx="1209">
                  <c:v>39155</c:v>
                </c:pt>
                <c:pt idx="1210">
                  <c:v>39156</c:v>
                </c:pt>
                <c:pt idx="1211">
                  <c:v>39157</c:v>
                </c:pt>
                <c:pt idx="1212">
                  <c:v>39160</c:v>
                </c:pt>
                <c:pt idx="1213">
                  <c:v>39161</c:v>
                </c:pt>
                <c:pt idx="1214">
                  <c:v>39162</c:v>
                </c:pt>
                <c:pt idx="1215">
                  <c:v>39163</c:v>
                </c:pt>
                <c:pt idx="1216">
                  <c:v>39164</c:v>
                </c:pt>
                <c:pt idx="1217">
                  <c:v>39167</c:v>
                </c:pt>
                <c:pt idx="1218">
                  <c:v>39168</c:v>
                </c:pt>
                <c:pt idx="1219">
                  <c:v>39169</c:v>
                </c:pt>
                <c:pt idx="1220">
                  <c:v>39170</c:v>
                </c:pt>
                <c:pt idx="1221">
                  <c:v>39171</c:v>
                </c:pt>
                <c:pt idx="1222">
                  <c:v>39174</c:v>
                </c:pt>
                <c:pt idx="1223">
                  <c:v>39175</c:v>
                </c:pt>
                <c:pt idx="1224">
                  <c:v>39176</c:v>
                </c:pt>
                <c:pt idx="1225">
                  <c:v>39177</c:v>
                </c:pt>
                <c:pt idx="1226">
                  <c:v>39181</c:v>
                </c:pt>
                <c:pt idx="1227">
                  <c:v>39182</c:v>
                </c:pt>
                <c:pt idx="1228">
                  <c:v>39183</c:v>
                </c:pt>
                <c:pt idx="1229">
                  <c:v>39184</c:v>
                </c:pt>
                <c:pt idx="1230">
                  <c:v>39185</c:v>
                </c:pt>
                <c:pt idx="1231">
                  <c:v>39188</c:v>
                </c:pt>
                <c:pt idx="1232">
                  <c:v>39189</c:v>
                </c:pt>
                <c:pt idx="1233">
                  <c:v>39190</c:v>
                </c:pt>
                <c:pt idx="1234">
                  <c:v>39191</c:v>
                </c:pt>
                <c:pt idx="1235">
                  <c:v>39192</c:v>
                </c:pt>
                <c:pt idx="1236">
                  <c:v>39195</c:v>
                </c:pt>
                <c:pt idx="1237">
                  <c:v>39196</c:v>
                </c:pt>
                <c:pt idx="1238">
                  <c:v>39197</c:v>
                </c:pt>
                <c:pt idx="1239">
                  <c:v>39198</c:v>
                </c:pt>
                <c:pt idx="1240">
                  <c:v>39199</c:v>
                </c:pt>
                <c:pt idx="1241">
                  <c:v>39202</c:v>
                </c:pt>
                <c:pt idx="1242">
                  <c:v>39203</c:v>
                </c:pt>
                <c:pt idx="1243">
                  <c:v>39204</c:v>
                </c:pt>
                <c:pt idx="1244">
                  <c:v>39205</c:v>
                </c:pt>
                <c:pt idx="1245">
                  <c:v>39206</c:v>
                </c:pt>
                <c:pt idx="1246">
                  <c:v>39209</c:v>
                </c:pt>
                <c:pt idx="1247">
                  <c:v>39210</c:v>
                </c:pt>
                <c:pt idx="1248">
                  <c:v>39211</c:v>
                </c:pt>
                <c:pt idx="1249">
                  <c:v>39212</c:v>
                </c:pt>
                <c:pt idx="1250">
                  <c:v>39213</c:v>
                </c:pt>
                <c:pt idx="1251">
                  <c:v>39216</c:v>
                </c:pt>
                <c:pt idx="1252">
                  <c:v>39217</c:v>
                </c:pt>
                <c:pt idx="1253">
                  <c:v>39218</c:v>
                </c:pt>
                <c:pt idx="1254">
                  <c:v>39219</c:v>
                </c:pt>
                <c:pt idx="1255">
                  <c:v>39220</c:v>
                </c:pt>
                <c:pt idx="1256">
                  <c:v>39223</c:v>
                </c:pt>
                <c:pt idx="1257">
                  <c:v>39224</c:v>
                </c:pt>
                <c:pt idx="1258">
                  <c:v>39225</c:v>
                </c:pt>
                <c:pt idx="1259">
                  <c:v>39226</c:v>
                </c:pt>
                <c:pt idx="1260">
                  <c:v>39227</c:v>
                </c:pt>
                <c:pt idx="1261">
                  <c:v>39231</c:v>
                </c:pt>
                <c:pt idx="1262">
                  <c:v>39232</c:v>
                </c:pt>
                <c:pt idx="1263">
                  <c:v>39233</c:v>
                </c:pt>
                <c:pt idx="1264">
                  <c:v>39234</c:v>
                </c:pt>
                <c:pt idx="1265">
                  <c:v>39237</c:v>
                </c:pt>
                <c:pt idx="1266">
                  <c:v>39238</c:v>
                </c:pt>
                <c:pt idx="1267">
                  <c:v>39239</c:v>
                </c:pt>
                <c:pt idx="1268">
                  <c:v>39240</c:v>
                </c:pt>
                <c:pt idx="1269">
                  <c:v>39241</c:v>
                </c:pt>
                <c:pt idx="1270">
                  <c:v>39244</c:v>
                </c:pt>
                <c:pt idx="1271">
                  <c:v>39245</c:v>
                </c:pt>
                <c:pt idx="1272">
                  <c:v>39246</c:v>
                </c:pt>
                <c:pt idx="1273">
                  <c:v>39247</c:v>
                </c:pt>
                <c:pt idx="1274">
                  <c:v>39248</c:v>
                </c:pt>
                <c:pt idx="1275">
                  <c:v>39251</c:v>
                </c:pt>
                <c:pt idx="1276">
                  <c:v>39252</c:v>
                </c:pt>
                <c:pt idx="1277">
                  <c:v>39253</c:v>
                </c:pt>
                <c:pt idx="1278">
                  <c:v>39254</c:v>
                </c:pt>
                <c:pt idx="1279">
                  <c:v>39255</c:v>
                </c:pt>
                <c:pt idx="1280">
                  <c:v>39258</c:v>
                </c:pt>
                <c:pt idx="1281">
                  <c:v>39259</c:v>
                </c:pt>
                <c:pt idx="1282">
                  <c:v>39260</c:v>
                </c:pt>
                <c:pt idx="1283">
                  <c:v>39261</c:v>
                </c:pt>
                <c:pt idx="1284">
                  <c:v>39262</c:v>
                </c:pt>
                <c:pt idx="1285">
                  <c:v>39265</c:v>
                </c:pt>
                <c:pt idx="1286">
                  <c:v>39266</c:v>
                </c:pt>
                <c:pt idx="1287">
                  <c:v>39268</c:v>
                </c:pt>
                <c:pt idx="1288">
                  <c:v>39269</c:v>
                </c:pt>
                <c:pt idx="1289">
                  <c:v>39272</c:v>
                </c:pt>
                <c:pt idx="1290">
                  <c:v>39273</c:v>
                </c:pt>
                <c:pt idx="1291">
                  <c:v>39274</c:v>
                </c:pt>
                <c:pt idx="1292">
                  <c:v>39275</c:v>
                </c:pt>
                <c:pt idx="1293">
                  <c:v>39276</c:v>
                </c:pt>
                <c:pt idx="1294">
                  <c:v>39279</c:v>
                </c:pt>
                <c:pt idx="1295">
                  <c:v>39280</c:v>
                </c:pt>
                <c:pt idx="1296">
                  <c:v>39281</c:v>
                </c:pt>
                <c:pt idx="1297">
                  <c:v>39282</c:v>
                </c:pt>
                <c:pt idx="1298">
                  <c:v>39283</c:v>
                </c:pt>
                <c:pt idx="1299">
                  <c:v>39286</c:v>
                </c:pt>
                <c:pt idx="1300">
                  <c:v>39287</c:v>
                </c:pt>
                <c:pt idx="1301">
                  <c:v>39288</c:v>
                </c:pt>
                <c:pt idx="1302">
                  <c:v>39289</c:v>
                </c:pt>
                <c:pt idx="1303">
                  <c:v>39290</c:v>
                </c:pt>
                <c:pt idx="1304">
                  <c:v>39293</c:v>
                </c:pt>
                <c:pt idx="1305">
                  <c:v>39294</c:v>
                </c:pt>
                <c:pt idx="1306">
                  <c:v>39295</c:v>
                </c:pt>
                <c:pt idx="1307">
                  <c:v>39296</c:v>
                </c:pt>
                <c:pt idx="1308">
                  <c:v>39297</c:v>
                </c:pt>
                <c:pt idx="1309">
                  <c:v>39300</c:v>
                </c:pt>
                <c:pt idx="1310">
                  <c:v>39301</c:v>
                </c:pt>
                <c:pt idx="1311">
                  <c:v>39302</c:v>
                </c:pt>
                <c:pt idx="1312">
                  <c:v>39303</c:v>
                </c:pt>
                <c:pt idx="1313">
                  <c:v>39304</c:v>
                </c:pt>
                <c:pt idx="1314">
                  <c:v>39307</c:v>
                </c:pt>
                <c:pt idx="1315">
                  <c:v>39308</c:v>
                </c:pt>
                <c:pt idx="1316">
                  <c:v>39309</c:v>
                </c:pt>
                <c:pt idx="1317">
                  <c:v>39310</c:v>
                </c:pt>
                <c:pt idx="1318">
                  <c:v>39311</c:v>
                </c:pt>
                <c:pt idx="1319">
                  <c:v>39314</c:v>
                </c:pt>
                <c:pt idx="1320">
                  <c:v>39315</c:v>
                </c:pt>
                <c:pt idx="1321">
                  <c:v>39316</c:v>
                </c:pt>
                <c:pt idx="1322">
                  <c:v>39317</c:v>
                </c:pt>
                <c:pt idx="1323">
                  <c:v>39318</c:v>
                </c:pt>
                <c:pt idx="1324">
                  <c:v>39321</c:v>
                </c:pt>
                <c:pt idx="1325">
                  <c:v>39322</c:v>
                </c:pt>
                <c:pt idx="1326">
                  <c:v>39323</c:v>
                </c:pt>
                <c:pt idx="1327">
                  <c:v>39324</c:v>
                </c:pt>
                <c:pt idx="1328">
                  <c:v>39325</c:v>
                </c:pt>
                <c:pt idx="1329">
                  <c:v>39329</c:v>
                </c:pt>
                <c:pt idx="1330">
                  <c:v>39330</c:v>
                </c:pt>
                <c:pt idx="1331">
                  <c:v>39331</c:v>
                </c:pt>
                <c:pt idx="1332">
                  <c:v>39332</c:v>
                </c:pt>
                <c:pt idx="1333">
                  <c:v>39335</c:v>
                </c:pt>
                <c:pt idx="1334">
                  <c:v>39336</c:v>
                </c:pt>
                <c:pt idx="1335">
                  <c:v>39337</c:v>
                </c:pt>
                <c:pt idx="1336">
                  <c:v>39338</c:v>
                </c:pt>
                <c:pt idx="1337">
                  <c:v>39339</c:v>
                </c:pt>
                <c:pt idx="1338">
                  <c:v>39342</c:v>
                </c:pt>
                <c:pt idx="1339">
                  <c:v>39343</c:v>
                </c:pt>
                <c:pt idx="1340">
                  <c:v>39344</c:v>
                </c:pt>
                <c:pt idx="1341">
                  <c:v>39345</c:v>
                </c:pt>
                <c:pt idx="1342">
                  <c:v>39346</c:v>
                </c:pt>
                <c:pt idx="1343">
                  <c:v>39349</c:v>
                </c:pt>
                <c:pt idx="1344">
                  <c:v>39350</c:v>
                </c:pt>
                <c:pt idx="1345">
                  <c:v>39351</c:v>
                </c:pt>
                <c:pt idx="1346">
                  <c:v>39352</c:v>
                </c:pt>
                <c:pt idx="1347">
                  <c:v>39353</c:v>
                </c:pt>
                <c:pt idx="1348">
                  <c:v>39356</c:v>
                </c:pt>
                <c:pt idx="1349">
                  <c:v>39357</c:v>
                </c:pt>
                <c:pt idx="1350">
                  <c:v>39358</c:v>
                </c:pt>
                <c:pt idx="1351">
                  <c:v>39359</c:v>
                </c:pt>
                <c:pt idx="1352">
                  <c:v>39360</c:v>
                </c:pt>
                <c:pt idx="1353">
                  <c:v>39363</c:v>
                </c:pt>
                <c:pt idx="1354">
                  <c:v>39364</c:v>
                </c:pt>
                <c:pt idx="1355">
                  <c:v>39365</c:v>
                </c:pt>
                <c:pt idx="1356">
                  <c:v>39366</c:v>
                </c:pt>
                <c:pt idx="1357">
                  <c:v>39367</c:v>
                </c:pt>
                <c:pt idx="1358">
                  <c:v>39370</c:v>
                </c:pt>
                <c:pt idx="1359">
                  <c:v>39371</c:v>
                </c:pt>
                <c:pt idx="1360">
                  <c:v>39372</c:v>
                </c:pt>
                <c:pt idx="1361">
                  <c:v>39373</c:v>
                </c:pt>
                <c:pt idx="1362">
                  <c:v>39374</c:v>
                </c:pt>
                <c:pt idx="1363">
                  <c:v>39377</c:v>
                </c:pt>
                <c:pt idx="1364">
                  <c:v>39378</c:v>
                </c:pt>
                <c:pt idx="1365">
                  <c:v>39379</c:v>
                </c:pt>
                <c:pt idx="1366">
                  <c:v>39380</c:v>
                </c:pt>
                <c:pt idx="1367">
                  <c:v>39381</c:v>
                </c:pt>
                <c:pt idx="1368">
                  <c:v>39384</c:v>
                </c:pt>
                <c:pt idx="1369">
                  <c:v>39385</c:v>
                </c:pt>
                <c:pt idx="1370">
                  <c:v>39386</c:v>
                </c:pt>
                <c:pt idx="1371">
                  <c:v>39387</c:v>
                </c:pt>
                <c:pt idx="1372">
                  <c:v>39388</c:v>
                </c:pt>
                <c:pt idx="1373">
                  <c:v>39391</c:v>
                </c:pt>
                <c:pt idx="1374">
                  <c:v>39392</c:v>
                </c:pt>
                <c:pt idx="1375">
                  <c:v>39393</c:v>
                </c:pt>
                <c:pt idx="1376">
                  <c:v>39394</c:v>
                </c:pt>
                <c:pt idx="1377">
                  <c:v>39395</c:v>
                </c:pt>
                <c:pt idx="1378">
                  <c:v>39398</c:v>
                </c:pt>
                <c:pt idx="1379">
                  <c:v>39399</c:v>
                </c:pt>
                <c:pt idx="1380">
                  <c:v>39400</c:v>
                </c:pt>
                <c:pt idx="1381">
                  <c:v>39401</c:v>
                </c:pt>
                <c:pt idx="1382">
                  <c:v>39402</c:v>
                </c:pt>
                <c:pt idx="1383">
                  <c:v>39405</c:v>
                </c:pt>
                <c:pt idx="1384">
                  <c:v>39406</c:v>
                </c:pt>
                <c:pt idx="1385">
                  <c:v>39407</c:v>
                </c:pt>
                <c:pt idx="1386">
                  <c:v>39409</c:v>
                </c:pt>
                <c:pt idx="1387">
                  <c:v>39412</c:v>
                </c:pt>
                <c:pt idx="1388">
                  <c:v>39413</c:v>
                </c:pt>
                <c:pt idx="1389">
                  <c:v>39414</c:v>
                </c:pt>
                <c:pt idx="1390">
                  <c:v>39415</c:v>
                </c:pt>
                <c:pt idx="1391">
                  <c:v>39416</c:v>
                </c:pt>
                <c:pt idx="1392">
                  <c:v>39419</c:v>
                </c:pt>
                <c:pt idx="1393">
                  <c:v>39420</c:v>
                </c:pt>
                <c:pt idx="1394">
                  <c:v>39421</c:v>
                </c:pt>
                <c:pt idx="1395">
                  <c:v>39422</c:v>
                </c:pt>
                <c:pt idx="1396">
                  <c:v>39423</c:v>
                </c:pt>
                <c:pt idx="1397">
                  <c:v>39426</c:v>
                </c:pt>
                <c:pt idx="1398">
                  <c:v>39427</c:v>
                </c:pt>
                <c:pt idx="1399">
                  <c:v>39428</c:v>
                </c:pt>
                <c:pt idx="1400">
                  <c:v>39429</c:v>
                </c:pt>
                <c:pt idx="1401">
                  <c:v>39430</c:v>
                </c:pt>
                <c:pt idx="1402">
                  <c:v>39433</c:v>
                </c:pt>
                <c:pt idx="1403">
                  <c:v>39434</c:v>
                </c:pt>
                <c:pt idx="1404">
                  <c:v>39435</c:v>
                </c:pt>
                <c:pt idx="1405">
                  <c:v>39436</c:v>
                </c:pt>
                <c:pt idx="1406">
                  <c:v>39437</c:v>
                </c:pt>
                <c:pt idx="1407">
                  <c:v>39440</c:v>
                </c:pt>
                <c:pt idx="1408">
                  <c:v>39442</c:v>
                </c:pt>
                <c:pt idx="1409">
                  <c:v>39443</c:v>
                </c:pt>
                <c:pt idx="1410">
                  <c:v>39444</c:v>
                </c:pt>
                <c:pt idx="1411">
                  <c:v>39447</c:v>
                </c:pt>
                <c:pt idx="1412">
                  <c:v>39449</c:v>
                </c:pt>
                <c:pt idx="1413">
                  <c:v>39450</c:v>
                </c:pt>
                <c:pt idx="1414">
                  <c:v>39451</c:v>
                </c:pt>
                <c:pt idx="1415">
                  <c:v>39454</c:v>
                </c:pt>
                <c:pt idx="1416">
                  <c:v>39455</c:v>
                </c:pt>
                <c:pt idx="1417">
                  <c:v>39456</c:v>
                </c:pt>
                <c:pt idx="1418">
                  <c:v>39457</c:v>
                </c:pt>
                <c:pt idx="1419">
                  <c:v>39458</c:v>
                </c:pt>
                <c:pt idx="1420">
                  <c:v>39461</c:v>
                </c:pt>
                <c:pt idx="1421">
                  <c:v>39462</c:v>
                </c:pt>
                <c:pt idx="1422">
                  <c:v>39463</c:v>
                </c:pt>
                <c:pt idx="1423">
                  <c:v>39464</c:v>
                </c:pt>
                <c:pt idx="1424">
                  <c:v>39465</c:v>
                </c:pt>
                <c:pt idx="1425">
                  <c:v>39469</c:v>
                </c:pt>
                <c:pt idx="1426">
                  <c:v>39470</c:v>
                </c:pt>
                <c:pt idx="1427">
                  <c:v>39471</c:v>
                </c:pt>
                <c:pt idx="1428">
                  <c:v>39472</c:v>
                </c:pt>
                <c:pt idx="1429">
                  <c:v>39475</c:v>
                </c:pt>
                <c:pt idx="1430">
                  <c:v>39476</c:v>
                </c:pt>
                <c:pt idx="1431">
                  <c:v>39477</c:v>
                </c:pt>
                <c:pt idx="1432">
                  <c:v>39478</c:v>
                </c:pt>
                <c:pt idx="1433">
                  <c:v>39479</c:v>
                </c:pt>
                <c:pt idx="1434">
                  <c:v>39482</c:v>
                </c:pt>
                <c:pt idx="1435">
                  <c:v>39483</c:v>
                </c:pt>
                <c:pt idx="1436">
                  <c:v>39484</c:v>
                </c:pt>
                <c:pt idx="1437">
                  <c:v>39485</c:v>
                </c:pt>
                <c:pt idx="1438">
                  <c:v>39486</c:v>
                </c:pt>
                <c:pt idx="1439">
                  <c:v>39489</c:v>
                </c:pt>
                <c:pt idx="1440">
                  <c:v>39490</c:v>
                </c:pt>
                <c:pt idx="1441">
                  <c:v>39491</c:v>
                </c:pt>
                <c:pt idx="1442">
                  <c:v>39492</c:v>
                </c:pt>
                <c:pt idx="1443">
                  <c:v>39493</c:v>
                </c:pt>
                <c:pt idx="1444">
                  <c:v>39497</c:v>
                </c:pt>
                <c:pt idx="1445">
                  <c:v>39498</c:v>
                </c:pt>
                <c:pt idx="1446">
                  <c:v>39499</c:v>
                </c:pt>
                <c:pt idx="1447">
                  <c:v>39500</c:v>
                </c:pt>
                <c:pt idx="1448">
                  <c:v>39503</c:v>
                </c:pt>
                <c:pt idx="1449">
                  <c:v>39504</c:v>
                </c:pt>
                <c:pt idx="1450">
                  <c:v>39505</c:v>
                </c:pt>
                <c:pt idx="1451">
                  <c:v>39506</c:v>
                </c:pt>
                <c:pt idx="1452">
                  <c:v>39507</c:v>
                </c:pt>
                <c:pt idx="1453">
                  <c:v>39510</c:v>
                </c:pt>
                <c:pt idx="1454">
                  <c:v>39511</c:v>
                </c:pt>
                <c:pt idx="1455">
                  <c:v>39512</c:v>
                </c:pt>
                <c:pt idx="1456">
                  <c:v>39513</c:v>
                </c:pt>
                <c:pt idx="1457">
                  <c:v>39514</c:v>
                </c:pt>
                <c:pt idx="1458">
                  <c:v>39517</c:v>
                </c:pt>
                <c:pt idx="1459">
                  <c:v>39518</c:v>
                </c:pt>
                <c:pt idx="1460">
                  <c:v>39519</c:v>
                </c:pt>
                <c:pt idx="1461">
                  <c:v>39520</c:v>
                </c:pt>
                <c:pt idx="1462">
                  <c:v>39521</c:v>
                </c:pt>
                <c:pt idx="1463">
                  <c:v>39524</c:v>
                </c:pt>
                <c:pt idx="1464">
                  <c:v>39525</c:v>
                </c:pt>
                <c:pt idx="1465">
                  <c:v>39526</c:v>
                </c:pt>
                <c:pt idx="1466">
                  <c:v>39527</c:v>
                </c:pt>
                <c:pt idx="1467">
                  <c:v>39531</c:v>
                </c:pt>
                <c:pt idx="1468">
                  <c:v>39532</c:v>
                </c:pt>
                <c:pt idx="1469">
                  <c:v>39533</c:v>
                </c:pt>
                <c:pt idx="1470">
                  <c:v>39534</c:v>
                </c:pt>
                <c:pt idx="1471">
                  <c:v>39535</c:v>
                </c:pt>
                <c:pt idx="1472">
                  <c:v>39538</c:v>
                </c:pt>
                <c:pt idx="1473">
                  <c:v>39539</c:v>
                </c:pt>
                <c:pt idx="1474">
                  <c:v>39540</c:v>
                </c:pt>
                <c:pt idx="1475">
                  <c:v>39541</c:v>
                </c:pt>
                <c:pt idx="1476">
                  <c:v>39542</c:v>
                </c:pt>
                <c:pt idx="1477">
                  <c:v>39545</c:v>
                </c:pt>
                <c:pt idx="1478">
                  <c:v>39546</c:v>
                </c:pt>
                <c:pt idx="1479">
                  <c:v>39547</c:v>
                </c:pt>
                <c:pt idx="1480">
                  <c:v>39548</c:v>
                </c:pt>
                <c:pt idx="1481">
                  <c:v>39549</c:v>
                </c:pt>
                <c:pt idx="1482">
                  <c:v>39552</c:v>
                </c:pt>
                <c:pt idx="1483">
                  <c:v>39553</c:v>
                </c:pt>
                <c:pt idx="1484">
                  <c:v>39554</c:v>
                </c:pt>
                <c:pt idx="1485">
                  <c:v>39555</c:v>
                </c:pt>
                <c:pt idx="1486">
                  <c:v>39556</c:v>
                </c:pt>
                <c:pt idx="1487">
                  <c:v>39559</c:v>
                </c:pt>
                <c:pt idx="1488">
                  <c:v>39560</c:v>
                </c:pt>
                <c:pt idx="1489">
                  <c:v>39561</c:v>
                </c:pt>
                <c:pt idx="1490">
                  <c:v>39562</c:v>
                </c:pt>
                <c:pt idx="1491">
                  <c:v>39563</c:v>
                </c:pt>
                <c:pt idx="1492">
                  <c:v>39566</c:v>
                </c:pt>
                <c:pt idx="1493">
                  <c:v>39567</c:v>
                </c:pt>
                <c:pt idx="1494">
                  <c:v>39568</c:v>
                </c:pt>
                <c:pt idx="1495">
                  <c:v>39569</c:v>
                </c:pt>
                <c:pt idx="1496">
                  <c:v>39570</c:v>
                </c:pt>
                <c:pt idx="1497">
                  <c:v>39573</c:v>
                </c:pt>
                <c:pt idx="1498">
                  <c:v>39574</c:v>
                </c:pt>
                <c:pt idx="1499">
                  <c:v>39575</c:v>
                </c:pt>
                <c:pt idx="1500">
                  <c:v>39576</c:v>
                </c:pt>
                <c:pt idx="1501">
                  <c:v>39577</c:v>
                </c:pt>
                <c:pt idx="1502">
                  <c:v>39580</c:v>
                </c:pt>
                <c:pt idx="1503">
                  <c:v>39581</c:v>
                </c:pt>
                <c:pt idx="1504">
                  <c:v>39582</c:v>
                </c:pt>
                <c:pt idx="1505">
                  <c:v>39583</c:v>
                </c:pt>
                <c:pt idx="1506">
                  <c:v>39584</c:v>
                </c:pt>
                <c:pt idx="1507">
                  <c:v>39587</c:v>
                </c:pt>
                <c:pt idx="1508">
                  <c:v>39588</c:v>
                </c:pt>
                <c:pt idx="1509">
                  <c:v>39589</c:v>
                </c:pt>
                <c:pt idx="1510">
                  <c:v>39590</c:v>
                </c:pt>
                <c:pt idx="1511">
                  <c:v>39591</c:v>
                </c:pt>
                <c:pt idx="1512">
                  <c:v>39595</c:v>
                </c:pt>
                <c:pt idx="1513">
                  <c:v>39596</c:v>
                </c:pt>
                <c:pt idx="1514">
                  <c:v>39597</c:v>
                </c:pt>
                <c:pt idx="1515">
                  <c:v>39598</c:v>
                </c:pt>
                <c:pt idx="1516">
                  <c:v>39601</c:v>
                </c:pt>
                <c:pt idx="1517">
                  <c:v>39602</c:v>
                </c:pt>
                <c:pt idx="1518">
                  <c:v>39603</c:v>
                </c:pt>
                <c:pt idx="1519">
                  <c:v>39604</c:v>
                </c:pt>
                <c:pt idx="1520">
                  <c:v>39605</c:v>
                </c:pt>
                <c:pt idx="1521">
                  <c:v>39608</c:v>
                </c:pt>
                <c:pt idx="1522">
                  <c:v>39609</c:v>
                </c:pt>
                <c:pt idx="1523">
                  <c:v>39610</c:v>
                </c:pt>
                <c:pt idx="1524">
                  <c:v>39611</c:v>
                </c:pt>
                <c:pt idx="1525">
                  <c:v>39612</c:v>
                </c:pt>
                <c:pt idx="1526">
                  <c:v>39615</c:v>
                </c:pt>
                <c:pt idx="1527">
                  <c:v>39616</c:v>
                </c:pt>
                <c:pt idx="1528">
                  <c:v>39617</c:v>
                </c:pt>
                <c:pt idx="1529">
                  <c:v>39618</c:v>
                </c:pt>
                <c:pt idx="1530">
                  <c:v>39619</c:v>
                </c:pt>
                <c:pt idx="1531">
                  <c:v>39622</c:v>
                </c:pt>
                <c:pt idx="1532">
                  <c:v>39623</c:v>
                </c:pt>
                <c:pt idx="1533">
                  <c:v>39624</c:v>
                </c:pt>
                <c:pt idx="1534">
                  <c:v>39625</c:v>
                </c:pt>
                <c:pt idx="1535">
                  <c:v>39626</c:v>
                </c:pt>
                <c:pt idx="1536">
                  <c:v>39629</c:v>
                </c:pt>
                <c:pt idx="1537">
                  <c:v>39630</c:v>
                </c:pt>
                <c:pt idx="1538">
                  <c:v>39631</c:v>
                </c:pt>
                <c:pt idx="1539">
                  <c:v>39632</c:v>
                </c:pt>
                <c:pt idx="1540">
                  <c:v>39636</c:v>
                </c:pt>
                <c:pt idx="1541">
                  <c:v>39637</c:v>
                </c:pt>
                <c:pt idx="1542">
                  <c:v>39638</c:v>
                </c:pt>
                <c:pt idx="1543">
                  <c:v>39639</c:v>
                </c:pt>
                <c:pt idx="1544">
                  <c:v>39640</c:v>
                </c:pt>
                <c:pt idx="1545">
                  <c:v>39643</c:v>
                </c:pt>
                <c:pt idx="1546">
                  <c:v>39644</c:v>
                </c:pt>
                <c:pt idx="1547">
                  <c:v>39645</c:v>
                </c:pt>
                <c:pt idx="1548">
                  <c:v>39646</c:v>
                </c:pt>
                <c:pt idx="1549">
                  <c:v>39647</c:v>
                </c:pt>
                <c:pt idx="1550">
                  <c:v>39650</c:v>
                </c:pt>
                <c:pt idx="1551">
                  <c:v>39651</c:v>
                </c:pt>
                <c:pt idx="1552">
                  <c:v>39652</c:v>
                </c:pt>
                <c:pt idx="1553">
                  <c:v>39653</c:v>
                </c:pt>
                <c:pt idx="1554">
                  <c:v>39654</c:v>
                </c:pt>
                <c:pt idx="1555">
                  <c:v>39657</c:v>
                </c:pt>
                <c:pt idx="1556">
                  <c:v>39658</c:v>
                </c:pt>
                <c:pt idx="1557">
                  <c:v>39659</c:v>
                </c:pt>
                <c:pt idx="1558">
                  <c:v>39660</c:v>
                </c:pt>
                <c:pt idx="1559">
                  <c:v>39661</c:v>
                </c:pt>
                <c:pt idx="1560">
                  <c:v>39664</c:v>
                </c:pt>
                <c:pt idx="1561">
                  <c:v>39665</c:v>
                </c:pt>
                <c:pt idx="1562">
                  <c:v>39666</c:v>
                </c:pt>
                <c:pt idx="1563">
                  <c:v>39667</c:v>
                </c:pt>
                <c:pt idx="1564">
                  <c:v>39668</c:v>
                </c:pt>
                <c:pt idx="1565">
                  <c:v>39671</c:v>
                </c:pt>
                <c:pt idx="1566">
                  <c:v>39672</c:v>
                </c:pt>
                <c:pt idx="1567">
                  <c:v>39673</c:v>
                </c:pt>
                <c:pt idx="1568">
                  <c:v>39674</c:v>
                </c:pt>
                <c:pt idx="1569">
                  <c:v>39675</c:v>
                </c:pt>
                <c:pt idx="1570">
                  <c:v>39678</c:v>
                </c:pt>
                <c:pt idx="1571">
                  <c:v>39679</c:v>
                </c:pt>
                <c:pt idx="1572">
                  <c:v>39680</c:v>
                </c:pt>
                <c:pt idx="1573">
                  <c:v>39681</c:v>
                </c:pt>
                <c:pt idx="1574">
                  <c:v>39682</c:v>
                </c:pt>
                <c:pt idx="1575">
                  <c:v>39685</c:v>
                </c:pt>
                <c:pt idx="1576">
                  <c:v>39686</c:v>
                </c:pt>
                <c:pt idx="1577">
                  <c:v>39687</c:v>
                </c:pt>
                <c:pt idx="1578">
                  <c:v>39688</c:v>
                </c:pt>
                <c:pt idx="1579">
                  <c:v>39689</c:v>
                </c:pt>
                <c:pt idx="1580">
                  <c:v>39693</c:v>
                </c:pt>
                <c:pt idx="1581">
                  <c:v>39694</c:v>
                </c:pt>
                <c:pt idx="1582">
                  <c:v>39695</c:v>
                </c:pt>
                <c:pt idx="1583">
                  <c:v>39696</c:v>
                </c:pt>
                <c:pt idx="1584">
                  <c:v>39699</c:v>
                </c:pt>
                <c:pt idx="1585">
                  <c:v>39700</c:v>
                </c:pt>
                <c:pt idx="1586">
                  <c:v>39701</c:v>
                </c:pt>
                <c:pt idx="1587">
                  <c:v>39702</c:v>
                </c:pt>
                <c:pt idx="1588">
                  <c:v>39703</c:v>
                </c:pt>
                <c:pt idx="1589">
                  <c:v>39706</c:v>
                </c:pt>
                <c:pt idx="1590">
                  <c:v>39707</c:v>
                </c:pt>
                <c:pt idx="1591">
                  <c:v>39708</c:v>
                </c:pt>
                <c:pt idx="1592">
                  <c:v>39709</c:v>
                </c:pt>
                <c:pt idx="1593">
                  <c:v>39710</c:v>
                </c:pt>
                <c:pt idx="1594">
                  <c:v>39713</c:v>
                </c:pt>
                <c:pt idx="1595">
                  <c:v>39714</c:v>
                </c:pt>
                <c:pt idx="1596">
                  <c:v>39715</c:v>
                </c:pt>
                <c:pt idx="1597">
                  <c:v>39716</c:v>
                </c:pt>
                <c:pt idx="1598">
                  <c:v>39717</c:v>
                </c:pt>
                <c:pt idx="1599">
                  <c:v>39720</c:v>
                </c:pt>
                <c:pt idx="1600">
                  <c:v>39721</c:v>
                </c:pt>
                <c:pt idx="1601">
                  <c:v>39722</c:v>
                </c:pt>
                <c:pt idx="1602">
                  <c:v>39723</c:v>
                </c:pt>
                <c:pt idx="1603">
                  <c:v>39724</c:v>
                </c:pt>
                <c:pt idx="1604">
                  <c:v>39727</c:v>
                </c:pt>
                <c:pt idx="1605">
                  <c:v>39728</c:v>
                </c:pt>
                <c:pt idx="1606">
                  <c:v>39729</c:v>
                </c:pt>
                <c:pt idx="1607">
                  <c:v>39730</c:v>
                </c:pt>
                <c:pt idx="1608">
                  <c:v>39731</c:v>
                </c:pt>
                <c:pt idx="1609">
                  <c:v>39734</c:v>
                </c:pt>
                <c:pt idx="1610">
                  <c:v>39735</c:v>
                </c:pt>
                <c:pt idx="1611">
                  <c:v>39736</c:v>
                </c:pt>
                <c:pt idx="1612">
                  <c:v>39737</c:v>
                </c:pt>
                <c:pt idx="1613">
                  <c:v>39738</c:v>
                </c:pt>
                <c:pt idx="1614">
                  <c:v>39741</c:v>
                </c:pt>
                <c:pt idx="1615">
                  <c:v>39742</c:v>
                </c:pt>
                <c:pt idx="1616">
                  <c:v>39743</c:v>
                </c:pt>
                <c:pt idx="1617">
                  <c:v>39744</c:v>
                </c:pt>
                <c:pt idx="1618">
                  <c:v>39745</c:v>
                </c:pt>
                <c:pt idx="1619">
                  <c:v>39748</c:v>
                </c:pt>
                <c:pt idx="1620">
                  <c:v>39749</c:v>
                </c:pt>
                <c:pt idx="1621">
                  <c:v>39750</c:v>
                </c:pt>
                <c:pt idx="1622">
                  <c:v>39751</c:v>
                </c:pt>
                <c:pt idx="1623">
                  <c:v>39752</c:v>
                </c:pt>
                <c:pt idx="1624">
                  <c:v>39755</c:v>
                </c:pt>
                <c:pt idx="1625">
                  <c:v>39756</c:v>
                </c:pt>
                <c:pt idx="1626">
                  <c:v>39757</c:v>
                </c:pt>
                <c:pt idx="1627">
                  <c:v>39758</c:v>
                </c:pt>
                <c:pt idx="1628">
                  <c:v>39759</c:v>
                </c:pt>
                <c:pt idx="1629">
                  <c:v>39762</c:v>
                </c:pt>
                <c:pt idx="1630">
                  <c:v>39763</c:v>
                </c:pt>
                <c:pt idx="1631">
                  <c:v>39764</c:v>
                </c:pt>
                <c:pt idx="1632">
                  <c:v>39765</c:v>
                </c:pt>
                <c:pt idx="1633">
                  <c:v>39766</c:v>
                </c:pt>
                <c:pt idx="1634">
                  <c:v>39769</c:v>
                </c:pt>
                <c:pt idx="1635">
                  <c:v>39770</c:v>
                </c:pt>
                <c:pt idx="1636">
                  <c:v>39771</c:v>
                </c:pt>
                <c:pt idx="1637">
                  <c:v>39772</c:v>
                </c:pt>
                <c:pt idx="1638">
                  <c:v>39773</c:v>
                </c:pt>
                <c:pt idx="1639">
                  <c:v>39776</c:v>
                </c:pt>
                <c:pt idx="1640">
                  <c:v>39777</c:v>
                </c:pt>
                <c:pt idx="1641">
                  <c:v>39778</c:v>
                </c:pt>
                <c:pt idx="1642">
                  <c:v>39780</c:v>
                </c:pt>
                <c:pt idx="1643">
                  <c:v>39783</c:v>
                </c:pt>
                <c:pt idx="1644">
                  <c:v>39784</c:v>
                </c:pt>
                <c:pt idx="1645">
                  <c:v>39785</c:v>
                </c:pt>
                <c:pt idx="1646">
                  <c:v>39786</c:v>
                </c:pt>
                <c:pt idx="1647">
                  <c:v>39787</c:v>
                </c:pt>
                <c:pt idx="1648">
                  <c:v>39790</c:v>
                </c:pt>
                <c:pt idx="1649">
                  <c:v>39791</c:v>
                </c:pt>
                <c:pt idx="1650">
                  <c:v>39792</c:v>
                </c:pt>
                <c:pt idx="1651">
                  <c:v>39793</c:v>
                </c:pt>
                <c:pt idx="1652">
                  <c:v>39794</c:v>
                </c:pt>
                <c:pt idx="1653">
                  <c:v>39797</c:v>
                </c:pt>
                <c:pt idx="1654">
                  <c:v>39798</c:v>
                </c:pt>
                <c:pt idx="1655">
                  <c:v>39799</c:v>
                </c:pt>
                <c:pt idx="1656">
                  <c:v>39800</c:v>
                </c:pt>
                <c:pt idx="1657">
                  <c:v>39801</c:v>
                </c:pt>
                <c:pt idx="1658">
                  <c:v>39804</c:v>
                </c:pt>
                <c:pt idx="1659">
                  <c:v>39805</c:v>
                </c:pt>
                <c:pt idx="1660">
                  <c:v>39806</c:v>
                </c:pt>
                <c:pt idx="1661">
                  <c:v>39808</c:v>
                </c:pt>
                <c:pt idx="1662">
                  <c:v>39811</c:v>
                </c:pt>
                <c:pt idx="1663">
                  <c:v>39812</c:v>
                </c:pt>
                <c:pt idx="1664">
                  <c:v>39813</c:v>
                </c:pt>
                <c:pt idx="1665">
                  <c:v>39815</c:v>
                </c:pt>
                <c:pt idx="1666">
                  <c:v>39818</c:v>
                </c:pt>
                <c:pt idx="1667">
                  <c:v>39819</c:v>
                </c:pt>
                <c:pt idx="1668">
                  <c:v>39820</c:v>
                </c:pt>
                <c:pt idx="1669">
                  <c:v>39821</c:v>
                </c:pt>
                <c:pt idx="1670">
                  <c:v>39822</c:v>
                </c:pt>
                <c:pt idx="1671">
                  <c:v>39825</c:v>
                </c:pt>
                <c:pt idx="1672">
                  <c:v>39826</c:v>
                </c:pt>
                <c:pt idx="1673">
                  <c:v>39827</c:v>
                </c:pt>
                <c:pt idx="1674">
                  <c:v>39828</c:v>
                </c:pt>
                <c:pt idx="1675">
                  <c:v>39829</c:v>
                </c:pt>
                <c:pt idx="1676">
                  <c:v>39833</c:v>
                </c:pt>
                <c:pt idx="1677">
                  <c:v>39834</c:v>
                </c:pt>
                <c:pt idx="1678">
                  <c:v>39835</c:v>
                </c:pt>
                <c:pt idx="1679">
                  <c:v>39836</c:v>
                </c:pt>
                <c:pt idx="1680">
                  <c:v>39839</c:v>
                </c:pt>
                <c:pt idx="1681">
                  <c:v>39840</c:v>
                </c:pt>
                <c:pt idx="1682">
                  <c:v>39841</c:v>
                </c:pt>
                <c:pt idx="1683">
                  <c:v>39842</c:v>
                </c:pt>
                <c:pt idx="1684">
                  <c:v>39843</c:v>
                </c:pt>
                <c:pt idx="1685">
                  <c:v>39846</c:v>
                </c:pt>
                <c:pt idx="1686">
                  <c:v>39847</c:v>
                </c:pt>
                <c:pt idx="1687">
                  <c:v>39848</c:v>
                </c:pt>
                <c:pt idx="1688">
                  <c:v>39849</c:v>
                </c:pt>
                <c:pt idx="1689">
                  <c:v>39850</c:v>
                </c:pt>
                <c:pt idx="1690">
                  <c:v>39853</c:v>
                </c:pt>
                <c:pt idx="1691">
                  <c:v>39854</c:v>
                </c:pt>
                <c:pt idx="1692">
                  <c:v>39855</c:v>
                </c:pt>
                <c:pt idx="1693">
                  <c:v>39856</c:v>
                </c:pt>
                <c:pt idx="1694">
                  <c:v>39857</c:v>
                </c:pt>
                <c:pt idx="1695">
                  <c:v>39861</c:v>
                </c:pt>
                <c:pt idx="1696">
                  <c:v>39862</c:v>
                </c:pt>
                <c:pt idx="1697">
                  <c:v>39863</c:v>
                </c:pt>
                <c:pt idx="1698">
                  <c:v>39864</c:v>
                </c:pt>
                <c:pt idx="1699">
                  <c:v>39867</c:v>
                </c:pt>
                <c:pt idx="1700">
                  <c:v>39868</c:v>
                </c:pt>
                <c:pt idx="1701">
                  <c:v>39869</c:v>
                </c:pt>
                <c:pt idx="1702">
                  <c:v>39870</c:v>
                </c:pt>
                <c:pt idx="1703">
                  <c:v>39871</c:v>
                </c:pt>
                <c:pt idx="1704">
                  <c:v>39874</c:v>
                </c:pt>
                <c:pt idx="1705">
                  <c:v>39875</c:v>
                </c:pt>
                <c:pt idx="1706">
                  <c:v>39876</c:v>
                </c:pt>
                <c:pt idx="1707">
                  <c:v>39877</c:v>
                </c:pt>
                <c:pt idx="1708">
                  <c:v>39878</c:v>
                </c:pt>
                <c:pt idx="1709">
                  <c:v>39881</c:v>
                </c:pt>
                <c:pt idx="1710">
                  <c:v>39882</c:v>
                </c:pt>
                <c:pt idx="1711">
                  <c:v>39883</c:v>
                </c:pt>
                <c:pt idx="1712">
                  <c:v>39884</c:v>
                </c:pt>
                <c:pt idx="1713">
                  <c:v>39885</c:v>
                </c:pt>
                <c:pt idx="1714">
                  <c:v>39888</c:v>
                </c:pt>
                <c:pt idx="1715">
                  <c:v>39889</c:v>
                </c:pt>
                <c:pt idx="1716">
                  <c:v>39890</c:v>
                </c:pt>
                <c:pt idx="1717">
                  <c:v>39891</c:v>
                </c:pt>
                <c:pt idx="1718">
                  <c:v>39892</c:v>
                </c:pt>
                <c:pt idx="1719">
                  <c:v>39895</c:v>
                </c:pt>
                <c:pt idx="1720">
                  <c:v>39896</c:v>
                </c:pt>
                <c:pt idx="1721">
                  <c:v>39897</c:v>
                </c:pt>
                <c:pt idx="1722">
                  <c:v>39898</c:v>
                </c:pt>
                <c:pt idx="1723">
                  <c:v>39899</c:v>
                </c:pt>
                <c:pt idx="1724">
                  <c:v>39902</c:v>
                </c:pt>
                <c:pt idx="1725">
                  <c:v>39903</c:v>
                </c:pt>
                <c:pt idx="1726">
                  <c:v>39904</c:v>
                </c:pt>
                <c:pt idx="1727">
                  <c:v>39905</c:v>
                </c:pt>
                <c:pt idx="1728">
                  <c:v>39906</c:v>
                </c:pt>
                <c:pt idx="1729">
                  <c:v>39909</c:v>
                </c:pt>
                <c:pt idx="1730">
                  <c:v>39910</c:v>
                </c:pt>
                <c:pt idx="1731">
                  <c:v>39911</c:v>
                </c:pt>
                <c:pt idx="1732">
                  <c:v>39912</c:v>
                </c:pt>
                <c:pt idx="1733">
                  <c:v>39916</c:v>
                </c:pt>
                <c:pt idx="1734">
                  <c:v>39917</c:v>
                </c:pt>
                <c:pt idx="1735">
                  <c:v>39918</c:v>
                </c:pt>
                <c:pt idx="1736">
                  <c:v>39919</c:v>
                </c:pt>
                <c:pt idx="1737">
                  <c:v>39920</c:v>
                </c:pt>
                <c:pt idx="1738">
                  <c:v>39923</c:v>
                </c:pt>
                <c:pt idx="1739">
                  <c:v>39924</c:v>
                </c:pt>
                <c:pt idx="1740">
                  <c:v>39925</c:v>
                </c:pt>
                <c:pt idx="1741">
                  <c:v>39926</c:v>
                </c:pt>
                <c:pt idx="1742">
                  <c:v>39927</c:v>
                </c:pt>
                <c:pt idx="1743">
                  <c:v>39930</c:v>
                </c:pt>
                <c:pt idx="1744">
                  <c:v>39931</c:v>
                </c:pt>
                <c:pt idx="1745">
                  <c:v>39932</c:v>
                </c:pt>
                <c:pt idx="1746">
                  <c:v>39933</c:v>
                </c:pt>
                <c:pt idx="1747">
                  <c:v>39934</c:v>
                </c:pt>
                <c:pt idx="1748">
                  <c:v>39937</c:v>
                </c:pt>
                <c:pt idx="1749">
                  <c:v>39938</c:v>
                </c:pt>
                <c:pt idx="1750">
                  <c:v>39939</c:v>
                </c:pt>
                <c:pt idx="1751">
                  <c:v>39940</c:v>
                </c:pt>
                <c:pt idx="1752">
                  <c:v>39941</c:v>
                </c:pt>
                <c:pt idx="1753">
                  <c:v>39944</c:v>
                </c:pt>
                <c:pt idx="1754">
                  <c:v>39945</c:v>
                </c:pt>
                <c:pt idx="1755">
                  <c:v>39946</c:v>
                </c:pt>
                <c:pt idx="1756">
                  <c:v>39947</c:v>
                </c:pt>
                <c:pt idx="1757">
                  <c:v>39948</c:v>
                </c:pt>
                <c:pt idx="1758">
                  <c:v>39951</c:v>
                </c:pt>
                <c:pt idx="1759">
                  <c:v>39952</c:v>
                </c:pt>
                <c:pt idx="1760">
                  <c:v>39953</c:v>
                </c:pt>
                <c:pt idx="1761">
                  <c:v>39954</c:v>
                </c:pt>
                <c:pt idx="1762">
                  <c:v>39955</c:v>
                </c:pt>
                <c:pt idx="1763">
                  <c:v>39959</c:v>
                </c:pt>
                <c:pt idx="1764">
                  <c:v>39960</c:v>
                </c:pt>
                <c:pt idx="1765">
                  <c:v>39961</c:v>
                </c:pt>
                <c:pt idx="1766">
                  <c:v>39962</c:v>
                </c:pt>
                <c:pt idx="1767">
                  <c:v>39965</c:v>
                </c:pt>
                <c:pt idx="1768">
                  <c:v>39966</c:v>
                </c:pt>
                <c:pt idx="1769">
                  <c:v>39967</c:v>
                </c:pt>
                <c:pt idx="1770">
                  <c:v>39968</c:v>
                </c:pt>
                <c:pt idx="1771">
                  <c:v>39969</c:v>
                </c:pt>
                <c:pt idx="1772">
                  <c:v>39972</c:v>
                </c:pt>
                <c:pt idx="1773">
                  <c:v>39973</c:v>
                </c:pt>
                <c:pt idx="1774">
                  <c:v>39974</c:v>
                </c:pt>
                <c:pt idx="1775">
                  <c:v>39975</c:v>
                </c:pt>
                <c:pt idx="1776">
                  <c:v>39976</c:v>
                </c:pt>
                <c:pt idx="1777">
                  <c:v>39979</c:v>
                </c:pt>
                <c:pt idx="1778">
                  <c:v>39980</c:v>
                </c:pt>
                <c:pt idx="1779">
                  <c:v>39981</c:v>
                </c:pt>
                <c:pt idx="1780">
                  <c:v>39982</c:v>
                </c:pt>
                <c:pt idx="1781">
                  <c:v>39983</c:v>
                </c:pt>
                <c:pt idx="1782">
                  <c:v>39986</c:v>
                </c:pt>
                <c:pt idx="1783">
                  <c:v>39987</c:v>
                </c:pt>
                <c:pt idx="1784">
                  <c:v>39988</c:v>
                </c:pt>
                <c:pt idx="1785">
                  <c:v>39989</c:v>
                </c:pt>
                <c:pt idx="1786">
                  <c:v>39990</c:v>
                </c:pt>
                <c:pt idx="1787">
                  <c:v>39993</c:v>
                </c:pt>
                <c:pt idx="1788">
                  <c:v>39994</c:v>
                </c:pt>
                <c:pt idx="1789">
                  <c:v>39995</c:v>
                </c:pt>
                <c:pt idx="1790">
                  <c:v>39996</c:v>
                </c:pt>
                <c:pt idx="1791">
                  <c:v>40000</c:v>
                </c:pt>
                <c:pt idx="1792">
                  <c:v>40001</c:v>
                </c:pt>
                <c:pt idx="1793">
                  <c:v>40002</c:v>
                </c:pt>
                <c:pt idx="1794">
                  <c:v>40003</c:v>
                </c:pt>
                <c:pt idx="1795">
                  <c:v>40004</c:v>
                </c:pt>
                <c:pt idx="1796">
                  <c:v>40007</c:v>
                </c:pt>
                <c:pt idx="1797">
                  <c:v>40008</c:v>
                </c:pt>
                <c:pt idx="1798">
                  <c:v>40009</c:v>
                </c:pt>
                <c:pt idx="1799">
                  <c:v>40010</c:v>
                </c:pt>
                <c:pt idx="1800">
                  <c:v>40011</c:v>
                </c:pt>
                <c:pt idx="1801">
                  <c:v>40014</c:v>
                </c:pt>
                <c:pt idx="1802">
                  <c:v>40015</c:v>
                </c:pt>
                <c:pt idx="1803">
                  <c:v>40016</c:v>
                </c:pt>
                <c:pt idx="1804">
                  <c:v>40017</c:v>
                </c:pt>
                <c:pt idx="1805">
                  <c:v>40018</c:v>
                </c:pt>
                <c:pt idx="1806">
                  <c:v>40021</c:v>
                </c:pt>
                <c:pt idx="1807">
                  <c:v>40022</c:v>
                </c:pt>
                <c:pt idx="1808">
                  <c:v>40023</c:v>
                </c:pt>
                <c:pt idx="1809">
                  <c:v>40024</c:v>
                </c:pt>
                <c:pt idx="1810">
                  <c:v>40025</c:v>
                </c:pt>
                <c:pt idx="1811">
                  <c:v>40028</c:v>
                </c:pt>
                <c:pt idx="1812">
                  <c:v>40029</c:v>
                </c:pt>
                <c:pt idx="1813">
                  <c:v>40030</c:v>
                </c:pt>
                <c:pt idx="1814">
                  <c:v>40031</c:v>
                </c:pt>
                <c:pt idx="1815">
                  <c:v>40032</c:v>
                </c:pt>
                <c:pt idx="1816">
                  <c:v>40035</c:v>
                </c:pt>
                <c:pt idx="1817">
                  <c:v>40036</c:v>
                </c:pt>
                <c:pt idx="1818">
                  <c:v>40037</c:v>
                </c:pt>
                <c:pt idx="1819">
                  <c:v>40038</c:v>
                </c:pt>
                <c:pt idx="1820">
                  <c:v>40039</c:v>
                </c:pt>
                <c:pt idx="1821">
                  <c:v>40042</c:v>
                </c:pt>
                <c:pt idx="1822">
                  <c:v>40043</c:v>
                </c:pt>
                <c:pt idx="1823">
                  <c:v>40044</c:v>
                </c:pt>
                <c:pt idx="1824">
                  <c:v>40045</c:v>
                </c:pt>
                <c:pt idx="1825">
                  <c:v>40046</c:v>
                </c:pt>
                <c:pt idx="1826">
                  <c:v>40049</c:v>
                </c:pt>
                <c:pt idx="1827">
                  <c:v>40050</c:v>
                </c:pt>
                <c:pt idx="1828">
                  <c:v>40051</c:v>
                </c:pt>
                <c:pt idx="1829">
                  <c:v>40052</c:v>
                </c:pt>
                <c:pt idx="1830">
                  <c:v>40053</c:v>
                </c:pt>
                <c:pt idx="1831">
                  <c:v>40056</c:v>
                </c:pt>
                <c:pt idx="1832">
                  <c:v>40057</c:v>
                </c:pt>
                <c:pt idx="1833">
                  <c:v>40058</c:v>
                </c:pt>
                <c:pt idx="1834">
                  <c:v>40059</c:v>
                </c:pt>
                <c:pt idx="1835">
                  <c:v>40060</c:v>
                </c:pt>
                <c:pt idx="1836">
                  <c:v>40064</c:v>
                </c:pt>
                <c:pt idx="1837">
                  <c:v>40065</c:v>
                </c:pt>
                <c:pt idx="1838">
                  <c:v>40066</c:v>
                </c:pt>
                <c:pt idx="1839">
                  <c:v>40067</c:v>
                </c:pt>
                <c:pt idx="1840">
                  <c:v>40070</c:v>
                </c:pt>
                <c:pt idx="1841">
                  <c:v>40071</c:v>
                </c:pt>
                <c:pt idx="1842">
                  <c:v>40072</c:v>
                </c:pt>
                <c:pt idx="1843">
                  <c:v>40073</c:v>
                </c:pt>
                <c:pt idx="1844">
                  <c:v>40074</c:v>
                </c:pt>
                <c:pt idx="1845">
                  <c:v>40077</c:v>
                </c:pt>
                <c:pt idx="1846">
                  <c:v>40078</c:v>
                </c:pt>
                <c:pt idx="1847">
                  <c:v>40079</c:v>
                </c:pt>
                <c:pt idx="1848">
                  <c:v>40080</c:v>
                </c:pt>
                <c:pt idx="1849">
                  <c:v>40081</c:v>
                </c:pt>
                <c:pt idx="1850">
                  <c:v>40084</c:v>
                </c:pt>
                <c:pt idx="1851">
                  <c:v>40085</c:v>
                </c:pt>
                <c:pt idx="1852">
                  <c:v>40086</c:v>
                </c:pt>
                <c:pt idx="1853">
                  <c:v>40087</c:v>
                </c:pt>
                <c:pt idx="1854">
                  <c:v>40088</c:v>
                </c:pt>
                <c:pt idx="1855">
                  <c:v>40091</c:v>
                </c:pt>
                <c:pt idx="1856">
                  <c:v>40092</c:v>
                </c:pt>
                <c:pt idx="1857">
                  <c:v>40093</c:v>
                </c:pt>
                <c:pt idx="1858">
                  <c:v>40094</c:v>
                </c:pt>
                <c:pt idx="1859">
                  <c:v>40095</c:v>
                </c:pt>
                <c:pt idx="1860">
                  <c:v>40098</c:v>
                </c:pt>
                <c:pt idx="1861">
                  <c:v>40099</c:v>
                </c:pt>
                <c:pt idx="1862">
                  <c:v>40100</c:v>
                </c:pt>
                <c:pt idx="1863">
                  <c:v>40101</c:v>
                </c:pt>
                <c:pt idx="1864">
                  <c:v>40102</c:v>
                </c:pt>
                <c:pt idx="1865">
                  <c:v>40105</c:v>
                </c:pt>
                <c:pt idx="1866">
                  <c:v>40106</c:v>
                </c:pt>
                <c:pt idx="1867">
                  <c:v>40107</c:v>
                </c:pt>
                <c:pt idx="1868">
                  <c:v>40108</c:v>
                </c:pt>
                <c:pt idx="1869">
                  <c:v>40109</c:v>
                </c:pt>
                <c:pt idx="1870">
                  <c:v>40112</c:v>
                </c:pt>
                <c:pt idx="1871">
                  <c:v>40113</c:v>
                </c:pt>
                <c:pt idx="1872">
                  <c:v>40114</c:v>
                </c:pt>
                <c:pt idx="1873">
                  <c:v>40115</c:v>
                </c:pt>
                <c:pt idx="1874">
                  <c:v>40116</c:v>
                </c:pt>
                <c:pt idx="1875">
                  <c:v>40119</c:v>
                </c:pt>
                <c:pt idx="1876">
                  <c:v>40120</c:v>
                </c:pt>
                <c:pt idx="1877">
                  <c:v>40121</c:v>
                </c:pt>
                <c:pt idx="1878">
                  <c:v>40122</c:v>
                </c:pt>
                <c:pt idx="1879">
                  <c:v>40123</c:v>
                </c:pt>
                <c:pt idx="1880">
                  <c:v>40126</c:v>
                </c:pt>
                <c:pt idx="1881">
                  <c:v>40127</c:v>
                </c:pt>
                <c:pt idx="1882">
                  <c:v>40128</c:v>
                </c:pt>
                <c:pt idx="1883">
                  <c:v>40129</c:v>
                </c:pt>
                <c:pt idx="1884">
                  <c:v>40130</c:v>
                </c:pt>
                <c:pt idx="1885">
                  <c:v>40133</c:v>
                </c:pt>
                <c:pt idx="1886">
                  <c:v>40134</c:v>
                </c:pt>
                <c:pt idx="1887">
                  <c:v>40135</c:v>
                </c:pt>
                <c:pt idx="1888">
                  <c:v>40136</c:v>
                </c:pt>
                <c:pt idx="1889">
                  <c:v>40137</c:v>
                </c:pt>
                <c:pt idx="1890">
                  <c:v>40140</c:v>
                </c:pt>
                <c:pt idx="1891">
                  <c:v>40141</c:v>
                </c:pt>
                <c:pt idx="1892">
                  <c:v>40142</c:v>
                </c:pt>
                <c:pt idx="1893">
                  <c:v>40144</c:v>
                </c:pt>
                <c:pt idx="1894">
                  <c:v>40147</c:v>
                </c:pt>
                <c:pt idx="1895">
                  <c:v>40148</c:v>
                </c:pt>
                <c:pt idx="1896">
                  <c:v>40149</c:v>
                </c:pt>
                <c:pt idx="1897">
                  <c:v>40150</c:v>
                </c:pt>
                <c:pt idx="1898">
                  <c:v>40151</c:v>
                </c:pt>
                <c:pt idx="1899">
                  <c:v>40154</c:v>
                </c:pt>
                <c:pt idx="1900">
                  <c:v>40155</c:v>
                </c:pt>
                <c:pt idx="1901">
                  <c:v>40156</c:v>
                </c:pt>
                <c:pt idx="1902">
                  <c:v>40157</c:v>
                </c:pt>
                <c:pt idx="1903">
                  <c:v>40158</c:v>
                </c:pt>
                <c:pt idx="1904">
                  <c:v>40161</c:v>
                </c:pt>
                <c:pt idx="1905">
                  <c:v>40162</c:v>
                </c:pt>
                <c:pt idx="1906">
                  <c:v>40163</c:v>
                </c:pt>
                <c:pt idx="1907">
                  <c:v>40164</c:v>
                </c:pt>
                <c:pt idx="1908">
                  <c:v>40165</c:v>
                </c:pt>
                <c:pt idx="1909">
                  <c:v>40168</c:v>
                </c:pt>
                <c:pt idx="1910">
                  <c:v>40169</c:v>
                </c:pt>
                <c:pt idx="1911">
                  <c:v>40170</c:v>
                </c:pt>
                <c:pt idx="1912">
                  <c:v>40171</c:v>
                </c:pt>
                <c:pt idx="1913">
                  <c:v>40175</c:v>
                </c:pt>
                <c:pt idx="1914">
                  <c:v>40176</c:v>
                </c:pt>
                <c:pt idx="1915">
                  <c:v>40177</c:v>
                </c:pt>
                <c:pt idx="1916">
                  <c:v>40178</c:v>
                </c:pt>
                <c:pt idx="1917">
                  <c:v>40182</c:v>
                </c:pt>
                <c:pt idx="1918">
                  <c:v>40183</c:v>
                </c:pt>
                <c:pt idx="1919">
                  <c:v>40184</c:v>
                </c:pt>
                <c:pt idx="1920">
                  <c:v>40185</c:v>
                </c:pt>
                <c:pt idx="1921">
                  <c:v>40186</c:v>
                </c:pt>
                <c:pt idx="1922">
                  <c:v>40189</c:v>
                </c:pt>
                <c:pt idx="1923">
                  <c:v>40190</c:v>
                </c:pt>
                <c:pt idx="1924">
                  <c:v>40191</c:v>
                </c:pt>
                <c:pt idx="1925">
                  <c:v>40192</c:v>
                </c:pt>
                <c:pt idx="1926">
                  <c:v>40193</c:v>
                </c:pt>
                <c:pt idx="1927">
                  <c:v>40197</c:v>
                </c:pt>
                <c:pt idx="1928">
                  <c:v>40198</c:v>
                </c:pt>
                <c:pt idx="1929">
                  <c:v>40199</c:v>
                </c:pt>
                <c:pt idx="1930">
                  <c:v>40200</c:v>
                </c:pt>
                <c:pt idx="1931">
                  <c:v>40203</c:v>
                </c:pt>
                <c:pt idx="1932">
                  <c:v>40204</c:v>
                </c:pt>
                <c:pt idx="1933">
                  <c:v>40205</c:v>
                </c:pt>
                <c:pt idx="1934">
                  <c:v>40206</c:v>
                </c:pt>
                <c:pt idx="1935">
                  <c:v>40207</c:v>
                </c:pt>
                <c:pt idx="1936">
                  <c:v>40210</c:v>
                </c:pt>
                <c:pt idx="1937">
                  <c:v>40211</c:v>
                </c:pt>
                <c:pt idx="1938">
                  <c:v>40212</c:v>
                </c:pt>
                <c:pt idx="1939">
                  <c:v>40213</c:v>
                </c:pt>
                <c:pt idx="1940">
                  <c:v>40214</c:v>
                </c:pt>
                <c:pt idx="1941">
                  <c:v>40217</c:v>
                </c:pt>
                <c:pt idx="1942">
                  <c:v>40218</c:v>
                </c:pt>
                <c:pt idx="1943">
                  <c:v>40219</c:v>
                </c:pt>
                <c:pt idx="1944">
                  <c:v>40220</c:v>
                </c:pt>
                <c:pt idx="1945">
                  <c:v>40221</c:v>
                </c:pt>
                <c:pt idx="1946">
                  <c:v>40225</c:v>
                </c:pt>
                <c:pt idx="1947">
                  <c:v>40226</c:v>
                </c:pt>
                <c:pt idx="1948">
                  <c:v>40227</c:v>
                </c:pt>
                <c:pt idx="1949">
                  <c:v>40228</c:v>
                </c:pt>
                <c:pt idx="1950">
                  <c:v>40231</c:v>
                </c:pt>
                <c:pt idx="1951">
                  <c:v>40232</c:v>
                </c:pt>
                <c:pt idx="1952">
                  <c:v>40233</c:v>
                </c:pt>
                <c:pt idx="1953">
                  <c:v>40234</c:v>
                </c:pt>
                <c:pt idx="1954">
                  <c:v>40235</c:v>
                </c:pt>
                <c:pt idx="1955">
                  <c:v>40238</c:v>
                </c:pt>
                <c:pt idx="1956">
                  <c:v>40239</c:v>
                </c:pt>
                <c:pt idx="1957">
                  <c:v>40240</c:v>
                </c:pt>
                <c:pt idx="1958">
                  <c:v>40241</c:v>
                </c:pt>
                <c:pt idx="1959">
                  <c:v>40242</c:v>
                </c:pt>
                <c:pt idx="1960">
                  <c:v>40245</c:v>
                </c:pt>
                <c:pt idx="1961">
                  <c:v>40246</c:v>
                </c:pt>
                <c:pt idx="1962">
                  <c:v>40247</c:v>
                </c:pt>
                <c:pt idx="1963">
                  <c:v>40248</c:v>
                </c:pt>
                <c:pt idx="1964">
                  <c:v>40249</c:v>
                </c:pt>
                <c:pt idx="1965">
                  <c:v>40252</c:v>
                </c:pt>
                <c:pt idx="1966">
                  <c:v>40253</c:v>
                </c:pt>
                <c:pt idx="1967">
                  <c:v>40254</c:v>
                </c:pt>
                <c:pt idx="1968">
                  <c:v>40255</c:v>
                </c:pt>
                <c:pt idx="1969">
                  <c:v>40256</c:v>
                </c:pt>
                <c:pt idx="1970">
                  <c:v>40259</c:v>
                </c:pt>
                <c:pt idx="1971">
                  <c:v>40260</c:v>
                </c:pt>
                <c:pt idx="1972">
                  <c:v>40261</c:v>
                </c:pt>
                <c:pt idx="1973">
                  <c:v>40262</c:v>
                </c:pt>
                <c:pt idx="1974">
                  <c:v>40263</c:v>
                </c:pt>
                <c:pt idx="1975">
                  <c:v>40266</c:v>
                </c:pt>
                <c:pt idx="1976">
                  <c:v>40267</c:v>
                </c:pt>
                <c:pt idx="1977">
                  <c:v>40268</c:v>
                </c:pt>
                <c:pt idx="1978">
                  <c:v>40269</c:v>
                </c:pt>
                <c:pt idx="1979">
                  <c:v>40273</c:v>
                </c:pt>
                <c:pt idx="1980">
                  <c:v>40274</c:v>
                </c:pt>
                <c:pt idx="1981">
                  <c:v>40275</c:v>
                </c:pt>
                <c:pt idx="1982">
                  <c:v>40276</c:v>
                </c:pt>
                <c:pt idx="1983">
                  <c:v>40277</c:v>
                </c:pt>
                <c:pt idx="1984">
                  <c:v>40280</c:v>
                </c:pt>
                <c:pt idx="1985">
                  <c:v>40281</c:v>
                </c:pt>
                <c:pt idx="1986">
                  <c:v>40282</c:v>
                </c:pt>
                <c:pt idx="1987">
                  <c:v>40283</c:v>
                </c:pt>
                <c:pt idx="1988">
                  <c:v>40284</c:v>
                </c:pt>
                <c:pt idx="1989">
                  <c:v>40287</c:v>
                </c:pt>
                <c:pt idx="1990">
                  <c:v>40288</c:v>
                </c:pt>
                <c:pt idx="1991">
                  <c:v>40289</c:v>
                </c:pt>
                <c:pt idx="1992">
                  <c:v>40290</c:v>
                </c:pt>
                <c:pt idx="1993">
                  <c:v>40291</c:v>
                </c:pt>
                <c:pt idx="1994">
                  <c:v>40294</c:v>
                </c:pt>
                <c:pt idx="1995">
                  <c:v>40295</c:v>
                </c:pt>
                <c:pt idx="1996">
                  <c:v>40296</c:v>
                </c:pt>
                <c:pt idx="1997">
                  <c:v>40297</c:v>
                </c:pt>
                <c:pt idx="1998">
                  <c:v>40298</c:v>
                </c:pt>
                <c:pt idx="1999">
                  <c:v>40301</c:v>
                </c:pt>
                <c:pt idx="2000">
                  <c:v>40302</c:v>
                </c:pt>
                <c:pt idx="2001">
                  <c:v>40303</c:v>
                </c:pt>
                <c:pt idx="2002">
                  <c:v>40304</c:v>
                </c:pt>
                <c:pt idx="2003">
                  <c:v>40305</c:v>
                </c:pt>
                <c:pt idx="2004">
                  <c:v>40308</c:v>
                </c:pt>
                <c:pt idx="2005">
                  <c:v>40309</c:v>
                </c:pt>
                <c:pt idx="2006">
                  <c:v>40310</c:v>
                </c:pt>
                <c:pt idx="2007">
                  <c:v>40311</c:v>
                </c:pt>
                <c:pt idx="2008">
                  <c:v>40312</c:v>
                </c:pt>
                <c:pt idx="2009">
                  <c:v>40315</c:v>
                </c:pt>
                <c:pt idx="2010">
                  <c:v>40316</c:v>
                </c:pt>
                <c:pt idx="2011">
                  <c:v>40317</c:v>
                </c:pt>
                <c:pt idx="2012">
                  <c:v>40318</c:v>
                </c:pt>
                <c:pt idx="2013">
                  <c:v>40319</c:v>
                </c:pt>
                <c:pt idx="2014">
                  <c:v>40322</c:v>
                </c:pt>
                <c:pt idx="2015">
                  <c:v>40323</c:v>
                </c:pt>
                <c:pt idx="2016">
                  <c:v>40324</c:v>
                </c:pt>
                <c:pt idx="2017">
                  <c:v>40325</c:v>
                </c:pt>
                <c:pt idx="2018">
                  <c:v>40326</c:v>
                </c:pt>
                <c:pt idx="2019">
                  <c:v>40330</c:v>
                </c:pt>
                <c:pt idx="2020">
                  <c:v>40331</c:v>
                </c:pt>
                <c:pt idx="2021">
                  <c:v>40332</c:v>
                </c:pt>
                <c:pt idx="2022">
                  <c:v>40333</c:v>
                </c:pt>
                <c:pt idx="2023">
                  <c:v>40336</c:v>
                </c:pt>
                <c:pt idx="2024">
                  <c:v>40337</c:v>
                </c:pt>
                <c:pt idx="2025">
                  <c:v>40338</c:v>
                </c:pt>
                <c:pt idx="2026">
                  <c:v>40339</c:v>
                </c:pt>
                <c:pt idx="2027">
                  <c:v>40340</c:v>
                </c:pt>
                <c:pt idx="2028">
                  <c:v>40343</c:v>
                </c:pt>
                <c:pt idx="2029">
                  <c:v>40344</c:v>
                </c:pt>
                <c:pt idx="2030">
                  <c:v>40345</c:v>
                </c:pt>
                <c:pt idx="2031">
                  <c:v>40346</c:v>
                </c:pt>
                <c:pt idx="2032">
                  <c:v>40347</c:v>
                </c:pt>
                <c:pt idx="2033">
                  <c:v>40350</c:v>
                </c:pt>
                <c:pt idx="2034">
                  <c:v>40351</c:v>
                </c:pt>
                <c:pt idx="2035">
                  <c:v>40352</c:v>
                </c:pt>
                <c:pt idx="2036">
                  <c:v>40353</c:v>
                </c:pt>
                <c:pt idx="2037">
                  <c:v>40354</c:v>
                </c:pt>
                <c:pt idx="2038">
                  <c:v>40357</c:v>
                </c:pt>
                <c:pt idx="2039">
                  <c:v>40358</c:v>
                </c:pt>
                <c:pt idx="2040">
                  <c:v>40359</c:v>
                </c:pt>
                <c:pt idx="2041">
                  <c:v>40360</c:v>
                </c:pt>
                <c:pt idx="2042">
                  <c:v>40361</c:v>
                </c:pt>
                <c:pt idx="2043">
                  <c:v>40365</c:v>
                </c:pt>
                <c:pt idx="2044">
                  <c:v>40366</c:v>
                </c:pt>
                <c:pt idx="2045">
                  <c:v>40367</c:v>
                </c:pt>
                <c:pt idx="2046">
                  <c:v>40368</c:v>
                </c:pt>
                <c:pt idx="2047">
                  <c:v>40371</c:v>
                </c:pt>
                <c:pt idx="2048">
                  <c:v>40372</c:v>
                </c:pt>
                <c:pt idx="2049">
                  <c:v>40373</c:v>
                </c:pt>
                <c:pt idx="2050">
                  <c:v>40374</c:v>
                </c:pt>
                <c:pt idx="2051">
                  <c:v>40375</c:v>
                </c:pt>
                <c:pt idx="2052">
                  <c:v>40378</c:v>
                </c:pt>
                <c:pt idx="2053">
                  <c:v>40379</c:v>
                </c:pt>
                <c:pt idx="2054">
                  <c:v>40380</c:v>
                </c:pt>
                <c:pt idx="2055">
                  <c:v>40381</c:v>
                </c:pt>
                <c:pt idx="2056">
                  <c:v>40382</c:v>
                </c:pt>
                <c:pt idx="2057">
                  <c:v>40385</c:v>
                </c:pt>
                <c:pt idx="2058">
                  <c:v>40386</c:v>
                </c:pt>
                <c:pt idx="2059">
                  <c:v>40387</c:v>
                </c:pt>
                <c:pt idx="2060">
                  <c:v>40388</c:v>
                </c:pt>
                <c:pt idx="2061">
                  <c:v>40389</c:v>
                </c:pt>
                <c:pt idx="2062">
                  <c:v>40392</c:v>
                </c:pt>
                <c:pt idx="2063">
                  <c:v>40393</c:v>
                </c:pt>
                <c:pt idx="2064">
                  <c:v>40394</c:v>
                </c:pt>
                <c:pt idx="2065">
                  <c:v>40395</c:v>
                </c:pt>
                <c:pt idx="2066">
                  <c:v>40396</c:v>
                </c:pt>
                <c:pt idx="2067">
                  <c:v>40399</c:v>
                </c:pt>
                <c:pt idx="2068">
                  <c:v>40400</c:v>
                </c:pt>
                <c:pt idx="2069">
                  <c:v>40401</c:v>
                </c:pt>
                <c:pt idx="2070">
                  <c:v>40402</c:v>
                </c:pt>
                <c:pt idx="2071">
                  <c:v>40403</c:v>
                </c:pt>
                <c:pt idx="2072">
                  <c:v>40406</c:v>
                </c:pt>
                <c:pt idx="2073">
                  <c:v>40407</c:v>
                </c:pt>
                <c:pt idx="2074">
                  <c:v>40408</c:v>
                </c:pt>
                <c:pt idx="2075">
                  <c:v>40409</c:v>
                </c:pt>
                <c:pt idx="2076">
                  <c:v>40410</c:v>
                </c:pt>
                <c:pt idx="2077">
                  <c:v>40413</c:v>
                </c:pt>
                <c:pt idx="2078">
                  <c:v>40414</c:v>
                </c:pt>
                <c:pt idx="2079">
                  <c:v>40415</c:v>
                </c:pt>
                <c:pt idx="2080">
                  <c:v>40416</c:v>
                </c:pt>
                <c:pt idx="2081">
                  <c:v>40417</c:v>
                </c:pt>
                <c:pt idx="2082">
                  <c:v>40420</c:v>
                </c:pt>
                <c:pt idx="2083">
                  <c:v>40421</c:v>
                </c:pt>
                <c:pt idx="2084">
                  <c:v>40422</c:v>
                </c:pt>
                <c:pt idx="2085">
                  <c:v>40423</c:v>
                </c:pt>
                <c:pt idx="2086">
                  <c:v>40424</c:v>
                </c:pt>
                <c:pt idx="2087">
                  <c:v>40428</c:v>
                </c:pt>
                <c:pt idx="2088">
                  <c:v>40429</c:v>
                </c:pt>
                <c:pt idx="2089">
                  <c:v>40430</c:v>
                </c:pt>
                <c:pt idx="2090">
                  <c:v>40431</c:v>
                </c:pt>
                <c:pt idx="2091">
                  <c:v>40434</c:v>
                </c:pt>
                <c:pt idx="2092">
                  <c:v>40435</c:v>
                </c:pt>
                <c:pt idx="2093">
                  <c:v>40436</c:v>
                </c:pt>
                <c:pt idx="2094">
                  <c:v>40437</c:v>
                </c:pt>
                <c:pt idx="2095">
                  <c:v>40438</c:v>
                </c:pt>
                <c:pt idx="2096">
                  <c:v>40441</c:v>
                </c:pt>
                <c:pt idx="2097">
                  <c:v>40442</c:v>
                </c:pt>
                <c:pt idx="2098">
                  <c:v>40443</c:v>
                </c:pt>
                <c:pt idx="2099">
                  <c:v>40444</c:v>
                </c:pt>
                <c:pt idx="2100">
                  <c:v>40445</c:v>
                </c:pt>
                <c:pt idx="2101">
                  <c:v>40448</c:v>
                </c:pt>
                <c:pt idx="2102">
                  <c:v>40449</c:v>
                </c:pt>
                <c:pt idx="2103">
                  <c:v>40450</c:v>
                </c:pt>
                <c:pt idx="2104">
                  <c:v>40451</c:v>
                </c:pt>
                <c:pt idx="2105">
                  <c:v>40452</c:v>
                </c:pt>
                <c:pt idx="2106">
                  <c:v>40455</c:v>
                </c:pt>
                <c:pt idx="2107">
                  <c:v>40456</c:v>
                </c:pt>
                <c:pt idx="2108">
                  <c:v>40457</c:v>
                </c:pt>
                <c:pt idx="2109">
                  <c:v>40458</c:v>
                </c:pt>
                <c:pt idx="2110">
                  <c:v>40459</c:v>
                </c:pt>
                <c:pt idx="2111">
                  <c:v>40462</c:v>
                </c:pt>
                <c:pt idx="2112">
                  <c:v>40463</c:v>
                </c:pt>
                <c:pt idx="2113">
                  <c:v>40464</c:v>
                </c:pt>
                <c:pt idx="2114">
                  <c:v>40465</c:v>
                </c:pt>
                <c:pt idx="2115">
                  <c:v>40466</c:v>
                </c:pt>
                <c:pt idx="2116">
                  <c:v>40469</c:v>
                </c:pt>
                <c:pt idx="2117">
                  <c:v>40470</c:v>
                </c:pt>
                <c:pt idx="2118">
                  <c:v>40471</c:v>
                </c:pt>
                <c:pt idx="2119">
                  <c:v>40472</c:v>
                </c:pt>
                <c:pt idx="2120">
                  <c:v>40473</c:v>
                </c:pt>
                <c:pt idx="2121">
                  <c:v>40476</c:v>
                </c:pt>
                <c:pt idx="2122">
                  <c:v>40477</c:v>
                </c:pt>
                <c:pt idx="2123">
                  <c:v>40478</c:v>
                </c:pt>
                <c:pt idx="2124">
                  <c:v>40479</c:v>
                </c:pt>
                <c:pt idx="2125">
                  <c:v>40480</c:v>
                </c:pt>
                <c:pt idx="2126">
                  <c:v>40483</c:v>
                </c:pt>
                <c:pt idx="2127">
                  <c:v>40484</c:v>
                </c:pt>
                <c:pt idx="2128">
                  <c:v>40485</c:v>
                </c:pt>
                <c:pt idx="2129">
                  <c:v>40486</c:v>
                </c:pt>
                <c:pt idx="2130">
                  <c:v>40487</c:v>
                </c:pt>
                <c:pt idx="2131">
                  <c:v>40490</c:v>
                </c:pt>
                <c:pt idx="2132">
                  <c:v>40491</c:v>
                </c:pt>
                <c:pt idx="2133">
                  <c:v>40492</c:v>
                </c:pt>
                <c:pt idx="2134">
                  <c:v>40493</c:v>
                </c:pt>
                <c:pt idx="2135">
                  <c:v>40494</c:v>
                </c:pt>
                <c:pt idx="2136">
                  <c:v>40497</c:v>
                </c:pt>
                <c:pt idx="2137">
                  <c:v>40498</c:v>
                </c:pt>
                <c:pt idx="2138">
                  <c:v>40499</c:v>
                </c:pt>
                <c:pt idx="2139">
                  <c:v>40500</c:v>
                </c:pt>
                <c:pt idx="2140">
                  <c:v>40501</c:v>
                </c:pt>
                <c:pt idx="2141">
                  <c:v>40504</c:v>
                </c:pt>
                <c:pt idx="2142">
                  <c:v>40505</c:v>
                </c:pt>
                <c:pt idx="2143">
                  <c:v>40506</c:v>
                </c:pt>
                <c:pt idx="2144">
                  <c:v>40508</c:v>
                </c:pt>
                <c:pt idx="2145">
                  <c:v>40511</c:v>
                </c:pt>
                <c:pt idx="2146">
                  <c:v>40512</c:v>
                </c:pt>
                <c:pt idx="2147">
                  <c:v>40513</c:v>
                </c:pt>
                <c:pt idx="2148">
                  <c:v>40514</c:v>
                </c:pt>
                <c:pt idx="2149">
                  <c:v>40515</c:v>
                </c:pt>
                <c:pt idx="2150">
                  <c:v>40518</c:v>
                </c:pt>
                <c:pt idx="2151">
                  <c:v>40519</c:v>
                </c:pt>
                <c:pt idx="2152">
                  <c:v>40520</c:v>
                </c:pt>
                <c:pt idx="2153">
                  <c:v>40521</c:v>
                </c:pt>
                <c:pt idx="2154">
                  <c:v>40522</c:v>
                </c:pt>
                <c:pt idx="2155">
                  <c:v>40525</c:v>
                </c:pt>
                <c:pt idx="2156">
                  <c:v>40526</c:v>
                </c:pt>
                <c:pt idx="2157">
                  <c:v>40527</c:v>
                </c:pt>
                <c:pt idx="2158">
                  <c:v>40528</c:v>
                </c:pt>
                <c:pt idx="2159">
                  <c:v>40529</c:v>
                </c:pt>
                <c:pt idx="2160">
                  <c:v>40532</c:v>
                </c:pt>
                <c:pt idx="2161">
                  <c:v>40533</c:v>
                </c:pt>
                <c:pt idx="2162">
                  <c:v>40534</c:v>
                </c:pt>
                <c:pt idx="2163">
                  <c:v>40535</c:v>
                </c:pt>
                <c:pt idx="2164">
                  <c:v>40539</c:v>
                </c:pt>
                <c:pt idx="2165">
                  <c:v>40540</c:v>
                </c:pt>
                <c:pt idx="2166">
                  <c:v>40541</c:v>
                </c:pt>
                <c:pt idx="2167">
                  <c:v>40542</c:v>
                </c:pt>
                <c:pt idx="2168">
                  <c:v>40543</c:v>
                </c:pt>
                <c:pt idx="2169">
                  <c:v>40546</c:v>
                </c:pt>
                <c:pt idx="2170">
                  <c:v>40547</c:v>
                </c:pt>
                <c:pt idx="2171">
                  <c:v>40548</c:v>
                </c:pt>
                <c:pt idx="2172">
                  <c:v>40549</c:v>
                </c:pt>
                <c:pt idx="2173">
                  <c:v>40550</c:v>
                </c:pt>
                <c:pt idx="2174">
                  <c:v>40553</c:v>
                </c:pt>
                <c:pt idx="2175">
                  <c:v>40554</c:v>
                </c:pt>
                <c:pt idx="2176">
                  <c:v>40555</c:v>
                </c:pt>
                <c:pt idx="2177">
                  <c:v>40556</c:v>
                </c:pt>
                <c:pt idx="2178">
                  <c:v>40557</c:v>
                </c:pt>
                <c:pt idx="2179">
                  <c:v>40561</c:v>
                </c:pt>
                <c:pt idx="2180">
                  <c:v>40562</c:v>
                </c:pt>
                <c:pt idx="2181">
                  <c:v>40563</c:v>
                </c:pt>
                <c:pt idx="2182">
                  <c:v>40564</c:v>
                </c:pt>
                <c:pt idx="2183">
                  <c:v>40567</c:v>
                </c:pt>
                <c:pt idx="2184">
                  <c:v>40568</c:v>
                </c:pt>
                <c:pt idx="2185">
                  <c:v>40569</c:v>
                </c:pt>
                <c:pt idx="2186">
                  <c:v>40570</c:v>
                </c:pt>
                <c:pt idx="2187">
                  <c:v>40571</c:v>
                </c:pt>
                <c:pt idx="2188">
                  <c:v>40574</c:v>
                </c:pt>
                <c:pt idx="2189">
                  <c:v>40575</c:v>
                </c:pt>
                <c:pt idx="2190">
                  <c:v>40576</c:v>
                </c:pt>
                <c:pt idx="2191">
                  <c:v>40577</c:v>
                </c:pt>
                <c:pt idx="2192">
                  <c:v>40578</c:v>
                </c:pt>
                <c:pt idx="2193">
                  <c:v>40581</c:v>
                </c:pt>
                <c:pt idx="2194">
                  <c:v>40582</c:v>
                </c:pt>
                <c:pt idx="2195">
                  <c:v>40583</c:v>
                </c:pt>
                <c:pt idx="2196">
                  <c:v>40584</c:v>
                </c:pt>
                <c:pt idx="2197">
                  <c:v>40585</c:v>
                </c:pt>
                <c:pt idx="2198">
                  <c:v>40588</c:v>
                </c:pt>
                <c:pt idx="2199">
                  <c:v>40589</c:v>
                </c:pt>
                <c:pt idx="2200">
                  <c:v>40590</c:v>
                </c:pt>
                <c:pt idx="2201">
                  <c:v>40591</c:v>
                </c:pt>
                <c:pt idx="2202">
                  <c:v>40592</c:v>
                </c:pt>
                <c:pt idx="2203">
                  <c:v>40596</c:v>
                </c:pt>
                <c:pt idx="2204">
                  <c:v>40597</c:v>
                </c:pt>
                <c:pt idx="2205">
                  <c:v>40598</c:v>
                </c:pt>
                <c:pt idx="2206">
                  <c:v>40599</c:v>
                </c:pt>
                <c:pt idx="2207">
                  <c:v>40602</c:v>
                </c:pt>
                <c:pt idx="2208">
                  <c:v>40603</c:v>
                </c:pt>
                <c:pt idx="2209">
                  <c:v>40604</c:v>
                </c:pt>
                <c:pt idx="2210">
                  <c:v>40605</c:v>
                </c:pt>
                <c:pt idx="2211">
                  <c:v>40606</c:v>
                </c:pt>
                <c:pt idx="2212">
                  <c:v>40609</c:v>
                </c:pt>
                <c:pt idx="2213">
                  <c:v>40610</c:v>
                </c:pt>
                <c:pt idx="2214">
                  <c:v>40611</c:v>
                </c:pt>
                <c:pt idx="2215">
                  <c:v>40612</c:v>
                </c:pt>
                <c:pt idx="2216">
                  <c:v>40613</c:v>
                </c:pt>
                <c:pt idx="2217">
                  <c:v>40616</c:v>
                </c:pt>
                <c:pt idx="2218">
                  <c:v>40617</c:v>
                </c:pt>
                <c:pt idx="2219">
                  <c:v>40618</c:v>
                </c:pt>
                <c:pt idx="2220">
                  <c:v>40619</c:v>
                </c:pt>
                <c:pt idx="2221">
                  <c:v>40620</c:v>
                </c:pt>
                <c:pt idx="2222">
                  <c:v>40623</c:v>
                </c:pt>
                <c:pt idx="2223">
                  <c:v>40624</c:v>
                </c:pt>
                <c:pt idx="2224">
                  <c:v>40625</c:v>
                </c:pt>
                <c:pt idx="2225">
                  <c:v>40626</c:v>
                </c:pt>
                <c:pt idx="2226">
                  <c:v>40627</c:v>
                </c:pt>
                <c:pt idx="2227">
                  <c:v>40630</c:v>
                </c:pt>
                <c:pt idx="2228">
                  <c:v>40631</c:v>
                </c:pt>
                <c:pt idx="2229">
                  <c:v>40632</c:v>
                </c:pt>
                <c:pt idx="2230">
                  <c:v>40633</c:v>
                </c:pt>
                <c:pt idx="2231">
                  <c:v>40634</c:v>
                </c:pt>
                <c:pt idx="2232">
                  <c:v>40637</c:v>
                </c:pt>
                <c:pt idx="2233">
                  <c:v>40638</c:v>
                </c:pt>
                <c:pt idx="2234">
                  <c:v>40639</c:v>
                </c:pt>
                <c:pt idx="2235">
                  <c:v>40640</c:v>
                </c:pt>
                <c:pt idx="2236">
                  <c:v>40641</c:v>
                </c:pt>
                <c:pt idx="2237">
                  <c:v>40644</c:v>
                </c:pt>
                <c:pt idx="2238">
                  <c:v>40645</c:v>
                </c:pt>
                <c:pt idx="2239">
                  <c:v>40646</c:v>
                </c:pt>
                <c:pt idx="2240">
                  <c:v>40647</c:v>
                </c:pt>
                <c:pt idx="2241">
                  <c:v>40648</c:v>
                </c:pt>
                <c:pt idx="2242">
                  <c:v>40651</c:v>
                </c:pt>
                <c:pt idx="2243">
                  <c:v>40652</c:v>
                </c:pt>
                <c:pt idx="2244">
                  <c:v>40653</c:v>
                </c:pt>
                <c:pt idx="2245">
                  <c:v>40654</c:v>
                </c:pt>
                <c:pt idx="2246">
                  <c:v>40658</c:v>
                </c:pt>
                <c:pt idx="2247">
                  <c:v>40659</c:v>
                </c:pt>
                <c:pt idx="2248">
                  <c:v>40660</c:v>
                </c:pt>
                <c:pt idx="2249">
                  <c:v>40661</c:v>
                </c:pt>
                <c:pt idx="2250">
                  <c:v>40662</c:v>
                </c:pt>
                <c:pt idx="2251">
                  <c:v>40665</c:v>
                </c:pt>
                <c:pt idx="2252">
                  <c:v>40666</c:v>
                </c:pt>
                <c:pt idx="2253">
                  <c:v>40667</c:v>
                </c:pt>
                <c:pt idx="2254">
                  <c:v>40668</c:v>
                </c:pt>
                <c:pt idx="2255">
                  <c:v>40669</c:v>
                </c:pt>
                <c:pt idx="2256">
                  <c:v>40672</c:v>
                </c:pt>
                <c:pt idx="2257">
                  <c:v>40673</c:v>
                </c:pt>
                <c:pt idx="2258">
                  <c:v>40674</c:v>
                </c:pt>
                <c:pt idx="2259">
                  <c:v>40675</c:v>
                </c:pt>
                <c:pt idx="2260">
                  <c:v>40676</c:v>
                </c:pt>
                <c:pt idx="2261">
                  <c:v>40679</c:v>
                </c:pt>
                <c:pt idx="2262">
                  <c:v>40680</c:v>
                </c:pt>
                <c:pt idx="2263">
                  <c:v>40681</c:v>
                </c:pt>
                <c:pt idx="2264">
                  <c:v>40682</c:v>
                </c:pt>
                <c:pt idx="2265">
                  <c:v>40683</c:v>
                </c:pt>
                <c:pt idx="2266">
                  <c:v>40686</c:v>
                </c:pt>
                <c:pt idx="2267">
                  <c:v>40687</c:v>
                </c:pt>
                <c:pt idx="2268">
                  <c:v>40688</c:v>
                </c:pt>
                <c:pt idx="2269">
                  <c:v>40689</c:v>
                </c:pt>
                <c:pt idx="2270">
                  <c:v>40690</c:v>
                </c:pt>
                <c:pt idx="2271">
                  <c:v>40694</c:v>
                </c:pt>
                <c:pt idx="2272">
                  <c:v>40695</c:v>
                </c:pt>
                <c:pt idx="2273">
                  <c:v>40696</c:v>
                </c:pt>
                <c:pt idx="2274">
                  <c:v>40697</c:v>
                </c:pt>
                <c:pt idx="2275">
                  <c:v>40700</c:v>
                </c:pt>
                <c:pt idx="2276">
                  <c:v>40701</c:v>
                </c:pt>
                <c:pt idx="2277">
                  <c:v>40702</c:v>
                </c:pt>
                <c:pt idx="2278">
                  <c:v>40703</c:v>
                </c:pt>
                <c:pt idx="2279">
                  <c:v>40704</c:v>
                </c:pt>
                <c:pt idx="2280">
                  <c:v>40707</c:v>
                </c:pt>
                <c:pt idx="2281">
                  <c:v>40708</c:v>
                </c:pt>
                <c:pt idx="2282">
                  <c:v>40709</c:v>
                </c:pt>
                <c:pt idx="2283">
                  <c:v>40710</c:v>
                </c:pt>
                <c:pt idx="2284">
                  <c:v>40711</c:v>
                </c:pt>
                <c:pt idx="2285">
                  <c:v>40714</c:v>
                </c:pt>
                <c:pt idx="2286">
                  <c:v>40715</c:v>
                </c:pt>
                <c:pt idx="2287">
                  <c:v>40716</c:v>
                </c:pt>
                <c:pt idx="2288">
                  <c:v>40717</c:v>
                </c:pt>
                <c:pt idx="2289">
                  <c:v>40718</c:v>
                </c:pt>
                <c:pt idx="2290">
                  <c:v>40721</c:v>
                </c:pt>
                <c:pt idx="2291">
                  <c:v>40722</c:v>
                </c:pt>
                <c:pt idx="2292">
                  <c:v>40723</c:v>
                </c:pt>
                <c:pt idx="2293">
                  <c:v>40724</c:v>
                </c:pt>
                <c:pt idx="2294">
                  <c:v>40725</c:v>
                </c:pt>
                <c:pt idx="2295">
                  <c:v>40729</c:v>
                </c:pt>
                <c:pt idx="2296">
                  <c:v>40730</c:v>
                </c:pt>
                <c:pt idx="2297">
                  <c:v>40731</c:v>
                </c:pt>
                <c:pt idx="2298">
                  <c:v>40732</c:v>
                </c:pt>
                <c:pt idx="2299">
                  <c:v>40735</c:v>
                </c:pt>
                <c:pt idx="2300">
                  <c:v>40736</c:v>
                </c:pt>
                <c:pt idx="2301">
                  <c:v>40737</c:v>
                </c:pt>
                <c:pt idx="2302">
                  <c:v>40738</c:v>
                </c:pt>
                <c:pt idx="2303">
                  <c:v>40739</c:v>
                </c:pt>
                <c:pt idx="2304">
                  <c:v>40742</c:v>
                </c:pt>
                <c:pt idx="2305">
                  <c:v>40743</c:v>
                </c:pt>
                <c:pt idx="2306">
                  <c:v>40744</c:v>
                </c:pt>
                <c:pt idx="2307">
                  <c:v>40745</c:v>
                </c:pt>
                <c:pt idx="2308">
                  <c:v>40746</c:v>
                </c:pt>
                <c:pt idx="2309">
                  <c:v>40749</c:v>
                </c:pt>
                <c:pt idx="2310">
                  <c:v>40750</c:v>
                </c:pt>
                <c:pt idx="2311">
                  <c:v>40751</c:v>
                </c:pt>
                <c:pt idx="2312">
                  <c:v>40752</c:v>
                </c:pt>
                <c:pt idx="2313">
                  <c:v>40753</c:v>
                </c:pt>
                <c:pt idx="2314">
                  <c:v>40756</c:v>
                </c:pt>
                <c:pt idx="2315">
                  <c:v>40757</c:v>
                </c:pt>
                <c:pt idx="2316">
                  <c:v>40758</c:v>
                </c:pt>
                <c:pt idx="2317">
                  <c:v>40759</c:v>
                </c:pt>
                <c:pt idx="2318">
                  <c:v>40760</c:v>
                </c:pt>
                <c:pt idx="2319">
                  <c:v>40763</c:v>
                </c:pt>
                <c:pt idx="2320">
                  <c:v>40764</c:v>
                </c:pt>
                <c:pt idx="2321">
                  <c:v>40765</c:v>
                </c:pt>
                <c:pt idx="2322">
                  <c:v>40766</c:v>
                </c:pt>
                <c:pt idx="2323">
                  <c:v>40767</c:v>
                </c:pt>
                <c:pt idx="2324">
                  <c:v>40770</c:v>
                </c:pt>
                <c:pt idx="2325">
                  <c:v>40771</c:v>
                </c:pt>
                <c:pt idx="2326">
                  <c:v>40772</c:v>
                </c:pt>
                <c:pt idx="2327">
                  <c:v>40773</c:v>
                </c:pt>
                <c:pt idx="2328">
                  <c:v>40774</c:v>
                </c:pt>
                <c:pt idx="2329">
                  <c:v>40777</c:v>
                </c:pt>
                <c:pt idx="2330">
                  <c:v>40778</c:v>
                </c:pt>
                <c:pt idx="2331">
                  <c:v>40779</c:v>
                </c:pt>
                <c:pt idx="2332">
                  <c:v>40780</c:v>
                </c:pt>
                <c:pt idx="2333">
                  <c:v>40781</c:v>
                </c:pt>
                <c:pt idx="2334">
                  <c:v>40784</c:v>
                </c:pt>
                <c:pt idx="2335">
                  <c:v>40785</c:v>
                </c:pt>
                <c:pt idx="2336">
                  <c:v>40786</c:v>
                </c:pt>
                <c:pt idx="2337">
                  <c:v>40787</c:v>
                </c:pt>
                <c:pt idx="2338">
                  <c:v>40788</c:v>
                </c:pt>
                <c:pt idx="2339">
                  <c:v>40792</c:v>
                </c:pt>
                <c:pt idx="2340">
                  <c:v>40793</c:v>
                </c:pt>
                <c:pt idx="2341">
                  <c:v>40794</c:v>
                </c:pt>
                <c:pt idx="2342">
                  <c:v>40795</c:v>
                </c:pt>
                <c:pt idx="2343">
                  <c:v>40798</c:v>
                </c:pt>
                <c:pt idx="2344">
                  <c:v>40799</c:v>
                </c:pt>
                <c:pt idx="2345">
                  <c:v>40800</c:v>
                </c:pt>
                <c:pt idx="2346">
                  <c:v>40801</c:v>
                </c:pt>
                <c:pt idx="2347">
                  <c:v>40802</c:v>
                </c:pt>
                <c:pt idx="2348">
                  <c:v>40805</c:v>
                </c:pt>
                <c:pt idx="2349">
                  <c:v>40806</c:v>
                </c:pt>
                <c:pt idx="2350">
                  <c:v>40807</c:v>
                </c:pt>
                <c:pt idx="2351">
                  <c:v>40808</c:v>
                </c:pt>
                <c:pt idx="2352">
                  <c:v>40809</c:v>
                </c:pt>
                <c:pt idx="2353">
                  <c:v>40812</c:v>
                </c:pt>
                <c:pt idx="2354">
                  <c:v>40813</c:v>
                </c:pt>
                <c:pt idx="2355">
                  <c:v>40814</c:v>
                </c:pt>
                <c:pt idx="2356">
                  <c:v>40815</c:v>
                </c:pt>
                <c:pt idx="2357">
                  <c:v>40816</c:v>
                </c:pt>
                <c:pt idx="2358">
                  <c:v>40819</c:v>
                </c:pt>
                <c:pt idx="2359">
                  <c:v>40820</c:v>
                </c:pt>
                <c:pt idx="2360">
                  <c:v>40821</c:v>
                </c:pt>
                <c:pt idx="2361">
                  <c:v>40822</c:v>
                </c:pt>
                <c:pt idx="2362">
                  <c:v>40823</c:v>
                </c:pt>
                <c:pt idx="2363">
                  <c:v>40826</c:v>
                </c:pt>
                <c:pt idx="2364">
                  <c:v>40827</c:v>
                </c:pt>
                <c:pt idx="2365">
                  <c:v>40828</c:v>
                </c:pt>
                <c:pt idx="2366">
                  <c:v>40829</c:v>
                </c:pt>
                <c:pt idx="2367">
                  <c:v>40830</c:v>
                </c:pt>
                <c:pt idx="2368">
                  <c:v>40833</c:v>
                </c:pt>
                <c:pt idx="2369">
                  <c:v>40834</c:v>
                </c:pt>
                <c:pt idx="2370">
                  <c:v>40835</c:v>
                </c:pt>
                <c:pt idx="2371">
                  <c:v>40836</c:v>
                </c:pt>
                <c:pt idx="2372">
                  <c:v>40837</c:v>
                </c:pt>
                <c:pt idx="2373">
                  <c:v>40840</c:v>
                </c:pt>
                <c:pt idx="2374">
                  <c:v>40841</c:v>
                </c:pt>
                <c:pt idx="2375">
                  <c:v>40842</c:v>
                </c:pt>
                <c:pt idx="2376">
                  <c:v>40843</c:v>
                </c:pt>
                <c:pt idx="2377">
                  <c:v>40844</c:v>
                </c:pt>
                <c:pt idx="2378">
                  <c:v>40847</c:v>
                </c:pt>
                <c:pt idx="2379">
                  <c:v>40848</c:v>
                </c:pt>
                <c:pt idx="2380">
                  <c:v>40849</c:v>
                </c:pt>
                <c:pt idx="2381">
                  <c:v>40850</c:v>
                </c:pt>
                <c:pt idx="2382">
                  <c:v>40851</c:v>
                </c:pt>
                <c:pt idx="2383">
                  <c:v>40854</c:v>
                </c:pt>
                <c:pt idx="2384">
                  <c:v>40855</c:v>
                </c:pt>
                <c:pt idx="2385">
                  <c:v>40856</c:v>
                </c:pt>
                <c:pt idx="2386">
                  <c:v>40857</c:v>
                </c:pt>
                <c:pt idx="2387">
                  <c:v>40858</c:v>
                </c:pt>
                <c:pt idx="2388">
                  <c:v>40861</c:v>
                </c:pt>
                <c:pt idx="2389">
                  <c:v>40862</c:v>
                </c:pt>
                <c:pt idx="2390">
                  <c:v>40863</c:v>
                </c:pt>
                <c:pt idx="2391">
                  <c:v>40864</c:v>
                </c:pt>
                <c:pt idx="2392">
                  <c:v>40865</c:v>
                </c:pt>
                <c:pt idx="2393">
                  <c:v>40868</c:v>
                </c:pt>
                <c:pt idx="2394">
                  <c:v>40869</c:v>
                </c:pt>
                <c:pt idx="2395">
                  <c:v>40870</c:v>
                </c:pt>
                <c:pt idx="2396">
                  <c:v>40872</c:v>
                </c:pt>
                <c:pt idx="2397">
                  <c:v>40875</c:v>
                </c:pt>
                <c:pt idx="2398">
                  <c:v>40876</c:v>
                </c:pt>
                <c:pt idx="2399">
                  <c:v>40877</c:v>
                </c:pt>
                <c:pt idx="2400">
                  <c:v>40878</c:v>
                </c:pt>
                <c:pt idx="2401">
                  <c:v>40879</c:v>
                </c:pt>
                <c:pt idx="2402">
                  <c:v>40882</c:v>
                </c:pt>
                <c:pt idx="2403">
                  <c:v>40883</c:v>
                </c:pt>
                <c:pt idx="2404">
                  <c:v>40884</c:v>
                </c:pt>
                <c:pt idx="2405">
                  <c:v>40885</c:v>
                </c:pt>
                <c:pt idx="2406">
                  <c:v>40886</c:v>
                </c:pt>
                <c:pt idx="2407">
                  <c:v>40889</c:v>
                </c:pt>
                <c:pt idx="2408">
                  <c:v>40890</c:v>
                </c:pt>
                <c:pt idx="2409">
                  <c:v>40891</c:v>
                </c:pt>
                <c:pt idx="2410">
                  <c:v>40892</c:v>
                </c:pt>
                <c:pt idx="2411">
                  <c:v>40893</c:v>
                </c:pt>
                <c:pt idx="2412">
                  <c:v>40896</c:v>
                </c:pt>
                <c:pt idx="2413">
                  <c:v>40897</c:v>
                </c:pt>
                <c:pt idx="2414">
                  <c:v>40898</c:v>
                </c:pt>
                <c:pt idx="2415">
                  <c:v>40899</c:v>
                </c:pt>
                <c:pt idx="2416">
                  <c:v>40900</c:v>
                </c:pt>
                <c:pt idx="2417">
                  <c:v>40904</c:v>
                </c:pt>
                <c:pt idx="2418">
                  <c:v>40905</c:v>
                </c:pt>
                <c:pt idx="2419">
                  <c:v>40906</c:v>
                </c:pt>
                <c:pt idx="2420">
                  <c:v>40907</c:v>
                </c:pt>
                <c:pt idx="2421">
                  <c:v>40911</c:v>
                </c:pt>
                <c:pt idx="2422">
                  <c:v>40912</c:v>
                </c:pt>
                <c:pt idx="2423">
                  <c:v>40913</c:v>
                </c:pt>
                <c:pt idx="2424">
                  <c:v>40914</c:v>
                </c:pt>
                <c:pt idx="2425">
                  <c:v>40917</c:v>
                </c:pt>
                <c:pt idx="2426">
                  <c:v>40918</c:v>
                </c:pt>
                <c:pt idx="2427">
                  <c:v>40919</c:v>
                </c:pt>
                <c:pt idx="2428">
                  <c:v>40920</c:v>
                </c:pt>
                <c:pt idx="2429">
                  <c:v>40921</c:v>
                </c:pt>
                <c:pt idx="2430">
                  <c:v>40925</c:v>
                </c:pt>
                <c:pt idx="2431">
                  <c:v>40926</c:v>
                </c:pt>
                <c:pt idx="2432">
                  <c:v>40927</c:v>
                </c:pt>
                <c:pt idx="2433">
                  <c:v>40928</c:v>
                </c:pt>
                <c:pt idx="2434">
                  <c:v>40931</c:v>
                </c:pt>
                <c:pt idx="2435">
                  <c:v>40932</c:v>
                </c:pt>
                <c:pt idx="2436">
                  <c:v>40933</c:v>
                </c:pt>
                <c:pt idx="2437">
                  <c:v>40934</c:v>
                </c:pt>
                <c:pt idx="2438">
                  <c:v>40935</c:v>
                </c:pt>
                <c:pt idx="2439">
                  <c:v>40938</c:v>
                </c:pt>
                <c:pt idx="2440">
                  <c:v>40939</c:v>
                </c:pt>
                <c:pt idx="2441">
                  <c:v>40940</c:v>
                </c:pt>
                <c:pt idx="2442">
                  <c:v>40941</c:v>
                </c:pt>
                <c:pt idx="2443">
                  <c:v>40942</c:v>
                </c:pt>
                <c:pt idx="2444">
                  <c:v>40945</c:v>
                </c:pt>
                <c:pt idx="2445">
                  <c:v>40946</c:v>
                </c:pt>
                <c:pt idx="2446">
                  <c:v>40947</c:v>
                </c:pt>
                <c:pt idx="2447">
                  <c:v>40948</c:v>
                </c:pt>
                <c:pt idx="2448">
                  <c:v>40949</c:v>
                </c:pt>
                <c:pt idx="2449">
                  <c:v>40952</c:v>
                </c:pt>
                <c:pt idx="2450">
                  <c:v>40953</c:v>
                </c:pt>
                <c:pt idx="2451">
                  <c:v>40954</c:v>
                </c:pt>
                <c:pt idx="2452">
                  <c:v>40955</c:v>
                </c:pt>
                <c:pt idx="2453">
                  <c:v>40956</c:v>
                </c:pt>
                <c:pt idx="2454">
                  <c:v>40960</c:v>
                </c:pt>
                <c:pt idx="2455">
                  <c:v>40961</c:v>
                </c:pt>
                <c:pt idx="2456">
                  <c:v>40962</c:v>
                </c:pt>
                <c:pt idx="2457">
                  <c:v>40963</c:v>
                </c:pt>
                <c:pt idx="2458">
                  <c:v>40966</c:v>
                </c:pt>
                <c:pt idx="2459">
                  <c:v>40967</c:v>
                </c:pt>
                <c:pt idx="2460">
                  <c:v>40968</c:v>
                </c:pt>
                <c:pt idx="2461">
                  <c:v>40969</c:v>
                </c:pt>
                <c:pt idx="2462">
                  <c:v>40970</c:v>
                </c:pt>
                <c:pt idx="2463">
                  <c:v>40973</c:v>
                </c:pt>
                <c:pt idx="2464">
                  <c:v>40974</c:v>
                </c:pt>
                <c:pt idx="2465">
                  <c:v>40975</c:v>
                </c:pt>
                <c:pt idx="2466">
                  <c:v>40976</c:v>
                </c:pt>
                <c:pt idx="2467">
                  <c:v>40977</c:v>
                </c:pt>
                <c:pt idx="2468">
                  <c:v>40980</c:v>
                </c:pt>
                <c:pt idx="2469">
                  <c:v>40981</c:v>
                </c:pt>
                <c:pt idx="2470">
                  <c:v>40982</c:v>
                </c:pt>
                <c:pt idx="2471">
                  <c:v>40983</c:v>
                </c:pt>
                <c:pt idx="2472">
                  <c:v>40984</c:v>
                </c:pt>
                <c:pt idx="2473">
                  <c:v>40987</c:v>
                </c:pt>
                <c:pt idx="2474">
                  <c:v>40988</c:v>
                </c:pt>
                <c:pt idx="2475">
                  <c:v>40989</c:v>
                </c:pt>
                <c:pt idx="2476">
                  <c:v>40990</c:v>
                </c:pt>
                <c:pt idx="2477">
                  <c:v>40991</c:v>
                </c:pt>
                <c:pt idx="2478">
                  <c:v>40994</c:v>
                </c:pt>
                <c:pt idx="2479">
                  <c:v>40995</c:v>
                </c:pt>
                <c:pt idx="2480">
                  <c:v>40996</c:v>
                </c:pt>
                <c:pt idx="2481">
                  <c:v>40997</c:v>
                </c:pt>
                <c:pt idx="2482">
                  <c:v>40998</c:v>
                </c:pt>
                <c:pt idx="2483">
                  <c:v>41001</c:v>
                </c:pt>
                <c:pt idx="2484">
                  <c:v>41002</c:v>
                </c:pt>
                <c:pt idx="2485">
                  <c:v>41003</c:v>
                </c:pt>
                <c:pt idx="2486">
                  <c:v>41004</c:v>
                </c:pt>
                <c:pt idx="2487">
                  <c:v>41008</c:v>
                </c:pt>
                <c:pt idx="2488">
                  <c:v>41009</c:v>
                </c:pt>
                <c:pt idx="2489">
                  <c:v>41010</c:v>
                </c:pt>
                <c:pt idx="2490">
                  <c:v>41011</c:v>
                </c:pt>
                <c:pt idx="2491">
                  <c:v>41012</c:v>
                </c:pt>
                <c:pt idx="2492">
                  <c:v>41015</c:v>
                </c:pt>
                <c:pt idx="2493">
                  <c:v>41016</c:v>
                </c:pt>
                <c:pt idx="2494">
                  <c:v>41017</c:v>
                </c:pt>
                <c:pt idx="2495">
                  <c:v>41018</c:v>
                </c:pt>
                <c:pt idx="2496">
                  <c:v>41019</c:v>
                </c:pt>
                <c:pt idx="2497">
                  <c:v>41022</c:v>
                </c:pt>
                <c:pt idx="2498">
                  <c:v>41023</c:v>
                </c:pt>
                <c:pt idx="2499">
                  <c:v>41024</c:v>
                </c:pt>
                <c:pt idx="2500">
                  <c:v>41025</c:v>
                </c:pt>
                <c:pt idx="2501">
                  <c:v>41026</c:v>
                </c:pt>
                <c:pt idx="2502">
                  <c:v>41029</c:v>
                </c:pt>
                <c:pt idx="2503">
                  <c:v>41030</c:v>
                </c:pt>
                <c:pt idx="2504">
                  <c:v>41031</c:v>
                </c:pt>
                <c:pt idx="2505">
                  <c:v>41032</c:v>
                </c:pt>
                <c:pt idx="2506">
                  <c:v>41033</c:v>
                </c:pt>
                <c:pt idx="2507">
                  <c:v>41036</c:v>
                </c:pt>
                <c:pt idx="2508">
                  <c:v>41037</c:v>
                </c:pt>
                <c:pt idx="2509">
                  <c:v>41038</c:v>
                </c:pt>
                <c:pt idx="2510">
                  <c:v>41039</c:v>
                </c:pt>
                <c:pt idx="2511">
                  <c:v>41040</c:v>
                </c:pt>
                <c:pt idx="2512">
                  <c:v>41043</c:v>
                </c:pt>
                <c:pt idx="2513">
                  <c:v>41044</c:v>
                </c:pt>
                <c:pt idx="2514">
                  <c:v>41045</c:v>
                </c:pt>
                <c:pt idx="2515">
                  <c:v>41046</c:v>
                </c:pt>
                <c:pt idx="2516">
                  <c:v>41047</c:v>
                </c:pt>
                <c:pt idx="2517">
                  <c:v>41050</c:v>
                </c:pt>
                <c:pt idx="2518">
                  <c:v>41051</c:v>
                </c:pt>
                <c:pt idx="2519">
                  <c:v>41052</c:v>
                </c:pt>
                <c:pt idx="2520">
                  <c:v>41053</c:v>
                </c:pt>
                <c:pt idx="2521">
                  <c:v>41054</c:v>
                </c:pt>
                <c:pt idx="2522">
                  <c:v>41058</c:v>
                </c:pt>
                <c:pt idx="2523">
                  <c:v>41059</c:v>
                </c:pt>
                <c:pt idx="2524">
                  <c:v>41060</c:v>
                </c:pt>
                <c:pt idx="2525">
                  <c:v>41061</c:v>
                </c:pt>
                <c:pt idx="2526">
                  <c:v>41064</c:v>
                </c:pt>
                <c:pt idx="2527">
                  <c:v>41065</c:v>
                </c:pt>
                <c:pt idx="2528">
                  <c:v>41066</c:v>
                </c:pt>
                <c:pt idx="2529">
                  <c:v>41067</c:v>
                </c:pt>
                <c:pt idx="2530">
                  <c:v>41068</c:v>
                </c:pt>
                <c:pt idx="2531">
                  <c:v>41071</c:v>
                </c:pt>
                <c:pt idx="2532">
                  <c:v>41072</c:v>
                </c:pt>
                <c:pt idx="2533">
                  <c:v>41073</c:v>
                </c:pt>
                <c:pt idx="2534">
                  <c:v>41074</c:v>
                </c:pt>
                <c:pt idx="2535">
                  <c:v>41075</c:v>
                </c:pt>
                <c:pt idx="2536">
                  <c:v>41078</c:v>
                </c:pt>
                <c:pt idx="2537">
                  <c:v>41079</c:v>
                </c:pt>
                <c:pt idx="2538">
                  <c:v>41080</c:v>
                </c:pt>
                <c:pt idx="2539">
                  <c:v>41081</c:v>
                </c:pt>
                <c:pt idx="2540">
                  <c:v>41082</c:v>
                </c:pt>
                <c:pt idx="2541">
                  <c:v>41085</c:v>
                </c:pt>
                <c:pt idx="2542">
                  <c:v>41086</c:v>
                </c:pt>
                <c:pt idx="2543">
                  <c:v>41087</c:v>
                </c:pt>
                <c:pt idx="2544">
                  <c:v>41088</c:v>
                </c:pt>
                <c:pt idx="2545">
                  <c:v>41089</c:v>
                </c:pt>
                <c:pt idx="2546">
                  <c:v>41092</c:v>
                </c:pt>
                <c:pt idx="2547">
                  <c:v>41093</c:v>
                </c:pt>
                <c:pt idx="2548">
                  <c:v>41095</c:v>
                </c:pt>
                <c:pt idx="2549">
                  <c:v>41096</c:v>
                </c:pt>
                <c:pt idx="2550">
                  <c:v>41099</c:v>
                </c:pt>
                <c:pt idx="2551">
                  <c:v>41100</c:v>
                </c:pt>
                <c:pt idx="2552">
                  <c:v>41101</c:v>
                </c:pt>
                <c:pt idx="2553">
                  <c:v>41102</c:v>
                </c:pt>
                <c:pt idx="2554">
                  <c:v>41103</c:v>
                </c:pt>
                <c:pt idx="2555">
                  <c:v>41106</c:v>
                </c:pt>
                <c:pt idx="2556">
                  <c:v>41107</c:v>
                </c:pt>
                <c:pt idx="2557">
                  <c:v>41108</c:v>
                </c:pt>
                <c:pt idx="2558">
                  <c:v>41109</c:v>
                </c:pt>
                <c:pt idx="2559">
                  <c:v>41110</c:v>
                </c:pt>
                <c:pt idx="2560">
                  <c:v>41113</c:v>
                </c:pt>
                <c:pt idx="2561">
                  <c:v>41114</c:v>
                </c:pt>
                <c:pt idx="2562">
                  <c:v>41115</c:v>
                </c:pt>
                <c:pt idx="2563">
                  <c:v>41116</c:v>
                </c:pt>
                <c:pt idx="2564">
                  <c:v>41117</c:v>
                </c:pt>
                <c:pt idx="2565">
                  <c:v>41120</c:v>
                </c:pt>
                <c:pt idx="2566">
                  <c:v>41121</c:v>
                </c:pt>
                <c:pt idx="2567">
                  <c:v>41122</c:v>
                </c:pt>
                <c:pt idx="2568">
                  <c:v>41123</c:v>
                </c:pt>
                <c:pt idx="2569">
                  <c:v>41124</c:v>
                </c:pt>
                <c:pt idx="2570">
                  <c:v>41127</c:v>
                </c:pt>
                <c:pt idx="2571">
                  <c:v>41128</c:v>
                </c:pt>
                <c:pt idx="2572">
                  <c:v>41129</c:v>
                </c:pt>
                <c:pt idx="2573">
                  <c:v>41130</c:v>
                </c:pt>
                <c:pt idx="2574">
                  <c:v>41131</c:v>
                </c:pt>
                <c:pt idx="2575">
                  <c:v>41134</c:v>
                </c:pt>
                <c:pt idx="2576">
                  <c:v>41135</c:v>
                </c:pt>
                <c:pt idx="2577">
                  <c:v>41136</c:v>
                </c:pt>
                <c:pt idx="2578">
                  <c:v>41137</c:v>
                </c:pt>
                <c:pt idx="2579">
                  <c:v>41138</c:v>
                </c:pt>
                <c:pt idx="2580">
                  <c:v>41141</c:v>
                </c:pt>
                <c:pt idx="2581">
                  <c:v>41142</c:v>
                </c:pt>
                <c:pt idx="2582">
                  <c:v>41143</c:v>
                </c:pt>
                <c:pt idx="2583">
                  <c:v>41144</c:v>
                </c:pt>
                <c:pt idx="2584">
                  <c:v>41145</c:v>
                </c:pt>
                <c:pt idx="2585">
                  <c:v>41148</c:v>
                </c:pt>
                <c:pt idx="2586">
                  <c:v>41149</c:v>
                </c:pt>
                <c:pt idx="2587">
                  <c:v>41150</c:v>
                </c:pt>
                <c:pt idx="2588">
                  <c:v>41151</c:v>
                </c:pt>
                <c:pt idx="2589">
                  <c:v>41152</c:v>
                </c:pt>
                <c:pt idx="2590">
                  <c:v>41156</c:v>
                </c:pt>
                <c:pt idx="2591">
                  <c:v>41157</c:v>
                </c:pt>
                <c:pt idx="2592">
                  <c:v>41158</c:v>
                </c:pt>
                <c:pt idx="2593">
                  <c:v>41159</c:v>
                </c:pt>
                <c:pt idx="2594">
                  <c:v>41162</c:v>
                </c:pt>
                <c:pt idx="2595">
                  <c:v>41163</c:v>
                </c:pt>
                <c:pt idx="2596">
                  <c:v>41164</c:v>
                </c:pt>
                <c:pt idx="2597">
                  <c:v>41165</c:v>
                </c:pt>
                <c:pt idx="2598">
                  <c:v>41166</c:v>
                </c:pt>
                <c:pt idx="2599">
                  <c:v>41169</c:v>
                </c:pt>
                <c:pt idx="2600">
                  <c:v>41170</c:v>
                </c:pt>
                <c:pt idx="2601">
                  <c:v>41171</c:v>
                </c:pt>
                <c:pt idx="2602">
                  <c:v>41172</c:v>
                </c:pt>
                <c:pt idx="2603">
                  <c:v>41173</c:v>
                </c:pt>
                <c:pt idx="2604">
                  <c:v>41176</c:v>
                </c:pt>
                <c:pt idx="2605">
                  <c:v>41177</c:v>
                </c:pt>
                <c:pt idx="2606">
                  <c:v>41178</c:v>
                </c:pt>
                <c:pt idx="2607">
                  <c:v>41179</c:v>
                </c:pt>
                <c:pt idx="2608">
                  <c:v>41180</c:v>
                </c:pt>
                <c:pt idx="2609">
                  <c:v>41183</c:v>
                </c:pt>
                <c:pt idx="2610">
                  <c:v>41184</c:v>
                </c:pt>
                <c:pt idx="2611">
                  <c:v>41185</c:v>
                </c:pt>
                <c:pt idx="2612">
                  <c:v>41186</c:v>
                </c:pt>
                <c:pt idx="2613">
                  <c:v>41187</c:v>
                </c:pt>
                <c:pt idx="2614">
                  <c:v>41190</c:v>
                </c:pt>
                <c:pt idx="2615">
                  <c:v>41191</c:v>
                </c:pt>
                <c:pt idx="2616">
                  <c:v>41192</c:v>
                </c:pt>
                <c:pt idx="2617">
                  <c:v>41193</c:v>
                </c:pt>
                <c:pt idx="2618">
                  <c:v>41194</c:v>
                </c:pt>
                <c:pt idx="2619">
                  <c:v>41197</c:v>
                </c:pt>
                <c:pt idx="2620">
                  <c:v>41198</c:v>
                </c:pt>
                <c:pt idx="2621">
                  <c:v>41199</c:v>
                </c:pt>
                <c:pt idx="2622">
                  <c:v>41200</c:v>
                </c:pt>
                <c:pt idx="2623">
                  <c:v>41201</c:v>
                </c:pt>
                <c:pt idx="2624">
                  <c:v>41204</c:v>
                </c:pt>
                <c:pt idx="2625">
                  <c:v>41205</c:v>
                </c:pt>
                <c:pt idx="2626">
                  <c:v>41206</c:v>
                </c:pt>
                <c:pt idx="2627">
                  <c:v>41207</c:v>
                </c:pt>
                <c:pt idx="2628">
                  <c:v>41208</c:v>
                </c:pt>
                <c:pt idx="2629">
                  <c:v>41213</c:v>
                </c:pt>
                <c:pt idx="2630">
                  <c:v>41214</c:v>
                </c:pt>
                <c:pt idx="2631">
                  <c:v>41215</c:v>
                </c:pt>
                <c:pt idx="2632">
                  <c:v>41218</c:v>
                </c:pt>
                <c:pt idx="2633">
                  <c:v>41219</c:v>
                </c:pt>
                <c:pt idx="2634">
                  <c:v>41220</c:v>
                </c:pt>
                <c:pt idx="2635">
                  <c:v>41221</c:v>
                </c:pt>
                <c:pt idx="2636">
                  <c:v>41222</c:v>
                </c:pt>
                <c:pt idx="2637">
                  <c:v>41225</c:v>
                </c:pt>
                <c:pt idx="2638">
                  <c:v>41226</c:v>
                </c:pt>
                <c:pt idx="2639">
                  <c:v>41227</c:v>
                </c:pt>
                <c:pt idx="2640">
                  <c:v>41228</c:v>
                </c:pt>
                <c:pt idx="2641">
                  <c:v>41229</c:v>
                </c:pt>
                <c:pt idx="2642">
                  <c:v>41232</c:v>
                </c:pt>
                <c:pt idx="2643">
                  <c:v>41233</c:v>
                </c:pt>
                <c:pt idx="2644">
                  <c:v>41234</c:v>
                </c:pt>
                <c:pt idx="2645">
                  <c:v>41236</c:v>
                </c:pt>
                <c:pt idx="2646">
                  <c:v>41239</c:v>
                </c:pt>
                <c:pt idx="2647">
                  <c:v>41240</c:v>
                </c:pt>
                <c:pt idx="2648">
                  <c:v>41241</c:v>
                </c:pt>
                <c:pt idx="2649">
                  <c:v>41242</c:v>
                </c:pt>
                <c:pt idx="2650">
                  <c:v>41243</c:v>
                </c:pt>
                <c:pt idx="2651">
                  <c:v>41246</c:v>
                </c:pt>
                <c:pt idx="2652">
                  <c:v>41247</c:v>
                </c:pt>
                <c:pt idx="2653">
                  <c:v>41248</c:v>
                </c:pt>
                <c:pt idx="2654">
                  <c:v>41249</c:v>
                </c:pt>
                <c:pt idx="2655">
                  <c:v>41250</c:v>
                </c:pt>
                <c:pt idx="2656">
                  <c:v>41253</c:v>
                </c:pt>
                <c:pt idx="2657">
                  <c:v>41254</c:v>
                </c:pt>
                <c:pt idx="2658">
                  <c:v>41255</c:v>
                </c:pt>
                <c:pt idx="2659">
                  <c:v>41256</c:v>
                </c:pt>
                <c:pt idx="2660">
                  <c:v>41257</c:v>
                </c:pt>
                <c:pt idx="2661">
                  <c:v>41260</c:v>
                </c:pt>
                <c:pt idx="2662">
                  <c:v>41261</c:v>
                </c:pt>
                <c:pt idx="2663">
                  <c:v>41262</c:v>
                </c:pt>
                <c:pt idx="2664">
                  <c:v>41263</c:v>
                </c:pt>
                <c:pt idx="2665">
                  <c:v>41264</c:v>
                </c:pt>
                <c:pt idx="2666">
                  <c:v>41267</c:v>
                </c:pt>
                <c:pt idx="2667">
                  <c:v>41269</c:v>
                </c:pt>
                <c:pt idx="2668">
                  <c:v>41270</c:v>
                </c:pt>
                <c:pt idx="2669">
                  <c:v>41271</c:v>
                </c:pt>
                <c:pt idx="2670">
                  <c:v>41274</c:v>
                </c:pt>
                <c:pt idx="2671">
                  <c:v>41276</c:v>
                </c:pt>
                <c:pt idx="2672">
                  <c:v>41277</c:v>
                </c:pt>
                <c:pt idx="2673">
                  <c:v>41278</c:v>
                </c:pt>
                <c:pt idx="2674">
                  <c:v>41281</c:v>
                </c:pt>
                <c:pt idx="2675">
                  <c:v>41282</c:v>
                </c:pt>
                <c:pt idx="2676">
                  <c:v>41283</c:v>
                </c:pt>
                <c:pt idx="2677">
                  <c:v>41284</c:v>
                </c:pt>
                <c:pt idx="2678">
                  <c:v>41285</c:v>
                </c:pt>
                <c:pt idx="2679">
                  <c:v>41288</c:v>
                </c:pt>
                <c:pt idx="2680">
                  <c:v>41289</c:v>
                </c:pt>
                <c:pt idx="2681">
                  <c:v>41290</c:v>
                </c:pt>
                <c:pt idx="2682">
                  <c:v>41291</c:v>
                </c:pt>
                <c:pt idx="2683">
                  <c:v>41292</c:v>
                </c:pt>
                <c:pt idx="2684">
                  <c:v>41296</c:v>
                </c:pt>
                <c:pt idx="2685">
                  <c:v>41297</c:v>
                </c:pt>
                <c:pt idx="2686">
                  <c:v>41298</c:v>
                </c:pt>
                <c:pt idx="2687">
                  <c:v>41299</c:v>
                </c:pt>
                <c:pt idx="2688">
                  <c:v>41302</c:v>
                </c:pt>
                <c:pt idx="2689">
                  <c:v>41303</c:v>
                </c:pt>
                <c:pt idx="2690">
                  <c:v>41304</c:v>
                </c:pt>
                <c:pt idx="2691">
                  <c:v>41305</c:v>
                </c:pt>
                <c:pt idx="2692">
                  <c:v>41306</c:v>
                </c:pt>
                <c:pt idx="2693">
                  <c:v>41309</c:v>
                </c:pt>
                <c:pt idx="2694">
                  <c:v>41310</c:v>
                </c:pt>
                <c:pt idx="2695">
                  <c:v>41311</c:v>
                </c:pt>
                <c:pt idx="2696">
                  <c:v>41312</c:v>
                </c:pt>
                <c:pt idx="2697">
                  <c:v>41313</c:v>
                </c:pt>
                <c:pt idx="2698">
                  <c:v>41316</c:v>
                </c:pt>
                <c:pt idx="2699">
                  <c:v>41317</c:v>
                </c:pt>
                <c:pt idx="2700">
                  <c:v>41318</c:v>
                </c:pt>
                <c:pt idx="2701">
                  <c:v>41319</c:v>
                </c:pt>
                <c:pt idx="2702">
                  <c:v>41320</c:v>
                </c:pt>
                <c:pt idx="2703">
                  <c:v>41324</c:v>
                </c:pt>
                <c:pt idx="2704">
                  <c:v>41325</c:v>
                </c:pt>
                <c:pt idx="2705">
                  <c:v>41326</c:v>
                </c:pt>
                <c:pt idx="2706">
                  <c:v>41327</c:v>
                </c:pt>
                <c:pt idx="2707">
                  <c:v>41330</c:v>
                </c:pt>
                <c:pt idx="2708">
                  <c:v>41331</c:v>
                </c:pt>
                <c:pt idx="2709">
                  <c:v>41332</c:v>
                </c:pt>
                <c:pt idx="2710">
                  <c:v>41333</c:v>
                </c:pt>
                <c:pt idx="2711">
                  <c:v>41334</c:v>
                </c:pt>
                <c:pt idx="2712">
                  <c:v>41337</c:v>
                </c:pt>
                <c:pt idx="2713">
                  <c:v>41338</c:v>
                </c:pt>
                <c:pt idx="2714">
                  <c:v>41339</c:v>
                </c:pt>
                <c:pt idx="2715">
                  <c:v>41340</c:v>
                </c:pt>
                <c:pt idx="2716">
                  <c:v>41341</c:v>
                </c:pt>
                <c:pt idx="2717">
                  <c:v>41344</c:v>
                </c:pt>
                <c:pt idx="2718">
                  <c:v>41345</c:v>
                </c:pt>
                <c:pt idx="2719">
                  <c:v>41346</c:v>
                </c:pt>
                <c:pt idx="2720">
                  <c:v>41347</c:v>
                </c:pt>
                <c:pt idx="2721">
                  <c:v>41348</c:v>
                </c:pt>
                <c:pt idx="2722">
                  <c:v>41351</c:v>
                </c:pt>
                <c:pt idx="2723">
                  <c:v>41352</c:v>
                </c:pt>
                <c:pt idx="2724">
                  <c:v>41353</c:v>
                </c:pt>
                <c:pt idx="2725">
                  <c:v>41354</c:v>
                </c:pt>
                <c:pt idx="2726">
                  <c:v>41355</c:v>
                </c:pt>
                <c:pt idx="2727">
                  <c:v>41358</c:v>
                </c:pt>
                <c:pt idx="2728">
                  <c:v>41359</c:v>
                </c:pt>
                <c:pt idx="2729">
                  <c:v>41360</c:v>
                </c:pt>
                <c:pt idx="2730">
                  <c:v>41361</c:v>
                </c:pt>
                <c:pt idx="2731">
                  <c:v>41365</c:v>
                </c:pt>
                <c:pt idx="2732">
                  <c:v>41366</c:v>
                </c:pt>
                <c:pt idx="2733">
                  <c:v>41367</c:v>
                </c:pt>
                <c:pt idx="2734">
                  <c:v>41368</c:v>
                </c:pt>
                <c:pt idx="2735">
                  <c:v>41369</c:v>
                </c:pt>
                <c:pt idx="2736">
                  <c:v>41372</c:v>
                </c:pt>
                <c:pt idx="2737">
                  <c:v>41373</c:v>
                </c:pt>
                <c:pt idx="2738">
                  <c:v>41374</c:v>
                </c:pt>
                <c:pt idx="2739">
                  <c:v>41375</c:v>
                </c:pt>
                <c:pt idx="2740">
                  <c:v>41376</c:v>
                </c:pt>
                <c:pt idx="2741">
                  <c:v>41379</c:v>
                </c:pt>
                <c:pt idx="2742">
                  <c:v>41380</c:v>
                </c:pt>
                <c:pt idx="2743">
                  <c:v>41381</c:v>
                </c:pt>
                <c:pt idx="2744">
                  <c:v>41382</c:v>
                </c:pt>
                <c:pt idx="2745">
                  <c:v>41383</c:v>
                </c:pt>
                <c:pt idx="2746">
                  <c:v>41386</c:v>
                </c:pt>
                <c:pt idx="2747">
                  <c:v>41387</c:v>
                </c:pt>
                <c:pt idx="2748">
                  <c:v>41388</c:v>
                </c:pt>
                <c:pt idx="2749">
                  <c:v>41389</c:v>
                </c:pt>
                <c:pt idx="2750">
                  <c:v>41390</c:v>
                </c:pt>
                <c:pt idx="2751">
                  <c:v>41393</c:v>
                </c:pt>
                <c:pt idx="2752">
                  <c:v>41394</c:v>
                </c:pt>
                <c:pt idx="2753">
                  <c:v>41395</c:v>
                </c:pt>
                <c:pt idx="2754">
                  <c:v>41396</c:v>
                </c:pt>
                <c:pt idx="2755">
                  <c:v>41397</c:v>
                </c:pt>
                <c:pt idx="2756">
                  <c:v>41400</c:v>
                </c:pt>
                <c:pt idx="2757">
                  <c:v>41401</c:v>
                </c:pt>
                <c:pt idx="2758">
                  <c:v>41402</c:v>
                </c:pt>
                <c:pt idx="2759">
                  <c:v>41403</c:v>
                </c:pt>
                <c:pt idx="2760">
                  <c:v>41404</c:v>
                </c:pt>
                <c:pt idx="2761">
                  <c:v>41407</c:v>
                </c:pt>
                <c:pt idx="2762">
                  <c:v>41408</c:v>
                </c:pt>
                <c:pt idx="2763">
                  <c:v>41409</c:v>
                </c:pt>
                <c:pt idx="2764">
                  <c:v>41410</c:v>
                </c:pt>
                <c:pt idx="2765">
                  <c:v>41411</c:v>
                </c:pt>
                <c:pt idx="2766">
                  <c:v>41414</c:v>
                </c:pt>
                <c:pt idx="2767">
                  <c:v>41415</c:v>
                </c:pt>
                <c:pt idx="2768">
                  <c:v>41416</c:v>
                </c:pt>
                <c:pt idx="2769">
                  <c:v>41417</c:v>
                </c:pt>
                <c:pt idx="2770">
                  <c:v>41418</c:v>
                </c:pt>
                <c:pt idx="2771">
                  <c:v>41422</c:v>
                </c:pt>
                <c:pt idx="2772">
                  <c:v>41423</c:v>
                </c:pt>
                <c:pt idx="2773">
                  <c:v>41424</c:v>
                </c:pt>
                <c:pt idx="2774">
                  <c:v>41425</c:v>
                </c:pt>
                <c:pt idx="2775">
                  <c:v>41428</c:v>
                </c:pt>
                <c:pt idx="2776">
                  <c:v>41429</c:v>
                </c:pt>
                <c:pt idx="2777">
                  <c:v>41430</c:v>
                </c:pt>
                <c:pt idx="2778">
                  <c:v>41431</c:v>
                </c:pt>
                <c:pt idx="2779">
                  <c:v>41432</c:v>
                </c:pt>
                <c:pt idx="2780">
                  <c:v>41435</c:v>
                </c:pt>
                <c:pt idx="2781">
                  <c:v>41436</c:v>
                </c:pt>
                <c:pt idx="2782">
                  <c:v>41437</c:v>
                </c:pt>
                <c:pt idx="2783">
                  <c:v>41438</c:v>
                </c:pt>
                <c:pt idx="2784">
                  <c:v>41439</c:v>
                </c:pt>
                <c:pt idx="2785">
                  <c:v>41442</c:v>
                </c:pt>
                <c:pt idx="2786">
                  <c:v>41443</c:v>
                </c:pt>
                <c:pt idx="2787">
                  <c:v>41444</c:v>
                </c:pt>
                <c:pt idx="2788">
                  <c:v>41445</c:v>
                </c:pt>
                <c:pt idx="2789">
                  <c:v>41446</c:v>
                </c:pt>
                <c:pt idx="2790">
                  <c:v>41449</c:v>
                </c:pt>
                <c:pt idx="2791">
                  <c:v>41450</c:v>
                </c:pt>
                <c:pt idx="2792">
                  <c:v>41451</c:v>
                </c:pt>
                <c:pt idx="2793">
                  <c:v>41452</c:v>
                </c:pt>
                <c:pt idx="2794">
                  <c:v>41453</c:v>
                </c:pt>
                <c:pt idx="2795">
                  <c:v>41456</c:v>
                </c:pt>
                <c:pt idx="2796">
                  <c:v>41457</c:v>
                </c:pt>
                <c:pt idx="2797">
                  <c:v>41458</c:v>
                </c:pt>
                <c:pt idx="2798">
                  <c:v>41459</c:v>
                </c:pt>
                <c:pt idx="2799">
                  <c:v>41460</c:v>
                </c:pt>
                <c:pt idx="2800">
                  <c:v>41463</c:v>
                </c:pt>
                <c:pt idx="2801">
                  <c:v>41464</c:v>
                </c:pt>
                <c:pt idx="2802">
                  <c:v>41465</c:v>
                </c:pt>
                <c:pt idx="2803">
                  <c:v>41466</c:v>
                </c:pt>
                <c:pt idx="2804">
                  <c:v>41467</c:v>
                </c:pt>
                <c:pt idx="2805">
                  <c:v>41470</c:v>
                </c:pt>
                <c:pt idx="2806">
                  <c:v>41471</c:v>
                </c:pt>
                <c:pt idx="2807">
                  <c:v>41472</c:v>
                </c:pt>
                <c:pt idx="2808">
                  <c:v>41473</c:v>
                </c:pt>
                <c:pt idx="2809">
                  <c:v>41474</c:v>
                </c:pt>
                <c:pt idx="2810">
                  <c:v>41477</c:v>
                </c:pt>
                <c:pt idx="2811">
                  <c:v>41478</c:v>
                </c:pt>
                <c:pt idx="2812">
                  <c:v>41479</c:v>
                </c:pt>
                <c:pt idx="2813">
                  <c:v>41480</c:v>
                </c:pt>
                <c:pt idx="2814">
                  <c:v>41481</c:v>
                </c:pt>
                <c:pt idx="2815">
                  <c:v>41484</c:v>
                </c:pt>
                <c:pt idx="2816">
                  <c:v>41485</c:v>
                </c:pt>
                <c:pt idx="2817">
                  <c:v>41486</c:v>
                </c:pt>
                <c:pt idx="2818">
                  <c:v>41487</c:v>
                </c:pt>
                <c:pt idx="2819">
                  <c:v>41488</c:v>
                </c:pt>
                <c:pt idx="2820">
                  <c:v>41491</c:v>
                </c:pt>
                <c:pt idx="2821">
                  <c:v>41492</c:v>
                </c:pt>
                <c:pt idx="2822">
                  <c:v>41493</c:v>
                </c:pt>
                <c:pt idx="2823">
                  <c:v>41494</c:v>
                </c:pt>
                <c:pt idx="2824">
                  <c:v>41495</c:v>
                </c:pt>
                <c:pt idx="2825">
                  <c:v>41498</c:v>
                </c:pt>
                <c:pt idx="2826">
                  <c:v>41499</c:v>
                </c:pt>
                <c:pt idx="2827">
                  <c:v>41500</c:v>
                </c:pt>
                <c:pt idx="2828">
                  <c:v>41501</c:v>
                </c:pt>
                <c:pt idx="2829">
                  <c:v>41502</c:v>
                </c:pt>
                <c:pt idx="2830">
                  <c:v>41505</c:v>
                </c:pt>
                <c:pt idx="2831">
                  <c:v>41506</c:v>
                </c:pt>
                <c:pt idx="2832">
                  <c:v>41507</c:v>
                </c:pt>
                <c:pt idx="2833">
                  <c:v>41508</c:v>
                </c:pt>
                <c:pt idx="2834">
                  <c:v>41509</c:v>
                </c:pt>
                <c:pt idx="2835">
                  <c:v>41512</c:v>
                </c:pt>
                <c:pt idx="2836">
                  <c:v>41513</c:v>
                </c:pt>
                <c:pt idx="2837">
                  <c:v>41514</c:v>
                </c:pt>
                <c:pt idx="2838">
                  <c:v>41515</c:v>
                </c:pt>
                <c:pt idx="2839">
                  <c:v>41516</c:v>
                </c:pt>
                <c:pt idx="2840">
                  <c:v>41520</c:v>
                </c:pt>
                <c:pt idx="2841">
                  <c:v>41521</c:v>
                </c:pt>
                <c:pt idx="2842">
                  <c:v>41522</c:v>
                </c:pt>
                <c:pt idx="2843">
                  <c:v>41523</c:v>
                </c:pt>
                <c:pt idx="2844">
                  <c:v>41526</c:v>
                </c:pt>
                <c:pt idx="2845">
                  <c:v>41527</c:v>
                </c:pt>
                <c:pt idx="2846">
                  <c:v>41528</c:v>
                </c:pt>
                <c:pt idx="2847">
                  <c:v>41529</c:v>
                </c:pt>
                <c:pt idx="2848">
                  <c:v>41530</c:v>
                </c:pt>
                <c:pt idx="2849">
                  <c:v>41533</c:v>
                </c:pt>
                <c:pt idx="2850">
                  <c:v>41534</c:v>
                </c:pt>
                <c:pt idx="2851">
                  <c:v>41535</c:v>
                </c:pt>
                <c:pt idx="2852">
                  <c:v>41536</c:v>
                </c:pt>
                <c:pt idx="2853">
                  <c:v>41537</c:v>
                </c:pt>
                <c:pt idx="2854">
                  <c:v>41540</c:v>
                </c:pt>
                <c:pt idx="2855">
                  <c:v>41541</c:v>
                </c:pt>
                <c:pt idx="2856">
                  <c:v>41542</c:v>
                </c:pt>
                <c:pt idx="2857">
                  <c:v>41543</c:v>
                </c:pt>
                <c:pt idx="2858">
                  <c:v>41544</c:v>
                </c:pt>
                <c:pt idx="2859">
                  <c:v>41547</c:v>
                </c:pt>
                <c:pt idx="2860">
                  <c:v>41548</c:v>
                </c:pt>
                <c:pt idx="2861">
                  <c:v>41549</c:v>
                </c:pt>
                <c:pt idx="2862">
                  <c:v>41550</c:v>
                </c:pt>
                <c:pt idx="2863">
                  <c:v>41551</c:v>
                </c:pt>
                <c:pt idx="2864">
                  <c:v>41554</c:v>
                </c:pt>
                <c:pt idx="2865">
                  <c:v>41555</c:v>
                </c:pt>
                <c:pt idx="2866">
                  <c:v>41556</c:v>
                </c:pt>
                <c:pt idx="2867">
                  <c:v>41557</c:v>
                </c:pt>
                <c:pt idx="2868">
                  <c:v>41558</c:v>
                </c:pt>
                <c:pt idx="2869">
                  <c:v>41561</c:v>
                </c:pt>
                <c:pt idx="2870">
                  <c:v>41562</c:v>
                </c:pt>
                <c:pt idx="2871">
                  <c:v>41563</c:v>
                </c:pt>
                <c:pt idx="2872">
                  <c:v>41564</c:v>
                </c:pt>
                <c:pt idx="2873">
                  <c:v>41565</c:v>
                </c:pt>
                <c:pt idx="2874">
                  <c:v>41568</c:v>
                </c:pt>
                <c:pt idx="2875">
                  <c:v>41569</c:v>
                </c:pt>
                <c:pt idx="2876">
                  <c:v>41570</c:v>
                </c:pt>
                <c:pt idx="2877">
                  <c:v>41571</c:v>
                </c:pt>
                <c:pt idx="2878">
                  <c:v>41572</c:v>
                </c:pt>
                <c:pt idx="2879">
                  <c:v>41575</c:v>
                </c:pt>
                <c:pt idx="2880">
                  <c:v>41576</c:v>
                </c:pt>
                <c:pt idx="2881">
                  <c:v>41577</c:v>
                </c:pt>
                <c:pt idx="2882">
                  <c:v>41578</c:v>
                </c:pt>
                <c:pt idx="2883">
                  <c:v>41579</c:v>
                </c:pt>
                <c:pt idx="2884">
                  <c:v>41582</c:v>
                </c:pt>
                <c:pt idx="2885">
                  <c:v>41583</c:v>
                </c:pt>
                <c:pt idx="2886">
                  <c:v>41584</c:v>
                </c:pt>
                <c:pt idx="2887">
                  <c:v>41585</c:v>
                </c:pt>
                <c:pt idx="2888">
                  <c:v>41586</c:v>
                </c:pt>
                <c:pt idx="2889">
                  <c:v>41589</c:v>
                </c:pt>
                <c:pt idx="2890">
                  <c:v>41590</c:v>
                </c:pt>
                <c:pt idx="2891">
                  <c:v>41591</c:v>
                </c:pt>
                <c:pt idx="2892">
                  <c:v>41592</c:v>
                </c:pt>
                <c:pt idx="2893">
                  <c:v>41593</c:v>
                </c:pt>
                <c:pt idx="2894">
                  <c:v>41596</c:v>
                </c:pt>
                <c:pt idx="2895">
                  <c:v>41597</c:v>
                </c:pt>
                <c:pt idx="2896">
                  <c:v>41598</c:v>
                </c:pt>
                <c:pt idx="2897">
                  <c:v>41599</c:v>
                </c:pt>
                <c:pt idx="2898">
                  <c:v>41600</c:v>
                </c:pt>
                <c:pt idx="2899">
                  <c:v>41603</c:v>
                </c:pt>
                <c:pt idx="2900">
                  <c:v>41604</c:v>
                </c:pt>
                <c:pt idx="2901">
                  <c:v>41605</c:v>
                </c:pt>
                <c:pt idx="2902">
                  <c:v>41607</c:v>
                </c:pt>
                <c:pt idx="2903">
                  <c:v>41610</c:v>
                </c:pt>
                <c:pt idx="2904">
                  <c:v>41611</c:v>
                </c:pt>
                <c:pt idx="2905">
                  <c:v>41612</c:v>
                </c:pt>
                <c:pt idx="2906">
                  <c:v>41613</c:v>
                </c:pt>
                <c:pt idx="2907">
                  <c:v>41614</c:v>
                </c:pt>
                <c:pt idx="2908">
                  <c:v>41617</c:v>
                </c:pt>
                <c:pt idx="2909">
                  <c:v>41618</c:v>
                </c:pt>
                <c:pt idx="2910">
                  <c:v>41619</c:v>
                </c:pt>
                <c:pt idx="2911">
                  <c:v>41620</c:v>
                </c:pt>
                <c:pt idx="2912">
                  <c:v>41621</c:v>
                </c:pt>
                <c:pt idx="2913">
                  <c:v>41624</c:v>
                </c:pt>
                <c:pt idx="2914">
                  <c:v>41625</c:v>
                </c:pt>
                <c:pt idx="2915">
                  <c:v>41626</c:v>
                </c:pt>
                <c:pt idx="2916">
                  <c:v>41627</c:v>
                </c:pt>
                <c:pt idx="2917">
                  <c:v>41628</c:v>
                </c:pt>
                <c:pt idx="2918">
                  <c:v>41631</c:v>
                </c:pt>
                <c:pt idx="2919">
                  <c:v>41632</c:v>
                </c:pt>
                <c:pt idx="2920">
                  <c:v>41634</c:v>
                </c:pt>
                <c:pt idx="2921">
                  <c:v>41635</c:v>
                </c:pt>
                <c:pt idx="2922">
                  <c:v>41638</c:v>
                </c:pt>
                <c:pt idx="2923">
                  <c:v>41639</c:v>
                </c:pt>
                <c:pt idx="2924">
                  <c:v>41641</c:v>
                </c:pt>
                <c:pt idx="2925">
                  <c:v>41642</c:v>
                </c:pt>
                <c:pt idx="2926">
                  <c:v>41645</c:v>
                </c:pt>
                <c:pt idx="2927">
                  <c:v>41646</c:v>
                </c:pt>
                <c:pt idx="2928">
                  <c:v>41647</c:v>
                </c:pt>
                <c:pt idx="2929">
                  <c:v>41648</c:v>
                </c:pt>
                <c:pt idx="2930">
                  <c:v>41649</c:v>
                </c:pt>
                <c:pt idx="2931">
                  <c:v>41652</c:v>
                </c:pt>
                <c:pt idx="2932">
                  <c:v>41653</c:v>
                </c:pt>
                <c:pt idx="2933">
                  <c:v>41654</c:v>
                </c:pt>
                <c:pt idx="2934">
                  <c:v>41655</c:v>
                </c:pt>
                <c:pt idx="2935">
                  <c:v>41656</c:v>
                </c:pt>
                <c:pt idx="2936">
                  <c:v>41660</c:v>
                </c:pt>
                <c:pt idx="2937">
                  <c:v>41661</c:v>
                </c:pt>
                <c:pt idx="2938">
                  <c:v>41662</c:v>
                </c:pt>
                <c:pt idx="2939">
                  <c:v>41663</c:v>
                </c:pt>
                <c:pt idx="2940">
                  <c:v>41666</c:v>
                </c:pt>
                <c:pt idx="2941">
                  <c:v>41667</c:v>
                </c:pt>
                <c:pt idx="2942">
                  <c:v>41668</c:v>
                </c:pt>
                <c:pt idx="2943">
                  <c:v>41669</c:v>
                </c:pt>
                <c:pt idx="2944">
                  <c:v>41670</c:v>
                </c:pt>
                <c:pt idx="2945">
                  <c:v>41673</c:v>
                </c:pt>
                <c:pt idx="2946">
                  <c:v>41674</c:v>
                </c:pt>
                <c:pt idx="2947">
                  <c:v>41675</c:v>
                </c:pt>
                <c:pt idx="2948">
                  <c:v>41676</c:v>
                </c:pt>
                <c:pt idx="2949">
                  <c:v>41677</c:v>
                </c:pt>
                <c:pt idx="2950">
                  <c:v>41680</c:v>
                </c:pt>
                <c:pt idx="2951">
                  <c:v>41681</c:v>
                </c:pt>
                <c:pt idx="2952">
                  <c:v>41682</c:v>
                </c:pt>
                <c:pt idx="2953">
                  <c:v>41683</c:v>
                </c:pt>
                <c:pt idx="2954">
                  <c:v>41684</c:v>
                </c:pt>
                <c:pt idx="2955">
                  <c:v>41688</c:v>
                </c:pt>
                <c:pt idx="2956">
                  <c:v>41689</c:v>
                </c:pt>
                <c:pt idx="2957">
                  <c:v>41690</c:v>
                </c:pt>
                <c:pt idx="2958">
                  <c:v>41691</c:v>
                </c:pt>
                <c:pt idx="2959">
                  <c:v>41694</c:v>
                </c:pt>
                <c:pt idx="2960">
                  <c:v>41695</c:v>
                </c:pt>
                <c:pt idx="2961">
                  <c:v>41696</c:v>
                </c:pt>
                <c:pt idx="2962">
                  <c:v>41697</c:v>
                </c:pt>
                <c:pt idx="2963">
                  <c:v>41698</c:v>
                </c:pt>
                <c:pt idx="2964">
                  <c:v>41701</c:v>
                </c:pt>
                <c:pt idx="2965">
                  <c:v>41702</c:v>
                </c:pt>
                <c:pt idx="2966">
                  <c:v>41703</c:v>
                </c:pt>
                <c:pt idx="2967">
                  <c:v>41704</c:v>
                </c:pt>
                <c:pt idx="2968">
                  <c:v>41705</c:v>
                </c:pt>
                <c:pt idx="2969">
                  <c:v>41708</c:v>
                </c:pt>
                <c:pt idx="2970">
                  <c:v>41709</c:v>
                </c:pt>
                <c:pt idx="2971">
                  <c:v>41710</c:v>
                </c:pt>
                <c:pt idx="2972">
                  <c:v>41711</c:v>
                </c:pt>
                <c:pt idx="2973">
                  <c:v>41712</c:v>
                </c:pt>
                <c:pt idx="2974">
                  <c:v>41715</c:v>
                </c:pt>
                <c:pt idx="2975">
                  <c:v>41716</c:v>
                </c:pt>
                <c:pt idx="2976">
                  <c:v>41717</c:v>
                </c:pt>
                <c:pt idx="2977">
                  <c:v>41718</c:v>
                </c:pt>
                <c:pt idx="2978">
                  <c:v>41719</c:v>
                </c:pt>
                <c:pt idx="2979">
                  <c:v>41722</c:v>
                </c:pt>
                <c:pt idx="2980">
                  <c:v>41723</c:v>
                </c:pt>
                <c:pt idx="2981">
                  <c:v>41724</c:v>
                </c:pt>
                <c:pt idx="2982">
                  <c:v>41725</c:v>
                </c:pt>
                <c:pt idx="2983">
                  <c:v>41726</c:v>
                </c:pt>
                <c:pt idx="2984">
                  <c:v>41729</c:v>
                </c:pt>
                <c:pt idx="2985">
                  <c:v>41730</c:v>
                </c:pt>
                <c:pt idx="2986">
                  <c:v>41731</c:v>
                </c:pt>
                <c:pt idx="2987">
                  <c:v>41732</c:v>
                </c:pt>
                <c:pt idx="2988">
                  <c:v>41733</c:v>
                </c:pt>
                <c:pt idx="2989">
                  <c:v>41736</c:v>
                </c:pt>
                <c:pt idx="2990">
                  <c:v>41737</c:v>
                </c:pt>
                <c:pt idx="2991">
                  <c:v>41738</c:v>
                </c:pt>
                <c:pt idx="2992">
                  <c:v>41739</c:v>
                </c:pt>
                <c:pt idx="2993">
                  <c:v>41740</c:v>
                </c:pt>
                <c:pt idx="2994">
                  <c:v>41743</c:v>
                </c:pt>
                <c:pt idx="2995">
                  <c:v>41744</c:v>
                </c:pt>
                <c:pt idx="2996">
                  <c:v>41745</c:v>
                </c:pt>
                <c:pt idx="2997">
                  <c:v>41746</c:v>
                </c:pt>
                <c:pt idx="2998">
                  <c:v>41750</c:v>
                </c:pt>
                <c:pt idx="2999">
                  <c:v>41751</c:v>
                </c:pt>
                <c:pt idx="3000">
                  <c:v>41752</c:v>
                </c:pt>
                <c:pt idx="3001">
                  <c:v>41753</c:v>
                </c:pt>
                <c:pt idx="3002">
                  <c:v>41754</c:v>
                </c:pt>
                <c:pt idx="3003">
                  <c:v>41757</c:v>
                </c:pt>
                <c:pt idx="3004">
                  <c:v>41758</c:v>
                </c:pt>
                <c:pt idx="3005">
                  <c:v>41759</c:v>
                </c:pt>
                <c:pt idx="3006">
                  <c:v>41760</c:v>
                </c:pt>
                <c:pt idx="3007">
                  <c:v>41761</c:v>
                </c:pt>
                <c:pt idx="3008">
                  <c:v>41764</c:v>
                </c:pt>
                <c:pt idx="3009">
                  <c:v>41765</c:v>
                </c:pt>
                <c:pt idx="3010">
                  <c:v>41766</c:v>
                </c:pt>
                <c:pt idx="3011">
                  <c:v>41767</c:v>
                </c:pt>
                <c:pt idx="3012">
                  <c:v>41768</c:v>
                </c:pt>
                <c:pt idx="3013">
                  <c:v>41771</c:v>
                </c:pt>
                <c:pt idx="3014">
                  <c:v>41772</c:v>
                </c:pt>
                <c:pt idx="3015">
                  <c:v>41773</c:v>
                </c:pt>
                <c:pt idx="3016">
                  <c:v>41774</c:v>
                </c:pt>
                <c:pt idx="3017">
                  <c:v>41775</c:v>
                </c:pt>
                <c:pt idx="3018">
                  <c:v>41778</c:v>
                </c:pt>
                <c:pt idx="3019">
                  <c:v>41779</c:v>
                </c:pt>
                <c:pt idx="3020">
                  <c:v>41780</c:v>
                </c:pt>
                <c:pt idx="3021">
                  <c:v>41781</c:v>
                </c:pt>
                <c:pt idx="3022">
                  <c:v>41782</c:v>
                </c:pt>
                <c:pt idx="3023">
                  <c:v>41786</c:v>
                </c:pt>
                <c:pt idx="3024">
                  <c:v>41787</c:v>
                </c:pt>
                <c:pt idx="3025">
                  <c:v>41788</c:v>
                </c:pt>
                <c:pt idx="3026">
                  <c:v>41789</c:v>
                </c:pt>
                <c:pt idx="3027">
                  <c:v>41792</c:v>
                </c:pt>
                <c:pt idx="3028">
                  <c:v>41793</c:v>
                </c:pt>
                <c:pt idx="3029">
                  <c:v>41794</c:v>
                </c:pt>
                <c:pt idx="3030">
                  <c:v>41795</c:v>
                </c:pt>
                <c:pt idx="3031">
                  <c:v>41796</c:v>
                </c:pt>
                <c:pt idx="3032">
                  <c:v>41799</c:v>
                </c:pt>
                <c:pt idx="3033">
                  <c:v>41800</c:v>
                </c:pt>
                <c:pt idx="3034">
                  <c:v>41801</c:v>
                </c:pt>
                <c:pt idx="3035">
                  <c:v>41802</c:v>
                </c:pt>
                <c:pt idx="3036">
                  <c:v>41803</c:v>
                </c:pt>
                <c:pt idx="3037">
                  <c:v>41806</c:v>
                </c:pt>
                <c:pt idx="3038">
                  <c:v>41807</c:v>
                </c:pt>
                <c:pt idx="3039">
                  <c:v>41808</c:v>
                </c:pt>
                <c:pt idx="3040">
                  <c:v>41809</c:v>
                </c:pt>
                <c:pt idx="3041">
                  <c:v>41810</c:v>
                </c:pt>
                <c:pt idx="3042">
                  <c:v>41813</c:v>
                </c:pt>
                <c:pt idx="3043">
                  <c:v>41814</c:v>
                </c:pt>
                <c:pt idx="3044">
                  <c:v>41815</c:v>
                </c:pt>
                <c:pt idx="3045">
                  <c:v>41816</c:v>
                </c:pt>
                <c:pt idx="3046">
                  <c:v>41817</c:v>
                </c:pt>
                <c:pt idx="3047">
                  <c:v>41820</c:v>
                </c:pt>
                <c:pt idx="3048">
                  <c:v>41821</c:v>
                </c:pt>
                <c:pt idx="3049">
                  <c:v>41822</c:v>
                </c:pt>
                <c:pt idx="3050">
                  <c:v>41823</c:v>
                </c:pt>
                <c:pt idx="3051">
                  <c:v>41827</c:v>
                </c:pt>
                <c:pt idx="3052">
                  <c:v>41828</c:v>
                </c:pt>
                <c:pt idx="3053">
                  <c:v>41829</c:v>
                </c:pt>
                <c:pt idx="3054">
                  <c:v>41830</c:v>
                </c:pt>
                <c:pt idx="3055">
                  <c:v>41831</c:v>
                </c:pt>
                <c:pt idx="3056">
                  <c:v>41834</c:v>
                </c:pt>
                <c:pt idx="3057">
                  <c:v>41835</c:v>
                </c:pt>
                <c:pt idx="3058">
                  <c:v>41836</c:v>
                </c:pt>
                <c:pt idx="3059">
                  <c:v>41837</c:v>
                </c:pt>
                <c:pt idx="3060">
                  <c:v>41838</c:v>
                </c:pt>
                <c:pt idx="3061">
                  <c:v>41841</c:v>
                </c:pt>
                <c:pt idx="3062">
                  <c:v>41842</c:v>
                </c:pt>
                <c:pt idx="3063">
                  <c:v>41843</c:v>
                </c:pt>
                <c:pt idx="3064">
                  <c:v>41844</c:v>
                </c:pt>
                <c:pt idx="3065">
                  <c:v>41845</c:v>
                </c:pt>
                <c:pt idx="3066">
                  <c:v>41848</c:v>
                </c:pt>
                <c:pt idx="3067">
                  <c:v>41849</c:v>
                </c:pt>
                <c:pt idx="3068">
                  <c:v>41850</c:v>
                </c:pt>
                <c:pt idx="3069">
                  <c:v>41851</c:v>
                </c:pt>
                <c:pt idx="3070">
                  <c:v>41852</c:v>
                </c:pt>
                <c:pt idx="3071">
                  <c:v>41855</c:v>
                </c:pt>
                <c:pt idx="3072">
                  <c:v>41856</c:v>
                </c:pt>
                <c:pt idx="3073">
                  <c:v>41857</c:v>
                </c:pt>
                <c:pt idx="3074">
                  <c:v>41858</c:v>
                </c:pt>
                <c:pt idx="3075">
                  <c:v>41859</c:v>
                </c:pt>
                <c:pt idx="3076">
                  <c:v>41862</c:v>
                </c:pt>
                <c:pt idx="3077">
                  <c:v>41863</c:v>
                </c:pt>
                <c:pt idx="3078">
                  <c:v>41864</c:v>
                </c:pt>
                <c:pt idx="3079">
                  <c:v>41865</c:v>
                </c:pt>
                <c:pt idx="3080">
                  <c:v>41866</c:v>
                </c:pt>
                <c:pt idx="3081">
                  <c:v>41869</c:v>
                </c:pt>
                <c:pt idx="3082">
                  <c:v>41870</c:v>
                </c:pt>
                <c:pt idx="3083">
                  <c:v>41871</c:v>
                </c:pt>
                <c:pt idx="3084">
                  <c:v>41872</c:v>
                </c:pt>
                <c:pt idx="3085">
                  <c:v>41873</c:v>
                </c:pt>
                <c:pt idx="3086">
                  <c:v>41876</c:v>
                </c:pt>
                <c:pt idx="3087">
                  <c:v>41877</c:v>
                </c:pt>
                <c:pt idx="3088">
                  <c:v>41878</c:v>
                </c:pt>
                <c:pt idx="3089">
                  <c:v>41879</c:v>
                </c:pt>
                <c:pt idx="3090">
                  <c:v>41880</c:v>
                </c:pt>
                <c:pt idx="3091">
                  <c:v>41884</c:v>
                </c:pt>
                <c:pt idx="3092">
                  <c:v>41885</c:v>
                </c:pt>
                <c:pt idx="3093">
                  <c:v>41886</c:v>
                </c:pt>
                <c:pt idx="3094">
                  <c:v>41887</c:v>
                </c:pt>
                <c:pt idx="3095">
                  <c:v>41890</c:v>
                </c:pt>
                <c:pt idx="3096">
                  <c:v>41891</c:v>
                </c:pt>
                <c:pt idx="3097">
                  <c:v>41892</c:v>
                </c:pt>
                <c:pt idx="3098">
                  <c:v>41893</c:v>
                </c:pt>
                <c:pt idx="3099">
                  <c:v>41894</c:v>
                </c:pt>
                <c:pt idx="3100">
                  <c:v>41897</c:v>
                </c:pt>
                <c:pt idx="3101">
                  <c:v>41898</c:v>
                </c:pt>
                <c:pt idx="3102">
                  <c:v>41899</c:v>
                </c:pt>
                <c:pt idx="3103">
                  <c:v>41900</c:v>
                </c:pt>
                <c:pt idx="3104">
                  <c:v>41901</c:v>
                </c:pt>
                <c:pt idx="3105">
                  <c:v>41904</c:v>
                </c:pt>
                <c:pt idx="3106">
                  <c:v>41905</c:v>
                </c:pt>
                <c:pt idx="3107">
                  <c:v>41906</c:v>
                </c:pt>
                <c:pt idx="3108">
                  <c:v>41907</c:v>
                </c:pt>
                <c:pt idx="3109">
                  <c:v>41908</c:v>
                </c:pt>
                <c:pt idx="3110">
                  <c:v>41911</c:v>
                </c:pt>
                <c:pt idx="3111">
                  <c:v>41912</c:v>
                </c:pt>
                <c:pt idx="3112">
                  <c:v>41913</c:v>
                </c:pt>
                <c:pt idx="3113">
                  <c:v>41914</c:v>
                </c:pt>
                <c:pt idx="3114">
                  <c:v>41915</c:v>
                </c:pt>
                <c:pt idx="3115">
                  <c:v>41918</c:v>
                </c:pt>
                <c:pt idx="3116">
                  <c:v>41919</c:v>
                </c:pt>
                <c:pt idx="3117">
                  <c:v>41920</c:v>
                </c:pt>
                <c:pt idx="3118">
                  <c:v>41921</c:v>
                </c:pt>
                <c:pt idx="3119">
                  <c:v>41922</c:v>
                </c:pt>
                <c:pt idx="3120">
                  <c:v>41925</c:v>
                </c:pt>
                <c:pt idx="3121">
                  <c:v>41926</c:v>
                </c:pt>
                <c:pt idx="3122">
                  <c:v>41927</c:v>
                </c:pt>
                <c:pt idx="3123">
                  <c:v>41928</c:v>
                </c:pt>
                <c:pt idx="3124">
                  <c:v>41929</c:v>
                </c:pt>
                <c:pt idx="3125">
                  <c:v>41932</c:v>
                </c:pt>
                <c:pt idx="3126">
                  <c:v>41933</c:v>
                </c:pt>
                <c:pt idx="3127">
                  <c:v>41934</c:v>
                </c:pt>
                <c:pt idx="3128">
                  <c:v>41935</c:v>
                </c:pt>
                <c:pt idx="3129">
                  <c:v>41936</c:v>
                </c:pt>
                <c:pt idx="3130">
                  <c:v>41939</c:v>
                </c:pt>
                <c:pt idx="3131">
                  <c:v>41940</c:v>
                </c:pt>
                <c:pt idx="3132">
                  <c:v>41941</c:v>
                </c:pt>
                <c:pt idx="3133">
                  <c:v>41942</c:v>
                </c:pt>
                <c:pt idx="3134">
                  <c:v>41943</c:v>
                </c:pt>
                <c:pt idx="3135">
                  <c:v>41946</c:v>
                </c:pt>
                <c:pt idx="3136">
                  <c:v>41947</c:v>
                </c:pt>
                <c:pt idx="3137">
                  <c:v>41948</c:v>
                </c:pt>
                <c:pt idx="3138">
                  <c:v>41949</c:v>
                </c:pt>
                <c:pt idx="3139">
                  <c:v>41950</c:v>
                </c:pt>
                <c:pt idx="3140">
                  <c:v>41953</c:v>
                </c:pt>
                <c:pt idx="3141">
                  <c:v>41954</c:v>
                </c:pt>
                <c:pt idx="3142">
                  <c:v>41955</c:v>
                </c:pt>
                <c:pt idx="3143">
                  <c:v>41956</c:v>
                </c:pt>
                <c:pt idx="3144">
                  <c:v>41957</c:v>
                </c:pt>
                <c:pt idx="3145">
                  <c:v>41960</c:v>
                </c:pt>
                <c:pt idx="3146">
                  <c:v>41961</c:v>
                </c:pt>
                <c:pt idx="3147">
                  <c:v>41962</c:v>
                </c:pt>
                <c:pt idx="3148">
                  <c:v>41963</c:v>
                </c:pt>
                <c:pt idx="3149">
                  <c:v>41964</c:v>
                </c:pt>
                <c:pt idx="3150">
                  <c:v>41967</c:v>
                </c:pt>
                <c:pt idx="3151">
                  <c:v>41968</c:v>
                </c:pt>
                <c:pt idx="3152">
                  <c:v>41969</c:v>
                </c:pt>
                <c:pt idx="3153">
                  <c:v>41971</c:v>
                </c:pt>
                <c:pt idx="3154">
                  <c:v>41974</c:v>
                </c:pt>
                <c:pt idx="3155">
                  <c:v>41975</c:v>
                </c:pt>
                <c:pt idx="3156">
                  <c:v>41976</c:v>
                </c:pt>
                <c:pt idx="3157">
                  <c:v>41977</c:v>
                </c:pt>
                <c:pt idx="3158">
                  <c:v>41978</c:v>
                </c:pt>
                <c:pt idx="3159">
                  <c:v>41981</c:v>
                </c:pt>
                <c:pt idx="3160">
                  <c:v>41982</c:v>
                </c:pt>
                <c:pt idx="3161">
                  <c:v>41983</c:v>
                </c:pt>
                <c:pt idx="3162">
                  <c:v>41984</c:v>
                </c:pt>
                <c:pt idx="3163">
                  <c:v>41985</c:v>
                </c:pt>
                <c:pt idx="3164">
                  <c:v>41988</c:v>
                </c:pt>
                <c:pt idx="3165">
                  <c:v>41989</c:v>
                </c:pt>
                <c:pt idx="3166">
                  <c:v>41990</c:v>
                </c:pt>
                <c:pt idx="3167">
                  <c:v>41991</c:v>
                </c:pt>
                <c:pt idx="3168">
                  <c:v>41992</c:v>
                </c:pt>
                <c:pt idx="3169">
                  <c:v>41995</c:v>
                </c:pt>
                <c:pt idx="3170">
                  <c:v>41996</c:v>
                </c:pt>
                <c:pt idx="3171">
                  <c:v>41997</c:v>
                </c:pt>
                <c:pt idx="3172">
                  <c:v>41999</c:v>
                </c:pt>
                <c:pt idx="3173">
                  <c:v>42002</c:v>
                </c:pt>
                <c:pt idx="3174">
                  <c:v>42003</c:v>
                </c:pt>
                <c:pt idx="3175">
                  <c:v>42004</c:v>
                </c:pt>
                <c:pt idx="3176">
                  <c:v>42006</c:v>
                </c:pt>
                <c:pt idx="3177">
                  <c:v>42009</c:v>
                </c:pt>
                <c:pt idx="3178">
                  <c:v>42010</c:v>
                </c:pt>
                <c:pt idx="3179">
                  <c:v>42011</c:v>
                </c:pt>
                <c:pt idx="3180">
                  <c:v>42012</c:v>
                </c:pt>
                <c:pt idx="3181">
                  <c:v>42013</c:v>
                </c:pt>
                <c:pt idx="3182">
                  <c:v>42016</c:v>
                </c:pt>
                <c:pt idx="3183">
                  <c:v>42017</c:v>
                </c:pt>
                <c:pt idx="3184">
                  <c:v>42018</c:v>
                </c:pt>
                <c:pt idx="3185">
                  <c:v>42019</c:v>
                </c:pt>
                <c:pt idx="3186">
                  <c:v>42020</c:v>
                </c:pt>
                <c:pt idx="3187">
                  <c:v>42024</c:v>
                </c:pt>
                <c:pt idx="3188">
                  <c:v>42025</c:v>
                </c:pt>
                <c:pt idx="3189">
                  <c:v>42026</c:v>
                </c:pt>
                <c:pt idx="3190">
                  <c:v>42027</c:v>
                </c:pt>
                <c:pt idx="3191">
                  <c:v>42030</c:v>
                </c:pt>
                <c:pt idx="3192">
                  <c:v>42031</c:v>
                </c:pt>
                <c:pt idx="3193">
                  <c:v>42032</c:v>
                </c:pt>
                <c:pt idx="3194">
                  <c:v>42033</c:v>
                </c:pt>
                <c:pt idx="3195">
                  <c:v>42034</c:v>
                </c:pt>
                <c:pt idx="3196">
                  <c:v>42037</c:v>
                </c:pt>
                <c:pt idx="3197">
                  <c:v>42038</c:v>
                </c:pt>
                <c:pt idx="3198">
                  <c:v>42039</c:v>
                </c:pt>
                <c:pt idx="3199">
                  <c:v>42040</c:v>
                </c:pt>
                <c:pt idx="3200">
                  <c:v>42041</c:v>
                </c:pt>
                <c:pt idx="3201">
                  <c:v>42044</c:v>
                </c:pt>
                <c:pt idx="3202">
                  <c:v>42045</c:v>
                </c:pt>
                <c:pt idx="3203">
                  <c:v>42046</c:v>
                </c:pt>
                <c:pt idx="3204">
                  <c:v>42047</c:v>
                </c:pt>
                <c:pt idx="3205">
                  <c:v>42048</c:v>
                </c:pt>
                <c:pt idx="3206">
                  <c:v>42052</c:v>
                </c:pt>
                <c:pt idx="3207">
                  <c:v>42053</c:v>
                </c:pt>
                <c:pt idx="3208">
                  <c:v>42054</c:v>
                </c:pt>
                <c:pt idx="3209">
                  <c:v>42055</c:v>
                </c:pt>
                <c:pt idx="3210">
                  <c:v>42058</c:v>
                </c:pt>
                <c:pt idx="3211">
                  <c:v>42059</c:v>
                </c:pt>
                <c:pt idx="3212">
                  <c:v>42060</c:v>
                </c:pt>
                <c:pt idx="3213">
                  <c:v>42061</c:v>
                </c:pt>
                <c:pt idx="3214">
                  <c:v>42062</c:v>
                </c:pt>
                <c:pt idx="3215">
                  <c:v>42065</c:v>
                </c:pt>
                <c:pt idx="3216">
                  <c:v>42066</c:v>
                </c:pt>
                <c:pt idx="3217">
                  <c:v>42067</c:v>
                </c:pt>
                <c:pt idx="3218">
                  <c:v>42068</c:v>
                </c:pt>
                <c:pt idx="3219">
                  <c:v>42069</c:v>
                </c:pt>
                <c:pt idx="3220">
                  <c:v>42072</c:v>
                </c:pt>
                <c:pt idx="3221">
                  <c:v>42073</c:v>
                </c:pt>
                <c:pt idx="3222">
                  <c:v>42074</c:v>
                </c:pt>
                <c:pt idx="3223">
                  <c:v>42075</c:v>
                </c:pt>
                <c:pt idx="3224">
                  <c:v>42076</c:v>
                </c:pt>
                <c:pt idx="3225">
                  <c:v>42079</c:v>
                </c:pt>
                <c:pt idx="3226">
                  <c:v>42080</c:v>
                </c:pt>
                <c:pt idx="3227">
                  <c:v>42081</c:v>
                </c:pt>
                <c:pt idx="3228">
                  <c:v>42082</c:v>
                </c:pt>
                <c:pt idx="3229">
                  <c:v>42083</c:v>
                </c:pt>
                <c:pt idx="3230">
                  <c:v>42086</c:v>
                </c:pt>
                <c:pt idx="3231">
                  <c:v>42087</c:v>
                </c:pt>
                <c:pt idx="3232">
                  <c:v>42088</c:v>
                </c:pt>
                <c:pt idx="3233">
                  <c:v>42089</c:v>
                </c:pt>
                <c:pt idx="3234">
                  <c:v>42090</c:v>
                </c:pt>
                <c:pt idx="3235">
                  <c:v>42093</c:v>
                </c:pt>
                <c:pt idx="3236">
                  <c:v>42094</c:v>
                </c:pt>
                <c:pt idx="3237">
                  <c:v>42095</c:v>
                </c:pt>
                <c:pt idx="3238">
                  <c:v>42096</c:v>
                </c:pt>
                <c:pt idx="3239">
                  <c:v>42100</c:v>
                </c:pt>
                <c:pt idx="3240">
                  <c:v>42101</c:v>
                </c:pt>
                <c:pt idx="3241">
                  <c:v>42102</c:v>
                </c:pt>
                <c:pt idx="3242">
                  <c:v>42103</c:v>
                </c:pt>
                <c:pt idx="3243">
                  <c:v>42104</c:v>
                </c:pt>
                <c:pt idx="3244">
                  <c:v>42107</c:v>
                </c:pt>
                <c:pt idx="3245">
                  <c:v>42108</c:v>
                </c:pt>
                <c:pt idx="3246">
                  <c:v>42109</c:v>
                </c:pt>
                <c:pt idx="3247">
                  <c:v>42110</c:v>
                </c:pt>
                <c:pt idx="3248">
                  <c:v>42111</c:v>
                </c:pt>
                <c:pt idx="3249">
                  <c:v>42114</c:v>
                </c:pt>
                <c:pt idx="3250">
                  <c:v>42115</c:v>
                </c:pt>
                <c:pt idx="3251">
                  <c:v>42116</c:v>
                </c:pt>
                <c:pt idx="3252">
                  <c:v>42117</c:v>
                </c:pt>
                <c:pt idx="3253">
                  <c:v>42118</c:v>
                </c:pt>
                <c:pt idx="3254">
                  <c:v>42121</c:v>
                </c:pt>
                <c:pt idx="3255">
                  <c:v>42122</c:v>
                </c:pt>
                <c:pt idx="3256">
                  <c:v>42123</c:v>
                </c:pt>
                <c:pt idx="3257">
                  <c:v>42124</c:v>
                </c:pt>
                <c:pt idx="3258">
                  <c:v>42125</c:v>
                </c:pt>
                <c:pt idx="3259">
                  <c:v>42128</c:v>
                </c:pt>
                <c:pt idx="3260">
                  <c:v>42129</c:v>
                </c:pt>
                <c:pt idx="3261">
                  <c:v>42130</c:v>
                </c:pt>
                <c:pt idx="3262">
                  <c:v>42131</c:v>
                </c:pt>
                <c:pt idx="3263">
                  <c:v>42132</c:v>
                </c:pt>
                <c:pt idx="3264">
                  <c:v>42135</c:v>
                </c:pt>
                <c:pt idx="3265">
                  <c:v>42136</c:v>
                </c:pt>
                <c:pt idx="3266">
                  <c:v>42137</c:v>
                </c:pt>
                <c:pt idx="3267">
                  <c:v>42138</c:v>
                </c:pt>
                <c:pt idx="3268">
                  <c:v>42139</c:v>
                </c:pt>
                <c:pt idx="3269">
                  <c:v>42142</c:v>
                </c:pt>
                <c:pt idx="3270">
                  <c:v>42143</c:v>
                </c:pt>
                <c:pt idx="3271">
                  <c:v>42144</c:v>
                </c:pt>
                <c:pt idx="3272">
                  <c:v>42145</c:v>
                </c:pt>
                <c:pt idx="3273">
                  <c:v>42146</c:v>
                </c:pt>
                <c:pt idx="3274">
                  <c:v>42150</c:v>
                </c:pt>
                <c:pt idx="3275">
                  <c:v>42151</c:v>
                </c:pt>
                <c:pt idx="3276">
                  <c:v>42152</c:v>
                </c:pt>
                <c:pt idx="3277">
                  <c:v>42153</c:v>
                </c:pt>
                <c:pt idx="3278">
                  <c:v>42156</c:v>
                </c:pt>
                <c:pt idx="3279">
                  <c:v>42157</c:v>
                </c:pt>
                <c:pt idx="3280">
                  <c:v>42158</c:v>
                </c:pt>
                <c:pt idx="3281">
                  <c:v>42159</c:v>
                </c:pt>
                <c:pt idx="3282">
                  <c:v>42160</c:v>
                </c:pt>
                <c:pt idx="3283">
                  <c:v>42163</c:v>
                </c:pt>
                <c:pt idx="3284">
                  <c:v>42164</c:v>
                </c:pt>
                <c:pt idx="3285">
                  <c:v>42165</c:v>
                </c:pt>
                <c:pt idx="3286">
                  <c:v>42166</c:v>
                </c:pt>
                <c:pt idx="3287">
                  <c:v>42167</c:v>
                </c:pt>
                <c:pt idx="3288">
                  <c:v>42170</c:v>
                </c:pt>
                <c:pt idx="3289">
                  <c:v>42171</c:v>
                </c:pt>
                <c:pt idx="3290">
                  <c:v>42172</c:v>
                </c:pt>
                <c:pt idx="3291">
                  <c:v>42173</c:v>
                </c:pt>
                <c:pt idx="3292">
                  <c:v>42174</c:v>
                </c:pt>
                <c:pt idx="3293">
                  <c:v>42177</c:v>
                </c:pt>
                <c:pt idx="3294">
                  <c:v>42178</c:v>
                </c:pt>
                <c:pt idx="3295">
                  <c:v>42179</c:v>
                </c:pt>
                <c:pt idx="3296">
                  <c:v>42180</c:v>
                </c:pt>
                <c:pt idx="3297">
                  <c:v>42181</c:v>
                </c:pt>
                <c:pt idx="3298">
                  <c:v>42184</c:v>
                </c:pt>
                <c:pt idx="3299">
                  <c:v>42185</c:v>
                </c:pt>
                <c:pt idx="3300">
                  <c:v>42186</c:v>
                </c:pt>
                <c:pt idx="3301">
                  <c:v>42187</c:v>
                </c:pt>
                <c:pt idx="3302">
                  <c:v>42191</c:v>
                </c:pt>
                <c:pt idx="3303">
                  <c:v>42192</c:v>
                </c:pt>
                <c:pt idx="3304">
                  <c:v>42193</c:v>
                </c:pt>
                <c:pt idx="3305">
                  <c:v>42194</c:v>
                </c:pt>
                <c:pt idx="3306">
                  <c:v>42195</c:v>
                </c:pt>
                <c:pt idx="3307">
                  <c:v>42198</c:v>
                </c:pt>
                <c:pt idx="3308">
                  <c:v>42199</c:v>
                </c:pt>
                <c:pt idx="3309">
                  <c:v>42200</c:v>
                </c:pt>
                <c:pt idx="3310">
                  <c:v>42201</c:v>
                </c:pt>
                <c:pt idx="3311">
                  <c:v>42202</c:v>
                </c:pt>
                <c:pt idx="3312">
                  <c:v>42205</c:v>
                </c:pt>
                <c:pt idx="3313">
                  <c:v>42206</c:v>
                </c:pt>
                <c:pt idx="3314">
                  <c:v>42207</c:v>
                </c:pt>
                <c:pt idx="3315">
                  <c:v>42208</c:v>
                </c:pt>
                <c:pt idx="3316">
                  <c:v>42209</c:v>
                </c:pt>
                <c:pt idx="3317">
                  <c:v>42212</c:v>
                </c:pt>
                <c:pt idx="3318">
                  <c:v>42213</c:v>
                </c:pt>
                <c:pt idx="3319">
                  <c:v>42214</c:v>
                </c:pt>
                <c:pt idx="3320">
                  <c:v>42215</c:v>
                </c:pt>
                <c:pt idx="3321">
                  <c:v>42216</c:v>
                </c:pt>
                <c:pt idx="3322">
                  <c:v>42219</c:v>
                </c:pt>
                <c:pt idx="3323">
                  <c:v>42220</c:v>
                </c:pt>
                <c:pt idx="3324">
                  <c:v>42221</c:v>
                </c:pt>
                <c:pt idx="3325">
                  <c:v>42222</c:v>
                </c:pt>
                <c:pt idx="3326">
                  <c:v>42223</c:v>
                </c:pt>
                <c:pt idx="3327">
                  <c:v>42226</c:v>
                </c:pt>
                <c:pt idx="3328">
                  <c:v>42227</c:v>
                </c:pt>
                <c:pt idx="3329">
                  <c:v>42228</c:v>
                </c:pt>
                <c:pt idx="3330">
                  <c:v>42229</c:v>
                </c:pt>
                <c:pt idx="3331">
                  <c:v>42230</c:v>
                </c:pt>
                <c:pt idx="3332">
                  <c:v>42233</c:v>
                </c:pt>
                <c:pt idx="3333">
                  <c:v>42234</c:v>
                </c:pt>
                <c:pt idx="3334">
                  <c:v>42235</c:v>
                </c:pt>
                <c:pt idx="3335">
                  <c:v>42236</c:v>
                </c:pt>
                <c:pt idx="3336">
                  <c:v>42237</c:v>
                </c:pt>
                <c:pt idx="3337">
                  <c:v>42240</c:v>
                </c:pt>
                <c:pt idx="3338">
                  <c:v>42241</c:v>
                </c:pt>
                <c:pt idx="3339">
                  <c:v>42242</c:v>
                </c:pt>
                <c:pt idx="3340">
                  <c:v>42243</c:v>
                </c:pt>
                <c:pt idx="3341">
                  <c:v>42244</c:v>
                </c:pt>
                <c:pt idx="3342">
                  <c:v>42247</c:v>
                </c:pt>
                <c:pt idx="3343">
                  <c:v>42248</c:v>
                </c:pt>
                <c:pt idx="3344">
                  <c:v>42249</c:v>
                </c:pt>
                <c:pt idx="3345">
                  <c:v>42250</c:v>
                </c:pt>
                <c:pt idx="3346">
                  <c:v>42251</c:v>
                </c:pt>
                <c:pt idx="3347">
                  <c:v>42255</c:v>
                </c:pt>
                <c:pt idx="3348">
                  <c:v>42256</c:v>
                </c:pt>
                <c:pt idx="3349">
                  <c:v>42257</c:v>
                </c:pt>
                <c:pt idx="3350">
                  <c:v>42258</c:v>
                </c:pt>
                <c:pt idx="3351">
                  <c:v>42261</c:v>
                </c:pt>
                <c:pt idx="3352">
                  <c:v>42262</c:v>
                </c:pt>
                <c:pt idx="3353">
                  <c:v>42263</c:v>
                </c:pt>
                <c:pt idx="3354">
                  <c:v>42264</c:v>
                </c:pt>
                <c:pt idx="3355">
                  <c:v>42265</c:v>
                </c:pt>
                <c:pt idx="3356">
                  <c:v>42268</c:v>
                </c:pt>
                <c:pt idx="3357">
                  <c:v>42269</c:v>
                </c:pt>
                <c:pt idx="3358">
                  <c:v>42270</c:v>
                </c:pt>
                <c:pt idx="3359">
                  <c:v>42271</c:v>
                </c:pt>
                <c:pt idx="3360">
                  <c:v>42272</c:v>
                </c:pt>
                <c:pt idx="3361">
                  <c:v>42275</c:v>
                </c:pt>
                <c:pt idx="3362">
                  <c:v>42276</c:v>
                </c:pt>
                <c:pt idx="3363">
                  <c:v>42277</c:v>
                </c:pt>
                <c:pt idx="3364">
                  <c:v>42278</c:v>
                </c:pt>
                <c:pt idx="3365">
                  <c:v>42279</c:v>
                </c:pt>
                <c:pt idx="3366">
                  <c:v>42282</c:v>
                </c:pt>
                <c:pt idx="3367">
                  <c:v>42283</c:v>
                </c:pt>
                <c:pt idx="3368">
                  <c:v>42284</c:v>
                </c:pt>
                <c:pt idx="3369">
                  <c:v>42285</c:v>
                </c:pt>
                <c:pt idx="3370">
                  <c:v>42286</c:v>
                </c:pt>
                <c:pt idx="3371">
                  <c:v>42289</c:v>
                </c:pt>
                <c:pt idx="3372">
                  <c:v>42290</c:v>
                </c:pt>
                <c:pt idx="3373">
                  <c:v>42291</c:v>
                </c:pt>
                <c:pt idx="3374">
                  <c:v>42292</c:v>
                </c:pt>
                <c:pt idx="3375">
                  <c:v>42293</c:v>
                </c:pt>
                <c:pt idx="3376">
                  <c:v>42296</c:v>
                </c:pt>
                <c:pt idx="3377">
                  <c:v>42297</c:v>
                </c:pt>
                <c:pt idx="3378">
                  <c:v>42298</c:v>
                </c:pt>
                <c:pt idx="3379">
                  <c:v>42299</c:v>
                </c:pt>
                <c:pt idx="3380">
                  <c:v>42300</c:v>
                </c:pt>
                <c:pt idx="3381">
                  <c:v>42303</c:v>
                </c:pt>
                <c:pt idx="3382">
                  <c:v>42304</c:v>
                </c:pt>
                <c:pt idx="3383">
                  <c:v>42305</c:v>
                </c:pt>
                <c:pt idx="3384">
                  <c:v>42306</c:v>
                </c:pt>
                <c:pt idx="3385">
                  <c:v>42307</c:v>
                </c:pt>
                <c:pt idx="3386">
                  <c:v>42310</c:v>
                </c:pt>
                <c:pt idx="3387">
                  <c:v>42311</c:v>
                </c:pt>
                <c:pt idx="3388">
                  <c:v>42312</c:v>
                </c:pt>
                <c:pt idx="3389">
                  <c:v>42313</c:v>
                </c:pt>
                <c:pt idx="3390">
                  <c:v>42314</c:v>
                </c:pt>
                <c:pt idx="3391">
                  <c:v>42317</c:v>
                </c:pt>
                <c:pt idx="3392">
                  <c:v>42318</c:v>
                </c:pt>
                <c:pt idx="3393">
                  <c:v>42319</c:v>
                </c:pt>
                <c:pt idx="3394">
                  <c:v>42320</c:v>
                </c:pt>
                <c:pt idx="3395">
                  <c:v>42321</c:v>
                </c:pt>
                <c:pt idx="3396">
                  <c:v>42324</c:v>
                </c:pt>
                <c:pt idx="3397">
                  <c:v>42325</c:v>
                </c:pt>
                <c:pt idx="3398">
                  <c:v>42326</c:v>
                </c:pt>
                <c:pt idx="3399">
                  <c:v>42327</c:v>
                </c:pt>
                <c:pt idx="3400">
                  <c:v>42328</c:v>
                </c:pt>
                <c:pt idx="3401">
                  <c:v>42331</c:v>
                </c:pt>
                <c:pt idx="3402">
                  <c:v>42332</c:v>
                </c:pt>
                <c:pt idx="3403">
                  <c:v>42333</c:v>
                </c:pt>
                <c:pt idx="3404">
                  <c:v>42335</c:v>
                </c:pt>
                <c:pt idx="3405">
                  <c:v>42338</c:v>
                </c:pt>
                <c:pt idx="3406">
                  <c:v>42339</c:v>
                </c:pt>
                <c:pt idx="3407">
                  <c:v>42340</c:v>
                </c:pt>
                <c:pt idx="3408">
                  <c:v>42341</c:v>
                </c:pt>
                <c:pt idx="3409">
                  <c:v>42342</c:v>
                </c:pt>
                <c:pt idx="3410">
                  <c:v>42345</c:v>
                </c:pt>
                <c:pt idx="3411">
                  <c:v>42346</c:v>
                </c:pt>
                <c:pt idx="3412">
                  <c:v>42347</c:v>
                </c:pt>
                <c:pt idx="3413">
                  <c:v>42348</c:v>
                </c:pt>
                <c:pt idx="3414">
                  <c:v>42349</c:v>
                </c:pt>
                <c:pt idx="3415">
                  <c:v>42352</c:v>
                </c:pt>
                <c:pt idx="3416">
                  <c:v>42353</c:v>
                </c:pt>
                <c:pt idx="3417">
                  <c:v>42354</c:v>
                </c:pt>
                <c:pt idx="3418">
                  <c:v>42355</c:v>
                </c:pt>
                <c:pt idx="3419">
                  <c:v>42356</c:v>
                </c:pt>
                <c:pt idx="3420">
                  <c:v>42359</c:v>
                </c:pt>
                <c:pt idx="3421">
                  <c:v>42360</c:v>
                </c:pt>
                <c:pt idx="3422">
                  <c:v>42361</c:v>
                </c:pt>
                <c:pt idx="3423">
                  <c:v>42362</c:v>
                </c:pt>
                <c:pt idx="3424">
                  <c:v>42366</c:v>
                </c:pt>
                <c:pt idx="3425">
                  <c:v>42367</c:v>
                </c:pt>
                <c:pt idx="3426">
                  <c:v>42368</c:v>
                </c:pt>
                <c:pt idx="3427">
                  <c:v>42369</c:v>
                </c:pt>
                <c:pt idx="3428">
                  <c:v>42373</c:v>
                </c:pt>
                <c:pt idx="3429">
                  <c:v>42374</c:v>
                </c:pt>
                <c:pt idx="3430">
                  <c:v>42375</c:v>
                </c:pt>
                <c:pt idx="3431">
                  <c:v>42376</c:v>
                </c:pt>
                <c:pt idx="3432">
                  <c:v>42377</c:v>
                </c:pt>
                <c:pt idx="3433">
                  <c:v>42380</c:v>
                </c:pt>
                <c:pt idx="3434">
                  <c:v>42381</c:v>
                </c:pt>
                <c:pt idx="3435">
                  <c:v>42382</c:v>
                </c:pt>
                <c:pt idx="3436">
                  <c:v>42383</c:v>
                </c:pt>
                <c:pt idx="3437">
                  <c:v>42384</c:v>
                </c:pt>
                <c:pt idx="3438">
                  <c:v>42388</c:v>
                </c:pt>
                <c:pt idx="3439">
                  <c:v>42389</c:v>
                </c:pt>
                <c:pt idx="3440">
                  <c:v>42390</c:v>
                </c:pt>
                <c:pt idx="3441">
                  <c:v>42391</c:v>
                </c:pt>
                <c:pt idx="3442">
                  <c:v>42394</c:v>
                </c:pt>
                <c:pt idx="3443">
                  <c:v>42395</c:v>
                </c:pt>
                <c:pt idx="3444">
                  <c:v>42396</c:v>
                </c:pt>
                <c:pt idx="3445">
                  <c:v>42397</c:v>
                </c:pt>
                <c:pt idx="3446">
                  <c:v>42398</c:v>
                </c:pt>
                <c:pt idx="3447">
                  <c:v>42401</c:v>
                </c:pt>
                <c:pt idx="3448">
                  <c:v>42402</c:v>
                </c:pt>
                <c:pt idx="3449">
                  <c:v>42403</c:v>
                </c:pt>
                <c:pt idx="3450">
                  <c:v>42404</c:v>
                </c:pt>
                <c:pt idx="3451">
                  <c:v>42405</c:v>
                </c:pt>
                <c:pt idx="3452">
                  <c:v>42408</c:v>
                </c:pt>
                <c:pt idx="3453">
                  <c:v>42409</c:v>
                </c:pt>
                <c:pt idx="3454">
                  <c:v>42410</c:v>
                </c:pt>
                <c:pt idx="3455">
                  <c:v>42411</c:v>
                </c:pt>
                <c:pt idx="3456">
                  <c:v>42412</c:v>
                </c:pt>
                <c:pt idx="3457">
                  <c:v>42416</c:v>
                </c:pt>
                <c:pt idx="3458">
                  <c:v>42417</c:v>
                </c:pt>
                <c:pt idx="3459">
                  <c:v>42418</c:v>
                </c:pt>
                <c:pt idx="3460">
                  <c:v>42419</c:v>
                </c:pt>
                <c:pt idx="3461">
                  <c:v>42422</c:v>
                </c:pt>
                <c:pt idx="3462">
                  <c:v>42423</c:v>
                </c:pt>
                <c:pt idx="3463">
                  <c:v>42424</c:v>
                </c:pt>
                <c:pt idx="3464">
                  <c:v>42425</c:v>
                </c:pt>
                <c:pt idx="3465">
                  <c:v>42426</c:v>
                </c:pt>
                <c:pt idx="3466">
                  <c:v>42429</c:v>
                </c:pt>
                <c:pt idx="3467">
                  <c:v>42430</c:v>
                </c:pt>
                <c:pt idx="3468">
                  <c:v>42431</c:v>
                </c:pt>
                <c:pt idx="3469">
                  <c:v>42432</c:v>
                </c:pt>
                <c:pt idx="3470">
                  <c:v>42433</c:v>
                </c:pt>
                <c:pt idx="3471">
                  <c:v>42436</c:v>
                </c:pt>
                <c:pt idx="3472">
                  <c:v>42437</c:v>
                </c:pt>
                <c:pt idx="3473">
                  <c:v>42438</c:v>
                </c:pt>
                <c:pt idx="3474">
                  <c:v>42439</c:v>
                </c:pt>
                <c:pt idx="3475">
                  <c:v>42440</c:v>
                </c:pt>
                <c:pt idx="3476">
                  <c:v>42443</c:v>
                </c:pt>
                <c:pt idx="3477">
                  <c:v>42444</c:v>
                </c:pt>
                <c:pt idx="3478">
                  <c:v>42445</c:v>
                </c:pt>
                <c:pt idx="3479">
                  <c:v>42446</c:v>
                </c:pt>
                <c:pt idx="3480">
                  <c:v>42447</c:v>
                </c:pt>
                <c:pt idx="3481">
                  <c:v>42450</c:v>
                </c:pt>
                <c:pt idx="3482">
                  <c:v>42451</c:v>
                </c:pt>
                <c:pt idx="3483">
                  <c:v>42452</c:v>
                </c:pt>
                <c:pt idx="3484">
                  <c:v>42453</c:v>
                </c:pt>
                <c:pt idx="3485">
                  <c:v>42457</c:v>
                </c:pt>
                <c:pt idx="3486">
                  <c:v>42458</c:v>
                </c:pt>
                <c:pt idx="3487">
                  <c:v>42459</c:v>
                </c:pt>
                <c:pt idx="3488">
                  <c:v>42460</c:v>
                </c:pt>
                <c:pt idx="3489">
                  <c:v>42461</c:v>
                </c:pt>
                <c:pt idx="3490">
                  <c:v>42464</c:v>
                </c:pt>
                <c:pt idx="3491">
                  <c:v>42465</c:v>
                </c:pt>
                <c:pt idx="3492">
                  <c:v>42466</c:v>
                </c:pt>
                <c:pt idx="3493">
                  <c:v>42467</c:v>
                </c:pt>
                <c:pt idx="3494">
                  <c:v>42468</c:v>
                </c:pt>
                <c:pt idx="3495">
                  <c:v>42471</c:v>
                </c:pt>
                <c:pt idx="3496">
                  <c:v>42472</c:v>
                </c:pt>
                <c:pt idx="3497">
                  <c:v>42473</c:v>
                </c:pt>
                <c:pt idx="3498">
                  <c:v>42474</c:v>
                </c:pt>
                <c:pt idx="3499">
                  <c:v>42475</c:v>
                </c:pt>
                <c:pt idx="3500">
                  <c:v>42478</c:v>
                </c:pt>
                <c:pt idx="3501">
                  <c:v>42479</c:v>
                </c:pt>
                <c:pt idx="3502">
                  <c:v>42480</c:v>
                </c:pt>
                <c:pt idx="3503">
                  <c:v>42481</c:v>
                </c:pt>
                <c:pt idx="3504">
                  <c:v>42482</c:v>
                </c:pt>
                <c:pt idx="3505">
                  <c:v>42485</c:v>
                </c:pt>
                <c:pt idx="3506">
                  <c:v>42486</c:v>
                </c:pt>
                <c:pt idx="3507">
                  <c:v>42487</c:v>
                </c:pt>
                <c:pt idx="3508">
                  <c:v>42488</c:v>
                </c:pt>
                <c:pt idx="3509">
                  <c:v>42489</c:v>
                </c:pt>
                <c:pt idx="3510">
                  <c:v>42492</c:v>
                </c:pt>
                <c:pt idx="3511">
                  <c:v>42493</c:v>
                </c:pt>
                <c:pt idx="3512">
                  <c:v>42494</c:v>
                </c:pt>
                <c:pt idx="3513">
                  <c:v>42495</c:v>
                </c:pt>
                <c:pt idx="3514">
                  <c:v>42496</c:v>
                </c:pt>
                <c:pt idx="3515">
                  <c:v>42499</c:v>
                </c:pt>
                <c:pt idx="3516">
                  <c:v>42500</c:v>
                </c:pt>
                <c:pt idx="3517">
                  <c:v>42501</c:v>
                </c:pt>
                <c:pt idx="3518">
                  <c:v>42502</c:v>
                </c:pt>
                <c:pt idx="3519">
                  <c:v>42503</c:v>
                </c:pt>
                <c:pt idx="3520">
                  <c:v>42506</c:v>
                </c:pt>
                <c:pt idx="3521">
                  <c:v>42507</c:v>
                </c:pt>
                <c:pt idx="3522">
                  <c:v>42508</c:v>
                </c:pt>
                <c:pt idx="3523">
                  <c:v>42509</c:v>
                </c:pt>
                <c:pt idx="3524">
                  <c:v>42510</c:v>
                </c:pt>
                <c:pt idx="3525">
                  <c:v>42513</c:v>
                </c:pt>
                <c:pt idx="3526">
                  <c:v>42514</c:v>
                </c:pt>
                <c:pt idx="3527">
                  <c:v>42515</c:v>
                </c:pt>
                <c:pt idx="3528">
                  <c:v>42516</c:v>
                </c:pt>
                <c:pt idx="3529">
                  <c:v>42517</c:v>
                </c:pt>
                <c:pt idx="3530">
                  <c:v>42521</c:v>
                </c:pt>
                <c:pt idx="3531">
                  <c:v>42522</c:v>
                </c:pt>
                <c:pt idx="3532">
                  <c:v>42523</c:v>
                </c:pt>
                <c:pt idx="3533">
                  <c:v>42524</c:v>
                </c:pt>
                <c:pt idx="3534">
                  <c:v>42527</c:v>
                </c:pt>
                <c:pt idx="3535">
                  <c:v>42528</c:v>
                </c:pt>
                <c:pt idx="3536">
                  <c:v>42529</c:v>
                </c:pt>
                <c:pt idx="3537">
                  <c:v>42530</c:v>
                </c:pt>
                <c:pt idx="3538">
                  <c:v>42531</c:v>
                </c:pt>
                <c:pt idx="3539">
                  <c:v>42534</c:v>
                </c:pt>
                <c:pt idx="3540">
                  <c:v>42535</c:v>
                </c:pt>
                <c:pt idx="3541">
                  <c:v>42536</c:v>
                </c:pt>
                <c:pt idx="3542">
                  <c:v>42537</c:v>
                </c:pt>
                <c:pt idx="3543">
                  <c:v>42538</c:v>
                </c:pt>
                <c:pt idx="3544">
                  <c:v>42541</c:v>
                </c:pt>
                <c:pt idx="3545">
                  <c:v>42542</c:v>
                </c:pt>
                <c:pt idx="3546">
                  <c:v>42543</c:v>
                </c:pt>
                <c:pt idx="3547">
                  <c:v>42544</c:v>
                </c:pt>
                <c:pt idx="3548">
                  <c:v>42545</c:v>
                </c:pt>
                <c:pt idx="3549">
                  <c:v>42548</c:v>
                </c:pt>
                <c:pt idx="3550">
                  <c:v>42549</c:v>
                </c:pt>
                <c:pt idx="3551">
                  <c:v>42550</c:v>
                </c:pt>
                <c:pt idx="3552">
                  <c:v>42551</c:v>
                </c:pt>
                <c:pt idx="3553">
                  <c:v>42552</c:v>
                </c:pt>
                <c:pt idx="3554">
                  <c:v>42556</c:v>
                </c:pt>
                <c:pt idx="3555">
                  <c:v>42557</c:v>
                </c:pt>
                <c:pt idx="3556">
                  <c:v>42558</c:v>
                </c:pt>
                <c:pt idx="3557">
                  <c:v>42559</c:v>
                </c:pt>
                <c:pt idx="3558">
                  <c:v>42562</c:v>
                </c:pt>
                <c:pt idx="3559">
                  <c:v>42563</c:v>
                </c:pt>
                <c:pt idx="3560">
                  <c:v>42564</c:v>
                </c:pt>
                <c:pt idx="3561">
                  <c:v>42565</c:v>
                </c:pt>
                <c:pt idx="3562">
                  <c:v>42566</c:v>
                </c:pt>
                <c:pt idx="3563">
                  <c:v>42569</c:v>
                </c:pt>
                <c:pt idx="3564">
                  <c:v>42570</c:v>
                </c:pt>
                <c:pt idx="3565">
                  <c:v>42571</c:v>
                </c:pt>
                <c:pt idx="3566">
                  <c:v>42572</c:v>
                </c:pt>
                <c:pt idx="3567">
                  <c:v>42573</c:v>
                </c:pt>
                <c:pt idx="3568">
                  <c:v>42576</c:v>
                </c:pt>
                <c:pt idx="3569">
                  <c:v>42577</c:v>
                </c:pt>
                <c:pt idx="3570">
                  <c:v>42578</c:v>
                </c:pt>
                <c:pt idx="3571">
                  <c:v>42579</c:v>
                </c:pt>
                <c:pt idx="3572">
                  <c:v>42580</c:v>
                </c:pt>
                <c:pt idx="3573">
                  <c:v>42583</c:v>
                </c:pt>
                <c:pt idx="3574">
                  <c:v>42584</c:v>
                </c:pt>
                <c:pt idx="3575">
                  <c:v>42585</c:v>
                </c:pt>
                <c:pt idx="3576">
                  <c:v>42586</c:v>
                </c:pt>
                <c:pt idx="3577">
                  <c:v>42587</c:v>
                </c:pt>
                <c:pt idx="3578">
                  <c:v>42590</c:v>
                </c:pt>
                <c:pt idx="3579">
                  <c:v>42591</c:v>
                </c:pt>
                <c:pt idx="3580">
                  <c:v>42592</c:v>
                </c:pt>
                <c:pt idx="3581">
                  <c:v>42593</c:v>
                </c:pt>
                <c:pt idx="3582">
                  <c:v>42594</c:v>
                </c:pt>
                <c:pt idx="3583">
                  <c:v>42597</c:v>
                </c:pt>
                <c:pt idx="3584">
                  <c:v>42598</c:v>
                </c:pt>
                <c:pt idx="3585">
                  <c:v>42599</c:v>
                </c:pt>
                <c:pt idx="3586">
                  <c:v>42600</c:v>
                </c:pt>
                <c:pt idx="3587">
                  <c:v>42601</c:v>
                </c:pt>
                <c:pt idx="3588">
                  <c:v>42604</c:v>
                </c:pt>
                <c:pt idx="3589">
                  <c:v>42605</c:v>
                </c:pt>
                <c:pt idx="3590">
                  <c:v>42606</c:v>
                </c:pt>
                <c:pt idx="3591">
                  <c:v>42607</c:v>
                </c:pt>
                <c:pt idx="3592">
                  <c:v>42608</c:v>
                </c:pt>
                <c:pt idx="3593">
                  <c:v>42611</c:v>
                </c:pt>
                <c:pt idx="3594">
                  <c:v>42612</c:v>
                </c:pt>
                <c:pt idx="3595">
                  <c:v>42613</c:v>
                </c:pt>
                <c:pt idx="3596">
                  <c:v>42614</c:v>
                </c:pt>
                <c:pt idx="3597">
                  <c:v>42615</c:v>
                </c:pt>
                <c:pt idx="3598">
                  <c:v>42619</c:v>
                </c:pt>
                <c:pt idx="3599">
                  <c:v>42620</c:v>
                </c:pt>
                <c:pt idx="3600">
                  <c:v>42621</c:v>
                </c:pt>
                <c:pt idx="3601">
                  <c:v>42622</c:v>
                </c:pt>
                <c:pt idx="3602">
                  <c:v>42625</c:v>
                </c:pt>
                <c:pt idx="3603">
                  <c:v>42626</c:v>
                </c:pt>
                <c:pt idx="3604">
                  <c:v>42627</c:v>
                </c:pt>
                <c:pt idx="3605">
                  <c:v>42628</c:v>
                </c:pt>
                <c:pt idx="3606">
                  <c:v>42629</c:v>
                </c:pt>
                <c:pt idx="3607">
                  <c:v>42632</c:v>
                </c:pt>
                <c:pt idx="3608">
                  <c:v>42633</c:v>
                </c:pt>
                <c:pt idx="3609">
                  <c:v>42634</c:v>
                </c:pt>
                <c:pt idx="3610">
                  <c:v>42635</c:v>
                </c:pt>
                <c:pt idx="3611">
                  <c:v>42636</c:v>
                </c:pt>
                <c:pt idx="3612">
                  <c:v>42639</c:v>
                </c:pt>
                <c:pt idx="3613">
                  <c:v>42640</c:v>
                </c:pt>
                <c:pt idx="3614">
                  <c:v>42641</c:v>
                </c:pt>
                <c:pt idx="3615">
                  <c:v>42642</c:v>
                </c:pt>
                <c:pt idx="3616">
                  <c:v>42643</c:v>
                </c:pt>
                <c:pt idx="3617">
                  <c:v>42646</c:v>
                </c:pt>
                <c:pt idx="3618">
                  <c:v>42647</c:v>
                </c:pt>
                <c:pt idx="3619">
                  <c:v>42648</c:v>
                </c:pt>
                <c:pt idx="3620">
                  <c:v>42649</c:v>
                </c:pt>
                <c:pt idx="3621">
                  <c:v>42650</c:v>
                </c:pt>
                <c:pt idx="3622">
                  <c:v>42653</c:v>
                </c:pt>
                <c:pt idx="3623">
                  <c:v>42654</c:v>
                </c:pt>
                <c:pt idx="3624">
                  <c:v>42655</c:v>
                </c:pt>
                <c:pt idx="3625">
                  <c:v>42656</c:v>
                </c:pt>
                <c:pt idx="3626">
                  <c:v>42657</c:v>
                </c:pt>
                <c:pt idx="3627">
                  <c:v>42660</c:v>
                </c:pt>
                <c:pt idx="3628">
                  <c:v>42661</c:v>
                </c:pt>
                <c:pt idx="3629">
                  <c:v>42662</c:v>
                </c:pt>
                <c:pt idx="3630">
                  <c:v>42663</c:v>
                </c:pt>
                <c:pt idx="3631">
                  <c:v>42664</c:v>
                </c:pt>
                <c:pt idx="3632">
                  <c:v>42667</c:v>
                </c:pt>
                <c:pt idx="3633">
                  <c:v>42668</c:v>
                </c:pt>
                <c:pt idx="3634">
                  <c:v>42669</c:v>
                </c:pt>
                <c:pt idx="3635">
                  <c:v>42670</c:v>
                </c:pt>
                <c:pt idx="3636">
                  <c:v>42671</c:v>
                </c:pt>
                <c:pt idx="3637">
                  <c:v>42674</c:v>
                </c:pt>
                <c:pt idx="3638">
                  <c:v>42675</c:v>
                </c:pt>
                <c:pt idx="3639">
                  <c:v>42676</c:v>
                </c:pt>
                <c:pt idx="3640">
                  <c:v>42677</c:v>
                </c:pt>
                <c:pt idx="3641">
                  <c:v>42678</c:v>
                </c:pt>
                <c:pt idx="3642">
                  <c:v>42681</c:v>
                </c:pt>
                <c:pt idx="3643">
                  <c:v>42682</c:v>
                </c:pt>
                <c:pt idx="3644">
                  <c:v>42683</c:v>
                </c:pt>
                <c:pt idx="3645">
                  <c:v>42684</c:v>
                </c:pt>
                <c:pt idx="3646">
                  <c:v>42685</c:v>
                </c:pt>
                <c:pt idx="3647">
                  <c:v>42688</c:v>
                </c:pt>
                <c:pt idx="3648">
                  <c:v>42689</c:v>
                </c:pt>
                <c:pt idx="3649">
                  <c:v>42690</c:v>
                </c:pt>
                <c:pt idx="3650">
                  <c:v>42691</c:v>
                </c:pt>
                <c:pt idx="3651">
                  <c:v>42692</c:v>
                </c:pt>
                <c:pt idx="3652">
                  <c:v>42695</c:v>
                </c:pt>
                <c:pt idx="3653">
                  <c:v>42696</c:v>
                </c:pt>
                <c:pt idx="3654">
                  <c:v>42697</c:v>
                </c:pt>
                <c:pt idx="3655">
                  <c:v>42699</c:v>
                </c:pt>
                <c:pt idx="3656">
                  <c:v>42702</c:v>
                </c:pt>
                <c:pt idx="3657">
                  <c:v>42703</c:v>
                </c:pt>
                <c:pt idx="3658">
                  <c:v>42704</c:v>
                </c:pt>
                <c:pt idx="3659">
                  <c:v>42705</c:v>
                </c:pt>
                <c:pt idx="3660">
                  <c:v>42706</c:v>
                </c:pt>
                <c:pt idx="3661">
                  <c:v>42709</c:v>
                </c:pt>
                <c:pt idx="3662">
                  <c:v>42710</c:v>
                </c:pt>
                <c:pt idx="3663">
                  <c:v>42711</c:v>
                </c:pt>
                <c:pt idx="3664">
                  <c:v>42712</c:v>
                </c:pt>
                <c:pt idx="3665">
                  <c:v>42713</c:v>
                </c:pt>
                <c:pt idx="3666">
                  <c:v>42716</c:v>
                </c:pt>
                <c:pt idx="3667">
                  <c:v>42717</c:v>
                </c:pt>
                <c:pt idx="3668">
                  <c:v>42718</c:v>
                </c:pt>
                <c:pt idx="3669">
                  <c:v>42719</c:v>
                </c:pt>
                <c:pt idx="3670">
                  <c:v>42720</c:v>
                </c:pt>
                <c:pt idx="3671">
                  <c:v>42723</c:v>
                </c:pt>
                <c:pt idx="3672">
                  <c:v>42724</c:v>
                </c:pt>
                <c:pt idx="3673">
                  <c:v>42725</c:v>
                </c:pt>
                <c:pt idx="3674">
                  <c:v>42726</c:v>
                </c:pt>
                <c:pt idx="3675">
                  <c:v>42727</c:v>
                </c:pt>
                <c:pt idx="3676">
                  <c:v>42731</c:v>
                </c:pt>
                <c:pt idx="3677">
                  <c:v>42732</c:v>
                </c:pt>
                <c:pt idx="3678">
                  <c:v>42733</c:v>
                </c:pt>
                <c:pt idx="3679">
                  <c:v>42734</c:v>
                </c:pt>
                <c:pt idx="3680">
                  <c:v>42738</c:v>
                </c:pt>
                <c:pt idx="3681">
                  <c:v>42739</c:v>
                </c:pt>
                <c:pt idx="3682">
                  <c:v>42740</c:v>
                </c:pt>
                <c:pt idx="3683">
                  <c:v>42741</c:v>
                </c:pt>
                <c:pt idx="3684">
                  <c:v>42744</c:v>
                </c:pt>
                <c:pt idx="3685">
                  <c:v>42745</c:v>
                </c:pt>
                <c:pt idx="3686">
                  <c:v>42746</c:v>
                </c:pt>
                <c:pt idx="3687">
                  <c:v>42747</c:v>
                </c:pt>
                <c:pt idx="3688">
                  <c:v>42748</c:v>
                </c:pt>
                <c:pt idx="3689">
                  <c:v>42752</c:v>
                </c:pt>
                <c:pt idx="3690">
                  <c:v>42753</c:v>
                </c:pt>
                <c:pt idx="3691">
                  <c:v>42754</c:v>
                </c:pt>
                <c:pt idx="3692">
                  <c:v>42755</c:v>
                </c:pt>
                <c:pt idx="3693">
                  <c:v>42758</c:v>
                </c:pt>
                <c:pt idx="3694">
                  <c:v>42759</c:v>
                </c:pt>
                <c:pt idx="3695">
                  <c:v>42760</c:v>
                </c:pt>
                <c:pt idx="3696">
                  <c:v>42761</c:v>
                </c:pt>
                <c:pt idx="3697">
                  <c:v>42762</c:v>
                </c:pt>
                <c:pt idx="3698">
                  <c:v>42765</c:v>
                </c:pt>
                <c:pt idx="3699">
                  <c:v>42766</c:v>
                </c:pt>
                <c:pt idx="3700">
                  <c:v>42767</c:v>
                </c:pt>
                <c:pt idx="3701">
                  <c:v>42768</c:v>
                </c:pt>
                <c:pt idx="3702">
                  <c:v>42769</c:v>
                </c:pt>
                <c:pt idx="3703">
                  <c:v>42772</c:v>
                </c:pt>
                <c:pt idx="3704">
                  <c:v>42773</c:v>
                </c:pt>
                <c:pt idx="3705">
                  <c:v>42774</c:v>
                </c:pt>
                <c:pt idx="3706">
                  <c:v>42775</c:v>
                </c:pt>
                <c:pt idx="3707">
                  <c:v>42776</c:v>
                </c:pt>
                <c:pt idx="3708">
                  <c:v>42779</c:v>
                </c:pt>
                <c:pt idx="3709">
                  <c:v>42780</c:v>
                </c:pt>
                <c:pt idx="3710">
                  <c:v>42781</c:v>
                </c:pt>
                <c:pt idx="3711">
                  <c:v>42782</c:v>
                </c:pt>
                <c:pt idx="3712">
                  <c:v>42783</c:v>
                </c:pt>
                <c:pt idx="3713">
                  <c:v>42787</c:v>
                </c:pt>
                <c:pt idx="3714">
                  <c:v>42788</c:v>
                </c:pt>
                <c:pt idx="3715">
                  <c:v>42789</c:v>
                </c:pt>
                <c:pt idx="3716">
                  <c:v>42790</c:v>
                </c:pt>
                <c:pt idx="3717">
                  <c:v>42793</c:v>
                </c:pt>
                <c:pt idx="3718">
                  <c:v>42794</c:v>
                </c:pt>
                <c:pt idx="3719">
                  <c:v>42795</c:v>
                </c:pt>
                <c:pt idx="3720">
                  <c:v>42796</c:v>
                </c:pt>
                <c:pt idx="3721">
                  <c:v>42797</c:v>
                </c:pt>
                <c:pt idx="3722">
                  <c:v>42800</c:v>
                </c:pt>
                <c:pt idx="3723">
                  <c:v>42801</c:v>
                </c:pt>
                <c:pt idx="3724">
                  <c:v>42802</c:v>
                </c:pt>
                <c:pt idx="3725">
                  <c:v>42803</c:v>
                </c:pt>
                <c:pt idx="3726">
                  <c:v>42804</c:v>
                </c:pt>
                <c:pt idx="3727">
                  <c:v>42807</c:v>
                </c:pt>
                <c:pt idx="3728">
                  <c:v>42808</c:v>
                </c:pt>
                <c:pt idx="3729">
                  <c:v>42809</c:v>
                </c:pt>
                <c:pt idx="3730">
                  <c:v>42810</c:v>
                </c:pt>
                <c:pt idx="3731">
                  <c:v>42811</c:v>
                </c:pt>
                <c:pt idx="3732">
                  <c:v>42814</c:v>
                </c:pt>
                <c:pt idx="3733">
                  <c:v>42815</c:v>
                </c:pt>
                <c:pt idx="3734">
                  <c:v>42816</c:v>
                </c:pt>
                <c:pt idx="3735">
                  <c:v>42817</c:v>
                </c:pt>
                <c:pt idx="3736">
                  <c:v>42818</c:v>
                </c:pt>
                <c:pt idx="3737">
                  <c:v>42821</c:v>
                </c:pt>
                <c:pt idx="3738">
                  <c:v>42822</c:v>
                </c:pt>
                <c:pt idx="3739">
                  <c:v>42823</c:v>
                </c:pt>
                <c:pt idx="3740">
                  <c:v>42824</c:v>
                </c:pt>
                <c:pt idx="3741">
                  <c:v>42825</c:v>
                </c:pt>
                <c:pt idx="3742">
                  <c:v>42828</c:v>
                </c:pt>
                <c:pt idx="3743">
                  <c:v>42829</c:v>
                </c:pt>
                <c:pt idx="3744">
                  <c:v>42830</c:v>
                </c:pt>
                <c:pt idx="3745">
                  <c:v>42831</c:v>
                </c:pt>
                <c:pt idx="3746">
                  <c:v>42832</c:v>
                </c:pt>
                <c:pt idx="3747">
                  <c:v>42835</c:v>
                </c:pt>
                <c:pt idx="3748">
                  <c:v>42836</c:v>
                </c:pt>
                <c:pt idx="3749">
                  <c:v>42837</c:v>
                </c:pt>
                <c:pt idx="3750">
                  <c:v>42838</c:v>
                </c:pt>
                <c:pt idx="3751">
                  <c:v>42842</c:v>
                </c:pt>
                <c:pt idx="3752">
                  <c:v>42843</c:v>
                </c:pt>
                <c:pt idx="3753">
                  <c:v>42844</c:v>
                </c:pt>
                <c:pt idx="3754">
                  <c:v>42845</c:v>
                </c:pt>
                <c:pt idx="3755">
                  <c:v>42846</c:v>
                </c:pt>
                <c:pt idx="3756">
                  <c:v>42849</c:v>
                </c:pt>
                <c:pt idx="3757">
                  <c:v>42850</c:v>
                </c:pt>
                <c:pt idx="3758">
                  <c:v>42851</c:v>
                </c:pt>
                <c:pt idx="3759">
                  <c:v>42852</c:v>
                </c:pt>
                <c:pt idx="3760">
                  <c:v>42853</c:v>
                </c:pt>
                <c:pt idx="3761">
                  <c:v>42856</c:v>
                </c:pt>
                <c:pt idx="3762">
                  <c:v>42857</c:v>
                </c:pt>
                <c:pt idx="3763">
                  <c:v>42858</c:v>
                </c:pt>
                <c:pt idx="3764">
                  <c:v>42859</c:v>
                </c:pt>
                <c:pt idx="3765">
                  <c:v>42860</c:v>
                </c:pt>
                <c:pt idx="3766">
                  <c:v>42863</c:v>
                </c:pt>
                <c:pt idx="3767">
                  <c:v>42864</c:v>
                </c:pt>
                <c:pt idx="3768">
                  <c:v>42865</c:v>
                </c:pt>
                <c:pt idx="3769">
                  <c:v>42866</c:v>
                </c:pt>
                <c:pt idx="3770">
                  <c:v>42867</c:v>
                </c:pt>
                <c:pt idx="3771">
                  <c:v>42870</c:v>
                </c:pt>
                <c:pt idx="3772">
                  <c:v>42871</c:v>
                </c:pt>
                <c:pt idx="3773">
                  <c:v>42872</c:v>
                </c:pt>
                <c:pt idx="3774">
                  <c:v>42873</c:v>
                </c:pt>
                <c:pt idx="3775">
                  <c:v>42874</c:v>
                </c:pt>
                <c:pt idx="3776">
                  <c:v>42877</c:v>
                </c:pt>
                <c:pt idx="3777">
                  <c:v>42878</c:v>
                </c:pt>
                <c:pt idx="3778">
                  <c:v>42879</c:v>
                </c:pt>
                <c:pt idx="3779">
                  <c:v>42880</c:v>
                </c:pt>
                <c:pt idx="3780">
                  <c:v>42881</c:v>
                </c:pt>
                <c:pt idx="3781">
                  <c:v>42885</c:v>
                </c:pt>
                <c:pt idx="3782">
                  <c:v>42886</c:v>
                </c:pt>
                <c:pt idx="3783">
                  <c:v>42887</c:v>
                </c:pt>
                <c:pt idx="3784">
                  <c:v>42888</c:v>
                </c:pt>
                <c:pt idx="3785">
                  <c:v>42891</c:v>
                </c:pt>
                <c:pt idx="3786">
                  <c:v>42892</c:v>
                </c:pt>
                <c:pt idx="3787">
                  <c:v>42893</c:v>
                </c:pt>
                <c:pt idx="3788">
                  <c:v>42894</c:v>
                </c:pt>
                <c:pt idx="3789">
                  <c:v>42895</c:v>
                </c:pt>
                <c:pt idx="3790">
                  <c:v>42898</c:v>
                </c:pt>
                <c:pt idx="3791">
                  <c:v>42899</c:v>
                </c:pt>
                <c:pt idx="3792">
                  <c:v>42900</c:v>
                </c:pt>
                <c:pt idx="3793">
                  <c:v>42901</c:v>
                </c:pt>
                <c:pt idx="3794">
                  <c:v>42902</c:v>
                </c:pt>
                <c:pt idx="3795">
                  <c:v>42905</c:v>
                </c:pt>
                <c:pt idx="3796">
                  <c:v>42906</c:v>
                </c:pt>
                <c:pt idx="3797">
                  <c:v>42907</c:v>
                </c:pt>
                <c:pt idx="3798">
                  <c:v>42908</c:v>
                </c:pt>
                <c:pt idx="3799">
                  <c:v>42909</c:v>
                </c:pt>
                <c:pt idx="3800">
                  <c:v>42912</c:v>
                </c:pt>
                <c:pt idx="3801">
                  <c:v>42913</c:v>
                </c:pt>
                <c:pt idx="3802">
                  <c:v>42914</c:v>
                </c:pt>
                <c:pt idx="3803">
                  <c:v>42915</c:v>
                </c:pt>
                <c:pt idx="3804">
                  <c:v>42916</c:v>
                </c:pt>
                <c:pt idx="3805">
                  <c:v>42919</c:v>
                </c:pt>
                <c:pt idx="3806">
                  <c:v>42921</c:v>
                </c:pt>
                <c:pt idx="3807">
                  <c:v>42922</c:v>
                </c:pt>
                <c:pt idx="3808">
                  <c:v>42923</c:v>
                </c:pt>
                <c:pt idx="3809">
                  <c:v>42926</c:v>
                </c:pt>
                <c:pt idx="3810">
                  <c:v>42927</c:v>
                </c:pt>
                <c:pt idx="3811">
                  <c:v>42928</c:v>
                </c:pt>
                <c:pt idx="3812">
                  <c:v>42929</c:v>
                </c:pt>
                <c:pt idx="3813">
                  <c:v>42930</c:v>
                </c:pt>
                <c:pt idx="3814">
                  <c:v>42933</c:v>
                </c:pt>
                <c:pt idx="3815">
                  <c:v>42934</c:v>
                </c:pt>
                <c:pt idx="3816">
                  <c:v>42935</c:v>
                </c:pt>
                <c:pt idx="3817">
                  <c:v>42936</c:v>
                </c:pt>
                <c:pt idx="3818">
                  <c:v>42937</c:v>
                </c:pt>
                <c:pt idx="3819">
                  <c:v>42940</c:v>
                </c:pt>
                <c:pt idx="3820">
                  <c:v>42941</c:v>
                </c:pt>
                <c:pt idx="3821">
                  <c:v>42942</c:v>
                </c:pt>
                <c:pt idx="3822">
                  <c:v>42943</c:v>
                </c:pt>
                <c:pt idx="3823">
                  <c:v>42944</c:v>
                </c:pt>
                <c:pt idx="3824">
                  <c:v>42947</c:v>
                </c:pt>
                <c:pt idx="3825">
                  <c:v>42948</c:v>
                </c:pt>
                <c:pt idx="3826">
                  <c:v>42949</c:v>
                </c:pt>
                <c:pt idx="3827">
                  <c:v>42950</c:v>
                </c:pt>
                <c:pt idx="3828">
                  <c:v>42951</c:v>
                </c:pt>
                <c:pt idx="3829">
                  <c:v>42954</c:v>
                </c:pt>
                <c:pt idx="3830">
                  <c:v>42955</c:v>
                </c:pt>
                <c:pt idx="3831">
                  <c:v>42956</c:v>
                </c:pt>
                <c:pt idx="3832">
                  <c:v>42957</c:v>
                </c:pt>
                <c:pt idx="3833">
                  <c:v>42958</c:v>
                </c:pt>
                <c:pt idx="3834">
                  <c:v>42961</c:v>
                </c:pt>
                <c:pt idx="3835">
                  <c:v>42962</c:v>
                </c:pt>
                <c:pt idx="3836">
                  <c:v>42963</c:v>
                </c:pt>
                <c:pt idx="3837">
                  <c:v>42964</c:v>
                </c:pt>
                <c:pt idx="3838">
                  <c:v>42965</c:v>
                </c:pt>
                <c:pt idx="3839">
                  <c:v>42968</c:v>
                </c:pt>
                <c:pt idx="3840">
                  <c:v>42969</c:v>
                </c:pt>
                <c:pt idx="3841">
                  <c:v>42970</c:v>
                </c:pt>
                <c:pt idx="3842">
                  <c:v>42971</c:v>
                </c:pt>
                <c:pt idx="3843">
                  <c:v>42972</c:v>
                </c:pt>
                <c:pt idx="3844">
                  <c:v>42975</c:v>
                </c:pt>
                <c:pt idx="3845">
                  <c:v>42976</c:v>
                </c:pt>
                <c:pt idx="3846">
                  <c:v>42977</c:v>
                </c:pt>
                <c:pt idx="3847">
                  <c:v>42978</c:v>
                </c:pt>
                <c:pt idx="3848">
                  <c:v>42979</c:v>
                </c:pt>
                <c:pt idx="3849">
                  <c:v>42983</c:v>
                </c:pt>
                <c:pt idx="3850">
                  <c:v>42984</c:v>
                </c:pt>
                <c:pt idx="3851">
                  <c:v>42985</c:v>
                </c:pt>
                <c:pt idx="3852">
                  <c:v>42986</c:v>
                </c:pt>
                <c:pt idx="3853">
                  <c:v>42989</c:v>
                </c:pt>
                <c:pt idx="3854">
                  <c:v>42990</c:v>
                </c:pt>
                <c:pt idx="3855">
                  <c:v>42991</c:v>
                </c:pt>
                <c:pt idx="3856">
                  <c:v>42992</c:v>
                </c:pt>
                <c:pt idx="3857">
                  <c:v>42993</c:v>
                </c:pt>
                <c:pt idx="3858">
                  <c:v>42996</c:v>
                </c:pt>
                <c:pt idx="3859">
                  <c:v>42997</c:v>
                </c:pt>
                <c:pt idx="3860">
                  <c:v>42998</c:v>
                </c:pt>
                <c:pt idx="3861">
                  <c:v>42999</c:v>
                </c:pt>
                <c:pt idx="3862">
                  <c:v>43000</c:v>
                </c:pt>
                <c:pt idx="3863">
                  <c:v>43003</c:v>
                </c:pt>
                <c:pt idx="3864">
                  <c:v>43004</c:v>
                </c:pt>
                <c:pt idx="3865">
                  <c:v>43005</c:v>
                </c:pt>
                <c:pt idx="3866">
                  <c:v>43006</c:v>
                </c:pt>
                <c:pt idx="3867">
                  <c:v>43007</c:v>
                </c:pt>
                <c:pt idx="3868">
                  <c:v>43010</c:v>
                </c:pt>
                <c:pt idx="3869">
                  <c:v>43011</c:v>
                </c:pt>
                <c:pt idx="3870">
                  <c:v>43012</c:v>
                </c:pt>
                <c:pt idx="3871">
                  <c:v>43013</c:v>
                </c:pt>
                <c:pt idx="3872">
                  <c:v>43014</c:v>
                </c:pt>
                <c:pt idx="3873">
                  <c:v>43017</c:v>
                </c:pt>
                <c:pt idx="3874">
                  <c:v>43018</c:v>
                </c:pt>
                <c:pt idx="3875">
                  <c:v>43019</c:v>
                </c:pt>
                <c:pt idx="3876">
                  <c:v>43020</c:v>
                </c:pt>
                <c:pt idx="3877">
                  <c:v>43021</c:v>
                </c:pt>
                <c:pt idx="3878">
                  <c:v>43024</c:v>
                </c:pt>
                <c:pt idx="3879">
                  <c:v>43025</c:v>
                </c:pt>
                <c:pt idx="3880">
                  <c:v>43026</c:v>
                </c:pt>
                <c:pt idx="3881">
                  <c:v>43027</c:v>
                </c:pt>
                <c:pt idx="3882">
                  <c:v>43028</c:v>
                </c:pt>
                <c:pt idx="3883">
                  <c:v>43031</c:v>
                </c:pt>
                <c:pt idx="3884">
                  <c:v>43032</c:v>
                </c:pt>
                <c:pt idx="3885">
                  <c:v>43033</c:v>
                </c:pt>
                <c:pt idx="3886">
                  <c:v>43034</c:v>
                </c:pt>
                <c:pt idx="3887">
                  <c:v>43035</c:v>
                </c:pt>
                <c:pt idx="3888">
                  <c:v>43038</c:v>
                </c:pt>
                <c:pt idx="3889">
                  <c:v>43039</c:v>
                </c:pt>
                <c:pt idx="3890">
                  <c:v>43040</c:v>
                </c:pt>
                <c:pt idx="3891">
                  <c:v>43041</c:v>
                </c:pt>
                <c:pt idx="3892">
                  <c:v>43042</c:v>
                </c:pt>
                <c:pt idx="3893">
                  <c:v>43045</c:v>
                </c:pt>
                <c:pt idx="3894">
                  <c:v>43046</c:v>
                </c:pt>
                <c:pt idx="3895">
                  <c:v>43047</c:v>
                </c:pt>
                <c:pt idx="3896">
                  <c:v>43048</c:v>
                </c:pt>
                <c:pt idx="3897">
                  <c:v>43049</c:v>
                </c:pt>
                <c:pt idx="3898">
                  <c:v>43052</c:v>
                </c:pt>
                <c:pt idx="3899">
                  <c:v>43053</c:v>
                </c:pt>
                <c:pt idx="3900">
                  <c:v>43054</c:v>
                </c:pt>
                <c:pt idx="3901">
                  <c:v>43055</c:v>
                </c:pt>
                <c:pt idx="3902">
                  <c:v>43056</c:v>
                </c:pt>
                <c:pt idx="3903">
                  <c:v>43059</c:v>
                </c:pt>
                <c:pt idx="3904">
                  <c:v>43060</c:v>
                </c:pt>
                <c:pt idx="3905">
                  <c:v>43061</c:v>
                </c:pt>
                <c:pt idx="3906">
                  <c:v>43063</c:v>
                </c:pt>
                <c:pt idx="3907">
                  <c:v>43066</c:v>
                </c:pt>
                <c:pt idx="3908">
                  <c:v>43067</c:v>
                </c:pt>
                <c:pt idx="3909">
                  <c:v>43068</c:v>
                </c:pt>
                <c:pt idx="3910">
                  <c:v>43069</c:v>
                </c:pt>
                <c:pt idx="3911">
                  <c:v>43070</c:v>
                </c:pt>
                <c:pt idx="3912">
                  <c:v>43073</c:v>
                </c:pt>
                <c:pt idx="3913">
                  <c:v>43074</c:v>
                </c:pt>
                <c:pt idx="3914">
                  <c:v>43075</c:v>
                </c:pt>
                <c:pt idx="3915">
                  <c:v>43076</c:v>
                </c:pt>
                <c:pt idx="3916">
                  <c:v>43077</c:v>
                </c:pt>
                <c:pt idx="3917">
                  <c:v>43080</c:v>
                </c:pt>
                <c:pt idx="3918">
                  <c:v>43081</c:v>
                </c:pt>
                <c:pt idx="3919">
                  <c:v>43082</c:v>
                </c:pt>
                <c:pt idx="3920">
                  <c:v>43083</c:v>
                </c:pt>
                <c:pt idx="3921">
                  <c:v>43084</c:v>
                </c:pt>
                <c:pt idx="3922">
                  <c:v>43087</c:v>
                </c:pt>
                <c:pt idx="3923">
                  <c:v>43088</c:v>
                </c:pt>
                <c:pt idx="3924">
                  <c:v>43089</c:v>
                </c:pt>
                <c:pt idx="3925">
                  <c:v>43090</c:v>
                </c:pt>
                <c:pt idx="3926">
                  <c:v>43091</c:v>
                </c:pt>
                <c:pt idx="3927">
                  <c:v>43095</c:v>
                </c:pt>
                <c:pt idx="3928">
                  <c:v>43096</c:v>
                </c:pt>
                <c:pt idx="3929">
                  <c:v>43097</c:v>
                </c:pt>
                <c:pt idx="3930">
                  <c:v>43098</c:v>
                </c:pt>
                <c:pt idx="3931">
                  <c:v>43102</c:v>
                </c:pt>
                <c:pt idx="3932">
                  <c:v>43103</c:v>
                </c:pt>
                <c:pt idx="3933">
                  <c:v>43104</c:v>
                </c:pt>
                <c:pt idx="3934">
                  <c:v>43105</c:v>
                </c:pt>
                <c:pt idx="3935">
                  <c:v>43108</c:v>
                </c:pt>
                <c:pt idx="3936">
                  <c:v>43109</c:v>
                </c:pt>
                <c:pt idx="3937">
                  <c:v>43110</c:v>
                </c:pt>
                <c:pt idx="3938">
                  <c:v>43111</c:v>
                </c:pt>
                <c:pt idx="3939">
                  <c:v>43112</c:v>
                </c:pt>
                <c:pt idx="3940">
                  <c:v>43116</c:v>
                </c:pt>
                <c:pt idx="3941">
                  <c:v>43117</c:v>
                </c:pt>
                <c:pt idx="3942">
                  <c:v>43118</c:v>
                </c:pt>
                <c:pt idx="3943">
                  <c:v>43119</c:v>
                </c:pt>
                <c:pt idx="3944">
                  <c:v>43122</c:v>
                </c:pt>
                <c:pt idx="3945">
                  <c:v>43123</c:v>
                </c:pt>
                <c:pt idx="3946">
                  <c:v>43124</c:v>
                </c:pt>
                <c:pt idx="3947">
                  <c:v>43125</c:v>
                </c:pt>
                <c:pt idx="3948">
                  <c:v>43126</c:v>
                </c:pt>
                <c:pt idx="3949">
                  <c:v>43129</c:v>
                </c:pt>
                <c:pt idx="3950">
                  <c:v>43130</c:v>
                </c:pt>
                <c:pt idx="3951">
                  <c:v>43131</c:v>
                </c:pt>
                <c:pt idx="3952">
                  <c:v>43132</c:v>
                </c:pt>
                <c:pt idx="3953">
                  <c:v>43133</c:v>
                </c:pt>
                <c:pt idx="3954">
                  <c:v>43136</c:v>
                </c:pt>
                <c:pt idx="3955">
                  <c:v>43137</c:v>
                </c:pt>
                <c:pt idx="3956">
                  <c:v>43138</c:v>
                </c:pt>
                <c:pt idx="3957">
                  <c:v>43139</c:v>
                </c:pt>
                <c:pt idx="3958">
                  <c:v>43140</c:v>
                </c:pt>
                <c:pt idx="3959">
                  <c:v>43143</c:v>
                </c:pt>
                <c:pt idx="3960">
                  <c:v>43144</c:v>
                </c:pt>
                <c:pt idx="3961">
                  <c:v>43145</c:v>
                </c:pt>
                <c:pt idx="3962">
                  <c:v>43146</c:v>
                </c:pt>
                <c:pt idx="3963">
                  <c:v>43147</c:v>
                </c:pt>
                <c:pt idx="3964">
                  <c:v>43151</c:v>
                </c:pt>
                <c:pt idx="3965">
                  <c:v>43152</c:v>
                </c:pt>
                <c:pt idx="3966">
                  <c:v>43153</c:v>
                </c:pt>
                <c:pt idx="3967">
                  <c:v>43154</c:v>
                </c:pt>
                <c:pt idx="3968">
                  <c:v>43157</c:v>
                </c:pt>
                <c:pt idx="3969">
                  <c:v>43158</c:v>
                </c:pt>
                <c:pt idx="3970">
                  <c:v>43159</c:v>
                </c:pt>
                <c:pt idx="3971">
                  <c:v>43160</c:v>
                </c:pt>
                <c:pt idx="3972">
                  <c:v>43161</c:v>
                </c:pt>
                <c:pt idx="3973">
                  <c:v>43164</c:v>
                </c:pt>
                <c:pt idx="3974">
                  <c:v>43165</c:v>
                </c:pt>
                <c:pt idx="3975">
                  <c:v>43166</c:v>
                </c:pt>
                <c:pt idx="3976">
                  <c:v>43167</c:v>
                </c:pt>
                <c:pt idx="3977">
                  <c:v>43168</c:v>
                </c:pt>
                <c:pt idx="3978">
                  <c:v>43171</c:v>
                </c:pt>
                <c:pt idx="3979">
                  <c:v>43172</c:v>
                </c:pt>
                <c:pt idx="3980">
                  <c:v>43173</c:v>
                </c:pt>
                <c:pt idx="3981">
                  <c:v>43174</c:v>
                </c:pt>
                <c:pt idx="3982">
                  <c:v>43175</c:v>
                </c:pt>
                <c:pt idx="3983">
                  <c:v>43178</c:v>
                </c:pt>
                <c:pt idx="3984">
                  <c:v>43179</c:v>
                </c:pt>
                <c:pt idx="3985">
                  <c:v>43180</c:v>
                </c:pt>
                <c:pt idx="3986">
                  <c:v>43181</c:v>
                </c:pt>
                <c:pt idx="3987">
                  <c:v>43182</c:v>
                </c:pt>
                <c:pt idx="3988">
                  <c:v>43185</c:v>
                </c:pt>
                <c:pt idx="3989">
                  <c:v>43186</c:v>
                </c:pt>
                <c:pt idx="3990">
                  <c:v>43187</c:v>
                </c:pt>
                <c:pt idx="3991">
                  <c:v>43188</c:v>
                </c:pt>
                <c:pt idx="3992">
                  <c:v>43192</c:v>
                </c:pt>
                <c:pt idx="3993">
                  <c:v>43193</c:v>
                </c:pt>
                <c:pt idx="3994">
                  <c:v>43194</c:v>
                </c:pt>
                <c:pt idx="3995">
                  <c:v>43195</c:v>
                </c:pt>
                <c:pt idx="3996">
                  <c:v>43196</c:v>
                </c:pt>
                <c:pt idx="3997">
                  <c:v>43199</c:v>
                </c:pt>
                <c:pt idx="3998">
                  <c:v>43200</c:v>
                </c:pt>
                <c:pt idx="3999">
                  <c:v>43201</c:v>
                </c:pt>
                <c:pt idx="4000">
                  <c:v>43202</c:v>
                </c:pt>
                <c:pt idx="4001">
                  <c:v>43203</c:v>
                </c:pt>
                <c:pt idx="4002">
                  <c:v>43206</c:v>
                </c:pt>
                <c:pt idx="4003">
                  <c:v>43207</c:v>
                </c:pt>
                <c:pt idx="4004">
                  <c:v>43208</c:v>
                </c:pt>
                <c:pt idx="4005">
                  <c:v>43209</c:v>
                </c:pt>
                <c:pt idx="4006">
                  <c:v>43210</c:v>
                </c:pt>
                <c:pt idx="4007">
                  <c:v>43213</c:v>
                </c:pt>
                <c:pt idx="4008">
                  <c:v>43214</c:v>
                </c:pt>
                <c:pt idx="4009">
                  <c:v>43215</c:v>
                </c:pt>
                <c:pt idx="4010">
                  <c:v>43216</c:v>
                </c:pt>
                <c:pt idx="4011">
                  <c:v>43217</c:v>
                </c:pt>
                <c:pt idx="4012">
                  <c:v>43220</c:v>
                </c:pt>
                <c:pt idx="4013">
                  <c:v>43221</c:v>
                </c:pt>
                <c:pt idx="4014">
                  <c:v>43222</c:v>
                </c:pt>
                <c:pt idx="4015">
                  <c:v>43223</c:v>
                </c:pt>
                <c:pt idx="4016">
                  <c:v>43224</c:v>
                </c:pt>
                <c:pt idx="4017">
                  <c:v>43227</c:v>
                </c:pt>
                <c:pt idx="4018">
                  <c:v>43228</c:v>
                </c:pt>
                <c:pt idx="4019">
                  <c:v>43229</c:v>
                </c:pt>
                <c:pt idx="4020">
                  <c:v>43230</c:v>
                </c:pt>
                <c:pt idx="4021">
                  <c:v>43231</c:v>
                </c:pt>
                <c:pt idx="4022">
                  <c:v>43234</c:v>
                </c:pt>
                <c:pt idx="4023">
                  <c:v>43235</c:v>
                </c:pt>
                <c:pt idx="4024">
                  <c:v>43236</c:v>
                </c:pt>
                <c:pt idx="4025">
                  <c:v>43237</c:v>
                </c:pt>
                <c:pt idx="4026">
                  <c:v>43238</c:v>
                </c:pt>
                <c:pt idx="4027">
                  <c:v>43241</c:v>
                </c:pt>
                <c:pt idx="4028">
                  <c:v>43242</c:v>
                </c:pt>
                <c:pt idx="4029">
                  <c:v>43243</c:v>
                </c:pt>
                <c:pt idx="4030">
                  <c:v>43244</c:v>
                </c:pt>
                <c:pt idx="4031">
                  <c:v>43245</c:v>
                </c:pt>
                <c:pt idx="4032">
                  <c:v>43249</c:v>
                </c:pt>
                <c:pt idx="4033">
                  <c:v>43250</c:v>
                </c:pt>
                <c:pt idx="4034">
                  <c:v>43251</c:v>
                </c:pt>
                <c:pt idx="4035">
                  <c:v>43252</c:v>
                </c:pt>
                <c:pt idx="4036">
                  <c:v>43255</c:v>
                </c:pt>
                <c:pt idx="4037">
                  <c:v>43256</c:v>
                </c:pt>
                <c:pt idx="4038">
                  <c:v>43257</c:v>
                </c:pt>
                <c:pt idx="4039">
                  <c:v>43258</c:v>
                </c:pt>
                <c:pt idx="4040">
                  <c:v>43259</c:v>
                </c:pt>
                <c:pt idx="4041">
                  <c:v>43262</c:v>
                </c:pt>
                <c:pt idx="4042">
                  <c:v>43263</c:v>
                </c:pt>
                <c:pt idx="4043">
                  <c:v>43264</c:v>
                </c:pt>
                <c:pt idx="4044">
                  <c:v>43265</c:v>
                </c:pt>
                <c:pt idx="4045">
                  <c:v>43266</c:v>
                </c:pt>
                <c:pt idx="4046">
                  <c:v>43269</c:v>
                </c:pt>
                <c:pt idx="4047">
                  <c:v>43270</c:v>
                </c:pt>
                <c:pt idx="4048">
                  <c:v>43271</c:v>
                </c:pt>
                <c:pt idx="4049">
                  <c:v>43272</c:v>
                </c:pt>
                <c:pt idx="4050">
                  <c:v>43273</c:v>
                </c:pt>
                <c:pt idx="4051">
                  <c:v>43276</c:v>
                </c:pt>
                <c:pt idx="4052">
                  <c:v>43277</c:v>
                </c:pt>
                <c:pt idx="4053">
                  <c:v>43278</c:v>
                </c:pt>
                <c:pt idx="4054">
                  <c:v>43279</c:v>
                </c:pt>
                <c:pt idx="4055">
                  <c:v>43280</c:v>
                </c:pt>
                <c:pt idx="4056">
                  <c:v>43283</c:v>
                </c:pt>
                <c:pt idx="4057">
                  <c:v>43284</c:v>
                </c:pt>
                <c:pt idx="4058">
                  <c:v>43286</c:v>
                </c:pt>
                <c:pt idx="4059">
                  <c:v>43287</c:v>
                </c:pt>
                <c:pt idx="4060">
                  <c:v>43290</c:v>
                </c:pt>
                <c:pt idx="4061">
                  <c:v>43291</c:v>
                </c:pt>
                <c:pt idx="4062">
                  <c:v>43292</c:v>
                </c:pt>
                <c:pt idx="4063">
                  <c:v>43293</c:v>
                </c:pt>
                <c:pt idx="4064">
                  <c:v>43294</c:v>
                </c:pt>
                <c:pt idx="4065">
                  <c:v>43297</c:v>
                </c:pt>
                <c:pt idx="4066">
                  <c:v>43298</c:v>
                </c:pt>
                <c:pt idx="4067">
                  <c:v>43299</c:v>
                </c:pt>
                <c:pt idx="4068">
                  <c:v>43300</c:v>
                </c:pt>
                <c:pt idx="4069">
                  <c:v>43301</c:v>
                </c:pt>
                <c:pt idx="4070">
                  <c:v>43304</c:v>
                </c:pt>
                <c:pt idx="4071">
                  <c:v>43305</c:v>
                </c:pt>
                <c:pt idx="4072">
                  <c:v>43306</c:v>
                </c:pt>
                <c:pt idx="4073">
                  <c:v>43307</c:v>
                </c:pt>
                <c:pt idx="4074">
                  <c:v>43308</c:v>
                </c:pt>
                <c:pt idx="4075">
                  <c:v>43311</c:v>
                </c:pt>
                <c:pt idx="4076">
                  <c:v>43312</c:v>
                </c:pt>
                <c:pt idx="4077">
                  <c:v>43313</c:v>
                </c:pt>
                <c:pt idx="4078">
                  <c:v>43314</c:v>
                </c:pt>
                <c:pt idx="4079">
                  <c:v>43315</c:v>
                </c:pt>
                <c:pt idx="4080">
                  <c:v>43318</c:v>
                </c:pt>
                <c:pt idx="4081">
                  <c:v>43319</c:v>
                </c:pt>
                <c:pt idx="4082">
                  <c:v>43320</c:v>
                </c:pt>
                <c:pt idx="4083">
                  <c:v>43321</c:v>
                </c:pt>
                <c:pt idx="4084">
                  <c:v>43322</c:v>
                </c:pt>
                <c:pt idx="4085">
                  <c:v>43325</c:v>
                </c:pt>
                <c:pt idx="4086">
                  <c:v>43326</c:v>
                </c:pt>
                <c:pt idx="4087">
                  <c:v>43327</c:v>
                </c:pt>
                <c:pt idx="4088">
                  <c:v>43328</c:v>
                </c:pt>
                <c:pt idx="4089">
                  <c:v>43329</c:v>
                </c:pt>
                <c:pt idx="4090">
                  <c:v>43332</c:v>
                </c:pt>
                <c:pt idx="4091">
                  <c:v>43333</c:v>
                </c:pt>
                <c:pt idx="4092">
                  <c:v>43334</c:v>
                </c:pt>
                <c:pt idx="4093">
                  <c:v>43335</c:v>
                </c:pt>
                <c:pt idx="4094">
                  <c:v>43336</c:v>
                </c:pt>
                <c:pt idx="4095">
                  <c:v>43339</c:v>
                </c:pt>
                <c:pt idx="4096">
                  <c:v>43340</c:v>
                </c:pt>
                <c:pt idx="4097">
                  <c:v>43341</c:v>
                </c:pt>
                <c:pt idx="4098">
                  <c:v>43342</c:v>
                </c:pt>
                <c:pt idx="4099">
                  <c:v>43343</c:v>
                </c:pt>
                <c:pt idx="4100">
                  <c:v>43347</c:v>
                </c:pt>
                <c:pt idx="4101">
                  <c:v>43348</c:v>
                </c:pt>
                <c:pt idx="4102">
                  <c:v>43349</c:v>
                </c:pt>
                <c:pt idx="4103">
                  <c:v>43350</c:v>
                </c:pt>
                <c:pt idx="4104">
                  <c:v>43353</c:v>
                </c:pt>
                <c:pt idx="4105">
                  <c:v>43354</c:v>
                </c:pt>
                <c:pt idx="4106">
                  <c:v>43355</c:v>
                </c:pt>
                <c:pt idx="4107">
                  <c:v>43356</c:v>
                </c:pt>
                <c:pt idx="4108">
                  <c:v>43357</c:v>
                </c:pt>
                <c:pt idx="4109">
                  <c:v>43360</c:v>
                </c:pt>
                <c:pt idx="4110">
                  <c:v>43361</c:v>
                </c:pt>
                <c:pt idx="4111">
                  <c:v>43362</c:v>
                </c:pt>
                <c:pt idx="4112">
                  <c:v>43363</c:v>
                </c:pt>
                <c:pt idx="4113">
                  <c:v>43364</c:v>
                </c:pt>
                <c:pt idx="4114">
                  <c:v>43367</c:v>
                </c:pt>
                <c:pt idx="4115">
                  <c:v>43368</c:v>
                </c:pt>
                <c:pt idx="4116">
                  <c:v>43369</c:v>
                </c:pt>
                <c:pt idx="4117">
                  <c:v>43370</c:v>
                </c:pt>
                <c:pt idx="4118">
                  <c:v>43371</c:v>
                </c:pt>
                <c:pt idx="4119">
                  <c:v>43374</c:v>
                </c:pt>
                <c:pt idx="4120">
                  <c:v>43375</c:v>
                </c:pt>
                <c:pt idx="4121">
                  <c:v>43376</c:v>
                </c:pt>
                <c:pt idx="4122">
                  <c:v>43377</c:v>
                </c:pt>
                <c:pt idx="4123">
                  <c:v>43378</c:v>
                </c:pt>
                <c:pt idx="4124">
                  <c:v>43381</c:v>
                </c:pt>
                <c:pt idx="4125">
                  <c:v>43382</c:v>
                </c:pt>
                <c:pt idx="4126">
                  <c:v>43383</c:v>
                </c:pt>
                <c:pt idx="4127">
                  <c:v>43384</c:v>
                </c:pt>
                <c:pt idx="4128">
                  <c:v>43385</c:v>
                </c:pt>
                <c:pt idx="4129">
                  <c:v>43388</c:v>
                </c:pt>
                <c:pt idx="4130">
                  <c:v>43389</c:v>
                </c:pt>
                <c:pt idx="4131">
                  <c:v>43390</c:v>
                </c:pt>
                <c:pt idx="4132">
                  <c:v>43391</c:v>
                </c:pt>
                <c:pt idx="4133">
                  <c:v>43392</c:v>
                </c:pt>
                <c:pt idx="4134">
                  <c:v>43395</c:v>
                </c:pt>
                <c:pt idx="4135">
                  <c:v>43396</c:v>
                </c:pt>
                <c:pt idx="4136">
                  <c:v>43397</c:v>
                </c:pt>
                <c:pt idx="4137">
                  <c:v>43398</c:v>
                </c:pt>
                <c:pt idx="4138">
                  <c:v>43399</c:v>
                </c:pt>
                <c:pt idx="4139">
                  <c:v>43402</c:v>
                </c:pt>
                <c:pt idx="4140">
                  <c:v>43403</c:v>
                </c:pt>
                <c:pt idx="4141">
                  <c:v>43404</c:v>
                </c:pt>
                <c:pt idx="4142">
                  <c:v>43405</c:v>
                </c:pt>
                <c:pt idx="4143">
                  <c:v>43406</c:v>
                </c:pt>
                <c:pt idx="4144">
                  <c:v>43409</c:v>
                </c:pt>
                <c:pt idx="4145">
                  <c:v>43410</c:v>
                </c:pt>
                <c:pt idx="4146">
                  <c:v>43411</c:v>
                </c:pt>
                <c:pt idx="4147">
                  <c:v>43412</c:v>
                </c:pt>
                <c:pt idx="4148">
                  <c:v>43413</c:v>
                </c:pt>
                <c:pt idx="4149">
                  <c:v>43416</c:v>
                </c:pt>
                <c:pt idx="4150">
                  <c:v>43417</c:v>
                </c:pt>
                <c:pt idx="4151">
                  <c:v>43418</c:v>
                </c:pt>
                <c:pt idx="4152">
                  <c:v>43419</c:v>
                </c:pt>
                <c:pt idx="4153">
                  <c:v>43420</c:v>
                </c:pt>
                <c:pt idx="4154">
                  <c:v>43423</c:v>
                </c:pt>
                <c:pt idx="4155">
                  <c:v>43424</c:v>
                </c:pt>
                <c:pt idx="4156">
                  <c:v>43425</c:v>
                </c:pt>
                <c:pt idx="4157">
                  <c:v>43427</c:v>
                </c:pt>
                <c:pt idx="4158">
                  <c:v>43430</c:v>
                </c:pt>
                <c:pt idx="4159">
                  <c:v>43431</c:v>
                </c:pt>
                <c:pt idx="4160">
                  <c:v>43432</c:v>
                </c:pt>
                <c:pt idx="4161">
                  <c:v>43433</c:v>
                </c:pt>
                <c:pt idx="4162">
                  <c:v>43434</c:v>
                </c:pt>
                <c:pt idx="4163">
                  <c:v>43437</c:v>
                </c:pt>
                <c:pt idx="4164">
                  <c:v>43438</c:v>
                </c:pt>
                <c:pt idx="4165">
                  <c:v>43440</c:v>
                </c:pt>
                <c:pt idx="4166">
                  <c:v>43441</c:v>
                </c:pt>
                <c:pt idx="4167">
                  <c:v>43444</c:v>
                </c:pt>
                <c:pt idx="4168">
                  <c:v>43445</c:v>
                </c:pt>
                <c:pt idx="4169">
                  <c:v>43446</c:v>
                </c:pt>
                <c:pt idx="4170">
                  <c:v>43447</c:v>
                </c:pt>
                <c:pt idx="4171">
                  <c:v>43448</c:v>
                </c:pt>
                <c:pt idx="4172">
                  <c:v>43451</c:v>
                </c:pt>
                <c:pt idx="4173">
                  <c:v>43452</c:v>
                </c:pt>
                <c:pt idx="4174">
                  <c:v>43453</c:v>
                </c:pt>
                <c:pt idx="4175">
                  <c:v>43454</c:v>
                </c:pt>
                <c:pt idx="4176">
                  <c:v>43455</c:v>
                </c:pt>
                <c:pt idx="4177">
                  <c:v>43458</c:v>
                </c:pt>
                <c:pt idx="4178">
                  <c:v>43460</c:v>
                </c:pt>
                <c:pt idx="4179">
                  <c:v>43461</c:v>
                </c:pt>
                <c:pt idx="4180">
                  <c:v>43462</c:v>
                </c:pt>
                <c:pt idx="4181">
                  <c:v>43465</c:v>
                </c:pt>
                <c:pt idx="4182">
                  <c:v>43466</c:v>
                </c:pt>
                <c:pt idx="4183">
                  <c:v>43467</c:v>
                </c:pt>
                <c:pt idx="4184">
                  <c:v>43468</c:v>
                </c:pt>
                <c:pt idx="4185">
                  <c:v>43469</c:v>
                </c:pt>
                <c:pt idx="4186">
                  <c:v>43472</c:v>
                </c:pt>
                <c:pt idx="4187">
                  <c:v>43473</c:v>
                </c:pt>
                <c:pt idx="4188">
                  <c:v>43474</c:v>
                </c:pt>
                <c:pt idx="4189">
                  <c:v>43475</c:v>
                </c:pt>
                <c:pt idx="4190">
                  <c:v>43476</c:v>
                </c:pt>
                <c:pt idx="4191">
                  <c:v>43479</c:v>
                </c:pt>
                <c:pt idx="4192">
                  <c:v>43480</c:v>
                </c:pt>
                <c:pt idx="4193">
                  <c:v>43481</c:v>
                </c:pt>
                <c:pt idx="4194">
                  <c:v>43482</c:v>
                </c:pt>
                <c:pt idx="4195">
                  <c:v>43483</c:v>
                </c:pt>
                <c:pt idx="4196">
                  <c:v>43486</c:v>
                </c:pt>
                <c:pt idx="4197">
                  <c:v>43487</c:v>
                </c:pt>
                <c:pt idx="4198">
                  <c:v>43488</c:v>
                </c:pt>
                <c:pt idx="4199">
                  <c:v>43489</c:v>
                </c:pt>
                <c:pt idx="4200">
                  <c:v>43490</c:v>
                </c:pt>
                <c:pt idx="4201">
                  <c:v>43493</c:v>
                </c:pt>
                <c:pt idx="4202">
                  <c:v>43494</c:v>
                </c:pt>
                <c:pt idx="4203">
                  <c:v>43495</c:v>
                </c:pt>
                <c:pt idx="4204">
                  <c:v>43496</c:v>
                </c:pt>
                <c:pt idx="4205">
                  <c:v>43497</c:v>
                </c:pt>
                <c:pt idx="4206">
                  <c:v>43500</c:v>
                </c:pt>
                <c:pt idx="4207">
                  <c:v>43501</c:v>
                </c:pt>
                <c:pt idx="4208">
                  <c:v>43502</c:v>
                </c:pt>
                <c:pt idx="4209">
                  <c:v>43503</c:v>
                </c:pt>
                <c:pt idx="4210">
                  <c:v>43504</c:v>
                </c:pt>
                <c:pt idx="4211">
                  <c:v>43507</c:v>
                </c:pt>
                <c:pt idx="4212">
                  <c:v>43508</c:v>
                </c:pt>
                <c:pt idx="4213">
                  <c:v>43509</c:v>
                </c:pt>
                <c:pt idx="4214">
                  <c:v>43510</c:v>
                </c:pt>
                <c:pt idx="4215">
                  <c:v>43511</c:v>
                </c:pt>
                <c:pt idx="4216">
                  <c:v>43514</c:v>
                </c:pt>
                <c:pt idx="4217">
                  <c:v>43515</c:v>
                </c:pt>
                <c:pt idx="4218">
                  <c:v>43516</c:v>
                </c:pt>
                <c:pt idx="4219">
                  <c:v>43517</c:v>
                </c:pt>
                <c:pt idx="4220">
                  <c:v>43518</c:v>
                </c:pt>
                <c:pt idx="4221">
                  <c:v>43521</c:v>
                </c:pt>
                <c:pt idx="4222">
                  <c:v>43522</c:v>
                </c:pt>
                <c:pt idx="4223">
                  <c:v>43523</c:v>
                </c:pt>
                <c:pt idx="4224">
                  <c:v>43524</c:v>
                </c:pt>
                <c:pt idx="4225">
                  <c:v>43525</c:v>
                </c:pt>
                <c:pt idx="4226">
                  <c:v>43528</c:v>
                </c:pt>
                <c:pt idx="4227">
                  <c:v>43529</c:v>
                </c:pt>
                <c:pt idx="4228">
                  <c:v>43530</c:v>
                </c:pt>
                <c:pt idx="4229">
                  <c:v>43531</c:v>
                </c:pt>
                <c:pt idx="4230">
                  <c:v>43532</c:v>
                </c:pt>
                <c:pt idx="4231">
                  <c:v>43535</c:v>
                </c:pt>
                <c:pt idx="4232">
                  <c:v>43536</c:v>
                </c:pt>
                <c:pt idx="4233">
                  <c:v>43537</c:v>
                </c:pt>
                <c:pt idx="4234">
                  <c:v>43538</c:v>
                </c:pt>
                <c:pt idx="4235">
                  <c:v>43539</c:v>
                </c:pt>
                <c:pt idx="4236">
                  <c:v>43542</c:v>
                </c:pt>
                <c:pt idx="4237">
                  <c:v>43543</c:v>
                </c:pt>
                <c:pt idx="4238">
                  <c:v>43544</c:v>
                </c:pt>
                <c:pt idx="4239">
                  <c:v>43545</c:v>
                </c:pt>
                <c:pt idx="4240">
                  <c:v>43546</c:v>
                </c:pt>
                <c:pt idx="4241">
                  <c:v>43549</c:v>
                </c:pt>
                <c:pt idx="4242">
                  <c:v>43550</c:v>
                </c:pt>
                <c:pt idx="4243">
                  <c:v>43551</c:v>
                </c:pt>
                <c:pt idx="4244">
                  <c:v>43552</c:v>
                </c:pt>
                <c:pt idx="4245">
                  <c:v>43553</c:v>
                </c:pt>
                <c:pt idx="4246">
                  <c:v>43556</c:v>
                </c:pt>
                <c:pt idx="4247">
                  <c:v>43557</c:v>
                </c:pt>
                <c:pt idx="4248">
                  <c:v>43558</c:v>
                </c:pt>
                <c:pt idx="4249">
                  <c:v>43559</c:v>
                </c:pt>
                <c:pt idx="4250">
                  <c:v>43560</c:v>
                </c:pt>
                <c:pt idx="4251">
                  <c:v>43563</c:v>
                </c:pt>
                <c:pt idx="4252">
                  <c:v>43564</c:v>
                </c:pt>
                <c:pt idx="4253">
                  <c:v>43565</c:v>
                </c:pt>
                <c:pt idx="4254">
                  <c:v>43566</c:v>
                </c:pt>
                <c:pt idx="4255">
                  <c:v>43567</c:v>
                </c:pt>
                <c:pt idx="4256">
                  <c:v>43570</c:v>
                </c:pt>
                <c:pt idx="4257">
                  <c:v>43571</c:v>
                </c:pt>
                <c:pt idx="4258">
                  <c:v>43572</c:v>
                </c:pt>
                <c:pt idx="4259">
                  <c:v>43573</c:v>
                </c:pt>
                <c:pt idx="4260">
                  <c:v>43574</c:v>
                </c:pt>
                <c:pt idx="4261">
                  <c:v>43577</c:v>
                </c:pt>
                <c:pt idx="4262">
                  <c:v>43578</c:v>
                </c:pt>
                <c:pt idx="4263">
                  <c:v>43579</c:v>
                </c:pt>
                <c:pt idx="4264">
                  <c:v>43580</c:v>
                </c:pt>
                <c:pt idx="4265">
                  <c:v>43581</c:v>
                </c:pt>
                <c:pt idx="4266">
                  <c:v>43584</c:v>
                </c:pt>
                <c:pt idx="4267">
                  <c:v>43585</c:v>
                </c:pt>
                <c:pt idx="4268">
                  <c:v>43586</c:v>
                </c:pt>
                <c:pt idx="4269">
                  <c:v>43587</c:v>
                </c:pt>
                <c:pt idx="4270">
                  <c:v>43588</c:v>
                </c:pt>
                <c:pt idx="4271">
                  <c:v>43591</c:v>
                </c:pt>
                <c:pt idx="4272">
                  <c:v>43592</c:v>
                </c:pt>
                <c:pt idx="4273">
                  <c:v>43593</c:v>
                </c:pt>
                <c:pt idx="4274">
                  <c:v>43594</c:v>
                </c:pt>
                <c:pt idx="4275">
                  <c:v>43595</c:v>
                </c:pt>
                <c:pt idx="4276">
                  <c:v>43598</c:v>
                </c:pt>
                <c:pt idx="4277">
                  <c:v>43599</c:v>
                </c:pt>
                <c:pt idx="4278">
                  <c:v>43600</c:v>
                </c:pt>
                <c:pt idx="4279">
                  <c:v>43601</c:v>
                </c:pt>
                <c:pt idx="4280">
                  <c:v>43602</c:v>
                </c:pt>
                <c:pt idx="4281">
                  <c:v>43605</c:v>
                </c:pt>
                <c:pt idx="4282">
                  <c:v>43606</c:v>
                </c:pt>
                <c:pt idx="4283">
                  <c:v>43607</c:v>
                </c:pt>
                <c:pt idx="4284">
                  <c:v>43608</c:v>
                </c:pt>
                <c:pt idx="4285">
                  <c:v>43609</c:v>
                </c:pt>
                <c:pt idx="4286">
                  <c:v>43612</c:v>
                </c:pt>
                <c:pt idx="4287">
                  <c:v>43613</c:v>
                </c:pt>
                <c:pt idx="4288">
                  <c:v>43614</c:v>
                </c:pt>
                <c:pt idx="4289">
                  <c:v>43615</c:v>
                </c:pt>
                <c:pt idx="4290">
                  <c:v>43616</c:v>
                </c:pt>
                <c:pt idx="4291">
                  <c:v>43619</c:v>
                </c:pt>
                <c:pt idx="4292">
                  <c:v>43620</c:v>
                </c:pt>
                <c:pt idx="4293">
                  <c:v>43621</c:v>
                </c:pt>
                <c:pt idx="4294">
                  <c:v>43622</c:v>
                </c:pt>
                <c:pt idx="4295">
                  <c:v>43623</c:v>
                </c:pt>
                <c:pt idx="4296">
                  <c:v>43626</c:v>
                </c:pt>
                <c:pt idx="4297">
                  <c:v>43627</c:v>
                </c:pt>
                <c:pt idx="4298">
                  <c:v>43628</c:v>
                </c:pt>
                <c:pt idx="4299">
                  <c:v>43629</c:v>
                </c:pt>
                <c:pt idx="4300">
                  <c:v>43630</c:v>
                </c:pt>
                <c:pt idx="4301">
                  <c:v>43633</c:v>
                </c:pt>
                <c:pt idx="4302">
                  <c:v>43634</c:v>
                </c:pt>
                <c:pt idx="4303">
                  <c:v>43635</c:v>
                </c:pt>
                <c:pt idx="4304">
                  <c:v>43636</c:v>
                </c:pt>
                <c:pt idx="4305">
                  <c:v>43637</c:v>
                </c:pt>
                <c:pt idx="4306">
                  <c:v>43640</c:v>
                </c:pt>
                <c:pt idx="4307">
                  <c:v>43641</c:v>
                </c:pt>
                <c:pt idx="4308">
                  <c:v>43642</c:v>
                </c:pt>
                <c:pt idx="4309">
                  <c:v>43643</c:v>
                </c:pt>
                <c:pt idx="4310">
                  <c:v>43644</c:v>
                </c:pt>
                <c:pt idx="4311">
                  <c:v>43647</c:v>
                </c:pt>
                <c:pt idx="4312">
                  <c:v>43648</c:v>
                </c:pt>
                <c:pt idx="4313">
                  <c:v>43649</c:v>
                </c:pt>
                <c:pt idx="4314">
                  <c:v>43650</c:v>
                </c:pt>
                <c:pt idx="4315">
                  <c:v>43651</c:v>
                </c:pt>
                <c:pt idx="4316">
                  <c:v>43654</c:v>
                </c:pt>
                <c:pt idx="4317">
                  <c:v>43655</c:v>
                </c:pt>
                <c:pt idx="4318">
                  <c:v>43656</c:v>
                </c:pt>
                <c:pt idx="4319">
                  <c:v>43657</c:v>
                </c:pt>
                <c:pt idx="4320">
                  <c:v>43658</c:v>
                </c:pt>
                <c:pt idx="4321">
                  <c:v>43661</c:v>
                </c:pt>
                <c:pt idx="4322">
                  <c:v>43662</c:v>
                </c:pt>
                <c:pt idx="4323">
                  <c:v>43663</c:v>
                </c:pt>
                <c:pt idx="4324">
                  <c:v>43664</c:v>
                </c:pt>
                <c:pt idx="4325">
                  <c:v>43665</c:v>
                </c:pt>
                <c:pt idx="4326">
                  <c:v>43668</c:v>
                </c:pt>
                <c:pt idx="4327">
                  <c:v>43669</c:v>
                </c:pt>
                <c:pt idx="4328">
                  <c:v>43670</c:v>
                </c:pt>
                <c:pt idx="4329">
                  <c:v>43671</c:v>
                </c:pt>
                <c:pt idx="4330">
                  <c:v>43672</c:v>
                </c:pt>
                <c:pt idx="4331">
                  <c:v>43675</c:v>
                </c:pt>
                <c:pt idx="4332">
                  <c:v>43676</c:v>
                </c:pt>
                <c:pt idx="4333">
                  <c:v>43677</c:v>
                </c:pt>
                <c:pt idx="4334">
                  <c:v>43678</c:v>
                </c:pt>
                <c:pt idx="4335">
                  <c:v>43679</c:v>
                </c:pt>
                <c:pt idx="4336">
                  <c:v>43682</c:v>
                </c:pt>
                <c:pt idx="4337">
                  <c:v>43683</c:v>
                </c:pt>
                <c:pt idx="4338">
                  <c:v>43684</c:v>
                </c:pt>
                <c:pt idx="4339">
                  <c:v>43685</c:v>
                </c:pt>
                <c:pt idx="4340">
                  <c:v>43686</c:v>
                </c:pt>
                <c:pt idx="4341">
                  <c:v>43689</c:v>
                </c:pt>
                <c:pt idx="4342">
                  <c:v>43690</c:v>
                </c:pt>
                <c:pt idx="4343">
                  <c:v>43691</c:v>
                </c:pt>
                <c:pt idx="4344">
                  <c:v>43692</c:v>
                </c:pt>
                <c:pt idx="4345">
                  <c:v>43693</c:v>
                </c:pt>
                <c:pt idx="4346">
                  <c:v>43696</c:v>
                </c:pt>
                <c:pt idx="4347">
                  <c:v>43697</c:v>
                </c:pt>
                <c:pt idx="4348">
                  <c:v>43698</c:v>
                </c:pt>
                <c:pt idx="4349">
                  <c:v>43699</c:v>
                </c:pt>
                <c:pt idx="4350">
                  <c:v>43700</c:v>
                </c:pt>
                <c:pt idx="4351">
                  <c:v>43703</c:v>
                </c:pt>
                <c:pt idx="4352">
                  <c:v>43704</c:v>
                </c:pt>
                <c:pt idx="4353">
                  <c:v>43705</c:v>
                </c:pt>
                <c:pt idx="4354">
                  <c:v>43706</c:v>
                </c:pt>
                <c:pt idx="4355">
                  <c:v>43707</c:v>
                </c:pt>
                <c:pt idx="4356">
                  <c:v>43710</c:v>
                </c:pt>
                <c:pt idx="4357">
                  <c:v>43711</c:v>
                </c:pt>
                <c:pt idx="4358">
                  <c:v>43712</c:v>
                </c:pt>
                <c:pt idx="4359">
                  <c:v>43713</c:v>
                </c:pt>
                <c:pt idx="4360">
                  <c:v>43714</c:v>
                </c:pt>
                <c:pt idx="4361">
                  <c:v>43717</c:v>
                </c:pt>
                <c:pt idx="4362">
                  <c:v>43718</c:v>
                </c:pt>
                <c:pt idx="4363">
                  <c:v>43719</c:v>
                </c:pt>
                <c:pt idx="4364">
                  <c:v>43720</c:v>
                </c:pt>
                <c:pt idx="4365">
                  <c:v>43721</c:v>
                </c:pt>
                <c:pt idx="4366">
                  <c:v>43724</c:v>
                </c:pt>
                <c:pt idx="4367">
                  <c:v>43725</c:v>
                </c:pt>
                <c:pt idx="4368">
                  <c:v>43726</c:v>
                </c:pt>
                <c:pt idx="4369">
                  <c:v>43727</c:v>
                </c:pt>
                <c:pt idx="4370">
                  <c:v>43728</c:v>
                </c:pt>
                <c:pt idx="4371">
                  <c:v>43731</c:v>
                </c:pt>
                <c:pt idx="4372">
                  <c:v>43732</c:v>
                </c:pt>
                <c:pt idx="4373">
                  <c:v>43733</c:v>
                </c:pt>
                <c:pt idx="4374">
                  <c:v>43734</c:v>
                </c:pt>
                <c:pt idx="4375">
                  <c:v>43735</c:v>
                </c:pt>
                <c:pt idx="4376">
                  <c:v>43738</c:v>
                </c:pt>
                <c:pt idx="4377">
                  <c:v>43739</c:v>
                </c:pt>
                <c:pt idx="4378">
                  <c:v>43740</c:v>
                </c:pt>
                <c:pt idx="4379">
                  <c:v>43741</c:v>
                </c:pt>
                <c:pt idx="4380">
                  <c:v>43742</c:v>
                </c:pt>
                <c:pt idx="4381">
                  <c:v>43745</c:v>
                </c:pt>
                <c:pt idx="4382">
                  <c:v>43746</c:v>
                </c:pt>
                <c:pt idx="4383">
                  <c:v>43747</c:v>
                </c:pt>
                <c:pt idx="4384">
                  <c:v>43748</c:v>
                </c:pt>
                <c:pt idx="4385">
                  <c:v>43749</c:v>
                </c:pt>
                <c:pt idx="4386">
                  <c:v>43752</c:v>
                </c:pt>
                <c:pt idx="4387">
                  <c:v>43753</c:v>
                </c:pt>
                <c:pt idx="4388">
                  <c:v>43754</c:v>
                </c:pt>
                <c:pt idx="4389">
                  <c:v>43755</c:v>
                </c:pt>
                <c:pt idx="4390">
                  <c:v>43756</c:v>
                </c:pt>
                <c:pt idx="4391">
                  <c:v>43759</c:v>
                </c:pt>
                <c:pt idx="4392">
                  <c:v>43760</c:v>
                </c:pt>
                <c:pt idx="4393">
                  <c:v>43761</c:v>
                </c:pt>
                <c:pt idx="4394">
                  <c:v>43762</c:v>
                </c:pt>
                <c:pt idx="4395">
                  <c:v>43763</c:v>
                </c:pt>
                <c:pt idx="4396">
                  <c:v>43766</c:v>
                </c:pt>
                <c:pt idx="4397">
                  <c:v>43767</c:v>
                </c:pt>
                <c:pt idx="4398">
                  <c:v>43768</c:v>
                </c:pt>
                <c:pt idx="4399">
                  <c:v>43769</c:v>
                </c:pt>
                <c:pt idx="4400">
                  <c:v>43770</c:v>
                </c:pt>
                <c:pt idx="4401">
                  <c:v>43773</c:v>
                </c:pt>
                <c:pt idx="4402">
                  <c:v>43774</c:v>
                </c:pt>
                <c:pt idx="4403">
                  <c:v>43775</c:v>
                </c:pt>
                <c:pt idx="4404">
                  <c:v>43776</c:v>
                </c:pt>
                <c:pt idx="4405">
                  <c:v>43777</c:v>
                </c:pt>
                <c:pt idx="4406">
                  <c:v>43780</c:v>
                </c:pt>
                <c:pt idx="4407">
                  <c:v>43781</c:v>
                </c:pt>
                <c:pt idx="4408">
                  <c:v>43782</c:v>
                </c:pt>
                <c:pt idx="4409">
                  <c:v>43783</c:v>
                </c:pt>
                <c:pt idx="4410">
                  <c:v>43784</c:v>
                </c:pt>
                <c:pt idx="4411">
                  <c:v>43787</c:v>
                </c:pt>
                <c:pt idx="4412">
                  <c:v>43788</c:v>
                </c:pt>
                <c:pt idx="4413">
                  <c:v>43789</c:v>
                </c:pt>
                <c:pt idx="4414">
                  <c:v>43790</c:v>
                </c:pt>
                <c:pt idx="4415">
                  <c:v>43791</c:v>
                </c:pt>
                <c:pt idx="4416">
                  <c:v>43794</c:v>
                </c:pt>
                <c:pt idx="4417">
                  <c:v>43795</c:v>
                </c:pt>
                <c:pt idx="4418">
                  <c:v>43796</c:v>
                </c:pt>
                <c:pt idx="4419">
                  <c:v>43797</c:v>
                </c:pt>
                <c:pt idx="4420">
                  <c:v>43798</c:v>
                </c:pt>
                <c:pt idx="4421">
                  <c:v>43801</c:v>
                </c:pt>
                <c:pt idx="4422">
                  <c:v>43802</c:v>
                </c:pt>
                <c:pt idx="4423">
                  <c:v>43803</c:v>
                </c:pt>
                <c:pt idx="4424">
                  <c:v>43804</c:v>
                </c:pt>
                <c:pt idx="4425">
                  <c:v>43805</c:v>
                </c:pt>
                <c:pt idx="4426">
                  <c:v>43808</c:v>
                </c:pt>
                <c:pt idx="4427">
                  <c:v>43809</c:v>
                </c:pt>
                <c:pt idx="4428">
                  <c:v>43810</c:v>
                </c:pt>
                <c:pt idx="4429">
                  <c:v>43811</c:v>
                </c:pt>
                <c:pt idx="4430">
                  <c:v>43812</c:v>
                </c:pt>
                <c:pt idx="4431">
                  <c:v>43815</c:v>
                </c:pt>
                <c:pt idx="4432">
                  <c:v>43816</c:v>
                </c:pt>
                <c:pt idx="4433">
                  <c:v>43817</c:v>
                </c:pt>
                <c:pt idx="4434">
                  <c:v>43818</c:v>
                </c:pt>
                <c:pt idx="4435">
                  <c:v>43819</c:v>
                </c:pt>
                <c:pt idx="4436">
                  <c:v>43822</c:v>
                </c:pt>
                <c:pt idx="4437">
                  <c:v>43823</c:v>
                </c:pt>
                <c:pt idx="4438">
                  <c:v>43824</c:v>
                </c:pt>
                <c:pt idx="4439">
                  <c:v>43825</c:v>
                </c:pt>
                <c:pt idx="4440">
                  <c:v>43826</c:v>
                </c:pt>
                <c:pt idx="4441">
                  <c:v>43829</c:v>
                </c:pt>
                <c:pt idx="4442">
                  <c:v>43830</c:v>
                </c:pt>
                <c:pt idx="4443">
                  <c:v>43832</c:v>
                </c:pt>
                <c:pt idx="4444">
                  <c:v>43833</c:v>
                </c:pt>
                <c:pt idx="4445">
                  <c:v>43836</c:v>
                </c:pt>
                <c:pt idx="4446">
                  <c:v>43837</c:v>
                </c:pt>
                <c:pt idx="4447">
                  <c:v>43838</c:v>
                </c:pt>
                <c:pt idx="4448">
                  <c:v>43839</c:v>
                </c:pt>
                <c:pt idx="4449">
                  <c:v>43840</c:v>
                </c:pt>
                <c:pt idx="4450">
                  <c:v>43843</c:v>
                </c:pt>
                <c:pt idx="4451">
                  <c:v>43844</c:v>
                </c:pt>
                <c:pt idx="4452">
                  <c:v>43845</c:v>
                </c:pt>
                <c:pt idx="4453">
                  <c:v>43846</c:v>
                </c:pt>
                <c:pt idx="4454">
                  <c:v>43847</c:v>
                </c:pt>
                <c:pt idx="4455">
                  <c:v>43851</c:v>
                </c:pt>
                <c:pt idx="4456">
                  <c:v>43852</c:v>
                </c:pt>
                <c:pt idx="4457">
                  <c:v>43853</c:v>
                </c:pt>
                <c:pt idx="4458">
                  <c:v>43854</c:v>
                </c:pt>
                <c:pt idx="4459">
                  <c:v>43857</c:v>
                </c:pt>
                <c:pt idx="4460">
                  <c:v>43858</c:v>
                </c:pt>
                <c:pt idx="4461">
                  <c:v>43859</c:v>
                </c:pt>
                <c:pt idx="4462">
                  <c:v>43860</c:v>
                </c:pt>
                <c:pt idx="4463">
                  <c:v>43861</c:v>
                </c:pt>
                <c:pt idx="4464">
                  <c:v>43864</c:v>
                </c:pt>
                <c:pt idx="4465">
                  <c:v>43865</c:v>
                </c:pt>
                <c:pt idx="4466">
                  <c:v>43866</c:v>
                </c:pt>
                <c:pt idx="4467">
                  <c:v>43867</c:v>
                </c:pt>
                <c:pt idx="4468">
                  <c:v>43868</c:v>
                </c:pt>
                <c:pt idx="4469">
                  <c:v>43871</c:v>
                </c:pt>
                <c:pt idx="4470">
                  <c:v>43872</c:v>
                </c:pt>
                <c:pt idx="4471">
                  <c:v>43873</c:v>
                </c:pt>
                <c:pt idx="4472">
                  <c:v>43874</c:v>
                </c:pt>
                <c:pt idx="4473">
                  <c:v>43875</c:v>
                </c:pt>
                <c:pt idx="4474">
                  <c:v>43879</c:v>
                </c:pt>
                <c:pt idx="4475">
                  <c:v>43880</c:v>
                </c:pt>
                <c:pt idx="4476">
                  <c:v>43881</c:v>
                </c:pt>
                <c:pt idx="4477">
                  <c:v>43882</c:v>
                </c:pt>
                <c:pt idx="4478">
                  <c:v>43885</c:v>
                </c:pt>
                <c:pt idx="4479">
                  <c:v>43886</c:v>
                </c:pt>
                <c:pt idx="4480">
                  <c:v>43887</c:v>
                </c:pt>
                <c:pt idx="4481">
                  <c:v>43888</c:v>
                </c:pt>
                <c:pt idx="4482">
                  <c:v>43889</c:v>
                </c:pt>
                <c:pt idx="4483">
                  <c:v>43892</c:v>
                </c:pt>
                <c:pt idx="4484">
                  <c:v>43893</c:v>
                </c:pt>
                <c:pt idx="4485">
                  <c:v>43894</c:v>
                </c:pt>
                <c:pt idx="4486">
                  <c:v>43895</c:v>
                </c:pt>
                <c:pt idx="4487">
                  <c:v>43896</c:v>
                </c:pt>
                <c:pt idx="4488">
                  <c:v>43899</c:v>
                </c:pt>
                <c:pt idx="4489">
                  <c:v>43900</c:v>
                </c:pt>
                <c:pt idx="4490">
                  <c:v>43901</c:v>
                </c:pt>
                <c:pt idx="4491">
                  <c:v>43902</c:v>
                </c:pt>
                <c:pt idx="4492">
                  <c:v>43903</c:v>
                </c:pt>
                <c:pt idx="4493">
                  <c:v>43906</c:v>
                </c:pt>
                <c:pt idx="4494">
                  <c:v>43907</c:v>
                </c:pt>
                <c:pt idx="4495">
                  <c:v>43908</c:v>
                </c:pt>
                <c:pt idx="4496">
                  <c:v>43909</c:v>
                </c:pt>
                <c:pt idx="4497">
                  <c:v>43910</c:v>
                </c:pt>
                <c:pt idx="4498">
                  <c:v>43913</c:v>
                </c:pt>
                <c:pt idx="4499">
                  <c:v>43914</c:v>
                </c:pt>
                <c:pt idx="4500">
                  <c:v>43915</c:v>
                </c:pt>
                <c:pt idx="4501">
                  <c:v>43916</c:v>
                </c:pt>
                <c:pt idx="4502">
                  <c:v>43917</c:v>
                </c:pt>
                <c:pt idx="4503">
                  <c:v>43920</c:v>
                </c:pt>
                <c:pt idx="4504">
                  <c:v>43921</c:v>
                </c:pt>
                <c:pt idx="4505">
                  <c:v>43922</c:v>
                </c:pt>
                <c:pt idx="4506">
                  <c:v>43923</c:v>
                </c:pt>
                <c:pt idx="4507">
                  <c:v>43924</c:v>
                </c:pt>
                <c:pt idx="4508">
                  <c:v>43927</c:v>
                </c:pt>
                <c:pt idx="4509">
                  <c:v>43928</c:v>
                </c:pt>
                <c:pt idx="4510">
                  <c:v>43929</c:v>
                </c:pt>
                <c:pt idx="4511">
                  <c:v>43930</c:v>
                </c:pt>
                <c:pt idx="4512">
                  <c:v>43934</c:v>
                </c:pt>
                <c:pt idx="4513">
                  <c:v>43935</c:v>
                </c:pt>
                <c:pt idx="4514">
                  <c:v>43936</c:v>
                </c:pt>
                <c:pt idx="4515">
                  <c:v>43937</c:v>
                </c:pt>
                <c:pt idx="4516">
                  <c:v>43938</c:v>
                </c:pt>
                <c:pt idx="4517">
                  <c:v>43941</c:v>
                </c:pt>
                <c:pt idx="4518">
                  <c:v>43942</c:v>
                </c:pt>
                <c:pt idx="4519">
                  <c:v>43943</c:v>
                </c:pt>
                <c:pt idx="4520">
                  <c:v>43944</c:v>
                </c:pt>
                <c:pt idx="4521">
                  <c:v>43945</c:v>
                </c:pt>
                <c:pt idx="4522">
                  <c:v>43948</c:v>
                </c:pt>
                <c:pt idx="4523">
                  <c:v>43949</c:v>
                </c:pt>
                <c:pt idx="4524">
                  <c:v>43950</c:v>
                </c:pt>
                <c:pt idx="4525">
                  <c:v>43951</c:v>
                </c:pt>
                <c:pt idx="4526">
                  <c:v>43952</c:v>
                </c:pt>
                <c:pt idx="4527">
                  <c:v>43955</c:v>
                </c:pt>
                <c:pt idx="4528">
                  <c:v>43956</c:v>
                </c:pt>
                <c:pt idx="4529">
                  <c:v>43957</c:v>
                </c:pt>
                <c:pt idx="4530">
                  <c:v>43958</c:v>
                </c:pt>
                <c:pt idx="4531">
                  <c:v>43959</c:v>
                </c:pt>
                <c:pt idx="4532">
                  <c:v>43962</c:v>
                </c:pt>
                <c:pt idx="4533">
                  <c:v>43963</c:v>
                </c:pt>
                <c:pt idx="4534">
                  <c:v>43964</c:v>
                </c:pt>
                <c:pt idx="4535">
                  <c:v>43965</c:v>
                </c:pt>
                <c:pt idx="4536">
                  <c:v>43966</c:v>
                </c:pt>
                <c:pt idx="4537">
                  <c:v>43969</c:v>
                </c:pt>
                <c:pt idx="4538">
                  <c:v>43970</c:v>
                </c:pt>
                <c:pt idx="4539">
                  <c:v>43971</c:v>
                </c:pt>
                <c:pt idx="4540">
                  <c:v>43972</c:v>
                </c:pt>
                <c:pt idx="4541">
                  <c:v>43973</c:v>
                </c:pt>
                <c:pt idx="4542">
                  <c:v>43977</c:v>
                </c:pt>
                <c:pt idx="4543">
                  <c:v>43978</c:v>
                </c:pt>
                <c:pt idx="4544">
                  <c:v>43979</c:v>
                </c:pt>
                <c:pt idx="4545">
                  <c:v>43980</c:v>
                </c:pt>
                <c:pt idx="4546">
                  <c:v>43983</c:v>
                </c:pt>
                <c:pt idx="4547">
                  <c:v>43984</c:v>
                </c:pt>
                <c:pt idx="4548">
                  <c:v>43985</c:v>
                </c:pt>
                <c:pt idx="4549">
                  <c:v>43986</c:v>
                </c:pt>
                <c:pt idx="4550">
                  <c:v>43987</c:v>
                </c:pt>
                <c:pt idx="4551">
                  <c:v>43990</c:v>
                </c:pt>
                <c:pt idx="4552">
                  <c:v>43991</c:v>
                </c:pt>
                <c:pt idx="4553">
                  <c:v>43992</c:v>
                </c:pt>
                <c:pt idx="4554">
                  <c:v>43993</c:v>
                </c:pt>
                <c:pt idx="4555">
                  <c:v>43994</c:v>
                </c:pt>
                <c:pt idx="4556">
                  <c:v>43997</c:v>
                </c:pt>
                <c:pt idx="4557">
                  <c:v>43998</c:v>
                </c:pt>
                <c:pt idx="4558">
                  <c:v>43999</c:v>
                </c:pt>
                <c:pt idx="4559">
                  <c:v>44000</c:v>
                </c:pt>
                <c:pt idx="4560">
                  <c:v>44001</c:v>
                </c:pt>
                <c:pt idx="4561">
                  <c:v>44004</c:v>
                </c:pt>
                <c:pt idx="4562">
                  <c:v>44005</c:v>
                </c:pt>
                <c:pt idx="4563">
                  <c:v>44006</c:v>
                </c:pt>
                <c:pt idx="4564">
                  <c:v>44007</c:v>
                </c:pt>
                <c:pt idx="4565">
                  <c:v>44008</c:v>
                </c:pt>
                <c:pt idx="4566">
                  <c:v>44011</c:v>
                </c:pt>
                <c:pt idx="4567">
                  <c:v>44012</c:v>
                </c:pt>
                <c:pt idx="4568">
                  <c:v>44013</c:v>
                </c:pt>
                <c:pt idx="4569">
                  <c:v>44014</c:v>
                </c:pt>
                <c:pt idx="4570">
                  <c:v>44018</c:v>
                </c:pt>
                <c:pt idx="4571">
                  <c:v>44019</c:v>
                </c:pt>
                <c:pt idx="4572">
                  <c:v>44020</c:v>
                </c:pt>
                <c:pt idx="4573">
                  <c:v>44021</c:v>
                </c:pt>
                <c:pt idx="4574">
                  <c:v>44022</c:v>
                </c:pt>
                <c:pt idx="4575">
                  <c:v>44025</c:v>
                </c:pt>
                <c:pt idx="4576">
                  <c:v>44026</c:v>
                </c:pt>
                <c:pt idx="4577">
                  <c:v>44027</c:v>
                </c:pt>
                <c:pt idx="4578">
                  <c:v>44028</c:v>
                </c:pt>
                <c:pt idx="4579">
                  <c:v>44029</c:v>
                </c:pt>
                <c:pt idx="4580">
                  <c:v>44032</c:v>
                </c:pt>
                <c:pt idx="4581">
                  <c:v>44033</c:v>
                </c:pt>
                <c:pt idx="4582">
                  <c:v>44034</c:v>
                </c:pt>
                <c:pt idx="4583">
                  <c:v>44035</c:v>
                </c:pt>
                <c:pt idx="4584">
                  <c:v>44036</c:v>
                </c:pt>
                <c:pt idx="4585">
                  <c:v>44039</c:v>
                </c:pt>
                <c:pt idx="4586">
                  <c:v>44040</c:v>
                </c:pt>
                <c:pt idx="4587">
                  <c:v>44041</c:v>
                </c:pt>
                <c:pt idx="4588">
                  <c:v>44042</c:v>
                </c:pt>
                <c:pt idx="4589">
                  <c:v>44043</c:v>
                </c:pt>
                <c:pt idx="4590">
                  <c:v>44046</c:v>
                </c:pt>
                <c:pt idx="4591">
                  <c:v>44047</c:v>
                </c:pt>
                <c:pt idx="4592">
                  <c:v>44048</c:v>
                </c:pt>
                <c:pt idx="4593">
                  <c:v>44049</c:v>
                </c:pt>
                <c:pt idx="4594">
                  <c:v>44050</c:v>
                </c:pt>
                <c:pt idx="4595">
                  <c:v>44053</c:v>
                </c:pt>
                <c:pt idx="4596">
                  <c:v>44054</c:v>
                </c:pt>
                <c:pt idx="4597">
                  <c:v>44055</c:v>
                </c:pt>
                <c:pt idx="4598">
                  <c:v>44056</c:v>
                </c:pt>
                <c:pt idx="4599">
                  <c:v>44057</c:v>
                </c:pt>
                <c:pt idx="4600">
                  <c:v>44060</c:v>
                </c:pt>
                <c:pt idx="4601">
                  <c:v>44061</c:v>
                </c:pt>
                <c:pt idx="4602">
                  <c:v>44062</c:v>
                </c:pt>
                <c:pt idx="4603">
                  <c:v>44063</c:v>
                </c:pt>
                <c:pt idx="4604">
                  <c:v>44064</c:v>
                </c:pt>
                <c:pt idx="4605">
                  <c:v>44067</c:v>
                </c:pt>
                <c:pt idx="4606">
                  <c:v>44068</c:v>
                </c:pt>
                <c:pt idx="4607">
                  <c:v>44069</c:v>
                </c:pt>
                <c:pt idx="4608">
                  <c:v>44070</c:v>
                </c:pt>
                <c:pt idx="4609">
                  <c:v>44071</c:v>
                </c:pt>
                <c:pt idx="4610">
                  <c:v>44074</c:v>
                </c:pt>
                <c:pt idx="4611">
                  <c:v>44075</c:v>
                </c:pt>
                <c:pt idx="4612">
                  <c:v>44076</c:v>
                </c:pt>
                <c:pt idx="4613">
                  <c:v>44077</c:v>
                </c:pt>
                <c:pt idx="4614">
                  <c:v>44078</c:v>
                </c:pt>
                <c:pt idx="4615">
                  <c:v>44082</c:v>
                </c:pt>
                <c:pt idx="4616">
                  <c:v>44083</c:v>
                </c:pt>
                <c:pt idx="4617">
                  <c:v>44084</c:v>
                </c:pt>
                <c:pt idx="4618">
                  <c:v>44085</c:v>
                </c:pt>
                <c:pt idx="4619">
                  <c:v>44088</c:v>
                </c:pt>
                <c:pt idx="4620">
                  <c:v>44089</c:v>
                </c:pt>
                <c:pt idx="4621">
                  <c:v>44090</c:v>
                </c:pt>
                <c:pt idx="4622">
                  <c:v>44091</c:v>
                </c:pt>
                <c:pt idx="4623">
                  <c:v>44092</c:v>
                </c:pt>
                <c:pt idx="4624">
                  <c:v>44095</c:v>
                </c:pt>
                <c:pt idx="4625">
                  <c:v>44096</c:v>
                </c:pt>
                <c:pt idx="4626">
                  <c:v>44097</c:v>
                </c:pt>
                <c:pt idx="4627">
                  <c:v>44098</c:v>
                </c:pt>
                <c:pt idx="4628">
                  <c:v>44099</c:v>
                </c:pt>
                <c:pt idx="4629">
                  <c:v>44102</c:v>
                </c:pt>
                <c:pt idx="4630">
                  <c:v>44103</c:v>
                </c:pt>
                <c:pt idx="4631">
                  <c:v>44104</c:v>
                </c:pt>
                <c:pt idx="4632">
                  <c:v>44105</c:v>
                </c:pt>
                <c:pt idx="4633">
                  <c:v>44106</c:v>
                </c:pt>
                <c:pt idx="4634">
                  <c:v>44109</c:v>
                </c:pt>
                <c:pt idx="4635">
                  <c:v>44110</c:v>
                </c:pt>
                <c:pt idx="4636">
                  <c:v>44111</c:v>
                </c:pt>
                <c:pt idx="4637">
                  <c:v>44112</c:v>
                </c:pt>
                <c:pt idx="4638">
                  <c:v>44113</c:v>
                </c:pt>
                <c:pt idx="4639">
                  <c:v>44116</c:v>
                </c:pt>
                <c:pt idx="4640">
                  <c:v>44117</c:v>
                </c:pt>
                <c:pt idx="4641">
                  <c:v>44118</c:v>
                </c:pt>
                <c:pt idx="4642">
                  <c:v>44119</c:v>
                </c:pt>
                <c:pt idx="4643">
                  <c:v>44120</c:v>
                </c:pt>
                <c:pt idx="4644">
                  <c:v>44123</c:v>
                </c:pt>
                <c:pt idx="4645">
                  <c:v>44124</c:v>
                </c:pt>
                <c:pt idx="4646">
                  <c:v>44125</c:v>
                </c:pt>
                <c:pt idx="4647">
                  <c:v>44126</c:v>
                </c:pt>
                <c:pt idx="4648">
                  <c:v>44127</c:v>
                </c:pt>
                <c:pt idx="4649">
                  <c:v>44130</c:v>
                </c:pt>
                <c:pt idx="4650">
                  <c:v>44131</c:v>
                </c:pt>
                <c:pt idx="4651">
                  <c:v>44132</c:v>
                </c:pt>
                <c:pt idx="4652">
                  <c:v>44133</c:v>
                </c:pt>
                <c:pt idx="4653">
                  <c:v>44134</c:v>
                </c:pt>
                <c:pt idx="4654">
                  <c:v>44137</c:v>
                </c:pt>
                <c:pt idx="4655">
                  <c:v>44138</c:v>
                </c:pt>
                <c:pt idx="4656">
                  <c:v>44139</c:v>
                </c:pt>
                <c:pt idx="4657">
                  <c:v>44140</c:v>
                </c:pt>
                <c:pt idx="4658">
                  <c:v>44141</c:v>
                </c:pt>
                <c:pt idx="4659">
                  <c:v>44144</c:v>
                </c:pt>
                <c:pt idx="4660">
                  <c:v>44145</c:v>
                </c:pt>
                <c:pt idx="4661">
                  <c:v>44146</c:v>
                </c:pt>
                <c:pt idx="4662">
                  <c:v>44147</c:v>
                </c:pt>
                <c:pt idx="4663">
                  <c:v>44148</c:v>
                </c:pt>
                <c:pt idx="4664">
                  <c:v>44151</c:v>
                </c:pt>
                <c:pt idx="4665">
                  <c:v>44152</c:v>
                </c:pt>
                <c:pt idx="4666">
                  <c:v>44153</c:v>
                </c:pt>
                <c:pt idx="4667">
                  <c:v>44154</c:v>
                </c:pt>
              </c:numCache>
            </c:numRef>
          </c:cat>
          <c:val>
            <c:numRef>
              <c:f>'Pane 1'!$B$37:$B$4704</c:f>
              <c:numCache>
                <c:formatCode>0.00</c:formatCode>
                <c:ptCount val="4668"/>
                <c:pt idx="0">
                  <c:v>1.196428</c:v>
                </c:pt>
                <c:pt idx="1">
                  <c:v>1.21</c:v>
                </c:pt>
                <c:pt idx="2">
                  <c:v>1.1571419999999999</c:v>
                </c:pt>
                <c:pt idx="3">
                  <c:v>1.1035710000000001</c:v>
                </c:pt>
                <c:pt idx="4">
                  <c:v>1.071428</c:v>
                </c:pt>
                <c:pt idx="5">
                  <c:v>1.0764279999999999</c:v>
                </c:pt>
                <c:pt idx="6">
                  <c:v>1.128571</c:v>
                </c:pt>
                <c:pt idx="7">
                  <c:v>1.1178570000000001</c:v>
                </c:pt>
                <c:pt idx="8">
                  <c:v>1.1471420000000001</c:v>
                </c:pt>
                <c:pt idx="9">
                  <c:v>1.182142</c:v>
                </c:pt>
                <c:pt idx="10">
                  <c:v>1.118571</c:v>
                </c:pt>
                <c:pt idx="11">
                  <c:v>1.1565000000000001</c:v>
                </c:pt>
                <c:pt idx="12">
                  <c:v>1.1535709999999999</c:v>
                </c:pt>
                <c:pt idx="13">
                  <c:v>1.092857</c:v>
                </c:pt>
                <c:pt idx="14">
                  <c:v>1.082857</c:v>
                </c:pt>
                <c:pt idx="15">
                  <c:v>0.98642799999999997</c:v>
                </c:pt>
                <c:pt idx="16">
                  <c:v>0.92214200000000002</c:v>
                </c:pt>
                <c:pt idx="17">
                  <c:v>0.91071400000000002</c:v>
                </c:pt>
                <c:pt idx="18">
                  <c:v>0.95142800000000005</c:v>
                </c:pt>
                <c:pt idx="19">
                  <c:v>0.95714200000000005</c:v>
                </c:pt>
                <c:pt idx="20">
                  <c:v>0.97928499999999996</c:v>
                </c:pt>
                <c:pt idx="21">
                  <c:v>0.97857099999999997</c:v>
                </c:pt>
                <c:pt idx="22">
                  <c:v>0.96428499999999995</c:v>
                </c:pt>
                <c:pt idx="23">
                  <c:v>0.98857099999999998</c:v>
                </c:pt>
                <c:pt idx="24">
                  <c:v>0.94357100000000005</c:v>
                </c:pt>
                <c:pt idx="25">
                  <c:v>0.99928499999999998</c:v>
                </c:pt>
                <c:pt idx="26">
                  <c:v>1.027857</c:v>
                </c:pt>
                <c:pt idx="27">
                  <c:v>1.172857</c:v>
                </c:pt>
                <c:pt idx="28">
                  <c:v>1.2142850000000001</c:v>
                </c:pt>
                <c:pt idx="29">
                  <c:v>1.2764279999999999</c:v>
                </c:pt>
                <c:pt idx="30">
                  <c:v>1.1757139999999999</c:v>
                </c:pt>
                <c:pt idx="31">
                  <c:v>1.160714</c:v>
                </c:pt>
                <c:pt idx="32">
                  <c:v>1.1635709999999999</c:v>
                </c:pt>
                <c:pt idx="33">
                  <c:v>1.269285</c:v>
                </c:pt>
                <c:pt idx="34">
                  <c:v>1.207857</c:v>
                </c:pt>
                <c:pt idx="35">
                  <c:v>1.142857</c:v>
                </c:pt>
                <c:pt idx="36">
                  <c:v>1.126428</c:v>
                </c:pt>
                <c:pt idx="37">
                  <c:v>1.0892850000000001</c:v>
                </c:pt>
                <c:pt idx="38">
                  <c:v>1.1492849999999999</c:v>
                </c:pt>
                <c:pt idx="39">
                  <c:v>1.1599999999999999</c:v>
                </c:pt>
                <c:pt idx="40">
                  <c:v>1.170714</c:v>
                </c:pt>
                <c:pt idx="41">
                  <c:v>1.146428</c:v>
                </c:pt>
                <c:pt idx="42">
                  <c:v>1.114285</c:v>
                </c:pt>
                <c:pt idx="43">
                  <c:v>1.0364279999999999</c:v>
                </c:pt>
                <c:pt idx="44">
                  <c:v>0.87142799999999998</c:v>
                </c:pt>
                <c:pt idx="45">
                  <c:v>0.87642799999999998</c:v>
                </c:pt>
                <c:pt idx="46">
                  <c:v>0.91435699999999998</c:v>
                </c:pt>
                <c:pt idx="47">
                  <c:v>0.95357099999999995</c:v>
                </c:pt>
                <c:pt idx="48">
                  <c:v>0.891428</c:v>
                </c:pt>
                <c:pt idx="49">
                  <c:v>0.77785700000000002</c:v>
                </c:pt>
                <c:pt idx="50">
                  <c:v>0.77500000000000002</c:v>
                </c:pt>
                <c:pt idx="51">
                  <c:v>0.760714</c:v>
                </c:pt>
                <c:pt idx="52">
                  <c:v>0.79357100000000003</c:v>
                </c:pt>
                <c:pt idx="53">
                  <c:v>0.79642800000000002</c:v>
                </c:pt>
                <c:pt idx="54">
                  <c:v>0.78714200000000001</c:v>
                </c:pt>
                <c:pt idx="55">
                  <c:v>0.75714199999999998</c:v>
                </c:pt>
                <c:pt idx="56">
                  <c:v>0.77285700000000002</c:v>
                </c:pt>
                <c:pt idx="57">
                  <c:v>0.83357099999999995</c:v>
                </c:pt>
                <c:pt idx="58">
                  <c:v>0.882857</c:v>
                </c:pt>
                <c:pt idx="59">
                  <c:v>0.91285700000000003</c:v>
                </c:pt>
                <c:pt idx="60">
                  <c:v>0.98214199999999996</c:v>
                </c:pt>
                <c:pt idx="61">
                  <c:v>0.94642800000000005</c:v>
                </c:pt>
                <c:pt idx="62">
                  <c:v>0.96857099999999996</c:v>
                </c:pt>
                <c:pt idx="63">
                  <c:v>0.98357099999999997</c:v>
                </c:pt>
                <c:pt idx="64">
                  <c:v>0.99357099999999998</c:v>
                </c:pt>
                <c:pt idx="65">
                  <c:v>0.96785699999999997</c:v>
                </c:pt>
                <c:pt idx="66">
                  <c:v>0.87357099999999999</c:v>
                </c:pt>
                <c:pt idx="67">
                  <c:v>0.86428499999999997</c:v>
                </c:pt>
                <c:pt idx="68">
                  <c:v>0.90357100000000001</c:v>
                </c:pt>
                <c:pt idx="69">
                  <c:v>0.93642800000000004</c:v>
                </c:pt>
                <c:pt idx="70">
                  <c:v>0.92564199999999996</c:v>
                </c:pt>
                <c:pt idx="71">
                  <c:v>0.92857100000000004</c:v>
                </c:pt>
                <c:pt idx="72">
                  <c:v>0.91785700000000003</c:v>
                </c:pt>
                <c:pt idx="73">
                  <c:v>0.91428500000000001</c:v>
                </c:pt>
                <c:pt idx="74">
                  <c:v>0.90142800000000001</c:v>
                </c:pt>
                <c:pt idx="75">
                  <c:v>0.94499999999999995</c:v>
                </c:pt>
                <c:pt idx="76">
                  <c:v>0.96142799999999995</c:v>
                </c:pt>
                <c:pt idx="77">
                  <c:v>0.92507099999999998</c:v>
                </c:pt>
                <c:pt idx="78">
                  <c:v>0.87857099999999999</c:v>
                </c:pt>
                <c:pt idx="79">
                  <c:v>0.85714199999999996</c:v>
                </c:pt>
                <c:pt idx="80">
                  <c:v>0.83</c:v>
                </c:pt>
                <c:pt idx="81">
                  <c:v>0.78785700000000003</c:v>
                </c:pt>
                <c:pt idx="82">
                  <c:v>0.72428499999999996</c:v>
                </c:pt>
                <c:pt idx="83">
                  <c:v>0.70850000000000002</c:v>
                </c:pt>
                <c:pt idx="84">
                  <c:v>0.71150000000000002</c:v>
                </c:pt>
                <c:pt idx="85">
                  <c:v>0.71785699999999997</c:v>
                </c:pt>
                <c:pt idx="86">
                  <c:v>0.73214199999999996</c:v>
                </c:pt>
                <c:pt idx="87">
                  <c:v>0.78342800000000001</c:v>
                </c:pt>
                <c:pt idx="88">
                  <c:v>0.72</c:v>
                </c:pt>
                <c:pt idx="89">
                  <c:v>0.69285699999999995</c:v>
                </c:pt>
                <c:pt idx="90">
                  <c:v>0.67857100000000004</c:v>
                </c:pt>
                <c:pt idx="91">
                  <c:v>0.57857099999999995</c:v>
                </c:pt>
                <c:pt idx="92">
                  <c:v>0.51792800000000006</c:v>
                </c:pt>
                <c:pt idx="93">
                  <c:v>0.46878500000000001</c:v>
                </c:pt>
                <c:pt idx="94">
                  <c:v>0.41214200000000001</c:v>
                </c:pt>
                <c:pt idx="95">
                  <c:v>0.40500000000000003</c:v>
                </c:pt>
                <c:pt idx="96">
                  <c:v>0.37285699999999999</c:v>
                </c:pt>
                <c:pt idx="97">
                  <c:v>0.50642799999999999</c:v>
                </c:pt>
                <c:pt idx="98">
                  <c:v>0.47071400000000002</c:v>
                </c:pt>
                <c:pt idx="99">
                  <c:v>0.53428500000000001</c:v>
                </c:pt>
                <c:pt idx="100">
                  <c:v>0.55000000000000004</c:v>
                </c:pt>
                <c:pt idx="101">
                  <c:v>0.459285</c:v>
                </c:pt>
                <c:pt idx="102">
                  <c:v>0.55000000000000004</c:v>
                </c:pt>
                <c:pt idx="103">
                  <c:v>0.68285700000000005</c:v>
                </c:pt>
                <c:pt idx="104">
                  <c:v>0.63642799999999999</c:v>
                </c:pt>
                <c:pt idx="105">
                  <c:v>0.62564200000000003</c:v>
                </c:pt>
                <c:pt idx="106">
                  <c:v>0.58928499999999995</c:v>
                </c:pt>
                <c:pt idx="107">
                  <c:v>0.57928500000000005</c:v>
                </c:pt>
                <c:pt idx="108">
                  <c:v>0.64285700000000001</c:v>
                </c:pt>
                <c:pt idx="109">
                  <c:v>0.68571400000000005</c:v>
                </c:pt>
                <c:pt idx="110">
                  <c:v>0.657142</c:v>
                </c:pt>
                <c:pt idx="111">
                  <c:v>0.641428</c:v>
                </c:pt>
                <c:pt idx="112">
                  <c:v>0.64078500000000005</c:v>
                </c:pt>
                <c:pt idx="113">
                  <c:v>0.638571</c:v>
                </c:pt>
                <c:pt idx="114">
                  <c:v>0.67142800000000002</c:v>
                </c:pt>
                <c:pt idx="115">
                  <c:v>0.65142800000000001</c:v>
                </c:pt>
                <c:pt idx="116">
                  <c:v>0.62928499999999998</c:v>
                </c:pt>
                <c:pt idx="117">
                  <c:v>0.59285699999999997</c:v>
                </c:pt>
                <c:pt idx="118">
                  <c:v>0.61071399999999998</c:v>
                </c:pt>
                <c:pt idx="119">
                  <c:v>0.60071399999999997</c:v>
                </c:pt>
                <c:pt idx="120">
                  <c:v>0.57785699999999995</c:v>
                </c:pt>
                <c:pt idx="121">
                  <c:v>0.641428</c:v>
                </c:pt>
                <c:pt idx="122">
                  <c:v>0.61857099999999998</c:v>
                </c:pt>
                <c:pt idx="123">
                  <c:v>0.65</c:v>
                </c:pt>
                <c:pt idx="124">
                  <c:v>0.77857100000000001</c:v>
                </c:pt>
                <c:pt idx="125">
                  <c:v>0.66428500000000001</c:v>
                </c:pt>
                <c:pt idx="126">
                  <c:v>0.71714199999999995</c:v>
                </c:pt>
                <c:pt idx="127">
                  <c:v>0.78571400000000002</c:v>
                </c:pt>
                <c:pt idx="128">
                  <c:v>0.78642800000000002</c:v>
                </c:pt>
                <c:pt idx="129">
                  <c:v>0.79285700000000003</c:v>
                </c:pt>
                <c:pt idx="130">
                  <c:v>0.74928499999999998</c:v>
                </c:pt>
                <c:pt idx="131">
                  <c:v>0.75149999999999995</c:v>
                </c:pt>
                <c:pt idx="132">
                  <c:v>0.77500000000000002</c:v>
                </c:pt>
                <c:pt idx="133">
                  <c:v>0.76142799999999999</c:v>
                </c:pt>
                <c:pt idx="134">
                  <c:v>0.77071400000000001</c:v>
                </c:pt>
                <c:pt idx="135">
                  <c:v>0.710642</c:v>
                </c:pt>
                <c:pt idx="136">
                  <c:v>0.78571400000000002</c:v>
                </c:pt>
                <c:pt idx="137">
                  <c:v>0.78221399999999996</c:v>
                </c:pt>
                <c:pt idx="138">
                  <c:v>0.79928500000000002</c:v>
                </c:pt>
                <c:pt idx="139">
                  <c:v>0.87142799999999998</c:v>
                </c:pt>
                <c:pt idx="140">
                  <c:v>0.897142</c:v>
                </c:pt>
                <c:pt idx="141">
                  <c:v>0.90071400000000001</c:v>
                </c:pt>
                <c:pt idx="142">
                  <c:v>0.89285700000000001</c:v>
                </c:pt>
                <c:pt idx="143">
                  <c:v>0.91357100000000002</c:v>
                </c:pt>
                <c:pt idx="144">
                  <c:v>0.90642800000000001</c:v>
                </c:pt>
                <c:pt idx="145">
                  <c:v>0.78564199999999995</c:v>
                </c:pt>
                <c:pt idx="146">
                  <c:v>0.771428</c:v>
                </c:pt>
                <c:pt idx="147">
                  <c:v>0.76428499999999999</c:v>
                </c:pt>
                <c:pt idx="148">
                  <c:v>0.73214199999999996</c:v>
                </c:pt>
                <c:pt idx="149">
                  <c:v>0.70714200000000005</c:v>
                </c:pt>
                <c:pt idx="150">
                  <c:v>0.69642800000000005</c:v>
                </c:pt>
                <c:pt idx="151">
                  <c:v>0.69071400000000005</c:v>
                </c:pt>
                <c:pt idx="152">
                  <c:v>0.71357099999999996</c:v>
                </c:pt>
                <c:pt idx="153">
                  <c:v>0.78642800000000002</c:v>
                </c:pt>
                <c:pt idx="154">
                  <c:v>0.81785699999999995</c:v>
                </c:pt>
                <c:pt idx="155">
                  <c:v>0.77285700000000002</c:v>
                </c:pt>
                <c:pt idx="156">
                  <c:v>0.79285700000000003</c:v>
                </c:pt>
                <c:pt idx="157">
                  <c:v>0.78357100000000002</c:v>
                </c:pt>
                <c:pt idx="158">
                  <c:v>0.81499999999999995</c:v>
                </c:pt>
                <c:pt idx="159">
                  <c:v>0.83857099999999996</c:v>
                </c:pt>
                <c:pt idx="160">
                  <c:v>0.88678500000000005</c:v>
                </c:pt>
                <c:pt idx="161">
                  <c:v>0.86714199999999997</c:v>
                </c:pt>
                <c:pt idx="162">
                  <c:v>0.86</c:v>
                </c:pt>
                <c:pt idx="163">
                  <c:v>0.87142799999999998</c:v>
                </c:pt>
                <c:pt idx="164">
                  <c:v>0.85714199999999996</c:v>
                </c:pt>
                <c:pt idx="165">
                  <c:v>0.81714200000000003</c:v>
                </c:pt>
                <c:pt idx="166">
                  <c:v>0.81428500000000004</c:v>
                </c:pt>
                <c:pt idx="167">
                  <c:v>0.82857099999999995</c:v>
                </c:pt>
                <c:pt idx="168">
                  <c:v>0.87064200000000003</c:v>
                </c:pt>
                <c:pt idx="169">
                  <c:v>0.880714</c:v>
                </c:pt>
                <c:pt idx="170">
                  <c:v>0.87714199999999998</c:v>
                </c:pt>
                <c:pt idx="171">
                  <c:v>0.896428</c:v>
                </c:pt>
                <c:pt idx="172">
                  <c:v>0.88200000000000001</c:v>
                </c:pt>
                <c:pt idx="173">
                  <c:v>0.902142</c:v>
                </c:pt>
                <c:pt idx="174">
                  <c:v>0.94285699999999995</c:v>
                </c:pt>
                <c:pt idx="175">
                  <c:v>0.91428500000000001</c:v>
                </c:pt>
                <c:pt idx="176">
                  <c:v>0.87857099999999999</c:v>
                </c:pt>
                <c:pt idx="177">
                  <c:v>0.85285699999999998</c:v>
                </c:pt>
                <c:pt idx="178">
                  <c:v>0.83214200000000005</c:v>
                </c:pt>
                <c:pt idx="179">
                  <c:v>0.87</c:v>
                </c:pt>
                <c:pt idx="180">
                  <c:v>0.89071400000000001</c:v>
                </c:pt>
                <c:pt idx="181">
                  <c:v>0.92714200000000002</c:v>
                </c:pt>
                <c:pt idx="182">
                  <c:v>0.94857100000000005</c:v>
                </c:pt>
                <c:pt idx="183">
                  <c:v>0.94428500000000004</c:v>
                </c:pt>
                <c:pt idx="184">
                  <c:v>1.017142</c:v>
                </c:pt>
                <c:pt idx="185">
                  <c:v>1.0472140000000001</c:v>
                </c:pt>
                <c:pt idx="186">
                  <c:v>1.0814999999999999</c:v>
                </c:pt>
                <c:pt idx="187">
                  <c:v>1.098571</c:v>
                </c:pt>
                <c:pt idx="188">
                  <c:v>1.0642849999999999</c:v>
                </c:pt>
                <c:pt idx="189">
                  <c:v>1.0028570000000001</c:v>
                </c:pt>
                <c:pt idx="190">
                  <c:v>1.0464279999999999</c:v>
                </c:pt>
                <c:pt idx="191">
                  <c:v>1.039285</c:v>
                </c:pt>
                <c:pt idx="192">
                  <c:v>1.178571</c:v>
                </c:pt>
                <c:pt idx="193">
                  <c:v>1.2221420000000001</c:v>
                </c:pt>
                <c:pt idx="194">
                  <c:v>1.1399999999999999</c:v>
                </c:pt>
                <c:pt idx="195">
                  <c:v>1.1678569999999999</c:v>
                </c:pt>
                <c:pt idx="196">
                  <c:v>1.1535709999999999</c:v>
                </c:pt>
                <c:pt idx="197">
                  <c:v>1.164285</c:v>
                </c:pt>
                <c:pt idx="198">
                  <c:v>1.1492849999999999</c:v>
                </c:pt>
                <c:pt idx="199">
                  <c:v>1.1235710000000001</c:v>
                </c:pt>
                <c:pt idx="200">
                  <c:v>1.1071420000000001</c:v>
                </c:pt>
                <c:pt idx="201">
                  <c:v>1.0757140000000001</c:v>
                </c:pt>
                <c:pt idx="202">
                  <c:v>1.160714</c:v>
                </c:pt>
                <c:pt idx="203">
                  <c:v>1.182142</c:v>
                </c:pt>
                <c:pt idx="204">
                  <c:v>1.285714</c:v>
                </c:pt>
                <c:pt idx="205">
                  <c:v>1.3392850000000001</c:v>
                </c:pt>
                <c:pt idx="206">
                  <c:v>1.374285</c:v>
                </c:pt>
                <c:pt idx="207">
                  <c:v>1.345</c:v>
                </c:pt>
                <c:pt idx="208">
                  <c:v>1.325</c:v>
                </c:pt>
                <c:pt idx="209">
                  <c:v>1.285714</c:v>
                </c:pt>
                <c:pt idx="210">
                  <c:v>1.375</c:v>
                </c:pt>
                <c:pt idx="211">
                  <c:v>1.471428</c:v>
                </c:pt>
                <c:pt idx="212">
                  <c:v>1.5521419999999999</c:v>
                </c:pt>
                <c:pt idx="213">
                  <c:v>1.5042850000000001</c:v>
                </c:pt>
                <c:pt idx="214">
                  <c:v>1.4535709999999999</c:v>
                </c:pt>
                <c:pt idx="215">
                  <c:v>1.354285</c:v>
                </c:pt>
                <c:pt idx="216">
                  <c:v>1.4171419999999999</c:v>
                </c:pt>
                <c:pt idx="217">
                  <c:v>1.428571</c:v>
                </c:pt>
                <c:pt idx="218">
                  <c:v>1.396428</c:v>
                </c:pt>
                <c:pt idx="219">
                  <c:v>1.425</c:v>
                </c:pt>
                <c:pt idx="220">
                  <c:v>1.4414279999999999</c:v>
                </c:pt>
                <c:pt idx="221">
                  <c:v>1.4571419999999999</c:v>
                </c:pt>
                <c:pt idx="222">
                  <c:v>1.501428</c:v>
                </c:pt>
                <c:pt idx="223">
                  <c:v>1.483571</c:v>
                </c:pt>
                <c:pt idx="224">
                  <c:v>1.4428570000000001</c:v>
                </c:pt>
                <c:pt idx="225">
                  <c:v>1.4392849999999999</c:v>
                </c:pt>
                <c:pt idx="226">
                  <c:v>1.469357</c:v>
                </c:pt>
                <c:pt idx="227">
                  <c:v>1.5685709999999999</c:v>
                </c:pt>
                <c:pt idx="228">
                  <c:v>1.759285</c:v>
                </c:pt>
                <c:pt idx="229">
                  <c:v>1.640714</c:v>
                </c:pt>
                <c:pt idx="230">
                  <c:v>1.48</c:v>
                </c:pt>
                <c:pt idx="231">
                  <c:v>1.5728569999999999</c:v>
                </c:pt>
                <c:pt idx="232">
                  <c:v>1.5107139999999999</c:v>
                </c:pt>
                <c:pt idx="233">
                  <c:v>1.582857</c:v>
                </c:pt>
                <c:pt idx="234">
                  <c:v>1.628571</c:v>
                </c:pt>
                <c:pt idx="235">
                  <c:v>1.628571</c:v>
                </c:pt>
                <c:pt idx="236">
                  <c:v>1.6071420000000001</c:v>
                </c:pt>
                <c:pt idx="237">
                  <c:v>1.6165</c:v>
                </c:pt>
                <c:pt idx="238">
                  <c:v>1.6692849999999999</c:v>
                </c:pt>
                <c:pt idx="239">
                  <c:v>1.658571</c:v>
                </c:pt>
                <c:pt idx="240">
                  <c:v>1.6882140000000001</c:v>
                </c:pt>
                <c:pt idx="241">
                  <c:v>1.634285</c:v>
                </c:pt>
                <c:pt idx="242">
                  <c:v>1.6157140000000001</c:v>
                </c:pt>
                <c:pt idx="243">
                  <c:v>1.680714</c:v>
                </c:pt>
                <c:pt idx="244">
                  <c:v>1.7964279999999999</c:v>
                </c:pt>
                <c:pt idx="245">
                  <c:v>1.7485710000000001</c:v>
                </c:pt>
                <c:pt idx="246">
                  <c:v>1.747142</c:v>
                </c:pt>
                <c:pt idx="247">
                  <c:v>1.6992849999999999</c:v>
                </c:pt>
                <c:pt idx="248">
                  <c:v>1.4850000000000001</c:v>
                </c:pt>
                <c:pt idx="249">
                  <c:v>1.553571</c:v>
                </c:pt>
                <c:pt idx="250">
                  <c:v>1.513571</c:v>
                </c:pt>
                <c:pt idx="251">
                  <c:v>1.6135710000000001</c:v>
                </c:pt>
                <c:pt idx="252">
                  <c:v>1.58</c:v>
                </c:pt>
                <c:pt idx="253">
                  <c:v>1.620714</c:v>
                </c:pt>
                <c:pt idx="254">
                  <c:v>1.614285</c:v>
                </c:pt>
                <c:pt idx="255">
                  <c:v>1.628571</c:v>
                </c:pt>
                <c:pt idx="256">
                  <c:v>1.6035710000000001</c:v>
                </c:pt>
                <c:pt idx="257">
                  <c:v>1.664285</c:v>
                </c:pt>
                <c:pt idx="258">
                  <c:v>1.7043569999999999</c:v>
                </c:pt>
                <c:pt idx="259">
                  <c:v>1.7428570000000001</c:v>
                </c:pt>
                <c:pt idx="260">
                  <c:v>1.8149999999999999</c:v>
                </c:pt>
                <c:pt idx="261">
                  <c:v>1.686428</c:v>
                </c:pt>
                <c:pt idx="262">
                  <c:v>1.6429279999999999</c:v>
                </c:pt>
                <c:pt idx="263">
                  <c:v>1.6214280000000001</c:v>
                </c:pt>
                <c:pt idx="264">
                  <c:v>1.6035710000000001</c:v>
                </c:pt>
                <c:pt idx="265">
                  <c:v>1.5657140000000001</c:v>
                </c:pt>
                <c:pt idx="266">
                  <c:v>1.3714280000000001</c:v>
                </c:pt>
                <c:pt idx="267">
                  <c:v>1.553571</c:v>
                </c:pt>
                <c:pt idx="268">
                  <c:v>1.5149999999999999</c:v>
                </c:pt>
                <c:pt idx="269">
                  <c:v>1.5328569999999999</c:v>
                </c:pt>
                <c:pt idx="270">
                  <c:v>1.569285</c:v>
                </c:pt>
                <c:pt idx="271">
                  <c:v>1.55</c:v>
                </c:pt>
                <c:pt idx="272">
                  <c:v>1.535714</c:v>
                </c:pt>
                <c:pt idx="273">
                  <c:v>1.632142</c:v>
                </c:pt>
                <c:pt idx="274">
                  <c:v>1.6514279999999999</c:v>
                </c:pt>
                <c:pt idx="275">
                  <c:v>1.777142</c:v>
                </c:pt>
                <c:pt idx="276">
                  <c:v>1.7785709999999999</c:v>
                </c:pt>
                <c:pt idx="277">
                  <c:v>1.825</c:v>
                </c:pt>
                <c:pt idx="278">
                  <c:v>1.767857</c:v>
                </c:pt>
                <c:pt idx="279">
                  <c:v>1.94</c:v>
                </c:pt>
                <c:pt idx="280">
                  <c:v>1.9821420000000001</c:v>
                </c:pt>
                <c:pt idx="281">
                  <c:v>1.914285</c:v>
                </c:pt>
                <c:pt idx="282">
                  <c:v>1.9592849999999999</c:v>
                </c:pt>
                <c:pt idx="283">
                  <c:v>1.9685710000000001</c:v>
                </c:pt>
                <c:pt idx="284">
                  <c:v>1.922142</c:v>
                </c:pt>
                <c:pt idx="285">
                  <c:v>1.892142</c:v>
                </c:pt>
                <c:pt idx="286">
                  <c:v>2.0099999999999998</c:v>
                </c:pt>
                <c:pt idx="287">
                  <c:v>1.884285</c:v>
                </c:pt>
                <c:pt idx="288">
                  <c:v>1.82</c:v>
                </c:pt>
                <c:pt idx="289">
                  <c:v>1.805714</c:v>
                </c:pt>
                <c:pt idx="290">
                  <c:v>1.7250000000000001</c:v>
                </c:pt>
                <c:pt idx="291">
                  <c:v>1.680714</c:v>
                </c:pt>
                <c:pt idx="292">
                  <c:v>1.7642850000000001</c:v>
                </c:pt>
                <c:pt idx="293">
                  <c:v>1.905</c:v>
                </c:pt>
                <c:pt idx="294">
                  <c:v>1.8857139999999999</c:v>
                </c:pt>
                <c:pt idx="295">
                  <c:v>1.93</c:v>
                </c:pt>
                <c:pt idx="296">
                  <c:v>1.9014279999999999</c:v>
                </c:pt>
                <c:pt idx="297">
                  <c:v>1.906428</c:v>
                </c:pt>
                <c:pt idx="298">
                  <c:v>1.853928</c:v>
                </c:pt>
                <c:pt idx="299">
                  <c:v>1.8714280000000001</c:v>
                </c:pt>
                <c:pt idx="300">
                  <c:v>1.7821419999999999</c:v>
                </c:pt>
                <c:pt idx="301">
                  <c:v>1.7821419999999999</c:v>
                </c:pt>
                <c:pt idx="302">
                  <c:v>1.7364280000000001</c:v>
                </c:pt>
                <c:pt idx="303">
                  <c:v>1.668571</c:v>
                </c:pt>
                <c:pt idx="304">
                  <c:v>1.6492849999999999</c:v>
                </c:pt>
                <c:pt idx="305">
                  <c:v>1.6778569999999999</c:v>
                </c:pt>
                <c:pt idx="306">
                  <c:v>1.7728569999999999</c:v>
                </c:pt>
                <c:pt idx="307">
                  <c:v>1.7764279999999999</c:v>
                </c:pt>
                <c:pt idx="308">
                  <c:v>1.73</c:v>
                </c:pt>
                <c:pt idx="309">
                  <c:v>1.781428</c:v>
                </c:pt>
                <c:pt idx="310">
                  <c:v>1.7849999999999999</c:v>
                </c:pt>
                <c:pt idx="311">
                  <c:v>1.7749999999999999</c:v>
                </c:pt>
                <c:pt idx="312">
                  <c:v>1.8457140000000001</c:v>
                </c:pt>
                <c:pt idx="313">
                  <c:v>1.98</c:v>
                </c:pt>
                <c:pt idx="314">
                  <c:v>2.059285</c:v>
                </c:pt>
                <c:pt idx="315">
                  <c:v>2.0571419999999998</c:v>
                </c:pt>
                <c:pt idx="316">
                  <c:v>2.0049999999999999</c:v>
                </c:pt>
                <c:pt idx="317">
                  <c:v>2.1278570000000001</c:v>
                </c:pt>
                <c:pt idx="318">
                  <c:v>2.3121420000000001</c:v>
                </c:pt>
                <c:pt idx="319">
                  <c:v>2.2599999999999998</c:v>
                </c:pt>
                <c:pt idx="320">
                  <c:v>2.3807140000000002</c:v>
                </c:pt>
                <c:pt idx="321">
                  <c:v>2.4035709999999999</c:v>
                </c:pt>
                <c:pt idx="322">
                  <c:v>2.378571</c:v>
                </c:pt>
                <c:pt idx="323">
                  <c:v>2.3921420000000002</c:v>
                </c:pt>
                <c:pt idx="324">
                  <c:v>2.467857</c:v>
                </c:pt>
                <c:pt idx="325">
                  <c:v>2.48</c:v>
                </c:pt>
                <c:pt idx="326">
                  <c:v>2.5364279999999999</c:v>
                </c:pt>
                <c:pt idx="327">
                  <c:v>2.422142</c:v>
                </c:pt>
                <c:pt idx="328">
                  <c:v>2.3478569999999999</c:v>
                </c:pt>
                <c:pt idx="329">
                  <c:v>2.4692850000000002</c:v>
                </c:pt>
                <c:pt idx="330">
                  <c:v>2.5364279999999999</c:v>
                </c:pt>
                <c:pt idx="331">
                  <c:v>2.5642849999999999</c:v>
                </c:pt>
                <c:pt idx="332">
                  <c:v>2.5535709999999998</c:v>
                </c:pt>
                <c:pt idx="333">
                  <c:v>2.61</c:v>
                </c:pt>
                <c:pt idx="334">
                  <c:v>2.6428569999999998</c:v>
                </c:pt>
                <c:pt idx="335">
                  <c:v>2.7707139999999999</c:v>
                </c:pt>
                <c:pt idx="336">
                  <c:v>2.7949999999999999</c:v>
                </c:pt>
                <c:pt idx="337">
                  <c:v>2.7142849999999998</c:v>
                </c:pt>
                <c:pt idx="338">
                  <c:v>2.4864280000000001</c:v>
                </c:pt>
                <c:pt idx="339">
                  <c:v>2.3921420000000002</c:v>
                </c:pt>
                <c:pt idx="340">
                  <c:v>2.3914279999999999</c:v>
                </c:pt>
                <c:pt idx="341">
                  <c:v>2.3971420000000001</c:v>
                </c:pt>
                <c:pt idx="342">
                  <c:v>2.4649999999999999</c:v>
                </c:pt>
                <c:pt idx="343">
                  <c:v>2.926428</c:v>
                </c:pt>
                <c:pt idx="344">
                  <c:v>2.8678569999999999</c:v>
                </c:pt>
                <c:pt idx="345">
                  <c:v>2.954285</c:v>
                </c:pt>
                <c:pt idx="346">
                  <c:v>3.1464279999999998</c:v>
                </c:pt>
                <c:pt idx="347">
                  <c:v>3.071428</c:v>
                </c:pt>
                <c:pt idx="348">
                  <c:v>3.0764279999999999</c:v>
                </c:pt>
                <c:pt idx="349">
                  <c:v>3.1892849999999999</c:v>
                </c:pt>
                <c:pt idx="350">
                  <c:v>3.3450000000000002</c:v>
                </c:pt>
                <c:pt idx="351">
                  <c:v>3.3728570000000002</c:v>
                </c:pt>
                <c:pt idx="352">
                  <c:v>3.1928570000000001</c:v>
                </c:pt>
                <c:pt idx="353">
                  <c:v>3.7035710000000002</c:v>
                </c:pt>
                <c:pt idx="354">
                  <c:v>3.7235710000000002</c:v>
                </c:pt>
                <c:pt idx="355">
                  <c:v>3.9100709999999999</c:v>
                </c:pt>
                <c:pt idx="356">
                  <c:v>3.8928569999999998</c:v>
                </c:pt>
                <c:pt idx="357">
                  <c:v>3.7464279999999999</c:v>
                </c:pt>
                <c:pt idx="358">
                  <c:v>3.7235710000000002</c:v>
                </c:pt>
                <c:pt idx="359">
                  <c:v>3.713571</c:v>
                </c:pt>
                <c:pt idx="360">
                  <c:v>3.8392140000000001</c:v>
                </c:pt>
                <c:pt idx="361">
                  <c:v>4.0342849999999997</c:v>
                </c:pt>
                <c:pt idx="362">
                  <c:v>4.2185709999999998</c:v>
                </c:pt>
                <c:pt idx="363">
                  <c:v>4.165</c:v>
                </c:pt>
                <c:pt idx="364">
                  <c:v>4.0928570000000004</c:v>
                </c:pt>
                <c:pt idx="365">
                  <c:v>4.1749999999999998</c:v>
                </c:pt>
                <c:pt idx="366">
                  <c:v>4.257142</c:v>
                </c:pt>
                <c:pt idx="367">
                  <c:v>4.1942849999999998</c:v>
                </c:pt>
                <c:pt idx="368">
                  <c:v>3.6307140000000002</c:v>
                </c:pt>
                <c:pt idx="369">
                  <c:v>3.3485710000000002</c:v>
                </c:pt>
                <c:pt idx="370">
                  <c:v>3.3285710000000002</c:v>
                </c:pt>
                <c:pt idx="371">
                  <c:v>3.3592849999999999</c:v>
                </c:pt>
                <c:pt idx="372">
                  <c:v>3.5884999999999998</c:v>
                </c:pt>
                <c:pt idx="373">
                  <c:v>3.4642849999999998</c:v>
                </c:pt>
                <c:pt idx="374">
                  <c:v>3.3407140000000002</c:v>
                </c:pt>
                <c:pt idx="375">
                  <c:v>3.19</c:v>
                </c:pt>
                <c:pt idx="376">
                  <c:v>3.3264279999999999</c:v>
                </c:pt>
                <c:pt idx="377">
                  <c:v>3.317142</c:v>
                </c:pt>
                <c:pt idx="378">
                  <c:v>3.2542849999999999</c:v>
                </c:pt>
                <c:pt idx="379">
                  <c:v>3.2607140000000001</c:v>
                </c:pt>
                <c:pt idx="380">
                  <c:v>3.342857</c:v>
                </c:pt>
                <c:pt idx="381">
                  <c:v>3.4292850000000001</c:v>
                </c:pt>
                <c:pt idx="382">
                  <c:v>3.4507140000000001</c:v>
                </c:pt>
                <c:pt idx="383">
                  <c:v>3.5</c:v>
                </c:pt>
                <c:pt idx="384">
                  <c:v>3.6214279999999999</c:v>
                </c:pt>
                <c:pt idx="385">
                  <c:v>3.6357140000000001</c:v>
                </c:pt>
                <c:pt idx="386">
                  <c:v>3.5550000000000002</c:v>
                </c:pt>
                <c:pt idx="387">
                  <c:v>3.4314279999999999</c:v>
                </c:pt>
                <c:pt idx="388">
                  <c:v>3.390714</c:v>
                </c:pt>
                <c:pt idx="389">
                  <c:v>3.3721420000000002</c:v>
                </c:pt>
                <c:pt idx="390">
                  <c:v>3.245714</c:v>
                </c:pt>
                <c:pt idx="391">
                  <c:v>3.217857</c:v>
                </c:pt>
                <c:pt idx="392">
                  <c:v>3.3885710000000002</c:v>
                </c:pt>
                <c:pt idx="393">
                  <c:v>3.3435709999999998</c:v>
                </c:pt>
                <c:pt idx="394">
                  <c:v>3.237142</c:v>
                </c:pt>
                <c:pt idx="395">
                  <c:v>3.2</c:v>
                </c:pt>
                <c:pt idx="396">
                  <c:v>3.6064280000000002</c:v>
                </c:pt>
                <c:pt idx="397">
                  <c:v>3.654928</c:v>
                </c:pt>
                <c:pt idx="398">
                  <c:v>3.6478570000000001</c:v>
                </c:pt>
                <c:pt idx="399">
                  <c:v>3.7121420000000001</c:v>
                </c:pt>
                <c:pt idx="400">
                  <c:v>3.9192849999999999</c:v>
                </c:pt>
                <c:pt idx="401">
                  <c:v>4.07</c:v>
                </c:pt>
                <c:pt idx="402">
                  <c:v>4.1571420000000003</c:v>
                </c:pt>
                <c:pt idx="403">
                  <c:v>4.165</c:v>
                </c:pt>
                <c:pt idx="404">
                  <c:v>4.0564280000000004</c:v>
                </c:pt>
                <c:pt idx="405">
                  <c:v>3.906428</c:v>
                </c:pt>
                <c:pt idx="406">
                  <c:v>3.9164279999999998</c:v>
                </c:pt>
                <c:pt idx="407">
                  <c:v>3.9928569999999999</c:v>
                </c:pt>
                <c:pt idx="408">
                  <c:v>4.2578569999999996</c:v>
                </c:pt>
                <c:pt idx="409">
                  <c:v>4.4457139999999997</c:v>
                </c:pt>
                <c:pt idx="410">
                  <c:v>4.4328570000000003</c:v>
                </c:pt>
                <c:pt idx="411">
                  <c:v>4.4285709999999998</c:v>
                </c:pt>
                <c:pt idx="412">
                  <c:v>4.5750000000000002</c:v>
                </c:pt>
                <c:pt idx="413">
                  <c:v>4.665</c:v>
                </c:pt>
                <c:pt idx="414">
                  <c:v>4.6500000000000004</c:v>
                </c:pt>
                <c:pt idx="415">
                  <c:v>4.6278569999999997</c:v>
                </c:pt>
                <c:pt idx="416">
                  <c:v>4.6828570000000003</c:v>
                </c:pt>
                <c:pt idx="417">
                  <c:v>4.8392850000000003</c:v>
                </c:pt>
                <c:pt idx="418">
                  <c:v>4.7</c:v>
                </c:pt>
                <c:pt idx="419">
                  <c:v>5.547142</c:v>
                </c:pt>
                <c:pt idx="420">
                  <c:v>5.5357139999999996</c:v>
                </c:pt>
                <c:pt idx="421">
                  <c:v>5.4471420000000004</c:v>
                </c:pt>
                <c:pt idx="422">
                  <c:v>5.3704280000000004</c:v>
                </c:pt>
                <c:pt idx="423">
                  <c:v>5.1357140000000001</c:v>
                </c:pt>
                <c:pt idx="424">
                  <c:v>5.0535709999999998</c:v>
                </c:pt>
                <c:pt idx="425">
                  <c:v>5.2435710000000002</c:v>
                </c:pt>
                <c:pt idx="426">
                  <c:v>5.1950000000000003</c:v>
                </c:pt>
                <c:pt idx="427">
                  <c:v>5.1357140000000001</c:v>
                </c:pt>
                <c:pt idx="428">
                  <c:v>4.9749999999999996</c:v>
                </c:pt>
                <c:pt idx="429">
                  <c:v>5.225714</c:v>
                </c:pt>
                <c:pt idx="430">
                  <c:v>5.4735709999999997</c:v>
                </c:pt>
                <c:pt idx="431">
                  <c:v>5.4685709999999998</c:v>
                </c:pt>
                <c:pt idx="432">
                  <c:v>5.2</c:v>
                </c:pt>
                <c:pt idx="433">
                  <c:v>5.14</c:v>
                </c:pt>
                <c:pt idx="434">
                  <c:v>5.3285710000000002</c:v>
                </c:pt>
                <c:pt idx="435">
                  <c:v>5.0771420000000003</c:v>
                </c:pt>
                <c:pt idx="436">
                  <c:v>5.04</c:v>
                </c:pt>
                <c:pt idx="437">
                  <c:v>5.0342849999999997</c:v>
                </c:pt>
                <c:pt idx="438">
                  <c:v>4.878571</c:v>
                </c:pt>
                <c:pt idx="439">
                  <c:v>5.0542850000000001</c:v>
                </c:pt>
                <c:pt idx="440">
                  <c:v>5.0028569999999997</c:v>
                </c:pt>
                <c:pt idx="441">
                  <c:v>4.4571420000000002</c:v>
                </c:pt>
                <c:pt idx="442">
                  <c:v>4.4442849999999998</c:v>
                </c:pt>
                <c:pt idx="443">
                  <c:v>4.8</c:v>
                </c:pt>
                <c:pt idx="444">
                  <c:v>4.9142849999999996</c:v>
                </c:pt>
                <c:pt idx="445">
                  <c:v>4.9642850000000003</c:v>
                </c:pt>
                <c:pt idx="446">
                  <c:v>4.9228569999999996</c:v>
                </c:pt>
                <c:pt idx="447">
                  <c:v>4.7171419999999999</c:v>
                </c:pt>
                <c:pt idx="448">
                  <c:v>4.668571</c:v>
                </c:pt>
                <c:pt idx="449">
                  <c:v>4.7528569999999997</c:v>
                </c:pt>
                <c:pt idx="450">
                  <c:v>4.5685710000000004</c:v>
                </c:pt>
                <c:pt idx="451">
                  <c:v>4.45</c:v>
                </c:pt>
                <c:pt idx="452">
                  <c:v>4.3728569999999998</c:v>
                </c:pt>
                <c:pt idx="453">
                  <c:v>4.2885710000000001</c:v>
                </c:pt>
                <c:pt idx="454">
                  <c:v>4.3957139999999999</c:v>
                </c:pt>
                <c:pt idx="455">
                  <c:v>4.2214280000000004</c:v>
                </c:pt>
                <c:pt idx="456">
                  <c:v>4.1500000000000004</c:v>
                </c:pt>
                <c:pt idx="457">
                  <c:v>4.3600000000000003</c:v>
                </c:pt>
                <c:pt idx="458">
                  <c:v>4.4142849999999996</c:v>
                </c:pt>
                <c:pt idx="459">
                  <c:v>4.3899999999999997</c:v>
                </c:pt>
                <c:pt idx="460">
                  <c:v>4.1785709999999998</c:v>
                </c:pt>
                <c:pt idx="461">
                  <c:v>4.071428</c:v>
                </c:pt>
                <c:pt idx="462">
                  <c:v>4.047142</c:v>
                </c:pt>
                <c:pt idx="463">
                  <c:v>4.2285709999999996</c:v>
                </c:pt>
                <c:pt idx="464">
                  <c:v>4.1385709999999998</c:v>
                </c:pt>
                <c:pt idx="465">
                  <c:v>4.7699999999999996</c:v>
                </c:pt>
                <c:pt idx="466">
                  <c:v>4.91</c:v>
                </c:pt>
                <c:pt idx="467">
                  <c:v>4.8742850000000004</c:v>
                </c:pt>
                <c:pt idx="468">
                  <c:v>5.0514279999999996</c:v>
                </c:pt>
                <c:pt idx="469">
                  <c:v>5.0257139999999998</c:v>
                </c:pt>
                <c:pt idx="470">
                  <c:v>5.0999999999999996</c:v>
                </c:pt>
                <c:pt idx="471">
                  <c:v>5.0857140000000003</c:v>
                </c:pt>
                <c:pt idx="472">
                  <c:v>5.09</c:v>
                </c:pt>
                <c:pt idx="473">
                  <c:v>5.378571</c:v>
                </c:pt>
                <c:pt idx="474">
                  <c:v>5.3871419999999999</c:v>
                </c:pt>
                <c:pt idx="475">
                  <c:v>5.2271419999999997</c:v>
                </c:pt>
                <c:pt idx="476">
                  <c:v>5.2142850000000003</c:v>
                </c:pt>
                <c:pt idx="477">
                  <c:v>5.2885710000000001</c:v>
                </c:pt>
                <c:pt idx="478">
                  <c:v>4.3928570000000002</c:v>
                </c:pt>
                <c:pt idx="479">
                  <c:v>4.378571</c:v>
                </c:pt>
                <c:pt idx="480">
                  <c:v>4.1571420000000003</c:v>
                </c:pt>
                <c:pt idx="481">
                  <c:v>4.144285</c:v>
                </c:pt>
                <c:pt idx="482">
                  <c:v>4.2542850000000003</c:v>
                </c:pt>
                <c:pt idx="483">
                  <c:v>4.2300000000000004</c:v>
                </c:pt>
                <c:pt idx="484">
                  <c:v>4.0871420000000001</c:v>
                </c:pt>
                <c:pt idx="485">
                  <c:v>4.0057140000000002</c:v>
                </c:pt>
                <c:pt idx="486">
                  <c:v>3.954142</c:v>
                </c:pt>
                <c:pt idx="487">
                  <c:v>3.721428</c:v>
                </c:pt>
                <c:pt idx="488">
                  <c:v>3.6228570000000002</c:v>
                </c:pt>
                <c:pt idx="489">
                  <c:v>3.842857</c:v>
                </c:pt>
                <c:pt idx="490">
                  <c:v>3.8528570000000002</c:v>
                </c:pt>
                <c:pt idx="491">
                  <c:v>4.112857</c:v>
                </c:pt>
                <c:pt idx="492">
                  <c:v>4.03</c:v>
                </c:pt>
                <c:pt idx="493">
                  <c:v>3.9057140000000001</c:v>
                </c:pt>
                <c:pt idx="494">
                  <c:v>3.8557139999999999</c:v>
                </c:pt>
                <c:pt idx="495">
                  <c:v>4.2</c:v>
                </c:pt>
                <c:pt idx="496">
                  <c:v>4.2157140000000002</c:v>
                </c:pt>
                <c:pt idx="497">
                  <c:v>4.3842850000000002</c:v>
                </c:pt>
                <c:pt idx="498">
                  <c:v>4.3914280000000003</c:v>
                </c:pt>
                <c:pt idx="499">
                  <c:v>4.3571419999999996</c:v>
                </c:pt>
                <c:pt idx="500">
                  <c:v>4.4285709999999998</c:v>
                </c:pt>
                <c:pt idx="501">
                  <c:v>4.4785709999999996</c:v>
                </c:pt>
                <c:pt idx="502">
                  <c:v>4.42</c:v>
                </c:pt>
                <c:pt idx="503">
                  <c:v>4.4657140000000002</c:v>
                </c:pt>
                <c:pt idx="504">
                  <c:v>4.5642849999999999</c:v>
                </c:pt>
                <c:pt idx="505">
                  <c:v>4.5857140000000003</c:v>
                </c:pt>
                <c:pt idx="506">
                  <c:v>4.6485709999999996</c:v>
                </c:pt>
                <c:pt idx="507">
                  <c:v>4.7428569999999999</c:v>
                </c:pt>
                <c:pt idx="508">
                  <c:v>4.7028569999999998</c:v>
                </c:pt>
                <c:pt idx="509">
                  <c:v>4.6571420000000003</c:v>
                </c:pt>
                <c:pt idx="510">
                  <c:v>4.6385709999999998</c:v>
                </c:pt>
                <c:pt idx="511">
                  <c:v>4.45</c:v>
                </c:pt>
                <c:pt idx="512">
                  <c:v>4.4857139999999998</c:v>
                </c:pt>
                <c:pt idx="513">
                  <c:v>4.5857140000000003</c:v>
                </c:pt>
                <c:pt idx="514">
                  <c:v>4.5728569999999999</c:v>
                </c:pt>
                <c:pt idx="515">
                  <c:v>4.4714280000000004</c:v>
                </c:pt>
                <c:pt idx="516">
                  <c:v>4.4557140000000004</c:v>
                </c:pt>
                <c:pt idx="517">
                  <c:v>4.2214280000000004</c:v>
                </c:pt>
                <c:pt idx="518">
                  <c:v>4.2471420000000002</c:v>
                </c:pt>
                <c:pt idx="519">
                  <c:v>4.32</c:v>
                </c:pt>
                <c:pt idx="520">
                  <c:v>4.26</c:v>
                </c:pt>
                <c:pt idx="521">
                  <c:v>4.2214280000000004</c:v>
                </c:pt>
                <c:pt idx="522">
                  <c:v>4.1314279999999997</c:v>
                </c:pt>
                <c:pt idx="523">
                  <c:v>4.1414280000000003</c:v>
                </c:pt>
                <c:pt idx="524">
                  <c:v>4.3842850000000002</c:v>
                </c:pt>
                <c:pt idx="525">
                  <c:v>4.4414280000000002</c:v>
                </c:pt>
                <c:pt idx="526">
                  <c:v>4.57</c:v>
                </c:pt>
                <c:pt idx="527">
                  <c:v>4.8571419999999996</c:v>
                </c:pt>
                <c:pt idx="528">
                  <c:v>4.8828569999999996</c:v>
                </c:pt>
                <c:pt idx="529">
                  <c:v>5.1428570000000002</c:v>
                </c:pt>
                <c:pt idx="530">
                  <c:v>5.1357140000000001</c:v>
                </c:pt>
                <c:pt idx="531">
                  <c:v>4.6157139999999997</c:v>
                </c:pt>
                <c:pt idx="532">
                  <c:v>4.7885710000000001</c:v>
                </c:pt>
                <c:pt idx="533">
                  <c:v>4.7642850000000001</c:v>
                </c:pt>
                <c:pt idx="534">
                  <c:v>4.5585709999999997</c:v>
                </c:pt>
                <c:pt idx="535">
                  <c:v>4.7757139999999998</c:v>
                </c:pt>
                <c:pt idx="536">
                  <c:v>4.6542849999999998</c:v>
                </c:pt>
                <c:pt idx="537">
                  <c:v>4.5485709999999999</c:v>
                </c:pt>
                <c:pt idx="538">
                  <c:v>4.58</c:v>
                </c:pt>
                <c:pt idx="539">
                  <c:v>4.571428</c:v>
                </c:pt>
                <c:pt idx="540">
                  <c:v>3.2885710000000001</c:v>
                </c:pt>
                <c:pt idx="541">
                  <c:v>2.8814280000000001</c:v>
                </c:pt>
                <c:pt idx="542">
                  <c:v>3.08</c:v>
                </c:pt>
                <c:pt idx="543">
                  <c:v>2.8571420000000001</c:v>
                </c:pt>
                <c:pt idx="544">
                  <c:v>2.8914279999999999</c:v>
                </c:pt>
                <c:pt idx="545">
                  <c:v>2.8957139999999999</c:v>
                </c:pt>
                <c:pt idx="546">
                  <c:v>2.7228569999999999</c:v>
                </c:pt>
                <c:pt idx="547">
                  <c:v>2.9085709999999998</c:v>
                </c:pt>
                <c:pt idx="548">
                  <c:v>2.89</c:v>
                </c:pt>
                <c:pt idx="549">
                  <c:v>2.9</c:v>
                </c:pt>
                <c:pt idx="550">
                  <c:v>2.9285709999999998</c:v>
                </c:pt>
                <c:pt idx="551">
                  <c:v>2.88</c:v>
                </c:pt>
                <c:pt idx="552">
                  <c:v>2.75</c:v>
                </c:pt>
                <c:pt idx="553">
                  <c:v>2.5042849999999999</c:v>
                </c:pt>
                <c:pt idx="554">
                  <c:v>2.4428570000000001</c:v>
                </c:pt>
                <c:pt idx="555">
                  <c:v>2.4157139999999999</c:v>
                </c:pt>
                <c:pt idx="556">
                  <c:v>2.3457140000000001</c:v>
                </c:pt>
                <c:pt idx="557">
                  <c:v>2.4485709999999998</c:v>
                </c:pt>
                <c:pt idx="558">
                  <c:v>2.301428</c:v>
                </c:pt>
                <c:pt idx="559">
                  <c:v>2.1971419999999999</c:v>
                </c:pt>
                <c:pt idx="560">
                  <c:v>2.14</c:v>
                </c:pt>
                <c:pt idx="561">
                  <c:v>2.1971419999999999</c:v>
                </c:pt>
                <c:pt idx="562">
                  <c:v>2.2242850000000001</c:v>
                </c:pt>
                <c:pt idx="563">
                  <c:v>2.2485710000000001</c:v>
                </c:pt>
                <c:pt idx="564">
                  <c:v>2.2642850000000001</c:v>
                </c:pt>
                <c:pt idx="565">
                  <c:v>2.2628569999999999</c:v>
                </c:pt>
                <c:pt idx="566">
                  <c:v>2.2728570000000001</c:v>
                </c:pt>
                <c:pt idx="567">
                  <c:v>2.2085710000000001</c:v>
                </c:pt>
                <c:pt idx="568">
                  <c:v>2.2385709999999999</c:v>
                </c:pt>
                <c:pt idx="569">
                  <c:v>2.1771419999999999</c:v>
                </c:pt>
                <c:pt idx="570">
                  <c:v>2.164285</c:v>
                </c:pt>
                <c:pt idx="571">
                  <c:v>2.0642849999999999</c:v>
                </c:pt>
                <c:pt idx="572">
                  <c:v>1.9928570000000001</c:v>
                </c:pt>
                <c:pt idx="573">
                  <c:v>2.0385710000000001</c:v>
                </c:pt>
                <c:pt idx="574">
                  <c:v>2.1214279999999999</c:v>
                </c:pt>
                <c:pt idx="575">
                  <c:v>2.051428</c:v>
                </c:pt>
                <c:pt idx="576">
                  <c:v>2.2014279999999999</c:v>
                </c:pt>
                <c:pt idx="577">
                  <c:v>2.152857</c:v>
                </c:pt>
                <c:pt idx="578">
                  <c:v>2.1542849999999998</c:v>
                </c:pt>
                <c:pt idx="579">
                  <c:v>2.1342850000000002</c:v>
                </c:pt>
                <c:pt idx="580">
                  <c:v>2.2599999999999998</c:v>
                </c:pt>
                <c:pt idx="581">
                  <c:v>2.3314279999999998</c:v>
                </c:pt>
                <c:pt idx="582">
                  <c:v>2.2714279999999998</c:v>
                </c:pt>
                <c:pt idx="583">
                  <c:v>2.4414280000000002</c:v>
                </c:pt>
                <c:pt idx="584">
                  <c:v>2.4271419999999999</c:v>
                </c:pt>
                <c:pt idx="585">
                  <c:v>2.5371419999999998</c:v>
                </c:pt>
                <c:pt idx="586">
                  <c:v>2.5014280000000002</c:v>
                </c:pt>
                <c:pt idx="587">
                  <c:v>2.4071419999999999</c:v>
                </c:pt>
                <c:pt idx="588">
                  <c:v>2.4</c:v>
                </c:pt>
                <c:pt idx="589">
                  <c:v>2.378571</c:v>
                </c:pt>
                <c:pt idx="590">
                  <c:v>2.3342849999999999</c:v>
                </c:pt>
                <c:pt idx="591">
                  <c:v>2.3414280000000001</c:v>
                </c:pt>
                <c:pt idx="592">
                  <c:v>2.34</c:v>
                </c:pt>
                <c:pt idx="593">
                  <c:v>2.2028569999999998</c:v>
                </c:pt>
                <c:pt idx="594">
                  <c:v>2.3328570000000002</c:v>
                </c:pt>
                <c:pt idx="595">
                  <c:v>2.4642849999999998</c:v>
                </c:pt>
                <c:pt idx="596">
                  <c:v>2.5785710000000002</c:v>
                </c:pt>
                <c:pt idx="597">
                  <c:v>2.5642849999999999</c:v>
                </c:pt>
                <c:pt idx="598">
                  <c:v>2.5057140000000002</c:v>
                </c:pt>
                <c:pt idx="599">
                  <c:v>2.394285</c:v>
                </c:pt>
                <c:pt idx="600">
                  <c:v>2.4900000000000002</c:v>
                </c:pt>
                <c:pt idx="601">
                  <c:v>2.4685709999999998</c:v>
                </c:pt>
                <c:pt idx="602">
                  <c:v>2.4785710000000001</c:v>
                </c:pt>
                <c:pt idx="603">
                  <c:v>2.4900000000000002</c:v>
                </c:pt>
                <c:pt idx="604">
                  <c:v>1.471428</c:v>
                </c:pt>
                <c:pt idx="605">
                  <c:v>1.41</c:v>
                </c:pt>
                <c:pt idx="606">
                  <c:v>1.418571</c:v>
                </c:pt>
                <c:pt idx="607">
                  <c:v>1.4428570000000001</c:v>
                </c:pt>
                <c:pt idx="608">
                  <c:v>1.438571</c:v>
                </c:pt>
                <c:pt idx="609">
                  <c:v>1.4</c:v>
                </c:pt>
                <c:pt idx="610">
                  <c:v>1.4271419999999999</c:v>
                </c:pt>
                <c:pt idx="611">
                  <c:v>1.372857</c:v>
                </c:pt>
                <c:pt idx="612">
                  <c:v>1.382857</c:v>
                </c:pt>
                <c:pt idx="613">
                  <c:v>1.37</c:v>
                </c:pt>
                <c:pt idx="614">
                  <c:v>1.352857</c:v>
                </c:pt>
                <c:pt idx="615">
                  <c:v>1.3471420000000001</c:v>
                </c:pt>
                <c:pt idx="616">
                  <c:v>1.4157139999999999</c:v>
                </c:pt>
                <c:pt idx="617">
                  <c:v>1.4457139999999999</c:v>
                </c:pt>
                <c:pt idx="618">
                  <c:v>1.51</c:v>
                </c:pt>
                <c:pt idx="619">
                  <c:v>1.56</c:v>
                </c:pt>
                <c:pt idx="620">
                  <c:v>1.551428</c:v>
                </c:pt>
                <c:pt idx="621">
                  <c:v>1.5228569999999999</c:v>
                </c:pt>
                <c:pt idx="622">
                  <c:v>1.4828570000000001</c:v>
                </c:pt>
                <c:pt idx="623">
                  <c:v>1.535714</c:v>
                </c:pt>
                <c:pt idx="624">
                  <c:v>1.551428</c:v>
                </c:pt>
                <c:pt idx="625">
                  <c:v>1.604285</c:v>
                </c:pt>
                <c:pt idx="626">
                  <c:v>1.545714</c:v>
                </c:pt>
                <c:pt idx="627">
                  <c:v>1.4942850000000001</c:v>
                </c:pt>
                <c:pt idx="628">
                  <c:v>1.7028570000000001</c:v>
                </c:pt>
                <c:pt idx="629">
                  <c:v>1.6071420000000001</c:v>
                </c:pt>
                <c:pt idx="630">
                  <c:v>1.6157140000000001</c:v>
                </c:pt>
                <c:pt idx="631">
                  <c:v>1.5642849999999999</c:v>
                </c:pt>
                <c:pt idx="632">
                  <c:v>1.622857</c:v>
                </c:pt>
                <c:pt idx="633">
                  <c:v>1.6214280000000001</c:v>
                </c:pt>
                <c:pt idx="634">
                  <c:v>1.6314280000000001</c:v>
                </c:pt>
                <c:pt idx="635">
                  <c:v>1.6257140000000001</c:v>
                </c:pt>
                <c:pt idx="636">
                  <c:v>1.6071420000000001</c:v>
                </c:pt>
                <c:pt idx="637">
                  <c:v>1.6214280000000001</c:v>
                </c:pt>
                <c:pt idx="638">
                  <c:v>1.614285</c:v>
                </c:pt>
                <c:pt idx="639">
                  <c:v>1.6</c:v>
                </c:pt>
                <c:pt idx="640">
                  <c:v>1.6671419999999999</c:v>
                </c:pt>
                <c:pt idx="641">
                  <c:v>1.6157140000000001</c:v>
                </c:pt>
                <c:pt idx="642">
                  <c:v>1.6757139999999999</c:v>
                </c:pt>
                <c:pt idx="643">
                  <c:v>1.6771419999999999</c:v>
                </c:pt>
                <c:pt idx="644">
                  <c:v>1.8257140000000001</c:v>
                </c:pt>
                <c:pt idx="645">
                  <c:v>1.8</c:v>
                </c:pt>
                <c:pt idx="646">
                  <c:v>1.830714</c:v>
                </c:pt>
                <c:pt idx="647">
                  <c:v>1.908571</c:v>
                </c:pt>
                <c:pt idx="648">
                  <c:v>1.854285</c:v>
                </c:pt>
                <c:pt idx="649">
                  <c:v>1.8142849999999999</c:v>
                </c:pt>
                <c:pt idx="650">
                  <c:v>1.8</c:v>
                </c:pt>
                <c:pt idx="651">
                  <c:v>1.6714279999999999</c:v>
                </c:pt>
                <c:pt idx="652">
                  <c:v>1.6471420000000001</c:v>
                </c:pt>
                <c:pt idx="653">
                  <c:v>1.6571419999999999</c:v>
                </c:pt>
                <c:pt idx="654">
                  <c:v>1.7285710000000001</c:v>
                </c:pt>
                <c:pt idx="655">
                  <c:v>1.8042849999999999</c:v>
                </c:pt>
                <c:pt idx="656">
                  <c:v>1.811428</c:v>
                </c:pt>
                <c:pt idx="657">
                  <c:v>1.761428</c:v>
                </c:pt>
                <c:pt idx="658">
                  <c:v>1.7028570000000001</c:v>
                </c:pt>
                <c:pt idx="659">
                  <c:v>1.6657139999999999</c:v>
                </c:pt>
                <c:pt idx="660">
                  <c:v>1.6</c:v>
                </c:pt>
                <c:pt idx="661">
                  <c:v>1.5785709999999999</c:v>
                </c:pt>
                <c:pt idx="662">
                  <c:v>1.588571</c:v>
                </c:pt>
                <c:pt idx="663">
                  <c:v>1.61</c:v>
                </c:pt>
                <c:pt idx="664">
                  <c:v>1.5728569999999999</c:v>
                </c:pt>
                <c:pt idx="665">
                  <c:v>1.535714</c:v>
                </c:pt>
                <c:pt idx="666">
                  <c:v>1.551428</c:v>
                </c:pt>
                <c:pt idx="667">
                  <c:v>1.618571</c:v>
                </c:pt>
                <c:pt idx="668">
                  <c:v>1.614285</c:v>
                </c:pt>
                <c:pt idx="669">
                  <c:v>1.5814280000000001</c:v>
                </c:pt>
                <c:pt idx="670">
                  <c:v>1.5842849999999999</c:v>
                </c:pt>
                <c:pt idx="671">
                  <c:v>1.577142</c:v>
                </c:pt>
                <c:pt idx="672">
                  <c:v>1.5914280000000001</c:v>
                </c:pt>
                <c:pt idx="673">
                  <c:v>1.618571</c:v>
                </c:pt>
                <c:pt idx="674">
                  <c:v>1.5757140000000001</c:v>
                </c:pt>
                <c:pt idx="675">
                  <c:v>1.6014280000000001</c:v>
                </c:pt>
                <c:pt idx="676">
                  <c:v>1.634285</c:v>
                </c:pt>
                <c:pt idx="677">
                  <c:v>1.642857</c:v>
                </c:pt>
                <c:pt idx="678">
                  <c:v>1.64</c:v>
                </c:pt>
                <c:pt idx="679">
                  <c:v>1.602857</c:v>
                </c:pt>
                <c:pt idx="680">
                  <c:v>1.7</c:v>
                </c:pt>
                <c:pt idx="681">
                  <c:v>1.7171419999999999</c:v>
                </c:pt>
                <c:pt idx="682">
                  <c:v>1.6471420000000001</c:v>
                </c:pt>
                <c:pt idx="683">
                  <c:v>1.642857</c:v>
                </c:pt>
                <c:pt idx="684">
                  <c:v>1.638571</c:v>
                </c:pt>
                <c:pt idx="685">
                  <c:v>1.618571</c:v>
                </c:pt>
                <c:pt idx="686">
                  <c:v>1.592857</c:v>
                </c:pt>
                <c:pt idx="687">
                  <c:v>1.594285</c:v>
                </c:pt>
                <c:pt idx="688">
                  <c:v>1.6071420000000001</c:v>
                </c:pt>
                <c:pt idx="689">
                  <c:v>1.5642849999999999</c:v>
                </c:pt>
                <c:pt idx="690">
                  <c:v>1.5</c:v>
                </c:pt>
                <c:pt idx="691">
                  <c:v>1.5242849999999999</c:v>
                </c:pt>
                <c:pt idx="692">
                  <c:v>1.4585710000000001</c:v>
                </c:pt>
                <c:pt idx="693">
                  <c:v>1.455714</c:v>
                </c:pt>
                <c:pt idx="694">
                  <c:v>1.485714</c:v>
                </c:pt>
                <c:pt idx="695">
                  <c:v>1.57</c:v>
                </c:pt>
                <c:pt idx="696">
                  <c:v>1.5285709999999999</c:v>
                </c:pt>
                <c:pt idx="697">
                  <c:v>1.541428</c:v>
                </c:pt>
                <c:pt idx="698">
                  <c:v>1.525714</c:v>
                </c:pt>
                <c:pt idx="699">
                  <c:v>1.5085710000000001</c:v>
                </c:pt>
                <c:pt idx="700">
                  <c:v>1.5285709999999999</c:v>
                </c:pt>
                <c:pt idx="701">
                  <c:v>1.5128569999999999</c:v>
                </c:pt>
                <c:pt idx="702">
                  <c:v>1.4457139999999999</c:v>
                </c:pt>
                <c:pt idx="703">
                  <c:v>1.43</c:v>
                </c:pt>
                <c:pt idx="704">
                  <c:v>1.412857</c:v>
                </c:pt>
                <c:pt idx="705">
                  <c:v>1.3471420000000001</c:v>
                </c:pt>
                <c:pt idx="706">
                  <c:v>1.3571420000000001</c:v>
                </c:pt>
                <c:pt idx="707">
                  <c:v>1.3142849999999999</c:v>
                </c:pt>
                <c:pt idx="708">
                  <c:v>1.31</c:v>
                </c:pt>
                <c:pt idx="709">
                  <c:v>1.3142849999999999</c:v>
                </c:pt>
                <c:pt idx="710">
                  <c:v>1.3142849999999999</c:v>
                </c:pt>
                <c:pt idx="711">
                  <c:v>1.33</c:v>
                </c:pt>
                <c:pt idx="712">
                  <c:v>1.307142</c:v>
                </c:pt>
                <c:pt idx="713">
                  <c:v>1.3128569999999999</c:v>
                </c:pt>
                <c:pt idx="714">
                  <c:v>1.29</c:v>
                </c:pt>
                <c:pt idx="715">
                  <c:v>1.3971420000000001</c:v>
                </c:pt>
                <c:pt idx="716">
                  <c:v>1.4428570000000001</c:v>
                </c:pt>
                <c:pt idx="717">
                  <c:v>1.4642850000000001</c:v>
                </c:pt>
                <c:pt idx="718">
                  <c:v>1.55</c:v>
                </c:pt>
                <c:pt idx="719">
                  <c:v>1.547142</c:v>
                </c:pt>
                <c:pt idx="720">
                  <c:v>1.5657140000000001</c:v>
                </c:pt>
                <c:pt idx="721">
                  <c:v>1.545714</c:v>
                </c:pt>
                <c:pt idx="722">
                  <c:v>1.5857140000000001</c:v>
                </c:pt>
                <c:pt idx="723">
                  <c:v>1.6057140000000001</c:v>
                </c:pt>
                <c:pt idx="724">
                  <c:v>1.715714</c:v>
                </c:pt>
                <c:pt idx="725">
                  <c:v>1.6985710000000001</c:v>
                </c:pt>
                <c:pt idx="726">
                  <c:v>1.6671419999999999</c:v>
                </c:pt>
                <c:pt idx="727">
                  <c:v>1.73</c:v>
                </c:pt>
                <c:pt idx="728">
                  <c:v>1.7114279999999999</c:v>
                </c:pt>
                <c:pt idx="729">
                  <c:v>1.67</c:v>
                </c:pt>
                <c:pt idx="730">
                  <c:v>1.618571</c:v>
                </c:pt>
                <c:pt idx="731">
                  <c:v>1.66</c:v>
                </c:pt>
                <c:pt idx="732">
                  <c:v>1.6357139999999999</c:v>
                </c:pt>
                <c:pt idx="733">
                  <c:v>1.735714</c:v>
                </c:pt>
                <c:pt idx="734">
                  <c:v>1.6</c:v>
                </c:pt>
                <c:pt idx="735">
                  <c:v>1.642857</c:v>
                </c:pt>
                <c:pt idx="736">
                  <c:v>1.614285</c:v>
                </c:pt>
                <c:pt idx="737">
                  <c:v>1.642857</c:v>
                </c:pt>
                <c:pt idx="738">
                  <c:v>1.644285</c:v>
                </c:pt>
                <c:pt idx="739">
                  <c:v>1.65</c:v>
                </c:pt>
                <c:pt idx="740">
                  <c:v>1.652857</c:v>
                </c:pt>
                <c:pt idx="741">
                  <c:v>1.648571</c:v>
                </c:pt>
                <c:pt idx="742">
                  <c:v>1.6571419999999999</c:v>
                </c:pt>
                <c:pt idx="743">
                  <c:v>1.634285</c:v>
                </c:pt>
                <c:pt idx="744">
                  <c:v>1.652857</c:v>
                </c:pt>
                <c:pt idx="745">
                  <c:v>1.658571</c:v>
                </c:pt>
                <c:pt idx="746">
                  <c:v>1.654285</c:v>
                </c:pt>
                <c:pt idx="747">
                  <c:v>1.85</c:v>
                </c:pt>
                <c:pt idx="748">
                  <c:v>1.975714</c:v>
                </c:pt>
                <c:pt idx="749">
                  <c:v>2.04</c:v>
                </c:pt>
                <c:pt idx="750">
                  <c:v>2.1214279999999999</c:v>
                </c:pt>
                <c:pt idx="751">
                  <c:v>2.0685709999999999</c:v>
                </c:pt>
                <c:pt idx="752">
                  <c:v>2.2142849999999998</c:v>
                </c:pt>
                <c:pt idx="753">
                  <c:v>2.3042850000000001</c:v>
                </c:pt>
                <c:pt idx="754">
                  <c:v>2.2757139999999998</c:v>
                </c:pt>
                <c:pt idx="755">
                  <c:v>2.221428</c:v>
                </c:pt>
                <c:pt idx="756">
                  <c:v>2.0628570000000002</c:v>
                </c:pt>
                <c:pt idx="757">
                  <c:v>2.0771419999999998</c:v>
                </c:pt>
                <c:pt idx="758">
                  <c:v>2.0914280000000001</c:v>
                </c:pt>
                <c:pt idx="759">
                  <c:v>2.0785710000000002</c:v>
                </c:pt>
                <c:pt idx="760">
                  <c:v>2.0414279999999998</c:v>
                </c:pt>
                <c:pt idx="761">
                  <c:v>2.071428</c:v>
                </c:pt>
                <c:pt idx="762">
                  <c:v>2.1257139999999999</c:v>
                </c:pt>
                <c:pt idx="763">
                  <c:v>2.0957140000000001</c:v>
                </c:pt>
                <c:pt idx="764">
                  <c:v>2.1742849999999998</c:v>
                </c:pt>
                <c:pt idx="765">
                  <c:v>2.1428569999999998</c:v>
                </c:pt>
                <c:pt idx="766">
                  <c:v>2.1228570000000002</c:v>
                </c:pt>
                <c:pt idx="767">
                  <c:v>2.2357140000000002</c:v>
                </c:pt>
                <c:pt idx="768">
                  <c:v>2.4157139999999999</c:v>
                </c:pt>
                <c:pt idx="769">
                  <c:v>2.38</c:v>
                </c:pt>
                <c:pt idx="770">
                  <c:v>2.4285709999999998</c:v>
                </c:pt>
                <c:pt idx="771">
                  <c:v>2.4500000000000002</c:v>
                </c:pt>
                <c:pt idx="772">
                  <c:v>2.5185710000000001</c:v>
                </c:pt>
                <c:pt idx="773">
                  <c:v>2.46</c:v>
                </c:pt>
                <c:pt idx="774">
                  <c:v>2.455714</c:v>
                </c:pt>
                <c:pt idx="775">
                  <c:v>2.38</c:v>
                </c:pt>
                <c:pt idx="776">
                  <c:v>2.36</c:v>
                </c:pt>
                <c:pt idx="777">
                  <c:v>2.2928570000000001</c:v>
                </c:pt>
                <c:pt idx="778">
                  <c:v>2.2528570000000001</c:v>
                </c:pt>
                <c:pt idx="779">
                  <c:v>2.2842850000000001</c:v>
                </c:pt>
                <c:pt idx="780">
                  <c:v>2.297142</c:v>
                </c:pt>
                <c:pt idx="781">
                  <c:v>2.3342849999999999</c:v>
                </c:pt>
                <c:pt idx="782">
                  <c:v>2.3442850000000002</c:v>
                </c:pt>
                <c:pt idx="783">
                  <c:v>2.3642850000000002</c:v>
                </c:pt>
                <c:pt idx="784">
                  <c:v>2.3485710000000002</c:v>
                </c:pt>
                <c:pt idx="785">
                  <c:v>2.39</c:v>
                </c:pt>
                <c:pt idx="786">
                  <c:v>2.418571</c:v>
                </c:pt>
                <c:pt idx="787">
                  <c:v>2.3871419999999999</c:v>
                </c:pt>
                <c:pt idx="788">
                  <c:v>2.4585710000000001</c:v>
                </c:pt>
                <c:pt idx="789">
                  <c:v>2.4071419999999999</c:v>
                </c:pt>
                <c:pt idx="790">
                  <c:v>2.3614280000000001</c:v>
                </c:pt>
                <c:pt idx="791">
                  <c:v>2.3571420000000001</c:v>
                </c:pt>
                <c:pt idx="792">
                  <c:v>2.342857</c:v>
                </c:pt>
                <c:pt idx="793">
                  <c:v>2.3257140000000001</c:v>
                </c:pt>
                <c:pt idx="794">
                  <c:v>2.3414280000000001</c:v>
                </c:pt>
                <c:pt idx="795">
                  <c:v>2.4128569999999998</c:v>
                </c:pt>
                <c:pt idx="796">
                  <c:v>2.378571</c:v>
                </c:pt>
                <c:pt idx="797">
                  <c:v>2.342857</c:v>
                </c:pt>
                <c:pt idx="798">
                  <c:v>2.422857</c:v>
                </c:pt>
                <c:pt idx="799">
                  <c:v>2.7157140000000002</c:v>
                </c:pt>
                <c:pt idx="800">
                  <c:v>2.7885710000000001</c:v>
                </c:pt>
                <c:pt idx="801">
                  <c:v>2.7014279999999999</c:v>
                </c:pt>
                <c:pt idx="802">
                  <c:v>2.6514280000000001</c:v>
                </c:pt>
                <c:pt idx="803">
                  <c:v>2.7628569999999999</c:v>
                </c:pt>
                <c:pt idx="804">
                  <c:v>2.7957139999999998</c:v>
                </c:pt>
                <c:pt idx="805">
                  <c:v>2.9842849999999999</c:v>
                </c:pt>
                <c:pt idx="806">
                  <c:v>2.9485709999999998</c:v>
                </c:pt>
                <c:pt idx="807">
                  <c:v>2.995714</c:v>
                </c:pt>
                <c:pt idx="808">
                  <c:v>3.108571</c:v>
                </c:pt>
                <c:pt idx="809">
                  <c:v>3.0485709999999999</c:v>
                </c:pt>
                <c:pt idx="810">
                  <c:v>2.9814280000000002</c:v>
                </c:pt>
                <c:pt idx="811">
                  <c:v>3</c:v>
                </c:pt>
                <c:pt idx="812">
                  <c:v>3.1571419999999999</c:v>
                </c:pt>
                <c:pt idx="813">
                  <c:v>3.1385710000000002</c:v>
                </c:pt>
                <c:pt idx="814">
                  <c:v>3.1771419999999999</c:v>
                </c:pt>
                <c:pt idx="815">
                  <c:v>3.1271420000000001</c:v>
                </c:pt>
                <c:pt idx="816">
                  <c:v>3.0585710000000002</c:v>
                </c:pt>
                <c:pt idx="817">
                  <c:v>3.0542850000000001</c:v>
                </c:pt>
                <c:pt idx="818">
                  <c:v>3.0642849999999999</c:v>
                </c:pt>
                <c:pt idx="819">
                  <c:v>3.0142850000000001</c:v>
                </c:pt>
                <c:pt idx="820">
                  <c:v>3.0057140000000002</c:v>
                </c:pt>
                <c:pt idx="821">
                  <c:v>3.0085709999999999</c:v>
                </c:pt>
                <c:pt idx="822">
                  <c:v>3.027142</c:v>
                </c:pt>
                <c:pt idx="823">
                  <c:v>3.1342850000000002</c:v>
                </c:pt>
                <c:pt idx="824">
                  <c:v>3.0571419999999998</c:v>
                </c:pt>
                <c:pt idx="825">
                  <c:v>3.08</c:v>
                </c:pt>
                <c:pt idx="826">
                  <c:v>3.0642849999999999</c:v>
                </c:pt>
                <c:pt idx="827">
                  <c:v>3.0771419999999998</c:v>
                </c:pt>
                <c:pt idx="828">
                  <c:v>3.2514280000000002</c:v>
                </c:pt>
                <c:pt idx="829">
                  <c:v>3.2271420000000002</c:v>
                </c:pt>
                <c:pt idx="830">
                  <c:v>3.4414280000000002</c:v>
                </c:pt>
                <c:pt idx="831">
                  <c:v>3.567142</c:v>
                </c:pt>
                <c:pt idx="832">
                  <c:v>3.6014279999999999</c:v>
                </c:pt>
                <c:pt idx="833">
                  <c:v>3.4814280000000002</c:v>
                </c:pt>
                <c:pt idx="834">
                  <c:v>3.3814280000000001</c:v>
                </c:pt>
                <c:pt idx="835">
                  <c:v>3.3457140000000001</c:v>
                </c:pt>
                <c:pt idx="836">
                  <c:v>3.4571420000000002</c:v>
                </c:pt>
                <c:pt idx="837">
                  <c:v>3.3242850000000002</c:v>
                </c:pt>
                <c:pt idx="838">
                  <c:v>3.3114279999999998</c:v>
                </c:pt>
                <c:pt idx="839">
                  <c:v>3.2385709999999999</c:v>
                </c:pt>
                <c:pt idx="840">
                  <c:v>3.374285</c:v>
                </c:pt>
                <c:pt idx="841">
                  <c:v>3.4528569999999998</c:v>
                </c:pt>
                <c:pt idx="842">
                  <c:v>3.4242849999999998</c:v>
                </c:pt>
                <c:pt idx="843">
                  <c:v>3.471428</c:v>
                </c:pt>
                <c:pt idx="844">
                  <c:v>3.4628570000000001</c:v>
                </c:pt>
                <c:pt idx="845">
                  <c:v>3.4857140000000002</c:v>
                </c:pt>
                <c:pt idx="846">
                  <c:v>3.7128570000000001</c:v>
                </c:pt>
                <c:pt idx="847">
                  <c:v>3.805714</c:v>
                </c:pt>
                <c:pt idx="848">
                  <c:v>3.8557139999999999</c:v>
                </c:pt>
                <c:pt idx="849">
                  <c:v>3.7128570000000001</c:v>
                </c:pt>
                <c:pt idx="850">
                  <c:v>3.668571</c:v>
                </c:pt>
                <c:pt idx="851">
                  <c:v>3.8928569999999998</c:v>
                </c:pt>
                <c:pt idx="852">
                  <c:v>4.0985709999999997</c:v>
                </c:pt>
                <c:pt idx="853">
                  <c:v>4.03</c:v>
                </c:pt>
                <c:pt idx="854">
                  <c:v>3.93</c:v>
                </c:pt>
                <c:pt idx="855">
                  <c:v>3.9857140000000002</c:v>
                </c:pt>
                <c:pt idx="856">
                  <c:v>4.1085710000000004</c:v>
                </c:pt>
                <c:pt idx="857">
                  <c:v>4.1571420000000003</c:v>
                </c:pt>
                <c:pt idx="858">
                  <c:v>3.9214280000000001</c:v>
                </c:pt>
                <c:pt idx="859">
                  <c:v>4.05</c:v>
                </c:pt>
                <c:pt idx="860">
                  <c:v>3.6614279999999999</c:v>
                </c:pt>
                <c:pt idx="861">
                  <c:v>3.7357140000000002</c:v>
                </c:pt>
                <c:pt idx="862">
                  <c:v>3.8528570000000002</c:v>
                </c:pt>
                <c:pt idx="863">
                  <c:v>3.9157139999999999</c:v>
                </c:pt>
                <c:pt idx="864">
                  <c:v>3.5685709999999999</c:v>
                </c:pt>
                <c:pt idx="865">
                  <c:v>3.7</c:v>
                </c:pt>
                <c:pt idx="866">
                  <c:v>3.7542849999999999</c:v>
                </c:pt>
                <c:pt idx="867">
                  <c:v>3.7728570000000001</c:v>
                </c:pt>
                <c:pt idx="868">
                  <c:v>3.668571</c:v>
                </c:pt>
                <c:pt idx="869">
                  <c:v>3.874285</c:v>
                </c:pt>
                <c:pt idx="870">
                  <c:v>3.8685710000000002</c:v>
                </c:pt>
                <c:pt idx="871">
                  <c:v>3.9414280000000002</c:v>
                </c:pt>
                <c:pt idx="872">
                  <c:v>3.9728569999999999</c:v>
                </c:pt>
                <c:pt idx="873">
                  <c:v>4.08</c:v>
                </c:pt>
                <c:pt idx="874">
                  <c:v>4.0214280000000002</c:v>
                </c:pt>
                <c:pt idx="875">
                  <c:v>4.2214280000000004</c:v>
                </c:pt>
                <c:pt idx="876">
                  <c:v>4.2957140000000003</c:v>
                </c:pt>
                <c:pt idx="877">
                  <c:v>4.1457139999999999</c:v>
                </c:pt>
                <c:pt idx="878">
                  <c:v>3.9928569999999999</c:v>
                </c:pt>
                <c:pt idx="879">
                  <c:v>3.9628570000000001</c:v>
                </c:pt>
                <c:pt idx="880">
                  <c:v>4.1071419999999996</c:v>
                </c:pt>
                <c:pt idx="881">
                  <c:v>4.0599999999999996</c:v>
                </c:pt>
                <c:pt idx="882">
                  <c:v>4.1014280000000003</c:v>
                </c:pt>
                <c:pt idx="883">
                  <c:v>4.1714279999999997</c:v>
                </c:pt>
                <c:pt idx="884">
                  <c:v>4.1457139999999999</c:v>
                </c:pt>
                <c:pt idx="885">
                  <c:v>4.1785709999999998</c:v>
                </c:pt>
                <c:pt idx="886">
                  <c:v>3.94</c:v>
                </c:pt>
                <c:pt idx="887">
                  <c:v>3.8571420000000001</c:v>
                </c:pt>
                <c:pt idx="888">
                  <c:v>3.934285</c:v>
                </c:pt>
                <c:pt idx="889">
                  <c:v>3.8728570000000002</c:v>
                </c:pt>
                <c:pt idx="890">
                  <c:v>3.955714</c:v>
                </c:pt>
                <c:pt idx="891">
                  <c:v>3.9571420000000002</c:v>
                </c:pt>
                <c:pt idx="892">
                  <c:v>3.9642849999999998</c:v>
                </c:pt>
                <c:pt idx="893">
                  <c:v>3.9114279999999999</c:v>
                </c:pt>
                <c:pt idx="894">
                  <c:v>3.9285709999999998</c:v>
                </c:pt>
                <c:pt idx="895">
                  <c:v>3.6771419999999999</c:v>
                </c:pt>
                <c:pt idx="896">
                  <c:v>3.5857139999999998</c:v>
                </c:pt>
                <c:pt idx="897">
                  <c:v>3.4357139999999999</c:v>
                </c:pt>
                <c:pt idx="898">
                  <c:v>3.49</c:v>
                </c:pt>
                <c:pt idx="899">
                  <c:v>3.705714</c:v>
                </c:pt>
                <c:pt idx="900">
                  <c:v>3.757142</c:v>
                </c:pt>
                <c:pt idx="901">
                  <c:v>3.66</c:v>
                </c:pt>
                <c:pt idx="902">
                  <c:v>3.5871420000000001</c:v>
                </c:pt>
                <c:pt idx="903">
                  <c:v>3.9128569999999998</c:v>
                </c:pt>
                <c:pt idx="904">
                  <c:v>3.9428570000000001</c:v>
                </c:pt>
                <c:pt idx="905">
                  <c:v>3.9614280000000002</c:v>
                </c:pt>
                <c:pt idx="906">
                  <c:v>3.854285</c:v>
                </c:pt>
                <c:pt idx="907">
                  <c:v>3.8857140000000001</c:v>
                </c:pt>
                <c:pt idx="908">
                  <c:v>3.8928569999999998</c:v>
                </c:pt>
                <c:pt idx="909">
                  <c:v>3.8657140000000001</c:v>
                </c:pt>
                <c:pt idx="910">
                  <c:v>3.721428</c:v>
                </c:pt>
                <c:pt idx="911">
                  <c:v>3.571428</c:v>
                </c:pt>
                <c:pt idx="912">
                  <c:v>3.5614279999999998</c:v>
                </c:pt>
                <c:pt idx="913">
                  <c:v>3.5757140000000001</c:v>
                </c:pt>
                <c:pt idx="914">
                  <c:v>3.571428</c:v>
                </c:pt>
                <c:pt idx="915">
                  <c:v>3.632857</c:v>
                </c:pt>
                <c:pt idx="916">
                  <c:v>3.55</c:v>
                </c:pt>
                <c:pt idx="917">
                  <c:v>3.6742849999999998</c:v>
                </c:pt>
                <c:pt idx="918">
                  <c:v>3.6514280000000001</c:v>
                </c:pt>
                <c:pt idx="919">
                  <c:v>3.68</c:v>
                </c:pt>
                <c:pt idx="920">
                  <c:v>3.55</c:v>
                </c:pt>
                <c:pt idx="921">
                  <c:v>3.6314280000000001</c:v>
                </c:pt>
                <c:pt idx="922">
                  <c:v>3.3528570000000002</c:v>
                </c:pt>
                <c:pt idx="923">
                  <c:v>3.3257140000000001</c:v>
                </c:pt>
                <c:pt idx="924">
                  <c:v>3.5342850000000001</c:v>
                </c:pt>
                <c:pt idx="925">
                  <c:v>4.0842850000000004</c:v>
                </c:pt>
                <c:pt idx="926">
                  <c:v>4.1428570000000002</c:v>
                </c:pt>
                <c:pt idx="927">
                  <c:v>3.9742850000000001</c:v>
                </c:pt>
                <c:pt idx="928">
                  <c:v>3.9428570000000001</c:v>
                </c:pt>
                <c:pt idx="929">
                  <c:v>3.9357139999999999</c:v>
                </c:pt>
                <c:pt idx="930">
                  <c:v>3.8728570000000002</c:v>
                </c:pt>
                <c:pt idx="931">
                  <c:v>3.7285710000000001</c:v>
                </c:pt>
                <c:pt idx="932">
                  <c:v>3.73</c:v>
                </c:pt>
                <c:pt idx="933">
                  <c:v>3.7542849999999999</c:v>
                </c:pt>
                <c:pt idx="934">
                  <c:v>3.7028569999999998</c:v>
                </c:pt>
                <c:pt idx="935">
                  <c:v>3.5914280000000001</c:v>
                </c:pt>
                <c:pt idx="936">
                  <c:v>3.511428</c:v>
                </c:pt>
                <c:pt idx="937">
                  <c:v>3.632857</c:v>
                </c:pt>
                <c:pt idx="938">
                  <c:v>3.604285</c:v>
                </c:pt>
                <c:pt idx="939">
                  <c:v>3.5128569999999999</c:v>
                </c:pt>
                <c:pt idx="940">
                  <c:v>3.5642849999999999</c:v>
                </c:pt>
                <c:pt idx="941">
                  <c:v>3.592857</c:v>
                </c:pt>
                <c:pt idx="942">
                  <c:v>3.5685709999999999</c:v>
                </c:pt>
                <c:pt idx="943">
                  <c:v>3.6771419999999999</c:v>
                </c:pt>
                <c:pt idx="944">
                  <c:v>3.7671420000000002</c:v>
                </c:pt>
                <c:pt idx="945">
                  <c:v>3.672857</c:v>
                </c:pt>
                <c:pt idx="946">
                  <c:v>3.7107139999999998</c:v>
                </c:pt>
                <c:pt idx="947">
                  <c:v>3.79</c:v>
                </c:pt>
                <c:pt idx="948">
                  <c:v>3.83</c:v>
                </c:pt>
                <c:pt idx="949">
                  <c:v>3.8357139999999998</c:v>
                </c:pt>
                <c:pt idx="950">
                  <c:v>3.83</c:v>
                </c:pt>
                <c:pt idx="951">
                  <c:v>3.8228569999999999</c:v>
                </c:pt>
                <c:pt idx="952">
                  <c:v>3.66</c:v>
                </c:pt>
                <c:pt idx="953">
                  <c:v>3.6371419999999999</c:v>
                </c:pt>
                <c:pt idx="954">
                  <c:v>3.59</c:v>
                </c:pt>
                <c:pt idx="955">
                  <c:v>3.6071420000000001</c:v>
                </c:pt>
                <c:pt idx="956">
                  <c:v>3.65</c:v>
                </c:pt>
                <c:pt idx="957">
                  <c:v>3.5857139999999998</c:v>
                </c:pt>
                <c:pt idx="958">
                  <c:v>3.6314280000000001</c:v>
                </c:pt>
                <c:pt idx="959">
                  <c:v>3.5871420000000001</c:v>
                </c:pt>
                <c:pt idx="960">
                  <c:v>3.6385710000000002</c:v>
                </c:pt>
                <c:pt idx="961">
                  <c:v>3.7385709999999999</c:v>
                </c:pt>
                <c:pt idx="962">
                  <c:v>3.8685710000000002</c:v>
                </c:pt>
                <c:pt idx="963">
                  <c:v>3.8814280000000001</c:v>
                </c:pt>
                <c:pt idx="964">
                  <c:v>4.007142</c:v>
                </c:pt>
                <c:pt idx="965">
                  <c:v>4.0414279999999998</c:v>
                </c:pt>
                <c:pt idx="966">
                  <c:v>4.0957140000000001</c:v>
                </c:pt>
                <c:pt idx="967">
                  <c:v>4.1271420000000001</c:v>
                </c:pt>
                <c:pt idx="968">
                  <c:v>4.0042850000000003</c:v>
                </c:pt>
                <c:pt idx="969">
                  <c:v>4.1728569999999996</c:v>
                </c:pt>
                <c:pt idx="970">
                  <c:v>4.0914279999999996</c:v>
                </c:pt>
                <c:pt idx="971">
                  <c:v>4.1414280000000003</c:v>
                </c:pt>
                <c:pt idx="972">
                  <c:v>4.0185709999999997</c:v>
                </c:pt>
                <c:pt idx="973">
                  <c:v>3.9157139999999999</c:v>
                </c:pt>
                <c:pt idx="974">
                  <c:v>4.0942850000000002</c:v>
                </c:pt>
                <c:pt idx="975">
                  <c:v>4.0357139999999996</c:v>
                </c:pt>
                <c:pt idx="976">
                  <c:v>3.991428</c:v>
                </c:pt>
                <c:pt idx="977">
                  <c:v>4.0357139999999996</c:v>
                </c:pt>
                <c:pt idx="978">
                  <c:v>4.0742849999999997</c:v>
                </c:pt>
                <c:pt idx="979">
                  <c:v>4.1028570000000002</c:v>
                </c:pt>
                <c:pt idx="980">
                  <c:v>4.17</c:v>
                </c:pt>
                <c:pt idx="981">
                  <c:v>4.1714279999999997</c:v>
                </c:pt>
                <c:pt idx="982">
                  <c:v>4.257142</c:v>
                </c:pt>
                <c:pt idx="983">
                  <c:v>4.4400000000000004</c:v>
                </c:pt>
                <c:pt idx="984">
                  <c:v>4.4442849999999998</c:v>
                </c:pt>
                <c:pt idx="985">
                  <c:v>4.4000000000000004</c:v>
                </c:pt>
                <c:pt idx="986">
                  <c:v>4.4628569999999996</c:v>
                </c:pt>
                <c:pt idx="987">
                  <c:v>4.5257139999999998</c:v>
                </c:pt>
                <c:pt idx="988">
                  <c:v>4.4971420000000002</c:v>
                </c:pt>
                <c:pt idx="989">
                  <c:v>4.47</c:v>
                </c:pt>
                <c:pt idx="990">
                  <c:v>4.2342849999999999</c:v>
                </c:pt>
                <c:pt idx="991">
                  <c:v>4.2285709999999996</c:v>
                </c:pt>
                <c:pt idx="992">
                  <c:v>4.3142849999999999</c:v>
                </c:pt>
                <c:pt idx="993">
                  <c:v>4.2442849999999996</c:v>
                </c:pt>
                <c:pt idx="994">
                  <c:v>4.2842849999999997</c:v>
                </c:pt>
                <c:pt idx="995">
                  <c:v>4.3285710000000002</c:v>
                </c:pt>
                <c:pt idx="996">
                  <c:v>4.2857139999999996</c:v>
                </c:pt>
                <c:pt idx="997">
                  <c:v>4.3885709999999998</c:v>
                </c:pt>
                <c:pt idx="998">
                  <c:v>4.4157140000000004</c:v>
                </c:pt>
                <c:pt idx="999">
                  <c:v>4.2514279999999998</c:v>
                </c:pt>
                <c:pt idx="1000">
                  <c:v>4.2271419999999997</c:v>
                </c:pt>
                <c:pt idx="1001">
                  <c:v>4.0642849999999999</c:v>
                </c:pt>
                <c:pt idx="1002">
                  <c:v>4.0942850000000002</c:v>
                </c:pt>
                <c:pt idx="1003">
                  <c:v>4.0128570000000003</c:v>
                </c:pt>
                <c:pt idx="1004">
                  <c:v>3.9585710000000001</c:v>
                </c:pt>
                <c:pt idx="1005">
                  <c:v>3.9814280000000002</c:v>
                </c:pt>
                <c:pt idx="1006">
                  <c:v>4</c:v>
                </c:pt>
                <c:pt idx="1007">
                  <c:v>3.99</c:v>
                </c:pt>
                <c:pt idx="1008">
                  <c:v>3.991428</c:v>
                </c:pt>
                <c:pt idx="1009">
                  <c:v>4.1071419999999996</c:v>
                </c:pt>
                <c:pt idx="1010">
                  <c:v>4.1185710000000002</c:v>
                </c:pt>
                <c:pt idx="1011">
                  <c:v>3.9285709999999998</c:v>
                </c:pt>
                <c:pt idx="1012">
                  <c:v>3.955714</c:v>
                </c:pt>
                <c:pt idx="1013">
                  <c:v>4.0728569999999999</c:v>
                </c:pt>
                <c:pt idx="1014">
                  <c:v>3.9928569999999999</c:v>
                </c:pt>
                <c:pt idx="1015">
                  <c:v>3.8971420000000001</c:v>
                </c:pt>
                <c:pt idx="1016">
                  <c:v>3.8414280000000001</c:v>
                </c:pt>
                <c:pt idx="1017">
                  <c:v>3.7714279999999998</c:v>
                </c:pt>
                <c:pt idx="1018">
                  <c:v>3.9685709999999998</c:v>
                </c:pt>
                <c:pt idx="1019">
                  <c:v>3.9328569999999998</c:v>
                </c:pt>
                <c:pt idx="1020">
                  <c:v>3.8685710000000002</c:v>
                </c:pt>
                <c:pt idx="1021">
                  <c:v>3.934285</c:v>
                </c:pt>
                <c:pt idx="1022">
                  <c:v>3.9985710000000001</c:v>
                </c:pt>
                <c:pt idx="1023">
                  <c:v>3.9571420000000002</c:v>
                </c:pt>
                <c:pt idx="1024">
                  <c:v>3.874285</c:v>
                </c:pt>
                <c:pt idx="1025">
                  <c:v>4.0021420000000001</c:v>
                </c:pt>
                <c:pt idx="1026">
                  <c:v>3.8685710000000002</c:v>
                </c:pt>
                <c:pt idx="1027">
                  <c:v>3.8814280000000001</c:v>
                </c:pt>
                <c:pt idx="1028">
                  <c:v>3.9528569999999998</c:v>
                </c:pt>
                <c:pt idx="1029">
                  <c:v>3.9057140000000001</c:v>
                </c:pt>
                <c:pt idx="1030">
                  <c:v>3.9571420000000002</c:v>
                </c:pt>
                <c:pt idx="1031">
                  <c:v>3.8442850000000002</c:v>
                </c:pt>
                <c:pt idx="1032">
                  <c:v>3.7942849999999999</c:v>
                </c:pt>
                <c:pt idx="1033">
                  <c:v>3.88</c:v>
                </c:pt>
                <c:pt idx="1034">
                  <c:v>3.8871419999999999</c:v>
                </c:pt>
                <c:pt idx="1035">
                  <c:v>3.8914279999999999</c:v>
                </c:pt>
                <c:pt idx="1036">
                  <c:v>3.805714</c:v>
                </c:pt>
                <c:pt idx="1037">
                  <c:v>3.8028569999999999</c:v>
                </c:pt>
                <c:pt idx="1038">
                  <c:v>3.8071419999999998</c:v>
                </c:pt>
                <c:pt idx="1039">
                  <c:v>3.7785709999999999</c:v>
                </c:pt>
                <c:pt idx="1040">
                  <c:v>3.6185710000000002</c:v>
                </c:pt>
                <c:pt idx="1041">
                  <c:v>3.5128569999999999</c:v>
                </c:pt>
                <c:pt idx="1042">
                  <c:v>3.5571419999999998</c:v>
                </c:pt>
                <c:pt idx="1043">
                  <c:v>3.455714</c:v>
                </c:pt>
                <c:pt idx="1044">
                  <c:v>3.4014280000000001</c:v>
                </c:pt>
                <c:pt idx="1045">
                  <c:v>3.342857</c:v>
                </c:pt>
                <c:pt idx="1046">
                  <c:v>3.3842850000000002</c:v>
                </c:pt>
                <c:pt idx="1047">
                  <c:v>3.3357139999999998</c:v>
                </c:pt>
                <c:pt idx="1048">
                  <c:v>3.2928570000000001</c:v>
                </c:pt>
                <c:pt idx="1049">
                  <c:v>3.394285</c:v>
                </c:pt>
                <c:pt idx="1050">
                  <c:v>2.6828569999999998</c:v>
                </c:pt>
                <c:pt idx="1051">
                  <c:v>2.7185709999999998</c:v>
                </c:pt>
                <c:pt idx="1052">
                  <c:v>2.8885710000000002</c:v>
                </c:pt>
                <c:pt idx="1053">
                  <c:v>2.9785710000000001</c:v>
                </c:pt>
                <c:pt idx="1054">
                  <c:v>2.955714</c:v>
                </c:pt>
                <c:pt idx="1055">
                  <c:v>2.9285709999999998</c:v>
                </c:pt>
                <c:pt idx="1056">
                  <c:v>2.9771420000000002</c:v>
                </c:pt>
                <c:pt idx="1057">
                  <c:v>2.9128569999999998</c:v>
                </c:pt>
                <c:pt idx="1058">
                  <c:v>2.9942850000000001</c:v>
                </c:pt>
                <c:pt idx="1059">
                  <c:v>2.954285</c:v>
                </c:pt>
                <c:pt idx="1060">
                  <c:v>2.9</c:v>
                </c:pt>
                <c:pt idx="1061">
                  <c:v>2.88</c:v>
                </c:pt>
                <c:pt idx="1062">
                  <c:v>2.878571</c:v>
                </c:pt>
                <c:pt idx="1063">
                  <c:v>2.84</c:v>
                </c:pt>
                <c:pt idx="1064">
                  <c:v>2.8442850000000002</c:v>
                </c:pt>
                <c:pt idx="1065">
                  <c:v>2.85</c:v>
                </c:pt>
                <c:pt idx="1066">
                  <c:v>2.8242850000000002</c:v>
                </c:pt>
                <c:pt idx="1067">
                  <c:v>2.8614280000000001</c:v>
                </c:pt>
                <c:pt idx="1068">
                  <c:v>2.8357139999999998</c:v>
                </c:pt>
                <c:pt idx="1069">
                  <c:v>2.7885710000000001</c:v>
                </c:pt>
                <c:pt idx="1070">
                  <c:v>2.6771419999999999</c:v>
                </c:pt>
                <c:pt idx="1071">
                  <c:v>2.668571</c:v>
                </c:pt>
                <c:pt idx="1072">
                  <c:v>2.652857</c:v>
                </c:pt>
                <c:pt idx="1073">
                  <c:v>2.6742849999999998</c:v>
                </c:pt>
                <c:pt idx="1074">
                  <c:v>2.75</c:v>
                </c:pt>
                <c:pt idx="1075">
                  <c:v>2.765714</c:v>
                </c:pt>
                <c:pt idx="1076">
                  <c:v>2.87</c:v>
                </c:pt>
                <c:pt idx="1077">
                  <c:v>2.86</c:v>
                </c:pt>
                <c:pt idx="1078">
                  <c:v>2.86</c:v>
                </c:pt>
                <c:pt idx="1079">
                  <c:v>2.89</c:v>
                </c:pt>
                <c:pt idx="1080">
                  <c:v>3.0028570000000001</c:v>
                </c:pt>
                <c:pt idx="1081">
                  <c:v>2.902857</c:v>
                </c:pt>
                <c:pt idx="1082">
                  <c:v>2.8914279999999999</c:v>
                </c:pt>
                <c:pt idx="1083">
                  <c:v>2.9457140000000002</c:v>
                </c:pt>
                <c:pt idx="1084">
                  <c:v>3.1071420000000001</c:v>
                </c:pt>
                <c:pt idx="1085">
                  <c:v>3.18</c:v>
                </c:pt>
                <c:pt idx="1086">
                  <c:v>3.2114280000000002</c:v>
                </c:pt>
                <c:pt idx="1087">
                  <c:v>3.245714</c:v>
                </c:pt>
                <c:pt idx="1088">
                  <c:v>3.19</c:v>
                </c:pt>
                <c:pt idx="1089">
                  <c:v>3.1357140000000001</c:v>
                </c:pt>
                <c:pt idx="1090">
                  <c:v>3.21</c:v>
                </c:pt>
                <c:pt idx="1091">
                  <c:v>3.2757139999999998</c:v>
                </c:pt>
                <c:pt idx="1092">
                  <c:v>3.2871419999999998</c:v>
                </c:pt>
                <c:pt idx="1093">
                  <c:v>3.3</c:v>
                </c:pt>
                <c:pt idx="1094">
                  <c:v>3.2828569999999999</c:v>
                </c:pt>
                <c:pt idx="1095">
                  <c:v>3.3128570000000002</c:v>
                </c:pt>
                <c:pt idx="1096">
                  <c:v>3.301428</c:v>
                </c:pt>
                <c:pt idx="1097">
                  <c:v>3.2542849999999999</c:v>
                </c:pt>
                <c:pt idx="1098">
                  <c:v>3.2585709999999999</c:v>
                </c:pt>
                <c:pt idx="1099">
                  <c:v>3.2914279999999998</c:v>
                </c:pt>
                <c:pt idx="1100">
                  <c:v>3.3142849999999999</c:v>
                </c:pt>
                <c:pt idx="1101">
                  <c:v>3.4071419999999999</c:v>
                </c:pt>
                <c:pt idx="1102">
                  <c:v>3.4442849999999998</c:v>
                </c:pt>
                <c:pt idx="1103">
                  <c:v>3.4285709999999998</c:v>
                </c:pt>
                <c:pt idx="1104">
                  <c:v>3.374285</c:v>
                </c:pt>
                <c:pt idx="1105">
                  <c:v>3.34</c:v>
                </c:pt>
                <c:pt idx="1106">
                  <c:v>3.3442850000000002</c:v>
                </c:pt>
                <c:pt idx="1107">
                  <c:v>3.3142849999999999</c:v>
                </c:pt>
                <c:pt idx="1108">
                  <c:v>3.317142</c:v>
                </c:pt>
                <c:pt idx="1109">
                  <c:v>3.2471420000000002</c:v>
                </c:pt>
                <c:pt idx="1110">
                  <c:v>3.1985709999999998</c:v>
                </c:pt>
                <c:pt idx="1111">
                  <c:v>3.1628569999999998</c:v>
                </c:pt>
                <c:pt idx="1112">
                  <c:v>3.1771419999999999</c:v>
                </c:pt>
                <c:pt idx="1113">
                  <c:v>3.297142</c:v>
                </c:pt>
                <c:pt idx="1114">
                  <c:v>3.91</c:v>
                </c:pt>
                <c:pt idx="1115">
                  <c:v>3.9628570000000001</c:v>
                </c:pt>
                <c:pt idx="1116">
                  <c:v>3.9642849999999998</c:v>
                </c:pt>
                <c:pt idx="1117">
                  <c:v>3.9414280000000002</c:v>
                </c:pt>
                <c:pt idx="1118">
                  <c:v>3.987142</c:v>
                </c:pt>
                <c:pt idx="1119">
                  <c:v>3.9514279999999999</c:v>
                </c:pt>
                <c:pt idx="1120">
                  <c:v>3.9357139999999999</c:v>
                </c:pt>
                <c:pt idx="1121">
                  <c:v>3.8142849999999999</c:v>
                </c:pt>
                <c:pt idx="1122">
                  <c:v>3.8142849999999999</c:v>
                </c:pt>
                <c:pt idx="1123">
                  <c:v>3.894285</c:v>
                </c:pt>
                <c:pt idx="1124">
                  <c:v>3.9485709999999998</c:v>
                </c:pt>
                <c:pt idx="1125">
                  <c:v>4.1257140000000003</c:v>
                </c:pt>
                <c:pt idx="1126">
                  <c:v>4.1314279999999997</c:v>
                </c:pt>
                <c:pt idx="1127">
                  <c:v>4.1971420000000004</c:v>
                </c:pt>
                <c:pt idx="1128">
                  <c:v>4.2128569999999996</c:v>
                </c:pt>
                <c:pt idx="1129">
                  <c:v>4.1557139999999997</c:v>
                </c:pt>
                <c:pt idx="1130">
                  <c:v>4.25</c:v>
                </c:pt>
                <c:pt idx="1131">
                  <c:v>4.1814280000000004</c:v>
                </c:pt>
                <c:pt idx="1132">
                  <c:v>4.1314279999999997</c:v>
                </c:pt>
                <c:pt idx="1133">
                  <c:v>4.1542849999999998</c:v>
                </c:pt>
                <c:pt idx="1134">
                  <c:v>4.1814280000000004</c:v>
                </c:pt>
                <c:pt idx="1135">
                  <c:v>4.2271419999999997</c:v>
                </c:pt>
                <c:pt idx="1136">
                  <c:v>4.1942849999999998</c:v>
                </c:pt>
                <c:pt idx="1137">
                  <c:v>4.1385709999999998</c:v>
                </c:pt>
                <c:pt idx="1138">
                  <c:v>4.12</c:v>
                </c:pt>
                <c:pt idx="1139">
                  <c:v>4.17</c:v>
                </c:pt>
                <c:pt idx="1140">
                  <c:v>4.1828570000000003</c:v>
                </c:pt>
                <c:pt idx="1141">
                  <c:v>4.2085710000000001</c:v>
                </c:pt>
                <c:pt idx="1142">
                  <c:v>4.1328569999999996</c:v>
                </c:pt>
                <c:pt idx="1143">
                  <c:v>4.1414280000000003</c:v>
                </c:pt>
                <c:pt idx="1144">
                  <c:v>4.0685710000000004</c:v>
                </c:pt>
                <c:pt idx="1145">
                  <c:v>3.9614280000000002</c:v>
                </c:pt>
                <c:pt idx="1146">
                  <c:v>3.95</c:v>
                </c:pt>
                <c:pt idx="1147">
                  <c:v>4.0671419999999996</c:v>
                </c:pt>
                <c:pt idx="1148">
                  <c:v>4.0528570000000004</c:v>
                </c:pt>
                <c:pt idx="1149">
                  <c:v>4.0571419999999998</c:v>
                </c:pt>
                <c:pt idx="1150">
                  <c:v>3.9657140000000002</c:v>
                </c:pt>
                <c:pt idx="1151">
                  <c:v>3.9428570000000001</c:v>
                </c:pt>
                <c:pt idx="1152">
                  <c:v>3.805714</c:v>
                </c:pt>
                <c:pt idx="1153">
                  <c:v>3.8657140000000001</c:v>
                </c:pt>
                <c:pt idx="1154">
                  <c:v>3.9085709999999998</c:v>
                </c:pt>
                <c:pt idx="1155">
                  <c:v>3.8271419999999998</c:v>
                </c:pt>
                <c:pt idx="1156">
                  <c:v>3.7428569999999999</c:v>
                </c:pt>
                <c:pt idx="1157">
                  <c:v>3.8342849999999999</c:v>
                </c:pt>
                <c:pt idx="1158">
                  <c:v>3.7842850000000001</c:v>
                </c:pt>
                <c:pt idx="1159">
                  <c:v>3.7285710000000001</c:v>
                </c:pt>
                <c:pt idx="1160">
                  <c:v>3.6942849999999998</c:v>
                </c:pt>
                <c:pt idx="1161">
                  <c:v>3.801428</c:v>
                </c:pt>
                <c:pt idx="1162">
                  <c:v>3.6214279999999999</c:v>
                </c:pt>
                <c:pt idx="1163">
                  <c:v>3.5442849999999999</c:v>
                </c:pt>
                <c:pt idx="1164">
                  <c:v>3.4042849999999998</c:v>
                </c:pt>
                <c:pt idx="1165">
                  <c:v>3.4271419999999999</c:v>
                </c:pt>
                <c:pt idx="1166">
                  <c:v>3.438571</c:v>
                </c:pt>
                <c:pt idx="1167">
                  <c:v>3.4628570000000001</c:v>
                </c:pt>
                <c:pt idx="1168">
                  <c:v>3.2442850000000001</c:v>
                </c:pt>
                <c:pt idx="1169">
                  <c:v>3.2485710000000001</c:v>
                </c:pt>
                <c:pt idx="1170">
                  <c:v>3.261428</c:v>
                </c:pt>
                <c:pt idx="1171">
                  <c:v>3.1785709999999998</c:v>
                </c:pt>
                <c:pt idx="1172">
                  <c:v>3.2228569999999999</c:v>
                </c:pt>
                <c:pt idx="1173">
                  <c:v>3.128571</c:v>
                </c:pt>
                <c:pt idx="1174">
                  <c:v>3.108571</c:v>
                </c:pt>
                <c:pt idx="1175">
                  <c:v>3.25</c:v>
                </c:pt>
                <c:pt idx="1176">
                  <c:v>3.321428</c:v>
                </c:pt>
                <c:pt idx="1177">
                  <c:v>3.3071419999999998</c:v>
                </c:pt>
                <c:pt idx="1178">
                  <c:v>3.221428</c:v>
                </c:pt>
                <c:pt idx="1179">
                  <c:v>3.2757139999999998</c:v>
                </c:pt>
                <c:pt idx="1180">
                  <c:v>3.2585709999999999</c:v>
                </c:pt>
                <c:pt idx="1181">
                  <c:v>3.2471420000000002</c:v>
                </c:pt>
                <c:pt idx="1182">
                  <c:v>3.2628569999999999</c:v>
                </c:pt>
                <c:pt idx="1183">
                  <c:v>3.2285710000000001</c:v>
                </c:pt>
                <c:pt idx="1184">
                  <c:v>3.188571</c:v>
                </c:pt>
                <c:pt idx="1185">
                  <c:v>3.2714279999999998</c:v>
                </c:pt>
                <c:pt idx="1186">
                  <c:v>3.3928569999999998</c:v>
                </c:pt>
                <c:pt idx="1187">
                  <c:v>3.301428</c:v>
                </c:pt>
                <c:pt idx="1188">
                  <c:v>3.3042850000000001</c:v>
                </c:pt>
                <c:pt idx="1189">
                  <c:v>3.2714279999999998</c:v>
                </c:pt>
                <c:pt idx="1190">
                  <c:v>3.2285710000000001</c:v>
                </c:pt>
                <c:pt idx="1191">
                  <c:v>3.2142849999999998</c:v>
                </c:pt>
                <c:pt idx="1192">
                  <c:v>3.2671420000000002</c:v>
                </c:pt>
                <c:pt idx="1193">
                  <c:v>3.358571</c:v>
                </c:pt>
                <c:pt idx="1194">
                  <c:v>3.3414280000000001</c:v>
                </c:pt>
                <c:pt idx="1195">
                  <c:v>3.3928569999999998</c:v>
                </c:pt>
                <c:pt idx="1196">
                  <c:v>3.3614280000000001</c:v>
                </c:pt>
                <c:pt idx="1197">
                  <c:v>3.3042850000000001</c:v>
                </c:pt>
                <c:pt idx="1198">
                  <c:v>3.1571419999999999</c:v>
                </c:pt>
                <c:pt idx="1199">
                  <c:v>3.2185709999999998</c:v>
                </c:pt>
                <c:pt idx="1200">
                  <c:v>3.261428</c:v>
                </c:pt>
                <c:pt idx="1201">
                  <c:v>3.184285</c:v>
                </c:pt>
                <c:pt idx="1202">
                  <c:v>3.0085709999999999</c:v>
                </c:pt>
                <c:pt idx="1203">
                  <c:v>3.0628570000000002</c:v>
                </c:pt>
                <c:pt idx="1204">
                  <c:v>3.0257139999999998</c:v>
                </c:pt>
                <c:pt idx="1205">
                  <c:v>3.0342850000000001</c:v>
                </c:pt>
                <c:pt idx="1206">
                  <c:v>3.0085709999999999</c:v>
                </c:pt>
                <c:pt idx="1207">
                  <c:v>3.011428</c:v>
                </c:pt>
                <c:pt idx="1208">
                  <c:v>2.9357139999999999</c:v>
                </c:pt>
                <c:pt idx="1209">
                  <c:v>3.015714</c:v>
                </c:pt>
                <c:pt idx="1210">
                  <c:v>3.0228570000000001</c:v>
                </c:pt>
                <c:pt idx="1211">
                  <c:v>3.0028570000000001</c:v>
                </c:pt>
                <c:pt idx="1212">
                  <c:v>3.051428</c:v>
                </c:pt>
                <c:pt idx="1213">
                  <c:v>3.2114280000000002</c:v>
                </c:pt>
                <c:pt idx="1214">
                  <c:v>3.2928570000000001</c:v>
                </c:pt>
                <c:pt idx="1215">
                  <c:v>3.3</c:v>
                </c:pt>
                <c:pt idx="1216">
                  <c:v>3.39</c:v>
                </c:pt>
                <c:pt idx="1217">
                  <c:v>3.3228569999999999</c:v>
                </c:pt>
                <c:pt idx="1218">
                  <c:v>3.3685710000000002</c:v>
                </c:pt>
                <c:pt idx="1219">
                  <c:v>3.34</c:v>
                </c:pt>
                <c:pt idx="1220">
                  <c:v>3.35</c:v>
                </c:pt>
                <c:pt idx="1221">
                  <c:v>3.3128570000000002</c:v>
                </c:pt>
                <c:pt idx="1222">
                  <c:v>3.354285</c:v>
                </c:pt>
                <c:pt idx="1223">
                  <c:v>3.3971420000000001</c:v>
                </c:pt>
                <c:pt idx="1224">
                  <c:v>3.5042849999999999</c:v>
                </c:pt>
                <c:pt idx="1225">
                  <c:v>3.4571420000000002</c:v>
                </c:pt>
                <c:pt idx="1226">
                  <c:v>3.4771420000000002</c:v>
                </c:pt>
                <c:pt idx="1227">
                  <c:v>3.551428</c:v>
                </c:pt>
                <c:pt idx="1228">
                  <c:v>3.5142850000000001</c:v>
                </c:pt>
                <c:pt idx="1229">
                  <c:v>3.5142850000000001</c:v>
                </c:pt>
                <c:pt idx="1230">
                  <c:v>3.5142850000000001</c:v>
                </c:pt>
                <c:pt idx="1231">
                  <c:v>3.5028570000000001</c:v>
                </c:pt>
                <c:pt idx="1232">
                  <c:v>3.422857</c:v>
                </c:pt>
                <c:pt idx="1233">
                  <c:v>3.1</c:v>
                </c:pt>
                <c:pt idx="1234">
                  <c:v>3.0728569999999999</c:v>
                </c:pt>
                <c:pt idx="1235">
                  <c:v>3.1571419999999999</c:v>
                </c:pt>
                <c:pt idx="1236">
                  <c:v>3.104285</c:v>
                </c:pt>
                <c:pt idx="1237">
                  <c:v>3.088571</c:v>
                </c:pt>
                <c:pt idx="1238">
                  <c:v>3.08</c:v>
                </c:pt>
                <c:pt idx="1239">
                  <c:v>3.1614279999999999</c:v>
                </c:pt>
                <c:pt idx="1240">
                  <c:v>3.172857</c:v>
                </c:pt>
                <c:pt idx="1241">
                  <c:v>3.1671420000000001</c:v>
                </c:pt>
                <c:pt idx="1242">
                  <c:v>3.164285</c:v>
                </c:pt>
                <c:pt idx="1243">
                  <c:v>3.1585709999999998</c:v>
                </c:pt>
                <c:pt idx="1244">
                  <c:v>3.184285</c:v>
                </c:pt>
                <c:pt idx="1245">
                  <c:v>3.1657139999999999</c:v>
                </c:pt>
                <c:pt idx="1246">
                  <c:v>3.1742849999999998</c:v>
                </c:pt>
                <c:pt idx="1247">
                  <c:v>3.1628569999999998</c:v>
                </c:pt>
                <c:pt idx="1248">
                  <c:v>3.1585709999999998</c:v>
                </c:pt>
                <c:pt idx="1249">
                  <c:v>3.13</c:v>
                </c:pt>
                <c:pt idx="1250">
                  <c:v>3.1514280000000001</c:v>
                </c:pt>
                <c:pt idx="1251">
                  <c:v>3.1371419999999999</c:v>
                </c:pt>
                <c:pt idx="1252">
                  <c:v>3.1071420000000001</c:v>
                </c:pt>
                <c:pt idx="1253">
                  <c:v>3.1028570000000002</c:v>
                </c:pt>
                <c:pt idx="1254">
                  <c:v>3.1171419999999999</c:v>
                </c:pt>
                <c:pt idx="1255">
                  <c:v>3.1342850000000002</c:v>
                </c:pt>
                <c:pt idx="1256">
                  <c:v>3.2142849999999998</c:v>
                </c:pt>
                <c:pt idx="1257">
                  <c:v>3.285714</c:v>
                </c:pt>
                <c:pt idx="1258">
                  <c:v>3.3128570000000002</c:v>
                </c:pt>
                <c:pt idx="1259">
                  <c:v>3.22</c:v>
                </c:pt>
                <c:pt idx="1260">
                  <c:v>3.2171419999999999</c:v>
                </c:pt>
                <c:pt idx="1261">
                  <c:v>3.1214279999999999</c:v>
                </c:pt>
                <c:pt idx="1262">
                  <c:v>3.1514280000000001</c:v>
                </c:pt>
                <c:pt idx="1263">
                  <c:v>3.1285569999999998</c:v>
                </c:pt>
                <c:pt idx="1264">
                  <c:v>3.0814279999999998</c:v>
                </c:pt>
                <c:pt idx="1265">
                  <c:v>3.0685709999999999</c:v>
                </c:pt>
                <c:pt idx="1266">
                  <c:v>3.055714</c:v>
                </c:pt>
                <c:pt idx="1267">
                  <c:v>3.2285710000000001</c:v>
                </c:pt>
                <c:pt idx="1268">
                  <c:v>3.418571</c:v>
                </c:pt>
                <c:pt idx="1269">
                  <c:v>3.3471419999999998</c:v>
                </c:pt>
                <c:pt idx="1270">
                  <c:v>3.132857</c:v>
                </c:pt>
                <c:pt idx="1271">
                  <c:v>2.8685710000000002</c:v>
                </c:pt>
                <c:pt idx="1272">
                  <c:v>2.7742849999999999</c:v>
                </c:pt>
                <c:pt idx="1273">
                  <c:v>2.74</c:v>
                </c:pt>
                <c:pt idx="1274">
                  <c:v>2.8157139999999998</c:v>
                </c:pt>
                <c:pt idx="1275">
                  <c:v>2.86</c:v>
                </c:pt>
                <c:pt idx="1276">
                  <c:v>2.8471419999999998</c:v>
                </c:pt>
                <c:pt idx="1277">
                  <c:v>2.7928570000000001</c:v>
                </c:pt>
                <c:pt idx="1278">
                  <c:v>2.8557139999999999</c:v>
                </c:pt>
                <c:pt idx="1279">
                  <c:v>2.8114279999999998</c:v>
                </c:pt>
                <c:pt idx="1280">
                  <c:v>2.8028569999999999</c:v>
                </c:pt>
                <c:pt idx="1281">
                  <c:v>2.7885710000000001</c:v>
                </c:pt>
                <c:pt idx="1282">
                  <c:v>2.9685709999999998</c:v>
                </c:pt>
                <c:pt idx="1283">
                  <c:v>2.8357139999999998</c:v>
                </c:pt>
                <c:pt idx="1284">
                  <c:v>2.77</c:v>
                </c:pt>
                <c:pt idx="1285">
                  <c:v>2.7828569999999999</c:v>
                </c:pt>
                <c:pt idx="1286">
                  <c:v>2.8242850000000002</c:v>
                </c:pt>
                <c:pt idx="1287">
                  <c:v>2.8314279999999998</c:v>
                </c:pt>
                <c:pt idx="1288">
                  <c:v>2.9128569999999998</c:v>
                </c:pt>
                <c:pt idx="1289">
                  <c:v>2.918571</c:v>
                </c:pt>
                <c:pt idx="1290">
                  <c:v>2.874285</c:v>
                </c:pt>
                <c:pt idx="1291">
                  <c:v>2.858571</c:v>
                </c:pt>
                <c:pt idx="1292">
                  <c:v>2.8728570000000002</c:v>
                </c:pt>
                <c:pt idx="1293">
                  <c:v>2.8771420000000001</c:v>
                </c:pt>
                <c:pt idx="1294">
                  <c:v>2.8657140000000001</c:v>
                </c:pt>
                <c:pt idx="1295">
                  <c:v>2.8871419999999999</c:v>
                </c:pt>
                <c:pt idx="1296">
                  <c:v>2.874285</c:v>
                </c:pt>
                <c:pt idx="1297">
                  <c:v>2.8485710000000002</c:v>
                </c:pt>
                <c:pt idx="1298">
                  <c:v>2.8042850000000001</c:v>
                </c:pt>
                <c:pt idx="1299">
                  <c:v>2.4671419999999999</c:v>
                </c:pt>
                <c:pt idx="1300">
                  <c:v>2.295728</c:v>
                </c:pt>
                <c:pt idx="1301">
                  <c:v>2.3857140000000001</c:v>
                </c:pt>
                <c:pt idx="1302">
                  <c:v>2.5485709999999999</c:v>
                </c:pt>
                <c:pt idx="1303">
                  <c:v>2.4428570000000001</c:v>
                </c:pt>
                <c:pt idx="1304">
                  <c:v>2.4842849999999999</c:v>
                </c:pt>
                <c:pt idx="1305">
                  <c:v>2.4614280000000002</c:v>
                </c:pt>
                <c:pt idx="1306">
                  <c:v>2.4514279999999999</c:v>
                </c:pt>
                <c:pt idx="1307">
                  <c:v>2.4442849999999998</c:v>
                </c:pt>
                <c:pt idx="1308">
                  <c:v>2.3671419999999999</c:v>
                </c:pt>
                <c:pt idx="1309">
                  <c:v>2.422857</c:v>
                </c:pt>
                <c:pt idx="1310">
                  <c:v>2.4785710000000001</c:v>
                </c:pt>
                <c:pt idx="1311">
                  <c:v>2.567142</c:v>
                </c:pt>
                <c:pt idx="1312">
                  <c:v>2.5385710000000001</c:v>
                </c:pt>
                <c:pt idx="1313">
                  <c:v>2.555714</c:v>
                </c:pt>
                <c:pt idx="1314">
                  <c:v>2.48</c:v>
                </c:pt>
                <c:pt idx="1315">
                  <c:v>2.4942850000000001</c:v>
                </c:pt>
                <c:pt idx="1316">
                  <c:v>2.491428</c:v>
                </c:pt>
                <c:pt idx="1317">
                  <c:v>2.414285</c:v>
                </c:pt>
                <c:pt idx="1318">
                  <c:v>2.4628570000000001</c:v>
                </c:pt>
                <c:pt idx="1319">
                  <c:v>2.4528569999999998</c:v>
                </c:pt>
                <c:pt idx="1320">
                  <c:v>2.471428</c:v>
                </c:pt>
                <c:pt idx="1321">
                  <c:v>2.4900000000000002</c:v>
                </c:pt>
                <c:pt idx="1322">
                  <c:v>2.4642849999999998</c:v>
                </c:pt>
                <c:pt idx="1323">
                  <c:v>2.5428570000000001</c:v>
                </c:pt>
                <c:pt idx="1324">
                  <c:v>2.4485709999999998</c:v>
                </c:pt>
                <c:pt idx="1325">
                  <c:v>2.4257140000000001</c:v>
                </c:pt>
                <c:pt idx="1326">
                  <c:v>2.5</c:v>
                </c:pt>
                <c:pt idx="1327">
                  <c:v>2.4571420000000002</c:v>
                </c:pt>
                <c:pt idx="1328">
                  <c:v>2.5028570000000001</c:v>
                </c:pt>
                <c:pt idx="1329">
                  <c:v>2.5914280000000001</c:v>
                </c:pt>
                <c:pt idx="1330">
                  <c:v>2.56</c:v>
                </c:pt>
                <c:pt idx="1331">
                  <c:v>2.57</c:v>
                </c:pt>
                <c:pt idx="1332">
                  <c:v>2.5771419999999998</c:v>
                </c:pt>
                <c:pt idx="1333">
                  <c:v>2.4857140000000002</c:v>
                </c:pt>
                <c:pt idx="1334">
                  <c:v>2.5242849999999999</c:v>
                </c:pt>
                <c:pt idx="1335">
                  <c:v>2.48</c:v>
                </c:pt>
                <c:pt idx="1336">
                  <c:v>2.4771420000000002</c:v>
                </c:pt>
                <c:pt idx="1337">
                  <c:v>2.531428</c:v>
                </c:pt>
                <c:pt idx="1338">
                  <c:v>2.63</c:v>
                </c:pt>
                <c:pt idx="1339">
                  <c:v>2.7471420000000002</c:v>
                </c:pt>
                <c:pt idx="1340">
                  <c:v>2.805714</c:v>
                </c:pt>
                <c:pt idx="1341">
                  <c:v>2.7828569999999999</c:v>
                </c:pt>
                <c:pt idx="1342">
                  <c:v>2.741428</c:v>
                </c:pt>
                <c:pt idx="1343">
                  <c:v>2.7557140000000002</c:v>
                </c:pt>
                <c:pt idx="1344">
                  <c:v>3.0014280000000002</c:v>
                </c:pt>
                <c:pt idx="1345">
                  <c:v>3.1342850000000002</c:v>
                </c:pt>
                <c:pt idx="1346">
                  <c:v>3.051428</c:v>
                </c:pt>
                <c:pt idx="1347">
                  <c:v>2.9642710000000001</c:v>
                </c:pt>
                <c:pt idx="1348">
                  <c:v>3.031428</c:v>
                </c:pt>
                <c:pt idx="1349">
                  <c:v>3.0285709999999999</c:v>
                </c:pt>
                <c:pt idx="1350">
                  <c:v>3.011428</c:v>
                </c:pt>
                <c:pt idx="1351">
                  <c:v>3.02</c:v>
                </c:pt>
                <c:pt idx="1352">
                  <c:v>3.1428569999999998</c:v>
                </c:pt>
                <c:pt idx="1353">
                  <c:v>3.1814279999999999</c:v>
                </c:pt>
                <c:pt idx="1354">
                  <c:v>3.2557140000000002</c:v>
                </c:pt>
                <c:pt idx="1355">
                  <c:v>3.3457140000000001</c:v>
                </c:pt>
                <c:pt idx="1356">
                  <c:v>3.2728570000000001</c:v>
                </c:pt>
                <c:pt idx="1357">
                  <c:v>3.285714</c:v>
                </c:pt>
                <c:pt idx="1358">
                  <c:v>3.422857</c:v>
                </c:pt>
                <c:pt idx="1359">
                  <c:v>3.4242849999999998</c:v>
                </c:pt>
                <c:pt idx="1360">
                  <c:v>3.4685709999999998</c:v>
                </c:pt>
                <c:pt idx="1361">
                  <c:v>3.4328569999999998</c:v>
                </c:pt>
                <c:pt idx="1362">
                  <c:v>3.32</c:v>
                </c:pt>
                <c:pt idx="1363">
                  <c:v>3.2871419999999998</c:v>
                </c:pt>
                <c:pt idx="1364">
                  <c:v>3.7128570000000001</c:v>
                </c:pt>
                <c:pt idx="1365">
                  <c:v>3.6071420000000001</c:v>
                </c:pt>
                <c:pt idx="1366">
                  <c:v>3.6185710000000002</c:v>
                </c:pt>
                <c:pt idx="1367">
                  <c:v>3.6028570000000002</c:v>
                </c:pt>
                <c:pt idx="1368">
                  <c:v>3.7671420000000002</c:v>
                </c:pt>
                <c:pt idx="1369">
                  <c:v>3.777142</c:v>
                </c:pt>
                <c:pt idx="1370">
                  <c:v>3.781428</c:v>
                </c:pt>
                <c:pt idx="1371">
                  <c:v>3.7557140000000002</c:v>
                </c:pt>
                <c:pt idx="1372">
                  <c:v>3.7514280000000002</c:v>
                </c:pt>
                <c:pt idx="1373">
                  <c:v>3.7871419999999998</c:v>
                </c:pt>
                <c:pt idx="1374">
                  <c:v>3.89</c:v>
                </c:pt>
                <c:pt idx="1375">
                  <c:v>3.84</c:v>
                </c:pt>
                <c:pt idx="1376">
                  <c:v>3.8842850000000002</c:v>
                </c:pt>
                <c:pt idx="1377">
                  <c:v>3.6071420000000001</c:v>
                </c:pt>
                <c:pt idx="1378">
                  <c:v>3.5014280000000002</c:v>
                </c:pt>
                <c:pt idx="1379">
                  <c:v>3.63</c:v>
                </c:pt>
                <c:pt idx="1380">
                  <c:v>3.5485709999999999</c:v>
                </c:pt>
                <c:pt idx="1381">
                  <c:v>3.4371420000000001</c:v>
                </c:pt>
                <c:pt idx="1382">
                  <c:v>3.4</c:v>
                </c:pt>
                <c:pt idx="1383">
                  <c:v>3.3157139999999998</c:v>
                </c:pt>
                <c:pt idx="1384">
                  <c:v>3.2328570000000001</c:v>
                </c:pt>
                <c:pt idx="1385">
                  <c:v>3.0785710000000002</c:v>
                </c:pt>
                <c:pt idx="1386">
                  <c:v>3.1071420000000001</c:v>
                </c:pt>
                <c:pt idx="1387">
                  <c:v>3.067142</c:v>
                </c:pt>
                <c:pt idx="1388">
                  <c:v>3.1914280000000002</c:v>
                </c:pt>
                <c:pt idx="1389">
                  <c:v>3.2871419999999998</c:v>
                </c:pt>
                <c:pt idx="1390">
                  <c:v>3.3028569999999999</c:v>
                </c:pt>
                <c:pt idx="1391">
                  <c:v>3.3</c:v>
                </c:pt>
                <c:pt idx="1392">
                  <c:v>3.3971420000000001</c:v>
                </c:pt>
                <c:pt idx="1393">
                  <c:v>3.3928569999999998</c:v>
                </c:pt>
                <c:pt idx="1394">
                  <c:v>3.418571</c:v>
                </c:pt>
                <c:pt idx="1395">
                  <c:v>3.414285</c:v>
                </c:pt>
                <c:pt idx="1396">
                  <c:v>3.3671419999999999</c:v>
                </c:pt>
                <c:pt idx="1397">
                  <c:v>3.3557139999999999</c:v>
                </c:pt>
                <c:pt idx="1398">
                  <c:v>3.3285710000000002</c:v>
                </c:pt>
                <c:pt idx="1399">
                  <c:v>3.3085710000000002</c:v>
                </c:pt>
                <c:pt idx="1400">
                  <c:v>3.2914279999999998</c:v>
                </c:pt>
                <c:pt idx="1401">
                  <c:v>3.36</c:v>
                </c:pt>
                <c:pt idx="1402">
                  <c:v>3.3</c:v>
                </c:pt>
                <c:pt idx="1403">
                  <c:v>3.454285</c:v>
                </c:pt>
                <c:pt idx="1404">
                  <c:v>3.5528569999999999</c:v>
                </c:pt>
                <c:pt idx="1405">
                  <c:v>3.8914279999999999</c:v>
                </c:pt>
                <c:pt idx="1406">
                  <c:v>4.0142850000000001</c:v>
                </c:pt>
                <c:pt idx="1407">
                  <c:v>3.987142</c:v>
                </c:pt>
                <c:pt idx="1408">
                  <c:v>4.0999999999999996</c:v>
                </c:pt>
                <c:pt idx="1409">
                  <c:v>3.9214280000000001</c:v>
                </c:pt>
                <c:pt idx="1410">
                  <c:v>3.8471419999999998</c:v>
                </c:pt>
                <c:pt idx="1411">
                  <c:v>3.8028569999999999</c:v>
                </c:pt>
                <c:pt idx="1412">
                  <c:v>3.7642850000000001</c:v>
                </c:pt>
                <c:pt idx="1413">
                  <c:v>3.7242850000000001</c:v>
                </c:pt>
                <c:pt idx="1414">
                  <c:v>3.515714</c:v>
                </c:pt>
                <c:pt idx="1415">
                  <c:v>3.5542850000000001</c:v>
                </c:pt>
                <c:pt idx="1416">
                  <c:v>3.3285710000000002</c:v>
                </c:pt>
                <c:pt idx="1417">
                  <c:v>3.285714</c:v>
                </c:pt>
                <c:pt idx="1418">
                  <c:v>3.5285709999999999</c:v>
                </c:pt>
                <c:pt idx="1419">
                  <c:v>3.3442850000000002</c:v>
                </c:pt>
                <c:pt idx="1420">
                  <c:v>3.2528570000000001</c:v>
                </c:pt>
                <c:pt idx="1421">
                  <c:v>3.15</c:v>
                </c:pt>
                <c:pt idx="1422">
                  <c:v>3.152857</c:v>
                </c:pt>
                <c:pt idx="1423">
                  <c:v>3.11</c:v>
                </c:pt>
                <c:pt idx="1424">
                  <c:v>3.1214279999999999</c:v>
                </c:pt>
                <c:pt idx="1425">
                  <c:v>3.1871420000000001</c:v>
                </c:pt>
                <c:pt idx="1426">
                  <c:v>3.394285</c:v>
                </c:pt>
                <c:pt idx="1427">
                  <c:v>3.1342850000000002</c:v>
                </c:pt>
                <c:pt idx="1428">
                  <c:v>3.11</c:v>
                </c:pt>
                <c:pt idx="1429">
                  <c:v>3.2842850000000001</c:v>
                </c:pt>
                <c:pt idx="1430">
                  <c:v>3.3085710000000002</c:v>
                </c:pt>
                <c:pt idx="1431">
                  <c:v>3.277142</c:v>
                </c:pt>
                <c:pt idx="1432">
                  <c:v>3.592857</c:v>
                </c:pt>
                <c:pt idx="1433">
                  <c:v>3.6271420000000001</c:v>
                </c:pt>
                <c:pt idx="1434">
                  <c:v>3.6985709999999998</c:v>
                </c:pt>
                <c:pt idx="1435">
                  <c:v>3.608571</c:v>
                </c:pt>
                <c:pt idx="1436">
                  <c:v>3.7171419999999999</c:v>
                </c:pt>
                <c:pt idx="1437">
                  <c:v>3.8357139999999998</c:v>
                </c:pt>
                <c:pt idx="1438">
                  <c:v>3.84</c:v>
                </c:pt>
                <c:pt idx="1439">
                  <c:v>3.8414280000000001</c:v>
                </c:pt>
                <c:pt idx="1440">
                  <c:v>3.842857</c:v>
                </c:pt>
                <c:pt idx="1441">
                  <c:v>3.9014280000000001</c:v>
                </c:pt>
                <c:pt idx="1442">
                  <c:v>3.821428</c:v>
                </c:pt>
                <c:pt idx="1443">
                  <c:v>3.8</c:v>
                </c:pt>
                <c:pt idx="1444">
                  <c:v>3.8271419999999998</c:v>
                </c:pt>
                <c:pt idx="1445">
                  <c:v>3.9242849999999998</c:v>
                </c:pt>
                <c:pt idx="1446">
                  <c:v>3.9814280000000002</c:v>
                </c:pt>
                <c:pt idx="1447">
                  <c:v>3.971428</c:v>
                </c:pt>
                <c:pt idx="1448">
                  <c:v>4</c:v>
                </c:pt>
                <c:pt idx="1449">
                  <c:v>4.1428570000000002</c:v>
                </c:pt>
                <c:pt idx="1450">
                  <c:v>4.6328569999999996</c:v>
                </c:pt>
                <c:pt idx="1451">
                  <c:v>4.5057140000000002</c:v>
                </c:pt>
                <c:pt idx="1452">
                  <c:v>4.5114280000000004</c:v>
                </c:pt>
                <c:pt idx="1453">
                  <c:v>4.42</c:v>
                </c:pt>
                <c:pt idx="1454">
                  <c:v>4.5028569999999997</c:v>
                </c:pt>
                <c:pt idx="1455">
                  <c:v>4.5857140000000003</c:v>
                </c:pt>
                <c:pt idx="1456">
                  <c:v>4.3742850000000004</c:v>
                </c:pt>
                <c:pt idx="1457">
                  <c:v>4.4657140000000002</c:v>
                </c:pt>
                <c:pt idx="1458">
                  <c:v>4.7442849999999996</c:v>
                </c:pt>
                <c:pt idx="1459">
                  <c:v>4.725714</c:v>
                </c:pt>
                <c:pt idx="1460">
                  <c:v>4.862857</c:v>
                </c:pt>
                <c:pt idx="1461">
                  <c:v>4.8871419999999999</c:v>
                </c:pt>
                <c:pt idx="1462">
                  <c:v>4.7514279999999998</c:v>
                </c:pt>
                <c:pt idx="1463">
                  <c:v>4.7128569999999996</c:v>
                </c:pt>
                <c:pt idx="1464">
                  <c:v>5</c:v>
                </c:pt>
                <c:pt idx="1465">
                  <c:v>4.9814280000000002</c:v>
                </c:pt>
                <c:pt idx="1466">
                  <c:v>5.1771419999999999</c:v>
                </c:pt>
                <c:pt idx="1467">
                  <c:v>5.4528569999999998</c:v>
                </c:pt>
                <c:pt idx="1468">
                  <c:v>5.3028570000000004</c:v>
                </c:pt>
                <c:pt idx="1469">
                  <c:v>5.4085710000000002</c:v>
                </c:pt>
                <c:pt idx="1470">
                  <c:v>5.1942849999999998</c:v>
                </c:pt>
                <c:pt idx="1471">
                  <c:v>5.0842850000000004</c:v>
                </c:pt>
                <c:pt idx="1472">
                  <c:v>4.95</c:v>
                </c:pt>
                <c:pt idx="1473">
                  <c:v>5.2157140000000002</c:v>
                </c:pt>
                <c:pt idx="1474">
                  <c:v>5.1928570000000001</c:v>
                </c:pt>
                <c:pt idx="1475">
                  <c:v>5.3328569999999997</c:v>
                </c:pt>
                <c:pt idx="1476">
                  <c:v>5.1728569999999996</c:v>
                </c:pt>
                <c:pt idx="1477">
                  <c:v>5.128571</c:v>
                </c:pt>
                <c:pt idx="1478">
                  <c:v>5.2714280000000002</c:v>
                </c:pt>
                <c:pt idx="1479">
                  <c:v>5.2028569999999998</c:v>
                </c:pt>
                <c:pt idx="1480">
                  <c:v>5.2242850000000001</c:v>
                </c:pt>
                <c:pt idx="1481">
                  <c:v>5.0728569999999999</c:v>
                </c:pt>
                <c:pt idx="1482">
                  <c:v>5.1114280000000001</c:v>
                </c:pt>
                <c:pt idx="1483">
                  <c:v>5.2114279999999997</c:v>
                </c:pt>
                <c:pt idx="1484">
                  <c:v>5.5671419999999996</c:v>
                </c:pt>
                <c:pt idx="1485">
                  <c:v>5.8142849999999999</c:v>
                </c:pt>
                <c:pt idx="1486">
                  <c:v>5.5085709999999999</c:v>
                </c:pt>
                <c:pt idx="1487">
                  <c:v>5.6171420000000003</c:v>
                </c:pt>
                <c:pt idx="1488">
                  <c:v>4.2857139999999996</c:v>
                </c:pt>
                <c:pt idx="1489">
                  <c:v>4.4657140000000002</c:v>
                </c:pt>
                <c:pt idx="1490">
                  <c:v>4.7171419999999999</c:v>
                </c:pt>
                <c:pt idx="1491">
                  <c:v>4.8514280000000003</c:v>
                </c:pt>
                <c:pt idx="1492">
                  <c:v>4.7228570000000003</c:v>
                </c:pt>
                <c:pt idx="1493">
                  <c:v>4.5971419999999998</c:v>
                </c:pt>
                <c:pt idx="1494">
                  <c:v>4.5685710000000004</c:v>
                </c:pt>
                <c:pt idx="1495">
                  <c:v>4.4285709999999998</c:v>
                </c:pt>
                <c:pt idx="1496">
                  <c:v>4.4428570000000001</c:v>
                </c:pt>
                <c:pt idx="1497">
                  <c:v>4.4285709999999998</c:v>
                </c:pt>
                <c:pt idx="1498">
                  <c:v>4.42</c:v>
                </c:pt>
                <c:pt idx="1499">
                  <c:v>4.3085709999999997</c:v>
                </c:pt>
                <c:pt idx="1500">
                  <c:v>4.3071419999999998</c:v>
                </c:pt>
                <c:pt idx="1501">
                  <c:v>4.3885709999999998</c:v>
                </c:pt>
                <c:pt idx="1502">
                  <c:v>4.3871419999999999</c:v>
                </c:pt>
                <c:pt idx="1503">
                  <c:v>4.38</c:v>
                </c:pt>
                <c:pt idx="1504">
                  <c:v>4.3428570000000004</c:v>
                </c:pt>
                <c:pt idx="1505">
                  <c:v>4.2757139999999998</c:v>
                </c:pt>
                <c:pt idx="1506">
                  <c:v>4.5228570000000001</c:v>
                </c:pt>
                <c:pt idx="1507">
                  <c:v>4.4257140000000001</c:v>
                </c:pt>
                <c:pt idx="1508">
                  <c:v>4.5185709999999997</c:v>
                </c:pt>
                <c:pt idx="1509">
                  <c:v>4.5271420000000004</c:v>
                </c:pt>
                <c:pt idx="1510">
                  <c:v>4.53</c:v>
                </c:pt>
                <c:pt idx="1511">
                  <c:v>4.4585710000000001</c:v>
                </c:pt>
                <c:pt idx="1512">
                  <c:v>4.5757139999999996</c:v>
                </c:pt>
                <c:pt idx="1513">
                  <c:v>4.4457139999999997</c:v>
                </c:pt>
                <c:pt idx="1514">
                  <c:v>4.3357140000000003</c:v>
                </c:pt>
                <c:pt idx="1515">
                  <c:v>4.3371420000000001</c:v>
                </c:pt>
                <c:pt idx="1516">
                  <c:v>4.4128569999999998</c:v>
                </c:pt>
                <c:pt idx="1517">
                  <c:v>4.5528570000000004</c:v>
                </c:pt>
                <c:pt idx="1518">
                  <c:v>4.6242850000000004</c:v>
                </c:pt>
                <c:pt idx="1519">
                  <c:v>4.7385710000000003</c:v>
                </c:pt>
                <c:pt idx="1520">
                  <c:v>4.5457140000000003</c:v>
                </c:pt>
                <c:pt idx="1521">
                  <c:v>4.4471420000000004</c:v>
                </c:pt>
                <c:pt idx="1522">
                  <c:v>4.3757140000000003</c:v>
                </c:pt>
                <c:pt idx="1523">
                  <c:v>4.3185710000000004</c:v>
                </c:pt>
                <c:pt idx="1524">
                  <c:v>4.43</c:v>
                </c:pt>
                <c:pt idx="1525">
                  <c:v>4.6028570000000002</c:v>
                </c:pt>
                <c:pt idx="1526">
                  <c:v>4.5599999999999996</c:v>
                </c:pt>
                <c:pt idx="1527">
                  <c:v>4.4714280000000004</c:v>
                </c:pt>
                <c:pt idx="1528">
                  <c:v>4.3114280000000003</c:v>
                </c:pt>
                <c:pt idx="1529">
                  <c:v>4.5857140000000003</c:v>
                </c:pt>
                <c:pt idx="1530">
                  <c:v>4.4857139999999998</c:v>
                </c:pt>
                <c:pt idx="1531">
                  <c:v>4.2300000000000004</c:v>
                </c:pt>
                <c:pt idx="1532">
                  <c:v>4.1428570000000002</c:v>
                </c:pt>
                <c:pt idx="1533">
                  <c:v>4.2285709999999996</c:v>
                </c:pt>
                <c:pt idx="1534">
                  <c:v>4.1114280000000001</c:v>
                </c:pt>
                <c:pt idx="1535">
                  <c:v>3.82</c:v>
                </c:pt>
                <c:pt idx="1536">
                  <c:v>3.7242850000000001</c:v>
                </c:pt>
                <c:pt idx="1537">
                  <c:v>3.8714279999999999</c:v>
                </c:pt>
                <c:pt idx="1538">
                  <c:v>3.8928569999999998</c:v>
                </c:pt>
                <c:pt idx="1539">
                  <c:v>3.8971420000000001</c:v>
                </c:pt>
                <c:pt idx="1540">
                  <c:v>4.0357139999999996</c:v>
                </c:pt>
                <c:pt idx="1541">
                  <c:v>4.0585709999999997</c:v>
                </c:pt>
                <c:pt idx="1542">
                  <c:v>4.088571</c:v>
                </c:pt>
                <c:pt idx="1543">
                  <c:v>3.9785710000000001</c:v>
                </c:pt>
                <c:pt idx="1544">
                  <c:v>3.8871419999999999</c:v>
                </c:pt>
                <c:pt idx="1545">
                  <c:v>3.9728569999999999</c:v>
                </c:pt>
                <c:pt idx="1546">
                  <c:v>3.9585710000000001</c:v>
                </c:pt>
                <c:pt idx="1547">
                  <c:v>4.015714</c:v>
                </c:pt>
                <c:pt idx="1548">
                  <c:v>3.9685709999999998</c:v>
                </c:pt>
                <c:pt idx="1549">
                  <c:v>3.8714279999999999</c:v>
                </c:pt>
                <c:pt idx="1550">
                  <c:v>3.9071419999999999</c:v>
                </c:pt>
                <c:pt idx="1551">
                  <c:v>3.8885710000000002</c:v>
                </c:pt>
                <c:pt idx="1552">
                  <c:v>3.9971420000000002</c:v>
                </c:pt>
                <c:pt idx="1553">
                  <c:v>3.8185709999999999</c:v>
                </c:pt>
                <c:pt idx="1554">
                  <c:v>3.9785710000000001</c:v>
                </c:pt>
                <c:pt idx="1555">
                  <c:v>4.09</c:v>
                </c:pt>
                <c:pt idx="1556">
                  <c:v>4.434285</c:v>
                </c:pt>
                <c:pt idx="1557">
                  <c:v>4.3614280000000001</c:v>
                </c:pt>
                <c:pt idx="1558">
                  <c:v>4.4128569999999998</c:v>
                </c:pt>
                <c:pt idx="1559">
                  <c:v>4.1742850000000002</c:v>
                </c:pt>
                <c:pt idx="1560">
                  <c:v>4.2614280000000004</c:v>
                </c:pt>
                <c:pt idx="1561">
                  <c:v>4.2699999999999996</c:v>
                </c:pt>
                <c:pt idx="1562">
                  <c:v>4.2857139999999996</c:v>
                </c:pt>
                <c:pt idx="1563">
                  <c:v>4.3514280000000003</c:v>
                </c:pt>
                <c:pt idx="1564">
                  <c:v>4.4357139999999999</c:v>
                </c:pt>
                <c:pt idx="1565">
                  <c:v>4.5999999999999996</c:v>
                </c:pt>
                <c:pt idx="1566">
                  <c:v>4.4014280000000001</c:v>
                </c:pt>
                <c:pt idx="1567">
                  <c:v>4.4514279999999999</c:v>
                </c:pt>
                <c:pt idx="1568">
                  <c:v>4.5485709999999999</c:v>
                </c:pt>
                <c:pt idx="1569">
                  <c:v>4.4657140000000002</c:v>
                </c:pt>
                <c:pt idx="1570">
                  <c:v>4.37</c:v>
                </c:pt>
                <c:pt idx="1571">
                  <c:v>4.3014279999999996</c:v>
                </c:pt>
                <c:pt idx="1572">
                  <c:v>4.3600000000000003</c:v>
                </c:pt>
                <c:pt idx="1573">
                  <c:v>4.2857139999999996</c:v>
                </c:pt>
                <c:pt idx="1574">
                  <c:v>4.378571</c:v>
                </c:pt>
                <c:pt idx="1575">
                  <c:v>4.2771420000000004</c:v>
                </c:pt>
                <c:pt idx="1576">
                  <c:v>4.2985709999999999</c:v>
                </c:pt>
                <c:pt idx="1577">
                  <c:v>4.3771420000000001</c:v>
                </c:pt>
                <c:pt idx="1578">
                  <c:v>4.4457139999999997</c:v>
                </c:pt>
                <c:pt idx="1579">
                  <c:v>4.4057139999999997</c:v>
                </c:pt>
                <c:pt idx="1580">
                  <c:v>4.4057139999999997</c:v>
                </c:pt>
                <c:pt idx="1581">
                  <c:v>4.4157140000000004</c:v>
                </c:pt>
                <c:pt idx="1582">
                  <c:v>4.2671419999999998</c:v>
                </c:pt>
                <c:pt idx="1583">
                  <c:v>4.2371420000000004</c:v>
                </c:pt>
                <c:pt idx="1584">
                  <c:v>4.3071419999999998</c:v>
                </c:pt>
                <c:pt idx="1585">
                  <c:v>4.1057139999999999</c:v>
                </c:pt>
                <c:pt idx="1586">
                  <c:v>4.1071419999999996</c:v>
                </c:pt>
                <c:pt idx="1587">
                  <c:v>4.1185710000000002</c:v>
                </c:pt>
                <c:pt idx="1588">
                  <c:v>4.2071420000000002</c:v>
                </c:pt>
                <c:pt idx="1589">
                  <c:v>4.015714</c:v>
                </c:pt>
                <c:pt idx="1590">
                  <c:v>4.0657139999999998</c:v>
                </c:pt>
                <c:pt idx="1591">
                  <c:v>4.1228569999999998</c:v>
                </c:pt>
                <c:pt idx="1592">
                  <c:v>4.434285</c:v>
                </c:pt>
                <c:pt idx="1593">
                  <c:v>4.5628570000000002</c:v>
                </c:pt>
                <c:pt idx="1594">
                  <c:v>4.53</c:v>
                </c:pt>
                <c:pt idx="1595">
                  <c:v>4.5042850000000003</c:v>
                </c:pt>
                <c:pt idx="1596">
                  <c:v>4.5385710000000001</c:v>
                </c:pt>
                <c:pt idx="1597">
                  <c:v>4.71</c:v>
                </c:pt>
                <c:pt idx="1598">
                  <c:v>4.6957139999999997</c:v>
                </c:pt>
                <c:pt idx="1599">
                  <c:v>4.5142850000000001</c:v>
                </c:pt>
                <c:pt idx="1600">
                  <c:v>4.4114279999999999</c:v>
                </c:pt>
                <c:pt idx="1601">
                  <c:v>4.2914279999999998</c:v>
                </c:pt>
                <c:pt idx="1602">
                  <c:v>4.1857139999999999</c:v>
                </c:pt>
                <c:pt idx="1603">
                  <c:v>4.1385709999999998</c:v>
                </c:pt>
                <c:pt idx="1604">
                  <c:v>3.7842850000000001</c:v>
                </c:pt>
                <c:pt idx="1605">
                  <c:v>3.1871420000000001</c:v>
                </c:pt>
                <c:pt idx="1606">
                  <c:v>3.2485710000000001</c:v>
                </c:pt>
                <c:pt idx="1607">
                  <c:v>3.277142</c:v>
                </c:pt>
                <c:pt idx="1608">
                  <c:v>3.47</c:v>
                </c:pt>
                <c:pt idx="1609">
                  <c:v>3.628571</c:v>
                </c:pt>
                <c:pt idx="1610">
                  <c:v>3.434285</c:v>
                </c:pt>
                <c:pt idx="1611">
                  <c:v>3.2157140000000002</c:v>
                </c:pt>
                <c:pt idx="1612">
                  <c:v>3.35</c:v>
                </c:pt>
                <c:pt idx="1613">
                  <c:v>3.3285710000000002</c:v>
                </c:pt>
                <c:pt idx="1614">
                  <c:v>3.4</c:v>
                </c:pt>
                <c:pt idx="1615">
                  <c:v>2.9785710000000001</c:v>
                </c:pt>
                <c:pt idx="1616">
                  <c:v>2.9571420000000002</c:v>
                </c:pt>
                <c:pt idx="1617">
                  <c:v>2.97</c:v>
                </c:pt>
                <c:pt idx="1618">
                  <c:v>2.7071420000000002</c:v>
                </c:pt>
                <c:pt idx="1619">
                  <c:v>2.5628570000000002</c:v>
                </c:pt>
                <c:pt idx="1620">
                  <c:v>2.938571</c:v>
                </c:pt>
                <c:pt idx="1621">
                  <c:v>3.108571</c:v>
                </c:pt>
                <c:pt idx="1622">
                  <c:v>3.2542849999999999</c:v>
                </c:pt>
                <c:pt idx="1623">
                  <c:v>3.5371419999999998</c:v>
                </c:pt>
                <c:pt idx="1624">
                  <c:v>3.3371420000000001</c:v>
                </c:pt>
                <c:pt idx="1625">
                  <c:v>3.4328569999999998</c:v>
                </c:pt>
                <c:pt idx="1626">
                  <c:v>3.2842850000000001</c:v>
                </c:pt>
                <c:pt idx="1627">
                  <c:v>3.0685709999999999</c:v>
                </c:pt>
                <c:pt idx="1628">
                  <c:v>3.1228570000000002</c:v>
                </c:pt>
                <c:pt idx="1629">
                  <c:v>3.0757140000000001</c:v>
                </c:pt>
                <c:pt idx="1630">
                  <c:v>3.1457139999999999</c:v>
                </c:pt>
                <c:pt idx="1631">
                  <c:v>2.9571420000000002</c:v>
                </c:pt>
                <c:pt idx="1632">
                  <c:v>3.48</c:v>
                </c:pt>
                <c:pt idx="1633">
                  <c:v>3.1471420000000001</c:v>
                </c:pt>
                <c:pt idx="1634">
                  <c:v>3.035714</c:v>
                </c:pt>
                <c:pt idx="1635">
                  <c:v>3.0642849999999999</c:v>
                </c:pt>
                <c:pt idx="1636">
                  <c:v>2.9357139999999999</c:v>
                </c:pt>
                <c:pt idx="1637">
                  <c:v>2.6742849999999998</c:v>
                </c:pt>
                <c:pt idx="1638">
                  <c:v>2.8557139999999999</c:v>
                </c:pt>
                <c:pt idx="1639">
                  <c:v>3.172857</c:v>
                </c:pt>
                <c:pt idx="1640">
                  <c:v>3.09</c:v>
                </c:pt>
                <c:pt idx="1641">
                  <c:v>3.2671420000000002</c:v>
                </c:pt>
                <c:pt idx="1642">
                  <c:v>3.2828569999999999</c:v>
                </c:pt>
                <c:pt idx="1643">
                  <c:v>3.148571</c:v>
                </c:pt>
                <c:pt idx="1644">
                  <c:v>3.3157139999999998</c:v>
                </c:pt>
                <c:pt idx="1645">
                  <c:v>3.4014280000000001</c:v>
                </c:pt>
                <c:pt idx="1646">
                  <c:v>3.31</c:v>
                </c:pt>
                <c:pt idx="1647">
                  <c:v>3.61</c:v>
                </c:pt>
                <c:pt idx="1648">
                  <c:v>3.644285</c:v>
                </c:pt>
                <c:pt idx="1649">
                  <c:v>4.0128570000000003</c:v>
                </c:pt>
                <c:pt idx="1650">
                  <c:v>4.0685710000000004</c:v>
                </c:pt>
                <c:pt idx="1651">
                  <c:v>4.0199999999999996</c:v>
                </c:pt>
                <c:pt idx="1652">
                  <c:v>4.0728569999999999</c:v>
                </c:pt>
                <c:pt idx="1653">
                  <c:v>4.07</c:v>
                </c:pt>
                <c:pt idx="1654">
                  <c:v>4.0928570000000004</c:v>
                </c:pt>
                <c:pt idx="1655">
                  <c:v>4.112857</c:v>
                </c:pt>
                <c:pt idx="1656">
                  <c:v>4.0342849999999997</c:v>
                </c:pt>
                <c:pt idx="1657">
                  <c:v>3.955714</c:v>
                </c:pt>
                <c:pt idx="1658">
                  <c:v>3.9885709999999999</c:v>
                </c:pt>
                <c:pt idx="1659">
                  <c:v>3.878571</c:v>
                </c:pt>
                <c:pt idx="1660">
                  <c:v>3.9157139999999999</c:v>
                </c:pt>
                <c:pt idx="1661">
                  <c:v>4.0657139999999998</c:v>
                </c:pt>
                <c:pt idx="1662">
                  <c:v>3.99</c:v>
                </c:pt>
                <c:pt idx="1663">
                  <c:v>4.0942850000000002</c:v>
                </c:pt>
                <c:pt idx="1664">
                  <c:v>4.2699999999999996</c:v>
                </c:pt>
                <c:pt idx="1665">
                  <c:v>4.2671419999999998</c:v>
                </c:pt>
                <c:pt idx="1666">
                  <c:v>4.5628570000000002</c:v>
                </c:pt>
                <c:pt idx="1667">
                  <c:v>4.7057140000000004</c:v>
                </c:pt>
                <c:pt idx="1668">
                  <c:v>4.6728569999999996</c:v>
                </c:pt>
                <c:pt idx="1669">
                  <c:v>4.7357139999999998</c:v>
                </c:pt>
                <c:pt idx="1670">
                  <c:v>4.6085710000000004</c:v>
                </c:pt>
                <c:pt idx="1671">
                  <c:v>4.4585710000000001</c:v>
                </c:pt>
                <c:pt idx="1672">
                  <c:v>4.42</c:v>
                </c:pt>
                <c:pt idx="1673">
                  <c:v>4.22</c:v>
                </c:pt>
                <c:pt idx="1674">
                  <c:v>4.5171419999999998</c:v>
                </c:pt>
                <c:pt idx="1675">
                  <c:v>4.4657140000000002</c:v>
                </c:pt>
                <c:pt idx="1676">
                  <c:v>4.2614280000000004</c:v>
                </c:pt>
                <c:pt idx="1677">
                  <c:v>4.3842850000000002</c:v>
                </c:pt>
                <c:pt idx="1678">
                  <c:v>4.4057139999999997</c:v>
                </c:pt>
                <c:pt idx="1679">
                  <c:v>4.3485709999999997</c:v>
                </c:pt>
                <c:pt idx="1680">
                  <c:v>4.3071419999999998</c:v>
                </c:pt>
                <c:pt idx="1681">
                  <c:v>4.9742850000000001</c:v>
                </c:pt>
                <c:pt idx="1682">
                  <c:v>5.1657140000000004</c:v>
                </c:pt>
                <c:pt idx="1683">
                  <c:v>5.2685709999999997</c:v>
                </c:pt>
                <c:pt idx="1684">
                  <c:v>5.1628569999999998</c:v>
                </c:pt>
                <c:pt idx="1685">
                  <c:v>5.2785710000000003</c:v>
                </c:pt>
                <c:pt idx="1686">
                  <c:v>5.2485710000000001</c:v>
                </c:pt>
                <c:pt idx="1687">
                  <c:v>5.2642850000000001</c:v>
                </c:pt>
                <c:pt idx="1688">
                  <c:v>5.3528570000000002</c:v>
                </c:pt>
                <c:pt idx="1689">
                  <c:v>5.2857139999999996</c:v>
                </c:pt>
                <c:pt idx="1690">
                  <c:v>5.2771420000000004</c:v>
                </c:pt>
                <c:pt idx="1691">
                  <c:v>5.1671420000000001</c:v>
                </c:pt>
                <c:pt idx="1692">
                  <c:v>5.1671420000000001</c:v>
                </c:pt>
                <c:pt idx="1693">
                  <c:v>5.418571</c:v>
                </c:pt>
                <c:pt idx="1694">
                  <c:v>5.5057140000000002</c:v>
                </c:pt>
                <c:pt idx="1695">
                  <c:v>5.3171419999999996</c:v>
                </c:pt>
                <c:pt idx="1696">
                  <c:v>5.2857139999999996</c:v>
                </c:pt>
                <c:pt idx="1697">
                  <c:v>5.2985709999999999</c:v>
                </c:pt>
                <c:pt idx="1698">
                  <c:v>5.257142</c:v>
                </c:pt>
                <c:pt idx="1699">
                  <c:v>5.0828569999999997</c:v>
                </c:pt>
                <c:pt idx="1700">
                  <c:v>5.1514280000000001</c:v>
                </c:pt>
                <c:pt idx="1701">
                  <c:v>5.112857</c:v>
                </c:pt>
                <c:pt idx="1702">
                  <c:v>5.1114280000000001</c:v>
                </c:pt>
                <c:pt idx="1703">
                  <c:v>5.1771419999999999</c:v>
                </c:pt>
                <c:pt idx="1704">
                  <c:v>4.9071420000000003</c:v>
                </c:pt>
                <c:pt idx="1705">
                  <c:v>5.1942849999999998</c:v>
                </c:pt>
                <c:pt idx="1706">
                  <c:v>5.3871419999999999</c:v>
                </c:pt>
                <c:pt idx="1707">
                  <c:v>5.4142849999999996</c:v>
                </c:pt>
                <c:pt idx="1708">
                  <c:v>5.4542849999999996</c:v>
                </c:pt>
                <c:pt idx="1709">
                  <c:v>5.5</c:v>
                </c:pt>
                <c:pt idx="1710">
                  <c:v>5.5</c:v>
                </c:pt>
                <c:pt idx="1711">
                  <c:v>5.3557139999999999</c:v>
                </c:pt>
                <c:pt idx="1712">
                  <c:v>5.7085710000000001</c:v>
                </c:pt>
                <c:pt idx="1713">
                  <c:v>5.6242850000000004</c:v>
                </c:pt>
                <c:pt idx="1714">
                  <c:v>5.5228570000000001</c:v>
                </c:pt>
                <c:pt idx="1715">
                  <c:v>5.8271420000000003</c:v>
                </c:pt>
                <c:pt idx="1716">
                  <c:v>5.9457139999999997</c:v>
                </c:pt>
                <c:pt idx="1717">
                  <c:v>5.93</c:v>
                </c:pt>
                <c:pt idx="1718">
                  <c:v>5.95</c:v>
                </c:pt>
                <c:pt idx="1719">
                  <c:v>6.2</c:v>
                </c:pt>
                <c:pt idx="1720">
                  <c:v>6.2028569999999998</c:v>
                </c:pt>
                <c:pt idx="1721">
                  <c:v>5.9371419999999997</c:v>
                </c:pt>
                <c:pt idx="1722">
                  <c:v>5.9642850000000003</c:v>
                </c:pt>
                <c:pt idx="1723">
                  <c:v>5.668571</c:v>
                </c:pt>
                <c:pt idx="1724">
                  <c:v>6.0042850000000003</c:v>
                </c:pt>
                <c:pt idx="1725">
                  <c:v>6.1314279999999997</c:v>
                </c:pt>
                <c:pt idx="1726">
                  <c:v>6.1242850000000004</c:v>
                </c:pt>
                <c:pt idx="1727">
                  <c:v>6.1614279999999999</c:v>
                </c:pt>
                <c:pt idx="1728">
                  <c:v>6.152857</c:v>
                </c:pt>
                <c:pt idx="1729">
                  <c:v>6.3571419999999996</c:v>
                </c:pt>
                <c:pt idx="1730">
                  <c:v>6.2428569999999999</c:v>
                </c:pt>
                <c:pt idx="1731">
                  <c:v>6.3257139999999996</c:v>
                </c:pt>
                <c:pt idx="1732">
                  <c:v>6.7071420000000002</c:v>
                </c:pt>
                <c:pt idx="1733">
                  <c:v>7.06</c:v>
                </c:pt>
                <c:pt idx="1734">
                  <c:v>6.8285710000000002</c:v>
                </c:pt>
                <c:pt idx="1735">
                  <c:v>6.6557139999999997</c:v>
                </c:pt>
                <c:pt idx="1736">
                  <c:v>6.8957139999999999</c:v>
                </c:pt>
                <c:pt idx="1737">
                  <c:v>6.975714</c:v>
                </c:pt>
                <c:pt idx="1738">
                  <c:v>7.0871420000000001</c:v>
                </c:pt>
                <c:pt idx="1739">
                  <c:v>6.6571420000000003</c:v>
                </c:pt>
                <c:pt idx="1740">
                  <c:v>6.5542850000000001</c:v>
                </c:pt>
                <c:pt idx="1741">
                  <c:v>6.4742850000000001</c:v>
                </c:pt>
                <c:pt idx="1742">
                  <c:v>6.104285</c:v>
                </c:pt>
                <c:pt idx="1743">
                  <c:v>6.6242850000000004</c:v>
                </c:pt>
                <c:pt idx="1744">
                  <c:v>6.5971419999999998</c:v>
                </c:pt>
                <c:pt idx="1745">
                  <c:v>6.4614279999999997</c:v>
                </c:pt>
                <c:pt idx="1746">
                  <c:v>6.4728570000000003</c:v>
                </c:pt>
                <c:pt idx="1747">
                  <c:v>6.354285</c:v>
                </c:pt>
                <c:pt idx="1748">
                  <c:v>6.42</c:v>
                </c:pt>
                <c:pt idx="1749">
                  <c:v>6.4442849999999998</c:v>
                </c:pt>
                <c:pt idx="1750">
                  <c:v>6.1414280000000003</c:v>
                </c:pt>
                <c:pt idx="1751">
                  <c:v>5.71</c:v>
                </c:pt>
                <c:pt idx="1752">
                  <c:v>5.7457140000000004</c:v>
                </c:pt>
                <c:pt idx="1753">
                  <c:v>5.6571420000000003</c:v>
                </c:pt>
                <c:pt idx="1754">
                  <c:v>5.7614280000000004</c:v>
                </c:pt>
                <c:pt idx="1755">
                  <c:v>5.378571</c:v>
                </c:pt>
                <c:pt idx="1756">
                  <c:v>5.297142</c:v>
                </c:pt>
                <c:pt idx="1757">
                  <c:v>5.5</c:v>
                </c:pt>
                <c:pt idx="1758">
                  <c:v>5.5385710000000001</c:v>
                </c:pt>
                <c:pt idx="1759">
                  <c:v>5.6614279999999999</c:v>
                </c:pt>
                <c:pt idx="1760">
                  <c:v>5.75</c:v>
                </c:pt>
                <c:pt idx="1761">
                  <c:v>5.5871420000000001</c:v>
                </c:pt>
                <c:pt idx="1762">
                  <c:v>5.5428569999999997</c:v>
                </c:pt>
                <c:pt idx="1763">
                  <c:v>5.7271419999999997</c:v>
                </c:pt>
                <c:pt idx="1764">
                  <c:v>5.5614280000000003</c:v>
                </c:pt>
                <c:pt idx="1765">
                  <c:v>5.5057140000000002</c:v>
                </c:pt>
                <c:pt idx="1766">
                  <c:v>5.6314279999999997</c:v>
                </c:pt>
                <c:pt idx="1767">
                  <c:v>5.8485709999999997</c:v>
                </c:pt>
                <c:pt idx="1768">
                  <c:v>5.8814279999999997</c:v>
                </c:pt>
                <c:pt idx="1769">
                  <c:v>5.7857139999999996</c:v>
                </c:pt>
                <c:pt idx="1770">
                  <c:v>5.8157139999999998</c:v>
                </c:pt>
                <c:pt idx="1771">
                  <c:v>5.5985709999999997</c:v>
                </c:pt>
                <c:pt idx="1772">
                  <c:v>5.5442850000000004</c:v>
                </c:pt>
                <c:pt idx="1773">
                  <c:v>5.5728569999999999</c:v>
                </c:pt>
                <c:pt idx="1774">
                  <c:v>5.4085710000000002</c:v>
                </c:pt>
                <c:pt idx="1775">
                  <c:v>5.3914280000000003</c:v>
                </c:pt>
                <c:pt idx="1776">
                  <c:v>5.4057139999999997</c:v>
                </c:pt>
                <c:pt idx="1777">
                  <c:v>5.4514279999999999</c:v>
                </c:pt>
                <c:pt idx="1778">
                  <c:v>5.4042849999999998</c:v>
                </c:pt>
                <c:pt idx="1779">
                  <c:v>5.7714280000000002</c:v>
                </c:pt>
                <c:pt idx="1780">
                  <c:v>5.9014280000000001</c:v>
                </c:pt>
                <c:pt idx="1781">
                  <c:v>5.9414280000000002</c:v>
                </c:pt>
                <c:pt idx="1782">
                  <c:v>5.7928569999999997</c:v>
                </c:pt>
                <c:pt idx="1783">
                  <c:v>5.652857</c:v>
                </c:pt>
                <c:pt idx="1784">
                  <c:v>5.6557139999999997</c:v>
                </c:pt>
                <c:pt idx="1785">
                  <c:v>5.8728569999999998</c:v>
                </c:pt>
                <c:pt idx="1786">
                  <c:v>5.7671419999999998</c:v>
                </c:pt>
                <c:pt idx="1787">
                  <c:v>5.8857140000000001</c:v>
                </c:pt>
                <c:pt idx="1788">
                  <c:v>5.9057139999999997</c:v>
                </c:pt>
                <c:pt idx="1789">
                  <c:v>5.8028570000000004</c:v>
                </c:pt>
                <c:pt idx="1790">
                  <c:v>5.7028569999999998</c:v>
                </c:pt>
                <c:pt idx="1791">
                  <c:v>5.6828570000000003</c:v>
                </c:pt>
                <c:pt idx="1792">
                  <c:v>5.5428569999999997</c:v>
                </c:pt>
                <c:pt idx="1793">
                  <c:v>5.5285710000000003</c:v>
                </c:pt>
                <c:pt idx="1794">
                  <c:v>5.7071420000000002</c:v>
                </c:pt>
                <c:pt idx="1795">
                  <c:v>5.7242850000000001</c:v>
                </c:pt>
                <c:pt idx="1796">
                  <c:v>6.0271420000000004</c:v>
                </c:pt>
                <c:pt idx="1797">
                  <c:v>6.1857139999999999</c:v>
                </c:pt>
                <c:pt idx="1798">
                  <c:v>6.3442850000000002</c:v>
                </c:pt>
                <c:pt idx="1799">
                  <c:v>6.3042850000000001</c:v>
                </c:pt>
                <c:pt idx="1800">
                  <c:v>6.305714</c:v>
                </c:pt>
                <c:pt idx="1801">
                  <c:v>6.402857</c:v>
                </c:pt>
                <c:pt idx="1802">
                  <c:v>6.3971419999999997</c:v>
                </c:pt>
                <c:pt idx="1803">
                  <c:v>6.4685709999999998</c:v>
                </c:pt>
                <c:pt idx="1804">
                  <c:v>6.6371419999999999</c:v>
                </c:pt>
                <c:pt idx="1805">
                  <c:v>6.0285710000000003</c:v>
                </c:pt>
                <c:pt idx="1806">
                  <c:v>5.9571420000000002</c:v>
                </c:pt>
                <c:pt idx="1807">
                  <c:v>6.0485709999999999</c:v>
                </c:pt>
                <c:pt idx="1808">
                  <c:v>6.1</c:v>
                </c:pt>
                <c:pt idx="1809">
                  <c:v>6.23</c:v>
                </c:pt>
                <c:pt idx="1810">
                  <c:v>6.2771420000000004</c:v>
                </c:pt>
                <c:pt idx="1811">
                  <c:v>6.4242850000000002</c:v>
                </c:pt>
                <c:pt idx="1812">
                  <c:v>6.3114280000000003</c:v>
                </c:pt>
                <c:pt idx="1813">
                  <c:v>6.33</c:v>
                </c:pt>
                <c:pt idx="1814">
                  <c:v>6.2142850000000003</c:v>
                </c:pt>
                <c:pt idx="1815">
                  <c:v>6.4285709999999998</c:v>
                </c:pt>
                <c:pt idx="1816">
                  <c:v>6.5428569999999997</c:v>
                </c:pt>
                <c:pt idx="1817">
                  <c:v>6.5842850000000004</c:v>
                </c:pt>
                <c:pt idx="1818">
                  <c:v>6.6114280000000001</c:v>
                </c:pt>
                <c:pt idx="1819">
                  <c:v>6.6114280000000001</c:v>
                </c:pt>
                <c:pt idx="1820">
                  <c:v>6.3557139999999999</c:v>
                </c:pt>
                <c:pt idx="1821">
                  <c:v>6.1585710000000002</c:v>
                </c:pt>
                <c:pt idx="1822">
                  <c:v>6.2214280000000004</c:v>
                </c:pt>
                <c:pt idx="1823">
                  <c:v>6.41</c:v>
                </c:pt>
                <c:pt idx="1824">
                  <c:v>6.4257140000000001</c:v>
                </c:pt>
                <c:pt idx="1825">
                  <c:v>6.4428570000000001</c:v>
                </c:pt>
                <c:pt idx="1826">
                  <c:v>6.3314279999999998</c:v>
                </c:pt>
                <c:pt idx="1827">
                  <c:v>6.3514280000000003</c:v>
                </c:pt>
                <c:pt idx="1828">
                  <c:v>6.281428</c:v>
                </c:pt>
                <c:pt idx="1829">
                  <c:v>6.25</c:v>
                </c:pt>
                <c:pt idx="1830">
                  <c:v>6.3171419999999996</c:v>
                </c:pt>
                <c:pt idx="1831">
                  <c:v>6.2328570000000001</c:v>
                </c:pt>
                <c:pt idx="1832">
                  <c:v>6.0214280000000002</c:v>
                </c:pt>
                <c:pt idx="1833">
                  <c:v>5.9685709999999998</c:v>
                </c:pt>
                <c:pt idx="1834">
                  <c:v>5.7557140000000002</c:v>
                </c:pt>
                <c:pt idx="1835">
                  <c:v>5.85</c:v>
                </c:pt>
                <c:pt idx="1836">
                  <c:v>5.9257140000000001</c:v>
                </c:pt>
                <c:pt idx="1837">
                  <c:v>6.1757140000000001</c:v>
                </c:pt>
                <c:pt idx="1838">
                  <c:v>6.2142850000000003</c:v>
                </c:pt>
                <c:pt idx="1839">
                  <c:v>6.0942850000000002</c:v>
                </c:pt>
                <c:pt idx="1840">
                  <c:v>6.1828570000000003</c:v>
                </c:pt>
                <c:pt idx="1841">
                  <c:v>6.4242850000000002</c:v>
                </c:pt>
                <c:pt idx="1842">
                  <c:v>6.6857139999999999</c:v>
                </c:pt>
                <c:pt idx="1843">
                  <c:v>6.6342850000000002</c:v>
                </c:pt>
                <c:pt idx="1844">
                  <c:v>6.7714280000000002</c:v>
                </c:pt>
                <c:pt idx="1845">
                  <c:v>6.7857139999999996</c:v>
                </c:pt>
                <c:pt idx="1846">
                  <c:v>6.8185710000000004</c:v>
                </c:pt>
                <c:pt idx="1847">
                  <c:v>6.6928570000000001</c:v>
                </c:pt>
                <c:pt idx="1848">
                  <c:v>6.66</c:v>
                </c:pt>
                <c:pt idx="1849">
                  <c:v>6.6085710000000004</c:v>
                </c:pt>
                <c:pt idx="1850">
                  <c:v>6.5671419999999996</c:v>
                </c:pt>
                <c:pt idx="1851">
                  <c:v>6.6085710000000004</c:v>
                </c:pt>
                <c:pt idx="1852">
                  <c:v>6.5957140000000001</c:v>
                </c:pt>
                <c:pt idx="1853">
                  <c:v>6.3742850000000004</c:v>
                </c:pt>
                <c:pt idx="1854">
                  <c:v>6.3885709999999998</c:v>
                </c:pt>
                <c:pt idx="1855">
                  <c:v>6.4885710000000003</c:v>
                </c:pt>
                <c:pt idx="1856">
                  <c:v>6.5957140000000001</c:v>
                </c:pt>
                <c:pt idx="1857">
                  <c:v>6.6071419999999996</c:v>
                </c:pt>
                <c:pt idx="1858">
                  <c:v>6.5771420000000003</c:v>
                </c:pt>
                <c:pt idx="1859">
                  <c:v>6.7014279999999999</c:v>
                </c:pt>
                <c:pt idx="1860">
                  <c:v>6.58</c:v>
                </c:pt>
                <c:pt idx="1861">
                  <c:v>6.6414280000000003</c:v>
                </c:pt>
                <c:pt idx="1862">
                  <c:v>6.8671420000000003</c:v>
                </c:pt>
                <c:pt idx="1863">
                  <c:v>7.1928570000000001</c:v>
                </c:pt>
                <c:pt idx="1864">
                  <c:v>6.9985710000000001</c:v>
                </c:pt>
                <c:pt idx="1865">
                  <c:v>7.1142849999999997</c:v>
                </c:pt>
                <c:pt idx="1866">
                  <c:v>6.9942849999999996</c:v>
                </c:pt>
                <c:pt idx="1867">
                  <c:v>6.8357140000000003</c:v>
                </c:pt>
                <c:pt idx="1868">
                  <c:v>7.09</c:v>
                </c:pt>
                <c:pt idx="1869">
                  <c:v>7.8414279999999996</c:v>
                </c:pt>
                <c:pt idx="1870">
                  <c:v>7.8814279999999997</c:v>
                </c:pt>
                <c:pt idx="1871">
                  <c:v>7.7485710000000001</c:v>
                </c:pt>
                <c:pt idx="1872">
                  <c:v>7.6485709999999996</c:v>
                </c:pt>
                <c:pt idx="1873">
                  <c:v>7.902857</c:v>
                </c:pt>
                <c:pt idx="1874">
                  <c:v>7.6357140000000001</c:v>
                </c:pt>
                <c:pt idx="1875">
                  <c:v>7.6857139999999999</c:v>
                </c:pt>
                <c:pt idx="1876">
                  <c:v>7.6785709999999998</c:v>
                </c:pt>
                <c:pt idx="1877">
                  <c:v>7.7371420000000004</c:v>
                </c:pt>
                <c:pt idx="1878">
                  <c:v>8.055714</c:v>
                </c:pt>
                <c:pt idx="1879">
                  <c:v>7.98</c:v>
                </c:pt>
                <c:pt idx="1880">
                  <c:v>8.1714280000000006</c:v>
                </c:pt>
                <c:pt idx="1881">
                  <c:v>8.3428570000000004</c:v>
                </c:pt>
                <c:pt idx="1882">
                  <c:v>8.4914280000000009</c:v>
                </c:pt>
                <c:pt idx="1883">
                  <c:v>8.3128569999999993</c:v>
                </c:pt>
                <c:pt idx="1884">
                  <c:v>8.475714</c:v>
                </c:pt>
                <c:pt idx="1885">
                  <c:v>8.4942849999999996</c:v>
                </c:pt>
                <c:pt idx="1886">
                  <c:v>8.6785709999999998</c:v>
                </c:pt>
                <c:pt idx="1887">
                  <c:v>8.7328569999999992</c:v>
                </c:pt>
                <c:pt idx="1888">
                  <c:v>8.6085709999999995</c:v>
                </c:pt>
                <c:pt idx="1889">
                  <c:v>8.5671420000000005</c:v>
                </c:pt>
                <c:pt idx="1890">
                  <c:v>8.6257140000000003</c:v>
                </c:pt>
                <c:pt idx="1891">
                  <c:v>8.5242850000000008</c:v>
                </c:pt>
                <c:pt idx="1892">
                  <c:v>8.4600000000000009</c:v>
                </c:pt>
                <c:pt idx="1893">
                  <c:v>8.2642849999999992</c:v>
                </c:pt>
                <c:pt idx="1894">
                  <c:v>8.3757140000000003</c:v>
                </c:pt>
                <c:pt idx="1895">
                  <c:v>8.3185710000000004</c:v>
                </c:pt>
                <c:pt idx="1896">
                  <c:v>8.4285709999999998</c:v>
                </c:pt>
                <c:pt idx="1897">
                  <c:v>8.2842850000000006</c:v>
                </c:pt>
                <c:pt idx="1898">
                  <c:v>8.0328569999999999</c:v>
                </c:pt>
                <c:pt idx="1899">
                  <c:v>7.9871420000000004</c:v>
                </c:pt>
                <c:pt idx="1900">
                  <c:v>7.9885710000000003</c:v>
                </c:pt>
                <c:pt idx="1901">
                  <c:v>7.9942849999999996</c:v>
                </c:pt>
                <c:pt idx="1902">
                  <c:v>8.1057140000000008</c:v>
                </c:pt>
                <c:pt idx="1903">
                  <c:v>7.9571420000000002</c:v>
                </c:pt>
                <c:pt idx="1904">
                  <c:v>8.0585710000000006</c:v>
                </c:pt>
                <c:pt idx="1905">
                  <c:v>8.1314279999999997</c:v>
                </c:pt>
                <c:pt idx="1906">
                  <c:v>7.8685710000000002</c:v>
                </c:pt>
                <c:pt idx="1907">
                  <c:v>7.6757140000000001</c:v>
                </c:pt>
                <c:pt idx="1908">
                  <c:v>7.61</c:v>
                </c:pt>
                <c:pt idx="1909">
                  <c:v>7.7085710000000001</c:v>
                </c:pt>
                <c:pt idx="1910">
                  <c:v>7.6585710000000002</c:v>
                </c:pt>
                <c:pt idx="1911">
                  <c:v>8.1214279999999999</c:v>
                </c:pt>
                <c:pt idx="1912">
                  <c:v>8.1271419999999992</c:v>
                </c:pt>
                <c:pt idx="1913">
                  <c:v>8.1914280000000002</c:v>
                </c:pt>
                <c:pt idx="1914">
                  <c:v>8.14</c:v>
                </c:pt>
                <c:pt idx="1915">
                  <c:v>7.9474280000000004</c:v>
                </c:pt>
                <c:pt idx="1916">
                  <c:v>7.87</c:v>
                </c:pt>
                <c:pt idx="1917">
                  <c:v>7.64</c:v>
                </c:pt>
                <c:pt idx="1918">
                  <c:v>7.3585710000000004</c:v>
                </c:pt>
                <c:pt idx="1919">
                  <c:v>7.6171420000000003</c:v>
                </c:pt>
                <c:pt idx="1920">
                  <c:v>7.4857139999999998</c:v>
                </c:pt>
                <c:pt idx="1921">
                  <c:v>7.6142849999999997</c:v>
                </c:pt>
                <c:pt idx="1922">
                  <c:v>7.604285</c:v>
                </c:pt>
                <c:pt idx="1923">
                  <c:v>7.4814280000000002</c:v>
                </c:pt>
                <c:pt idx="1924">
                  <c:v>7.7085710000000001</c:v>
                </c:pt>
                <c:pt idx="1925">
                  <c:v>7.2842849999999997</c:v>
                </c:pt>
                <c:pt idx="1926">
                  <c:v>7.2785710000000003</c:v>
                </c:pt>
                <c:pt idx="1927">
                  <c:v>7.3142849999999999</c:v>
                </c:pt>
                <c:pt idx="1928">
                  <c:v>7.32</c:v>
                </c:pt>
                <c:pt idx="1929">
                  <c:v>7.3128570000000002</c:v>
                </c:pt>
                <c:pt idx="1930">
                  <c:v>7.27</c:v>
                </c:pt>
                <c:pt idx="1931">
                  <c:v>7.0185709999999997</c:v>
                </c:pt>
                <c:pt idx="1932">
                  <c:v>7.1357140000000001</c:v>
                </c:pt>
                <c:pt idx="1933">
                  <c:v>7.281428</c:v>
                </c:pt>
                <c:pt idx="1934">
                  <c:v>9.0057139999999993</c:v>
                </c:pt>
                <c:pt idx="1935">
                  <c:v>8.8928569999999993</c:v>
                </c:pt>
                <c:pt idx="1936">
                  <c:v>8.7185710000000007</c:v>
                </c:pt>
                <c:pt idx="1937">
                  <c:v>8.8357139999999994</c:v>
                </c:pt>
                <c:pt idx="1938">
                  <c:v>8.85</c:v>
                </c:pt>
                <c:pt idx="1939">
                  <c:v>8.6199999999999992</c:v>
                </c:pt>
                <c:pt idx="1940">
                  <c:v>8.6914280000000002</c:v>
                </c:pt>
                <c:pt idx="1941">
                  <c:v>8.6999999999999993</c:v>
                </c:pt>
                <c:pt idx="1942">
                  <c:v>8.8757140000000003</c:v>
                </c:pt>
                <c:pt idx="1943">
                  <c:v>8.7842850000000006</c:v>
                </c:pt>
                <c:pt idx="1944">
                  <c:v>9.0514279999999996</c:v>
                </c:pt>
                <c:pt idx="1945">
                  <c:v>9.0257140000000007</c:v>
                </c:pt>
                <c:pt idx="1946">
                  <c:v>9.2657139999999991</c:v>
                </c:pt>
                <c:pt idx="1947">
                  <c:v>9.2157140000000002</c:v>
                </c:pt>
                <c:pt idx="1948">
                  <c:v>9.4428570000000001</c:v>
                </c:pt>
                <c:pt idx="1949">
                  <c:v>9.5214280000000002</c:v>
                </c:pt>
                <c:pt idx="1950">
                  <c:v>9.3242849999999997</c:v>
                </c:pt>
                <c:pt idx="1951">
                  <c:v>9.1928570000000001</c:v>
                </c:pt>
                <c:pt idx="1952">
                  <c:v>9.2414280000000009</c:v>
                </c:pt>
                <c:pt idx="1953">
                  <c:v>9.3728569999999998</c:v>
                </c:pt>
                <c:pt idx="1954">
                  <c:v>9.4357140000000008</c:v>
                </c:pt>
                <c:pt idx="1955">
                  <c:v>9.9571419999999993</c:v>
                </c:pt>
                <c:pt idx="1956">
                  <c:v>9.8542850000000008</c:v>
                </c:pt>
                <c:pt idx="1957">
                  <c:v>9.65</c:v>
                </c:pt>
                <c:pt idx="1958">
                  <c:v>9.7157140000000002</c:v>
                </c:pt>
                <c:pt idx="1959">
                  <c:v>9.6642849999999996</c:v>
                </c:pt>
                <c:pt idx="1960">
                  <c:v>9.8114279999999994</c:v>
                </c:pt>
                <c:pt idx="1961">
                  <c:v>9.9914280000000009</c:v>
                </c:pt>
                <c:pt idx="1962">
                  <c:v>10.182857</c:v>
                </c:pt>
                <c:pt idx="1963">
                  <c:v>10.17</c:v>
                </c:pt>
                <c:pt idx="1964">
                  <c:v>9.9971420000000002</c:v>
                </c:pt>
                <c:pt idx="1965">
                  <c:v>9.9428570000000001</c:v>
                </c:pt>
                <c:pt idx="1966">
                  <c:v>10.09</c:v>
                </c:pt>
                <c:pt idx="1967">
                  <c:v>10.131428</c:v>
                </c:pt>
                <c:pt idx="1968">
                  <c:v>10.077142</c:v>
                </c:pt>
                <c:pt idx="1969">
                  <c:v>10.064285</c:v>
                </c:pt>
                <c:pt idx="1970">
                  <c:v>10.412857000000001</c:v>
                </c:pt>
                <c:pt idx="1971">
                  <c:v>10.422857</c:v>
                </c:pt>
                <c:pt idx="1972">
                  <c:v>10.338571</c:v>
                </c:pt>
                <c:pt idx="1973">
                  <c:v>10.505713999999999</c:v>
                </c:pt>
                <c:pt idx="1974">
                  <c:v>10.614285000000001</c:v>
                </c:pt>
                <c:pt idx="1975">
                  <c:v>10.557142000000001</c:v>
                </c:pt>
                <c:pt idx="1976">
                  <c:v>10.722856999999999</c:v>
                </c:pt>
                <c:pt idx="1977">
                  <c:v>10.534285000000001</c:v>
                </c:pt>
                <c:pt idx="1978">
                  <c:v>10.714285</c:v>
                </c:pt>
                <c:pt idx="1979">
                  <c:v>11.427142</c:v>
                </c:pt>
                <c:pt idx="1980">
                  <c:v>11.91</c:v>
                </c:pt>
                <c:pt idx="1981">
                  <c:v>11.39</c:v>
                </c:pt>
                <c:pt idx="1982">
                  <c:v>11.69</c:v>
                </c:pt>
                <c:pt idx="1983">
                  <c:v>11.774285000000001</c:v>
                </c:pt>
                <c:pt idx="1984">
                  <c:v>11.882857</c:v>
                </c:pt>
                <c:pt idx="1985">
                  <c:v>12.34</c:v>
                </c:pt>
                <c:pt idx="1986">
                  <c:v>12.51</c:v>
                </c:pt>
                <c:pt idx="1987">
                  <c:v>12.404285</c:v>
                </c:pt>
                <c:pt idx="1988">
                  <c:v>12.187142</c:v>
                </c:pt>
                <c:pt idx="1989">
                  <c:v>12.114285000000001</c:v>
                </c:pt>
                <c:pt idx="1990">
                  <c:v>12.438571</c:v>
                </c:pt>
                <c:pt idx="1991">
                  <c:v>12.425713999999999</c:v>
                </c:pt>
                <c:pt idx="1992">
                  <c:v>14.321427999999999</c:v>
                </c:pt>
                <c:pt idx="1993">
                  <c:v>14.247142</c:v>
                </c:pt>
                <c:pt idx="1994">
                  <c:v>15.452857</c:v>
                </c:pt>
                <c:pt idx="1995">
                  <c:v>14.581428000000001</c:v>
                </c:pt>
                <c:pt idx="1996">
                  <c:v>14.198570999999999</c:v>
                </c:pt>
                <c:pt idx="1997">
                  <c:v>14.738571</c:v>
                </c:pt>
                <c:pt idx="1998">
                  <c:v>14.128571000000001</c:v>
                </c:pt>
                <c:pt idx="1999">
                  <c:v>14.57</c:v>
                </c:pt>
                <c:pt idx="2000">
                  <c:v>14.194285000000001</c:v>
                </c:pt>
                <c:pt idx="2001">
                  <c:v>14.032857</c:v>
                </c:pt>
                <c:pt idx="2002">
                  <c:v>13.852857</c:v>
                </c:pt>
                <c:pt idx="2003">
                  <c:v>13.012857</c:v>
                </c:pt>
                <c:pt idx="2004">
                  <c:v>13.929285</c:v>
                </c:pt>
                <c:pt idx="2005">
                  <c:v>14.26</c:v>
                </c:pt>
                <c:pt idx="2006">
                  <c:v>15.404285</c:v>
                </c:pt>
                <c:pt idx="2007">
                  <c:v>15.715714</c:v>
                </c:pt>
                <c:pt idx="2008">
                  <c:v>14.365714000000001</c:v>
                </c:pt>
                <c:pt idx="2009">
                  <c:v>15.192857</c:v>
                </c:pt>
                <c:pt idx="2010">
                  <c:v>14.572857000000001</c:v>
                </c:pt>
                <c:pt idx="2011">
                  <c:v>14.372857</c:v>
                </c:pt>
                <c:pt idx="2012">
                  <c:v>13.57</c:v>
                </c:pt>
                <c:pt idx="2013">
                  <c:v>14.21</c:v>
                </c:pt>
                <c:pt idx="2014">
                  <c:v>14.517142</c:v>
                </c:pt>
                <c:pt idx="2015">
                  <c:v>15</c:v>
                </c:pt>
                <c:pt idx="2016">
                  <c:v>14.971428</c:v>
                </c:pt>
                <c:pt idx="2017">
                  <c:v>15.551428</c:v>
                </c:pt>
                <c:pt idx="2018">
                  <c:v>15.878571000000001</c:v>
                </c:pt>
                <c:pt idx="2019">
                  <c:v>15.327142</c:v>
                </c:pt>
                <c:pt idx="2020">
                  <c:v>15.825728</c:v>
                </c:pt>
                <c:pt idx="2021">
                  <c:v>15.978571000000001</c:v>
                </c:pt>
                <c:pt idx="2022">
                  <c:v>15.682857</c:v>
                </c:pt>
                <c:pt idx="2023">
                  <c:v>15.594284999999999</c:v>
                </c:pt>
                <c:pt idx="2024">
                  <c:v>15.761428</c:v>
                </c:pt>
                <c:pt idx="2025">
                  <c:v>16.489999999999998</c:v>
                </c:pt>
                <c:pt idx="2026">
                  <c:v>16.951428</c:v>
                </c:pt>
                <c:pt idx="2027">
                  <c:v>17.241427999999999</c:v>
                </c:pt>
                <c:pt idx="2028">
                  <c:v>18.115714000000001</c:v>
                </c:pt>
                <c:pt idx="2029">
                  <c:v>17.642856999999999</c:v>
                </c:pt>
                <c:pt idx="2030">
                  <c:v>17.809999999999999</c:v>
                </c:pt>
                <c:pt idx="2031">
                  <c:v>17.98</c:v>
                </c:pt>
                <c:pt idx="2032">
                  <c:v>18.059999999999999</c:v>
                </c:pt>
                <c:pt idx="2033">
                  <c:v>16.998570999999998</c:v>
                </c:pt>
                <c:pt idx="2034">
                  <c:v>16.632857000000001</c:v>
                </c:pt>
                <c:pt idx="2035">
                  <c:v>16.824285</c:v>
                </c:pt>
                <c:pt idx="2036">
                  <c:v>16.464285</c:v>
                </c:pt>
                <c:pt idx="2037">
                  <c:v>16.854285000000001</c:v>
                </c:pt>
                <c:pt idx="2038">
                  <c:v>16.801428000000001</c:v>
                </c:pt>
                <c:pt idx="2039">
                  <c:v>16.082857000000001</c:v>
                </c:pt>
                <c:pt idx="2040">
                  <c:v>15.521428</c:v>
                </c:pt>
                <c:pt idx="2041">
                  <c:v>15.665713999999999</c:v>
                </c:pt>
                <c:pt idx="2042">
                  <c:v>15.297141999999999</c:v>
                </c:pt>
                <c:pt idx="2043">
                  <c:v>15.324285</c:v>
                </c:pt>
                <c:pt idx="2044">
                  <c:v>16.927142</c:v>
                </c:pt>
                <c:pt idx="2045">
                  <c:v>16.711428000000002</c:v>
                </c:pt>
                <c:pt idx="2046">
                  <c:v>16.790571</c:v>
                </c:pt>
                <c:pt idx="2047">
                  <c:v>17.054285</c:v>
                </c:pt>
                <c:pt idx="2048">
                  <c:v>17.274284999999999</c:v>
                </c:pt>
                <c:pt idx="2049">
                  <c:v>17.571428000000001</c:v>
                </c:pt>
                <c:pt idx="2050">
                  <c:v>17.301428000000001</c:v>
                </c:pt>
                <c:pt idx="2051">
                  <c:v>16.912856999999999</c:v>
                </c:pt>
                <c:pt idx="2052">
                  <c:v>16.985714000000002</c:v>
                </c:pt>
                <c:pt idx="2053">
                  <c:v>17.198571000000001</c:v>
                </c:pt>
                <c:pt idx="2054">
                  <c:v>17.092856999999999</c:v>
                </c:pt>
                <c:pt idx="2055">
                  <c:v>14.794285</c:v>
                </c:pt>
                <c:pt idx="2056">
                  <c:v>15.385714</c:v>
                </c:pt>
                <c:pt idx="2057">
                  <c:v>14.684284999999999</c:v>
                </c:pt>
                <c:pt idx="2058">
                  <c:v>14.87</c:v>
                </c:pt>
                <c:pt idx="2059">
                  <c:v>14.33</c:v>
                </c:pt>
                <c:pt idx="2060">
                  <c:v>14.002857000000001</c:v>
                </c:pt>
                <c:pt idx="2061">
                  <c:v>14.65</c:v>
                </c:pt>
                <c:pt idx="2062">
                  <c:v>14.554285</c:v>
                </c:pt>
                <c:pt idx="2063">
                  <c:v>14.915713999999999</c:v>
                </c:pt>
                <c:pt idx="2064">
                  <c:v>15.447141999999999</c:v>
                </c:pt>
                <c:pt idx="2065">
                  <c:v>15.79</c:v>
                </c:pt>
                <c:pt idx="2066">
                  <c:v>16.902857000000001</c:v>
                </c:pt>
                <c:pt idx="2067">
                  <c:v>16.7</c:v>
                </c:pt>
                <c:pt idx="2068">
                  <c:v>17.858571000000001</c:v>
                </c:pt>
                <c:pt idx="2069">
                  <c:v>18.067142</c:v>
                </c:pt>
                <c:pt idx="2070">
                  <c:v>19.007142000000002</c:v>
                </c:pt>
                <c:pt idx="2071">
                  <c:v>18.894285</c:v>
                </c:pt>
                <c:pt idx="2072">
                  <c:v>19.602857</c:v>
                </c:pt>
                <c:pt idx="2073">
                  <c:v>18.995714</c:v>
                </c:pt>
                <c:pt idx="2074">
                  <c:v>17.957142000000001</c:v>
                </c:pt>
                <c:pt idx="2075">
                  <c:v>18.32</c:v>
                </c:pt>
                <c:pt idx="2076">
                  <c:v>18.565714</c:v>
                </c:pt>
                <c:pt idx="2077">
                  <c:v>18.128571000000001</c:v>
                </c:pt>
                <c:pt idx="2078">
                  <c:v>17.325714000000001</c:v>
                </c:pt>
                <c:pt idx="2079">
                  <c:v>17.75</c:v>
                </c:pt>
                <c:pt idx="2080">
                  <c:v>17.977142000000001</c:v>
                </c:pt>
                <c:pt idx="2081">
                  <c:v>18.014285000000001</c:v>
                </c:pt>
                <c:pt idx="2082">
                  <c:v>17.585713999999999</c:v>
                </c:pt>
                <c:pt idx="2083">
                  <c:v>17.931428</c:v>
                </c:pt>
                <c:pt idx="2084">
                  <c:v>19.273571</c:v>
                </c:pt>
                <c:pt idx="2085">
                  <c:v>19.714285</c:v>
                </c:pt>
                <c:pt idx="2086">
                  <c:v>19.782857</c:v>
                </c:pt>
                <c:pt idx="2087">
                  <c:v>20.255714000000001</c:v>
                </c:pt>
                <c:pt idx="2088">
                  <c:v>20.857142</c:v>
                </c:pt>
                <c:pt idx="2089">
                  <c:v>20.811427999999999</c:v>
                </c:pt>
                <c:pt idx="2090">
                  <c:v>20.88</c:v>
                </c:pt>
                <c:pt idx="2091">
                  <c:v>21.134284999999998</c:v>
                </c:pt>
                <c:pt idx="2092">
                  <c:v>20.95</c:v>
                </c:pt>
                <c:pt idx="2093">
                  <c:v>20.445713999999999</c:v>
                </c:pt>
                <c:pt idx="2094">
                  <c:v>20.071428000000001</c:v>
                </c:pt>
                <c:pt idx="2095">
                  <c:v>20.065714</c:v>
                </c:pt>
                <c:pt idx="2096">
                  <c:v>20.412842000000001</c:v>
                </c:pt>
                <c:pt idx="2097">
                  <c:v>21.028570999999999</c:v>
                </c:pt>
                <c:pt idx="2098">
                  <c:v>22.418571</c:v>
                </c:pt>
                <c:pt idx="2099">
                  <c:v>22.924285000000001</c:v>
                </c:pt>
                <c:pt idx="2100">
                  <c:v>23.172857</c:v>
                </c:pt>
                <c:pt idx="2101">
                  <c:v>23.57</c:v>
                </c:pt>
                <c:pt idx="2102">
                  <c:v>23.122857</c:v>
                </c:pt>
                <c:pt idx="2103">
                  <c:v>24.375713999999999</c:v>
                </c:pt>
                <c:pt idx="2104">
                  <c:v>23.165714000000001</c:v>
                </c:pt>
                <c:pt idx="2105">
                  <c:v>22.094284999999999</c:v>
                </c:pt>
                <c:pt idx="2106">
                  <c:v>22.341428000000001</c:v>
                </c:pt>
                <c:pt idx="2107">
                  <c:v>22.308928000000002</c:v>
                </c:pt>
                <c:pt idx="2108">
                  <c:v>21.467141999999999</c:v>
                </c:pt>
                <c:pt idx="2109">
                  <c:v>21.632857000000001</c:v>
                </c:pt>
                <c:pt idx="2110">
                  <c:v>21.377141999999999</c:v>
                </c:pt>
                <c:pt idx="2111">
                  <c:v>21.955714</c:v>
                </c:pt>
                <c:pt idx="2112">
                  <c:v>22.198571000000001</c:v>
                </c:pt>
                <c:pt idx="2113">
                  <c:v>22.087142</c:v>
                </c:pt>
                <c:pt idx="2114">
                  <c:v>21.825714000000001</c:v>
                </c:pt>
                <c:pt idx="2115">
                  <c:v>22.245714</c:v>
                </c:pt>
                <c:pt idx="2116">
                  <c:v>21.857142</c:v>
                </c:pt>
                <c:pt idx="2117">
                  <c:v>21.332857000000001</c:v>
                </c:pt>
                <c:pt idx="2118">
                  <c:v>21.878571000000001</c:v>
                </c:pt>
                <c:pt idx="2119">
                  <c:v>24.67</c:v>
                </c:pt>
                <c:pt idx="2120">
                  <c:v>24.014285000000001</c:v>
                </c:pt>
                <c:pt idx="2121">
                  <c:v>23.834285000000001</c:v>
                </c:pt>
                <c:pt idx="2122">
                  <c:v>25.374285</c:v>
                </c:pt>
                <c:pt idx="2123">
                  <c:v>25.5</c:v>
                </c:pt>
                <c:pt idx="2124">
                  <c:v>25.1</c:v>
                </c:pt>
                <c:pt idx="2125">
                  <c:v>24.795714</c:v>
                </c:pt>
                <c:pt idx="2126">
                  <c:v>23.91</c:v>
                </c:pt>
                <c:pt idx="2127">
                  <c:v>24.515713999999999</c:v>
                </c:pt>
                <c:pt idx="2128">
                  <c:v>24.494285000000001</c:v>
                </c:pt>
                <c:pt idx="2129">
                  <c:v>23.974284999999998</c:v>
                </c:pt>
                <c:pt idx="2130">
                  <c:v>24.014285000000001</c:v>
                </c:pt>
                <c:pt idx="2131">
                  <c:v>24.161428000000001</c:v>
                </c:pt>
                <c:pt idx="2132">
                  <c:v>24.351427999999999</c:v>
                </c:pt>
                <c:pt idx="2133">
                  <c:v>25.267142</c:v>
                </c:pt>
                <c:pt idx="2134">
                  <c:v>25.02</c:v>
                </c:pt>
                <c:pt idx="2135">
                  <c:v>24.714285</c:v>
                </c:pt>
                <c:pt idx="2136">
                  <c:v>24.042857000000001</c:v>
                </c:pt>
                <c:pt idx="2137">
                  <c:v>23.628571000000001</c:v>
                </c:pt>
                <c:pt idx="2138">
                  <c:v>23.811427999999999</c:v>
                </c:pt>
                <c:pt idx="2139">
                  <c:v>24.047142000000001</c:v>
                </c:pt>
                <c:pt idx="2140">
                  <c:v>24.72</c:v>
                </c:pt>
                <c:pt idx="2141">
                  <c:v>26.902857000000001</c:v>
                </c:pt>
                <c:pt idx="2142">
                  <c:v>26.815714</c:v>
                </c:pt>
                <c:pt idx="2143">
                  <c:v>26.967141999999999</c:v>
                </c:pt>
                <c:pt idx="2144">
                  <c:v>27.414285</c:v>
                </c:pt>
                <c:pt idx="2145">
                  <c:v>28.417141999999998</c:v>
                </c:pt>
                <c:pt idx="2146">
                  <c:v>29.414285</c:v>
                </c:pt>
                <c:pt idx="2147">
                  <c:v>28.591428000000001</c:v>
                </c:pt>
                <c:pt idx="2148">
                  <c:v>27.631428</c:v>
                </c:pt>
                <c:pt idx="2149">
                  <c:v>26.492857000000001</c:v>
                </c:pt>
                <c:pt idx="2150">
                  <c:v>27.638570999999999</c:v>
                </c:pt>
                <c:pt idx="2151">
                  <c:v>27.115714000000001</c:v>
                </c:pt>
                <c:pt idx="2152">
                  <c:v>26.89</c:v>
                </c:pt>
                <c:pt idx="2153">
                  <c:v>27.292857000000001</c:v>
                </c:pt>
                <c:pt idx="2154">
                  <c:v>27.804285</c:v>
                </c:pt>
                <c:pt idx="2155">
                  <c:v>26.257142000000002</c:v>
                </c:pt>
                <c:pt idx="2156">
                  <c:v>25.492857000000001</c:v>
                </c:pt>
                <c:pt idx="2157">
                  <c:v>25.5</c:v>
                </c:pt>
                <c:pt idx="2158">
                  <c:v>25.95</c:v>
                </c:pt>
                <c:pt idx="2159">
                  <c:v>25.717141999999999</c:v>
                </c:pt>
                <c:pt idx="2160">
                  <c:v>25.435714000000001</c:v>
                </c:pt>
                <c:pt idx="2161">
                  <c:v>26.605713999999999</c:v>
                </c:pt>
                <c:pt idx="2162">
                  <c:v>26.478570999999999</c:v>
                </c:pt>
                <c:pt idx="2163">
                  <c:v>26.368570999999999</c:v>
                </c:pt>
                <c:pt idx="2164">
                  <c:v>25.715713999999998</c:v>
                </c:pt>
                <c:pt idx="2165">
                  <c:v>26.238571</c:v>
                </c:pt>
                <c:pt idx="2166">
                  <c:v>25.752856999999999</c:v>
                </c:pt>
                <c:pt idx="2167">
                  <c:v>25.685714000000001</c:v>
                </c:pt>
                <c:pt idx="2168">
                  <c:v>25.1</c:v>
                </c:pt>
                <c:pt idx="2169">
                  <c:v>25.487141999999999</c:v>
                </c:pt>
                <c:pt idx="2170">
                  <c:v>25.91</c:v>
                </c:pt>
                <c:pt idx="2171">
                  <c:v>25.675713999999999</c:v>
                </c:pt>
                <c:pt idx="2172">
                  <c:v>25.427142</c:v>
                </c:pt>
                <c:pt idx="2173">
                  <c:v>25.614284999999999</c:v>
                </c:pt>
                <c:pt idx="2174">
                  <c:v>26.84</c:v>
                </c:pt>
                <c:pt idx="2175">
                  <c:v>26.664285</c:v>
                </c:pt>
                <c:pt idx="2176">
                  <c:v>26.985714000000002</c:v>
                </c:pt>
                <c:pt idx="2177">
                  <c:v>27.355713999999999</c:v>
                </c:pt>
                <c:pt idx="2178">
                  <c:v>27.354285000000001</c:v>
                </c:pt>
                <c:pt idx="2179">
                  <c:v>27.668571</c:v>
                </c:pt>
                <c:pt idx="2180">
                  <c:v>27.267142</c:v>
                </c:pt>
                <c:pt idx="2181">
                  <c:v>26.428571000000002</c:v>
                </c:pt>
                <c:pt idx="2182">
                  <c:v>26.012857</c:v>
                </c:pt>
                <c:pt idx="2183">
                  <c:v>26.28</c:v>
                </c:pt>
                <c:pt idx="2184">
                  <c:v>26.677142</c:v>
                </c:pt>
                <c:pt idx="2185">
                  <c:v>26.147141999999999</c:v>
                </c:pt>
                <c:pt idx="2186">
                  <c:v>30.124285</c:v>
                </c:pt>
                <c:pt idx="2187">
                  <c:v>31.14</c:v>
                </c:pt>
                <c:pt idx="2188">
                  <c:v>30.582857000000001</c:v>
                </c:pt>
                <c:pt idx="2189">
                  <c:v>30.414285</c:v>
                </c:pt>
                <c:pt idx="2190">
                  <c:v>30.18</c:v>
                </c:pt>
                <c:pt idx="2191">
                  <c:v>30.212857</c:v>
                </c:pt>
                <c:pt idx="2192">
                  <c:v>31.438571</c:v>
                </c:pt>
                <c:pt idx="2193">
                  <c:v>31.145714000000002</c:v>
                </c:pt>
                <c:pt idx="2194">
                  <c:v>31.089285</c:v>
                </c:pt>
                <c:pt idx="2195">
                  <c:v>31.755714000000001</c:v>
                </c:pt>
                <c:pt idx="2196">
                  <c:v>31.885714</c:v>
                </c:pt>
                <c:pt idx="2197">
                  <c:v>33.01</c:v>
                </c:pt>
                <c:pt idx="2198">
                  <c:v>35.364285000000002</c:v>
                </c:pt>
                <c:pt idx="2199">
                  <c:v>34.398570999999997</c:v>
                </c:pt>
                <c:pt idx="2200">
                  <c:v>33.960357000000002</c:v>
                </c:pt>
                <c:pt idx="2201">
                  <c:v>33.661428000000001</c:v>
                </c:pt>
                <c:pt idx="2202">
                  <c:v>33.644285000000004</c:v>
                </c:pt>
                <c:pt idx="2203">
                  <c:v>31.657142</c:v>
                </c:pt>
                <c:pt idx="2204">
                  <c:v>30.171427999999999</c:v>
                </c:pt>
                <c:pt idx="2205">
                  <c:v>30.74</c:v>
                </c:pt>
                <c:pt idx="2206">
                  <c:v>30.348571</c:v>
                </c:pt>
                <c:pt idx="2207">
                  <c:v>29.524284999999999</c:v>
                </c:pt>
                <c:pt idx="2208">
                  <c:v>29.232856999999999</c:v>
                </c:pt>
                <c:pt idx="2209">
                  <c:v>29.175713999999999</c:v>
                </c:pt>
                <c:pt idx="2210">
                  <c:v>29.052856999999999</c:v>
                </c:pt>
                <c:pt idx="2211">
                  <c:v>30.102857</c:v>
                </c:pt>
                <c:pt idx="2212">
                  <c:v>29.628571000000001</c:v>
                </c:pt>
                <c:pt idx="2213">
                  <c:v>27.921427999999999</c:v>
                </c:pt>
                <c:pt idx="2214">
                  <c:v>27.57</c:v>
                </c:pt>
                <c:pt idx="2215">
                  <c:v>28.574285</c:v>
                </c:pt>
                <c:pt idx="2216">
                  <c:v>29.220141999999999</c:v>
                </c:pt>
                <c:pt idx="2217">
                  <c:v>28.742857000000001</c:v>
                </c:pt>
                <c:pt idx="2218">
                  <c:v>31.015713999999999</c:v>
                </c:pt>
                <c:pt idx="2219">
                  <c:v>30.548570999999999</c:v>
                </c:pt>
                <c:pt idx="2220">
                  <c:v>30.557141999999999</c:v>
                </c:pt>
                <c:pt idx="2221">
                  <c:v>29.914285</c:v>
                </c:pt>
                <c:pt idx="2222">
                  <c:v>30.405714</c:v>
                </c:pt>
                <c:pt idx="2223">
                  <c:v>31.627141999999999</c:v>
                </c:pt>
                <c:pt idx="2224">
                  <c:v>32.722856999999998</c:v>
                </c:pt>
                <c:pt idx="2225">
                  <c:v>32.732857000000003</c:v>
                </c:pt>
                <c:pt idx="2226">
                  <c:v>32.858570999999998</c:v>
                </c:pt>
                <c:pt idx="2227">
                  <c:v>33.902856999999997</c:v>
                </c:pt>
                <c:pt idx="2228">
                  <c:v>33.911428000000001</c:v>
                </c:pt>
                <c:pt idx="2229">
                  <c:v>33.992857000000001</c:v>
                </c:pt>
                <c:pt idx="2230">
                  <c:v>33.968570999999997</c:v>
                </c:pt>
                <c:pt idx="2231">
                  <c:v>34.584285000000001</c:v>
                </c:pt>
                <c:pt idx="2232">
                  <c:v>34.96</c:v>
                </c:pt>
                <c:pt idx="2233">
                  <c:v>34.89</c:v>
                </c:pt>
                <c:pt idx="2234">
                  <c:v>34.281427999999998</c:v>
                </c:pt>
                <c:pt idx="2235">
                  <c:v>33.422857</c:v>
                </c:pt>
                <c:pt idx="2236">
                  <c:v>33.551428000000001</c:v>
                </c:pt>
                <c:pt idx="2237">
                  <c:v>32.594284999999999</c:v>
                </c:pt>
                <c:pt idx="2238">
                  <c:v>33.417141999999998</c:v>
                </c:pt>
                <c:pt idx="2239">
                  <c:v>34.107142000000003</c:v>
                </c:pt>
                <c:pt idx="2240">
                  <c:v>33.818570999999999</c:v>
                </c:pt>
                <c:pt idx="2241">
                  <c:v>33.641427999999998</c:v>
                </c:pt>
                <c:pt idx="2242">
                  <c:v>33.332856999999997</c:v>
                </c:pt>
                <c:pt idx="2243">
                  <c:v>34.507142000000002</c:v>
                </c:pt>
                <c:pt idx="2244">
                  <c:v>34.918571</c:v>
                </c:pt>
                <c:pt idx="2245">
                  <c:v>36.031427999999998</c:v>
                </c:pt>
                <c:pt idx="2246">
                  <c:v>35.952857000000002</c:v>
                </c:pt>
                <c:pt idx="2247">
                  <c:v>32.701428</c:v>
                </c:pt>
                <c:pt idx="2248">
                  <c:v>33.708570999999999</c:v>
                </c:pt>
                <c:pt idx="2249">
                  <c:v>33.481428000000001</c:v>
                </c:pt>
                <c:pt idx="2250">
                  <c:v>33.238571</c:v>
                </c:pt>
                <c:pt idx="2251">
                  <c:v>33.884571000000001</c:v>
                </c:pt>
                <c:pt idx="2252">
                  <c:v>33.034284999999997</c:v>
                </c:pt>
                <c:pt idx="2253">
                  <c:v>32.741427999999999</c:v>
                </c:pt>
                <c:pt idx="2254">
                  <c:v>32.901428000000003</c:v>
                </c:pt>
                <c:pt idx="2255">
                  <c:v>32.781427999999998</c:v>
                </c:pt>
                <c:pt idx="2256">
                  <c:v>33.772857000000002</c:v>
                </c:pt>
                <c:pt idx="2257">
                  <c:v>33.947141999999999</c:v>
                </c:pt>
                <c:pt idx="2258">
                  <c:v>34.381428</c:v>
                </c:pt>
                <c:pt idx="2259">
                  <c:v>35.11</c:v>
                </c:pt>
                <c:pt idx="2260">
                  <c:v>35.217142000000003</c:v>
                </c:pt>
                <c:pt idx="2261">
                  <c:v>33.869999999999997</c:v>
                </c:pt>
                <c:pt idx="2262">
                  <c:v>33.848571</c:v>
                </c:pt>
                <c:pt idx="2263">
                  <c:v>34.648570999999997</c:v>
                </c:pt>
                <c:pt idx="2264">
                  <c:v>34.675713999999999</c:v>
                </c:pt>
                <c:pt idx="2265">
                  <c:v>35.128571000000001</c:v>
                </c:pt>
                <c:pt idx="2266">
                  <c:v>35.404285000000002</c:v>
                </c:pt>
                <c:pt idx="2267">
                  <c:v>35.371428000000002</c:v>
                </c:pt>
                <c:pt idx="2268">
                  <c:v>37.067141999999997</c:v>
                </c:pt>
                <c:pt idx="2269">
                  <c:v>37.678570999999998</c:v>
                </c:pt>
                <c:pt idx="2270">
                  <c:v>37.787142000000003</c:v>
                </c:pt>
                <c:pt idx="2271">
                  <c:v>38.685713999999997</c:v>
                </c:pt>
                <c:pt idx="2272">
                  <c:v>38.18</c:v>
                </c:pt>
                <c:pt idx="2273">
                  <c:v>38.814284999999998</c:v>
                </c:pt>
                <c:pt idx="2274">
                  <c:v>39.100285</c:v>
                </c:pt>
                <c:pt idx="2275">
                  <c:v>37.512856999999997</c:v>
                </c:pt>
                <c:pt idx="2276">
                  <c:v>37.67</c:v>
                </c:pt>
                <c:pt idx="2277">
                  <c:v>37.465713999999998</c:v>
                </c:pt>
                <c:pt idx="2278">
                  <c:v>37.51</c:v>
                </c:pt>
                <c:pt idx="2279">
                  <c:v>36.945999999999998</c:v>
                </c:pt>
                <c:pt idx="2280">
                  <c:v>36.745714</c:v>
                </c:pt>
                <c:pt idx="2281">
                  <c:v>37.304000000000002</c:v>
                </c:pt>
                <c:pt idx="2282">
                  <c:v>36.731428000000001</c:v>
                </c:pt>
                <c:pt idx="2283">
                  <c:v>35.614285000000002</c:v>
                </c:pt>
                <c:pt idx="2284">
                  <c:v>35.095714000000001</c:v>
                </c:pt>
                <c:pt idx="2285">
                  <c:v>35.090000000000003</c:v>
                </c:pt>
                <c:pt idx="2286">
                  <c:v>36.235714000000002</c:v>
                </c:pt>
                <c:pt idx="2287">
                  <c:v>35.522857000000002</c:v>
                </c:pt>
                <c:pt idx="2288">
                  <c:v>36.531427999999998</c:v>
                </c:pt>
                <c:pt idx="2289">
                  <c:v>36.708570999999999</c:v>
                </c:pt>
                <c:pt idx="2290">
                  <c:v>37.159999999999997</c:v>
                </c:pt>
                <c:pt idx="2291">
                  <c:v>37.869999999999997</c:v>
                </c:pt>
                <c:pt idx="2292">
                  <c:v>37.848571</c:v>
                </c:pt>
                <c:pt idx="2293">
                  <c:v>37.527141999999998</c:v>
                </c:pt>
                <c:pt idx="2294">
                  <c:v>38.284284999999997</c:v>
                </c:pt>
                <c:pt idx="2295">
                  <c:v>41.375714000000002</c:v>
                </c:pt>
                <c:pt idx="2296">
                  <c:v>41.565714</c:v>
                </c:pt>
                <c:pt idx="2297">
                  <c:v>41.774284999999999</c:v>
                </c:pt>
                <c:pt idx="2298">
                  <c:v>42.162857000000002</c:v>
                </c:pt>
                <c:pt idx="2299">
                  <c:v>41.534284999999997</c:v>
                </c:pt>
                <c:pt idx="2300">
                  <c:v>41.61</c:v>
                </c:pt>
                <c:pt idx="2301">
                  <c:v>42.675713999999999</c:v>
                </c:pt>
                <c:pt idx="2302">
                  <c:v>40.945714000000002</c:v>
                </c:pt>
                <c:pt idx="2303">
                  <c:v>40.99</c:v>
                </c:pt>
                <c:pt idx="2304">
                  <c:v>39.857142000000003</c:v>
                </c:pt>
                <c:pt idx="2305">
                  <c:v>41.041428000000003</c:v>
                </c:pt>
                <c:pt idx="2306">
                  <c:v>40.200000000000003</c:v>
                </c:pt>
                <c:pt idx="2307">
                  <c:v>39.401428000000003</c:v>
                </c:pt>
                <c:pt idx="2308">
                  <c:v>39.511428000000002</c:v>
                </c:pt>
                <c:pt idx="2309">
                  <c:v>40.218570999999997</c:v>
                </c:pt>
                <c:pt idx="2310">
                  <c:v>38.130000000000003</c:v>
                </c:pt>
                <c:pt idx="2311">
                  <c:v>38.488571</c:v>
                </c:pt>
                <c:pt idx="2312">
                  <c:v>38.088571000000002</c:v>
                </c:pt>
                <c:pt idx="2313">
                  <c:v>37.998570999999998</c:v>
                </c:pt>
                <c:pt idx="2314">
                  <c:v>37.625714000000002</c:v>
                </c:pt>
                <c:pt idx="2315">
                  <c:v>36.742857000000001</c:v>
                </c:pt>
                <c:pt idx="2316">
                  <c:v>37.142856999999999</c:v>
                </c:pt>
                <c:pt idx="2317">
                  <c:v>35.11</c:v>
                </c:pt>
                <c:pt idx="2318">
                  <c:v>34.444285000000001</c:v>
                </c:pt>
                <c:pt idx="2319">
                  <c:v>32.377141999999999</c:v>
                </c:pt>
                <c:pt idx="2320">
                  <c:v>33.971428000000003</c:v>
                </c:pt>
                <c:pt idx="2321">
                  <c:v>33.202857000000002</c:v>
                </c:pt>
                <c:pt idx="2322">
                  <c:v>34.732857000000003</c:v>
                </c:pt>
                <c:pt idx="2323">
                  <c:v>34.857142000000003</c:v>
                </c:pt>
                <c:pt idx="2324">
                  <c:v>35.182856999999998</c:v>
                </c:pt>
                <c:pt idx="2325">
                  <c:v>34.148570999999997</c:v>
                </c:pt>
                <c:pt idx="2326">
                  <c:v>33.177142000000003</c:v>
                </c:pt>
                <c:pt idx="2327">
                  <c:v>31.068570999999999</c:v>
                </c:pt>
                <c:pt idx="2328">
                  <c:v>29.315714</c:v>
                </c:pt>
                <c:pt idx="2329">
                  <c:v>29.315714</c:v>
                </c:pt>
                <c:pt idx="2330">
                  <c:v>31.362857000000002</c:v>
                </c:pt>
                <c:pt idx="2331">
                  <c:v>30.861428</c:v>
                </c:pt>
                <c:pt idx="2332">
                  <c:v>30.832857000000001</c:v>
                </c:pt>
                <c:pt idx="2333">
                  <c:v>31.698571000000001</c:v>
                </c:pt>
                <c:pt idx="2334">
                  <c:v>32.147857000000002</c:v>
                </c:pt>
                <c:pt idx="2335">
                  <c:v>33.754285000000003</c:v>
                </c:pt>
                <c:pt idx="2336">
                  <c:v>33.572856999999999</c:v>
                </c:pt>
                <c:pt idx="2337">
                  <c:v>33.324285000000003</c:v>
                </c:pt>
                <c:pt idx="2338">
                  <c:v>30.444285000000001</c:v>
                </c:pt>
                <c:pt idx="2339">
                  <c:v>31.252856999999999</c:v>
                </c:pt>
                <c:pt idx="2340">
                  <c:v>30.857142</c:v>
                </c:pt>
                <c:pt idx="2341">
                  <c:v>30.171427999999999</c:v>
                </c:pt>
                <c:pt idx="2342">
                  <c:v>29.138570999999999</c:v>
                </c:pt>
                <c:pt idx="2343">
                  <c:v>30.007142000000002</c:v>
                </c:pt>
                <c:pt idx="2344">
                  <c:v>29.821428000000001</c:v>
                </c:pt>
                <c:pt idx="2345">
                  <c:v>29.815714</c:v>
                </c:pt>
                <c:pt idx="2346">
                  <c:v>24.178571000000002</c:v>
                </c:pt>
                <c:pt idx="2347">
                  <c:v>22.17</c:v>
                </c:pt>
                <c:pt idx="2348">
                  <c:v>20.535713999999999</c:v>
                </c:pt>
                <c:pt idx="2349">
                  <c:v>18.575714000000001</c:v>
                </c:pt>
                <c:pt idx="2350">
                  <c:v>18.357142</c:v>
                </c:pt>
                <c:pt idx="2351">
                  <c:v>18.361428</c:v>
                </c:pt>
                <c:pt idx="2352">
                  <c:v>18.48</c:v>
                </c:pt>
                <c:pt idx="2353">
                  <c:v>18.888570999999999</c:v>
                </c:pt>
                <c:pt idx="2354">
                  <c:v>18.212857</c:v>
                </c:pt>
                <c:pt idx="2355">
                  <c:v>18.162856999999999</c:v>
                </c:pt>
                <c:pt idx="2356">
                  <c:v>16.170000000000002</c:v>
                </c:pt>
                <c:pt idx="2357">
                  <c:v>16.181428</c:v>
                </c:pt>
                <c:pt idx="2358">
                  <c:v>16.178571000000002</c:v>
                </c:pt>
                <c:pt idx="2359">
                  <c:v>16.414285</c:v>
                </c:pt>
                <c:pt idx="2360">
                  <c:v>17.108571000000001</c:v>
                </c:pt>
                <c:pt idx="2361">
                  <c:v>17.605713999999999</c:v>
                </c:pt>
                <c:pt idx="2362">
                  <c:v>16.744285000000001</c:v>
                </c:pt>
                <c:pt idx="2363">
                  <c:v>15.945714000000001</c:v>
                </c:pt>
                <c:pt idx="2364">
                  <c:v>15.522857</c:v>
                </c:pt>
                <c:pt idx="2365">
                  <c:v>16.231428000000001</c:v>
                </c:pt>
                <c:pt idx="2366">
                  <c:v>16.715713999999998</c:v>
                </c:pt>
                <c:pt idx="2367">
                  <c:v>16.577141999999998</c:v>
                </c:pt>
                <c:pt idx="2368">
                  <c:v>16.761427999999999</c:v>
                </c:pt>
                <c:pt idx="2369">
                  <c:v>15.962857</c:v>
                </c:pt>
                <c:pt idx="2370">
                  <c:v>15.631428</c:v>
                </c:pt>
                <c:pt idx="2371">
                  <c:v>15.925713999999999</c:v>
                </c:pt>
                <c:pt idx="2372">
                  <c:v>16.72</c:v>
                </c:pt>
                <c:pt idx="2373">
                  <c:v>16.977142000000001</c:v>
                </c:pt>
                <c:pt idx="2374">
                  <c:v>11.052856999999999</c:v>
                </c:pt>
                <c:pt idx="2375">
                  <c:v>11.342857</c:v>
                </c:pt>
                <c:pt idx="2376">
                  <c:v>11.551428</c:v>
                </c:pt>
                <c:pt idx="2377">
                  <c:v>12.02</c:v>
                </c:pt>
                <c:pt idx="2378">
                  <c:v>11.725714</c:v>
                </c:pt>
                <c:pt idx="2379">
                  <c:v>11.441428</c:v>
                </c:pt>
                <c:pt idx="2380">
                  <c:v>11.912857000000001</c:v>
                </c:pt>
                <c:pt idx="2381">
                  <c:v>13.184284999999999</c:v>
                </c:pt>
                <c:pt idx="2382">
                  <c:v>12.86</c:v>
                </c:pt>
                <c:pt idx="2383">
                  <c:v>12.975714</c:v>
                </c:pt>
                <c:pt idx="2384">
                  <c:v>12.924284999999999</c:v>
                </c:pt>
                <c:pt idx="2385">
                  <c:v>12.578571</c:v>
                </c:pt>
                <c:pt idx="2386">
                  <c:v>12.16</c:v>
                </c:pt>
                <c:pt idx="2387">
                  <c:v>12.535714</c:v>
                </c:pt>
                <c:pt idx="2388">
                  <c:v>12.245714</c:v>
                </c:pt>
                <c:pt idx="2389">
                  <c:v>12.325714</c:v>
                </c:pt>
                <c:pt idx="2390">
                  <c:v>11.597142</c:v>
                </c:pt>
                <c:pt idx="2391">
                  <c:v>10.922857</c:v>
                </c:pt>
                <c:pt idx="2392">
                  <c:v>11.151427999999999</c:v>
                </c:pt>
                <c:pt idx="2393">
                  <c:v>10.638571000000001</c:v>
                </c:pt>
                <c:pt idx="2394">
                  <c:v>10.064285</c:v>
                </c:pt>
                <c:pt idx="2395">
                  <c:v>9.7857140000000005</c:v>
                </c:pt>
                <c:pt idx="2396">
                  <c:v>9.1225710000000007</c:v>
                </c:pt>
                <c:pt idx="2397">
                  <c:v>9.9928570000000008</c:v>
                </c:pt>
                <c:pt idx="2398">
                  <c:v>9.6528569999999991</c:v>
                </c:pt>
                <c:pt idx="2399">
                  <c:v>9.2185710000000007</c:v>
                </c:pt>
                <c:pt idx="2400">
                  <c:v>9.5957139999999992</c:v>
                </c:pt>
                <c:pt idx="2401">
                  <c:v>9.4814279999999993</c:v>
                </c:pt>
                <c:pt idx="2402">
                  <c:v>10.017142</c:v>
                </c:pt>
                <c:pt idx="2403">
                  <c:v>9.7342849999999999</c:v>
                </c:pt>
                <c:pt idx="2404">
                  <c:v>10.28</c:v>
                </c:pt>
                <c:pt idx="2405">
                  <c:v>9.9171420000000001</c:v>
                </c:pt>
                <c:pt idx="2406">
                  <c:v>10.127141999999999</c:v>
                </c:pt>
                <c:pt idx="2407">
                  <c:v>10.751428000000001</c:v>
                </c:pt>
                <c:pt idx="2408">
                  <c:v>10.301428</c:v>
                </c:pt>
                <c:pt idx="2409">
                  <c:v>10.148571</c:v>
                </c:pt>
                <c:pt idx="2410">
                  <c:v>9.9600000000000009</c:v>
                </c:pt>
                <c:pt idx="2411">
                  <c:v>9.9742850000000001</c:v>
                </c:pt>
                <c:pt idx="2412">
                  <c:v>9.5928570000000004</c:v>
                </c:pt>
                <c:pt idx="2413">
                  <c:v>10.199999999999999</c:v>
                </c:pt>
                <c:pt idx="2414">
                  <c:v>10.138571000000001</c:v>
                </c:pt>
                <c:pt idx="2415">
                  <c:v>10.548571000000001</c:v>
                </c:pt>
                <c:pt idx="2416">
                  <c:v>10.374285</c:v>
                </c:pt>
                <c:pt idx="2417">
                  <c:v>10.085141999999999</c:v>
                </c:pt>
                <c:pt idx="2418">
                  <c:v>9.8857140000000001</c:v>
                </c:pt>
                <c:pt idx="2419">
                  <c:v>9.9</c:v>
                </c:pt>
                <c:pt idx="2420">
                  <c:v>9.8985710000000005</c:v>
                </c:pt>
                <c:pt idx="2421">
                  <c:v>10.32</c:v>
                </c:pt>
                <c:pt idx="2422">
                  <c:v>11.492857000000001</c:v>
                </c:pt>
                <c:pt idx="2423">
                  <c:v>11.328571</c:v>
                </c:pt>
                <c:pt idx="2424">
                  <c:v>12.327142</c:v>
                </c:pt>
                <c:pt idx="2425">
                  <c:v>14.025714000000001</c:v>
                </c:pt>
                <c:pt idx="2426">
                  <c:v>13.69</c:v>
                </c:pt>
                <c:pt idx="2427">
                  <c:v>13.164285</c:v>
                </c:pt>
                <c:pt idx="2428">
                  <c:v>13.164285</c:v>
                </c:pt>
                <c:pt idx="2429">
                  <c:v>13.482856999999999</c:v>
                </c:pt>
                <c:pt idx="2430">
                  <c:v>13.531428</c:v>
                </c:pt>
                <c:pt idx="2431">
                  <c:v>14.077142</c:v>
                </c:pt>
                <c:pt idx="2432">
                  <c:v>14.78</c:v>
                </c:pt>
                <c:pt idx="2433">
                  <c:v>14.32</c:v>
                </c:pt>
                <c:pt idx="2434">
                  <c:v>13.422857</c:v>
                </c:pt>
                <c:pt idx="2435">
                  <c:v>13.238571</c:v>
                </c:pt>
                <c:pt idx="2436">
                  <c:v>13.577142</c:v>
                </c:pt>
                <c:pt idx="2437">
                  <c:v>16.572856999999999</c:v>
                </c:pt>
                <c:pt idx="2438">
                  <c:v>17.684284999999999</c:v>
                </c:pt>
                <c:pt idx="2439">
                  <c:v>17.918571</c:v>
                </c:pt>
                <c:pt idx="2440">
                  <c:v>17.171427999999999</c:v>
                </c:pt>
                <c:pt idx="2441">
                  <c:v>17.567142</c:v>
                </c:pt>
                <c:pt idx="2442">
                  <c:v>17.714285</c:v>
                </c:pt>
                <c:pt idx="2443">
                  <c:v>18.061427999999999</c:v>
                </c:pt>
                <c:pt idx="2444">
                  <c:v>18.464285</c:v>
                </c:pt>
                <c:pt idx="2445">
                  <c:v>18.268571000000001</c:v>
                </c:pt>
                <c:pt idx="2446">
                  <c:v>17.714285</c:v>
                </c:pt>
                <c:pt idx="2447">
                  <c:v>17.834285000000001</c:v>
                </c:pt>
                <c:pt idx="2448">
                  <c:v>17.704284999999999</c:v>
                </c:pt>
                <c:pt idx="2449">
                  <c:v>16.899999999999999</c:v>
                </c:pt>
                <c:pt idx="2450">
                  <c:v>17.581427999999999</c:v>
                </c:pt>
                <c:pt idx="2451">
                  <c:v>17.437142000000001</c:v>
                </c:pt>
                <c:pt idx="2452">
                  <c:v>17.415714000000001</c:v>
                </c:pt>
                <c:pt idx="2453">
                  <c:v>17.407142</c:v>
                </c:pt>
                <c:pt idx="2454">
                  <c:v>16.771428</c:v>
                </c:pt>
                <c:pt idx="2455">
                  <c:v>16.057141999999999</c:v>
                </c:pt>
                <c:pt idx="2456">
                  <c:v>16.141428000000001</c:v>
                </c:pt>
                <c:pt idx="2457">
                  <c:v>15.952857</c:v>
                </c:pt>
                <c:pt idx="2458">
                  <c:v>15.63</c:v>
                </c:pt>
                <c:pt idx="2459">
                  <c:v>16.188571</c:v>
                </c:pt>
                <c:pt idx="2460">
                  <c:v>15.818571</c:v>
                </c:pt>
                <c:pt idx="2461">
                  <c:v>16.107142</c:v>
                </c:pt>
                <c:pt idx="2462">
                  <c:v>16.442857</c:v>
                </c:pt>
                <c:pt idx="2463">
                  <c:v>15.83</c:v>
                </c:pt>
                <c:pt idx="2464">
                  <c:v>15.304285</c:v>
                </c:pt>
                <c:pt idx="2465">
                  <c:v>15.027142</c:v>
                </c:pt>
                <c:pt idx="2466">
                  <c:v>15.438571</c:v>
                </c:pt>
                <c:pt idx="2467">
                  <c:v>15.59</c:v>
                </c:pt>
                <c:pt idx="2468">
                  <c:v>15.171428000000001</c:v>
                </c:pt>
                <c:pt idx="2469">
                  <c:v>15.192857</c:v>
                </c:pt>
                <c:pt idx="2470">
                  <c:v>15.035714</c:v>
                </c:pt>
                <c:pt idx="2471">
                  <c:v>15.738571</c:v>
                </c:pt>
                <c:pt idx="2472">
                  <c:v>15.708570999999999</c:v>
                </c:pt>
                <c:pt idx="2473">
                  <c:v>16.332857000000001</c:v>
                </c:pt>
                <c:pt idx="2474">
                  <c:v>16.431428</c:v>
                </c:pt>
                <c:pt idx="2475">
                  <c:v>17.157142</c:v>
                </c:pt>
                <c:pt idx="2476">
                  <c:v>16.961428000000002</c:v>
                </c:pt>
                <c:pt idx="2477">
                  <c:v>17.170000000000002</c:v>
                </c:pt>
                <c:pt idx="2478">
                  <c:v>17.427142</c:v>
                </c:pt>
                <c:pt idx="2479">
                  <c:v>17.238571</c:v>
                </c:pt>
                <c:pt idx="2480">
                  <c:v>16.972142000000002</c:v>
                </c:pt>
                <c:pt idx="2481">
                  <c:v>16.435714000000001</c:v>
                </c:pt>
                <c:pt idx="2482">
                  <c:v>16.434284999999999</c:v>
                </c:pt>
                <c:pt idx="2483">
                  <c:v>16.281427999999998</c:v>
                </c:pt>
                <c:pt idx="2484">
                  <c:v>16.137142000000001</c:v>
                </c:pt>
                <c:pt idx="2485">
                  <c:v>15.751428000000001</c:v>
                </c:pt>
                <c:pt idx="2486">
                  <c:v>15.785714</c:v>
                </c:pt>
                <c:pt idx="2487">
                  <c:v>15.24</c:v>
                </c:pt>
                <c:pt idx="2488">
                  <c:v>14.56</c:v>
                </c:pt>
                <c:pt idx="2489">
                  <c:v>14.258571</c:v>
                </c:pt>
                <c:pt idx="2490">
                  <c:v>14.894285</c:v>
                </c:pt>
                <c:pt idx="2491">
                  <c:v>14.881428</c:v>
                </c:pt>
                <c:pt idx="2492">
                  <c:v>14.45</c:v>
                </c:pt>
                <c:pt idx="2493">
                  <c:v>15.288570999999999</c:v>
                </c:pt>
                <c:pt idx="2494">
                  <c:v>15.28</c:v>
                </c:pt>
                <c:pt idx="2495">
                  <c:v>15.298571000000001</c:v>
                </c:pt>
                <c:pt idx="2496">
                  <c:v>15.158571</c:v>
                </c:pt>
                <c:pt idx="2497">
                  <c:v>14.548571000000001</c:v>
                </c:pt>
                <c:pt idx="2498">
                  <c:v>12.525714000000001</c:v>
                </c:pt>
                <c:pt idx="2499">
                  <c:v>12.335713999999999</c:v>
                </c:pt>
                <c:pt idx="2500">
                  <c:v>12.152856999999999</c:v>
                </c:pt>
                <c:pt idx="2501">
                  <c:v>11.962857</c:v>
                </c:pt>
                <c:pt idx="2502">
                  <c:v>11.448570999999999</c:v>
                </c:pt>
                <c:pt idx="2503">
                  <c:v>11.622857</c:v>
                </c:pt>
                <c:pt idx="2504">
                  <c:v>11.747142</c:v>
                </c:pt>
                <c:pt idx="2505">
                  <c:v>10.852857</c:v>
                </c:pt>
                <c:pt idx="2506">
                  <c:v>10.449285</c:v>
                </c:pt>
                <c:pt idx="2507">
                  <c:v>10.492857000000001</c:v>
                </c:pt>
                <c:pt idx="2508">
                  <c:v>10.398571</c:v>
                </c:pt>
                <c:pt idx="2509">
                  <c:v>10.621428</c:v>
                </c:pt>
                <c:pt idx="2510">
                  <c:v>10.345713999999999</c:v>
                </c:pt>
                <c:pt idx="2511">
                  <c:v>11.054285</c:v>
                </c:pt>
                <c:pt idx="2512">
                  <c:v>10.994285</c:v>
                </c:pt>
                <c:pt idx="2513">
                  <c:v>11.068571</c:v>
                </c:pt>
                <c:pt idx="2514">
                  <c:v>10.6</c:v>
                </c:pt>
                <c:pt idx="2515">
                  <c:v>10.281428</c:v>
                </c:pt>
                <c:pt idx="2516">
                  <c:v>9.9942849999999996</c:v>
                </c:pt>
                <c:pt idx="2517">
                  <c:v>10.248571</c:v>
                </c:pt>
                <c:pt idx="2518">
                  <c:v>9.6728570000000005</c:v>
                </c:pt>
                <c:pt idx="2519">
                  <c:v>10.272857</c:v>
                </c:pt>
                <c:pt idx="2520">
                  <c:v>10.038570999999999</c:v>
                </c:pt>
                <c:pt idx="2521">
                  <c:v>10.031428</c:v>
                </c:pt>
                <c:pt idx="2522">
                  <c:v>9.92</c:v>
                </c:pt>
                <c:pt idx="2523">
                  <c:v>9.6199999999999992</c:v>
                </c:pt>
                <c:pt idx="2524">
                  <c:v>9.0628569999999993</c:v>
                </c:pt>
                <c:pt idx="2525">
                  <c:v>8.9928570000000008</c:v>
                </c:pt>
                <c:pt idx="2526">
                  <c:v>9.2857140000000005</c:v>
                </c:pt>
                <c:pt idx="2527">
                  <c:v>9.2614280000000004</c:v>
                </c:pt>
                <c:pt idx="2528">
                  <c:v>9.4114280000000008</c:v>
                </c:pt>
                <c:pt idx="2529">
                  <c:v>9.2342849999999999</c:v>
                </c:pt>
                <c:pt idx="2530">
                  <c:v>9.3771419999999992</c:v>
                </c:pt>
                <c:pt idx="2531">
                  <c:v>9</c:v>
                </c:pt>
                <c:pt idx="2532">
                  <c:v>9.0028570000000006</c:v>
                </c:pt>
                <c:pt idx="2533">
                  <c:v>8.975714</c:v>
                </c:pt>
                <c:pt idx="2534">
                  <c:v>8.9514279999999999</c:v>
                </c:pt>
                <c:pt idx="2535">
                  <c:v>9.3985710000000005</c:v>
                </c:pt>
                <c:pt idx="2536">
                  <c:v>9.5328569999999999</c:v>
                </c:pt>
                <c:pt idx="2537">
                  <c:v>9.975714</c:v>
                </c:pt>
                <c:pt idx="2538">
                  <c:v>9.7370000000000001</c:v>
                </c:pt>
                <c:pt idx="2539">
                  <c:v>9.4057139999999997</c:v>
                </c:pt>
                <c:pt idx="2540">
                  <c:v>9.6942850000000007</c:v>
                </c:pt>
                <c:pt idx="2541">
                  <c:v>9.5757139999999996</c:v>
                </c:pt>
                <c:pt idx="2542">
                  <c:v>9.5428569999999997</c:v>
                </c:pt>
                <c:pt idx="2543">
                  <c:v>9.4985710000000001</c:v>
                </c:pt>
                <c:pt idx="2544">
                  <c:v>9.6228569999999998</c:v>
                </c:pt>
                <c:pt idx="2545">
                  <c:v>9.7835710000000002</c:v>
                </c:pt>
                <c:pt idx="2546">
                  <c:v>9.6928570000000001</c:v>
                </c:pt>
                <c:pt idx="2547">
                  <c:v>10.291428</c:v>
                </c:pt>
                <c:pt idx="2548">
                  <c:v>11.674284999999999</c:v>
                </c:pt>
                <c:pt idx="2549">
                  <c:v>11.698570999999999</c:v>
                </c:pt>
                <c:pt idx="2550">
                  <c:v>11.855714000000001</c:v>
                </c:pt>
                <c:pt idx="2551">
                  <c:v>11.461428</c:v>
                </c:pt>
                <c:pt idx="2552">
                  <c:v>11.662857000000001</c:v>
                </c:pt>
                <c:pt idx="2553">
                  <c:v>12.138571000000001</c:v>
                </c:pt>
                <c:pt idx="2554">
                  <c:v>12.128571000000001</c:v>
                </c:pt>
                <c:pt idx="2555">
                  <c:v>11.854285000000001</c:v>
                </c:pt>
                <c:pt idx="2556">
                  <c:v>11.682857</c:v>
                </c:pt>
                <c:pt idx="2557">
                  <c:v>11.61</c:v>
                </c:pt>
                <c:pt idx="2558">
                  <c:v>11.874285</c:v>
                </c:pt>
                <c:pt idx="2559">
                  <c:v>11.688571</c:v>
                </c:pt>
                <c:pt idx="2560">
                  <c:v>11.42</c:v>
                </c:pt>
                <c:pt idx="2561">
                  <c:v>11.484285</c:v>
                </c:pt>
                <c:pt idx="2562">
                  <c:v>8.6114280000000001</c:v>
                </c:pt>
                <c:pt idx="2563">
                  <c:v>8.144285</c:v>
                </c:pt>
                <c:pt idx="2564">
                  <c:v>8.4171420000000001</c:v>
                </c:pt>
                <c:pt idx="2565">
                  <c:v>8.25</c:v>
                </c:pt>
                <c:pt idx="2566">
                  <c:v>8.1214279999999999</c:v>
                </c:pt>
                <c:pt idx="2567">
                  <c:v>7.7857139999999996</c:v>
                </c:pt>
                <c:pt idx="2568">
                  <c:v>7.6957139999999997</c:v>
                </c:pt>
                <c:pt idx="2569">
                  <c:v>7.7014279999999999</c:v>
                </c:pt>
                <c:pt idx="2570">
                  <c:v>8.112857</c:v>
                </c:pt>
                <c:pt idx="2571">
                  <c:v>8.2714280000000002</c:v>
                </c:pt>
                <c:pt idx="2572">
                  <c:v>8.257142</c:v>
                </c:pt>
                <c:pt idx="2573">
                  <c:v>8.2728570000000001</c:v>
                </c:pt>
                <c:pt idx="2574">
                  <c:v>8.5571420000000007</c:v>
                </c:pt>
                <c:pt idx="2575">
                  <c:v>8.5585710000000006</c:v>
                </c:pt>
                <c:pt idx="2576">
                  <c:v>8.8228570000000008</c:v>
                </c:pt>
                <c:pt idx="2577">
                  <c:v>9.0371419999999993</c:v>
                </c:pt>
                <c:pt idx="2578">
                  <c:v>9.1871419999999997</c:v>
                </c:pt>
                <c:pt idx="2579">
                  <c:v>9.0985709999999997</c:v>
                </c:pt>
                <c:pt idx="2580">
                  <c:v>9.1771419999999999</c:v>
                </c:pt>
                <c:pt idx="2581">
                  <c:v>9.3714279999999999</c:v>
                </c:pt>
                <c:pt idx="2582">
                  <c:v>9.3428570000000004</c:v>
                </c:pt>
                <c:pt idx="2583">
                  <c:v>9.15</c:v>
                </c:pt>
                <c:pt idx="2584">
                  <c:v>9.0228570000000001</c:v>
                </c:pt>
                <c:pt idx="2585">
                  <c:v>8.9128570000000007</c:v>
                </c:pt>
                <c:pt idx="2586">
                  <c:v>8.9928570000000008</c:v>
                </c:pt>
                <c:pt idx="2587">
                  <c:v>9.0628569999999993</c:v>
                </c:pt>
                <c:pt idx="2588">
                  <c:v>8.64</c:v>
                </c:pt>
                <c:pt idx="2589">
                  <c:v>8.531428</c:v>
                </c:pt>
                <c:pt idx="2590">
                  <c:v>7.99</c:v>
                </c:pt>
                <c:pt idx="2591">
                  <c:v>7.8514280000000003</c:v>
                </c:pt>
                <c:pt idx="2592">
                  <c:v>8.0928570000000004</c:v>
                </c:pt>
                <c:pt idx="2593">
                  <c:v>8.0942849999999993</c:v>
                </c:pt>
                <c:pt idx="2594">
                  <c:v>7.9885710000000003</c:v>
                </c:pt>
                <c:pt idx="2595">
                  <c:v>8.1657139999999995</c:v>
                </c:pt>
                <c:pt idx="2596">
                  <c:v>8.1728570000000005</c:v>
                </c:pt>
                <c:pt idx="2597">
                  <c:v>8.2857140000000005</c:v>
                </c:pt>
                <c:pt idx="2598">
                  <c:v>8.6457139999999999</c:v>
                </c:pt>
                <c:pt idx="2599">
                  <c:v>8.1457139999999999</c:v>
                </c:pt>
                <c:pt idx="2600">
                  <c:v>8.0085709999999999</c:v>
                </c:pt>
                <c:pt idx="2601">
                  <c:v>8.1485710000000005</c:v>
                </c:pt>
                <c:pt idx="2602">
                  <c:v>8.3914279999999994</c:v>
                </c:pt>
                <c:pt idx="2603">
                  <c:v>8.2557139999999993</c:v>
                </c:pt>
                <c:pt idx="2604">
                  <c:v>8.055714</c:v>
                </c:pt>
                <c:pt idx="2605">
                  <c:v>7.6857139999999999</c:v>
                </c:pt>
                <c:pt idx="2606">
                  <c:v>7.8757140000000003</c:v>
                </c:pt>
                <c:pt idx="2607">
                  <c:v>7.9357139999999999</c:v>
                </c:pt>
                <c:pt idx="2608">
                  <c:v>7.7771420000000004</c:v>
                </c:pt>
                <c:pt idx="2609">
                  <c:v>8.007142</c:v>
                </c:pt>
                <c:pt idx="2610">
                  <c:v>8.0657139999999998</c:v>
                </c:pt>
                <c:pt idx="2611">
                  <c:v>8.94</c:v>
                </c:pt>
                <c:pt idx="2612">
                  <c:v>9.5242850000000008</c:v>
                </c:pt>
                <c:pt idx="2613">
                  <c:v>9.5085709999999999</c:v>
                </c:pt>
                <c:pt idx="2614">
                  <c:v>10.502857000000001</c:v>
                </c:pt>
                <c:pt idx="2615">
                  <c:v>9.3611570000000004</c:v>
                </c:pt>
                <c:pt idx="2616">
                  <c:v>9.3571419999999996</c:v>
                </c:pt>
                <c:pt idx="2617">
                  <c:v>9.4257139999999993</c:v>
                </c:pt>
                <c:pt idx="2618">
                  <c:v>9.1905000000000001</c:v>
                </c:pt>
                <c:pt idx="2619">
                  <c:v>9.2514280000000007</c:v>
                </c:pt>
                <c:pt idx="2620">
                  <c:v>9.4357140000000008</c:v>
                </c:pt>
                <c:pt idx="2621">
                  <c:v>9.7885709999999992</c:v>
                </c:pt>
                <c:pt idx="2622">
                  <c:v>9.6228569999999998</c:v>
                </c:pt>
                <c:pt idx="2623">
                  <c:v>9.2828569999999999</c:v>
                </c:pt>
                <c:pt idx="2624">
                  <c:v>9.6971419999999995</c:v>
                </c:pt>
                <c:pt idx="2625">
                  <c:v>9.7457139999999995</c:v>
                </c:pt>
                <c:pt idx="2626">
                  <c:v>8.5882419999999993</c:v>
                </c:pt>
                <c:pt idx="2627">
                  <c:v>8.7871419999999993</c:v>
                </c:pt>
                <c:pt idx="2628">
                  <c:v>9.94</c:v>
                </c:pt>
                <c:pt idx="2629">
                  <c:v>11.319914000000001</c:v>
                </c:pt>
                <c:pt idx="2630">
                  <c:v>11.098571</c:v>
                </c:pt>
                <c:pt idx="2631">
                  <c:v>10.985714</c:v>
                </c:pt>
                <c:pt idx="2632">
                  <c:v>11.177142</c:v>
                </c:pt>
                <c:pt idx="2633">
                  <c:v>10.91</c:v>
                </c:pt>
                <c:pt idx="2634">
                  <c:v>11.097142</c:v>
                </c:pt>
                <c:pt idx="2635">
                  <c:v>10.852857</c:v>
                </c:pt>
                <c:pt idx="2636">
                  <c:v>11.128571000000001</c:v>
                </c:pt>
                <c:pt idx="2637">
                  <c:v>11.17</c:v>
                </c:pt>
                <c:pt idx="2638">
                  <c:v>11.372585000000001</c:v>
                </c:pt>
                <c:pt idx="2639">
                  <c:v>11.397257</c:v>
                </c:pt>
                <c:pt idx="2640">
                  <c:v>11.640057000000001</c:v>
                </c:pt>
                <c:pt idx="2641">
                  <c:v>11.557142000000001</c:v>
                </c:pt>
                <c:pt idx="2642">
                  <c:v>11.622957</c:v>
                </c:pt>
                <c:pt idx="2643">
                  <c:v>11.771428</c:v>
                </c:pt>
                <c:pt idx="2644">
                  <c:v>11.857142</c:v>
                </c:pt>
                <c:pt idx="2645">
                  <c:v>11.85</c:v>
                </c:pt>
                <c:pt idx="2646">
                  <c:v>11.722856999999999</c:v>
                </c:pt>
                <c:pt idx="2647">
                  <c:v>11.868570999999999</c:v>
                </c:pt>
                <c:pt idx="2648">
                  <c:v>11.747142</c:v>
                </c:pt>
                <c:pt idx="2649">
                  <c:v>11.625714</c:v>
                </c:pt>
                <c:pt idx="2650">
                  <c:v>11.672857</c:v>
                </c:pt>
                <c:pt idx="2651">
                  <c:v>10.857142</c:v>
                </c:pt>
                <c:pt idx="2652">
                  <c:v>12.378442</c:v>
                </c:pt>
                <c:pt idx="2653">
                  <c:v>11.91</c:v>
                </c:pt>
                <c:pt idx="2654">
                  <c:v>12.31</c:v>
                </c:pt>
                <c:pt idx="2655">
                  <c:v>12.282857</c:v>
                </c:pt>
                <c:pt idx="2656">
                  <c:v>12.114285000000001</c:v>
                </c:pt>
                <c:pt idx="2657">
                  <c:v>12.297670999999999</c:v>
                </c:pt>
                <c:pt idx="2658">
                  <c:v>12.961357</c:v>
                </c:pt>
                <c:pt idx="2659">
                  <c:v>13.222856999999999</c:v>
                </c:pt>
                <c:pt idx="2660">
                  <c:v>13.328571</c:v>
                </c:pt>
                <c:pt idx="2661">
                  <c:v>13.528570999999999</c:v>
                </c:pt>
                <c:pt idx="2662">
                  <c:v>13.662971000000001</c:v>
                </c:pt>
                <c:pt idx="2663">
                  <c:v>13.4255</c:v>
                </c:pt>
                <c:pt idx="2664">
                  <c:v>13.357142</c:v>
                </c:pt>
                <c:pt idx="2665">
                  <c:v>13.048571000000001</c:v>
                </c:pt>
                <c:pt idx="2666">
                  <c:v>12.89</c:v>
                </c:pt>
                <c:pt idx="2667">
                  <c:v>12.95</c:v>
                </c:pt>
                <c:pt idx="2668">
                  <c:v>12.928571</c:v>
                </c:pt>
                <c:pt idx="2669">
                  <c:v>12.761428</c:v>
                </c:pt>
                <c:pt idx="2670">
                  <c:v>13.227142000000001</c:v>
                </c:pt>
                <c:pt idx="2671">
                  <c:v>13.144285</c:v>
                </c:pt>
                <c:pt idx="2672">
                  <c:v>13.798571000000001</c:v>
                </c:pt>
                <c:pt idx="2673">
                  <c:v>13.711428</c:v>
                </c:pt>
                <c:pt idx="2674">
                  <c:v>14.171485000000001</c:v>
                </c:pt>
                <c:pt idx="2675">
                  <c:v>13.879471000000001</c:v>
                </c:pt>
                <c:pt idx="2676">
                  <c:v>13.701428</c:v>
                </c:pt>
                <c:pt idx="2677">
                  <c:v>14</c:v>
                </c:pt>
                <c:pt idx="2678">
                  <c:v>14.47</c:v>
                </c:pt>
                <c:pt idx="2679">
                  <c:v>14.777856999999999</c:v>
                </c:pt>
                <c:pt idx="2680">
                  <c:v>14.527142</c:v>
                </c:pt>
                <c:pt idx="2681">
                  <c:v>13.925713999999999</c:v>
                </c:pt>
                <c:pt idx="2682">
                  <c:v>13.957141999999999</c:v>
                </c:pt>
                <c:pt idx="2683">
                  <c:v>14.167142</c:v>
                </c:pt>
                <c:pt idx="2684">
                  <c:v>13.972856999999999</c:v>
                </c:pt>
                <c:pt idx="2685">
                  <c:v>14.751428000000001</c:v>
                </c:pt>
                <c:pt idx="2686">
                  <c:v>20.98</c:v>
                </c:pt>
                <c:pt idx="2687">
                  <c:v>24.222857000000001</c:v>
                </c:pt>
                <c:pt idx="2688">
                  <c:v>23.158570999999998</c:v>
                </c:pt>
                <c:pt idx="2689">
                  <c:v>24.16</c:v>
                </c:pt>
                <c:pt idx="2690">
                  <c:v>23.957142000000001</c:v>
                </c:pt>
                <c:pt idx="2691">
                  <c:v>23.605713999999999</c:v>
                </c:pt>
                <c:pt idx="2692">
                  <c:v>23.542857000000001</c:v>
                </c:pt>
                <c:pt idx="2693">
                  <c:v>24.962857</c:v>
                </c:pt>
                <c:pt idx="2694">
                  <c:v>24.912427999999998</c:v>
                </c:pt>
                <c:pt idx="2695">
                  <c:v>26.344284999999999</c:v>
                </c:pt>
                <c:pt idx="2696">
                  <c:v>25.994571000000001</c:v>
                </c:pt>
                <c:pt idx="2697">
                  <c:v>25.852857</c:v>
                </c:pt>
                <c:pt idx="2698">
                  <c:v>25.412856999999999</c:v>
                </c:pt>
                <c:pt idx="2699">
                  <c:v>25.421427999999999</c:v>
                </c:pt>
                <c:pt idx="2700">
                  <c:v>26.609857000000002</c:v>
                </c:pt>
                <c:pt idx="2701">
                  <c:v>26.771428</c:v>
                </c:pt>
                <c:pt idx="2702">
                  <c:v>27.073142000000001</c:v>
                </c:pt>
                <c:pt idx="2703">
                  <c:v>28.064285000000002</c:v>
                </c:pt>
                <c:pt idx="2704">
                  <c:v>26.731428000000001</c:v>
                </c:pt>
                <c:pt idx="2705">
                  <c:v>26.735714000000002</c:v>
                </c:pt>
                <c:pt idx="2706">
                  <c:v>25.694285000000001</c:v>
                </c:pt>
                <c:pt idx="2707">
                  <c:v>25.617142000000001</c:v>
                </c:pt>
                <c:pt idx="2708">
                  <c:v>26.298570999999999</c:v>
                </c:pt>
                <c:pt idx="2709">
                  <c:v>26.331427999999999</c:v>
                </c:pt>
                <c:pt idx="2710">
                  <c:v>26.868570999999999</c:v>
                </c:pt>
                <c:pt idx="2711">
                  <c:v>27.052856999999999</c:v>
                </c:pt>
                <c:pt idx="2712">
                  <c:v>25.887142000000001</c:v>
                </c:pt>
                <c:pt idx="2713">
                  <c:v>25.961428000000002</c:v>
                </c:pt>
                <c:pt idx="2714">
                  <c:v>26.134284999999998</c:v>
                </c:pt>
                <c:pt idx="2715">
                  <c:v>25.937142000000001</c:v>
                </c:pt>
                <c:pt idx="2716">
                  <c:v>26.385714</c:v>
                </c:pt>
                <c:pt idx="2717">
                  <c:v>25.778570999999999</c:v>
                </c:pt>
                <c:pt idx="2718">
                  <c:v>26.015713999999999</c:v>
                </c:pt>
                <c:pt idx="2719">
                  <c:v>27.48</c:v>
                </c:pt>
                <c:pt idx="2720">
                  <c:v>26.91</c:v>
                </c:pt>
                <c:pt idx="2721">
                  <c:v>26.407142</c:v>
                </c:pt>
                <c:pt idx="2722">
                  <c:v>26.512857</c:v>
                </c:pt>
                <c:pt idx="2723">
                  <c:v>25.91</c:v>
                </c:pt>
                <c:pt idx="2724">
                  <c:v>26.15</c:v>
                </c:pt>
                <c:pt idx="2725">
                  <c:v>25.998570999999998</c:v>
                </c:pt>
                <c:pt idx="2726">
                  <c:v>25.9</c:v>
                </c:pt>
                <c:pt idx="2727">
                  <c:v>25.827141999999998</c:v>
                </c:pt>
                <c:pt idx="2728">
                  <c:v>27.23</c:v>
                </c:pt>
                <c:pt idx="2729">
                  <c:v>27.177142</c:v>
                </c:pt>
                <c:pt idx="2730">
                  <c:v>27.04</c:v>
                </c:pt>
                <c:pt idx="2731">
                  <c:v>26.061427999999999</c:v>
                </c:pt>
                <c:pt idx="2732">
                  <c:v>25.241427999999999</c:v>
                </c:pt>
                <c:pt idx="2733">
                  <c:v>24.248570999999998</c:v>
                </c:pt>
                <c:pt idx="2734">
                  <c:v>23.812857000000001</c:v>
                </c:pt>
                <c:pt idx="2735">
                  <c:v>23.522856999999998</c:v>
                </c:pt>
                <c:pt idx="2736">
                  <c:v>23.294284999999999</c:v>
                </c:pt>
                <c:pt idx="2737">
                  <c:v>24.194285000000001</c:v>
                </c:pt>
                <c:pt idx="2738">
                  <c:v>23.724284999999998</c:v>
                </c:pt>
                <c:pt idx="2739">
                  <c:v>24.715713999999998</c:v>
                </c:pt>
                <c:pt idx="2740">
                  <c:v>24.742857000000001</c:v>
                </c:pt>
                <c:pt idx="2741">
                  <c:v>25.214285</c:v>
                </c:pt>
                <c:pt idx="2742">
                  <c:v>25.121428000000002</c:v>
                </c:pt>
                <c:pt idx="2743">
                  <c:v>24.194285000000001</c:v>
                </c:pt>
                <c:pt idx="2744">
                  <c:v>23.402857000000001</c:v>
                </c:pt>
                <c:pt idx="2745">
                  <c:v>23.338571000000002</c:v>
                </c:pt>
                <c:pt idx="2746">
                  <c:v>24.91</c:v>
                </c:pt>
                <c:pt idx="2747">
                  <c:v>30.998570999999998</c:v>
                </c:pt>
                <c:pt idx="2748">
                  <c:v>30.96</c:v>
                </c:pt>
                <c:pt idx="2749">
                  <c:v>30.535713999999999</c:v>
                </c:pt>
                <c:pt idx="2750">
                  <c:v>30.792857000000001</c:v>
                </c:pt>
                <c:pt idx="2751">
                  <c:v>30.716142000000001</c:v>
                </c:pt>
                <c:pt idx="2752">
                  <c:v>30.867142000000001</c:v>
                </c:pt>
                <c:pt idx="2753">
                  <c:v>30.415714000000001</c:v>
                </c:pt>
                <c:pt idx="2754">
                  <c:v>30.641428000000001</c:v>
                </c:pt>
                <c:pt idx="2755">
                  <c:v>30.492857000000001</c:v>
                </c:pt>
                <c:pt idx="2756">
                  <c:v>30.098571</c:v>
                </c:pt>
                <c:pt idx="2757">
                  <c:v>29.464285</c:v>
                </c:pt>
                <c:pt idx="2758">
                  <c:v>29.801428000000001</c:v>
                </c:pt>
                <c:pt idx="2759">
                  <c:v>30.915714000000001</c:v>
                </c:pt>
                <c:pt idx="2760">
                  <c:v>31.099142000000001</c:v>
                </c:pt>
                <c:pt idx="2761">
                  <c:v>32.768428</c:v>
                </c:pt>
                <c:pt idx="2762">
                  <c:v>33.424284999999998</c:v>
                </c:pt>
                <c:pt idx="2763">
                  <c:v>34.771428</c:v>
                </c:pt>
                <c:pt idx="2764">
                  <c:v>33.861427999999997</c:v>
                </c:pt>
                <c:pt idx="2765">
                  <c:v>34.142856999999999</c:v>
                </c:pt>
                <c:pt idx="2766">
                  <c:v>34.221428000000003</c:v>
                </c:pt>
                <c:pt idx="2767">
                  <c:v>33.869999999999997</c:v>
                </c:pt>
                <c:pt idx="2768">
                  <c:v>32.651428000000003</c:v>
                </c:pt>
                <c:pt idx="2769">
                  <c:v>32.311427999999999</c:v>
                </c:pt>
                <c:pt idx="2770">
                  <c:v>32.677142000000003</c:v>
                </c:pt>
                <c:pt idx="2771">
                  <c:v>30.598571</c:v>
                </c:pt>
                <c:pt idx="2772">
                  <c:v>30.762857</c:v>
                </c:pt>
                <c:pt idx="2773">
                  <c:v>31.808571000000001</c:v>
                </c:pt>
                <c:pt idx="2774">
                  <c:v>32.321427999999997</c:v>
                </c:pt>
                <c:pt idx="2775">
                  <c:v>31.71</c:v>
                </c:pt>
                <c:pt idx="2776">
                  <c:v>32.187142000000001</c:v>
                </c:pt>
                <c:pt idx="2777">
                  <c:v>31.922857</c:v>
                </c:pt>
                <c:pt idx="2778">
                  <c:v>31.105713999999999</c:v>
                </c:pt>
                <c:pt idx="2779">
                  <c:v>31.46</c:v>
                </c:pt>
                <c:pt idx="2780">
                  <c:v>31.561427999999999</c:v>
                </c:pt>
                <c:pt idx="2781">
                  <c:v>30.637142000000001</c:v>
                </c:pt>
                <c:pt idx="2782">
                  <c:v>29.662856999999999</c:v>
                </c:pt>
                <c:pt idx="2783">
                  <c:v>30.77</c:v>
                </c:pt>
                <c:pt idx="2784">
                  <c:v>30.57</c:v>
                </c:pt>
                <c:pt idx="2785">
                  <c:v>32.747141999999997</c:v>
                </c:pt>
                <c:pt idx="2786">
                  <c:v>32.69</c:v>
                </c:pt>
                <c:pt idx="2787">
                  <c:v>33.187142000000001</c:v>
                </c:pt>
                <c:pt idx="2788">
                  <c:v>31.931428</c:v>
                </c:pt>
                <c:pt idx="2789">
                  <c:v>30.985714000000002</c:v>
                </c:pt>
                <c:pt idx="2790">
                  <c:v>30.8</c:v>
                </c:pt>
                <c:pt idx="2791">
                  <c:v>30.414285</c:v>
                </c:pt>
                <c:pt idx="2792">
                  <c:v>30.3</c:v>
                </c:pt>
                <c:pt idx="2793">
                  <c:v>30.71</c:v>
                </c:pt>
                <c:pt idx="2794">
                  <c:v>30.155714</c:v>
                </c:pt>
                <c:pt idx="2795">
                  <c:v>32.04</c:v>
                </c:pt>
                <c:pt idx="2796">
                  <c:v>31.637142000000001</c:v>
                </c:pt>
                <c:pt idx="2797">
                  <c:v>31.558571000000001</c:v>
                </c:pt>
                <c:pt idx="2798">
                  <c:v>31.558571000000001</c:v>
                </c:pt>
                <c:pt idx="2799">
                  <c:v>32.157142</c:v>
                </c:pt>
                <c:pt idx="2800">
                  <c:v>33.299999999999997</c:v>
                </c:pt>
                <c:pt idx="2801">
                  <c:v>35.340285000000002</c:v>
                </c:pt>
                <c:pt idx="2802">
                  <c:v>34.831428000000002</c:v>
                </c:pt>
                <c:pt idx="2803">
                  <c:v>34.881428</c:v>
                </c:pt>
                <c:pt idx="2804">
                  <c:v>36.751570999999998</c:v>
                </c:pt>
                <c:pt idx="2805">
                  <c:v>36.854284999999997</c:v>
                </c:pt>
                <c:pt idx="2806">
                  <c:v>37.211427999999998</c:v>
                </c:pt>
                <c:pt idx="2807">
                  <c:v>38.274284999999999</c:v>
                </c:pt>
                <c:pt idx="2808">
                  <c:v>38.058571000000001</c:v>
                </c:pt>
                <c:pt idx="2809">
                  <c:v>37.796571</c:v>
                </c:pt>
                <c:pt idx="2810">
                  <c:v>37.422857</c:v>
                </c:pt>
                <c:pt idx="2811">
                  <c:v>35.751427999999997</c:v>
                </c:pt>
                <c:pt idx="2812">
                  <c:v>34.471428000000003</c:v>
                </c:pt>
                <c:pt idx="2813">
                  <c:v>35.248570999999998</c:v>
                </c:pt>
                <c:pt idx="2814">
                  <c:v>35.187142000000001</c:v>
                </c:pt>
                <c:pt idx="2815">
                  <c:v>34.994284999999998</c:v>
                </c:pt>
                <c:pt idx="2816">
                  <c:v>34.822856999999999</c:v>
                </c:pt>
                <c:pt idx="2817">
                  <c:v>34.926285</c:v>
                </c:pt>
                <c:pt idx="2818">
                  <c:v>35.588571000000002</c:v>
                </c:pt>
                <c:pt idx="2819">
                  <c:v>35.168571</c:v>
                </c:pt>
                <c:pt idx="2820">
                  <c:v>36.262856999999997</c:v>
                </c:pt>
                <c:pt idx="2821">
                  <c:v>36.557141999999999</c:v>
                </c:pt>
                <c:pt idx="2822">
                  <c:v>35.601427999999999</c:v>
                </c:pt>
                <c:pt idx="2823">
                  <c:v>35.771428</c:v>
                </c:pt>
                <c:pt idx="2824">
                  <c:v>36.107142000000003</c:v>
                </c:pt>
                <c:pt idx="2825">
                  <c:v>36.657142</c:v>
                </c:pt>
                <c:pt idx="2826">
                  <c:v>37.027141999999998</c:v>
                </c:pt>
                <c:pt idx="2827">
                  <c:v>37.401428000000003</c:v>
                </c:pt>
                <c:pt idx="2828">
                  <c:v>36.201428</c:v>
                </c:pt>
                <c:pt idx="2829">
                  <c:v>36.981428000000001</c:v>
                </c:pt>
                <c:pt idx="2830">
                  <c:v>37.111427999999997</c:v>
                </c:pt>
                <c:pt idx="2831">
                  <c:v>39.041428000000003</c:v>
                </c:pt>
                <c:pt idx="2832">
                  <c:v>38.624285</c:v>
                </c:pt>
                <c:pt idx="2833">
                  <c:v>38.535713999999999</c:v>
                </c:pt>
                <c:pt idx="2834">
                  <c:v>39.765714000000003</c:v>
                </c:pt>
                <c:pt idx="2835">
                  <c:v>40.388570999999999</c:v>
                </c:pt>
                <c:pt idx="2836">
                  <c:v>39.434285000000003</c:v>
                </c:pt>
                <c:pt idx="2837">
                  <c:v>40.479999999999997</c:v>
                </c:pt>
                <c:pt idx="2838">
                  <c:v>41.121428000000002</c:v>
                </c:pt>
                <c:pt idx="2839">
                  <c:v>40.558571000000001</c:v>
                </c:pt>
                <c:pt idx="2840">
                  <c:v>41.285713999999999</c:v>
                </c:pt>
                <c:pt idx="2841">
                  <c:v>41.775714000000001</c:v>
                </c:pt>
                <c:pt idx="2842">
                  <c:v>42.158571000000002</c:v>
                </c:pt>
                <c:pt idx="2843">
                  <c:v>41.648570999999997</c:v>
                </c:pt>
                <c:pt idx="2844">
                  <c:v>42.021428</c:v>
                </c:pt>
                <c:pt idx="2845">
                  <c:v>44.722856999999998</c:v>
                </c:pt>
                <c:pt idx="2846">
                  <c:v>44.042856999999998</c:v>
                </c:pt>
                <c:pt idx="2847">
                  <c:v>43.058</c:v>
                </c:pt>
                <c:pt idx="2848">
                  <c:v>43.664285</c:v>
                </c:pt>
                <c:pt idx="2849">
                  <c:v>43.165714000000001</c:v>
                </c:pt>
                <c:pt idx="2850">
                  <c:v>42.792856999999998</c:v>
                </c:pt>
                <c:pt idx="2851">
                  <c:v>43.845714000000001</c:v>
                </c:pt>
                <c:pt idx="2852">
                  <c:v>43.642570999999997</c:v>
                </c:pt>
                <c:pt idx="2853">
                  <c:v>44.832856999999997</c:v>
                </c:pt>
                <c:pt idx="2854">
                  <c:v>43.148570999999997</c:v>
                </c:pt>
                <c:pt idx="2855">
                  <c:v>43.784284999999997</c:v>
                </c:pt>
                <c:pt idx="2856">
                  <c:v>43.877141999999999</c:v>
                </c:pt>
                <c:pt idx="2857">
                  <c:v>44.787142000000003</c:v>
                </c:pt>
                <c:pt idx="2858">
                  <c:v>44.628571000000001</c:v>
                </c:pt>
                <c:pt idx="2859">
                  <c:v>44.172857</c:v>
                </c:pt>
                <c:pt idx="2860">
                  <c:v>46.374285</c:v>
                </c:pt>
                <c:pt idx="2861">
                  <c:v>47.247141999999997</c:v>
                </c:pt>
                <c:pt idx="2862">
                  <c:v>45.96</c:v>
                </c:pt>
                <c:pt idx="2863">
                  <c:v>46.751427999999997</c:v>
                </c:pt>
                <c:pt idx="2864">
                  <c:v>45.451428</c:v>
                </c:pt>
                <c:pt idx="2865">
                  <c:v>43.188571000000003</c:v>
                </c:pt>
                <c:pt idx="2866">
                  <c:v>41.204284999999999</c:v>
                </c:pt>
                <c:pt idx="2867">
                  <c:v>43.427714000000002</c:v>
                </c:pt>
                <c:pt idx="2868">
                  <c:v>42.978285</c:v>
                </c:pt>
                <c:pt idx="2869">
                  <c:v>46.337142</c:v>
                </c:pt>
                <c:pt idx="2870">
                  <c:v>45.955714</c:v>
                </c:pt>
                <c:pt idx="2871">
                  <c:v>46.125427999999999</c:v>
                </c:pt>
                <c:pt idx="2872">
                  <c:v>47.157142</c:v>
                </c:pt>
                <c:pt idx="2873">
                  <c:v>47.642856999999999</c:v>
                </c:pt>
                <c:pt idx="2874">
                  <c:v>50.712857</c:v>
                </c:pt>
                <c:pt idx="2875">
                  <c:v>46.074857000000002</c:v>
                </c:pt>
                <c:pt idx="2876">
                  <c:v>47.177142000000003</c:v>
                </c:pt>
                <c:pt idx="2877">
                  <c:v>47.317141999999997</c:v>
                </c:pt>
                <c:pt idx="2878">
                  <c:v>46.861570999999998</c:v>
                </c:pt>
                <c:pt idx="2879">
                  <c:v>44.857142000000003</c:v>
                </c:pt>
                <c:pt idx="2880">
                  <c:v>46.757142000000002</c:v>
                </c:pt>
                <c:pt idx="2881">
                  <c:v>45.448571000000001</c:v>
                </c:pt>
                <c:pt idx="2882">
                  <c:v>46.068570999999999</c:v>
                </c:pt>
                <c:pt idx="2883">
                  <c:v>47.037857000000002</c:v>
                </c:pt>
                <c:pt idx="2884">
                  <c:v>48.228571000000002</c:v>
                </c:pt>
                <c:pt idx="2885">
                  <c:v>48.785713999999999</c:v>
                </c:pt>
                <c:pt idx="2886">
                  <c:v>47.947141999999999</c:v>
                </c:pt>
                <c:pt idx="2887">
                  <c:v>46.694285000000001</c:v>
                </c:pt>
                <c:pt idx="2888">
                  <c:v>47.842857000000002</c:v>
                </c:pt>
                <c:pt idx="2889">
                  <c:v>48.272857000000002</c:v>
                </c:pt>
                <c:pt idx="2890">
                  <c:v>47.675713999999999</c:v>
                </c:pt>
                <c:pt idx="2891">
                  <c:v>47.897714000000001</c:v>
                </c:pt>
                <c:pt idx="2892">
                  <c:v>48.938571000000003</c:v>
                </c:pt>
                <c:pt idx="2893">
                  <c:v>49.965713999999998</c:v>
                </c:pt>
                <c:pt idx="2894">
                  <c:v>48.824285000000003</c:v>
                </c:pt>
                <c:pt idx="2895">
                  <c:v>48.184285000000003</c:v>
                </c:pt>
                <c:pt idx="2896">
                  <c:v>48.502856999999999</c:v>
                </c:pt>
                <c:pt idx="2897">
                  <c:v>49.785713999999999</c:v>
                </c:pt>
                <c:pt idx="2898">
                  <c:v>49.692856999999997</c:v>
                </c:pt>
                <c:pt idx="2899">
                  <c:v>50.034284999999997</c:v>
                </c:pt>
                <c:pt idx="2900">
                  <c:v>50.742857000000001</c:v>
                </c:pt>
                <c:pt idx="2901">
                  <c:v>51.784284999999997</c:v>
                </c:pt>
                <c:pt idx="2902">
                  <c:v>52.257142000000002</c:v>
                </c:pt>
                <c:pt idx="2903">
                  <c:v>51.988571</c:v>
                </c:pt>
                <c:pt idx="2904">
                  <c:v>51.848571</c:v>
                </c:pt>
                <c:pt idx="2905">
                  <c:v>50.895713999999998</c:v>
                </c:pt>
                <c:pt idx="2906">
                  <c:v>51.151428000000003</c:v>
                </c:pt>
                <c:pt idx="2907">
                  <c:v>50.634284999999998</c:v>
                </c:pt>
                <c:pt idx="2908">
                  <c:v>50.81</c:v>
                </c:pt>
                <c:pt idx="2909">
                  <c:v>51.871428000000002</c:v>
                </c:pt>
                <c:pt idx="2910">
                  <c:v>51.997141999999997</c:v>
                </c:pt>
                <c:pt idx="2911">
                  <c:v>53.332856999999997</c:v>
                </c:pt>
                <c:pt idx="2912">
                  <c:v>52.71</c:v>
                </c:pt>
                <c:pt idx="2913">
                  <c:v>52.33</c:v>
                </c:pt>
                <c:pt idx="2914">
                  <c:v>53.552857000000003</c:v>
                </c:pt>
                <c:pt idx="2915">
                  <c:v>53.748570999999998</c:v>
                </c:pt>
                <c:pt idx="2916">
                  <c:v>53.82</c:v>
                </c:pt>
                <c:pt idx="2917">
                  <c:v>53.667141999999998</c:v>
                </c:pt>
                <c:pt idx="2918">
                  <c:v>54.368571000000003</c:v>
                </c:pt>
                <c:pt idx="2919">
                  <c:v>54.055714000000002</c:v>
                </c:pt>
                <c:pt idx="2920">
                  <c:v>53.847141999999998</c:v>
                </c:pt>
                <c:pt idx="2921">
                  <c:v>52.5</c:v>
                </c:pt>
                <c:pt idx="2922">
                  <c:v>52.427142000000003</c:v>
                </c:pt>
                <c:pt idx="2923">
                  <c:v>52.595714000000001</c:v>
                </c:pt>
                <c:pt idx="2924">
                  <c:v>51.831428000000002</c:v>
                </c:pt>
                <c:pt idx="2925">
                  <c:v>51.871428000000002</c:v>
                </c:pt>
                <c:pt idx="2926">
                  <c:v>51.367142000000001</c:v>
                </c:pt>
                <c:pt idx="2927">
                  <c:v>48.5</c:v>
                </c:pt>
                <c:pt idx="2928">
                  <c:v>48.712857</c:v>
                </c:pt>
                <c:pt idx="2929">
                  <c:v>48.15</c:v>
                </c:pt>
                <c:pt idx="2930">
                  <c:v>47.448571000000001</c:v>
                </c:pt>
                <c:pt idx="2931">
                  <c:v>48.115713999999997</c:v>
                </c:pt>
                <c:pt idx="2932">
                  <c:v>48.28</c:v>
                </c:pt>
                <c:pt idx="2933">
                  <c:v>47.197141999999999</c:v>
                </c:pt>
                <c:pt idx="2934">
                  <c:v>47.382857000000001</c:v>
                </c:pt>
                <c:pt idx="2935">
                  <c:v>47.148570999999997</c:v>
                </c:pt>
                <c:pt idx="2936">
                  <c:v>46.958570999999999</c:v>
                </c:pt>
                <c:pt idx="2937">
                  <c:v>47.675713999999999</c:v>
                </c:pt>
                <c:pt idx="2938">
                  <c:v>55.531427999999998</c:v>
                </c:pt>
                <c:pt idx="2939">
                  <c:v>55.154285000000002</c:v>
                </c:pt>
                <c:pt idx="2940">
                  <c:v>54.461427999999998</c:v>
                </c:pt>
                <c:pt idx="2941">
                  <c:v>58.11</c:v>
                </c:pt>
                <c:pt idx="2942">
                  <c:v>57.202857000000002</c:v>
                </c:pt>
                <c:pt idx="2943">
                  <c:v>57.81</c:v>
                </c:pt>
                <c:pt idx="2944">
                  <c:v>58.475714000000004</c:v>
                </c:pt>
                <c:pt idx="2945">
                  <c:v>57.768571000000001</c:v>
                </c:pt>
                <c:pt idx="2946">
                  <c:v>57.987141999999999</c:v>
                </c:pt>
                <c:pt idx="2947">
                  <c:v>57.774284999999999</c:v>
                </c:pt>
                <c:pt idx="2948">
                  <c:v>58.272857000000002</c:v>
                </c:pt>
                <c:pt idx="2949">
                  <c:v>61.425713999999999</c:v>
                </c:pt>
                <c:pt idx="2950">
                  <c:v>61.491427999999999</c:v>
                </c:pt>
                <c:pt idx="2951">
                  <c:v>61.998570999999998</c:v>
                </c:pt>
                <c:pt idx="2952">
                  <c:v>61.275714000000001</c:v>
                </c:pt>
                <c:pt idx="2953">
                  <c:v>62.364285000000002</c:v>
                </c:pt>
                <c:pt idx="2954">
                  <c:v>62.215713999999998</c:v>
                </c:pt>
                <c:pt idx="2955">
                  <c:v>62.407142</c:v>
                </c:pt>
                <c:pt idx="2956">
                  <c:v>61.175713999999999</c:v>
                </c:pt>
                <c:pt idx="2957">
                  <c:v>62.135714</c:v>
                </c:pt>
                <c:pt idx="2958">
                  <c:v>61.747141999999997</c:v>
                </c:pt>
                <c:pt idx="2959">
                  <c:v>63.857142000000003</c:v>
                </c:pt>
                <c:pt idx="2960">
                  <c:v>64.718570999999997</c:v>
                </c:pt>
                <c:pt idx="2961">
                  <c:v>64.112857000000005</c:v>
                </c:pt>
                <c:pt idx="2962">
                  <c:v>64.604285000000004</c:v>
                </c:pt>
                <c:pt idx="2963">
                  <c:v>63.661428000000001</c:v>
                </c:pt>
                <c:pt idx="2964">
                  <c:v>63.655714000000003</c:v>
                </c:pt>
                <c:pt idx="2965">
                  <c:v>64.997141999999997</c:v>
                </c:pt>
                <c:pt idx="2966">
                  <c:v>64.785713999999999</c:v>
                </c:pt>
                <c:pt idx="2967">
                  <c:v>64.358570999999998</c:v>
                </c:pt>
                <c:pt idx="2968">
                  <c:v>64.052857000000003</c:v>
                </c:pt>
                <c:pt idx="2969">
                  <c:v>62.85</c:v>
                </c:pt>
                <c:pt idx="2970">
                  <c:v>62.497141999999997</c:v>
                </c:pt>
                <c:pt idx="2971">
                  <c:v>62.368571000000003</c:v>
                </c:pt>
                <c:pt idx="2972">
                  <c:v>61.437142000000001</c:v>
                </c:pt>
                <c:pt idx="2973">
                  <c:v>60.641427999999998</c:v>
                </c:pt>
                <c:pt idx="2974">
                  <c:v>60.388570999999999</c:v>
                </c:pt>
                <c:pt idx="2975">
                  <c:v>60.035713999999999</c:v>
                </c:pt>
                <c:pt idx="2976">
                  <c:v>60.012856999999997</c:v>
                </c:pt>
                <c:pt idx="2977">
                  <c:v>60.61</c:v>
                </c:pt>
                <c:pt idx="2978">
                  <c:v>57.998570999999998</c:v>
                </c:pt>
                <c:pt idx="2979">
                  <c:v>54.128571000000001</c:v>
                </c:pt>
                <c:pt idx="2980">
                  <c:v>52.977142000000001</c:v>
                </c:pt>
                <c:pt idx="2981">
                  <c:v>53.182856999999998</c:v>
                </c:pt>
                <c:pt idx="2982">
                  <c:v>52.025714000000001</c:v>
                </c:pt>
                <c:pt idx="2983">
                  <c:v>51.267142</c:v>
                </c:pt>
                <c:pt idx="2984">
                  <c:v>50.29</c:v>
                </c:pt>
                <c:pt idx="2985">
                  <c:v>52.098571</c:v>
                </c:pt>
                <c:pt idx="2986">
                  <c:v>51.84</c:v>
                </c:pt>
                <c:pt idx="2987">
                  <c:v>50.67</c:v>
                </c:pt>
                <c:pt idx="2988">
                  <c:v>48.187142000000001</c:v>
                </c:pt>
                <c:pt idx="2989">
                  <c:v>48.285713999999999</c:v>
                </c:pt>
                <c:pt idx="2990">
                  <c:v>49.841428000000001</c:v>
                </c:pt>
                <c:pt idx="2991">
                  <c:v>50.432856999999998</c:v>
                </c:pt>
                <c:pt idx="2992">
                  <c:v>47.818570999999999</c:v>
                </c:pt>
                <c:pt idx="2993">
                  <c:v>46.672857</c:v>
                </c:pt>
                <c:pt idx="2994">
                  <c:v>47.368571000000003</c:v>
                </c:pt>
                <c:pt idx="2995">
                  <c:v>46.61</c:v>
                </c:pt>
                <c:pt idx="2996">
                  <c:v>47.344284999999999</c:v>
                </c:pt>
                <c:pt idx="2997">
                  <c:v>49.391427999999998</c:v>
                </c:pt>
                <c:pt idx="2998">
                  <c:v>49.784284999999997</c:v>
                </c:pt>
                <c:pt idx="2999">
                  <c:v>53.271428</c:v>
                </c:pt>
                <c:pt idx="3000">
                  <c:v>50.5</c:v>
                </c:pt>
                <c:pt idx="3001">
                  <c:v>49.152856999999997</c:v>
                </c:pt>
                <c:pt idx="3002">
                  <c:v>46.011428000000002</c:v>
                </c:pt>
                <c:pt idx="3003">
                  <c:v>44.887141999999997</c:v>
                </c:pt>
                <c:pt idx="3004">
                  <c:v>45.695714000000002</c:v>
                </c:pt>
                <c:pt idx="3005">
                  <c:v>46.005713999999998</c:v>
                </c:pt>
                <c:pt idx="3006">
                  <c:v>48.074142000000002</c:v>
                </c:pt>
                <c:pt idx="3007">
                  <c:v>48.664285</c:v>
                </c:pt>
                <c:pt idx="3008">
                  <c:v>49.197141999999999</c:v>
                </c:pt>
                <c:pt idx="3009">
                  <c:v>46.598571</c:v>
                </c:pt>
                <c:pt idx="3010">
                  <c:v>45.791428000000003</c:v>
                </c:pt>
                <c:pt idx="3011">
                  <c:v>45.951428</c:v>
                </c:pt>
                <c:pt idx="3012">
                  <c:v>46.935713999999997</c:v>
                </c:pt>
                <c:pt idx="3013">
                  <c:v>49.35</c:v>
                </c:pt>
                <c:pt idx="3014">
                  <c:v>49.591428000000001</c:v>
                </c:pt>
                <c:pt idx="3015">
                  <c:v>50.268571000000001</c:v>
                </c:pt>
                <c:pt idx="3016">
                  <c:v>49.17</c:v>
                </c:pt>
                <c:pt idx="3017">
                  <c:v>49.982857000000003</c:v>
                </c:pt>
                <c:pt idx="3018">
                  <c:v>52.071427999999997</c:v>
                </c:pt>
                <c:pt idx="3019">
                  <c:v>53.095714000000001</c:v>
                </c:pt>
                <c:pt idx="3020">
                  <c:v>55.8</c:v>
                </c:pt>
                <c:pt idx="3021">
                  <c:v>55.971428000000003</c:v>
                </c:pt>
                <c:pt idx="3022">
                  <c:v>57.478571000000002</c:v>
                </c:pt>
                <c:pt idx="3023">
                  <c:v>56.972856999999998</c:v>
                </c:pt>
                <c:pt idx="3024">
                  <c:v>57.32</c:v>
                </c:pt>
                <c:pt idx="3025">
                  <c:v>59.314284999999998</c:v>
                </c:pt>
                <c:pt idx="3026">
                  <c:v>59.69</c:v>
                </c:pt>
                <c:pt idx="3027">
                  <c:v>60.294285000000002</c:v>
                </c:pt>
                <c:pt idx="3028">
                  <c:v>59.652856999999997</c:v>
                </c:pt>
                <c:pt idx="3029">
                  <c:v>60.458570999999999</c:v>
                </c:pt>
                <c:pt idx="3030">
                  <c:v>61.192856999999997</c:v>
                </c:pt>
                <c:pt idx="3031">
                  <c:v>61.447141999999999</c:v>
                </c:pt>
                <c:pt idx="3032">
                  <c:v>60.441428000000002</c:v>
                </c:pt>
                <c:pt idx="3033">
                  <c:v>61.184285000000003</c:v>
                </c:pt>
                <c:pt idx="3034">
                  <c:v>61.428570999999998</c:v>
                </c:pt>
                <c:pt idx="3035">
                  <c:v>60.35</c:v>
                </c:pt>
                <c:pt idx="3036">
                  <c:v>61.101427999999999</c:v>
                </c:pt>
                <c:pt idx="3037">
                  <c:v>61.465713999999998</c:v>
                </c:pt>
                <c:pt idx="3038">
                  <c:v>63.378571000000001</c:v>
                </c:pt>
                <c:pt idx="3039">
                  <c:v>64.097142000000005</c:v>
                </c:pt>
                <c:pt idx="3040">
                  <c:v>63.055714000000002</c:v>
                </c:pt>
                <c:pt idx="3041">
                  <c:v>62.882857000000001</c:v>
                </c:pt>
                <c:pt idx="3042">
                  <c:v>62.788570999999997</c:v>
                </c:pt>
                <c:pt idx="3043">
                  <c:v>62.337142</c:v>
                </c:pt>
                <c:pt idx="3044">
                  <c:v>63.458570999999999</c:v>
                </c:pt>
                <c:pt idx="3045">
                  <c:v>62.801428000000001</c:v>
                </c:pt>
                <c:pt idx="3046">
                  <c:v>63.154285000000002</c:v>
                </c:pt>
                <c:pt idx="3047">
                  <c:v>62.942856999999997</c:v>
                </c:pt>
                <c:pt idx="3048">
                  <c:v>67.585713999999996</c:v>
                </c:pt>
                <c:pt idx="3049">
                  <c:v>66.677142000000003</c:v>
                </c:pt>
                <c:pt idx="3050">
                  <c:v>67.478571000000002</c:v>
                </c:pt>
                <c:pt idx="3051">
                  <c:v>65.802857000000003</c:v>
                </c:pt>
                <c:pt idx="3052">
                  <c:v>63.578570999999997</c:v>
                </c:pt>
                <c:pt idx="3053">
                  <c:v>63.285713999999999</c:v>
                </c:pt>
                <c:pt idx="3054">
                  <c:v>62.65</c:v>
                </c:pt>
                <c:pt idx="3055">
                  <c:v>62.851427999999999</c:v>
                </c:pt>
                <c:pt idx="3056">
                  <c:v>64.654300000000006</c:v>
                </c:pt>
                <c:pt idx="3057">
                  <c:v>64.155714000000003</c:v>
                </c:pt>
                <c:pt idx="3058">
                  <c:v>63.491427999999999</c:v>
                </c:pt>
                <c:pt idx="3059">
                  <c:v>62.765714000000003</c:v>
                </c:pt>
                <c:pt idx="3060">
                  <c:v>63.452857000000002</c:v>
                </c:pt>
                <c:pt idx="3061">
                  <c:v>64.564271000000005</c:v>
                </c:pt>
                <c:pt idx="3062">
                  <c:v>61.584285000000001</c:v>
                </c:pt>
                <c:pt idx="3063">
                  <c:v>61.128571000000001</c:v>
                </c:pt>
                <c:pt idx="3064">
                  <c:v>60.768571000000001</c:v>
                </c:pt>
                <c:pt idx="3065">
                  <c:v>60.265714000000003</c:v>
                </c:pt>
                <c:pt idx="3066">
                  <c:v>60.665714000000001</c:v>
                </c:pt>
                <c:pt idx="3067">
                  <c:v>60.611427999999997</c:v>
                </c:pt>
                <c:pt idx="3068">
                  <c:v>62.051428000000001</c:v>
                </c:pt>
                <c:pt idx="3069">
                  <c:v>60.388570999999999</c:v>
                </c:pt>
                <c:pt idx="3070">
                  <c:v>60.771428</c:v>
                </c:pt>
                <c:pt idx="3071">
                  <c:v>60.385714</c:v>
                </c:pt>
                <c:pt idx="3072">
                  <c:v>60.407142</c:v>
                </c:pt>
                <c:pt idx="3073">
                  <c:v>61.471428000000003</c:v>
                </c:pt>
                <c:pt idx="3074">
                  <c:v>64.238570999999993</c:v>
                </c:pt>
                <c:pt idx="3075">
                  <c:v>63.692856999999997</c:v>
                </c:pt>
                <c:pt idx="3076">
                  <c:v>64.505713999999998</c:v>
                </c:pt>
                <c:pt idx="3077">
                  <c:v>63.772857000000002</c:v>
                </c:pt>
                <c:pt idx="3078">
                  <c:v>64.504284999999996</c:v>
                </c:pt>
                <c:pt idx="3079">
                  <c:v>64.41</c:v>
                </c:pt>
                <c:pt idx="3080">
                  <c:v>65.584284999999994</c:v>
                </c:pt>
                <c:pt idx="3081">
                  <c:v>66.571427999999997</c:v>
                </c:pt>
                <c:pt idx="3082">
                  <c:v>66.878570999999994</c:v>
                </c:pt>
                <c:pt idx="3083">
                  <c:v>67.455714</c:v>
                </c:pt>
                <c:pt idx="3084">
                  <c:v>67.435714000000004</c:v>
                </c:pt>
                <c:pt idx="3085">
                  <c:v>68.455714</c:v>
                </c:pt>
                <c:pt idx="3086">
                  <c:v>68.704284999999999</c:v>
                </c:pt>
                <c:pt idx="3087">
                  <c:v>68.48</c:v>
                </c:pt>
                <c:pt idx="3088">
                  <c:v>67.814284999999998</c:v>
                </c:pt>
                <c:pt idx="3089">
                  <c:v>67.887141999999997</c:v>
                </c:pt>
                <c:pt idx="3090">
                  <c:v>68.234285</c:v>
                </c:pt>
                <c:pt idx="3091">
                  <c:v>68.085713999999996</c:v>
                </c:pt>
                <c:pt idx="3092">
                  <c:v>68.198571000000001</c:v>
                </c:pt>
                <c:pt idx="3093">
                  <c:v>67.524285000000006</c:v>
                </c:pt>
                <c:pt idx="3094">
                  <c:v>67.954284999999999</c:v>
                </c:pt>
                <c:pt idx="3095">
                  <c:v>68.475713999999996</c:v>
                </c:pt>
                <c:pt idx="3096">
                  <c:v>68.430000000000007</c:v>
                </c:pt>
                <c:pt idx="3097">
                  <c:v>69.198571000000001</c:v>
                </c:pt>
                <c:pt idx="3098">
                  <c:v>68.794285000000002</c:v>
                </c:pt>
                <c:pt idx="3099">
                  <c:v>68.078570999999997</c:v>
                </c:pt>
                <c:pt idx="3100">
                  <c:v>65.392857000000006</c:v>
                </c:pt>
                <c:pt idx="3101">
                  <c:v>65.272857000000002</c:v>
                </c:pt>
                <c:pt idx="3102">
                  <c:v>64.932856999999998</c:v>
                </c:pt>
                <c:pt idx="3103">
                  <c:v>65.572856999999999</c:v>
                </c:pt>
                <c:pt idx="3104">
                  <c:v>65.36</c:v>
                </c:pt>
                <c:pt idx="3105">
                  <c:v>63.254285000000003</c:v>
                </c:pt>
                <c:pt idx="3106">
                  <c:v>63.414285</c:v>
                </c:pt>
                <c:pt idx="3107">
                  <c:v>64.365713999999997</c:v>
                </c:pt>
                <c:pt idx="3108">
                  <c:v>63.355713999999999</c:v>
                </c:pt>
                <c:pt idx="3109">
                  <c:v>64.107141999999996</c:v>
                </c:pt>
                <c:pt idx="3110">
                  <c:v>64.222857000000005</c:v>
                </c:pt>
                <c:pt idx="3111">
                  <c:v>64.454284999999999</c:v>
                </c:pt>
                <c:pt idx="3112">
                  <c:v>62.685713999999997</c:v>
                </c:pt>
                <c:pt idx="3113">
                  <c:v>64.282857000000007</c:v>
                </c:pt>
                <c:pt idx="3114">
                  <c:v>65.648571000000004</c:v>
                </c:pt>
                <c:pt idx="3115">
                  <c:v>66.211427999999998</c:v>
                </c:pt>
                <c:pt idx="3116">
                  <c:v>65.178571000000005</c:v>
                </c:pt>
                <c:pt idx="3117">
                  <c:v>66.694284999999994</c:v>
                </c:pt>
                <c:pt idx="3118">
                  <c:v>65.945713999999995</c:v>
                </c:pt>
                <c:pt idx="3119">
                  <c:v>64.582857000000004</c:v>
                </c:pt>
                <c:pt idx="3120">
                  <c:v>62.654285000000002</c:v>
                </c:pt>
                <c:pt idx="3121">
                  <c:v>64.16</c:v>
                </c:pt>
                <c:pt idx="3122">
                  <c:v>64.084284999999994</c:v>
                </c:pt>
                <c:pt idx="3123">
                  <c:v>51.671427999999999</c:v>
                </c:pt>
                <c:pt idx="3124">
                  <c:v>51.012856999999997</c:v>
                </c:pt>
                <c:pt idx="3125">
                  <c:v>51.317141999999997</c:v>
                </c:pt>
                <c:pt idx="3126">
                  <c:v>52.284284999999997</c:v>
                </c:pt>
                <c:pt idx="3127">
                  <c:v>53.521428</c:v>
                </c:pt>
                <c:pt idx="3128">
                  <c:v>54.72</c:v>
                </c:pt>
                <c:pt idx="3129">
                  <c:v>55.002856999999999</c:v>
                </c:pt>
                <c:pt idx="3130">
                  <c:v>54.2</c:v>
                </c:pt>
                <c:pt idx="3131">
                  <c:v>55.174284999999998</c:v>
                </c:pt>
                <c:pt idx="3132">
                  <c:v>54.014285000000001</c:v>
                </c:pt>
                <c:pt idx="3133">
                  <c:v>54.144285000000004</c:v>
                </c:pt>
                <c:pt idx="3134">
                  <c:v>56.11</c:v>
                </c:pt>
                <c:pt idx="3135">
                  <c:v>55.487141999999999</c:v>
                </c:pt>
                <c:pt idx="3136">
                  <c:v>54.682856999999998</c:v>
                </c:pt>
                <c:pt idx="3137">
                  <c:v>54.34</c:v>
                </c:pt>
                <c:pt idx="3138">
                  <c:v>54.757142000000002</c:v>
                </c:pt>
                <c:pt idx="3139">
                  <c:v>54.88</c:v>
                </c:pt>
                <c:pt idx="3140">
                  <c:v>55.324285000000003</c:v>
                </c:pt>
                <c:pt idx="3141">
                  <c:v>54.65</c:v>
                </c:pt>
                <c:pt idx="3142">
                  <c:v>54.837142</c:v>
                </c:pt>
                <c:pt idx="3143">
                  <c:v>54.201428</c:v>
                </c:pt>
                <c:pt idx="3144">
                  <c:v>55.148570999999997</c:v>
                </c:pt>
                <c:pt idx="3145">
                  <c:v>54.448571000000001</c:v>
                </c:pt>
                <c:pt idx="3146">
                  <c:v>54.432856999999998</c:v>
                </c:pt>
                <c:pt idx="3147">
                  <c:v>51.871428000000002</c:v>
                </c:pt>
                <c:pt idx="3148">
                  <c:v>52.591428000000001</c:v>
                </c:pt>
                <c:pt idx="3149">
                  <c:v>51.468570999999997</c:v>
                </c:pt>
                <c:pt idx="3150">
                  <c:v>50.924284999999998</c:v>
                </c:pt>
                <c:pt idx="3151">
                  <c:v>49.855713999999999</c:v>
                </c:pt>
                <c:pt idx="3152">
                  <c:v>50.165714000000001</c:v>
                </c:pt>
                <c:pt idx="3153">
                  <c:v>49.512856999999997</c:v>
                </c:pt>
                <c:pt idx="3154">
                  <c:v>48.83</c:v>
                </c:pt>
                <c:pt idx="3155">
                  <c:v>50.33</c:v>
                </c:pt>
                <c:pt idx="3156">
                  <c:v>50.731428000000001</c:v>
                </c:pt>
                <c:pt idx="3157">
                  <c:v>50.085714000000003</c:v>
                </c:pt>
                <c:pt idx="3158">
                  <c:v>50.131428</c:v>
                </c:pt>
                <c:pt idx="3159">
                  <c:v>48.497141999999997</c:v>
                </c:pt>
                <c:pt idx="3160">
                  <c:v>49.111427999999997</c:v>
                </c:pt>
                <c:pt idx="3161">
                  <c:v>47.76</c:v>
                </c:pt>
                <c:pt idx="3162">
                  <c:v>47.804285</c:v>
                </c:pt>
                <c:pt idx="3163">
                  <c:v>47.782857</c:v>
                </c:pt>
                <c:pt idx="3164">
                  <c:v>46.72</c:v>
                </c:pt>
                <c:pt idx="3165">
                  <c:v>45.205714</c:v>
                </c:pt>
                <c:pt idx="3166">
                  <c:v>47.664285</c:v>
                </c:pt>
                <c:pt idx="3167">
                  <c:v>47.774284999999999</c:v>
                </c:pt>
                <c:pt idx="3168">
                  <c:v>48.588571000000002</c:v>
                </c:pt>
                <c:pt idx="3169">
                  <c:v>48.097141999999998</c:v>
                </c:pt>
                <c:pt idx="3170">
                  <c:v>48.061427999999999</c:v>
                </c:pt>
                <c:pt idx="3171">
                  <c:v>48.871428000000002</c:v>
                </c:pt>
                <c:pt idx="3172">
                  <c:v>48.578570999999997</c:v>
                </c:pt>
                <c:pt idx="3173">
                  <c:v>48.847141999999998</c:v>
                </c:pt>
                <c:pt idx="3174">
                  <c:v>49.032857</c:v>
                </c:pt>
                <c:pt idx="3175">
                  <c:v>48.801428000000001</c:v>
                </c:pt>
                <c:pt idx="3176">
                  <c:v>49.848571</c:v>
                </c:pt>
                <c:pt idx="3177">
                  <c:v>47.311427999999999</c:v>
                </c:pt>
                <c:pt idx="3178">
                  <c:v>46.501427999999997</c:v>
                </c:pt>
                <c:pt idx="3179">
                  <c:v>46.742857000000001</c:v>
                </c:pt>
                <c:pt idx="3180">
                  <c:v>47.779285000000002</c:v>
                </c:pt>
                <c:pt idx="3181">
                  <c:v>47.041428000000003</c:v>
                </c:pt>
                <c:pt idx="3182">
                  <c:v>45.547142000000001</c:v>
                </c:pt>
                <c:pt idx="3183">
                  <c:v>46.255713999999998</c:v>
                </c:pt>
                <c:pt idx="3184">
                  <c:v>46.32</c:v>
                </c:pt>
                <c:pt idx="3185">
                  <c:v>46.251427999999997</c:v>
                </c:pt>
                <c:pt idx="3186">
                  <c:v>48.191428000000002</c:v>
                </c:pt>
                <c:pt idx="3187">
                  <c:v>49.828570999999997</c:v>
                </c:pt>
                <c:pt idx="3188">
                  <c:v>58.468570999999997</c:v>
                </c:pt>
                <c:pt idx="3189">
                  <c:v>61.205714</c:v>
                </c:pt>
                <c:pt idx="3190">
                  <c:v>62.493571000000003</c:v>
                </c:pt>
                <c:pt idx="3191">
                  <c:v>63.794285000000002</c:v>
                </c:pt>
                <c:pt idx="3192">
                  <c:v>64.881428</c:v>
                </c:pt>
                <c:pt idx="3193">
                  <c:v>63.208570999999999</c:v>
                </c:pt>
                <c:pt idx="3194">
                  <c:v>63.4</c:v>
                </c:pt>
                <c:pt idx="3195">
                  <c:v>63.114285000000002</c:v>
                </c:pt>
                <c:pt idx="3196">
                  <c:v>63.009284999999998</c:v>
                </c:pt>
                <c:pt idx="3197">
                  <c:v>65.274285000000006</c:v>
                </c:pt>
                <c:pt idx="3198">
                  <c:v>64.101427999999999</c:v>
                </c:pt>
                <c:pt idx="3199">
                  <c:v>64.13</c:v>
                </c:pt>
                <c:pt idx="3200">
                  <c:v>63.48</c:v>
                </c:pt>
                <c:pt idx="3201">
                  <c:v>63.295000000000002</c:v>
                </c:pt>
                <c:pt idx="3202">
                  <c:v>64.849999999999994</c:v>
                </c:pt>
                <c:pt idx="3203">
                  <c:v>64.984285</c:v>
                </c:pt>
                <c:pt idx="3204">
                  <c:v>65.247141999999997</c:v>
                </c:pt>
                <c:pt idx="3205">
                  <c:v>66.585713999999996</c:v>
                </c:pt>
                <c:pt idx="3206">
                  <c:v>67.137141999999997</c:v>
                </c:pt>
                <c:pt idx="3207">
                  <c:v>67.865713999999997</c:v>
                </c:pt>
                <c:pt idx="3208">
                  <c:v>67.8</c:v>
                </c:pt>
                <c:pt idx="3209">
                  <c:v>68.314284999999998</c:v>
                </c:pt>
                <c:pt idx="3210">
                  <c:v>67.405714000000003</c:v>
                </c:pt>
                <c:pt idx="3211">
                  <c:v>67.84</c:v>
                </c:pt>
                <c:pt idx="3212">
                  <c:v>68.332857000000004</c:v>
                </c:pt>
                <c:pt idx="3213">
                  <c:v>69.004284999999996</c:v>
                </c:pt>
                <c:pt idx="3214">
                  <c:v>67.844284999999999</c:v>
                </c:pt>
                <c:pt idx="3215">
                  <c:v>68.607141999999996</c:v>
                </c:pt>
                <c:pt idx="3216">
                  <c:v>67.815714</c:v>
                </c:pt>
                <c:pt idx="3217">
                  <c:v>67.11</c:v>
                </c:pt>
                <c:pt idx="3218">
                  <c:v>66.807141999999999</c:v>
                </c:pt>
                <c:pt idx="3219">
                  <c:v>64.874285</c:v>
                </c:pt>
                <c:pt idx="3220">
                  <c:v>63.661428000000001</c:v>
                </c:pt>
                <c:pt idx="3221">
                  <c:v>62.151428000000003</c:v>
                </c:pt>
                <c:pt idx="3222">
                  <c:v>62.884284999999998</c:v>
                </c:pt>
                <c:pt idx="3223">
                  <c:v>64.045714000000004</c:v>
                </c:pt>
                <c:pt idx="3224">
                  <c:v>62.628571000000001</c:v>
                </c:pt>
                <c:pt idx="3225">
                  <c:v>60.281427999999998</c:v>
                </c:pt>
                <c:pt idx="3226">
                  <c:v>59.788570999999997</c:v>
                </c:pt>
                <c:pt idx="3227">
                  <c:v>60.445714000000002</c:v>
                </c:pt>
                <c:pt idx="3228">
                  <c:v>60.744284999999998</c:v>
                </c:pt>
                <c:pt idx="3229">
                  <c:v>61.185000000000002</c:v>
                </c:pt>
                <c:pt idx="3230">
                  <c:v>60.714284999999997</c:v>
                </c:pt>
                <c:pt idx="3231">
                  <c:v>62.611427999999997</c:v>
                </c:pt>
                <c:pt idx="3232">
                  <c:v>60.25</c:v>
                </c:pt>
                <c:pt idx="3233">
                  <c:v>59.751427999999997</c:v>
                </c:pt>
                <c:pt idx="3234">
                  <c:v>59.252856999999999</c:v>
                </c:pt>
                <c:pt idx="3235">
                  <c:v>60.367142000000001</c:v>
                </c:pt>
                <c:pt idx="3236">
                  <c:v>59.527141999999998</c:v>
                </c:pt>
                <c:pt idx="3237">
                  <c:v>59.017142</c:v>
                </c:pt>
                <c:pt idx="3238">
                  <c:v>59.154285000000002</c:v>
                </c:pt>
                <c:pt idx="3239">
                  <c:v>60.33</c:v>
                </c:pt>
                <c:pt idx="3240">
                  <c:v>60.494284999999998</c:v>
                </c:pt>
                <c:pt idx="3241">
                  <c:v>63.05</c:v>
                </c:pt>
                <c:pt idx="3242">
                  <c:v>62.785713999999999</c:v>
                </c:pt>
                <c:pt idx="3243">
                  <c:v>64.938570999999996</c:v>
                </c:pt>
                <c:pt idx="3244">
                  <c:v>67.811428000000006</c:v>
                </c:pt>
                <c:pt idx="3245">
                  <c:v>68.387141999999997</c:v>
                </c:pt>
                <c:pt idx="3246">
                  <c:v>67.922856999999993</c:v>
                </c:pt>
                <c:pt idx="3247">
                  <c:v>80.292856999999998</c:v>
                </c:pt>
                <c:pt idx="3248">
                  <c:v>81.650000000000006</c:v>
                </c:pt>
                <c:pt idx="3249">
                  <c:v>81.055713999999995</c:v>
                </c:pt>
                <c:pt idx="3250">
                  <c:v>80.062856999999994</c:v>
                </c:pt>
                <c:pt idx="3251">
                  <c:v>79.668571</c:v>
                </c:pt>
                <c:pt idx="3252">
                  <c:v>79.865713999999997</c:v>
                </c:pt>
                <c:pt idx="3253">
                  <c:v>79.770713999999998</c:v>
                </c:pt>
                <c:pt idx="3254">
                  <c:v>80.868571000000003</c:v>
                </c:pt>
                <c:pt idx="3255">
                  <c:v>80.437141999999994</c:v>
                </c:pt>
                <c:pt idx="3256">
                  <c:v>80.407141999999993</c:v>
                </c:pt>
                <c:pt idx="3257">
                  <c:v>79.5</c:v>
                </c:pt>
                <c:pt idx="3258">
                  <c:v>79.575714000000005</c:v>
                </c:pt>
                <c:pt idx="3259">
                  <c:v>79.271428</c:v>
                </c:pt>
                <c:pt idx="3260">
                  <c:v>80.792856999999998</c:v>
                </c:pt>
                <c:pt idx="3261">
                  <c:v>80.077141999999995</c:v>
                </c:pt>
                <c:pt idx="3262">
                  <c:v>80.748570999999998</c:v>
                </c:pt>
                <c:pt idx="3263">
                  <c:v>82.085713999999996</c:v>
                </c:pt>
                <c:pt idx="3264">
                  <c:v>84.277856999999997</c:v>
                </c:pt>
                <c:pt idx="3265">
                  <c:v>83.377142000000006</c:v>
                </c:pt>
                <c:pt idx="3266">
                  <c:v>82.872856999999996</c:v>
                </c:pt>
                <c:pt idx="3267">
                  <c:v>83.835713999999996</c:v>
                </c:pt>
                <c:pt idx="3268">
                  <c:v>87.607141999999996</c:v>
                </c:pt>
                <c:pt idx="3269">
                  <c:v>88.267142000000007</c:v>
                </c:pt>
                <c:pt idx="3270">
                  <c:v>88.068571000000006</c:v>
                </c:pt>
                <c:pt idx="3271">
                  <c:v>88.79</c:v>
                </c:pt>
                <c:pt idx="3272">
                  <c:v>89.002857000000006</c:v>
                </c:pt>
                <c:pt idx="3273">
                  <c:v>88.838571000000002</c:v>
                </c:pt>
                <c:pt idx="3274">
                  <c:v>87.992857000000001</c:v>
                </c:pt>
                <c:pt idx="3275">
                  <c:v>89.857141999999996</c:v>
                </c:pt>
                <c:pt idx="3276">
                  <c:v>89.507142000000002</c:v>
                </c:pt>
                <c:pt idx="3277">
                  <c:v>89.151427999999996</c:v>
                </c:pt>
                <c:pt idx="3278">
                  <c:v>89.002857000000006</c:v>
                </c:pt>
                <c:pt idx="3279">
                  <c:v>89.13</c:v>
                </c:pt>
                <c:pt idx="3280">
                  <c:v>88.808571000000001</c:v>
                </c:pt>
                <c:pt idx="3281">
                  <c:v>89.348571000000007</c:v>
                </c:pt>
                <c:pt idx="3282">
                  <c:v>90.46</c:v>
                </c:pt>
                <c:pt idx="3283">
                  <c:v>89.604285000000004</c:v>
                </c:pt>
                <c:pt idx="3284">
                  <c:v>92.45</c:v>
                </c:pt>
                <c:pt idx="3285">
                  <c:v>95.871427999999995</c:v>
                </c:pt>
                <c:pt idx="3286">
                  <c:v>95.094284999999999</c:v>
                </c:pt>
                <c:pt idx="3287">
                  <c:v>94.418571</c:v>
                </c:pt>
                <c:pt idx="3288">
                  <c:v>93.431427999999997</c:v>
                </c:pt>
                <c:pt idx="3289">
                  <c:v>95.272857000000002</c:v>
                </c:pt>
                <c:pt idx="3290">
                  <c:v>94.271428</c:v>
                </c:pt>
                <c:pt idx="3291">
                  <c:v>94.742857000000001</c:v>
                </c:pt>
                <c:pt idx="3292">
                  <c:v>93.871427999999995</c:v>
                </c:pt>
                <c:pt idx="3293">
                  <c:v>96.414285000000007</c:v>
                </c:pt>
                <c:pt idx="3294">
                  <c:v>97.312856999999994</c:v>
                </c:pt>
                <c:pt idx="3295">
                  <c:v>96.944284999999994</c:v>
                </c:pt>
                <c:pt idx="3296">
                  <c:v>94.891428000000005</c:v>
                </c:pt>
                <c:pt idx="3297">
                  <c:v>93.088571000000002</c:v>
                </c:pt>
                <c:pt idx="3298">
                  <c:v>92.231427999999994</c:v>
                </c:pt>
                <c:pt idx="3299">
                  <c:v>93.848571000000007</c:v>
                </c:pt>
                <c:pt idx="3300">
                  <c:v>93.635713999999993</c:v>
                </c:pt>
                <c:pt idx="3301">
                  <c:v>94.044285000000002</c:v>
                </c:pt>
                <c:pt idx="3302">
                  <c:v>94.571427999999997</c:v>
                </c:pt>
                <c:pt idx="3303">
                  <c:v>94.091427999999993</c:v>
                </c:pt>
                <c:pt idx="3304">
                  <c:v>93.507142000000002</c:v>
                </c:pt>
                <c:pt idx="3305">
                  <c:v>95.727142000000001</c:v>
                </c:pt>
                <c:pt idx="3306">
                  <c:v>97.228571000000002</c:v>
                </c:pt>
                <c:pt idx="3307">
                  <c:v>101.087142</c:v>
                </c:pt>
                <c:pt idx="3308">
                  <c:v>100.37142799999999</c:v>
                </c:pt>
                <c:pt idx="3309">
                  <c:v>98.13</c:v>
                </c:pt>
                <c:pt idx="3310">
                  <c:v>115.81</c:v>
                </c:pt>
                <c:pt idx="3311">
                  <c:v>114.77</c:v>
                </c:pt>
                <c:pt idx="3312">
                  <c:v>110.55</c:v>
                </c:pt>
                <c:pt idx="3313">
                  <c:v>112.51</c:v>
                </c:pt>
                <c:pt idx="3314">
                  <c:v>111.5</c:v>
                </c:pt>
                <c:pt idx="3315">
                  <c:v>110.1</c:v>
                </c:pt>
                <c:pt idx="3316">
                  <c:v>109.34</c:v>
                </c:pt>
                <c:pt idx="3317">
                  <c:v>106.43</c:v>
                </c:pt>
                <c:pt idx="3318">
                  <c:v>106.9</c:v>
                </c:pt>
                <c:pt idx="3319">
                  <c:v>107.08</c:v>
                </c:pt>
                <c:pt idx="3320">
                  <c:v>111.56</c:v>
                </c:pt>
                <c:pt idx="3321">
                  <c:v>114.31</c:v>
                </c:pt>
                <c:pt idx="3322">
                  <c:v>112.56</c:v>
                </c:pt>
                <c:pt idx="3323">
                  <c:v>121.15</c:v>
                </c:pt>
                <c:pt idx="3324">
                  <c:v>123.71</c:v>
                </c:pt>
                <c:pt idx="3325">
                  <c:v>126.45</c:v>
                </c:pt>
                <c:pt idx="3326">
                  <c:v>123.52</c:v>
                </c:pt>
                <c:pt idx="3327">
                  <c:v>123.03</c:v>
                </c:pt>
                <c:pt idx="3328">
                  <c:v>122.74</c:v>
                </c:pt>
                <c:pt idx="3329">
                  <c:v>120.51</c:v>
                </c:pt>
                <c:pt idx="3330">
                  <c:v>123.73</c:v>
                </c:pt>
                <c:pt idx="3331">
                  <c:v>123.39</c:v>
                </c:pt>
                <c:pt idx="3332">
                  <c:v>125.36</c:v>
                </c:pt>
                <c:pt idx="3333">
                  <c:v>124.05</c:v>
                </c:pt>
                <c:pt idx="3334">
                  <c:v>122.06</c:v>
                </c:pt>
                <c:pt idx="3335">
                  <c:v>112.49</c:v>
                </c:pt>
                <c:pt idx="3336">
                  <c:v>103.96</c:v>
                </c:pt>
                <c:pt idx="3337">
                  <c:v>96.88</c:v>
                </c:pt>
                <c:pt idx="3338">
                  <c:v>101.52</c:v>
                </c:pt>
                <c:pt idx="3339">
                  <c:v>110.13</c:v>
                </c:pt>
                <c:pt idx="3340">
                  <c:v>117.66</c:v>
                </c:pt>
                <c:pt idx="3341">
                  <c:v>117.63</c:v>
                </c:pt>
                <c:pt idx="3342">
                  <c:v>115.03</c:v>
                </c:pt>
                <c:pt idx="3343">
                  <c:v>105.79</c:v>
                </c:pt>
                <c:pt idx="3344">
                  <c:v>105.44</c:v>
                </c:pt>
                <c:pt idx="3345">
                  <c:v>101.06</c:v>
                </c:pt>
                <c:pt idx="3346">
                  <c:v>98.79</c:v>
                </c:pt>
                <c:pt idx="3347">
                  <c:v>94.95</c:v>
                </c:pt>
                <c:pt idx="3348">
                  <c:v>99.18</c:v>
                </c:pt>
                <c:pt idx="3349">
                  <c:v>99.48</c:v>
                </c:pt>
                <c:pt idx="3350">
                  <c:v>97.51</c:v>
                </c:pt>
                <c:pt idx="3351">
                  <c:v>95.69</c:v>
                </c:pt>
                <c:pt idx="3352">
                  <c:v>99.16</c:v>
                </c:pt>
                <c:pt idx="3353">
                  <c:v>104.08</c:v>
                </c:pt>
                <c:pt idx="3354">
                  <c:v>104.21</c:v>
                </c:pt>
                <c:pt idx="3355">
                  <c:v>102.62</c:v>
                </c:pt>
                <c:pt idx="3356">
                  <c:v>100.3</c:v>
                </c:pt>
                <c:pt idx="3357">
                  <c:v>98.47</c:v>
                </c:pt>
                <c:pt idx="3358">
                  <c:v>98.07</c:v>
                </c:pt>
                <c:pt idx="3359">
                  <c:v>103.76</c:v>
                </c:pt>
                <c:pt idx="3360">
                  <c:v>102.24</c:v>
                </c:pt>
                <c:pt idx="3361">
                  <c:v>99.47</c:v>
                </c:pt>
                <c:pt idx="3362">
                  <c:v>98.35</c:v>
                </c:pt>
                <c:pt idx="3363">
                  <c:v>103.26</c:v>
                </c:pt>
                <c:pt idx="3364">
                  <c:v>105.98</c:v>
                </c:pt>
                <c:pt idx="3365">
                  <c:v>106.11</c:v>
                </c:pt>
                <c:pt idx="3366">
                  <c:v>111.25</c:v>
                </c:pt>
                <c:pt idx="3367">
                  <c:v>108.33</c:v>
                </c:pt>
                <c:pt idx="3368">
                  <c:v>108.1</c:v>
                </c:pt>
                <c:pt idx="3369">
                  <c:v>114.93</c:v>
                </c:pt>
                <c:pt idx="3370">
                  <c:v>113.33</c:v>
                </c:pt>
                <c:pt idx="3371">
                  <c:v>113.45</c:v>
                </c:pt>
                <c:pt idx="3372">
                  <c:v>109.73</c:v>
                </c:pt>
                <c:pt idx="3373">
                  <c:v>110.23</c:v>
                </c:pt>
                <c:pt idx="3374">
                  <c:v>101.09</c:v>
                </c:pt>
                <c:pt idx="3375">
                  <c:v>98.99</c:v>
                </c:pt>
                <c:pt idx="3376">
                  <c:v>101.69</c:v>
                </c:pt>
                <c:pt idx="3377">
                  <c:v>98.99</c:v>
                </c:pt>
                <c:pt idx="3378">
                  <c:v>97.96</c:v>
                </c:pt>
                <c:pt idx="3379">
                  <c:v>97.32</c:v>
                </c:pt>
                <c:pt idx="3380">
                  <c:v>100.04</c:v>
                </c:pt>
                <c:pt idx="3381">
                  <c:v>103.04</c:v>
                </c:pt>
                <c:pt idx="3382">
                  <c:v>103.07</c:v>
                </c:pt>
                <c:pt idx="3383">
                  <c:v>105.8</c:v>
                </c:pt>
                <c:pt idx="3384">
                  <c:v>105.12</c:v>
                </c:pt>
                <c:pt idx="3385">
                  <c:v>108.38</c:v>
                </c:pt>
                <c:pt idx="3386">
                  <c:v>107.64</c:v>
                </c:pt>
                <c:pt idx="3387">
                  <c:v>109.74</c:v>
                </c:pt>
                <c:pt idx="3388">
                  <c:v>114.05</c:v>
                </c:pt>
                <c:pt idx="3389">
                  <c:v>113.5</c:v>
                </c:pt>
                <c:pt idx="3390">
                  <c:v>114.06</c:v>
                </c:pt>
                <c:pt idx="3391">
                  <c:v>109.86</c:v>
                </c:pt>
                <c:pt idx="3392">
                  <c:v>112.7</c:v>
                </c:pt>
                <c:pt idx="3393">
                  <c:v>112.86</c:v>
                </c:pt>
                <c:pt idx="3394">
                  <c:v>108.92</c:v>
                </c:pt>
                <c:pt idx="3395">
                  <c:v>103.65</c:v>
                </c:pt>
                <c:pt idx="3396">
                  <c:v>111.35</c:v>
                </c:pt>
                <c:pt idx="3397">
                  <c:v>117.1</c:v>
                </c:pt>
                <c:pt idx="3398">
                  <c:v>120.63</c:v>
                </c:pt>
                <c:pt idx="3399">
                  <c:v>120.22</c:v>
                </c:pt>
                <c:pt idx="3400">
                  <c:v>123.84</c:v>
                </c:pt>
                <c:pt idx="3401">
                  <c:v>125.03</c:v>
                </c:pt>
                <c:pt idx="3402">
                  <c:v>123.31</c:v>
                </c:pt>
                <c:pt idx="3403">
                  <c:v>124.16</c:v>
                </c:pt>
                <c:pt idx="3404">
                  <c:v>125.44</c:v>
                </c:pt>
                <c:pt idx="3405">
                  <c:v>123.33</c:v>
                </c:pt>
                <c:pt idx="3406">
                  <c:v>125.37</c:v>
                </c:pt>
                <c:pt idx="3407">
                  <c:v>128.93</c:v>
                </c:pt>
                <c:pt idx="3408">
                  <c:v>126.81</c:v>
                </c:pt>
                <c:pt idx="3409">
                  <c:v>130.93</c:v>
                </c:pt>
                <c:pt idx="3410">
                  <c:v>125.36</c:v>
                </c:pt>
                <c:pt idx="3411">
                  <c:v>126.98</c:v>
                </c:pt>
                <c:pt idx="3412">
                  <c:v>124.2</c:v>
                </c:pt>
                <c:pt idx="3413">
                  <c:v>122.91</c:v>
                </c:pt>
                <c:pt idx="3414">
                  <c:v>118.91</c:v>
                </c:pt>
                <c:pt idx="3415">
                  <c:v>120.67</c:v>
                </c:pt>
                <c:pt idx="3416">
                  <c:v>118.6</c:v>
                </c:pt>
                <c:pt idx="3417">
                  <c:v>122.64</c:v>
                </c:pt>
                <c:pt idx="3418">
                  <c:v>122.51</c:v>
                </c:pt>
                <c:pt idx="3419">
                  <c:v>118.02</c:v>
                </c:pt>
                <c:pt idx="3420">
                  <c:v>116.63</c:v>
                </c:pt>
                <c:pt idx="3421">
                  <c:v>116.24</c:v>
                </c:pt>
                <c:pt idx="3422">
                  <c:v>118.16</c:v>
                </c:pt>
                <c:pt idx="3423">
                  <c:v>117.33</c:v>
                </c:pt>
                <c:pt idx="3424">
                  <c:v>117.11</c:v>
                </c:pt>
                <c:pt idx="3425">
                  <c:v>119.12</c:v>
                </c:pt>
                <c:pt idx="3426">
                  <c:v>116.71</c:v>
                </c:pt>
                <c:pt idx="3427">
                  <c:v>114.38</c:v>
                </c:pt>
                <c:pt idx="3428">
                  <c:v>109.96</c:v>
                </c:pt>
                <c:pt idx="3429">
                  <c:v>107.66</c:v>
                </c:pt>
                <c:pt idx="3430">
                  <c:v>117.68</c:v>
                </c:pt>
                <c:pt idx="3431">
                  <c:v>114.56</c:v>
                </c:pt>
                <c:pt idx="3432">
                  <c:v>111.39</c:v>
                </c:pt>
                <c:pt idx="3433">
                  <c:v>114.97</c:v>
                </c:pt>
                <c:pt idx="3434">
                  <c:v>116.58</c:v>
                </c:pt>
                <c:pt idx="3435">
                  <c:v>106.56</c:v>
                </c:pt>
                <c:pt idx="3436">
                  <c:v>107.06</c:v>
                </c:pt>
                <c:pt idx="3437">
                  <c:v>104.04</c:v>
                </c:pt>
                <c:pt idx="3438">
                  <c:v>107.89</c:v>
                </c:pt>
                <c:pt idx="3439">
                  <c:v>107.74</c:v>
                </c:pt>
                <c:pt idx="3440">
                  <c:v>102.35</c:v>
                </c:pt>
                <c:pt idx="3441">
                  <c:v>100.72</c:v>
                </c:pt>
                <c:pt idx="3442">
                  <c:v>99.12</c:v>
                </c:pt>
                <c:pt idx="3443">
                  <c:v>97.83</c:v>
                </c:pt>
                <c:pt idx="3444">
                  <c:v>91.15</c:v>
                </c:pt>
                <c:pt idx="3445">
                  <c:v>94.41</c:v>
                </c:pt>
                <c:pt idx="3446">
                  <c:v>91.84</c:v>
                </c:pt>
                <c:pt idx="3447">
                  <c:v>94.09</c:v>
                </c:pt>
                <c:pt idx="3448">
                  <c:v>91.49</c:v>
                </c:pt>
                <c:pt idx="3449">
                  <c:v>90.74</c:v>
                </c:pt>
                <c:pt idx="3450">
                  <c:v>89.71</c:v>
                </c:pt>
                <c:pt idx="3451">
                  <c:v>82.79</c:v>
                </c:pt>
                <c:pt idx="3452">
                  <c:v>83.32</c:v>
                </c:pt>
                <c:pt idx="3453">
                  <c:v>86.13</c:v>
                </c:pt>
                <c:pt idx="3454">
                  <c:v>88.45</c:v>
                </c:pt>
                <c:pt idx="3455">
                  <c:v>86.35</c:v>
                </c:pt>
                <c:pt idx="3456">
                  <c:v>87.4</c:v>
                </c:pt>
                <c:pt idx="3457">
                  <c:v>89.05</c:v>
                </c:pt>
                <c:pt idx="3458">
                  <c:v>94.76</c:v>
                </c:pt>
                <c:pt idx="3459">
                  <c:v>90.49</c:v>
                </c:pt>
                <c:pt idx="3460">
                  <c:v>89.23</c:v>
                </c:pt>
                <c:pt idx="3461">
                  <c:v>91.93</c:v>
                </c:pt>
                <c:pt idx="3462">
                  <c:v>89.12</c:v>
                </c:pt>
                <c:pt idx="3463">
                  <c:v>91.61</c:v>
                </c:pt>
                <c:pt idx="3464">
                  <c:v>94.53</c:v>
                </c:pt>
                <c:pt idx="3465">
                  <c:v>94.79</c:v>
                </c:pt>
                <c:pt idx="3466">
                  <c:v>93.41</c:v>
                </c:pt>
                <c:pt idx="3467">
                  <c:v>98.3</c:v>
                </c:pt>
                <c:pt idx="3468">
                  <c:v>97.61</c:v>
                </c:pt>
                <c:pt idx="3469">
                  <c:v>97.93</c:v>
                </c:pt>
                <c:pt idx="3470">
                  <c:v>101.58</c:v>
                </c:pt>
                <c:pt idx="3471">
                  <c:v>95.49</c:v>
                </c:pt>
                <c:pt idx="3472">
                  <c:v>96.23</c:v>
                </c:pt>
                <c:pt idx="3473">
                  <c:v>98</c:v>
                </c:pt>
                <c:pt idx="3474">
                  <c:v>97.36</c:v>
                </c:pt>
                <c:pt idx="3475">
                  <c:v>97.66</c:v>
                </c:pt>
                <c:pt idx="3476">
                  <c:v>98.13</c:v>
                </c:pt>
                <c:pt idx="3477">
                  <c:v>97.86</c:v>
                </c:pt>
                <c:pt idx="3478">
                  <c:v>99.35</c:v>
                </c:pt>
                <c:pt idx="3479">
                  <c:v>99.72</c:v>
                </c:pt>
                <c:pt idx="3480">
                  <c:v>101.12</c:v>
                </c:pt>
                <c:pt idx="3481">
                  <c:v>101.06</c:v>
                </c:pt>
                <c:pt idx="3482">
                  <c:v>99.84</c:v>
                </c:pt>
                <c:pt idx="3483">
                  <c:v>99.59</c:v>
                </c:pt>
                <c:pt idx="3484">
                  <c:v>98.36</c:v>
                </c:pt>
                <c:pt idx="3485">
                  <c:v>101.21</c:v>
                </c:pt>
                <c:pt idx="3486">
                  <c:v>104.13</c:v>
                </c:pt>
                <c:pt idx="3487">
                  <c:v>102.19</c:v>
                </c:pt>
                <c:pt idx="3488">
                  <c:v>102.23</c:v>
                </c:pt>
                <c:pt idx="3489">
                  <c:v>105.7</c:v>
                </c:pt>
                <c:pt idx="3490">
                  <c:v>104.35</c:v>
                </c:pt>
                <c:pt idx="3491">
                  <c:v>104.94</c:v>
                </c:pt>
                <c:pt idx="3492">
                  <c:v>104.83</c:v>
                </c:pt>
                <c:pt idx="3493">
                  <c:v>104.45</c:v>
                </c:pt>
                <c:pt idx="3494">
                  <c:v>103.81</c:v>
                </c:pt>
                <c:pt idx="3495">
                  <c:v>102.68</c:v>
                </c:pt>
                <c:pt idx="3496">
                  <c:v>106.98</c:v>
                </c:pt>
                <c:pt idx="3497">
                  <c:v>109.65</c:v>
                </c:pt>
                <c:pt idx="3498">
                  <c:v>110.42</c:v>
                </c:pt>
                <c:pt idx="3499">
                  <c:v>111.51</c:v>
                </c:pt>
                <c:pt idx="3500">
                  <c:v>108.4</c:v>
                </c:pt>
                <c:pt idx="3501">
                  <c:v>94.34</c:v>
                </c:pt>
                <c:pt idx="3502">
                  <c:v>96.77</c:v>
                </c:pt>
                <c:pt idx="3503">
                  <c:v>94.98</c:v>
                </c:pt>
                <c:pt idx="3504">
                  <c:v>95.9</c:v>
                </c:pt>
                <c:pt idx="3505">
                  <c:v>93.56</c:v>
                </c:pt>
                <c:pt idx="3506">
                  <c:v>92.43</c:v>
                </c:pt>
                <c:pt idx="3507">
                  <c:v>91.04</c:v>
                </c:pt>
                <c:pt idx="3508">
                  <c:v>90.28</c:v>
                </c:pt>
                <c:pt idx="3509">
                  <c:v>90.03</c:v>
                </c:pt>
                <c:pt idx="3510">
                  <c:v>93.11</c:v>
                </c:pt>
                <c:pt idx="3511">
                  <c:v>91.54</c:v>
                </c:pt>
                <c:pt idx="3512">
                  <c:v>90.79</c:v>
                </c:pt>
                <c:pt idx="3513">
                  <c:v>89.37</c:v>
                </c:pt>
                <c:pt idx="3514">
                  <c:v>90.84</c:v>
                </c:pt>
                <c:pt idx="3515">
                  <c:v>90.54</c:v>
                </c:pt>
                <c:pt idx="3516">
                  <c:v>92.89</c:v>
                </c:pt>
                <c:pt idx="3517">
                  <c:v>90.02</c:v>
                </c:pt>
                <c:pt idx="3518">
                  <c:v>87.74</c:v>
                </c:pt>
                <c:pt idx="3519">
                  <c:v>87.88</c:v>
                </c:pt>
                <c:pt idx="3520">
                  <c:v>89.12</c:v>
                </c:pt>
                <c:pt idx="3521">
                  <c:v>88.63</c:v>
                </c:pt>
                <c:pt idx="3522">
                  <c:v>90.5</c:v>
                </c:pt>
                <c:pt idx="3523">
                  <c:v>89.55</c:v>
                </c:pt>
                <c:pt idx="3524">
                  <c:v>92.49</c:v>
                </c:pt>
                <c:pt idx="3525">
                  <c:v>94.89</c:v>
                </c:pt>
                <c:pt idx="3526">
                  <c:v>97.89</c:v>
                </c:pt>
                <c:pt idx="3527">
                  <c:v>100.2</c:v>
                </c:pt>
                <c:pt idx="3528">
                  <c:v>102.81</c:v>
                </c:pt>
                <c:pt idx="3529">
                  <c:v>103.3</c:v>
                </c:pt>
                <c:pt idx="3530">
                  <c:v>102.57</c:v>
                </c:pt>
                <c:pt idx="3531">
                  <c:v>101.51</c:v>
                </c:pt>
                <c:pt idx="3532">
                  <c:v>101.25</c:v>
                </c:pt>
                <c:pt idx="3533">
                  <c:v>99.59</c:v>
                </c:pt>
                <c:pt idx="3534">
                  <c:v>100.74</c:v>
                </c:pt>
                <c:pt idx="3535">
                  <c:v>99.89</c:v>
                </c:pt>
                <c:pt idx="3536">
                  <c:v>97.86</c:v>
                </c:pt>
                <c:pt idx="3537">
                  <c:v>97.09</c:v>
                </c:pt>
                <c:pt idx="3538">
                  <c:v>93.75</c:v>
                </c:pt>
                <c:pt idx="3539">
                  <c:v>93.85</c:v>
                </c:pt>
                <c:pt idx="3540">
                  <c:v>94.12</c:v>
                </c:pt>
                <c:pt idx="3541">
                  <c:v>94.29</c:v>
                </c:pt>
                <c:pt idx="3542">
                  <c:v>95.44</c:v>
                </c:pt>
                <c:pt idx="3543">
                  <c:v>94.45</c:v>
                </c:pt>
                <c:pt idx="3544">
                  <c:v>93.8</c:v>
                </c:pt>
                <c:pt idx="3545">
                  <c:v>90.99</c:v>
                </c:pt>
                <c:pt idx="3546">
                  <c:v>90.01</c:v>
                </c:pt>
                <c:pt idx="3547">
                  <c:v>91.66</c:v>
                </c:pt>
                <c:pt idx="3548">
                  <c:v>88.44</c:v>
                </c:pt>
                <c:pt idx="3549">
                  <c:v>85.33</c:v>
                </c:pt>
                <c:pt idx="3550">
                  <c:v>87.97</c:v>
                </c:pt>
                <c:pt idx="3551">
                  <c:v>91.06</c:v>
                </c:pt>
                <c:pt idx="3552">
                  <c:v>91.48</c:v>
                </c:pt>
                <c:pt idx="3553">
                  <c:v>96.67</c:v>
                </c:pt>
                <c:pt idx="3554">
                  <c:v>97.91</c:v>
                </c:pt>
                <c:pt idx="3555">
                  <c:v>94.6</c:v>
                </c:pt>
                <c:pt idx="3556">
                  <c:v>95.1</c:v>
                </c:pt>
                <c:pt idx="3557">
                  <c:v>97.06</c:v>
                </c:pt>
                <c:pt idx="3558">
                  <c:v>94.67</c:v>
                </c:pt>
                <c:pt idx="3559">
                  <c:v>95.97</c:v>
                </c:pt>
                <c:pt idx="3560">
                  <c:v>96.43</c:v>
                </c:pt>
                <c:pt idx="3561">
                  <c:v>98.02</c:v>
                </c:pt>
                <c:pt idx="3562">
                  <c:v>98.39</c:v>
                </c:pt>
                <c:pt idx="3563">
                  <c:v>98.81</c:v>
                </c:pt>
                <c:pt idx="3564">
                  <c:v>85.84</c:v>
                </c:pt>
                <c:pt idx="3565">
                  <c:v>87.91</c:v>
                </c:pt>
                <c:pt idx="3566">
                  <c:v>85.99</c:v>
                </c:pt>
                <c:pt idx="3567">
                  <c:v>85.89</c:v>
                </c:pt>
                <c:pt idx="3568">
                  <c:v>87.66</c:v>
                </c:pt>
                <c:pt idx="3569">
                  <c:v>91.41</c:v>
                </c:pt>
                <c:pt idx="3570">
                  <c:v>92.04</c:v>
                </c:pt>
                <c:pt idx="3571">
                  <c:v>91.65</c:v>
                </c:pt>
                <c:pt idx="3572">
                  <c:v>91.25</c:v>
                </c:pt>
                <c:pt idx="3573">
                  <c:v>94.37</c:v>
                </c:pt>
                <c:pt idx="3574">
                  <c:v>93.56</c:v>
                </c:pt>
                <c:pt idx="3575">
                  <c:v>93.1</c:v>
                </c:pt>
                <c:pt idx="3576">
                  <c:v>93.44</c:v>
                </c:pt>
                <c:pt idx="3577">
                  <c:v>97.03</c:v>
                </c:pt>
                <c:pt idx="3578">
                  <c:v>95.11</c:v>
                </c:pt>
                <c:pt idx="3579">
                  <c:v>93.99</c:v>
                </c:pt>
                <c:pt idx="3580">
                  <c:v>93.93</c:v>
                </c:pt>
                <c:pt idx="3581">
                  <c:v>95.89</c:v>
                </c:pt>
                <c:pt idx="3582">
                  <c:v>96.59</c:v>
                </c:pt>
                <c:pt idx="3583">
                  <c:v>95.31</c:v>
                </c:pt>
                <c:pt idx="3584">
                  <c:v>95.12</c:v>
                </c:pt>
                <c:pt idx="3585">
                  <c:v>96.37</c:v>
                </c:pt>
                <c:pt idx="3586">
                  <c:v>96.16</c:v>
                </c:pt>
                <c:pt idx="3587">
                  <c:v>95.87</c:v>
                </c:pt>
                <c:pt idx="3588">
                  <c:v>95.26</c:v>
                </c:pt>
                <c:pt idx="3589">
                  <c:v>95.94</c:v>
                </c:pt>
                <c:pt idx="3590">
                  <c:v>95.18</c:v>
                </c:pt>
                <c:pt idx="3591">
                  <c:v>97.32</c:v>
                </c:pt>
                <c:pt idx="3592">
                  <c:v>97.58</c:v>
                </c:pt>
                <c:pt idx="3593">
                  <c:v>97.3</c:v>
                </c:pt>
                <c:pt idx="3594">
                  <c:v>97.45</c:v>
                </c:pt>
                <c:pt idx="3595">
                  <c:v>97.45</c:v>
                </c:pt>
                <c:pt idx="3596">
                  <c:v>97.38</c:v>
                </c:pt>
                <c:pt idx="3597">
                  <c:v>97.38</c:v>
                </c:pt>
                <c:pt idx="3598">
                  <c:v>100.09</c:v>
                </c:pt>
                <c:pt idx="3599">
                  <c:v>99.15</c:v>
                </c:pt>
                <c:pt idx="3600">
                  <c:v>99.66</c:v>
                </c:pt>
                <c:pt idx="3601">
                  <c:v>96.5</c:v>
                </c:pt>
                <c:pt idx="3602">
                  <c:v>99.05</c:v>
                </c:pt>
                <c:pt idx="3603">
                  <c:v>96.09</c:v>
                </c:pt>
                <c:pt idx="3604">
                  <c:v>97.01</c:v>
                </c:pt>
                <c:pt idx="3605">
                  <c:v>97.34</c:v>
                </c:pt>
                <c:pt idx="3606">
                  <c:v>99.48</c:v>
                </c:pt>
                <c:pt idx="3607">
                  <c:v>98.06</c:v>
                </c:pt>
                <c:pt idx="3608">
                  <c:v>98.25</c:v>
                </c:pt>
                <c:pt idx="3609">
                  <c:v>94.88</c:v>
                </c:pt>
                <c:pt idx="3610">
                  <c:v>95.83</c:v>
                </c:pt>
                <c:pt idx="3611">
                  <c:v>95.94</c:v>
                </c:pt>
                <c:pt idx="3612">
                  <c:v>94.56</c:v>
                </c:pt>
                <c:pt idx="3613">
                  <c:v>97.07</c:v>
                </c:pt>
                <c:pt idx="3614">
                  <c:v>97.48</c:v>
                </c:pt>
                <c:pt idx="3615">
                  <c:v>96.67</c:v>
                </c:pt>
                <c:pt idx="3616">
                  <c:v>98.55</c:v>
                </c:pt>
                <c:pt idx="3617">
                  <c:v>102.63</c:v>
                </c:pt>
                <c:pt idx="3618">
                  <c:v>102.34</c:v>
                </c:pt>
                <c:pt idx="3619">
                  <c:v>106.28</c:v>
                </c:pt>
                <c:pt idx="3620">
                  <c:v>105.07</c:v>
                </c:pt>
                <c:pt idx="3621">
                  <c:v>104.82</c:v>
                </c:pt>
                <c:pt idx="3622">
                  <c:v>103.33</c:v>
                </c:pt>
                <c:pt idx="3623">
                  <c:v>100.59</c:v>
                </c:pt>
                <c:pt idx="3624">
                  <c:v>99.5</c:v>
                </c:pt>
                <c:pt idx="3625">
                  <c:v>100.23</c:v>
                </c:pt>
                <c:pt idx="3626">
                  <c:v>101.47</c:v>
                </c:pt>
                <c:pt idx="3627">
                  <c:v>99.8</c:v>
                </c:pt>
                <c:pt idx="3628">
                  <c:v>118.79</c:v>
                </c:pt>
                <c:pt idx="3629">
                  <c:v>121.87</c:v>
                </c:pt>
                <c:pt idx="3630">
                  <c:v>123.35</c:v>
                </c:pt>
                <c:pt idx="3631">
                  <c:v>127.5</c:v>
                </c:pt>
                <c:pt idx="3632">
                  <c:v>127.33</c:v>
                </c:pt>
                <c:pt idx="3633">
                  <c:v>126.51</c:v>
                </c:pt>
                <c:pt idx="3634">
                  <c:v>126.97</c:v>
                </c:pt>
                <c:pt idx="3635">
                  <c:v>126.47</c:v>
                </c:pt>
                <c:pt idx="3636">
                  <c:v>126.57</c:v>
                </c:pt>
                <c:pt idx="3637">
                  <c:v>124.87</c:v>
                </c:pt>
                <c:pt idx="3638">
                  <c:v>123.3</c:v>
                </c:pt>
                <c:pt idx="3639">
                  <c:v>122.34</c:v>
                </c:pt>
                <c:pt idx="3640">
                  <c:v>122.14</c:v>
                </c:pt>
                <c:pt idx="3641">
                  <c:v>122.03</c:v>
                </c:pt>
                <c:pt idx="3642">
                  <c:v>124.58</c:v>
                </c:pt>
                <c:pt idx="3643">
                  <c:v>124.34</c:v>
                </c:pt>
                <c:pt idx="3644">
                  <c:v>122.19</c:v>
                </c:pt>
                <c:pt idx="3645">
                  <c:v>115.42</c:v>
                </c:pt>
                <c:pt idx="3646">
                  <c:v>114.78</c:v>
                </c:pt>
                <c:pt idx="3647">
                  <c:v>113.38</c:v>
                </c:pt>
                <c:pt idx="3648">
                  <c:v>113.59</c:v>
                </c:pt>
                <c:pt idx="3649">
                  <c:v>115.19</c:v>
                </c:pt>
                <c:pt idx="3650">
                  <c:v>115.03</c:v>
                </c:pt>
                <c:pt idx="3651">
                  <c:v>115.21</c:v>
                </c:pt>
                <c:pt idx="3652">
                  <c:v>117.96</c:v>
                </c:pt>
                <c:pt idx="3653">
                  <c:v>118.04</c:v>
                </c:pt>
                <c:pt idx="3654">
                  <c:v>117.69</c:v>
                </c:pt>
                <c:pt idx="3655">
                  <c:v>117.41</c:v>
                </c:pt>
                <c:pt idx="3656">
                  <c:v>116.93</c:v>
                </c:pt>
                <c:pt idx="3657">
                  <c:v>117.51</c:v>
                </c:pt>
                <c:pt idx="3658">
                  <c:v>117</c:v>
                </c:pt>
                <c:pt idx="3659">
                  <c:v>117.22</c:v>
                </c:pt>
                <c:pt idx="3660">
                  <c:v>120.81</c:v>
                </c:pt>
                <c:pt idx="3661">
                  <c:v>119.16</c:v>
                </c:pt>
                <c:pt idx="3662">
                  <c:v>124.57</c:v>
                </c:pt>
                <c:pt idx="3663">
                  <c:v>125.39</c:v>
                </c:pt>
                <c:pt idx="3664">
                  <c:v>123.24</c:v>
                </c:pt>
                <c:pt idx="3665">
                  <c:v>122.88</c:v>
                </c:pt>
                <c:pt idx="3666">
                  <c:v>122.83</c:v>
                </c:pt>
                <c:pt idx="3667">
                  <c:v>123.78</c:v>
                </c:pt>
                <c:pt idx="3668">
                  <c:v>123.44</c:v>
                </c:pt>
                <c:pt idx="3669">
                  <c:v>125</c:v>
                </c:pt>
                <c:pt idx="3670">
                  <c:v>124.22</c:v>
                </c:pt>
                <c:pt idx="3671">
                  <c:v>125.45</c:v>
                </c:pt>
                <c:pt idx="3672">
                  <c:v>125.12</c:v>
                </c:pt>
                <c:pt idx="3673">
                  <c:v>126.5</c:v>
                </c:pt>
                <c:pt idx="3674">
                  <c:v>125.58</c:v>
                </c:pt>
                <c:pt idx="3675">
                  <c:v>125.59</c:v>
                </c:pt>
                <c:pt idx="3676">
                  <c:v>128.35</c:v>
                </c:pt>
                <c:pt idx="3677">
                  <c:v>125.89</c:v>
                </c:pt>
                <c:pt idx="3678">
                  <c:v>125.33</c:v>
                </c:pt>
                <c:pt idx="3679">
                  <c:v>123.8</c:v>
                </c:pt>
                <c:pt idx="3680">
                  <c:v>127.49</c:v>
                </c:pt>
                <c:pt idx="3681">
                  <c:v>129.41</c:v>
                </c:pt>
                <c:pt idx="3682">
                  <c:v>131.81</c:v>
                </c:pt>
                <c:pt idx="3683">
                  <c:v>131.07</c:v>
                </c:pt>
                <c:pt idx="3684">
                  <c:v>130.94999999999999</c:v>
                </c:pt>
                <c:pt idx="3685">
                  <c:v>129.88999999999999</c:v>
                </c:pt>
                <c:pt idx="3686">
                  <c:v>130.5</c:v>
                </c:pt>
                <c:pt idx="3687">
                  <c:v>129.18</c:v>
                </c:pt>
                <c:pt idx="3688">
                  <c:v>133.69999999999999</c:v>
                </c:pt>
                <c:pt idx="3689">
                  <c:v>132.88999999999999</c:v>
                </c:pt>
                <c:pt idx="3690">
                  <c:v>133.26</c:v>
                </c:pt>
                <c:pt idx="3691">
                  <c:v>138.41</c:v>
                </c:pt>
                <c:pt idx="3692">
                  <c:v>138.6</c:v>
                </c:pt>
                <c:pt idx="3693">
                  <c:v>137.38999999999999</c:v>
                </c:pt>
                <c:pt idx="3694">
                  <c:v>140.11000000000001</c:v>
                </c:pt>
                <c:pt idx="3695">
                  <c:v>139.52000000000001</c:v>
                </c:pt>
                <c:pt idx="3696">
                  <c:v>138.96</c:v>
                </c:pt>
                <c:pt idx="3697">
                  <c:v>142.44999999999999</c:v>
                </c:pt>
                <c:pt idx="3698">
                  <c:v>141.22</c:v>
                </c:pt>
                <c:pt idx="3699">
                  <c:v>140.71</c:v>
                </c:pt>
                <c:pt idx="3700">
                  <c:v>140.78</c:v>
                </c:pt>
                <c:pt idx="3701">
                  <c:v>139.19999999999999</c:v>
                </c:pt>
                <c:pt idx="3702">
                  <c:v>140.25</c:v>
                </c:pt>
                <c:pt idx="3703">
                  <c:v>140.97</c:v>
                </c:pt>
                <c:pt idx="3704">
                  <c:v>144</c:v>
                </c:pt>
                <c:pt idx="3705">
                  <c:v>144.74</c:v>
                </c:pt>
                <c:pt idx="3706">
                  <c:v>144.13999999999999</c:v>
                </c:pt>
                <c:pt idx="3707">
                  <c:v>144.82</c:v>
                </c:pt>
                <c:pt idx="3708">
                  <c:v>143.19999999999999</c:v>
                </c:pt>
                <c:pt idx="3709">
                  <c:v>140.82</c:v>
                </c:pt>
                <c:pt idx="3710">
                  <c:v>142.27000000000001</c:v>
                </c:pt>
                <c:pt idx="3711">
                  <c:v>142.01</c:v>
                </c:pt>
                <c:pt idx="3712">
                  <c:v>142.22</c:v>
                </c:pt>
                <c:pt idx="3713">
                  <c:v>142.6</c:v>
                </c:pt>
                <c:pt idx="3714">
                  <c:v>143.86000000000001</c:v>
                </c:pt>
                <c:pt idx="3715">
                  <c:v>142.78</c:v>
                </c:pt>
                <c:pt idx="3716">
                  <c:v>143.25</c:v>
                </c:pt>
                <c:pt idx="3717">
                  <c:v>143.41</c:v>
                </c:pt>
                <c:pt idx="3718">
                  <c:v>142.13</c:v>
                </c:pt>
                <c:pt idx="3719">
                  <c:v>142.65</c:v>
                </c:pt>
                <c:pt idx="3720">
                  <c:v>139.53</c:v>
                </c:pt>
                <c:pt idx="3721">
                  <c:v>139.13999999999999</c:v>
                </c:pt>
                <c:pt idx="3722">
                  <c:v>141.94</c:v>
                </c:pt>
                <c:pt idx="3723">
                  <c:v>141.43</c:v>
                </c:pt>
                <c:pt idx="3724">
                  <c:v>140.32</c:v>
                </c:pt>
                <c:pt idx="3725">
                  <c:v>140.53</c:v>
                </c:pt>
                <c:pt idx="3726">
                  <c:v>140.88999999999999</c:v>
                </c:pt>
                <c:pt idx="3727">
                  <c:v>143.52000000000001</c:v>
                </c:pt>
                <c:pt idx="3728">
                  <c:v>143.19</c:v>
                </c:pt>
                <c:pt idx="3729">
                  <c:v>145.25</c:v>
                </c:pt>
                <c:pt idx="3730">
                  <c:v>144.38999999999999</c:v>
                </c:pt>
                <c:pt idx="3731">
                  <c:v>145.11000000000001</c:v>
                </c:pt>
                <c:pt idx="3732">
                  <c:v>145.83000000000001</c:v>
                </c:pt>
                <c:pt idx="3733">
                  <c:v>142.41999999999999</c:v>
                </c:pt>
                <c:pt idx="3734">
                  <c:v>142.65</c:v>
                </c:pt>
                <c:pt idx="3735">
                  <c:v>141.84</c:v>
                </c:pt>
                <c:pt idx="3736">
                  <c:v>142.02000000000001</c:v>
                </c:pt>
                <c:pt idx="3737">
                  <c:v>144.06</c:v>
                </c:pt>
                <c:pt idx="3738">
                  <c:v>145.16999999999999</c:v>
                </c:pt>
                <c:pt idx="3739">
                  <c:v>146.47</c:v>
                </c:pt>
                <c:pt idx="3740">
                  <c:v>148.06</c:v>
                </c:pt>
                <c:pt idx="3741">
                  <c:v>147.81</c:v>
                </c:pt>
                <c:pt idx="3742">
                  <c:v>146.91999999999999</c:v>
                </c:pt>
                <c:pt idx="3743">
                  <c:v>145.5</c:v>
                </c:pt>
                <c:pt idx="3744">
                  <c:v>143.62</c:v>
                </c:pt>
                <c:pt idx="3745">
                  <c:v>143.74</c:v>
                </c:pt>
                <c:pt idx="3746">
                  <c:v>143.11000000000001</c:v>
                </c:pt>
                <c:pt idx="3747">
                  <c:v>143.85</c:v>
                </c:pt>
                <c:pt idx="3748">
                  <c:v>144.35</c:v>
                </c:pt>
                <c:pt idx="3749">
                  <c:v>143.83000000000001</c:v>
                </c:pt>
                <c:pt idx="3750">
                  <c:v>142.91999999999999</c:v>
                </c:pt>
                <c:pt idx="3751">
                  <c:v>147.25</c:v>
                </c:pt>
                <c:pt idx="3752">
                  <c:v>143.36000000000001</c:v>
                </c:pt>
                <c:pt idx="3753">
                  <c:v>139.76</c:v>
                </c:pt>
                <c:pt idx="3754">
                  <c:v>141.18</c:v>
                </c:pt>
                <c:pt idx="3755">
                  <c:v>142.87</c:v>
                </c:pt>
                <c:pt idx="3756">
                  <c:v>143.83000000000001</c:v>
                </c:pt>
                <c:pt idx="3757">
                  <c:v>152.16</c:v>
                </c:pt>
                <c:pt idx="3758">
                  <c:v>150.16999999999999</c:v>
                </c:pt>
                <c:pt idx="3759">
                  <c:v>153.08000000000001</c:v>
                </c:pt>
                <c:pt idx="3760">
                  <c:v>152.19999999999999</c:v>
                </c:pt>
                <c:pt idx="3761">
                  <c:v>155.35</c:v>
                </c:pt>
                <c:pt idx="3762">
                  <c:v>156.44999999999999</c:v>
                </c:pt>
                <c:pt idx="3763">
                  <c:v>155.59</c:v>
                </c:pt>
                <c:pt idx="3764">
                  <c:v>157.25</c:v>
                </c:pt>
                <c:pt idx="3765">
                  <c:v>156.6</c:v>
                </c:pt>
                <c:pt idx="3766">
                  <c:v>156.38</c:v>
                </c:pt>
                <c:pt idx="3767">
                  <c:v>157.46</c:v>
                </c:pt>
                <c:pt idx="3768">
                  <c:v>160.28</c:v>
                </c:pt>
                <c:pt idx="3769">
                  <c:v>158.54</c:v>
                </c:pt>
                <c:pt idx="3770">
                  <c:v>160.81</c:v>
                </c:pt>
                <c:pt idx="3771">
                  <c:v>160.02000000000001</c:v>
                </c:pt>
                <c:pt idx="3772">
                  <c:v>159.41</c:v>
                </c:pt>
                <c:pt idx="3773">
                  <c:v>153.19999999999999</c:v>
                </c:pt>
                <c:pt idx="3774">
                  <c:v>155.69999999999999</c:v>
                </c:pt>
                <c:pt idx="3775">
                  <c:v>157.02000000000001</c:v>
                </c:pt>
                <c:pt idx="3776">
                  <c:v>157.16</c:v>
                </c:pt>
                <c:pt idx="3777">
                  <c:v>157.94999999999999</c:v>
                </c:pt>
                <c:pt idx="3778">
                  <c:v>157.75</c:v>
                </c:pt>
                <c:pt idx="3779">
                  <c:v>163.05000000000001</c:v>
                </c:pt>
                <c:pt idx="3780">
                  <c:v>162.43</c:v>
                </c:pt>
                <c:pt idx="3781">
                  <c:v>163.22</c:v>
                </c:pt>
                <c:pt idx="3782">
                  <c:v>163.07</c:v>
                </c:pt>
                <c:pt idx="3783">
                  <c:v>162.99</c:v>
                </c:pt>
                <c:pt idx="3784">
                  <c:v>165.18</c:v>
                </c:pt>
                <c:pt idx="3785">
                  <c:v>165.06</c:v>
                </c:pt>
                <c:pt idx="3786">
                  <c:v>165.17</c:v>
                </c:pt>
                <c:pt idx="3787">
                  <c:v>165.61</c:v>
                </c:pt>
                <c:pt idx="3788">
                  <c:v>165.88</c:v>
                </c:pt>
                <c:pt idx="3789">
                  <c:v>158.03</c:v>
                </c:pt>
                <c:pt idx="3790">
                  <c:v>151.44</c:v>
                </c:pt>
                <c:pt idx="3791">
                  <c:v>152.72</c:v>
                </c:pt>
                <c:pt idx="3792">
                  <c:v>152.19999999999999</c:v>
                </c:pt>
                <c:pt idx="3793">
                  <c:v>151.76</c:v>
                </c:pt>
                <c:pt idx="3794">
                  <c:v>152.38</c:v>
                </c:pt>
                <c:pt idx="3795">
                  <c:v>153.4</c:v>
                </c:pt>
                <c:pt idx="3796">
                  <c:v>152.05000000000001</c:v>
                </c:pt>
                <c:pt idx="3797">
                  <c:v>155.03</c:v>
                </c:pt>
                <c:pt idx="3798">
                  <c:v>154.88999999999999</c:v>
                </c:pt>
                <c:pt idx="3799">
                  <c:v>158.02000000000001</c:v>
                </c:pt>
                <c:pt idx="3800">
                  <c:v>157.5</c:v>
                </c:pt>
                <c:pt idx="3801">
                  <c:v>151.03</c:v>
                </c:pt>
                <c:pt idx="3802">
                  <c:v>153.41</c:v>
                </c:pt>
                <c:pt idx="3803">
                  <c:v>150.09</c:v>
                </c:pt>
                <c:pt idx="3804">
                  <c:v>149.41</c:v>
                </c:pt>
                <c:pt idx="3805">
                  <c:v>146.16999999999999</c:v>
                </c:pt>
                <c:pt idx="3806">
                  <c:v>147.61000000000001</c:v>
                </c:pt>
                <c:pt idx="3807">
                  <c:v>146.25</c:v>
                </c:pt>
                <c:pt idx="3808">
                  <c:v>150.18</c:v>
                </c:pt>
                <c:pt idx="3809">
                  <c:v>152.66999999999999</c:v>
                </c:pt>
                <c:pt idx="3810">
                  <c:v>154.33000000000001</c:v>
                </c:pt>
                <c:pt idx="3811">
                  <c:v>158.75</c:v>
                </c:pt>
                <c:pt idx="3812">
                  <c:v>158.21</c:v>
                </c:pt>
                <c:pt idx="3813">
                  <c:v>161.12</c:v>
                </c:pt>
                <c:pt idx="3814">
                  <c:v>161.69999999999999</c:v>
                </c:pt>
                <c:pt idx="3815">
                  <c:v>183.6</c:v>
                </c:pt>
                <c:pt idx="3816">
                  <c:v>183.86</c:v>
                </c:pt>
                <c:pt idx="3817">
                  <c:v>183.6</c:v>
                </c:pt>
                <c:pt idx="3818">
                  <c:v>188.54</c:v>
                </c:pt>
                <c:pt idx="3819">
                  <c:v>187.91</c:v>
                </c:pt>
                <c:pt idx="3820">
                  <c:v>186.97</c:v>
                </c:pt>
                <c:pt idx="3821">
                  <c:v>189.08</c:v>
                </c:pt>
                <c:pt idx="3822">
                  <c:v>182.68</c:v>
                </c:pt>
                <c:pt idx="3823">
                  <c:v>184.04</c:v>
                </c:pt>
                <c:pt idx="3824">
                  <c:v>181.66</c:v>
                </c:pt>
                <c:pt idx="3825">
                  <c:v>182.03</c:v>
                </c:pt>
                <c:pt idx="3826">
                  <c:v>180.74</c:v>
                </c:pt>
                <c:pt idx="3827">
                  <c:v>179.23</c:v>
                </c:pt>
                <c:pt idx="3828">
                  <c:v>180.27</c:v>
                </c:pt>
                <c:pt idx="3829">
                  <c:v>181.33</c:v>
                </c:pt>
                <c:pt idx="3830">
                  <c:v>178.36</c:v>
                </c:pt>
                <c:pt idx="3831">
                  <c:v>175.78</c:v>
                </c:pt>
                <c:pt idx="3832">
                  <c:v>169.14</c:v>
                </c:pt>
                <c:pt idx="3833">
                  <c:v>171.4</c:v>
                </c:pt>
                <c:pt idx="3834">
                  <c:v>171</c:v>
                </c:pt>
                <c:pt idx="3835">
                  <c:v>168.5</c:v>
                </c:pt>
                <c:pt idx="3836">
                  <c:v>169.98</c:v>
                </c:pt>
                <c:pt idx="3837">
                  <c:v>166.09</c:v>
                </c:pt>
                <c:pt idx="3838">
                  <c:v>166.54</c:v>
                </c:pt>
                <c:pt idx="3839">
                  <c:v>166.76</c:v>
                </c:pt>
                <c:pt idx="3840">
                  <c:v>169.34</c:v>
                </c:pt>
                <c:pt idx="3841">
                  <c:v>169.06</c:v>
                </c:pt>
                <c:pt idx="3842">
                  <c:v>168.13</c:v>
                </c:pt>
                <c:pt idx="3843">
                  <c:v>165.95</c:v>
                </c:pt>
                <c:pt idx="3844">
                  <c:v>167.12</c:v>
                </c:pt>
                <c:pt idx="3845">
                  <c:v>168.81</c:v>
                </c:pt>
                <c:pt idx="3846">
                  <c:v>174.69</c:v>
                </c:pt>
                <c:pt idx="3847">
                  <c:v>174.71</c:v>
                </c:pt>
                <c:pt idx="3848">
                  <c:v>174.74</c:v>
                </c:pt>
                <c:pt idx="3849">
                  <c:v>174.52</c:v>
                </c:pt>
                <c:pt idx="3850">
                  <c:v>179.25</c:v>
                </c:pt>
                <c:pt idx="3851">
                  <c:v>179</c:v>
                </c:pt>
                <c:pt idx="3852">
                  <c:v>176.42</c:v>
                </c:pt>
                <c:pt idx="3853">
                  <c:v>181.74</c:v>
                </c:pt>
                <c:pt idx="3854">
                  <c:v>185.15</c:v>
                </c:pt>
                <c:pt idx="3855">
                  <c:v>183.64</c:v>
                </c:pt>
                <c:pt idx="3856">
                  <c:v>182.63</c:v>
                </c:pt>
                <c:pt idx="3857">
                  <c:v>182.35</c:v>
                </c:pt>
                <c:pt idx="3858">
                  <c:v>184.62</c:v>
                </c:pt>
                <c:pt idx="3859">
                  <c:v>185.68</c:v>
                </c:pt>
                <c:pt idx="3860">
                  <c:v>185.51</c:v>
                </c:pt>
                <c:pt idx="3861">
                  <c:v>188.78</c:v>
                </c:pt>
                <c:pt idx="3862">
                  <c:v>187.35</c:v>
                </c:pt>
                <c:pt idx="3863">
                  <c:v>178.55</c:v>
                </c:pt>
                <c:pt idx="3864">
                  <c:v>179.38</c:v>
                </c:pt>
                <c:pt idx="3865">
                  <c:v>181.97</c:v>
                </c:pt>
                <c:pt idx="3866">
                  <c:v>180.7</c:v>
                </c:pt>
                <c:pt idx="3867">
                  <c:v>181.35</c:v>
                </c:pt>
                <c:pt idx="3868">
                  <c:v>177.01</c:v>
                </c:pt>
                <c:pt idx="3869">
                  <c:v>179.19</c:v>
                </c:pt>
                <c:pt idx="3870">
                  <c:v>184.45</c:v>
                </c:pt>
                <c:pt idx="3871">
                  <c:v>194.39</c:v>
                </c:pt>
                <c:pt idx="3872">
                  <c:v>198.02</c:v>
                </c:pt>
                <c:pt idx="3873">
                  <c:v>196.87</c:v>
                </c:pt>
                <c:pt idx="3874">
                  <c:v>195.08</c:v>
                </c:pt>
                <c:pt idx="3875">
                  <c:v>194.95</c:v>
                </c:pt>
                <c:pt idx="3876">
                  <c:v>195.86</c:v>
                </c:pt>
                <c:pt idx="3877">
                  <c:v>199.49</c:v>
                </c:pt>
                <c:pt idx="3878">
                  <c:v>202.68</c:v>
                </c:pt>
                <c:pt idx="3879">
                  <c:v>199.48</c:v>
                </c:pt>
                <c:pt idx="3880">
                  <c:v>195.54</c:v>
                </c:pt>
                <c:pt idx="3881">
                  <c:v>195.13</c:v>
                </c:pt>
                <c:pt idx="3882">
                  <c:v>194.16</c:v>
                </c:pt>
                <c:pt idx="3883">
                  <c:v>192.47</c:v>
                </c:pt>
                <c:pt idx="3884">
                  <c:v>196.02</c:v>
                </c:pt>
                <c:pt idx="3885">
                  <c:v>193.77</c:v>
                </c:pt>
                <c:pt idx="3886">
                  <c:v>195.21</c:v>
                </c:pt>
                <c:pt idx="3887">
                  <c:v>199.54</c:v>
                </c:pt>
                <c:pt idx="3888">
                  <c:v>198.37</c:v>
                </c:pt>
                <c:pt idx="3889">
                  <c:v>196.43</c:v>
                </c:pt>
                <c:pt idx="3890">
                  <c:v>198</c:v>
                </c:pt>
                <c:pt idx="3891">
                  <c:v>199.32</c:v>
                </c:pt>
                <c:pt idx="3892">
                  <c:v>200.01</c:v>
                </c:pt>
                <c:pt idx="3893">
                  <c:v>200.13</c:v>
                </c:pt>
                <c:pt idx="3894">
                  <c:v>195.89</c:v>
                </c:pt>
                <c:pt idx="3895">
                  <c:v>196.44</c:v>
                </c:pt>
                <c:pt idx="3896">
                  <c:v>193.9</c:v>
                </c:pt>
                <c:pt idx="3897">
                  <c:v>192.02</c:v>
                </c:pt>
                <c:pt idx="3898">
                  <c:v>195.08</c:v>
                </c:pt>
                <c:pt idx="3899">
                  <c:v>195.71</c:v>
                </c:pt>
                <c:pt idx="3900">
                  <c:v>192.12</c:v>
                </c:pt>
                <c:pt idx="3901">
                  <c:v>195.51</c:v>
                </c:pt>
                <c:pt idx="3902">
                  <c:v>193.2</c:v>
                </c:pt>
                <c:pt idx="3903">
                  <c:v>194.1</c:v>
                </c:pt>
                <c:pt idx="3904">
                  <c:v>196.23</c:v>
                </c:pt>
                <c:pt idx="3905">
                  <c:v>196.32</c:v>
                </c:pt>
                <c:pt idx="3906">
                  <c:v>195.75</c:v>
                </c:pt>
                <c:pt idx="3907">
                  <c:v>195.05</c:v>
                </c:pt>
                <c:pt idx="3908">
                  <c:v>199.18</c:v>
                </c:pt>
                <c:pt idx="3909">
                  <c:v>188.15</c:v>
                </c:pt>
                <c:pt idx="3910">
                  <c:v>187.58</c:v>
                </c:pt>
                <c:pt idx="3911">
                  <c:v>186.82</c:v>
                </c:pt>
                <c:pt idx="3912">
                  <c:v>184.04</c:v>
                </c:pt>
                <c:pt idx="3913">
                  <c:v>184.21</c:v>
                </c:pt>
                <c:pt idx="3914">
                  <c:v>185.3</c:v>
                </c:pt>
                <c:pt idx="3915">
                  <c:v>185.2</c:v>
                </c:pt>
                <c:pt idx="3916">
                  <c:v>188.54</c:v>
                </c:pt>
                <c:pt idx="3917">
                  <c:v>186.22</c:v>
                </c:pt>
                <c:pt idx="3918">
                  <c:v>185.73</c:v>
                </c:pt>
                <c:pt idx="3919">
                  <c:v>187.86</c:v>
                </c:pt>
                <c:pt idx="3920">
                  <c:v>189.56</c:v>
                </c:pt>
                <c:pt idx="3921">
                  <c:v>190.12</c:v>
                </c:pt>
                <c:pt idx="3922">
                  <c:v>190.42</c:v>
                </c:pt>
                <c:pt idx="3923">
                  <c:v>187.02</c:v>
                </c:pt>
                <c:pt idx="3924">
                  <c:v>188.82</c:v>
                </c:pt>
                <c:pt idx="3925">
                  <c:v>188.62</c:v>
                </c:pt>
                <c:pt idx="3926">
                  <c:v>189.94</c:v>
                </c:pt>
                <c:pt idx="3927">
                  <c:v>187.76</c:v>
                </c:pt>
                <c:pt idx="3928">
                  <c:v>186.24</c:v>
                </c:pt>
                <c:pt idx="3929">
                  <c:v>192.71</c:v>
                </c:pt>
                <c:pt idx="3930">
                  <c:v>191.96</c:v>
                </c:pt>
                <c:pt idx="3931">
                  <c:v>201.07</c:v>
                </c:pt>
                <c:pt idx="3932">
                  <c:v>205.05</c:v>
                </c:pt>
                <c:pt idx="3933">
                  <c:v>205.63</c:v>
                </c:pt>
                <c:pt idx="3934">
                  <c:v>209.99</c:v>
                </c:pt>
                <c:pt idx="3935">
                  <c:v>212.05</c:v>
                </c:pt>
                <c:pt idx="3936">
                  <c:v>209.31</c:v>
                </c:pt>
                <c:pt idx="3937">
                  <c:v>212.52</c:v>
                </c:pt>
                <c:pt idx="3938">
                  <c:v>217.24</c:v>
                </c:pt>
                <c:pt idx="3939">
                  <c:v>221.23</c:v>
                </c:pt>
                <c:pt idx="3940">
                  <c:v>221.53</c:v>
                </c:pt>
                <c:pt idx="3941">
                  <c:v>217.5</c:v>
                </c:pt>
                <c:pt idx="3942">
                  <c:v>220.33</c:v>
                </c:pt>
                <c:pt idx="3943">
                  <c:v>220.46</c:v>
                </c:pt>
                <c:pt idx="3944">
                  <c:v>227.58</c:v>
                </c:pt>
                <c:pt idx="3945">
                  <c:v>250.29</c:v>
                </c:pt>
                <c:pt idx="3946">
                  <c:v>261.3</c:v>
                </c:pt>
                <c:pt idx="3947">
                  <c:v>269.7</c:v>
                </c:pt>
                <c:pt idx="3948">
                  <c:v>274.60000000000002</c:v>
                </c:pt>
                <c:pt idx="3949">
                  <c:v>284.58999999999997</c:v>
                </c:pt>
                <c:pt idx="3950">
                  <c:v>278.8</c:v>
                </c:pt>
                <c:pt idx="3951">
                  <c:v>270.3</c:v>
                </c:pt>
                <c:pt idx="3952">
                  <c:v>265.07</c:v>
                </c:pt>
                <c:pt idx="3953">
                  <c:v>267.43</c:v>
                </c:pt>
                <c:pt idx="3954">
                  <c:v>254.26</c:v>
                </c:pt>
                <c:pt idx="3955">
                  <c:v>265.72000000000003</c:v>
                </c:pt>
                <c:pt idx="3956">
                  <c:v>264.56</c:v>
                </c:pt>
                <c:pt idx="3957">
                  <c:v>250.1</c:v>
                </c:pt>
                <c:pt idx="3958">
                  <c:v>249.47</c:v>
                </c:pt>
                <c:pt idx="3959">
                  <c:v>257.95</c:v>
                </c:pt>
                <c:pt idx="3960">
                  <c:v>258.27</c:v>
                </c:pt>
                <c:pt idx="3961">
                  <c:v>266</c:v>
                </c:pt>
                <c:pt idx="3962">
                  <c:v>280.27</c:v>
                </c:pt>
                <c:pt idx="3963">
                  <c:v>278.52</c:v>
                </c:pt>
                <c:pt idx="3964">
                  <c:v>278.55</c:v>
                </c:pt>
                <c:pt idx="3965">
                  <c:v>281.04000000000002</c:v>
                </c:pt>
                <c:pt idx="3966">
                  <c:v>278.14</c:v>
                </c:pt>
                <c:pt idx="3967">
                  <c:v>285.93</c:v>
                </c:pt>
                <c:pt idx="3968">
                  <c:v>294.16000000000003</c:v>
                </c:pt>
                <c:pt idx="3969">
                  <c:v>290.61</c:v>
                </c:pt>
                <c:pt idx="3970">
                  <c:v>291.38</c:v>
                </c:pt>
                <c:pt idx="3971">
                  <c:v>290.39</c:v>
                </c:pt>
                <c:pt idx="3972">
                  <c:v>301.05</c:v>
                </c:pt>
                <c:pt idx="3973">
                  <c:v>315</c:v>
                </c:pt>
                <c:pt idx="3974">
                  <c:v>325.22000000000003</c:v>
                </c:pt>
                <c:pt idx="3975">
                  <c:v>321.16000000000003</c:v>
                </c:pt>
                <c:pt idx="3976">
                  <c:v>317</c:v>
                </c:pt>
                <c:pt idx="3977">
                  <c:v>331.44</c:v>
                </c:pt>
                <c:pt idx="3978">
                  <c:v>321.3</c:v>
                </c:pt>
                <c:pt idx="3979">
                  <c:v>315.88</c:v>
                </c:pt>
                <c:pt idx="3980">
                  <c:v>321.55</c:v>
                </c:pt>
                <c:pt idx="3981">
                  <c:v>321.08999999999997</c:v>
                </c:pt>
                <c:pt idx="3982">
                  <c:v>318.45</c:v>
                </c:pt>
                <c:pt idx="3983">
                  <c:v>313.48</c:v>
                </c:pt>
                <c:pt idx="3984">
                  <c:v>317.5</c:v>
                </c:pt>
                <c:pt idx="3985">
                  <c:v>316.48</c:v>
                </c:pt>
                <c:pt idx="3986">
                  <c:v>306.7</c:v>
                </c:pt>
                <c:pt idx="3987">
                  <c:v>300.94</c:v>
                </c:pt>
                <c:pt idx="3988">
                  <c:v>320.35000000000002</c:v>
                </c:pt>
                <c:pt idx="3989">
                  <c:v>300.69</c:v>
                </c:pt>
                <c:pt idx="3990">
                  <c:v>285.77</c:v>
                </c:pt>
                <c:pt idx="3991">
                  <c:v>295.35000000000002</c:v>
                </c:pt>
                <c:pt idx="3992">
                  <c:v>280.29000000000002</c:v>
                </c:pt>
                <c:pt idx="3993">
                  <c:v>283.67</c:v>
                </c:pt>
                <c:pt idx="3994">
                  <c:v>288.94</c:v>
                </c:pt>
                <c:pt idx="3995">
                  <c:v>293.97000000000003</c:v>
                </c:pt>
                <c:pt idx="3996">
                  <c:v>288.85000000000002</c:v>
                </c:pt>
                <c:pt idx="3997">
                  <c:v>289.93</c:v>
                </c:pt>
                <c:pt idx="3998">
                  <c:v>298.07</c:v>
                </c:pt>
                <c:pt idx="3999">
                  <c:v>303.67</c:v>
                </c:pt>
                <c:pt idx="4000">
                  <c:v>309.25</c:v>
                </c:pt>
                <c:pt idx="4001">
                  <c:v>311.64999999999998</c:v>
                </c:pt>
                <c:pt idx="4002">
                  <c:v>307.77999999999997</c:v>
                </c:pt>
                <c:pt idx="4003">
                  <c:v>336.06</c:v>
                </c:pt>
                <c:pt idx="4004">
                  <c:v>334.52</c:v>
                </c:pt>
                <c:pt idx="4005">
                  <c:v>332.7</c:v>
                </c:pt>
                <c:pt idx="4006">
                  <c:v>327.77</c:v>
                </c:pt>
                <c:pt idx="4007">
                  <c:v>318.69</c:v>
                </c:pt>
                <c:pt idx="4008">
                  <c:v>307.02</c:v>
                </c:pt>
                <c:pt idx="4009">
                  <c:v>305.76</c:v>
                </c:pt>
                <c:pt idx="4010">
                  <c:v>313.98</c:v>
                </c:pt>
                <c:pt idx="4011">
                  <c:v>311.76</c:v>
                </c:pt>
                <c:pt idx="4012">
                  <c:v>312.45999999999998</c:v>
                </c:pt>
                <c:pt idx="4013">
                  <c:v>313.3</c:v>
                </c:pt>
                <c:pt idx="4014">
                  <c:v>313.36</c:v>
                </c:pt>
                <c:pt idx="4015">
                  <c:v>311.69</c:v>
                </c:pt>
                <c:pt idx="4016">
                  <c:v>320.08999999999997</c:v>
                </c:pt>
                <c:pt idx="4017">
                  <c:v>326.26</c:v>
                </c:pt>
                <c:pt idx="4018">
                  <c:v>326.89</c:v>
                </c:pt>
                <c:pt idx="4019">
                  <c:v>330.3</c:v>
                </c:pt>
                <c:pt idx="4020">
                  <c:v>329.6</c:v>
                </c:pt>
                <c:pt idx="4021">
                  <c:v>326.45999999999998</c:v>
                </c:pt>
                <c:pt idx="4022">
                  <c:v>328.53</c:v>
                </c:pt>
                <c:pt idx="4023">
                  <c:v>326.13</c:v>
                </c:pt>
                <c:pt idx="4024">
                  <c:v>328.19</c:v>
                </c:pt>
                <c:pt idx="4025">
                  <c:v>325.22000000000003</c:v>
                </c:pt>
                <c:pt idx="4026">
                  <c:v>324.18</c:v>
                </c:pt>
                <c:pt idx="4027">
                  <c:v>331.82</c:v>
                </c:pt>
                <c:pt idx="4028">
                  <c:v>331.62</c:v>
                </c:pt>
                <c:pt idx="4029">
                  <c:v>344.72</c:v>
                </c:pt>
                <c:pt idx="4030">
                  <c:v>349.29</c:v>
                </c:pt>
                <c:pt idx="4031">
                  <c:v>351.29</c:v>
                </c:pt>
                <c:pt idx="4032">
                  <c:v>349.73</c:v>
                </c:pt>
                <c:pt idx="4033">
                  <c:v>353.54</c:v>
                </c:pt>
                <c:pt idx="4034">
                  <c:v>351.6</c:v>
                </c:pt>
                <c:pt idx="4035">
                  <c:v>359.93</c:v>
                </c:pt>
                <c:pt idx="4036">
                  <c:v>361.81</c:v>
                </c:pt>
                <c:pt idx="4037">
                  <c:v>365.8</c:v>
                </c:pt>
                <c:pt idx="4038">
                  <c:v>367.45</c:v>
                </c:pt>
                <c:pt idx="4039">
                  <c:v>361.4</c:v>
                </c:pt>
                <c:pt idx="4040">
                  <c:v>360.57</c:v>
                </c:pt>
                <c:pt idx="4041">
                  <c:v>361.45</c:v>
                </c:pt>
                <c:pt idx="4042">
                  <c:v>363.83</c:v>
                </c:pt>
                <c:pt idx="4043">
                  <c:v>379.93</c:v>
                </c:pt>
                <c:pt idx="4044">
                  <c:v>392.87</c:v>
                </c:pt>
                <c:pt idx="4045">
                  <c:v>391.98</c:v>
                </c:pt>
                <c:pt idx="4046">
                  <c:v>390.4</c:v>
                </c:pt>
                <c:pt idx="4047">
                  <c:v>404.98</c:v>
                </c:pt>
                <c:pt idx="4048">
                  <c:v>416.76</c:v>
                </c:pt>
                <c:pt idx="4049">
                  <c:v>415.44</c:v>
                </c:pt>
                <c:pt idx="4050">
                  <c:v>411.09</c:v>
                </c:pt>
                <c:pt idx="4051">
                  <c:v>384.48</c:v>
                </c:pt>
                <c:pt idx="4052">
                  <c:v>399.39</c:v>
                </c:pt>
                <c:pt idx="4053">
                  <c:v>390.39</c:v>
                </c:pt>
                <c:pt idx="4054">
                  <c:v>395.42</c:v>
                </c:pt>
                <c:pt idx="4055">
                  <c:v>391.43</c:v>
                </c:pt>
                <c:pt idx="4056">
                  <c:v>398.18</c:v>
                </c:pt>
                <c:pt idx="4057">
                  <c:v>390.52</c:v>
                </c:pt>
                <c:pt idx="4058">
                  <c:v>398.39</c:v>
                </c:pt>
                <c:pt idx="4059">
                  <c:v>408.25</c:v>
                </c:pt>
                <c:pt idx="4060">
                  <c:v>418.97</c:v>
                </c:pt>
                <c:pt idx="4061">
                  <c:v>415.63</c:v>
                </c:pt>
                <c:pt idx="4062">
                  <c:v>418.65</c:v>
                </c:pt>
                <c:pt idx="4063">
                  <c:v>413.5</c:v>
                </c:pt>
                <c:pt idx="4064">
                  <c:v>395.8</c:v>
                </c:pt>
                <c:pt idx="4065">
                  <c:v>400.48</c:v>
                </c:pt>
                <c:pt idx="4066">
                  <c:v>379.48</c:v>
                </c:pt>
                <c:pt idx="4067">
                  <c:v>375.13</c:v>
                </c:pt>
                <c:pt idx="4068">
                  <c:v>364.23</c:v>
                </c:pt>
                <c:pt idx="4069">
                  <c:v>361.05</c:v>
                </c:pt>
                <c:pt idx="4070">
                  <c:v>362.66</c:v>
                </c:pt>
                <c:pt idx="4071">
                  <c:v>357.32</c:v>
                </c:pt>
                <c:pt idx="4072">
                  <c:v>362.87</c:v>
                </c:pt>
                <c:pt idx="4073">
                  <c:v>363.09</c:v>
                </c:pt>
                <c:pt idx="4074">
                  <c:v>355.21</c:v>
                </c:pt>
                <c:pt idx="4075">
                  <c:v>334.96</c:v>
                </c:pt>
                <c:pt idx="4076">
                  <c:v>337.45</c:v>
                </c:pt>
                <c:pt idx="4077">
                  <c:v>338.38</c:v>
                </c:pt>
                <c:pt idx="4078">
                  <c:v>344.5</c:v>
                </c:pt>
                <c:pt idx="4079">
                  <c:v>343.09</c:v>
                </c:pt>
                <c:pt idx="4080">
                  <c:v>350.92</c:v>
                </c:pt>
                <c:pt idx="4081">
                  <c:v>351.83</c:v>
                </c:pt>
                <c:pt idx="4082">
                  <c:v>347.61</c:v>
                </c:pt>
                <c:pt idx="4083">
                  <c:v>349.36</c:v>
                </c:pt>
                <c:pt idx="4084">
                  <c:v>345.87</c:v>
                </c:pt>
                <c:pt idx="4085">
                  <c:v>341.31</c:v>
                </c:pt>
                <c:pt idx="4086">
                  <c:v>337.49</c:v>
                </c:pt>
                <c:pt idx="4087">
                  <c:v>326.39999999999998</c:v>
                </c:pt>
                <c:pt idx="4088">
                  <c:v>322.44</c:v>
                </c:pt>
                <c:pt idx="4089">
                  <c:v>316.77999999999997</c:v>
                </c:pt>
                <c:pt idx="4090">
                  <c:v>327.73</c:v>
                </c:pt>
                <c:pt idx="4091">
                  <c:v>338.02</c:v>
                </c:pt>
                <c:pt idx="4092">
                  <c:v>344.44</c:v>
                </c:pt>
                <c:pt idx="4093">
                  <c:v>339.17</c:v>
                </c:pt>
                <c:pt idx="4094">
                  <c:v>358.82</c:v>
                </c:pt>
                <c:pt idx="4095">
                  <c:v>364.58</c:v>
                </c:pt>
                <c:pt idx="4096">
                  <c:v>368.49</c:v>
                </c:pt>
                <c:pt idx="4097">
                  <c:v>368.04</c:v>
                </c:pt>
                <c:pt idx="4098">
                  <c:v>370.98</c:v>
                </c:pt>
                <c:pt idx="4099">
                  <c:v>367.68</c:v>
                </c:pt>
                <c:pt idx="4100">
                  <c:v>363.6</c:v>
                </c:pt>
                <c:pt idx="4101">
                  <c:v>341.18</c:v>
                </c:pt>
                <c:pt idx="4102">
                  <c:v>346.46</c:v>
                </c:pt>
                <c:pt idx="4103">
                  <c:v>348.68</c:v>
                </c:pt>
                <c:pt idx="4104">
                  <c:v>348.41</c:v>
                </c:pt>
                <c:pt idx="4105">
                  <c:v>355.93</c:v>
                </c:pt>
                <c:pt idx="4106">
                  <c:v>369.95</c:v>
                </c:pt>
                <c:pt idx="4107">
                  <c:v>368.15</c:v>
                </c:pt>
                <c:pt idx="4108">
                  <c:v>364.56</c:v>
                </c:pt>
                <c:pt idx="4109">
                  <c:v>350.35</c:v>
                </c:pt>
                <c:pt idx="4110">
                  <c:v>367.65</c:v>
                </c:pt>
                <c:pt idx="4111">
                  <c:v>366.96</c:v>
                </c:pt>
                <c:pt idx="4112">
                  <c:v>365.36</c:v>
                </c:pt>
                <c:pt idx="4113">
                  <c:v>361.19</c:v>
                </c:pt>
                <c:pt idx="4114">
                  <c:v>369.61</c:v>
                </c:pt>
                <c:pt idx="4115">
                  <c:v>369.43</c:v>
                </c:pt>
                <c:pt idx="4116">
                  <c:v>377.88</c:v>
                </c:pt>
                <c:pt idx="4117">
                  <c:v>380.71</c:v>
                </c:pt>
                <c:pt idx="4118">
                  <c:v>374.13</c:v>
                </c:pt>
                <c:pt idx="4119">
                  <c:v>381.43</c:v>
                </c:pt>
                <c:pt idx="4120">
                  <c:v>377.14</c:v>
                </c:pt>
                <c:pt idx="4121">
                  <c:v>377.05</c:v>
                </c:pt>
                <c:pt idx="4122">
                  <c:v>363.65</c:v>
                </c:pt>
                <c:pt idx="4123">
                  <c:v>351.35</c:v>
                </c:pt>
                <c:pt idx="4124">
                  <c:v>349.1</c:v>
                </c:pt>
                <c:pt idx="4125">
                  <c:v>355.71</c:v>
                </c:pt>
                <c:pt idx="4126">
                  <c:v>325.89</c:v>
                </c:pt>
                <c:pt idx="4127">
                  <c:v>321.10000000000002</c:v>
                </c:pt>
                <c:pt idx="4128">
                  <c:v>339.56</c:v>
                </c:pt>
                <c:pt idx="4129">
                  <c:v>333.13</c:v>
                </c:pt>
                <c:pt idx="4130">
                  <c:v>346.4</c:v>
                </c:pt>
                <c:pt idx="4131">
                  <c:v>364.7</c:v>
                </c:pt>
                <c:pt idx="4132">
                  <c:v>346.71</c:v>
                </c:pt>
                <c:pt idx="4133">
                  <c:v>332.67</c:v>
                </c:pt>
                <c:pt idx="4134">
                  <c:v>329.54</c:v>
                </c:pt>
                <c:pt idx="4135">
                  <c:v>333.16</c:v>
                </c:pt>
                <c:pt idx="4136">
                  <c:v>301.83</c:v>
                </c:pt>
                <c:pt idx="4137">
                  <c:v>312.87</c:v>
                </c:pt>
                <c:pt idx="4138">
                  <c:v>299.83</c:v>
                </c:pt>
                <c:pt idx="4139">
                  <c:v>284.83999999999997</c:v>
                </c:pt>
                <c:pt idx="4140">
                  <c:v>285.81</c:v>
                </c:pt>
                <c:pt idx="4141">
                  <c:v>301.77999999999997</c:v>
                </c:pt>
                <c:pt idx="4142">
                  <c:v>317.38</c:v>
                </c:pt>
                <c:pt idx="4143">
                  <c:v>309.10000000000002</c:v>
                </c:pt>
                <c:pt idx="4144">
                  <c:v>315.44</c:v>
                </c:pt>
                <c:pt idx="4145">
                  <c:v>310.83999999999997</c:v>
                </c:pt>
                <c:pt idx="4146">
                  <c:v>327.5</c:v>
                </c:pt>
                <c:pt idx="4147">
                  <c:v>317.92</c:v>
                </c:pt>
                <c:pt idx="4148">
                  <c:v>303.47000000000003</c:v>
                </c:pt>
                <c:pt idx="4149">
                  <c:v>294.07</c:v>
                </c:pt>
                <c:pt idx="4150">
                  <c:v>294.39999999999998</c:v>
                </c:pt>
                <c:pt idx="4151">
                  <c:v>286.73</c:v>
                </c:pt>
                <c:pt idx="4152">
                  <c:v>290.06</c:v>
                </c:pt>
                <c:pt idx="4153">
                  <c:v>286.20999999999998</c:v>
                </c:pt>
                <c:pt idx="4154">
                  <c:v>270.60000000000002</c:v>
                </c:pt>
                <c:pt idx="4155">
                  <c:v>266.98</c:v>
                </c:pt>
                <c:pt idx="4156">
                  <c:v>262.13</c:v>
                </c:pt>
                <c:pt idx="4157">
                  <c:v>258.82</c:v>
                </c:pt>
                <c:pt idx="4158">
                  <c:v>261.43</c:v>
                </c:pt>
                <c:pt idx="4159">
                  <c:v>266.63</c:v>
                </c:pt>
                <c:pt idx="4160">
                  <c:v>282.64999999999998</c:v>
                </c:pt>
                <c:pt idx="4161">
                  <c:v>288.75</c:v>
                </c:pt>
                <c:pt idx="4162">
                  <c:v>286.13</c:v>
                </c:pt>
                <c:pt idx="4163">
                  <c:v>290.3</c:v>
                </c:pt>
                <c:pt idx="4164">
                  <c:v>275.33</c:v>
                </c:pt>
                <c:pt idx="4165">
                  <c:v>282.88</c:v>
                </c:pt>
                <c:pt idx="4166">
                  <c:v>265.14</c:v>
                </c:pt>
                <c:pt idx="4167">
                  <c:v>269.7</c:v>
                </c:pt>
                <c:pt idx="4168">
                  <c:v>265.32</c:v>
                </c:pt>
                <c:pt idx="4169">
                  <c:v>274.88</c:v>
                </c:pt>
                <c:pt idx="4170">
                  <c:v>276.02</c:v>
                </c:pt>
                <c:pt idx="4171">
                  <c:v>266.83999999999997</c:v>
                </c:pt>
                <c:pt idx="4172">
                  <c:v>262.8</c:v>
                </c:pt>
                <c:pt idx="4173">
                  <c:v>270.94</c:v>
                </c:pt>
                <c:pt idx="4174">
                  <c:v>266.77</c:v>
                </c:pt>
                <c:pt idx="4175">
                  <c:v>260.58</c:v>
                </c:pt>
                <c:pt idx="4176">
                  <c:v>246.39</c:v>
                </c:pt>
                <c:pt idx="4177">
                  <c:v>233.88</c:v>
                </c:pt>
                <c:pt idx="4178">
                  <c:v>253.67</c:v>
                </c:pt>
                <c:pt idx="4179">
                  <c:v>255.565</c:v>
                </c:pt>
                <c:pt idx="4180">
                  <c:v>256.08</c:v>
                </c:pt>
                <c:pt idx="4181">
                  <c:v>267.66000000000003</c:v>
                </c:pt>
                <c:pt idx="4182">
                  <c:v>267.66000000000003</c:v>
                </c:pt>
                <c:pt idx="4183">
                  <c:v>267.66000000000003</c:v>
                </c:pt>
                <c:pt idx="4184">
                  <c:v>271.2</c:v>
                </c:pt>
                <c:pt idx="4185">
                  <c:v>297.57</c:v>
                </c:pt>
                <c:pt idx="4186">
                  <c:v>315.33999999999997</c:v>
                </c:pt>
                <c:pt idx="4187">
                  <c:v>320.27</c:v>
                </c:pt>
                <c:pt idx="4188">
                  <c:v>319.95999999999998</c:v>
                </c:pt>
                <c:pt idx="4189">
                  <c:v>324.66000000000003</c:v>
                </c:pt>
                <c:pt idx="4190">
                  <c:v>337.59</c:v>
                </c:pt>
                <c:pt idx="4191">
                  <c:v>332.94</c:v>
                </c:pt>
                <c:pt idx="4192">
                  <c:v>354.64</c:v>
                </c:pt>
                <c:pt idx="4193">
                  <c:v>351.39</c:v>
                </c:pt>
                <c:pt idx="4194">
                  <c:v>353.19</c:v>
                </c:pt>
                <c:pt idx="4195">
                  <c:v>339.1</c:v>
                </c:pt>
                <c:pt idx="4196">
                  <c:v>339.1</c:v>
                </c:pt>
                <c:pt idx="4197">
                  <c:v>325.16000000000003</c:v>
                </c:pt>
                <c:pt idx="4198">
                  <c:v>321.99</c:v>
                </c:pt>
                <c:pt idx="4199">
                  <c:v>326.67</c:v>
                </c:pt>
                <c:pt idx="4200">
                  <c:v>338.05</c:v>
                </c:pt>
                <c:pt idx="4201">
                  <c:v>335.66</c:v>
                </c:pt>
                <c:pt idx="4202">
                  <c:v>328.9</c:v>
                </c:pt>
                <c:pt idx="4203">
                  <c:v>340.66</c:v>
                </c:pt>
                <c:pt idx="4204">
                  <c:v>339.5</c:v>
                </c:pt>
                <c:pt idx="4205">
                  <c:v>339.85</c:v>
                </c:pt>
                <c:pt idx="4206">
                  <c:v>351.34</c:v>
                </c:pt>
                <c:pt idx="4207">
                  <c:v>355.81</c:v>
                </c:pt>
                <c:pt idx="4208">
                  <c:v>352.19</c:v>
                </c:pt>
                <c:pt idx="4209">
                  <c:v>344.71</c:v>
                </c:pt>
                <c:pt idx="4210">
                  <c:v>347.57</c:v>
                </c:pt>
                <c:pt idx="4211">
                  <c:v>345.73</c:v>
                </c:pt>
                <c:pt idx="4212">
                  <c:v>359.97</c:v>
                </c:pt>
                <c:pt idx="4213">
                  <c:v>351.77</c:v>
                </c:pt>
                <c:pt idx="4214">
                  <c:v>359.07</c:v>
                </c:pt>
                <c:pt idx="4215">
                  <c:v>356.87</c:v>
                </c:pt>
                <c:pt idx="4216">
                  <c:v>356.87</c:v>
                </c:pt>
                <c:pt idx="4217">
                  <c:v>361.92</c:v>
                </c:pt>
                <c:pt idx="4218">
                  <c:v>359.91</c:v>
                </c:pt>
                <c:pt idx="4219">
                  <c:v>356.97</c:v>
                </c:pt>
                <c:pt idx="4220">
                  <c:v>363.02</c:v>
                </c:pt>
                <c:pt idx="4221">
                  <c:v>363.91</c:v>
                </c:pt>
                <c:pt idx="4222">
                  <c:v>364.97</c:v>
                </c:pt>
                <c:pt idx="4223">
                  <c:v>362.87</c:v>
                </c:pt>
                <c:pt idx="4224">
                  <c:v>358.1</c:v>
                </c:pt>
                <c:pt idx="4225">
                  <c:v>357.32</c:v>
                </c:pt>
                <c:pt idx="4226">
                  <c:v>351.04</c:v>
                </c:pt>
                <c:pt idx="4227">
                  <c:v>354.3</c:v>
                </c:pt>
                <c:pt idx="4228">
                  <c:v>359.61</c:v>
                </c:pt>
                <c:pt idx="4229">
                  <c:v>352.6</c:v>
                </c:pt>
                <c:pt idx="4230">
                  <c:v>349.6</c:v>
                </c:pt>
                <c:pt idx="4231">
                  <c:v>358.86</c:v>
                </c:pt>
                <c:pt idx="4232">
                  <c:v>356.27</c:v>
                </c:pt>
                <c:pt idx="4233">
                  <c:v>361.21</c:v>
                </c:pt>
                <c:pt idx="4234">
                  <c:v>358.82</c:v>
                </c:pt>
                <c:pt idx="4235">
                  <c:v>361.46</c:v>
                </c:pt>
                <c:pt idx="4236">
                  <c:v>363.44</c:v>
                </c:pt>
                <c:pt idx="4237">
                  <c:v>358.78</c:v>
                </c:pt>
                <c:pt idx="4238">
                  <c:v>375.22</c:v>
                </c:pt>
                <c:pt idx="4239">
                  <c:v>377.87</c:v>
                </c:pt>
                <c:pt idx="4240">
                  <c:v>361.01</c:v>
                </c:pt>
                <c:pt idx="4241">
                  <c:v>366.23</c:v>
                </c:pt>
                <c:pt idx="4242">
                  <c:v>359.97</c:v>
                </c:pt>
                <c:pt idx="4243">
                  <c:v>353.37</c:v>
                </c:pt>
                <c:pt idx="4244">
                  <c:v>354.61</c:v>
                </c:pt>
                <c:pt idx="4245">
                  <c:v>356.56</c:v>
                </c:pt>
                <c:pt idx="4246">
                  <c:v>366.96</c:v>
                </c:pt>
                <c:pt idx="4247">
                  <c:v>367.72</c:v>
                </c:pt>
                <c:pt idx="4248">
                  <c:v>369.75</c:v>
                </c:pt>
                <c:pt idx="4249">
                  <c:v>367.88</c:v>
                </c:pt>
                <c:pt idx="4250">
                  <c:v>365.49</c:v>
                </c:pt>
                <c:pt idx="4251">
                  <c:v>361.41</c:v>
                </c:pt>
                <c:pt idx="4252">
                  <c:v>364.71</c:v>
                </c:pt>
                <c:pt idx="4253">
                  <c:v>363.92</c:v>
                </c:pt>
                <c:pt idx="4254">
                  <c:v>367.65</c:v>
                </c:pt>
                <c:pt idx="4255">
                  <c:v>351.14</c:v>
                </c:pt>
                <c:pt idx="4256">
                  <c:v>348.87</c:v>
                </c:pt>
                <c:pt idx="4257">
                  <c:v>359.46</c:v>
                </c:pt>
                <c:pt idx="4258">
                  <c:v>354.74</c:v>
                </c:pt>
                <c:pt idx="4259">
                  <c:v>360.35</c:v>
                </c:pt>
                <c:pt idx="4260">
                  <c:v>360.35</c:v>
                </c:pt>
                <c:pt idx="4261">
                  <c:v>377.34</c:v>
                </c:pt>
                <c:pt idx="4262">
                  <c:v>381.89</c:v>
                </c:pt>
                <c:pt idx="4263">
                  <c:v>374.23</c:v>
                </c:pt>
                <c:pt idx="4264">
                  <c:v>368.33</c:v>
                </c:pt>
                <c:pt idx="4265">
                  <c:v>374.85</c:v>
                </c:pt>
                <c:pt idx="4266">
                  <c:v>371.83</c:v>
                </c:pt>
                <c:pt idx="4267">
                  <c:v>370.54</c:v>
                </c:pt>
                <c:pt idx="4268">
                  <c:v>378.81</c:v>
                </c:pt>
                <c:pt idx="4269">
                  <c:v>379.06</c:v>
                </c:pt>
                <c:pt idx="4270">
                  <c:v>385.03</c:v>
                </c:pt>
                <c:pt idx="4271">
                  <c:v>378.67</c:v>
                </c:pt>
                <c:pt idx="4272">
                  <c:v>370.46</c:v>
                </c:pt>
                <c:pt idx="4273">
                  <c:v>364.37</c:v>
                </c:pt>
                <c:pt idx="4274">
                  <c:v>362.75</c:v>
                </c:pt>
                <c:pt idx="4275">
                  <c:v>361.04</c:v>
                </c:pt>
                <c:pt idx="4276">
                  <c:v>345.26</c:v>
                </c:pt>
                <c:pt idx="4277">
                  <c:v>345.61</c:v>
                </c:pt>
                <c:pt idx="4278">
                  <c:v>354.99</c:v>
                </c:pt>
                <c:pt idx="4279">
                  <c:v>359.31</c:v>
                </c:pt>
                <c:pt idx="4280">
                  <c:v>354.45</c:v>
                </c:pt>
                <c:pt idx="4281">
                  <c:v>348.11</c:v>
                </c:pt>
                <c:pt idx="4282">
                  <c:v>354.27</c:v>
                </c:pt>
                <c:pt idx="4283">
                  <c:v>359.73</c:v>
                </c:pt>
                <c:pt idx="4284">
                  <c:v>352.21</c:v>
                </c:pt>
                <c:pt idx="4285">
                  <c:v>354.39</c:v>
                </c:pt>
                <c:pt idx="4286">
                  <c:v>354.39</c:v>
                </c:pt>
                <c:pt idx="4287">
                  <c:v>354.78</c:v>
                </c:pt>
                <c:pt idx="4288">
                  <c:v>349.19</c:v>
                </c:pt>
                <c:pt idx="4289">
                  <c:v>351.85</c:v>
                </c:pt>
                <c:pt idx="4290">
                  <c:v>343.28</c:v>
                </c:pt>
                <c:pt idx="4291">
                  <c:v>336.63</c:v>
                </c:pt>
                <c:pt idx="4292">
                  <c:v>353.4</c:v>
                </c:pt>
                <c:pt idx="4293">
                  <c:v>355.73</c:v>
                </c:pt>
                <c:pt idx="4294">
                  <c:v>357.13</c:v>
                </c:pt>
                <c:pt idx="4295">
                  <c:v>360.87</c:v>
                </c:pt>
                <c:pt idx="4296">
                  <c:v>352.01</c:v>
                </c:pt>
                <c:pt idx="4297">
                  <c:v>351.27</c:v>
                </c:pt>
                <c:pt idx="4298">
                  <c:v>345.56</c:v>
                </c:pt>
                <c:pt idx="4299">
                  <c:v>343.43</c:v>
                </c:pt>
                <c:pt idx="4300">
                  <c:v>339.73</c:v>
                </c:pt>
                <c:pt idx="4301">
                  <c:v>350.62</c:v>
                </c:pt>
                <c:pt idx="4302">
                  <c:v>357.12</c:v>
                </c:pt>
                <c:pt idx="4303">
                  <c:v>363.52</c:v>
                </c:pt>
                <c:pt idx="4304">
                  <c:v>365.21</c:v>
                </c:pt>
                <c:pt idx="4305">
                  <c:v>369.21</c:v>
                </c:pt>
                <c:pt idx="4306">
                  <c:v>371.04</c:v>
                </c:pt>
                <c:pt idx="4307">
                  <c:v>360.3</c:v>
                </c:pt>
                <c:pt idx="4308">
                  <c:v>362.2</c:v>
                </c:pt>
                <c:pt idx="4309">
                  <c:v>370.02</c:v>
                </c:pt>
                <c:pt idx="4310">
                  <c:v>367.32</c:v>
                </c:pt>
                <c:pt idx="4311">
                  <c:v>374.6</c:v>
                </c:pt>
                <c:pt idx="4312">
                  <c:v>375.43</c:v>
                </c:pt>
                <c:pt idx="4313">
                  <c:v>381.72</c:v>
                </c:pt>
                <c:pt idx="4314">
                  <c:v>381.72</c:v>
                </c:pt>
                <c:pt idx="4315">
                  <c:v>380.55</c:v>
                </c:pt>
                <c:pt idx="4316">
                  <c:v>376.16</c:v>
                </c:pt>
                <c:pt idx="4317">
                  <c:v>379.93</c:v>
                </c:pt>
                <c:pt idx="4318">
                  <c:v>381</c:v>
                </c:pt>
                <c:pt idx="4319">
                  <c:v>379.5</c:v>
                </c:pt>
                <c:pt idx="4320">
                  <c:v>373.25</c:v>
                </c:pt>
                <c:pt idx="4321">
                  <c:v>366.6</c:v>
                </c:pt>
                <c:pt idx="4322">
                  <c:v>365.99</c:v>
                </c:pt>
                <c:pt idx="4323">
                  <c:v>362.44</c:v>
                </c:pt>
                <c:pt idx="4324">
                  <c:v>325.20999999999998</c:v>
                </c:pt>
                <c:pt idx="4325">
                  <c:v>315.10000000000002</c:v>
                </c:pt>
                <c:pt idx="4326">
                  <c:v>310.62</c:v>
                </c:pt>
                <c:pt idx="4327">
                  <c:v>307.3</c:v>
                </c:pt>
                <c:pt idx="4328">
                  <c:v>317.94</c:v>
                </c:pt>
                <c:pt idx="4329">
                  <c:v>326.45999999999998</c:v>
                </c:pt>
                <c:pt idx="4330">
                  <c:v>335.78</c:v>
                </c:pt>
                <c:pt idx="4331">
                  <c:v>332.7</c:v>
                </c:pt>
                <c:pt idx="4332">
                  <c:v>325.93</c:v>
                </c:pt>
                <c:pt idx="4333">
                  <c:v>322.99</c:v>
                </c:pt>
                <c:pt idx="4334">
                  <c:v>319.5</c:v>
                </c:pt>
                <c:pt idx="4335">
                  <c:v>318.83</c:v>
                </c:pt>
                <c:pt idx="4336">
                  <c:v>307.63</c:v>
                </c:pt>
                <c:pt idx="4337">
                  <c:v>310.10000000000002</c:v>
                </c:pt>
                <c:pt idx="4338">
                  <c:v>304.29000000000002</c:v>
                </c:pt>
                <c:pt idx="4339">
                  <c:v>315.89999999999998</c:v>
                </c:pt>
                <c:pt idx="4340">
                  <c:v>308.93</c:v>
                </c:pt>
                <c:pt idx="4341">
                  <c:v>310.83</c:v>
                </c:pt>
                <c:pt idx="4342">
                  <c:v>312.27999999999997</c:v>
                </c:pt>
                <c:pt idx="4343">
                  <c:v>299.11</c:v>
                </c:pt>
                <c:pt idx="4344">
                  <c:v>295.76</c:v>
                </c:pt>
                <c:pt idx="4345">
                  <c:v>302.8</c:v>
                </c:pt>
                <c:pt idx="4346">
                  <c:v>309.38</c:v>
                </c:pt>
                <c:pt idx="4347">
                  <c:v>298.99</c:v>
                </c:pt>
                <c:pt idx="4348">
                  <c:v>297.81</c:v>
                </c:pt>
                <c:pt idx="4349">
                  <c:v>296.93</c:v>
                </c:pt>
                <c:pt idx="4350">
                  <c:v>291.44</c:v>
                </c:pt>
                <c:pt idx="4351">
                  <c:v>294.98</c:v>
                </c:pt>
                <c:pt idx="4352">
                  <c:v>291.02999999999997</c:v>
                </c:pt>
                <c:pt idx="4353">
                  <c:v>291.77</c:v>
                </c:pt>
                <c:pt idx="4354">
                  <c:v>296.77999999999997</c:v>
                </c:pt>
                <c:pt idx="4355">
                  <c:v>293.75</c:v>
                </c:pt>
                <c:pt idx="4356">
                  <c:v>293.75</c:v>
                </c:pt>
                <c:pt idx="4357">
                  <c:v>289.29000000000002</c:v>
                </c:pt>
                <c:pt idx="4358">
                  <c:v>291.52</c:v>
                </c:pt>
                <c:pt idx="4359">
                  <c:v>293.25</c:v>
                </c:pt>
                <c:pt idx="4360">
                  <c:v>290.17</c:v>
                </c:pt>
                <c:pt idx="4361">
                  <c:v>294.33999999999997</c:v>
                </c:pt>
                <c:pt idx="4362">
                  <c:v>287.99</c:v>
                </c:pt>
                <c:pt idx="4363">
                  <c:v>288.27</c:v>
                </c:pt>
                <c:pt idx="4364">
                  <c:v>288.86</c:v>
                </c:pt>
                <c:pt idx="4365">
                  <c:v>294.14999999999998</c:v>
                </c:pt>
                <c:pt idx="4366">
                  <c:v>294.29000000000002</c:v>
                </c:pt>
                <c:pt idx="4367">
                  <c:v>298.60000000000002</c:v>
                </c:pt>
                <c:pt idx="4368">
                  <c:v>291.56</c:v>
                </c:pt>
                <c:pt idx="4369">
                  <c:v>286.60000000000002</c:v>
                </c:pt>
                <c:pt idx="4370">
                  <c:v>270.75</c:v>
                </c:pt>
                <c:pt idx="4371">
                  <c:v>265.92</c:v>
                </c:pt>
                <c:pt idx="4372">
                  <c:v>254.59</c:v>
                </c:pt>
                <c:pt idx="4373">
                  <c:v>264.75</c:v>
                </c:pt>
                <c:pt idx="4374">
                  <c:v>263.31</c:v>
                </c:pt>
                <c:pt idx="4375">
                  <c:v>263.08</c:v>
                </c:pt>
                <c:pt idx="4376">
                  <c:v>267.62</c:v>
                </c:pt>
                <c:pt idx="4377">
                  <c:v>269.58</c:v>
                </c:pt>
                <c:pt idx="4378">
                  <c:v>268.02999999999997</c:v>
                </c:pt>
                <c:pt idx="4379">
                  <c:v>268.14999999999998</c:v>
                </c:pt>
                <c:pt idx="4380">
                  <c:v>272.79000000000002</c:v>
                </c:pt>
                <c:pt idx="4381">
                  <c:v>274.45999999999998</c:v>
                </c:pt>
                <c:pt idx="4382">
                  <c:v>270.72000000000003</c:v>
                </c:pt>
                <c:pt idx="4383">
                  <c:v>267.52999999999997</c:v>
                </c:pt>
                <c:pt idx="4384">
                  <c:v>280.48</c:v>
                </c:pt>
                <c:pt idx="4385">
                  <c:v>282.93</c:v>
                </c:pt>
                <c:pt idx="4386">
                  <c:v>285.52999999999997</c:v>
                </c:pt>
                <c:pt idx="4387">
                  <c:v>284.25</c:v>
                </c:pt>
                <c:pt idx="4388">
                  <c:v>286.27999999999997</c:v>
                </c:pt>
                <c:pt idx="4389">
                  <c:v>293.35000000000002</c:v>
                </c:pt>
                <c:pt idx="4390">
                  <c:v>275.3</c:v>
                </c:pt>
                <c:pt idx="4391">
                  <c:v>278.05</c:v>
                </c:pt>
                <c:pt idx="4392">
                  <c:v>266.69</c:v>
                </c:pt>
                <c:pt idx="4393">
                  <c:v>271.27</c:v>
                </c:pt>
                <c:pt idx="4394">
                  <c:v>271.5</c:v>
                </c:pt>
                <c:pt idx="4395">
                  <c:v>276.82</c:v>
                </c:pt>
                <c:pt idx="4396">
                  <c:v>281.86</c:v>
                </c:pt>
                <c:pt idx="4397">
                  <c:v>281.20999999999998</c:v>
                </c:pt>
                <c:pt idx="4398">
                  <c:v>291.45</c:v>
                </c:pt>
                <c:pt idx="4399">
                  <c:v>287.41000000000003</c:v>
                </c:pt>
                <c:pt idx="4400">
                  <c:v>286.81</c:v>
                </c:pt>
                <c:pt idx="4401">
                  <c:v>292.86</c:v>
                </c:pt>
                <c:pt idx="4402">
                  <c:v>288.02999999999997</c:v>
                </c:pt>
                <c:pt idx="4403">
                  <c:v>288.58999999999997</c:v>
                </c:pt>
                <c:pt idx="4404">
                  <c:v>289.57</c:v>
                </c:pt>
                <c:pt idx="4405">
                  <c:v>291.57</c:v>
                </c:pt>
                <c:pt idx="4406">
                  <c:v>294.18</c:v>
                </c:pt>
                <c:pt idx="4407">
                  <c:v>292.01</c:v>
                </c:pt>
                <c:pt idx="4408">
                  <c:v>283.11</c:v>
                </c:pt>
                <c:pt idx="4409">
                  <c:v>289.62</c:v>
                </c:pt>
                <c:pt idx="4410">
                  <c:v>295.02999999999997</c:v>
                </c:pt>
                <c:pt idx="4411">
                  <c:v>302.57</c:v>
                </c:pt>
                <c:pt idx="4412">
                  <c:v>302.60000000000002</c:v>
                </c:pt>
                <c:pt idx="4413">
                  <c:v>305.16000000000003</c:v>
                </c:pt>
                <c:pt idx="4414">
                  <c:v>311.69</c:v>
                </c:pt>
                <c:pt idx="4415">
                  <c:v>310.48</c:v>
                </c:pt>
                <c:pt idx="4416">
                  <c:v>315.55</c:v>
                </c:pt>
                <c:pt idx="4417">
                  <c:v>312.49</c:v>
                </c:pt>
                <c:pt idx="4418">
                  <c:v>315.93</c:v>
                </c:pt>
                <c:pt idx="4419">
                  <c:v>315.93</c:v>
                </c:pt>
                <c:pt idx="4420">
                  <c:v>314.66000000000003</c:v>
                </c:pt>
                <c:pt idx="4421">
                  <c:v>309.99</c:v>
                </c:pt>
                <c:pt idx="4422">
                  <c:v>306.16000000000003</c:v>
                </c:pt>
                <c:pt idx="4423">
                  <c:v>304.32</c:v>
                </c:pt>
                <c:pt idx="4424">
                  <c:v>302.86</c:v>
                </c:pt>
                <c:pt idx="4425">
                  <c:v>307.35000000000002</c:v>
                </c:pt>
                <c:pt idx="4426">
                  <c:v>302.5</c:v>
                </c:pt>
                <c:pt idx="4427">
                  <c:v>293.12</c:v>
                </c:pt>
                <c:pt idx="4428">
                  <c:v>298.93</c:v>
                </c:pt>
                <c:pt idx="4429">
                  <c:v>298.44</c:v>
                </c:pt>
                <c:pt idx="4430">
                  <c:v>298.5</c:v>
                </c:pt>
                <c:pt idx="4431">
                  <c:v>304.20999999999998</c:v>
                </c:pt>
                <c:pt idx="4432">
                  <c:v>315.48</c:v>
                </c:pt>
                <c:pt idx="4433">
                  <c:v>320.8</c:v>
                </c:pt>
                <c:pt idx="4434">
                  <c:v>332.22</c:v>
                </c:pt>
                <c:pt idx="4435">
                  <c:v>336.9</c:v>
                </c:pt>
                <c:pt idx="4436">
                  <c:v>333.1</c:v>
                </c:pt>
                <c:pt idx="4437">
                  <c:v>333.2</c:v>
                </c:pt>
                <c:pt idx="4438">
                  <c:v>333.2</c:v>
                </c:pt>
                <c:pt idx="4439">
                  <c:v>332.63</c:v>
                </c:pt>
                <c:pt idx="4440">
                  <c:v>329.09</c:v>
                </c:pt>
                <c:pt idx="4441">
                  <c:v>323.31</c:v>
                </c:pt>
                <c:pt idx="4442">
                  <c:v>323.57</c:v>
                </c:pt>
                <c:pt idx="4443">
                  <c:v>329.81</c:v>
                </c:pt>
                <c:pt idx="4444">
                  <c:v>325.89999999999998</c:v>
                </c:pt>
                <c:pt idx="4445">
                  <c:v>335.83</c:v>
                </c:pt>
                <c:pt idx="4446">
                  <c:v>330.75</c:v>
                </c:pt>
                <c:pt idx="4447">
                  <c:v>339.26</c:v>
                </c:pt>
                <c:pt idx="4448">
                  <c:v>335.66</c:v>
                </c:pt>
                <c:pt idx="4449">
                  <c:v>329.05</c:v>
                </c:pt>
                <c:pt idx="4450">
                  <c:v>338.92</c:v>
                </c:pt>
                <c:pt idx="4451">
                  <c:v>338.69</c:v>
                </c:pt>
                <c:pt idx="4452">
                  <c:v>339.07</c:v>
                </c:pt>
                <c:pt idx="4453">
                  <c:v>338.62</c:v>
                </c:pt>
                <c:pt idx="4454">
                  <c:v>339.67</c:v>
                </c:pt>
                <c:pt idx="4455">
                  <c:v>338.11</c:v>
                </c:pt>
                <c:pt idx="4456">
                  <c:v>326</c:v>
                </c:pt>
                <c:pt idx="4457">
                  <c:v>349.6</c:v>
                </c:pt>
                <c:pt idx="4458">
                  <c:v>353.16</c:v>
                </c:pt>
                <c:pt idx="4459">
                  <c:v>342.88</c:v>
                </c:pt>
                <c:pt idx="4460">
                  <c:v>348.52</c:v>
                </c:pt>
                <c:pt idx="4461">
                  <c:v>343.16</c:v>
                </c:pt>
                <c:pt idx="4462">
                  <c:v>347.74</c:v>
                </c:pt>
                <c:pt idx="4463">
                  <c:v>345.09</c:v>
                </c:pt>
                <c:pt idx="4464">
                  <c:v>358</c:v>
                </c:pt>
                <c:pt idx="4465">
                  <c:v>369.01</c:v>
                </c:pt>
                <c:pt idx="4466">
                  <c:v>369.67</c:v>
                </c:pt>
                <c:pt idx="4467">
                  <c:v>366.95</c:v>
                </c:pt>
                <c:pt idx="4468">
                  <c:v>366.77</c:v>
                </c:pt>
                <c:pt idx="4469">
                  <c:v>371.07</c:v>
                </c:pt>
                <c:pt idx="4470">
                  <c:v>373.69</c:v>
                </c:pt>
                <c:pt idx="4471">
                  <c:v>380.01</c:v>
                </c:pt>
                <c:pt idx="4472">
                  <c:v>381.4</c:v>
                </c:pt>
                <c:pt idx="4473">
                  <c:v>380.4</c:v>
                </c:pt>
                <c:pt idx="4474">
                  <c:v>387.78</c:v>
                </c:pt>
                <c:pt idx="4475">
                  <c:v>386.19</c:v>
                </c:pt>
                <c:pt idx="4476">
                  <c:v>386</c:v>
                </c:pt>
                <c:pt idx="4477">
                  <c:v>380.07</c:v>
                </c:pt>
                <c:pt idx="4478">
                  <c:v>368.7</c:v>
                </c:pt>
                <c:pt idx="4479">
                  <c:v>360.09</c:v>
                </c:pt>
                <c:pt idx="4480">
                  <c:v>379.24</c:v>
                </c:pt>
                <c:pt idx="4481">
                  <c:v>371.71</c:v>
                </c:pt>
                <c:pt idx="4482">
                  <c:v>369.03</c:v>
                </c:pt>
                <c:pt idx="4483">
                  <c:v>381.05</c:v>
                </c:pt>
                <c:pt idx="4484">
                  <c:v>368.77</c:v>
                </c:pt>
                <c:pt idx="4485">
                  <c:v>383.79</c:v>
                </c:pt>
                <c:pt idx="4486">
                  <c:v>372.78</c:v>
                </c:pt>
                <c:pt idx="4487">
                  <c:v>368.97</c:v>
                </c:pt>
                <c:pt idx="4488">
                  <c:v>346.49</c:v>
                </c:pt>
                <c:pt idx="4489">
                  <c:v>364.13</c:v>
                </c:pt>
                <c:pt idx="4490">
                  <c:v>349.92</c:v>
                </c:pt>
                <c:pt idx="4491">
                  <c:v>315.25</c:v>
                </c:pt>
                <c:pt idx="4492">
                  <c:v>336.29500000000002</c:v>
                </c:pt>
                <c:pt idx="4493">
                  <c:v>298.83999999999997</c:v>
                </c:pt>
                <c:pt idx="4494">
                  <c:v>319.75</c:v>
                </c:pt>
                <c:pt idx="4495">
                  <c:v>315.47000000000003</c:v>
                </c:pt>
                <c:pt idx="4496">
                  <c:v>332.03</c:v>
                </c:pt>
                <c:pt idx="4497">
                  <c:v>332.83</c:v>
                </c:pt>
                <c:pt idx="4498">
                  <c:v>360.27</c:v>
                </c:pt>
                <c:pt idx="4499">
                  <c:v>357.32</c:v>
                </c:pt>
                <c:pt idx="4500">
                  <c:v>342.39</c:v>
                </c:pt>
                <c:pt idx="4501">
                  <c:v>362.99</c:v>
                </c:pt>
                <c:pt idx="4502">
                  <c:v>357.12</c:v>
                </c:pt>
                <c:pt idx="4503">
                  <c:v>370.96</c:v>
                </c:pt>
                <c:pt idx="4504">
                  <c:v>375.5</c:v>
                </c:pt>
                <c:pt idx="4505">
                  <c:v>364.08</c:v>
                </c:pt>
                <c:pt idx="4506">
                  <c:v>370.08</c:v>
                </c:pt>
                <c:pt idx="4507">
                  <c:v>361.76</c:v>
                </c:pt>
                <c:pt idx="4508">
                  <c:v>379.96</c:v>
                </c:pt>
                <c:pt idx="4509">
                  <c:v>372.28</c:v>
                </c:pt>
                <c:pt idx="4510">
                  <c:v>371.12</c:v>
                </c:pt>
                <c:pt idx="4511">
                  <c:v>370.72</c:v>
                </c:pt>
                <c:pt idx="4512">
                  <c:v>396.72</c:v>
                </c:pt>
                <c:pt idx="4513">
                  <c:v>413.55</c:v>
                </c:pt>
                <c:pt idx="4514">
                  <c:v>426.75</c:v>
                </c:pt>
                <c:pt idx="4515">
                  <c:v>439.17</c:v>
                </c:pt>
                <c:pt idx="4516">
                  <c:v>422.96</c:v>
                </c:pt>
                <c:pt idx="4517">
                  <c:v>437.49</c:v>
                </c:pt>
                <c:pt idx="4518">
                  <c:v>433.83</c:v>
                </c:pt>
                <c:pt idx="4519">
                  <c:v>421.42</c:v>
                </c:pt>
                <c:pt idx="4520">
                  <c:v>426.7</c:v>
                </c:pt>
                <c:pt idx="4521">
                  <c:v>424.99</c:v>
                </c:pt>
                <c:pt idx="4522">
                  <c:v>421.38</c:v>
                </c:pt>
                <c:pt idx="4523">
                  <c:v>403.83</c:v>
                </c:pt>
                <c:pt idx="4524">
                  <c:v>411.89</c:v>
                </c:pt>
                <c:pt idx="4525">
                  <c:v>419.85</c:v>
                </c:pt>
                <c:pt idx="4526">
                  <c:v>415.27</c:v>
                </c:pt>
                <c:pt idx="4527">
                  <c:v>428.15</c:v>
                </c:pt>
                <c:pt idx="4528">
                  <c:v>424.68</c:v>
                </c:pt>
                <c:pt idx="4529">
                  <c:v>434.26</c:v>
                </c:pt>
                <c:pt idx="4530">
                  <c:v>436.53</c:v>
                </c:pt>
                <c:pt idx="4531">
                  <c:v>435.55</c:v>
                </c:pt>
                <c:pt idx="4532">
                  <c:v>440.52</c:v>
                </c:pt>
                <c:pt idx="4533">
                  <c:v>431.82</c:v>
                </c:pt>
                <c:pt idx="4534">
                  <c:v>438.27</c:v>
                </c:pt>
                <c:pt idx="4535">
                  <c:v>441.95</c:v>
                </c:pt>
                <c:pt idx="4536">
                  <c:v>454.19</c:v>
                </c:pt>
                <c:pt idx="4537">
                  <c:v>452.58</c:v>
                </c:pt>
                <c:pt idx="4538">
                  <c:v>451.04</c:v>
                </c:pt>
                <c:pt idx="4539">
                  <c:v>447.67</c:v>
                </c:pt>
                <c:pt idx="4540">
                  <c:v>436.25</c:v>
                </c:pt>
                <c:pt idx="4541">
                  <c:v>429.32</c:v>
                </c:pt>
                <c:pt idx="4542">
                  <c:v>414.77</c:v>
                </c:pt>
                <c:pt idx="4543">
                  <c:v>419.89</c:v>
                </c:pt>
                <c:pt idx="4544">
                  <c:v>413.44</c:v>
                </c:pt>
                <c:pt idx="4545">
                  <c:v>419.73</c:v>
                </c:pt>
                <c:pt idx="4546">
                  <c:v>425.92</c:v>
                </c:pt>
                <c:pt idx="4547">
                  <c:v>427.31</c:v>
                </c:pt>
                <c:pt idx="4548">
                  <c:v>421.97</c:v>
                </c:pt>
                <c:pt idx="4549">
                  <c:v>414.33</c:v>
                </c:pt>
                <c:pt idx="4550">
                  <c:v>419.6</c:v>
                </c:pt>
                <c:pt idx="4551">
                  <c:v>419.49</c:v>
                </c:pt>
                <c:pt idx="4552">
                  <c:v>434.05</c:v>
                </c:pt>
                <c:pt idx="4553">
                  <c:v>434.48</c:v>
                </c:pt>
                <c:pt idx="4554">
                  <c:v>425.56</c:v>
                </c:pt>
                <c:pt idx="4555">
                  <c:v>418.07</c:v>
                </c:pt>
                <c:pt idx="4556">
                  <c:v>425.5</c:v>
                </c:pt>
                <c:pt idx="4557">
                  <c:v>436.13</c:v>
                </c:pt>
                <c:pt idx="4558">
                  <c:v>447.77</c:v>
                </c:pt>
                <c:pt idx="4559">
                  <c:v>449.87</c:v>
                </c:pt>
                <c:pt idx="4560">
                  <c:v>453.72</c:v>
                </c:pt>
                <c:pt idx="4561">
                  <c:v>468.04</c:v>
                </c:pt>
                <c:pt idx="4562">
                  <c:v>466.26</c:v>
                </c:pt>
                <c:pt idx="4563">
                  <c:v>457.85</c:v>
                </c:pt>
                <c:pt idx="4564">
                  <c:v>465.91</c:v>
                </c:pt>
                <c:pt idx="4565">
                  <c:v>443.4</c:v>
                </c:pt>
                <c:pt idx="4566">
                  <c:v>447.24</c:v>
                </c:pt>
                <c:pt idx="4567">
                  <c:v>455.04</c:v>
                </c:pt>
                <c:pt idx="4568">
                  <c:v>485.64</c:v>
                </c:pt>
                <c:pt idx="4569">
                  <c:v>476.89</c:v>
                </c:pt>
                <c:pt idx="4570">
                  <c:v>493.81</c:v>
                </c:pt>
                <c:pt idx="4571">
                  <c:v>493.16</c:v>
                </c:pt>
                <c:pt idx="4572">
                  <c:v>502.78</c:v>
                </c:pt>
                <c:pt idx="4573">
                  <c:v>507.76</c:v>
                </c:pt>
                <c:pt idx="4574">
                  <c:v>548.73</c:v>
                </c:pt>
                <c:pt idx="4575">
                  <c:v>525.5</c:v>
                </c:pt>
                <c:pt idx="4576">
                  <c:v>524.88</c:v>
                </c:pt>
                <c:pt idx="4577">
                  <c:v>523.26</c:v>
                </c:pt>
                <c:pt idx="4578">
                  <c:v>527.39</c:v>
                </c:pt>
                <c:pt idx="4579">
                  <c:v>492.99</c:v>
                </c:pt>
                <c:pt idx="4580">
                  <c:v>502.41</c:v>
                </c:pt>
                <c:pt idx="4581">
                  <c:v>490.1</c:v>
                </c:pt>
                <c:pt idx="4582">
                  <c:v>489.82</c:v>
                </c:pt>
                <c:pt idx="4583">
                  <c:v>477.58</c:v>
                </c:pt>
                <c:pt idx="4584">
                  <c:v>480.45</c:v>
                </c:pt>
                <c:pt idx="4585">
                  <c:v>495.65</c:v>
                </c:pt>
                <c:pt idx="4586">
                  <c:v>488.51</c:v>
                </c:pt>
                <c:pt idx="4587">
                  <c:v>484.48</c:v>
                </c:pt>
                <c:pt idx="4588">
                  <c:v>485.8</c:v>
                </c:pt>
                <c:pt idx="4589">
                  <c:v>488.88</c:v>
                </c:pt>
                <c:pt idx="4590">
                  <c:v>498.62</c:v>
                </c:pt>
                <c:pt idx="4591">
                  <c:v>509.64</c:v>
                </c:pt>
                <c:pt idx="4592">
                  <c:v>502.11</c:v>
                </c:pt>
                <c:pt idx="4593">
                  <c:v>509.08</c:v>
                </c:pt>
                <c:pt idx="4594">
                  <c:v>494.73</c:v>
                </c:pt>
                <c:pt idx="4595">
                  <c:v>483.38</c:v>
                </c:pt>
                <c:pt idx="4596">
                  <c:v>466.93</c:v>
                </c:pt>
                <c:pt idx="4597">
                  <c:v>475.47</c:v>
                </c:pt>
                <c:pt idx="4598">
                  <c:v>481.33</c:v>
                </c:pt>
                <c:pt idx="4599">
                  <c:v>482.68</c:v>
                </c:pt>
                <c:pt idx="4600">
                  <c:v>482.35</c:v>
                </c:pt>
                <c:pt idx="4601">
                  <c:v>491.87</c:v>
                </c:pt>
                <c:pt idx="4602">
                  <c:v>484.53</c:v>
                </c:pt>
                <c:pt idx="4603">
                  <c:v>497.9</c:v>
                </c:pt>
                <c:pt idx="4604">
                  <c:v>492.31</c:v>
                </c:pt>
                <c:pt idx="4605">
                  <c:v>488.81</c:v>
                </c:pt>
                <c:pt idx="4606">
                  <c:v>490.58</c:v>
                </c:pt>
                <c:pt idx="4607">
                  <c:v>547.53</c:v>
                </c:pt>
                <c:pt idx="4608">
                  <c:v>526.27</c:v>
                </c:pt>
                <c:pt idx="4609">
                  <c:v>523.89</c:v>
                </c:pt>
                <c:pt idx="4610">
                  <c:v>529.55999999999995</c:v>
                </c:pt>
                <c:pt idx="4611">
                  <c:v>556.54999999999995</c:v>
                </c:pt>
                <c:pt idx="4612">
                  <c:v>552.84</c:v>
                </c:pt>
                <c:pt idx="4613">
                  <c:v>525.75</c:v>
                </c:pt>
                <c:pt idx="4614">
                  <c:v>516.04999999999995</c:v>
                </c:pt>
                <c:pt idx="4615">
                  <c:v>507.02</c:v>
                </c:pt>
                <c:pt idx="4616">
                  <c:v>500.19</c:v>
                </c:pt>
                <c:pt idx="4617">
                  <c:v>480.67</c:v>
                </c:pt>
                <c:pt idx="4618">
                  <c:v>482.03</c:v>
                </c:pt>
                <c:pt idx="4619">
                  <c:v>476.26</c:v>
                </c:pt>
                <c:pt idx="4620">
                  <c:v>495.99</c:v>
                </c:pt>
                <c:pt idx="4621">
                  <c:v>483.86</c:v>
                </c:pt>
                <c:pt idx="4622">
                  <c:v>470.2</c:v>
                </c:pt>
                <c:pt idx="4623">
                  <c:v>469.96</c:v>
                </c:pt>
                <c:pt idx="4624">
                  <c:v>487.35</c:v>
                </c:pt>
                <c:pt idx="4625">
                  <c:v>491.17</c:v>
                </c:pt>
                <c:pt idx="4626">
                  <c:v>470.61</c:v>
                </c:pt>
                <c:pt idx="4627">
                  <c:v>473.08</c:v>
                </c:pt>
                <c:pt idx="4628">
                  <c:v>482.88</c:v>
                </c:pt>
                <c:pt idx="4629">
                  <c:v>490.65</c:v>
                </c:pt>
                <c:pt idx="4630">
                  <c:v>493.48</c:v>
                </c:pt>
                <c:pt idx="4631">
                  <c:v>500.03</c:v>
                </c:pt>
                <c:pt idx="4632">
                  <c:v>527.51</c:v>
                </c:pt>
                <c:pt idx="4633">
                  <c:v>503.06</c:v>
                </c:pt>
                <c:pt idx="4634">
                  <c:v>520.65</c:v>
                </c:pt>
                <c:pt idx="4635">
                  <c:v>505.87</c:v>
                </c:pt>
                <c:pt idx="4636">
                  <c:v>534.66</c:v>
                </c:pt>
                <c:pt idx="4637">
                  <c:v>531.79</c:v>
                </c:pt>
                <c:pt idx="4638">
                  <c:v>539.44000000000005</c:v>
                </c:pt>
                <c:pt idx="4639">
                  <c:v>539.80999999999995</c:v>
                </c:pt>
                <c:pt idx="4640">
                  <c:v>554.09</c:v>
                </c:pt>
                <c:pt idx="4641">
                  <c:v>541.45000000000005</c:v>
                </c:pt>
                <c:pt idx="4642">
                  <c:v>541.94000000000005</c:v>
                </c:pt>
                <c:pt idx="4643">
                  <c:v>530.79</c:v>
                </c:pt>
                <c:pt idx="4644">
                  <c:v>530.72</c:v>
                </c:pt>
                <c:pt idx="4645">
                  <c:v>525.41999999999996</c:v>
                </c:pt>
                <c:pt idx="4646">
                  <c:v>489.05</c:v>
                </c:pt>
                <c:pt idx="4647">
                  <c:v>485.23</c:v>
                </c:pt>
                <c:pt idx="4648">
                  <c:v>488.28</c:v>
                </c:pt>
                <c:pt idx="4649">
                  <c:v>488.24</c:v>
                </c:pt>
                <c:pt idx="4650">
                  <c:v>488.93</c:v>
                </c:pt>
                <c:pt idx="4651">
                  <c:v>486.24</c:v>
                </c:pt>
                <c:pt idx="4652">
                  <c:v>504.21</c:v>
                </c:pt>
                <c:pt idx="4653">
                  <c:v>475.74</c:v>
                </c:pt>
                <c:pt idx="4654">
                  <c:v>484.12</c:v>
                </c:pt>
                <c:pt idx="4655">
                  <c:v>487.22</c:v>
                </c:pt>
                <c:pt idx="4656">
                  <c:v>496.95</c:v>
                </c:pt>
                <c:pt idx="4657">
                  <c:v>513.76</c:v>
                </c:pt>
                <c:pt idx="4658">
                  <c:v>514.73</c:v>
                </c:pt>
                <c:pt idx="4659">
                  <c:v>470.5</c:v>
                </c:pt>
                <c:pt idx="4660">
                  <c:v>480.24</c:v>
                </c:pt>
                <c:pt idx="4661">
                  <c:v>490.76</c:v>
                </c:pt>
                <c:pt idx="4662">
                  <c:v>486.77</c:v>
                </c:pt>
                <c:pt idx="4663">
                  <c:v>482.84</c:v>
                </c:pt>
                <c:pt idx="4664">
                  <c:v>479.1</c:v>
                </c:pt>
                <c:pt idx="4665">
                  <c:v>480.63</c:v>
                </c:pt>
                <c:pt idx="4666">
                  <c:v>481.79</c:v>
                </c:pt>
                <c:pt idx="4667">
                  <c:v>484.67</c:v>
                </c:pt>
              </c:numCache>
            </c:numRef>
          </c:val>
          <c:smooth val="1"/>
          <c:extLst>
            <c:ext xmlns:c16="http://schemas.microsoft.com/office/drawing/2014/chart" uri="{C3380CC4-5D6E-409C-BE32-E72D297353CC}">
              <c16:uniqueId val="{00000000-3137-4C9A-A0DD-A55778F15891}"/>
            </c:ext>
          </c:extLst>
        </c:ser>
        <c:dLbls>
          <c:showLegendKey val="0"/>
          <c:showVal val="0"/>
          <c:showCatName val="0"/>
          <c:showSerName val="0"/>
          <c:showPercent val="0"/>
          <c:showBubbleSize val="0"/>
        </c:dLbls>
        <c:smooth val="0"/>
        <c:axId val="102725632"/>
        <c:axId val="1"/>
      </c:lineChart>
      <c:dateAx>
        <c:axId val="102725632"/>
        <c:scaling>
          <c:orientation val="minMax"/>
        </c:scaling>
        <c:delete val="0"/>
        <c:axPos val="b"/>
        <c:numFmt formatCode="[$-409]mmm\-dd\-yyyy;@" sourceLinked="1"/>
        <c:majorTickMark val="none"/>
        <c:minorTickMark val="none"/>
        <c:tickLblPos val="low"/>
        <c:txPr>
          <a:bodyPr rot="-2700000" vert="horz"/>
          <a:lstStyle/>
          <a:p>
            <a:pPr>
              <a:defRPr sz="1000" b="0" i="0" u="none" strike="noStrike" baseline="0">
                <a:solidFill>
                  <a:srgbClr val="000000"/>
                </a:solidFill>
                <a:latin typeface="Arial"/>
                <a:ea typeface="Arial"/>
                <a:cs typeface="Arial"/>
              </a:defRPr>
            </a:pPr>
            <a:endParaRPr lang="en-US"/>
          </a:p>
        </c:txPr>
        <c:crossAx val="1"/>
        <c:crosses val="autoZero"/>
        <c:auto val="1"/>
        <c:lblOffset val="100"/>
        <c:baseTimeUnit val="days"/>
        <c:minorUnit val="173"/>
      </c:dateAx>
      <c:valAx>
        <c:axId val="1"/>
        <c:scaling>
          <c:orientation val="minMax"/>
          <c:max val="613"/>
          <c:min val="-56"/>
        </c:scaling>
        <c:delete val="0"/>
        <c:axPos val="l"/>
        <c:numFmt formatCode="0.00" sourceLinked="1"/>
        <c:majorTickMark val="none"/>
        <c:minorTickMark val="none"/>
        <c:tickLblPos val="nextTo"/>
        <c:txPr>
          <a:bodyPr rot="0" vert="horz"/>
          <a:lstStyle/>
          <a:p>
            <a:pPr>
              <a:defRPr sz="1000" b="0" i="0" u="none" strike="noStrike" baseline="0">
                <a:solidFill>
                  <a:srgbClr val="000000"/>
                </a:solidFill>
                <a:latin typeface="Arial"/>
                <a:ea typeface="Arial"/>
                <a:cs typeface="Arial"/>
              </a:defRPr>
            </a:pPr>
            <a:endParaRPr lang="en-US"/>
          </a:p>
        </c:txPr>
        <c:crossAx val="102725632"/>
        <c:crosses val="autoZero"/>
        <c:crossBetween val="between"/>
      </c:valAx>
      <c:spPr>
        <a:solidFill>
          <a:srgbClr val="FFFFFF"/>
        </a:solidFill>
        <a:ln w="12700">
          <a:solidFill>
            <a:srgbClr val="808080"/>
          </a:solidFill>
          <a:prstDash val="solid"/>
        </a:ln>
      </c:spPr>
    </c:plotArea>
    <c:legend>
      <c:legendPos val="b"/>
      <c:overlay val="0"/>
      <c:spPr>
        <a:solidFill>
          <a:srgbClr val="FFFFFF"/>
        </a:solidFill>
        <a:ln w="3175">
          <a:solidFill>
            <a:srgbClr val="000000"/>
          </a:solidFill>
          <a:prstDash val="solid"/>
        </a:ln>
      </c:spPr>
      <c:txPr>
        <a:bodyPr/>
        <a:lstStyle/>
        <a:p>
          <a:pPr>
            <a:defRPr sz="920" b="0"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v>Netflix, Inc. (NasdaqGS:NFLX) - Share Pricing</c:v>
          </c:tx>
          <c:spPr>
            <a:ln w="25400">
              <a:solidFill>
                <a:srgbClr val="FF0000"/>
              </a:solidFill>
              <a:prstDash val="solid"/>
            </a:ln>
          </c:spPr>
          <c:marker>
            <c:symbol val="none"/>
          </c:marker>
          <c:cat>
            <c:numRef>
              <c:f>'Pane 1'!$A$37:$A$1305</c:f>
              <c:numCache>
                <c:formatCode>[$-409]mmm\-dd\-yyyy;@</c:formatCode>
                <c:ptCount val="1269"/>
                <c:pt idx="0">
                  <c:v>42327</c:v>
                </c:pt>
                <c:pt idx="1">
                  <c:v>42328</c:v>
                </c:pt>
                <c:pt idx="2">
                  <c:v>42331</c:v>
                </c:pt>
                <c:pt idx="3">
                  <c:v>42332</c:v>
                </c:pt>
                <c:pt idx="4">
                  <c:v>42333</c:v>
                </c:pt>
                <c:pt idx="5">
                  <c:v>42335</c:v>
                </c:pt>
                <c:pt idx="6">
                  <c:v>42338</c:v>
                </c:pt>
                <c:pt idx="7">
                  <c:v>42339</c:v>
                </c:pt>
                <c:pt idx="8">
                  <c:v>42340</c:v>
                </c:pt>
                <c:pt idx="9">
                  <c:v>42341</c:v>
                </c:pt>
                <c:pt idx="10">
                  <c:v>42342</c:v>
                </c:pt>
                <c:pt idx="11">
                  <c:v>42345</c:v>
                </c:pt>
                <c:pt idx="12">
                  <c:v>42346</c:v>
                </c:pt>
                <c:pt idx="13">
                  <c:v>42347</c:v>
                </c:pt>
                <c:pt idx="14">
                  <c:v>42348</c:v>
                </c:pt>
                <c:pt idx="15">
                  <c:v>42349</c:v>
                </c:pt>
                <c:pt idx="16">
                  <c:v>42352</c:v>
                </c:pt>
                <c:pt idx="17">
                  <c:v>42353</c:v>
                </c:pt>
                <c:pt idx="18">
                  <c:v>42354</c:v>
                </c:pt>
                <c:pt idx="19">
                  <c:v>42355</c:v>
                </c:pt>
                <c:pt idx="20">
                  <c:v>42356</c:v>
                </c:pt>
                <c:pt idx="21">
                  <c:v>42359</c:v>
                </c:pt>
                <c:pt idx="22">
                  <c:v>42360</c:v>
                </c:pt>
                <c:pt idx="23">
                  <c:v>42361</c:v>
                </c:pt>
                <c:pt idx="24">
                  <c:v>42362</c:v>
                </c:pt>
                <c:pt idx="25">
                  <c:v>42366</c:v>
                </c:pt>
                <c:pt idx="26">
                  <c:v>42367</c:v>
                </c:pt>
                <c:pt idx="27">
                  <c:v>42368</c:v>
                </c:pt>
                <c:pt idx="28">
                  <c:v>42369</c:v>
                </c:pt>
                <c:pt idx="29">
                  <c:v>42373</c:v>
                </c:pt>
                <c:pt idx="30">
                  <c:v>42374</c:v>
                </c:pt>
                <c:pt idx="31">
                  <c:v>42375</c:v>
                </c:pt>
                <c:pt idx="32">
                  <c:v>42376</c:v>
                </c:pt>
                <c:pt idx="33">
                  <c:v>42377</c:v>
                </c:pt>
                <c:pt idx="34">
                  <c:v>42380</c:v>
                </c:pt>
                <c:pt idx="35">
                  <c:v>42381</c:v>
                </c:pt>
                <c:pt idx="36">
                  <c:v>42382</c:v>
                </c:pt>
                <c:pt idx="37">
                  <c:v>42383</c:v>
                </c:pt>
                <c:pt idx="38">
                  <c:v>42384</c:v>
                </c:pt>
                <c:pt idx="39">
                  <c:v>42388</c:v>
                </c:pt>
                <c:pt idx="40">
                  <c:v>42389</c:v>
                </c:pt>
                <c:pt idx="41">
                  <c:v>42390</c:v>
                </c:pt>
                <c:pt idx="42">
                  <c:v>42391</c:v>
                </c:pt>
                <c:pt idx="43">
                  <c:v>42394</c:v>
                </c:pt>
                <c:pt idx="44">
                  <c:v>42395</c:v>
                </c:pt>
                <c:pt idx="45">
                  <c:v>42396</c:v>
                </c:pt>
                <c:pt idx="46">
                  <c:v>42397</c:v>
                </c:pt>
                <c:pt idx="47">
                  <c:v>42398</c:v>
                </c:pt>
                <c:pt idx="48">
                  <c:v>42401</c:v>
                </c:pt>
                <c:pt idx="49">
                  <c:v>42402</c:v>
                </c:pt>
                <c:pt idx="50">
                  <c:v>42403</c:v>
                </c:pt>
                <c:pt idx="51">
                  <c:v>42404</c:v>
                </c:pt>
                <c:pt idx="52">
                  <c:v>42405</c:v>
                </c:pt>
                <c:pt idx="53">
                  <c:v>42408</c:v>
                </c:pt>
                <c:pt idx="54">
                  <c:v>42409</c:v>
                </c:pt>
                <c:pt idx="55">
                  <c:v>42410</c:v>
                </c:pt>
                <c:pt idx="56">
                  <c:v>42411</c:v>
                </c:pt>
                <c:pt idx="57">
                  <c:v>42412</c:v>
                </c:pt>
                <c:pt idx="58">
                  <c:v>42416</c:v>
                </c:pt>
                <c:pt idx="59">
                  <c:v>42417</c:v>
                </c:pt>
                <c:pt idx="60">
                  <c:v>42418</c:v>
                </c:pt>
                <c:pt idx="61">
                  <c:v>42419</c:v>
                </c:pt>
                <c:pt idx="62">
                  <c:v>42422</c:v>
                </c:pt>
                <c:pt idx="63">
                  <c:v>42423</c:v>
                </c:pt>
                <c:pt idx="64">
                  <c:v>42424</c:v>
                </c:pt>
                <c:pt idx="65">
                  <c:v>42425</c:v>
                </c:pt>
                <c:pt idx="66">
                  <c:v>42426</c:v>
                </c:pt>
                <c:pt idx="67">
                  <c:v>42429</c:v>
                </c:pt>
                <c:pt idx="68">
                  <c:v>42430</c:v>
                </c:pt>
                <c:pt idx="69">
                  <c:v>42431</c:v>
                </c:pt>
                <c:pt idx="70">
                  <c:v>42432</c:v>
                </c:pt>
                <c:pt idx="71">
                  <c:v>42433</c:v>
                </c:pt>
                <c:pt idx="72">
                  <c:v>42436</c:v>
                </c:pt>
                <c:pt idx="73">
                  <c:v>42437</c:v>
                </c:pt>
                <c:pt idx="74">
                  <c:v>42438</c:v>
                </c:pt>
                <c:pt idx="75">
                  <c:v>42439</c:v>
                </c:pt>
                <c:pt idx="76">
                  <c:v>42440</c:v>
                </c:pt>
                <c:pt idx="77">
                  <c:v>42443</c:v>
                </c:pt>
                <c:pt idx="78">
                  <c:v>42444</c:v>
                </c:pt>
                <c:pt idx="79">
                  <c:v>42445</c:v>
                </c:pt>
                <c:pt idx="80">
                  <c:v>42446</c:v>
                </c:pt>
                <c:pt idx="81">
                  <c:v>42447</c:v>
                </c:pt>
                <c:pt idx="82">
                  <c:v>42450</c:v>
                </c:pt>
                <c:pt idx="83">
                  <c:v>42451</c:v>
                </c:pt>
                <c:pt idx="84">
                  <c:v>42452</c:v>
                </c:pt>
                <c:pt idx="85">
                  <c:v>42453</c:v>
                </c:pt>
                <c:pt idx="86">
                  <c:v>42457</c:v>
                </c:pt>
                <c:pt idx="87">
                  <c:v>42458</c:v>
                </c:pt>
                <c:pt idx="88">
                  <c:v>42459</c:v>
                </c:pt>
                <c:pt idx="89">
                  <c:v>42460</c:v>
                </c:pt>
                <c:pt idx="90">
                  <c:v>42461</c:v>
                </c:pt>
                <c:pt idx="91">
                  <c:v>42464</c:v>
                </c:pt>
                <c:pt idx="92">
                  <c:v>42465</c:v>
                </c:pt>
                <c:pt idx="93">
                  <c:v>42466</c:v>
                </c:pt>
                <c:pt idx="94">
                  <c:v>42467</c:v>
                </c:pt>
                <c:pt idx="95">
                  <c:v>42468</c:v>
                </c:pt>
                <c:pt idx="96">
                  <c:v>42471</c:v>
                </c:pt>
                <c:pt idx="97">
                  <c:v>42472</c:v>
                </c:pt>
                <c:pt idx="98">
                  <c:v>42473</c:v>
                </c:pt>
                <c:pt idx="99">
                  <c:v>42474</c:v>
                </c:pt>
                <c:pt idx="100">
                  <c:v>42475</c:v>
                </c:pt>
                <c:pt idx="101">
                  <c:v>42478</c:v>
                </c:pt>
                <c:pt idx="102">
                  <c:v>42479</c:v>
                </c:pt>
                <c:pt idx="103">
                  <c:v>42480</c:v>
                </c:pt>
                <c:pt idx="104">
                  <c:v>42481</c:v>
                </c:pt>
                <c:pt idx="105">
                  <c:v>42482</c:v>
                </c:pt>
                <c:pt idx="106">
                  <c:v>42485</c:v>
                </c:pt>
                <c:pt idx="107">
                  <c:v>42486</c:v>
                </c:pt>
                <c:pt idx="108">
                  <c:v>42487</c:v>
                </c:pt>
                <c:pt idx="109">
                  <c:v>42488</c:v>
                </c:pt>
                <c:pt idx="110">
                  <c:v>42489</c:v>
                </c:pt>
                <c:pt idx="111">
                  <c:v>42492</c:v>
                </c:pt>
                <c:pt idx="112">
                  <c:v>42493</c:v>
                </c:pt>
                <c:pt idx="113">
                  <c:v>42494</c:v>
                </c:pt>
                <c:pt idx="114">
                  <c:v>42495</c:v>
                </c:pt>
                <c:pt idx="115">
                  <c:v>42496</c:v>
                </c:pt>
                <c:pt idx="116">
                  <c:v>42499</c:v>
                </c:pt>
                <c:pt idx="117">
                  <c:v>42500</c:v>
                </c:pt>
                <c:pt idx="118">
                  <c:v>42501</c:v>
                </c:pt>
                <c:pt idx="119">
                  <c:v>42502</c:v>
                </c:pt>
                <c:pt idx="120">
                  <c:v>42503</c:v>
                </c:pt>
                <c:pt idx="121">
                  <c:v>42506</c:v>
                </c:pt>
                <c:pt idx="122">
                  <c:v>42507</c:v>
                </c:pt>
                <c:pt idx="123">
                  <c:v>42508</c:v>
                </c:pt>
                <c:pt idx="124">
                  <c:v>42509</c:v>
                </c:pt>
                <c:pt idx="125">
                  <c:v>42510</c:v>
                </c:pt>
                <c:pt idx="126">
                  <c:v>42513</c:v>
                </c:pt>
                <c:pt idx="127">
                  <c:v>42514</c:v>
                </c:pt>
                <c:pt idx="128">
                  <c:v>42515</c:v>
                </c:pt>
                <c:pt idx="129">
                  <c:v>42516</c:v>
                </c:pt>
                <c:pt idx="130">
                  <c:v>42517</c:v>
                </c:pt>
                <c:pt idx="131">
                  <c:v>42521</c:v>
                </c:pt>
                <c:pt idx="132">
                  <c:v>42522</c:v>
                </c:pt>
                <c:pt idx="133">
                  <c:v>42523</c:v>
                </c:pt>
                <c:pt idx="134">
                  <c:v>42524</c:v>
                </c:pt>
                <c:pt idx="135">
                  <c:v>42527</c:v>
                </c:pt>
                <c:pt idx="136">
                  <c:v>42528</c:v>
                </c:pt>
                <c:pt idx="137">
                  <c:v>42529</c:v>
                </c:pt>
                <c:pt idx="138">
                  <c:v>42530</c:v>
                </c:pt>
                <c:pt idx="139">
                  <c:v>42531</c:v>
                </c:pt>
                <c:pt idx="140">
                  <c:v>42534</c:v>
                </c:pt>
                <c:pt idx="141">
                  <c:v>42535</c:v>
                </c:pt>
                <c:pt idx="142">
                  <c:v>42536</c:v>
                </c:pt>
                <c:pt idx="143">
                  <c:v>42537</c:v>
                </c:pt>
                <c:pt idx="144">
                  <c:v>42538</c:v>
                </c:pt>
                <c:pt idx="145">
                  <c:v>42541</c:v>
                </c:pt>
                <c:pt idx="146">
                  <c:v>42542</c:v>
                </c:pt>
                <c:pt idx="147">
                  <c:v>42543</c:v>
                </c:pt>
                <c:pt idx="148">
                  <c:v>42544</c:v>
                </c:pt>
                <c:pt idx="149">
                  <c:v>42545</c:v>
                </c:pt>
                <c:pt idx="150">
                  <c:v>42548</c:v>
                </c:pt>
                <c:pt idx="151">
                  <c:v>42549</c:v>
                </c:pt>
                <c:pt idx="152">
                  <c:v>42550</c:v>
                </c:pt>
                <c:pt idx="153">
                  <c:v>42551</c:v>
                </c:pt>
                <c:pt idx="154">
                  <c:v>42552</c:v>
                </c:pt>
                <c:pt idx="155">
                  <c:v>42556</c:v>
                </c:pt>
                <c:pt idx="156">
                  <c:v>42557</c:v>
                </c:pt>
                <c:pt idx="157">
                  <c:v>42558</c:v>
                </c:pt>
                <c:pt idx="158">
                  <c:v>42559</c:v>
                </c:pt>
                <c:pt idx="159">
                  <c:v>42562</c:v>
                </c:pt>
                <c:pt idx="160">
                  <c:v>42563</c:v>
                </c:pt>
                <c:pt idx="161">
                  <c:v>42564</c:v>
                </c:pt>
                <c:pt idx="162">
                  <c:v>42565</c:v>
                </c:pt>
                <c:pt idx="163">
                  <c:v>42566</c:v>
                </c:pt>
                <c:pt idx="164">
                  <c:v>42569</c:v>
                </c:pt>
                <c:pt idx="165">
                  <c:v>42570</c:v>
                </c:pt>
                <c:pt idx="166">
                  <c:v>42571</c:v>
                </c:pt>
                <c:pt idx="167">
                  <c:v>42572</c:v>
                </c:pt>
                <c:pt idx="168">
                  <c:v>42573</c:v>
                </c:pt>
                <c:pt idx="169">
                  <c:v>42576</c:v>
                </c:pt>
                <c:pt idx="170">
                  <c:v>42577</c:v>
                </c:pt>
                <c:pt idx="171">
                  <c:v>42578</c:v>
                </c:pt>
                <c:pt idx="172">
                  <c:v>42579</c:v>
                </c:pt>
                <c:pt idx="173">
                  <c:v>42580</c:v>
                </c:pt>
                <c:pt idx="174">
                  <c:v>42583</c:v>
                </c:pt>
                <c:pt idx="175">
                  <c:v>42584</c:v>
                </c:pt>
                <c:pt idx="176">
                  <c:v>42585</c:v>
                </c:pt>
                <c:pt idx="177">
                  <c:v>42586</c:v>
                </c:pt>
                <c:pt idx="178">
                  <c:v>42587</c:v>
                </c:pt>
                <c:pt idx="179">
                  <c:v>42590</c:v>
                </c:pt>
                <c:pt idx="180">
                  <c:v>42591</c:v>
                </c:pt>
                <c:pt idx="181">
                  <c:v>42592</c:v>
                </c:pt>
                <c:pt idx="182">
                  <c:v>42593</c:v>
                </c:pt>
                <c:pt idx="183">
                  <c:v>42594</c:v>
                </c:pt>
                <c:pt idx="184">
                  <c:v>42597</c:v>
                </c:pt>
                <c:pt idx="185">
                  <c:v>42598</c:v>
                </c:pt>
                <c:pt idx="186">
                  <c:v>42599</c:v>
                </c:pt>
                <c:pt idx="187">
                  <c:v>42600</c:v>
                </c:pt>
                <c:pt idx="188">
                  <c:v>42601</c:v>
                </c:pt>
                <c:pt idx="189">
                  <c:v>42604</c:v>
                </c:pt>
                <c:pt idx="190">
                  <c:v>42605</c:v>
                </c:pt>
                <c:pt idx="191">
                  <c:v>42606</c:v>
                </c:pt>
                <c:pt idx="192">
                  <c:v>42607</c:v>
                </c:pt>
                <c:pt idx="193">
                  <c:v>42608</c:v>
                </c:pt>
                <c:pt idx="194">
                  <c:v>42611</c:v>
                </c:pt>
                <c:pt idx="195">
                  <c:v>42612</c:v>
                </c:pt>
                <c:pt idx="196">
                  <c:v>42613</c:v>
                </c:pt>
                <c:pt idx="197">
                  <c:v>42614</c:v>
                </c:pt>
                <c:pt idx="198">
                  <c:v>42615</c:v>
                </c:pt>
                <c:pt idx="199">
                  <c:v>42619</c:v>
                </c:pt>
                <c:pt idx="200">
                  <c:v>42620</c:v>
                </c:pt>
                <c:pt idx="201">
                  <c:v>42621</c:v>
                </c:pt>
                <c:pt idx="202">
                  <c:v>42622</c:v>
                </c:pt>
                <c:pt idx="203">
                  <c:v>42625</c:v>
                </c:pt>
                <c:pt idx="204">
                  <c:v>42626</c:v>
                </c:pt>
                <c:pt idx="205">
                  <c:v>42627</c:v>
                </c:pt>
                <c:pt idx="206">
                  <c:v>42628</c:v>
                </c:pt>
                <c:pt idx="207">
                  <c:v>42629</c:v>
                </c:pt>
                <c:pt idx="208">
                  <c:v>42632</c:v>
                </c:pt>
                <c:pt idx="209">
                  <c:v>42633</c:v>
                </c:pt>
                <c:pt idx="210">
                  <c:v>42634</c:v>
                </c:pt>
                <c:pt idx="211">
                  <c:v>42635</c:v>
                </c:pt>
                <c:pt idx="212">
                  <c:v>42636</c:v>
                </c:pt>
                <c:pt idx="213">
                  <c:v>42639</c:v>
                </c:pt>
                <c:pt idx="214">
                  <c:v>42640</c:v>
                </c:pt>
                <c:pt idx="215">
                  <c:v>42641</c:v>
                </c:pt>
                <c:pt idx="216">
                  <c:v>42642</c:v>
                </c:pt>
                <c:pt idx="217">
                  <c:v>42643</c:v>
                </c:pt>
                <c:pt idx="218">
                  <c:v>42646</c:v>
                </c:pt>
                <c:pt idx="219">
                  <c:v>42647</c:v>
                </c:pt>
                <c:pt idx="220">
                  <c:v>42648</c:v>
                </c:pt>
                <c:pt idx="221">
                  <c:v>42649</c:v>
                </c:pt>
                <c:pt idx="222">
                  <c:v>42650</c:v>
                </c:pt>
                <c:pt idx="223">
                  <c:v>42653</c:v>
                </c:pt>
                <c:pt idx="224">
                  <c:v>42654</c:v>
                </c:pt>
                <c:pt idx="225">
                  <c:v>42655</c:v>
                </c:pt>
                <c:pt idx="226">
                  <c:v>42656</c:v>
                </c:pt>
                <c:pt idx="227">
                  <c:v>42657</c:v>
                </c:pt>
                <c:pt idx="228">
                  <c:v>42660</c:v>
                </c:pt>
                <c:pt idx="229">
                  <c:v>42661</c:v>
                </c:pt>
                <c:pt idx="230">
                  <c:v>42662</c:v>
                </c:pt>
                <c:pt idx="231">
                  <c:v>42663</c:v>
                </c:pt>
                <c:pt idx="232">
                  <c:v>42664</c:v>
                </c:pt>
                <c:pt idx="233">
                  <c:v>42667</c:v>
                </c:pt>
                <c:pt idx="234">
                  <c:v>42668</c:v>
                </c:pt>
                <c:pt idx="235">
                  <c:v>42669</c:v>
                </c:pt>
                <c:pt idx="236">
                  <c:v>42670</c:v>
                </c:pt>
                <c:pt idx="237">
                  <c:v>42671</c:v>
                </c:pt>
                <c:pt idx="238">
                  <c:v>42674</c:v>
                </c:pt>
                <c:pt idx="239">
                  <c:v>42675</c:v>
                </c:pt>
                <c:pt idx="240">
                  <c:v>42676</c:v>
                </c:pt>
                <c:pt idx="241">
                  <c:v>42677</c:v>
                </c:pt>
                <c:pt idx="242">
                  <c:v>42678</c:v>
                </c:pt>
                <c:pt idx="243">
                  <c:v>42681</c:v>
                </c:pt>
                <c:pt idx="244">
                  <c:v>42682</c:v>
                </c:pt>
                <c:pt idx="245">
                  <c:v>42683</c:v>
                </c:pt>
                <c:pt idx="246">
                  <c:v>42684</c:v>
                </c:pt>
                <c:pt idx="247">
                  <c:v>42685</c:v>
                </c:pt>
                <c:pt idx="248">
                  <c:v>42688</c:v>
                </c:pt>
                <c:pt idx="249">
                  <c:v>42689</c:v>
                </c:pt>
                <c:pt idx="250">
                  <c:v>42690</c:v>
                </c:pt>
                <c:pt idx="251">
                  <c:v>42691</c:v>
                </c:pt>
                <c:pt idx="252">
                  <c:v>42692</c:v>
                </c:pt>
                <c:pt idx="253">
                  <c:v>42695</c:v>
                </c:pt>
                <c:pt idx="254">
                  <c:v>42696</c:v>
                </c:pt>
                <c:pt idx="255">
                  <c:v>42697</c:v>
                </c:pt>
                <c:pt idx="256">
                  <c:v>42699</c:v>
                </c:pt>
                <c:pt idx="257">
                  <c:v>42702</c:v>
                </c:pt>
                <c:pt idx="258">
                  <c:v>42703</c:v>
                </c:pt>
                <c:pt idx="259">
                  <c:v>42704</c:v>
                </c:pt>
                <c:pt idx="260">
                  <c:v>42705</c:v>
                </c:pt>
                <c:pt idx="261">
                  <c:v>42706</c:v>
                </c:pt>
                <c:pt idx="262">
                  <c:v>42709</c:v>
                </c:pt>
                <c:pt idx="263">
                  <c:v>42710</c:v>
                </c:pt>
                <c:pt idx="264">
                  <c:v>42711</c:v>
                </c:pt>
                <c:pt idx="265">
                  <c:v>42712</c:v>
                </c:pt>
                <c:pt idx="266">
                  <c:v>42713</c:v>
                </c:pt>
                <c:pt idx="267">
                  <c:v>42716</c:v>
                </c:pt>
                <c:pt idx="268">
                  <c:v>42717</c:v>
                </c:pt>
                <c:pt idx="269">
                  <c:v>42718</c:v>
                </c:pt>
                <c:pt idx="270">
                  <c:v>42719</c:v>
                </c:pt>
                <c:pt idx="271">
                  <c:v>42720</c:v>
                </c:pt>
                <c:pt idx="272">
                  <c:v>42723</c:v>
                </c:pt>
                <c:pt idx="273">
                  <c:v>42724</c:v>
                </c:pt>
                <c:pt idx="274">
                  <c:v>42725</c:v>
                </c:pt>
                <c:pt idx="275">
                  <c:v>42726</c:v>
                </c:pt>
                <c:pt idx="276">
                  <c:v>42727</c:v>
                </c:pt>
                <c:pt idx="277">
                  <c:v>42731</c:v>
                </c:pt>
                <c:pt idx="278">
                  <c:v>42732</c:v>
                </c:pt>
                <c:pt idx="279">
                  <c:v>42733</c:v>
                </c:pt>
                <c:pt idx="280">
                  <c:v>42734</c:v>
                </c:pt>
                <c:pt idx="281">
                  <c:v>42738</c:v>
                </c:pt>
                <c:pt idx="282">
                  <c:v>42739</c:v>
                </c:pt>
                <c:pt idx="283">
                  <c:v>42740</c:v>
                </c:pt>
                <c:pt idx="284">
                  <c:v>42741</c:v>
                </c:pt>
                <c:pt idx="285">
                  <c:v>42744</c:v>
                </c:pt>
                <c:pt idx="286">
                  <c:v>42745</c:v>
                </c:pt>
                <c:pt idx="287">
                  <c:v>42746</c:v>
                </c:pt>
                <c:pt idx="288">
                  <c:v>42747</c:v>
                </c:pt>
                <c:pt idx="289">
                  <c:v>42748</c:v>
                </c:pt>
                <c:pt idx="290">
                  <c:v>42752</c:v>
                </c:pt>
                <c:pt idx="291">
                  <c:v>42753</c:v>
                </c:pt>
                <c:pt idx="292">
                  <c:v>42754</c:v>
                </c:pt>
                <c:pt idx="293">
                  <c:v>42755</c:v>
                </c:pt>
                <c:pt idx="294">
                  <c:v>42758</c:v>
                </c:pt>
                <c:pt idx="295">
                  <c:v>42759</c:v>
                </c:pt>
                <c:pt idx="296">
                  <c:v>42760</c:v>
                </c:pt>
                <c:pt idx="297">
                  <c:v>42761</c:v>
                </c:pt>
                <c:pt idx="298">
                  <c:v>42762</c:v>
                </c:pt>
                <c:pt idx="299">
                  <c:v>42765</c:v>
                </c:pt>
                <c:pt idx="300">
                  <c:v>42766</c:v>
                </c:pt>
                <c:pt idx="301">
                  <c:v>42767</c:v>
                </c:pt>
                <c:pt idx="302">
                  <c:v>42768</c:v>
                </c:pt>
                <c:pt idx="303">
                  <c:v>42769</c:v>
                </c:pt>
                <c:pt idx="304">
                  <c:v>42772</c:v>
                </c:pt>
                <c:pt idx="305">
                  <c:v>42773</c:v>
                </c:pt>
                <c:pt idx="306">
                  <c:v>42774</c:v>
                </c:pt>
                <c:pt idx="307">
                  <c:v>42775</c:v>
                </c:pt>
                <c:pt idx="308">
                  <c:v>42776</c:v>
                </c:pt>
                <c:pt idx="309">
                  <c:v>42779</c:v>
                </c:pt>
                <c:pt idx="310">
                  <c:v>42780</c:v>
                </c:pt>
                <c:pt idx="311">
                  <c:v>42781</c:v>
                </c:pt>
                <c:pt idx="312">
                  <c:v>42782</c:v>
                </c:pt>
                <c:pt idx="313">
                  <c:v>42783</c:v>
                </c:pt>
                <c:pt idx="314">
                  <c:v>42787</c:v>
                </c:pt>
                <c:pt idx="315">
                  <c:v>42788</c:v>
                </c:pt>
                <c:pt idx="316">
                  <c:v>42789</c:v>
                </c:pt>
                <c:pt idx="317">
                  <c:v>42790</c:v>
                </c:pt>
                <c:pt idx="318">
                  <c:v>42793</c:v>
                </c:pt>
                <c:pt idx="319">
                  <c:v>42794</c:v>
                </c:pt>
                <c:pt idx="320">
                  <c:v>42795</c:v>
                </c:pt>
                <c:pt idx="321">
                  <c:v>42796</c:v>
                </c:pt>
                <c:pt idx="322">
                  <c:v>42797</c:v>
                </c:pt>
                <c:pt idx="323">
                  <c:v>42800</c:v>
                </c:pt>
                <c:pt idx="324">
                  <c:v>42801</c:v>
                </c:pt>
                <c:pt idx="325">
                  <c:v>42802</c:v>
                </c:pt>
                <c:pt idx="326">
                  <c:v>42803</c:v>
                </c:pt>
                <c:pt idx="327">
                  <c:v>42804</c:v>
                </c:pt>
                <c:pt idx="328">
                  <c:v>42807</c:v>
                </c:pt>
                <c:pt idx="329">
                  <c:v>42808</c:v>
                </c:pt>
                <c:pt idx="330">
                  <c:v>42809</c:v>
                </c:pt>
                <c:pt idx="331">
                  <c:v>42810</c:v>
                </c:pt>
                <c:pt idx="332">
                  <c:v>42811</c:v>
                </c:pt>
                <c:pt idx="333">
                  <c:v>42814</c:v>
                </c:pt>
                <c:pt idx="334">
                  <c:v>42815</c:v>
                </c:pt>
                <c:pt idx="335">
                  <c:v>42816</c:v>
                </c:pt>
                <c:pt idx="336">
                  <c:v>42817</c:v>
                </c:pt>
                <c:pt idx="337">
                  <c:v>42818</c:v>
                </c:pt>
                <c:pt idx="338">
                  <c:v>42821</c:v>
                </c:pt>
                <c:pt idx="339">
                  <c:v>42822</c:v>
                </c:pt>
                <c:pt idx="340">
                  <c:v>42823</c:v>
                </c:pt>
                <c:pt idx="341">
                  <c:v>42824</c:v>
                </c:pt>
                <c:pt idx="342">
                  <c:v>42825</c:v>
                </c:pt>
                <c:pt idx="343">
                  <c:v>42828</c:v>
                </c:pt>
                <c:pt idx="344">
                  <c:v>42829</c:v>
                </c:pt>
                <c:pt idx="345">
                  <c:v>42830</c:v>
                </c:pt>
                <c:pt idx="346">
                  <c:v>42831</c:v>
                </c:pt>
                <c:pt idx="347">
                  <c:v>42832</c:v>
                </c:pt>
                <c:pt idx="348">
                  <c:v>42835</c:v>
                </c:pt>
                <c:pt idx="349">
                  <c:v>42836</c:v>
                </c:pt>
                <c:pt idx="350">
                  <c:v>42837</c:v>
                </c:pt>
                <c:pt idx="351">
                  <c:v>42838</c:v>
                </c:pt>
                <c:pt idx="352">
                  <c:v>42842</c:v>
                </c:pt>
                <c:pt idx="353">
                  <c:v>42843</c:v>
                </c:pt>
                <c:pt idx="354">
                  <c:v>42844</c:v>
                </c:pt>
                <c:pt idx="355">
                  <c:v>42845</c:v>
                </c:pt>
                <c:pt idx="356">
                  <c:v>42846</c:v>
                </c:pt>
                <c:pt idx="357">
                  <c:v>42849</c:v>
                </c:pt>
                <c:pt idx="358">
                  <c:v>42850</c:v>
                </c:pt>
                <c:pt idx="359">
                  <c:v>42851</c:v>
                </c:pt>
                <c:pt idx="360">
                  <c:v>42852</c:v>
                </c:pt>
                <c:pt idx="361">
                  <c:v>42853</c:v>
                </c:pt>
                <c:pt idx="362">
                  <c:v>42856</c:v>
                </c:pt>
                <c:pt idx="363">
                  <c:v>42857</c:v>
                </c:pt>
                <c:pt idx="364">
                  <c:v>42858</c:v>
                </c:pt>
                <c:pt idx="365">
                  <c:v>42859</c:v>
                </c:pt>
                <c:pt idx="366">
                  <c:v>42860</c:v>
                </c:pt>
                <c:pt idx="367">
                  <c:v>42863</c:v>
                </c:pt>
                <c:pt idx="368">
                  <c:v>42864</c:v>
                </c:pt>
                <c:pt idx="369">
                  <c:v>42865</c:v>
                </c:pt>
                <c:pt idx="370">
                  <c:v>42866</c:v>
                </c:pt>
                <c:pt idx="371">
                  <c:v>42867</c:v>
                </c:pt>
                <c:pt idx="372">
                  <c:v>42870</c:v>
                </c:pt>
                <c:pt idx="373">
                  <c:v>42871</c:v>
                </c:pt>
                <c:pt idx="374">
                  <c:v>42872</c:v>
                </c:pt>
                <c:pt idx="375">
                  <c:v>42873</c:v>
                </c:pt>
                <c:pt idx="376">
                  <c:v>42874</c:v>
                </c:pt>
                <c:pt idx="377">
                  <c:v>42877</c:v>
                </c:pt>
                <c:pt idx="378">
                  <c:v>42878</c:v>
                </c:pt>
                <c:pt idx="379">
                  <c:v>42879</c:v>
                </c:pt>
                <c:pt idx="380">
                  <c:v>42880</c:v>
                </c:pt>
                <c:pt idx="381">
                  <c:v>42881</c:v>
                </c:pt>
                <c:pt idx="382">
                  <c:v>42885</c:v>
                </c:pt>
                <c:pt idx="383">
                  <c:v>42886</c:v>
                </c:pt>
                <c:pt idx="384">
                  <c:v>42887</c:v>
                </c:pt>
                <c:pt idx="385">
                  <c:v>42888</c:v>
                </c:pt>
                <c:pt idx="386">
                  <c:v>42891</c:v>
                </c:pt>
                <c:pt idx="387">
                  <c:v>42892</c:v>
                </c:pt>
                <c:pt idx="388">
                  <c:v>42893</c:v>
                </c:pt>
                <c:pt idx="389">
                  <c:v>42894</c:v>
                </c:pt>
                <c:pt idx="390">
                  <c:v>42895</c:v>
                </c:pt>
                <c:pt idx="391">
                  <c:v>42898</c:v>
                </c:pt>
                <c:pt idx="392">
                  <c:v>42899</c:v>
                </c:pt>
                <c:pt idx="393">
                  <c:v>42900</c:v>
                </c:pt>
                <c:pt idx="394">
                  <c:v>42901</c:v>
                </c:pt>
                <c:pt idx="395">
                  <c:v>42902</c:v>
                </c:pt>
                <c:pt idx="396">
                  <c:v>42905</c:v>
                </c:pt>
                <c:pt idx="397">
                  <c:v>42906</c:v>
                </c:pt>
                <c:pt idx="398">
                  <c:v>42907</c:v>
                </c:pt>
                <c:pt idx="399">
                  <c:v>42908</c:v>
                </c:pt>
                <c:pt idx="400">
                  <c:v>42909</c:v>
                </c:pt>
                <c:pt idx="401">
                  <c:v>42912</c:v>
                </c:pt>
                <c:pt idx="402">
                  <c:v>42913</c:v>
                </c:pt>
                <c:pt idx="403">
                  <c:v>42914</c:v>
                </c:pt>
                <c:pt idx="404">
                  <c:v>42915</c:v>
                </c:pt>
                <c:pt idx="405">
                  <c:v>42916</c:v>
                </c:pt>
                <c:pt idx="406">
                  <c:v>42919</c:v>
                </c:pt>
                <c:pt idx="407">
                  <c:v>42921</c:v>
                </c:pt>
                <c:pt idx="408">
                  <c:v>42922</c:v>
                </c:pt>
                <c:pt idx="409">
                  <c:v>42923</c:v>
                </c:pt>
                <c:pt idx="410">
                  <c:v>42926</c:v>
                </c:pt>
                <c:pt idx="411">
                  <c:v>42927</c:v>
                </c:pt>
                <c:pt idx="412">
                  <c:v>42928</c:v>
                </c:pt>
                <c:pt idx="413">
                  <c:v>42929</c:v>
                </c:pt>
                <c:pt idx="414">
                  <c:v>42930</c:v>
                </c:pt>
                <c:pt idx="415">
                  <c:v>42933</c:v>
                </c:pt>
                <c:pt idx="416">
                  <c:v>42934</c:v>
                </c:pt>
                <c:pt idx="417">
                  <c:v>42935</c:v>
                </c:pt>
                <c:pt idx="418">
                  <c:v>42936</c:v>
                </c:pt>
                <c:pt idx="419">
                  <c:v>42937</c:v>
                </c:pt>
                <c:pt idx="420">
                  <c:v>42940</c:v>
                </c:pt>
                <c:pt idx="421">
                  <c:v>42941</c:v>
                </c:pt>
                <c:pt idx="422">
                  <c:v>42942</c:v>
                </c:pt>
                <c:pt idx="423">
                  <c:v>42943</c:v>
                </c:pt>
                <c:pt idx="424">
                  <c:v>42944</c:v>
                </c:pt>
                <c:pt idx="425">
                  <c:v>42947</c:v>
                </c:pt>
                <c:pt idx="426">
                  <c:v>42948</c:v>
                </c:pt>
                <c:pt idx="427">
                  <c:v>42949</c:v>
                </c:pt>
                <c:pt idx="428">
                  <c:v>42950</c:v>
                </c:pt>
                <c:pt idx="429">
                  <c:v>42951</c:v>
                </c:pt>
                <c:pt idx="430">
                  <c:v>42954</c:v>
                </c:pt>
                <c:pt idx="431">
                  <c:v>42955</c:v>
                </c:pt>
                <c:pt idx="432">
                  <c:v>42956</c:v>
                </c:pt>
                <c:pt idx="433">
                  <c:v>42957</c:v>
                </c:pt>
                <c:pt idx="434">
                  <c:v>42958</c:v>
                </c:pt>
                <c:pt idx="435">
                  <c:v>42961</c:v>
                </c:pt>
                <c:pt idx="436">
                  <c:v>42962</c:v>
                </c:pt>
                <c:pt idx="437">
                  <c:v>42963</c:v>
                </c:pt>
                <c:pt idx="438">
                  <c:v>42964</c:v>
                </c:pt>
                <c:pt idx="439">
                  <c:v>42965</c:v>
                </c:pt>
                <c:pt idx="440">
                  <c:v>42968</c:v>
                </c:pt>
                <c:pt idx="441">
                  <c:v>42969</c:v>
                </c:pt>
                <c:pt idx="442">
                  <c:v>42970</c:v>
                </c:pt>
                <c:pt idx="443">
                  <c:v>42971</c:v>
                </c:pt>
                <c:pt idx="444">
                  <c:v>42972</c:v>
                </c:pt>
                <c:pt idx="445">
                  <c:v>42975</c:v>
                </c:pt>
                <c:pt idx="446">
                  <c:v>42976</c:v>
                </c:pt>
                <c:pt idx="447">
                  <c:v>42977</c:v>
                </c:pt>
                <c:pt idx="448">
                  <c:v>42978</c:v>
                </c:pt>
                <c:pt idx="449">
                  <c:v>42979</c:v>
                </c:pt>
                <c:pt idx="450">
                  <c:v>42983</c:v>
                </c:pt>
                <c:pt idx="451">
                  <c:v>42984</c:v>
                </c:pt>
                <c:pt idx="452">
                  <c:v>42985</c:v>
                </c:pt>
                <c:pt idx="453">
                  <c:v>42986</c:v>
                </c:pt>
                <c:pt idx="454">
                  <c:v>42989</c:v>
                </c:pt>
                <c:pt idx="455">
                  <c:v>42990</c:v>
                </c:pt>
                <c:pt idx="456">
                  <c:v>42991</c:v>
                </c:pt>
                <c:pt idx="457">
                  <c:v>42992</c:v>
                </c:pt>
                <c:pt idx="458">
                  <c:v>42993</c:v>
                </c:pt>
                <c:pt idx="459">
                  <c:v>42996</c:v>
                </c:pt>
                <c:pt idx="460">
                  <c:v>42997</c:v>
                </c:pt>
                <c:pt idx="461">
                  <c:v>42998</c:v>
                </c:pt>
                <c:pt idx="462">
                  <c:v>42999</c:v>
                </c:pt>
                <c:pt idx="463">
                  <c:v>43000</c:v>
                </c:pt>
                <c:pt idx="464">
                  <c:v>43003</c:v>
                </c:pt>
                <c:pt idx="465">
                  <c:v>43004</c:v>
                </c:pt>
                <c:pt idx="466">
                  <c:v>43005</c:v>
                </c:pt>
                <c:pt idx="467">
                  <c:v>43006</c:v>
                </c:pt>
                <c:pt idx="468">
                  <c:v>43007</c:v>
                </c:pt>
                <c:pt idx="469">
                  <c:v>43010</c:v>
                </c:pt>
                <c:pt idx="470">
                  <c:v>43011</c:v>
                </c:pt>
                <c:pt idx="471">
                  <c:v>43012</c:v>
                </c:pt>
                <c:pt idx="472">
                  <c:v>43013</c:v>
                </c:pt>
                <c:pt idx="473">
                  <c:v>43014</c:v>
                </c:pt>
                <c:pt idx="474">
                  <c:v>43017</c:v>
                </c:pt>
                <c:pt idx="475">
                  <c:v>43018</c:v>
                </c:pt>
                <c:pt idx="476">
                  <c:v>43019</c:v>
                </c:pt>
                <c:pt idx="477">
                  <c:v>43020</c:v>
                </c:pt>
                <c:pt idx="478">
                  <c:v>43021</c:v>
                </c:pt>
                <c:pt idx="479">
                  <c:v>43024</c:v>
                </c:pt>
                <c:pt idx="480">
                  <c:v>43025</c:v>
                </c:pt>
                <c:pt idx="481">
                  <c:v>43026</c:v>
                </c:pt>
                <c:pt idx="482">
                  <c:v>43027</c:v>
                </c:pt>
                <c:pt idx="483">
                  <c:v>43028</c:v>
                </c:pt>
                <c:pt idx="484">
                  <c:v>43031</c:v>
                </c:pt>
                <c:pt idx="485">
                  <c:v>43032</c:v>
                </c:pt>
                <c:pt idx="486">
                  <c:v>43033</c:v>
                </c:pt>
                <c:pt idx="487">
                  <c:v>43034</c:v>
                </c:pt>
                <c:pt idx="488">
                  <c:v>43035</c:v>
                </c:pt>
                <c:pt idx="489">
                  <c:v>43038</c:v>
                </c:pt>
                <c:pt idx="490">
                  <c:v>43039</c:v>
                </c:pt>
                <c:pt idx="491">
                  <c:v>43040</c:v>
                </c:pt>
                <c:pt idx="492">
                  <c:v>43041</c:v>
                </c:pt>
                <c:pt idx="493">
                  <c:v>43042</c:v>
                </c:pt>
                <c:pt idx="494">
                  <c:v>43045</c:v>
                </c:pt>
                <c:pt idx="495">
                  <c:v>43046</c:v>
                </c:pt>
                <c:pt idx="496">
                  <c:v>43047</c:v>
                </c:pt>
                <c:pt idx="497">
                  <c:v>43048</c:v>
                </c:pt>
                <c:pt idx="498">
                  <c:v>43049</c:v>
                </c:pt>
                <c:pt idx="499">
                  <c:v>43052</c:v>
                </c:pt>
                <c:pt idx="500">
                  <c:v>43053</c:v>
                </c:pt>
                <c:pt idx="501">
                  <c:v>43054</c:v>
                </c:pt>
                <c:pt idx="502">
                  <c:v>43055</c:v>
                </c:pt>
                <c:pt idx="503">
                  <c:v>43056</c:v>
                </c:pt>
                <c:pt idx="504">
                  <c:v>43059</c:v>
                </c:pt>
                <c:pt idx="505">
                  <c:v>43060</c:v>
                </c:pt>
                <c:pt idx="506">
                  <c:v>43061</c:v>
                </c:pt>
                <c:pt idx="507">
                  <c:v>43063</c:v>
                </c:pt>
                <c:pt idx="508">
                  <c:v>43066</c:v>
                </c:pt>
                <c:pt idx="509">
                  <c:v>43067</c:v>
                </c:pt>
                <c:pt idx="510">
                  <c:v>43068</c:v>
                </c:pt>
                <c:pt idx="511">
                  <c:v>43069</c:v>
                </c:pt>
                <c:pt idx="512">
                  <c:v>43070</c:v>
                </c:pt>
                <c:pt idx="513">
                  <c:v>43073</c:v>
                </c:pt>
                <c:pt idx="514">
                  <c:v>43074</c:v>
                </c:pt>
                <c:pt idx="515">
                  <c:v>43075</c:v>
                </c:pt>
                <c:pt idx="516">
                  <c:v>43076</c:v>
                </c:pt>
                <c:pt idx="517">
                  <c:v>43077</c:v>
                </c:pt>
                <c:pt idx="518">
                  <c:v>43080</c:v>
                </c:pt>
                <c:pt idx="519">
                  <c:v>43081</c:v>
                </c:pt>
                <c:pt idx="520">
                  <c:v>43082</c:v>
                </c:pt>
                <c:pt idx="521">
                  <c:v>43083</c:v>
                </c:pt>
                <c:pt idx="522">
                  <c:v>43084</c:v>
                </c:pt>
                <c:pt idx="523">
                  <c:v>43087</c:v>
                </c:pt>
                <c:pt idx="524">
                  <c:v>43088</c:v>
                </c:pt>
                <c:pt idx="525">
                  <c:v>43089</c:v>
                </c:pt>
                <c:pt idx="526">
                  <c:v>43090</c:v>
                </c:pt>
                <c:pt idx="527">
                  <c:v>43091</c:v>
                </c:pt>
                <c:pt idx="528">
                  <c:v>43095</c:v>
                </c:pt>
                <c:pt idx="529">
                  <c:v>43096</c:v>
                </c:pt>
                <c:pt idx="530">
                  <c:v>43097</c:v>
                </c:pt>
                <c:pt idx="531">
                  <c:v>43098</c:v>
                </c:pt>
                <c:pt idx="532">
                  <c:v>43102</c:v>
                </c:pt>
                <c:pt idx="533">
                  <c:v>43103</c:v>
                </c:pt>
                <c:pt idx="534">
                  <c:v>43104</c:v>
                </c:pt>
                <c:pt idx="535">
                  <c:v>43105</c:v>
                </c:pt>
                <c:pt idx="536">
                  <c:v>43108</c:v>
                </c:pt>
                <c:pt idx="537">
                  <c:v>43109</c:v>
                </c:pt>
                <c:pt idx="538">
                  <c:v>43110</c:v>
                </c:pt>
                <c:pt idx="539">
                  <c:v>43111</c:v>
                </c:pt>
                <c:pt idx="540">
                  <c:v>43112</c:v>
                </c:pt>
                <c:pt idx="541">
                  <c:v>43116</c:v>
                </c:pt>
                <c:pt idx="542">
                  <c:v>43117</c:v>
                </c:pt>
                <c:pt idx="543">
                  <c:v>43118</c:v>
                </c:pt>
                <c:pt idx="544">
                  <c:v>43119</c:v>
                </c:pt>
                <c:pt idx="545">
                  <c:v>43122</c:v>
                </c:pt>
                <c:pt idx="546">
                  <c:v>43123</c:v>
                </c:pt>
                <c:pt idx="547">
                  <c:v>43124</c:v>
                </c:pt>
                <c:pt idx="548">
                  <c:v>43125</c:v>
                </c:pt>
                <c:pt idx="549">
                  <c:v>43126</c:v>
                </c:pt>
                <c:pt idx="550">
                  <c:v>43129</c:v>
                </c:pt>
                <c:pt idx="551">
                  <c:v>43130</c:v>
                </c:pt>
                <c:pt idx="552">
                  <c:v>43131</c:v>
                </c:pt>
                <c:pt idx="553">
                  <c:v>43132</c:v>
                </c:pt>
                <c:pt idx="554">
                  <c:v>43133</c:v>
                </c:pt>
                <c:pt idx="555">
                  <c:v>43136</c:v>
                </c:pt>
                <c:pt idx="556">
                  <c:v>43137</c:v>
                </c:pt>
                <c:pt idx="557">
                  <c:v>43138</c:v>
                </c:pt>
                <c:pt idx="558">
                  <c:v>43139</c:v>
                </c:pt>
                <c:pt idx="559">
                  <c:v>43140</c:v>
                </c:pt>
                <c:pt idx="560">
                  <c:v>43143</c:v>
                </c:pt>
                <c:pt idx="561">
                  <c:v>43144</c:v>
                </c:pt>
                <c:pt idx="562">
                  <c:v>43145</c:v>
                </c:pt>
                <c:pt idx="563">
                  <c:v>43146</c:v>
                </c:pt>
                <c:pt idx="564">
                  <c:v>43147</c:v>
                </c:pt>
                <c:pt idx="565">
                  <c:v>43151</c:v>
                </c:pt>
                <c:pt idx="566">
                  <c:v>43152</c:v>
                </c:pt>
                <c:pt idx="567">
                  <c:v>43153</c:v>
                </c:pt>
                <c:pt idx="568">
                  <c:v>43154</c:v>
                </c:pt>
                <c:pt idx="569">
                  <c:v>43157</c:v>
                </c:pt>
                <c:pt idx="570">
                  <c:v>43158</c:v>
                </c:pt>
                <c:pt idx="571">
                  <c:v>43159</c:v>
                </c:pt>
                <c:pt idx="572">
                  <c:v>43160</c:v>
                </c:pt>
                <c:pt idx="573">
                  <c:v>43161</c:v>
                </c:pt>
                <c:pt idx="574">
                  <c:v>43164</c:v>
                </c:pt>
                <c:pt idx="575">
                  <c:v>43165</c:v>
                </c:pt>
                <c:pt idx="576">
                  <c:v>43166</c:v>
                </c:pt>
                <c:pt idx="577">
                  <c:v>43167</c:v>
                </c:pt>
                <c:pt idx="578">
                  <c:v>43168</c:v>
                </c:pt>
                <c:pt idx="579">
                  <c:v>43171</c:v>
                </c:pt>
                <c:pt idx="580">
                  <c:v>43172</c:v>
                </c:pt>
                <c:pt idx="581">
                  <c:v>43173</c:v>
                </c:pt>
                <c:pt idx="582">
                  <c:v>43174</c:v>
                </c:pt>
                <c:pt idx="583">
                  <c:v>43175</c:v>
                </c:pt>
                <c:pt idx="584">
                  <c:v>43178</c:v>
                </c:pt>
                <c:pt idx="585">
                  <c:v>43179</c:v>
                </c:pt>
                <c:pt idx="586">
                  <c:v>43180</c:v>
                </c:pt>
                <c:pt idx="587">
                  <c:v>43181</c:v>
                </c:pt>
                <c:pt idx="588">
                  <c:v>43182</c:v>
                </c:pt>
                <c:pt idx="589">
                  <c:v>43185</c:v>
                </c:pt>
                <c:pt idx="590">
                  <c:v>43186</c:v>
                </c:pt>
                <c:pt idx="591">
                  <c:v>43187</c:v>
                </c:pt>
                <c:pt idx="592">
                  <c:v>43188</c:v>
                </c:pt>
                <c:pt idx="593">
                  <c:v>43192</c:v>
                </c:pt>
                <c:pt idx="594">
                  <c:v>43193</c:v>
                </c:pt>
                <c:pt idx="595">
                  <c:v>43194</c:v>
                </c:pt>
                <c:pt idx="596">
                  <c:v>43195</c:v>
                </c:pt>
                <c:pt idx="597">
                  <c:v>43196</c:v>
                </c:pt>
                <c:pt idx="598">
                  <c:v>43199</c:v>
                </c:pt>
                <c:pt idx="599">
                  <c:v>43200</c:v>
                </c:pt>
                <c:pt idx="600">
                  <c:v>43201</c:v>
                </c:pt>
                <c:pt idx="601">
                  <c:v>43202</c:v>
                </c:pt>
                <c:pt idx="602">
                  <c:v>43203</c:v>
                </c:pt>
                <c:pt idx="603">
                  <c:v>43206</c:v>
                </c:pt>
                <c:pt idx="604">
                  <c:v>43207</c:v>
                </c:pt>
                <c:pt idx="605">
                  <c:v>43208</c:v>
                </c:pt>
                <c:pt idx="606">
                  <c:v>43209</c:v>
                </c:pt>
                <c:pt idx="607">
                  <c:v>43210</c:v>
                </c:pt>
                <c:pt idx="608">
                  <c:v>43213</c:v>
                </c:pt>
                <c:pt idx="609">
                  <c:v>43214</c:v>
                </c:pt>
                <c:pt idx="610">
                  <c:v>43215</c:v>
                </c:pt>
                <c:pt idx="611">
                  <c:v>43216</c:v>
                </c:pt>
                <c:pt idx="612">
                  <c:v>43217</c:v>
                </c:pt>
                <c:pt idx="613">
                  <c:v>43220</c:v>
                </c:pt>
                <c:pt idx="614">
                  <c:v>43221</c:v>
                </c:pt>
                <c:pt idx="615">
                  <c:v>43222</c:v>
                </c:pt>
                <c:pt idx="616">
                  <c:v>43223</c:v>
                </c:pt>
                <c:pt idx="617">
                  <c:v>43224</c:v>
                </c:pt>
                <c:pt idx="618">
                  <c:v>43227</c:v>
                </c:pt>
                <c:pt idx="619">
                  <c:v>43228</c:v>
                </c:pt>
                <c:pt idx="620">
                  <c:v>43229</c:v>
                </c:pt>
                <c:pt idx="621">
                  <c:v>43230</c:v>
                </c:pt>
                <c:pt idx="622">
                  <c:v>43231</c:v>
                </c:pt>
                <c:pt idx="623">
                  <c:v>43234</c:v>
                </c:pt>
                <c:pt idx="624">
                  <c:v>43235</c:v>
                </c:pt>
                <c:pt idx="625">
                  <c:v>43236</c:v>
                </c:pt>
                <c:pt idx="626">
                  <c:v>43237</c:v>
                </c:pt>
                <c:pt idx="627">
                  <c:v>43238</c:v>
                </c:pt>
                <c:pt idx="628">
                  <c:v>43241</c:v>
                </c:pt>
                <c:pt idx="629">
                  <c:v>43242</c:v>
                </c:pt>
                <c:pt idx="630">
                  <c:v>43243</c:v>
                </c:pt>
                <c:pt idx="631">
                  <c:v>43244</c:v>
                </c:pt>
                <c:pt idx="632">
                  <c:v>43245</c:v>
                </c:pt>
                <c:pt idx="633">
                  <c:v>43249</c:v>
                </c:pt>
                <c:pt idx="634">
                  <c:v>43250</c:v>
                </c:pt>
                <c:pt idx="635">
                  <c:v>43251</c:v>
                </c:pt>
                <c:pt idx="636">
                  <c:v>43252</c:v>
                </c:pt>
                <c:pt idx="637">
                  <c:v>43255</c:v>
                </c:pt>
                <c:pt idx="638">
                  <c:v>43256</c:v>
                </c:pt>
                <c:pt idx="639">
                  <c:v>43257</c:v>
                </c:pt>
                <c:pt idx="640">
                  <c:v>43258</c:v>
                </c:pt>
                <c:pt idx="641">
                  <c:v>43259</c:v>
                </c:pt>
                <c:pt idx="642">
                  <c:v>43262</c:v>
                </c:pt>
                <c:pt idx="643">
                  <c:v>43263</c:v>
                </c:pt>
                <c:pt idx="644">
                  <c:v>43264</c:v>
                </c:pt>
                <c:pt idx="645">
                  <c:v>43265</c:v>
                </c:pt>
                <c:pt idx="646">
                  <c:v>43266</c:v>
                </c:pt>
                <c:pt idx="647">
                  <c:v>43269</c:v>
                </c:pt>
                <c:pt idx="648">
                  <c:v>43270</c:v>
                </c:pt>
                <c:pt idx="649">
                  <c:v>43271</c:v>
                </c:pt>
                <c:pt idx="650">
                  <c:v>43272</c:v>
                </c:pt>
                <c:pt idx="651">
                  <c:v>43273</c:v>
                </c:pt>
                <c:pt idx="652">
                  <c:v>43276</c:v>
                </c:pt>
                <c:pt idx="653">
                  <c:v>43277</c:v>
                </c:pt>
                <c:pt idx="654">
                  <c:v>43278</c:v>
                </c:pt>
                <c:pt idx="655">
                  <c:v>43279</c:v>
                </c:pt>
                <c:pt idx="656">
                  <c:v>43280</c:v>
                </c:pt>
                <c:pt idx="657">
                  <c:v>43283</c:v>
                </c:pt>
                <c:pt idx="658">
                  <c:v>43284</c:v>
                </c:pt>
                <c:pt idx="659">
                  <c:v>43286</c:v>
                </c:pt>
                <c:pt idx="660">
                  <c:v>43287</c:v>
                </c:pt>
                <c:pt idx="661">
                  <c:v>43290</c:v>
                </c:pt>
                <c:pt idx="662">
                  <c:v>43291</c:v>
                </c:pt>
                <c:pt idx="663">
                  <c:v>43292</c:v>
                </c:pt>
                <c:pt idx="664">
                  <c:v>43293</c:v>
                </c:pt>
                <c:pt idx="665">
                  <c:v>43294</c:v>
                </c:pt>
                <c:pt idx="666">
                  <c:v>43297</c:v>
                </c:pt>
                <c:pt idx="667">
                  <c:v>43298</c:v>
                </c:pt>
                <c:pt idx="668">
                  <c:v>43299</c:v>
                </c:pt>
                <c:pt idx="669">
                  <c:v>43300</c:v>
                </c:pt>
                <c:pt idx="670">
                  <c:v>43301</c:v>
                </c:pt>
                <c:pt idx="671">
                  <c:v>43304</c:v>
                </c:pt>
                <c:pt idx="672">
                  <c:v>43305</c:v>
                </c:pt>
                <c:pt idx="673">
                  <c:v>43306</c:v>
                </c:pt>
                <c:pt idx="674">
                  <c:v>43307</c:v>
                </c:pt>
                <c:pt idx="675">
                  <c:v>43308</c:v>
                </c:pt>
                <c:pt idx="676">
                  <c:v>43311</c:v>
                </c:pt>
                <c:pt idx="677">
                  <c:v>43312</c:v>
                </c:pt>
                <c:pt idx="678">
                  <c:v>43313</c:v>
                </c:pt>
                <c:pt idx="679">
                  <c:v>43314</c:v>
                </c:pt>
                <c:pt idx="680">
                  <c:v>43315</c:v>
                </c:pt>
                <c:pt idx="681">
                  <c:v>43318</c:v>
                </c:pt>
                <c:pt idx="682">
                  <c:v>43319</c:v>
                </c:pt>
                <c:pt idx="683">
                  <c:v>43320</c:v>
                </c:pt>
                <c:pt idx="684">
                  <c:v>43321</c:v>
                </c:pt>
                <c:pt idx="685">
                  <c:v>43322</c:v>
                </c:pt>
                <c:pt idx="686">
                  <c:v>43325</c:v>
                </c:pt>
                <c:pt idx="687">
                  <c:v>43326</c:v>
                </c:pt>
                <c:pt idx="688">
                  <c:v>43327</c:v>
                </c:pt>
                <c:pt idx="689">
                  <c:v>43328</c:v>
                </c:pt>
                <c:pt idx="690">
                  <c:v>43329</c:v>
                </c:pt>
                <c:pt idx="691">
                  <c:v>43332</c:v>
                </c:pt>
                <c:pt idx="692">
                  <c:v>43333</c:v>
                </c:pt>
                <c:pt idx="693">
                  <c:v>43334</c:v>
                </c:pt>
                <c:pt idx="694">
                  <c:v>43335</c:v>
                </c:pt>
                <c:pt idx="695">
                  <c:v>43336</c:v>
                </c:pt>
                <c:pt idx="696">
                  <c:v>43339</c:v>
                </c:pt>
                <c:pt idx="697">
                  <c:v>43340</c:v>
                </c:pt>
                <c:pt idx="698">
                  <c:v>43341</c:v>
                </c:pt>
                <c:pt idx="699">
                  <c:v>43342</c:v>
                </c:pt>
                <c:pt idx="700">
                  <c:v>43343</c:v>
                </c:pt>
                <c:pt idx="701">
                  <c:v>43347</c:v>
                </c:pt>
                <c:pt idx="702">
                  <c:v>43348</c:v>
                </c:pt>
                <c:pt idx="703">
                  <c:v>43349</c:v>
                </c:pt>
                <c:pt idx="704">
                  <c:v>43350</c:v>
                </c:pt>
                <c:pt idx="705">
                  <c:v>43353</c:v>
                </c:pt>
                <c:pt idx="706">
                  <c:v>43354</c:v>
                </c:pt>
                <c:pt idx="707">
                  <c:v>43355</c:v>
                </c:pt>
                <c:pt idx="708">
                  <c:v>43356</c:v>
                </c:pt>
                <c:pt idx="709">
                  <c:v>43357</c:v>
                </c:pt>
                <c:pt idx="710">
                  <c:v>43360</c:v>
                </c:pt>
                <c:pt idx="711">
                  <c:v>43361</c:v>
                </c:pt>
                <c:pt idx="712">
                  <c:v>43362</c:v>
                </c:pt>
                <c:pt idx="713">
                  <c:v>43363</c:v>
                </c:pt>
                <c:pt idx="714">
                  <c:v>43364</c:v>
                </c:pt>
                <c:pt idx="715">
                  <c:v>43367</c:v>
                </c:pt>
                <c:pt idx="716">
                  <c:v>43368</c:v>
                </c:pt>
                <c:pt idx="717">
                  <c:v>43369</c:v>
                </c:pt>
                <c:pt idx="718">
                  <c:v>43370</c:v>
                </c:pt>
                <c:pt idx="719">
                  <c:v>43371</c:v>
                </c:pt>
                <c:pt idx="720">
                  <c:v>43374</c:v>
                </c:pt>
                <c:pt idx="721">
                  <c:v>43375</c:v>
                </c:pt>
                <c:pt idx="722">
                  <c:v>43376</c:v>
                </c:pt>
                <c:pt idx="723">
                  <c:v>43377</c:v>
                </c:pt>
                <c:pt idx="724">
                  <c:v>43378</c:v>
                </c:pt>
                <c:pt idx="725">
                  <c:v>43381</c:v>
                </c:pt>
                <c:pt idx="726">
                  <c:v>43382</c:v>
                </c:pt>
                <c:pt idx="727">
                  <c:v>43383</c:v>
                </c:pt>
                <c:pt idx="728">
                  <c:v>43384</c:v>
                </c:pt>
                <c:pt idx="729">
                  <c:v>43385</c:v>
                </c:pt>
                <c:pt idx="730">
                  <c:v>43388</c:v>
                </c:pt>
                <c:pt idx="731">
                  <c:v>43389</c:v>
                </c:pt>
                <c:pt idx="732">
                  <c:v>43390</c:v>
                </c:pt>
                <c:pt idx="733">
                  <c:v>43391</c:v>
                </c:pt>
                <c:pt idx="734">
                  <c:v>43392</c:v>
                </c:pt>
                <c:pt idx="735">
                  <c:v>43395</c:v>
                </c:pt>
                <c:pt idx="736">
                  <c:v>43396</c:v>
                </c:pt>
                <c:pt idx="737">
                  <c:v>43397</c:v>
                </c:pt>
                <c:pt idx="738">
                  <c:v>43398</c:v>
                </c:pt>
                <c:pt idx="739">
                  <c:v>43399</c:v>
                </c:pt>
                <c:pt idx="740">
                  <c:v>43402</c:v>
                </c:pt>
                <c:pt idx="741">
                  <c:v>43403</c:v>
                </c:pt>
                <c:pt idx="742">
                  <c:v>43404</c:v>
                </c:pt>
                <c:pt idx="743">
                  <c:v>43405</c:v>
                </c:pt>
                <c:pt idx="744">
                  <c:v>43406</c:v>
                </c:pt>
                <c:pt idx="745">
                  <c:v>43409</c:v>
                </c:pt>
                <c:pt idx="746">
                  <c:v>43410</c:v>
                </c:pt>
                <c:pt idx="747">
                  <c:v>43411</c:v>
                </c:pt>
                <c:pt idx="748">
                  <c:v>43412</c:v>
                </c:pt>
                <c:pt idx="749">
                  <c:v>43413</c:v>
                </c:pt>
                <c:pt idx="750">
                  <c:v>43416</c:v>
                </c:pt>
                <c:pt idx="751">
                  <c:v>43417</c:v>
                </c:pt>
                <c:pt idx="752">
                  <c:v>43418</c:v>
                </c:pt>
                <c:pt idx="753">
                  <c:v>43419</c:v>
                </c:pt>
                <c:pt idx="754">
                  <c:v>43420</c:v>
                </c:pt>
                <c:pt idx="755">
                  <c:v>43423</c:v>
                </c:pt>
                <c:pt idx="756">
                  <c:v>43424</c:v>
                </c:pt>
                <c:pt idx="757">
                  <c:v>43425</c:v>
                </c:pt>
                <c:pt idx="758">
                  <c:v>43427</c:v>
                </c:pt>
                <c:pt idx="759">
                  <c:v>43430</c:v>
                </c:pt>
                <c:pt idx="760">
                  <c:v>43431</c:v>
                </c:pt>
                <c:pt idx="761">
                  <c:v>43432</c:v>
                </c:pt>
                <c:pt idx="762">
                  <c:v>43433</c:v>
                </c:pt>
                <c:pt idx="763">
                  <c:v>43434</c:v>
                </c:pt>
                <c:pt idx="764">
                  <c:v>43437</c:v>
                </c:pt>
                <c:pt idx="765">
                  <c:v>43438</c:v>
                </c:pt>
                <c:pt idx="766">
                  <c:v>43440</c:v>
                </c:pt>
                <c:pt idx="767">
                  <c:v>43441</c:v>
                </c:pt>
                <c:pt idx="768">
                  <c:v>43444</c:v>
                </c:pt>
                <c:pt idx="769">
                  <c:v>43445</c:v>
                </c:pt>
                <c:pt idx="770">
                  <c:v>43446</c:v>
                </c:pt>
                <c:pt idx="771">
                  <c:v>43447</c:v>
                </c:pt>
                <c:pt idx="772">
                  <c:v>43448</c:v>
                </c:pt>
                <c:pt idx="773">
                  <c:v>43451</c:v>
                </c:pt>
                <c:pt idx="774">
                  <c:v>43452</c:v>
                </c:pt>
                <c:pt idx="775">
                  <c:v>43453</c:v>
                </c:pt>
                <c:pt idx="776">
                  <c:v>43454</c:v>
                </c:pt>
                <c:pt idx="777">
                  <c:v>43455</c:v>
                </c:pt>
                <c:pt idx="778">
                  <c:v>43458</c:v>
                </c:pt>
                <c:pt idx="779">
                  <c:v>43460</c:v>
                </c:pt>
                <c:pt idx="780">
                  <c:v>43461</c:v>
                </c:pt>
                <c:pt idx="781">
                  <c:v>43462</c:v>
                </c:pt>
                <c:pt idx="782">
                  <c:v>43465</c:v>
                </c:pt>
                <c:pt idx="783">
                  <c:v>43466</c:v>
                </c:pt>
                <c:pt idx="784">
                  <c:v>43467</c:v>
                </c:pt>
                <c:pt idx="785">
                  <c:v>43468</c:v>
                </c:pt>
                <c:pt idx="786">
                  <c:v>43469</c:v>
                </c:pt>
                <c:pt idx="787">
                  <c:v>43472</c:v>
                </c:pt>
                <c:pt idx="788">
                  <c:v>43473</c:v>
                </c:pt>
                <c:pt idx="789">
                  <c:v>43474</c:v>
                </c:pt>
                <c:pt idx="790">
                  <c:v>43475</c:v>
                </c:pt>
                <c:pt idx="791">
                  <c:v>43476</c:v>
                </c:pt>
                <c:pt idx="792">
                  <c:v>43479</c:v>
                </c:pt>
                <c:pt idx="793">
                  <c:v>43480</c:v>
                </c:pt>
                <c:pt idx="794">
                  <c:v>43481</c:v>
                </c:pt>
                <c:pt idx="795">
                  <c:v>43482</c:v>
                </c:pt>
                <c:pt idx="796">
                  <c:v>43483</c:v>
                </c:pt>
                <c:pt idx="797">
                  <c:v>43486</c:v>
                </c:pt>
                <c:pt idx="798">
                  <c:v>43487</c:v>
                </c:pt>
                <c:pt idx="799">
                  <c:v>43488</c:v>
                </c:pt>
                <c:pt idx="800">
                  <c:v>43489</c:v>
                </c:pt>
                <c:pt idx="801">
                  <c:v>43490</c:v>
                </c:pt>
                <c:pt idx="802">
                  <c:v>43493</c:v>
                </c:pt>
                <c:pt idx="803">
                  <c:v>43494</c:v>
                </c:pt>
                <c:pt idx="804">
                  <c:v>43495</c:v>
                </c:pt>
                <c:pt idx="805">
                  <c:v>43496</c:v>
                </c:pt>
                <c:pt idx="806">
                  <c:v>43497</c:v>
                </c:pt>
                <c:pt idx="807">
                  <c:v>43500</c:v>
                </c:pt>
                <c:pt idx="808">
                  <c:v>43501</c:v>
                </c:pt>
                <c:pt idx="809">
                  <c:v>43502</c:v>
                </c:pt>
                <c:pt idx="810">
                  <c:v>43503</c:v>
                </c:pt>
                <c:pt idx="811">
                  <c:v>43504</c:v>
                </c:pt>
                <c:pt idx="812">
                  <c:v>43507</c:v>
                </c:pt>
                <c:pt idx="813">
                  <c:v>43508</c:v>
                </c:pt>
                <c:pt idx="814">
                  <c:v>43509</c:v>
                </c:pt>
                <c:pt idx="815">
                  <c:v>43510</c:v>
                </c:pt>
                <c:pt idx="816">
                  <c:v>43511</c:v>
                </c:pt>
                <c:pt idx="817">
                  <c:v>43514</c:v>
                </c:pt>
                <c:pt idx="818">
                  <c:v>43515</c:v>
                </c:pt>
                <c:pt idx="819">
                  <c:v>43516</c:v>
                </c:pt>
                <c:pt idx="820">
                  <c:v>43517</c:v>
                </c:pt>
                <c:pt idx="821">
                  <c:v>43518</c:v>
                </c:pt>
                <c:pt idx="822">
                  <c:v>43521</c:v>
                </c:pt>
                <c:pt idx="823">
                  <c:v>43522</c:v>
                </c:pt>
                <c:pt idx="824">
                  <c:v>43523</c:v>
                </c:pt>
                <c:pt idx="825">
                  <c:v>43524</c:v>
                </c:pt>
                <c:pt idx="826">
                  <c:v>43525</c:v>
                </c:pt>
                <c:pt idx="827">
                  <c:v>43528</c:v>
                </c:pt>
                <c:pt idx="828">
                  <c:v>43529</c:v>
                </c:pt>
                <c:pt idx="829">
                  <c:v>43530</c:v>
                </c:pt>
                <c:pt idx="830">
                  <c:v>43531</c:v>
                </c:pt>
                <c:pt idx="831">
                  <c:v>43532</c:v>
                </c:pt>
                <c:pt idx="832">
                  <c:v>43535</c:v>
                </c:pt>
                <c:pt idx="833">
                  <c:v>43536</c:v>
                </c:pt>
                <c:pt idx="834">
                  <c:v>43537</c:v>
                </c:pt>
                <c:pt idx="835">
                  <c:v>43538</c:v>
                </c:pt>
                <c:pt idx="836">
                  <c:v>43539</c:v>
                </c:pt>
                <c:pt idx="837">
                  <c:v>43542</c:v>
                </c:pt>
                <c:pt idx="838">
                  <c:v>43543</c:v>
                </c:pt>
                <c:pt idx="839">
                  <c:v>43544</c:v>
                </c:pt>
                <c:pt idx="840">
                  <c:v>43545</c:v>
                </c:pt>
                <c:pt idx="841">
                  <c:v>43546</c:v>
                </c:pt>
                <c:pt idx="842">
                  <c:v>43549</c:v>
                </c:pt>
                <c:pt idx="843">
                  <c:v>43550</c:v>
                </c:pt>
                <c:pt idx="844">
                  <c:v>43551</c:v>
                </c:pt>
                <c:pt idx="845">
                  <c:v>43552</c:v>
                </c:pt>
                <c:pt idx="846">
                  <c:v>43553</c:v>
                </c:pt>
                <c:pt idx="847">
                  <c:v>43556</c:v>
                </c:pt>
                <c:pt idx="848">
                  <c:v>43557</c:v>
                </c:pt>
                <c:pt idx="849">
                  <c:v>43558</c:v>
                </c:pt>
                <c:pt idx="850">
                  <c:v>43559</c:v>
                </c:pt>
                <c:pt idx="851">
                  <c:v>43560</c:v>
                </c:pt>
                <c:pt idx="852">
                  <c:v>43563</c:v>
                </c:pt>
                <c:pt idx="853">
                  <c:v>43564</c:v>
                </c:pt>
                <c:pt idx="854">
                  <c:v>43565</c:v>
                </c:pt>
                <c:pt idx="855">
                  <c:v>43566</c:v>
                </c:pt>
                <c:pt idx="856">
                  <c:v>43567</c:v>
                </c:pt>
                <c:pt idx="857">
                  <c:v>43570</c:v>
                </c:pt>
                <c:pt idx="858">
                  <c:v>43571</c:v>
                </c:pt>
                <c:pt idx="859">
                  <c:v>43572</c:v>
                </c:pt>
                <c:pt idx="860">
                  <c:v>43573</c:v>
                </c:pt>
                <c:pt idx="861">
                  <c:v>43574</c:v>
                </c:pt>
                <c:pt idx="862">
                  <c:v>43577</c:v>
                </c:pt>
                <c:pt idx="863">
                  <c:v>43578</c:v>
                </c:pt>
                <c:pt idx="864">
                  <c:v>43579</c:v>
                </c:pt>
                <c:pt idx="865">
                  <c:v>43580</c:v>
                </c:pt>
                <c:pt idx="866">
                  <c:v>43581</c:v>
                </c:pt>
                <c:pt idx="867">
                  <c:v>43584</c:v>
                </c:pt>
                <c:pt idx="868">
                  <c:v>43585</c:v>
                </c:pt>
                <c:pt idx="869">
                  <c:v>43586</c:v>
                </c:pt>
                <c:pt idx="870">
                  <c:v>43587</c:v>
                </c:pt>
                <c:pt idx="871">
                  <c:v>43588</c:v>
                </c:pt>
                <c:pt idx="872">
                  <c:v>43591</c:v>
                </c:pt>
                <c:pt idx="873">
                  <c:v>43592</c:v>
                </c:pt>
                <c:pt idx="874">
                  <c:v>43593</c:v>
                </c:pt>
                <c:pt idx="875">
                  <c:v>43594</c:v>
                </c:pt>
                <c:pt idx="876">
                  <c:v>43595</c:v>
                </c:pt>
                <c:pt idx="877">
                  <c:v>43598</c:v>
                </c:pt>
                <c:pt idx="878">
                  <c:v>43599</c:v>
                </c:pt>
                <c:pt idx="879">
                  <c:v>43600</c:v>
                </c:pt>
                <c:pt idx="880">
                  <c:v>43601</c:v>
                </c:pt>
                <c:pt idx="881">
                  <c:v>43602</c:v>
                </c:pt>
                <c:pt idx="882">
                  <c:v>43605</c:v>
                </c:pt>
                <c:pt idx="883">
                  <c:v>43606</c:v>
                </c:pt>
                <c:pt idx="884">
                  <c:v>43607</c:v>
                </c:pt>
                <c:pt idx="885">
                  <c:v>43608</c:v>
                </c:pt>
                <c:pt idx="886">
                  <c:v>43609</c:v>
                </c:pt>
                <c:pt idx="887">
                  <c:v>43612</c:v>
                </c:pt>
                <c:pt idx="888">
                  <c:v>43613</c:v>
                </c:pt>
                <c:pt idx="889">
                  <c:v>43614</c:v>
                </c:pt>
                <c:pt idx="890">
                  <c:v>43615</c:v>
                </c:pt>
                <c:pt idx="891">
                  <c:v>43616</c:v>
                </c:pt>
                <c:pt idx="892">
                  <c:v>43619</c:v>
                </c:pt>
                <c:pt idx="893">
                  <c:v>43620</c:v>
                </c:pt>
                <c:pt idx="894">
                  <c:v>43621</c:v>
                </c:pt>
                <c:pt idx="895">
                  <c:v>43622</c:v>
                </c:pt>
                <c:pt idx="896">
                  <c:v>43623</c:v>
                </c:pt>
                <c:pt idx="897">
                  <c:v>43626</c:v>
                </c:pt>
                <c:pt idx="898">
                  <c:v>43627</c:v>
                </c:pt>
                <c:pt idx="899">
                  <c:v>43628</c:v>
                </c:pt>
                <c:pt idx="900">
                  <c:v>43629</c:v>
                </c:pt>
                <c:pt idx="901">
                  <c:v>43630</c:v>
                </c:pt>
                <c:pt idx="902">
                  <c:v>43633</c:v>
                </c:pt>
                <c:pt idx="903">
                  <c:v>43634</c:v>
                </c:pt>
                <c:pt idx="904">
                  <c:v>43635</c:v>
                </c:pt>
                <c:pt idx="905">
                  <c:v>43636</c:v>
                </c:pt>
                <c:pt idx="906">
                  <c:v>43637</c:v>
                </c:pt>
                <c:pt idx="907">
                  <c:v>43640</c:v>
                </c:pt>
                <c:pt idx="908">
                  <c:v>43641</c:v>
                </c:pt>
                <c:pt idx="909">
                  <c:v>43642</c:v>
                </c:pt>
                <c:pt idx="910">
                  <c:v>43643</c:v>
                </c:pt>
                <c:pt idx="911">
                  <c:v>43644</c:v>
                </c:pt>
                <c:pt idx="912">
                  <c:v>43647</c:v>
                </c:pt>
                <c:pt idx="913">
                  <c:v>43648</c:v>
                </c:pt>
                <c:pt idx="914">
                  <c:v>43649</c:v>
                </c:pt>
                <c:pt idx="915">
                  <c:v>43650</c:v>
                </c:pt>
                <c:pt idx="916">
                  <c:v>43651</c:v>
                </c:pt>
                <c:pt idx="917">
                  <c:v>43654</c:v>
                </c:pt>
                <c:pt idx="918">
                  <c:v>43655</c:v>
                </c:pt>
                <c:pt idx="919">
                  <c:v>43656</c:v>
                </c:pt>
                <c:pt idx="920">
                  <c:v>43657</c:v>
                </c:pt>
                <c:pt idx="921">
                  <c:v>43658</c:v>
                </c:pt>
                <c:pt idx="922">
                  <c:v>43661</c:v>
                </c:pt>
                <c:pt idx="923">
                  <c:v>43662</c:v>
                </c:pt>
                <c:pt idx="924">
                  <c:v>43663</c:v>
                </c:pt>
                <c:pt idx="925">
                  <c:v>43664</c:v>
                </c:pt>
                <c:pt idx="926">
                  <c:v>43665</c:v>
                </c:pt>
                <c:pt idx="927">
                  <c:v>43668</c:v>
                </c:pt>
                <c:pt idx="928">
                  <c:v>43669</c:v>
                </c:pt>
                <c:pt idx="929">
                  <c:v>43670</c:v>
                </c:pt>
                <c:pt idx="930">
                  <c:v>43671</c:v>
                </c:pt>
                <c:pt idx="931">
                  <c:v>43672</c:v>
                </c:pt>
                <c:pt idx="932">
                  <c:v>43675</c:v>
                </c:pt>
                <c:pt idx="933">
                  <c:v>43676</c:v>
                </c:pt>
                <c:pt idx="934">
                  <c:v>43677</c:v>
                </c:pt>
                <c:pt idx="935">
                  <c:v>43678</c:v>
                </c:pt>
                <c:pt idx="936">
                  <c:v>43679</c:v>
                </c:pt>
                <c:pt idx="937">
                  <c:v>43682</c:v>
                </c:pt>
                <c:pt idx="938">
                  <c:v>43683</c:v>
                </c:pt>
                <c:pt idx="939">
                  <c:v>43684</c:v>
                </c:pt>
                <c:pt idx="940">
                  <c:v>43685</c:v>
                </c:pt>
                <c:pt idx="941">
                  <c:v>43686</c:v>
                </c:pt>
                <c:pt idx="942">
                  <c:v>43689</c:v>
                </c:pt>
                <c:pt idx="943">
                  <c:v>43690</c:v>
                </c:pt>
                <c:pt idx="944">
                  <c:v>43691</c:v>
                </c:pt>
                <c:pt idx="945">
                  <c:v>43692</c:v>
                </c:pt>
                <c:pt idx="946">
                  <c:v>43693</c:v>
                </c:pt>
                <c:pt idx="947">
                  <c:v>43696</c:v>
                </c:pt>
                <c:pt idx="948">
                  <c:v>43697</c:v>
                </c:pt>
                <c:pt idx="949">
                  <c:v>43698</c:v>
                </c:pt>
                <c:pt idx="950">
                  <c:v>43699</c:v>
                </c:pt>
                <c:pt idx="951">
                  <c:v>43700</c:v>
                </c:pt>
                <c:pt idx="952">
                  <c:v>43703</c:v>
                </c:pt>
                <c:pt idx="953">
                  <c:v>43704</c:v>
                </c:pt>
                <c:pt idx="954">
                  <c:v>43705</c:v>
                </c:pt>
                <c:pt idx="955">
                  <c:v>43706</c:v>
                </c:pt>
                <c:pt idx="956">
                  <c:v>43707</c:v>
                </c:pt>
                <c:pt idx="957">
                  <c:v>43710</c:v>
                </c:pt>
                <c:pt idx="958">
                  <c:v>43711</c:v>
                </c:pt>
                <c:pt idx="959">
                  <c:v>43712</c:v>
                </c:pt>
                <c:pt idx="960">
                  <c:v>43713</c:v>
                </c:pt>
                <c:pt idx="961">
                  <c:v>43714</c:v>
                </c:pt>
                <c:pt idx="962">
                  <c:v>43717</c:v>
                </c:pt>
                <c:pt idx="963">
                  <c:v>43718</c:v>
                </c:pt>
                <c:pt idx="964">
                  <c:v>43719</c:v>
                </c:pt>
                <c:pt idx="965">
                  <c:v>43720</c:v>
                </c:pt>
                <c:pt idx="966">
                  <c:v>43721</c:v>
                </c:pt>
                <c:pt idx="967">
                  <c:v>43724</c:v>
                </c:pt>
                <c:pt idx="968">
                  <c:v>43725</c:v>
                </c:pt>
                <c:pt idx="969">
                  <c:v>43726</c:v>
                </c:pt>
                <c:pt idx="970">
                  <c:v>43727</c:v>
                </c:pt>
                <c:pt idx="971">
                  <c:v>43728</c:v>
                </c:pt>
                <c:pt idx="972">
                  <c:v>43731</c:v>
                </c:pt>
                <c:pt idx="973">
                  <c:v>43732</c:v>
                </c:pt>
                <c:pt idx="974">
                  <c:v>43733</c:v>
                </c:pt>
                <c:pt idx="975">
                  <c:v>43734</c:v>
                </c:pt>
                <c:pt idx="976">
                  <c:v>43735</c:v>
                </c:pt>
                <c:pt idx="977">
                  <c:v>43738</c:v>
                </c:pt>
                <c:pt idx="978">
                  <c:v>43739</c:v>
                </c:pt>
                <c:pt idx="979">
                  <c:v>43740</c:v>
                </c:pt>
                <c:pt idx="980">
                  <c:v>43741</c:v>
                </c:pt>
                <c:pt idx="981">
                  <c:v>43742</c:v>
                </c:pt>
                <c:pt idx="982">
                  <c:v>43745</c:v>
                </c:pt>
                <c:pt idx="983">
                  <c:v>43746</c:v>
                </c:pt>
                <c:pt idx="984">
                  <c:v>43747</c:v>
                </c:pt>
                <c:pt idx="985">
                  <c:v>43748</c:v>
                </c:pt>
                <c:pt idx="986">
                  <c:v>43749</c:v>
                </c:pt>
                <c:pt idx="987">
                  <c:v>43752</c:v>
                </c:pt>
                <c:pt idx="988">
                  <c:v>43753</c:v>
                </c:pt>
                <c:pt idx="989">
                  <c:v>43754</c:v>
                </c:pt>
                <c:pt idx="990">
                  <c:v>43755</c:v>
                </c:pt>
                <c:pt idx="991">
                  <c:v>43756</c:v>
                </c:pt>
                <c:pt idx="992">
                  <c:v>43759</c:v>
                </c:pt>
                <c:pt idx="993">
                  <c:v>43760</c:v>
                </c:pt>
                <c:pt idx="994">
                  <c:v>43761</c:v>
                </c:pt>
                <c:pt idx="995">
                  <c:v>43762</c:v>
                </c:pt>
                <c:pt idx="996">
                  <c:v>43763</c:v>
                </c:pt>
                <c:pt idx="997">
                  <c:v>43766</c:v>
                </c:pt>
                <c:pt idx="998">
                  <c:v>43767</c:v>
                </c:pt>
                <c:pt idx="999">
                  <c:v>43768</c:v>
                </c:pt>
                <c:pt idx="1000">
                  <c:v>43769</c:v>
                </c:pt>
                <c:pt idx="1001">
                  <c:v>43770</c:v>
                </c:pt>
                <c:pt idx="1002">
                  <c:v>43773</c:v>
                </c:pt>
                <c:pt idx="1003">
                  <c:v>43774</c:v>
                </c:pt>
                <c:pt idx="1004">
                  <c:v>43775</c:v>
                </c:pt>
                <c:pt idx="1005">
                  <c:v>43776</c:v>
                </c:pt>
                <c:pt idx="1006">
                  <c:v>43777</c:v>
                </c:pt>
                <c:pt idx="1007">
                  <c:v>43780</c:v>
                </c:pt>
                <c:pt idx="1008">
                  <c:v>43781</c:v>
                </c:pt>
                <c:pt idx="1009">
                  <c:v>43782</c:v>
                </c:pt>
                <c:pt idx="1010">
                  <c:v>43783</c:v>
                </c:pt>
                <c:pt idx="1011">
                  <c:v>43784</c:v>
                </c:pt>
                <c:pt idx="1012">
                  <c:v>43787</c:v>
                </c:pt>
                <c:pt idx="1013">
                  <c:v>43788</c:v>
                </c:pt>
                <c:pt idx="1014">
                  <c:v>43789</c:v>
                </c:pt>
                <c:pt idx="1015">
                  <c:v>43790</c:v>
                </c:pt>
                <c:pt idx="1016">
                  <c:v>43791</c:v>
                </c:pt>
                <c:pt idx="1017">
                  <c:v>43794</c:v>
                </c:pt>
                <c:pt idx="1018">
                  <c:v>43795</c:v>
                </c:pt>
                <c:pt idx="1019">
                  <c:v>43796</c:v>
                </c:pt>
                <c:pt idx="1020">
                  <c:v>43797</c:v>
                </c:pt>
                <c:pt idx="1021">
                  <c:v>43798</c:v>
                </c:pt>
                <c:pt idx="1022">
                  <c:v>43801</c:v>
                </c:pt>
                <c:pt idx="1023">
                  <c:v>43802</c:v>
                </c:pt>
                <c:pt idx="1024">
                  <c:v>43803</c:v>
                </c:pt>
                <c:pt idx="1025">
                  <c:v>43804</c:v>
                </c:pt>
                <c:pt idx="1026">
                  <c:v>43805</c:v>
                </c:pt>
                <c:pt idx="1027">
                  <c:v>43808</c:v>
                </c:pt>
                <c:pt idx="1028">
                  <c:v>43809</c:v>
                </c:pt>
                <c:pt idx="1029">
                  <c:v>43810</c:v>
                </c:pt>
                <c:pt idx="1030">
                  <c:v>43811</c:v>
                </c:pt>
                <c:pt idx="1031">
                  <c:v>43812</c:v>
                </c:pt>
                <c:pt idx="1032">
                  <c:v>43815</c:v>
                </c:pt>
                <c:pt idx="1033">
                  <c:v>43816</c:v>
                </c:pt>
                <c:pt idx="1034">
                  <c:v>43817</c:v>
                </c:pt>
                <c:pt idx="1035">
                  <c:v>43818</c:v>
                </c:pt>
                <c:pt idx="1036">
                  <c:v>43819</c:v>
                </c:pt>
                <c:pt idx="1037">
                  <c:v>43822</c:v>
                </c:pt>
                <c:pt idx="1038">
                  <c:v>43823</c:v>
                </c:pt>
                <c:pt idx="1039">
                  <c:v>43824</c:v>
                </c:pt>
                <c:pt idx="1040">
                  <c:v>43825</c:v>
                </c:pt>
                <c:pt idx="1041">
                  <c:v>43826</c:v>
                </c:pt>
                <c:pt idx="1042">
                  <c:v>43829</c:v>
                </c:pt>
                <c:pt idx="1043">
                  <c:v>43830</c:v>
                </c:pt>
                <c:pt idx="1044">
                  <c:v>43832</c:v>
                </c:pt>
                <c:pt idx="1045">
                  <c:v>43833</c:v>
                </c:pt>
                <c:pt idx="1046">
                  <c:v>43836</c:v>
                </c:pt>
                <c:pt idx="1047">
                  <c:v>43837</c:v>
                </c:pt>
                <c:pt idx="1048">
                  <c:v>43838</c:v>
                </c:pt>
                <c:pt idx="1049">
                  <c:v>43839</c:v>
                </c:pt>
                <c:pt idx="1050">
                  <c:v>43840</c:v>
                </c:pt>
                <c:pt idx="1051">
                  <c:v>43843</c:v>
                </c:pt>
                <c:pt idx="1052">
                  <c:v>43844</c:v>
                </c:pt>
                <c:pt idx="1053">
                  <c:v>43845</c:v>
                </c:pt>
                <c:pt idx="1054">
                  <c:v>43846</c:v>
                </c:pt>
                <c:pt idx="1055">
                  <c:v>43847</c:v>
                </c:pt>
                <c:pt idx="1056">
                  <c:v>43851</c:v>
                </c:pt>
                <c:pt idx="1057">
                  <c:v>43852</c:v>
                </c:pt>
                <c:pt idx="1058">
                  <c:v>43853</c:v>
                </c:pt>
                <c:pt idx="1059">
                  <c:v>43854</c:v>
                </c:pt>
                <c:pt idx="1060">
                  <c:v>43857</c:v>
                </c:pt>
                <c:pt idx="1061">
                  <c:v>43858</c:v>
                </c:pt>
                <c:pt idx="1062">
                  <c:v>43859</c:v>
                </c:pt>
                <c:pt idx="1063">
                  <c:v>43860</c:v>
                </c:pt>
                <c:pt idx="1064">
                  <c:v>43861</c:v>
                </c:pt>
                <c:pt idx="1065">
                  <c:v>43864</c:v>
                </c:pt>
                <c:pt idx="1066">
                  <c:v>43865</c:v>
                </c:pt>
                <c:pt idx="1067">
                  <c:v>43866</c:v>
                </c:pt>
                <c:pt idx="1068">
                  <c:v>43867</c:v>
                </c:pt>
                <c:pt idx="1069">
                  <c:v>43868</c:v>
                </c:pt>
                <c:pt idx="1070">
                  <c:v>43871</c:v>
                </c:pt>
                <c:pt idx="1071">
                  <c:v>43872</c:v>
                </c:pt>
                <c:pt idx="1072">
                  <c:v>43873</c:v>
                </c:pt>
                <c:pt idx="1073">
                  <c:v>43874</c:v>
                </c:pt>
                <c:pt idx="1074">
                  <c:v>43875</c:v>
                </c:pt>
                <c:pt idx="1075">
                  <c:v>43879</c:v>
                </c:pt>
                <c:pt idx="1076">
                  <c:v>43880</c:v>
                </c:pt>
                <c:pt idx="1077">
                  <c:v>43881</c:v>
                </c:pt>
                <c:pt idx="1078">
                  <c:v>43882</c:v>
                </c:pt>
                <c:pt idx="1079">
                  <c:v>43885</c:v>
                </c:pt>
                <c:pt idx="1080">
                  <c:v>43886</c:v>
                </c:pt>
                <c:pt idx="1081">
                  <c:v>43887</c:v>
                </c:pt>
                <c:pt idx="1082">
                  <c:v>43888</c:v>
                </c:pt>
                <c:pt idx="1083">
                  <c:v>43889</c:v>
                </c:pt>
                <c:pt idx="1084">
                  <c:v>43892</c:v>
                </c:pt>
                <c:pt idx="1085">
                  <c:v>43893</c:v>
                </c:pt>
                <c:pt idx="1086">
                  <c:v>43894</c:v>
                </c:pt>
                <c:pt idx="1087">
                  <c:v>43895</c:v>
                </c:pt>
                <c:pt idx="1088">
                  <c:v>43896</c:v>
                </c:pt>
                <c:pt idx="1089">
                  <c:v>43899</c:v>
                </c:pt>
                <c:pt idx="1090">
                  <c:v>43900</c:v>
                </c:pt>
                <c:pt idx="1091">
                  <c:v>43901</c:v>
                </c:pt>
                <c:pt idx="1092">
                  <c:v>43902</c:v>
                </c:pt>
                <c:pt idx="1093">
                  <c:v>43903</c:v>
                </c:pt>
                <c:pt idx="1094">
                  <c:v>43906</c:v>
                </c:pt>
                <c:pt idx="1095">
                  <c:v>43907</c:v>
                </c:pt>
                <c:pt idx="1096">
                  <c:v>43908</c:v>
                </c:pt>
                <c:pt idx="1097">
                  <c:v>43909</c:v>
                </c:pt>
                <c:pt idx="1098">
                  <c:v>43910</c:v>
                </c:pt>
                <c:pt idx="1099">
                  <c:v>43913</c:v>
                </c:pt>
                <c:pt idx="1100">
                  <c:v>43914</c:v>
                </c:pt>
                <c:pt idx="1101">
                  <c:v>43915</c:v>
                </c:pt>
                <c:pt idx="1102">
                  <c:v>43916</c:v>
                </c:pt>
                <c:pt idx="1103">
                  <c:v>43917</c:v>
                </c:pt>
                <c:pt idx="1104">
                  <c:v>43920</c:v>
                </c:pt>
                <c:pt idx="1105">
                  <c:v>43921</c:v>
                </c:pt>
                <c:pt idx="1106">
                  <c:v>43922</c:v>
                </c:pt>
                <c:pt idx="1107">
                  <c:v>43923</c:v>
                </c:pt>
                <c:pt idx="1108">
                  <c:v>43924</c:v>
                </c:pt>
                <c:pt idx="1109">
                  <c:v>43927</c:v>
                </c:pt>
                <c:pt idx="1110">
                  <c:v>43928</c:v>
                </c:pt>
                <c:pt idx="1111">
                  <c:v>43929</c:v>
                </c:pt>
                <c:pt idx="1112">
                  <c:v>43930</c:v>
                </c:pt>
                <c:pt idx="1113">
                  <c:v>43934</c:v>
                </c:pt>
                <c:pt idx="1114">
                  <c:v>43935</c:v>
                </c:pt>
                <c:pt idx="1115">
                  <c:v>43936</c:v>
                </c:pt>
                <c:pt idx="1116">
                  <c:v>43937</c:v>
                </c:pt>
                <c:pt idx="1117">
                  <c:v>43938</c:v>
                </c:pt>
                <c:pt idx="1118">
                  <c:v>43941</c:v>
                </c:pt>
                <c:pt idx="1119">
                  <c:v>43942</c:v>
                </c:pt>
                <c:pt idx="1120">
                  <c:v>43943</c:v>
                </c:pt>
                <c:pt idx="1121">
                  <c:v>43944</c:v>
                </c:pt>
                <c:pt idx="1122">
                  <c:v>43945</c:v>
                </c:pt>
                <c:pt idx="1123">
                  <c:v>43948</c:v>
                </c:pt>
                <c:pt idx="1124">
                  <c:v>43949</c:v>
                </c:pt>
                <c:pt idx="1125">
                  <c:v>43950</c:v>
                </c:pt>
                <c:pt idx="1126">
                  <c:v>43951</c:v>
                </c:pt>
                <c:pt idx="1127">
                  <c:v>43952</c:v>
                </c:pt>
                <c:pt idx="1128">
                  <c:v>43955</c:v>
                </c:pt>
                <c:pt idx="1129">
                  <c:v>43956</c:v>
                </c:pt>
                <c:pt idx="1130">
                  <c:v>43957</c:v>
                </c:pt>
                <c:pt idx="1131">
                  <c:v>43958</c:v>
                </c:pt>
                <c:pt idx="1132">
                  <c:v>43959</c:v>
                </c:pt>
                <c:pt idx="1133">
                  <c:v>43962</c:v>
                </c:pt>
                <c:pt idx="1134">
                  <c:v>43963</c:v>
                </c:pt>
                <c:pt idx="1135">
                  <c:v>43964</c:v>
                </c:pt>
                <c:pt idx="1136">
                  <c:v>43965</c:v>
                </c:pt>
                <c:pt idx="1137">
                  <c:v>43966</c:v>
                </c:pt>
                <c:pt idx="1138">
                  <c:v>43969</c:v>
                </c:pt>
                <c:pt idx="1139">
                  <c:v>43970</c:v>
                </c:pt>
                <c:pt idx="1140">
                  <c:v>43971</c:v>
                </c:pt>
                <c:pt idx="1141">
                  <c:v>43972</c:v>
                </c:pt>
                <c:pt idx="1142">
                  <c:v>43973</c:v>
                </c:pt>
                <c:pt idx="1143">
                  <c:v>43977</c:v>
                </c:pt>
                <c:pt idx="1144">
                  <c:v>43978</c:v>
                </c:pt>
                <c:pt idx="1145">
                  <c:v>43979</c:v>
                </c:pt>
                <c:pt idx="1146">
                  <c:v>43980</c:v>
                </c:pt>
                <c:pt idx="1147">
                  <c:v>43983</c:v>
                </c:pt>
                <c:pt idx="1148">
                  <c:v>43984</c:v>
                </c:pt>
                <c:pt idx="1149">
                  <c:v>43985</c:v>
                </c:pt>
                <c:pt idx="1150">
                  <c:v>43986</c:v>
                </c:pt>
                <c:pt idx="1151">
                  <c:v>43987</c:v>
                </c:pt>
                <c:pt idx="1152">
                  <c:v>43990</c:v>
                </c:pt>
                <c:pt idx="1153">
                  <c:v>43991</c:v>
                </c:pt>
                <c:pt idx="1154">
                  <c:v>43992</c:v>
                </c:pt>
                <c:pt idx="1155">
                  <c:v>43993</c:v>
                </c:pt>
                <c:pt idx="1156">
                  <c:v>43994</c:v>
                </c:pt>
                <c:pt idx="1157">
                  <c:v>43997</c:v>
                </c:pt>
                <c:pt idx="1158">
                  <c:v>43998</c:v>
                </c:pt>
                <c:pt idx="1159">
                  <c:v>43999</c:v>
                </c:pt>
                <c:pt idx="1160">
                  <c:v>44000</c:v>
                </c:pt>
                <c:pt idx="1161">
                  <c:v>44001</c:v>
                </c:pt>
                <c:pt idx="1162">
                  <c:v>44004</c:v>
                </c:pt>
                <c:pt idx="1163">
                  <c:v>44005</c:v>
                </c:pt>
                <c:pt idx="1164">
                  <c:v>44006</c:v>
                </c:pt>
                <c:pt idx="1165">
                  <c:v>44007</c:v>
                </c:pt>
                <c:pt idx="1166">
                  <c:v>44008</c:v>
                </c:pt>
                <c:pt idx="1167">
                  <c:v>44011</c:v>
                </c:pt>
                <c:pt idx="1168">
                  <c:v>44012</c:v>
                </c:pt>
                <c:pt idx="1169">
                  <c:v>44013</c:v>
                </c:pt>
                <c:pt idx="1170">
                  <c:v>44014</c:v>
                </c:pt>
                <c:pt idx="1171">
                  <c:v>44018</c:v>
                </c:pt>
                <c:pt idx="1172">
                  <c:v>44019</c:v>
                </c:pt>
                <c:pt idx="1173">
                  <c:v>44020</c:v>
                </c:pt>
                <c:pt idx="1174">
                  <c:v>44021</c:v>
                </c:pt>
                <c:pt idx="1175">
                  <c:v>44022</c:v>
                </c:pt>
                <c:pt idx="1176">
                  <c:v>44025</c:v>
                </c:pt>
                <c:pt idx="1177">
                  <c:v>44026</c:v>
                </c:pt>
                <c:pt idx="1178">
                  <c:v>44027</c:v>
                </c:pt>
                <c:pt idx="1179">
                  <c:v>44028</c:v>
                </c:pt>
                <c:pt idx="1180">
                  <c:v>44029</c:v>
                </c:pt>
                <c:pt idx="1181">
                  <c:v>44032</c:v>
                </c:pt>
                <c:pt idx="1182">
                  <c:v>44033</c:v>
                </c:pt>
                <c:pt idx="1183">
                  <c:v>44034</c:v>
                </c:pt>
                <c:pt idx="1184">
                  <c:v>44035</c:v>
                </c:pt>
                <c:pt idx="1185">
                  <c:v>44036</c:v>
                </c:pt>
                <c:pt idx="1186">
                  <c:v>44039</c:v>
                </c:pt>
                <c:pt idx="1187">
                  <c:v>44040</c:v>
                </c:pt>
                <c:pt idx="1188">
                  <c:v>44041</c:v>
                </c:pt>
                <c:pt idx="1189">
                  <c:v>44042</c:v>
                </c:pt>
                <c:pt idx="1190">
                  <c:v>44043</c:v>
                </c:pt>
                <c:pt idx="1191">
                  <c:v>44046</c:v>
                </c:pt>
                <c:pt idx="1192">
                  <c:v>44047</c:v>
                </c:pt>
                <c:pt idx="1193">
                  <c:v>44048</c:v>
                </c:pt>
                <c:pt idx="1194">
                  <c:v>44049</c:v>
                </c:pt>
                <c:pt idx="1195">
                  <c:v>44050</c:v>
                </c:pt>
                <c:pt idx="1196">
                  <c:v>44053</c:v>
                </c:pt>
                <c:pt idx="1197">
                  <c:v>44054</c:v>
                </c:pt>
                <c:pt idx="1198">
                  <c:v>44055</c:v>
                </c:pt>
                <c:pt idx="1199">
                  <c:v>44056</c:v>
                </c:pt>
                <c:pt idx="1200">
                  <c:v>44057</c:v>
                </c:pt>
                <c:pt idx="1201">
                  <c:v>44060</c:v>
                </c:pt>
                <c:pt idx="1202">
                  <c:v>44061</c:v>
                </c:pt>
                <c:pt idx="1203">
                  <c:v>44062</c:v>
                </c:pt>
                <c:pt idx="1204">
                  <c:v>44063</c:v>
                </c:pt>
                <c:pt idx="1205">
                  <c:v>44064</c:v>
                </c:pt>
                <c:pt idx="1206">
                  <c:v>44067</c:v>
                </c:pt>
                <c:pt idx="1207">
                  <c:v>44068</c:v>
                </c:pt>
                <c:pt idx="1208">
                  <c:v>44069</c:v>
                </c:pt>
                <c:pt idx="1209">
                  <c:v>44070</c:v>
                </c:pt>
                <c:pt idx="1210">
                  <c:v>44071</c:v>
                </c:pt>
                <c:pt idx="1211">
                  <c:v>44074</c:v>
                </c:pt>
                <c:pt idx="1212">
                  <c:v>44075</c:v>
                </c:pt>
                <c:pt idx="1213">
                  <c:v>44076</c:v>
                </c:pt>
                <c:pt idx="1214">
                  <c:v>44077</c:v>
                </c:pt>
                <c:pt idx="1215">
                  <c:v>44078</c:v>
                </c:pt>
                <c:pt idx="1216">
                  <c:v>44082</c:v>
                </c:pt>
                <c:pt idx="1217">
                  <c:v>44083</c:v>
                </c:pt>
                <c:pt idx="1218">
                  <c:v>44084</c:v>
                </c:pt>
                <c:pt idx="1219">
                  <c:v>44085</c:v>
                </c:pt>
                <c:pt idx="1220">
                  <c:v>44088</c:v>
                </c:pt>
                <c:pt idx="1221">
                  <c:v>44089</c:v>
                </c:pt>
                <c:pt idx="1222">
                  <c:v>44090</c:v>
                </c:pt>
                <c:pt idx="1223">
                  <c:v>44091</c:v>
                </c:pt>
                <c:pt idx="1224">
                  <c:v>44092</c:v>
                </c:pt>
                <c:pt idx="1225">
                  <c:v>44095</c:v>
                </c:pt>
                <c:pt idx="1226">
                  <c:v>44096</c:v>
                </c:pt>
                <c:pt idx="1227">
                  <c:v>44097</c:v>
                </c:pt>
                <c:pt idx="1228">
                  <c:v>44098</c:v>
                </c:pt>
                <c:pt idx="1229">
                  <c:v>44099</c:v>
                </c:pt>
                <c:pt idx="1230">
                  <c:v>44102</c:v>
                </c:pt>
                <c:pt idx="1231">
                  <c:v>44103</c:v>
                </c:pt>
                <c:pt idx="1232">
                  <c:v>44104</c:v>
                </c:pt>
                <c:pt idx="1233">
                  <c:v>44105</c:v>
                </c:pt>
                <c:pt idx="1234">
                  <c:v>44106</c:v>
                </c:pt>
                <c:pt idx="1235">
                  <c:v>44109</c:v>
                </c:pt>
                <c:pt idx="1236">
                  <c:v>44110</c:v>
                </c:pt>
                <c:pt idx="1237">
                  <c:v>44111</c:v>
                </c:pt>
                <c:pt idx="1238">
                  <c:v>44112</c:v>
                </c:pt>
                <c:pt idx="1239">
                  <c:v>44113</c:v>
                </c:pt>
                <c:pt idx="1240">
                  <c:v>44116</c:v>
                </c:pt>
                <c:pt idx="1241">
                  <c:v>44117</c:v>
                </c:pt>
                <c:pt idx="1242">
                  <c:v>44118</c:v>
                </c:pt>
                <c:pt idx="1243">
                  <c:v>44119</c:v>
                </c:pt>
                <c:pt idx="1244">
                  <c:v>44120</c:v>
                </c:pt>
                <c:pt idx="1245">
                  <c:v>44123</c:v>
                </c:pt>
                <c:pt idx="1246">
                  <c:v>44124</c:v>
                </c:pt>
                <c:pt idx="1247">
                  <c:v>44125</c:v>
                </c:pt>
                <c:pt idx="1248">
                  <c:v>44126</c:v>
                </c:pt>
                <c:pt idx="1249">
                  <c:v>44127</c:v>
                </c:pt>
                <c:pt idx="1250">
                  <c:v>44130</c:v>
                </c:pt>
                <c:pt idx="1251">
                  <c:v>44131</c:v>
                </c:pt>
                <c:pt idx="1252">
                  <c:v>44132</c:v>
                </c:pt>
                <c:pt idx="1253">
                  <c:v>44133</c:v>
                </c:pt>
                <c:pt idx="1254">
                  <c:v>44134</c:v>
                </c:pt>
                <c:pt idx="1255">
                  <c:v>44137</c:v>
                </c:pt>
                <c:pt idx="1256">
                  <c:v>44138</c:v>
                </c:pt>
                <c:pt idx="1257">
                  <c:v>44139</c:v>
                </c:pt>
                <c:pt idx="1258">
                  <c:v>44140</c:v>
                </c:pt>
                <c:pt idx="1259">
                  <c:v>44141</c:v>
                </c:pt>
                <c:pt idx="1260">
                  <c:v>44144</c:v>
                </c:pt>
                <c:pt idx="1261">
                  <c:v>44145</c:v>
                </c:pt>
                <c:pt idx="1262">
                  <c:v>44146</c:v>
                </c:pt>
                <c:pt idx="1263">
                  <c:v>44147</c:v>
                </c:pt>
                <c:pt idx="1264">
                  <c:v>44148</c:v>
                </c:pt>
                <c:pt idx="1265">
                  <c:v>44151</c:v>
                </c:pt>
                <c:pt idx="1266">
                  <c:v>44152</c:v>
                </c:pt>
                <c:pt idx="1267">
                  <c:v>44153</c:v>
                </c:pt>
                <c:pt idx="1268">
                  <c:v>44154</c:v>
                </c:pt>
              </c:numCache>
            </c:numRef>
          </c:cat>
          <c:val>
            <c:numRef>
              <c:f>'Pane 1'!$B$37:$B$1305</c:f>
              <c:numCache>
                <c:formatCode>0.00\%</c:formatCode>
                <c:ptCount val="1269"/>
                <c:pt idx="0">
                  <c:v>0</c:v>
                </c:pt>
                <c:pt idx="1">
                  <c:v>3.01</c:v>
                </c:pt>
                <c:pt idx="2">
                  <c:v>4</c:v>
                </c:pt>
                <c:pt idx="3">
                  <c:v>2.57</c:v>
                </c:pt>
                <c:pt idx="4">
                  <c:v>3.28</c:v>
                </c:pt>
                <c:pt idx="5">
                  <c:v>4.34</c:v>
                </c:pt>
                <c:pt idx="6">
                  <c:v>2.59</c:v>
                </c:pt>
                <c:pt idx="7">
                  <c:v>4.28</c:v>
                </c:pt>
                <c:pt idx="8">
                  <c:v>7.25</c:v>
                </c:pt>
                <c:pt idx="9">
                  <c:v>5.48</c:v>
                </c:pt>
                <c:pt idx="10">
                  <c:v>8.91</c:v>
                </c:pt>
                <c:pt idx="11">
                  <c:v>4.28</c:v>
                </c:pt>
                <c:pt idx="12">
                  <c:v>5.62</c:v>
                </c:pt>
                <c:pt idx="13">
                  <c:v>3.31</c:v>
                </c:pt>
                <c:pt idx="14">
                  <c:v>2.2400000000000002</c:v>
                </c:pt>
                <c:pt idx="15">
                  <c:v>-1.0900000000000001</c:v>
                </c:pt>
                <c:pt idx="16">
                  <c:v>0.37</c:v>
                </c:pt>
                <c:pt idx="17">
                  <c:v>-1.35</c:v>
                </c:pt>
                <c:pt idx="18">
                  <c:v>2.0099999999999998</c:v>
                </c:pt>
                <c:pt idx="19">
                  <c:v>1.9</c:v>
                </c:pt>
                <c:pt idx="20">
                  <c:v>-1.83</c:v>
                </c:pt>
                <c:pt idx="21">
                  <c:v>-2.99</c:v>
                </c:pt>
                <c:pt idx="22">
                  <c:v>-3.31</c:v>
                </c:pt>
                <c:pt idx="23">
                  <c:v>-1.71</c:v>
                </c:pt>
                <c:pt idx="24">
                  <c:v>-2.4</c:v>
                </c:pt>
                <c:pt idx="25">
                  <c:v>-2.59</c:v>
                </c:pt>
                <c:pt idx="26">
                  <c:v>-0.91</c:v>
                </c:pt>
                <c:pt idx="27">
                  <c:v>-2.92</c:v>
                </c:pt>
                <c:pt idx="28">
                  <c:v>-4.8600000000000003</c:v>
                </c:pt>
                <c:pt idx="29">
                  <c:v>-8.5299999999999994</c:v>
                </c:pt>
                <c:pt idx="30">
                  <c:v>-10.45</c:v>
                </c:pt>
                <c:pt idx="31">
                  <c:v>-2.11</c:v>
                </c:pt>
                <c:pt idx="32">
                  <c:v>-4.71</c:v>
                </c:pt>
                <c:pt idx="33">
                  <c:v>-7.34</c:v>
                </c:pt>
                <c:pt idx="34">
                  <c:v>-4.37</c:v>
                </c:pt>
                <c:pt idx="35">
                  <c:v>-3.03</c:v>
                </c:pt>
                <c:pt idx="36">
                  <c:v>-11.36</c:v>
                </c:pt>
                <c:pt idx="37">
                  <c:v>-10.95</c:v>
                </c:pt>
                <c:pt idx="38">
                  <c:v>-13.46</c:v>
                </c:pt>
                <c:pt idx="39">
                  <c:v>-10.26</c:v>
                </c:pt>
                <c:pt idx="40">
                  <c:v>-10.38</c:v>
                </c:pt>
                <c:pt idx="41">
                  <c:v>-14.86</c:v>
                </c:pt>
                <c:pt idx="42">
                  <c:v>-16.22</c:v>
                </c:pt>
                <c:pt idx="43">
                  <c:v>-17.55</c:v>
                </c:pt>
                <c:pt idx="44">
                  <c:v>-18.62</c:v>
                </c:pt>
                <c:pt idx="45">
                  <c:v>-24.18</c:v>
                </c:pt>
                <c:pt idx="46">
                  <c:v>-21.47</c:v>
                </c:pt>
                <c:pt idx="47">
                  <c:v>-23.61</c:v>
                </c:pt>
                <c:pt idx="48">
                  <c:v>-21.74</c:v>
                </c:pt>
                <c:pt idx="49">
                  <c:v>-23.9</c:v>
                </c:pt>
                <c:pt idx="50">
                  <c:v>-24.52</c:v>
                </c:pt>
                <c:pt idx="51">
                  <c:v>-25.38</c:v>
                </c:pt>
                <c:pt idx="52">
                  <c:v>-31.13</c:v>
                </c:pt>
                <c:pt idx="53">
                  <c:v>-30.69</c:v>
                </c:pt>
                <c:pt idx="54">
                  <c:v>-28.36</c:v>
                </c:pt>
                <c:pt idx="55">
                  <c:v>-26.43</c:v>
                </c:pt>
                <c:pt idx="56">
                  <c:v>-28.17</c:v>
                </c:pt>
                <c:pt idx="57">
                  <c:v>-27.3</c:v>
                </c:pt>
                <c:pt idx="58">
                  <c:v>-25.93</c:v>
                </c:pt>
                <c:pt idx="59">
                  <c:v>-21.18</c:v>
                </c:pt>
                <c:pt idx="60">
                  <c:v>-24.73</c:v>
                </c:pt>
                <c:pt idx="61">
                  <c:v>-25.78</c:v>
                </c:pt>
                <c:pt idx="62">
                  <c:v>-23.53</c:v>
                </c:pt>
                <c:pt idx="63">
                  <c:v>-25.87</c:v>
                </c:pt>
                <c:pt idx="64">
                  <c:v>-23.8</c:v>
                </c:pt>
                <c:pt idx="65">
                  <c:v>-21.37</c:v>
                </c:pt>
                <c:pt idx="66">
                  <c:v>-21.15</c:v>
                </c:pt>
                <c:pt idx="67">
                  <c:v>-22.3</c:v>
                </c:pt>
                <c:pt idx="68">
                  <c:v>-18.23</c:v>
                </c:pt>
                <c:pt idx="69">
                  <c:v>-18.809999999999999</c:v>
                </c:pt>
                <c:pt idx="70">
                  <c:v>-18.54</c:v>
                </c:pt>
                <c:pt idx="71">
                  <c:v>-15.5</c:v>
                </c:pt>
                <c:pt idx="72">
                  <c:v>-20.57</c:v>
                </c:pt>
                <c:pt idx="73">
                  <c:v>-19.96</c:v>
                </c:pt>
                <c:pt idx="74">
                  <c:v>-18.48</c:v>
                </c:pt>
                <c:pt idx="75">
                  <c:v>-19.02</c:v>
                </c:pt>
                <c:pt idx="76">
                  <c:v>-18.77</c:v>
                </c:pt>
                <c:pt idx="77">
                  <c:v>-18.37</c:v>
                </c:pt>
                <c:pt idx="78">
                  <c:v>-18.600000000000001</c:v>
                </c:pt>
                <c:pt idx="79">
                  <c:v>-17.36</c:v>
                </c:pt>
                <c:pt idx="80">
                  <c:v>-17.05</c:v>
                </c:pt>
                <c:pt idx="81">
                  <c:v>-15.89</c:v>
                </c:pt>
                <c:pt idx="82">
                  <c:v>-15.94</c:v>
                </c:pt>
                <c:pt idx="83">
                  <c:v>-16.95</c:v>
                </c:pt>
                <c:pt idx="84">
                  <c:v>-17.16</c:v>
                </c:pt>
                <c:pt idx="85">
                  <c:v>-18.18</c:v>
                </c:pt>
                <c:pt idx="86">
                  <c:v>-15.81</c:v>
                </c:pt>
                <c:pt idx="87">
                  <c:v>-13.38</c:v>
                </c:pt>
                <c:pt idx="88">
                  <c:v>-15</c:v>
                </c:pt>
                <c:pt idx="89">
                  <c:v>-14.96</c:v>
                </c:pt>
                <c:pt idx="90">
                  <c:v>-12.08</c:v>
                </c:pt>
                <c:pt idx="91">
                  <c:v>-13.2</c:v>
                </c:pt>
                <c:pt idx="92">
                  <c:v>-12.71</c:v>
                </c:pt>
                <c:pt idx="93">
                  <c:v>-12.8</c:v>
                </c:pt>
                <c:pt idx="94">
                  <c:v>-13.12</c:v>
                </c:pt>
                <c:pt idx="95">
                  <c:v>-13.65</c:v>
                </c:pt>
                <c:pt idx="96">
                  <c:v>-14.59</c:v>
                </c:pt>
                <c:pt idx="97">
                  <c:v>-11.01</c:v>
                </c:pt>
                <c:pt idx="98">
                  <c:v>-8.7899999999999991</c:v>
                </c:pt>
                <c:pt idx="99">
                  <c:v>-8.15</c:v>
                </c:pt>
                <c:pt idx="100">
                  <c:v>-7.25</c:v>
                </c:pt>
                <c:pt idx="101">
                  <c:v>-9.83</c:v>
                </c:pt>
                <c:pt idx="102">
                  <c:v>-21.53</c:v>
                </c:pt>
                <c:pt idx="103">
                  <c:v>-19.510000000000002</c:v>
                </c:pt>
                <c:pt idx="104">
                  <c:v>-20.99</c:v>
                </c:pt>
                <c:pt idx="105">
                  <c:v>-20.23</c:v>
                </c:pt>
                <c:pt idx="106">
                  <c:v>-22.18</c:v>
                </c:pt>
                <c:pt idx="107">
                  <c:v>-23.12</c:v>
                </c:pt>
                <c:pt idx="108">
                  <c:v>-24.27</c:v>
                </c:pt>
                <c:pt idx="109">
                  <c:v>-24.9</c:v>
                </c:pt>
                <c:pt idx="110">
                  <c:v>-25.11</c:v>
                </c:pt>
                <c:pt idx="111">
                  <c:v>-22.55</c:v>
                </c:pt>
                <c:pt idx="112">
                  <c:v>-23.86</c:v>
                </c:pt>
                <c:pt idx="113">
                  <c:v>-24.48</c:v>
                </c:pt>
                <c:pt idx="114">
                  <c:v>-25.66</c:v>
                </c:pt>
                <c:pt idx="115">
                  <c:v>-24.44</c:v>
                </c:pt>
                <c:pt idx="116">
                  <c:v>-24.69</c:v>
                </c:pt>
                <c:pt idx="117">
                  <c:v>-22.73</c:v>
                </c:pt>
                <c:pt idx="118">
                  <c:v>-25.12</c:v>
                </c:pt>
                <c:pt idx="119">
                  <c:v>-27.02</c:v>
                </c:pt>
                <c:pt idx="120">
                  <c:v>-26.9</c:v>
                </c:pt>
                <c:pt idx="121">
                  <c:v>-25.87</c:v>
                </c:pt>
                <c:pt idx="122">
                  <c:v>-26.28</c:v>
                </c:pt>
                <c:pt idx="123">
                  <c:v>-24.72</c:v>
                </c:pt>
                <c:pt idx="124">
                  <c:v>-25.51</c:v>
                </c:pt>
                <c:pt idx="125">
                  <c:v>-23.07</c:v>
                </c:pt>
                <c:pt idx="126">
                  <c:v>-21.07</c:v>
                </c:pt>
                <c:pt idx="127">
                  <c:v>-18.57</c:v>
                </c:pt>
                <c:pt idx="128">
                  <c:v>-16.649999999999999</c:v>
                </c:pt>
                <c:pt idx="129">
                  <c:v>-14.48</c:v>
                </c:pt>
                <c:pt idx="130">
                  <c:v>-14.07</c:v>
                </c:pt>
                <c:pt idx="131">
                  <c:v>-14.68</c:v>
                </c:pt>
                <c:pt idx="132">
                  <c:v>-15.56</c:v>
                </c:pt>
                <c:pt idx="133">
                  <c:v>-15.78</c:v>
                </c:pt>
                <c:pt idx="134">
                  <c:v>-17.16</c:v>
                </c:pt>
                <c:pt idx="135">
                  <c:v>-16.2</c:v>
                </c:pt>
                <c:pt idx="136">
                  <c:v>-16.91</c:v>
                </c:pt>
                <c:pt idx="137">
                  <c:v>-18.600000000000001</c:v>
                </c:pt>
                <c:pt idx="138">
                  <c:v>-19.239999999999998</c:v>
                </c:pt>
                <c:pt idx="139">
                  <c:v>-22.02</c:v>
                </c:pt>
                <c:pt idx="140">
                  <c:v>-21.93</c:v>
                </c:pt>
                <c:pt idx="141">
                  <c:v>-21.71</c:v>
                </c:pt>
                <c:pt idx="142">
                  <c:v>-21.57</c:v>
                </c:pt>
                <c:pt idx="143">
                  <c:v>-20.61</c:v>
                </c:pt>
                <c:pt idx="144">
                  <c:v>-21.44</c:v>
                </c:pt>
                <c:pt idx="145">
                  <c:v>-21.98</c:v>
                </c:pt>
                <c:pt idx="146">
                  <c:v>-24.31</c:v>
                </c:pt>
                <c:pt idx="147">
                  <c:v>-25.13</c:v>
                </c:pt>
                <c:pt idx="148">
                  <c:v>-23.76</c:v>
                </c:pt>
                <c:pt idx="149">
                  <c:v>-26.43</c:v>
                </c:pt>
                <c:pt idx="150">
                  <c:v>-29.02</c:v>
                </c:pt>
                <c:pt idx="151">
                  <c:v>-26.83</c:v>
                </c:pt>
                <c:pt idx="152">
                  <c:v>-24.26</c:v>
                </c:pt>
                <c:pt idx="153">
                  <c:v>-23.91</c:v>
                </c:pt>
                <c:pt idx="154">
                  <c:v>-19.59</c:v>
                </c:pt>
                <c:pt idx="155">
                  <c:v>-18.559999999999999</c:v>
                </c:pt>
                <c:pt idx="156">
                  <c:v>-21.31</c:v>
                </c:pt>
                <c:pt idx="157">
                  <c:v>-20.9</c:v>
                </c:pt>
                <c:pt idx="158">
                  <c:v>-19.260000000000002</c:v>
                </c:pt>
                <c:pt idx="159">
                  <c:v>-21.25</c:v>
                </c:pt>
                <c:pt idx="160">
                  <c:v>-20.170000000000002</c:v>
                </c:pt>
                <c:pt idx="161">
                  <c:v>-19.79</c:v>
                </c:pt>
                <c:pt idx="162">
                  <c:v>-18.47</c:v>
                </c:pt>
                <c:pt idx="163">
                  <c:v>-18.16</c:v>
                </c:pt>
                <c:pt idx="164">
                  <c:v>-17.809999999999999</c:v>
                </c:pt>
                <c:pt idx="165">
                  <c:v>-28.6</c:v>
                </c:pt>
                <c:pt idx="166">
                  <c:v>-26.88</c:v>
                </c:pt>
                <c:pt idx="167">
                  <c:v>-28.47</c:v>
                </c:pt>
                <c:pt idx="168">
                  <c:v>-28.56</c:v>
                </c:pt>
                <c:pt idx="169">
                  <c:v>-27.08</c:v>
                </c:pt>
                <c:pt idx="170">
                  <c:v>-23.96</c:v>
                </c:pt>
                <c:pt idx="171">
                  <c:v>-23.44</c:v>
                </c:pt>
                <c:pt idx="172">
                  <c:v>-23.76</c:v>
                </c:pt>
                <c:pt idx="173">
                  <c:v>-24.1</c:v>
                </c:pt>
                <c:pt idx="174">
                  <c:v>-21.5</c:v>
                </c:pt>
                <c:pt idx="175">
                  <c:v>-22.18</c:v>
                </c:pt>
                <c:pt idx="176">
                  <c:v>-22.56</c:v>
                </c:pt>
                <c:pt idx="177">
                  <c:v>-22.28</c:v>
                </c:pt>
                <c:pt idx="178">
                  <c:v>-19.29</c:v>
                </c:pt>
                <c:pt idx="179">
                  <c:v>-20.89</c:v>
                </c:pt>
                <c:pt idx="180">
                  <c:v>-21.82</c:v>
                </c:pt>
                <c:pt idx="181">
                  <c:v>-21.87</c:v>
                </c:pt>
                <c:pt idx="182">
                  <c:v>-20.239999999999998</c:v>
                </c:pt>
                <c:pt idx="183">
                  <c:v>-19.66</c:v>
                </c:pt>
                <c:pt idx="184">
                  <c:v>-20.72</c:v>
                </c:pt>
                <c:pt idx="185">
                  <c:v>-20.88</c:v>
                </c:pt>
                <c:pt idx="186">
                  <c:v>-19.84</c:v>
                </c:pt>
                <c:pt idx="187">
                  <c:v>-20.010000000000002</c:v>
                </c:pt>
                <c:pt idx="188">
                  <c:v>-20.25</c:v>
                </c:pt>
                <c:pt idx="189">
                  <c:v>-20.76</c:v>
                </c:pt>
                <c:pt idx="190">
                  <c:v>-20.2</c:v>
                </c:pt>
                <c:pt idx="191">
                  <c:v>-20.83</c:v>
                </c:pt>
                <c:pt idx="192">
                  <c:v>-19.05</c:v>
                </c:pt>
                <c:pt idx="193">
                  <c:v>-18.829999999999998</c:v>
                </c:pt>
                <c:pt idx="194">
                  <c:v>-19.07</c:v>
                </c:pt>
                <c:pt idx="195">
                  <c:v>-18.940000000000001</c:v>
                </c:pt>
                <c:pt idx="196">
                  <c:v>-18.940000000000001</c:v>
                </c:pt>
                <c:pt idx="197">
                  <c:v>-19</c:v>
                </c:pt>
                <c:pt idx="198">
                  <c:v>-19</c:v>
                </c:pt>
                <c:pt idx="199">
                  <c:v>-16.739999999999998</c:v>
                </c:pt>
                <c:pt idx="200">
                  <c:v>-17.53</c:v>
                </c:pt>
                <c:pt idx="201">
                  <c:v>-17.100000000000001</c:v>
                </c:pt>
                <c:pt idx="202">
                  <c:v>-19.73</c:v>
                </c:pt>
                <c:pt idx="203">
                  <c:v>-17.61</c:v>
                </c:pt>
                <c:pt idx="204">
                  <c:v>-20.07</c:v>
                </c:pt>
                <c:pt idx="205">
                  <c:v>-19.309999999999999</c:v>
                </c:pt>
                <c:pt idx="206">
                  <c:v>-19.03</c:v>
                </c:pt>
                <c:pt idx="207">
                  <c:v>-17.25</c:v>
                </c:pt>
                <c:pt idx="208">
                  <c:v>-18.43</c:v>
                </c:pt>
                <c:pt idx="209">
                  <c:v>-18.27</c:v>
                </c:pt>
                <c:pt idx="210">
                  <c:v>-21.08</c:v>
                </c:pt>
                <c:pt idx="211">
                  <c:v>-20.29</c:v>
                </c:pt>
                <c:pt idx="212">
                  <c:v>-20.2</c:v>
                </c:pt>
                <c:pt idx="213">
                  <c:v>-21.34</c:v>
                </c:pt>
                <c:pt idx="214">
                  <c:v>-19.260000000000002</c:v>
                </c:pt>
                <c:pt idx="215">
                  <c:v>-18.920000000000002</c:v>
                </c:pt>
                <c:pt idx="216">
                  <c:v>-19.59</c:v>
                </c:pt>
                <c:pt idx="217">
                  <c:v>-18.03</c:v>
                </c:pt>
                <c:pt idx="218">
                  <c:v>-14.63</c:v>
                </c:pt>
                <c:pt idx="219">
                  <c:v>-14.87</c:v>
                </c:pt>
                <c:pt idx="220">
                  <c:v>-11.6</c:v>
                </c:pt>
                <c:pt idx="221">
                  <c:v>-12.6</c:v>
                </c:pt>
                <c:pt idx="222">
                  <c:v>-12.81</c:v>
                </c:pt>
                <c:pt idx="223">
                  <c:v>-14.05</c:v>
                </c:pt>
                <c:pt idx="224">
                  <c:v>-16.329999999999998</c:v>
                </c:pt>
                <c:pt idx="225">
                  <c:v>-17.239999999999998</c:v>
                </c:pt>
                <c:pt idx="226">
                  <c:v>-16.63</c:v>
                </c:pt>
                <c:pt idx="227">
                  <c:v>-15.6</c:v>
                </c:pt>
                <c:pt idx="228">
                  <c:v>-16.989999999999998</c:v>
                </c:pt>
                <c:pt idx="229">
                  <c:v>-1.19</c:v>
                </c:pt>
                <c:pt idx="230">
                  <c:v>1.37</c:v>
                </c:pt>
                <c:pt idx="231">
                  <c:v>2.6</c:v>
                </c:pt>
                <c:pt idx="232">
                  <c:v>6.06</c:v>
                </c:pt>
                <c:pt idx="233">
                  <c:v>5.91</c:v>
                </c:pt>
                <c:pt idx="234">
                  <c:v>5.23</c:v>
                </c:pt>
                <c:pt idx="235">
                  <c:v>5.61</c:v>
                </c:pt>
                <c:pt idx="236">
                  <c:v>5.2</c:v>
                </c:pt>
                <c:pt idx="237">
                  <c:v>5.28</c:v>
                </c:pt>
                <c:pt idx="238">
                  <c:v>3.87</c:v>
                </c:pt>
                <c:pt idx="239">
                  <c:v>2.56</c:v>
                </c:pt>
                <c:pt idx="240">
                  <c:v>1.76</c:v>
                </c:pt>
                <c:pt idx="241">
                  <c:v>1.6</c:v>
                </c:pt>
                <c:pt idx="242">
                  <c:v>1.51</c:v>
                </c:pt>
                <c:pt idx="243">
                  <c:v>3.63</c:v>
                </c:pt>
                <c:pt idx="244">
                  <c:v>3.43</c:v>
                </c:pt>
                <c:pt idx="245">
                  <c:v>1.64</c:v>
                </c:pt>
                <c:pt idx="246">
                  <c:v>-3.99</c:v>
                </c:pt>
                <c:pt idx="247">
                  <c:v>-4.53</c:v>
                </c:pt>
                <c:pt idx="248">
                  <c:v>-5.69</c:v>
                </c:pt>
                <c:pt idx="249">
                  <c:v>-5.51</c:v>
                </c:pt>
                <c:pt idx="250">
                  <c:v>-4.18</c:v>
                </c:pt>
                <c:pt idx="251">
                  <c:v>-4.32</c:v>
                </c:pt>
                <c:pt idx="252">
                  <c:v>-4.17</c:v>
                </c:pt>
                <c:pt idx="253">
                  <c:v>-1.88</c:v>
                </c:pt>
                <c:pt idx="254">
                  <c:v>-1.81</c:v>
                </c:pt>
                <c:pt idx="255">
                  <c:v>-2.1</c:v>
                </c:pt>
                <c:pt idx="256">
                  <c:v>-2.34</c:v>
                </c:pt>
                <c:pt idx="257">
                  <c:v>-2.74</c:v>
                </c:pt>
                <c:pt idx="258">
                  <c:v>-2.25</c:v>
                </c:pt>
                <c:pt idx="259">
                  <c:v>-2.68</c:v>
                </c:pt>
                <c:pt idx="260">
                  <c:v>-2.5</c:v>
                </c:pt>
                <c:pt idx="261">
                  <c:v>0.49</c:v>
                </c:pt>
                <c:pt idx="262">
                  <c:v>-0.88</c:v>
                </c:pt>
                <c:pt idx="263">
                  <c:v>3.62</c:v>
                </c:pt>
                <c:pt idx="264">
                  <c:v>4.3</c:v>
                </c:pt>
                <c:pt idx="265">
                  <c:v>2.5099999999999998</c:v>
                </c:pt>
                <c:pt idx="266">
                  <c:v>2.21</c:v>
                </c:pt>
                <c:pt idx="267">
                  <c:v>2.17</c:v>
                </c:pt>
                <c:pt idx="268">
                  <c:v>2.96</c:v>
                </c:pt>
                <c:pt idx="269">
                  <c:v>2.68</c:v>
                </c:pt>
                <c:pt idx="270">
                  <c:v>3.98</c:v>
                </c:pt>
                <c:pt idx="271">
                  <c:v>3.33</c:v>
                </c:pt>
                <c:pt idx="272">
                  <c:v>4.3499999999999996</c:v>
                </c:pt>
                <c:pt idx="273">
                  <c:v>4.08</c:v>
                </c:pt>
                <c:pt idx="274">
                  <c:v>5.22</c:v>
                </c:pt>
                <c:pt idx="275">
                  <c:v>4.46</c:v>
                </c:pt>
                <c:pt idx="276">
                  <c:v>4.47</c:v>
                </c:pt>
                <c:pt idx="277">
                  <c:v>6.76</c:v>
                </c:pt>
                <c:pt idx="278">
                  <c:v>4.72</c:v>
                </c:pt>
                <c:pt idx="279">
                  <c:v>4.25</c:v>
                </c:pt>
                <c:pt idx="280">
                  <c:v>2.98</c:v>
                </c:pt>
                <c:pt idx="281">
                  <c:v>6.05</c:v>
                </c:pt>
                <c:pt idx="282">
                  <c:v>7.64</c:v>
                </c:pt>
                <c:pt idx="283">
                  <c:v>9.64</c:v>
                </c:pt>
                <c:pt idx="284">
                  <c:v>9.0299999999999994</c:v>
                </c:pt>
                <c:pt idx="285">
                  <c:v>8.93</c:v>
                </c:pt>
                <c:pt idx="286">
                  <c:v>8.0399999999999991</c:v>
                </c:pt>
                <c:pt idx="287">
                  <c:v>8.5500000000000007</c:v>
                </c:pt>
                <c:pt idx="288">
                  <c:v>7.45</c:v>
                </c:pt>
                <c:pt idx="289">
                  <c:v>11.21</c:v>
                </c:pt>
                <c:pt idx="290">
                  <c:v>10.54</c:v>
                </c:pt>
                <c:pt idx="291">
                  <c:v>10.85</c:v>
                </c:pt>
                <c:pt idx="292">
                  <c:v>15.13</c:v>
                </c:pt>
                <c:pt idx="293">
                  <c:v>15.29</c:v>
                </c:pt>
                <c:pt idx="294">
                  <c:v>14.28</c:v>
                </c:pt>
                <c:pt idx="295">
                  <c:v>16.54</c:v>
                </c:pt>
                <c:pt idx="296">
                  <c:v>16.05</c:v>
                </c:pt>
                <c:pt idx="297">
                  <c:v>15.59</c:v>
                </c:pt>
                <c:pt idx="298">
                  <c:v>18.489999999999998</c:v>
                </c:pt>
                <c:pt idx="299">
                  <c:v>17.47</c:v>
                </c:pt>
                <c:pt idx="300">
                  <c:v>17.04</c:v>
                </c:pt>
                <c:pt idx="301">
                  <c:v>17.100000000000001</c:v>
                </c:pt>
                <c:pt idx="302">
                  <c:v>15.79</c:v>
                </c:pt>
                <c:pt idx="303">
                  <c:v>16.66</c:v>
                </c:pt>
                <c:pt idx="304">
                  <c:v>17.260000000000002</c:v>
                </c:pt>
                <c:pt idx="305">
                  <c:v>19.78</c:v>
                </c:pt>
                <c:pt idx="306">
                  <c:v>20.399999999999999</c:v>
                </c:pt>
                <c:pt idx="307">
                  <c:v>19.899999999999999</c:v>
                </c:pt>
                <c:pt idx="308">
                  <c:v>20.46</c:v>
                </c:pt>
                <c:pt idx="309">
                  <c:v>19.11</c:v>
                </c:pt>
                <c:pt idx="310">
                  <c:v>17.14</c:v>
                </c:pt>
                <c:pt idx="311">
                  <c:v>18.34</c:v>
                </c:pt>
                <c:pt idx="312">
                  <c:v>18.13</c:v>
                </c:pt>
                <c:pt idx="313">
                  <c:v>18.3</c:v>
                </c:pt>
                <c:pt idx="314">
                  <c:v>18.62</c:v>
                </c:pt>
                <c:pt idx="315">
                  <c:v>19.66</c:v>
                </c:pt>
                <c:pt idx="316">
                  <c:v>18.77</c:v>
                </c:pt>
                <c:pt idx="317">
                  <c:v>19.16</c:v>
                </c:pt>
                <c:pt idx="318">
                  <c:v>19.29</c:v>
                </c:pt>
                <c:pt idx="319">
                  <c:v>18.22</c:v>
                </c:pt>
                <c:pt idx="320">
                  <c:v>18.66</c:v>
                </c:pt>
                <c:pt idx="321">
                  <c:v>16.059999999999999</c:v>
                </c:pt>
                <c:pt idx="322">
                  <c:v>15.74</c:v>
                </c:pt>
                <c:pt idx="323">
                  <c:v>18.07</c:v>
                </c:pt>
                <c:pt idx="324">
                  <c:v>17.64</c:v>
                </c:pt>
                <c:pt idx="325">
                  <c:v>16.72</c:v>
                </c:pt>
                <c:pt idx="326">
                  <c:v>16.89</c:v>
                </c:pt>
                <c:pt idx="327">
                  <c:v>17.190000000000001</c:v>
                </c:pt>
                <c:pt idx="328">
                  <c:v>19.38</c:v>
                </c:pt>
                <c:pt idx="329">
                  <c:v>19.11</c:v>
                </c:pt>
                <c:pt idx="330">
                  <c:v>20.82</c:v>
                </c:pt>
                <c:pt idx="331">
                  <c:v>20.100000000000001</c:v>
                </c:pt>
                <c:pt idx="332">
                  <c:v>20.7</c:v>
                </c:pt>
                <c:pt idx="333">
                  <c:v>21.3</c:v>
                </c:pt>
                <c:pt idx="334">
                  <c:v>18.47</c:v>
                </c:pt>
                <c:pt idx="335">
                  <c:v>18.66</c:v>
                </c:pt>
                <c:pt idx="336">
                  <c:v>17.98</c:v>
                </c:pt>
                <c:pt idx="337">
                  <c:v>18.13</c:v>
                </c:pt>
                <c:pt idx="338">
                  <c:v>19.829999999999998</c:v>
                </c:pt>
                <c:pt idx="339">
                  <c:v>20.75</c:v>
                </c:pt>
                <c:pt idx="340">
                  <c:v>21.83</c:v>
                </c:pt>
                <c:pt idx="341">
                  <c:v>23.16</c:v>
                </c:pt>
                <c:pt idx="342">
                  <c:v>22.95</c:v>
                </c:pt>
                <c:pt idx="343">
                  <c:v>22.21</c:v>
                </c:pt>
                <c:pt idx="344">
                  <c:v>21.03</c:v>
                </c:pt>
                <c:pt idx="345">
                  <c:v>19.46</c:v>
                </c:pt>
                <c:pt idx="346">
                  <c:v>19.559999999999999</c:v>
                </c:pt>
                <c:pt idx="347">
                  <c:v>19.04</c:v>
                </c:pt>
                <c:pt idx="348">
                  <c:v>19.66</c:v>
                </c:pt>
                <c:pt idx="349">
                  <c:v>20.07</c:v>
                </c:pt>
                <c:pt idx="350">
                  <c:v>19.64</c:v>
                </c:pt>
                <c:pt idx="351">
                  <c:v>18.88</c:v>
                </c:pt>
                <c:pt idx="352">
                  <c:v>22.48</c:v>
                </c:pt>
                <c:pt idx="353">
                  <c:v>19.25</c:v>
                </c:pt>
                <c:pt idx="354">
                  <c:v>16.25</c:v>
                </c:pt>
                <c:pt idx="355">
                  <c:v>17.43</c:v>
                </c:pt>
                <c:pt idx="356">
                  <c:v>18.84</c:v>
                </c:pt>
                <c:pt idx="357">
                  <c:v>19.64</c:v>
                </c:pt>
                <c:pt idx="358">
                  <c:v>26.57</c:v>
                </c:pt>
                <c:pt idx="359">
                  <c:v>24.91</c:v>
                </c:pt>
                <c:pt idx="360">
                  <c:v>27.33</c:v>
                </c:pt>
                <c:pt idx="361">
                  <c:v>26.6</c:v>
                </c:pt>
                <c:pt idx="362">
                  <c:v>29.22</c:v>
                </c:pt>
                <c:pt idx="363">
                  <c:v>30.14</c:v>
                </c:pt>
                <c:pt idx="364">
                  <c:v>29.42</c:v>
                </c:pt>
                <c:pt idx="365">
                  <c:v>30.8</c:v>
                </c:pt>
                <c:pt idx="366">
                  <c:v>30.26</c:v>
                </c:pt>
                <c:pt idx="367">
                  <c:v>30.08</c:v>
                </c:pt>
                <c:pt idx="368">
                  <c:v>30.98</c:v>
                </c:pt>
                <c:pt idx="369">
                  <c:v>33.32</c:v>
                </c:pt>
                <c:pt idx="370">
                  <c:v>31.87</c:v>
                </c:pt>
                <c:pt idx="371">
                  <c:v>33.76</c:v>
                </c:pt>
                <c:pt idx="372">
                  <c:v>33.11</c:v>
                </c:pt>
                <c:pt idx="373">
                  <c:v>32.6</c:v>
                </c:pt>
                <c:pt idx="374">
                  <c:v>27.43</c:v>
                </c:pt>
                <c:pt idx="375">
                  <c:v>29.51</c:v>
                </c:pt>
                <c:pt idx="376">
                  <c:v>30.61</c:v>
                </c:pt>
                <c:pt idx="377">
                  <c:v>30.73</c:v>
                </c:pt>
                <c:pt idx="378">
                  <c:v>31.38</c:v>
                </c:pt>
                <c:pt idx="379">
                  <c:v>31.22</c:v>
                </c:pt>
                <c:pt idx="380">
                  <c:v>35.630000000000003</c:v>
                </c:pt>
                <c:pt idx="381">
                  <c:v>35.11</c:v>
                </c:pt>
                <c:pt idx="382">
                  <c:v>35.770000000000003</c:v>
                </c:pt>
                <c:pt idx="383">
                  <c:v>35.64</c:v>
                </c:pt>
                <c:pt idx="384">
                  <c:v>35.58</c:v>
                </c:pt>
                <c:pt idx="385">
                  <c:v>37.4</c:v>
                </c:pt>
                <c:pt idx="386">
                  <c:v>37.299999999999997</c:v>
                </c:pt>
                <c:pt idx="387">
                  <c:v>37.39</c:v>
                </c:pt>
                <c:pt idx="388">
                  <c:v>37.76</c:v>
                </c:pt>
                <c:pt idx="389">
                  <c:v>37.979999999999997</c:v>
                </c:pt>
                <c:pt idx="390">
                  <c:v>31.45</c:v>
                </c:pt>
                <c:pt idx="391">
                  <c:v>25.97</c:v>
                </c:pt>
                <c:pt idx="392">
                  <c:v>27.03</c:v>
                </c:pt>
                <c:pt idx="393">
                  <c:v>26.6</c:v>
                </c:pt>
                <c:pt idx="394">
                  <c:v>26.24</c:v>
                </c:pt>
                <c:pt idx="395">
                  <c:v>26.75</c:v>
                </c:pt>
                <c:pt idx="396">
                  <c:v>27.6</c:v>
                </c:pt>
                <c:pt idx="397">
                  <c:v>26.48</c:v>
                </c:pt>
                <c:pt idx="398">
                  <c:v>28.96</c:v>
                </c:pt>
                <c:pt idx="399">
                  <c:v>28.84</c:v>
                </c:pt>
                <c:pt idx="400">
                  <c:v>31.44</c:v>
                </c:pt>
                <c:pt idx="401">
                  <c:v>31.01</c:v>
                </c:pt>
                <c:pt idx="402">
                  <c:v>25.63</c:v>
                </c:pt>
                <c:pt idx="403">
                  <c:v>27.61</c:v>
                </c:pt>
                <c:pt idx="404">
                  <c:v>24.85</c:v>
                </c:pt>
                <c:pt idx="405">
                  <c:v>24.28</c:v>
                </c:pt>
                <c:pt idx="406">
                  <c:v>21.59</c:v>
                </c:pt>
                <c:pt idx="407">
                  <c:v>22.78</c:v>
                </c:pt>
                <c:pt idx="408">
                  <c:v>21.65</c:v>
                </c:pt>
                <c:pt idx="409">
                  <c:v>24.92</c:v>
                </c:pt>
                <c:pt idx="410">
                  <c:v>26.99</c:v>
                </c:pt>
                <c:pt idx="411">
                  <c:v>28.37</c:v>
                </c:pt>
                <c:pt idx="412">
                  <c:v>32.049999999999997</c:v>
                </c:pt>
                <c:pt idx="413">
                  <c:v>31.6</c:v>
                </c:pt>
                <c:pt idx="414">
                  <c:v>34.020000000000003</c:v>
                </c:pt>
                <c:pt idx="415">
                  <c:v>34.5</c:v>
                </c:pt>
                <c:pt idx="416">
                  <c:v>52.72</c:v>
                </c:pt>
                <c:pt idx="417">
                  <c:v>52.94</c:v>
                </c:pt>
                <c:pt idx="418">
                  <c:v>52.72</c:v>
                </c:pt>
                <c:pt idx="419">
                  <c:v>56.83</c:v>
                </c:pt>
                <c:pt idx="420">
                  <c:v>56.31</c:v>
                </c:pt>
                <c:pt idx="421">
                  <c:v>55.52</c:v>
                </c:pt>
                <c:pt idx="422">
                  <c:v>57.28</c:v>
                </c:pt>
                <c:pt idx="423">
                  <c:v>51.95</c:v>
                </c:pt>
                <c:pt idx="424">
                  <c:v>53.09</c:v>
                </c:pt>
                <c:pt idx="425">
                  <c:v>51.11</c:v>
                </c:pt>
                <c:pt idx="426">
                  <c:v>51.41</c:v>
                </c:pt>
                <c:pt idx="427">
                  <c:v>50.34</c:v>
                </c:pt>
                <c:pt idx="428">
                  <c:v>49.09</c:v>
                </c:pt>
                <c:pt idx="429">
                  <c:v>49.95</c:v>
                </c:pt>
                <c:pt idx="430">
                  <c:v>50.83</c:v>
                </c:pt>
                <c:pt idx="431">
                  <c:v>48.36</c:v>
                </c:pt>
                <c:pt idx="432">
                  <c:v>46.22</c:v>
                </c:pt>
                <c:pt idx="433">
                  <c:v>40.69</c:v>
                </c:pt>
                <c:pt idx="434">
                  <c:v>42.57</c:v>
                </c:pt>
                <c:pt idx="435">
                  <c:v>42.24</c:v>
                </c:pt>
                <c:pt idx="436">
                  <c:v>40.159999999999997</c:v>
                </c:pt>
                <c:pt idx="437">
                  <c:v>41.39</c:v>
                </c:pt>
                <c:pt idx="438">
                  <c:v>38.159999999999997</c:v>
                </c:pt>
                <c:pt idx="439">
                  <c:v>38.53</c:v>
                </c:pt>
                <c:pt idx="440">
                  <c:v>38.71</c:v>
                </c:pt>
                <c:pt idx="441">
                  <c:v>40.86</c:v>
                </c:pt>
                <c:pt idx="442">
                  <c:v>40.630000000000003</c:v>
                </c:pt>
                <c:pt idx="443">
                  <c:v>39.85</c:v>
                </c:pt>
                <c:pt idx="444">
                  <c:v>38.04</c:v>
                </c:pt>
                <c:pt idx="445">
                  <c:v>39.01</c:v>
                </c:pt>
                <c:pt idx="446">
                  <c:v>40.42</c:v>
                </c:pt>
                <c:pt idx="447">
                  <c:v>45.31</c:v>
                </c:pt>
                <c:pt idx="448">
                  <c:v>45.33</c:v>
                </c:pt>
                <c:pt idx="449">
                  <c:v>45.35</c:v>
                </c:pt>
                <c:pt idx="450">
                  <c:v>45.17</c:v>
                </c:pt>
                <c:pt idx="451">
                  <c:v>49.1</c:v>
                </c:pt>
                <c:pt idx="452">
                  <c:v>48.89</c:v>
                </c:pt>
                <c:pt idx="453">
                  <c:v>46.75</c:v>
                </c:pt>
                <c:pt idx="454">
                  <c:v>51.17</c:v>
                </c:pt>
                <c:pt idx="455">
                  <c:v>54.01</c:v>
                </c:pt>
                <c:pt idx="456">
                  <c:v>52.75</c:v>
                </c:pt>
                <c:pt idx="457">
                  <c:v>51.91</c:v>
                </c:pt>
                <c:pt idx="458">
                  <c:v>51.68</c:v>
                </c:pt>
                <c:pt idx="459">
                  <c:v>53.57</c:v>
                </c:pt>
                <c:pt idx="460">
                  <c:v>54.45</c:v>
                </c:pt>
                <c:pt idx="461">
                  <c:v>54.31</c:v>
                </c:pt>
                <c:pt idx="462">
                  <c:v>57.03</c:v>
                </c:pt>
                <c:pt idx="463">
                  <c:v>55.84</c:v>
                </c:pt>
                <c:pt idx="464">
                  <c:v>48.52</c:v>
                </c:pt>
                <c:pt idx="465">
                  <c:v>49.21</c:v>
                </c:pt>
                <c:pt idx="466">
                  <c:v>51.36</c:v>
                </c:pt>
                <c:pt idx="467">
                  <c:v>50.31</c:v>
                </c:pt>
                <c:pt idx="468">
                  <c:v>50.85</c:v>
                </c:pt>
                <c:pt idx="469">
                  <c:v>47.24</c:v>
                </c:pt>
                <c:pt idx="470">
                  <c:v>49.05</c:v>
                </c:pt>
                <c:pt idx="471">
                  <c:v>53.43</c:v>
                </c:pt>
                <c:pt idx="472">
                  <c:v>61.7</c:v>
                </c:pt>
                <c:pt idx="473">
                  <c:v>64.709999999999994</c:v>
                </c:pt>
                <c:pt idx="474">
                  <c:v>63.76</c:v>
                </c:pt>
                <c:pt idx="475">
                  <c:v>62.27</c:v>
                </c:pt>
                <c:pt idx="476">
                  <c:v>62.16</c:v>
                </c:pt>
                <c:pt idx="477">
                  <c:v>62.92</c:v>
                </c:pt>
                <c:pt idx="478">
                  <c:v>65.94</c:v>
                </c:pt>
                <c:pt idx="479">
                  <c:v>68.59</c:v>
                </c:pt>
                <c:pt idx="480">
                  <c:v>65.930000000000007</c:v>
                </c:pt>
                <c:pt idx="481">
                  <c:v>62.65</c:v>
                </c:pt>
                <c:pt idx="482">
                  <c:v>62.31</c:v>
                </c:pt>
                <c:pt idx="483">
                  <c:v>61.5</c:v>
                </c:pt>
                <c:pt idx="484">
                  <c:v>60.1</c:v>
                </c:pt>
                <c:pt idx="485">
                  <c:v>63.05</c:v>
                </c:pt>
                <c:pt idx="486">
                  <c:v>61.18</c:v>
                </c:pt>
                <c:pt idx="487">
                  <c:v>62.38</c:v>
                </c:pt>
                <c:pt idx="488">
                  <c:v>65.98</c:v>
                </c:pt>
                <c:pt idx="489">
                  <c:v>65.010000000000005</c:v>
                </c:pt>
                <c:pt idx="490">
                  <c:v>63.39</c:v>
                </c:pt>
                <c:pt idx="491">
                  <c:v>64.7</c:v>
                </c:pt>
                <c:pt idx="492">
                  <c:v>65.8</c:v>
                </c:pt>
                <c:pt idx="493">
                  <c:v>66.37</c:v>
                </c:pt>
                <c:pt idx="494">
                  <c:v>66.47</c:v>
                </c:pt>
                <c:pt idx="495">
                  <c:v>62.94</c:v>
                </c:pt>
                <c:pt idx="496">
                  <c:v>63.4</c:v>
                </c:pt>
                <c:pt idx="497">
                  <c:v>61.29</c:v>
                </c:pt>
                <c:pt idx="498">
                  <c:v>59.72</c:v>
                </c:pt>
                <c:pt idx="499">
                  <c:v>62.27</c:v>
                </c:pt>
                <c:pt idx="500">
                  <c:v>62.79</c:v>
                </c:pt>
                <c:pt idx="501">
                  <c:v>59.81</c:v>
                </c:pt>
                <c:pt idx="502">
                  <c:v>62.63</c:v>
                </c:pt>
                <c:pt idx="503">
                  <c:v>60.71</c:v>
                </c:pt>
                <c:pt idx="504">
                  <c:v>61.45</c:v>
                </c:pt>
                <c:pt idx="505">
                  <c:v>63.23</c:v>
                </c:pt>
                <c:pt idx="506">
                  <c:v>63.3</c:v>
                </c:pt>
                <c:pt idx="507">
                  <c:v>62.83</c:v>
                </c:pt>
                <c:pt idx="508">
                  <c:v>62.24</c:v>
                </c:pt>
                <c:pt idx="509">
                  <c:v>65.680000000000007</c:v>
                </c:pt>
                <c:pt idx="510">
                  <c:v>56.5</c:v>
                </c:pt>
                <c:pt idx="511">
                  <c:v>56.03</c:v>
                </c:pt>
                <c:pt idx="512">
                  <c:v>55.4</c:v>
                </c:pt>
                <c:pt idx="513">
                  <c:v>53.09</c:v>
                </c:pt>
                <c:pt idx="514">
                  <c:v>53.23</c:v>
                </c:pt>
                <c:pt idx="515">
                  <c:v>54.13</c:v>
                </c:pt>
                <c:pt idx="516">
                  <c:v>54.05</c:v>
                </c:pt>
                <c:pt idx="517">
                  <c:v>56.83</c:v>
                </c:pt>
                <c:pt idx="518">
                  <c:v>54.9</c:v>
                </c:pt>
                <c:pt idx="519">
                  <c:v>54.49</c:v>
                </c:pt>
                <c:pt idx="520">
                  <c:v>56.26</c:v>
                </c:pt>
                <c:pt idx="521">
                  <c:v>57.68</c:v>
                </c:pt>
                <c:pt idx="522">
                  <c:v>58.14</c:v>
                </c:pt>
                <c:pt idx="523">
                  <c:v>58.39</c:v>
                </c:pt>
                <c:pt idx="524">
                  <c:v>55.56</c:v>
                </c:pt>
                <c:pt idx="525">
                  <c:v>57.06</c:v>
                </c:pt>
                <c:pt idx="526">
                  <c:v>56.9</c:v>
                </c:pt>
                <c:pt idx="527">
                  <c:v>57.99</c:v>
                </c:pt>
                <c:pt idx="528">
                  <c:v>56.18</c:v>
                </c:pt>
                <c:pt idx="529">
                  <c:v>54.92</c:v>
                </c:pt>
                <c:pt idx="530">
                  <c:v>60.3</c:v>
                </c:pt>
                <c:pt idx="531">
                  <c:v>59.67</c:v>
                </c:pt>
                <c:pt idx="532">
                  <c:v>67.25</c:v>
                </c:pt>
                <c:pt idx="533">
                  <c:v>70.56</c:v>
                </c:pt>
                <c:pt idx="534">
                  <c:v>71.040000000000006</c:v>
                </c:pt>
                <c:pt idx="535">
                  <c:v>74.67</c:v>
                </c:pt>
                <c:pt idx="536">
                  <c:v>76.38</c:v>
                </c:pt>
                <c:pt idx="537">
                  <c:v>74.11</c:v>
                </c:pt>
                <c:pt idx="538">
                  <c:v>76.78</c:v>
                </c:pt>
                <c:pt idx="539">
                  <c:v>80.7</c:v>
                </c:pt>
                <c:pt idx="540">
                  <c:v>84.02</c:v>
                </c:pt>
                <c:pt idx="541">
                  <c:v>84.27</c:v>
                </c:pt>
                <c:pt idx="542">
                  <c:v>80.92</c:v>
                </c:pt>
                <c:pt idx="543">
                  <c:v>83.27</c:v>
                </c:pt>
                <c:pt idx="544">
                  <c:v>83.38</c:v>
                </c:pt>
                <c:pt idx="545">
                  <c:v>89.3</c:v>
                </c:pt>
                <c:pt idx="546">
                  <c:v>108.19</c:v>
                </c:pt>
                <c:pt idx="547">
                  <c:v>117.35</c:v>
                </c:pt>
                <c:pt idx="548">
                  <c:v>124.34</c:v>
                </c:pt>
                <c:pt idx="549">
                  <c:v>128.41</c:v>
                </c:pt>
                <c:pt idx="550">
                  <c:v>136.72</c:v>
                </c:pt>
                <c:pt idx="551">
                  <c:v>131.91</c:v>
                </c:pt>
                <c:pt idx="552">
                  <c:v>124.84</c:v>
                </c:pt>
                <c:pt idx="553">
                  <c:v>120.49</c:v>
                </c:pt>
                <c:pt idx="554">
                  <c:v>122.45</c:v>
                </c:pt>
                <c:pt idx="555">
                  <c:v>111.5</c:v>
                </c:pt>
                <c:pt idx="556">
                  <c:v>121.03</c:v>
                </c:pt>
                <c:pt idx="557">
                  <c:v>120.06</c:v>
                </c:pt>
                <c:pt idx="558">
                  <c:v>108.04</c:v>
                </c:pt>
                <c:pt idx="559">
                  <c:v>107.51</c:v>
                </c:pt>
                <c:pt idx="560">
                  <c:v>114.56</c:v>
                </c:pt>
                <c:pt idx="561">
                  <c:v>114.83</c:v>
                </c:pt>
                <c:pt idx="562">
                  <c:v>121.26</c:v>
                </c:pt>
                <c:pt idx="563">
                  <c:v>133.13</c:v>
                </c:pt>
                <c:pt idx="564">
                  <c:v>131.68</c:v>
                </c:pt>
                <c:pt idx="565">
                  <c:v>131.69999999999999</c:v>
                </c:pt>
                <c:pt idx="566">
                  <c:v>133.77000000000001</c:v>
                </c:pt>
                <c:pt idx="567">
                  <c:v>131.36000000000001</c:v>
                </c:pt>
                <c:pt idx="568">
                  <c:v>137.84</c:v>
                </c:pt>
                <c:pt idx="569">
                  <c:v>144.68</c:v>
                </c:pt>
                <c:pt idx="570">
                  <c:v>141.72999999999999</c:v>
                </c:pt>
                <c:pt idx="571">
                  <c:v>142.37</c:v>
                </c:pt>
                <c:pt idx="572">
                  <c:v>141.55000000000001</c:v>
                </c:pt>
                <c:pt idx="573">
                  <c:v>150.41999999999999</c:v>
                </c:pt>
                <c:pt idx="574">
                  <c:v>162.02000000000001</c:v>
                </c:pt>
                <c:pt idx="575">
                  <c:v>170.52</c:v>
                </c:pt>
                <c:pt idx="576">
                  <c:v>167.14</c:v>
                </c:pt>
                <c:pt idx="577">
                  <c:v>163.68</c:v>
                </c:pt>
                <c:pt idx="578">
                  <c:v>175.69</c:v>
                </c:pt>
                <c:pt idx="579">
                  <c:v>167.26</c:v>
                </c:pt>
                <c:pt idx="580">
                  <c:v>162.75</c:v>
                </c:pt>
                <c:pt idx="581">
                  <c:v>167.47</c:v>
                </c:pt>
                <c:pt idx="582">
                  <c:v>167.09</c:v>
                </c:pt>
                <c:pt idx="583">
                  <c:v>164.89</c:v>
                </c:pt>
                <c:pt idx="584">
                  <c:v>160.76</c:v>
                </c:pt>
                <c:pt idx="585">
                  <c:v>164.1</c:v>
                </c:pt>
                <c:pt idx="586">
                  <c:v>163.25</c:v>
                </c:pt>
                <c:pt idx="587">
                  <c:v>155.12</c:v>
                </c:pt>
                <c:pt idx="588">
                  <c:v>150.32</c:v>
                </c:pt>
                <c:pt idx="589">
                  <c:v>166.47</c:v>
                </c:pt>
                <c:pt idx="590">
                  <c:v>150.12</c:v>
                </c:pt>
                <c:pt idx="591">
                  <c:v>137.71</c:v>
                </c:pt>
                <c:pt idx="592">
                  <c:v>145.66999999999999</c:v>
                </c:pt>
                <c:pt idx="593">
                  <c:v>133.15</c:v>
                </c:pt>
                <c:pt idx="594">
                  <c:v>135.96</c:v>
                </c:pt>
                <c:pt idx="595">
                  <c:v>140.34</c:v>
                </c:pt>
                <c:pt idx="596">
                  <c:v>144.53</c:v>
                </c:pt>
                <c:pt idx="597">
                  <c:v>140.27000000000001</c:v>
                </c:pt>
                <c:pt idx="598">
                  <c:v>141.16999999999999</c:v>
                </c:pt>
                <c:pt idx="599">
                  <c:v>147.94</c:v>
                </c:pt>
                <c:pt idx="600">
                  <c:v>152.6</c:v>
                </c:pt>
                <c:pt idx="601">
                  <c:v>157.24</c:v>
                </c:pt>
                <c:pt idx="602">
                  <c:v>159.22999999999999</c:v>
                </c:pt>
                <c:pt idx="603">
                  <c:v>156.01</c:v>
                </c:pt>
                <c:pt idx="604">
                  <c:v>179.54</c:v>
                </c:pt>
                <c:pt idx="605">
                  <c:v>178.26</c:v>
                </c:pt>
                <c:pt idx="606">
                  <c:v>176.74</c:v>
                </c:pt>
                <c:pt idx="607">
                  <c:v>172.64</c:v>
                </c:pt>
                <c:pt idx="608">
                  <c:v>165.09</c:v>
                </c:pt>
                <c:pt idx="609">
                  <c:v>155.38</c:v>
                </c:pt>
                <c:pt idx="610">
                  <c:v>154.33000000000001</c:v>
                </c:pt>
                <c:pt idx="611">
                  <c:v>161.16999999999999</c:v>
                </c:pt>
                <c:pt idx="612">
                  <c:v>159.32</c:v>
                </c:pt>
                <c:pt idx="613">
                  <c:v>159.91</c:v>
                </c:pt>
                <c:pt idx="614">
                  <c:v>160.61000000000001</c:v>
                </c:pt>
                <c:pt idx="615">
                  <c:v>160.66</c:v>
                </c:pt>
                <c:pt idx="616">
                  <c:v>159.27000000000001</c:v>
                </c:pt>
                <c:pt idx="617">
                  <c:v>166.25</c:v>
                </c:pt>
                <c:pt idx="618">
                  <c:v>171.39</c:v>
                </c:pt>
                <c:pt idx="619">
                  <c:v>171.91</c:v>
                </c:pt>
                <c:pt idx="620">
                  <c:v>174.75</c:v>
                </c:pt>
                <c:pt idx="621">
                  <c:v>174.16</c:v>
                </c:pt>
                <c:pt idx="622">
                  <c:v>171.55</c:v>
                </c:pt>
                <c:pt idx="623">
                  <c:v>173.27</c:v>
                </c:pt>
                <c:pt idx="624">
                  <c:v>171.28</c:v>
                </c:pt>
                <c:pt idx="625">
                  <c:v>172.99</c:v>
                </c:pt>
                <c:pt idx="626">
                  <c:v>170.52</c:v>
                </c:pt>
                <c:pt idx="627">
                  <c:v>169.66</c:v>
                </c:pt>
                <c:pt idx="628">
                  <c:v>176.01</c:v>
                </c:pt>
                <c:pt idx="629">
                  <c:v>175.84</c:v>
                </c:pt>
                <c:pt idx="630">
                  <c:v>186.74</c:v>
                </c:pt>
                <c:pt idx="631">
                  <c:v>190.54</c:v>
                </c:pt>
                <c:pt idx="632">
                  <c:v>192.21</c:v>
                </c:pt>
                <c:pt idx="633">
                  <c:v>190.91</c:v>
                </c:pt>
                <c:pt idx="634">
                  <c:v>194.08</c:v>
                </c:pt>
                <c:pt idx="635">
                  <c:v>192.46</c:v>
                </c:pt>
                <c:pt idx="636">
                  <c:v>199.39</c:v>
                </c:pt>
                <c:pt idx="637">
                  <c:v>200.96</c:v>
                </c:pt>
                <c:pt idx="638">
                  <c:v>204.28</c:v>
                </c:pt>
                <c:pt idx="639">
                  <c:v>205.65</c:v>
                </c:pt>
                <c:pt idx="640">
                  <c:v>200.62</c:v>
                </c:pt>
                <c:pt idx="641">
                  <c:v>199.93</c:v>
                </c:pt>
                <c:pt idx="642">
                  <c:v>200.66</c:v>
                </c:pt>
                <c:pt idx="643">
                  <c:v>202.64</c:v>
                </c:pt>
                <c:pt idx="644">
                  <c:v>216.03</c:v>
                </c:pt>
                <c:pt idx="645">
                  <c:v>226.79</c:v>
                </c:pt>
                <c:pt idx="646">
                  <c:v>226.05</c:v>
                </c:pt>
                <c:pt idx="647">
                  <c:v>224.74</c:v>
                </c:pt>
                <c:pt idx="648">
                  <c:v>236.87</c:v>
                </c:pt>
                <c:pt idx="649">
                  <c:v>246.66</c:v>
                </c:pt>
                <c:pt idx="650">
                  <c:v>245.57</c:v>
                </c:pt>
                <c:pt idx="651">
                  <c:v>241.95</c:v>
                </c:pt>
                <c:pt idx="652">
                  <c:v>219.81</c:v>
                </c:pt>
                <c:pt idx="653">
                  <c:v>232.22</c:v>
                </c:pt>
                <c:pt idx="654">
                  <c:v>224.73</c:v>
                </c:pt>
                <c:pt idx="655">
                  <c:v>228.91</c:v>
                </c:pt>
                <c:pt idx="656">
                  <c:v>225.59</c:v>
                </c:pt>
                <c:pt idx="657">
                  <c:v>231.21</c:v>
                </c:pt>
                <c:pt idx="658">
                  <c:v>224.84</c:v>
                </c:pt>
                <c:pt idx="659">
                  <c:v>231.38</c:v>
                </c:pt>
                <c:pt idx="660">
                  <c:v>239.59</c:v>
                </c:pt>
                <c:pt idx="661">
                  <c:v>248.5</c:v>
                </c:pt>
                <c:pt idx="662">
                  <c:v>245.72</c:v>
                </c:pt>
                <c:pt idx="663">
                  <c:v>248.24</c:v>
                </c:pt>
                <c:pt idx="664">
                  <c:v>243.95</c:v>
                </c:pt>
                <c:pt idx="665">
                  <c:v>229.23</c:v>
                </c:pt>
                <c:pt idx="666">
                  <c:v>233.12</c:v>
                </c:pt>
                <c:pt idx="667">
                  <c:v>215.65</c:v>
                </c:pt>
                <c:pt idx="668">
                  <c:v>212.04</c:v>
                </c:pt>
                <c:pt idx="669">
                  <c:v>202.97</c:v>
                </c:pt>
                <c:pt idx="670">
                  <c:v>200.32</c:v>
                </c:pt>
                <c:pt idx="671">
                  <c:v>201.66</c:v>
                </c:pt>
                <c:pt idx="672">
                  <c:v>197.22</c:v>
                </c:pt>
                <c:pt idx="673">
                  <c:v>201.84</c:v>
                </c:pt>
                <c:pt idx="674">
                  <c:v>202.02</c:v>
                </c:pt>
                <c:pt idx="675">
                  <c:v>195.47</c:v>
                </c:pt>
                <c:pt idx="676">
                  <c:v>178.62</c:v>
                </c:pt>
                <c:pt idx="677">
                  <c:v>180.69</c:v>
                </c:pt>
                <c:pt idx="678">
                  <c:v>181.47</c:v>
                </c:pt>
                <c:pt idx="679">
                  <c:v>186.56</c:v>
                </c:pt>
                <c:pt idx="680">
                  <c:v>185.39</c:v>
                </c:pt>
                <c:pt idx="681">
                  <c:v>191.9</c:v>
                </c:pt>
                <c:pt idx="682">
                  <c:v>192.66</c:v>
                </c:pt>
                <c:pt idx="683">
                  <c:v>189.14</c:v>
                </c:pt>
                <c:pt idx="684">
                  <c:v>190.6</c:v>
                </c:pt>
                <c:pt idx="685">
                  <c:v>187.7</c:v>
                </c:pt>
                <c:pt idx="686">
                  <c:v>183.9</c:v>
                </c:pt>
                <c:pt idx="687">
                  <c:v>180.73</c:v>
                </c:pt>
                <c:pt idx="688">
                  <c:v>171.5</c:v>
                </c:pt>
                <c:pt idx="689">
                  <c:v>168.21</c:v>
                </c:pt>
                <c:pt idx="690">
                  <c:v>163.5</c:v>
                </c:pt>
                <c:pt idx="691">
                  <c:v>172.61</c:v>
                </c:pt>
                <c:pt idx="692">
                  <c:v>181.17</c:v>
                </c:pt>
                <c:pt idx="693">
                  <c:v>186.51</c:v>
                </c:pt>
                <c:pt idx="694">
                  <c:v>182.12</c:v>
                </c:pt>
                <c:pt idx="695">
                  <c:v>198.47</c:v>
                </c:pt>
                <c:pt idx="696">
                  <c:v>203.26</c:v>
                </c:pt>
                <c:pt idx="697">
                  <c:v>206.51</c:v>
                </c:pt>
                <c:pt idx="698">
                  <c:v>206.14</c:v>
                </c:pt>
                <c:pt idx="699">
                  <c:v>208.58</c:v>
                </c:pt>
                <c:pt idx="700">
                  <c:v>205.84</c:v>
                </c:pt>
                <c:pt idx="701">
                  <c:v>202.45</c:v>
                </c:pt>
                <c:pt idx="702">
                  <c:v>183.8</c:v>
                </c:pt>
                <c:pt idx="703">
                  <c:v>188.19</c:v>
                </c:pt>
                <c:pt idx="704">
                  <c:v>190.03</c:v>
                </c:pt>
                <c:pt idx="705">
                  <c:v>189.81</c:v>
                </c:pt>
                <c:pt idx="706">
                  <c:v>196.07</c:v>
                </c:pt>
                <c:pt idx="707">
                  <c:v>207.73</c:v>
                </c:pt>
                <c:pt idx="708">
                  <c:v>206.23</c:v>
                </c:pt>
                <c:pt idx="709">
                  <c:v>203.24</c:v>
                </c:pt>
                <c:pt idx="710">
                  <c:v>191.42</c:v>
                </c:pt>
                <c:pt idx="711">
                  <c:v>205.81</c:v>
                </c:pt>
                <c:pt idx="712">
                  <c:v>205.24</c:v>
                </c:pt>
                <c:pt idx="713">
                  <c:v>203.91</c:v>
                </c:pt>
                <c:pt idx="714">
                  <c:v>200.44</c:v>
                </c:pt>
                <c:pt idx="715">
                  <c:v>207.44</c:v>
                </c:pt>
                <c:pt idx="716">
                  <c:v>207.29</c:v>
                </c:pt>
                <c:pt idx="717">
                  <c:v>214.32</c:v>
                </c:pt>
                <c:pt idx="718">
                  <c:v>216.68</c:v>
                </c:pt>
                <c:pt idx="719">
                  <c:v>211.2</c:v>
                </c:pt>
                <c:pt idx="720">
                  <c:v>217.28</c:v>
                </c:pt>
                <c:pt idx="721">
                  <c:v>213.71</c:v>
                </c:pt>
                <c:pt idx="722">
                  <c:v>213.63</c:v>
                </c:pt>
                <c:pt idx="723">
                  <c:v>202.49</c:v>
                </c:pt>
                <c:pt idx="724">
                  <c:v>192.26</c:v>
                </c:pt>
                <c:pt idx="725">
                  <c:v>190.38</c:v>
                </c:pt>
                <c:pt idx="726">
                  <c:v>195.88</c:v>
                </c:pt>
                <c:pt idx="727">
                  <c:v>171.08</c:v>
                </c:pt>
                <c:pt idx="728">
                  <c:v>167.09</c:v>
                </c:pt>
                <c:pt idx="729">
                  <c:v>182.45</c:v>
                </c:pt>
                <c:pt idx="730">
                  <c:v>177.1</c:v>
                </c:pt>
                <c:pt idx="731">
                  <c:v>188.14</c:v>
                </c:pt>
                <c:pt idx="732">
                  <c:v>203.36</c:v>
                </c:pt>
                <c:pt idx="733">
                  <c:v>188.4</c:v>
                </c:pt>
                <c:pt idx="734">
                  <c:v>176.72</c:v>
                </c:pt>
                <c:pt idx="735">
                  <c:v>174.11</c:v>
                </c:pt>
                <c:pt idx="736">
                  <c:v>177.13</c:v>
                </c:pt>
                <c:pt idx="737">
                  <c:v>151.06</c:v>
                </c:pt>
                <c:pt idx="738">
                  <c:v>160.25</c:v>
                </c:pt>
                <c:pt idx="739">
                  <c:v>149.4</c:v>
                </c:pt>
                <c:pt idx="740">
                  <c:v>136.93</c:v>
                </c:pt>
                <c:pt idx="741">
                  <c:v>137.74</c:v>
                </c:pt>
                <c:pt idx="742">
                  <c:v>151.02000000000001</c:v>
                </c:pt>
                <c:pt idx="743">
                  <c:v>164</c:v>
                </c:pt>
                <c:pt idx="744">
                  <c:v>157.11000000000001</c:v>
                </c:pt>
                <c:pt idx="745">
                  <c:v>162.38999999999999</c:v>
                </c:pt>
                <c:pt idx="746">
                  <c:v>158.56</c:v>
                </c:pt>
                <c:pt idx="747">
                  <c:v>172.42</c:v>
                </c:pt>
                <c:pt idx="748">
                  <c:v>164.45</c:v>
                </c:pt>
                <c:pt idx="749">
                  <c:v>152.43</c:v>
                </c:pt>
                <c:pt idx="750">
                  <c:v>144.61000000000001</c:v>
                </c:pt>
                <c:pt idx="751">
                  <c:v>144.88</c:v>
                </c:pt>
                <c:pt idx="752">
                  <c:v>138.5</c:v>
                </c:pt>
                <c:pt idx="753">
                  <c:v>141.27000000000001</c:v>
                </c:pt>
                <c:pt idx="754">
                  <c:v>138.07</c:v>
                </c:pt>
                <c:pt idx="755">
                  <c:v>125.09</c:v>
                </c:pt>
                <c:pt idx="756">
                  <c:v>122.08</c:v>
                </c:pt>
                <c:pt idx="757">
                  <c:v>118.04</c:v>
                </c:pt>
                <c:pt idx="758">
                  <c:v>115.29</c:v>
                </c:pt>
                <c:pt idx="759">
                  <c:v>117.46</c:v>
                </c:pt>
                <c:pt idx="760">
                  <c:v>121.79</c:v>
                </c:pt>
                <c:pt idx="761">
                  <c:v>135.11000000000001</c:v>
                </c:pt>
                <c:pt idx="762">
                  <c:v>140.18</c:v>
                </c:pt>
                <c:pt idx="763">
                  <c:v>138.01</c:v>
                </c:pt>
                <c:pt idx="764">
                  <c:v>141.47</c:v>
                </c:pt>
                <c:pt idx="765">
                  <c:v>129.02000000000001</c:v>
                </c:pt>
                <c:pt idx="766">
                  <c:v>135.30000000000001</c:v>
                </c:pt>
                <c:pt idx="767">
                  <c:v>120.55</c:v>
                </c:pt>
                <c:pt idx="768">
                  <c:v>124.34</c:v>
                </c:pt>
                <c:pt idx="769">
                  <c:v>120.7</c:v>
                </c:pt>
                <c:pt idx="770">
                  <c:v>128.65</c:v>
                </c:pt>
                <c:pt idx="771">
                  <c:v>129.6</c:v>
                </c:pt>
                <c:pt idx="772">
                  <c:v>121.96</c:v>
                </c:pt>
                <c:pt idx="773">
                  <c:v>118.6</c:v>
                </c:pt>
                <c:pt idx="774">
                  <c:v>125.37</c:v>
                </c:pt>
                <c:pt idx="775">
                  <c:v>121.9</c:v>
                </c:pt>
                <c:pt idx="776">
                  <c:v>116.75</c:v>
                </c:pt>
                <c:pt idx="777">
                  <c:v>104.95</c:v>
                </c:pt>
                <c:pt idx="778">
                  <c:v>94.54</c:v>
                </c:pt>
                <c:pt idx="779">
                  <c:v>111</c:v>
                </c:pt>
                <c:pt idx="780">
                  <c:v>112.58</c:v>
                </c:pt>
                <c:pt idx="781">
                  <c:v>113.01</c:v>
                </c:pt>
                <c:pt idx="782">
                  <c:v>122.64</c:v>
                </c:pt>
                <c:pt idx="783">
                  <c:v>122.64</c:v>
                </c:pt>
                <c:pt idx="784">
                  <c:v>122.64</c:v>
                </c:pt>
                <c:pt idx="785">
                  <c:v>125.59</c:v>
                </c:pt>
                <c:pt idx="786">
                  <c:v>147.52000000000001</c:v>
                </c:pt>
                <c:pt idx="787">
                  <c:v>162.30000000000001</c:v>
                </c:pt>
                <c:pt idx="788">
                  <c:v>166.4</c:v>
                </c:pt>
                <c:pt idx="789">
                  <c:v>166.15</c:v>
                </c:pt>
                <c:pt idx="790">
                  <c:v>170.05</c:v>
                </c:pt>
                <c:pt idx="791">
                  <c:v>180.81</c:v>
                </c:pt>
                <c:pt idx="792">
                  <c:v>176.94</c:v>
                </c:pt>
                <c:pt idx="793">
                  <c:v>194.99</c:v>
                </c:pt>
                <c:pt idx="794">
                  <c:v>192.29</c:v>
                </c:pt>
                <c:pt idx="795">
                  <c:v>193.79</c:v>
                </c:pt>
                <c:pt idx="796">
                  <c:v>182.07</c:v>
                </c:pt>
                <c:pt idx="797">
                  <c:v>182.07</c:v>
                </c:pt>
                <c:pt idx="798">
                  <c:v>170.47</c:v>
                </c:pt>
                <c:pt idx="799">
                  <c:v>167.83</c:v>
                </c:pt>
                <c:pt idx="800">
                  <c:v>171.73</c:v>
                </c:pt>
                <c:pt idx="801">
                  <c:v>181.19</c:v>
                </c:pt>
                <c:pt idx="802">
                  <c:v>179.2</c:v>
                </c:pt>
                <c:pt idx="803">
                  <c:v>173.58</c:v>
                </c:pt>
                <c:pt idx="804">
                  <c:v>183.36</c:v>
                </c:pt>
                <c:pt idx="805">
                  <c:v>182.4</c:v>
                </c:pt>
                <c:pt idx="806">
                  <c:v>182.69</c:v>
                </c:pt>
                <c:pt idx="807">
                  <c:v>192.25</c:v>
                </c:pt>
                <c:pt idx="808">
                  <c:v>195.97</c:v>
                </c:pt>
                <c:pt idx="809">
                  <c:v>192.95</c:v>
                </c:pt>
                <c:pt idx="810">
                  <c:v>186.73</c:v>
                </c:pt>
                <c:pt idx="811">
                  <c:v>189.11</c:v>
                </c:pt>
                <c:pt idx="812">
                  <c:v>187.58</c:v>
                </c:pt>
                <c:pt idx="813">
                  <c:v>199.43</c:v>
                </c:pt>
                <c:pt idx="814">
                  <c:v>192.61</c:v>
                </c:pt>
                <c:pt idx="815">
                  <c:v>198.68</c:v>
                </c:pt>
                <c:pt idx="816">
                  <c:v>196.85</c:v>
                </c:pt>
                <c:pt idx="817">
                  <c:v>196.85</c:v>
                </c:pt>
                <c:pt idx="818">
                  <c:v>201.05</c:v>
                </c:pt>
                <c:pt idx="819">
                  <c:v>199.38</c:v>
                </c:pt>
                <c:pt idx="820">
                  <c:v>196.93</c:v>
                </c:pt>
                <c:pt idx="821">
                  <c:v>201.96</c:v>
                </c:pt>
                <c:pt idx="822">
                  <c:v>202.7</c:v>
                </c:pt>
                <c:pt idx="823">
                  <c:v>203.59</c:v>
                </c:pt>
                <c:pt idx="824">
                  <c:v>201.84</c:v>
                </c:pt>
                <c:pt idx="825">
                  <c:v>197.87</c:v>
                </c:pt>
                <c:pt idx="826">
                  <c:v>197.22</c:v>
                </c:pt>
                <c:pt idx="827">
                  <c:v>192</c:v>
                </c:pt>
                <c:pt idx="828">
                  <c:v>194.71</c:v>
                </c:pt>
                <c:pt idx="829">
                  <c:v>199.13</c:v>
                </c:pt>
                <c:pt idx="830">
                  <c:v>193.3</c:v>
                </c:pt>
                <c:pt idx="831">
                  <c:v>190.8</c:v>
                </c:pt>
                <c:pt idx="832">
                  <c:v>198.5</c:v>
                </c:pt>
                <c:pt idx="833">
                  <c:v>196.35</c:v>
                </c:pt>
                <c:pt idx="834">
                  <c:v>200.46</c:v>
                </c:pt>
                <c:pt idx="835">
                  <c:v>198.47</c:v>
                </c:pt>
                <c:pt idx="836">
                  <c:v>200.67</c:v>
                </c:pt>
                <c:pt idx="837">
                  <c:v>202.31</c:v>
                </c:pt>
                <c:pt idx="838">
                  <c:v>198.44</c:v>
                </c:pt>
                <c:pt idx="839">
                  <c:v>212.11</c:v>
                </c:pt>
                <c:pt idx="840">
                  <c:v>214.32</c:v>
                </c:pt>
                <c:pt idx="841">
                  <c:v>200.29</c:v>
                </c:pt>
                <c:pt idx="842">
                  <c:v>204.63</c:v>
                </c:pt>
                <c:pt idx="843">
                  <c:v>199.43</c:v>
                </c:pt>
                <c:pt idx="844">
                  <c:v>193.94</c:v>
                </c:pt>
                <c:pt idx="845">
                  <c:v>194.97</c:v>
                </c:pt>
                <c:pt idx="846">
                  <c:v>196.59</c:v>
                </c:pt>
                <c:pt idx="847">
                  <c:v>205.24</c:v>
                </c:pt>
                <c:pt idx="848">
                  <c:v>205.87</c:v>
                </c:pt>
                <c:pt idx="849">
                  <c:v>207.56</c:v>
                </c:pt>
                <c:pt idx="850">
                  <c:v>206.01</c:v>
                </c:pt>
                <c:pt idx="851">
                  <c:v>204.02</c:v>
                </c:pt>
                <c:pt idx="852">
                  <c:v>200.62</c:v>
                </c:pt>
                <c:pt idx="853">
                  <c:v>203.37</c:v>
                </c:pt>
                <c:pt idx="854">
                  <c:v>202.71</c:v>
                </c:pt>
                <c:pt idx="855">
                  <c:v>205.81</c:v>
                </c:pt>
                <c:pt idx="856">
                  <c:v>192.08</c:v>
                </c:pt>
                <c:pt idx="857">
                  <c:v>190.19</c:v>
                </c:pt>
                <c:pt idx="858">
                  <c:v>199</c:v>
                </c:pt>
                <c:pt idx="859">
                  <c:v>195.08</c:v>
                </c:pt>
                <c:pt idx="860">
                  <c:v>199.74</c:v>
                </c:pt>
                <c:pt idx="861">
                  <c:v>199.74</c:v>
                </c:pt>
                <c:pt idx="862">
                  <c:v>213.87</c:v>
                </c:pt>
                <c:pt idx="863">
                  <c:v>217.66</c:v>
                </c:pt>
                <c:pt idx="864">
                  <c:v>211.29</c:v>
                </c:pt>
                <c:pt idx="865">
                  <c:v>206.38</c:v>
                </c:pt>
                <c:pt idx="866">
                  <c:v>211.8</c:v>
                </c:pt>
                <c:pt idx="867">
                  <c:v>209.29</c:v>
                </c:pt>
                <c:pt idx="868">
                  <c:v>208.22</c:v>
                </c:pt>
                <c:pt idx="869">
                  <c:v>215.1</c:v>
                </c:pt>
                <c:pt idx="870">
                  <c:v>215.31</c:v>
                </c:pt>
                <c:pt idx="871">
                  <c:v>220.27</c:v>
                </c:pt>
                <c:pt idx="872">
                  <c:v>214.98</c:v>
                </c:pt>
                <c:pt idx="873">
                  <c:v>208.15</c:v>
                </c:pt>
                <c:pt idx="874">
                  <c:v>203.09</c:v>
                </c:pt>
                <c:pt idx="875">
                  <c:v>201.74</c:v>
                </c:pt>
                <c:pt idx="876">
                  <c:v>200.32</c:v>
                </c:pt>
                <c:pt idx="877">
                  <c:v>187.19</c:v>
                </c:pt>
                <c:pt idx="878">
                  <c:v>187.48</c:v>
                </c:pt>
                <c:pt idx="879">
                  <c:v>195.28</c:v>
                </c:pt>
                <c:pt idx="880">
                  <c:v>198.88</c:v>
                </c:pt>
                <c:pt idx="881">
                  <c:v>194.83</c:v>
                </c:pt>
                <c:pt idx="882">
                  <c:v>189.56</c:v>
                </c:pt>
                <c:pt idx="883">
                  <c:v>194.68</c:v>
                </c:pt>
                <c:pt idx="884">
                  <c:v>199.23</c:v>
                </c:pt>
                <c:pt idx="885">
                  <c:v>192.97</c:v>
                </c:pt>
                <c:pt idx="886">
                  <c:v>194.78</c:v>
                </c:pt>
                <c:pt idx="887">
                  <c:v>194.78</c:v>
                </c:pt>
                <c:pt idx="888">
                  <c:v>195.11</c:v>
                </c:pt>
                <c:pt idx="889">
                  <c:v>190.46</c:v>
                </c:pt>
                <c:pt idx="890">
                  <c:v>192.67</c:v>
                </c:pt>
                <c:pt idx="891">
                  <c:v>185.54</c:v>
                </c:pt>
                <c:pt idx="892">
                  <c:v>180.01</c:v>
                </c:pt>
                <c:pt idx="893">
                  <c:v>193.96</c:v>
                </c:pt>
                <c:pt idx="894">
                  <c:v>195.9</c:v>
                </c:pt>
                <c:pt idx="895">
                  <c:v>197.06</c:v>
                </c:pt>
                <c:pt idx="896">
                  <c:v>200.17</c:v>
                </c:pt>
                <c:pt idx="897">
                  <c:v>192.8</c:v>
                </c:pt>
                <c:pt idx="898">
                  <c:v>192.19</c:v>
                </c:pt>
                <c:pt idx="899">
                  <c:v>187.44</c:v>
                </c:pt>
                <c:pt idx="900">
                  <c:v>185.67</c:v>
                </c:pt>
                <c:pt idx="901">
                  <c:v>182.59</c:v>
                </c:pt>
                <c:pt idx="902">
                  <c:v>191.65</c:v>
                </c:pt>
                <c:pt idx="903">
                  <c:v>197.06</c:v>
                </c:pt>
                <c:pt idx="904">
                  <c:v>202.38</c:v>
                </c:pt>
                <c:pt idx="905">
                  <c:v>203.78</c:v>
                </c:pt>
                <c:pt idx="906">
                  <c:v>207.11</c:v>
                </c:pt>
                <c:pt idx="907">
                  <c:v>208.63</c:v>
                </c:pt>
                <c:pt idx="908">
                  <c:v>199.7</c:v>
                </c:pt>
                <c:pt idx="909">
                  <c:v>201.28</c:v>
                </c:pt>
                <c:pt idx="910">
                  <c:v>207.79</c:v>
                </c:pt>
                <c:pt idx="911">
                  <c:v>205.54</c:v>
                </c:pt>
                <c:pt idx="912">
                  <c:v>211.6</c:v>
                </c:pt>
                <c:pt idx="913">
                  <c:v>212.29</c:v>
                </c:pt>
                <c:pt idx="914">
                  <c:v>217.52</c:v>
                </c:pt>
                <c:pt idx="915">
                  <c:v>217.52</c:v>
                </c:pt>
                <c:pt idx="916">
                  <c:v>216.54</c:v>
                </c:pt>
                <c:pt idx="917">
                  <c:v>212.89</c:v>
                </c:pt>
                <c:pt idx="918">
                  <c:v>216.03</c:v>
                </c:pt>
                <c:pt idx="919">
                  <c:v>216.92</c:v>
                </c:pt>
                <c:pt idx="920">
                  <c:v>215.67</c:v>
                </c:pt>
                <c:pt idx="921">
                  <c:v>210.47</c:v>
                </c:pt>
                <c:pt idx="922">
                  <c:v>204.94</c:v>
                </c:pt>
                <c:pt idx="923">
                  <c:v>204.43</c:v>
                </c:pt>
                <c:pt idx="924">
                  <c:v>201.48</c:v>
                </c:pt>
                <c:pt idx="925">
                  <c:v>170.51</c:v>
                </c:pt>
                <c:pt idx="926">
                  <c:v>162.1</c:v>
                </c:pt>
                <c:pt idx="927">
                  <c:v>158.38</c:v>
                </c:pt>
                <c:pt idx="928">
                  <c:v>155.61000000000001</c:v>
                </c:pt>
                <c:pt idx="929">
                  <c:v>164.47</c:v>
                </c:pt>
                <c:pt idx="930">
                  <c:v>171.55</c:v>
                </c:pt>
                <c:pt idx="931">
                  <c:v>179.3</c:v>
                </c:pt>
                <c:pt idx="932">
                  <c:v>176.74</c:v>
                </c:pt>
                <c:pt idx="933">
                  <c:v>171.11</c:v>
                </c:pt>
                <c:pt idx="934">
                  <c:v>168.67</c:v>
                </c:pt>
                <c:pt idx="935">
                  <c:v>165.76</c:v>
                </c:pt>
                <c:pt idx="936">
                  <c:v>165.21</c:v>
                </c:pt>
                <c:pt idx="937">
                  <c:v>155.88999999999999</c:v>
                </c:pt>
                <c:pt idx="938">
                  <c:v>157.94</c:v>
                </c:pt>
                <c:pt idx="939">
                  <c:v>153.11000000000001</c:v>
                </c:pt>
                <c:pt idx="940">
                  <c:v>162.77000000000001</c:v>
                </c:pt>
                <c:pt idx="941">
                  <c:v>156.97</c:v>
                </c:pt>
                <c:pt idx="942">
                  <c:v>158.55000000000001</c:v>
                </c:pt>
                <c:pt idx="943">
                  <c:v>159.76</c:v>
                </c:pt>
                <c:pt idx="944">
                  <c:v>148.80000000000001</c:v>
                </c:pt>
                <c:pt idx="945">
                  <c:v>146.02000000000001</c:v>
                </c:pt>
                <c:pt idx="946">
                  <c:v>151.87</c:v>
                </c:pt>
                <c:pt idx="947">
                  <c:v>157.34</c:v>
                </c:pt>
                <c:pt idx="948">
                  <c:v>148.69999999999999</c:v>
                </c:pt>
                <c:pt idx="949">
                  <c:v>147.72</c:v>
                </c:pt>
                <c:pt idx="950">
                  <c:v>146.99</c:v>
                </c:pt>
                <c:pt idx="951">
                  <c:v>142.41999999999999</c:v>
                </c:pt>
                <c:pt idx="952">
                  <c:v>145.37</c:v>
                </c:pt>
                <c:pt idx="953">
                  <c:v>142.08000000000001</c:v>
                </c:pt>
                <c:pt idx="954">
                  <c:v>142.69999999999999</c:v>
                </c:pt>
                <c:pt idx="955">
                  <c:v>146.86000000000001</c:v>
                </c:pt>
                <c:pt idx="956">
                  <c:v>144.34</c:v>
                </c:pt>
                <c:pt idx="957">
                  <c:v>144.34</c:v>
                </c:pt>
                <c:pt idx="958">
                  <c:v>140.63</c:v>
                </c:pt>
                <c:pt idx="959">
                  <c:v>142.49</c:v>
                </c:pt>
                <c:pt idx="960">
                  <c:v>143.93</c:v>
                </c:pt>
                <c:pt idx="961">
                  <c:v>141.37</c:v>
                </c:pt>
                <c:pt idx="962">
                  <c:v>144.83000000000001</c:v>
                </c:pt>
                <c:pt idx="963">
                  <c:v>139.55000000000001</c:v>
                </c:pt>
                <c:pt idx="964">
                  <c:v>139.79</c:v>
                </c:pt>
                <c:pt idx="965">
                  <c:v>140.28</c:v>
                </c:pt>
                <c:pt idx="966">
                  <c:v>144.68</c:v>
                </c:pt>
                <c:pt idx="967">
                  <c:v>144.79</c:v>
                </c:pt>
                <c:pt idx="968">
                  <c:v>148.38</c:v>
                </c:pt>
                <c:pt idx="969">
                  <c:v>142.52000000000001</c:v>
                </c:pt>
                <c:pt idx="970">
                  <c:v>138.4</c:v>
                </c:pt>
                <c:pt idx="971">
                  <c:v>125.21</c:v>
                </c:pt>
                <c:pt idx="972">
                  <c:v>121.19</c:v>
                </c:pt>
                <c:pt idx="973">
                  <c:v>111.77</c:v>
                </c:pt>
                <c:pt idx="974">
                  <c:v>120.22</c:v>
                </c:pt>
                <c:pt idx="975">
                  <c:v>119.02</c:v>
                </c:pt>
                <c:pt idx="976">
                  <c:v>118.83</c:v>
                </c:pt>
                <c:pt idx="977">
                  <c:v>122.61</c:v>
                </c:pt>
                <c:pt idx="978">
                  <c:v>124.24</c:v>
                </c:pt>
                <c:pt idx="979">
                  <c:v>122.95</c:v>
                </c:pt>
                <c:pt idx="980">
                  <c:v>123.05</c:v>
                </c:pt>
                <c:pt idx="981">
                  <c:v>126.91</c:v>
                </c:pt>
                <c:pt idx="982">
                  <c:v>128.30000000000001</c:v>
                </c:pt>
                <c:pt idx="983">
                  <c:v>125.19</c:v>
                </c:pt>
                <c:pt idx="984">
                  <c:v>122.53</c:v>
                </c:pt>
                <c:pt idx="985">
                  <c:v>133.31</c:v>
                </c:pt>
                <c:pt idx="986">
                  <c:v>135.34</c:v>
                </c:pt>
                <c:pt idx="987">
                  <c:v>137.51</c:v>
                </c:pt>
                <c:pt idx="988">
                  <c:v>136.44</c:v>
                </c:pt>
                <c:pt idx="989">
                  <c:v>138.13</c:v>
                </c:pt>
                <c:pt idx="990">
                  <c:v>144.01</c:v>
                </c:pt>
                <c:pt idx="991">
                  <c:v>129</c:v>
                </c:pt>
                <c:pt idx="992">
                  <c:v>131.28</c:v>
                </c:pt>
                <c:pt idx="993">
                  <c:v>121.83</c:v>
                </c:pt>
                <c:pt idx="994">
                  <c:v>125.64</c:v>
                </c:pt>
                <c:pt idx="995">
                  <c:v>125.84</c:v>
                </c:pt>
                <c:pt idx="996">
                  <c:v>130.26</c:v>
                </c:pt>
                <c:pt idx="997">
                  <c:v>134.44999999999999</c:v>
                </c:pt>
                <c:pt idx="998">
                  <c:v>133.91</c:v>
                </c:pt>
                <c:pt idx="999">
                  <c:v>142.43</c:v>
                </c:pt>
                <c:pt idx="1000">
                  <c:v>139.07</c:v>
                </c:pt>
                <c:pt idx="1001">
                  <c:v>138.57</c:v>
                </c:pt>
                <c:pt idx="1002">
                  <c:v>143.6</c:v>
                </c:pt>
                <c:pt idx="1003">
                  <c:v>139.59</c:v>
                </c:pt>
                <c:pt idx="1004">
                  <c:v>140.05000000000001</c:v>
                </c:pt>
                <c:pt idx="1005">
                  <c:v>140.87</c:v>
                </c:pt>
                <c:pt idx="1006">
                  <c:v>142.53</c:v>
                </c:pt>
                <c:pt idx="1007">
                  <c:v>144.69999999999999</c:v>
                </c:pt>
                <c:pt idx="1008">
                  <c:v>142.9</c:v>
                </c:pt>
                <c:pt idx="1009">
                  <c:v>135.49</c:v>
                </c:pt>
                <c:pt idx="1010">
                  <c:v>140.91</c:v>
                </c:pt>
                <c:pt idx="1011">
                  <c:v>145.41</c:v>
                </c:pt>
                <c:pt idx="1012">
                  <c:v>151.68</c:v>
                </c:pt>
                <c:pt idx="1013">
                  <c:v>151.71</c:v>
                </c:pt>
                <c:pt idx="1014">
                  <c:v>153.83000000000001</c:v>
                </c:pt>
                <c:pt idx="1015">
                  <c:v>159.27000000000001</c:v>
                </c:pt>
                <c:pt idx="1016">
                  <c:v>158.26</c:v>
                </c:pt>
                <c:pt idx="1017">
                  <c:v>162.47999999999999</c:v>
                </c:pt>
                <c:pt idx="1018">
                  <c:v>159.93</c:v>
                </c:pt>
                <c:pt idx="1019">
                  <c:v>162.79</c:v>
                </c:pt>
                <c:pt idx="1020">
                  <c:v>162.79</c:v>
                </c:pt>
                <c:pt idx="1021">
                  <c:v>161.74</c:v>
                </c:pt>
                <c:pt idx="1022">
                  <c:v>157.85</c:v>
                </c:pt>
                <c:pt idx="1023">
                  <c:v>154.66999999999999</c:v>
                </c:pt>
                <c:pt idx="1024">
                  <c:v>153.13999999999999</c:v>
                </c:pt>
                <c:pt idx="1025">
                  <c:v>151.91999999999999</c:v>
                </c:pt>
                <c:pt idx="1026">
                  <c:v>155.66</c:v>
                </c:pt>
                <c:pt idx="1027">
                  <c:v>151.62</c:v>
                </c:pt>
                <c:pt idx="1028">
                  <c:v>143.82</c:v>
                </c:pt>
                <c:pt idx="1029">
                  <c:v>148.65</c:v>
                </c:pt>
                <c:pt idx="1030">
                  <c:v>148.24</c:v>
                </c:pt>
                <c:pt idx="1031">
                  <c:v>148.29</c:v>
                </c:pt>
                <c:pt idx="1032">
                  <c:v>153.04</c:v>
                </c:pt>
                <c:pt idx="1033">
                  <c:v>162.41999999999999</c:v>
                </c:pt>
                <c:pt idx="1034">
                  <c:v>166.84</c:v>
                </c:pt>
                <c:pt idx="1035">
                  <c:v>176.34</c:v>
                </c:pt>
                <c:pt idx="1036">
                  <c:v>180.24</c:v>
                </c:pt>
                <c:pt idx="1037">
                  <c:v>177.08</c:v>
                </c:pt>
                <c:pt idx="1038">
                  <c:v>177.16</c:v>
                </c:pt>
                <c:pt idx="1039">
                  <c:v>177.16</c:v>
                </c:pt>
                <c:pt idx="1040">
                  <c:v>176.68</c:v>
                </c:pt>
                <c:pt idx="1041">
                  <c:v>173.74</c:v>
                </c:pt>
                <c:pt idx="1042">
                  <c:v>168.93</c:v>
                </c:pt>
                <c:pt idx="1043">
                  <c:v>169.15</c:v>
                </c:pt>
                <c:pt idx="1044">
                  <c:v>174.34</c:v>
                </c:pt>
                <c:pt idx="1045">
                  <c:v>171.09</c:v>
                </c:pt>
                <c:pt idx="1046">
                  <c:v>179.35</c:v>
                </c:pt>
                <c:pt idx="1047">
                  <c:v>175.12</c:v>
                </c:pt>
                <c:pt idx="1048">
                  <c:v>182.2</c:v>
                </c:pt>
                <c:pt idx="1049">
                  <c:v>179.2</c:v>
                </c:pt>
                <c:pt idx="1050">
                  <c:v>173.71</c:v>
                </c:pt>
                <c:pt idx="1051">
                  <c:v>181.92</c:v>
                </c:pt>
                <c:pt idx="1052">
                  <c:v>181.73</c:v>
                </c:pt>
                <c:pt idx="1053">
                  <c:v>182.04</c:v>
                </c:pt>
                <c:pt idx="1054">
                  <c:v>181.67</c:v>
                </c:pt>
                <c:pt idx="1055">
                  <c:v>182.54</c:v>
                </c:pt>
                <c:pt idx="1056">
                  <c:v>181.24</c:v>
                </c:pt>
                <c:pt idx="1057">
                  <c:v>171.17</c:v>
                </c:pt>
                <c:pt idx="1058">
                  <c:v>190.8</c:v>
                </c:pt>
                <c:pt idx="1059">
                  <c:v>193.76</c:v>
                </c:pt>
                <c:pt idx="1060">
                  <c:v>185.21</c:v>
                </c:pt>
                <c:pt idx="1061">
                  <c:v>189.9</c:v>
                </c:pt>
                <c:pt idx="1062">
                  <c:v>185.44</c:v>
                </c:pt>
                <c:pt idx="1063">
                  <c:v>189.25</c:v>
                </c:pt>
                <c:pt idx="1064">
                  <c:v>187.05</c:v>
                </c:pt>
                <c:pt idx="1065">
                  <c:v>197.79</c:v>
                </c:pt>
                <c:pt idx="1066">
                  <c:v>206.95</c:v>
                </c:pt>
                <c:pt idx="1067">
                  <c:v>207.49</c:v>
                </c:pt>
                <c:pt idx="1068">
                  <c:v>205.23</c:v>
                </c:pt>
                <c:pt idx="1069">
                  <c:v>205.08</c:v>
                </c:pt>
                <c:pt idx="1070">
                  <c:v>208.66</c:v>
                </c:pt>
                <c:pt idx="1071">
                  <c:v>210.84</c:v>
                </c:pt>
                <c:pt idx="1072">
                  <c:v>216.1</c:v>
                </c:pt>
                <c:pt idx="1073">
                  <c:v>217.25</c:v>
                </c:pt>
                <c:pt idx="1074">
                  <c:v>216.42</c:v>
                </c:pt>
                <c:pt idx="1075">
                  <c:v>222.56</c:v>
                </c:pt>
                <c:pt idx="1076">
                  <c:v>221.24</c:v>
                </c:pt>
                <c:pt idx="1077">
                  <c:v>221.08</c:v>
                </c:pt>
                <c:pt idx="1078">
                  <c:v>216.15</c:v>
                </c:pt>
                <c:pt idx="1079">
                  <c:v>206.69</c:v>
                </c:pt>
                <c:pt idx="1080">
                  <c:v>199.53</c:v>
                </c:pt>
                <c:pt idx="1081">
                  <c:v>215.45</c:v>
                </c:pt>
                <c:pt idx="1082">
                  <c:v>209.19</c:v>
                </c:pt>
                <c:pt idx="1083">
                  <c:v>206.96</c:v>
                </c:pt>
                <c:pt idx="1084">
                  <c:v>216.96</c:v>
                </c:pt>
                <c:pt idx="1085">
                  <c:v>206.75</c:v>
                </c:pt>
                <c:pt idx="1086">
                  <c:v>219.24</c:v>
                </c:pt>
                <c:pt idx="1087">
                  <c:v>210.08</c:v>
                </c:pt>
                <c:pt idx="1088">
                  <c:v>206.91</c:v>
                </c:pt>
                <c:pt idx="1089">
                  <c:v>188.21</c:v>
                </c:pt>
                <c:pt idx="1090">
                  <c:v>202.89</c:v>
                </c:pt>
                <c:pt idx="1091">
                  <c:v>191.07</c:v>
                </c:pt>
                <c:pt idx="1092">
                  <c:v>162.22999999999999</c:v>
                </c:pt>
                <c:pt idx="1093">
                  <c:v>179.73</c:v>
                </c:pt>
                <c:pt idx="1094">
                  <c:v>148.58000000000001</c:v>
                </c:pt>
                <c:pt idx="1095">
                  <c:v>165.97</c:v>
                </c:pt>
                <c:pt idx="1096">
                  <c:v>162.41</c:v>
                </c:pt>
                <c:pt idx="1097">
                  <c:v>176.19</c:v>
                </c:pt>
                <c:pt idx="1098">
                  <c:v>176.85</c:v>
                </c:pt>
                <c:pt idx="1099">
                  <c:v>199.68</c:v>
                </c:pt>
                <c:pt idx="1100">
                  <c:v>197.22</c:v>
                </c:pt>
                <c:pt idx="1101">
                  <c:v>184.8</c:v>
                </c:pt>
                <c:pt idx="1102">
                  <c:v>201.94</c:v>
                </c:pt>
                <c:pt idx="1103">
                  <c:v>197.06</c:v>
                </c:pt>
                <c:pt idx="1104">
                  <c:v>208.57</c:v>
                </c:pt>
                <c:pt idx="1105">
                  <c:v>212.34</c:v>
                </c:pt>
                <c:pt idx="1106">
                  <c:v>202.84</c:v>
                </c:pt>
                <c:pt idx="1107">
                  <c:v>207.84</c:v>
                </c:pt>
                <c:pt idx="1108">
                  <c:v>200.91</c:v>
                </c:pt>
                <c:pt idx="1109">
                  <c:v>216.05</c:v>
                </c:pt>
                <c:pt idx="1110">
                  <c:v>209.67</c:v>
                </c:pt>
                <c:pt idx="1111">
                  <c:v>208.7</c:v>
                </c:pt>
                <c:pt idx="1112">
                  <c:v>208.37</c:v>
                </c:pt>
                <c:pt idx="1113">
                  <c:v>230</c:v>
                </c:pt>
                <c:pt idx="1114">
                  <c:v>243.99</c:v>
                </c:pt>
                <c:pt idx="1115">
                  <c:v>254.97</c:v>
                </c:pt>
                <c:pt idx="1116">
                  <c:v>265.31</c:v>
                </c:pt>
                <c:pt idx="1117">
                  <c:v>251.82</c:v>
                </c:pt>
                <c:pt idx="1118">
                  <c:v>263.91000000000003</c:v>
                </c:pt>
                <c:pt idx="1119">
                  <c:v>260.86</c:v>
                </c:pt>
                <c:pt idx="1120">
                  <c:v>250.54</c:v>
                </c:pt>
                <c:pt idx="1121">
                  <c:v>254.93</c:v>
                </c:pt>
                <c:pt idx="1122">
                  <c:v>253.51</c:v>
                </c:pt>
                <c:pt idx="1123">
                  <c:v>250.51</c:v>
                </c:pt>
                <c:pt idx="1124">
                  <c:v>235.91</c:v>
                </c:pt>
                <c:pt idx="1125">
                  <c:v>242.61</c:v>
                </c:pt>
                <c:pt idx="1126">
                  <c:v>249.23</c:v>
                </c:pt>
                <c:pt idx="1127">
                  <c:v>245.43</c:v>
                </c:pt>
                <c:pt idx="1128">
                  <c:v>256.14</c:v>
                </c:pt>
                <c:pt idx="1129">
                  <c:v>253.25</c:v>
                </c:pt>
                <c:pt idx="1130">
                  <c:v>261.22000000000003</c:v>
                </c:pt>
                <c:pt idx="1131">
                  <c:v>263.11</c:v>
                </c:pt>
                <c:pt idx="1132">
                  <c:v>262.29000000000002</c:v>
                </c:pt>
                <c:pt idx="1133">
                  <c:v>266.43</c:v>
                </c:pt>
                <c:pt idx="1134">
                  <c:v>259.19</c:v>
                </c:pt>
                <c:pt idx="1135">
                  <c:v>264.56</c:v>
                </c:pt>
                <c:pt idx="1136">
                  <c:v>267.62</c:v>
                </c:pt>
                <c:pt idx="1137">
                  <c:v>277.8</c:v>
                </c:pt>
                <c:pt idx="1138">
                  <c:v>276.45999999999998</c:v>
                </c:pt>
                <c:pt idx="1139">
                  <c:v>275.18</c:v>
                </c:pt>
                <c:pt idx="1140">
                  <c:v>272.38</c:v>
                </c:pt>
                <c:pt idx="1141">
                  <c:v>262.88</c:v>
                </c:pt>
                <c:pt idx="1142">
                  <c:v>257.11</c:v>
                </c:pt>
                <c:pt idx="1143">
                  <c:v>245.01</c:v>
                </c:pt>
                <c:pt idx="1144">
                  <c:v>249.27</c:v>
                </c:pt>
                <c:pt idx="1145">
                  <c:v>243.9</c:v>
                </c:pt>
                <c:pt idx="1146">
                  <c:v>249.13</c:v>
                </c:pt>
                <c:pt idx="1147">
                  <c:v>254.28</c:v>
                </c:pt>
                <c:pt idx="1148">
                  <c:v>255.44</c:v>
                </c:pt>
                <c:pt idx="1149">
                  <c:v>251</c:v>
                </c:pt>
                <c:pt idx="1150">
                  <c:v>244.64</c:v>
                </c:pt>
                <c:pt idx="1151">
                  <c:v>249.03</c:v>
                </c:pt>
                <c:pt idx="1152">
                  <c:v>248.94</c:v>
                </c:pt>
                <c:pt idx="1153">
                  <c:v>261.05</c:v>
                </c:pt>
                <c:pt idx="1154">
                  <c:v>261.39999999999998</c:v>
                </c:pt>
                <c:pt idx="1155">
                  <c:v>253.98</c:v>
                </c:pt>
                <c:pt idx="1156">
                  <c:v>247.75</c:v>
                </c:pt>
                <c:pt idx="1157">
                  <c:v>253.93</c:v>
                </c:pt>
                <c:pt idx="1158">
                  <c:v>262.77999999999997</c:v>
                </c:pt>
                <c:pt idx="1159">
                  <c:v>272.45999999999998</c:v>
                </c:pt>
                <c:pt idx="1160">
                  <c:v>274.20999999999998</c:v>
                </c:pt>
                <c:pt idx="1161">
                  <c:v>277.41000000000003</c:v>
                </c:pt>
                <c:pt idx="1162">
                  <c:v>289.32</c:v>
                </c:pt>
                <c:pt idx="1163">
                  <c:v>287.83999999999997</c:v>
                </c:pt>
                <c:pt idx="1164">
                  <c:v>280.83999999999997</c:v>
                </c:pt>
                <c:pt idx="1165">
                  <c:v>287.55</c:v>
                </c:pt>
                <c:pt idx="1166">
                  <c:v>268.82</c:v>
                </c:pt>
                <c:pt idx="1167">
                  <c:v>272.02</c:v>
                </c:pt>
                <c:pt idx="1168">
                  <c:v>278.51</c:v>
                </c:pt>
                <c:pt idx="1169">
                  <c:v>303.95999999999998</c:v>
                </c:pt>
                <c:pt idx="1170">
                  <c:v>296.68</c:v>
                </c:pt>
                <c:pt idx="1171">
                  <c:v>310.76</c:v>
                </c:pt>
                <c:pt idx="1172">
                  <c:v>310.20999999999998</c:v>
                </c:pt>
                <c:pt idx="1173">
                  <c:v>318.22000000000003</c:v>
                </c:pt>
                <c:pt idx="1174">
                  <c:v>322.36</c:v>
                </c:pt>
                <c:pt idx="1175">
                  <c:v>356.44</c:v>
                </c:pt>
                <c:pt idx="1176">
                  <c:v>337.12</c:v>
                </c:pt>
                <c:pt idx="1177">
                  <c:v>336.6</c:v>
                </c:pt>
                <c:pt idx="1178">
                  <c:v>335.25</c:v>
                </c:pt>
                <c:pt idx="1179">
                  <c:v>338.69</c:v>
                </c:pt>
                <c:pt idx="1180">
                  <c:v>310.07</c:v>
                </c:pt>
                <c:pt idx="1181">
                  <c:v>317.91000000000003</c:v>
                </c:pt>
                <c:pt idx="1182">
                  <c:v>307.67</c:v>
                </c:pt>
                <c:pt idx="1183">
                  <c:v>307.44</c:v>
                </c:pt>
                <c:pt idx="1184">
                  <c:v>297.26</c:v>
                </c:pt>
                <c:pt idx="1185">
                  <c:v>299.64</c:v>
                </c:pt>
                <c:pt idx="1186">
                  <c:v>312.29000000000002</c:v>
                </c:pt>
                <c:pt idx="1187">
                  <c:v>306.35000000000002</c:v>
                </c:pt>
                <c:pt idx="1188">
                  <c:v>302.99</c:v>
                </c:pt>
                <c:pt idx="1189">
                  <c:v>304.08999999999997</c:v>
                </c:pt>
                <c:pt idx="1190">
                  <c:v>306.64999999999998</c:v>
                </c:pt>
                <c:pt idx="1191">
                  <c:v>314.76</c:v>
                </c:pt>
                <c:pt idx="1192">
                  <c:v>323.92</c:v>
                </c:pt>
                <c:pt idx="1193">
                  <c:v>317.66000000000003</c:v>
                </c:pt>
                <c:pt idx="1194">
                  <c:v>323.45999999999998</c:v>
                </c:pt>
                <c:pt idx="1195">
                  <c:v>311.52</c:v>
                </c:pt>
                <c:pt idx="1196">
                  <c:v>302.08</c:v>
                </c:pt>
                <c:pt idx="1197">
                  <c:v>288.39999999999998</c:v>
                </c:pt>
                <c:pt idx="1198">
                  <c:v>295.5</c:v>
                </c:pt>
                <c:pt idx="1199">
                  <c:v>300.37</c:v>
                </c:pt>
                <c:pt idx="1200">
                  <c:v>301.5</c:v>
                </c:pt>
                <c:pt idx="1201">
                  <c:v>301.22000000000003</c:v>
                </c:pt>
                <c:pt idx="1202">
                  <c:v>309.14</c:v>
                </c:pt>
                <c:pt idx="1203">
                  <c:v>303.04000000000002</c:v>
                </c:pt>
                <c:pt idx="1204">
                  <c:v>314.16000000000003</c:v>
                </c:pt>
                <c:pt idx="1205">
                  <c:v>309.51</c:v>
                </c:pt>
                <c:pt idx="1206">
                  <c:v>306.60000000000002</c:v>
                </c:pt>
                <c:pt idx="1207">
                  <c:v>308.07</c:v>
                </c:pt>
                <c:pt idx="1208">
                  <c:v>355.44</c:v>
                </c:pt>
                <c:pt idx="1209">
                  <c:v>337.76</c:v>
                </c:pt>
                <c:pt idx="1210">
                  <c:v>335.78</c:v>
                </c:pt>
                <c:pt idx="1211">
                  <c:v>340.49</c:v>
                </c:pt>
                <c:pt idx="1212">
                  <c:v>362.94</c:v>
                </c:pt>
                <c:pt idx="1213">
                  <c:v>359.86</c:v>
                </c:pt>
                <c:pt idx="1214">
                  <c:v>337.32</c:v>
                </c:pt>
                <c:pt idx="1215">
                  <c:v>329.25</c:v>
                </c:pt>
                <c:pt idx="1216">
                  <c:v>321.74</c:v>
                </c:pt>
                <c:pt idx="1217">
                  <c:v>316.06</c:v>
                </c:pt>
                <c:pt idx="1218">
                  <c:v>299.83</c:v>
                </c:pt>
                <c:pt idx="1219">
                  <c:v>300.95999999999998</c:v>
                </c:pt>
                <c:pt idx="1220">
                  <c:v>296.16000000000003</c:v>
                </c:pt>
                <c:pt idx="1221">
                  <c:v>312.57</c:v>
                </c:pt>
                <c:pt idx="1222">
                  <c:v>302.48</c:v>
                </c:pt>
                <c:pt idx="1223">
                  <c:v>291.12</c:v>
                </c:pt>
                <c:pt idx="1224">
                  <c:v>290.92</c:v>
                </c:pt>
                <c:pt idx="1225">
                  <c:v>305.38</c:v>
                </c:pt>
                <c:pt idx="1226">
                  <c:v>308.56</c:v>
                </c:pt>
                <c:pt idx="1227">
                  <c:v>291.45999999999998</c:v>
                </c:pt>
                <c:pt idx="1228">
                  <c:v>293.51</c:v>
                </c:pt>
                <c:pt idx="1229">
                  <c:v>301.66000000000003</c:v>
                </c:pt>
                <c:pt idx="1230">
                  <c:v>308.13</c:v>
                </c:pt>
                <c:pt idx="1231">
                  <c:v>310.48</c:v>
                </c:pt>
                <c:pt idx="1232">
                  <c:v>315.93</c:v>
                </c:pt>
                <c:pt idx="1233">
                  <c:v>338.79</c:v>
                </c:pt>
                <c:pt idx="1234">
                  <c:v>318.45</c:v>
                </c:pt>
                <c:pt idx="1235">
                  <c:v>333.08</c:v>
                </c:pt>
                <c:pt idx="1236">
                  <c:v>320.79000000000002</c:v>
                </c:pt>
                <c:pt idx="1237">
                  <c:v>344.73</c:v>
                </c:pt>
                <c:pt idx="1238">
                  <c:v>342.35</c:v>
                </c:pt>
                <c:pt idx="1239">
                  <c:v>348.71</c:v>
                </c:pt>
                <c:pt idx="1240">
                  <c:v>349.02</c:v>
                </c:pt>
                <c:pt idx="1241">
                  <c:v>360.9</c:v>
                </c:pt>
                <c:pt idx="1242">
                  <c:v>350.38</c:v>
                </c:pt>
                <c:pt idx="1243">
                  <c:v>350.79</c:v>
                </c:pt>
                <c:pt idx="1244">
                  <c:v>341.52</c:v>
                </c:pt>
                <c:pt idx="1245">
                  <c:v>341.46</c:v>
                </c:pt>
                <c:pt idx="1246">
                  <c:v>337.05</c:v>
                </c:pt>
                <c:pt idx="1247">
                  <c:v>306.8</c:v>
                </c:pt>
                <c:pt idx="1248">
                  <c:v>303.62</c:v>
                </c:pt>
                <c:pt idx="1249">
                  <c:v>306.16000000000003</c:v>
                </c:pt>
                <c:pt idx="1250">
                  <c:v>306.12</c:v>
                </c:pt>
                <c:pt idx="1251">
                  <c:v>306.7</c:v>
                </c:pt>
                <c:pt idx="1252">
                  <c:v>304.45999999999998</c:v>
                </c:pt>
                <c:pt idx="1253">
                  <c:v>319.41000000000003</c:v>
                </c:pt>
                <c:pt idx="1254">
                  <c:v>295.72000000000003</c:v>
                </c:pt>
                <c:pt idx="1255">
                  <c:v>302.7</c:v>
                </c:pt>
                <c:pt idx="1256">
                  <c:v>305.27</c:v>
                </c:pt>
                <c:pt idx="1257">
                  <c:v>313.37</c:v>
                </c:pt>
                <c:pt idx="1258">
                  <c:v>327.35000000000002</c:v>
                </c:pt>
                <c:pt idx="1259">
                  <c:v>328.16</c:v>
                </c:pt>
                <c:pt idx="1260">
                  <c:v>291.37</c:v>
                </c:pt>
                <c:pt idx="1261">
                  <c:v>299.47000000000003</c:v>
                </c:pt>
                <c:pt idx="1262">
                  <c:v>308.22000000000003</c:v>
                </c:pt>
                <c:pt idx="1263">
                  <c:v>304.89999999999998</c:v>
                </c:pt>
                <c:pt idx="1264">
                  <c:v>301.63</c:v>
                </c:pt>
                <c:pt idx="1265">
                  <c:v>298.52</c:v>
                </c:pt>
                <c:pt idx="1266">
                  <c:v>299.79000000000002</c:v>
                </c:pt>
                <c:pt idx="1267">
                  <c:v>300.76</c:v>
                </c:pt>
                <c:pt idx="1268">
                  <c:v>303.14999999999998</c:v>
                </c:pt>
              </c:numCache>
            </c:numRef>
          </c:val>
          <c:smooth val="1"/>
          <c:extLst>
            <c:ext xmlns:c16="http://schemas.microsoft.com/office/drawing/2014/chart" uri="{C3380CC4-5D6E-409C-BE32-E72D297353CC}">
              <c16:uniqueId val="{00000000-AA2B-4C85-8F58-F9D8E3FFDB0D}"/>
            </c:ext>
          </c:extLst>
        </c:ser>
        <c:ser>
          <c:idx val="1"/>
          <c:order val="1"/>
          <c:tx>
            <c:v>AMC Networks Inc. (NasdaqGS:AMCX) - Share Pricing</c:v>
          </c:tx>
          <c:spPr>
            <a:ln w="25400">
              <a:solidFill>
                <a:schemeClr val="bg2">
                  <a:lumMod val="50000"/>
                </a:schemeClr>
              </a:solidFill>
              <a:prstDash val="solid"/>
            </a:ln>
          </c:spPr>
          <c:marker>
            <c:symbol val="none"/>
          </c:marker>
          <c:cat>
            <c:numRef>
              <c:f>'Pane 1'!$A$37:$A$1305</c:f>
              <c:numCache>
                <c:formatCode>[$-409]mmm\-dd\-yyyy;@</c:formatCode>
                <c:ptCount val="1269"/>
                <c:pt idx="0">
                  <c:v>42327</c:v>
                </c:pt>
                <c:pt idx="1">
                  <c:v>42328</c:v>
                </c:pt>
                <c:pt idx="2">
                  <c:v>42331</c:v>
                </c:pt>
                <c:pt idx="3">
                  <c:v>42332</c:v>
                </c:pt>
                <c:pt idx="4">
                  <c:v>42333</c:v>
                </c:pt>
                <c:pt idx="5">
                  <c:v>42335</c:v>
                </c:pt>
                <c:pt idx="6">
                  <c:v>42338</c:v>
                </c:pt>
                <c:pt idx="7">
                  <c:v>42339</c:v>
                </c:pt>
                <c:pt idx="8">
                  <c:v>42340</c:v>
                </c:pt>
                <c:pt idx="9">
                  <c:v>42341</c:v>
                </c:pt>
                <c:pt idx="10">
                  <c:v>42342</c:v>
                </c:pt>
                <c:pt idx="11">
                  <c:v>42345</c:v>
                </c:pt>
                <c:pt idx="12">
                  <c:v>42346</c:v>
                </c:pt>
                <c:pt idx="13">
                  <c:v>42347</c:v>
                </c:pt>
                <c:pt idx="14">
                  <c:v>42348</c:v>
                </c:pt>
                <c:pt idx="15">
                  <c:v>42349</c:v>
                </c:pt>
                <c:pt idx="16">
                  <c:v>42352</c:v>
                </c:pt>
                <c:pt idx="17">
                  <c:v>42353</c:v>
                </c:pt>
                <c:pt idx="18">
                  <c:v>42354</c:v>
                </c:pt>
                <c:pt idx="19">
                  <c:v>42355</c:v>
                </c:pt>
                <c:pt idx="20">
                  <c:v>42356</c:v>
                </c:pt>
                <c:pt idx="21">
                  <c:v>42359</c:v>
                </c:pt>
                <c:pt idx="22">
                  <c:v>42360</c:v>
                </c:pt>
                <c:pt idx="23">
                  <c:v>42361</c:v>
                </c:pt>
                <c:pt idx="24">
                  <c:v>42362</c:v>
                </c:pt>
                <c:pt idx="25">
                  <c:v>42366</c:v>
                </c:pt>
                <c:pt idx="26">
                  <c:v>42367</c:v>
                </c:pt>
                <c:pt idx="27">
                  <c:v>42368</c:v>
                </c:pt>
                <c:pt idx="28">
                  <c:v>42369</c:v>
                </c:pt>
                <c:pt idx="29">
                  <c:v>42373</c:v>
                </c:pt>
                <c:pt idx="30">
                  <c:v>42374</c:v>
                </c:pt>
                <c:pt idx="31">
                  <c:v>42375</c:v>
                </c:pt>
                <c:pt idx="32">
                  <c:v>42376</c:v>
                </c:pt>
                <c:pt idx="33">
                  <c:v>42377</c:v>
                </c:pt>
                <c:pt idx="34">
                  <c:v>42380</c:v>
                </c:pt>
                <c:pt idx="35">
                  <c:v>42381</c:v>
                </c:pt>
                <c:pt idx="36">
                  <c:v>42382</c:v>
                </c:pt>
                <c:pt idx="37">
                  <c:v>42383</c:v>
                </c:pt>
                <c:pt idx="38">
                  <c:v>42384</c:v>
                </c:pt>
                <c:pt idx="39">
                  <c:v>42388</c:v>
                </c:pt>
                <c:pt idx="40">
                  <c:v>42389</c:v>
                </c:pt>
                <c:pt idx="41">
                  <c:v>42390</c:v>
                </c:pt>
                <c:pt idx="42">
                  <c:v>42391</c:v>
                </c:pt>
                <c:pt idx="43">
                  <c:v>42394</c:v>
                </c:pt>
                <c:pt idx="44">
                  <c:v>42395</c:v>
                </c:pt>
                <c:pt idx="45">
                  <c:v>42396</c:v>
                </c:pt>
                <c:pt idx="46">
                  <c:v>42397</c:v>
                </c:pt>
                <c:pt idx="47">
                  <c:v>42398</c:v>
                </c:pt>
                <c:pt idx="48">
                  <c:v>42401</c:v>
                </c:pt>
                <c:pt idx="49">
                  <c:v>42402</c:v>
                </c:pt>
                <c:pt idx="50">
                  <c:v>42403</c:v>
                </c:pt>
                <c:pt idx="51">
                  <c:v>42404</c:v>
                </c:pt>
                <c:pt idx="52">
                  <c:v>42405</c:v>
                </c:pt>
                <c:pt idx="53">
                  <c:v>42408</c:v>
                </c:pt>
                <c:pt idx="54">
                  <c:v>42409</c:v>
                </c:pt>
                <c:pt idx="55">
                  <c:v>42410</c:v>
                </c:pt>
                <c:pt idx="56">
                  <c:v>42411</c:v>
                </c:pt>
                <c:pt idx="57">
                  <c:v>42412</c:v>
                </c:pt>
                <c:pt idx="58">
                  <c:v>42416</c:v>
                </c:pt>
                <c:pt idx="59">
                  <c:v>42417</c:v>
                </c:pt>
                <c:pt idx="60">
                  <c:v>42418</c:v>
                </c:pt>
                <c:pt idx="61">
                  <c:v>42419</c:v>
                </c:pt>
                <c:pt idx="62">
                  <c:v>42422</c:v>
                </c:pt>
                <c:pt idx="63">
                  <c:v>42423</c:v>
                </c:pt>
                <c:pt idx="64">
                  <c:v>42424</c:v>
                </c:pt>
                <c:pt idx="65">
                  <c:v>42425</c:v>
                </c:pt>
                <c:pt idx="66">
                  <c:v>42426</c:v>
                </c:pt>
                <c:pt idx="67">
                  <c:v>42429</c:v>
                </c:pt>
                <c:pt idx="68">
                  <c:v>42430</c:v>
                </c:pt>
                <c:pt idx="69">
                  <c:v>42431</c:v>
                </c:pt>
                <c:pt idx="70">
                  <c:v>42432</c:v>
                </c:pt>
                <c:pt idx="71">
                  <c:v>42433</c:v>
                </c:pt>
                <c:pt idx="72">
                  <c:v>42436</c:v>
                </c:pt>
                <c:pt idx="73">
                  <c:v>42437</c:v>
                </c:pt>
                <c:pt idx="74">
                  <c:v>42438</c:v>
                </c:pt>
                <c:pt idx="75">
                  <c:v>42439</c:v>
                </c:pt>
                <c:pt idx="76">
                  <c:v>42440</c:v>
                </c:pt>
                <c:pt idx="77">
                  <c:v>42443</c:v>
                </c:pt>
                <c:pt idx="78">
                  <c:v>42444</c:v>
                </c:pt>
                <c:pt idx="79">
                  <c:v>42445</c:v>
                </c:pt>
                <c:pt idx="80">
                  <c:v>42446</c:v>
                </c:pt>
                <c:pt idx="81">
                  <c:v>42447</c:v>
                </c:pt>
                <c:pt idx="82">
                  <c:v>42450</c:v>
                </c:pt>
                <c:pt idx="83">
                  <c:v>42451</c:v>
                </c:pt>
                <c:pt idx="84">
                  <c:v>42452</c:v>
                </c:pt>
                <c:pt idx="85">
                  <c:v>42453</c:v>
                </c:pt>
                <c:pt idx="86">
                  <c:v>42457</c:v>
                </c:pt>
                <c:pt idx="87">
                  <c:v>42458</c:v>
                </c:pt>
                <c:pt idx="88">
                  <c:v>42459</c:v>
                </c:pt>
                <c:pt idx="89">
                  <c:v>42460</c:v>
                </c:pt>
                <c:pt idx="90">
                  <c:v>42461</c:v>
                </c:pt>
                <c:pt idx="91">
                  <c:v>42464</c:v>
                </c:pt>
                <c:pt idx="92">
                  <c:v>42465</c:v>
                </c:pt>
                <c:pt idx="93">
                  <c:v>42466</c:v>
                </c:pt>
                <c:pt idx="94">
                  <c:v>42467</c:v>
                </c:pt>
                <c:pt idx="95">
                  <c:v>42468</c:v>
                </c:pt>
                <c:pt idx="96">
                  <c:v>42471</c:v>
                </c:pt>
                <c:pt idx="97">
                  <c:v>42472</c:v>
                </c:pt>
                <c:pt idx="98">
                  <c:v>42473</c:v>
                </c:pt>
                <c:pt idx="99">
                  <c:v>42474</c:v>
                </c:pt>
                <c:pt idx="100">
                  <c:v>42475</c:v>
                </c:pt>
                <c:pt idx="101">
                  <c:v>42478</c:v>
                </c:pt>
                <c:pt idx="102">
                  <c:v>42479</c:v>
                </c:pt>
                <c:pt idx="103">
                  <c:v>42480</c:v>
                </c:pt>
                <c:pt idx="104">
                  <c:v>42481</c:v>
                </c:pt>
                <c:pt idx="105">
                  <c:v>42482</c:v>
                </c:pt>
                <c:pt idx="106">
                  <c:v>42485</c:v>
                </c:pt>
                <c:pt idx="107">
                  <c:v>42486</c:v>
                </c:pt>
                <c:pt idx="108">
                  <c:v>42487</c:v>
                </c:pt>
                <c:pt idx="109">
                  <c:v>42488</c:v>
                </c:pt>
                <c:pt idx="110">
                  <c:v>42489</c:v>
                </c:pt>
                <c:pt idx="111">
                  <c:v>42492</c:v>
                </c:pt>
                <c:pt idx="112">
                  <c:v>42493</c:v>
                </c:pt>
                <c:pt idx="113">
                  <c:v>42494</c:v>
                </c:pt>
                <c:pt idx="114">
                  <c:v>42495</c:v>
                </c:pt>
                <c:pt idx="115">
                  <c:v>42496</c:v>
                </c:pt>
                <c:pt idx="116">
                  <c:v>42499</c:v>
                </c:pt>
                <c:pt idx="117">
                  <c:v>42500</c:v>
                </c:pt>
                <c:pt idx="118">
                  <c:v>42501</c:v>
                </c:pt>
                <c:pt idx="119">
                  <c:v>42502</c:v>
                </c:pt>
                <c:pt idx="120">
                  <c:v>42503</c:v>
                </c:pt>
                <c:pt idx="121">
                  <c:v>42506</c:v>
                </c:pt>
                <c:pt idx="122">
                  <c:v>42507</c:v>
                </c:pt>
                <c:pt idx="123">
                  <c:v>42508</c:v>
                </c:pt>
                <c:pt idx="124">
                  <c:v>42509</c:v>
                </c:pt>
                <c:pt idx="125">
                  <c:v>42510</c:v>
                </c:pt>
                <c:pt idx="126">
                  <c:v>42513</c:v>
                </c:pt>
                <c:pt idx="127">
                  <c:v>42514</c:v>
                </c:pt>
                <c:pt idx="128">
                  <c:v>42515</c:v>
                </c:pt>
                <c:pt idx="129">
                  <c:v>42516</c:v>
                </c:pt>
                <c:pt idx="130">
                  <c:v>42517</c:v>
                </c:pt>
                <c:pt idx="131">
                  <c:v>42521</c:v>
                </c:pt>
                <c:pt idx="132">
                  <c:v>42522</c:v>
                </c:pt>
                <c:pt idx="133">
                  <c:v>42523</c:v>
                </c:pt>
                <c:pt idx="134">
                  <c:v>42524</c:v>
                </c:pt>
                <c:pt idx="135">
                  <c:v>42527</c:v>
                </c:pt>
                <c:pt idx="136">
                  <c:v>42528</c:v>
                </c:pt>
                <c:pt idx="137">
                  <c:v>42529</c:v>
                </c:pt>
                <c:pt idx="138">
                  <c:v>42530</c:v>
                </c:pt>
                <c:pt idx="139">
                  <c:v>42531</c:v>
                </c:pt>
                <c:pt idx="140">
                  <c:v>42534</c:v>
                </c:pt>
                <c:pt idx="141">
                  <c:v>42535</c:v>
                </c:pt>
                <c:pt idx="142">
                  <c:v>42536</c:v>
                </c:pt>
                <c:pt idx="143">
                  <c:v>42537</c:v>
                </c:pt>
                <c:pt idx="144">
                  <c:v>42538</c:v>
                </c:pt>
                <c:pt idx="145">
                  <c:v>42541</c:v>
                </c:pt>
                <c:pt idx="146">
                  <c:v>42542</c:v>
                </c:pt>
                <c:pt idx="147">
                  <c:v>42543</c:v>
                </c:pt>
                <c:pt idx="148">
                  <c:v>42544</c:v>
                </c:pt>
                <c:pt idx="149">
                  <c:v>42545</c:v>
                </c:pt>
                <c:pt idx="150">
                  <c:v>42548</c:v>
                </c:pt>
                <c:pt idx="151">
                  <c:v>42549</c:v>
                </c:pt>
                <c:pt idx="152">
                  <c:v>42550</c:v>
                </c:pt>
                <c:pt idx="153">
                  <c:v>42551</c:v>
                </c:pt>
                <c:pt idx="154">
                  <c:v>42552</c:v>
                </c:pt>
                <c:pt idx="155">
                  <c:v>42556</c:v>
                </c:pt>
                <c:pt idx="156">
                  <c:v>42557</c:v>
                </c:pt>
                <c:pt idx="157">
                  <c:v>42558</c:v>
                </c:pt>
                <c:pt idx="158">
                  <c:v>42559</c:v>
                </c:pt>
                <c:pt idx="159">
                  <c:v>42562</c:v>
                </c:pt>
                <c:pt idx="160">
                  <c:v>42563</c:v>
                </c:pt>
                <c:pt idx="161">
                  <c:v>42564</c:v>
                </c:pt>
                <c:pt idx="162">
                  <c:v>42565</c:v>
                </c:pt>
                <c:pt idx="163">
                  <c:v>42566</c:v>
                </c:pt>
                <c:pt idx="164">
                  <c:v>42569</c:v>
                </c:pt>
                <c:pt idx="165">
                  <c:v>42570</c:v>
                </c:pt>
                <c:pt idx="166">
                  <c:v>42571</c:v>
                </c:pt>
                <c:pt idx="167">
                  <c:v>42572</c:v>
                </c:pt>
                <c:pt idx="168">
                  <c:v>42573</c:v>
                </c:pt>
                <c:pt idx="169">
                  <c:v>42576</c:v>
                </c:pt>
                <c:pt idx="170">
                  <c:v>42577</c:v>
                </c:pt>
                <c:pt idx="171">
                  <c:v>42578</c:v>
                </c:pt>
                <c:pt idx="172">
                  <c:v>42579</c:v>
                </c:pt>
                <c:pt idx="173">
                  <c:v>42580</c:v>
                </c:pt>
                <c:pt idx="174">
                  <c:v>42583</c:v>
                </c:pt>
                <c:pt idx="175">
                  <c:v>42584</c:v>
                </c:pt>
                <c:pt idx="176">
                  <c:v>42585</c:v>
                </c:pt>
                <c:pt idx="177">
                  <c:v>42586</c:v>
                </c:pt>
                <c:pt idx="178">
                  <c:v>42587</c:v>
                </c:pt>
                <c:pt idx="179">
                  <c:v>42590</c:v>
                </c:pt>
                <c:pt idx="180">
                  <c:v>42591</c:v>
                </c:pt>
                <c:pt idx="181">
                  <c:v>42592</c:v>
                </c:pt>
                <c:pt idx="182">
                  <c:v>42593</c:v>
                </c:pt>
                <c:pt idx="183">
                  <c:v>42594</c:v>
                </c:pt>
                <c:pt idx="184">
                  <c:v>42597</c:v>
                </c:pt>
                <c:pt idx="185">
                  <c:v>42598</c:v>
                </c:pt>
                <c:pt idx="186">
                  <c:v>42599</c:v>
                </c:pt>
                <c:pt idx="187">
                  <c:v>42600</c:v>
                </c:pt>
                <c:pt idx="188">
                  <c:v>42601</c:v>
                </c:pt>
                <c:pt idx="189">
                  <c:v>42604</c:v>
                </c:pt>
                <c:pt idx="190">
                  <c:v>42605</c:v>
                </c:pt>
                <c:pt idx="191">
                  <c:v>42606</c:v>
                </c:pt>
                <c:pt idx="192">
                  <c:v>42607</c:v>
                </c:pt>
                <c:pt idx="193">
                  <c:v>42608</c:v>
                </c:pt>
                <c:pt idx="194">
                  <c:v>42611</c:v>
                </c:pt>
                <c:pt idx="195">
                  <c:v>42612</c:v>
                </c:pt>
                <c:pt idx="196">
                  <c:v>42613</c:v>
                </c:pt>
                <c:pt idx="197">
                  <c:v>42614</c:v>
                </c:pt>
                <c:pt idx="198">
                  <c:v>42615</c:v>
                </c:pt>
                <c:pt idx="199">
                  <c:v>42619</c:v>
                </c:pt>
                <c:pt idx="200">
                  <c:v>42620</c:v>
                </c:pt>
                <c:pt idx="201">
                  <c:v>42621</c:v>
                </c:pt>
                <c:pt idx="202">
                  <c:v>42622</c:v>
                </c:pt>
                <c:pt idx="203">
                  <c:v>42625</c:v>
                </c:pt>
                <c:pt idx="204">
                  <c:v>42626</c:v>
                </c:pt>
                <c:pt idx="205">
                  <c:v>42627</c:v>
                </c:pt>
                <c:pt idx="206">
                  <c:v>42628</c:v>
                </c:pt>
                <c:pt idx="207">
                  <c:v>42629</c:v>
                </c:pt>
                <c:pt idx="208">
                  <c:v>42632</c:v>
                </c:pt>
                <c:pt idx="209">
                  <c:v>42633</c:v>
                </c:pt>
                <c:pt idx="210">
                  <c:v>42634</c:v>
                </c:pt>
                <c:pt idx="211">
                  <c:v>42635</c:v>
                </c:pt>
                <c:pt idx="212">
                  <c:v>42636</c:v>
                </c:pt>
                <c:pt idx="213">
                  <c:v>42639</c:v>
                </c:pt>
                <c:pt idx="214">
                  <c:v>42640</c:v>
                </c:pt>
                <c:pt idx="215">
                  <c:v>42641</c:v>
                </c:pt>
                <c:pt idx="216">
                  <c:v>42642</c:v>
                </c:pt>
                <c:pt idx="217">
                  <c:v>42643</c:v>
                </c:pt>
                <c:pt idx="218">
                  <c:v>42646</c:v>
                </c:pt>
                <c:pt idx="219">
                  <c:v>42647</c:v>
                </c:pt>
                <c:pt idx="220">
                  <c:v>42648</c:v>
                </c:pt>
                <c:pt idx="221">
                  <c:v>42649</c:v>
                </c:pt>
                <c:pt idx="222">
                  <c:v>42650</c:v>
                </c:pt>
                <c:pt idx="223">
                  <c:v>42653</c:v>
                </c:pt>
                <c:pt idx="224">
                  <c:v>42654</c:v>
                </c:pt>
                <c:pt idx="225">
                  <c:v>42655</c:v>
                </c:pt>
                <c:pt idx="226">
                  <c:v>42656</c:v>
                </c:pt>
                <c:pt idx="227">
                  <c:v>42657</c:v>
                </c:pt>
                <c:pt idx="228">
                  <c:v>42660</c:v>
                </c:pt>
                <c:pt idx="229">
                  <c:v>42661</c:v>
                </c:pt>
                <c:pt idx="230">
                  <c:v>42662</c:v>
                </c:pt>
                <c:pt idx="231">
                  <c:v>42663</c:v>
                </c:pt>
                <c:pt idx="232">
                  <c:v>42664</c:v>
                </c:pt>
                <c:pt idx="233">
                  <c:v>42667</c:v>
                </c:pt>
                <c:pt idx="234">
                  <c:v>42668</c:v>
                </c:pt>
                <c:pt idx="235">
                  <c:v>42669</c:v>
                </c:pt>
                <c:pt idx="236">
                  <c:v>42670</c:v>
                </c:pt>
                <c:pt idx="237">
                  <c:v>42671</c:v>
                </c:pt>
                <c:pt idx="238">
                  <c:v>42674</c:v>
                </c:pt>
                <c:pt idx="239">
                  <c:v>42675</c:v>
                </c:pt>
                <c:pt idx="240">
                  <c:v>42676</c:v>
                </c:pt>
                <c:pt idx="241">
                  <c:v>42677</c:v>
                </c:pt>
                <c:pt idx="242">
                  <c:v>42678</c:v>
                </c:pt>
                <c:pt idx="243">
                  <c:v>42681</c:v>
                </c:pt>
                <c:pt idx="244">
                  <c:v>42682</c:v>
                </c:pt>
                <c:pt idx="245">
                  <c:v>42683</c:v>
                </c:pt>
                <c:pt idx="246">
                  <c:v>42684</c:v>
                </c:pt>
                <c:pt idx="247">
                  <c:v>42685</c:v>
                </c:pt>
                <c:pt idx="248">
                  <c:v>42688</c:v>
                </c:pt>
                <c:pt idx="249">
                  <c:v>42689</c:v>
                </c:pt>
                <c:pt idx="250">
                  <c:v>42690</c:v>
                </c:pt>
                <c:pt idx="251">
                  <c:v>42691</c:v>
                </c:pt>
                <c:pt idx="252">
                  <c:v>42692</c:v>
                </c:pt>
                <c:pt idx="253">
                  <c:v>42695</c:v>
                </c:pt>
                <c:pt idx="254">
                  <c:v>42696</c:v>
                </c:pt>
                <c:pt idx="255">
                  <c:v>42697</c:v>
                </c:pt>
                <c:pt idx="256">
                  <c:v>42699</c:v>
                </c:pt>
                <c:pt idx="257">
                  <c:v>42702</c:v>
                </c:pt>
                <c:pt idx="258">
                  <c:v>42703</c:v>
                </c:pt>
                <c:pt idx="259">
                  <c:v>42704</c:v>
                </c:pt>
                <c:pt idx="260">
                  <c:v>42705</c:v>
                </c:pt>
                <c:pt idx="261">
                  <c:v>42706</c:v>
                </c:pt>
                <c:pt idx="262">
                  <c:v>42709</c:v>
                </c:pt>
                <c:pt idx="263">
                  <c:v>42710</c:v>
                </c:pt>
                <c:pt idx="264">
                  <c:v>42711</c:v>
                </c:pt>
                <c:pt idx="265">
                  <c:v>42712</c:v>
                </c:pt>
                <c:pt idx="266">
                  <c:v>42713</c:v>
                </c:pt>
                <c:pt idx="267">
                  <c:v>42716</c:v>
                </c:pt>
                <c:pt idx="268">
                  <c:v>42717</c:v>
                </c:pt>
                <c:pt idx="269">
                  <c:v>42718</c:v>
                </c:pt>
                <c:pt idx="270">
                  <c:v>42719</c:v>
                </c:pt>
                <c:pt idx="271">
                  <c:v>42720</c:v>
                </c:pt>
                <c:pt idx="272">
                  <c:v>42723</c:v>
                </c:pt>
                <c:pt idx="273">
                  <c:v>42724</c:v>
                </c:pt>
                <c:pt idx="274">
                  <c:v>42725</c:v>
                </c:pt>
                <c:pt idx="275">
                  <c:v>42726</c:v>
                </c:pt>
                <c:pt idx="276">
                  <c:v>42727</c:v>
                </c:pt>
                <c:pt idx="277">
                  <c:v>42731</c:v>
                </c:pt>
                <c:pt idx="278">
                  <c:v>42732</c:v>
                </c:pt>
                <c:pt idx="279">
                  <c:v>42733</c:v>
                </c:pt>
                <c:pt idx="280">
                  <c:v>42734</c:v>
                </c:pt>
                <c:pt idx="281">
                  <c:v>42738</c:v>
                </c:pt>
                <c:pt idx="282">
                  <c:v>42739</c:v>
                </c:pt>
                <c:pt idx="283">
                  <c:v>42740</c:v>
                </c:pt>
                <c:pt idx="284">
                  <c:v>42741</c:v>
                </c:pt>
                <c:pt idx="285">
                  <c:v>42744</c:v>
                </c:pt>
                <c:pt idx="286">
                  <c:v>42745</c:v>
                </c:pt>
                <c:pt idx="287">
                  <c:v>42746</c:v>
                </c:pt>
                <c:pt idx="288">
                  <c:v>42747</c:v>
                </c:pt>
                <c:pt idx="289">
                  <c:v>42748</c:v>
                </c:pt>
                <c:pt idx="290">
                  <c:v>42752</c:v>
                </c:pt>
                <c:pt idx="291">
                  <c:v>42753</c:v>
                </c:pt>
                <c:pt idx="292">
                  <c:v>42754</c:v>
                </c:pt>
                <c:pt idx="293">
                  <c:v>42755</c:v>
                </c:pt>
                <c:pt idx="294">
                  <c:v>42758</c:v>
                </c:pt>
                <c:pt idx="295">
                  <c:v>42759</c:v>
                </c:pt>
                <c:pt idx="296">
                  <c:v>42760</c:v>
                </c:pt>
                <c:pt idx="297">
                  <c:v>42761</c:v>
                </c:pt>
                <c:pt idx="298">
                  <c:v>42762</c:v>
                </c:pt>
                <c:pt idx="299">
                  <c:v>42765</c:v>
                </c:pt>
                <c:pt idx="300">
                  <c:v>42766</c:v>
                </c:pt>
                <c:pt idx="301">
                  <c:v>42767</c:v>
                </c:pt>
                <c:pt idx="302">
                  <c:v>42768</c:v>
                </c:pt>
                <c:pt idx="303">
                  <c:v>42769</c:v>
                </c:pt>
                <c:pt idx="304">
                  <c:v>42772</c:v>
                </c:pt>
                <c:pt idx="305">
                  <c:v>42773</c:v>
                </c:pt>
                <c:pt idx="306">
                  <c:v>42774</c:v>
                </c:pt>
                <c:pt idx="307">
                  <c:v>42775</c:v>
                </c:pt>
                <c:pt idx="308">
                  <c:v>42776</c:v>
                </c:pt>
                <c:pt idx="309">
                  <c:v>42779</c:v>
                </c:pt>
                <c:pt idx="310">
                  <c:v>42780</c:v>
                </c:pt>
                <c:pt idx="311">
                  <c:v>42781</c:v>
                </c:pt>
                <c:pt idx="312">
                  <c:v>42782</c:v>
                </c:pt>
                <c:pt idx="313">
                  <c:v>42783</c:v>
                </c:pt>
                <c:pt idx="314">
                  <c:v>42787</c:v>
                </c:pt>
                <c:pt idx="315">
                  <c:v>42788</c:v>
                </c:pt>
                <c:pt idx="316">
                  <c:v>42789</c:v>
                </c:pt>
                <c:pt idx="317">
                  <c:v>42790</c:v>
                </c:pt>
                <c:pt idx="318">
                  <c:v>42793</c:v>
                </c:pt>
                <c:pt idx="319">
                  <c:v>42794</c:v>
                </c:pt>
                <c:pt idx="320">
                  <c:v>42795</c:v>
                </c:pt>
                <c:pt idx="321">
                  <c:v>42796</c:v>
                </c:pt>
                <c:pt idx="322">
                  <c:v>42797</c:v>
                </c:pt>
                <c:pt idx="323">
                  <c:v>42800</c:v>
                </c:pt>
                <c:pt idx="324">
                  <c:v>42801</c:v>
                </c:pt>
                <c:pt idx="325">
                  <c:v>42802</c:v>
                </c:pt>
                <c:pt idx="326">
                  <c:v>42803</c:v>
                </c:pt>
                <c:pt idx="327">
                  <c:v>42804</c:v>
                </c:pt>
                <c:pt idx="328">
                  <c:v>42807</c:v>
                </c:pt>
                <c:pt idx="329">
                  <c:v>42808</c:v>
                </c:pt>
                <c:pt idx="330">
                  <c:v>42809</c:v>
                </c:pt>
                <c:pt idx="331">
                  <c:v>42810</c:v>
                </c:pt>
                <c:pt idx="332">
                  <c:v>42811</c:v>
                </c:pt>
                <c:pt idx="333">
                  <c:v>42814</c:v>
                </c:pt>
                <c:pt idx="334">
                  <c:v>42815</c:v>
                </c:pt>
                <c:pt idx="335">
                  <c:v>42816</c:v>
                </c:pt>
                <c:pt idx="336">
                  <c:v>42817</c:v>
                </c:pt>
                <c:pt idx="337">
                  <c:v>42818</c:v>
                </c:pt>
                <c:pt idx="338">
                  <c:v>42821</c:v>
                </c:pt>
                <c:pt idx="339">
                  <c:v>42822</c:v>
                </c:pt>
                <c:pt idx="340">
                  <c:v>42823</c:v>
                </c:pt>
                <c:pt idx="341">
                  <c:v>42824</c:v>
                </c:pt>
                <c:pt idx="342">
                  <c:v>42825</c:v>
                </c:pt>
                <c:pt idx="343">
                  <c:v>42828</c:v>
                </c:pt>
                <c:pt idx="344">
                  <c:v>42829</c:v>
                </c:pt>
                <c:pt idx="345">
                  <c:v>42830</c:v>
                </c:pt>
                <c:pt idx="346">
                  <c:v>42831</c:v>
                </c:pt>
                <c:pt idx="347">
                  <c:v>42832</c:v>
                </c:pt>
                <c:pt idx="348">
                  <c:v>42835</c:v>
                </c:pt>
                <c:pt idx="349">
                  <c:v>42836</c:v>
                </c:pt>
                <c:pt idx="350">
                  <c:v>42837</c:v>
                </c:pt>
                <c:pt idx="351">
                  <c:v>42838</c:v>
                </c:pt>
                <c:pt idx="352">
                  <c:v>42842</c:v>
                </c:pt>
                <c:pt idx="353">
                  <c:v>42843</c:v>
                </c:pt>
                <c:pt idx="354">
                  <c:v>42844</c:v>
                </c:pt>
                <c:pt idx="355">
                  <c:v>42845</c:v>
                </c:pt>
                <c:pt idx="356">
                  <c:v>42846</c:v>
                </c:pt>
                <c:pt idx="357">
                  <c:v>42849</c:v>
                </c:pt>
                <c:pt idx="358">
                  <c:v>42850</c:v>
                </c:pt>
                <c:pt idx="359">
                  <c:v>42851</c:v>
                </c:pt>
                <c:pt idx="360">
                  <c:v>42852</c:v>
                </c:pt>
                <c:pt idx="361">
                  <c:v>42853</c:v>
                </c:pt>
                <c:pt idx="362">
                  <c:v>42856</c:v>
                </c:pt>
                <c:pt idx="363">
                  <c:v>42857</c:v>
                </c:pt>
                <c:pt idx="364">
                  <c:v>42858</c:v>
                </c:pt>
                <c:pt idx="365">
                  <c:v>42859</c:v>
                </c:pt>
                <c:pt idx="366">
                  <c:v>42860</c:v>
                </c:pt>
                <c:pt idx="367">
                  <c:v>42863</c:v>
                </c:pt>
                <c:pt idx="368">
                  <c:v>42864</c:v>
                </c:pt>
                <c:pt idx="369">
                  <c:v>42865</c:v>
                </c:pt>
                <c:pt idx="370">
                  <c:v>42866</c:v>
                </c:pt>
                <c:pt idx="371">
                  <c:v>42867</c:v>
                </c:pt>
                <c:pt idx="372">
                  <c:v>42870</c:v>
                </c:pt>
                <c:pt idx="373">
                  <c:v>42871</c:v>
                </c:pt>
                <c:pt idx="374">
                  <c:v>42872</c:v>
                </c:pt>
                <c:pt idx="375">
                  <c:v>42873</c:v>
                </c:pt>
                <c:pt idx="376">
                  <c:v>42874</c:v>
                </c:pt>
                <c:pt idx="377">
                  <c:v>42877</c:v>
                </c:pt>
                <c:pt idx="378">
                  <c:v>42878</c:v>
                </c:pt>
                <c:pt idx="379">
                  <c:v>42879</c:v>
                </c:pt>
                <c:pt idx="380">
                  <c:v>42880</c:v>
                </c:pt>
                <c:pt idx="381">
                  <c:v>42881</c:v>
                </c:pt>
                <c:pt idx="382">
                  <c:v>42885</c:v>
                </c:pt>
                <c:pt idx="383">
                  <c:v>42886</c:v>
                </c:pt>
                <c:pt idx="384">
                  <c:v>42887</c:v>
                </c:pt>
                <c:pt idx="385">
                  <c:v>42888</c:v>
                </c:pt>
                <c:pt idx="386">
                  <c:v>42891</c:v>
                </c:pt>
                <c:pt idx="387">
                  <c:v>42892</c:v>
                </c:pt>
                <c:pt idx="388">
                  <c:v>42893</c:v>
                </c:pt>
                <c:pt idx="389">
                  <c:v>42894</c:v>
                </c:pt>
                <c:pt idx="390">
                  <c:v>42895</c:v>
                </c:pt>
                <c:pt idx="391">
                  <c:v>42898</c:v>
                </c:pt>
                <c:pt idx="392">
                  <c:v>42899</c:v>
                </c:pt>
                <c:pt idx="393">
                  <c:v>42900</c:v>
                </c:pt>
                <c:pt idx="394">
                  <c:v>42901</c:v>
                </c:pt>
                <c:pt idx="395">
                  <c:v>42902</c:v>
                </c:pt>
                <c:pt idx="396">
                  <c:v>42905</c:v>
                </c:pt>
                <c:pt idx="397">
                  <c:v>42906</c:v>
                </c:pt>
                <c:pt idx="398">
                  <c:v>42907</c:v>
                </c:pt>
                <c:pt idx="399">
                  <c:v>42908</c:v>
                </c:pt>
                <c:pt idx="400">
                  <c:v>42909</c:v>
                </c:pt>
                <c:pt idx="401">
                  <c:v>42912</c:v>
                </c:pt>
                <c:pt idx="402">
                  <c:v>42913</c:v>
                </c:pt>
                <c:pt idx="403">
                  <c:v>42914</c:v>
                </c:pt>
                <c:pt idx="404">
                  <c:v>42915</c:v>
                </c:pt>
                <c:pt idx="405">
                  <c:v>42916</c:v>
                </c:pt>
                <c:pt idx="406">
                  <c:v>42919</c:v>
                </c:pt>
                <c:pt idx="407">
                  <c:v>42921</c:v>
                </c:pt>
                <c:pt idx="408">
                  <c:v>42922</c:v>
                </c:pt>
                <c:pt idx="409">
                  <c:v>42923</c:v>
                </c:pt>
                <c:pt idx="410">
                  <c:v>42926</c:v>
                </c:pt>
                <c:pt idx="411">
                  <c:v>42927</c:v>
                </c:pt>
                <c:pt idx="412">
                  <c:v>42928</c:v>
                </c:pt>
                <c:pt idx="413">
                  <c:v>42929</c:v>
                </c:pt>
                <c:pt idx="414">
                  <c:v>42930</c:v>
                </c:pt>
                <c:pt idx="415">
                  <c:v>42933</c:v>
                </c:pt>
                <c:pt idx="416">
                  <c:v>42934</c:v>
                </c:pt>
                <c:pt idx="417">
                  <c:v>42935</c:v>
                </c:pt>
                <c:pt idx="418">
                  <c:v>42936</c:v>
                </c:pt>
                <c:pt idx="419">
                  <c:v>42937</c:v>
                </c:pt>
                <c:pt idx="420">
                  <c:v>42940</c:v>
                </c:pt>
                <c:pt idx="421">
                  <c:v>42941</c:v>
                </c:pt>
                <c:pt idx="422">
                  <c:v>42942</c:v>
                </c:pt>
                <c:pt idx="423">
                  <c:v>42943</c:v>
                </c:pt>
                <c:pt idx="424">
                  <c:v>42944</c:v>
                </c:pt>
                <c:pt idx="425">
                  <c:v>42947</c:v>
                </c:pt>
                <c:pt idx="426">
                  <c:v>42948</c:v>
                </c:pt>
                <c:pt idx="427">
                  <c:v>42949</c:v>
                </c:pt>
                <c:pt idx="428">
                  <c:v>42950</c:v>
                </c:pt>
                <c:pt idx="429">
                  <c:v>42951</c:v>
                </c:pt>
                <c:pt idx="430">
                  <c:v>42954</c:v>
                </c:pt>
                <c:pt idx="431">
                  <c:v>42955</c:v>
                </c:pt>
                <c:pt idx="432">
                  <c:v>42956</c:v>
                </c:pt>
                <c:pt idx="433">
                  <c:v>42957</c:v>
                </c:pt>
                <c:pt idx="434">
                  <c:v>42958</c:v>
                </c:pt>
                <c:pt idx="435">
                  <c:v>42961</c:v>
                </c:pt>
                <c:pt idx="436">
                  <c:v>42962</c:v>
                </c:pt>
                <c:pt idx="437">
                  <c:v>42963</c:v>
                </c:pt>
                <c:pt idx="438">
                  <c:v>42964</c:v>
                </c:pt>
                <c:pt idx="439">
                  <c:v>42965</c:v>
                </c:pt>
                <c:pt idx="440">
                  <c:v>42968</c:v>
                </c:pt>
                <c:pt idx="441">
                  <c:v>42969</c:v>
                </c:pt>
                <c:pt idx="442">
                  <c:v>42970</c:v>
                </c:pt>
                <c:pt idx="443">
                  <c:v>42971</c:v>
                </c:pt>
                <c:pt idx="444">
                  <c:v>42972</c:v>
                </c:pt>
                <c:pt idx="445">
                  <c:v>42975</c:v>
                </c:pt>
                <c:pt idx="446">
                  <c:v>42976</c:v>
                </c:pt>
                <c:pt idx="447">
                  <c:v>42977</c:v>
                </c:pt>
                <c:pt idx="448">
                  <c:v>42978</c:v>
                </c:pt>
                <c:pt idx="449">
                  <c:v>42979</c:v>
                </c:pt>
                <c:pt idx="450">
                  <c:v>42983</c:v>
                </c:pt>
                <c:pt idx="451">
                  <c:v>42984</c:v>
                </c:pt>
                <c:pt idx="452">
                  <c:v>42985</c:v>
                </c:pt>
                <c:pt idx="453">
                  <c:v>42986</c:v>
                </c:pt>
                <c:pt idx="454">
                  <c:v>42989</c:v>
                </c:pt>
                <c:pt idx="455">
                  <c:v>42990</c:v>
                </c:pt>
                <c:pt idx="456">
                  <c:v>42991</c:v>
                </c:pt>
                <c:pt idx="457">
                  <c:v>42992</c:v>
                </c:pt>
                <c:pt idx="458">
                  <c:v>42993</c:v>
                </c:pt>
                <c:pt idx="459">
                  <c:v>42996</c:v>
                </c:pt>
                <c:pt idx="460">
                  <c:v>42997</c:v>
                </c:pt>
                <c:pt idx="461">
                  <c:v>42998</c:v>
                </c:pt>
                <c:pt idx="462">
                  <c:v>42999</c:v>
                </c:pt>
                <c:pt idx="463">
                  <c:v>43000</c:v>
                </c:pt>
                <c:pt idx="464">
                  <c:v>43003</c:v>
                </c:pt>
                <c:pt idx="465">
                  <c:v>43004</c:v>
                </c:pt>
                <c:pt idx="466">
                  <c:v>43005</c:v>
                </c:pt>
                <c:pt idx="467">
                  <c:v>43006</c:v>
                </c:pt>
                <c:pt idx="468">
                  <c:v>43007</c:v>
                </c:pt>
                <c:pt idx="469">
                  <c:v>43010</c:v>
                </c:pt>
                <c:pt idx="470">
                  <c:v>43011</c:v>
                </c:pt>
                <c:pt idx="471">
                  <c:v>43012</c:v>
                </c:pt>
                <c:pt idx="472">
                  <c:v>43013</c:v>
                </c:pt>
                <c:pt idx="473">
                  <c:v>43014</c:v>
                </c:pt>
                <c:pt idx="474">
                  <c:v>43017</c:v>
                </c:pt>
                <c:pt idx="475">
                  <c:v>43018</c:v>
                </c:pt>
                <c:pt idx="476">
                  <c:v>43019</c:v>
                </c:pt>
                <c:pt idx="477">
                  <c:v>43020</c:v>
                </c:pt>
                <c:pt idx="478">
                  <c:v>43021</c:v>
                </c:pt>
                <c:pt idx="479">
                  <c:v>43024</c:v>
                </c:pt>
                <c:pt idx="480">
                  <c:v>43025</c:v>
                </c:pt>
                <c:pt idx="481">
                  <c:v>43026</c:v>
                </c:pt>
                <c:pt idx="482">
                  <c:v>43027</c:v>
                </c:pt>
                <c:pt idx="483">
                  <c:v>43028</c:v>
                </c:pt>
                <c:pt idx="484">
                  <c:v>43031</c:v>
                </c:pt>
                <c:pt idx="485">
                  <c:v>43032</c:v>
                </c:pt>
                <c:pt idx="486">
                  <c:v>43033</c:v>
                </c:pt>
                <c:pt idx="487">
                  <c:v>43034</c:v>
                </c:pt>
                <c:pt idx="488">
                  <c:v>43035</c:v>
                </c:pt>
                <c:pt idx="489">
                  <c:v>43038</c:v>
                </c:pt>
                <c:pt idx="490">
                  <c:v>43039</c:v>
                </c:pt>
                <c:pt idx="491">
                  <c:v>43040</c:v>
                </c:pt>
                <c:pt idx="492">
                  <c:v>43041</c:v>
                </c:pt>
                <c:pt idx="493">
                  <c:v>43042</c:v>
                </c:pt>
                <c:pt idx="494">
                  <c:v>43045</c:v>
                </c:pt>
                <c:pt idx="495">
                  <c:v>43046</c:v>
                </c:pt>
                <c:pt idx="496">
                  <c:v>43047</c:v>
                </c:pt>
                <c:pt idx="497">
                  <c:v>43048</c:v>
                </c:pt>
                <c:pt idx="498">
                  <c:v>43049</c:v>
                </c:pt>
                <c:pt idx="499">
                  <c:v>43052</c:v>
                </c:pt>
                <c:pt idx="500">
                  <c:v>43053</c:v>
                </c:pt>
                <c:pt idx="501">
                  <c:v>43054</c:v>
                </c:pt>
                <c:pt idx="502">
                  <c:v>43055</c:v>
                </c:pt>
                <c:pt idx="503">
                  <c:v>43056</c:v>
                </c:pt>
                <c:pt idx="504">
                  <c:v>43059</c:v>
                </c:pt>
                <c:pt idx="505">
                  <c:v>43060</c:v>
                </c:pt>
                <c:pt idx="506">
                  <c:v>43061</c:v>
                </c:pt>
                <c:pt idx="507">
                  <c:v>43063</c:v>
                </c:pt>
                <c:pt idx="508">
                  <c:v>43066</c:v>
                </c:pt>
                <c:pt idx="509">
                  <c:v>43067</c:v>
                </c:pt>
                <c:pt idx="510">
                  <c:v>43068</c:v>
                </c:pt>
                <c:pt idx="511">
                  <c:v>43069</c:v>
                </c:pt>
                <c:pt idx="512">
                  <c:v>43070</c:v>
                </c:pt>
                <c:pt idx="513">
                  <c:v>43073</c:v>
                </c:pt>
                <c:pt idx="514">
                  <c:v>43074</c:v>
                </c:pt>
                <c:pt idx="515">
                  <c:v>43075</c:v>
                </c:pt>
                <c:pt idx="516">
                  <c:v>43076</c:v>
                </c:pt>
                <c:pt idx="517">
                  <c:v>43077</c:v>
                </c:pt>
                <c:pt idx="518">
                  <c:v>43080</c:v>
                </c:pt>
                <c:pt idx="519">
                  <c:v>43081</c:v>
                </c:pt>
                <c:pt idx="520">
                  <c:v>43082</c:v>
                </c:pt>
                <c:pt idx="521">
                  <c:v>43083</c:v>
                </c:pt>
                <c:pt idx="522">
                  <c:v>43084</c:v>
                </c:pt>
                <c:pt idx="523">
                  <c:v>43087</c:v>
                </c:pt>
                <c:pt idx="524">
                  <c:v>43088</c:v>
                </c:pt>
                <c:pt idx="525">
                  <c:v>43089</c:v>
                </c:pt>
                <c:pt idx="526">
                  <c:v>43090</c:v>
                </c:pt>
                <c:pt idx="527">
                  <c:v>43091</c:v>
                </c:pt>
                <c:pt idx="528">
                  <c:v>43095</c:v>
                </c:pt>
                <c:pt idx="529">
                  <c:v>43096</c:v>
                </c:pt>
                <c:pt idx="530">
                  <c:v>43097</c:v>
                </c:pt>
                <c:pt idx="531">
                  <c:v>43098</c:v>
                </c:pt>
                <c:pt idx="532">
                  <c:v>43102</c:v>
                </c:pt>
                <c:pt idx="533">
                  <c:v>43103</c:v>
                </c:pt>
                <c:pt idx="534">
                  <c:v>43104</c:v>
                </c:pt>
                <c:pt idx="535">
                  <c:v>43105</c:v>
                </c:pt>
                <c:pt idx="536">
                  <c:v>43108</c:v>
                </c:pt>
                <c:pt idx="537">
                  <c:v>43109</c:v>
                </c:pt>
                <c:pt idx="538">
                  <c:v>43110</c:v>
                </c:pt>
                <c:pt idx="539">
                  <c:v>43111</c:v>
                </c:pt>
                <c:pt idx="540">
                  <c:v>43112</c:v>
                </c:pt>
                <c:pt idx="541">
                  <c:v>43116</c:v>
                </c:pt>
                <c:pt idx="542">
                  <c:v>43117</c:v>
                </c:pt>
                <c:pt idx="543">
                  <c:v>43118</c:v>
                </c:pt>
                <c:pt idx="544">
                  <c:v>43119</c:v>
                </c:pt>
                <c:pt idx="545">
                  <c:v>43122</c:v>
                </c:pt>
                <c:pt idx="546">
                  <c:v>43123</c:v>
                </c:pt>
                <c:pt idx="547">
                  <c:v>43124</c:v>
                </c:pt>
                <c:pt idx="548">
                  <c:v>43125</c:v>
                </c:pt>
                <c:pt idx="549">
                  <c:v>43126</c:v>
                </c:pt>
                <c:pt idx="550">
                  <c:v>43129</c:v>
                </c:pt>
                <c:pt idx="551">
                  <c:v>43130</c:v>
                </c:pt>
                <c:pt idx="552">
                  <c:v>43131</c:v>
                </c:pt>
                <c:pt idx="553">
                  <c:v>43132</c:v>
                </c:pt>
                <c:pt idx="554">
                  <c:v>43133</c:v>
                </c:pt>
                <c:pt idx="555">
                  <c:v>43136</c:v>
                </c:pt>
                <c:pt idx="556">
                  <c:v>43137</c:v>
                </c:pt>
                <c:pt idx="557">
                  <c:v>43138</c:v>
                </c:pt>
                <c:pt idx="558">
                  <c:v>43139</c:v>
                </c:pt>
                <c:pt idx="559">
                  <c:v>43140</c:v>
                </c:pt>
                <c:pt idx="560">
                  <c:v>43143</c:v>
                </c:pt>
                <c:pt idx="561">
                  <c:v>43144</c:v>
                </c:pt>
                <c:pt idx="562">
                  <c:v>43145</c:v>
                </c:pt>
                <c:pt idx="563">
                  <c:v>43146</c:v>
                </c:pt>
                <c:pt idx="564">
                  <c:v>43147</c:v>
                </c:pt>
                <c:pt idx="565">
                  <c:v>43151</c:v>
                </c:pt>
                <c:pt idx="566">
                  <c:v>43152</c:v>
                </c:pt>
                <c:pt idx="567">
                  <c:v>43153</c:v>
                </c:pt>
                <c:pt idx="568">
                  <c:v>43154</c:v>
                </c:pt>
                <c:pt idx="569">
                  <c:v>43157</c:v>
                </c:pt>
                <c:pt idx="570">
                  <c:v>43158</c:v>
                </c:pt>
                <c:pt idx="571">
                  <c:v>43159</c:v>
                </c:pt>
                <c:pt idx="572">
                  <c:v>43160</c:v>
                </c:pt>
                <c:pt idx="573">
                  <c:v>43161</c:v>
                </c:pt>
                <c:pt idx="574">
                  <c:v>43164</c:v>
                </c:pt>
                <c:pt idx="575">
                  <c:v>43165</c:v>
                </c:pt>
                <c:pt idx="576">
                  <c:v>43166</c:v>
                </c:pt>
                <c:pt idx="577">
                  <c:v>43167</c:v>
                </c:pt>
                <c:pt idx="578">
                  <c:v>43168</c:v>
                </c:pt>
                <c:pt idx="579">
                  <c:v>43171</c:v>
                </c:pt>
                <c:pt idx="580">
                  <c:v>43172</c:v>
                </c:pt>
                <c:pt idx="581">
                  <c:v>43173</c:v>
                </c:pt>
                <c:pt idx="582">
                  <c:v>43174</c:v>
                </c:pt>
                <c:pt idx="583">
                  <c:v>43175</c:v>
                </c:pt>
                <c:pt idx="584">
                  <c:v>43178</c:v>
                </c:pt>
                <c:pt idx="585">
                  <c:v>43179</c:v>
                </c:pt>
                <c:pt idx="586">
                  <c:v>43180</c:v>
                </c:pt>
                <c:pt idx="587">
                  <c:v>43181</c:v>
                </c:pt>
                <c:pt idx="588">
                  <c:v>43182</c:v>
                </c:pt>
                <c:pt idx="589">
                  <c:v>43185</c:v>
                </c:pt>
                <c:pt idx="590">
                  <c:v>43186</c:v>
                </c:pt>
                <c:pt idx="591">
                  <c:v>43187</c:v>
                </c:pt>
                <c:pt idx="592">
                  <c:v>43188</c:v>
                </c:pt>
                <c:pt idx="593">
                  <c:v>43192</c:v>
                </c:pt>
                <c:pt idx="594">
                  <c:v>43193</c:v>
                </c:pt>
                <c:pt idx="595">
                  <c:v>43194</c:v>
                </c:pt>
                <c:pt idx="596">
                  <c:v>43195</c:v>
                </c:pt>
                <c:pt idx="597">
                  <c:v>43196</c:v>
                </c:pt>
                <c:pt idx="598">
                  <c:v>43199</c:v>
                </c:pt>
                <c:pt idx="599">
                  <c:v>43200</c:v>
                </c:pt>
                <c:pt idx="600">
                  <c:v>43201</c:v>
                </c:pt>
                <c:pt idx="601">
                  <c:v>43202</c:v>
                </c:pt>
                <c:pt idx="602">
                  <c:v>43203</c:v>
                </c:pt>
                <c:pt idx="603">
                  <c:v>43206</c:v>
                </c:pt>
                <c:pt idx="604">
                  <c:v>43207</c:v>
                </c:pt>
                <c:pt idx="605">
                  <c:v>43208</c:v>
                </c:pt>
                <c:pt idx="606">
                  <c:v>43209</c:v>
                </c:pt>
                <c:pt idx="607">
                  <c:v>43210</c:v>
                </c:pt>
                <c:pt idx="608">
                  <c:v>43213</c:v>
                </c:pt>
                <c:pt idx="609">
                  <c:v>43214</c:v>
                </c:pt>
                <c:pt idx="610">
                  <c:v>43215</c:v>
                </c:pt>
                <c:pt idx="611">
                  <c:v>43216</c:v>
                </c:pt>
                <c:pt idx="612">
                  <c:v>43217</c:v>
                </c:pt>
                <c:pt idx="613">
                  <c:v>43220</c:v>
                </c:pt>
                <c:pt idx="614">
                  <c:v>43221</c:v>
                </c:pt>
                <c:pt idx="615">
                  <c:v>43222</c:v>
                </c:pt>
                <c:pt idx="616">
                  <c:v>43223</c:v>
                </c:pt>
                <c:pt idx="617">
                  <c:v>43224</c:v>
                </c:pt>
                <c:pt idx="618">
                  <c:v>43227</c:v>
                </c:pt>
                <c:pt idx="619">
                  <c:v>43228</c:v>
                </c:pt>
                <c:pt idx="620">
                  <c:v>43229</c:v>
                </c:pt>
                <c:pt idx="621">
                  <c:v>43230</c:v>
                </c:pt>
                <c:pt idx="622">
                  <c:v>43231</c:v>
                </c:pt>
                <c:pt idx="623">
                  <c:v>43234</c:v>
                </c:pt>
                <c:pt idx="624">
                  <c:v>43235</c:v>
                </c:pt>
                <c:pt idx="625">
                  <c:v>43236</c:v>
                </c:pt>
                <c:pt idx="626">
                  <c:v>43237</c:v>
                </c:pt>
                <c:pt idx="627">
                  <c:v>43238</c:v>
                </c:pt>
                <c:pt idx="628">
                  <c:v>43241</c:v>
                </c:pt>
                <c:pt idx="629">
                  <c:v>43242</c:v>
                </c:pt>
                <c:pt idx="630">
                  <c:v>43243</c:v>
                </c:pt>
                <c:pt idx="631">
                  <c:v>43244</c:v>
                </c:pt>
                <c:pt idx="632">
                  <c:v>43245</c:v>
                </c:pt>
                <c:pt idx="633">
                  <c:v>43249</c:v>
                </c:pt>
                <c:pt idx="634">
                  <c:v>43250</c:v>
                </c:pt>
                <c:pt idx="635">
                  <c:v>43251</c:v>
                </c:pt>
                <c:pt idx="636">
                  <c:v>43252</c:v>
                </c:pt>
                <c:pt idx="637">
                  <c:v>43255</c:v>
                </c:pt>
                <c:pt idx="638">
                  <c:v>43256</c:v>
                </c:pt>
                <c:pt idx="639">
                  <c:v>43257</c:v>
                </c:pt>
                <c:pt idx="640">
                  <c:v>43258</c:v>
                </c:pt>
                <c:pt idx="641">
                  <c:v>43259</c:v>
                </c:pt>
                <c:pt idx="642">
                  <c:v>43262</c:v>
                </c:pt>
                <c:pt idx="643">
                  <c:v>43263</c:v>
                </c:pt>
                <c:pt idx="644">
                  <c:v>43264</c:v>
                </c:pt>
                <c:pt idx="645">
                  <c:v>43265</c:v>
                </c:pt>
                <c:pt idx="646">
                  <c:v>43266</c:v>
                </c:pt>
                <c:pt idx="647">
                  <c:v>43269</c:v>
                </c:pt>
                <c:pt idx="648">
                  <c:v>43270</c:v>
                </c:pt>
                <c:pt idx="649">
                  <c:v>43271</c:v>
                </c:pt>
                <c:pt idx="650">
                  <c:v>43272</c:v>
                </c:pt>
                <c:pt idx="651">
                  <c:v>43273</c:v>
                </c:pt>
                <c:pt idx="652">
                  <c:v>43276</c:v>
                </c:pt>
                <c:pt idx="653">
                  <c:v>43277</c:v>
                </c:pt>
                <c:pt idx="654">
                  <c:v>43278</c:v>
                </c:pt>
                <c:pt idx="655">
                  <c:v>43279</c:v>
                </c:pt>
                <c:pt idx="656">
                  <c:v>43280</c:v>
                </c:pt>
                <c:pt idx="657">
                  <c:v>43283</c:v>
                </c:pt>
                <c:pt idx="658">
                  <c:v>43284</c:v>
                </c:pt>
                <c:pt idx="659">
                  <c:v>43286</c:v>
                </c:pt>
                <c:pt idx="660">
                  <c:v>43287</c:v>
                </c:pt>
                <c:pt idx="661">
                  <c:v>43290</c:v>
                </c:pt>
                <c:pt idx="662">
                  <c:v>43291</c:v>
                </c:pt>
                <c:pt idx="663">
                  <c:v>43292</c:v>
                </c:pt>
                <c:pt idx="664">
                  <c:v>43293</c:v>
                </c:pt>
                <c:pt idx="665">
                  <c:v>43294</c:v>
                </c:pt>
                <c:pt idx="666">
                  <c:v>43297</c:v>
                </c:pt>
                <c:pt idx="667">
                  <c:v>43298</c:v>
                </c:pt>
                <c:pt idx="668">
                  <c:v>43299</c:v>
                </c:pt>
                <c:pt idx="669">
                  <c:v>43300</c:v>
                </c:pt>
                <c:pt idx="670">
                  <c:v>43301</c:v>
                </c:pt>
                <c:pt idx="671">
                  <c:v>43304</c:v>
                </c:pt>
                <c:pt idx="672">
                  <c:v>43305</c:v>
                </c:pt>
                <c:pt idx="673">
                  <c:v>43306</c:v>
                </c:pt>
                <c:pt idx="674">
                  <c:v>43307</c:v>
                </c:pt>
                <c:pt idx="675">
                  <c:v>43308</c:v>
                </c:pt>
                <c:pt idx="676">
                  <c:v>43311</c:v>
                </c:pt>
                <c:pt idx="677">
                  <c:v>43312</c:v>
                </c:pt>
                <c:pt idx="678">
                  <c:v>43313</c:v>
                </c:pt>
                <c:pt idx="679">
                  <c:v>43314</c:v>
                </c:pt>
                <c:pt idx="680">
                  <c:v>43315</c:v>
                </c:pt>
                <c:pt idx="681">
                  <c:v>43318</c:v>
                </c:pt>
                <c:pt idx="682">
                  <c:v>43319</c:v>
                </c:pt>
                <c:pt idx="683">
                  <c:v>43320</c:v>
                </c:pt>
                <c:pt idx="684">
                  <c:v>43321</c:v>
                </c:pt>
                <c:pt idx="685">
                  <c:v>43322</c:v>
                </c:pt>
                <c:pt idx="686">
                  <c:v>43325</c:v>
                </c:pt>
                <c:pt idx="687">
                  <c:v>43326</c:v>
                </c:pt>
                <c:pt idx="688">
                  <c:v>43327</c:v>
                </c:pt>
                <c:pt idx="689">
                  <c:v>43328</c:v>
                </c:pt>
                <c:pt idx="690">
                  <c:v>43329</c:v>
                </c:pt>
                <c:pt idx="691">
                  <c:v>43332</c:v>
                </c:pt>
                <c:pt idx="692">
                  <c:v>43333</c:v>
                </c:pt>
                <c:pt idx="693">
                  <c:v>43334</c:v>
                </c:pt>
                <c:pt idx="694">
                  <c:v>43335</c:v>
                </c:pt>
                <c:pt idx="695">
                  <c:v>43336</c:v>
                </c:pt>
                <c:pt idx="696">
                  <c:v>43339</c:v>
                </c:pt>
                <c:pt idx="697">
                  <c:v>43340</c:v>
                </c:pt>
                <c:pt idx="698">
                  <c:v>43341</c:v>
                </c:pt>
                <c:pt idx="699">
                  <c:v>43342</c:v>
                </c:pt>
                <c:pt idx="700">
                  <c:v>43343</c:v>
                </c:pt>
                <c:pt idx="701">
                  <c:v>43347</c:v>
                </c:pt>
                <c:pt idx="702">
                  <c:v>43348</c:v>
                </c:pt>
                <c:pt idx="703">
                  <c:v>43349</c:v>
                </c:pt>
                <c:pt idx="704">
                  <c:v>43350</c:v>
                </c:pt>
                <c:pt idx="705">
                  <c:v>43353</c:v>
                </c:pt>
                <c:pt idx="706">
                  <c:v>43354</c:v>
                </c:pt>
                <c:pt idx="707">
                  <c:v>43355</c:v>
                </c:pt>
                <c:pt idx="708">
                  <c:v>43356</c:v>
                </c:pt>
                <c:pt idx="709">
                  <c:v>43357</c:v>
                </c:pt>
                <c:pt idx="710">
                  <c:v>43360</c:v>
                </c:pt>
                <c:pt idx="711">
                  <c:v>43361</c:v>
                </c:pt>
                <c:pt idx="712">
                  <c:v>43362</c:v>
                </c:pt>
                <c:pt idx="713">
                  <c:v>43363</c:v>
                </c:pt>
                <c:pt idx="714">
                  <c:v>43364</c:v>
                </c:pt>
                <c:pt idx="715">
                  <c:v>43367</c:v>
                </c:pt>
                <c:pt idx="716">
                  <c:v>43368</c:v>
                </c:pt>
                <c:pt idx="717">
                  <c:v>43369</c:v>
                </c:pt>
                <c:pt idx="718">
                  <c:v>43370</c:v>
                </c:pt>
                <c:pt idx="719">
                  <c:v>43371</c:v>
                </c:pt>
                <c:pt idx="720">
                  <c:v>43374</c:v>
                </c:pt>
                <c:pt idx="721">
                  <c:v>43375</c:v>
                </c:pt>
                <c:pt idx="722">
                  <c:v>43376</c:v>
                </c:pt>
                <c:pt idx="723">
                  <c:v>43377</c:v>
                </c:pt>
                <c:pt idx="724">
                  <c:v>43378</c:v>
                </c:pt>
                <c:pt idx="725">
                  <c:v>43381</c:v>
                </c:pt>
                <c:pt idx="726">
                  <c:v>43382</c:v>
                </c:pt>
                <c:pt idx="727">
                  <c:v>43383</c:v>
                </c:pt>
                <c:pt idx="728">
                  <c:v>43384</c:v>
                </c:pt>
                <c:pt idx="729">
                  <c:v>43385</c:v>
                </c:pt>
                <c:pt idx="730">
                  <c:v>43388</c:v>
                </c:pt>
                <c:pt idx="731">
                  <c:v>43389</c:v>
                </c:pt>
                <c:pt idx="732">
                  <c:v>43390</c:v>
                </c:pt>
                <c:pt idx="733">
                  <c:v>43391</c:v>
                </c:pt>
                <c:pt idx="734">
                  <c:v>43392</c:v>
                </c:pt>
                <c:pt idx="735">
                  <c:v>43395</c:v>
                </c:pt>
                <c:pt idx="736">
                  <c:v>43396</c:v>
                </c:pt>
                <c:pt idx="737">
                  <c:v>43397</c:v>
                </c:pt>
                <c:pt idx="738">
                  <c:v>43398</c:v>
                </c:pt>
                <c:pt idx="739">
                  <c:v>43399</c:v>
                </c:pt>
                <c:pt idx="740">
                  <c:v>43402</c:v>
                </c:pt>
                <c:pt idx="741">
                  <c:v>43403</c:v>
                </c:pt>
                <c:pt idx="742">
                  <c:v>43404</c:v>
                </c:pt>
                <c:pt idx="743">
                  <c:v>43405</c:v>
                </c:pt>
                <c:pt idx="744">
                  <c:v>43406</c:v>
                </c:pt>
                <c:pt idx="745">
                  <c:v>43409</c:v>
                </c:pt>
                <c:pt idx="746">
                  <c:v>43410</c:v>
                </c:pt>
                <c:pt idx="747">
                  <c:v>43411</c:v>
                </c:pt>
                <c:pt idx="748">
                  <c:v>43412</c:v>
                </c:pt>
                <c:pt idx="749">
                  <c:v>43413</c:v>
                </c:pt>
                <c:pt idx="750">
                  <c:v>43416</c:v>
                </c:pt>
                <c:pt idx="751">
                  <c:v>43417</c:v>
                </c:pt>
                <c:pt idx="752">
                  <c:v>43418</c:v>
                </c:pt>
                <c:pt idx="753">
                  <c:v>43419</c:v>
                </c:pt>
                <c:pt idx="754">
                  <c:v>43420</c:v>
                </c:pt>
                <c:pt idx="755">
                  <c:v>43423</c:v>
                </c:pt>
                <c:pt idx="756">
                  <c:v>43424</c:v>
                </c:pt>
                <c:pt idx="757">
                  <c:v>43425</c:v>
                </c:pt>
                <c:pt idx="758">
                  <c:v>43427</c:v>
                </c:pt>
                <c:pt idx="759">
                  <c:v>43430</c:v>
                </c:pt>
                <c:pt idx="760">
                  <c:v>43431</c:v>
                </c:pt>
                <c:pt idx="761">
                  <c:v>43432</c:v>
                </c:pt>
                <c:pt idx="762">
                  <c:v>43433</c:v>
                </c:pt>
                <c:pt idx="763">
                  <c:v>43434</c:v>
                </c:pt>
                <c:pt idx="764">
                  <c:v>43437</c:v>
                </c:pt>
                <c:pt idx="765">
                  <c:v>43438</c:v>
                </c:pt>
                <c:pt idx="766">
                  <c:v>43440</c:v>
                </c:pt>
                <c:pt idx="767">
                  <c:v>43441</c:v>
                </c:pt>
                <c:pt idx="768">
                  <c:v>43444</c:v>
                </c:pt>
                <c:pt idx="769">
                  <c:v>43445</c:v>
                </c:pt>
                <c:pt idx="770">
                  <c:v>43446</c:v>
                </c:pt>
                <c:pt idx="771">
                  <c:v>43447</c:v>
                </c:pt>
                <c:pt idx="772">
                  <c:v>43448</c:v>
                </c:pt>
                <c:pt idx="773">
                  <c:v>43451</c:v>
                </c:pt>
                <c:pt idx="774">
                  <c:v>43452</c:v>
                </c:pt>
                <c:pt idx="775">
                  <c:v>43453</c:v>
                </c:pt>
                <c:pt idx="776">
                  <c:v>43454</c:v>
                </c:pt>
                <c:pt idx="777">
                  <c:v>43455</c:v>
                </c:pt>
                <c:pt idx="778">
                  <c:v>43458</c:v>
                </c:pt>
                <c:pt idx="779">
                  <c:v>43460</c:v>
                </c:pt>
                <c:pt idx="780">
                  <c:v>43461</c:v>
                </c:pt>
                <c:pt idx="781">
                  <c:v>43462</c:v>
                </c:pt>
                <c:pt idx="782">
                  <c:v>43465</c:v>
                </c:pt>
                <c:pt idx="783">
                  <c:v>43466</c:v>
                </c:pt>
                <c:pt idx="784">
                  <c:v>43467</c:v>
                </c:pt>
                <c:pt idx="785">
                  <c:v>43468</c:v>
                </c:pt>
                <c:pt idx="786">
                  <c:v>43469</c:v>
                </c:pt>
                <c:pt idx="787">
                  <c:v>43472</c:v>
                </c:pt>
                <c:pt idx="788">
                  <c:v>43473</c:v>
                </c:pt>
                <c:pt idx="789">
                  <c:v>43474</c:v>
                </c:pt>
                <c:pt idx="790">
                  <c:v>43475</c:v>
                </c:pt>
                <c:pt idx="791">
                  <c:v>43476</c:v>
                </c:pt>
                <c:pt idx="792">
                  <c:v>43479</c:v>
                </c:pt>
                <c:pt idx="793">
                  <c:v>43480</c:v>
                </c:pt>
                <c:pt idx="794">
                  <c:v>43481</c:v>
                </c:pt>
                <c:pt idx="795">
                  <c:v>43482</c:v>
                </c:pt>
                <c:pt idx="796">
                  <c:v>43483</c:v>
                </c:pt>
                <c:pt idx="797">
                  <c:v>43486</c:v>
                </c:pt>
                <c:pt idx="798">
                  <c:v>43487</c:v>
                </c:pt>
                <c:pt idx="799">
                  <c:v>43488</c:v>
                </c:pt>
                <c:pt idx="800">
                  <c:v>43489</c:v>
                </c:pt>
                <c:pt idx="801">
                  <c:v>43490</c:v>
                </c:pt>
                <c:pt idx="802">
                  <c:v>43493</c:v>
                </c:pt>
                <c:pt idx="803">
                  <c:v>43494</c:v>
                </c:pt>
                <c:pt idx="804">
                  <c:v>43495</c:v>
                </c:pt>
                <c:pt idx="805">
                  <c:v>43496</c:v>
                </c:pt>
                <c:pt idx="806">
                  <c:v>43497</c:v>
                </c:pt>
                <c:pt idx="807">
                  <c:v>43500</c:v>
                </c:pt>
                <c:pt idx="808">
                  <c:v>43501</c:v>
                </c:pt>
                <c:pt idx="809">
                  <c:v>43502</c:v>
                </c:pt>
                <c:pt idx="810">
                  <c:v>43503</c:v>
                </c:pt>
                <c:pt idx="811">
                  <c:v>43504</c:v>
                </c:pt>
                <c:pt idx="812">
                  <c:v>43507</c:v>
                </c:pt>
                <c:pt idx="813">
                  <c:v>43508</c:v>
                </c:pt>
                <c:pt idx="814">
                  <c:v>43509</c:v>
                </c:pt>
                <c:pt idx="815">
                  <c:v>43510</c:v>
                </c:pt>
                <c:pt idx="816">
                  <c:v>43511</c:v>
                </c:pt>
                <c:pt idx="817">
                  <c:v>43514</c:v>
                </c:pt>
                <c:pt idx="818">
                  <c:v>43515</c:v>
                </c:pt>
                <c:pt idx="819">
                  <c:v>43516</c:v>
                </c:pt>
                <c:pt idx="820">
                  <c:v>43517</c:v>
                </c:pt>
                <c:pt idx="821">
                  <c:v>43518</c:v>
                </c:pt>
                <c:pt idx="822">
                  <c:v>43521</c:v>
                </c:pt>
                <c:pt idx="823">
                  <c:v>43522</c:v>
                </c:pt>
                <c:pt idx="824">
                  <c:v>43523</c:v>
                </c:pt>
                <c:pt idx="825">
                  <c:v>43524</c:v>
                </c:pt>
                <c:pt idx="826">
                  <c:v>43525</c:v>
                </c:pt>
                <c:pt idx="827">
                  <c:v>43528</c:v>
                </c:pt>
                <c:pt idx="828">
                  <c:v>43529</c:v>
                </c:pt>
                <c:pt idx="829">
                  <c:v>43530</c:v>
                </c:pt>
                <c:pt idx="830">
                  <c:v>43531</c:v>
                </c:pt>
                <c:pt idx="831">
                  <c:v>43532</c:v>
                </c:pt>
                <c:pt idx="832">
                  <c:v>43535</c:v>
                </c:pt>
                <c:pt idx="833">
                  <c:v>43536</c:v>
                </c:pt>
                <c:pt idx="834">
                  <c:v>43537</c:v>
                </c:pt>
                <c:pt idx="835">
                  <c:v>43538</c:v>
                </c:pt>
                <c:pt idx="836">
                  <c:v>43539</c:v>
                </c:pt>
                <c:pt idx="837">
                  <c:v>43542</c:v>
                </c:pt>
                <c:pt idx="838">
                  <c:v>43543</c:v>
                </c:pt>
                <c:pt idx="839">
                  <c:v>43544</c:v>
                </c:pt>
                <c:pt idx="840">
                  <c:v>43545</c:v>
                </c:pt>
                <c:pt idx="841">
                  <c:v>43546</c:v>
                </c:pt>
                <c:pt idx="842">
                  <c:v>43549</c:v>
                </c:pt>
                <c:pt idx="843">
                  <c:v>43550</c:v>
                </c:pt>
                <c:pt idx="844">
                  <c:v>43551</c:v>
                </c:pt>
                <c:pt idx="845">
                  <c:v>43552</c:v>
                </c:pt>
                <c:pt idx="846">
                  <c:v>43553</c:v>
                </c:pt>
                <c:pt idx="847">
                  <c:v>43556</c:v>
                </c:pt>
                <c:pt idx="848">
                  <c:v>43557</c:v>
                </c:pt>
                <c:pt idx="849">
                  <c:v>43558</c:v>
                </c:pt>
                <c:pt idx="850">
                  <c:v>43559</c:v>
                </c:pt>
                <c:pt idx="851">
                  <c:v>43560</c:v>
                </c:pt>
                <c:pt idx="852">
                  <c:v>43563</c:v>
                </c:pt>
                <c:pt idx="853">
                  <c:v>43564</c:v>
                </c:pt>
                <c:pt idx="854">
                  <c:v>43565</c:v>
                </c:pt>
                <c:pt idx="855">
                  <c:v>43566</c:v>
                </c:pt>
                <c:pt idx="856">
                  <c:v>43567</c:v>
                </c:pt>
                <c:pt idx="857">
                  <c:v>43570</c:v>
                </c:pt>
                <c:pt idx="858">
                  <c:v>43571</c:v>
                </c:pt>
                <c:pt idx="859">
                  <c:v>43572</c:v>
                </c:pt>
                <c:pt idx="860">
                  <c:v>43573</c:v>
                </c:pt>
                <c:pt idx="861">
                  <c:v>43574</c:v>
                </c:pt>
                <c:pt idx="862">
                  <c:v>43577</c:v>
                </c:pt>
                <c:pt idx="863">
                  <c:v>43578</c:v>
                </c:pt>
                <c:pt idx="864">
                  <c:v>43579</c:v>
                </c:pt>
                <c:pt idx="865">
                  <c:v>43580</c:v>
                </c:pt>
                <c:pt idx="866">
                  <c:v>43581</c:v>
                </c:pt>
                <c:pt idx="867">
                  <c:v>43584</c:v>
                </c:pt>
                <c:pt idx="868">
                  <c:v>43585</c:v>
                </c:pt>
                <c:pt idx="869">
                  <c:v>43586</c:v>
                </c:pt>
                <c:pt idx="870">
                  <c:v>43587</c:v>
                </c:pt>
                <c:pt idx="871">
                  <c:v>43588</c:v>
                </c:pt>
                <c:pt idx="872">
                  <c:v>43591</c:v>
                </c:pt>
                <c:pt idx="873">
                  <c:v>43592</c:v>
                </c:pt>
                <c:pt idx="874">
                  <c:v>43593</c:v>
                </c:pt>
                <c:pt idx="875">
                  <c:v>43594</c:v>
                </c:pt>
                <c:pt idx="876">
                  <c:v>43595</c:v>
                </c:pt>
                <c:pt idx="877">
                  <c:v>43598</c:v>
                </c:pt>
                <c:pt idx="878">
                  <c:v>43599</c:v>
                </c:pt>
                <c:pt idx="879">
                  <c:v>43600</c:v>
                </c:pt>
                <c:pt idx="880">
                  <c:v>43601</c:v>
                </c:pt>
                <c:pt idx="881">
                  <c:v>43602</c:v>
                </c:pt>
                <c:pt idx="882">
                  <c:v>43605</c:v>
                </c:pt>
                <c:pt idx="883">
                  <c:v>43606</c:v>
                </c:pt>
                <c:pt idx="884">
                  <c:v>43607</c:v>
                </c:pt>
                <c:pt idx="885">
                  <c:v>43608</c:v>
                </c:pt>
                <c:pt idx="886">
                  <c:v>43609</c:v>
                </c:pt>
                <c:pt idx="887">
                  <c:v>43612</c:v>
                </c:pt>
                <c:pt idx="888">
                  <c:v>43613</c:v>
                </c:pt>
                <c:pt idx="889">
                  <c:v>43614</c:v>
                </c:pt>
                <c:pt idx="890">
                  <c:v>43615</c:v>
                </c:pt>
                <c:pt idx="891">
                  <c:v>43616</c:v>
                </c:pt>
                <c:pt idx="892">
                  <c:v>43619</c:v>
                </c:pt>
                <c:pt idx="893">
                  <c:v>43620</c:v>
                </c:pt>
                <c:pt idx="894">
                  <c:v>43621</c:v>
                </c:pt>
                <c:pt idx="895">
                  <c:v>43622</c:v>
                </c:pt>
                <c:pt idx="896">
                  <c:v>43623</c:v>
                </c:pt>
                <c:pt idx="897">
                  <c:v>43626</c:v>
                </c:pt>
                <c:pt idx="898">
                  <c:v>43627</c:v>
                </c:pt>
                <c:pt idx="899">
                  <c:v>43628</c:v>
                </c:pt>
                <c:pt idx="900">
                  <c:v>43629</c:v>
                </c:pt>
                <c:pt idx="901">
                  <c:v>43630</c:v>
                </c:pt>
                <c:pt idx="902">
                  <c:v>43633</c:v>
                </c:pt>
                <c:pt idx="903">
                  <c:v>43634</c:v>
                </c:pt>
                <c:pt idx="904">
                  <c:v>43635</c:v>
                </c:pt>
                <c:pt idx="905">
                  <c:v>43636</c:v>
                </c:pt>
                <c:pt idx="906">
                  <c:v>43637</c:v>
                </c:pt>
                <c:pt idx="907">
                  <c:v>43640</c:v>
                </c:pt>
                <c:pt idx="908">
                  <c:v>43641</c:v>
                </c:pt>
                <c:pt idx="909">
                  <c:v>43642</c:v>
                </c:pt>
                <c:pt idx="910">
                  <c:v>43643</c:v>
                </c:pt>
                <c:pt idx="911">
                  <c:v>43644</c:v>
                </c:pt>
                <c:pt idx="912">
                  <c:v>43647</c:v>
                </c:pt>
                <c:pt idx="913">
                  <c:v>43648</c:v>
                </c:pt>
                <c:pt idx="914">
                  <c:v>43649</c:v>
                </c:pt>
                <c:pt idx="915">
                  <c:v>43650</c:v>
                </c:pt>
                <c:pt idx="916">
                  <c:v>43651</c:v>
                </c:pt>
                <c:pt idx="917">
                  <c:v>43654</c:v>
                </c:pt>
                <c:pt idx="918">
                  <c:v>43655</c:v>
                </c:pt>
                <c:pt idx="919">
                  <c:v>43656</c:v>
                </c:pt>
                <c:pt idx="920">
                  <c:v>43657</c:v>
                </c:pt>
                <c:pt idx="921">
                  <c:v>43658</c:v>
                </c:pt>
                <c:pt idx="922">
                  <c:v>43661</c:v>
                </c:pt>
                <c:pt idx="923">
                  <c:v>43662</c:v>
                </c:pt>
                <c:pt idx="924">
                  <c:v>43663</c:v>
                </c:pt>
                <c:pt idx="925">
                  <c:v>43664</c:v>
                </c:pt>
                <c:pt idx="926">
                  <c:v>43665</c:v>
                </c:pt>
                <c:pt idx="927">
                  <c:v>43668</c:v>
                </c:pt>
                <c:pt idx="928">
                  <c:v>43669</c:v>
                </c:pt>
                <c:pt idx="929">
                  <c:v>43670</c:v>
                </c:pt>
                <c:pt idx="930">
                  <c:v>43671</c:v>
                </c:pt>
                <c:pt idx="931">
                  <c:v>43672</c:v>
                </c:pt>
                <c:pt idx="932">
                  <c:v>43675</c:v>
                </c:pt>
                <c:pt idx="933">
                  <c:v>43676</c:v>
                </c:pt>
                <c:pt idx="934">
                  <c:v>43677</c:v>
                </c:pt>
                <c:pt idx="935">
                  <c:v>43678</c:v>
                </c:pt>
                <c:pt idx="936">
                  <c:v>43679</c:v>
                </c:pt>
                <c:pt idx="937">
                  <c:v>43682</c:v>
                </c:pt>
                <c:pt idx="938">
                  <c:v>43683</c:v>
                </c:pt>
                <c:pt idx="939">
                  <c:v>43684</c:v>
                </c:pt>
                <c:pt idx="940">
                  <c:v>43685</c:v>
                </c:pt>
                <c:pt idx="941">
                  <c:v>43686</c:v>
                </c:pt>
                <c:pt idx="942">
                  <c:v>43689</c:v>
                </c:pt>
                <c:pt idx="943">
                  <c:v>43690</c:v>
                </c:pt>
                <c:pt idx="944">
                  <c:v>43691</c:v>
                </c:pt>
                <c:pt idx="945">
                  <c:v>43692</c:v>
                </c:pt>
                <c:pt idx="946">
                  <c:v>43693</c:v>
                </c:pt>
                <c:pt idx="947">
                  <c:v>43696</c:v>
                </c:pt>
                <c:pt idx="948">
                  <c:v>43697</c:v>
                </c:pt>
                <c:pt idx="949">
                  <c:v>43698</c:v>
                </c:pt>
                <c:pt idx="950">
                  <c:v>43699</c:v>
                </c:pt>
                <c:pt idx="951">
                  <c:v>43700</c:v>
                </c:pt>
                <c:pt idx="952">
                  <c:v>43703</c:v>
                </c:pt>
                <c:pt idx="953">
                  <c:v>43704</c:v>
                </c:pt>
                <c:pt idx="954">
                  <c:v>43705</c:v>
                </c:pt>
                <c:pt idx="955">
                  <c:v>43706</c:v>
                </c:pt>
                <c:pt idx="956">
                  <c:v>43707</c:v>
                </c:pt>
                <c:pt idx="957">
                  <c:v>43710</c:v>
                </c:pt>
                <c:pt idx="958">
                  <c:v>43711</c:v>
                </c:pt>
                <c:pt idx="959">
                  <c:v>43712</c:v>
                </c:pt>
                <c:pt idx="960">
                  <c:v>43713</c:v>
                </c:pt>
                <c:pt idx="961">
                  <c:v>43714</c:v>
                </c:pt>
                <c:pt idx="962">
                  <c:v>43717</c:v>
                </c:pt>
                <c:pt idx="963">
                  <c:v>43718</c:v>
                </c:pt>
                <c:pt idx="964">
                  <c:v>43719</c:v>
                </c:pt>
                <c:pt idx="965">
                  <c:v>43720</c:v>
                </c:pt>
                <c:pt idx="966">
                  <c:v>43721</c:v>
                </c:pt>
                <c:pt idx="967">
                  <c:v>43724</c:v>
                </c:pt>
                <c:pt idx="968">
                  <c:v>43725</c:v>
                </c:pt>
                <c:pt idx="969">
                  <c:v>43726</c:v>
                </c:pt>
                <c:pt idx="970">
                  <c:v>43727</c:v>
                </c:pt>
                <c:pt idx="971">
                  <c:v>43728</c:v>
                </c:pt>
                <c:pt idx="972">
                  <c:v>43731</c:v>
                </c:pt>
                <c:pt idx="973">
                  <c:v>43732</c:v>
                </c:pt>
                <c:pt idx="974">
                  <c:v>43733</c:v>
                </c:pt>
                <c:pt idx="975">
                  <c:v>43734</c:v>
                </c:pt>
                <c:pt idx="976">
                  <c:v>43735</c:v>
                </c:pt>
                <c:pt idx="977">
                  <c:v>43738</c:v>
                </c:pt>
                <c:pt idx="978">
                  <c:v>43739</c:v>
                </c:pt>
                <c:pt idx="979">
                  <c:v>43740</c:v>
                </c:pt>
                <c:pt idx="980">
                  <c:v>43741</c:v>
                </c:pt>
                <c:pt idx="981">
                  <c:v>43742</c:v>
                </c:pt>
                <c:pt idx="982">
                  <c:v>43745</c:v>
                </c:pt>
                <c:pt idx="983">
                  <c:v>43746</c:v>
                </c:pt>
                <c:pt idx="984">
                  <c:v>43747</c:v>
                </c:pt>
                <c:pt idx="985">
                  <c:v>43748</c:v>
                </c:pt>
                <c:pt idx="986">
                  <c:v>43749</c:v>
                </c:pt>
                <c:pt idx="987">
                  <c:v>43752</c:v>
                </c:pt>
                <c:pt idx="988">
                  <c:v>43753</c:v>
                </c:pt>
                <c:pt idx="989">
                  <c:v>43754</c:v>
                </c:pt>
                <c:pt idx="990">
                  <c:v>43755</c:v>
                </c:pt>
                <c:pt idx="991">
                  <c:v>43756</c:v>
                </c:pt>
                <c:pt idx="992">
                  <c:v>43759</c:v>
                </c:pt>
                <c:pt idx="993">
                  <c:v>43760</c:v>
                </c:pt>
                <c:pt idx="994">
                  <c:v>43761</c:v>
                </c:pt>
                <c:pt idx="995">
                  <c:v>43762</c:v>
                </c:pt>
                <c:pt idx="996">
                  <c:v>43763</c:v>
                </c:pt>
                <c:pt idx="997">
                  <c:v>43766</c:v>
                </c:pt>
                <c:pt idx="998">
                  <c:v>43767</c:v>
                </c:pt>
                <c:pt idx="999">
                  <c:v>43768</c:v>
                </c:pt>
                <c:pt idx="1000">
                  <c:v>43769</c:v>
                </c:pt>
                <c:pt idx="1001">
                  <c:v>43770</c:v>
                </c:pt>
                <c:pt idx="1002">
                  <c:v>43773</c:v>
                </c:pt>
                <c:pt idx="1003">
                  <c:v>43774</c:v>
                </c:pt>
                <c:pt idx="1004">
                  <c:v>43775</c:v>
                </c:pt>
                <c:pt idx="1005">
                  <c:v>43776</c:v>
                </c:pt>
                <c:pt idx="1006">
                  <c:v>43777</c:v>
                </c:pt>
                <c:pt idx="1007">
                  <c:v>43780</c:v>
                </c:pt>
                <c:pt idx="1008">
                  <c:v>43781</c:v>
                </c:pt>
                <c:pt idx="1009">
                  <c:v>43782</c:v>
                </c:pt>
                <c:pt idx="1010">
                  <c:v>43783</c:v>
                </c:pt>
                <c:pt idx="1011">
                  <c:v>43784</c:v>
                </c:pt>
                <c:pt idx="1012">
                  <c:v>43787</c:v>
                </c:pt>
                <c:pt idx="1013">
                  <c:v>43788</c:v>
                </c:pt>
                <c:pt idx="1014">
                  <c:v>43789</c:v>
                </c:pt>
                <c:pt idx="1015">
                  <c:v>43790</c:v>
                </c:pt>
                <c:pt idx="1016">
                  <c:v>43791</c:v>
                </c:pt>
                <c:pt idx="1017">
                  <c:v>43794</c:v>
                </c:pt>
                <c:pt idx="1018">
                  <c:v>43795</c:v>
                </c:pt>
                <c:pt idx="1019">
                  <c:v>43796</c:v>
                </c:pt>
                <c:pt idx="1020">
                  <c:v>43797</c:v>
                </c:pt>
                <c:pt idx="1021">
                  <c:v>43798</c:v>
                </c:pt>
                <c:pt idx="1022">
                  <c:v>43801</c:v>
                </c:pt>
                <c:pt idx="1023">
                  <c:v>43802</c:v>
                </c:pt>
                <c:pt idx="1024">
                  <c:v>43803</c:v>
                </c:pt>
                <c:pt idx="1025">
                  <c:v>43804</c:v>
                </c:pt>
                <c:pt idx="1026">
                  <c:v>43805</c:v>
                </c:pt>
                <c:pt idx="1027">
                  <c:v>43808</c:v>
                </c:pt>
                <c:pt idx="1028">
                  <c:v>43809</c:v>
                </c:pt>
                <c:pt idx="1029">
                  <c:v>43810</c:v>
                </c:pt>
                <c:pt idx="1030">
                  <c:v>43811</c:v>
                </c:pt>
                <c:pt idx="1031">
                  <c:v>43812</c:v>
                </c:pt>
                <c:pt idx="1032">
                  <c:v>43815</c:v>
                </c:pt>
                <c:pt idx="1033">
                  <c:v>43816</c:v>
                </c:pt>
                <c:pt idx="1034">
                  <c:v>43817</c:v>
                </c:pt>
                <c:pt idx="1035">
                  <c:v>43818</c:v>
                </c:pt>
                <c:pt idx="1036">
                  <c:v>43819</c:v>
                </c:pt>
                <c:pt idx="1037">
                  <c:v>43822</c:v>
                </c:pt>
                <c:pt idx="1038">
                  <c:v>43823</c:v>
                </c:pt>
                <c:pt idx="1039">
                  <c:v>43824</c:v>
                </c:pt>
                <c:pt idx="1040">
                  <c:v>43825</c:v>
                </c:pt>
                <c:pt idx="1041">
                  <c:v>43826</c:v>
                </c:pt>
                <c:pt idx="1042">
                  <c:v>43829</c:v>
                </c:pt>
                <c:pt idx="1043">
                  <c:v>43830</c:v>
                </c:pt>
                <c:pt idx="1044">
                  <c:v>43832</c:v>
                </c:pt>
                <c:pt idx="1045">
                  <c:v>43833</c:v>
                </c:pt>
                <c:pt idx="1046">
                  <c:v>43836</c:v>
                </c:pt>
                <c:pt idx="1047">
                  <c:v>43837</c:v>
                </c:pt>
                <c:pt idx="1048">
                  <c:v>43838</c:v>
                </c:pt>
                <c:pt idx="1049">
                  <c:v>43839</c:v>
                </c:pt>
                <c:pt idx="1050">
                  <c:v>43840</c:v>
                </c:pt>
                <c:pt idx="1051">
                  <c:v>43843</c:v>
                </c:pt>
                <c:pt idx="1052">
                  <c:v>43844</c:v>
                </c:pt>
                <c:pt idx="1053">
                  <c:v>43845</c:v>
                </c:pt>
                <c:pt idx="1054">
                  <c:v>43846</c:v>
                </c:pt>
                <c:pt idx="1055">
                  <c:v>43847</c:v>
                </c:pt>
                <c:pt idx="1056">
                  <c:v>43851</c:v>
                </c:pt>
                <c:pt idx="1057">
                  <c:v>43852</c:v>
                </c:pt>
                <c:pt idx="1058">
                  <c:v>43853</c:v>
                </c:pt>
                <c:pt idx="1059">
                  <c:v>43854</c:v>
                </c:pt>
                <c:pt idx="1060">
                  <c:v>43857</c:v>
                </c:pt>
                <c:pt idx="1061">
                  <c:v>43858</c:v>
                </c:pt>
                <c:pt idx="1062">
                  <c:v>43859</c:v>
                </c:pt>
                <c:pt idx="1063">
                  <c:v>43860</c:v>
                </c:pt>
                <c:pt idx="1064">
                  <c:v>43861</c:v>
                </c:pt>
                <c:pt idx="1065">
                  <c:v>43864</c:v>
                </c:pt>
                <c:pt idx="1066">
                  <c:v>43865</c:v>
                </c:pt>
                <c:pt idx="1067">
                  <c:v>43866</c:v>
                </c:pt>
                <c:pt idx="1068">
                  <c:v>43867</c:v>
                </c:pt>
                <c:pt idx="1069">
                  <c:v>43868</c:v>
                </c:pt>
                <c:pt idx="1070">
                  <c:v>43871</c:v>
                </c:pt>
                <c:pt idx="1071">
                  <c:v>43872</c:v>
                </c:pt>
                <c:pt idx="1072">
                  <c:v>43873</c:v>
                </c:pt>
                <c:pt idx="1073">
                  <c:v>43874</c:v>
                </c:pt>
                <c:pt idx="1074">
                  <c:v>43875</c:v>
                </c:pt>
                <c:pt idx="1075">
                  <c:v>43879</c:v>
                </c:pt>
                <c:pt idx="1076">
                  <c:v>43880</c:v>
                </c:pt>
                <c:pt idx="1077">
                  <c:v>43881</c:v>
                </c:pt>
                <c:pt idx="1078">
                  <c:v>43882</c:v>
                </c:pt>
                <c:pt idx="1079">
                  <c:v>43885</c:v>
                </c:pt>
                <c:pt idx="1080">
                  <c:v>43886</c:v>
                </c:pt>
                <c:pt idx="1081">
                  <c:v>43887</c:v>
                </c:pt>
                <c:pt idx="1082">
                  <c:v>43888</c:v>
                </c:pt>
                <c:pt idx="1083">
                  <c:v>43889</c:v>
                </c:pt>
                <c:pt idx="1084">
                  <c:v>43892</c:v>
                </c:pt>
                <c:pt idx="1085">
                  <c:v>43893</c:v>
                </c:pt>
                <c:pt idx="1086">
                  <c:v>43894</c:v>
                </c:pt>
                <c:pt idx="1087">
                  <c:v>43895</c:v>
                </c:pt>
                <c:pt idx="1088">
                  <c:v>43896</c:v>
                </c:pt>
                <c:pt idx="1089">
                  <c:v>43899</c:v>
                </c:pt>
                <c:pt idx="1090">
                  <c:v>43900</c:v>
                </c:pt>
                <c:pt idx="1091">
                  <c:v>43901</c:v>
                </c:pt>
                <c:pt idx="1092">
                  <c:v>43902</c:v>
                </c:pt>
                <c:pt idx="1093">
                  <c:v>43903</c:v>
                </c:pt>
                <c:pt idx="1094">
                  <c:v>43906</c:v>
                </c:pt>
                <c:pt idx="1095">
                  <c:v>43907</c:v>
                </c:pt>
                <c:pt idx="1096">
                  <c:v>43908</c:v>
                </c:pt>
                <c:pt idx="1097">
                  <c:v>43909</c:v>
                </c:pt>
                <c:pt idx="1098">
                  <c:v>43910</c:v>
                </c:pt>
                <c:pt idx="1099">
                  <c:v>43913</c:v>
                </c:pt>
                <c:pt idx="1100">
                  <c:v>43914</c:v>
                </c:pt>
                <c:pt idx="1101">
                  <c:v>43915</c:v>
                </c:pt>
                <c:pt idx="1102">
                  <c:v>43916</c:v>
                </c:pt>
                <c:pt idx="1103">
                  <c:v>43917</c:v>
                </c:pt>
                <c:pt idx="1104">
                  <c:v>43920</c:v>
                </c:pt>
                <c:pt idx="1105">
                  <c:v>43921</c:v>
                </c:pt>
                <c:pt idx="1106">
                  <c:v>43922</c:v>
                </c:pt>
                <c:pt idx="1107">
                  <c:v>43923</c:v>
                </c:pt>
                <c:pt idx="1108">
                  <c:v>43924</c:v>
                </c:pt>
                <c:pt idx="1109">
                  <c:v>43927</c:v>
                </c:pt>
                <c:pt idx="1110">
                  <c:v>43928</c:v>
                </c:pt>
                <c:pt idx="1111">
                  <c:v>43929</c:v>
                </c:pt>
                <c:pt idx="1112">
                  <c:v>43930</c:v>
                </c:pt>
                <c:pt idx="1113">
                  <c:v>43934</c:v>
                </c:pt>
                <c:pt idx="1114">
                  <c:v>43935</c:v>
                </c:pt>
                <c:pt idx="1115">
                  <c:v>43936</c:v>
                </c:pt>
                <c:pt idx="1116">
                  <c:v>43937</c:v>
                </c:pt>
                <c:pt idx="1117">
                  <c:v>43938</c:v>
                </c:pt>
                <c:pt idx="1118">
                  <c:v>43941</c:v>
                </c:pt>
                <c:pt idx="1119">
                  <c:v>43942</c:v>
                </c:pt>
                <c:pt idx="1120">
                  <c:v>43943</c:v>
                </c:pt>
                <c:pt idx="1121">
                  <c:v>43944</c:v>
                </c:pt>
                <c:pt idx="1122">
                  <c:v>43945</c:v>
                </c:pt>
                <c:pt idx="1123">
                  <c:v>43948</c:v>
                </c:pt>
                <c:pt idx="1124">
                  <c:v>43949</c:v>
                </c:pt>
                <c:pt idx="1125">
                  <c:v>43950</c:v>
                </c:pt>
                <c:pt idx="1126">
                  <c:v>43951</c:v>
                </c:pt>
                <c:pt idx="1127">
                  <c:v>43952</c:v>
                </c:pt>
                <c:pt idx="1128">
                  <c:v>43955</c:v>
                </c:pt>
                <c:pt idx="1129">
                  <c:v>43956</c:v>
                </c:pt>
                <c:pt idx="1130">
                  <c:v>43957</c:v>
                </c:pt>
                <c:pt idx="1131">
                  <c:v>43958</c:v>
                </c:pt>
                <c:pt idx="1132">
                  <c:v>43959</c:v>
                </c:pt>
                <c:pt idx="1133">
                  <c:v>43962</c:v>
                </c:pt>
                <c:pt idx="1134">
                  <c:v>43963</c:v>
                </c:pt>
                <c:pt idx="1135">
                  <c:v>43964</c:v>
                </c:pt>
                <c:pt idx="1136">
                  <c:v>43965</c:v>
                </c:pt>
                <c:pt idx="1137">
                  <c:v>43966</c:v>
                </c:pt>
                <c:pt idx="1138">
                  <c:v>43969</c:v>
                </c:pt>
                <c:pt idx="1139">
                  <c:v>43970</c:v>
                </c:pt>
                <c:pt idx="1140">
                  <c:v>43971</c:v>
                </c:pt>
                <c:pt idx="1141">
                  <c:v>43972</c:v>
                </c:pt>
                <c:pt idx="1142">
                  <c:v>43973</c:v>
                </c:pt>
                <c:pt idx="1143">
                  <c:v>43977</c:v>
                </c:pt>
                <c:pt idx="1144">
                  <c:v>43978</c:v>
                </c:pt>
                <c:pt idx="1145">
                  <c:v>43979</c:v>
                </c:pt>
                <c:pt idx="1146">
                  <c:v>43980</c:v>
                </c:pt>
                <c:pt idx="1147">
                  <c:v>43983</c:v>
                </c:pt>
                <c:pt idx="1148">
                  <c:v>43984</c:v>
                </c:pt>
                <c:pt idx="1149">
                  <c:v>43985</c:v>
                </c:pt>
                <c:pt idx="1150">
                  <c:v>43986</c:v>
                </c:pt>
                <c:pt idx="1151">
                  <c:v>43987</c:v>
                </c:pt>
                <c:pt idx="1152">
                  <c:v>43990</c:v>
                </c:pt>
                <c:pt idx="1153">
                  <c:v>43991</c:v>
                </c:pt>
                <c:pt idx="1154">
                  <c:v>43992</c:v>
                </c:pt>
                <c:pt idx="1155">
                  <c:v>43993</c:v>
                </c:pt>
                <c:pt idx="1156">
                  <c:v>43994</c:v>
                </c:pt>
                <c:pt idx="1157">
                  <c:v>43997</c:v>
                </c:pt>
                <c:pt idx="1158">
                  <c:v>43998</c:v>
                </c:pt>
                <c:pt idx="1159">
                  <c:v>43999</c:v>
                </c:pt>
                <c:pt idx="1160">
                  <c:v>44000</c:v>
                </c:pt>
                <c:pt idx="1161">
                  <c:v>44001</c:v>
                </c:pt>
                <c:pt idx="1162">
                  <c:v>44004</c:v>
                </c:pt>
                <c:pt idx="1163">
                  <c:v>44005</c:v>
                </c:pt>
                <c:pt idx="1164">
                  <c:v>44006</c:v>
                </c:pt>
                <c:pt idx="1165">
                  <c:v>44007</c:v>
                </c:pt>
                <c:pt idx="1166">
                  <c:v>44008</c:v>
                </c:pt>
                <c:pt idx="1167">
                  <c:v>44011</c:v>
                </c:pt>
                <c:pt idx="1168">
                  <c:v>44012</c:v>
                </c:pt>
                <c:pt idx="1169">
                  <c:v>44013</c:v>
                </c:pt>
                <c:pt idx="1170">
                  <c:v>44014</c:v>
                </c:pt>
                <c:pt idx="1171">
                  <c:v>44018</c:v>
                </c:pt>
                <c:pt idx="1172">
                  <c:v>44019</c:v>
                </c:pt>
                <c:pt idx="1173">
                  <c:v>44020</c:v>
                </c:pt>
                <c:pt idx="1174">
                  <c:v>44021</c:v>
                </c:pt>
                <c:pt idx="1175">
                  <c:v>44022</c:v>
                </c:pt>
                <c:pt idx="1176">
                  <c:v>44025</c:v>
                </c:pt>
                <c:pt idx="1177">
                  <c:v>44026</c:v>
                </c:pt>
                <c:pt idx="1178">
                  <c:v>44027</c:v>
                </c:pt>
                <c:pt idx="1179">
                  <c:v>44028</c:v>
                </c:pt>
                <c:pt idx="1180">
                  <c:v>44029</c:v>
                </c:pt>
                <c:pt idx="1181">
                  <c:v>44032</c:v>
                </c:pt>
                <c:pt idx="1182">
                  <c:v>44033</c:v>
                </c:pt>
                <c:pt idx="1183">
                  <c:v>44034</c:v>
                </c:pt>
                <c:pt idx="1184">
                  <c:v>44035</c:v>
                </c:pt>
                <c:pt idx="1185">
                  <c:v>44036</c:v>
                </c:pt>
                <c:pt idx="1186">
                  <c:v>44039</c:v>
                </c:pt>
                <c:pt idx="1187">
                  <c:v>44040</c:v>
                </c:pt>
                <c:pt idx="1188">
                  <c:v>44041</c:v>
                </c:pt>
                <c:pt idx="1189">
                  <c:v>44042</c:v>
                </c:pt>
                <c:pt idx="1190">
                  <c:v>44043</c:v>
                </c:pt>
                <c:pt idx="1191">
                  <c:v>44046</c:v>
                </c:pt>
                <c:pt idx="1192">
                  <c:v>44047</c:v>
                </c:pt>
                <c:pt idx="1193">
                  <c:v>44048</c:v>
                </c:pt>
                <c:pt idx="1194">
                  <c:v>44049</c:v>
                </c:pt>
                <c:pt idx="1195">
                  <c:v>44050</c:v>
                </c:pt>
                <c:pt idx="1196">
                  <c:v>44053</c:v>
                </c:pt>
                <c:pt idx="1197">
                  <c:v>44054</c:v>
                </c:pt>
                <c:pt idx="1198">
                  <c:v>44055</c:v>
                </c:pt>
                <c:pt idx="1199">
                  <c:v>44056</c:v>
                </c:pt>
                <c:pt idx="1200">
                  <c:v>44057</c:v>
                </c:pt>
                <c:pt idx="1201">
                  <c:v>44060</c:v>
                </c:pt>
                <c:pt idx="1202">
                  <c:v>44061</c:v>
                </c:pt>
                <c:pt idx="1203">
                  <c:v>44062</c:v>
                </c:pt>
                <c:pt idx="1204">
                  <c:v>44063</c:v>
                </c:pt>
                <c:pt idx="1205">
                  <c:v>44064</c:v>
                </c:pt>
                <c:pt idx="1206">
                  <c:v>44067</c:v>
                </c:pt>
                <c:pt idx="1207">
                  <c:v>44068</c:v>
                </c:pt>
                <c:pt idx="1208">
                  <c:v>44069</c:v>
                </c:pt>
                <c:pt idx="1209">
                  <c:v>44070</c:v>
                </c:pt>
                <c:pt idx="1210">
                  <c:v>44071</c:v>
                </c:pt>
                <c:pt idx="1211">
                  <c:v>44074</c:v>
                </c:pt>
                <c:pt idx="1212">
                  <c:v>44075</c:v>
                </c:pt>
                <c:pt idx="1213">
                  <c:v>44076</c:v>
                </c:pt>
                <c:pt idx="1214">
                  <c:v>44077</c:v>
                </c:pt>
                <c:pt idx="1215">
                  <c:v>44078</c:v>
                </c:pt>
                <c:pt idx="1216">
                  <c:v>44082</c:v>
                </c:pt>
                <c:pt idx="1217">
                  <c:v>44083</c:v>
                </c:pt>
                <c:pt idx="1218">
                  <c:v>44084</c:v>
                </c:pt>
                <c:pt idx="1219">
                  <c:v>44085</c:v>
                </c:pt>
                <c:pt idx="1220">
                  <c:v>44088</c:v>
                </c:pt>
                <c:pt idx="1221">
                  <c:v>44089</c:v>
                </c:pt>
                <c:pt idx="1222">
                  <c:v>44090</c:v>
                </c:pt>
                <c:pt idx="1223">
                  <c:v>44091</c:v>
                </c:pt>
                <c:pt idx="1224">
                  <c:v>44092</c:v>
                </c:pt>
                <c:pt idx="1225">
                  <c:v>44095</c:v>
                </c:pt>
                <c:pt idx="1226">
                  <c:v>44096</c:v>
                </c:pt>
                <c:pt idx="1227">
                  <c:v>44097</c:v>
                </c:pt>
                <c:pt idx="1228">
                  <c:v>44098</c:v>
                </c:pt>
                <c:pt idx="1229">
                  <c:v>44099</c:v>
                </c:pt>
                <c:pt idx="1230">
                  <c:v>44102</c:v>
                </c:pt>
                <c:pt idx="1231">
                  <c:v>44103</c:v>
                </c:pt>
                <c:pt idx="1232">
                  <c:v>44104</c:v>
                </c:pt>
                <c:pt idx="1233">
                  <c:v>44105</c:v>
                </c:pt>
                <c:pt idx="1234">
                  <c:v>44106</c:v>
                </c:pt>
                <c:pt idx="1235">
                  <c:v>44109</c:v>
                </c:pt>
                <c:pt idx="1236">
                  <c:v>44110</c:v>
                </c:pt>
                <c:pt idx="1237">
                  <c:v>44111</c:v>
                </c:pt>
                <c:pt idx="1238">
                  <c:v>44112</c:v>
                </c:pt>
                <c:pt idx="1239">
                  <c:v>44113</c:v>
                </c:pt>
                <c:pt idx="1240">
                  <c:v>44116</c:v>
                </c:pt>
                <c:pt idx="1241">
                  <c:v>44117</c:v>
                </c:pt>
                <c:pt idx="1242">
                  <c:v>44118</c:v>
                </c:pt>
                <c:pt idx="1243">
                  <c:v>44119</c:v>
                </c:pt>
                <c:pt idx="1244">
                  <c:v>44120</c:v>
                </c:pt>
                <c:pt idx="1245">
                  <c:v>44123</c:v>
                </c:pt>
                <c:pt idx="1246">
                  <c:v>44124</c:v>
                </c:pt>
                <c:pt idx="1247">
                  <c:v>44125</c:v>
                </c:pt>
                <c:pt idx="1248">
                  <c:v>44126</c:v>
                </c:pt>
                <c:pt idx="1249">
                  <c:v>44127</c:v>
                </c:pt>
                <c:pt idx="1250">
                  <c:v>44130</c:v>
                </c:pt>
                <c:pt idx="1251">
                  <c:v>44131</c:v>
                </c:pt>
                <c:pt idx="1252">
                  <c:v>44132</c:v>
                </c:pt>
                <c:pt idx="1253">
                  <c:v>44133</c:v>
                </c:pt>
                <c:pt idx="1254">
                  <c:v>44134</c:v>
                </c:pt>
                <c:pt idx="1255">
                  <c:v>44137</c:v>
                </c:pt>
                <c:pt idx="1256">
                  <c:v>44138</c:v>
                </c:pt>
                <c:pt idx="1257">
                  <c:v>44139</c:v>
                </c:pt>
                <c:pt idx="1258">
                  <c:v>44140</c:v>
                </c:pt>
                <c:pt idx="1259">
                  <c:v>44141</c:v>
                </c:pt>
                <c:pt idx="1260">
                  <c:v>44144</c:v>
                </c:pt>
                <c:pt idx="1261">
                  <c:v>44145</c:v>
                </c:pt>
                <c:pt idx="1262">
                  <c:v>44146</c:v>
                </c:pt>
                <c:pt idx="1263">
                  <c:v>44147</c:v>
                </c:pt>
                <c:pt idx="1264">
                  <c:v>44148</c:v>
                </c:pt>
                <c:pt idx="1265">
                  <c:v>44151</c:v>
                </c:pt>
                <c:pt idx="1266">
                  <c:v>44152</c:v>
                </c:pt>
                <c:pt idx="1267">
                  <c:v>44153</c:v>
                </c:pt>
                <c:pt idx="1268">
                  <c:v>44154</c:v>
                </c:pt>
              </c:numCache>
            </c:numRef>
          </c:cat>
          <c:val>
            <c:numRef>
              <c:f>'Pane 1'!$C$37:$C$1305</c:f>
              <c:numCache>
                <c:formatCode>0.00\%</c:formatCode>
                <c:ptCount val="1269"/>
                <c:pt idx="0">
                  <c:v>0</c:v>
                </c:pt>
                <c:pt idx="1">
                  <c:v>-0.35</c:v>
                </c:pt>
                <c:pt idx="2">
                  <c:v>1.27</c:v>
                </c:pt>
                <c:pt idx="3">
                  <c:v>1.68</c:v>
                </c:pt>
                <c:pt idx="4">
                  <c:v>2.23</c:v>
                </c:pt>
                <c:pt idx="5">
                  <c:v>2.96</c:v>
                </c:pt>
                <c:pt idx="6">
                  <c:v>1.0900000000000001</c:v>
                </c:pt>
                <c:pt idx="7">
                  <c:v>2.4</c:v>
                </c:pt>
                <c:pt idx="8">
                  <c:v>3.44</c:v>
                </c:pt>
                <c:pt idx="9">
                  <c:v>1.68</c:v>
                </c:pt>
                <c:pt idx="10">
                  <c:v>2.96</c:v>
                </c:pt>
                <c:pt idx="11">
                  <c:v>3.46</c:v>
                </c:pt>
                <c:pt idx="12">
                  <c:v>2.9</c:v>
                </c:pt>
                <c:pt idx="13">
                  <c:v>1.37</c:v>
                </c:pt>
                <c:pt idx="14">
                  <c:v>0.15</c:v>
                </c:pt>
                <c:pt idx="15">
                  <c:v>-4.04</c:v>
                </c:pt>
                <c:pt idx="16">
                  <c:v>-4.76</c:v>
                </c:pt>
                <c:pt idx="17">
                  <c:v>-2.4500000000000002</c:v>
                </c:pt>
                <c:pt idx="18">
                  <c:v>-3.18</c:v>
                </c:pt>
                <c:pt idx="19">
                  <c:v>-3.1</c:v>
                </c:pt>
                <c:pt idx="20">
                  <c:v>-5.17</c:v>
                </c:pt>
                <c:pt idx="21">
                  <c:v>-5.26</c:v>
                </c:pt>
                <c:pt idx="22">
                  <c:v>-4.8600000000000003</c:v>
                </c:pt>
                <c:pt idx="23">
                  <c:v>-5.73</c:v>
                </c:pt>
                <c:pt idx="24">
                  <c:v>-4.49</c:v>
                </c:pt>
                <c:pt idx="25">
                  <c:v>-4.33</c:v>
                </c:pt>
                <c:pt idx="26">
                  <c:v>-4.21</c:v>
                </c:pt>
                <c:pt idx="27">
                  <c:v>-5.97</c:v>
                </c:pt>
                <c:pt idx="28">
                  <c:v>-7.15</c:v>
                </c:pt>
                <c:pt idx="29">
                  <c:v>-6.27</c:v>
                </c:pt>
                <c:pt idx="30">
                  <c:v>-7.14</c:v>
                </c:pt>
                <c:pt idx="31">
                  <c:v>-6.22</c:v>
                </c:pt>
                <c:pt idx="32">
                  <c:v>-7.48</c:v>
                </c:pt>
                <c:pt idx="33">
                  <c:v>-5.63</c:v>
                </c:pt>
                <c:pt idx="34">
                  <c:v>-5.53</c:v>
                </c:pt>
                <c:pt idx="35">
                  <c:v>-4.8600000000000003</c:v>
                </c:pt>
                <c:pt idx="36">
                  <c:v>-7.73</c:v>
                </c:pt>
                <c:pt idx="37">
                  <c:v>-5.66</c:v>
                </c:pt>
                <c:pt idx="38">
                  <c:v>-8.85</c:v>
                </c:pt>
                <c:pt idx="39">
                  <c:v>-8.93</c:v>
                </c:pt>
                <c:pt idx="40">
                  <c:v>-9.74</c:v>
                </c:pt>
                <c:pt idx="41">
                  <c:v>-8.18</c:v>
                </c:pt>
                <c:pt idx="42">
                  <c:v>-7.02</c:v>
                </c:pt>
                <c:pt idx="43">
                  <c:v>-9.74</c:v>
                </c:pt>
                <c:pt idx="44">
                  <c:v>-8.9600000000000009</c:v>
                </c:pt>
                <c:pt idx="45">
                  <c:v>-10.72</c:v>
                </c:pt>
                <c:pt idx="46">
                  <c:v>-11.53</c:v>
                </c:pt>
                <c:pt idx="47">
                  <c:v>-9.5</c:v>
                </c:pt>
                <c:pt idx="48">
                  <c:v>-10.61</c:v>
                </c:pt>
                <c:pt idx="49">
                  <c:v>-13.02</c:v>
                </c:pt>
                <c:pt idx="50">
                  <c:v>-12.84</c:v>
                </c:pt>
                <c:pt idx="51">
                  <c:v>-12.35</c:v>
                </c:pt>
                <c:pt idx="52">
                  <c:v>-15.01</c:v>
                </c:pt>
                <c:pt idx="53">
                  <c:v>-18.989999999999998</c:v>
                </c:pt>
                <c:pt idx="54">
                  <c:v>-20.6</c:v>
                </c:pt>
                <c:pt idx="55">
                  <c:v>-21.78</c:v>
                </c:pt>
                <c:pt idx="56">
                  <c:v>-23.31</c:v>
                </c:pt>
                <c:pt idx="57">
                  <c:v>-23.46</c:v>
                </c:pt>
                <c:pt idx="58">
                  <c:v>-21</c:v>
                </c:pt>
                <c:pt idx="59">
                  <c:v>-18.5</c:v>
                </c:pt>
                <c:pt idx="60">
                  <c:v>-19.11</c:v>
                </c:pt>
                <c:pt idx="61">
                  <c:v>-19.329999999999998</c:v>
                </c:pt>
                <c:pt idx="62">
                  <c:v>-14.53</c:v>
                </c:pt>
                <c:pt idx="63">
                  <c:v>-14.82</c:v>
                </c:pt>
                <c:pt idx="64">
                  <c:v>-11.94</c:v>
                </c:pt>
                <c:pt idx="65">
                  <c:v>-17.54</c:v>
                </c:pt>
                <c:pt idx="66">
                  <c:v>-17.850000000000001</c:v>
                </c:pt>
                <c:pt idx="67">
                  <c:v>-18.510000000000002</c:v>
                </c:pt>
                <c:pt idx="68">
                  <c:v>-18.39</c:v>
                </c:pt>
                <c:pt idx="69">
                  <c:v>-20.25</c:v>
                </c:pt>
                <c:pt idx="70">
                  <c:v>-19.89</c:v>
                </c:pt>
                <c:pt idx="71">
                  <c:v>-17.2</c:v>
                </c:pt>
                <c:pt idx="72">
                  <c:v>-14.96</c:v>
                </c:pt>
                <c:pt idx="73">
                  <c:v>-16.86</c:v>
                </c:pt>
                <c:pt idx="74">
                  <c:v>-17.98</c:v>
                </c:pt>
                <c:pt idx="75">
                  <c:v>-19.63</c:v>
                </c:pt>
                <c:pt idx="76">
                  <c:v>-18.59</c:v>
                </c:pt>
                <c:pt idx="77">
                  <c:v>-17.03</c:v>
                </c:pt>
                <c:pt idx="78">
                  <c:v>-19.5</c:v>
                </c:pt>
                <c:pt idx="79">
                  <c:v>-18.260000000000002</c:v>
                </c:pt>
                <c:pt idx="80">
                  <c:v>-18.89</c:v>
                </c:pt>
                <c:pt idx="81">
                  <c:v>-18.41</c:v>
                </c:pt>
                <c:pt idx="82">
                  <c:v>-19.21</c:v>
                </c:pt>
                <c:pt idx="83">
                  <c:v>-18.739999999999998</c:v>
                </c:pt>
                <c:pt idx="84">
                  <c:v>-20.89</c:v>
                </c:pt>
                <c:pt idx="85">
                  <c:v>-20.56</c:v>
                </c:pt>
                <c:pt idx="86">
                  <c:v>-19.93</c:v>
                </c:pt>
                <c:pt idx="87">
                  <c:v>-18.690000000000001</c:v>
                </c:pt>
                <c:pt idx="88">
                  <c:v>-19.02</c:v>
                </c:pt>
                <c:pt idx="89">
                  <c:v>-19.260000000000002</c:v>
                </c:pt>
                <c:pt idx="90">
                  <c:v>-18.14</c:v>
                </c:pt>
                <c:pt idx="91">
                  <c:v>-20.6</c:v>
                </c:pt>
                <c:pt idx="92">
                  <c:v>-19.420000000000002</c:v>
                </c:pt>
                <c:pt idx="93">
                  <c:v>-17.149999999999999</c:v>
                </c:pt>
                <c:pt idx="94">
                  <c:v>-20.399999999999999</c:v>
                </c:pt>
                <c:pt idx="95">
                  <c:v>-19.87</c:v>
                </c:pt>
                <c:pt idx="96">
                  <c:v>-20.79</c:v>
                </c:pt>
                <c:pt idx="97">
                  <c:v>-19.71</c:v>
                </c:pt>
                <c:pt idx="98">
                  <c:v>-17.47</c:v>
                </c:pt>
                <c:pt idx="99">
                  <c:v>-17.98</c:v>
                </c:pt>
                <c:pt idx="100">
                  <c:v>-18.59</c:v>
                </c:pt>
                <c:pt idx="101">
                  <c:v>-18.46</c:v>
                </c:pt>
                <c:pt idx="102">
                  <c:v>-18.95</c:v>
                </c:pt>
                <c:pt idx="103">
                  <c:v>-19.07</c:v>
                </c:pt>
                <c:pt idx="104">
                  <c:v>-19.690000000000001</c:v>
                </c:pt>
                <c:pt idx="105">
                  <c:v>-17.489999999999998</c:v>
                </c:pt>
                <c:pt idx="106">
                  <c:v>-18.66</c:v>
                </c:pt>
                <c:pt idx="107">
                  <c:v>-18.510000000000002</c:v>
                </c:pt>
                <c:pt idx="108">
                  <c:v>-17.329999999999998</c:v>
                </c:pt>
                <c:pt idx="109">
                  <c:v>-18.8</c:v>
                </c:pt>
                <c:pt idx="110">
                  <c:v>-18.899999999999999</c:v>
                </c:pt>
                <c:pt idx="111">
                  <c:v>-18.07</c:v>
                </c:pt>
                <c:pt idx="112">
                  <c:v>-20.73</c:v>
                </c:pt>
                <c:pt idx="113">
                  <c:v>-20.86</c:v>
                </c:pt>
                <c:pt idx="114">
                  <c:v>-16.420000000000002</c:v>
                </c:pt>
                <c:pt idx="115">
                  <c:v>-14.87</c:v>
                </c:pt>
                <c:pt idx="116">
                  <c:v>-15.57</c:v>
                </c:pt>
                <c:pt idx="117">
                  <c:v>-13.53</c:v>
                </c:pt>
                <c:pt idx="118">
                  <c:v>-14.29</c:v>
                </c:pt>
                <c:pt idx="119">
                  <c:v>-15.23</c:v>
                </c:pt>
                <c:pt idx="120">
                  <c:v>-16.649999999999999</c:v>
                </c:pt>
                <c:pt idx="121">
                  <c:v>-18.690000000000001</c:v>
                </c:pt>
                <c:pt idx="122">
                  <c:v>-19.16</c:v>
                </c:pt>
                <c:pt idx="123">
                  <c:v>-20.03</c:v>
                </c:pt>
                <c:pt idx="124">
                  <c:v>-19.79</c:v>
                </c:pt>
                <c:pt idx="125">
                  <c:v>-18.61</c:v>
                </c:pt>
                <c:pt idx="126">
                  <c:v>-19.739999999999998</c:v>
                </c:pt>
                <c:pt idx="127">
                  <c:v>-22.5</c:v>
                </c:pt>
                <c:pt idx="128">
                  <c:v>-22.47</c:v>
                </c:pt>
                <c:pt idx="129">
                  <c:v>-22.9</c:v>
                </c:pt>
                <c:pt idx="130">
                  <c:v>-21.45</c:v>
                </c:pt>
                <c:pt idx="131">
                  <c:v>-20.5</c:v>
                </c:pt>
                <c:pt idx="132">
                  <c:v>-19.100000000000001</c:v>
                </c:pt>
                <c:pt idx="133">
                  <c:v>-19.739999999999998</c:v>
                </c:pt>
                <c:pt idx="134">
                  <c:v>-21</c:v>
                </c:pt>
                <c:pt idx="135">
                  <c:v>-20.88</c:v>
                </c:pt>
                <c:pt idx="136">
                  <c:v>-21.3</c:v>
                </c:pt>
                <c:pt idx="137">
                  <c:v>-23.3</c:v>
                </c:pt>
                <c:pt idx="138">
                  <c:v>-24.17</c:v>
                </c:pt>
                <c:pt idx="139">
                  <c:v>-24.95</c:v>
                </c:pt>
                <c:pt idx="140">
                  <c:v>-25.34</c:v>
                </c:pt>
                <c:pt idx="141">
                  <c:v>-25.32</c:v>
                </c:pt>
                <c:pt idx="142">
                  <c:v>-25.4</c:v>
                </c:pt>
                <c:pt idx="143">
                  <c:v>-25.51</c:v>
                </c:pt>
                <c:pt idx="144">
                  <c:v>-26.02</c:v>
                </c:pt>
                <c:pt idx="145">
                  <c:v>-24.83</c:v>
                </c:pt>
                <c:pt idx="146">
                  <c:v>-25.86</c:v>
                </c:pt>
                <c:pt idx="147">
                  <c:v>-27.28</c:v>
                </c:pt>
                <c:pt idx="148">
                  <c:v>-26.38</c:v>
                </c:pt>
                <c:pt idx="149">
                  <c:v>-28.6</c:v>
                </c:pt>
                <c:pt idx="150">
                  <c:v>-31.32</c:v>
                </c:pt>
                <c:pt idx="151">
                  <c:v>-30.32</c:v>
                </c:pt>
                <c:pt idx="152">
                  <c:v>-28.83</c:v>
                </c:pt>
                <c:pt idx="153">
                  <c:v>-24.88</c:v>
                </c:pt>
                <c:pt idx="154">
                  <c:v>-26.18</c:v>
                </c:pt>
                <c:pt idx="155">
                  <c:v>-27.49</c:v>
                </c:pt>
                <c:pt idx="156">
                  <c:v>-27.78</c:v>
                </c:pt>
                <c:pt idx="157">
                  <c:v>-26.93</c:v>
                </c:pt>
                <c:pt idx="158">
                  <c:v>-26.21</c:v>
                </c:pt>
                <c:pt idx="159">
                  <c:v>-26.84</c:v>
                </c:pt>
                <c:pt idx="160">
                  <c:v>-26.31</c:v>
                </c:pt>
                <c:pt idx="161">
                  <c:v>-26.99</c:v>
                </c:pt>
                <c:pt idx="162">
                  <c:v>-26.56</c:v>
                </c:pt>
                <c:pt idx="163">
                  <c:v>-29.64</c:v>
                </c:pt>
                <c:pt idx="164">
                  <c:v>-29.68</c:v>
                </c:pt>
                <c:pt idx="165">
                  <c:v>-29.37</c:v>
                </c:pt>
                <c:pt idx="166">
                  <c:v>-30.08</c:v>
                </c:pt>
                <c:pt idx="167">
                  <c:v>-30.21</c:v>
                </c:pt>
                <c:pt idx="168">
                  <c:v>-30.04</c:v>
                </c:pt>
                <c:pt idx="169">
                  <c:v>-30.4</c:v>
                </c:pt>
                <c:pt idx="170">
                  <c:v>-29.94</c:v>
                </c:pt>
                <c:pt idx="171">
                  <c:v>-30.78</c:v>
                </c:pt>
                <c:pt idx="172">
                  <c:v>-30.13</c:v>
                </c:pt>
                <c:pt idx="173">
                  <c:v>-31.17</c:v>
                </c:pt>
                <c:pt idx="174">
                  <c:v>-31.07</c:v>
                </c:pt>
                <c:pt idx="175">
                  <c:v>-31.93</c:v>
                </c:pt>
                <c:pt idx="176">
                  <c:v>-29.96</c:v>
                </c:pt>
                <c:pt idx="177">
                  <c:v>-33.1</c:v>
                </c:pt>
                <c:pt idx="178">
                  <c:v>-32.82</c:v>
                </c:pt>
                <c:pt idx="179">
                  <c:v>-31.77</c:v>
                </c:pt>
                <c:pt idx="180">
                  <c:v>-32.659999999999997</c:v>
                </c:pt>
                <c:pt idx="181">
                  <c:v>-33.17</c:v>
                </c:pt>
                <c:pt idx="182">
                  <c:v>-32.97</c:v>
                </c:pt>
                <c:pt idx="183">
                  <c:v>-31.89</c:v>
                </c:pt>
                <c:pt idx="184">
                  <c:v>-29.6</c:v>
                </c:pt>
                <c:pt idx="185">
                  <c:v>-29.22</c:v>
                </c:pt>
                <c:pt idx="186">
                  <c:v>-29.09</c:v>
                </c:pt>
                <c:pt idx="187">
                  <c:v>-29.53</c:v>
                </c:pt>
                <c:pt idx="188">
                  <c:v>-30.44</c:v>
                </c:pt>
                <c:pt idx="189">
                  <c:v>-30.77</c:v>
                </c:pt>
                <c:pt idx="190">
                  <c:v>-31.88</c:v>
                </c:pt>
                <c:pt idx="191">
                  <c:v>-32.6</c:v>
                </c:pt>
                <c:pt idx="192">
                  <c:v>-32.24</c:v>
                </c:pt>
                <c:pt idx="193">
                  <c:v>-32.549999999999997</c:v>
                </c:pt>
                <c:pt idx="194">
                  <c:v>-32.28</c:v>
                </c:pt>
                <c:pt idx="195">
                  <c:v>-32.29</c:v>
                </c:pt>
                <c:pt idx="196">
                  <c:v>-32.44</c:v>
                </c:pt>
                <c:pt idx="197">
                  <c:v>-32.56</c:v>
                </c:pt>
                <c:pt idx="198">
                  <c:v>-31.78</c:v>
                </c:pt>
                <c:pt idx="199">
                  <c:v>-34.28</c:v>
                </c:pt>
                <c:pt idx="200">
                  <c:v>-33.840000000000003</c:v>
                </c:pt>
                <c:pt idx="201">
                  <c:v>-33.99</c:v>
                </c:pt>
                <c:pt idx="202">
                  <c:v>-35.630000000000003</c:v>
                </c:pt>
                <c:pt idx="203">
                  <c:v>-35.159999999999997</c:v>
                </c:pt>
                <c:pt idx="204">
                  <c:v>-35.32</c:v>
                </c:pt>
                <c:pt idx="205">
                  <c:v>-35.380000000000003</c:v>
                </c:pt>
                <c:pt idx="206">
                  <c:v>-37.18</c:v>
                </c:pt>
                <c:pt idx="207">
                  <c:v>-36.729999999999997</c:v>
                </c:pt>
                <c:pt idx="208">
                  <c:v>-36.020000000000003</c:v>
                </c:pt>
                <c:pt idx="209">
                  <c:v>-36.65</c:v>
                </c:pt>
                <c:pt idx="210">
                  <c:v>-36.07</c:v>
                </c:pt>
                <c:pt idx="211">
                  <c:v>-36.619999999999997</c:v>
                </c:pt>
                <c:pt idx="212">
                  <c:v>-34.880000000000003</c:v>
                </c:pt>
                <c:pt idx="213">
                  <c:v>-35.340000000000003</c:v>
                </c:pt>
                <c:pt idx="214">
                  <c:v>-36.65</c:v>
                </c:pt>
                <c:pt idx="215">
                  <c:v>-35.82</c:v>
                </c:pt>
                <c:pt idx="216">
                  <c:v>-36.19</c:v>
                </c:pt>
                <c:pt idx="217">
                  <c:v>-35.520000000000003</c:v>
                </c:pt>
                <c:pt idx="218">
                  <c:v>-35.01</c:v>
                </c:pt>
                <c:pt idx="219">
                  <c:v>-34.880000000000003</c:v>
                </c:pt>
                <c:pt idx="220">
                  <c:v>-34.07</c:v>
                </c:pt>
                <c:pt idx="221">
                  <c:v>-34.700000000000003</c:v>
                </c:pt>
                <c:pt idx="222">
                  <c:v>-35.94</c:v>
                </c:pt>
                <c:pt idx="223">
                  <c:v>-36.01</c:v>
                </c:pt>
                <c:pt idx="224">
                  <c:v>-37.869999999999997</c:v>
                </c:pt>
                <c:pt idx="225">
                  <c:v>-37.770000000000003</c:v>
                </c:pt>
                <c:pt idx="226">
                  <c:v>-40</c:v>
                </c:pt>
                <c:pt idx="227">
                  <c:v>-39.6</c:v>
                </c:pt>
                <c:pt idx="228">
                  <c:v>-39.19</c:v>
                </c:pt>
                <c:pt idx="229">
                  <c:v>-38.75</c:v>
                </c:pt>
                <c:pt idx="230">
                  <c:v>-38.770000000000003</c:v>
                </c:pt>
                <c:pt idx="231">
                  <c:v>-39.19</c:v>
                </c:pt>
                <c:pt idx="232">
                  <c:v>-36.83</c:v>
                </c:pt>
                <c:pt idx="233">
                  <c:v>-37.21</c:v>
                </c:pt>
                <c:pt idx="234">
                  <c:v>-34.659999999999997</c:v>
                </c:pt>
                <c:pt idx="235">
                  <c:v>-33.93</c:v>
                </c:pt>
                <c:pt idx="236">
                  <c:v>-38.11</c:v>
                </c:pt>
                <c:pt idx="237">
                  <c:v>-39.19</c:v>
                </c:pt>
                <c:pt idx="238">
                  <c:v>-39.159999999999997</c:v>
                </c:pt>
                <c:pt idx="239">
                  <c:v>-39.590000000000003</c:v>
                </c:pt>
                <c:pt idx="240">
                  <c:v>-38.58</c:v>
                </c:pt>
                <c:pt idx="241">
                  <c:v>-35.799999999999997</c:v>
                </c:pt>
                <c:pt idx="242">
                  <c:v>-34.89</c:v>
                </c:pt>
                <c:pt idx="243">
                  <c:v>-33.71</c:v>
                </c:pt>
                <c:pt idx="244">
                  <c:v>-34.89</c:v>
                </c:pt>
                <c:pt idx="245">
                  <c:v>-35.19</c:v>
                </c:pt>
                <c:pt idx="246">
                  <c:v>-35.29</c:v>
                </c:pt>
                <c:pt idx="247">
                  <c:v>-33.94</c:v>
                </c:pt>
                <c:pt idx="248">
                  <c:v>-31.75</c:v>
                </c:pt>
                <c:pt idx="249">
                  <c:v>-33.770000000000003</c:v>
                </c:pt>
                <c:pt idx="250">
                  <c:v>-33.32</c:v>
                </c:pt>
                <c:pt idx="251">
                  <c:v>-32.85</c:v>
                </c:pt>
                <c:pt idx="252">
                  <c:v>-34.75</c:v>
                </c:pt>
                <c:pt idx="253">
                  <c:v>-34.799999999999997</c:v>
                </c:pt>
                <c:pt idx="254">
                  <c:v>-33.950000000000003</c:v>
                </c:pt>
                <c:pt idx="255">
                  <c:v>-33.07</c:v>
                </c:pt>
                <c:pt idx="256">
                  <c:v>-32.409999999999997</c:v>
                </c:pt>
                <c:pt idx="257">
                  <c:v>-32.5</c:v>
                </c:pt>
                <c:pt idx="258">
                  <c:v>-30.19</c:v>
                </c:pt>
                <c:pt idx="259">
                  <c:v>-31.31</c:v>
                </c:pt>
                <c:pt idx="260">
                  <c:v>-31.32</c:v>
                </c:pt>
                <c:pt idx="261">
                  <c:v>-33.979999999999997</c:v>
                </c:pt>
                <c:pt idx="262">
                  <c:v>-33.25</c:v>
                </c:pt>
                <c:pt idx="263">
                  <c:v>-35.15</c:v>
                </c:pt>
                <c:pt idx="264">
                  <c:v>-35.82</c:v>
                </c:pt>
                <c:pt idx="265">
                  <c:v>-35.01</c:v>
                </c:pt>
                <c:pt idx="266">
                  <c:v>-34.85</c:v>
                </c:pt>
                <c:pt idx="267">
                  <c:v>-37.65</c:v>
                </c:pt>
                <c:pt idx="268">
                  <c:v>-37.01</c:v>
                </c:pt>
                <c:pt idx="269">
                  <c:v>-36.57</c:v>
                </c:pt>
                <c:pt idx="270">
                  <c:v>-36.01</c:v>
                </c:pt>
                <c:pt idx="271">
                  <c:v>-36.29</c:v>
                </c:pt>
                <c:pt idx="272">
                  <c:v>-36.35</c:v>
                </c:pt>
                <c:pt idx="273">
                  <c:v>-35.32</c:v>
                </c:pt>
                <c:pt idx="274">
                  <c:v>-35.26</c:v>
                </c:pt>
                <c:pt idx="275">
                  <c:v>-34.46</c:v>
                </c:pt>
                <c:pt idx="276">
                  <c:v>-34.96</c:v>
                </c:pt>
                <c:pt idx="277">
                  <c:v>-34.42</c:v>
                </c:pt>
                <c:pt idx="278">
                  <c:v>-34.380000000000003</c:v>
                </c:pt>
                <c:pt idx="279">
                  <c:v>-34.35</c:v>
                </c:pt>
                <c:pt idx="280">
                  <c:v>-34.92</c:v>
                </c:pt>
                <c:pt idx="281">
                  <c:v>-33.42</c:v>
                </c:pt>
                <c:pt idx="282">
                  <c:v>-30.11</c:v>
                </c:pt>
                <c:pt idx="283">
                  <c:v>-30.69</c:v>
                </c:pt>
                <c:pt idx="284">
                  <c:v>-31.28</c:v>
                </c:pt>
                <c:pt idx="285">
                  <c:v>-29.81</c:v>
                </c:pt>
                <c:pt idx="286">
                  <c:v>-30.73</c:v>
                </c:pt>
                <c:pt idx="287">
                  <c:v>-30.25</c:v>
                </c:pt>
                <c:pt idx="288">
                  <c:v>-30.08</c:v>
                </c:pt>
                <c:pt idx="289">
                  <c:v>-29.79</c:v>
                </c:pt>
                <c:pt idx="290">
                  <c:v>-29.44</c:v>
                </c:pt>
                <c:pt idx="291">
                  <c:v>-29.35</c:v>
                </c:pt>
                <c:pt idx="292">
                  <c:v>-29.74</c:v>
                </c:pt>
                <c:pt idx="293">
                  <c:v>-29.59</c:v>
                </c:pt>
                <c:pt idx="294">
                  <c:v>-29.53</c:v>
                </c:pt>
                <c:pt idx="295">
                  <c:v>-29.22</c:v>
                </c:pt>
                <c:pt idx="296">
                  <c:v>-29.85</c:v>
                </c:pt>
                <c:pt idx="297">
                  <c:v>-29.55</c:v>
                </c:pt>
                <c:pt idx="298">
                  <c:v>-29.49</c:v>
                </c:pt>
                <c:pt idx="299">
                  <c:v>-29.14</c:v>
                </c:pt>
                <c:pt idx="300">
                  <c:v>-28.7</c:v>
                </c:pt>
                <c:pt idx="301">
                  <c:v>-29.27</c:v>
                </c:pt>
                <c:pt idx="302">
                  <c:v>-30.04</c:v>
                </c:pt>
                <c:pt idx="303">
                  <c:v>-30.04</c:v>
                </c:pt>
                <c:pt idx="304">
                  <c:v>-30.26</c:v>
                </c:pt>
                <c:pt idx="305">
                  <c:v>-30.61</c:v>
                </c:pt>
                <c:pt idx="306">
                  <c:v>-31.49</c:v>
                </c:pt>
                <c:pt idx="307">
                  <c:v>-31.38</c:v>
                </c:pt>
                <c:pt idx="308">
                  <c:v>-31.37</c:v>
                </c:pt>
                <c:pt idx="309">
                  <c:v>-31</c:v>
                </c:pt>
                <c:pt idx="310">
                  <c:v>-30.5</c:v>
                </c:pt>
                <c:pt idx="311">
                  <c:v>-29.6</c:v>
                </c:pt>
                <c:pt idx="312">
                  <c:v>-29.84</c:v>
                </c:pt>
                <c:pt idx="313">
                  <c:v>-30.59</c:v>
                </c:pt>
                <c:pt idx="314">
                  <c:v>-28.27</c:v>
                </c:pt>
                <c:pt idx="315">
                  <c:v>-28.51</c:v>
                </c:pt>
                <c:pt idx="316">
                  <c:v>-25.6</c:v>
                </c:pt>
                <c:pt idx="317">
                  <c:v>-24.22</c:v>
                </c:pt>
                <c:pt idx="318">
                  <c:v>-24.51</c:v>
                </c:pt>
                <c:pt idx="319">
                  <c:v>-25.64</c:v>
                </c:pt>
                <c:pt idx="320">
                  <c:v>-24.42</c:v>
                </c:pt>
                <c:pt idx="321">
                  <c:v>-24.75</c:v>
                </c:pt>
                <c:pt idx="322">
                  <c:v>-25.05</c:v>
                </c:pt>
                <c:pt idx="323">
                  <c:v>-25.6</c:v>
                </c:pt>
                <c:pt idx="324">
                  <c:v>-26.08</c:v>
                </c:pt>
                <c:pt idx="325">
                  <c:v>-26.06</c:v>
                </c:pt>
                <c:pt idx="326">
                  <c:v>-26.33</c:v>
                </c:pt>
                <c:pt idx="327">
                  <c:v>-27.78</c:v>
                </c:pt>
                <c:pt idx="328">
                  <c:v>-28.87</c:v>
                </c:pt>
                <c:pt idx="329">
                  <c:v>-27.79</c:v>
                </c:pt>
                <c:pt idx="330">
                  <c:v>-27.45</c:v>
                </c:pt>
                <c:pt idx="331">
                  <c:v>-27.81</c:v>
                </c:pt>
                <c:pt idx="332">
                  <c:v>-27.63</c:v>
                </c:pt>
                <c:pt idx="333">
                  <c:v>-27.23</c:v>
                </c:pt>
                <c:pt idx="334">
                  <c:v>-28.48</c:v>
                </c:pt>
                <c:pt idx="335">
                  <c:v>-28.34</c:v>
                </c:pt>
                <c:pt idx="336">
                  <c:v>-28.86</c:v>
                </c:pt>
                <c:pt idx="337">
                  <c:v>-28.38</c:v>
                </c:pt>
                <c:pt idx="338">
                  <c:v>-28.6</c:v>
                </c:pt>
                <c:pt idx="339">
                  <c:v>-28.02</c:v>
                </c:pt>
                <c:pt idx="340">
                  <c:v>-27.66</c:v>
                </c:pt>
                <c:pt idx="341">
                  <c:v>-27.33</c:v>
                </c:pt>
                <c:pt idx="342">
                  <c:v>-27.04</c:v>
                </c:pt>
                <c:pt idx="343">
                  <c:v>-27.86</c:v>
                </c:pt>
                <c:pt idx="344">
                  <c:v>-26.54</c:v>
                </c:pt>
                <c:pt idx="345">
                  <c:v>-25.4</c:v>
                </c:pt>
                <c:pt idx="346">
                  <c:v>-25.2</c:v>
                </c:pt>
                <c:pt idx="347">
                  <c:v>-25.08</c:v>
                </c:pt>
                <c:pt idx="348">
                  <c:v>-26.06</c:v>
                </c:pt>
                <c:pt idx="349">
                  <c:v>-25.77</c:v>
                </c:pt>
                <c:pt idx="350">
                  <c:v>-27.39</c:v>
                </c:pt>
                <c:pt idx="351">
                  <c:v>-27.78</c:v>
                </c:pt>
                <c:pt idx="352">
                  <c:v>-27.03</c:v>
                </c:pt>
                <c:pt idx="353">
                  <c:v>-27.03</c:v>
                </c:pt>
                <c:pt idx="354">
                  <c:v>-25.86</c:v>
                </c:pt>
                <c:pt idx="355">
                  <c:v>-25.14</c:v>
                </c:pt>
                <c:pt idx="356">
                  <c:v>-26.32</c:v>
                </c:pt>
                <c:pt idx="357">
                  <c:v>-26.91</c:v>
                </c:pt>
                <c:pt idx="358">
                  <c:v>-25.9</c:v>
                </c:pt>
                <c:pt idx="359">
                  <c:v>-25.09</c:v>
                </c:pt>
                <c:pt idx="360">
                  <c:v>-24.95</c:v>
                </c:pt>
                <c:pt idx="361">
                  <c:v>-25.8</c:v>
                </c:pt>
                <c:pt idx="362">
                  <c:v>-25.65</c:v>
                </c:pt>
                <c:pt idx="363">
                  <c:v>-26.36</c:v>
                </c:pt>
                <c:pt idx="364">
                  <c:v>-31.32</c:v>
                </c:pt>
                <c:pt idx="365">
                  <c:v>-31.74</c:v>
                </c:pt>
                <c:pt idx="366">
                  <c:v>-30.14</c:v>
                </c:pt>
                <c:pt idx="367">
                  <c:v>-31.29</c:v>
                </c:pt>
                <c:pt idx="368">
                  <c:v>-31.17</c:v>
                </c:pt>
                <c:pt idx="369">
                  <c:v>-31.83</c:v>
                </c:pt>
                <c:pt idx="370">
                  <c:v>-32.299999999999997</c:v>
                </c:pt>
                <c:pt idx="371">
                  <c:v>-33.56</c:v>
                </c:pt>
                <c:pt idx="372">
                  <c:v>-32.770000000000003</c:v>
                </c:pt>
                <c:pt idx="373">
                  <c:v>-33.36</c:v>
                </c:pt>
                <c:pt idx="374">
                  <c:v>-35.67</c:v>
                </c:pt>
                <c:pt idx="375">
                  <c:v>-35.14</c:v>
                </c:pt>
                <c:pt idx="376">
                  <c:v>-33.83</c:v>
                </c:pt>
                <c:pt idx="377">
                  <c:v>-33.49</c:v>
                </c:pt>
                <c:pt idx="378">
                  <c:v>-34.450000000000003</c:v>
                </c:pt>
                <c:pt idx="379">
                  <c:v>-34.880000000000003</c:v>
                </c:pt>
                <c:pt idx="380">
                  <c:v>-34.17</c:v>
                </c:pt>
                <c:pt idx="381">
                  <c:v>-34.049999999999997</c:v>
                </c:pt>
                <c:pt idx="382">
                  <c:v>-33.909999999999997</c:v>
                </c:pt>
                <c:pt idx="383">
                  <c:v>-34.130000000000003</c:v>
                </c:pt>
                <c:pt idx="384">
                  <c:v>-32.99</c:v>
                </c:pt>
                <c:pt idx="385">
                  <c:v>-33.17</c:v>
                </c:pt>
                <c:pt idx="386">
                  <c:v>-33.950000000000003</c:v>
                </c:pt>
                <c:pt idx="387">
                  <c:v>-33.51</c:v>
                </c:pt>
                <c:pt idx="388">
                  <c:v>-32.590000000000003</c:v>
                </c:pt>
                <c:pt idx="389">
                  <c:v>-31.82</c:v>
                </c:pt>
                <c:pt idx="390">
                  <c:v>-30.77</c:v>
                </c:pt>
                <c:pt idx="391">
                  <c:v>-28.97</c:v>
                </c:pt>
                <c:pt idx="392">
                  <c:v>-29.73</c:v>
                </c:pt>
                <c:pt idx="393">
                  <c:v>-30.66</c:v>
                </c:pt>
                <c:pt idx="394">
                  <c:v>-30.73</c:v>
                </c:pt>
                <c:pt idx="395">
                  <c:v>-30.59</c:v>
                </c:pt>
                <c:pt idx="396">
                  <c:v>-30.56</c:v>
                </c:pt>
                <c:pt idx="397">
                  <c:v>-32.53</c:v>
                </c:pt>
                <c:pt idx="398">
                  <c:v>-32.090000000000003</c:v>
                </c:pt>
                <c:pt idx="399">
                  <c:v>-33.200000000000003</c:v>
                </c:pt>
                <c:pt idx="400">
                  <c:v>-32.950000000000003</c:v>
                </c:pt>
                <c:pt idx="401">
                  <c:v>-32.82</c:v>
                </c:pt>
                <c:pt idx="402">
                  <c:v>-33.619999999999997</c:v>
                </c:pt>
                <c:pt idx="403">
                  <c:v>-32.85</c:v>
                </c:pt>
                <c:pt idx="404">
                  <c:v>-33.78</c:v>
                </c:pt>
                <c:pt idx="405">
                  <c:v>-33.590000000000003</c:v>
                </c:pt>
                <c:pt idx="406">
                  <c:v>-32.49</c:v>
                </c:pt>
                <c:pt idx="407">
                  <c:v>-32.82</c:v>
                </c:pt>
                <c:pt idx="408">
                  <c:v>-33.64</c:v>
                </c:pt>
                <c:pt idx="409">
                  <c:v>-32.76</c:v>
                </c:pt>
                <c:pt idx="410">
                  <c:v>-31.42</c:v>
                </c:pt>
                <c:pt idx="411">
                  <c:v>-30.75</c:v>
                </c:pt>
                <c:pt idx="412">
                  <c:v>-30.05</c:v>
                </c:pt>
                <c:pt idx="413">
                  <c:v>-30.09</c:v>
                </c:pt>
                <c:pt idx="414">
                  <c:v>-29.47</c:v>
                </c:pt>
                <c:pt idx="415">
                  <c:v>-28.88</c:v>
                </c:pt>
                <c:pt idx="416">
                  <c:v>-29.42</c:v>
                </c:pt>
                <c:pt idx="417">
                  <c:v>-26.63</c:v>
                </c:pt>
                <c:pt idx="418">
                  <c:v>-24.03</c:v>
                </c:pt>
                <c:pt idx="419">
                  <c:v>-23.86</c:v>
                </c:pt>
                <c:pt idx="420">
                  <c:v>-23.55</c:v>
                </c:pt>
                <c:pt idx="421">
                  <c:v>-22.96</c:v>
                </c:pt>
                <c:pt idx="422">
                  <c:v>-20.29</c:v>
                </c:pt>
                <c:pt idx="423">
                  <c:v>-16.670000000000002</c:v>
                </c:pt>
                <c:pt idx="424">
                  <c:v>-17.28</c:v>
                </c:pt>
                <c:pt idx="425">
                  <c:v>-20.49</c:v>
                </c:pt>
                <c:pt idx="426">
                  <c:v>-21</c:v>
                </c:pt>
                <c:pt idx="427">
                  <c:v>-22.27</c:v>
                </c:pt>
                <c:pt idx="428">
                  <c:v>-19.579999999999998</c:v>
                </c:pt>
                <c:pt idx="429">
                  <c:v>-22.59</c:v>
                </c:pt>
                <c:pt idx="430">
                  <c:v>-22.29</c:v>
                </c:pt>
                <c:pt idx="431">
                  <c:v>-22.4</c:v>
                </c:pt>
                <c:pt idx="432">
                  <c:v>-22.9</c:v>
                </c:pt>
                <c:pt idx="433">
                  <c:v>-24.24</c:v>
                </c:pt>
                <c:pt idx="434">
                  <c:v>-23.64</c:v>
                </c:pt>
                <c:pt idx="435">
                  <c:v>-23.75</c:v>
                </c:pt>
                <c:pt idx="436">
                  <c:v>-24.18</c:v>
                </c:pt>
                <c:pt idx="437">
                  <c:v>-24.51</c:v>
                </c:pt>
                <c:pt idx="438">
                  <c:v>-24.89</c:v>
                </c:pt>
                <c:pt idx="439">
                  <c:v>-25.08</c:v>
                </c:pt>
                <c:pt idx="440">
                  <c:v>-25.64</c:v>
                </c:pt>
                <c:pt idx="441">
                  <c:v>-25.09</c:v>
                </c:pt>
                <c:pt idx="442">
                  <c:v>-25.77</c:v>
                </c:pt>
                <c:pt idx="443">
                  <c:v>-25.95</c:v>
                </c:pt>
                <c:pt idx="444">
                  <c:v>-24.84</c:v>
                </c:pt>
                <c:pt idx="445">
                  <c:v>-25.03</c:v>
                </c:pt>
                <c:pt idx="446">
                  <c:v>-25.3</c:v>
                </c:pt>
                <c:pt idx="447">
                  <c:v>-24.8</c:v>
                </c:pt>
                <c:pt idx="448">
                  <c:v>-24.43</c:v>
                </c:pt>
                <c:pt idx="449">
                  <c:v>-24.52</c:v>
                </c:pt>
                <c:pt idx="450">
                  <c:v>-27.38</c:v>
                </c:pt>
                <c:pt idx="451">
                  <c:v>-26.86</c:v>
                </c:pt>
                <c:pt idx="452">
                  <c:v>-28.96</c:v>
                </c:pt>
                <c:pt idx="453">
                  <c:v>-29.62</c:v>
                </c:pt>
                <c:pt idx="454">
                  <c:v>-30.13</c:v>
                </c:pt>
                <c:pt idx="455">
                  <c:v>-29.81</c:v>
                </c:pt>
                <c:pt idx="456">
                  <c:v>-28.8</c:v>
                </c:pt>
                <c:pt idx="457">
                  <c:v>-28.83</c:v>
                </c:pt>
                <c:pt idx="458">
                  <c:v>-26.12</c:v>
                </c:pt>
                <c:pt idx="459">
                  <c:v>-27.04</c:v>
                </c:pt>
                <c:pt idx="460">
                  <c:v>-28.22</c:v>
                </c:pt>
                <c:pt idx="461">
                  <c:v>-27.2</c:v>
                </c:pt>
                <c:pt idx="462">
                  <c:v>-26.72</c:v>
                </c:pt>
                <c:pt idx="463">
                  <c:v>-26.54</c:v>
                </c:pt>
                <c:pt idx="464">
                  <c:v>-26.31</c:v>
                </c:pt>
                <c:pt idx="465">
                  <c:v>-26.81</c:v>
                </c:pt>
                <c:pt idx="466">
                  <c:v>-26.58</c:v>
                </c:pt>
                <c:pt idx="467">
                  <c:v>-27.05</c:v>
                </c:pt>
                <c:pt idx="468">
                  <c:v>-27.3</c:v>
                </c:pt>
                <c:pt idx="469">
                  <c:v>-27.14</c:v>
                </c:pt>
                <c:pt idx="470">
                  <c:v>-27.24</c:v>
                </c:pt>
                <c:pt idx="471">
                  <c:v>-25.26</c:v>
                </c:pt>
                <c:pt idx="472">
                  <c:v>-25.35</c:v>
                </c:pt>
                <c:pt idx="473">
                  <c:v>-26.67</c:v>
                </c:pt>
                <c:pt idx="474">
                  <c:v>-28.17</c:v>
                </c:pt>
                <c:pt idx="475">
                  <c:v>-28.07</c:v>
                </c:pt>
                <c:pt idx="476">
                  <c:v>-28.22</c:v>
                </c:pt>
                <c:pt idx="477">
                  <c:v>-33.130000000000003</c:v>
                </c:pt>
                <c:pt idx="478">
                  <c:v>-30.7</c:v>
                </c:pt>
                <c:pt idx="479">
                  <c:v>-30.5</c:v>
                </c:pt>
                <c:pt idx="480">
                  <c:v>-30.88</c:v>
                </c:pt>
                <c:pt idx="481">
                  <c:v>-30.77</c:v>
                </c:pt>
                <c:pt idx="482">
                  <c:v>-31.56</c:v>
                </c:pt>
                <c:pt idx="483">
                  <c:v>-29.93</c:v>
                </c:pt>
                <c:pt idx="484">
                  <c:v>-32.49</c:v>
                </c:pt>
                <c:pt idx="485">
                  <c:v>-34.9</c:v>
                </c:pt>
                <c:pt idx="486">
                  <c:v>-35.07</c:v>
                </c:pt>
                <c:pt idx="487">
                  <c:v>-36.03</c:v>
                </c:pt>
                <c:pt idx="488">
                  <c:v>-34.659999999999997</c:v>
                </c:pt>
                <c:pt idx="489">
                  <c:v>-36.01</c:v>
                </c:pt>
                <c:pt idx="490">
                  <c:v>-36.74</c:v>
                </c:pt>
                <c:pt idx="491">
                  <c:v>-36.6</c:v>
                </c:pt>
                <c:pt idx="492">
                  <c:v>-39.65</c:v>
                </c:pt>
                <c:pt idx="493">
                  <c:v>-40.94</c:v>
                </c:pt>
                <c:pt idx="494">
                  <c:v>-37.770000000000003</c:v>
                </c:pt>
                <c:pt idx="495">
                  <c:v>-38.51</c:v>
                </c:pt>
                <c:pt idx="496">
                  <c:v>-38.97</c:v>
                </c:pt>
                <c:pt idx="497">
                  <c:v>-38.74</c:v>
                </c:pt>
                <c:pt idx="498">
                  <c:v>-39.75</c:v>
                </c:pt>
                <c:pt idx="499">
                  <c:v>-40.36</c:v>
                </c:pt>
                <c:pt idx="500">
                  <c:v>-40.409999999999997</c:v>
                </c:pt>
                <c:pt idx="501">
                  <c:v>-39.840000000000003</c:v>
                </c:pt>
                <c:pt idx="502">
                  <c:v>-39.340000000000003</c:v>
                </c:pt>
                <c:pt idx="503">
                  <c:v>-37.659999999999997</c:v>
                </c:pt>
                <c:pt idx="504">
                  <c:v>-38.03</c:v>
                </c:pt>
                <c:pt idx="505">
                  <c:v>-37.15</c:v>
                </c:pt>
                <c:pt idx="506">
                  <c:v>-37.39</c:v>
                </c:pt>
                <c:pt idx="507">
                  <c:v>-37.97</c:v>
                </c:pt>
                <c:pt idx="508">
                  <c:v>-38.39</c:v>
                </c:pt>
                <c:pt idx="509">
                  <c:v>-37</c:v>
                </c:pt>
                <c:pt idx="510">
                  <c:v>-35.36</c:v>
                </c:pt>
                <c:pt idx="511">
                  <c:v>-35.92</c:v>
                </c:pt>
                <c:pt idx="512">
                  <c:v>-34.28</c:v>
                </c:pt>
                <c:pt idx="513">
                  <c:v>-30.19</c:v>
                </c:pt>
                <c:pt idx="514">
                  <c:v>-30.78</c:v>
                </c:pt>
                <c:pt idx="515">
                  <c:v>-33.1</c:v>
                </c:pt>
                <c:pt idx="516">
                  <c:v>-32.15</c:v>
                </c:pt>
                <c:pt idx="517">
                  <c:v>-33.42</c:v>
                </c:pt>
                <c:pt idx="518">
                  <c:v>-32.67</c:v>
                </c:pt>
                <c:pt idx="519">
                  <c:v>-32.97</c:v>
                </c:pt>
                <c:pt idx="520">
                  <c:v>-33.18</c:v>
                </c:pt>
                <c:pt idx="521">
                  <c:v>-32.65</c:v>
                </c:pt>
                <c:pt idx="522">
                  <c:v>-31.21</c:v>
                </c:pt>
                <c:pt idx="523">
                  <c:v>-29.79</c:v>
                </c:pt>
                <c:pt idx="524">
                  <c:v>-30.16</c:v>
                </c:pt>
                <c:pt idx="525">
                  <c:v>-30.2</c:v>
                </c:pt>
                <c:pt idx="526">
                  <c:v>-28.92</c:v>
                </c:pt>
                <c:pt idx="527">
                  <c:v>-30.1</c:v>
                </c:pt>
                <c:pt idx="528">
                  <c:v>-30.46</c:v>
                </c:pt>
                <c:pt idx="529">
                  <c:v>-31.47</c:v>
                </c:pt>
                <c:pt idx="530">
                  <c:v>-32.1</c:v>
                </c:pt>
                <c:pt idx="531">
                  <c:v>-32.76</c:v>
                </c:pt>
                <c:pt idx="532">
                  <c:v>-32.700000000000003</c:v>
                </c:pt>
                <c:pt idx="533">
                  <c:v>-35.72</c:v>
                </c:pt>
                <c:pt idx="534">
                  <c:v>-35.880000000000003</c:v>
                </c:pt>
                <c:pt idx="535">
                  <c:v>-34.94</c:v>
                </c:pt>
                <c:pt idx="536">
                  <c:v>-35.32</c:v>
                </c:pt>
                <c:pt idx="537">
                  <c:v>-35.93</c:v>
                </c:pt>
                <c:pt idx="538">
                  <c:v>-34.85</c:v>
                </c:pt>
                <c:pt idx="539">
                  <c:v>-34.130000000000003</c:v>
                </c:pt>
                <c:pt idx="540">
                  <c:v>-33.729999999999997</c:v>
                </c:pt>
                <c:pt idx="541">
                  <c:v>-34.86</c:v>
                </c:pt>
                <c:pt idx="542">
                  <c:v>-36.14</c:v>
                </c:pt>
                <c:pt idx="543">
                  <c:v>-34.43</c:v>
                </c:pt>
                <c:pt idx="544">
                  <c:v>-32.9</c:v>
                </c:pt>
                <c:pt idx="545">
                  <c:v>-31.29</c:v>
                </c:pt>
                <c:pt idx="546">
                  <c:v>-34.229999999999997</c:v>
                </c:pt>
                <c:pt idx="547">
                  <c:v>-34.33</c:v>
                </c:pt>
                <c:pt idx="548">
                  <c:v>-33.909999999999997</c:v>
                </c:pt>
                <c:pt idx="549">
                  <c:v>-34.04</c:v>
                </c:pt>
                <c:pt idx="550">
                  <c:v>-33.53</c:v>
                </c:pt>
                <c:pt idx="551">
                  <c:v>-34.44</c:v>
                </c:pt>
                <c:pt idx="552">
                  <c:v>-35.86</c:v>
                </c:pt>
                <c:pt idx="553">
                  <c:v>-34.65</c:v>
                </c:pt>
                <c:pt idx="554">
                  <c:v>-36.49</c:v>
                </c:pt>
                <c:pt idx="555">
                  <c:v>-39.19</c:v>
                </c:pt>
                <c:pt idx="556">
                  <c:v>-36.520000000000003</c:v>
                </c:pt>
                <c:pt idx="557">
                  <c:v>-36.950000000000003</c:v>
                </c:pt>
                <c:pt idx="558">
                  <c:v>-37.11</c:v>
                </c:pt>
                <c:pt idx="559">
                  <c:v>-36.67</c:v>
                </c:pt>
                <c:pt idx="560">
                  <c:v>-36.47</c:v>
                </c:pt>
                <c:pt idx="561">
                  <c:v>-35.86</c:v>
                </c:pt>
                <c:pt idx="562">
                  <c:v>-34.68</c:v>
                </c:pt>
                <c:pt idx="563">
                  <c:v>-33.56</c:v>
                </c:pt>
                <c:pt idx="564">
                  <c:v>-34.630000000000003</c:v>
                </c:pt>
                <c:pt idx="565">
                  <c:v>-33.520000000000003</c:v>
                </c:pt>
                <c:pt idx="566">
                  <c:v>-35.07</c:v>
                </c:pt>
                <c:pt idx="567">
                  <c:v>-36.01</c:v>
                </c:pt>
                <c:pt idx="568">
                  <c:v>-35.36</c:v>
                </c:pt>
                <c:pt idx="569">
                  <c:v>-33.54</c:v>
                </c:pt>
                <c:pt idx="570">
                  <c:v>-34.25</c:v>
                </c:pt>
                <c:pt idx="571">
                  <c:v>-34.64</c:v>
                </c:pt>
                <c:pt idx="572">
                  <c:v>-37.200000000000003</c:v>
                </c:pt>
                <c:pt idx="573">
                  <c:v>-33.619999999999997</c:v>
                </c:pt>
                <c:pt idx="574">
                  <c:v>-33.79</c:v>
                </c:pt>
                <c:pt idx="575">
                  <c:v>-34.1</c:v>
                </c:pt>
                <c:pt idx="576">
                  <c:v>-35.299999999999997</c:v>
                </c:pt>
                <c:pt idx="577">
                  <c:v>-35.4</c:v>
                </c:pt>
                <c:pt idx="578">
                  <c:v>-34.28</c:v>
                </c:pt>
                <c:pt idx="579">
                  <c:v>-34.880000000000003</c:v>
                </c:pt>
                <c:pt idx="580">
                  <c:v>-36.020000000000003</c:v>
                </c:pt>
                <c:pt idx="581">
                  <c:v>-36.35</c:v>
                </c:pt>
                <c:pt idx="582">
                  <c:v>-36.86</c:v>
                </c:pt>
                <c:pt idx="583">
                  <c:v>-37.35</c:v>
                </c:pt>
                <c:pt idx="584">
                  <c:v>-38.18</c:v>
                </c:pt>
                <c:pt idx="585">
                  <c:v>-38.58</c:v>
                </c:pt>
                <c:pt idx="586">
                  <c:v>-37.78</c:v>
                </c:pt>
                <c:pt idx="587">
                  <c:v>-38.28</c:v>
                </c:pt>
                <c:pt idx="588">
                  <c:v>-38.94</c:v>
                </c:pt>
                <c:pt idx="589">
                  <c:v>-37.42</c:v>
                </c:pt>
                <c:pt idx="590">
                  <c:v>-37.21</c:v>
                </c:pt>
                <c:pt idx="591">
                  <c:v>-36.799999999999997</c:v>
                </c:pt>
                <c:pt idx="592">
                  <c:v>-35.72</c:v>
                </c:pt>
                <c:pt idx="593">
                  <c:v>-37.01</c:v>
                </c:pt>
                <c:pt idx="594">
                  <c:v>-36.01</c:v>
                </c:pt>
                <c:pt idx="595">
                  <c:v>-35.619999999999997</c:v>
                </c:pt>
                <c:pt idx="596">
                  <c:v>-35.75</c:v>
                </c:pt>
                <c:pt idx="597">
                  <c:v>-35.76</c:v>
                </c:pt>
                <c:pt idx="598">
                  <c:v>-36.01</c:v>
                </c:pt>
                <c:pt idx="599">
                  <c:v>-35.6</c:v>
                </c:pt>
                <c:pt idx="600">
                  <c:v>-36.020000000000003</c:v>
                </c:pt>
                <c:pt idx="601">
                  <c:v>-36.28</c:v>
                </c:pt>
                <c:pt idx="602">
                  <c:v>-37.1</c:v>
                </c:pt>
                <c:pt idx="603">
                  <c:v>-35.67</c:v>
                </c:pt>
                <c:pt idx="604">
                  <c:v>-35.1</c:v>
                </c:pt>
                <c:pt idx="605">
                  <c:v>-35.380000000000003</c:v>
                </c:pt>
                <c:pt idx="606">
                  <c:v>-35.24</c:v>
                </c:pt>
                <c:pt idx="607">
                  <c:v>-35.83</c:v>
                </c:pt>
                <c:pt idx="608">
                  <c:v>-34.340000000000003</c:v>
                </c:pt>
                <c:pt idx="609">
                  <c:v>-34.200000000000003</c:v>
                </c:pt>
                <c:pt idx="610">
                  <c:v>-32.950000000000003</c:v>
                </c:pt>
                <c:pt idx="611">
                  <c:v>-32.56</c:v>
                </c:pt>
                <c:pt idx="612">
                  <c:v>-33.82</c:v>
                </c:pt>
                <c:pt idx="613">
                  <c:v>-35.35</c:v>
                </c:pt>
                <c:pt idx="614">
                  <c:v>-34.22</c:v>
                </c:pt>
                <c:pt idx="615">
                  <c:v>-34.46</c:v>
                </c:pt>
                <c:pt idx="616">
                  <c:v>-34.58</c:v>
                </c:pt>
                <c:pt idx="617">
                  <c:v>-33.590000000000003</c:v>
                </c:pt>
                <c:pt idx="618">
                  <c:v>-33.630000000000003</c:v>
                </c:pt>
                <c:pt idx="619">
                  <c:v>-34.380000000000003</c:v>
                </c:pt>
                <c:pt idx="620">
                  <c:v>-33.94</c:v>
                </c:pt>
                <c:pt idx="621">
                  <c:v>-28.5</c:v>
                </c:pt>
                <c:pt idx="622">
                  <c:v>-29.14</c:v>
                </c:pt>
                <c:pt idx="623">
                  <c:v>-29.22</c:v>
                </c:pt>
                <c:pt idx="624">
                  <c:v>-29.53</c:v>
                </c:pt>
                <c:pt idx="625">
                  <c:v>-28.47</c:v>
                </c:pt>
                <c:pt idx="626">
                  <c:v>-28.73</c:v>
                </c:pt>
                <c:pt idx="627">
                  <c:v>-28.94</c:v>
                </c:pt>
                <c:pt idx="628">
                  <c:v>-28.71</c:v>
                </c:pt>
                <c:pt idx="629">
                  <c:v>-28.07</c:v>
                </c:pt>
                <c:pt idx="630">
                  <c:v>-28.62</c:v>
                </c:pt>
                <c:pt idx="631">
                  <c:v>-27.35</c:v>
                </c:pt>
                <c:pt idx="632">
                  <c:v>-26.21</c:v>
                </c:pt>
                <c:pt idx="633">
                  <c:v>-26.51</c:v>
                </c:pt>
                <c:pt idx="634">
                  <c:v>-26.71</c:v>
                </c:pt>
                <c:pt idx="635">
                  <c:v>-28.92</c:v>
                </c:pt>
                <c:pt idx="636">
                  <c:v>-28.47</c:v>
                </c:pt>
                <c:pt idx="637">
                  <c:v>-28.48</c:v>
                </c:pt>
                <c:pt idx="638">
                  <c:v>-27.55</c:v>
                </c:pt>
                <c:pt idx="639">
                  <c:v>-26.43</c:v>
                </c:pt>
                <c:pt idx="640">
                  <c:v>-25.85</c:v>
                </c:pt>
                <c:pt idx="641">
                  <c:v>-25.1</c:v>
                </c:pt>
                <c:pt idx="642">
                  <c:v>-23.04</c:v>
                </c:pt>
                <c:pt idx="643">
                  <c:v>-23.36</c:v>
                </c:pt>
                <c:pt idx="644">
                  <c:v>-21.07</c:v>
                </c:pt>
                <c:pt idx="645">
                  <c:v>-16.03</c:v>
                </c:pt>
                <c:pt idx="646">
                  <c:v>-15.68</c:v>
                </c:pt>
                <c:pt idx="647">
                  <c:v>-17.2</c:v>
                </c:pt>
                <c:pt idx="648">
                  <c:v>-17.670000000000002</c:v>
                </c:pt>
                <c:pt idx="649">
                  <c:v>-16.18</c:v>
                </c:pt>
                <c:pt idx="650">
                  <c:v>-19.16</c:v>
                </c:pt>
                <c:pt idx="651">
                  <c:v>-18.690000000000001</c:v>
                </c:pt>
                <c:pt idx="652">
                  <c:v>-19.53</c:v>
                </c:pt>
                <c:pt idx="653">
                  <c:v>-20.76</c:v>
                </c:pt>
                <c:pt idx="654">
                  <c:v>-22.06</c:v>
                </c:pt>
                <c:pt idx="655">
                  <c:v>-21.4</c:v>
                </c:pt>
                <c:pt idx="656">
                  <c:v>-22.67</c:v>
                </c:pt>
                <c:pt idx="657">
                  <c:v>-22.94</c:v>
                </c:pt>
                <c:pt idx="658">
                  <c:v>-23.26</c:v>
                </c:pt>
                <c:pt idx="659">
                  <c:v>-22.77</c:v>
                </c:pt>
                <c:pt idx="660">
                  <c:v>-21.86</c:v>
                </c:pt>
                <c:pt idx="661">
                  <c:v>-20.56</c:v>
                </c:pt>
                <c:pt idx="662">
                  <c:v>-20.76</c:v>
                </c:pt>
                <c:pt idx="663">
                  <c:v>-21.57</c:v>
                </c:pt>
                <c:pt idx="664">
                  <c:v>-21.15</c:v>
                </c:pt>
                <c:pt idx="665">
                  <c:v>-21.2</c:v>
                </c:pt>
                <c:pt idx="666">
                  <c:v>-21.87</c:v>
                </c:pt>
                <c:pt idx="667">
                  <c:v>-23.6</c:v>
                </c:pt>
                <c:pt idx="668">
                  <c:v>-23.73</c:v>
                </c:pt>
                <c:pt idx="669">
                  <c:v>-22.73</c:v>
                </c:pt>
                <c:pt idx="670">
                  <c:v>-23.47</c:v>
                </c:pt>
                <c:pt idx="671">
                  <c:v>-23.66</c:v>
                </c:pt>
                <c:pt idx="672">
                  <c:v>-25.15</c:v>
                </c:pt>
                <c:pt idx="673">
                  <c:v>-25.53</c:v>
                </c:pt>
                <c:pt idx="674">
                  <c:v>-25.74</c:v>
                </c:pt>
                <c:pt idx="675">
                  <c:v>-26.54</c:v>
                </c:pt>
                <c:pt idx="676">
                  <c:v>-25.14</c:v>
                </c:pt>
                <c:pt idx="677">
                  <c:v>-25.04</c:v>
                </c:pt>
                <c:pt idx="678">
                  <c:v>-24.64</c:v>
                </c:pt>
                <c:pt idx="679">
                  <c:v>-27.29</c:v>
                </c:pt>
                <c:pt idx="680">
                  <c:v>-24.69</c:v>
                </c:pt>
                <c:pt idx="681">
                  <c:v>-24.13</c:v>
                </c:pt>
                <c:pt idx="682">
                  <c:v>-25.91</c:v>
                </c:pt>
                <c:pt idx="683">
                  <c:v>-25.64</c:v>
                </c:pt>
                <c:pt idx="684">
                  <c:v>-24.84</c:v>
                </c:pt>
                <c:pt idx="685">
                  <c:v>-25.1</c:v>
                </c:pt>
                <c:pt idx="686">
                  <c:v>-25.41</c:v>
                </c:pt>
                <c:pt idx="687">
                  <c:v>-24.19</c:v>
                </c:pt>
                <c:pt idx="688">
                  <c:v>-24.83</c:v>
                </c:pt>
                <c:pt idx="689">
                  <c:v>-24.84</c:v>
                </c:pt>
                <c:pt idx="690">
                  <c:v>-24.84</c:v>
                </c:pt>
                <c:pt idx="691">
                  <c:v>-22.8</c:v>
                </c:pt>
                <c:pt idx="692">
                  <c:v>-21.71</c:v>
                </c:pt>
                <c:pt idx="693">
                  <c:v>-21.78</c:v>
                </c:pt>
                <c:pt idx="694">
                  <c:v>-22.64</c:v>
                </c:pt>
                <c:pt idx="695">
                  <c:v>-21.77</c:v>
                </c:pt>
                <c:pt idx="696">
                  <c:v>-21.21</c:v>
                </c:pt>
                <c:pt idx="697">
                  <c:v>-20.58</c:v>
                </c:pt>
                <c:pt idx="698">
                  <c:v>-21.15</c:v>
                </c:pt>
                <c:pt idx="699">
                  <c:v>-21.26</c:v>
                </c:pt>
                <c:pt idx="700">
                  <c:v>-21.91</c:v>
                </c:pt>
                <c:pt idx="701">
                  <c:v>-21.7</c:v>
                </c:pt>
                <c:pt idx="702">
                  <c:v>-21.53</c:v>
                </c:pt>
                <c:pt idx="703">
                  <c:v>-22.39</c:v>
                </c:pt>
                <c:pt idx="704">
                  <c:v>-21.48</c:v>
                </c:pt>
                <c:pt idx="705">
                  <c:v>-21.66</c:v>
                </c:pt>
                <c:pt idx="706">
                  <c:v>-21.85</c:v>
                </c:pt>
                <c:pt idx="707">
                  <c:v>-20.079999999999998</c:v>
                </c:pt>
                <c:pt idx="708">
                  <c:v>-20.38</c:v>
                </c:pt>
                <c:pt idx="709">
                  <c:v>-20.350000000000001</c:v>
                </c:pt>
                <c:pt idx="710">
                  <c:v>-21.29</c:v>
                </c:pt>
                <c:pt idx="711">
                  <c:v>-20.66</c:v>
                </c:pt>
                <c:pt idx="712">
                  <c:v>-20.23</c:v>
                </c:pt>
                <c:pt idx="713">
                  <c:v>-19.78</c:v>
                </c:pt>
                <c:pt idx="714">
                  <c:v>-18.97</c:v>
                </c:pt>
                <c:pt idx="715">
                  <c:v>-19.559999999999999</c:v>
                </c:pt>
                <c:pt idx="716">
                  <c:v>-18.77</c:v>
                </c:pt>
                <c:pt idx="717">
                  <c:v>-18.329999999999998</c:v>
                </c:pt>
                <c:pt idx="718">
                  <c:v>-17.63</c:v>
                </c:pt>
                <c:pt idx="719">
                  <c:v>-17.52</c:v>
                </c:pt>
                <c:pt idx="720">
                  <c:v>-17.93</c:v>
                </c:pt>
                <c:pt idx="721">
                  <c:v>-17.489999999999998</c:v>
                </c:pt>
                <c:pt idx="722">
                  <c:v>-16.37</c:v>
                </c:pt>
                <c:pt idx="723">
                  <c:v>-20.95</c:v>
                </c:pt>
                <c:pt idx="724">
                  <c:v>-20.99</c:v>
                </c:pt>
                <c:pt idx="725">
                  <c:v>-19.760000000000002</c:v>
                </c:pt>
                <c:pt idx="726">
                  <c:v>-25.45</c:v>
                </c:pt>
                <c:pt idx="727">
                  <c:v>-28.32</c:v>
                </c:pt>
                <c:pt idx="728">
                  <c:v>-29.12</c:v>
                </c:pt>
                <c:pt idx="729">
                  <c:v>-27.97</c:v>
                </c:pt>
                <c:pt idx="730">
                  <c:v>-26.86</c:v>
                </c:pt>
                <c:pt idx="731">
                  <c:v>-26.28</c:v>
                </c:pt>
                <c:pt idx="732">
                  <c:v>-25.9</c:v>
                </c:pt>
                <c:pt idx="733">
                  <c:v>-26.84</c:v>
                </c:pt>
                <c:pt idx="734">
                  <c:v>-25.25</c:v>
                </c:pt>
                <c:pt idx="735">
                  <c:v>-25.33</c:v>
                </c:pt>
                <c:pt idx="736">
                  <c:v>-26.18</c:v>
                </c:pt>
                <c:pt idx="737">
                  <c:v>-33</c:v>
                </c:pt>
                <c:pt idx="738">
                  <c:v>-31.61</c:v>
                </c:pt>
                <c:pt idx="739">
                  <c:v>-32.79</c:v>
                </c:pt>
                <c:pt idx="740">
                  <c:v>-32.39</c:v>
                </c:pt>
                <c:pt idx="741">
                  <c:v>-28.21</c:v>
                </c:pt>
                <c:pt idx="742">
                  <c:v>-27.17</c:v>
                </c:pt>
                <c:pt idx="743">
                  <c:v>-24.9</c:v>
                </c:pt>
                <c:pt idx="744">
                  <c:v>-26.67</c:v>
                </c:pt>
                <c:pt idx="745">
                  <c:v>-23.09</c:v>
                </c:pt>
                <c:pt idx="746">
                  <c:v>-24.1</c:v>
                </c:pt>
                <c:pt idx="747">
                  <c:v>-24.97</c:v>
                </c:pt>
                <c:pt idx="748">
                  <c:v>-25.4</c:v>
                </c:pt>
                <c:pt idx="749">
                  <c:v>-25.7</c:v>
                </c:pt>
                <c:pt idx="750">
                  <c:v>-25.91</c:v>
                </c:pt>
                <c:pt idx="751">
                  <c:v>-25.75</c:v>
                </c:pt>
                <c:pt idx="752">
                  <c:v>-25.12</c:v>
                </c:pt>
                <c:pt idx="753">
                  <c:v>-25.44</c:v>
                </c:pt>
                <c:pt idx="754">
                  <c:v>-26.78</c:v>
                </c:pt>
                <c:pt idx="755">
                  <c:v>-27.04</c:v>
                </c:pt>
                <c:pt idx="756">
                  <c:v>-28.88</c:v>
                </c:pt>
                <c:pt idx="757">
                  <c:v>-27.3</c:v>
                </c:pt>
                <c:pt idx="758">
                  <c:v>-27.63</c:v>
                </c:pt>
                <c:pt idx="759">
                  <c:v>-26.58</c:v>
                </c:pt>
                <c:pt idx="760">
                  <c:v>-25.5</c:v>
                </c:pt>
                <c:pt idx="761">
                  <c:v>-25.02</c:v>
                </c:pt>
                <c:pt idx="762">
                  <c:v>-25.23</c:v>
                </c:pt>
                <c:pt idx="763">
                  <c:v>-25.58</c:v>
                </c:pt>
                <c:pt idx="764">
                  <c:v>-27.55</c:v>
                </c:pt>
                <c:pt idx="765">
                  <c:v>-29.06</c:v>
                </c:pt>
                <c:pt idx="766">
                  <c:v>-27.66</c:v>
                </c:pt>
                <c:pt idx="767">
                  <c:v>-27.81</c:v>
                </c:pt>
                <c:pt idx="768">
                  <c:v>-28.3</c:v>
                </c:pt>
                <c:pt idx="769">
                  <c:v>-27.69</c:v>
                </c:pt>
                <c:pt idx="770">
                  <c:v>-26.76</c:v>
                </c:pt>
                <c:pt idx="771">
                  <c:v>-30.39</c:v>
                </c:pt>
                <c:pt idx="772">
                  <c:v>-29.67</c:v>
                </c:pt>
                <c:pt idx="773">
                  <c:v>-31.31</c:v>
                </c:pt>
                <c:pt idx="774">
                  <c:v>-32.44</c:v>
                </c:pt>
                <c:pt idx="775">
                  <c:v>-32.79</c:v>
                </c:pt>
                <c:pt idx="776">
                  <c:v>-34.130000000000003</c:v>
                </c:pt>
                <c:pt idx="777">
                  <c:v>-35.06</c:v>
                </c:pt>
                <c:pt idx="778">
                  <c:v>-35.65</c:v>
                </c:pt>
                <c:pt idx="779">
                  <c:v>-33.020000000000003</c:v>
                </c:pt>
                <c:pt idx="780">
                  <c:v>-32.18</c:v>
                </c:pt>
                <c:pt idx="781">
                  <c:v>-31.97</c:v>
                </c:pt>
                <c:pt idx="782">
                  <c:v>-31.77</c:v>
                </c:pt>
                <c:pt idx="783">
                  <c:v>-31.77</c:v>
                </c:pt>
                <c:pt idx="784">
                  <c:v>-29.58</c:v>
                </c:pt>
                <c:pt idx="785">
                  <c:v>-29.88</c:v>
                </c:pt>
                <c:pt idx="786">
                  <c:v>-28.92</c:v>
                </c:pt>
                <c:pt idx="787">
                  <c:v>-27.25</c:v>
                </c:pt>
                <c:pt idx="788">
                  <c:v>-25.16</c:v>
                </c:pt>
                <c:pt idx="789">
                  <c:v>-24.93</c:v>
                </c:pt>
                <c:pt idx="790">
                  <c:v>-22.4</c:v>
                </c:pt>
                <c:pt idx="791">
                  <c:v>-22.73</c:v>
                </c:pt>
                <c:pt idx="792">
                  <c:v>-22.86</c:v>
                </c:pt>
                <c:pt idx="793">
                  <c:v>-21.78</c:v>
                </c:pt>
                <c:pt idx="794">
                  <c:v>-21.67</c:v>
                </c:pt>
                <c:pt idx="795">
                  <c:v>-21.02</c:v>
                </c:pt>
                <c:pt idx="796">
                  <c:v>-20.63</c:v>
                </c:pt>
                <c:pt idx="797">
                  <c:v>-20.63</c:v>
                </c:pt>
                <c:pt idx="798">
                  <c:v>-23.5</c:v>
                </c:pt>
                <c:pt idx="799">
                  <c:v>-21.43</c:v>
                </c:pt>
                <c:pt idx="800">
                  <c:v>-20.23</c:v>
                </c:pt>
                <c:pt idx="801">
                  <c:v>-19.48</c:v>
                </c:pt>
                <c:pt idx="802">
                  <c:v>-20</c:v>
                </c:pt>
                <c:pt idx="803">
                  <c:v>-19.670000000000002</c:v>
                </c:pt>
                <c:pt idx="804">
                  <c:v>-22.89</c:v>
                </c:pt>
                <c:pt idx="805">
                  <c:v>-21.75</c:v>
                </c:pt>
                <c:pt idx="806">
                  <c:v>-22.39</c:v>
                </c:pt>
                <c:pt idx="807">
                  <c:v>-21.67</c:v>
                </c:pt>
                <c:pt idx="808">
                  <c:v>-20.55</c:v>
                </c:pt>
                <c:pt idx="809">
                  <c:v>-21.91</c:v>
                </c:pt>
                <c:pt idx="810">
                  <c:v>-22.73</c:v>
                </c:pt>
                <c:pt idx="811">
                  <c:v>-22.73</c:v>
                </c:pt>
                <c:pt idx="812">
                  <c:v>-23.36</c:v>
                </c:pt>
                <c:pt idx="813">
                  <c:v>-23.96</c:v>
                </c:pt>
                <c:pt idx="814">
                  <c:v>-21.98</c:v>
                </c:pt>
                <c:pt idx="815">
                  <c:v>-21.62</c:v>
                </c:pt>
                <c:pt idx="816">
                  <c:v>-19.86</c:v>
                </c:pt>
                <c:pt idx="817">
                  <c:v>-19.86</c:v>
                </c:pt>
                <c:pt idx="818">
                  <c:v>-20.29</c:v>
                </c:pt>
                <c:pt idx="819">
                  <c:v>-19.79</c:v>
                </c:pt>
                <c:pt idx="820">
                  <c:v>-20.75</c:v>
                </c:pt>
                <c:pt idx="821">
                  <c:v>-20.73</c:v>
                </c:pt>
                <c:pt idx="822">
                  <c:v>-21.39</c:v>
                </c:pt>
                <c:pt idx="823">
                  <c:v>-22.35</c:v>
                </c:pt>
                <c:pt idx="824">
                  <c:v>-20.95</c:v>
                </c:pt>
                <c:pt idx="825">
                  <c:v>-18.3</c:v>
                </c:pt>
                <c:pt idx="826">
                  <c:v>-17.46</c:v>
                </c:pt>
                <c:pt idx="827">
                  <c:v>-22.44</c:v>
                </c:pt>
                <c:pt idx="828">
                  <c:v>-21.87</c:v>
                </c:pt>
                <c:pt idx="829">
                  <c:v>-21.55</c:v>
                </c:pt>
                <c:pt idx="830">
                  <c:v>-22.86</c:v>
                </c:pt>
                <c:pt idx="831">
                  <c:v>-22.43</c:v>
                </c:pt>
                <c:pt idx="832">
                  <c:v>-23.85</c:v>
                </c:pt>
                <c:pt idx="833">
                  <c:v>-22.99</c:v>
                </c:pt>
                <c:pt idx="834">
                  <c:v>-26.67</c:v>
                </c:pt>
                <c:pt idx="835">
                  <c:v>-25.71</c:v>
                </c:pt>
                <c:pt idx="836">
                  <c:v>-26.04</c:v>
                </c:pt>
                <c:pt idx="837">
                  <c:v>-26.57</c:v>
                </c:pt>
                <c:pt idx="838">
                  <c:v>-28.15</c:v>
                </c:pt>
                <c:pt idx="839">
                  <c:v>-29.47</c:v>
                </c:pt>
                <c:pt idx="840">
                  <c:v>-28.55</c:v>
                </c:pt>
                <c:pt idx="841">
                  <c:v>-29.98</c:v>
                </c:pt>
                <c:pt idx="842">
                  <c:v>-30.41</c:v>
                </c:pt>
                <c:pt idx="843">
                  <c:v>-29.13</c:v>
                </c:pt>
                <c:pt idx="844">
                  <c:v>-29.24</c:v>
                </c:pt>
                <c:pt idx="845">
                  <c:v>-29.24</c:v>
                </c:pt>
                <c:pt idx="846">
                  <c:v>-29.43</c:v>
                </c:pt>
                <c:pt idx="847">
                  <c:v>-28.72</c:v>
                </c:pt>
                <c:pt idx="848">
                  <c:v>-29.19</c:v>
                </c:pt>
                <c:pt idx="849">
                  <c:v>-28.55</c:v>
                </c:pt>
                <c:pt idx="850">
                  <c:v>-27.97</c:v>
                </c:pt>
                <c:pt idx="851">
                  <c:v>-27.58</c:v>
                </c:pt>
                <c:pt idx="852">
                  <c:v>-26.92</c:v>
                </c:pt>
                <c:pt idx="853">
                  <c:v>-26.69</c:v>
                </c:pt>
                <c:pt idx="854">
                  <c:v>-25.89</c:v>
                </c:pt>
                <c:pt idx="855">
                  <c:v>-25.85</c:v>
                </c:pt>
                <c:pt idx="856">
                  <c:v>-25.34</c:v>
                </c:pt>
                <c:pt idx="857">
                  <c:v>-25.07</c:v>
                </c:pt>
                <c:pt idx="858">
                  <c:v>-25.3</c:v>
                </c:pt>
                <c:pt idx="859">
                  <c:v>-24.49</c:v>
                </c:pt>
                <c:pt idx="860">
                  <c:v>-24.79</c:v>
                </c:pt>
                <c:pt idx="861">
                  <c:v>-24.79</c:v>
                </c:pt>
                <c:pt idx="862">
                  <c:v>-27.13</c:v>
                </c:pt>
                <c:pt idx="863">
                  <c:v>-27.08</c:v>
                </c:pt>
                <c:pt idx="864">
                  <c:v>-26.23</c:v>
                </c:pt>
                <c:pt idx="865">
                  <c:v>-27.07</c:v>
                </c:pt>
                <c:pt idx="866">
                  <c:v>-25.69</c:v>
                </c:pt>
                <c:pt idx="867">
                  <c:v>-24.99</c:v>
                </c:pt>
                <c:pt idx="868">
                  <c:v>-27.38</c:v>
                </c:pt>
                <c:pt idx="869">
                  <c:v>-26.77</c:v>
                </c:pt>
                <c:pt idx="870">
                  <c:v>-28.68</c:v>
                </c:pt>
                <c:pt idx="871">
                  <c:v>-30.05</c:v>
                </c:pt>
                <c:pt idx="872">
                  <c:v>-28.94</c:v>
                </c:pt>
                <c:pt idx="873">
                  <c:v>-30.1</c:v>
                </c:pt>
                <c:pt idx="874">
                  <c:v>-30.42</c:v>
                </c:pt>
                <c:pt idx="875">
                  <c:v>-30.85</c:v>
                </c:pt>
                <c:pt idx="876">
                  <c:v>-30.6</c:v>
                </c:pt>
                <c:pt idx="877">
                  <c:v>-32.380000000000003</c:v>
                </c:pt>
                <c:pt idx="878">
                  <c:v>-32.799999999999997</c:v>
                </c:pt>
                <c:pt idx="879">
                  <c:v>-32.44</c:v>
                </c:pt>
                <c:pt idx="880">
                  <c:v>-31.56</c:v>
                </c:pt>
                <c:pt idx="881">
                  <c:v>-31.06</c:v>
                </c:pt>
                <c:pt idx="882">
                  <c:v>-31.16</c:v>
                </c:pt>
                <c:pt idx="883">
                  <c:v>-31.24</c:v>
                </c:pt>
                <c:pt idx="884">
                  <c:v>-31.56</c:v>
                </c:pt>
                <c:pt idx="885">
                  <c:v>-32.33</c:v>
                </c:pt>
                <c:pt idx="886">
                  <c:v>-32.29</c:v>
                </c:pt>
                <c:pt idx="887">
                  <c:v>-32.29</c:v>
                </c:pt>
                <c:pt idx="888">
                  <c:v>-32.549999999999997</c:v>
                </c:pt>
                <c:pt idx="889">
                  <c:v>-34.32</c:v>
                </c:pt>
                <c:pt idx="890">
                  <c:v>-33.409999999999997</c:v>
                </c:pt>
                <c:pt idx="891">
                  <c:v>-34.39</c:v>
                </c:pt>
                <c:pt idx="892">
                  <c:v>-32.39</c:v>
                </c:pt>
                <c:pt idx="893">
                  <c:v>-31.26</c:v>
                </c:pt>
                <c:pt idx="894">
                  <c:v>-32.11</c:v>
                </c:pt>
                <c:pt idx="895">
                  <c:v>-31.84</c:v>
                </c:pt>
                <c:pt idx="896">
                  <c:v>-31.32</c:v>
                </c:pt>
                <c:pt idx="897">
                  <c:v>-32.08</c:v>
                </c:pt>
                <c:pt idx="898">
                  <c:v>-32.130000000000003</c:v>
                </c:pt>
                <c:pt idx="899">
                  <c:v>-32.340000000000003</c:v>
                </c:pt>
                <c:pt idx="900">
                  <c:v>-31.24</c:v>
                </c:pt>
                <c:pt idx="901">
                  <c:v>-31.89</c:v>
                </c:pt>
                <c:pt idx="902">
                  <c:v>-31.52</c:v>
                </c:pt>
                <c:pt idx="903">
                  <c:v>-31.58</c:v>
                </c:pt>
                <c:pt idx="904">
                  <c:v>-30.44</c:v>
                </c:pt>
                <c:pt idx="905">
                  <c:v>-30.65</c:v>
                </c:pt>
                <c:pt idx="906">
                  <c:v>-30.34</c:v>
                </c:pt>
                <c:pt idx="907">
                  <c:v>-31.62</c:v>
                </c:pt>
                <c:pt idx="908">
                  <c:v>-32.64</c:v>
                </c:pt>
                <c:pt idx="909">
                  <c:v>-33.08</c:v>
                </c:pt>
                <c:pt idx="910">
                  <c:v>-32.86</c:v>
                </c:pt>
                <c:pt idx="911">
                  <c:v>-32.25</c:v>
                </c:pt>
                <c:pt idx="912">
                  <c:v>-31.87</c:v>
                </c:pt>
                <c:pt idx="913">
                  <c:v>-31.54</c:v>
                </c:pt>
                <c:pt idx="914">
                  <c:v>-31.02</c:v>
                </c:pt>
                <c:pt idx="915">
                  <c:v>-31.02</c:v>
                </c:pt>
                <c:pt idx="916">
                  <c:v>-30.18</c:v>
                </c:pt>
                <c:pt idx="917">
                  <c:v>-30.52</c:v>
                </c:pt>
                <c:pt idx="918">
                  <c:v>-30.44</c:v>
                </c:pt>
                <c:pt idx="919">
                  <c:v>-30.42</c:v>
                </c:pt>
                <c:pt idx="920">
                  <c:v>-29.85</c:v>
                </c:pt>
                <c:pt idx="921">
                  <c:v>-29.5</c:v>
                </c:pt>
                <c:pt idx="922">
                  <c:v>-30.15</c:v>
                </c:pt>
                <c:pt idx="923">
                  <c:v>-30.16</c:v>
                </c:pt>
                <c:pt idx="924">
                  <c:v>-31.41</c:v>
                </c:pt>
                <c:pt idx="925">
                  <c:v>-32.11</c:v>
                </c:pt>
                <c:pt idx="926">
                  <c:v>-32.49</c:v>
                </c:pt>
                <c:pt idx="927">
                  <c:v>-34.9</c:v>
                </c:pt>
                <c:pt idx="928">
                  <c:v>-35.270000000000003</c:v>
                </c:pt>
                <c:pt idx="929">
                  <c:v>-34.71</c:v>
                </c:pt>
                <c:pt idx="930">
                  <c:v>-34.64</c:v>
                </c:pt>
                <c:pt idx="931">
                  <c:v>-34.340000000000003</c:v>
                </c:pt>
                <c:pt idx="932">
                  <c:v>-34.270000000000003</c:v>
                </c:pt>
                <c:pt idx="933">
                  <c:v>-32.15</c:v>
                </c:pt>
                <c:pt idx="934">
                  <c:v>-33.630000000000003</c:v>
                </c:pt>
                <c:pt idx="935">
                  <c:v>-33.53</c:v>
                </c:pt>
                <c:pt idx="936">
                  <c:v>-33.880000000000003</c:v>
                </c:pt>
                <c:pt idx="937">
                  <c:v>-34.81</c:v>
                </c:pt>
                <c:pt idx="938">
                  <c:v>-35.04</c:v>
                </c:pt>
                <c:pt idx="939">
                  <c:v>-35.07</c:v>
                </c:pt>
                <c:pt idx="940">
                  <c:v>-33.520000000000003</c:v>
                </c:pt>
                <c:pt idx="941">
                  <c:v>-34.840000000000003</c:v>
                </c:pt>
                <c:pt idx="942">
                  <c:v>-36.74</c:v>
                </c:pt>
                <c:pt idx="943">
                  <c:v>-36.380000000000003</c:v>
                </c:pt>
                <c:pt idx="944">
                  <c:v>-38.18</c:v>
                </c:pt>
                <c:pt idx="945">
                  <c:v>-38.36</c:v>
                </c:pt>
                <c:pt idx="946">
                  <c:v>-37.64</c:v>
                </c:pt>
                <c:pt idx="947">
                  <c:v>-37.299999999999997</c:v>
                </c:pt>
                <c:pt idx="948">
                  <c:v>-38.47</c:v>
                </c:pt>
                <c:pt idx="949">
                  <c:v>-38.26</c:v>
                </c:pt>
                <c:pt idx="950">
                  <c:v>-37.549999999999997</c:v>
                </c:pt>
                <c:pt idx="951">
                  <c:v>-38.97</c:v>
                </c:pt>
                <c:pt idx="952">
                  <c:v>-38.94</c:v>
                </c:pt>
                <c:pt idx="953">
                  <c:v>-40.07</c:v>
                </c:pt>
                <c:pt idx="954">
                  <c:v>-40.450000000000003</c:v>
                </c:pt>
                <c:pt idx="955">
                  <c:v>-39.53</c:v>
                </c:pt>
                <c:pt idx="956">
                  <c:v>-39.700000000000003</c:v>
                </c:pt>
                <c:pt idx="957">
                  <c:v>-39.700000000000003</c:v>
                </c:pt>
                <c:pt idx="958">
                  <c:v>-41.89</c:v>
                </c:pt>
                <c:pt idx="959">
                  <c:v>-41.28</c:v>
                </c:pt>
                <c:pt idx="960">
                  <c:v>-39.15</c:v>
                </c:pt>
                <c:pt idx="961">
                  <c:v>-39.43</c:v>
                </c:pt>
                <c:pt idx="962">
                  <c:v>-38.880000000000003</c:v>
                </c:pt>
                <c:pt idx="963">
                  <c:v>-36.53</c:v>
                </c:pt>
                <c:pt idx="964">
                  <c:v>-34.79</c:v>
                </c:pt>
                <c:pt idx="965">
                  <c:v>-37.08</c:v>
                </c:pt>
                <c:pt idx="966">
                  <c:v>-36.78</c:v>
                </c:pt>
                <c:pt idx="967">
                  <c:v>-36.21</c:v>
                </c:pt>
                <c:pt idx="968">
                  <c:v>-37.14</c:v>
                </c:pt>
                <c:pt idx="969">
                  <c:v>-36.69</c:v>
                </c:pt>
                <c:pt idx="970">
                  <c:v>-38.979999999999997</c:v>
                </c:pt>
                <c:pt idx="971">
                  <c:v>-38.74</c:v>
                </c:pt>
                <c:pt idx="972">
                  <c:v>-38.82</c:v>
                </c:pt>
                <c:pt idx="973">
                  <c:v>-41.07</c:v>
                </c:pt>
                <c:pt idx="974">
                  <c:v>-40.270000000000003</c:v>
                </c:pt>
                <c:pt idx="975">
                  <c:v>-41.07</c:v>
                </c:pt>
                <c:pt idx="976">
                  <c:v>-40.15</c:v>
                </c:pt>
                <c:pt idx="977">
                  <c:v>-38.880000000000003</c:v>
                </c:pt>
                <c:pt idx="978">
                  <c:v>-39.53</c:v>
                </c:pt>
                <c:pt idx="979">
                  <c:v>-40.4</c:v>
                </c:pt>
                <c:pt idx="980">
                  <c:v>-40.15</c:v>
                </c:pt>
                <c:pt idx="981">
                  <c:v>-39.82</c:v>
                </c:pt>
                <c:pt idx="982">
                  <c:v>-39.49</c:v>
                </c:pt>
                <c:pt idx="983">
                  <c:v>-41.66</c:v>
                </c:pt>
                <c:pt idx="984">
                  <c:v>-41.19</c:v>
                </c:pt>
                <c:pt idx="985">
                  <c:v>-40.94</c:v>
                </c:pt>
                <c:pt idx="986">
                  <c:v>-39.82</c:v>
                </c:pt>
                <c:pt idx="987">
                  <c:v>-41.27</c:v>
                </c:pt>
                <c:pt idx="988">
                  <c:v>-41.25</c:v>
                </c:pt>
                <c:pt idx="989">
                  <c:v>-40.92</c:v>
                </c:pt>
                <c:pt idx="990">
                  <c:v>-40.47</c:v>
                </c:pt>
                <c:pt idx="991">
                  <c:v>-40.92</c:v>
                </c:pt>
                <c:pt idx="992">
                  <c:v>-40.840000000000003</c:v>
                </c:pt>
                <c:pt idx="993">
                  <c:v>-39.909999999999997</c:v>
                </c:pt>
                <c:pt idx="994">
                  <c:v>-40.729999999999997</c:v>
                </c:pt>
                <c:pt idx="995">
                  <c:v>-43.63</c:v>
                </c:pt>
                <c:pt idx="996">
                  <c:v>-41.89</c:v>
                </c:pt>
                <c:pt idx="997">
                  <c:v>-41.81</c:v>
                </c:pt>
                <c:pt idx="998">
                  <c:v>-44.1</c:v>
                </c:pt>
                <c:pt idx="999">
                  <c:v>-45.48</c:v>
                </c:pt>
                <c:pt idx="1000">
                  <c:v>-45.85</c:v>
                </c:pt>
                <c:pt idx="1001">
                  <c:v>-46.44</c:v>
                </c:pt>
                <c:pt idx="1002">
                  <c:v>-48.53</c:v>
                </c:pt>
                <c:pt idx="1003">
                  <c:v>-49.19</c:v>
                </c:pt>
                <c:pt idx="1004">
                  <c:v>-49.43</c:v>
                </c:pt>
                <c:pt idx="1005">
                  <c:v>-48.4</c:v>
                </c:pt>
                <c:pt idx="1006">
                  <c:v>-48.51</c:v>
                </c:pt>
                <c:pt idx="1007">
                  <c:v>-48.09</c:v>
                </c:pt>
                <c:pt idx="1008">
                  <c:v>-49.61</c:v>
                </c:pt>
                <c:pt idx="1009">
                  <c:v>-51.21</c:v>
                </c:pt>
                <c:pt idx="1010">
                  <c:v>-50.74</c:v>
                </c:pt>
                <c:pt idx="1011">
                  <c:v>-50.7</c:v>
                </c:pt>
                <c:pt idx="1012">
                  <c:v>-50.19</c:v>
                </c:pt>
                <c:pt idx="1013">
                  <c:v>-49.96</c:v>
                </c:pt>
                <c:pt idx="1014">
                  <c:v>-51.72</c:v>
                </c:pt>
                <c:pt idx="1015">
                  <c:v>-51.98</c:v>
                </c:pt>
                <c:pt idx="1016">
                  <c:v>-50.49</c:v>
                </c:pt>
                <c:pt idx="1017">
                  <c:v>-51.81</c:v>
                </c:pt>
                <c:pt idx="1018">
                  <c:v>-52.29</c:v>
                </c:pt>
                <c:pt idx="1019">
                  <c:v>-51.63</c:v>
                </c:pt>
                <c:pt idx="1020">
                  <c:v>-51.63</c:v>
                </c:pt>
                <c:pt idx="1021">
                  <c:v>-52.22</c:v>
                </c:pt>
                <c:pt idx="1022">
                  <c:v>-53.41</c:v>
                </c:pt>
                <c:pt idx="1023">
                  <c:v>-54.16</c:v>
                </c:pt>
                <c:pt idx="1024">
                  <c:v>-53.14</c:v>
                </c:pt>
                <c:pt idx="1025">
                  <c:v>-52.92</c:v>
                </c:pt>
                <c:pt idx="1026">
                  <c:v>-52.47</c:v>
                </c:pt>
                <c:pt idx="1027">
                  <c:v>-52.73</c:v>
                </c:pt>
                <c:pt idx="1028">
                  <c:v>-55.35</c:v>
                </c:pt>
                <c:pt idx="1029">
                  <c:v>-54.17</c:v>
                </c:pt>
                <c:pt idx="1030">
                  <c:v>-53.43</c:v>
                </c:pt>
                <c:pt idx="1031">
                  <c:v>-53.51</c:v>
                </c:pt>
                <c:pt idx="1032">
                  <c:v>-53.69</c:v>
                </c:pt>
                <c:pt idx="1033">
                  <c:v>-53.91</c:v>
                </c:pt>
                <c:pt idx="1034">
                  <c:v>-52.64</c:v>
                </c:pt>
                <c:pt idx="1035">
                  <c:v>-51.73</c:v>
                </c:pt>
                <c:pt idx="1036">
                  <c:v>-50.93</c:v>
                </c:pt>
                <c:pt idx="1037">
                  <c:v>-50.8</c:v>
                </c:pt>
                <c:pt idx="1038">
                  <c:v>-50.95</c:v>
                </c:pt>
                <c:pt idx="1039">
                  <c:v>-50.95</c:v>
                </c:pt>
                <c:pt idx="1040">
                  <c:v>-50.52</c:v>
                </c:pt>
                <c:pt idx="1041">
                  <c:v>-50.84</c:v>
                </c:pt>
                <c:pt idx="1042">
                  <c:v>-51</c:v>
                </c:pt>
                <c:pt idx="1043">
                  <c:v>-50.89</c:v>
                </c:pt>
                <c:pt idx="1044">
                  <c:v>-51.32</c:v>
                </c:pt>
                <c:pt idx="1045">
                  <c:v>-51.06</c:v>
                </c:pt>
                <c:pt idx="1046">
                  <c:v>-49.87</c:v>
                </c:pt>
                <c:pt idx="1047">
                  <c:v>-48.99</c:v>
                </c:pt>
                <c:pt idx="1048">
                  <c:v>-49.42</c:v>
                </c:pt>
                <c:pt idx="1049">
                  <c:v>-50.25</c:v>
                </c:pt>
                <c:pt idx="1050">
                  <c:v>-50.65</c:v>
                </c:pt>
                <c:pt idx="1051">
                  <c:v>-49.36</c:v>
                </c:pt>
                <c:pt idx="1052">
                  <c:v>-48.59</c:v>
                </c:pt>
                <c:pt idx="1053">
                  <c:v>-49.33</c:v>
                </c:pt>
                <c:pt idx="1054">
                  <c:v>-48.58</c:v>
                </c:pt>
                <c:pt idx="1055">
                  <c:v>-47.47</c:v>
                </c:pt>
                <c:pt idx="1056">
                  <c:v>-47.35</c:v>
                </c:pt>
                <c:pt idx="1057">
                  <c:v>-48.76</c:v>
                </c:pt>
                <c:pt idx="1058">
                  <c:v>-51.7</c:v>
                </c:pt>
                <c:pt idx="1059">
                  <c:v>-52.44</c:v>
                </c:pt>
                <c:pt idx="1060">
                  <c:v>-53.1</c:v>
                </c:pt>
                <c:pt idx="1061">
                  <c:v>-52.53</c:v>
                </c:pt>
                <c:pt idx="1062">
                  <c:v>-53.71</c:v>
                </c:pt>
                <c:pt idx="1063">
                  <c:v>-53.25</c:v>
                </c:pt>
                <c:pt idx="1064">
                  <c:v>-54.51</c:v>
                </c:pt>
                <c:pt idx="1065">
                  <c:v>-54.54</c:v>
                </c:pt>
                <c:pt idx="1066">
                  <c:v>-53.47</c:v>
                </c:pt>
                <c:pt idx="1067">
                  <c:v>-51.91</c:v>
                </c:pt>
                <c:pt idx="1068">
                  <c:v>-52.77</c:v>
                </c:pt>
                <c:pt idx="1069">
                  <c:v>-53.14</c:v>
                </c:pt>
                <c:pt idx="1070">
                  <c:v>-53.5</c:v>
                </c:pt>
                <c:pt idx="1071">
                  <c:v>-52.75</c:v>
                </c:pt>
                <c:pt idx="1072">
                  <c:v>-52.46</c:v>
                </c:pt>
                <c:pt idx="1073">
                  <c:v>-52.7</c:v>
                </c:pt>
                <c:pt idx="1074">
                  <c:v>-53.02</c:v>
                </c:pt>
                <c:pt idx="1075">
                  <c:v>-53.64</c:v>
                </c:pt>
                <c:pt idx="1076">
                  <c:v>-53.59</c:v>
                </c:pt>
                <c:pt idx="1077">
                  <c:v>-54.87</c:v>
                </c:pt>
                <c:pt idx="1078">
                  <c:v>-56.42</c:v>
                </c:pt>
                <c:pt idx="1079">
                  <c:v>-57.4</c:v>
                </c:pt>
                <c:pt idx="1080">
                  <c:v>-58.9</c:v>
                </c:pt>
                <c:pt idx="1081">
                  <c:v>-62.14</c:v>
                </c:pt>
                <c:pt idx="1082">
                  <c:v>-64.81</c:v>
                </c:pt>
                <c:pt idx="1083">
                  <c:v>-61.46</c:v>
                </c:pt>
                <c:pt idx="1084">
                  <c:v>-61.37</c:v>
                </c:pt>
                <c:pt idx="1085">
                  <c:v>-62.69</c:v>
                </c:pt>
                <c:pt idx="1086">
                  <c:v>-63.97</c:v>
                </c:pt>
                <c:pt idx="1087">
                  <c:v>-66</c:v>
                </c:pt>
                <c:pt idx="1088">
                  <c:v>-66.02</c:v>
                </c:pt>
                <c:pt idx="1089">
                  <c:v>-67.66</c:v>
                </c:pt>
                <c:pt idx="1090">
                  <c:v>-65.44</c:v>
                </c:pt>
                <c:pt idx="1091">
                  <c:v>-66.12</c:v>
                </c:pt>
                <c:pt idx="1092">
                  <c:v>-68.489999999999995</c:v>
                </c:pt>
                <c:pt idx="1093">
                  <c:v>-65.260000000000005</c:v>
                </c:pt>
                <c:pt idx="1094">
                  <c:v>-65.11</c:v>
                </c:pt>
                <c:pt idx="1095">
                  <c:v>-67.86</c:v>
                </c:pt>
                <c:pt idx="1096">
                  <c:v>-67.959999999999994</c:v>
                </c:pt>
                <c:pt idx="1097">
                  <c:v>-65.27</c:v>
                </c:pt>
                <c:pt idx="1098">
                  <c:v>-69.25</c:v>
                </c:pt>
                <c:pt idx="1099">
                  <c:v>-72.290000000000006</c:v>
                </c:pt>
                <c:pt idx="1100">
                  <c:v>-68.08</c:v>
                </c:pt>
                <c:pt idx="1101">
                  <c:v>-69.22</c:v>
                </c:pt>
                <c:pt idx="1102">
                  <c:v>-67.86</c:v>
                </c:pt>
                <c:pt idx="1103">
                  <c:v>-69.13</c:v>
                </c:pt>
                <c:pt idx="1104">
                  <c:v>-67.45</c:v>
                </c:pt>
                <c:pt idx="1105">
                  <c:v>-69.77</c:v>
                </c:pt>
                <c:pt idx="1106">
                  <c:v>-72.099999999999994</c:v>
                </c:pt>
                <c:pt idx="1107">
                  <c:v>-72.27</c:v>
                </c:pt>
                <c:pt idx="1108">
                  <c:v>-74.41</c:v>
                </c:pt>
                <c:pt idx="1109">
                  <c:v>-71.84</c:v>
                </c:pt>
                <c:pt idx="1110">
                  <c:v>-70.97</c:v>
                </c:pt>
                <c:pt idx="1111">
                  <c:v>-69.59</c:v>
                </c:pt>
                <c:pt idx="1112">
                  <c:v>-69.540000000000006</c:v>
                </c:pt>
                <c:pt idx="1113">
                  <c:v>-69.540000000000006</c:v>
                </c:pt>
                <c:pt idx="1114">
                  <c:v>-70.069999999999993</c:v>
                </c:pt>
                <c:pt idx="1115">
                  <c:v>-71.28</c:v>
                </c:pt>
                <c:pt idx="1116">
                  <c:v>-71.16</c:v>
                </c:pt>
                <c:pt idx="1117">
                  <c:v>-69.7</c:v>
                </c:pt>
                <c:pt idx="1118">
                  <c:v>-70.06</c:v>
                </c:pt>
                <c:pt idx="1119">
                  <c:v>-71.81</c:v>
                </c:pt>
                <c:pt idx="1120">
                  <c:v>-73.290000000000006</c:v>
                </c:pt>
                <c:pt idx="1121">
                  <c:v>-73.28</c:v>
                </c:pt>
                <c:pt idx="1122">
                  <c:v>-73.650000000000006</c:v>
                </c:pt>
                <c:pt idx="1123">
                  <c:v>-70.650000000000006</c:v>
                </c:pt>
                <c:pt idx="1124">
                  <c:v>-69.22</c:v>
                </c:pt>
                <c:pt idx="1125">
                  <c:v>-66.84</c:v>
                </c:pt>
                <c:pt idx="1126">
                  <c:v>-70.349999999999994</c:v>
                </c:pt>
                <c:pt idx="1127">
                  <c:v>-70.11</c:v>
                </c:pt>
                <c:pt idx="1128">
                  <c:v>-70.28</c:v>
                </c:pt>
                <c:pt idx="1129">
                  <c:v>-71.569999999999993</c:v>
                </c:pt>
                <c:pt idx="1130">
                  <c:v>-70.150000000000006</c:v>
                </c:pt>
                <c:pt idx="1131">
                  <c:v>-70.010000000000005</c:v>
                </c:pt>
                <c:pt idx="1132">
                  <c:v>-67.64</c:v>
                </c:pt>
                <c:pt idx="1133">
                  <c:v>-68.489999999999995</c:v>
                </c:pt>
                <c:pt idx="1134">
                  <c:v>-64.760000000000005</c:v>
                </c:pt>
                <c:pt idx="1135">
                  <c:v>-67.5</c:v>
                </c:pt>
                <c:pt idx="1136">
                  <c:v>-65.38</c:v>
                </c:pt>
                <c:pt idx="1137">
                  <c:v>-65.709999999999994</c:v>
                </c:pt>
                <c:pt idx="1138">
                  <c:v>-65.319999999999993</c:v>
                </c:pt>
                <c:pt idx="1139">
                  <c:v>-64.63</c:v>
                </c:pt>
                <c:pt idx="1140">
                  <c:v>-62.38</c:v>
                </c:pt>
                <c:pt idx="1141">
                  <c:v>-61.82</c:v>
                </c:pt>
                <c:pt idx="1142">
                  <c:v>-63.74</c:v>
                </c:pt>
                <c:pt idx="1143">
                  <c:v>-62.81</c:v>
                </c:pt>
                <c:pt idx="1144">
                  <c:v>-62.68</c:v>
                </c:pt>
                <c:pt idx="1145">
                  <c:v>-64.430000000000007</c:v>
                </c:pt>
                <c:pt idx="1146">
                  <c:v>-64.849999999999994</c:v>
                </c:pt>
                <c:pt idx="1147">
                  <c:v>-62.84</c:v>
                </c:pt>
                <c:pt idx="1148">
                  <c:v>-63.24</c:v>
                </c:pt>
                <c:pt idx="1149">
                  <c:v>-60.46</c:v>
                </c:pt>
                <c:pt idx="1150">
                  <c:v>-60.01</c:v>
                </c:pt>
                <c:pt idx="1151">
                  <c:v>-58.59</c:v>
                </c:pt>
                <c:pt idx="1152">
                  <c:v>-57.44</c:v>
                </c:pt>
                <c:pt idx="1153">
                  <c:v>-61.03</c:v>
                </c:pt>
                <c:pt idx="1154">
                  <c:v>-62.85</c:v>
                </c:pt>
                <c:pt idx="1155">
                  <c:v>-64.78</c:v>
                </c:pt>
                <c:pt idx="1156">
                  <c:v>-65.319999999999993</c:v>
                </c:pt>
                <c:pt idx="1157">
                  <c:v>-63.51</c:v>
                </c:pt>
                <c:pt idx="1158">
                  <c:v>-65.489999999999995</c:v>
                </c:pt>
                <c:pt idx="1159">
                  <c:v>-67.06</c:v>
                </c:pt>
                <c:pt idx="1160">
                  <c:v>-66.41</c:v>
                </c:pt>
                <c:pt idx="1161">
                  <c:v>-66.900000000000006</c:v>
                </c:pt>
                <c:pt idx="1162">
                  <c:v>-66.52</c:v>
                </c:pt>
                <c:pt idx="1163">
                  <c:v>-67.2</c:v>
                </c:pt>
                <c:pt idx="1164">
                  <c:v>-68.73</c:v>
                </c:pt>
                <c:pt idx="1165">
                  <c:v>-69.66</c:v>
                </c:pt>
                <c:pt idx="1166">
                  <c:v>-71.849999999999994</c:v>
                </c:pt>
                <c:pt idx="1167">
                  <c:v>-70.88</c:v>
                </c:pt>
                <c:pt idx="1168">
                  <c:v>-70.92</c:v>
                </c:pt>
                <c:pt idx="1169">
                  <c:v>-70.89</c:v>
                </c:pt>
                <c:pt idx="1170">
                  <c:v>-71.2</c:v>
                </c:pt>
                <c:pt idx="1171">
                  <c:v>-71.13</c:v>
                </c:pt>
                <c:pt idx="1172">
                  <c:v>-71.91</c:v>
                </c:pt>
                <c:pt idx="1173">
                  <c:v>-72.75</c:v>
                </c:pt>
                <c:pt idx="1174">
                  <c:v>-70.959999999999994</c:v>
                </c:pt>
                <c:pt idx="1175">
                  <c:v>-69.73</c:v>
                </c:pt>
                <c:pt idx="1176">
                  <c:v>-69.28</c:v>
                </c:pt>
                <c:pt idx="1177">
                  <c:v>-69.459999999999994</c:v>
                </c:pt>
                <c:pt idx="1178">
                  <c:v>-68.17</c:v>
                </c:pt>
                <c:pt idx="1179">
                  <c:v>-67.28</c:v>
                </c:pt>
                <c:pt idx="1180">
                  <c:v>-69.02</c:v>
                </c:pt>
                <c:pt idx="1181">
                  <c:v>-69.86</c:v>
                </c:pt>
                <c:pt idx="1182">
                  <c:v>-69.56</c:v>
                </c:pt>
                <c:pt idx="1183">
                  <c:v>-69.430000000000007</c:v>
                </c:pt>
                <c:pt idx="1184">
                  <c:v>-69.040000000000006</c:v>
                </c:pt>
                <c:pt idx="1185">
                  <c:v>-69.08</c:v>
                </c:pt>
                <c:pt idx="1186">
                  <c:v>-69.94</c:v>
                </c:pt>
                <c:pt idx="1187">
                  <c:v>-70.02</c:v>
                </c:pt>
                <c:pt idx="1188">
                  <c:v>-70.89</c:v>
                </c:pt>
                <c:pt idx="1189">
                  <c:v>-70.86</c:v>
                </c:pt>
                <c:pt idx="1190">
                  <c:v>-71.28</c:v>
                </c:pt>
                <c:pt idx="1191">
                  <c:v>-70.25</c:v>
                </c:pt>
                <c:pt idx="1192">
                  <c:v>-69.63</c:v>
                </c:pt>
                <c:pt idx="1193">
                  <c:v>-71.790000000000006</c:v>
                </c:pt>
                <c:pt idx="1194">
                  <c:v>-70.72</c:v>
                </c:pt>
                <c:pt idx="1195">
                  <c:v>-70.66</c:v>
                </c:pt>
                <c:pt idx="1196">
                  <c:v>-70.19</c:v>
                </c:pt>
                <c:pt idx="1197">
                  <c:v>-68.510000000000005</c:v>
                </c:pt>
                <c:pt idx="1198">
                  <c:v>-68.89</c:v>
                </c:pt>
                <c:pt idx="1199">
                  <c:v>-69.05</c:v>
                </c:pt>
                <c:pt idx="1200">
                  <c:v>-68.67</c:v>
                </c:pt>
                <c:pt idx="1201">
                  <c:v>-69.38</c:v>
                </c:pt>
                <c:pt idx="1202">
                  <c:v>-69.63</c:v>
                </c:pt>
                <c:pt idx="1203">
                  <c:v>-69.239999999999995</c:v>
                </c:pt>
                <c:pt idx="1204">
                  <c:v>-69.77</c:v>
                </c:pt>
                <c:pt idx="1205">
                  <c:v>-69.53</c:v>
                </c:pt>
                <c:pt idx="1206">
                  <c:v>-68.22</c:v>
                </c:pt>
                <c:pt idx="1207">
                  <c:v>-68.67</c:v>
                </c:pt>
                <c:pt idx="1208">
                  <c:v>-68.87</c:v>
                </c:pt>
                <c:pt idx="1209">
                  <c:v>-68.72</c:v>
                </c:pt>
                <c:pt idx="1210">
                  <c:v>-68.430000000000007</c:v>
                </c:pt>
                <c:pt idx="1211">
                  <c:v>-69.8</c:v>
                </c:pt>
                <c:pt idx="1212">
                  <c:v>-71.53</c:v>
                </c:pt>
                <c:pt idx="1213">
                  <c:v>-71.64</c:v>
                </c:pt>
                <c:pt idx="1214">
                  <c:v>-72.290000000000006</c:v>
                </c:pt>
                <c:pt idx="1215">
                  <c:v>-71.14</c:v>
                </c:pt>
                <c:pt idx="1216">
                  <c:v>-72.11</c:v>
                </c:pt>
                <c:pt idx="1217">
                  <c:v>-72.34</c:v>
                </c:pt>
                <c:pt idx="1218">
                  <c:v>-73.62</c:v>
                </c:pt>
                <c:pt idx="1219">
                  <c:v>-74.06</c:v>
                </c:pt>
                <c:pt idx="1220">
                  <c:v>-72.03</c:v>
                </c:pt>
                <c:pt idx="1221">
                  <c:v>-74.180000000000007</c:v>
                </c:pt>
                <c:pt idx="1222">
                  <c:v>-68.69</c:v>
                </c:pt>
                <c:pt idx="1223">
                  <c:v>-68.569999999999993</c:v>
                </c:pt>
                <c:pt idx="1224">
                  <c:v>-68.94</c:v>
                </c:pt>
                <c:pt idx="1225">
                  <c:v>-69.53</c:v>
                </c:pt>
                <c:pt idx="1226">
                  <c:v>-69.55</c:v>
                </c:pt>
                <c:pt idx="1227">
                  <c:v>-70.41</c:v>
                </c:pt>
                <c:pt idx="1228">
                  <c:v>-70.58</c:v>
                </c:pt>
                <c:pt idx="1229">
                  <c:v>-69.92</c:v>
                </c:pt>
                <c:pt idx="1230">
                  <c:v>-69.27</c:v>
                </c:pt>
                <c:pt idx="1231">
                  <c:v>-69.41</c:v>
                </c:pt>
                <c:pt idx="1232">
                  <c:v>-69.28</c:v>
                </c:pt>
                <c:pt idx="1233">
                  <c:v>-69.84</c:v>
                </c:pt>
                <c:pt idx="1234">
                  <c:v>-70.099999999999994</c:v>
                </c:pt>
                <c:pt idx="1235">
                  <c:v>-70.55</c:v>
                </c:pt>
                <c:pt idx="1236">
                  <c:v>-70.62</c:v>
                </c:pt>
                <c:pt idx="1237">
                  <c:v>-70.3</c:v>
                </c:pt>
                <c:pt idx="1238">
                  <c:v>-70.16</c:v>
                </c:pt>
                <c:pt idx="1239">
                  <c:v>-70.47</c:v>
                </c:pt>
                <c:pt idx="1240">
                  <c:v>-69.44</c:v>
                </c:pt>
                <c:pt idx="1241">
                  <c:v>-69.599999999999994</c:v>
                </c:pt>
                <c:pt idx="1242">
                  <c:v>-70.48</c:v>
                </c:pt>
                <c:pt idx="1243">
                  <c:v>-71.88</c:v>
                </c:pt>
                <c:pt idx="1244">
                  <c:v>-71.06</c:v>
                </c:pt>
                <c:pt idx="1245">
                  <c:v>-71.400000000000006</c:v>
                </c:pt>
                <c:pt idx="1246">
                  <c:v>-71.23</c:v>
                </c:pt>
                <c:pt idx="1247">
                  <c:v>-69.53</c:v>
                </c:pt>
                <c:pt idx="1248">
                  <c:v>-70.27</c:v>
                </c:pt>
                <c:pt idx="1249">
                  <c:v>-70.959999999999994</c:v>
                </c:pt>
                <c:pt idx="1250">
                  <c:v>-71.7</c:v>
                </c:pt>
                <c:pt idx="1251">
                  <c:v>-72.66</c:v>
                </c:pt>
                <c:pt idx="1252">
                  <c:v>-73.930000000000007</c:v>
                </c:pt>
                <c:pt idx="1253">
                  <c:v>-73.5</c:v>
                </c:pt>
                <c:pt idx="1254">
                  <c:v>-73.58</c:v>
                </c:pt>
                <c:pt idx="1255">
                  <c:v>-71.86</c:v>
                </c:pt>
                <c:pt idx="1256">
                  <c:v>-71.38</c:v>
                </c:pt>
                <c:pt idx="1257">
                  <c:v>-71.08</c:v>
                </c:pt>
                <c:pt idx="1258">
                  <c:v>-70.5</c:v>
                </c:pt>
                <c:pt idx="1259">
                  <c:v>-70.3</c:v>
                </c:pt>
                <c:pt idx="1260">
                  <c:v>-68.95</c:v>
                </c:pt>
                <c:pt idx="1261">
                  <c:v>-67.25</c:v>
                </c:pt>
                <c:pt idx="1262">
                  <c:v>-68.23</c:v>
                </c:pt>
                <c:pt idx="1263">
                  <c:v>-69.09</c:v>
                </c:pt>
                <c:pt idx="1264">
                  <c:v>-67.23</c:v>
                </c:pt>
                <c:pt idx="1265">
                  <c:v>-64.7</c:v>
                </c:pt>
                <c:pt idx="1266">
                  <c:v>-63.28</c:v>
                </c:pt>
                <c:pt idx="1267">
                  <c:v>-63.97</c:v>
                </c:pt>
                <c:pt idx="1268">
                  <c:v>-63.94</c:v>
                </c:pt>
              </c:numCache>
            </c:numRef>
          </c:val>
          <c:smooth val="1"/>
          <c:extLst>
            <c:ext xmlns:c16="http://schemas.microsoft.com/office/drawing/2014/chart" uri="{C3380CC4-5D6E-409C-BE32-E72D297353CC}">
              <c16:uniqueId val="{00000001-AA2B-4C85-8F58-F9D8E3FFDB0D}"/>
            </c:ext>
          </c:extLst>
        </c:ser>
        <c:ser>
          <c:idx val="2"/>
          <c:order val="2"/>
          <c:tx>
            <c:v>The Walt Disney Company (NYSE:DIS) - Share Pricing</c:v>
          </c:tx>
          <c:spPr>
            <a:ln w="25400">
              <a:solidFill>
                <a:srgbClr val="0070C0"/>
              </a:solidFill>
              <a:prstDash val="solid"/>
            </a:ln>
          </c:spPr>
          <c:marker>
            <c:symbol val="none"/>
          </c:marker>
          <c:cat>
            <c:numRef>
              <c:f>'Pane 1'!$A$37:$A$1305</c:f>
              <c:numCache>
                <c:formatCode>[$-409]mmm\-dd\-yyyy;@</c:formatCode>
                <c:ptCount val="1269"/>
                <c:pt idx="0">
                  <c:v>42327</c:v>
                </c:pt>
                <c:pt idx="1">
                  <c:v>42328</c:v>
                </c:pt>
                <c:pt idx="2">
                  <c:v>42331</c:v>
                </c:pt>
                <c:pt idx="3">
                  <c:v>42332</c:v>
                </c:pt>
                <c:pt idx="4">
                  <c:v>42333</c:v>
                </c:pt>
                <c:pt idx="5">
                  <c:v>42335</c:v>
                </c:pt>
                <c:pt idx="6">
                  <c:v>42338</c:v>
                </c:pt>
                <c:pt idx="7">
                  <c:v>42339</c:v>
                </c:pt>
                <c:pt idx="8">
                  <c:v>42340</c:v>
                </c:pt>
                <c:pt idx="9">
                  <c:v>42341</c:v>
                </c:pt>
                <c:pt idx="10">
                  <c:v>42342</c:v>
                </c:pt>
                <c:pt idx="11">
                  <c:v>42345</c:v>
                </c:pt>
                <c:pt idx="12">
                  <c:v>42346</c:v>
                </c:pt>
                <c:pt idx="13">
                  <c:v>42347</c:v>
                </c:pt>
                <c:pt idx="14">
                  <c:v>42348</c:v>
                </c:pt>
                <c:pt idx="15">
                  <c:v>42349</c:v>
                </c:pt>
                <c:pt idx="16">
                  <c:v>42352</c:v>
                </c:pt>
                <c:pt idx="17">
                  <c:v>42353</c:v>
                </c:pt>
                <c:pt idx="18">
                  <c:v>42354</c:v>
                </c:pt>
                <c:pt idx="19">
                  <c:v>42355</c:v>
                </c:pt>
                <c:pt idx="20">
                  <c:v>42356</c:v>
                </c:pt>
                <c:pt idx="21">
                  <c:v>42359</c:v>
                </c:pt>
                <c:pt idx="22">
                  <c:v>42360</c:v>
                </c:pt>
                <c:pt idx="23">
                  <c:v>42361</c:v>
                </c:pt>
                <c:pt idx="24">
                  <c:v>42362</c:v>
                </c:pt>
                <c:pt idx="25">
                  <c:v>42366</c:v>
                </c:pt>
                <c:pt idx="26">
                  <c:v>42367</c:v>
                </c:pt>
                <c:pt idx="27">
                  <c:v>42368</c:v>
                </c:pt>
                <c:pt idx="28">
                  <c:v>42369</c:v>
                </c:pt>
                <c:pt idx="29">
                  <c:v>42373</c:v>
                </c:pt>
                <c:pt idx="30">
                  <c:v>42374</c:v>
                </c:pt>
                <c:pt idx="31">
                  <c:v>42375</c:v>
                </c:pt>
                <c:pt idx="32">
                  <c:v>42376</c:v>
                </c:pt>
                <c:pt idx="33">
                  <c:v>42377</c:v>
                </c:pt>
                <c:pt idx="34">
                  <c:v>42380</c:v>
                </c:pt>
                <c:pt idx="35">
                  <c:v>42381</c:v>
                </c:pt>
                <c:pt idx="36">
                  <c:v>42382</c:v>
                </c:pt>
                <c:pt idx="37">
                  <c:v>42383</c:v>
                </c:pt>
                <c:pt idx="38">
                  <c:v>42384</c:v>
                </c:pt>
                <c:pt idx="39">
                  <c:v>42388</c:v>
                </c:pt>
                <c:pt idx="40">
                  <c:v>42389</c:v>
                </c:pt>
                <c:pt idx="41">
                  <c:v>42390</c:v>
                </c:pt>
                <c:pt idx="42">
                  <c:v>42391</c:v>
                </c:pt>
                <c:pt idx="43">
                  <c:v>42394</c:v>
                </c:pt>
                <c:pt idx="44">
                  <c:v>42395</c:v>
                </c:pt>
                <c:pt idx="45">
                  <c:v>42396</c:v>
                </c:pt>
                <c:pt idx="46">
                  <c:v>42397</c:v>
                </c:pt>
                <c:pt idx="47">
                  <c:v>42398</c:v>
                </c:pt>
                <c:pt idx="48">
                  <c:v>42401</c:v>
                </c:pt>
                <c:pt idx="49">
                  <c:v>42402</c:v>
                </c:pt>
                <c:pt idx="50">
                  <c:v>42403</c:v>
                </c:pt>
                <c:pt idx="51">
                  <c:v>42404</c:v>
                </c:pt>
                <c:pt idx="52">
                  <c:v>42405</c:v>
                </c:pt>
                <c:pt idx="53">
                  <c:v>42408</c:v>
                </c:pt>
                <c:pt idx="54">
                  <c:v>42409</c:v>
                </c:pt>
                <c:pt idx="55">
                  <c:v>42410</c:v>
                </c:pt>
                <c:pt idx="56">
                  <c:v>42411</c:v>
                </c:pt>
                <c:pt idx="57">
                  <c:v>42412</c:v>
                </c:pt>
                <c:pt idx="58">
                  <c:v>42416</c:v>
                </c:pt>
                <c:pt idx="59">
                  <c:v>42417</c:v>
                </c:pt>
                <c:pt idx="60">
                  <c:v>42418</c:v>
                </c:pt>
                <c:pt idx="61">
                  <c:v>42419</c:v>
                </c:pt>
                <c:pt idx="62">
                  <c:v>42422</c:v>
                </c:pt>
                <c:pt idx="63">
                  <c:v>42423</c:v>
                </c:pt>
                <c:pt idx="64">
                  <c:v>42424</c:v>
                </c:pt>
                <c:pt idx="65">
                  <c:v>42425</c:v>
                </c:pt>
                <c:pt idx="66">
                  <c:v>42426</c:v>
                </c:pt>
                <c:pt idx="67">
                  <c:v>42429</c:v>
                </c:pt>
                <c:pt idx="68">
                  <c:v>42430</c:v>
                </c:pt>
                <c:pt idx="69">
                  <c:v>42431</c:v>
                </c:pt>
                <c:pt idx="70">
                  <c:v>42432</c:v>
                </c:pt>
                <c:pt idx="71">
                  <c:v>42433</c:v>
                </c:pt>
                <c:pt idx="72">
                  <c:v>42436</c:v>
                </c:pt>
                <c:pt idx="73">
                  <c:v>42437</c:v>
                </c:pt>
                <c:pt idx="74">
                  <c:v>42438</c:v>
                </c:pt>
                <c:pt idx="75">
                  <c:v>42439</c:v>
                </c:pt>
                <c:pt idx="76">
                  <c:v>42440</c:v>
                </c:pt>
                <c:pt idx="77">
                  <c:v>42443</c:v>
                </c:pt>
                <c:pt idx="78">
                  <c:v>42444</c:v>
                </c:pt>
                <c:pt idx="79">
                  <c:v>42445</c:v>
                </c:pt>
                <c:pt idx="80">
                  <c:v>42446</c:v>
                </c:pt>
                <c:pt idx="81">
                  <c:v>42447</c:v>
                </c:pt>
                <c:pt idx="82">
                  <c:v>42450</c:v>
                </c:pt>
                <c:pt idx="83">
                  <c:v>42451</c:v>
                </c:pt>
                <c:pt idx="84">
                  <c:v>42452</c:v>
                </c:pt>
                <c:pt idx="85">
                  <c:v>42453</c:v>
                </c:pt>
                <c:pt idx="86">
                  <c:v>42457</c:v>
                </c:pt>
                <c:pt idx="87">
                  <c:v>42458</c:v>
                </c:pt>
                <c:pt idx="88">
                  <c:v>42459</c:v>
                </c:pt>
                <c:pt idx="89">
                  <c:v>42460</c:v>
                </c:pt>
                <c:pt idx="90">
                  <c:v>42461</c:v>
                </c:pt>
                <c:pt idx="91">
                  <c:v>42464</c:v>
                </c:pt>
                <c:pt idx="92">
                  <c:v>42465</c:v>
                </c:pt>
                <c:pt idx="93">
                  <c:v>42466</c:v>
                </c:pt>
                <c:pt idx="94">
                  <c:v>42467</c:v>
                </c:pt>
                <c:pt idx="95">
                  <c:v>42468</c:v>
                </c:pt>
                <c:pt idx="96">
                  <c:v>42471</c:v>
                </c:pt>
                <c:pt idx="97">
                  <c:v>42472</c:v>
                </c:pt>
                <c:pt idx="98">
                  <c:v>42473</c:v>
                </c:pt>
                <c:pt idx="99">
                  <c:v>42474</c:v>
                </c:pt>
                <c:pt idx="100">
                  <c:v>42475</c:v>
                </c:pt>
                <c:pt idx="101">
                  <c:v>42478</c:v>
                </c:pt>
                <c:pt idx="102">
                  <c:v>42479</c:v>
                </c:pt>
                <c:pt idx="103">
                  <c:v>42480</c:v>
                </c:pt>
                <c:pt idx="104">
                  <c:v>42481</c:v>
                </c:pt>
                <c:pt idx="105">
                  <c:v>42482</c:v>
                </c:pt>
                <c:pt idx="106">
                  <c:v>42485</c:v>
                </c:pt>
                <c:pt idx="107">
                  <c:v>42486</c:v>
                </c:pt>
                <c:pt idx="108">
                  <c:v>42487</c:v>
                </c:pt>
                <c:pt idx="109">
                  <c:v>42488</c:v>
                </c:pt>
                <c:pt idx="110">
                  <c:v>42489</c:v>
                </c:pt>
                <c:pt idx="111">
                  <c:v>42492</c:v>
                </c:pt>
                <c:pt idx="112">
                  <c:v>42493</c:v>
                </c:pt>
                <c:pt idx="113">
                  <c:v>42494</c:v>
                </c:pt>
                <c:pt idx="114">
                  <c:v>42495</c:v>
                </c:pt>
                <c:pt idx="115">
                  <c:v>42496</c:v>
                </c:pt>
                <c:pt idx="116">
                  <c:v>42499</c:v>
                </c:pt>
                <c:pt idx="117">
                  <c:v>42500</c:v>
                </c:pt>
                <c:pt idx="118">
                  <c:v>42501</c:v>
                </c:pt>
                <c:pt idx="119">
                  <c:v>42502</c:v>
                </c:pt>
                <c:pt idx="120">
                  <c:v>42503</c:v>
                </c:pt>
                <c:pt idx="121">
                  <c:v>42506</c:v>
                </c:pt>
                <c:pt idx="122">
                  <c:v>42507</c:v>
                </c:pt>
                <c:pt idx="123">
                  <c:v>42508</c:v>
                </c:pt>
                <c:pt idx="124">
                  <c:v>42509</c:v>
                </c:pt>
                <c:pt idx="125">
                  <c:v>42510</c:v>
                </c:pt>
                <c:pt idx="126">
                  <c:v>42513</c:v>
                </c:pt>
                <c:pt idx="127">
                  <c:v>42514</c:v>
                </c:pt>
                <c:pt idx="128">
                  <c:v>42515</c:v>
                </c:pt>
                <c:pt idx="129">
                  <c:v>42516</c:v>
                </c:pt>
                <c:pt idx="130">
                  <c:v>42517</c:v>
                </c:pt>
                <c:pt idx="131">
                  <c:v>42521</c:v>
                </c:pt>
                <c:pt idx="132">
                  <c:v>42522</c:v>
                </c:pt>
                <c:pt idx="133">
                  <c:v>42523</c:v>
                </c:pt>
                <c:pt idx="134">
                  <c:v>42524</c:v>
                </c:pt>
                <c:pt idx="135">
                  <c:v>42527</c:v>
                </c:pt>
                <c:pt idx="136">
                  <c:v>42528</c:v>
                </c:pt>
                <c:pt idx="137">
                  <c:v>42529</c:v>
                </c:pt>
                <c:pt idx="138">
                  <c:v>42530</c:v>
                </c:pt>
                <c:pt idx="139">
                  <c:v>42531</c:v>
                </c:pt>
                <c:pt idx="140">
                  <c:v>42534</c:v>
                </c:pt>
                <c:pt idx="141">
                  <c:v>42535</c:v>
                </c:pt>
                <c:pt idx="142">
                  <c:v>42536</c:v>
                </c:pt>
                <c:pt idx="143">
                  <c:v>42537</c:v>
                </c:pt>
                <c:pt idx="144">
                  <c:v>42538</c:v>
                </c:pt>
                <c:pt idx="145">
                  <c:v>42541</c:v>
                </c:pt>
                <c:pt idx="146">
                  <c:v>42542</c:v>
                </c:pt>
                <c:pt idx="147">
                  <c:v>42543</c:v>
                </c:pt>
                <c:pt idx="148">
                  <c:v>42544</c:v>
                </c:pt>
                <c:pt idx="149">
                  <c:v>42545</c:v>
                </c:pt>
                <c:pt idx="150">
                  <c:v>42548</c:v>
                </c:pt>
                <c:pt idx="151">
                  <c:v>42549</c:v>
                </c:pt>
                <c:pt idx="152">
                  <c:v>42550</c:v>
                </c:pt>
                <c:pt idx="153">
                  <c:v>42551</c:v>
                </c:pt>
                <c:pt idx="154">
                  <c:v>42552</c:v>
                </c:pt>
                <c:pt idx="155">
                  <c:v>42556</c:v>
                </c:pt>
                <c:pt idx="156">
                  <c:v>42557</c:v>
                </c:pt>
                <c:pt idx="157">
                  <c:v>42558</c:v>
                </c:pt>
                <c:pt idx="158">
                  <c:v>42559</c:v>
                </c:pt>
                <c:pt idx="159">
                  <c:v>42562</c:v>
                </c:pt>
                <c:pt idx="160">
                  <c:v>42563</c:v>
                </c:pt>
                <c:pt idx="161">
                  <c:v>42564</c:v>
                </c:pt>
                <c:pt idx="162">
                  <c:v>42565</c:v>
                </c:pt>
                <c:pt idx="163">
                  <c:v>42566</c:v>
                </c:pt>
                <c:pt idx="164">
                  <c:v>42569</c:v>
                </c:pt>
                <c:pt idx="165">
                  <c:v>42570</c:v>
                </c:pt>
                <c:pt idx="166">
                  <c:v>42571</c:v>
                </c:pt>
                <c:pt idx="167">
                  <c:v>42572</c:v>
                </c:pt>
                <c:pt idx="168">
                  <c:v>42573</c:v>
                </c:pt>
                <c:pt idx="169">
                  <c:v>42576</c:v>
                </c:pt>
                <c:pt idx="170">
                  <c:v>42577</c:v>
                </c:pt>
                <c:pt idx="171">
                  <c:v>42578</c:v>
                </c:pt>
                <c:pt idx="172">
                  <c:v>42579</c:v>
                </c:pt>
                <c:pt idx="173">
                  <c:v>42580</c:v>
                </c:pt>
                <c:pt idx="174">
                  <c:v>42583</c:v>
                </c:pt>
                <c:pt idx="175">
                  <c:v>42584</c:v>
                </c:pt>
                <c:pt idx="176">
                  <c:v>42585</c:v>
                </c:pt>
                <c:pt idx="177">
                  <c:v>42586</c:v>
                </c:pt>
                <c:pt idx="178">
                  <c:v>42587</c:v>
                </c:pt>
                <c:pt idx="179">
                  <c:v>42590</c:v>
                </c:pt>
                <c:pt idx="180">
                  <c:v>42591</c:v>
                </c:pt>
                <c:pt idx="181">
                  <c:v>42592</c:v>
                </c:pt>
                <c:pt idx="182">
                  <c:v>42593</c:v>
                </c:pt>
                <c:pt idx="183">
                  <c:v>42594</c:v>
                </c:pt>
                <c:pt idx="184">
                  <c:v>42597</c:v>
                </c:pt>
                <c:pt idx="185">
                  <c:v>42598</c:v>
                </c:pt>
                <c:pt idx="186">
                  <c:v>42599</c:v>
                </c:pt>
                <c:pt idx="187">
                  <c:v>42600</c:v>
                </c:pt>
                <c:pt idx="188">
                  <c:v>42601</c:v>
                </c:pt>
                <c:pt idx="189">
                  <c:v>42604</c:v>
                </c:pt>
                <c:pt idx="190">
                  <c:v>42605</c:v>
                </c:pt>
                <c:pt idx="191">
                  <c:v>42606</c:v>
                </c:pt>
                <c:pt idx="192">
                  <c:v>42607</c:v>
                </c:pt>
                <c:pt idx="193">
                  <c:v>42608</c:v>
                </c:pt>
                <c:pt idx="194">
                  <c:v>42611</c:v>
                </c:pt>
                <c:pt idx="195">
                  <c:v>42612</c:v>
                </c:pt>
                <c:pt idx="196">
                  <c:v>42613</c:v>
                </c:pt>
                <c:pt idx="197">
                  <c:v>42614</c:v>
                </c:pt>
                <c:pt idx="198">
                  <c:v>42615</c:v>
                </c:pt>
                <c:pt idx="199">
                  <c:v>42619</c:v>
                </c:pt>
                <c:pt idx="200">
                  <c:v>42620</c:v>
                </c:pt>
                <c:pt idx="201">
                  <c:v>42621</c:v>
                </c:pt>
                <c:pt idx="202">
                  <c:v>42622</c:v>
                </c:pt>
                <c:pt idx="203">
                  <c:v>42625</c:v>
                </c:pt>
                <c:pt idx="204">
                  <c:v>42626</c:v>
                </c:pt>
                <c:pt idx="205">
                  <c:v>42627</c:v>
                </c:pt>
                <c:pt idx="206">
                  <c:v>42628</c:v>
                </c:pt>
                <c:pt idx="207">
                  <c:v>42629</c:v>
                </c:pt>
                <c:pt idx="208">
                  <c:v>42632</c:v>
                </c:pt>
                <c:pt idx="209">
                  <c:v>42633</c:v>
                </c:pt>
                <c:pt idx="210">
                  <c:v>42634</c:v>
                </c:pt>
                <c:pt idx="211">
                  <c:v>42635</c:v>
                </c:pt>
                <c:pt idx="212">
                  <c:v>42636</c:v>
                </c:pt>
                <c:pt idx="213">
                  <c:v>42639</c:v>
                </c:pt>
                <c:pt idx="214">
                  <c:v>42640</c:v>
                </c:pt>
                <c:pt idx="215">
                  <c:v>42641</c:v>
                </c:pt>
                <c:pt idx="216">
                  <c:v>42642</c:v>
                </c:pt>
                <c:pt idx="217">
                  <c:v>42643</c:v>
                </c:pt>
                <c:pt idx="218">
                  <c:v>42646</c:v>
                </c:pt>
                <c:pt idx="219">
                  <c:v>42647</c:v>
                </c:pt>
                <c:pt idx="220">
                  <c:v>42648</c:v>
                </c:pt>
                <c:pt idx="221">
                  <c:v>42649</c:v>
                </c:pt>
                <c:pt idx="222">
                  <c:v>42650</c:v>
                </c:pt>
                <c:pt idx="223">
                  <c:v>42653</c:v>
                </c:pt>
                <c:pt idx="224">
                  <c:v>42654</c:v>
                </c:pt>
                <c:pt idx="225">
                  <c:v>42655</c:v>
                </c:pt>
                <c:pt idx="226">
                  <c:v>42656</c:v>
                </c:pt>
                <c:pt idx="227">
                  <c:v>42657</c:v>
                </c:pt>
                <c:pt idx="228">
                  <c:v>42660</c:v>
                </c:pt>
                <c:pt idx="229">
                  <c:v>42661</c:v>
                </c:pt>
                <c:pt idx="230">
                  <c:v>42662</c:v>
                </c:pt>
                <c:pt idx="231">
                  <c:v>42663</c:v>
                </c:pt>
                <c:pt idx="232">
                  <c:v>42664</c:v>
                </c:pt>
                <c:pt idx="233">
                  <c:v>42667</c:v>
                </c:pt>
                <c:pt idx="234">
                  <c:v>42668</c:v>
                </c:pt>
                <c:pt idx="235">
                  <c:v>42669</c:v>
                </c:pt>
                <c:pt idx="236">
                  <c:v>42670</c:v>
                </c:pt>
                <c:pt idx="237">
                  <c:v>42671</c:v>
                </c:pt>
                <c:pt idx="238">
                  <c:v>42674</c:v>
                </c:pt>
                <c:pt idx="239">
                  <c:v>42675</c:v>
                </c:pt>
                <c:pt idx="240">
                  <c:v>42676</c:v>
                </c:pt>
                <c:pt idx="241">
                  <c:v>42677</c:v>
                </c:pt>
                <c:pt idx="242">
                  <c:v>42678</c:v>
                </c:pt>
                <c:pt idx="243">
                  <c:v>42681</c:v>
                </c:pt>
                <c:pt idx="244">
                  <c:v>42682</c:v>
                </c:pt>
                <c:pt idx="245">
                  <c:v>42683</c:v>
                </c:pt>
                <c:pt idx="246">
                  <c:v>42684</c:v>
                </c:pt>
                <c:pt idx="247">
                  <c:v>42685</c:v>
                </c:pt>
                <c:pt idx="248">
                  <c:v>42688</c:v>
                </c:pt>
                <c:pt idx="249">
                  <c:v>42689</c:v>
                </c:pt>
                <c:pt idx="250">
                  <c:v>42690</c:v>
                </c:pt>
                <c:pt idx="251">
                  <c:v>42691</c:v>
                </c:pt>
                <c:pt idx="252">
                  <c:v>42692</c:v>
                </c:pt>
                <c:pt idx="253">
                  <c:v>42695</c:v>
                </c:pt>
                <c:pt idx="254">
                  <c:v>42696</c:v>
                </c:pt>
                <c:pt idx="255">
                  <c:v>42697</c:v>
                </c:pt>
                <c:pt idx="256">
                  <c:v>42699</c:v>
                </c:pt>
                <c:pt idx="257">
                  <c:v>42702</c:v>
                </c:pt>
                <c:pt idx="258">
                  <c:v>42703</c:v>
                </c:pt>
                <c:pt idx="259">
                  <c:v>42704</c:v>
                </c:pt>
                <c:pt idx="260">
                  <c:v>42705</c:v>
                </c:pt>
                <c:pt idx="261">
                  <c:v>42706</c:v>
                </c:pt>
                <c:pt idx="262">
                  <c:v>42709</c:v>
                </c:pt>
                <c:pt idx="263">
                  <c:v>42710</c:v>
                </c:pt>
                <c:pt idx="264">
                  <c:v>42711</c:v>
                </c:pt>
                <c:pt idx="265">
                  <c:v>42712</c:v>
                </c:pt>
                <c:pt idx="266">
                  <c:v>42713</c:v>
                </c:pt>
                <c:pt idx="267">
                  <c:v>42716</c:v>
                </c:pt>
                <c:pt idx="268">
                  <c:v>42717</c:v>
                </c:pt>
                <c:pt idx="269">
                  <c:v>42718</c:v>
                </c:pt>
                <c:pt idx="270">
                  <c:v>42719</c:v>
                </c:pt>
                <c:pt idx="271">
                  <c:v>42720</c:v>
                </c:pt>
                <c:pt idx="272">
                  <c:v>42723</c:v>
                </c:pt>
                <c:pt idx="273">
                  <c:v>42724</c:v>
                </c:pt>
                <c:pt idx="274">
                  <c:v>42725</c:v>
                </c:pt>
                <c:pt idx="275">
                  <c:v>42726</c:v>
                </c:pt>
                <c:pt idx="276">
                  <c:v>42727</c:v>
                </c:pt>
                <c:pt idx="277">
                  <c:v>42731</c:v>
                </c:pt>
                <c:pt idx="278">
                  <c:v>42732</c:v>
                </c:pt>
                <c:pt idx="279">
                  <c:v>42733</c:v>
                </c:pt>
                <c:pt idx="280">
                  <c:v>42734</c:v>
                </c:pt>
                <c:pt idx="281">
                  <c:v>42738</c:v>
                </c:pt>
                <c:pt idx="282">
                  <c:v>42739</c:v>
                </c:pt>
                <c:pt idx="283">
                  <c:v>42740</c:v>
                </c:pt>
                <c:pt idx="284">
                  <c:v>42741</c:v>
                </c:pt>
                <c:pt idx="285">
                  <c:v>42744</c:v>
                </c:pt>
                <c:pt idx="286">
                  <c:v>42745</c:v>
                </c:pt>
                <c:pt idx="287">
                  <c:v>42746</c:v>
                </c:pt>
                <c:pt idx="288">
                  <c:v>42747</c:v>
                </c:pt>
                <c:pt idx="289">
                  <c:v>42748</c:v>
                </c:pt>
                <c:pt idx="290">
                  <c:v>42752</c:v>
                </c:pt>
                <c:pt idx="291">
                  <c:v>42753</c:v>
                </c:pt>
                <c:pt idx="292">
                  <c:v>42754</c:v>
                </c:pt>
                <c:pt idx="293">
                  <c:v>42755</c:v>
                </c:pt>
                <c:pt idx="294">
                  <c:v>42758</c:v>
                </c:pt>
                <c:pt idx="295">
                  <c:v>42759</c:v>
                </c:pt>
                <c:pt idx="296">
                  <c:v>42760</c:v>
                </c:pt>
                <c:pt idx="297">
                  <c:v>42761</c:v>
                </c:pt>
                <c:pt idx="298">
                  <c:v>42762</c:v>
                </c:pt>
                <c:pt idx="299">
                  <c:v>42765</c:v>
                </c:pt>
                <c:pt idx="300">
                  <c:v>42766</c:v>
                </c:pt>
                <c:pt idx="301">
                  <c:v>42767</c:v>
                </c:pt>
                <c:pt idx="302">
                  <c:v>42768</c:v>
                </c:pt>
                <c:pt idx="303">
                  <c:v>42769</c:v>
                </c:pt>
                <c:pt idx="304">
                  <c:v>42772</c:v>
                </c:pt>
                <c:pt idx="305">
                  <c:v>42773</c:v>
                </c:pt>
                <c:pt idx="306">
                  <c:v>42774</c:v>
                </c:pt>
                <c:pt idx="307">
                  <c:v>42775</c:v>
                </c:pt>
                <c:pt idx="308">
                  <c:v>42776</c:v>
                </c:pt>
                <c:pt idx="309">
                  <c:v>42779</c:v>
                </c:pt>
                <c:pt idx="310">
                  <c:v>42780</c:v>
                </c:pt>
                <c:pt idx="311">
                  <c:v>42781</c:v>
                </c:pt>
                <c:pt idx="312">
                  <c:v>42782</c:v>
                </c:pt>
                <c:pt idx="313">
                  <c:v>42783</c:v>
                </c:pt>
                <c:pt idx="314">
                  <c:v>42787</c:v>
                </c:pt>
                <c:pt idx="315">
                  <c:v>42788</c:v>
                </c:pt>
                <c:pt idx="316">
                  <c:v>42789</c:v>
                </c:pt>
                <c:pt idx="317">
                  <c:v>42790</c:v>
                </c:pt>
                <c:pt idx="318">
                  <c:v>42793</c:v>
                </c:pt>
                <c:pt idx="319">
                  <c:v>42794</c:v>
                </c:pt>
                <c:pt idx="320">
                  <c:v>42795</c:v>
                </c:pt>
                <c:pt idx="321">
                  <c:v>42796</c:v>
                </c:pt>
                <c:pt idx="322">
                  <c:v>42797</c:v>
                </c:pt>
                <c:pt idx="323">
                  <c:v>42800</c:v>
                </c:pt>
                <c:pt idx="324">
                  <c:v>42801</c:v>
                </c:pt>
                <c:pt idx="325">
                  <c:v>42802</c:v>
                </c:pt>
                <c:pt idx="326">
                  <c:v>42803</c:v>
                </c:pt>
                <c:pt idx="327">
                  <c:v>42804</c:v>
                </c:pt>
                <c:pt idx="328">
                  <c:v>42807</c:v>
                </c:pt>
                <c:pt idx="329">
                  <c:v>42808</c:v>
                </c:pt>
                <c:pt idx="330">
                  <c:v>42809</c:v>
                </c:pt>
                <c:pt idx="331">
                  <c:v>42810</c:v>
                </c:pt>
                <c:pt idx="332">
                  <c:v>42811</c:v>
                </c:pt>
                <c:pt idx="333">
                  <c:v>42814</c:v>
                </c:pt>
                <c:pt idx="334">
                  <c:v>42815</c:v>
                </c:pt>
                <c:pt idx="335">
                  <c:v>42816</c:v>
                </c:pt>
                <c:pt idx="336">
                  <c:v>42817</c:v>
                </c:pt>
                <c:pt idx="337">
                  <c:v>42818</c:v>
                </c:pt>
                <c:pt idx="338">
                  <c:v>42821</c:v>
                </c:pt>
                <c:pt idx="339">
                  <c:v>42822</c:v>
                </c:pt>
                <c:pt idx="340">
                  <c:v>42823</c:v>
                </c:pt>
                <c:pt idx="341">
                  <c:v>42824</c:v>
                </c:pt>
                <c:pt idx="342">
                  <c:v>42825</c:v>
                </c:pt>
                <c:pt idx="343">
                  <c:v>42828</c:v>
                </c:pt>
                <c:pt idx="344">
                  <c:v>42829</c:v>
                </c:pt>
                <c:pt idx="345">
                  <c:v>42830</c:v>
                </c:pt>
                <c:pt idx="346">
                  <c:v>42831</c:v>
                </c:pt>
                <c:pt idx="347">
                  <c:v>42832</c:v>
                </c:pt>
                <c:pt idx="348">
                  <c:v>42835</c:v>
                </c:pt>
                <c:pt idx="349">
                  <c:v>42836</c:v>
                </c:pt>
                <c:pt idx="350">
                  <c:v>42837</c:v>
                </c:pt>
                <c:pt idx="351">
                  <c:v>42838</c:v>
                </c:pt>
                <c:pt idx="352">
                  <c:v>42842</c:v>
                </c:pt>
                <c:pt idx="353">
                  <c:v>42843</c:v>
                </c:pt>
                <c:pt idx="354">
                  <c:v>42844</c:v>
                </c:pt>
                <c:pt idx="355">
                  <c:v>42845</c:v>
                </c:pt>
                <c:pt idx="356">
                  <c:v>42846</c:v>
                </c:pt>
                <c:pt idx="357">
                  <c:v>42849</c:v>
                </c:pt>
                <c:pt idx="358">
                  <c:v>42850</c:v>
                </c:pt>
                <c:pt idx="359">
                  <c:v>42851</c:v>
                </c:pt>
                <c:pt idx="360">
                  <c:v>42852</c:v>
                </c:pt>
                <c:pt idx="361">
                  <c:v>42853</c:v>
                </c:pt>
                <c:pt idx="362">
                  <c:v>42856</c:v>
                </c:pt>
                <c:pt idx="363">
                  <c:v>42857</c:v>
                </c:pt>
                <c:pt idx="364">
                  <c:v>42858</c:v>
                </c:pt>
                <c:pt idx="365">
                  <c:v>42859</c:v>
                </c:pt>
                <c:pt idx="366">
                  <c:v>42860</c:v>
                </c:pt>
                <c:pt idx="367">
                  <c:v>42863</c:v>
                </c:pt>
                <c:pt idx="368">
                  <c:v>42864</c:v>
                </c:pt>
                <c:pt idx="369">
                  <c:v>42865</c:v>
                </c:pt>
                <c:pt idx="370">
                  <c:v>42866</c:v>
                </c:pt>
                <c:pt idx="371">
                  <c:v>42867</c:v>
                </c:pt>
                <c:pt idx="372">
                  <c:v>42870</c:v>
                </c:pt>
                <c:pt idx="373">
                  <c:v>42871</c:v>
                </c:pt>
                <c:pt idx="374">
                  <c:v>42872</c:v>
                </c:pt>
                <c:pt idx="375">
                  <c:v>42873</c:v>
                </c:pt>
                <c:pt idx="376">
                  <c:v>42874</c:v>
                </c:pt>
                <c:pt idx="377">
                  <c:v>42877</c:v>
                </c:pt>
                <c:pt idx="378">
                  <c:v>42878</c:v>
                </c:pt>
                <c:pt idx="379">
                  <c:v>42879</c:v>
                </c:pt>
                <c:pt idx="380">
                  <c:v>42880</c:v>
                </c:pt>
                <c:pt idx="381">
                  <c:v>42881</c:v>
                </c:pt>
                <c:pt idx="382">
                  <c:v>42885</c:v>
                </c:pt>
                <c:pt idx="383">
                  <c:v>42886</c:v>
                </c:pt>
                <c:pt idx="384">
                  <c:v>42887</c:v>
                </c:pt>
                <c:pt idx="385">
                  <c:v>42888</c:v>
                </c:pt>
                <c:pt idx="386">
                  <c:v>42891</c:v>
                </c:pt>
                <c:pt idx="387">
                  <c:v>42892</c:v>
                </c:pt>
                <c:pt idx="388">
                  <c:v>42893</c:v>
                </c:pt>
                <c:pt idx="389">
                  <c:v>42894</c:v>
                </c:pt>
                <c:pt idx="390">
                  <c:v>42895</c:v>
                </c:pt>
                <c:pt idx="391">
                  <c:v>42898</c:v>
                </c:pt>
                <c:pt idx="392">
                  <c:v>42899</c:v>
                </c:pt>
                <c:pt idx="393">
                  <c:v>42900</c:v>
                </c:pt>
                <c:pt idx="394">
                  <c:v>42901</c:v>
                </c:pt>
                <c:pt idx="395">
                  <c:v>42902</c:v>
                </c:pt>
                <c:pt idx="396">
                  <c:v>42905</c:v>
                </c:pt>
                <c:pt idx="397">
                  <c:v>42906</c:v>
                </c:pt>
                <c:pt idx="398">
                  <c:v>42907</c:v>
                </c:pt>
                <c:pt idx="399">
                  <c:v>42908</c:v>
                </c:pt>
                <c:pt idx="400">
                  <c:v>42909</c:v>
                </c:pt>
                <c:pt idx="401">
                  <c:v>42912</c:v>
                </c:pt>
                <c:pt idx="402">
                  <c:v>42913</c:v>
                </c:pt>
                <c:pt idx="403">
                  <c:v>42914</c:v>
                </c:pt>
                <c:pt idx="404">
                  <c:v>42915</c:v>
                </c:pt>
                <c:pt idx="405">
                  <c:v>42916</c:v>
                </c:pt>
                <c:pt idx="406">
                  <c:v>42919</c:v>
                </c:pt>
                <c:pt idx="407">
                  <c:v>42921</c:v>
                </c:pt>
                <c:pt idx="408">
                  <c:v>42922</c:v>
                </c:pt>
                <c:pt idx="409">
                  <c:v>42923</c:v>
                </c:pt>
                <c:pt idx="410">
                  <c:v>42926</c:v>
                </c:pt>
                <c:pt idx="411">
                  <c:v>42927</c:v>
                </c:pt>
                <c:pt idx="412">
                  <c:v>42928</c:v>
                </c:pt>
                <c:pt idx="413">
                  <c:v>42929</c:v>
                </c:pt>
                <c:pt idx="414">
                  <c:v>42930</c:v>
                </c:pt>
                <c:pt idx="415">
                  <c:v>42933</c:v>
                </c:pt>
                <c:pt idx="416">
                  <c:v>42934</c:v>
                </c:pt>
                <c:pt idx="417">
                  <c:v>42935</c:v>
                </c:pt>
                <c:pt idx="418">
                  <c:v>42936</c:v>
                </c:pt>
                <c:pt idx="419">
                  <c:v>42937</c:v>
                </c:pt>
                <c:pt idx="420">
                  <c:v>42940</c:v>
                </c:pt>
                <c:pt idx="421">
                  <c:v>42941</c:v>
                </c:pt>
                <c:pt idx="422">
                  <c:v>42942</c:v>
                </c:pt>
                <c:pt idx="423">
                  <c:v>42943</c:v>
                </c:pt>
                <c:pt idx="424">
                  <c:v>42944</c:v>
                </c:pt>
                <c:pt idx="425">
                  <c:v>42947</c:v>
                </c:pt>
                <c:pt idx="426">
                  <c:v>42948</c:v>
                </c:pt>
                <c:pt idx="427">
                  <c:v>42949</c:v>
                </c:pt>
                <c:pt idx="428">
                  <c:v>42950</c:v>
                </c:pt>
                <c:pt idx="429">
                  <c:v>42951</c:v>
                </c:pt>
                <c:pt idx="430">
                  <c:v>42954</c:v>
                </c:pt>
                <c:pt idx="431">
                  <c:v>42955</c:v>
                </c:pt>
                <c:pt idx="432">
                  <c:v>42956</c:v>
                </c:pt>
                <c:pt idx="433">
                  <c:v>42957</c:v>
                </c:pt>
                <c:pt idx="434">
                  <c:v>42958</c:v>
                </c:pt>
                <c:pt idx="435">
                  <c:v>42961</c:v>
                </c:pt>
                <c:pt idx="436">
                  <c:v>42962</c:v>
                </c:pt>
                <c:pt idx="437">
                  <c:v>42963</c:v>
                </c:pt>
                <c:pt idx="438">
                  <c:v>42964</c:v>
                </c:pt>
                <c:pt idx="439">
                  <c:v>42965</c:v>
                </c:pt>
                <c:pt idx="440">
                  <c:v>42968</c:v>
                </c:pt>
                <c:pt idx="441">
                  <c:v>42969</c:v>
                </c:pt>
                <c:pt idx="442">
                  <c:v>42970</c:v>
                </c:pt>
                <c:pt idx="443">
                  <c:v>42971</c:v>
                </c:pt>
                <c:pt idx="444">
                  <c:v>42972</c:v>
                </c:pt>
                <c:pt idx="445">
                  <c:v>42975</c:v>
                </c:pt>
                <c:pt idx="446">
                  <c:v>42976</c:v>
                </c:pt>
                <c:pt idx="447">
                  <c:v>42977</c:v>
                </c:pt>
                <c:pt idx="448">
                  <c:v>42978</c:v>
                </c:pt>
                <c:pt idx="449">
                  <c:v>42979</c:v>
                </c:pt>
                <c:pt idx="450">
                  <c:v>42983</c:v>
                </c:pt>
                <c:pt idx="451">
                  <c:v>42984</c:v>
                </c:pt>
                <c:pt idx="452">
                  <c:v>42985</c:v>
                </c:pt>
                <c:pt idx="453">
                  <c:v>42986</c:v>
                </c:pt>
                <c:pt idx="454">
                  <c:v>42989</c:v>
                </c:pt>
                <c:pt idx="455">
                  <c:v>42990</c:v>
                </c:pt>
                <c:pt idx="456">
                  <c:v>42991</c:v>
                </c:pt>
                <c:pt idx="457">
                  <c:v>42992</c:v>
                </c:pt>
                <c:pt idx="458">
                  <c:v>42993</c:v>
                </c:pt>
                <c:pt idx="459">
                  <c:v>42996</c:v>
                </c:pt>
                <c:pt idx="460">
                  <c:v>42997</c:v>
                </c:pt>
                <c:pt idx="461">
                  <c:v>42998</c:v>
                </c:pt>
                <c:pt idx="462">
                  <c:v>42999</c:v>
                </c:pt>
                <c:pt idx="463">
                  <c:v>43000</c:v>
                </c:pt>
                <c:pt idx="464">
                  <c:v>43003</c:v>
                </c:pt>
                <c:pt idx="465">
                  <c:v>43004</c:v>
                </c:pt>
                <c:pt idx="466">
                  <c:v>43005</c:v>
                </c:pt>
                <c:pt idx="467">
                  <c:v>43006</c:v>
                </c:pt>
                <c:pt idx="468">
                  <c:v>43007</c:v>
                </c:pt>
                <c:pt idx="469">
                  <c:v>43010</c:v>
                </c:pt>
                <c:pt idx="470">
                  <c:v>43011</c:v>
                </c:pt>
                <c:pt idx="471">
                  <c:v>43012</c:v>
                </c:pt>
                <c:pt idx="472">
                  <c:v>43013</c:v>
                </c:pt>
                <c:pt idx="473">
                  <c:v>43014</c:v>
                </c:pt>
                <c:pt idx="474">
                  <c:v>43017</c:v>
                </c:pt>
                <c:pt idx="475">
                  <c:v>43018</c:v>
                </c:pt>
                <c:pt idx="476">
                  <c:v>43019</c:v>
                </c:pt>
                <c:pt idx="477">
                  <c:v>43020</c:v>
                </c:pt>
                <c:pt idx="478">
                  <c:v>43021</c:v>
                </c:pt>
                <c:pt idx="479">
                  <c:v>43024</c:v>
                </c:pt>
                <c:pt idx="480">
                  <c:v>43025</c:v>
                </c:pt>
                <c:pt idx="481">
                  <c:v>43026</c:v>
                </c:pt>
                <c:pt idx="482">
                  <c:v>43027</c:v>
                </c:pt>
                <c:pt idx="483">
                  <c:v>43028</c:v>
                </c:pt>
                <c:pt idx="484">
                  <c:v>43031</c:v>
                </c:pt>
                <c:pt idx="485">
                  <c:v>43032</c:v>
                </c:pt>
                <c:pt idx="486">
                  <c:v>43033</c:v>
                </c:pt>
                <c:pt idx="487">
                  <c:v>43034</c:v>
                </c:pt>
                <c:pt idx="488">
                  <c:v>43035</c:v>
                </c:pt>
                <c:pt idx="489">
                  <c:v>43038</c:v>
                </c:pt>
                <c:pt idx="490">
                  <c:v>43039</c:v>
                </c:pt>
                <c:pt idx="491">
                  <c:v>43040</c:v>
                </c:pt>
                <c:pt idx="492">
                  <c:v>43041</c:v>
                </c:pt>
                <c:pt idx="493">
                  <c:v>43042</c:v>
                </c:pt>
                <c:pt idx="494">
                  <c:v>43045</c:v>
                </c:pt>
                <c:pt idx="495">
                  <c:v>43046</c:v>
                </c:pt>
                <c:pt idx="496">
                  <c:v>43047</c:v>
                </c:pt>
                <c:pt idx="497">
                  <c:v>43048</c:v>
                </c:pt>
                <c:pt idx="498">
                  <c:v>43049</c:v>
                </c:pt>
                <c:pt idx="499">
                  <c:v>43052</c:v>
                </c:pt>
                <c:pt idx="500">
                  <c:v>43053</c:v>
                </c:pt>
                <c:pt idx="501">
                  <c:v>43054</c:v>
                </c:pt>
                <c:pt idx="502">
                  <c:v>43055</c:v>
                </c:pt>
                <c:pt idx="503">
                  <c:v>43056</c:v>
                </c:pt>
                <c:pt idx="504">
                  <c:v>43059</c:v>
                </c:pt>
                <c:pt idx="505">
                  <c:v>43060</c:v>
                </c:pt>
                <c:pt idx="506">
                  <c:v>43061</c:v>
                </c:pt>
                <c:pt idx="507">
                  <c:v>43063</c:v>
                </c:pt>
                <c:pt idx="508">
                  <c:v>43066</c:v>
                </c:pt>
                <c:pt idx="509">
                  <c:v>43067</c:v>
                </c:pt>
                <c:pt idx="510">
                  <c:v>43068</c:v>
                </c:pt>
                <c:pt idx="511">
                  <c:v>43069</c:v>
                </c:pt>
                <c:pt idx="512">
                  <c:v>43070</c:v>
                </c:pt>
                <c:pt idx="513">
                  <c:v>43073</c:v>
                </c:pt>
                <c:pt idx="514">
                  <c:v>43074</c:v>
                </c:pt>
                <c:pt idx="515">
                  <c:v>43075</c:v>
                </c:pt>
                <c:pt idx="516">
                  <c:v>43076</c:v>
                </c:pt>
                <c:pt idx="517">
                  <c:v>43077</c:v>
                </c:pt>
                <c:pt idx="518">
                  <c:v>43080</c:v>
                </c:pt>
                <c:pt idx="519">
                  <c:v>43081</c:v>
                </c:pt>
                <c:pt idx="520">
                  <c:v>43082</c:v>
                </c:pt>
                <c:pt idx="521">
                  <c:v>43083</c:v>
                </c:pt>
                <c:pt idx="522">
                  <c:v>43084</c:v>
                </c:pt>
                <c:pt idx="523">
                  <c:v>43087</c:v>
                </c:pt>
                <c:pt idx="524">
                  <c:v>43088</c:v>
                </c:pt>
                <c:pt idx="525">
                  <c:v>43089</c:v>
                </c:pt>
                <c:pt idx="526">
                  <c:v>43090</c:v>
                </c:pt>
                <c:pt idx="527">
                  <c:v>43091</c:v>
                </c:pt>
                <c:pt idx="528">
                  <c:v>43095</c:v>
                </c:pt>
                <c:pt idx="529">
                  <c:v>43096</c:v>
                </c:pt>
                <c:pt idx="530">
                  <c:v>43097</c:v>
                </c:pt>
                <c:pt idx="531">
                  <c:v>43098</c:v>
                </c:pt>
                <c:pt idx="532">
                  <c:v>43102</c:v>
                </c:pt>
                <c:pt idx="533">
                  <c:v>43103</c:v>
                </c:pt>
                <c:pt idx="534">
                  <c:v>43104</c:v>
                </c:pt>
                <c:pt idx="535">
                  <c:v>43105</c:v>
                </c:pt>
                <c:pt idx="536">
                  <c:v>43108</c:v>
                </c:pt>
                <c:pt idx="537">
                  <c:v>43109</c:v>
                </c:pt>
                <c:pt idx="538">
                  <c:v>43110</c:v>
                </c:pt>
                <c:pt idx="539">
                  <c:v>43111</c:v>
                </c:pt>
                <c:pt idx="540">
                  <c:v>43112</c:v>
                </c:pt>
                <c:pt idx="541">
                  <c:v>43116</c:v>
                </c:pt>
                <c:pt idx="542">
                  <c:v>43117</c:v>
                </c:pt>
                <c:pt idx="543">
                  <c:v>43118</c:v>
                </c:pt>
                <c:pt idx="544">
                  <c:v>43119</c:v>
                </c:pt>
                <c:pt idx="545">
                  <c:v>43122</c:v>
                </c:pt>
                <c:pt idx="546">
                  <c:v>43123</c:v>
                </c:pt>
                <c:pt idx="547">
                  <c:v>43124</c:v>
                </c:pt>
                <c:pt idx="548">
                  <c:v>43125</c:v>
                </c:pt>
                <c:pt idx="549">
                  <c:v>43126</c:v>
                </c:pt>
                <c:pt idx="550">
                  <c:v>43129</c:v>
                </c:pt>
                <c:pt idx="551">
                  <c:v>43130</c:v>
                </c:pt>
                <c:pt idx="552">
                  <c:v>43131</c:v>
                </c:pt>
                <c:pt idx="553">
                  <c:v>43132</c:v>
                </c:pt>
                <c:pt idx="554">
                  <c:v>43133</c:v>
                </c:pt>
                <c:pt idx="555">
                  <c:v>43136</c:v>
                </c:pt>
                <c:pt idx="556">
                  <c:v>43137</c:v>
                </c:pt>
                <c:pt idx="557">
                  <c:v>43138</c:v>
                </c:pt>
                <c:pt idx="558">
                  <c:v>43139</c:v>
                </c:pt>
                <c:pt idx="559">
                  <c:v>43140</c:v>
                </c:pt>
                <c:pt idx="560">
                  <c:v>43143</c:v>
                </c:pt>
                <c:pt idx="561">
                  <c:v>43144</c:v>
                </c:pt>
                <c:pt idx="562">
                  <c:v>43145</c:v>
                </c:pt>
                <c:pt idx="563">
                  <c:v>43146</c:v>
                </c:pt>
                <c:pt idx="564">
                  <c:v>43147</c:v>
                </c:pt>
                <c:pt idx="565">
                  <c:v>43151</c:v>
                </c:pt>
                <c:pt idx="566">
                  <c:v>43152</c:v>
                </c:pt>
                <c:pt idx="567">
                  <c:v>43153</c:v>
                </c:pt>
                <c:pt idx="568">
                  <c:v>43154</c:v>
                </c:pt>
                <c:pt idx="569">
                  <c:v>43157</c:v>
                </c:pt>
                <c:pt idx="570">
                  <c:v>43158</c:v>
                </c:pt>
                <c:pt idx="571">
                  <c:v>43159</c:v>
                </c:pt>
                <c:pt idx="572">
                  <c:v>43160</c:v>
                </c:pt>
                <c:pt idx="573">
                  <c:v>43161</c:v>
                </c:pt>
                <c:pt idx="574">
                  <c:v>43164</c:v>
                </c:pt>
                <c:pt idx="575">
                  <c:v>43165</c:v>
                </c:pt>
                <c:pt idx="576">
                  <c:v>43166</c:v>
                </c:pt>
                <c:pt idx="577">
                  <c:v>43167</c:v>
                </c:pt>
                <c:pt idx="578">
                  <c:v>43168</c:v>
                </c:pt>
                <c:pt idx="579">
                  <c:v>43171</c:v>
                </c:pt>
                <c:pt idx="580">
                  <c:v>43172</c:v>
                </c:pt>
                <c:pt idx="581">
                  <c:v>43173</c:v>
                </c:pt>
                <c:pt idx="582">
                  <c:v>43174</c:v>
                </c:pt>
                <c:pt idx="583">
                  <c:v>43175</c:v>
                </c:pt>
                <c:pt idx="584">
                  <c:v>43178</c:v>
                </c:pt>
                <c:pt idx="585">
                  <c:v>43179</c:v>
                </c:pt>
                <c:pt idx="586">
                  <c:v>43180</c:v>
                </c:pt>
                <c:pt idx="587">
                  <c:v>43181</c:v>
                </c:pt>
                <c:pt idx="588">
                  <c:v>43182</c:v>
                </c:pt>
                <c:pt idx="589">
                  <c:v>43185</c:v>
                </c:pt>
                <c:pt idx="590">
                  <c:v>43186</c:v>
                </c:pt>
                <c:pt idx="591">
                  <c:v>43187</c:v>
                </c:pt>
                <c:pt idx="592">
                  <c:v>43188</c:v>
                </c:pt>
                <c:pt idx="593">
                  <c:v>43192</c:v>
                </c:pt>
                <c:pt idx="594">
                  <c:v>43193</c:v>
                </c:pt>
                <c:pt idx="595">
                  <c:v>43194</c:v>
                </c:pt>
                <c:pt idx="596">
                  <c:v>43195</c:v>
                </c:pt>
                <c:pt idx="597">
                  <c:v>43196</c:v>
                </c:pt>
                <c:pt idx="598">
                  <c:v>43199</c:v>
                </c:pt>
                <c:pt idx="599">
                  <c:v>43200</c:v>
                </c:pt>
                <c:pt idx="600">
                  <c:v>43201</c:v>
                </c:pt>
                <c:pt idx="601">
                  <c:v>43202</c:v>
                </c:pt>
                <c:pt idx="602">
                  <c:v>43203</c:v>
                </c:pt>
                <c:pt idx="603">
                  <c:v>43206</c:v>
                </c:pt>
                <c:pt idx="604">
                  <c:v>43207</c:v>
                </c:pt>
                <c:pt idx="605">
                  <c:v>43208</c:v>
                </c:pt>
                <c:pt idx="606">
                  <c:v>43209</c:v>
                </c:pt>
                <c:pt idx="607">
                  <c:v>43210</c:v>
                </c:pt>
                <c:pt idx="608">
                  <c:v>43213</c:v>
                </c:pt>
                <c:pt idx="609">
                  <c:v>43214</c:v>
                </c:pt>
                <c:pt idx="610">
                  <c:v>43215</c:v>
                </c:pt>
                <c:pt idx="611">
                  <c:v>43216</c:v>
                </c:pt>
                <c:pt idx="612">
                  <c:v>43217</c:v>
                </c:pt>
                <c:pt idx="613">
                  <c:v>43220</c:v>
                </c:pt>
                <c:pt idx="614">
                  <c:v>43221</c:v>
                </c:pt>
                <c:pt idx="615">
                  <c:v>43222</c:v>
                </c:pt>
                <c:pt idx="616">
                  <c:v>43223</c:v>
                </c:pt>
                <c:pt idx="617">
                  <c:v>43224</c:v>
                </c:pt>
                <c:pt idx="618">
                  <c:v>43227</c:v>
                </c:pt>
                <c:pt idx="619">
                  <c:v>43228</c:v>
                </c:pt>
                <c:pt idx="620">
                  <c:v>43229</c:v>
                </c:pt>
                <c:pt idx="621">
                  <c:v>43230</c:v>
                </c:pt>
                <c:pt idx="622">
                  <c:v>43231</c:v>
                </c:pt>
                <c:pt idx="623">
                  <c:v>43234</c:v>
                </c:pt>
                <c:pt idx="624">
                  <c:v>43235</c:v>
                </c:pt>
                <c:pt idx="625">
                  <c:v>43236</c:v>
                </c:pt>
                <c:pt idx="626">
                  <c:v>43237</c:v>
                </c:pt>
                <c:pt idx="627">
                  <c:v>43238</c:v>
                </c:pt>
                <c:pt idx="628">
                  <c:v>43241</c:v>
                </c:pt>
                <c:pt idx="629">
                  <c:v>43242</c:v>
                </c:pt>
                <c:pt idx="630">
                  <c:v>43243</c:v>
                </c:pt>
                <c:pt idx="631">
                  <c:v>43244</c:v>
                </c:pt>
                <c:pt idx="632">
                  <c:v>43245</c:v>
                </c:pt>
                <c:pt idx="633">
                  <c:v>43249</c:v>
                </c:pt>
                <c:pt idx="634">
                  <c:v>43250</c:v>
                </c:pt>
                <c:pt idx="635">
                  <c:v>43251</c:v>
                </c:pt>
                <c:pt idx="636">
                  <c:v>43252</c:v>
                </c:pt>
                <c:pt idx="637">
                  <c:v>43255</c:v>
                </c:pt>
                <c:pt idx="638">
                  <c:v>43256</c:v>
                </c:pt>
                <c:pt idx="639">
                  <c:v>43257</c:v>
                </c:pt>
                <c:pt idx="640">
                  <c:v>43258</c:v>
                </c:pt>
                <c:pt idx="641">
                  <c:v>43259</c:v>
                </c:pt>
                <c:pt idx="642">
                  <c:v>43262</c:v>
                </c:pt>
                <c:pt idx="643">
                  <c:v>43263</c:v>
                </c:pt>
                <c:pt idx="644">
                  <c:v>43264</c:v>
                </c:pt>
                <c:pt idx="645">
                  <c:v>43265</c:v>
                </c:pt>
                <c:pt idx="646">
                  <c:v>43266</c:v>
                </c:pt>
                <c:pt idx="647">
                  <c:v>43269</c:v>
                </c:pt>
                <c:pt idx="648">
                  <c:v>43270</c:v>
                </c:pt>
                <c:pt idx="649">
                  <c:v>43271</c:v>
                </c:pt>
                <c:pt idx="650">
                  <c:v>43272</c:v>
                </c:pt>
                <c:pt idx="651">
                  <c:v>43273</c:v>
                </c:pt>
                <c:pt idx="652">
                  <c:v>43276</c:v>
                </c:pt>
                <c:pt idx="653">
                  <c:v>43277</c:v>
                </c:pt>
                <c:pt idx="654">
                  <c:v>43278</c:v>
                </c:pt>
                <c:pt idx="655">
                  <c:v>43279</c:v>
                </c:pt>
                <c:pt idx="656">
                  <c:v>43280</c:v>
                </c:pt>
                <c:pt idx="657">
                  <c:v>43283</c:v>
                </c:pt>
                <c:pt idx="658">
                  <c:v>43284</c:v>
                </c:pt>
                <c:pt idx="659">
                  <c:v>43286</c:v>
                </c:pt>
                <c:pt idx="660">
                  <c:v>43287</c:v>
                </c:pt>
                <c:pt idx="661">
                  <c:v>43290</c:v>
                </c:pt>
                <c:pt idx="662">
                  <c:v>43291</c:v>
                </c:pt>
                <c:pt idx="663">
                  <c:v>43292</c:v>
                </c:pt>
                <c:pt idx="664">
                  <c:v>43293</c:v>
                </c:pt>
                <c:pt idx="665">
                  <c:v>43294</c:v>
                </c:pt>
                <c:pt idx="666">
                  <c:v>43297</c:v>
                </c:pt>
                <c:pt idx="667">
                  <c:v>43298</c:v>
                </c:pt>
                <c:pt idx="668">
                  <c:v>43299</c:v>
                </c:pt>
                <c:pt idx="669">
                  <c:v>43300</c:v>
                </c:pt>
                <c:pt idx="670">
                  <c:v>43301</c:v>
                </c:pt>
                <c:pt idx="671">
                  <c:v>43304</c:v>
                </c:pt>
                <c:pt idx="672">
                  <c:v>43305</c:v>
                </c:pt>
                <c:pt idx="673">
                  <c:v>43306</c:v>
                </c:pt>
                <c:pt idx="674">
                  <c:v>43307</c:v>
                </c:pt>
                <c:pt idx="675">
                  <c:v>43308</c:v>
                </c:pt>
                <c:pt idx="676">
                  <c:v>43311</c:v>
                </c:pt>
                <c:pt idx="677">
                  <c:v>43312</c:v>
                </c:pt>
                <c:pt idx="678">
                  <c:v>43313</c:v>
                </c:pt>
                <c:pt idx="679">
                  <c:v>43314</c:v>
                </c:pt>
                <c:pt idx="680">
                  <c:v>43315</c:v>
                </c:pt>
                <c:pt idx="681">
                  <c:v>43318</c:v>
                </c:pt>
                <c:pt idx="682">
                  <c:v>43319</c:v>
                </c:pt>
                <c:pt idx="683">
                  <c:v>43320</c:v>
                </c:pt>
                <c:pt idx="684">
                  <c:v>43321</c:v>
                </c:pt>
                <c:pt idx="685">
                  <c:v>43322</c:v>
                </c:pt>
                <c:pt idx="686">
                  <c:v>43325</c:v>
                </c:pt>
                <c:pt idx="687">
                  <c:v>43326</c:v>
                </c:pt>
                <c:pt idx="688">
                  <c:v>43327</c:v>
                </c:pt>
                <c:pt idx="689">
                  <c:v>43328</c:v>
                </c:pt>
                <c:pt idx="690">
                  <c:v>43329</c:v>
                </c:pt>
                <c:pt idx="691">
                  <c:v>43332</c:v>
                </c:pt>
                <c:pt idx="692">
                  <c:v>43333</c:v>
                </c:pt>
                <c:pt idx="693">
                  <c:v>43334</c:v>
                </c:pt>
                <c:pt idx="694">
                  <c:v>43335</c:v>
                </c:pt>
                <c:pt idx="695">
                  <c:v>43336</c:v>
                </c:pt>
                <c:pt idx="696">
                  <c:v>43339</c:v>
                </c:pt>
                <c:pt idx="697">
                  <c:v>43340</c:v>
                </c:pt>
                <c:pt idx="698">
                  <c:v>43341</c:v>
                </c:pt>
                <c:pt idx="699">
                  <c:v>43342</c:v>
                </c:pt>
                <c:pt idx="700">
                  <c:v>43343</c:v>
                </c:pt>
                <c:pt idx="701">
                  <c:v>43347</c:v>
                </c:pt>
                <c:pt idx="702">
                  <c:v>43348</c:v>
                </c:pt>
                <c:pt idx="703">
                  <c:v>43349</c:v>
                </c:pt>
                <c:pt idx="704">
                  <c:v>43350</c:v>
                </c:pt>
                <c:pt idx="705">
                  <c:v>43353</c:v>
                </c:pt>
                <c:pt idx="706">
                  <c:v>43354</c:v>
                </c:pt>
                <c:pt idx="707">
                  <c:v>43355</c:v>
                </c:pt>
                <c:pt idx="708">
                  <c:v>43356</c:v>
                </c:pt>
                <c:pt idx="709">
                  <c:v>43357</c:v>
                </c:pt>
                <c:pt idx="710">
                  <c:v>43360</c:v>
                </c:pt>
                <c:pt idx="711">
                  <c:v>43361</c:v>
                </c:pt>
                <c:pt idx="712">
                  <c:v>43362</c:v>
                </c:pt>
                <c:pt idx="713">
                  <c:v>43363</c:v>
                </c:pt>
                <c:pt idx="714">
                  <c:v>43364</c:v>
                </c:pt>
                <c:pt idx="715">
                  <c:v>43367</c:v>
                </c:pt>
                <c:pt idx="716">
                  <c:v>43368</c:v>
                </c:pt>
                <c:pt idx="717">
                  <c:v>43369</c:v>
                </c:pt>
                <c:pt idx="718">
                  <c:v>43370</c:v>
                </c:pt>
                <c:pt idx="719">
                  <c:v>43371</c:v>
                </c:pt>
                <c:pt idx="720">
                  <c:v>43374</c:v>
                </c:pt>
                <c:pt idx="721">
                  <c:v>43375</c:v>
                </c:pt>
                <c:pt idx="722">
                  <c:v>43376</c:v>
                </c:pt>
                <c:pt idx="723">
                  <c:v>43377</c:v>
                </c:pt>
                <c:pt idx="724">
                  <c:v>43378</c:v>
                </c:pt>
                <c:pt idx="725">
                  <c:v>43381</c:v>
                </c:pt>
                <c:pt idx="726">
                  <c:v>43382</c:v>
                </c:pt>
                <c:pt idx="727">
                  <c:v>43383</c:v>
                </c:pt>
                <c:pt idx="728">
                  <c:v>43384</c:v>
                </c:pt>
                <c:pt idx="729">
                  <c:v>43385</c:v>
                </c:pt>
                <c:pt idx="730">
                  <c:v>43388</c:v>
                </c:pt>
                <c:pt idx="731">
                  <c:v>43389</c:v>
                </c:pt>
                <c:pt idx="732">
                  <c:v>43390</c:v>
                </c:pt>
                <c:pt idx="733">
                  <c:v>43391</c:v>
                </c:pt>
                <c:pt idx="734">
                  <c:v>43392</c:v>
                </c:pt>
                <c:pt idx="735">
                  <c:v>43395</c:v>
                </c:pt>
                <c:pt idx="736">
                  <c:v>43396</c:v>
                </c:pt>
                <c:pt idx="737">
                  <c:v>43397</c:v>
                </c:pt>
                <c:pt idx="738">
                  <c:v>43398</c:v>
                </c:pt>
                <c:pt idx="739">
                  <c:v>43399</c:v>
                </c:pt>
                <c:pt idx="740">
                  <c:v>43402</c:v>
                </c:pt>
                <c:pt idx="741">
                  <c:v>43403</c:v>
                </c:pt>
                <c:pt idx="742">
                  <c:v>43404</c:v>
                </c:pt>
                <c:pt idx="743">
                  <c:v>43405</c:v>
                </c:pt>
                <c:pt idx="744">
                  <c:v>43406</c:v>
                </c:pt>
                <c:pt idx="745">
                  <c:v>43409</c:v>
                </c:pt>
                <c:pt idx="746">
                  <c:v>43410</c:v>
                </c:pt>
                <c:pt idx="747">
                  <c:v>43411</c:v>
                </c:pt>
                <c:pt idx="748">
                  <c:v>43412</c:v>
                </c:pt>
                <c:pt idx="749">
                  <c:v>43413</c:v>
                </c:pt>
                <c:pt idx="750">
                  <c:v>43416</c:v>
                </c:pt>
                <c:pt idx="751">
                  <c:v>43417</c:v>
                </c:pt>
                <c:pt idx="752">
                  <c:v>43418</c:v>
                </c:pt>
                <c:pt idx="753">
                  <c:v>43419</c:v>
                </c:pt>
                <c:pt idx="754">
                  <c:v>43420</c:v>
                </c:pt>
                <c:pt idx="755">
                  <c:v>43423</c:v>
                </c:pt>
                <c:pt idx="756">
                  <c:v>43424</c:v>
                </c:pt>
                <c:pt idx="757">
                  <c:v>43425</c:v>
                </c:pt>
                <c:pt idx="758">
                  <c:v>43427</c:v>
                </c:pt>
                <c:pt idx="759">
                  <c:v>43430</c:v>
                </c:pt>
                <c:pt idx="760">
                  <c:v>43431</c:v>
                </c:pt>
                <c:pt idx="761">
                  <c:v>43432</c:v>
                </c:pt>
                <c:pt idx="762">
                  <c:v>43433</c:v>
                </c:pt>
                <c:pt idx="763">
                  <c:v>43434</c:v>
                </c:pt>
                <c:pt idx="764">
                  <c:v>43437</c:v>
                </c:pt>
                <c:pt idx="765">
                  <c:v>43438</c:v>
                </c:pt>
                <c:pt idx="766">
                  <c:v>43440</c:v>
                </c:pt>
                <c:pt idx="767">
                  <c:v>43441</c:v>
                </c:pt>
                <c:pt idx="768">
                  <c:v>43444</c:v>
                </c:pt>
                <c:pt idx="769">
                  <c:v>43445</c:v>
                </c:pt>
                <c:pt idx="770">
                  <c:v>43446</c:v>
                </c:pt>
                <c:pt idx="771">
                  <c:v>43447</c:v>
                </c:pt>
                <c:pt idx="772">
                  <c:v>43448</c:v>
                </c:pt>
                <c:pt idx="773">
                  <c:v>43451</c:v>
                </c:pt>
                <c:pt idx="774">
                  <c:v>43452</c:v>
                </c:pt>
                <c:pt idx="775">
                  <c:v>43453</c:v>
                </c:pt>
                <c:pt idx="776">
                  <c:v>43454</c:v>
                </c:pt>
                <c:pt idx="777">
                  <c:v>43455</c:v>
                </c:pt>
                <c:pt idx="778">
                  <c:v>43458</c:v>
                </c:pt>
                <c:pt idx="779">
                  <c:v>43460</c:v>
                </c:pt>
                <c:pt idx="780">
                  <c:v>43461</c:v>
                </c:pt>
                <c:pt idx="781">
                  <c:v>43462</c:v>
                </c:pt>
                <c:pt idx="782">
                  <c:v>43465</c:v>
                </c:pt>
                <c:pt idx="783">
                  <c:v>43466</c:v>
                </c:pt>
                <c:pt idx="784">
                  <c:v>43467</c:v>
                </c:pt>
                <c:pt idx="785">
                  <c:v>43468</c:v>
                </c:pt>
                <c:pt idx="786">
                  <c:v>43469</c:v>
                </c:pt>
                <c:pt idx="787">
                  <c:v>43472</c:v>
                </c:pt>
                <c:pt idx="788">
                  <c:v>43473</c:v>
                </c:pt>
                <c:pt idx="789">
                  <c:v>43474</c:v>
                </c:pt>
                <c:pt idx="790">
                  <c:v>43475</c:v>
                </c:pt>
                <c:pt idx="791">
                  <c:v>43476</c:v>
                </c:pt>
                <c:pt idx="792">
                  <c:v>43479</c:v>
                </c:pt>
                <c:pt idx="793">
                  <c:v>43480</c:v>
                </c:pt>
                <c:pt idx="794">
                  <c:v>43481</c:v>
                </c:pt>
                <c:pt idx="795">
                  <c:v>43482</c:v>
                </c:pt>
                <c:pt idx="796">
                  <c:v>43483</c:v>
                </c:pt>
                <c:pt idx="797">
                  <c:v>43486</c:v>
                </c:pt>
                <c:pt idx="798">
                  <c:v>43487</c:v>
                </c:pt>
                <c:pt idx="799">
                  <c:v>43488</c:v>
                </c:pt>
                <c:pt idx="800">
                  <c:v>43489</c:v>
                </c:pt>
                <c:pt idx="801">
                  <c:v>43490</c:v>
                </c:pt>
                <c:pt idx="802">
                  <c:v>43493</c:v>
                </c:pt>
                <c:pt idx="803">
                  <c:v>43494</c:v>
                </c:pt>
                <c:pt idx="804">
                  <c:v>43495</c:v>
                </c:pt>
                <c:pt idx="805">
                  <c:v>43496</c:v>
                </c:pt>
                <c:pt idx="806">
                  <c:v>43497</c:v>
                </c:pt>
                <c:pt idx="807">
                  <c:v>43500</c:v>
                </c:pt>
                <c:pt idx="808">
                  <c:v>43501</c:v>
                </c:pt>
                <c:pt idx="809">
                  <c:v>43502</c:v>
                </c:pt>
                <c:pt idx="810">
                  <c:v>43503</c:v>
                </c:pt>
                <c:pt idx="811">
                  <c:v>43504</c:v>
                </c:pt>
                <c:pt idx="812">
                  <c:v>43507</c:v>
                </c:pt>
                <c:pt idx="813">
                  <c:v>43508</c:v>
                </c:pt>
                <c:pt idx="814">
                  <c:v>43509</c:v>
                </c:pt>
                <c:pt idx="815">
                  <c:v>43510</c:v>
                </c:pt>
                <c:pt idx="816">
                  <c:v>43511</c:v>
                </c:pt>
                <c:pt idx="817">
                  <c:v>43514</c:v>
                </c:pt>
                <c:pt idx="818">
                  <c:v>43515</c:v>
                </c:pt>
                <c:pt idx="819">
                  <c:v>43516</c:v>
                </c:pt>
                <c:pt idx="820">
                  <c:v>43517</c:v>
                </c:pt>
                <c:pt idx="821">
                  <c:v>43518</c:v>
                </c:pt>
                <c:pt idx="822">
                  <c:v>43521</c:v>
                </c:pt>
                <c:pt idx="823">
                  <c:v>43522</c:v>
                </c:pt>
                <c:pt idx="824">
                  <c:v>43523</c:v>
                </c:pt>
                <c:pt idx="825">
                  <c:v>43524</c:v>
                </c:pt>
                <c:pt idx="826">
                  <c:v>43525</c:v>
                </c:pt>
                <c:pt idx="827">
                  <c:v>43528</c:v>
                </c:pt>
                <c:pt idx="828">
                  <c:v>43529</c:v>
                </c:pt>
                <c:pt idx="829">
                  <c:v>43530</c:v>
                </c:pt>
                <c:pt idx="830">
                  <c:v>43531</c:v>
                </c:pt>
                <c:pt idx="831">
                  <c:v>43532</c:v>
                </c:pt>
                <c:pt idx="832">
                  <c:v>43535</c:v>
                </c:pt>
                <c:pt idx="833">
                  <c:v>43536</c:v>
                </c:pt>
                <c:pt idx="834">
                  <c:v>43537</c:v>
                </c:pt>
                <c:pt idx="835">
                  <c:v>43538</c:v>
                </c:pt>
                <c:pt idx="836">
                  <c:v>43539</c:v>
                </c:pt>
                <c:pt idx="837">
                  <c:v>43542</c:v>
                </c:pt>
                <c:pt idx="838">
                  <c:v>43543</c:v>
                </c:pt>
                <c:pt idx="839">
                  <c:v>43544</c:v>
                </c:pt>
                <c:pt idx="840">
                  <c:v>43545</c:v>
                </c:pt>
                <c:pt idx="841">
                  <c:v>43546</c:v>
                </c:pt>
                <c:pt idx="842">
                  <c:v>43549</c:v>
                </c:pt>
                <c:pt idx="843">
                  <c:v>43550</c:v>
                </c:pt>
                <c:pt idx="844">
                  <c:v>43551</c:v>
                </c:pt>
                <c:pt idx="845">
                  <c:v>43552</c:v>
                </c:pt>
                <c:pt idx="846">
                  <c:v>43553</c:v>
                </c:pt>
                <c:pt idx="847">
                  <c:v>43556</c:v>
                </c:pt>
                <c:pt idx="848">
                  <c:v>43557</c:v>
                </c:pt>
                <c:pt idx="849">
                  <c:v>43558</c:v>
                </c:pt>
                <c:pt idx="850">
                  <c:v>43559</c:v>
                </c:pt>
                <c:pt idx="851">
                  <c:v>43560</c:v>
                </c:pt>
                <c:pt idx="852">
                  <c:v>43563</c:v>
                </c:pt>
                <c:pt idx="853">
                  <c:v>43564</c:v>
                </c:pt>
                <c:pt idx="854">
                  <c:v>43565</c:v>
                </c:pt>
                <c:pt idx="855">
                  <c:v>43566</c:v>
                </c:pt>
                <c:pt idx="856">
                  <c:v>43567</c:v>
                </c:pt>
                <c:pt idx="857">
                  <c:v>43570</c:v>
                </c:pt>
                <c:pt idx="858">
                  <c:v>43571</c:v>
                </c:pt>
                <c:pt idx="859">
                  <c:v>43572</c:v>
                </c:pt>
                <c:pt idx="860">
                  <c:v>43573</c:v>
                </c:pt>
                <c:pt idx="861">
                  <c:v>43574</c:v>
                </c:pt>
                <c:pt idx="862">
                  <c:v>43577</c:v>
                </c:pt>
                <c:pt idx="863">
                  <c:v>43578</c:v>
                </c:pt>
                <c:pt idx="864">
                  <c:v>43579</c:v>
                </c:pt>
                <c:pt idx="865">
                  <c:v>43580</c:v>
                </c:pt>
                <c:pt idx="866">
                  <c:v>43581</c:v>
                </c:pt>
                <c:pt idx="867">
                  <c:v>43584</c:v>
                </c:pt>
                <c:pt idx="868">
                  <c:v>43585</c:v>
                </c:pt>
                <c:pt idx="869">
                  <c:v>43586</c:v>
                </c:pt>
                <c:pt idx="870">
                  <c:v>43587</c:v>
                </c:pt>
                <c:pt idx="871">
                  <c:v>43588</c:v>
                </c:pt>
                <c:pt idx="872">
                  <c:v>43591</c:v>
                </c:pt>
                <c:pt idx="873">
                  <c:v>43592</c:v>
                </c:pt>
                <c:pt idx="874">
                  <c:v>43593</c:v>
                </c:pt>
                <c:pt idx="875">
                  <c:v>43594</c:v>
                </c:pt>
                <c:pt idx="876">
                  <c:v>43595</c:v>
                </c:pt>
                <c:pt idx="877">
                  <c:v>43598</c:v>
                </c:pt>
                <c:pt idx="878">
                  <c:v>43599</c:v>
                </c:pt>
                <c:pt idx="879">
                  <c:v>43600</c:v>
                </c:pt>
                <c:pt idx="880">
                  <c:v>43601</c:v>
                </c:pt>
                <c:pt idx="881">
                  <c:v>43602</c:v>
                </c:pt>
                <c:pt idx="882">
                  <c:v>43605</c:v>
                </c:pt>
                <c:pt idx="883">
                  <c:v>43606</c:v>
                </c:pt>
                <c:pt idx="884">
                  <c:v>43607</c:v>
                </c:pt>
                <c:pt idx="885">
                  <c:v>43608</c:v>
                </c:pt>
                <c:pt idx="886">
                  <c:v>43609</c:v>
                </c:pt>
                <c:pt idx="887">
                  <c:v>43612</c:v>
                </c:pt>
                <c:pt idx="888">
                  <c:v>43613</c:v>
                </c:pt>
                <c:pt idx="889">
                  <c:v>43614</c:v>
                </c:pt>
                <c:pt idx="890">
                  <c:v>43615</c:v>
                </c:pt>
                <c:pt idx="891">
                  <c:v>43616</c:v>
                </c:pt>
                <c:pt idx="892">
                  <c:v>43619</c:v>
                </c:pt>
                <c:pt idx="893">
                  <c:v>43620</c:v>
                </c:pt>
                <c:pt idx="894">
                  <c:v>43621</c:v>
                </c:pt>
                <c:pt idx="895">
                  <c:v>43622</c:v>
                </c:pt>
                <c:pt idx="896">
                  <c:v>43623</c:v>
                </c:pt>
                <c:pt idx="897">
                  <c:v>43626</c:v>
                </c:pt>
                <c:pt idx="898">
                  <c:v>43627</c:v>
                </c:pt>
                <c:pt idx="899">
                  <c:v>43628</c:v>
                </c:pt>
                <c:pt idx="900">
                  <c:v>43629</c:v>
                </c:pt>
                <c:pt idx="901">
                  <c:v>43630</c:v>
                </c:pt>
                <c:pt idx="902">
                  <c:v>43633</c:v>
                </c:pt>
                <c:pt idx="903">
                  <c:v>43634</c:v>
                </c:pt>
                <c:pt idx="904">
                  <c:v>43635</c:v>
                </c:pt>
                <c:pt idx="905">
                  <c:v>43636</c:v>
                </c:pt>
                <c:pt idx="906">
                  <c:v>43637</c:v>
                </c:pt>
                <c:pt idx="907">
                  <c:v>43640</c:v>
                </c:pt>
                <c:pt idx="908">
                  <c:v>43641</c:v>
                </c:pt>
                <c:pt idx="909">
                  <c:v>43642</c:v>
                </c:pt>
                <c:pt idx="910">
                  <c:v>43643</c:v>
                </c:pt>
                <c:pt idx="911">
                  <c:v>43644</c:v>
                </c:pt>
                <c:pt idx="912">
                  <c:v>43647</c:v>
                </c:pt>
                <c:pt idx="913">
                  <c:v>43648</c:v>
                </c:pt>
                <c:pt idx="914">
                  <c:v>43649</c:v>
                </c:pt>
                <c:pt idx="915">
                  <c:v>43650</c:v>
                </c:pt>
                <c:pt idx="916">
                  <c:v>43651</c:v>
                </c:pt>
                <c:pt idx="917">
                  <c:v>43654</c:v>
                </c:pt>
                <c:pt idx="918">
                  <c:v>43655</c:v>
                </c:pt>
                <c:pt idx="919">
                  <c:v>43656</c:v>
                </c:pt>
                <c:pt idx="920">
                  <c:v>43657</c:v>
                </c:pt>
                <c:pt idx="921">
                  <c:v>43658</c:v>
                </c:pt>
                <c:pt idx="922">
                  <c:v>43661</c:v>
                </c:pt>
                <c:pt idx="923">
                  <c:v>43662</c:v>
                </c:pt>
                <c:pt idx="924">
                  <c:v>43663</c:v>
                </c:pt>
                <c:pt idx="925">
                  <c:v>43664</c:v>
                </c:pt>
                <c:pt idx="926">
                  <c:v>43665</c:v>
                </c:pt>
                <c:pt idx="927">
                  <c:v>43668</c:v>
                </c:pt>
                <c:pt idx="928">
                  <c:v>43669</c:v>
                </c:pt>
                <c:pt idx="929">
                  <c:v>43670</c:v>
                </c:pt>
                <c:pt idx="930">
                  <c:v>43671</c:v>
                </c:pt>
                <c:pt idx="931">
                  <c:v>43672</c:v>
                </c:pt>
                <c:pt idx="932">
                  <c:v>43675</c:v>
                </c:pt>
                <c:pt idx="933">
                  <c:v>43676</c:v>
                </c:pt>
                <c:pt idx="934">
                  <c:v>43677</c:v>
                </c:pt>
                <c:pt idx="935">
                  <c:v>43678</c:v>
                </c:pt>
                <c:pt idx="936">
                  <c:v>43679</c:v>
                </c:pt>
                <c:pt idx="937">
                  <c:v>43682</c:v>
                </c:pt>
                <c:pt idx="938">
                  <c:v>43683</c:v>
                </c:pt>
                <c:pt idx="939">
                  <c:v>43684</c:v>
                </c:pt>
                <c:pt idx="940">
                  <c:v>43685</c:v>
                </c:pt>
                <c:pt idx="941">
                  <c:v>43686</c:v>
                </c:pt>
                <c:pt idx="942">
                  <c:v>43689</c:v>
                </c:pt>
                <c:pt idx="943">
                  <c:v>43690</c:v>
                </c:pt>
                <c:pt idx="944">
                  <c:v>43691</c:v>
                </c:pt>
                <c:pt idx="945">
                  <c:v>43692</c:v>
                </c:pt>
                <c:pt idx="946">
                  <c:v>43693</c:v>
                </c:pt>
                <c:pt idx="947">
                  <c:v>43696</c:v>
                </c:pt>
                <c:pt idx="948">
                  <c:v>43697</c:v>
                </c:pt>
                <c:pt idx="949">
                  <c:v>43698</c:v>
                </c:pt>
                <c:pt idx="950">
                  <c:v>43699</c:v>
                </c:pt>
                <c:pt idx="951">
                  <c:v>43700</c:v>
                </c:pt>
                <c:pt idx="952">
                  <c:v>43703</c:v>
                </c:pt>
                <c:pt idx="953">
                  <c:v>43704</c:v>
                </c:pt>
                <c:pt idx="954">
                  <c:v>43705</c:v>
                </c:pt>
                <c:pt idx="955">
                  <c:v>43706</c:v>
                </c:pt>
                <c:pt idx="956">
                  <c:v>43707</c:v>
                </c:pt>
                <c:pt idx="957">
                  <c:v>43710</c:v>
                </c:pt>
                <c:pt idx="958">
                  <c:v>43711</c:v>
                </c:pt>
                <c:pt idx="959">
                  <c:v>43712</c:v>
                </c:pt>
                <c:pt idx="960">
                  <c:v>43713</c:v>
                </c:pt>
                <c:pt idx="961">
                  <c:v>43714</c:v>
                </c:pt>
                <c:pt idx="962">
                  <c:v>43717</c:v>
                </c:pt>
                <c:pt idx="963">
                  <c:v>43718</c:v>
                </c:pt>
                <c:pt idx="964">
                  <c:v>43719</c:v>
                </c:pt>
                <c:pt idx="965">
                  <c:v>43720</c:v>
                </c:pt>
                <c:pt idx="966">
                  <c:v>43721</c:v>
                </c:pt>
                <c:pt idx="967">
                  <c:v>43724</c:v>
                </c:pt>
                <c:pt idx="968">
                  <c:v>43725</c:v>
                </c:pt>
                <c:pt idx="969">
                  <c:v>43726</c:v>
                </c:pt>
                <c:pt idx="970">
                  <c:v>43727</c:v>
                </c:pt>
                <c:pt idx="971">
                  <c:v>43728</c:v>
                </c:pt>
                <c:pt idx="972">
                  <c:v>43731</c:v>
                </c:pt>
                <c:pt idx="973">
                  <c:v>43732</c:v>
                </c:pt>
                <c:pt idx="974">
                  <c:v>43733</c:v>
                </c:pt>
                <c:pt idx="975">
                  <c:v>43734</c:v>
                </c:pt>
                <c:pt idx="976">
                  <c:v>43735</c:v>
                </c:pt>
                <c:pt idx="977">
                  <c:v>43738</c:v>
                </c:pt>
                <c:pt idx="978">
                  <c:v>43739</c:v>
                </c:pt>
                <c:pt idx="979">
                  <c:v>43740</c:v>
                </c:pt>
                <c:pt idx="980">
                  <c:v>43741</c:v>
                </c:pt>
                <c:pt idx="981">
                  <c:v>43742</c:v>
                </c:pt>
                <c:pt idx="982">
                  <c:v>43745</c:v>
                </c:pt>
                <c:pt idx="983">
                  <c:v>43746</c:v>
                </c:pt>
                <c:pt idx="984">
                  <c:v>43747</c:v>
                </c:pt>
                <c:pt idx="985">
                  <c:v>43748</c:v>
                </c:pt>
                <c:pt idx="986">
                  <c:v>43749</c:v>
                </c:pt>
                <c:pt idx="987">
                  <c:v>43752</c:v>
                </c:pt>
                <c:pt idx="988">
                  <c:v>43753</c:v>
                </c:pt>
                <c:pt idx="989">
                  <c:v>43754</c:v>
                </c:pt>
                <c:pt idx="990">
                  <c:v>43755</c:v>
                </c:pt>
                <c:pt idx="991">
                  <c:v>43756</c:v>
                </c:pt>
                <c:pt idx="992">
                  <c:v>43759</c:v>
                </c:pt>
                <c:pt idx="993">
                  <c:v>43760</c:v>
                </c:pt>
                <c:pt idx="994">
                  <c:v>43761</c:v>
                </c:pt>
                <c:pt idx="995">
                  <c:v>43762</c:v>
                </c:pt>
                <c:pt idx="996">
                  <c:v>43763</c:v>
                </c:pt>
                <c:pt idx="997">
                  <c:v>43766</c:v>
                </c:pt>
                <c:pt idx="998">
                  <c:v>43767</c:v>
                </c:pt>
                <c:pt idx="999">
                  <c:v>43768</c:v>
                </c:pt>
                <c:pt idx="1000">
                  <c:v>43769</c:v>
                </c:pt>
                <c:pt idx="1001">
                  <c:v>43770</c:v>
                </c:pt>
                <c:pt idx="1002">
                  <c:v>43773</c:v>
                </c:pt>
                <c:pt idx="1003">
                  <c:v>43774</c:v>
                </c:pt>
                <c:pt idx="1004">
                  <c:v>43775</c:v>
                </c:pt>
                <c:pt idx="1005">
                  <c:v>43776</c:v>
                </c:pt>
                <c:pt idx="1006">
                  <c:v>43777</c:v>
                </c:pt>
                <c:pt idx="1007">
                  <c:v>43780</c:v>
                </c:pt>
                <c:pt idx="1008">
                  <c:v>43781</c:v>
                </c:pt>
                <c:pt idx="1009">
                  <c:v>43782</c:v>
                </c:pt>
                <c:pt idx="1010">
                  <c:v>43783</c:v>
                </c:pt>
                <c:pt idx="1011">
                  <c:v>43784</c:v>
                </c:pt>
                <c:pt idx="1012">
                  <c:v>43787</c:v>
                </c:pt>
                <c:pt idx="1013">
                  <c:v>43788</c:v>
                </c:pt>
                <c:pt idx="1014">
                  <c:v>43789</c:v>
                </c:pt>
                <c:pt idx="1015">
                  <c:v>43790</c:v>
                </c:pt>
                <c:pt idx="1016">
                  <c:v>43791</c:v>
                </c:pt>
                <c:pt idx="1017">
                  <c:v>43794</c:v>
                </c:pt>
                <c:pt idx="1018">
                  <c:v>43795</c:v>
                </c:pt>
                <c:pt idx="1019">
                  <c:v>43796</c:v>
                </c:pt>
                <c:pt idx="1020">
                  <c:v>43797</c:v>
                </c:pt>
                <c:pt idx="1021">
                  <c:v>43798</c:v>
                </c:pt>
                <c:pt idx="1022">
                  <c:v>43801</c:v>
                </c:pt>
                <c:pt idx="1023">
                  <c:v>43802</c:v>
                </c:pt>
                <c:pt idx="1024">
                  <c:v>43803</c:v>
                </c:pt>
                <c:pt idx="1025">
                  <c:v>43804</c:v>
                </c:pt>
                <c:pt idx="1026">
                  <c:v>43805</c:v>
                </c:pt>
                <c:pt idx="1027">
                  <c:v>43808</c:v>
                </c:pt>
                <c:pt idx="1028">
                  <c:v>43809</c:v>
                </c:pt>
                <c:pt idx="1029">
                  <c:v>43810</c:v>
                </c:pt>
                <c:pt idx="1030">
                  <c:v>43811</c:v>
                </c:pt>
                <c:pt idx="1031">
                  <c:v>43812</c:v>
                </c:pt>
                <c:pt idx="1032">
                  <c:v>43815</c:v>
                </c:pt>
                <c:pt idx="1033">
                  <c:v>43816</c:v>
                </c:pt>
                <c:pt idx="1034">
                  <c:v>43817</c:v>
                </c:pt>
                <c:pt idx="1035">
                  <c:v>43818</c:v>
                </c:pt>
                <c:pt idx="1036">
                  <c:v>43819</c:v>
                </c:pt>
                <c:pt idx="1037">
                  <c:v>43822</c:v>
                </c:pt>
                <c:pt idx="1038">
                  <c:v>43823</c:v>
                </c:pt>
                <c:pt idx="1039">
                  <c:v>43824</c:v>
                </c:pt>
                <c:pt idx="1040">
                  <c:v>43825</c:v>
                </c:pt>
                <c:pt idx="1041">
                  <c:v>43826</c:v>
                </c:pt>
                <c:pt idx="1042">
                  <c:v>43829</c:v>
                </c:pt>
                <c:pt idx="1043">
                  <c:v>43830</c:v>
                </c:pt>
                <c:pt idx="1044">
                  <c:v>43832</c:v>
                </c:pt>
                <c:pt idx="1045">
                  <c:v>43833</c:v>
                </c:pt>
                <c:pt idx="1046">
                  <c:v>43836</c:v>
                </c:pt>
                <c:pt idx="1047">
                  <c:v>43837</c:v>
                </c:pt>
                <c:pt idx="1048">
                  <c:v>43838</c:v>
                </c:pt>
                <c:pt idx="1049">
                  <c:v>43839</c:v>
                </c:pt>
                <c:pt idx="1050">
                  <c:v>43840</c:v>
                </c:pt>
                <c:pt idx="1051">
                  <c:v>43843</c:v>
                </c:pt>
                <c:pt idx="1052">
                  <c:v>43844</c:v>
                </c:pt>
                <c:pt idx="1053">
                  <c:v>43845</c:v>
                </c:pt>
                <c:pt idx="1054">
                  <c:v>43846</c:v>
                </c:pt>
                <c:pt idx="1055">
                  <c:v>43847</c:v>
                </c:pt>
                <c:pt idx="1056">
                  <c:v>43851</c:v>
                </c:pt>
                <c:pt idx="1057">
                  <c:v>43852</c:v>
                </c:pt>
                <c:pt idx="1058">
                  <c:v>43853</c:v>
                </c:pt>
                <c:pt idx="1059">
                  <c:v>43854</c:v>
                </c:pt>
                <c:pt idx="1060">
                  <c:v>43857</c:v>
                </c:pt>
                <c:pt idx="1061">
                  <c:v>43858</c:v>
                </c:pt>
                <c:pt idx="1062">
                  <c:v>43859</c:v>
                </c:pt>
                <c:pt idx="1063">
                  <c:v>43860</c:v>
                </c:pt>
                <c:pt idx="1064">
                  <c:v>43861</c:v>
                </c:pt>
                <c:pt idx="1065">
                  <c:v>43864</c:v>
                </c:pt>
                <c:pt idx="1066">
                  <c:v>43865</c:v>
                </c:pt>
                <c:pt idx="1067">
                  <c:v>43866</c:v>
                </c:pt>
                <c:pt idx="1068">
                  <c:v>43867</c:v>
                </c:pt>
                <c:pt idx="1069">
                  <c:v>43868</c:v>
                </c:pt>
                <c:pt idx="1070">
                  <c:v>43871</c:v>
                </c:pt>
                <c:pt idx="1071">
                  <c:v>43872</c:v>
                </c:pt>
                <c:pt idx="1072">
                  <c:v>43873</c:v>
                </c:pt>
                <c:pt idx="1073">
                  <c:v>43874</c:v>
                </c:pt>
                <c:pt idx="1074">
                  <c:v>43875</c:v>
                </c:pt>
                <c:pt idx="1075">
                  <c:v>43879</c:v>
                </c:pt>
                <c:pt idx="1076">
                  <c:v>43880</c:v>
                </c:pt>
                <c:pt idx="1077">
                  <c:v>43881</c:v>
                </c:pt>
                <c:pt idx="1078">
                  <c:v>43882</c:v>
                </c:pt>
                <c:pt idx="1079">
                  <c:v>43885</c:v>
                </c:pt>
                <c:pt idx="1080">
                  <c:v>43886</c:v>
                </c:pt>
                <c:pt idx="1081">
                  <c:v>43887</c:v>
                </c:pt>
                <c:pt idx="1082">
                  <c:v>43888</c:v>
                </c:pt>
                <c:pt idx="1083">
                  <c:v>43889</c:v>
                </c:pt>
                <c:pt idx="1084">
                  <c:v>43892</c:v>
                </c:pt>
                <c:pt idx="1085">
                  <c:v>43893</c:v>
                </c:pt>
                <c:pt idx="1086">
                  <c:v>43894</c:v>
                </c:pt>
                <c:pt idx="1087">
                  <c:v>43895</c:v>
                </c:pt>
                <c:pt idx="1088">
                  <c:v>43896</c:v>
                </c:pt>
                <c:pt idx="1089">
                  <c:v>43899</c:v>
                </c:pt>
                <c:pt idx="1090">
                  <c:v>43900</c:v>
                </c:pt>
                <c:pt idx="1091">
                  <c:v>43901</c:v>
                </c:pt>
                <c:pt idx="1092">
                  <c:v>43902</c:v>
                </c:pt>
                <c:pt idx="1093">
                  <c:v>43903</c:v>
                </c:pt>
                <c:pt idx="1094">
                  <c:v>43906</c:v>
                </c:pt>
                <c:pt idx="1095">
                  <c:v>43907</c:v>
                </c:pt>
                <c:pt idx="1096">
                  <c:v>43908</c:v>
                </c:pt>
                <c:pt idx="1097">
                  <c:v>43909</c:v>
                </c:pt>
                <c:pt idx="1098">
                  <c:v>43910</c:v>
                </c:pt>
                <c:pt idx="1099">
                  <c:v>43913</c:v>
                </c:pt>
                <c:pt idx="1100">
                  <c:v>43914</c:v>
                </c:pt>
                <c:pt idx="1101">
                  <c:v>43915</c:v>
                </c:pt>
                <c:pt idx="1102">
                  <c:v>43916</c:v>
                </c:pt>
                <c:pt idx="1103">
                  <c:v>43917</c:v>
                </c:pt>
                <c:pt idx="1104">
                  <c:v>43920</c:v>
                </c:pt>
                <c:pt idx="1105">
                  <c:v>43921</c:v>
                </c:pt>
                <c:pt idx="1106">
                  <c:v>43922</c:v>
                </c:pt>
                <c:pt idx="1107">
                  <c:v>43923</c:v>
                </c:pt>
                <c:pt idx="1108">
                  <c:v>43924</c:v>
                </c:pt>
                <c:pt idx="1109">
                  <c:v>43927</c:v>
                </c:pt>
                <c:pt idx="1110">
                  <c:v>43928</c:v>
                </c:pt>
                <c:pt idx="1111">
                  <c:v>43929</c:v>
                </c:pt>
                <c:pt idx="1112">
                  <c:v>43930</c:v>
                </c:pt>
                <c:pt idx="1113">
                  <c:v>43934</c:v>
                </c:pt>
                <c:pt idx="1114">
                  <c:v>43935</c:v>
                </c:pt>
                <c:pt idx="1115">
                  <c:v>43936</c:v>
                </c:pt>
                <c:pt idx="1116">
                  <c:v>43937</c:v>
                </c:pt>
                <c:pt idx="1117">
                  <c:v>43938</c:v>
                </c:pt>
                <c:pt idx="1118">
                  <c:v>43941</c:v>
                </c:pt>
                <c:pt idx="1119">
                  <c:v>43942</c:v>
                </c:pt>
                <c:pt idx="1120">
                  <c:v>43943</c:v>
                </c:pt>
                <c:pt idx="1121">
                  <c:v>43944</c:v>
                </c:pt>
                <c:pt idx="1122">
                  <c:v>43945</c:v>
                </c:pt>
                <c:pt idx="1123">
                  <c:v>43948</c:v>
                </c:pt>
                <c:pt idx="1124">
                  <c:v>43949</c:v>
                </c:pt>
                <c:pt idx="1125">
                  <c:v>43950</c:v>
                </c:pt>
                <c:pt idx="1126">
                  <c:v>43951</c:v>
                </c:pt>
                <c:pt idx="1127">
                  <c:v>43952</c:v>
                </c:pt>
                <c:pt idx="1128">
                  <c:v>43955</c:v>
                </c:pt>
                <c:pt idx="1129">
                  <c:v>43956</c:v>
                </c:pt>
                <c:pt idx="1130">
                  <c:v>43957</c:v>
                </c:pt>
                <c:pt idx="1131">
                  <c:v>43958</c:v>
                </c:pt>
                <c:pt idx="1132">
                  <c:v>43959</c:v>
                </c:pt>
                <c:pt idx="1133">
                  <c:v>43962</c:v>
                </c:pt>
                <c:pt idx="1134">
                  <c:v>43963</c:v>
                </c:pt>
                <c:pt idx="1135">
                  <c:v>43964</c:v>
                </c:pt>
                <c:pt idx="1136">
                  <c:v>43965</c:v>
                </c:pt>
                <c:pt idx="1137">
                  <c:v>43966</c:v>
                </c:pt>
                <c:pt idx="1138">
                  <c:v>43969</c:v>
                </c:pt>
                <c:pt idx="1139">
                  <c:v>43970</c:v>
                </c:pt>
                <c:pt idx="1140">
                  <c:v>43971</c:v>
                </c:pt>
                <c:pt idx="1141">
                  <c:v>43972</c:v>
                </c:pt>
                <c:pt idx="1142">
                  <c:v>43973</c:v>
                </c:pt>
                <c:pt idx="1143">
                  <c:v>43977</c:v>
                </c:pt>
                <c:pt idx="1144">
                  <c:v>43978</c:v>
                </c:pt>
                <c:pt idx="1145">
                  <c:v>43979</c:v>
                </c:pt>
                <c:pt idx="1146">
                  <c:v>43980</c:v>
                </c:pt>
                <c:pt idx="1147">
                  <c:v>43983</c:v>
                </c:pt>
                <c:pt idx="1148">
                  <c:v>43984</c:v>
                </c:pt>
                <c:pt idx="1149">
                  <c:v>43985</c:v>
                </c:pt>
                <c:pt idx="1150">
                  <c:v>43986</c:v>
                </c:pt>
                <c:pt idx="1151">
                  <c:v>43987</c:v>
                </c:pt>
                <c:pt idx="1152">
                  <c:v>43990</c:v>
                </c:pt>
                <c:pt idx="1153">
                  <c:v>43991</c:v>
                </c:pt>
                <c:pt idx="1154">
                  <c:v>43992</c:v>
                </c:pt>
                <c:pt idx="1155">
                  <c:v>43993</c:v>
                </c:pt>
                <c:pt idx="1156">
                  <c:v>43994</c:v>
                </c:pt>
                <c:pt idx="1157">
                  <c:v>43997</c:v>
                </c:pt>
                <c:pt idx="1158">
                  <c:v>43998</c:v>
                </c:pt>
                <c:pt idx="1159">
                  <c:v>43999</c:v>
                </c:pt>
                <c:pt idx="1160">
                  <c:v>44000</c:v>
                </c:pt>
                <c:pt idx="1161">
                  <c:v>44001</c:v>
                </c:pt>
                <c:pt idx="1162">
                  <c:v>44004</c:v>
                </c:pt>
                <c:pt idx="1163">
                  <c:v>44005</c:v>
                </c:pt>
                <c:pt idx="1164">
                  <c:v>44006</c:v>
                </c:pt>
                <c:pt idx="1165">
                  <c:v>44007</c:v>
                </c:pt>
                <c:pt idx="1166">
                  <c:v>44008</c:v>
                </c:pt>
                <c:pt idx="1167">
                  <c:v>44011</c:v>
                </c:pt>
                <c:pt idx="1168">
                  <c:v>44012</c:v>
                </c:pt>
                <c:pt idx="1169">
                  <c:v>44013</c:v>
                </c:pt>
                <c:pt idx="1170">
                  <c:v>44014</c:v>
                </c:pt>
                <c:pt idx="1171">
                  <c:v>44018</c:v>
                </c:pt>
                <c:pt idx="1172">
                  <c:v>44019</c:v>
                </c:pt>
                <c:pt idx="1173">
                  <c:v>44020</c:v>
                </c:pt>
                <c:pt idx="1174">
                  <c:v>44021</c:v>
                </c:pt>
                <c:pt idx="1175">
                  <c:v>44022</c:v>
                </c:pt>
                <c:pt idx="1176">
                  <c:v>44025</c:v>
                </c:pt>
                <c:pt idx="1177">
                  <c:v>44026</c:v>
                </c:pt>
                <c:pt idx="1178">
                  <c:v>44027</c:v>
                </c:pt>
                <c:pt idx="1179">
                  <c:v>44028</c:v>
                </c:pt>
                <c:pt idx="1180">
                  <c:v>44029</c:v>
                </c:pt>
                <c:pt idx="1181">
                  <c:v>44032</c:v>
                </c:pt>
                <c:pt idx="1182">
                  <c:v>44033</c:v>
                </c:pt>
                <c:pt idx="1183">
                  <c:v>44034</c:v>
                </c:pt>
                <c:pt idx="1184">
                  <c:v>44035</c:v>
                </c:pt>
                <c:pt idx="1185">
                  <c:v>44036</c:v>
                </c:pt>
                <c:pt idx="1186">
                  <c:v>44039</c:v>
                </c:pt>
                <c:pt idx="1187">
                  <c:v>44040</c:v>
                </c:pt>
                <c:pt idx="1188">
                  <c:v>44041</c:v>
                </c:pt>
                <c:pt idx="1189">
                  <c:v>44042</c:v>
                </c:pt>
                <c:pt idx="1190">
                  <c:v>44043</c:v>
                </c:pt>
                <c:pt idx="1191">
                  <c:v>44046</c:v>
                </c:pt>
                <c:pt idx="1192">
                  <c:v>44047</c:v>
                </c:pt>
                <c:pt idx="1193">
                  <c:v>44048</c:v>
                </c:pt>
                <c:pt idx="1194">
                  <c:v>44049</c:v>
                </c:pt>
                <c:pt idx="1195">
                  <c:v>44050</c:v>
                </c:pt>
                <c:pt idx="1196">
                  <c:v>44053</c:v>
                </c:pt>
                <c:pt idx="1197">
                  <c:v>44054</c:v>
                </c:pt>
                <c:pt idx="1198">
                  <c:v>44055</c:v>
                </c:pt>
                <c:pt idx="1199">
                  <c:v>44056</c:v>
                </c:pt>
                <c:pt idx="1200">
                  <c:v>44057</c:v>
                </c:pt>
                <c:pt idx="1201">
                  <c:v>44060</c:v>
                </c:pt>
                <c:pt idx="1202">
                  <c:v>44061</c:v>
                </c:pt>
                <c:pt idx="1203">
                  <c:v>44062</c:v>
                </c:pt>
                <c:pt idx="1204">
                  <c:v>44063</c:v>
                </c:pt>
                <c:pt idx="1205">
                  <c:v>44064</c:v>
                </c:pt>
                <c:pt idx="1206">
                  <c:v>44067</c:v>
                </c:pt>
                <c:pt idx="1207">
                  <c:v>44068</c:v>
                </c:pt>
                <c:pt idx="1208">
                  <c:v>44069</c:v>
                </c:pt>
                <c:pt idx="1209">
                  <c:v>44070</c:v>
                </c:pt>
                <c:pt idx="1210">
                  <c:v>44071</c:v>
                </c:pt>
                <c:pt idx="1211">
                  <c:v>44074</c:v>
                </c:pt>
                <c:pt idx="1212">
                  <c:v>44075</c:v>
                </c:pt>
                <c:pt idx="1213">
                  <c:v>44076</c:v>
                </c:pt>
                <c:pt idx="1214">
                  <c:v>44077</c:v>
                </c:pt>
                <c:pt idx="1215">
                  <c:v>44078</c:v>
                </c:pt>
                <c:pt idx="1216">
                  <c:v>44082</c:v>
                </c:pt>
                <c:pt idx="1217">
                  <c:v>44083</c:v>
                </c:pt>
                <c:pt idx="1218">
                  <c:v>44084</c:v>
                </c:pt>
                <c:pt idx="1219">
                  <c:v>44085</c:v>
                </c:pt>
                <c:pt idx="1220">
                  <c:v>44088</c:v>
                </c:pt>
                <c:pt idx="1221">
                  <c:v>44089</c:v>
                </c:pt>
                <c:pt idx="1222">
                  <c:v>44090</c:v>
                </c:pt>
                <c:pt idx="1223">
                  <c:v>44091</c:v>
                </c:pt>
                <c:pt idx="1224">
                  <c:v>44092</c:v>
                </c:pt>
                <c:pt idx="1225">
                  <c:v>44095</c:v>
                </c:pt>
                <c:pt idx="1226">
                  <c:v>44096</c:v>
                </c:pt>
                <c:pt idx="1227">
                  <c:v>44097</c:v>
                </c:pt>
                <c:pt idx="1228">
                  <c:v>44098</c:v>
                </c:pt>
                <c:pt idx="1229">
                  <c:v>44099</c:v>
                </c:pt>
                <c:pt idx="1230">
                  <c:v>44102</c:v>
                </c:pt>
                <c:pt idx="1231">
                  <c:v>44103</c:v>
                </c:pt>
                <c:pt idx="1232">
                  <c:v>44104</c:v>
                </c:pt>
                <c:pt idx="1233">
                  <c:v>44105</c:v>
                </c:pt>
                <c:pt idx="1234">
                  <c:v>44106</c:v>
                </c:pt>
                <c:pt idx="1235">
                  <c:v>44109</c:v>
                </c:pt>
                <c:pt idx="1236">
                  <c:v>44110</c:v>
                </c:pt>
                <c:pt idx="1237">
                  <c:v>44111</c:v>
                </c:pt>
                <c:pt idx="1238">
                  <c:v>44112</c:v>
                </c:pt>
                <c:pt idx="1239">
                  <c:v>44113</c:v>
                </c:pt>
                <c:pt idx="1240">
                  <c:v>44116</c:v>
                </c:pt>
                <c:pt idx="1241">
                  <c:v>44117</c:v>
                </c:pt>
                <c:pt idx="1242">
                  <c:v>44118</c:v>
                </c:pt>
                <c:pt idx="1243">
                  <c:v>44119</c:v>
                </c:pt>
                <c:pt idx="1244">
                  <c:v>44120</c:v>
                </c:pt>
                <c:pt idx="1245">
                  <c:v>44123</c:v>
                </c:pt>
                <c:pt idx="1246">
                  <c:v>44124</c:v>
                </c:pt>
                <c:pt idx="1247">
                  <c:v>44125</c:v>
                </c:pt>
                <c:pt idx="1248">
                  <c:v>44126</c:v>
                </c:pt>
                <c:pt idx="1249">
                  <c:v>44127</c:v>
                </c:pt>
                <c:pt idx="1250">
                  <c:v>44130</c:v>
                </c:pt>
                <c:pt idx="1251">
                  <c:v>44131</c:v>
                </c:pt>
                <c:pt idx="1252">
                  <c:v>44132</c:v>
                </c:pt>
                <c:pt idx="1253">
                  <c:v>44133</c:v>
                </c:pt>
                <c:pt idx="1254">
                  <c:v>44134</c:v>
                </c:pt>
                <c:pt idx="1255">
                  <c:v>44137</c:v>
                </c:pt>
                <c:pt idx="1256">
                  <c:v>44138</c:v>
                </c:pt>
                <c:pt idx="1257">
                  <c:v>44139</c:v>
                </c:pt>
                <c:pt idx="1258">
                  <c:v>44140</c:v>
                </c:pt>
                <c:pt idx="1259">
                  <c:v>44141</c:v>
                </c:pt>
                <c:pt idx="1260">
                  <c:v>44144</c:v>
                </c:pt>
                <c:pt idx="1261">
                  <c:v>44145</c:v>
                </c:pt>
                <c:pt idx="1262">
                  <c:v>44146</c:v>
                </c:pt>
                <c:pt idx="1263">
                  <c:v>44147</c:v>
                </c:pt>
                <c:pt idx="1264">
                  <c:v>44148</c:v>
                </c:pt>
                <c:pt idx="1265">
                  <c:v>44151</c:v>
                </c:pt>
                <c:pt idx="1266">
                  <c:v>44152</c:v>
                </c:pt>
                <c:pt idx="1267">
                  <c:v>44153</c:v>
                </c:pt>
                <c:pt idx="1268">
                  <c:v>44154</c:v>
                </c:pt>
              </c:numCache>
            </c:numRef>
          </c:cat>
          <c:val>
            <c:numRef>
              <c:f>'Pane 1'!$D$37:$D$1305</c:f>
              <c:numCache>
                <c:formatCode>0.00\%</c:formatCode>
                <c:ptCount val="1269"/>
                <c:pt idx="0">
                  <c:v>0</c:v>
                </c:pt>
                <c:pt idx="1">
                  <c:v>1.1499999999999999</c:v>
                </c:pt>
                <c:pt idx="2">
                  <c:v>0.6</c:v>
                </c:pt>
                <c:pt idx="3">
                  <c:v>-0.64</c:v>
                </c:pt>
                <c:pt idx="4">
                  <c:v>-0.03</c:v>
                </c:pt>
                <c:pt idx="5">
                  <c:v>-3.02</c:v>
                </c:pt>
                <c:pt idx="6">
                  <c:v>-4.41</c:v>
                </c:pt>
                <c:pt idx="7">
                  <c:v>-2.8</c:v>
                </c:pt>
                <c:pt idx="8">
                  <c:v>-3.97</c:v>
                </c:pt>
                <c:pt idx="9">
                  <c:v>-5.75</c:v>
                </c:pt>
                <c:pt idx="10">
                  <c:v>-3.77</c:v>
                </c:pt>
                <c:pt idx="11">
                  <c:v>-4.1100000000000003</c:v>
                </c:pt>
                <c:pt idx="12">
                  <c:v>-5.25</c:v>
                </c:pt>
                <c:pt idx="13">
                  <c:v>-6.1</c:v>
                </c:pt>
                <c:pt idx="14">
                  <c:v>-6.7</c:v>
                </c:pt>
                <c:pt idx="15">
                  <c:v>-8.99</c:v>
                </c:pt>
                <c:pt idx="16">
                  <c:v>-7.88</c:v>
                </c:pt>
                <c:pt idx="17">
                  <c:v>-5.52</c:v>
                </c:pt>
                <c:pt idx="18">
                  <c:v>-4.1399999999999997</c:v>
                </c:pt>
                <c:pt idx="19">
                  <c:v>-5.64</c:v>
                </c:pt>
                <c:pt idx="20">
                  <c:v>-9.26</c:v>
                </c:pt>
                <c:pt idx="21">
                  <c:v>-10.210000000000001</c:v>
                </c:pt>
                <c:pt idx="22">
                  <c:v>-10.08</c:v>
                </c:pt>
                <c:pt idx="23">
                  <c:v>-11.08</c:v>
                </c:pt>
                <c:pt idx="24">
                  <c:v>-10.82</c:v>
                </c:pt>
                <c:pt idx="25">
                  <c:v>-9.65</c:v>
                </c:pt>
                <c:pt idx="26">
                  <c:v>-9.8000000000000007</c:v>
                </c:pt>
                <c:pt idx="27">
                  <c:v>-10.42</c:v>
                </c:pt>
                <c:pt idx="28">
                  <c:v>-11.48</c:v>
                </c:pt>
                <c:pt idx="29">
                  <c:v>-13.25</c:v>
                </c:pt>
                <c:pt idx="30">
                  <c:v>-15</c:v>
                </c:pt>
                <c:pt idx="31">
                  <c:v>-15.46</c:v>
                </c:pt>
                <c:pt idx="32">
                  <c:v>-16.18</c:v>
                </c:pt>
                <c:pt idx="33">
                  <c:v>-16.39</c:v>
                </c:pt>
                <c:pt idx="34">
                  <c:v>-15.83</c:v>
                </c:pt>
                <c:pt idx="35">
                  <c:v>-14.53</c:v>
                </c:pt>
                <c:pt idx="36">
                  <c:v>-17.04</c:v>
                </c:pt>
                <c:pt idx="37">
                  <c:v>-16.510000000000002</c:v>
                </c:pt>
                <c:pt idx="38">
                  <c:v>-20.9</c:v>
                </c:pt>
                <c:pt idx="39">
                  <c:v>-20.84</c:v>
                </c:pt>
                <c:pt idx="40">
                  <c:v>-22.05</c:v>
                </c:pt>
                <c:pt idx="41">
                  <c:v>-20.8</c:v>
                </c:pt>
                <c:pt idx="42">
                  <c:v>-18.37</c:v>
                </c:pt>
                <c:pt idx="43">
                  <c:v>-19.73</c:v>
                </c:pt>
                <c:pt idx="44">
                  <c:v>-18.899999999999999</c:v>
                </c:pt>
                <c:pt idx="45">
                  <c:v>-20.55</c:v>
                </c:pt>
                <c:pt idx="46">
                  <c:v>-21.21</c:v>
                </c:pt>
                <c:pt idx="47">
                  <c:v>-19.28</c:v>
                </c:pt>
                <c:pt idx="48">
                  <c:v>-19.850000000000001</c:v>
                </c:pt>
                <c:pt idx="49">
                  <c:v>-21.56</c:v>
                </c:pt>
                <c:pt idx="50">
                  <c:v>-19.86</c:v>
                </c:pt>
                <c:pt idx="51">
                  <c:v>-19.61</c:v>
                </c:pt>
                <c:pt idx="52">
                  <c:v>-20.9</c:v>
                </c:pt>
                <c:pt idx="53">
                  <c:v>-22.4</c:v>
                </c:pt>
                <c:pt idx="54">
                  <c:v>-22.23</c:v>
                </c:pt>
                <c:pt idx="55">
                  <c:v>-25.15</c:v>
                </c:pt>
                <c:pt idx="56">
                  <c:v>-23.92</c:v>
                </c:pt>
                <c:pt idx="57">
                  <c:v>-23.22</c:v>
                </c:pt>
                <c:pt idx="58">
                  <c:v>-21.73</c:v>
                </c:pt>
                <c:pt idx="59">
                  <c:v>-19.55</c:v>
                </c:pt>
                <c:pt idx="60">
                  <c:v>-19.829999999999998</c:v>
                </c:pt>
                <c:pt idx="61">
                  <c:v>-19.96</c:v>
                </c:pt>
                <c:pt idx="62">
                  <c:v>-18.82</c:v>
                </c:pt>
                <c:pt idx="63">
                  <c:v>-19.649999999999999</c:v>
                </c:pt>
                <c:pt idx="64">
                  <c:v>-19.61</c:v>
                </c:pt>
                <c:pt idx="65">
                  <c:v>-19.43</c:v>
                </c:pt>
                <c:pt idx="66">
                  <c:v>-19.71</c:v>
                </c:pt>
                <c:pt idx="67">
                  <c:v>-19.54</c:v>
                </c:pt>
                <c:pt idx="68">
                  <c:v>-17.739999999999998</c:v>
                </c:pt>
                <c:pt idx="69">
                  <c:v>-18.29</c:v>
                </c:pt>
                <c:pt idx="70">
                  <c:v>-16.760000000000002</c:v>
                </c:pt>
                <c:pt idx="71">
                  <c:v>-17.04</c:v>
                </c:pt>
                <c:pt idx="72">
                  <c:v>-16.27</c:v>
                </c:pt>
                <c:pt idx="73">
                  <c:v>-17.600000000000001</c:v>
                </c:pt>
                <c:pt idx="74">
                  <c:v>-17.73</c:v>
                </c:pt>
                <c:pt idx="75">
                  <c:v>-18.25</c:v>
                </c:pt>
                <c:pt idx="76">
                  <c:v>-17.5</c:v>
                </c:pt>
                <c:pt idx="77">
                  <c:v>-16.760000000000002</c:v>
                </c:pt>
                <c:pt idx="78">
                  <c:v>-17.239999999999998</c:v>
                </c:pt>
                <c:pt idx="79">
                  <c:v>-17.079999999999998</c:v>
                </c:pt>
                <c:pt idx="80">
                  <c:v>-16.100000000000001</c:v>
                </c:pt>
                <c:pt idx="81">
                  <c:v>-16.440000000000001</c:v>
                </c:pt>
                <c:pt idx="82">
                  <c:v>-17.059999999999999</c:v>
                </c:pt>
                <c:pt idx="83">
                  <c:v>-17.8</c:v>
                </c:pt>
                <c:pt idx="84">
                  <c:v>-18.43</c:v>
                </c:pt>
                <c:pt idx="85">
                  <c:v>-18.100000000000001</c:v>
                </c:pt>
                <c:pt idx="86">
                  <c:v>-17.37</c:v>
                </c:pt>
                <c:pt idx="87">
                  <c:v>-17.309999999999999</c:v>
                </c:pt>
                <c:pt idx="88">
                  <c:v>-16.68</c:v>
                </c:pt>
                <c:pt idx="89">
                  <c:v>-16.34</c:v>
                </c:pt>
                <c:pt idx="90">
                  <c:v>-16.54</c:v>
                </c:pt>
                <c:pt idx="91">
                  <c:v>-16.87</c:v>
                </c:pt>
                <c:pt idx="92">
                  <c:v>-18.29</c:v>
                </c:pt>
                <c:pt idx="93">
                  <c:v>-17.88</c:v>
                </c:pt>
                <c:pt idx="94">
                  <c:v>-19</c:v>
                </c:pt>
                <c:pt idx="95">
                  <c:v>-18.78</c:v>
                </c:pt>
                <c:pt idx="96">
                  <c:v>-18.899999999999999</c:v>
                </c:pt>
                <c:pt idx="97">
                  <c:v>-17.989999999999998</c:v>
                </c:pt>
                <c:pt idx="98">
                  <c:v>-16.2</c:v>
                </c:pt>
                <c:pt idx="99">
                  <c:v>-16.920000000000002</c:v>
                </c:pt>
                <c:pt idx="100">
                  <c:v>-16.95</c:v>
                </c:pt>
                <c:pt idx="101">
                  <c:v>-14.51</c:v>
                </c:pt>
                <c:pt idx="102">
                  <c:v>-13.54</c:v>
                </c:pt>
                <c:pt idx="103">
                  <c:v>-13.01</c:v>
                </c:pt>
                <c:pt idx="104">
                  <c:v>-13.31</c:v>
                </c:pt>
                <c:pt idx="105">
                  <c:v>-12.59</c:v>
                </c:pt>
                <c:pt idx="106">
                  <c:v>-11.91</c:v>
                </c:pt>
                <c:pt idx="107">
                  <c:v>-11.64</c:v>
                </c:pt>
                <c:pt idx="108">
                  <c:v>-11.31</c:v>
                </c:pt>
                <c:pt idx="109">
                  <c:v>-12.37</c:v>
                </c:pt>
                <c:pt idx="110">
                  <c:v>-13.01</c:v>
                </c:pt>
                <c:pt idx="111">
                  <c:v>-12.09</c:v>
                </c:pt>
                <c:pt idx="112">
                  <c:v>-12.58</c:v>
                </c:pt>
                <c:pt idx="113">
                  <c:v>-12.67</c:v>
                </c:pt>
                <c:pt idx="114">
                  <c:v>-11.61</c:v>
                </c:pt>
                <c:pt idx="115">
                  <c:v>-11.09</c:v>
                </c:pt>
                <c:pt idx="116">
                  <c:v>-11.26</c:v>
                </c:pt>
                <c:pt idx="117">
                  <c:v>-10.199999999999999</c:v>
                </c:pt>
                <c:pt idx="118">
                  <c:v>-13.83</c:v>
                </c:pt>
                <c:pt idx="119">
                  <c:v>-14.32</c:v>
                </c:pt>
                <c:pt idx="120">
                  <c:v>-15.32</c:v>
                </c:pt>
                <c:pt idx="121">
                  <c:v>-15.46</c:v>
                </c:pt>
                <c:pt idx="122">
                  <c:v>-15.81</c:v>
                </c:pt>
                <c:pt idx="123">
                  <c:v>-16.600000000000001</c:v>
                </c:pt>
                <c:pt idx="124">
                  <c:v>-17.100000000000001</c:v>
                </c:pt>
                <c:pt idx="125">
                  <c:v>-15.95</c:v>
                </c:pt>
                <c:pt idx="126">
                  <c:v>-16.45</c:v>
                </c:pt>
                <c:pt idx="127">
                  <c:v>-16.170000000000002</c:v>
                </c:pt>
                <c:pt idx="128">
                  <c:v>-15.88</c:v>
                </c:pt>
                <c:pt idx="129">
                  <c:v>-15.92</c:v>
                </c:pt>
                <c:pt idx="130">
                  <c:v>-15.52</c:v>
                </c:pt>
                <c:pt idx="131">
                  <c:v>-16.420000000000002</c:v>
                </c:pt>
                <c:pt idx="132">
                  <c:v>-17.010000000000002</c:v>
                </c:pt>
                <c:pt idx="133">
                  <c:v>-16.84</c:v>
                </c:pt>
                <c:pt idx="134">
                  <c:v>-16.809999999999999</c:v>
                </c:pt>
                <c:pt idx="135">
                  <c:v>-16.79</c:v>
                </c:pt>
                <c:pt idx="136">
                  <c:v>-17.149999999999999</c:v>
                </c:pt>
                <c:pt idx="137">
                  <c:v>-17.41</c:v>
                </c:pt>
                <c:pt idx="138">
                  <c:v>-17.579999999999998</c:v>
                </c:pt>
                <c:pt idx="139">
                  <c:v>-18</c:v>
                </c:pt>
                <c:pt idx="140">
                  <c:v>-17.809999999999999</c:v>
                </c:pt>
                <c:pt idx="141">
                  <c:v>-17.11</c:v>
                </c:pt>
                <c:pt idx="142">
                  <c:v>-17.22</c:v>
                </c:pt>
                <c:pt idx="143">
                  <c:v>-17.13</c:v>
                </c:pt>
                <c:pt idx="144">
                  <c:v>-16.600000000000001</c:v>
                </c:pt>
                <c:pt idx="145">
                  <c:v>-16.12</c:v>
                </c:pt>
                <c:pt idx="146">
                  <c:v>-16.760000000000002</c:v>
                </c:pt>
                <c:pt idx="147">
                  <c:v>-16.78</c:v>
                </c:pt>
                <c:pt idx="148">
                  <c:v>-16.59</c:v>
                </c:pt>
                <c:pt idx="149">
                  <c:v>-19.37</c:v>
                </c:pt>
                <c:pt idx="150">
                  <c:v>-20.5</c:v>
                </c:pt>
                <c:pt idx="151">
                  <c:v>-19.09</c:v>
                </c:pt>
                <c:pt idx="152">
                  <c:v>-18.309999999999999</c:v>
                </c:pt>
                <c:pt idx="153">
                  <c:v>-17.600000000000001</c:v>
                </c:pt>
                <c:pt idx="154">
                  <c:v>-17.420000000000002</c:v>
                </c:pt>
                <c:pt idx="155">
                  <c:v>-17.73</c:v>
                </c:pt>
                <c:pt idx="156">
                  <c:v>-17.07</c:v>
                </c:pt>
                <c:pt idx="157">
                  <c:v>-17.100000000000001</c:v>
                </c:pt>
                <c:pt idx="158">
                  <c:v>-16.079999999999998</c:v>
                </c:pt>
                <c:pt idx="159">
                  <c:v>-15.78</c:v>
                </c:pt>
                <c:pt idx="160">
                  <c:v>-15.59</c:v>
                </c:pt>
                <c:pt idx="161">
                  <c:v>-15.86</c:v>
                </c:pt>
                <c:pt idx="162">
                  <c:v>-15.79</c:v>
                </c:pt>
                <c:pt idx="163">
                  <c:v>-15.93</c:v>
                </c:pt>
                <c:pt idx="164">
                  <c:v>-15.63</c:v>
                </c:pt>
                <c:pt idx="165">
                  <c:v>-16.21</c:v>
                </c:pt>
                <c:pt idx="166">
                  <c:v>-17.260000000000002</c:v>
                </c:pt>
                <c:pt idx="167">
                  <c:v>-17.440000000000001</c:v>
                </c:pt>
                <c:pt idx="168">
                  <c:v>-17.690000000000001</c:v>
                </c:pt>
                <c:pt idx="169">
                  <c:v>-17.96</c:v>
                </c:pt>
                <c:pt idx="170">
                  <c:v>-18.55</c:v>
                </c:pt>
                <c:pt idx="171">
                  <c:v>-18.850000000000001</c:v>
                </c:pt>
                <c:pt idx="172">
                  <c:v>-19.21</c:v>
                </c:pt>
                <c:pt idx="173">
                  <c:v>-19.170000000000002</c:v>
                </c:pt>
                <c:pt idx="174">
                  <c:v>-19.52</c:v>
                </c:pt>
                <c:pt idx="175">
                  <c:v>-19.96</c:v>
                </c:pt>
                <c:pt idx="176">
                  <c:v>-19.05</c:v>
                </c:pt>
                <c:pt idx="177">
                  <c:v>-19.84</c:v>
                </c:pt>
                <c:pt idx="178">
                  <c:v>-19.27</c:v>
                </c:pt>
                <c:pt idx="179">
                  <c:v>-19.34</c:v>
                </c:pt>
                <c:pt idx="180">
                  <c:v>-18.57</c:v>
                </c:pt>
                <c:pt idx="181">
                  <c:v>-17.559999999999999</c:v>
                </c:pt>
                <c:pt idx="182">
                  <c:v>-17.64</c:v>
                </c:pt>
                <c:pt idx="183">
                  <c:v>-18.420000000000002</c:v>
                </c:pt>
                <c:pt idx="184">
                  <c:v>-18.2</c:v>
                </c:pt>
                <c:pt idx="185">
                  <c:v>-18.39</c:v>
                </c:pt>
                <c:pt idx="186">
                  <c:v>-18.399999999999999</c:v>
                </c:pt>
                <c:pt idx="187">
                  <c:v>-18.579999999999998</c:v>
                </c:pt>
                <c:pt idx="188">
                  <c:v>-18.8</c:v>
                </c:pt>
                <c:pt idx="189">
                  <c:v>-19.239999999999998</c:v>
                </c:pt>
                <c:pt idx="190">
                  <c:v>-19.16</c:v>
                </c:pt>
                <c:pt idx="191">
                  <c:v>-19.28</c:v>
                </c:pt>
                <c:pt idx="192">
                  <c:v>-19.510000000000002</c:v>
                </c:pt>
                <c:pt idx="193">
                  <c:v>-19.8</c:v>
                </c:pt>
                <c:pt idx="194">
                  <c:v>-20.079999999999998</c:v>
                </c:pt>
                <c:pt idx="195">
                  <c:v>-20.09</c:v>
                </c:pt>
                <c:pt idx="196">
                  <c:v>-20.43</c:v>
                </c:pt>
                <c:pt idx="197">
                  <c:v>-20.6</c:v>
                </c:pt>
                <c:pt idx="198">
                  <c:v>-20.46</c:v>
                </c:pt>
                <c:pt idx="199">
                  <c:v>-20.98</c:v>
                </c:pt>
                <c:pt idx="200">
                  <c:v>-21.06</c:v>
                </c:pt>
                <c:pt idx="201">
                  <c:v>-20.74</c:v>
                </c:pt>
                <c:pt idx="202">
                  <c:v>-22.15</c:v>
                </c:pt>
                <c:pt idx="203">
                  <c:v>-21.12</c:v>
                </c:pt>
                <c:pt idx="204">
                  <c:v>-21.91</c:v>
                </c:pt>
                <c:pt idx="205">
                  <c:v>-22.28</c:v>
                </c:pt>
                <c:pt idx="206">
                  <c:v>-22.08</c:v>
                </c:pt>
                <c:pt idx="207">
                  <c:v>-22.03</c:v>
                </c:pt>
                <c:pt idx="208">
                  <c:v>-21.97</c:v>
                </c:pt>
                <c:pt idx="209">
                  <c:v>-21.7</c:v>
                </c:pt>
                <c:pt idx="210">
                  <c:v>-22.17</c:v>
                </c:pt>
                <c:pt idx="211">
                  <c:v>-21.31</c:v>
                </c:pt>
                <c:pt idx="212">
                  <c:v>-21.43</c:v>
                </c:pt>
                <c:pt idx="213">
                  <c:v>-22.53</c:v>
                </c:pt>
                <c:pt idx="214">
                  <c:v>-22.74</c:v>
                </c:pt>
                <c:pt idx="215">
                  <c:v>-22.33</c:v>
                </c:pt>
                <c:pt idx="216">
                  <c:v>-22.67</c:v>
                </c:pt>
                <c:pt idx="217">
                  <c:v>-21.78</c:v>
                </c:pt>
                <c:pt idx="218">
                  <c:v>-22.09</c:v>
                </c:pt>
                <c:pt idx="219">
                  <c:v>-22</c:v>
                </c:pt>
                <c:pt idx="220">
                  <c:v>-22.12</c:v>
                </c:pt>
                <c:pt idx="221">
                  <c:v>-21.8</c:v>
                </c:pt>
                <c:pt idx="222">
                  <c:v>-22.09</c:v>
                </c:pt>
                <c:pt idx="223">
                  <c:v>-22.09</c:v>
                </c:pt>
                <c:pt idx="224">
                  <c:v>-22.62</c:v>
                </c:pt>
                <c:pt idx="225">
                  <c:v>-23</c:v>
                </c:pt>
                <c:pt idx="226">
                  <c:v>-23.24</c:v>
                </c:pt>
                <c:pt idx="227">
                  <c:v>-23.09</c:v>
                </c:pt>
                <c:pt idx="228">
                  <c:v>-23.49</c:v>
                </c:pt>
                <c:pt idx="229">
                  <c:v>-23.2</c:v>
                </c:pt>
                <c:pt idx="230">
                  <c:v>-22.56</c:v>
                </c:pt>
                <c:pt idx="231">
                  <c:v>-22.47</c:v>
                </c:pt>
                <c:pt idx="232">
                  <c:v>-21.63</c:v>
                </c:pt>
                <c:pt idx="233">
                  <c:v>-21.35</c:v>
                </c:pt>
                <c:pt idx="234">
                  <c:v>-21.87</c:v>
                </c:pt>
                <c:pt idx="235">
                  <c:v>-21.25</c:v>
                </c:pt>
                <c:pt idx="236">
                  <c:v>-20.8</c:v>
                </c:pt>
                <c:pt idx="237">
                  <c:v>-20.94</c:v>
                </c:pt>
                <c:pt idx="238">
                  <c:v>-21.92</c:v>
                </c:pt>
                <c:pt idx="239">
                  <c:v>-22.17</c:v>
                </c:pt>
                <c:pt idx="240">
                  <c:v>-22.58</c:v>
                </c:pt>
                <c:pt idx="241">
                  <c:v>-21.35</c:v>
                </c:pt>
                <c:pt idx="242">
                  <c:v>-22.12</c:v>
                </c:pt>
                <c:pt idx="243">
                  <c:v>-20.45</c:v>
                </c:pt>
                <c:pt idx="244">
                  <c:v>-20.5</c:v>
                </c:pt>
                <c:pt idx="245">
                  <c:v>-20.28</c:v>
                </c:pt>
                <c:pt idx="246">
                  <c:v>-20.010000000000002</c:v>
                </c:pt>
                <c:pt idx="247">
                  <c:v>-17.72</c:v>
                </c:pt>
                <c:pt idx="248">
                  <c:v>-17.510000000000002</c:v>
                </c:pt>
                <c:pt idx="249">
                  <c:v>-17.7</c:v>
                </c:pt>
                <c:pt idx="250">
                  <c:v>-16.5</c:v>
                </c:pt>
                <c:pt idx="251">
                  <c:v>-16.29</c:v>
                </c:pt>
                <c:pt idx="252">
                  <c:v>-17.239999999999998</c:v>
                </c:pt>
                <c:pt idx="253">
                  <c:v>-17.760000000000002</c:v>
                </c:pt>
                <c:pt idx="254">
                  <c:v>-17.690000000000001</c:v>
                </c:pt>
                <c:pt idx="255">
                  <c:v>-17.23</c:v>
                </c:pt>
                <c:pt idx="256">
                  <c:v>-16.760000000000002</c:v>
                </c:pt>
                <c:pt idx="257">
                  <c:v>-16.63</c:v>
                </c:pt>
                <c:pt idx="258">
                  <c:v>-16.04</c:v>
                </c:pt>
                <c:pt idx="259">
                  <c:v>-16.5</c:v>
                </c:pt>
                <c:pt idx="260">
                  <c:v>-16.649999999999999</c:v>
                </c:pt>
                <c:pt idx="261">
                  <c:v>-17.02</c:v>
                </c:pt>
                <c:pt idx="262">
                  <c:v>-15.79</c:v>
                </c:pt>
                <c:pt idx="263">
                  <c:v>-15.21</c:v>
                </c:pt>
                <c:pt idx="264">
                  <c:v>-14.08</c:v>
                </c:pt>
                <c:pt idx="265">
                  <c:v>-12.91</c:v>
                </c:pt>
                <c:pt idx="266">
                  <c:v>-11.67</c:v>
                </c:pt>
                <c:pt idx="267">
                  <c:v>-12.34</c:v>
                </c:pt>
                <c:pt idx="268">
                  <c:v>-12.52</c:v>
                </c:pt>
                <c:pt idx="269">
                  <c:v>-12.35</c:v>
                </c:pt>
                <c:pt idx="270">
                  <c:v>-12.06</c:v>
                </c:pt>
                <c:pt idx="271">
                  <c:v>-12.47</c:v>
                </c:pt>
                <c:pt idx="272">
                  <c:v>-11.3</c:v>
                </c:pt>
                <c:pt idx="273">
                  <c:v>-11.16</c:v>
                </c:pt>
                <c:pt idx="274">
                  <c:v>-11.08</c:v>
                </c:pt>
                <c:pt idx="275">
                  <c:v>-11.2</c:v>
                </c:pt>
                <c:pt idx="276">
                  <c:v>-11.42</c:v>
                </c:pt>
                <c:pt idx="277">
                  <c:v>-11.41</c:v>
                </c:pt>
                <c:pt idx="278">
                  <c:v>-12.14</c:v>
                </c:pt>
                <c:pt idx="279">
                  <c:v>-11.92</c:v>
                </c:pt>
                <c:pt idx="280">
                  <c:v>-12.21</c:v>
                </c:pt>
                <c:pt idx="281">
                  <c:v>-10.64</c:v>
                </c:pt>
                <c:pt idx="282">
                  <c:v>-9.49</c:v>
                </c:pt>
                <c:pt idx="283">
                  <c:v>-9.5399999999999991</c:v>
                </c:pt>
                <c:pt idx="284">
                  <c:v>-8.1999999999999993</c:v>
                </c:pt>
                <c:pt idx="285">
                  <c:v>-8.7200000000000006</c:v>
                </c:pt>
                <c:pt idx="286">
                  <c:v>-8.6999999999999993</c:v>
                </c:pt>
                <c:pt idx="287">
                  <c:v>-7.81</c:v>
                </c:pt>
                <c:pt idx="288">
                  <c:v>-9.42</c:v>
                </c:pt>
                <c:pt idx="289">
                  <c:v>-8.9700000000000006</c:v>
                </c:pt>
                <c:pt idx="290">
                  <c:v>-9.0500000000000007</c:v>
                </c:pt>
                <c:pt idx="291">
                  <c:v>-8.89</c:v>
                </c:pt>
                <c:pt idx="292">
                  <c:v>-9.6300000000000008</c:v>
                </c:pt>
                <c:pt idx="293">
                  <c:v>-9.31</c:v>
                </c:pt>
                <c:pt idx="294">
                  <c:v>-9.76</c:v>
                </c:pt>
                <c:pt idx="295">
                  <c:v>-9.11</c:v>
                </c:pt>
                <c:pt idx="296">
                  <c:v>-8.99</c:v>
                </c:pt>
                <c:pt idx="297">
                  <c:v>-8.9700000000000006</c:v>
                </c:pt>
                <c:pt idx="298">
                  <c:v>-7.93</c:v>
                </c:pt>
                <c:pt idx="299">
                  <c:v>-6.55</c:v>
                </c:pt>
                <c:pt idx="300">
                  <c:v>-6.79</c:v>
                </c:pt>
                <c:pt idx="301">
                  <c:v>-6.24</c:v>
                </c:pt>
                <c:pt idx="302">
                  <c:v>-6.82</c:v>
                </c:pt>
                <c:pt idx="303">
                  <c:v>-7.08</c:v>
                </c:pt>
                <c:pt idx="304">
                  <c:v>-7.7</c:v>
                </c:pt>
                <c:pt idx="305">
                  <c:v>-8.18</c:v>
                </c:pt>
                <c:pt idx="306">
                  <c:v>-8.18</c:v>
                </c:pt>
                <c:pt idx="307">
                  <c:v>-7.77</c:v>
                </c:pt>
                <c:pt idx="308">
                  <c:v>-7.96</c:v>
                </c:pt>
                <c:pt idx="309">
                  <c:v>-7.63</c:v>
                </c:pt>
                <c:pt idx="310">
                  <c:v>-7.06</c:v>
                </c:pt>
                <c:pt idx="311">
                  <c:v>-7.19</c:v>
                </c:pt>
                <c:pt idx="312">
                  <c:v>-6.74</c:v>
                </c:pt>
                <c:pt idx="313">
                  <c:v>-7.29</c:v>
                </c:pt>
                <c:pt idx="314">
                  <c:v>-7.33</c:v>
                </c:pt>
                <c:pt idx="315">
                  <c:v>-7.24</c:v>
                </c:pt>
                <c:pt idx="316">
                  <c:v>-7.56</c:v>
                </c:pt>
                <c:pt idx="317">
                  <c:v>-7.07</c:v>
                </c:pt>
                <c:pt idx="318">
                  <c:v>-7.14</c:v>
                </c:pt>
                <c:pt idx="319">
                  <c:v>-7.26</c:v>
                </c:pt>
                <c:pt idx="320">
                  <c:v>-6.46</c:v>
                </c:pt>
                <c:pt idx="321">
                  <c:v>-6.84</c:v>
                </c:pt>
                <c:pt idx="322">
                  <c:v>-6.29</c:v>
                </c:pt>
                <c:pt idx="323">
                  <c:v>-6.77</c:v>
                </c:pt>
                <c:pt idx="324">
                  <c:v>-6.61</c:v>
                </c:pt>
                <c:pt idx="325">
                  <c:v>-6.63</c:v>
                </c:pt>
                <c:pt idx="326">
                  <c:v>-6.47</c:v>
                </c:pt>
                <c:pt idx="327">
                  <c:v>-6.56</c:v>
                </c:pt>
                <c:pt idx="328">
                  <c:v>-6.06</c:v>
                </c:pt>
                <c:pt idx="329">
                  <c:v>-5.39</c:v>
                </c:pt>
                <c:pt idx="330">
                  <c:v>-5.76</c:v>
                </c:pt>
                <c:pt idx="331">
                  <c:v>-5.9</c:v>
                </c:pt>
                <c:pt idx="332">
                  <c:v>-5.85</c:v>
                </c:pt>
                <c:pt idx="333">
                  <c:v>-5.05</c:v>
                </c:pt>
                <c:pt idx="334">
                  <c:v>-5.86</c:v>
                </c:pt>
                <c:pt idx="335">
                  <c:v>-5.59</c:v>
                </c:pt>
                <c:pt idx="336">
                  <c:v>-5.45</c:v>
                </c:pt>
                <c:pt idx="337">
                  <c:v>-5.53</c:v>
                </c:pt>
                <c:pt idx="338">
                  <c:v>-5.33</c:v>
                </c:pt>
                <c:pt idx="339">
                  <c:v>-4.7699999999999996</c:v>
                </c:pt>
                <c:pt idx="340">
                  <c:v>-5.21</c:v>
                </c:pt>
                <c:pt idx="341">
                  <c:v>-4.66</c:v>
                </c:pt>
                <c:pt idx="342">
                  <c:v>-4.4800000000000004</c:v>
                </c:pt>
                <c:pt idx="343">
                  <c:v>-4.6399999999999997</c:v>
                </c:pt>
                <c:pt idx="344">
                  <c:v>-4.78</c:v>
                </c:pt>
                <c:pt idx="345">
                  <c:v>-4.8099999999999996</c:v>
                </c:pt>
                <c:pt idx="346">
                  <c:v>-4.7699999999999996</c:v>
                </c:pt>
                <c:pt idx="347">
                  <c:v>-5.16</c:v>
                </c:pt>
                <c:pt idx="348">
                  <c:v>-5.29</c:v>
                </c:pt>
                <c:pt idx="349">
                  <c:v>-4.75</c:v>
                </c:pt>
                <c:pt idx="350">
                  <c:v>-4.78</c:v>
                </c:pt>
                <c:pt idx="351">
                  <c:v>-4.6399999999999997</c:v>
                </c:pt>
                <c:pt idx="352">
                  <c:v>-4.1500000000000004</c:v>
                </c:pt>
                <c:pt idx="353">
                  <c:v>-3.81</c:v>
                </c:pt>
                <c:pt idx="354">
                  <c:v>-4.2</c:v>
                </c:pt>
                <c:pt idx="355">
                  <c:v>-3.3</c:v>
                </c:pt>
                <c:pt idx="356">
                  <c:v>-3.6</c:v>
                </c:pt>
                <c:pt idx="357">
                  <c:v>-4.22</c:v>
                </c:pt>
                <c:pt idx="358">
                  <c:v>-2.97</c:v>
                </c:pt>
                <c:pt idx="359">
                  <c:v>-2.64</c:v>
                </c:pt>
                <c:pt idx="360">
                  <c:v>-2.42</c:v>
                </c:pt>
                <c:pt idx="361">
                  <c:v>-2.62</c:v>
                </c:pt>
                <c:pt idx="362">
                  <c:v>-3.35</c:v>
                </c:pt>
                <c:pt idx="363">
                  <c:v>-3.66</c:v>
                </c:pt>
                <c:pt idx="364">
                  <c:v>-5.97</c:v>
                </c:pt>
                <c:pt idx="365">
                  <c:v>-6.35</c:v>
                </c:pt>
                <c:pt idx="366">
                  <c:v>-5.66</c:v>
                </c:pt>
                <c:pt idx="367">
                  <c:v>-6.14</c:v>
                </c:pt>
                <c:pt idx="368">
                  <c:v>-5.59</c:v>
                </c:pt>
                <c:pt idx="369">
                  <c:v>-7.62</c:v>
                </c:pt>
                <c:pt idx="370">
                  <c:v>-7.69</c:v>
                </c:pt>
                <c:pt idx="371">
                  <c:v>-7.6</c:v>
                </c:pt>
                <c:pt idx="372">
                  <c:v>-8.07</c:v>
                </c:pt>
                <c:pt idx="373">
                  <c:v>-9.0399999999999991</c:v>
                </c:pt>
                <c:pt idx="374">
                  <c:v>-10.45</c:v>
                </c:pt>
                <c:pt idx="375">
                  <c:v>-10.130000000000001</c:v>
                </c:pt>
                <c:pt idx="376">
                  <c:v>-9.43</c:v>
                </c:pt>
                <c:pt idx="377">
                  <c:v>-9.33</c:v>
                </c:pt>
                <c:pt idx="378">
                  <c:v>-9.85</c:v>
                </c:pt>
                <c:pt idx="379">
                  <c:v>-9.27</c:v>
                </c:pt>
                <c:pt idx="380">
                  <c:v>-9.64</c:v>
                </c:pt>
                <c:pt idx="381">
                  <c:v>-8.68</c:v>
                </c:pt>
                <c:pt idx="382">
                  <c:v>-8.74</c:v>
                </c:pt>
                <c:pt idx="383">
                  <c:v>-9.07</c:v>
                </c:pt>
                <c:pt idx="384">
                  <c:v>-8.85</c:v>
                </c:pt>
                <c:pt idx="385">
                  <c:v>-9.7100000000000009</c:v>
                </c:pt>
                <c:pt idx="386">
                  <c:v>-10.27</c:v>
                </c:pt>
                <c:pt idx="387">
                  <c:v>-11.13</c:v>
                </c:pt>
                <c:pt idx="388">
                  <c:v>-10.77</c:v>
                </c:pt>
                <c:pt idx="389">
                  <c:v>-12.12</c:v>
                </c:pt>
                <c:pt idx="390">
                  <c:v>-11.03</c:v>
                </c:pt>
                <c:pt idx="391">
                  <c:v>-9.83</c:v>
                </c:pt>
                <c:pt idx="392">
                  <c:v>-10.24</c:v>
                </c:pt>
                <c:pt idx="393">
                  <c:v>-10.59</c:v>
                </c:pt>
                <c:pt idx="394">
                  <c:v>-10.72</c:v>
                </c:pt>
                <c:pt idx="395">
                  <c:v>-11.12</c:v>
                </c:pt>
                <c:pt idx="396">
                  <c:v>-11.24</c:v>
                </c:pt>
                <c:pt idx="397">
                  <c:v>-12.44</c:v>
                </c:pt>
                <c:pt idx="398">
                  <c:v>-11.72</c:v>
                </c:pt>
                <c:pt idx="399">
                  <c:v>-12.21</c:v>
                </c:pt>
                <c:pt idx="400">
                  <c:v>-12.09</c:v>
                </c:pt>
                <c:pt idx="401">
                  <c:v>-11.07</c:v>
                </c:pt>
                <c:pt idx="402">
                  <c:v>-11.2</c:v>
                </c:pt>
                <c:pt idx="403">
                  <c:v>-9.98</c:v>
                </c:pt>
                <c:pt idx="404">
                  <c:v>-10.95</c:v>
                </c:pt>
                <c:pt idx="405">
                  <c:v>-10.5</c:v>
                </c:pt>
                <c:pt idx="406">
                  <c:v>-9.48</c:v>
                </c:pt>
                <c:pt idx="407">
                  <c:v>-11.02</c:v>
                </c:pt>
                <c:pt idx="408">
                  <c:v>-12.94</c:v>
                </c:pt>
                <c:pt idx="409">
                  <c:v>-12.96</c:v>
                </c:pt>
                <c:pt idx="410">
                  <c:v>-12.74</c:v>
                </c:pt>
                <c:pt idx="411">
                  <c:v>-12.53</c:v>
                </c:pt>
                <c:pt idx="412">
                  <c:v>-12.07</c:v>
                </c:pt>
                <c:pt idx="413">
                  <c:v>-12.15</c:v>
                </c:pt>
                <c:pt idx="414">
                  <c:v>-11.47</c:v>
                </c:pt>
                <c:pt idx="415">
                  <c:v>-11.73</c:v>
                </c:pt>
                <c:pt idx="416">
                  <c:v>-10.92</c:v>
                </c:pt>
                <c:pt idx="417">
                  <c:v>-10.02</c:v>
                </c:pt>
                <c:pt idx="418">
                  <c:v>-9.56</c:v>
                </c:pt>
                <c:pt idx="419">
                  <c:v>-9.7899999999999991</c:v>
                </c:pt>
                <c:pt idx="420">
                  <c:v>-9.86</c:v>
                </c:pt>
                <c:pt idx="421">
                  <c:v>-10.35</c:v>
                </c:pt>
                <c:pt idx="422">
                  <c:v>-9.91</c:v>
                </c:pt>
                <c:pt idx="423">
                  <c:v>-7.34</c:v>
                </c:pt>
                <c:pt idx="424">
                  <c:v>-7.37</c:v>
                </c:pt>
                <c:pt idx="425">
                  <c:v>-7.4</c:v>
                </c:pt>
                <c:pt idx="426">
                  <c:v>-6.82</c:v>
                </c:pt>
                <c:pt idx="427">
                  <c:v>-8.4600000000000009</c:v>
                </c:pt>
                <c:pt idx="428">
                  <c:v>-8.08</c:v>
                </c:pt>
                <c:pt idx="429">
                  <c:v>-9.2799999999999994</c:v>
                </c:pt>
                <c:pt idx="430">
                  <c:v>-10.41</c:v>
                </c:pt>
                <c:pt idx="431">
                  <c:v>-9.8800000000000008</c:v>
                </c:pt>
                <c:pt idx="432">
                  <c:v>-13.38</c:v>
                </c:pt>
                <c:pt idx="433">
                  <c:v>-14.62</c:v>
                </c:pt>
                <c:pt idx="434">
                  <c:v>-14.08</c:v>
                </c:pt>
                <c:pt idx="435">
                  <c:v>-14.58</c:v>
                </c:pt>
                <c:pt idx="436">
                  <c:v>-14.49</c:v>
                </c:pt>
                <c:pt idx="437">
                  <c:v>-13.91</c:v>
                </c:pt>
                <c:pt idx="438">
                  <c:v>-14.6</c:v>
                </c:pt>
                <c:pt idx="439">
                  <c:v>-15.17</c:v>
                </c:pt>
                <c:pt idx="440">
                  <c:v>-14.78</c:v>
                </c:pt>
                <c:pt idx="441">
                  <c:v>-13.43</c:v>
                </c:pt>
                <c:pt idx="442">
                  <c:v>-14.5</c:v>
                </c:pt>
                <c:pt idx="443">
                  <c:v>-14.48</c:v>
                </c:pt>
                <c:pt idx="444">
                  <c:v>-13.73</c:v>
                </c:pt>
                <c:pt idx="445">
                  <c:v>-13.6</c:v>
                </c:pt>
                <c:pt idx="446">
                  <c:v>-13.6</c:v>
                </c:pt>
                <c:pt idx="447">
                  <c:v>-13.34</c:v>
                </c:pt>
                <c:pt idx="448">
                  <c:v>-14.75</c:v>
                </c:pt>
                <c:pt idx="449">
                  <c:v>-14.5</c:v>
                </c:pt>
                <c:pt idx="450">
                  <c:v>-14.41</c:v>
                </c:pt>
                <c:pt idx="451">
                  <c:v>-14.5</c:v>
                </c:pt>
                <c:pt idx="452">
                  <c:v>-18.239999999999998</c:v>
                </c:pt>
                <c:pt idx="453">
                  <c:v>-18.23</c:v>
                </c:pt>
                <c:pt idx="454">
                  <c:v>-18.21</c:v>
                </c:pt>
                <c:pt idx="455">
                  <c:v>-17.54</c:v>
                </c:pt>
                <c:pt idx="456">
                  <c:v>-16.760000000000002</c:v>
                </c:pt>
                <c:pt idx="457">
                  <c:v>-17.53</c:v>
                </c:pt>
                <c:pt idx="458">
                  <c:v>-17.010000000000002</c:v>
                </c:pt>
                <c:pt idx="459">
                  <c:v>-17.36</c:v>
                </c:pt>
                <c:pt idx="460">
                  <c:v>-17.079999999999998</c:v>
                </c:pt>
                <c:pt idx="461">
                  <c:v>-16.43</c:v>
                </c:pt>
                <c:pt idx="462">
                  <c:v>-16.7</c:v>
                </c:pt>
                <c:pt idx="463">
                  <c:v>-16.940000000000001</c:v>
                </c:pt>
                <c:pt idx="464">
                  <c:v>-16.12</c:v>
                </c:pt>
                <c:pt idx="465">
                  <c:v>-16.920000000000002</c:v>
                </c:pt>
                <c:pt idx="466">
                  <c:v>-16.399999999999999</c:v>
                </c:pt>
                <c:pt idx="467">
                  <c:v>-17.399999999999999</c:v>
                </c:pt>
                <c:pt idx="468">
                  <c:v>-16.97</c:v>
                </c:pt>
                <c:pt idx="469">
                  <c:v>-15.88</c:v>
                </c:pt>
                <c:pt idx="470">
                  <c:v>-15.1</c:v>
                </c:pt>
                <c:pt idx="471">
                  <c:v>-15.3</c:v>
                </c:pt>
                <c:pt idx="472">
                  <c:v>-15.67</c:v>
                </c:pt>
                <c:pt idx="473">
                  <c:v>-15.7</c:v>
                </c:pt>
                <c:pt idx="474">
                  <c:v>-16.12</c:v>
                </c:pt>
                <c:pt idx="475">
                  <c:v>-16.11</c:v>
                </c:pt>
                <c:pt idx="476">
                  <c:v>-16.98</c:v>
                </c:pt>
                <c:pt idx="477">
                  <c:v>-18.350000000000001</c:v>
                </c:pt>
                <c:pt idx="478">
                  <c:v>-17.97</c:v>
                </c:pt>
                <c:pt idx="479">
                  <c:v>-17.34</c:v>
                </c:pt>
                <c:pt idx="480">
                  <c:v>-17.14</c:v>
                </c:pt>
                <c:pt idx="481">
                  <c:v>-17.239999999999998</c:v>
                </c:pt>
                <c:pt idx="482">
                  <c:v>-16.600000000000001</c:v>
                </c:pt>
                <c:pt idx="483">
                  <c:v>-16.27</c:v>
                </c:pt>
                <c:pt idx="484">
                  <c:v>-16.86</c:v>
                </c:pt>
                <c:pt idx="485">
                  <c:v>-17.2</c:v>
                </c:pt>
                <c:pt idx="486">
                  <c:v>-17.61</c:v>
                </c:pt>
                <c:pt idx="487">
                  <c:v>-16.97</c:v>
                </c:pt>
                <c:pt idx="488">
                  <c:v>-17.18</c:v>
                </c:pt>
                <c:pt idx="489">
                  <c:v>-17.41</c:v>
                </c:pt>
                <c:pt idx="490">
                  <c:v>-17.61</c:v>
                </c:pt>
                <c:pt idx="491">
                  <c:v>-16.579999999999998</c:v>
                </c:pt>
                <c:pt idx="492">
                  <c:v>-17.149999999999999</c:v>
                </c:pt>
                <c:pt idx="493">
                  <c:v>-16.91</c:v>
                </c:pt>
                <c:pt idx="494">
                  <c:v>-15.22</c:v>
                </c:pt>
                <c:pt idx="495">
                  <c:v>-14.4</c:v>
                </c:pt>
                <c:pt idx="496">
                  <c:v>-14.77</c:v>
                </c:pt>
                <c:pt idx="497">
                  <c:v>-13.5</c:v>
                </c:pt>
                <c:pt idx="498">
                  <c:v>-11.73</c:v>
                </c:pt>
                <c:pt idx="499">
                  <c:v>-11.77</c:v>
                </c:pt>
                <c:pt idx="500">
                  <c:v>-13.09</c:v>
                </c:pt>
                <c:pt idx="501">
                  <c:v>-12.65</c:v>
                </c:pt>
                <c:pt idx="502">
                  <c:v>-12.73</c:v>
                </c:pt>
                <c:pt idx="503">
                  <c:v>-12.86</c:v>
                </c:pt>
                <c:pt idx="504">
                  <c:v>-13.44</c:v>
                </c:pt>
                <c:pt idx="505">
                  <c:v>-13.23</c:v>
                </c:pt>
                <c:pt idx="506">
                  <c:v>-13.45</c:v>
                </c:pt>
                <c:pt idx="507">
                  <c:v>-13.54</c:v>
                </c:pt>
                <c:pt idx="508">
                  <c:v>-13.41</c:v>
                </c:pt>
                <c:pt idx="509">
                  <c:v>-12.89</c:v>
                </c:pt>
                <c:pt idx="510">
                  <c:v>-11.35</c:v>
                </c:pt>
                <c:pt idx="511">
                  <c:v>-11.7</c:v>
                </c:pt>
                <c:pt idx="512">
                  <c:v>-11.34</c:v>
                </c:pt>
                <c:pt idx="513">
                  <c:v>-7.15</c:v>
                </c:pt>
                <c:pt idx="514">
                  <c:v>-9.68</c:v>
                </c:pt>
                <c:pt idx="515">
                  <c:v>-11.16</c:v>
                </c:pt>
                <c:pt idx="516">
                  <c:v>-11.33</c:v>
                </c:pt>
                <c:pt idx="517">
                  <c:v>-12.2</c:v>
                </c:pt>
                <c:pt idx="518">
                  <c:v>-10.01</c:v>
                </c:pt>
                <c:pt idx="519">
                  <c:v>-9.5</c:v>
                </c:pt>
                <c:pt idx="520">
                  <c:v>-9.35</c:v>
                </c:pt>
                <c:pt idx="521">
                  <c:v>-6.86</c:v>
                </c:pt>
                <c:pt idx="522">
                  <c:v>-6.27</c:v>
                </c:pt>
                <c:pt idx="523">
                  <c:v>-6.47</c:v>
                </c:pt>
                <c:pt idx="524">
                  <c:v>-5.81</c:v>
                </c:pt>
                <c:pt idx="525">
                  <c:v>-7.6</c:v>
                </c:pt>
                <c:pt idx="526">
                  <c:v>-7.7</c:v>
                </c:pt>
                <c:pt idx="527">
                  <c:v>-8.4600000000000009</c:v>
                </c:pt>
                <c:pt idx="528">
                  <c:v>-8.92</c:v>
                </c:pt>
                <c:pt idx="529">
                  <c:v>-9.33</c:v>
                </c:pt>
                <c:pt idx="530">
                  <c:v>-9.2200000000000006</c:v>
                </c:pt>
                <c:pt idx="531">
                  <c:v>-9.43</c:v>
                </c:pt>
                <c:pt idx="532">
                  <c:v>-5.82</c:v>
                </c:pt>
                <c:pt idx="533">
                  <c:v>-5.42</c:v>
                </c:pt>
                <c:pt idx="534">
                  <c:v>-5.46</c:v>
                </c:pt>
                <c:pt idx="535">
                  <c:v>-5.97</c:v>
                </c:pt>
                <c:pt idx="536">
                  <c:v>-7.32</c:v>
                </c:pt>
                <c:pt idx="537">
                  <c:v>-7.39</c:v>
                </c:pt>
                <c:pt idx="538">
                  <c:v>-7.78</c:v>
                </c:pt>
                <c:pt idx="539">
                  <c:v>-6.5</c:v>
                </c:pt>
                <c:pt idx="540">
                  <c:v>-5.26</c:v>
                </c:pt>
                <c:pt idx="541">
                  <c:v>-6.76</c:v>
                </c:pt>
                <c:pt idx="542">
                  <c:v>-5.68</c:v>
                </c:pt>
                <c:pt idx="543">
                  <c:v>-6.98</c:v>
                </c:pt>
                <c:pt idx="544">
                  <c:v>-6.84</c:v>
                </c:pt>
                <c:pt idx="545">
                  <c:v>-6.41</c:v>
                </c:pt>
                <c:pt idx="546">
                  <c:v>-6.99</c:v>
                </c:pt>
                <c:pt idx="547">
                  <c:v>-6.92</c:v>
                </c:pt>
                <c:pt idx="548">
                  <c:v>-6.87</c:v>
                </c:pt>
                <c:pt idx="549">
                  <c:v>-5.49</c:v>
                </c:pt>
                <c:pt idx="550">
                  <c:v>-6.04</c:v>
                </c:pt>
                <c:pt idx="551">
                  <c:v>-7.24</c:v>
                </c:pt>
                <c:pt idx="552">
                  <c:v>-8.4600000000000009</c:v>
                </c:pt>
                <c:pt idx="553">
                  <c:v>-6.92</c:v>
                </c:pt>
                <c:pt idx="554">
                  <c:v>-8.43</c:v>
                </c:pt>
                <c:pt idx="555">
                  <c:v>-11.8</c:v>
                </c:pt>
                <c:pt idx="556">
                  <c:v>-10.56</c:v>
                </c:pt>
                <c:pt idx="557">
                  <c:v>-11.75</c:v>
                </c:pt>
                <c:pt idx="558">
                  <c:v>-14.62</c:v>
                </c:pt>
                <c:pt idx="559">
                  <c:v>-13.16</c:v>
                </c:pt>
                <c:pt idx="560">
                  <c:v>-12.91</c:v>
                </c:pt>
                <c:pt idx="561">
                  <c:v>-12.29</c:v>
                </c:pt>
                <c:pt idx="562">
                  <c:v>-11.89</c:v>
                </c:pt>
                <c:pt idx="563">
                  <c:v>-11.4</c:v>
                </c:pt>
                <c:pt idx="564">
                  <c:v>-10.26</c:v>
                </c:pt>
                <c:pt idx="565">
                  <c:v>-10.72</c:v>
                </c:pt>
                <c:pt idx="566">
                  <c:v>-11.51</c:v>
                </c:pt>
                <c:pt idx="567">
                  <c:v>-11.35</c:v>
                </c:pt>
                <c:pt idx="568">
                  <c:v>-9.65</c:v>
                </c:pt>
                <c:pt idx="569">
                  <c:v>-7.5</c:v>
                </c:pt>
                <c:pt idx="570">
                  <c:v>-11.66</c:v>
                </c:pt>
                <c:pt idx="571">
                  <c:v>-13.1</c:v>
                </c:pt>
                <c:pt idx="572">
                  <c:v>-13.6</c:v>
                </c:pt>
                <c:pt idx="573">
                  <c:v>-13.24</c:v>
                </c:pt>
                <c:pt idx="574">
                  <c:v>-12.89</c:v>
                </c:pt>
                <c:pt idx="575">
                  <c:v>-11.6</c:v>
                </c:pt>
                <c:pt idx="576">
                  <c:v>-12.74</c:v>
                </c:pt>
                <c:pt idx="577">
                  <c:v>-12.37</c:v>
                </c:pt>
                <c:pt idx="578">
                  <c:v>-11.78</c:v>
                </c:pt>
                <c:pt idx="579">
                  <c:v>-11.41</c:v>
                </c:pt>
                <c:pt idx="580">
                  <c:v>-12.62</c:v>
                </c:pt>
                <c:pt idx="581">
                  <c:v>-12.48</c:v>
                </c:pt>
                <c:pt idx="582">
                  <c:v>-13.03</c:v>
                </c:pt>
                <c:pt idx="583">
                  <c:v>-13.34</c:v>
                </c:pt>
                <c:pt idx="584">
                  <c:v>-14.51</c:v>
                </c:pt>
                <c:pt idx="585">
                  <c:v>-14.62</c:v>
                </c:pt>
                <c:pt idx="586">
                  <c:v>-14.23</c:v>
                </c:pt>
                <c:pt idx="587">
                  <c:v>-15.26</c:v>
                </c:pt>
                <c:pt idx="588">
                  <c:v>-16.989999999999998</c:v>
                </c:pt>
                <c:pt idx="589">
                  <c:v>-15.21</c:v>
                </c:pt>
                <c:pt idx="590">
                  <c:v>-16.3</c:v>
                </c:pt>
                <c:pt idx="591">
                  <c:v>-16.989999999999998</c:v>
                </c:pt>
                <c:pt idx="592">
                  <c:v>-15.39</c:v>
                </c:pt>
                <c:pt idx="593">
                  <c:v>-16.89</c:v>
                </c:pt>
                <c:pt idx="594">
                  <c:v>-16.25</c:v>
                </c:pt>
                <c:pt idx="595">
                  <c:v>-14.96</c:v>
                </c:pt>
                <c:pt idx="596">
                  <c:v>-13.98</c:v>
                </c:pt>
                <c:pt idx="597">
                  <c:v>-15.47</c:v>
                </c:pt>
                <c:pt idx="598">
                  <c:v>-16.010000000000002</c:v>
                </c:pt>
                <c:pt idx="599">
                  <c:v>-14.61</c:v>
                </c:pt>
                <c:pt idx="600">
                  <c:v>-15.09</c:v>
                </c:pt>
                <c:pt idx="601">
                  <c:v>-15.43</c:v>
                </c:pt>
                <c:pt idx="602">
                  <c:v>-15.47</c:v>
                </c:pt>
                <c:pt idx="603">
                  <c:v>-15.56</c:v>
                </c:pt>
                <c:pt idx="604">
                  <c:v>-13.93</c:v>
                </c:pt>
                <c:pt idx="605">
                  <c:v>-14.74</c:v>
                </c:pt>
                <c:pt idx="606">
                  <c:v>-15.01</c:v>
                </c:pt>
                <c:pt idx="607">
                  <c:v>-15.56</c:v>
                </c:pt>
                <c:pt idx="608">
                  <c:v>-15.63</c:v>
                </c:pt>
                <c:pt idx="609">
                  <c:v>-16.22</c:v>
                </c:pt>
                <c:pt idx="610">
                  <c:v>-14.79</c:v>
                </c:pt>
                <c:pt idx="611">
                  <c:v>-15.9</c:v>
                </c:pt>
                <c:pt idx="612">
                  <c:v>-16.41</c:v>
                </c:pt>
                <c:pt idx="613">
                  <c:v>-15.48</c:v>
                </c:pt>
                <c:pt idx="614">
                  <c:v>-15.71</c:v>
                </c:pt>
                <c:pt idx="615">
                  <c:v>-16.079999999999998</c:v>
                </c:pt>
                <c:pt idx="616">
                  <c:v>-16.809999999999999</c:v>
                </c:pt>
                <c:pt idx="617">
                  <c:v>-14.79</c:v>
                </c:pt>
                <c:pt idx="618">
                  <c:v>-13.67</c:v>
                </c:pt>
                <c:pt idx="619">
                  <c:v>-14.25</c:v>
                </c:pt>
                <c:pt idx="620">
                  <c:v>-15.79</c:v>
                </c:pt>
                <c:pt idx="621">
                  <c:v>-14.35</c:v>
                </c:pt>
                <c:pt idx="622">
                  <c:v>-14.02</c:v>
                </c:pt>
                <c:pt idx="623">
                  <c:v>-13.71</c:v>
                </c:pt>
                <c:pt idx="624">
                  <c:v>-13.3</c:v>
                </c:pt>
                <c:pt idx="625">
                  <c:v>-11.52</c:v>
                </c:pt>
                <c:pt idx="626">
                  <c:v>-12.11</c:v>
                </c:pt>
                <c:pt idx="627">
                  <c:v>-12.45</c:v>
                </c:pt>
                <c:pt idx="628">
                  <c:v>-12.34</c:v>
                </c:pt>
                <c:pt idx="629">
                  <c:v>-12.33</c:v>
                </c:pt>
                <c:pt idx="630">
                  <c:v>-13.33</c:v>
                </c:pt>
                <c:pt idx="631">
                  <c:v>-13.98</c:v>
                </c:pt>
                <c:pt idx="632">
                  <c:v>-13.91</c:v>
                </c:pt>
                <c:pt idx="633">
                  <c:v>-16.02</c:v>
                </c:pt>
                <c:pt idx="634">
                  <c:v>-15.78</c:v>
                </c:pt>
                <c:pt idx="635">
                  <c:v>-16.21</c:v>
                </c:pt>
                <c:pt idx="636">
                  <c:v>-16.3</c:v>
                </c:pt>
                <c:pt idx="637">
                  <c:v>-15.56</c:v>
                </c:pt>
                <c:pt idx="638">
                  <c:v>-15.81</c:v>
                </c:pt>
                <c:pt idx="639">
                  <c:v>-14.15</c:v>
                </c:pt>
                <c:pt idx="640">
                  <c:v>-13.68</c:v>
                </c:pt>
                <c:pt idx="641">
                  <c:v>-12.41</c:v>
                </c:pt>
                <c:pt idx="642">
                  <c:v>-12.1</c:v>
                </c:pt>
                <c:pt idx="643">
                  <c:v>-12.11</c:v>
                </c:pt>
                <c:pt idx="644">
                  <c:v>-10.45</c:v>
                </c:pt>
                <c:pt idx="645">
                  <c:v>-8.39</c:v>
                </c:pt>
                <c:pt idx="646">
                  <c:v>-8.31</c:v>
                </c:pt>
                <c:pt idx="647">
                  <c:v>-9.81</c:v>
                </c:pt>
                <c:pt idx="648">
                  <c:v>-10.62</c:v>
                </c:pt>
                <c:pt idx="649">
                  <c:v>-9.74</c:v>
                </c:pt>
                <c:pt idx="650">
                  <c:v>-10.8</c:v>
                </c:pt>
                <c:pt idx="651">
                  <c:v>-10.42</c:v>
                </c:pt>
                <c:pt idx="652">
                  <c:v>-12.01</c:v>
                </c:pt>
                <c:pt idx="653">
                  <c:v>-12.17</c:v>
                </c:pt>
                <c:pt idx="654">
                  <c:v>-12.43</c:v>
                </c:pt>
                <c:pt idx="655">
                  <c:v>-11.74</c:v>
                </c:pt>
                <c:pt idx="656">
                  <c:v>-11.71</c:v>
                </c:pt>
                <c:pt idx="657">
                  <c:v>-11.27</c:v>
                </c:pt>
                <c:pt idx="658">
                  <c:v>-12.36</c:v>
                </c:pt>
                <c:pt idx="659">
                  <c:v>-11.26</c:v>
                </c:pt>
                <c:pt idx="660">
                  <c:v>-11.73</c:v>
                </c:pt>
                <c:pt idx="661">
                  <c:v>-10.69</c:v>
                </c:pt>
                <c:pt idx="662">
                  <c:v>-10.68</c:v>
                </c:pt>
                <c:pt idx="663">
                  <c:v>-8.99</c:v>
                </c:pt>
                <c:pt idx="664">
                  <c:v>-8.81</c:v>
                </c:pt>
                <c:pt idx="665">
                  <c:v>-7.34</c:v>
                </c:pt>
                <c:pt idx="666">
                  <c:v>-7.17</c:v>
                </c:pt>
                <c:pt idx="667">
                  <c:v>-7.08</c:v>
                </c:pt>
                <c:pt idx="668">
                  <c:v>-6.76</c:v>
                </c:pt>
                <c:pt idx="669">
                  <c:v>-5.54</c:v>
                </c:pt>
                <c:pt idx="670">
                  <c:v>-6.09</c:v>
                </c:pt>
                <c:pt idx="671">
                  <c:v>-6.42</c:v>
                </c:pt>
                <c:pt idx="672">
                  <c:v>-6.75</c:v>
                </c:pt>
                <c:pt idx="673">
                  <c:v>-6.34</c:v>
                </c:pt>
                <c:pt idx="674">
                  <c:v>-4.38</c:v>
                </c:pt>
                <c:pt idx="675">
                  <c:v>-5.13</c:v>
                </c:pt>
                <c:pt idx="676">
                  <c:v>-5.12</c:v>
                </c:pt>
                <c:pt idx="677">
                  <c:v>-4.34</c:v>
                </c:pt>
                <c:pt idx="678">
                  <c:v>-4.84</c:v>
                </c:pt>
                <c:pt idx="679">
                  <c:v>-5.0199999999999996</c:v>
                </c:pt>
                <c:pt idx="680">
                  <c:v>-3.89</c:v>
                </c:pt>
                <c:pt idx="681">
                  <c:v>-2.33</c:v>
                </c:pt>
                <c:pt idx="682">
                  <c:v>-1.81</c:v>
                </c:pt>
                <c:pt idx="683">
                  <c:v>-3.98</c:v>
                </c:pt>
                <c:pt idx="684">
                  <c:v>-3.83</c:v>
                </c:pt>
                <c:pt idx="685">
                  <c:v>-5.08</c:v>
                </c:pt>
                <c:pt idx="686">
                  <c:v>-5.55</c:v>
                </c:pt>
                <c:pt idx="687">
                  <c:v>-5.0199999999999996</c:v>
                </c:pt>
                <c:pt idx="688">
                  <c:v>-4.9400000000000004</c:v>
                </c:pt>
                <c:pt idx="689">
                  <c:v>-5.25</c:v>
                </c:pt>
                <c:pt idx="690">
                  <c:v>-5.25</c:v>
                </c:pt>
                <c:pt idx="691">
                  <c:v>-5.66</c:v>
                </c:pt>
                <c:pt idx="692">
                  <c:v>-5.32</c:v>
                </c:pt>
                <c:pt idx="693">
                  <c:v>-5.7</c:v>
                </c:pt>
                <c:pt idx="694">
                  <c:v>-5.65</c:v>
                </c:pt>
                <c:pt idx="695">
                  <c:v>-5.71</c:v>
                </c:pt>
                <c:pt idx="696">
                  <c:v>-5.37</c:v>
                </c:pt>
                <c:pt idx="697">
                  <c:v>-5.16</c:v>
                </c:pt>
                <c:pt idx="698">
                  <c:v>-5.27</c:v>
                </c:pt>
                <c:pt idx="699">
                  <c:v>-5.72</c:v>
                </c:pt>
                <c:pt idx="700">
                  <c:v>-5.64</c:v>
                </c:pt>
                <c:pt idx="701">
                  <c:v>-6.62</c:v>
                </c:pt>
                <c:pt idx="702">
                  <c:v>-7.45</c:v>
                </c:pt>
                <c:pt idx="703">
                  <c:v>-7.12</c:v>
                </c:pt>
                <c:pt idx="704">
                  <c:v>-6.52</c:v>
                </c:pt>
                <c:pt idx="705">
                  <c:v>-6.76</c:v>
                </c:pt>
                <c:pt idx="706">
                  <c:v>-7.67</c:v>
                </c:pt>
                <c:pt idx="707">
                  <c:v>-7.79</c:v>
                </c:pt>
                <c:pt idx="708">
                  <c:v>-6.77</c:v>
                </c:pt>
                <c:pt idx="709">
                  <c:v>-7.96</c:v>
                </c:pt>
                <c:pt idx="710">
                  <c:v>-7.88</c:v>
                </c:pt>
                <c:pt idx="711">
                  <c:v>-7.73</c:v>
                </c:pt>
                <c:pt idx="712">
                  <c:v>-7.51</c:v>
                </c:pt>
                <c:pt idx="713">
                  <c:v>-5.97</c:v>
                </c:pt>
                <c:pt idx="714">
                  <c:v>-7</c:v>
                </c:pt>
                <c:pt idx="715">
                  <c:v>-5</c:v>
                </c:pt>
                <c:pt idx="716">
                  <c:v>-4.28</c:v>
                </c:pt>
                <c:pt idx="717">
                  <c:v>-2.95</c:v>
                </c:pt>
                <c:pt idx="718">
                  <c:v>-2.25</c:v>
                </c:pt>
                <c:pt idx="719">
                  <c:v>-1.49</c:v>
                </c:pt>
                <c:pt idx="720">
                  <c:v>-2.08</c:v>
                </c:pt>
                <c:pt idx="721">
                  <c:v>-0.88</c:v>
                </c:pt>
                <c:pt idx="722">
                  <c:v>-1.52</c:v>
                </c:pt>
                <c:pt idx="723">
                  <c:v>-2.17</c:v>
                </c:pt>
                <c:pt idx="724">
                  <c:v>-3.31</c:v>
                </c:pt>
                <c:pt idx="725">
                  <c:v>-2.27</c:v>
                </c:pt>
                <c:pt idx="726">
                  <c:v>-1.53</c:v>
                </c:pt>
                <c:pt idx="727">
                  <c:v>-4.93</c:v>
                </c:pt>
                <c:pt idx="728">
                  <c:v>-6.37</c:v>
                </c:pt>
                <c:pt idx="729">
                  <c:v>-5.14</c:v>
                </c:pt>
                <c:pt idx="730">
                  <c:v>-4.4400000000000004</c:v>
                </c:pt>
                <c:pt idx="731">
                  <c:v>-2.12</c:v>
                </c:pt>
                <c:pt idx="732">
                  <c:v>-1.33</c:v>
                </c:pt>
                <c:pt idx="733">
                  <c:v>-2.13</c:v>
                </c:pt>
                <c:pt idx="734">
                  <c:v>0.16</c:v>
                </c:pt>
                <c:pt idx="735">
                  <c:v>-0.37</c:v>
                </c:pt>
                <c:pt idx="736">
                  <c:v>-0.72</c:v>
                </c:pt>
                <c:pt idx="737">
                  <c:v>-5.98</c:v>
                </c:pt>
                <c:pt idx="738">
                  <c:v>-3.83</c:v>
                </c:pt>
                <c:pt idx="739">
                  <c:v>-4.6500000000000004</c:v>
                </c:pt>
                <c:pt idx="740">
                  <c:v>-4.78</c:v>
                </c:pt>
                <c:pt idx="741">
                  <c:v>-3.33</c:v>
                </c:pt>
                <c:pt idx="742">
                  <c:v>-3.27</c:v>
                </c:pt>
                <c:pt idx="743">
                  <c:v>-2.2000000000000002</c:v>
                </c:pt>
                <c:pt idx="744">
                  <c:v>-2.97</c:v>
                </c:pt>
                <c:pt idx="745">
                  <c:v>-2.75</c:v>
                </c:pt>
                <c:pt idx="746">
                  <c:v>-1.68</c:v>
                </c:pt>
                <c:pt idx="747">
                  <c:v>-1.4</c:v>
                </c:pt>
                <c:pt idx="748">
                  <c:v>-2.2799999999999998</c:v>
                </c:pt>
                <c:pt idx="749">
                  <c:v>-0.6</c:v>
                </c:pt>
                <c:pt idx="750">
                  <c:v>-1.69</c:v>
                </c:pt>
                <c:pt idx="751">
                  <c:v>-1.57</c:v>
                </c:pt>
                <c:pt idx="752">
                  <c:v>-1.34</c:v>
                </c:pt>
                <c:pt idx="753">
                  <c:v>-1.35</c:v>
                </c:pt>
                <c:pt idx="754">
                  <c:v>-2.12</c:v>
                </c:pt>
                <c:pt idx="755">
                  <c:v>-2.77</c:v>
                </c:pt>
                <c:pt idx="756">
                  <c:v>-5.76</c:v>
                </c:pt>
                <c:pt idx="757">
                  <c:v>-4.78</c:v>
                </c:pt>
                <c:pt idx="758">
                  <c:v>-5.59</c:v>
                </c:pt>
                <c:pt idx="759">
                  <c:v>-5.19</c:v>
                </c:pt>
                <c:pt idx="760">
                  <c:v>-4.05</c:v>
                </c:pt>
                <c:pt idx="761">
                  <c:v>-2.2000000000000002</c:v>
                </c:pt>
                <c:pt idx="762">
                  <c:v>-1.77</c:v>
                </c:pt>
                <c:pt idx="763">
                  <c:v>-2.71</c:v>
                </c:pt>
                <c:pt idx="764">
                  <c:v>-2.5</c:v>
                </c:pt>
                <c:pt idx="765">
                  <c:v>-4.92</c:v>
                </c:pt>
                <c:pt idx="766">
                  <c:v>-3.69</c:v>
                </c:pt>
                <c:pt idx="767">
                  <c:v>-5.67</c:v>
                </c:pt>
                <c:pt idx="768">
                  <c:v>-5.77</c:v>
                </c:pt>
                <c:pt idx="769">
                  <c:v>-5.68</c:v>
                </c:pt>
                <c:pt idx="770">
                  <c:v>-5.48</c:v>
                </c:pt>
                <c:pt idx="771">
                  <c:v>-4.4800000000000004</c:v>
                </c:pt>
                <c:pt idx="772">
                  <c:v>-5.48</c:v>
                </c:pt>
                <c:pt idx="773">
                  <c:v>-6.81</c:v>
                </c:pt>
                <c:pt idx="774">
                  <c:v>-7.8</c:v>
                </c:pt>
                <c:pt idx="775">
                  <c:v>-7.99</c:v>
                </c:pt>
                <c:pt idx="776">
                  <c:v>-9.86</c:v>
                </c:pt>
                <c:pt idx="777">
                  <c:v>-12.21</c:v>
                </c:pt>
                <c:pt idx="778">
                  <c:v>-15.47</c:v>
                </c:pt>
                <c:pt idx="779">
                  <c:v>-10.85</c:v>
                </c:pt>
                <c:pt idx="780">
                  <c:v>-10.27</c:v>
                </c:pt>
                <c:pt idx="781">
                  <c:v>-9.61</c:v>
                </c:pt>
                <c:pt idx="782">
                  <c:v>-7.63</c:v>
                </c:pt>
                <c:pt idx="783">
                  <c:v>-7.63</c:v>
                </c:pt>
                <c:pt idx="784">
                  <c:v>-8.1999999999999993</c:v>
                </c:pt>
                <c:pt idx="785">
                  <c:v>-10.43</c:v>
                </c:pt>
                <c:pt idx="786">
                  <c:v>-7.67</c:v>
                </c:pt>
                <c:pt idx="787">
                  <c:v>-6.87</c:v>
                </c:pt>
                <c:pt idx="788">
                  <c:v>-6.14</c:v>
                </c:pt>
                <c:pt idx="789">
                  <c:v>-5.09</c:v>
                </c:pt>
                <c:pt idx="790">
                  <c:v>-4.9800000000000004</c:v>
                </c:pt>
                <c:pt idx="791">
                  <c:v>-5.0999999999999996</c:v>
                </c:pt>
                <c:pt idx="792">
                  <c:v>-5.3</c:v>
                </c:pt>
                <c:pt idx="793">
                  <c:v>-5.85</c:v>
                </c:pt>
                <c:pt idx="794">
                  <c:v>-6.57</c:v>
                </c:pt>
                <c:pt idx="795">
                  <c:v>-6.49</c:v>
                </c:pt>
                <c:pt idx="796">
                  <c:v>-6.46</c:v>
                </c:pt>
                <c:pt idx="797">
                  <c:v>-6.46</c:v>
                </c:pt>
                <c:pt idx="798">
                  <c:v>-6.83</c:v>
                </c:pt>
                <c:pt idx="799">
                  <c:v>-6.39</c:v>
                </c:pt>
                <c:pt idx="800">
                  <c:v>-6.87</c:v>
                </c:pt>
                <c:pt idx="801">
                  <c:v>-6.42</c:v>
                </c:pt>
                <c:pt idx="802">
                  <c:v>-6.65</c:v>
                </c:pt>
                <c:pt idx="803">
                  <c:v>-6.58</c:v>
                </c:pt>
                <c:pt idx="804">
                  <c:v>-7.23</c:v>
                </c:pt>
                <c:pt idx="805">
                  <c:v>-6.06</c:v>
                </c:pt>
                <c:pt idx="806">
                  <c:v>-6.24</c:v>
                </c:pt>
                <c:pt idx="807">
                  <c:v>-5.82</c:v>
                </c:pt>
                <c:pt idx="808">
                  <c:v>-5.0999999999999996</c:v>
                </c:pt>
                <c:pt idx="809">
                  <c:v>-6.15</c:v>
                </c:pt>
                <c:pt idx="810">
                  <c:v>-6.54</c:v>
                </c:pt>
                <c:pt idx="811">
                  <c:v>-6.07</c:v>
                </c:pt>
                <c:pt idx="812">
                  <c:v>-7.81</c:v>
                </c:pt>
                <c:pt idx="813">
                  <c:v>-8.01</c:v>
                </c:pt>
                <c:pt idx="814">
                  <c:v>-7.17</c:v>
                </c:pt>
                <c:pt idx="815">
                  <c:v>-6.78</c:v>
                </c:pt>
                <c:pt idx="816">
                  <c:v>-5.16</c:v>
                </c:pt>
                <c:pt idx="817">
                  <c:v>-5.16</c:v>
                </c:pt>
                <c:pt idx="818">
                  <c:v>-4.38</c:v>
                </c:pt>
                <c:pt idx="819">
                  <c:v>-4.24</c:v>
                </c:pt>
                <c:pt idx="820">
                  <c:v>-3.72</c:v>
                </c:pt>
                <c:pt idx="821">
                  <c:v>-2.91</c:v>
                </c:pt>
                <c:pt idx="822">
                  <c:v>-4.3099999999999996</c:v>
                </c:pt>
                <c:pt idx="823">
                  <c:v>-4.3899999999999997</c:v>
                </c:pt>
                <c:pt idx="824">
                  <c:v>-5</c:v>
                </c:pt>
                <c:pt idx="825">
                  <c:v>-4.9400000000000004</c:v>
                </c:pt>
                <c:pt idx="826">
                  <c:v>-3.96</c:v>
                </c:pt>
                <c:pt idx="827">
                  <c:v>-3.69</c:v>
                </c:pt>
                <c:pt idx="828">
                  <c:v>-3.97</c:v>
                </c:pt>
                <c:pt idx="829">
                  <c:v>-3.25</c:v>
                </c:pt>
                <c:pt idx="830">
                  <c:v>-3.96</c:v>
                </c:pt>
                <c:pt idx="831">
                  <c:v>-4.13</c:v>
                </c:pt>
                <c:pt idx="832">
                  <c:v>-3.34</c:v>
                </c:pt>
                <c:pt idx="833">
                  <c:v>-3.35</c:v>
                </c:pt>
                <c:pt idx="834">
                  <c:v>-3.89</c:v>
                </c:pt>
                <c:pt idx="835">
                  <c:v>-3.56</c:v>
                </c:pt>
                <c:pt idx="836">
                  <c:v>-3.16</c:v>
                </c:pt>
                <c:pt idx="837">
                  <c:v>-4.71</c:v>
                </c:pt>
                <c:pt idx="838">
                  <c:v>-7.34</c:v>
                </c:pt>
                <c:pt idx="839">
                  <c:v>-7.35</c:v>
                </c:pt>
                <c:pt idx="840">
                  <c:v>-8.4700000000000006</c:v>
                </c:pt>
                <c:pt idx="841">
                  <c:v>-8.83</c:v>
                </c:pt>
                <c:pt idx="842">
                  <c:v>-9.1999999999999993</c:v>
                </c:pt>
                <c:pt idx="843">
                  <c:v>-7.22</c:v>
                </c:pt>
                <c:pt idx="844">
                  <c:v>-7.1</c:v>
                </c:pt>
                <c:pt idx="845">
                  <c:v>-6.74</c:v>
                </c:pt>
                <c:pt idx="846">
                  <c:v>-6.47</c:v>
                </c:pt>
                <c:pt idx="847">
                  <c:v>-5.22</c:v>
                </c:pt>
                <c:pt idx="848">
                  <c:v>-5.69</c:v>
                </c:pt>
                <c:pt idx="849">
                  <c:v>-5.21</c:v>
                </c:pt>
                <c:pt idx="850">
                  <c:v>-3.34</c:v>
                </c:pt>
                <c:pt idx="851">
                  <c:v>-3.13</c:v>
                </c:pt>
                <c:pt idx="852">
                  <c:v>-3.16</c:v>
                </c:pt>
                <c:pt idx="853">
                  <c:v>-1.56</c:v>
                </c:pt>
                <c:pt idx="854">
                  <c:v>-1.31</c:v>
                </c:pt>
                <c:pt idx="855">
                  <c:v>-1.78</c:v>
                </c:pt>
                <c:pt idx="856">
                  <c:v>9.56</c:v>
                </c:pt>
                <c:pt idx="857">
                  <c:v>11.23</c:v>
                </c:pt>
                <c:pt idx="858">
                  <c:v>9.43</c:v>
                </c:pt>
                <c:pt idx="859">
                  <c:v>10.98</c:v>
                </c:pt>
                <c:pt idx="860">
                  <c:v>11.57</c:v>
                </c:pt>
                <c:pt idx="861">
                  <c:v>11.57</c:v>
                </c:pt>
                <c:pt idx="862">
                  <c:v>10.93</c:v>
                </c:pt>
                <c:pt idx="863">
                  <c:v>12.34</c:v>
                </c:pt>
                <c:pt idx="864">
                  <c:v>13.81</c:v>
                </c:pt>
                <c:pt idx="865">
                  <c:v>15.61</c:v>
                </c:pt>
                <c:pt idx="866">
                  <c:v>17.87</c:v>
                </c:pt>
                <c:pt idx="867">
                  <c:v>17.34</c:v>
                </c:pt>
                <c:pt idx="868">
                  <c:v>15.38</c:v>
                </c:pt>
                <c:pt idx="869">
                  <c:v>14.89</c:v>
                </c:pt>
                <c:pt idx="870">
                  <c:v>13</c:v>
                </c:pt>
                <c:pt idx="871">
                  <c:v>13.16</c:v>
                </c:pt>
                <c:pt idx="872">
                  <c:v>13.72</c:v>
                </c:pt>
                <c:pt idx="873">
                  <c:v>12.41</c:v>
                </c:pt>
                <c:pt idx="874">
                  <c:v>13.71</c:v>
                </c:pt>
                <c:pt idx="875">
                  <c:v>12.53</c:v>
                </c:pt>
                <c:pt idx="876">
                  <c:v>12.91</c:v>
                </c:pt>
                <c:pt idx="877">
                  <c:v>10.64</c:v>
                </c:pt>
                <c:pt idx="878">
                  <c:v>12.21</c:v>
                </c:pt>
                <c:pt idx="879">
                  <c:v>13.45</c:v>
                </c:pt>
                <c:pt idx="880">
                  <c:v>14.14</c:v>
                </c:pt>
                <c:pt idx="881">
                  <c:v>13.76</c:v>
                </c:pt>
                <c:pt idx="882">
                  <c:v>12.8</c:v>
                </c:pt>
                <c:pt idx="883">
                  <c:v>12.96</c:v>
                </c:pt>
                <c:pt idx="884">
                  <c:v>12.75</c:v>
                </c:pt>
                <c:pt idx="885">
                  <c:v>11.81</c:v>
                </c:pt>
                <c:pt idx="886">
                  <c:v>11.86</c:v>
                </c:pt>
                <c:pt idx="887">
                  <c:v>11.86</c:v>
                </c:pt>
                <c:pt idx="888">
                  <c:v>11.72</c:v>
                </c:pt>
                <c:pt idx="889">
                  <c:v>10.83</c:v>
                </c:pt>
                <c:pt idx="890">
                  <c:v>11.36</c:v>
                </c:pt>
                <c:pt idx="891">
                  <c:v>11.23</c:v>
                </c:pt>
                <c:pt idx="892">
                  <c:v>11.59</c:v>
                </c:pt>
                <c:pt idx="893">
                  <c:v>13.57</c:v>
                </c:pt>
                <c:pt idx="894">
                  <c:v>14.51</c:v>
                </c:pt>
                <c:pt idx="895">
                  <c:v>15.58</c:v>
                </c:pt>
                <c:pt idx="896">
                  <c:v>16.28</c:v>
                </c:pt>
                <c:pt idx="897">
                  <c:v>15.47</c:v>
                </c:pt>
                <c:pt idx="898">
                  <c:v>13.79</c:v>
                </c:pt>
                <c:pt idx="899">
                  <c:v>14.33</c:v>
                </c:pt>
                <c:pt idx="900">
                  <c:v>19.399999999999999</c:v>
                </c:pt>
                <c:pt idx="901">
                  <c:v>19.32</c:v>
                </c:pt>
                <c:pt idx="902">
                  <c:v>18.75</c:v>
                </c:pt>
                <c:pt idx="903">
                  <c:v>17.29</c:v>
                </c:pt>
                <c:pt idx="904">
                  <c:v>18.71</c:v>
                </c:pt>
                <c:pt idx="905">
                  <c:v>19.64</c:v>
                </c:pt>
                <c:pt idx="906">
                  <c:v>18.13</c:v>
                </c:pt>
                <c:pt idx="907">
                  <c:v>17.28</c:v>
                </c:pt>
                <c:pt idx="908">
                  <c:v>17.88</c:v>
                </c:pt>
                <c:pt idx="909">
                  <c:v>18.27</c:v>
                </c:pt>
                <c:pt idx="910">
                  <c:v>17.34</c:v>
                </c:pt>
                <c:pt idx="911">
                  <c:v>17.63</c:v>
                </c:pt>
                <c:pt idx="912">
                  <c:v>19.32</c:v>
                </c:pt>
                <c:pt idx="913">
                  <c:v>20.07</c:v>
                </c:pt>
                <c:pt idx="914">
                  <c:v>20.440000000000001</c:v>
                </c:pt>
                <c:pt idx="915">
                  <c:v>20.440000000000001</c:v>
                </c:pt>
                <c:pt idx="916">
                  <c:v>20</c:v>
                </c:pt>
                <c:pt idx="917">
                  <c:v>18.79</c:v>
                </c:pt>
                <c:pt idx="918">
                  <c:v>19.29</c:v>
                </c:pt>
                <c:pt idx="919">
                  <c:v>20.92</c:v>
                </c:pt>
                <c:pt idx="920">
                  <c:v>20.93</c:v>
                </c:pt>
                <c:pt idx="921">
                  <c:v>22.05</c:v>
                </c:pt>
                <c:pt idx="922">
                  <c:v>22.2</c:v>
                </c:pt>
                <c:pt idx="923">
                  <c:v>21.56</c:v>
                </c:pt>
                <c:pt idx="924">
                  <c:v>20.100000000000001</c:v>
                </c:pt>
                <c:pt idx="925">
                  <c:v>19.309999999999999</c:v>
                </c:pt>
                <c:pt idx="926">
                  <c:v>17.809999999999999</c:v>
                </c:pt>
                <c:pt idx="927">
                  <c:v>18.64</c:v>
                </c:pt>
                <c:pt idx="928">
                  <c:v>19</c:v>
                </c:pt>
                <c:pt idx="929">
                  <c:v>19.02</c:v>
                </c:pt>
                <c:pt idx="930">
                  <c:v>20.64</c:v>
                </c:pt>
                <c:pt idx="931">
                  <c:v>21.85</c:v>
                </c:pt>
                <c:pt idx="932">
                  <c:v>23.32</c:v>
                </c:pt>
                <c:pt idx="933">
                  <c:v>22.09</c:v>
                </c:pt>
                <c:pt idx="934">
                  <c:v>20.47</c:v>
                </c:pt>
                <c:pt idx="935">
                  <c:v>19.489999999999998</c:v>
                </c:pt>
                <c:pt idx="936">
                  <c:v>19.37</c:v>
                </c:pt>
                <c:pt idx="937">
                  <c:v>16.5</c:v>
                </c:pt>
                <c:pt idx="938">
                  <c:v>19.510000000000002</c:v>
                </c:pt>
                <c:pt idx="939">
                  <c:v>13.6</c:v>
                </c:pt>
                <c:pt idx="940">
                  <c:v>16.16</c:v>
                </c:pt>
                <c:pt idx="941">
                  <c:v>16.690000000000001</c:v>
                </c:pt>
                <c:pt idx="942">
                  <c:v>14.35</c:v>
                </c:pt>
                <c:pt idx="943">
                  <c:v>15.42</c:v>
                </c:pt>
                <c:pt idx="944">
                  <c:v>11.91</c:v>
                </c:pt>
                <c:pt idx="945">
                  <c:v>12.38</c:v>
                </c:pt>
                <c:pt idx="946">
                  <c:v>13.89</c:v>
                </c:pt>
                <c:pt idx="947">
                  <c:v>13.97</c:v>
                </c:pt>
                <c:pt idx="948">
                  <c:v>13.83</c:v>
                </c:pt>
                <c:pt idx="949">
                  <c:v>14.36</c:v>
                </c:pt>
                <c:pt idx="950">
                  <c:v>14.63</c:v>
                </c:pt>
                <c:pt idx="951">
                  <c:v>10.92</c:v>
                </c:pt>
                <c:pt idx="952">
                  <c:v>13.39</c:v>
                </c:pt>
                <c:pt idx="953">
                  <c:v>13.29</c:v>
                </c:pt>
                <c:pt idx="954">
                  <c:v>15.03</c:v>
                </c:pt>
                <c:pt idx="955">
                  <c:v>16.11</c:v>
                </c:pt>
                <c:pt idx="956">
                  <c:v>15.63</c:v>
                </c:pt>
                <c:pt idx="957">
                  <c:v>15.63</c:v>
                </c:pt>
                <c:pt idx="958">
                  <c:v>14.83</c:v>
                </c:pt>
                <c:pt idx="959">
                  <c:v>16.16</c:v>
                </c:pt>
                <c:pt idx="960">
                  <c:v>16.96</c:v>
                </c:pt>
                <c:pt idx="961">
                  <c:v>17.559999999999999</c:v>
                </c:pt>
                <c:pt idx="962">
                  <c:v>16.95</c:v>
                </c:pt>
                <c:pt idx="963">
                  <c:v>14.39</c:v>
                </c:pt>
                <c:pt idx="964">
                  <c:v>14.72</c:v>
                </c:pt>
                <c:pt idx="965">
                  <c:v>15.83</c:v>
                </c:pt>
                <c:pt idx="966">
                  <c:v>16.27</c:v>
                </c:pt>
                <c:pt idx="967">
                  <c:v>14.4</c:v>
                </c:pt>
                <c:pt idx="968">
                  <c:v>14.83</c:v>
                </c:pt>
                <c:pt idx="969">
                  <c:v>15.24</c:v>
                </c:pt>
                <c:pt idx="970">
                  <c:v>12.29</c:v>
                </c:pt>
                <c:pt idx="971">
                  <c:v>11.42</c:v>
                </c:pt>
                <c:pt idx="972">
                  <c:v>11.58</c:v>
                </c:pt>
                <c:pt idx="973">
                  <c:v>11.17</c:v>
                </c:pt>
                <c:pt idx="974">
                  <c:v>12.11</c:v>
                </c:pt>
                <c:pt idx="975">
                  <c:v>10.58</c:v>
                </c:pt>
                <c:pt idx="976">
                  <c:v>9.48</c:v>
                </c:pt>
                <c:pt idx="977">
                  <c:v>9.7799999999999994</c:v>
                </c:pt>
                <c:pt idx="978">
                  <c:v>9.1300000000000008</c:v>
                </c:pt>
                <c:pt idx="979">
                  <c:v>8.7899999999999991</c:v>
                </c:pt>
                <c:pt idx="980">
                  <c:v>7.95</c:v>
                </c:pt>
                <c:pt idx="981">
                  <c:v>9.74</c:v>
                </c:pt>
                <c:pt idx="982">
                  <c:v>10.27</c:v>
                </c:pt>
                <c:pt idx="983">
                  <c:v>8.2200000000000006</c:v>
                </c:pt>
                <c:pt idx="984">
                  <c:v>8.9499999999999993</c:v>
                </c:pt>
                <c:pt idx="985">
                  <c:v>8.9499999999999993</c:v>
                </c:pt>
                <c:pt idx="986">
                  <c:v>9.5299999999999994</c:v>
                </c:pt>
                <c:pt idx="987">
                  <c:v>9.26</c:v>
                </c:pt>
                <c:pt idx="988">
                  <c:v>9.31</c:v>
                </c:pt>
                <c:pt idx="989">
                  <c:v>10.24</c:v>
                </c:pt>
                <c:pt idx="990">
                  <c:v>11.51</c:v>
                </c:pt>
                <c:pt idx="991">
                  <c:v>10.26</c:v>
                </c:pt>
                <c:pt idx="992">
                  <c:v>9.73</c:v>
                </c:pt>
                <c:pt idx="993">
                  <c:v>11.53</c:v>
                </c:pt>
                <c:pt idx="994">
                  <c:v>10.46</c:v>
                </c:pt>
                <c:pt idx="995">
                  <c:v>9.73</c:v>
                </c:pt>
                <c:pt idx="996">
                  <c:v>10.27</c:v>
                </c:pt>
                <c:pt idx="997">
                  <c:v>9.9600000000000009</c:v>
                </c:pt>
                <c:pt idx="998">
                  <c:v>9.07</c:v>
                </c:pt>
                <c:pt idx="999">
                  <c:v>9.17</c:v>
                </c:pt>
                <c:pt idx="1000">
                  <c:v>9.44</c:v>
                </c:pt>
                <c:pt idx="1001">
                  <c:v>11.83</c:v>
                </c:pt>
                <c:pt idx="1002">
                  <c:v>11.97</c:v>
                </c:pt>
                <c:pt idx="1003">
                  <c:v>10.73</c:v>
                </c:pt>
                <c:pt idx="1004">
                  <c:v>10.58</c:v>
                </c:pt>
                <c:pt idx="1005">
                  <c:v>12</c:v>
                </c:pt>
                <c:pt idx="1006">
                  <c:v>16.22</c:v>
                </c:pt>
                <c:pt idx="1007">
                  <c:v>15.19</c:v>
                </c:pt>
                <c:pt idx="1008">
                  <c:v>16.739999999999998</c:v>
                </c:pt>
                <c:pt idx="1009">
                  <c:v>25.28</c:v>
                </c:pt>
                <c:pt idx="1010">
                  <c:v>23.96</c:v>
                </c:pt>
                <c:pt idx="1011">
                  <c:v>21.87</c:v>
                </c:pt>
                <c:pt idx="1012">
                  <c:v>24.38</c:v>
                </c:pt>
                <c:pt idx="1013">
                  <c:v>24.99</c:v>
                </c:pt>
                <c:pt idx="1014">
                  <c:v>23.77</c:v>
                </c:pt>
                <c:pt idx="1015">
                  <c:v>23.75</c:v>
                </c:pt>
                <c:pt idx="1016">
                  <c:v>24.92</c:v>
                </c:pt>
                <c:pt idx="1017">
                  <c:v>26.1</c:v>
                </c:pt>
                <c:pt idx="1018">
                  <c:v>27.74</c:v>
                </c:pt>
                <c:pt idx="1019">
                  <c:v>27.61</c:v>
                </c:pt>
                <c:pt idx="1020">
                  <c:v>27.61</c:v>
                </c:pt>
                <c:pt idx="1021">
                  <c:v>27.69</c:v>
                </c:pt>
                <c:pt idx="1022">
                  <c:v>26.88</c:v>
                </c:pt>
                <c:pt idx="1023">
                  <c:v>25.16</c:v>
                </c:pt>
                <c:pt idx="1024">
                  <c:v>24.91</c:v>
                </c:pt>
                <c:pt idx="1025">
                  <c:v>24.2</c:v>
                </c:pt>
                <c:pt idx="1026">
                  <c:v>24.39</c:v>
                </c:pt>
                <c:pt idx="1027">
                  <c:v>23.17</c:v>
                </c:pt>
                <c:pt idx="1028">
                  <c:v>23.07</c:v>
                </c:pt>
                <c:pt idx="1029">
                  <c:v>24.33</c:v>
                </c:pt>
                <c:pt idx="1030">
                  <c:v>24.47</c:v>
                </c:pt>
                <c:pt idx="1031">
                  <c:v>23.31</c:v>
                </c:pt>
                <c:pt idx="1032">
                  <c:v>25.06</c:v>
                </c:pt>
                <c:pt idx="1033">
                  <c:v>24.45</c:v>
                </c:pt>
                <c:pt idx="1034">
                  <c:v>23.21</c:v>
                </c:pt>
                <c:pt idx="1035">
                  <c:v>23.12</c:v>
                </c:pt>
                <c:pt idx="1036">
                  <c:v>23.73</c:v>
                </c:pt>
                <c:pt idx="1037">
                  <c:v>21.88</c:v>
                </c:pt>
                <c:pt idx="1038">
                  <c:v>22.39</c:v>
                </c:pt>
                <c:pt idx="1039">
                  <c:v>22.39</c:v>
                </c:pt>
                <c:pt idx="1040">
                  <c:v>22.74</c:v>
                </c:pt>
                <c:pt idx="1041">
                  <c:v>22.78</c:v>
                </c:pt>
                <c:pt idx="1042">
                  <c:v>21.11</c:v>
                </c:pt>
                <c:pt idx="1043">
                  <c:v>21.83</c:v>
                </c:pt>
                <c:pt idx="1044">
                  <c:v>24.84</c:v>
                </c:pt>
                <c:pt idx="1045">
                  <c:v>23.41</c:v>
                </c:pt>
                <c:pt idx="1046">
                  <c:v>22.69</c:v>
                </c:pt>
                <c:pt idx="1047">
                  <c:v>22.74</c:v>
                </c:pt>
                <c:pt idx="1048">
                  <c:v>22.48</c:v>
                </c:pt>
                <c:pt idx="1049">
                  <c:v>22</c:v>
                </c:pt>
                <c:pt idx="1050">
                  <c:v>21.83</c:v>
                </c:pt>
                <c:pt idx="1051">
                  <c:v>21.2</c:v>
                </c:pt>
                <c:pt idx="1052">
                  <c:v>22.31</c:v>
                </c:pt>
                <c:pt idx="1053">
                  <c:v>21.57</c:v>
                </c:pt>
                <c:pt idx="1054">
                  <c:v>22.25</c:v>
                </c:pt>
                <c:pt idx="1055">
                  <c:v>21.58</c:v>
                </c:pt>
                <c:pt idx="1056">
                  <c:v>20.93</c:v>
                </c:pt>
                <c:pt idx="1057">
                  <c:v>21.31</c:v>
                </c:pt>
                <c:pt idx="1058">
                  <c:v>19.79</c:v>
                </c:pt>
                <c:pt idx="1059">
                  <c:v>18</c:v>
                </c:pt>
                <c:pt idx="1060">
                  <c:v>14.48</c:v>
                </c:pt>
                <c:pt idx="1061">
                  <c:v>16.559999999999999</c:v>
                </c:pt>
                <c:pt idx="1062">
                  <c:v>14.62</c:v>
                </c:pt>
                <c:pt idx="1063">
                  <c:v>16.09</c:v>
                </c:pt>
                <c:pt idx="1064">
                  <c:v>16.510000000000002</c:v>
                </c:pt>
                <c:pt idx="1065">
                  <c:v>19.05</c:v>
                </c:pt>
                <c:pt idx="1066">
                  <c:v>21.92</c:v>
                </c:pt>
                <c:pt idx="1067">
                  <c:v>19.09</c:v>
                </c:pt>
                <c:pt idx="1068">
                  <c:v>20.21</c:v>
                </c:pt>
                <c:pt idx="1069">
                  <c:v>18.79</c:v>
                </c:pt>
                <c:pt idx="1070">
                  <c:v>20.12</c:v>
                </c:pt>
                <c:pt idx="1071">
                  <c:v>18.79</c:v>
                </c:pt>
                <c:pt idx="1072">
                  <c:v>19.489999999999998</c:v>
                </c:pt>
                <c:pt idx="1073">
                  <c:v>18.690000000000001</c:v>
                </c:pt>
                <c:pt idx="1074">
                  <c:v>17.55</c:v>
                </c:pt>
                <c:pt idx="1075">
                  <c:v>17.21</c:v>
                </c:pt>
                <c:pt idx="1076">
                  <c:v>19.03</c:v>
                </c:pt>
                <c:pt idx="1077">
                  <c:v>18.25</c:v>
                </c:pt>
                <c:pt idx="1078">
                  <c:v>17.07</c:v>
                </c:pt>
                <c:pt idx="1079">
                  <c:v>12.05</c:v>
                </c:pt>
                <c:pt idx="1080">
                  <c:v>7.99</c:v>
                </c:pt>
                <c:pt idx="1081">
                  <c:v>3.92</c:v>
                </c:pt>
                <c:pt idx="1082">
                  <c:v>-0.56000000000000005</c:v>
                </c:pt>
                <c:pt idx="1083">
                  <c:v>-0.89</c:v>
                </c:pt>
                <c:pt idx="1084">
                  <c:v>1.07</c:v>
                </c:pt>
                <c:pt idx="1085">
                  <c:v>-1.9</c:v>
                </c:pt>
                <c:pt idx="1086">
                  <c:v>0.4</c:v>
                </c:pt>
                <c:pt idx="1087">
                  <c:v>-3.98</c:v>
                </c:pt>
                <c:pt idx="1088">
                  <c:v>-2.9</c:v>
                </c:pt>
                <c:pt idx="1089">
                  <c:v>-12.1</c:v>
                </c:pt>
                <c:pt idx="1090">
                  <c:v>-6.11</c:v>
                </c:pt>
                <c:pt idx="1091">
                  <c:v>-11.12</c:v>
                </c:pt>
                <c:pt idx="1092">
                  <c:v>-22.66</c:v>
                </c:pt>
                <c:pt idx="1093">
                  <c:v>-13.64</c:v>
                </c:pt>
                <c:pt idx="1094">
                  <c:v>-19.96</c:v>
                </c:pt>
                <c:pt idx="1095">
                  <c:v>-21.21</c:v>
                </c:pt>
                <c:pt idx="1096">
                  <c:v>-25.2</c:v>
                </c:pt>
                <c:pt idx="1097">
                  <c:v>-20.03</c:v>
                </c:pt>
                <c:pt idx="1098">
                  <c:v>-27.57</c:v>
                </c:pt>
                <c:pt idx="1099">
                  <c:v>-27.76</c:v>
                </c:pt>
                <c:pt idx="1100">
                  <c:v>-17.34</c:v>
                </c:pt>
                <c:pt idx="1101">
                  <c:v>-15.15</c:v>
                </c:pt>
                <c:pt idx="1102">
                  <c:v>-11.25</c:v>
                </c:pt>
                <c:pt idx="1103">
                  <c:v>-18.79</c:v>
                </c:pt>
                <c:pt idx="1104">
                  <c:v>-15.93</c:v>
                </c:pt>
                <c:pt idx="1105">
                  <c:v>-18.63</c:v>
                </c:pt>
                <c:pt idx="1106">
                  <c:v>-20.04</c:v>
                </c:pt>
                <c:pt idx="1107">
                  <c:v>-18.309999999999999</c:v>
                </c:pt>
                <c:pt idx="1108">
                  <c:v>-20.92</c:v>
                </c:pt>
                <c:pt idx="1109">
                  <c:v>-16.11</c:v>
                </c:pt>
                <c:pt idx="1110">
                  <c:v>-14.72</c:v>
                </c:pt>
                <c:pt idx="1111">
                  <c:v>-14.86</c:v>
                </c:pt>
                <c:pt idx="1112">
                  <c:v>-11.97</c:v>
                </c:pt>
                <c:pt idx="1113">
                  <c:v>-12.81</c:v>
                </c:pt>
                <c:pt idx="1114">
                  <c:v>-10.68</c:v>
                </c:pt>
                <c:pt idx="1115">
                  <c:v>-12.92</c:v>
                </c:pt>
                <c:pt idx="1116">
                  <c:v>-14.06</c:v>
                </c:pt>
                <c:pt idx="1117">
                  <c:v>-10.18</c:v>
                </c:pt>
                <c:pt idx="1118">
                  <c:v>-13.86</c:v>
                </c:pt>
                <c:pt idx="1119">
                  <c:v>-15.31</c:v>
                </c:pt>
                <c:pt idx="1120">
                  <c:v>-14.93</c:v>
                </c:pt>
                <c:pt idx="1121">
                  <c:v>-14.92</c:v>
                </c:pt>
                <c:pt idx="1122">
                  <c:v>-14.76</c:v>
                </c:pt>
                <c:pt idx="1123">
                  <c:v>-10.66</c:v>
                </c:pt>
                <c:pt idx="1124">
                  <c:v>-10.53</c:v>
                </c:pt>
                <c:pt idx="1125">
                  <c:v>-5.44</c:v>
                </c:pt>
                <c:pt idx="1126">
                  <c:v>-8.9</c:v>
                </c:pt>
                <c:pt idx="1127">
                  <c:v>-11.13</c:v>
                </c:pt>
                <c:pt idx="1128">
                  <c:v>-13.08</c:v>
                </c:pt>
                <c:pt idx="1129">
                  <c:v>-14.87</c:v>
                </c:pt>
                <c:pt idx="1130">
                  <c:v>-15.02</c:v>
                </c:pt>
                <c:pt idx="1131">
                  <c:v>-11.07</c:v>
                </c:pt>
                <c:pt idx="1132">
                  <c:v>-8.0399999999999991</c:v>
                </c:pt>
                <c:pt idx="1133">
                  <c:v>-9.2200000000000006</c:v>
                </c:pt>
                <c:pt idx="1134">
                  <c:v>-11.92</c:v>
                </c:pt>
                <c:pt idx="1135">
                  <c:v>-13.3</c:v>
                </c:pt>
                <c:pt idx="1136">
                  <c:v>-10.78</c:v>
                </c:pt>
                <c:pt idx="1137">
                  <c:v>-8.14</c:v>
                </c:pt>
                <c:pt idx="1138">
                  <c:v>-1.57</c:v>
                </c:pt>
                <c:pt idx="1139">
                  <c:v>-3.66</c:v>
                </c:pt>
                <c:pt idx="1140">
                  <c:v>1.02</c:v>
                </c:pt>
                <c:pt idx="1141">
                  <c:v>-0.74</c:v>
                </c:pt>
                <c:pt idx="1142">
                  <c:v>-0.57999999999999996</c:v>
                </c:pt>
                <c:pt idx="1143">
                  <c:v>1.89</c:v>
                </c:pt>
                <c:pt idx="1144">
                  <c:v>2.38</c:v>
                </c:pt>
                <c:pt idx="1145">
                  <c:v>-1.65</c:v>
                </c:pt>
                <c:pt idx="1146">
                  <c:v>-1.19</c:v>
                </c:pt>
                <c:pt idx="1147">
                  <c:v>0.05</c:v>
                </c:pt>
                <c:pt idx="1148">
                  <c:v>0.03</c:v>
                </c:pt>
                <c:pt idx="1149">
                  <c:v>2.92</c:v>
                </c:pt>
                <c:pt idx="1150">
                  <c:v>4.2</c:v>
                </c:pt>
                <c:pt idx="1151">
                  <c:v>5.15</c:v>
                </c:pt>
                <c:pt idx="1152">
                  <c:v>7.22</c:v>
                </c:pt>
                <c:pt idx="1153">
                  <c:v>4.3600000000000003</c:v>
                </c:pt>
                <c:pt idx="1154">
                  <c:v>2.92</c:v>
                </c:pt>
                <c:pt idx="1155">
                  <c:v>-5.1100000000000003</c:v>
                </c:pt>
                <c:pt idx="1156">
                  <c:v>-2.71</c:v>
                </c:pt>
                <c:pt idx="1157">
                  <c:v>-1.37</c:v>
                </c:pt>
                <c:pt idx="1158">
                  <c:v>-0.23</c:v>
                </c:pt>
                <c:pt idx="1159">
                  <c:v>-0.89</c:v>
                </c:pt>
                <c:pt idx="1160">
                  <c:v>-0.28999999999999998</c:v>
                </c:pt>
                <c:pt idx="1161">
                  <c:v>-3.67</c:v>
                </c:pt>
                <c:pt idx="1162">
                  <c:v>-2.35</c:v>
                </c:pt>
                <c:pt idx="1163">
                  <c:v>-1.79</c:v>
                </c:pt>
                <c:pt idx="1164">
                  <c:v>-5.59</c:v>
                </c:pt>
                <c:pt idx="1165">
                  <c:v>-6.19</c:v>
                </c:pt>
                <c:pt idx="1166">
                  <c:v>-8.1</c:v>
                </c:pt>
                <c:pt idx="1167">
                  <c:v>-6.06</c:v>
                </c:pt>
                <c:pt idx="1168">
                  <c:v>-6.07</c:v>
                </c:pt>
                <c:pt idx="1169">
                  <c:v>-4.8</c:v>
                </c:pt>
                <c:pt idx="1170">
                  <c:v>-5.5</c:v>
                </c:pt>
                <c:pt idx="1171">
                  <c:v>-3.61</c:v>
                </c:pt>
                <c:pt idx="1172">
                  <c:v>-4.28</c:v>
                </c:pt>
                <c:pt idx="1173">
                  <c:v>-1.73</c:v>
                </c:pt>
                <c:pt idx="1174">
                  <c:v>-1.6</c:v>
                </c:pt>
                <c:pt idx="1175">
                  <c:v>0.53</c:v>
                </c:pt>
                <c:pt idx="1176">
                  <c:v>-2.1</c:v>
                </c:pt>
                <c:pt idx="1177">
                  <c:v>-0.04</c:v>
                </c:pt>
                <c:pt idx="1178">
                  <c:v>1.84</c:v>
                </c:pt>
                <c:pt idx="1179">
                  <c:v>0.61</c:v>
                </c:pt>
                <c:pt idx="1180">
                  <c:v>-0.05</c:v>
                </c:pt>
                <c:pt idx="1181">
                  <c:v>-0.77</c:v>
                </c:pt>
                <c:pt idx="1182">
                  <c:v>-0.08</c:v>
                </c:pt>
                <c:pt idx="1183">
                  <c:v>0.27</c:v>
                </c:pt>
                <c:pt idx="1184">
                  <c:v>-0.5</c:v>
                </c:pt>
                <c:pt idx="1185">
                  <c:v>-0.93</c:v>
                </c:pt>
                <c:pt idx="1186">
                  <c:v>-2.02</c:v>
                </c:pt>
                <c:pt idx="1187">
                  <c:v>-2.13</c:v>
                </c:pt>
                <c:pt idx="1188">
                  <c:v>-2.61</c:v>
                </c:pt>
                <c:pt idx="1189">
                  <c:v>-2.57</c:v>
                </c:pt>
                <c:pt idx="1190">
                  <c:v>-1.49</c:v>
                </c:pt>
                <c:pt idx="1191">
                  <c:v>-1.99</c:v>
                </c:pt>
                <c:pt idx="1192">
                  <c:v>-1.2</c:v>
                </c:pt>
                <c:pt idx="1193">
                  <c:v>7.5</c:v>
                </c:pt>
                <c:pt idx="1194">
                  <c:v>10.199999999999999</c:v>
                </c:pt>
                <c:pt idx="1195">
                  <c:v>9.4499999999999993</c:v>
                </c:pt>
                <c:pt idx="1196">
                  <c:v>8.49</c:v>
                </c:pt>
                <c:pt idx="1197">
                  <c:v>9.92</c:v>
                </c:pt>
                <c:pt idx="1198">
                  <c:v>11.02</c:v>
                </c:pt>
                <c:pt idx="1199">
                  <c:v>10.32</c:v>
                </c:pt>
                <c:pt idx="1200">
                  <c:v>9.9600000000000009</c:v>
                </c:pt>
                <c:pt idx="1201">
                  <c:v>8.98</c:v>
                </c:pt>
                <c:pt idx="1202">
                  <c:v>8.6</c:v>
                </c:pt>
                <c:pt idx="1203">
                  <c:v>7.63</c:v>
                </c:pt>
                <c:pt idx="1204">
                  <c:v>7.93</c:v>
                </c:pt>
                <c:pt idx="1205">
                  <c:v>7.35</c:v>
                </c:pt>
                <c:pt idx="1206">
                  <c:v>10.09</c:v>
                </c:pt>
                <c:pt idx="1207">
                  <c:v>9.33</c:v>
                </c:pt>
                <c:pt idx="1208">
                  <c:v>11.35</c:v>
                </c:pt>
                <c:pt idx="1209">
                  <c:v>12.65</c:v>
                </c:pt>
                <c:pt idx="1210">
                  <c:v>14.18</c:v>
                </c:pt>
                <c:pt idx="1211">
                  <c:v>11.09</c:v>
                </c:pt>
                <c:pt idx="1212">
                  <c:v>12.5</c:v>
                </c:pt>
                <c:pt idx="1213">
                  <c:v>14.05</c:v>
                </c:pt>
                <c:pt idx="1214">
                  <c:v>12.24</c:v>
                </c:pt>
                <c:pt idx="1215">
                  <c:v>11.19</c:v>
                </c:pt>
                <c:pt idx="1216">
                  <c:v>13.05</c:v>
                </c:pt>
                <c:pt idx="1217">
                  <c:v>12.34</c:v>
                </c:pt>
                <c:pt idx="1218">
                  <c:v>12.22</c:v>
                </c:pt>
                <c:pt idx="1219">
                  <c:v>10.98</c:v>
                </c:pt>
                <c:pt idx="1220">
                  <c:v>10.56</c:v>
                </c:pt>
                <c:pt idx="1221">
                  <c:v>10.56</c:v>
                </c:pt>
                <c:pt idx="1222">
                  <c:v>11.27</c:v>
                </c:pt>
                <c:pt idx="1223">
                  <c:v>9.6999999999999993</c:v>
                </c:pt>
                <c:pt idx="1224">
                  <c:v>8.36</c:v>
                </c:pt>
                <c:pt idx="1225">
                  <c:v>5.64</c:v>
                </c:pt>
                <c:pt idx="1226">
                  <c:v>7.16</c:v>
                </c:pt>
                <c:pt idx="1227">
                  <c:v>3.85</c:v>
                </c:pt>
                <c:pt idx="1228">
                  <c:v>3.18</c:v>
                </c:pt>
                <c:pt idx="1229">
                  <c:v>4.46</c:v>
                </c:pt>
                <c:pt idx="1230">
                  <c:v>6.13</c:v>
                </c:pt>
                <c:pt idx="1231">
                  <c:v>5.64</c:v>
                </c:pt>
                <c:pt idx="1232">
                  <c:v>4.5199999999999996</c:v>
                </c:pt>
                <c:pt idx="1233">
                  <c:v>3.87</c:v>
                </c:pt>
                <c:pt idx="1234">
                  <c:v>3.23</c:v>
                </c:pt>
                <c:pt idx="1235">
                  <c:v>3.93</c:v>
                </c:pt>
                <c:pt idx="1236">
                  <c:v>1.87</c:v>
                </c:pt>
                <c:pt idx="1237">
                  <c:v>3.54</c:v>
                </c:pt>
                <c:pt idx="1238">
                  <c:v>3.69</c:v>
                </c:pt>
                <c:pt idx="1239">
                  <c:v>5.28</c:v>
                </c:pt>
                <c:pt idx="1240">
                  <c:v>5.27</c:v>
                </c:pt>
                <c:pt idx="1241">
                  <c:v>8.6300000000000008</c:v>
                </c:pt>
                <c:pt idx="1242">
                  <c:v>6.64</c:v>
                </c:pt>
                <c:pt idx="1243">
                  <c:v>7.29</c:v>
                </c:pt>
                <c:pt idx="1244">
                  <c:v>6.82</c:v>
                </c:pt>
                <c:pt idx="1245">
                  <c:v>4.6500000000000004</c:v>
                </c:pt>
                <c:pt idx="1246">
                  <c:v>5.26</c:v>
                </c:pt>
                <c:pt idx="1247">
                  <c:v>6.67</c:v>
                </c:pt>
                <c:pt idx="1248">
                  <c:v>7.46</c:v>
                </c:pt>
                <c:pt idx="1249">
                  <c:v>8.1199999999999992</c:v>
                </c:pt>
                <c:pt idx="1250">
                  <c:v>4.51</c:v>
                </c:pt>
                <c:pt idx="1251">
                  <c:v>3.87</c:v>
                </c:pt>
                <c:pt idx="1252">
                  <c:v>-0.2</c:v>
                </c:pt>
                <c:pt idx="1253">
                  <c:v>2.38</c:v>
                </c:pt>
                <c:pt idx="1254">
                  <c:v>2.14</c:v>
                </c:pt>
                <c:pt idx="1255">
                  <c:v>1.2</c:v>
                </c:pt>
                <c:pt idx="1256">
                  <c:v>4.47</c:v>
                </c:pt>
                <c:pt idx="1257">
                  <c:v>5.36</c:v>
                </c:pt>
                <c:pt idx="1258">
                  <c:v>6.95</c:v>
                </c:pt>
                <c:pt idx="1259">
                  <c:v>7.37</c:v>
                </c:pt>
                <c:pt idx="1260">
                  <c:v>20.12</c:v>
                </c:pt>
                <c:pt idx="1261">
                  <c:v>19.71</c:v>
                </c:pt>
                <c:pt idx="1262">
                  <c:v>16.100000000000001</c:v>
                </c:pt>
                <c:pt idx="1263">
                  <c:v>14.16</c:v>
                </c:pt>
                <c:pt idx="1264">
                  <c:v>16.55</c:v>
                </c:pt>
                <c:pt idx="1265">
                  <c:v>21.87</c:v>
                </c:pt>
                <c:pt idx="1266">
                  <c:v>21.73</c:v>
                </c:pt>
                <c:pt idx="1267">
                  <c:v>21.22</c:v>
                </c:pt>
                <c:pt idx="1268">
                  <c:v>19.38</c:v>
                </c:pt>
              </c:numCache>
            </c:numRef>
          </c:val>
          <c:smooth val="1"/>
          <c:extLst>
            <c:ext xmlns:c16="http://schemas.microsoft.com/office/drawing/2014/chart" uri="{C3380CC4-5D6E-409C-BE32-E72D297353CC}">
              <c16:uniqueId val="{00000002-AA2B-4C85-8F58-F9D8E3FFDB0D}"/>
            </c:ext>
          </c:extLst>
        </c:ser>
        <c:dLbls>
          <c:showLegendKey val="0"/>
          <c:showVal val="0"/>
          <c:showCatName val="0"/>
          <c:showSerName val="0"/>
          <c:showPercent val="0"/>
          <c:showBubbleSize val="0"/>
        </c:dLbls>
        <c:smooth val="0"/>
        <c:axId val="1955138335"/>
        <c:axId val="1"/>
      </c:lineChart>
      <c:catAx>
        <c:axId val="1955138335"/>
        <c:scaling>
          <c:orientation val="minMax"/>
        </c:scaling>
        <c:delete val="0"/>
        <c:axPos val="b"/>
        <c:numFmt formatCode="[$-409]mmm\-dd\-yyyy;@" sourceLinked="1"/>
        <c:majorTickMark val="none"/>
        <c:minorTickMark val="none"/>
        <c:tickLblPos val="low"/>
        <c:txPr>
          <a:bodyPr rot="-2700000" vert="horz"/>
          <a:lstStyle/>
          <a:p>
            <a:pPr>
              <a:defRPr sz="1000" b="0" i="0" u="none" strike="noStrike" baseline="0">
                <a:solidFill>
                  <a:srgbClr val="000000"/>
                </a:solidFill>
                <a:latin typeface="Arial"/>
                <a:ea typeface="Arial"/>
                <a:cs typeface="Arial"/>
              </a:defRPr>
            </a:pPr>
            <a:endParaRPr lang="en-US"/>
          </a:p>
        </c:txPr>
        <c:crossAx val="1"/>
        <c:crosses val="autoZero"/>
        <c:auto val="0"/>
        <c:lblAlgn val="ctr"/>
        <c:lblOffset val="100"/>
        <c:tickMarkSkip val="47"/>
        <c:noMultiLvlLbl val="0"/>
      </c:catAx>
      <c:valAx>
        <c:axId val="1"/>
        <c:scaling>
          <c:orientation val="minMax"/>
          <c:max val="407"/>
          <c:min val="-119"/>
        </c:scaling>
        <c:delete val="0"/>
        <c:axPos val="l"/>
        <c:numFmt formatCode="0.00\%" sourceLinked="1"/>
        <c:majorTickMark val="none"/>
        <c:minorTickMark val="none"/>
        <c:tickLblPos val="nextTo"/>
        <c:txPr>
          <a:bodyPr rot="0" vert="horz"/>
          <a:lstStyle/>
          <a:p>
            <a:pPr>
              <a:defRPr sz="1000" b="0" i="0" u="none" strike="noStrike" baseline="0">
                <a:solidFill>
                  <a:srgbClr val="000000"/>
                </a:solidFill>
                <a:latin typeface="Arial"/>
                <a:ea typeface="Arial"/>
                <a:cs typeface="Arial"/>
              </a:defRPr>
            </a:pPr>
            <a:endParaRPr lang="en-US"/>
          </a:p>
        </c:txPr>
        <c:crossAx val="1955138335"/>
        <c:crosses val="autoZero"/>
        <c:crossBetween val="between"/>
      </c:valAx>
      <c:spPr>
        <a:solidFill>
          <a:srgbClr val="FFFFFF"/>
        </a:solidFill>
        <a:ln w="12700">
          <a:solidFill>
            <a:srgbClr val="808080"/>
          </a:solidFill>
          <a:prstDash val="solid"/>
        </a:ln>
      </c:spPr>
    </c:plotArea>
    <c:legend>
      <c:legendPos val="b"/>
      <c:overlay val="0"/>
      <c:spPr>
        <a:solidFill>
          <a:srgbClr val="FFFFFF"/>
        </a:solidFill>
        <a:ln w="3175">
          <a:solidFill>
            <a:srgbClr val="000000"/>
          </a:solidFill>
          <a:prstDash val="solid"/>
        </a:ln>
      </c:spPr>
      <c:txPr>
        <a:bodyPr/>
        <a:lstStyle/>
        <a:p>
          <a:pPr>
            <a:defRPr sz="920" b="0"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v>Netflix, Inc. (NasdaqGS:NFLX) - Share Pricing</c:v>
          </c:tx>
          <c:spPr>
            <a:ln w="25400">
              <a:solidFill>
                <a:srgbClr val="FF0000"/>
              </a:solidFill>
              <a:prstDash val="solid"/>
            </a:ln>
          </c:spPr>
          <c:marker>
            <c:symbol val="none"/>
          </c:marker>
          <c:cat>
            <c:numRef>
              <c:f>'Pane 1'!$A$37:$A$1305</c:f>
              <c:numCache>
                <c:formatCode>[$-409]mmm\-dd\-yyyy;@</c:formatCode>
                <c:ptCount val="1269"/>
                <c:pt idx="0">
                  <c:v>42327</c:v>
                </c:pt>
                <c:pt idx="1">
                  <c:v>42328</c:v>
                </c:pt>
                <c:pt idx="2">
                  <c:v>42331</c:v>
                </c:pt>
                <c:pt idx="3">
                  <c:v>42332</c:v>
                </c:pt>
                <c:pt idx="4">
                  <c:v>42333</c:v>
                </c:pt>
                <c:pt idx="5">
                  <c:v>42335</c:v>
                </c:pt>
                <c:pt idx="6">
                  <c:v>42338</c:v>
                </c:pt>
                <c:pt idx="7">
                  <c:v>42339</c:v>
                </c:pt>
                <c:pt idx="8">
                  <c:v>42340</c:v>
                </c:pt>
                <c:pt idx="9">
                  <c:v>42341</c:v>
                </c:pt>
                <c:pt idx="10">
                  <c:v>42342</c:v>
                </c:pt>
                <c:pt idx="11">
                  <c:v>42345</c:v>
                </c:pt>
                <c:pt idx="12">
                  <c:v>42346</c:v>
                </c:pt>
                <c:pt idx="13">
                  <c:v>42347</c:v>
                </c:pt>
                <c:pt idx="14">
                  <c:v>42348</c:v>
                </c:pt>
                <c:pt idx="15">
                  <c:v>42349</c:v>
                </c:pt>
                <c:pt idx="16">
                  <c:v>42352</c:v>
                </c:pt>
                <c:pt idx="17">
                  <c:v>42353</c:v>
                </c:pt>
                <c:pt idx="18">
                  <c:v>42354</c:v>
                </c:pt>
                <c:pt idx="19">
                  <c:v>42355</c:v>
                </c:pt>
                <c:pt idx="20">
                  <c:v>42356</c:v>
                </c:pt>
                <c:pt idx="21">
                  <c:v>42359</c:v>
                </c:pt>
                <c:pt idx="22">
                  <c:v>42360</c:v>
                </c:pt>
                <c:pt idx="23">
                  <c:v>42361</c:v>
                </c:pt>
                <c:pt idx="24">
                  <c:v>42362</c:v>
                </c:pt>
                <c:pt idx="25">
                  <c:v>42366</c:v>
                </c:pt>
                <c:pt idx="26">
                  <c:v>42367</c:v>
                </c:pt>
                <c:pt idx="27">
                  <c:v>42368</c:v>
                </c:pt>
                <c:pt idx="28">
                  <c:v>42369</c:v>
                </c:pt>
                <c:pt idx="29">
                  <c:v>42373</c:v>
                </c:pt>
                <c:pt idx="30">
                  <c:v>42374</c:v>
                </c:pt>
                <c:pt idx="31">
                  <c:v>42375</c:v>
                </c:pt>
                <c:pt idx="32">
                  <c:v>42376</c:v>
                </c:pt>
                <c:pt idx="33">
                  <c:v>42377</c:v>
                </c:pt>
                <c:pt idx="34">
                  <c:v>42380</c:v>
                </c:pt>
                <c:pt idx="35">
                  <c:v>42381</c:v>
                </c:pt>
                <c:pt idx="36">
                  <c:v>42382</c:v>
                </c:pt>
                <c:pt idx="37">
                  <c:v>42383</c:v>
                </c:pt>
                <c:pt idx="38">
                  <c:v>42384</c:v>
                </c:pt>
                <c:pt idx="39">
                  <c:v>42388</c:v>
                </c:pt>
                <c:pt idx="40">
                  <c:v>42389</c:v>
                </c:pt>
                <c:pt idx="41">
                  <c:v>42390</c:v>
                </c:pt>
                <c:pt idx="42">
                  <c:v>42391</c:v>
                </c:pt>
                <c:pt idx="43">
                  <c:v>42394</c:v>
                </c:pt>
                <c:pt idx="44">
                  <c:v>42395</c:v>
                </c:pt>
                <c:pt idx="45">
                  <c:v>42396</c:v>
                </c:pt>
                <c:pt idx="46">
                  <c:v>42397</c:v>
                </c:pt>
                <c:pt idx="47">
                  <c:v>42398</c:v>
                </c:pt>
                <c:pt idx="48">
                  <c:v>42401</c:v>
                </c:pt>
                <c:pt idx="49">
                  <c:v>42402</c:v>
                </c:pt>
                <c:pt idx="50">
                  <c:v>42403</c:v>
                </c:pt>
                <c:pt idx="51">
                  <c:v>42404</c:v>
                </c:pt>
                <c:pt idx="52">
                  <c:v>42405</c:v>
                </c:pt>
                <c:pt idx="53">
                  <c:v>42408</c:v>
                </c:pt>
                <c:pt idx="54">
                  <c:v>42409</c:v>
                </c:pt>
                <c:pt idx="55">
                  <c:v>42410</c:v>
                </c:pt>
                <c:pt idx="56">
                  <c:v>42411</c:v>
                </c:pt>
                <c:pt idx="57">
                  <c:v>42412</c:v>
                </c:pt>
                <c:pt idx="58">
                  <c:v>42416</c:v>
                </c:pt>
                <c:pt idx="59">
                  <c:v>42417</c:v>
                </c:pt>
                <c:pt idx="60">
                  <c:v>42418</c:v>
                </c:pt>
                <c:pt idx="61">
                  <c:v>42419</c:v>
                </c:pt>
                <c:pt idx="62">
                  <c:v>42422</c:v>
                </c:pt>
                <c:pt idx="63">
                  <c:v>42423</c:v>
                </c:pt>
                <c:pt idx="64">
                  <c:v>42424</c:v>
                </c:pt>
                <c:pt idx="65">
                  <c:v>42425</c:v>
                </c:pt>
                <c:pt idx="66">
                  <c:v>42426</c:v>
                </c:pt>
                <c:pt idx="67">
                  <c:v>42429</c:v>
                </c:pt>
                <c:pt idx="68">
                  <c:v>42430</c:v>
                </c:pt>
                <c:pt idx="69">
                  <c:v>42431</c:v>
                </c:pt>
                <c:pt idx="70">
                  <c:v>42432</c:v>
                </c:pt>
                <c:pt idx="71">
                  <c:v>42433</c:v>
                </c:pt>
                <c:pt idx="72">
                  <c:v>42436</c:v>
                </c:pt>
                <c:pt idx="73">
                  <c:v>42437</c:v>
                </c:pt>
                <c:pt idx="74">
                  <c:v>42438</c:v>
                </c:pt>
                <c:pt idx="75">
                  <c:v>42439</c:v>
                </c:pt>
                <c:pt idx="76">
                  <c:v>42440</c:v>
                </c:pt>
                <c:pt idx="77">
                  <c:v>42443</c:v>
                </c:pt>
                <c:pt idx="78">
                  <c:v>42444</c:v>
                </c:pt>
                <c:pt idx="79">
                  <c:v>42445</c:v>
                </c:pt>
                <c:pt idx="80">
                  <c:v>42446</c:v>
                </c:pt>
                <c:pt idx="81">
                  <c:v>42447</c:v>
                </c:pt>
                <c:pt idx="82">
                  <c:v>42450</c:v>
                </c:pt>
                <c:pt idx="83">
                  <c:v>42451</c:v>
                </c:pt>
                <c:pt idx="84">
                  <c:v>42452</c:v>
                </c:pt>
                <c:pt idx="85">
                  <c:v>42453</c:v>
                </c:pt>
                <c:pt idx="86">
                  <c:v>42457</c:v>
                </c:pt>
                <c:pt idx="87">
                  <c:v>42458</c:v>
                </c:pt>
                <c:pt idx="88">
                  <c:v>42459</c:v>
                </c:pt>
                <c:pt idx="89">
                  <c:v>42460</c:v>
                </c:pt>
                <c:pt idx="90">
                  <c:v>42461</c:v>
                </c:pt>
                <c:pt idx="91">
                  <c:v>42464</c:v>
                </c:pt>
                <c:pt idx="92">
                  <c:v>42465</c:v>
                </c:pt>
                <c:pt idx="93">
                  <c:v>42466</c:v>
                </c:pt>
                <c:pt idx="94">
                  <c:v>42467</c:v>
                </c:pt>
                <c:pt idx="95">
                  <c:v>42468</c:v>
                </c:pt>
                <c:pt idx="96">
                  <c:v>42471</c:v>
                </c:pt>
                <c:pt idx="97">
                  <c:v>42472</c:v>
                </c:pt>
                <c:pt idx="98">
                  <c:v>42473</c:v>
                </c:pt>
                <c:pt idx="99">
                  <c:v>42474</c:v>
                </c:pt>
                <c:pt idx="100">
                  <c:v>42475</c:v>
                </c:pt>
                <c:pt idx="101">
                  <c:v>42478</c:v>
                </c:pt>
                <c:pt idx="102">
                  <c:v>42479</c:v>
                </c:pt>
                <c:pt idx="103">
                  <c:v>42480</c:v>
                </c:pt>
                <c:pt idx="104">
                  <c:v>42481</c:v>
                </c:pt>
                <c:pt idx="105">
                  <c:v>42482</c:v>
                </c:pt>
                <c:pt idx="106">
                  <c:v>42485</c:v>
                </c:pt>
                <c:pt idx="107">
                  <c:v>42486</c:v>
                </c:pt>
                <c:pt idx="108">
                  <c:v>42487</c:v>
                </c:pt>
                <c:pt idx="109">
                  <c:v>42488</c:v>
                </c:pt>
                <c:pt idx="110">
                  <c:v>42489</c:v>
                </c:pt>
                <c:pt idx="111">
                  <c:v>42492</c:v>
                </c:pt>
                <c:pt idx="112">
                  <c:v>42493</c:v>
                </c:pt>
                <c:pt idx="113">
                  <c:v>42494</c:v>
                </c:pt>
                <c:pt idx="114">
                  <c:v>42495</c:v>
                </c:pt>
                <c:pt idx="115">
                  <c:v>42496</c:v>
                </c:pt>
                <c:pt idx="116">
                  <c:v>42499</c:v>
                </c:pt>
                <c:pt idx="117">
                  <c:v>42500</c:v>
                </c:pt>
                <c:pt idx="118">
                  <c:v>42501</c:v>
                </c:pt>
                <c:pt idx="119">
                  <c:v>42502</c:v>
                </c:pt>
                <c:pt idx="120">
                  <c:v>42503</c:v>
                </c:pt>
                <c:pt idx="121">
                  <c:v>42506</c:v>
                </c:pt>
                <c:pt idx="122">
                  <c:v>42507</c:v>
                </c:pt>
                <c:pt idx="123">
                  <c:v>42508</c:v>
                </c:pt>
                <c:pt idx="124">
                  <c:v>42509</c:v>
                </c:pt>
                <c:pt idx="125">
                  <c:v>42510</c:v>
                </c:pt>
                <c:pt idx="126">
                  <c:v>42513</c:v>
                </c:pt>
                <c:pt idx="127">
                  <c:v>42514</c:v>
                </c:pt>
                <c:pt idx="128">
                  <c:v>42515</c:v>
                </c:pt>
                <c:pt idx="129">
                  <c:v>42516</c:v>
                </c:pt>
                <c:pt idx="130">
                  <c:v>42517</c:v>
                </c:pt>
                <c:pt idx="131">
                  <c:v>42521</c:v>
                </c:pt>
                <c:pt idx="132">
                  <c:v>42522</c:v>
                </c:pt>
                <c:pt idx="133">
                  <c:v>42523</c:v>
                </c:pt>
                <c:pt idx="134">
                  <c:v>42524</c:v>
                </c:pt>
                <c:pt idx="135">
                  <c:v>42527</c:v>
                </c:pt>
                <c:pt idx="136">
                  <c:v>42528</c:v>
                </c:pt>
                <c:pt idx="137">
                  <c:v>42529</c:v>
                </c:pt>
                <c:pt idx="138">
                  <c:v>42530</c:v>
                </c:pt>
                <c:pt idx="139">
                  <c:v>42531</c:v>
                </c:pt>
                <c:pt idx="140">
                  <c:v>42534</c:v>
                </c:pt>
                <c:pt idx="141">
                  <c:v>42535</c:v>
                </c:pt>
                <c:pt idx="142">
                  <c:v>42536</c:v>
                </c:pt>
                <c:pt idx="143">
                  <c:v>42537</c:v>
                </c:pt>
                <c:pt idx="144">
                  <c:v>42538</c:v>
                </c:pt>
                <c:pt idx="145">
                  <c:v>42541</c:v>
                </c:pt>
                <c:pt idx="146">
                  <c:v>42542</c:v>
                </c:pt>
                <c:pt idx="147">
                  <c:v>42543</c:v>
                </c:pt>
                <c:pt idx="148">
                  <c:v>42544</c:v>
                </c:pt>
                <c:pt idx="149">
                  <c:v>42545</c:v>
                </c:pt>
                <c:pt idx="150">
                  <c:v>42548</c:v>
                </c:pt>
                <c:pt idx="151">
                  <c:v>42549</c:v>
                </c:pt>
                <c:pt idx="152">
                  <c:v>42550</c:v>
                </c:pt>
                <c:pt idx="153">
                  <c:v>42551</c:v>
                </c:pt>
                <c:pt idx="154">
                  <c:v>42552</c:v>
                </c:pt>
                <c:pt idx="155">
                  <c:v>42556</c:v>
                </c:pt>
                <c:pt idx="156">
                  <c:v>42557</c:v>
                </c:pt>
                <c:pt idx="157">
                  <c:v>42558</c:v>
                </c:pt>
                <c:pt idx="158">
                  <c:v>42559</c:v>
                </c:pt>
                <c:pt idx="159">
                  <c:v>42562</c:v>
                </c:pt>
                <c:pt idx="160">
                  <c:v>42563</c:v>
                </c:pt>
                <c:pt idx="161">
                  <c:v>42564</c:v>
                </c:pt>
                <c:pt idx="162">
                  <c:v>42565</c:v>
                </c:pt>
                <c:pt idx="163">
                  <c:v>42566</c:v>
                </c:pt>
                <c:pt idx="164">
                  <c:v>42569</c:v>
                </c:pt>
                <c:pt idx="165">
                  <c:v>42570</c:v>
                </c:pt>
                <c:pt idx="166">
                  <c:v>42571</c:v>
                </c:pt>
                <c:pt idx="167">
                  <c:v>42572</c:v>
                </c:pt>
                <c:pt idx="168">
                  <c:v>42573</c:v>
                </c:pt>
                <c:pt idx="169">
                  <c:v>42576</c:v>
                </c:pt>
                <c:pt idx="170">
                  <c:v>42577</c:v>
                </c:pt>
                <c:pt idx="171">
                  <c:v>42578</c:v>
                </c:pt>
                <c:pt idx="172">
                  <c:v>42579</c:v>
                </c:pt>
                <c:pt idx="173">
                  <c:v>42580</c:v>
                </c:pt>
                <c:pt idx="174">
                  <c:v>42583</c:v>
                </c:pt>
                <c:pt idx="175">
                  <c:v>42584</c:v>
                </c:pt>
                <c:pt idx="176">
                  <c:v>42585</c:v>
                </c:pt>
                <c:pt idx="177">
                  <c:v>42586</c:v>
                </c:pt>
                <c:pt idx="178">
                  <c:v>42587</c:v>
                </c:pt>
                <c:pt idx="179">
                  <c:v>42590</c:v>
                </c:pt>
                <c:pt idx="180">
                  <c:v>42591</c:v>
                </c:pt>
                <c:pt idx="181">
                  <c:v>42592</c:v>
                </c:pt>
                <c:pt idx="182">
                  <c:v>42593</c:v>
                </c:pt>
                <c:pt idx="183">
                  <c:v>42594</c:v>
                </c:pt>
                <c:pt idx="184">
                  <c:v>42597</c:v>
                </c:pt>
                <c:pt idx="185">
                  <c:v>42598</c:v>
                </c:pt>
                <c:pt idx="186">
                  <c:v>42599</c:v>
                </c:pt>
                <c:pt idx="187">
                  <c:v>42600</c:v>
                </c:pt>
                <c:pt idx="188">
                  <c:v>42601</c:v>
                </c:pt>
                <c:pt idx="189">
                  <c:v>42604</c:v>
                </c:pt>
                <c:pt idx="190">
                  <c:v>42605</c:v>
                </c:pt>
                <c:pt idx="191">
                  <c:v>42606</c:v>
                </c:pt>
                <c:pt idx="192">
                  <c:v>42607</c:v>
                </c:pt>
                <c:pt idx="193">
                  <c:v>42608</c:v>
                </c:pt>
                <c:pt idx="194">
                  <c:v>42611</c:v>
                </c:pt>
                <c:pt idx="195">
                  <c:v>42612</c:v>
                </c:pt>
                <c:pt idx="196">
                  <c:v>42613</c:v>
                </c:pt>
                <c:pt idx="197">
                  <c:v>42614</c:v>
                </c:pt>
                <c:pt idx="198">
                  <c:v>42615</c:v>
                </c:pt>
                <c:pt idx="199">
                  <c:v>42619</c:v>
                </c:pt>
                <c:pt idx="200">
                  <c:v>42620</c:v>
                </c:pt>
                <c:pt idx="201">
                  <c:v>42621</c:v>
                </c:pt>
                <c:pt idx="202">
                  <c:v>42622</c:v>
                </c:pt>
                <c:pt idx="203">
                  <c:v>42625</c:v>
                </c:pt>
                <c:pt idx="204">
                  <c:v>42626</c:v>
                </c:pt>
                <c:pt idx="205">
                  <c:v>42627</c:v>
                </c:pt>
                <c:pt idx="206">
                  <c:v>42628</c:v>
                </c:pt>
                <c:pt idx="207">
                  <c:v>42629</c:v>
                </c:pt>
                <c:pt idx="208">
                  <c:v>42632</c:v>
                </c:pt>
                <c:pt idx="209">
                  <c:v>42633</c:v>
                </c:pt>
                <c:pt idx="210">
                  <c:v>42634</c:v>
                </c:pt>
                <c:pt idx="211">
                  <c:v>42635</c:v>
                </c:pt>
                <c:pt idx="212">
                  <c:v>42636</c:v>
                </c:pt>
                <c:pt idx="213">
                  <c:v>42639</c:v>
                </c:pt>
                <c:pt idx="214">
                  <c:v>42640</c:v>
                </c:pt>
                <c:pt idx="215">
                  <c:v>42641</c:v>
                </c:pt>
                <c:pt idx="216">
                  <c:v>42642</c:v>
                </c:pt>
                <c:pt idx="217">
                  <c:v>42643</c:v>
                </c:pt>
                <c:pt idx="218">
                  <c:v>42646</c:v>
                </c:pt>
                <c:pt idx="219">
                  <c:v>42647</c:v>
                </c:pt>
                <c:pt idx="220">
                  <c:v>42648</c:v>
                </c:pt>
                <c:pt idx="221">
                  <c:v>42649</c:v>
                </c:pt>
                <c:pt idx="222">
                  <c:v>42650</c:v>
                </c:pt>
                <c:pt idx="223">
                  <c:v>42653</c:v>
                </c:pt>
                <c:pt idx="224">
                  <c:v>42654</c:v>
                </c:pt>
                <c:pt idx="225">
                  <c:v>42655</c:v>
                </c:pt>
                <c:pt idx="226">
                  <c:v>42656</c:v>
                </c:pt>
                <c:pt idx="227">
                  <c:v>42657</c:v>
                </c:pt>
                <c:pt idx="228">
                  <c:v>42660</c:v>
                </c:pt>
                <c:pt idx="229">
                  <c:v>42661</c:v>
                </c:pt>
                <c:pt idx="230">
                  <c:v>42662</c:v>
                </c:pt>
                <c:pt idx="231">
                  <c:v>42663</c:v>
                </c:pt>
                <c:pt idx="232">
                  <c:v>42664</c:v>
                </c:pt>
                <c:pt idx="233">
                  <c:v>42667</c:v>
                </c:pt>
                <c:pt idx="234">
                  <c:v>42668</c:v>
                </c:pt>
                <c:pt idx="235">
                  <c:v>42669</c:v>
                </c:pt>
                <c:pt idx="236">
                  <c:v>42670</c:v>
                </c:pt>
                <c:pt idx="237">
                  <c:v>42671</c:v>
                </c:pt>
                <c:pt idx="238">
                  <c:v>42674</c:v>
                </c:pt>
                <c:pt idx="239">
                  <c:v>42675</c:v>
                </c:pt>
                <c:pt idx="240">
                  <c:v>42676</c:v>
                </c:pt>
                <c:pt idx="241">
                  <c:v>42677</c:v>
                </c:pt>
                <c:pt idx="242">
                  <c:v>42678</c:v>
                </c:pt>
                <c:pt idx="243">
                  <c:v>42681</c:v>
                </c:pt>
                <c:pt idx="244">
                  <c:v>42682</c:v>
                </c:pt>
                <c:pt idx="245">
                  <c:v>42683</c:v>
                </c:pt>
                <c:pt idx="246">
                  <c:v>42684</c:v>
                </c:pt>
                <c:pt idx="247">
                  <c:v>42685</c:v>
                </c:pt>
                <c:pt idx="248">
                  <c:v>42688</c:v>
                </c:pt>
                <c:pt idx="249">
                  <c:v>42689</c:v>
                </c:pt>
                <c:pt idx="250">
                  <c:v>42690</c:v>
                </c:pt>
                <c:pt idx="251">
                  <c:v>42691</c:v>
                </c:pt>
                <c:pt idx="252">
                  <c:v>42692</c:v>
                </c:pt>
                <c:pt idx="253">
                  <c:v>42695</c:v>
                </c:pt>
                <c:pt idx="254">
                  <c:v>42696</c:v>
                </c:pt>
                <c:pt idx="255">
                  <c:v>42697</c:v>
                </c:pt>
                <c:pt idx="256">
                  <c:v>42699</c:v>
                </c:pt>
                <c:pt idx="257">
                  <c:v>42702</c:v>
                </c:pt>
                <c:pt idx="258">
                  <c:v>42703</c:v>
                </c:pt>
                <c:pt idx="259">
                  <c:v>42704</c:v>
                </c:pt>
                <c:pt idx="260">
                  <c:v>42705</c:v>
                </c:pt>
                <c:pt idx="261">
                  <c:v>42706</c:v>
                </c:pt>
                <c:pt idx="262">
                  <c:v>42709</c:v>
                </c:pt>
                <c:pt idx="263">
                  <c:v>42710</c:v>
                </c:pt>
                <c:pt idx="264">
                  <c:v>42711</c:v>
                </c:pt>
                <c:pt idx="265">
                  <c:v>42712</c:v>
                </c:pt>
                <c:pt idx="266">
                  <c:v>42713</c:v>
                </c:pt>
                <c:pt idx="267">
                  <c:v>42716</c:v>
                </c:pt>
                <c:pt idx="268">
                  <c:v>42717</c:v>
                </c:pt>
                <c:pt idx="269">
                  <c:v>42718</c:v>
                </c:pt>
                <c:pt idx="270">
                  <c:v>42719</c:v>
                </c:pt>
                <c:pt idx="271">
                  <c:v>42720</c:v>
                </c:pt>
                <c:pt idx="272">
                  <c:v>42723</c:v>
                </c:pt>
                <c:pt idx="273">
                  <c:v>42724</c:v>
                </c:pt>
                <c:pt idx="274">
                  <c:v>42725</c:v>
                </c:pt>
                <c:pt idx="275">
                  <c:v>42726</c:v>
                </c:pt>
                <c:pt idx="276">
                  <c:v>42727</c:v>
                </c:pt>
                <c:pt idx="277">
                  <c:v>42731</c:v>
                </c:pt>
                <c:pt idx="278">
                  <c:v>42732</c:v>
                </c:pt>
                <c:pt idx="279">
                  <c:v>42733</c:v>
                </c:pt>
                <c:pt idx="280">
                  <c:v>42734</c:v>
                </c:pt>
                <c:pt idx="281">
                  <c:v>42738</c:v>
                </c:pt>
                <c:pt idx="282">
                  <c:v>42739</c:v>
                </c:pt>
                <c:pt idx="283">
                  <c:v>42740</c:v>
                </c:pt>
                <c:pt idx="284">
                  <c:v>42741</c:v>
                </c:pt>
                <c:pt idx="285">
                  <c:v>42744</c:v>
                </c:pt>
                <c:pt idx="286">
                  <c:v>42745</c:v>
                </c:pt>
                <c:pt idx="287">
                  <c:v>42746</c:v>
                </c:pt>
                <c:pt idx="288">
                  <c:v>42747</c:v>
                </c:pt>
                <c:pt idx="289">
                  <c:v>42748</c:v>
                </c:pt>
                <c:pt idx="290">
                  <c:v>42752</c:v>
                </c:pt>
                <c:pt idx="291">
                  <c:v>42753</c:v>
                </c:pt>
                <c:pt idx="292">
                  <c:v>42754</c:v>
                </c:pt>
                <c:pt idx="293">
                  <c:v>42755</c:v>
                </c:pt>
                <c:pt idx="294">
                  <c:v>42758</c:v>
                </c:pt>
                <c:pt idx="295">
                  <c:v>42759</c:v>
                </c:pt>
                <c:pt idx="296">
                  <c:v>42760</c:v>
                </c:pt>
                <c:pt idx="297">
                  <c:v>42761</c:v>
                </c:pt>
                <c:pt idx="298">
                  <c:v>42762</c:v>
                </c:pt>
                <c:pt idx="299">
                  <c:v>42765</c:v>
                </c:pt>
                <c:pt idx="300">
                  <c:v>42766</c:v>
                </c:pt>
                <c:pt idx="301">
                  <c:v>42767</c:v>
                </c:pt>
                <c:pt idx="302">
                  <c:v>42768</c:v>
                </c:pt>
                <c:pt idx="303">
                  <c:v>42769</c:v>
                </c:pt>
                <c:pt idx="304">
                  <c:v>42772</c:v>
                </c:pt>
                <c:pt idx="305">
                  <c:v>42773</c:v>
                </c:pt>
                <c:pt idx="306">
                  <c:v>42774</c:v>
                </c:pt>
                <c:pt idx="307">
                  <c:v>42775</c:v>
                </c:pt>
                <c:pt idx="308">
                  <c:v>42776</c:v>
                </c:pt>
                <c:pt idx="309">
                  <c:v>42779</c:v>
                </c:pt>
                <c:pt idx="310">
                  <c:v>42780</c:v>
                </c:pt>
                <c:pt idx="311">
                  <c:v>42781</c:v>
                </c:pt>
                <c:pt idx="312">
                  <c:v>42782</c:v>
                </c:pt>
                <c:pt idx="313">
                  <c:v>42783</c:v>
                </c:pt>
                <c:pt idx="314">
                  <c:v>42787</c:v>
                </c:pt>
                <c:pt idx="315">
                  <c:v>42788</c:v>
                </c:pt>
                <c:pt idx="316">
                  <c:v>42789</c:v>
                </c:pt>
                <c:pt idx="317">
                  <c:v>42790</c:v>
                </c:pt>
                <c:pt idx="318">
                  <c:v>42793</c:v>
                </c:pt>
                <c:pt idx="319">
                  <c:v>42794</c:v>
                </c:pt>
                <c:pt idx="320">
                  <c:v>42795</c:v>
                </c:pt>
                <c:pt idx="321">
                  <c:v>42796</c:v>
                </c:pt>
                <c:pt idx="322">
                  <c:v>42797</c:v>
                </c:pt>
                <c:pt idx="323">
                  <c:v>42800</c:v>
                </c:pt>
                <c:pt idx="324">
                  <c:v>42801</c:v>
                </c:pt>
                <c:pt idx="325">
                  <c:v>42802</c:v>
                </c:pt>
                <c:pt idx="326">
                  <c:v>42803</c:v>
                </c:pt>
                <c:pt idx="327">
                  <c:v>42804</c:v>
                </c:pt>
                <c:pt idx="328">
                  <c:v>42807</c:v>
                </c:pt>
                <c:pt idx="329">
                  <c:v>42808</c:v>
                </c:pt>
                <c:pt idx="330">
                  <c:v>42809</c:v>
                </c:pt>
                <c:pt idx="331">
                  <c:v>42810</c:v>
                </c:pt>
                <c:pt idx="332">
                  <c:v>42811</c:v>
                </c:pt>
                <c:pt idx="333">
                  <c:v>42814</c:v>
                </c:pt>
                <c:pt idx="334">
                  <c:v>42815</c:v>
                </c:pt>
                <c:pt idx="335">
                  <c:v>42816</c:v>
                </c:pt>
                <c:pt idx="336">
                  <c:v>42817</c:v>
                </c:pt>
                <c:pt idx="337">
                  <c:v>42818</c:v>
                </c:pt>
                <c:pt idx="338">
                  <c:v>42821</c:v>
                </c:pt>
                <c:pt idx="339">
                  <c:v>42822</c:v>
                </c:pt>
                <c:pt idx="340">
                  <c:v>42823</c:v>
                </c:pt>
                <c:pt idx="341">
                  <c:v>42824</c:v>
                </c:pt>
                <c:pt idx="342">
                  <c:v>42825</c:v>
                </c:pt>
                <c:pt idx="343">
                  <c:v>42828</c:v>
                </c:pt>
                <c:pt idx="344">
                  <c:v>42829</c:v>
                </c:pt>
                <c:pt idx="345">
                  <c:v>42830</c:v>
                </c:pt>
                <c:pt idx="346">
                  <c:v>42831</c:v>
                </c:pt>
                <c:pt idx="347">
                  <c:v>42832</c:v>
                </c:pt>
                <c:pt idx="348">
                  <c:v>42835</c:v>
                </c:pt>
                <c:pt idx="349">
                  <c:v>42836</c:v>
                </c:pt>
                <c:pt idx="350">
                  <c:v>42837</c:v>
                </c:pt>
                <c:pt idx="351">
                  <c:v>42838</c:v>
                </c:pt>
                <c:pt idx="352">
                  <c:v>42842</c:v>
                </c:pt>
                <c:pt idx="353">
                  <c:v>42843</c:v>
                </c:pt>
                <c:pt idx="354">
                  <c:v>42844</c:v>
                </c:pt>
                <c:pt idx="355">
                  <c:v>42845</c:v>
                </c:pt>
                <c:pt idx="356">
                  <c:v>42846</c:v>
                </c:pt>
                <c:pt idx="357">
                  <c:v>42849</c:v>
                </c:pt>
                <c:pt idx="358">
                  <c:v>42850</c:v>
                </c:pt>
                <c:pt idx="359">
                  <c:v>42851</c:v>
                </c:pt>
                <c:pt idx="360">
                  <c:v>42852</c:v>
                </c:pt>
                <c:pt idx="361">
                  <c:v>42853</c:v>
                </c:pt>
                <c:pt idx="362">
                  <c:v>42856</c:v>
                </c:pt>
                <c:pt idx="363">
                  <c:v>42857</c:v>
                </c:pt>
                <c:pt idx="364">
                  <c:v>42858</c:v>
                </c:pt>
                <c:pt idx="365">
                  <c:v>42859</c:v>
                </c:pt>
                <c:pt idx="366">
                  <c:v>42860</c:v>
                </c:pt>
                <c:pt idx="367">
                  <c:v>42863</c:v>
                </c:pt>
                <c:pt idx="368">
                  <c:v>42864</c:v>
                </c:pt>
                <c:pt idx="369">
                  <c:v>42865</c:v>
                </c:pt>
                <c:pt idx="370">
                  <c:v>42866</c:v>
                </c:pt>
                <c:pt idx="371">
                  <c:v>42867</c:v>
                </c:pt>
                <c:pt idx="372">
                  <c:v>42870</c:v>
                </c:pt>
                <c:pt idx="373">
                  <c:v>42871</c:v>
                </c:pt>
                <c:pt idx="374">
                  <c:v>42872</c:v>
                </c:pt>
                <c:pt idx="375">
                  <c:v>42873</c:v>
                </c:pt>
                <c:pt idx="376">
                  <c:v>42874</c:v>
                </c:pt>
                <c:pt idx="377">
                  <c:v>42877</c:v>
                </c:pt>
                <c:pt idx="378">
                  <c:v>42878</c:v>
                </c:pt>
                <c:pt idx="379">
                  <c:v>42879</c:v>
                </c:pt>
                <c:pt idx="380">
                  <c:v>42880</c:v>
                </c:pt>
                <c:pt idx="381">
                  <c:v>42881</c:v>
                </c:pt>
                <c:pt idx="382">
                  <c:v>42885</c:v>
                </c:pt>
                <c:pt idx="383">
                  <c:v>42886</c:v>
                </c:pt>
                <c:pt idx="384">
                  <c:v>42887</c:v>
                </c:pt>
                <c:pt idx="385">
                  <c:v>42888</c:v>
                </c:pt>
                <c:pt idx="386">
                  <c:v>42891</c:v>
                </c:pt>
                <c:pt idx="387">
                  <c:v>42892</c:v>
                </c:pt>
                <c:pt idx="388">
                  <c:v>42893</c:v>
                </c:pt>
                <c:pt idx="389">
                  <c:v>42894</c:v>
                </c:pt>
                <c:pt idx="390">
                  <c:v>42895</c:v>
                </c:pt>
                <c:pt idx="391">
                  <c:v>42898</c:v>
                </c:pt>
                <c:pt idx="392">
                  <c:v>42899</c:v>
                </c:pt>
                <c:pt idx="393">
                  <c:v>42900</c:v>
                </c:pt>
                <c:pt idx="394">
                  <c:v>42901</c:v>
                </c:pt>
                <c:pt idx="395">
                  <c:v>42902</c:v>
                </c:pt>
                <c:pt idx="396">
                  <c:v>42905</c:v>
                </c:pt>
                <c:pt idx="397">
                  <c:v>42906</c:v>
                </c:pt>
                <c:pt idx="398">
                  <c:v>42907</c:v>
                </c:pt>
                <c:pt idx="399">
                  <c:v>42908</c:v>
                </c:pt>
                <c:pt idx="400">
                  <c:v>42909</c:v>
                </c:pt>
                <c:pt idx="401">
                  <c:v>42912</c:v>
                </c:pt>
                <c:pt idx="402">
                  <c:v>42913</c:v>
                </c:pt>
                <c:pt idx="403">
                  <c:v>42914</c:v>
                </c:pt>
                <c:pt idx="404">
                  <c:v>42915</c:v>
                </c:pt>
                <c:pt idx="405">
                  <c:v>42916</c:v>
                </c:pt>
                <c:pt idx="406">
                  <c:v>42919</c:v>
                </c:pt>
                <c:pt idx="407">
                  <c:v>42921</c:v>
                </c:pt>
                <c:pt idx="408">
                  <c:v>42922</c:v>
                </c:pt>
                <c:pt idx="409">
                  <c:v>42923</c:v>
                </c:pt>
                <c:pt idx="410">
                  <c:v>42926</c:v>
                </c:pt>
                <c:pt idx="411">
                  <c:v>42927</c:v>
                </c:pt>
                <c:pt idx="412">
                  <c:v>42928</c:v>
                </c:pt>
                <c:pt idx="413">
                  <c:v>42929</c:v>
                </c:pt>
                <c:pt idx="414">
                  <c:v>42930</c:v>
                </c:pt>
                <c:pt idx="415">
                  <c:v>42933</c:v>
                </c:pt>
                <c:pt idx="416">
                  <c:v>42934</c:v>
                </c:pt>
                <c:pt idx="417">
                  <c:v>42935</c:v>
                </c:pt>
                <c:pt idx="418">
                  <c:v>42936</c:v>
                </c:pt>
                <c:pt idx="419">
                  <c:v>42937</c:v>
                </c:pt>
                <c:pt idx="420">
                  <c:v>42940</c:v>
                </c:pt>
                <c:pt idx="421">
                  <c:v>42941</c:v>
                </c:pt>
                <c:pt idx="422">
                  <c:v>42942</c:v>
                </c:pt>
                <c:pt idx="423">
                  <c:v>42943</c:v>
                </c:pt>
                <c:pt idx="424">
                  <c:v>42944</c:v>
                </c:pt>
                <c:pt idx="425">
                  <c:v>42947</c:v>
                </c:pt>
                <c:pt idx="426">
                  <c:v>42948</c:v>
                </c:pt>
                <c:pt idx="427">
                  <c:v>42949</c:v>
                </c:pt>
                <c:pt idx="428">
                  <c:v>42950</c:v>
                </c:pt>
                <c:pt idx="429">
                  <c:v>42951</c:v>
                </c:pt>
                <c:pt idx="430">
                  <c:v>42954</c:v>
                </c:pt>
                <c:pt idx="431">
                  <c:v>42955</c:v>
                </c:pt>
                <c:pt idx="432">
                  <c:v>42956</c:v>
                </c:pt>
                <c:pt idx="433">
                  <c:v>42957</c:v>
                </c:pt>
                <c:pt idx="434">
                  <c:v>42958</c:v>
                </c:pt>
                <c:pt idx="435">
                  <c:v>42961</c:v>
                </c:pt>
                <c:pt idx="436">
                  <c:v>42962</c:v>
                </c:pt>
                <c:pt idx="437">
                  <c:v>42963</c:v>
                </c:pt>
                <c:pt idx="438">
                  <c:v>42964</c:v>
                </c:pt>
                <c:pt idx="439">
                  <c:v>42965</c:v>
                </c:pt>
                <c:pt idx="440">
                  <c:v>42968</c:v>
                </c:pt>
                <c:pt idx="441">
                  <c:v>42969</c:v>
                </c:pt>
                <c:pt idx="442">
                  <c:v>42970</c:v>
                </c:pt>
                <c:pt idx="443">
                  <c:v>42971</c:v>
                </c:pt>
                <c:pt idx="444">
                  <c:v>42972</c:v>
                </c:pt>
                <c:pt idx="445">
                  <c:v>42975</c:v>
                </c:pt>
                <c:pt idx="446">
                  <c:v>42976</c:v>
                </c:pt>
                <c:pt idx="447">
                  <c:v>42977</c:v>
                </c:pt>
                <c:pt idx="448">
                  <c:v>42978</c:v>
                </c:pt>
                <c:pt idx="449">
                  <c:v>42979</c:v>
                </c:pt>
                <c:pt idx="450">
                  <c:v>42983</c:v>
                </c:pt>
                <c:pt idx="451">
                  <c:v>42984</c:v>
                </c:pt>
                <c:pt idx="452">
                  <c:v>42985</c:v>
                </c:pt>
                <c:pt idx="453">
                  <c:v>42986</c:v>
                </c:pt>
                <c:pt idx="454">
                  <c:v>42989</c:v>
                </c:pt>
                <c:pt idx="455">
                  <c:v>42990</c:v>
                </c:pt>
                <c:pt idx="456">
                  <c:v>42991</c:v>
                </c:pt>
                <c:pt idx="457">
                  <c:v>42992</c:v>
                </c:pt>
                <c:pt idx="458">
                  <c:v>42993</c:v>
                </c:pt>
                <c:pt idx="459">
                  <c:v>42996</c:v>
                </c:pt>
                <c:pt idx="460">
                  <c:v>42997</c:v>
                </c:pt>
                <c:pt idx="461">
                  <c:v>42998</c:v>
                </c:pt>
                <c:pt idx="462">
                  <c:v>42999</c:v>
                </c:pt>
                <c:pt idx="463">
                  <c:v>43000</c:v>
                </c:pt>
                <c:pt idx="464">
                  <c:v>43003</c:v>
                </c:pt>
                <c:pt idx="465">
                  <c:v>43004</c:v>
                </c:pt>
                <c:pt idx="466">
                  <c:v>43005</c:v>
                </c:pt>
                <c:pt idx="467">
                  <c:v>43006</c:v>
                </c:pt>
                <c:pt idx="468">
                  <c:v>43007</c:v>
                </c:pt>
                <c:pt idx="469">
                  <c:v>43010</c:v>
                </c:pt>
                <c:pt idx="470">
                  <c:v>43011</c:v>
                </c:pt>
                <c:pt idx="471">
                  <c:v>43012</c:v>
                </c:pt>
                <c:pt idx="472">
                  <c:v>43013</c:v>
                </c:pt>
                <c:pt idx="473">
                  <c:v>43014</c:v>
                </c:pt>
                <c:pt idx="474">
                  <c:v>43017</c:v>
                </c:pt>
                <c:pt idx="475">
                  <c:v>43018</c:v>
                </c:pt>
                <c:pt idx="476">
                  <c:v>43019</c:v>
                </c:pt>
                <c:pt idx="477">
                  <c:v>43020</c:v>
                </c:pt>
                <c:pt idx="478">
                  <c:v>43021</c:v>
                </c:pt>
                <c:pt idx="479">
                  <c:v>43024</c:v>
                </c:pt>
                <c:pt idx="480">
                  <c:v>43025</c:v>
                </c:pt>
                <c:pt idx="481">
                  <c:v>43026</c:v>
                </c:pt>
                <c:pt idx="482">
                  <c:v>43027</c:v>
                </c:pt>
                <c:pt idx="483">
                  <c:v>43028</c:v>
                </c:pt>
                <c:pt idx="484">
                  <c:v>43031</c:v>
                </c:pt>
                <c:pt idx="485">
                  <c:v>43032</c:v>
                </c:pt>
                <c:pt idx="486">
                  <c:v>43033</c:v>
                </c:pt>
                <c:pt idx="487">
                  <c:v>43034</c:v>
                </c:pt>
                <c:pt idx="488">
                  <c:v>43035</c:v>
                </c:pt>
                <c:pt idx="489">
                  <c:v>43038</c:v>
                </c:pt>
                <c:pt idx="490">
                  <c:v>43039</c:v>
                </c:pt>
                <c:pt idx="491">
                  <c:v>43040</c:v>
                </c:pt>
                <c:pt idx="492">
                  <c:v>43041</c:v>
                </c:pt>
                <c:pt idx="493">
                  <c:v>43042</c:v>
                </c:pt>
                <c:pt idx="494">
                  <c:v>43045</c:v>
                </c:pt>
                <c:pt idx="495">
                  <c:v>43046</c:v>
                </c:pt>
                <c:pt idx="496">
                  <c:v>43047</c:v>
                </c:pt>
                <c:pt idx="497">
                  <c:v>43048</c:v>
                </c:pt>
                <c:pt idx="498">
                  <c:v>43049</c:v>
                </c:pt>
                <c:pt idx="499">
                  <c:v>43052</c:v>
                </c:pt>
                <c:pt idx="500">
                  <c:v>43053</c:v>
                </c:pt>
                <c:pt idx="501">
                  <c:v>43054</c:v>
                </c:pt>
                <c:pt idx="502">
                  <c:v>43055</c:v>
                </c:pt>
                <c:pt idx="503">
                  <c:v>43056</c:v>
                </c:pt>
                <c:pt idx="504">
                  <c:v>43059</c:v>
                </c:pt>
                <c:pt idx="505">
                  <c:v>43060</c:v>
                </c:pt>
                <c:pt idx="506">
                  <c:v>43061</c:v>
                </c:pt>
                <c:pt idx="507">
                  <c:v>43063</c:v>
                </c:pt>
                <c:pt idx="508">
                  <c:v>43066</c:v>
                </c:pt>
                <c:pt idx="509">
                  <c:v>43067</c:v>
                </c:pt>
                <c:pt idx="510">
                  <c:v>43068</c:v>
                </c:pt>
                <c:pt idx="511">
                  <c:v>43069</c:v>
                </c:pt>
                <c:pt idx="512">
                  <c:v>43070</c:v>
                </c:pt>
                <c:pt idx="513">
                  <c:v>43073</c:v>
                </c:pt>
                <c:pt idx="514">
                  <c:v>43074</c:v>
                </c:pt>
                <c:pt idx="515">
                  <c:v>43075</c:v>
                </c:pt>
                <c:pt idx="516">
                  <c:v>43076</c:v>
                </c:pt>
                <c:pt idx="517">
                  <c:v>43077</c:v>
                </c:pt>
                <c:pt idx="518">
                  <c:v>43080</c:v>
                </c:pt>
                <c:pt idx="519">
                  <c:v>43081</c:v>
                </c:pt>
                <c:pt idx="520">
                  <c:v>43082</c:v>
                </c:pt>
                <c:pt idx="521">
                  <c:v>43083</c:v>
                </c:pt>
                <c:pt idx="522">
                  <c:v>43084</c:v>
                </c:pt>
                <c:pt idx="523">
                  <c:v>43087</c:v>
                </c:pt>
                <c:pt idx="524">
                  <c:v>43088</c:v>
                </c:pt>
                <c:pt idx="525">
                  <c:v>43089</c:v>
                </c:pt>
                <c:pt idx="526">
                  <c:v>43090</c:v>
                </c:pt>
                <c:pt idx="527">
                  <c:v>43091</c:v>
                </c:pt>
                <c:pt idx="528">
                  <c:v>43095</c:v>
                </c:pt>
                <c:pt idx="529">
                  <c:v>43096</c:v>
                </c:pt>
                <c:pt idx="530">
                  <c:v>43097</c:v>
                </c:pt>
                <c:pt idx="531">
                  <c:v>43098</c:v>
                </c:pt>
                <c:pt idx="532">
                  <c:v>43102</c:v>
                </c:pt>
                <c:pt idx="533">
                  <c:v>43103</c:v>
                </c:pt>
                <c:pt idx="534">
                  <c:v>43104</c:v>
                </c:pt>
                <c:pt idx="535">
                  <c:v>43105</c:v>
                </c:pt>
                <c:pt idx="536">
                  <c:v>43108</c:v>
                </c:pt>
                <c:pt idx="537">
                  <c:v>43109</c:v>
                </c:pt>
                <c:pt idx="538">
                  <c:v>43110</c:v>
                </c:pt>
                <c:pt idx="539">
                  <c:v>43111</c:v>
                </c:pt>
                <c:pt idx="540">
                  <c:v>43112</c:v>
                </c:pt>
                <c:pt idx="541">
                  <c:v>43116</c:v>
                </c:pt>
                <c:pt idx="542">
                  <c:v>43117</c:v>
                </c:pt>
                <c:pt idx="543">
                  <c:v>43118</c:v>
                </c:pt>
                <c:pt idx="544">
                  <c:v>43119</c:v>
                </c:pt>
                <c:pt idx="545">
                  <c:v>43122</c:v>
                </c:pt>
                <c:pt idx="546">
                  <c:v>43123</c:v>
                </c:pt>
                <c:pt idx="547">
                  <c:v>43124</c:v>
                </c:pt>
                <c:pt idx="548">
                  <c:v>43125</c:v>
                </c:pt>
                <c:pt idx="549">
                  <c:v>43126</c:v>
                </c:pt>
                <c:pt idx="550">
                  <c:v>43129</c:v>
                </c:pt>
                <c:pt idx="551">
                  <c:v>43130</c:v>
                </c:pt>
                <c:pt idx="552">
                  <c:v>43131</c:v>
                </c:pt>
                <c:pt idx="553">
                  <c:v>43132</c:v>
                </c:pt>
                <c:pt idx="554">
                  <c:v>43133</c:v>
                </c:pt>
                <c:pt idx="555">
                  <c:v>43136</c:v>
                </c:pt>
                <c:pt idx="556">
                  <c:v>43137</c:v>
                </c:pt>
                <c:pt idx="557">
                  <c:v>43138</c:v>
                </c:pt>
                <c:pt idx="558">
                  <c:v>43139</c:v>
                </c:pt>
                <c:pt idx="559">
                  <c:v>43140</c:v>
                </c:pt>
                <c:pt idx="560">
                  <c:v>43143</c:v>
                </c:pt>
                <c:pt idx="561">
                  <c:v>43144</c:v>
                </c:pt>
                <c:pt idx="562">
                  <c:v>43145</c:v>
                </c:pt>
                <c:pt idx="563">
                  <c:v>43146</c:v>
                </c:pt>
                <c:pt idx="564">
                  <c:v>43147</c:v>
                </c:pt>
                <c:pt idx="565">
                  <c:v>43151</c:v>
                </c:pt>
                <c:pt idx="566">
                  <c:v>43152</c:v>
                </c:pt>
                <c:pt idx="567">
                  <c:v>43153</c:v>
                </c:pt>
                <c:pt idx="568">
                  <c:v>43154</c:v>
                </c:pt>
                <c:pt idx="569">
                  <c:v>43157</c:v>
                </c:pt>
                <c:pt idx="570">
                  <c:v>43158</c:v>
                </c:pt>
                <c:pt idx="571">
                  <c:v>43159</c:v>
                </c:pt>
                <c:pt idx="572">
                  <c:v>43160</c:v>
                </c:pt>
                <c:pt idx="573">
                  <c:v>43161</c:v>
                </c:pt>
                <c:pt idx="574">
                  <c:v>43164</c:v>
                </c:pt>
                <c:pt idx="575">
                  <c:v>43165</c:v>
                </c:pt>
                <c:pt idx="576">
                  <c:v>43166</c:v>
                </c:pt>
                <c:pt idx="577">
                  <c:v>43167</c:v>
                </c:pt>
                <c:pt idx="578">
                  <c:v>43168</c:v>
                </c:pt>
                <c:pt idx="579">
                  <c:v>43171</c:v>
                </c:pt>
                <c:pt idx="580">
                  <c:v>43172</c:v>
                </c:pt>
                <c:pt idx="581">
                  <c:v>43173</c:v>
                </c:pt>
                <c:pt idx="582">
                  <c:v>43174</c:v>
                </c:pt>
                <c:pt idx="583">
                  <c:v>43175</c:v>
                </c:pt>
                <c:pt idx="584">
                  <c:v>43178</c:v>
                </c:pt>
                <c:pt idx="585">
                  <c:v>43179</c:v>
                </c:pt>
                <c:pt idx="586">
                  <c:v>43180</c:v>
                </c:pt>
                <c:pt idx="587">
                  <c:v>43181</c:v>
                </c:pt>
                <c:pt idx="588">
                  <c:v>43182</c:v>
                </c:pt>
                <c:pt idx="589">
                  <c:v>43185</c:v>
                </c:pt>
                <c:pt idx="590">
                  <c:v>43186</c:v>
                </c:pt>
                <c:pt idx="591">
                  <c:v>43187</c:v>
                </c:pt>
                <c:pt idx="592">
                  <c:v>43188</c:v>
                </c:pt>
                <c:pt idx="593">
                  <c:v>43192</c:v>
                </c:pt>
                <c:pt idx="594">
                  <c:v>43193</c:v>
                </c:pt>
                <c:pt idx="595">
                  <c:v>43194</c:v>
                </c:pt>
                <c:pt idx="596">
                  <c:v>43195</c:v>
                </c:pt>
                <c:pt idx="597">
                  <c:v>43196</c:v>
                </c:pt>
                <c:pt idx="598">
                  <c:v>43199</c:v>
                </c:pt>
                <c:pt idx="599">
                  <c:v>43200</c:v>
                </c:pt>
                <c:pt idx="600">
                  <c:v>43201</c:v>
                </c:pt>
                <c:pt idx="601">
                  <c:v>43202</c:v>
                </c:pt>
                <c:pt idx="602">
                  <c:v>43203</c:v>
                </c:pt>
                <c:pt idx="603">
                  <c:v>43206</c:v>
                </c:pt>
                <c:pt idx="604">
                  <c:v>43207</c:v>
                </c:pt>
                <c:pt idx="605">
                  <c:v>43208</c:v>
                </c:pt>
                <c:pt idx="606">
                  <c:v>43209</c:v>
                </c:pt>
                <c:pt idx="607">
                  <c:v>43210</c:v>
                </c:pt>
                <c:pt idx="608">
                  <c:v>43213</c:v>
                </c:pt>
                <c:pt idx="609">
                  <c:v>43214</c:v>
                </c:pt>
                <c:pt idx="610">
                  <c:v>43215</c:v>
                </c:pt>
                <c:pt idx="611">
                  <c:v>43216</c:v>
                </c:pt>
                <c:pt idx="612">
                  <c:v>43217</c:v>
                </c:pt>
                <c:pt idx="613">
                  <c:v>43220</c:v>
                </c:pt>
                <c:pt idx="614">
                  <c:v>43221</c:v>
                </c:pt>
                <c:pt idx="615">
                  <c:v>43222</c:v>
                </c:pt>
                <c:pt idx="616">
                  <c:v>43223</c:v>
                </c:pt>
                <c:pt idx="617">
                  <c:v>43224</c:v>
                </c:pt>
                <c:pt idx="618">
                  <c:v>43227</c:v>
                </c:pt>
                <c:pt idx="619">
                  <c:v>43228</c:v>
                </c:pt>
                <c:pt idx="620">
                  <c:v>43229</c:v>
                </c:pt>
                <c:pt idx="621">
                  <c:v>43230</c:v>
                </c:pt>
                <c:pt idx="622">
                  <c:v>43231</c:v>
                </c:pt>
                <c:pt idx="623">
                  <c:v>43234</c:v>
                </c:pt>
                <c:pt idx="624">
                  <c:v>43235</c:v>
                </c:pt>
                <c:pt idx="625">
                  <c:v>43236</c:v>
                </c:pt>
                <c:pt idx="626">
                  <c:v>43237</c:v>
                </c:pt>
                <c:pt idx="627">
                  <c:v>43238</c:v>
                </c:pt>
                <c:pt idx="628">
                  <c:v>43241</c:v>
                </c:pt>
                <c:pt idx="629">
                  <c:v>43242</c:v>
                </c:pt>
                <c:pt idx="630">
                  <c:v>43243</c:v>
                </c:pt>
                <c:pt idx="631">
                  <c:v>43244</c:v>
                </c:pt>
                <c:pt idx="632">
                  <c:v>43245</c:v>
                </c:pt>
                <c:pt idx="633">
                  <c:v>43249</c:v>
                </c:pt>
                <c:pt idx="634">
                  <c:v>43250</c:v>
                </c:pt>
                <c:pt idx="635">
                  <c:v>43251</c:v>
                </c:pt>
                <c:pt idx="636">
                  <c:v>43252</c:v>
                </c:pt>
                <c:pt idx="637">
                  <c:v>43255</c:v>
                </c:pt>
                <c:pt idx="638">
                  <c:v>43256</c:v>
                </c:pt>
                <c:pt idx="639">
                  <c:v>43257</c:v>
                </c:pt>
                <c:pt idx="640">
                  <c:v>43258</c:v>
                </c:pt>
                <c:pt idx="641">
                  <c:v>43259</c:v>
                </c:pt>
                <c:pt idx="642">
                  <c:v>43262</c:v>
                </c:pt>
                <c:pt idx="643">
                  <c:v>43263</c:v>
                </c:pt>
                <c:pt idx="644">
                  <c:v>43264</c:v>
                </c:pt>
                <c:pt idx="645">
                  <c:v>43265</c:v>
                </c:pt>
                <c:pt idx="646">
                  <c:v>43266</c:v>
                </c:pt>
                <c:pt idx="647">
                  <c:v>43269</c:v>
                </c:pt>
                <c:pt idx="648">
                  <c:v>43270</c:v>
                </c:pt>
                <c:pt idx="649">
                  <c:v>43271</c:v>
                </c:pt>
                <c:pt idx="650">
                  <c:v>43272</c:v>
                </c:pt>
                <c:pt idx="651">
                  <c:v>43273</c:v>
                </c:pt>
                <c:pt idx="652">
                  <c:v>43276</c:v>
                </c:pt>
                <c:pt idx="653">
                  <c:v>43277</c:v>
                </c:pt>
                <c:pt idx="654">
                  <c:v>43278</c:v>
                </c:pt>
                <c:pt idx="655">
                  <c:v>43279</c:v>
                </c:pt>
                <c:pt idx="656">
                  <c:v>43280</c:v>
                </c:pt>
                <c:pt idx="657">
                  <c:v>43283</c:v>
                </c:pt>
                <c:pt idx="658">
                  <c:v>43284</c:v>
                </c:pt>
                <c:pt idx="659">
                  <c:v>43286</c:v>
                </c:pt>
                <c:pt idx="660">
                  <c:v>43287</c:v>
                </c:pt>
                <c:pt idx="661">
                  <c:v>43290</c:v>
                </c:pt>
                <c:pt idx="662">
                  <c:v>43291</c:v>
                </c:pt>
                <c:pt idx="663">
                  <c:v>43292</c:v>
                </c:pt>
                <c:pt idx="664">
                  <c:v>43293</c:v>
                </c:pt>
                <c:pt idx="665">
                  <c:v>43294</c:v>
                </c:pt>
                <c:pt idx="666">
                  <c:v>43297</c:v>
                </c:pt>
                <c:pt idx="667">
                  <c:v>43298</c:v>
                </c:pt>
                <c:pt idx="668">
                  <c:v>43299</c:v>
                </c:pt>
                <c:pt idx="669">
                  <c:v>43300</c:v>
                </c:pt>
                <c:pt idx="670">
                  <c:v>43301</c:v>
                </c:pt>
                <c:pt idx="671">
                  <c:v>43304</c:v>
                </c:pt>
                <c:pt idx="672">
                  <c:v>43305</c:v>
                </c:pt>
                <c:pt idx="673">
                  <c:v>43306</c:v>
                </c:pt>
                <c:pt idx="674">
                  <c:v>43307</c:v>
                </c:pt>
                <c:pt idx="675">
                  <c:v>43308</c:v>
                </c:pt>
                <c:pt idx="676">
                  <c:v>43311</c:v>
                </c:pt>
                <c:pt idx="677">
                  <c:v>43312</c:v>
                </c:pt>
                <c:pt idx="678">
                  <c:v>43313</c:v>
                </c:pt>
                <c:pt idx="679">
                  <c:v>43314</c:v>
                </c:pt>
                <c:pt idx="680">
                  <c:v>43315</c:v>
                </c:pt>
                <c:pt idx="681">
                  <c:v>43318</c:v>
                </c:pt>
                <c:pt idx="682">
                  <c:v>43319</c:v>
                </c:pt>
                <c:pt idx="683">
                  <c:v>43320</c:v>
                </c:pt>
                <c:pt idx="684">
                  <c:v>43321</c:v>
                </c:pt>
                <c:pt idx="685">
                  <c:v>43322</c:v>
                </c:pt>
                <c:pt idx="686">
                  <c:v>43325</c:v>
                </c:pt>
                <c:pt idx="687">
                  <c:v>43326</c:v>
                </c:pt>
                <c:pt idx="688">
                  <c:v>43327</c:v>
                </c:pt>
                <c:pt idx="689">
                  <c:v>43328</c:v>
                </c:pt>
                <c:pt idx="690">
                  <c:v>43329</c:v>
                </c:pt>
                <c:pt idx="691">
                  <c:v>43332</c:v>
                </c:pt>
                <c:pt idx="692">
                  <c:v>43333</c:v>
                </c:pt>
                <c:pt idx="693">
                  <c:v>43334</c:v>
                </c:pt>
                <c:pt idx="694">
                  <c:v>43335</c:v>
                </c:pt>
                <c:pt idx="695">
                  <c:v>43336</c:v>
                </c:pt>
                <c:pt idx="696">
                  <c:v>43339</c:v>
                </c:pt>
                <c:pt idx="697">
                  <c:v>43340</c:v>
                </c:pt>
                <c:pt idx="698">
                  <c:v>43341</c:v>
                </c:pt>
                <c:pt idx="699">
                  <c:v>43342</c:v>
                </c:pt>
                <c:pt idx="700">
                  <c:v>43343</c:v>
                </c:pt>
                <c:pt idx="701">
                  <c:v>43347</c:v>
                </c:pt>
                <c:pt idx="702">
                  <c:v>43348</c:v>
                </c:pt>
                <c:pt idx="703">
                  <c:v>43349</c:v>
                </c:pt>
                <c:pt idx="704">
                  <c:v>43350</c:v>
                </c:pt>
                <c:pt idx="705">
                  <c:v>43353</c:v>
                </c:pt>
                <c:pt idx="706">
                  <c:v>43354</c:v>
                </c:pt>
                <c:pt idx="707">
                  <c:v>43355</c:v>
                </c:pt>
                <c:pt idx="708">
                  <c:v>43356</c:v>
                </c:pt>
                <c:pt idx="709">
                  <c:v>43357</c:v>
                </c:pt>
                <c:pt idx="710">
                  <c:v>43360</c:v>
                </c:pt>
                <c:pt idx="711">
                  <c:v>43361</c:v>
                </c:pt>
                <c:pt idx="712">
                  <c:v>43362</c:v>
                </c:pt>
                <c:pt idx="713">
                  <c:v>43363</c:v>
                </c:pt>
                <c:pt idx="714">
                  <c:v>43364</c:v>
                </c:pt>
                <c:pt idx="715">
                  <c:v>43367</c:v>
                </c:pt>
                <c:pt idx="716">
                  <c:v>43368</c:v>
                </c:pt>
                <c:pt idx="717">
                  <c:v>43369</c:v>
                </c:pt>
                <c:pt idx="718">
                  <c:v>43370</c:v>
                </c:pt>
                <c:pt idx="719">
                  <c:v>43371</c:v>
                </c:pt>
                <c:pt idx="720">
                  <c:v>43374</c:v>
                </c:pt>
                <c:pt idx="721">
                  <c:v>43375</c:v>
                </c:pt>
                <c:pt idx="722">
                  <c:v>43376</c:v>
                </c:pt>
                <c:pt idx="723">
                  <c:v>43377</c:v>
                </c:pt>
                <c:pt idx="724">
                  <c:v>43378</c:v>
                </c:pt>
                <c:pt idx="725">
                  <c:v>43381</c:v>
                </c:pt>
                <c:pt idx="726">
                  <c:v>43382</c:v>
                </c:pt>
                <c:pt idx="727">
                  <c:v>43383</c:v>
                </c:pt>
                <c:pt idx="728">
                  <c:v>43384</c:v>
                </c:pt>
                <c:pt idx="729">
                  <c:v>43385</c:v>
                </c:pt>
                <c:pt idx="730">
                  <c:v>43388</c:v>
                </c:pt>
                <c:pt idx="731">
                  <c:v>43389</c:v>
                </c:pt>
                <c:pt idx="732">
                  <c:v>43390</c:v>
                </c:pt>
                <c:pt idx="733">
                  <c:v>43391</c:v>
                </c:pt>
                <c:pt idx="734">
                  <c:v>43392</c:v>
                </c:pt>
                <c:pt idx="735">
                  <c:v>43395</c:v>
                </c:pt>
                <c:pt idx="736">
                  <c:v>43396</c:v>
                </c:pt>
                <c:pt idx="737">
                  <c:v>43397</c:v>
                </c:pt>
                <c:pt idx="738">
                  <c:v>43398</c:v>
                </c:pt>
                <c:pt idx="739">
                  <c:v>43399</c:v>
                </c:pt>
                <c:pt idx="740">
                  <c:v>43402</c:v>
                </c:pt>
                <c:pt idx="741">
                  <c:v>43403</c:v>
                </c:pt>
                <c:pt idx="742">
                  <c:v>43404</c:v>
                </c:pt>
                <c:pt idx="743">
                  <c:v>43405</c:v>
                </c:pt>
                <c:pt idx="744">
                  <c:v>43406</c:v>
                </c:pt>
                <c:pt idx="745">
                  <c:v>43409</c:v>
                </c:pt>
                <c:pt idx="746">
                  <c:v>43410</c:v>
                </c:pt>
                <c:pt idx="747">
                  <c:v>43411</c:v>
                </c:pt>
                <c:pt idx="748">
                  <c:v>43412</c:v>
                </c:pt>
                <c:pt idx="749">
                  <c:v>43413</c:v>
                </c:pt>
                <c:pt idx="750">
                  <c:v>43416</c:v>
                </c:pt>
                <c:pt idx="751">
                  <c:v>43417</c:v>
                </c:pt>
                <c:pt idx="752">
                  <c:v>43418</c:v>
                </c:pt>
                <c:pt idx="753">
                  <c:v>43419</c:v>
                </c:pt>
                <c:pt idx="754">
                  <c:v>43420</c:v>
                </c:pt>
                <c:pt idx="755">
                  <c:v>43423</c:v>
                </c:pt>
                <c:pt idx="756">
                  <c:v>43424</c:v>
                </c:pt>
                <c:pt idx="757">
                  <c:v>43425</c:v>
                </c:pt>
                <c:pt idx="758">
                  <c:v>43427</c:v>
                </c:pt>
                <c:pt idx="759">
                  <c:v>43430</c:v>
                </c:pt>
                <c:pt idx="760">
                  <c:v>43431</c:v>
                </c:pt>
                <c:pt idx="761">
                  <c:v>43432</c:v>
                </c:pt>
                <c:pt idx="762">
                  <c:v>43433</c:v>
                </c:pt>
                <c:pt idx="763">
                  <c:v>43434</c:v>
                </c:pt>
                <c:pt idx="764">
                  <c:v>43437</c:v>
                </c:pt>
                <c:pt idx="765">
                  <c:v>43438</c:v>
                </c:pt>
                <c:pt idx="766">
                  <c:v>43440</c:v>
                </c:pt>
                <c:pt idx="767">
                  <c:v>43441</c:v>
                </c:pt>
                <c:pt idx="768">
                  <c:v>43444</c:v>
                </c:pt>
                <c:pt idx="769">
                  <c:v>43445</c:v>
                </c:pt>
                <c:pt idx="770">
                  <c:v>43446</c:v>
                </c:pt>
                <c:pt idx="771">
                  <c:v>43447</c:v>
                </c:pt>
                <c:pt idx="772">
                  <c:v>43448</c:v>
                </c:pt>
                <c:pt idx="773">
                  <c:v>43451</c:v>
                </c:pt>
                <c:pt idx="774">
                  <c:v>43452</c:v>
                </c:pt>
                <c:pt idx="775">
                  <c:v>43453</c:v>
                </c:pt>
                <c:pt idx="776">
                  <c:v>43454</c:v>
                </c:pt>
                <c:pt idx="777">
                  <c:v>43455</c:v>
                </c:pt>
                <c:pt idx="778">
                  <c:v>43458</c:v>
                </c:pt>
                <c:pt idx="779">
                  <c:v>43460</c:v>
                </c:pt>
                <c:pt idx="780">
                  <c:v>43461</c:v>
                </c:pt>
                <c:pt idx="781">
                  <c:v>43462</c:v>
                </c:pt>
                <c:pt idx="782">
                  <c:v>43465</c:v>
                </c:pt>
                <c:pt idx="783">
                  <c:v>43466</c:v>
                </c:pt>
                <c:pt idx="784">
                  <c:v>43467</c:v>
                </c:pt>
                <c:pt idx="785">
                  <c:v>43468</c:v>
                </c:pt>
                <c:pt idx="786">
                  <c:v>43469</c:v>
                </c:pt>
                <c:pt idx="787">
                  <c:v>43472</c:v>
                </c:pt>
                <c:pt idx="788">
                  <c:v>43473</c:v>
                </c:pt>
                <c:pt idx="789">
                  <c:v>43474</c:v>
                </c:pt>
                <c:pt idx="790">
                  <c:v>43475</c:v>
                </c:pt>
                <c:pt idx="791">
                  <c:v>43476</c:v>
                </c:pt>
                <c:pt idx="792">
                  <c:v>43479</c:v>
                </c:pt>
                <c:pt idx="793">
                  <c:v>43480</c:v>
                </c:pt>
                <c:pt idx="794">
                  <c:v>43481</c:v>
                </c:pt>
                <c:pt idx="795">
                  <c:v>43482</c:v>
                </c:pt>
                <c:pt idx="796">
                  <c:v>43483</c:v>
                </c:pt>
                <c:pt idx="797">
                  <c:v>43486</c:v>
                </c:pt>
                <c:pt idx="798">
                  <c:v>43487</c:v>
                </c:pt>
                <c:pt idx="799">
                  <c:v>43488</c:v>
                </c:pt>
                <c:pt idx="800">
                  <c:v>43489</c:v>
                </c:pt>
                <c:pt idx="801">
                  <c:v>43490</c:v>
                </c:pt>
                <c:pt idx="802">
                  <c:v>43493</c:v>
                </c:pt>
                <c:pt idx="803">
                  <c:v>43494</c:v>
                </c:pt>
                <c:pt idx="804">
                  <c:v>43495</c:v>
                </c:pt>
                <c:pt idx="805">
                  <c:v>43496</c:v>
                </c:pt>
                <c:pt idx="806">
                  <c:v>43497</c:v>
                </c:pt>
                <c:pt idx="807">
                  <c:v>43500</c:v>
                </c:pt>
                <c:pt idx="808">
                  <c:v>43501</c:v>
                </c:pt>
                <c:pt idx="809">
                  <c:v>43502</c:v>
                </c:pt>
                <c:pt idx="810">
                  <c:v>43503</c:v>
                </c:pt>
                <c:pt idx="811">
                  <c:v>43504</c:v>
                </c:pt>
                <c:pt idx="812">
                  <c:v>43507</c:v>
                </c:pt>
                <c:pt idx="813">
                  <c:v>43508</c:v>
                </c:pt>
                <c:pt idx="814">
                  <c:v>43509</c:v>
                </c:pt>
                <c:pt idx="815">
                  <c:v>43510</c:v>
                </c:pt>
                <c:pt idx="816">
                  <c:v>43511</c:v>
                </c:pt>
                <c:pt idx="817">
                  <c:v>43514</c:v>
                </c:pt>
                <c:pt idx="818">
                  <c:v>43515</c:v>
                </c:pt>
                <c:pt idx="819">
                  <c:v>43516</c:v>
                </c:pt>
                <c:pt idx="820">
                  <c:v>43517</c:v>
                </c:pt>
                <c:pt idx="821">
                  <c:v>43518</c:v>
                </c:pt>
                <c:pt idx="822">
                  <c:v>43521</c:v>
                </c:pt>
                <c:pt idx="823">
                  <c:v>43522</c:v>
                </c:pt>
                <c:pt idx="824">
                  <c:v>43523</c:v>
                </c:pt>
                <c:pt idx="825">
                  <c:v>43524</c:v>
                </c:pt>
                <c:pt idx="826">
                  <c:v>43525</c:v>
                </c:pt>
                <c:pt idx="827">
                  <c:v>43528</c:v>
                </c:pt>
                <c:pt idx="828">
                  <c:v>43529</c:v>
                </c:pt>
                <c:pt idx="829">
                  <c:v>43530</c:v>
                </c:pt>
                <c:pt idx="830">
                  <c:v>43531</c:v>
                </c:pt>
                <c:pt idx="831">
                  <c:v>43532</c:v>
                </c:pt>
                <c:pt idx="832">
                  <c:v>43535</c:v>
                </c:pt>
                <c:pt idx="833">
                  <c:v>43536</c:v>
                </c:pt>
                <c:pt idx="834">
                  <c:v>43537</c:v>
                </c:pt>
                <c:pt idx="835">
                  <c:v>43538</c:v>
                </c:pt>
                <c:pt idx="836">
                  <c:v>43539</c:v>
                </c:pt>
                <c:pt idx="837">
                  <c:v>43542</c:v>
                </c:pt>
                <c:pt idx="838">
                  <c:v>43543</c:v>
                </c:pt>
                <c:pt idx="839">
                  <c:v>43544</c:v>
                </c:pt>
                <c:pt idx="840">
                  <c:v>43545</c:v>
                </c:pt>
                <c:pt idx="841">
                  <c:v>43546</c:v>
                </c:pt>
                <c:pt idx="842">
                  <c:v>43549</c:v>
                </c:pt>
                <c:pt idx="843">
                  <c:v>43550</c:v>
                </c:pt>
                <c:pt idx="844">
                  <c:v>43551</c:v>
                </c:pt>
                <c:pt idx="845">
                  <c:v>43552</c:v>
                </c:pt>
                <c:pt idx="846">
                  <c:v>43553</c:v>
                </c:pt>
                <c:pt idx="847">
                  <c:v>43556</c:v>
                </c:pt>
                <c:pt idx="848">
                  <c:v>43557</c:v>
                </c:pt>
                <c:pt idx="849">
                  <c:v>43558</c:v>
                </c:pt>
                <c:pt idx="850">
                  <c:v>43559</c:v>
                </c:pt>
                <c:pt idx="851">
                  <c:v>43560</c:v>
                </c:pt>
                <c:pt idx="852">
                  <c:v>43563</c:v>
                </c:pt>
                <c:pt idx="853">
                  <c:v>43564</c:v>
                </c:pt>
                <c:pt idx="854">
                  <c:v>43565</c:v>
                </c:pt>
                <c:pt idx="855">
                  <c:v>43566</c:v>
                </c:pt>
                <c:pt idx="856">
                  <c:v>43567</c:v>
                </c:pt>
                <c:pt idx="857">
                  <c:v>43570</c:v>
                </c:pt>
                <c:pt idx="858">
                  <c:v>43571</c:v>
                </c:pt>
                <c:pt idx="859">
                  <c:v>43572</c:v>
                </c:pt>
                <c:pt idx="860">
                  <c:v>43573</c:v>
                </c:pt>
                <c:pt idx="861">
                  <c:v>43574</c:v>
                </c:pt>
                <c:pt idx="862">
                  <c:v>43577</c:v>
                </c:pt>
                <c:pt idx="863">
                  <c:v>43578</c:v>
                </c:pt>
                <c:pt idx="864">
                  <c:v>43579</c:v>
                </c:pt>
                <c:pt idx="865">
                  <c:v>43580</c:v>
                </c:pt>
                <c:pt idx="866">
                  <c:v>43581</c:v>
                </c:pt>
                <c:pt idx="867">
                  <c:v>43584</c:v>
                </c:pt>
                <c:pt idx="868">
                  <c:v>43585</c:v>
                </c:pt>
                <c:pt idx="869">
                  <c:v>43586</c:v>
                </c:pt>
                <c:pt idx="870">
                  <c:v>43587</c:v>
                </c:pt>
                <c:pt idx="871">
                  <c:v>43588</c:v>
                </c:pt>
                <c:pt idx="872">
                  <c:v>43591</c:v>
                </c:pt>
                <c:pt idx="873">
                  <c:v>43592</c:v>
                </c:pt>
                <c:pt idx="874">
                  <c:v>43593</c:v>
                </c:pt>
                <c:pt idx="875">
                  <c:v>43594</c:v>
                </c:pt>
                <c:pt idx="876">
                  <c:v>43595</c:v>
                </c:pt>
                <c:pt idx="877">
                  <c:v>43598</c:v>
                </c:pt>
                <c:pt idx="878">
                  <c:v>43599</c:v>
                </c:pt>
                <c:pt idx="879">
                  <c:v>43600</c:v>
                </c:pt>
                <c:pt idx="880">
                  <c:v>43601</c:v>
                </c:pt>
                <c:pt idx="881">
                  <c:v>43602</c:v>
                </c:pt>
                <c:pt idx="882">
                  <c:v>43605</c:v>
                </c:pt>
                <c:pt idx="883">
                  <c:v>43606</c:v>
                </c:pt>
                <c:pt idx="884">
                  <c:v>43607</c:v>
                </c:pt>
                <c:pt idx="885">
                  <c:v>43608</c:v>
                </c:pt>
                <c:pt idx="886">
                  <c:v>43609</c:v>
                </c:pt>
                <c:pt idx="887">
                  <c:v>43612</c:v>
                </c:pt>
                <c:pt idx="888">
                  <c:v>43613</c:v>
                </c:pt>
                <c:pt idx="889">
                  <c:v>43614</c:v>
                </c:pt>
                <c:pt idx="890">
                  <c:v>43615</c:v>
                </c:pt>
                <c:pt idx="891">
                  <c:v>43616</c:v>
                </c:pt>
                <c:pt idx="892">
                  <c:v>43619</c:v>
                </c:pt>
                <c:pt idx="893">
                  <c:v>43620</c:v>
                </c:pt>
                <c:pt idx="894">
                  <c:v>43621</c:v>
                </c:pt>
                <c:pt idx="895">
                  <c:v>43622</c:v>
                </c:pt>
                <c:pt idx="896">
                  <c:v>43623</c:v>
                </c:pt>
                <c:pt idx="897">
                  <c:v>43626</c:v>
                </c:pt>
                <c:pt idx="898">
                  <c:v>43627</c:v>
                </c:pt>
                <c:pt idx="899">
                  <c:v>43628</c:v>
                </c:pt>
                <c:pt idx="900">
                  <c:v>43629</c:v>
                </c:pt>
                <c:pt idx="901">
                  <c:v>43630</c:v>
                </c:pt>
                <c:pt idx="902">
                  <c:v>43633</c:v>
                </c:pt>
                <c:pt idx="903">
                  <c:v>43634</c:v>
                </c:pt>
                <c:pt idx="904">
                  <c:v>43635</c:v>
                </c:pt>
                <c:pt idx="905">
                  <c:v>43636</c:v>
                </c:pt>
                <c:pt idx="906">
                  <c:v>43637</c:v>
                </c:pt>
                <c:pt idx="907">
                  <c:v>43640</c:v>
                </c:pt>
                <c:pt idx="908">
                  <c:v>43641</c:v>
                </c:pt>
                <c:pt idx="909">
                  <c:v>43642</c:v>
                </c:pt>
                <c:pt idx="910">
                  <c:v>43643</c:v>
                </c:pt>
                <c:pt idx="911">
                  <c:v>43644</c:v>
                </c:pt>
                <c:pt idx="912">
                  <c:v>43647</c:v>
                </c:pt>
                <c:pt idx="913">
                  <c:v>43648</c:v>
                </c:pt>
                <c:pt idx="914">
                  <c:v>43649</c:v>
                </c:pt>
                <c:pt idx="915">
                  <c:v>43650</c:v>
                </c:pt>
                <c:pt idx="916">
                  <c:v>43651</c:v>
                </c:pt>
                <c:pt idx="917">
                  <c:v>43654</c:v>
                </c:pt>
                <c:pt idx="918">
                  <c:v>43655</c:v>
                </c:pt>
                <c:pt idx="919">
                  <c:v>43656</c:v>
                </c:pt>
                <c:pt idx="920">
                  <c:v>43657</c:v>
                </c:pt>
                <c:pt idx="921">
                  <c:v>43658</c:v>
                </c:pt>
                <c:pt idx="922">
                  <c:v>43661</c:v>
                </c:pt>
                <c:pt idx="923">
                  <c:v>43662</c:v>
                </c:pt>
                <c:pt idx="924">
                  <c:v>43663</c:v>
                </c:pt>
                <c:pt idx="925">
                  <c:v>43664</c:v>
                </c:pt>
                <c:pt idx="926">
                  <c:v>43665</c:v>
                </c:pt>
                <c:pt idx="927">
                  <c:v>43668</c:v>
                </c:pt>
                <c:pt idx="928">
                  <c:v>43669</c:v>
                </c:pt>
                <c:pt idx="929">
                  <c:v>43670</c:v>
                </c:pt>
                <c:pt idx="930">
                  <c:v>43671</c:v>
                </c:pt>
                <c:pt idx="931">
                  <c:v>43672</c:v>
                </c:pt>
                <c:pt idx="932">
                  <c:v>43675</c:v>
                </c:pt>
                <c:pt idx="933">
                  <c:v>43676</c:v>
                </c:pt>
                <c:pt idx="934">
                  <c:v>43677</c:v>
                </c:pt>
                <c:pt idx="935">
                  <c:v>43678</c:v>
                </c:pt>
                <c:pt idx="936">
                  <c:v>43679</c:v>
                </c:pt>
                <c:pt idx="937">
                  <c:v>43682</c:v>
                </c:pt>
                <c:pt idx="938">
                  <c:v>43683</c:v>
                </c:pt>
                <c:pt idx="939">
                  <c:v>43684</c:v>
                </c:pt>
                <c:pt idx="940">
                  <c:v>43685</c:v>
                </c:pt>
                <c:pt idx="941">
                  <c:v>43686</c:v>
                </c:pt>
                <c:pt idx="942">
                  <c:v>43689</c:v>
                </c:pt>
                <c:pt idx="943">
                  <c:v>43690</c:v>
                </c:pt>
                <c:pt idx="944">
                  <c:v>43691</c:v>
                </c:pt>
                <c:pt idx="945">
                  <c:v>43692</c:v>
                </c:pt>
                <c:pt idx="946">
                  <c:v>43693</c:v>
                </c:pt>
                <c:pt idx="947">
                  <c:v>43696</c:v>
                </c:pt>
                <c:pt idx="948">
                  <c:v>43697</c:v>
                </c:pt>
                <c:pt idx="949">
                  <c:v>43698</c:v>
                </c:pt>
                <c:pt idx="950">
                  <c:v>43699</c:v>
                </c:pt>
                <c:pt idx="951">
                  <c:v>43700</c:v>
                </c:pt>
                <c:pt idx="952">
                  <c:v>43703</c:v>
                </c:pt>
                <c:pt idx="953">
                  <c:v>43704</c:v>
                </c:pt>
                <c:pt idx="954">
                  <c:v>43705</c:v>
                </c:pt>
                <c:pt idx="955">
                  <c:v>43706</c:v>
                </c:pt>
                <c:pt idx="956">
                  <c:v>43707</c:v>
                </c:pt>
                <c:pt idx="957">
                  <c:v>43710</c:v>
                </c:pt>
                <c:pt idx="958">
                  <c:v>43711</c:v>
                </c:pt>
                <c:pt idx="959">
                  <c:v>43712</c:v>
                </c:pt>
                <c:pt idx="960">
                  <c:v>43713</c:v>
                </c:pt>
                <c:pt idx="961">
                  <c:v>43714</c:v>
                </c:pt>
                <c:pt idx="962">
                  <c:v>43717</c:v>
                </c:pt>
                <c:pt idx="963">
                  <c:v>43718</c:v>
                </c:pt>
                <c:pt idx="964">
                  <c:v>43719</c:v>
                </c:pt>
                <c:pt idx="965">
                  <c:v>43720</c:v>
                </c:pt>
                <c:pt idx="966">
                  <c:v>43721</c:v>
                </c:pt>
                <c:pt idx="967">
                  <c:v>43724</c:v>
                </c:pt>
                <c:pt idx="968">
                  <c:v>43725</c:v>
                </c:pt>
                <c:pt idx="969">
                  <c:v>43726</c:v>
                </c:pt>
                <c:pt idx="970">
                  <c:v>43727</c:v>
                </c:pt>
                <c:pt idx="971">
                  <c:v>43728</c:v>
                </c:pt>
                <c:pt idx="972">
                  <c:v>43731</c:v>
                </c:pt>
                <c:pt idx="973">
                  <c:v>43732</c:v>
                </c:pt>
                <c:pt idx="974">
                  <c:v>43733</c:v>
                </c:pt>
                <c:pt idx="975">
                  <c:v>43734</c:v>
                </c:pt>
                <c:pt idx="976">
                  <c:v>43735</c:v>
                </c:pt>
                <c:pt idx="977">
                  <c:v>43738</c:v>
                </c:pt>
                <c:pt idx="978">
                  <c:v>43739</c:v>
                </c:pt>
                <c:pt idx="979">
                  <c:v>43740</c:v>
                </c:pt>
                <c:pt idx="980">
                  <c:v>43741</c:v>
                </c:pt>
                <c:pt idx="981">
                  <c:v>43742</c:v>
                </c:pt>
                <c:pt idx="982">
                  <c:v>43745</c:v>
                </c:pt>
                <c:pt idx="983">
                  <c:v>43746</c:v>
                </c:pt>
                <c:pt idx="984">
                  <c:v>43747</c:v>
                </c:pt>
                <c:pt idx="985">
                  <c:v>43748</c:v>
                </c:pt>
                <c:pt idx="986">
                  <c:v>43749</c:v>
                </c:pt>
                <c:pt idx="987">
                  <c:v>43752</c:v>
                </c:pt>
                <c:pt idx="988">
                  <c:v>43753</c:v>
                </c:pt>
                <c:pt idx="989">
                  <c:v>43754</c:v>
                </c:pt>
                <c:pt idx="990">
                  <c:v>43755</c:v>
                </c:pt>
                <c:pt idx="991">
                  <c:v>43756</c:v>
                </c:pt>
                <c:pt idx="992">
                  <c:v>43759</c:v>
                </c:pt>
                <c:pt idx="993">
                  <c:v>43760</c:v>
                </c:pt>
                <c:pt idx="994">
                  <c:v>43761</c:v>
                </c:pt>
                <c:pt idx="995">
                  <c:v>43762</c:v>
                </c:pt>
                <c:pt idx="996">
                  <c:v>43763</c:v>
                </c:pt>
                <c:pt idx="997">
                  <c:v>43766</c:v>
                </c:pt>
                <c:pt idx="998">
                  <c:v>43767</c:v>
                </c:pt>
                <c:pt idx="999">
                  <c:v>43768</c:v>
                </c:pt>
                <c:pt idx="1000">
                  <c:v>43769</c:v>
                </c:pt>
                <c:pt idx="1001">
                  <c:v>43770</c:v>
                </c:pt>
                <c:pt idx="1002">
                  <c:v>43773</c:v>
                </c:pt>
                <c:pt idx="1003">
                  <c:v>43774</c:v>
                </c:pt>
                <c:pt idx="1004">
                  <c:v>43775</c:v>
                </c:pt>
                <c:pt idx="1005">
                  <c:v>43776</c:v>
                </c:pt>
                <c:pt idx="1006">
                  <c:v>43777</c:v>
                </c:pt>
                <c:pt idx="1007">
                  <c:v>43780</c:v>
                </c:pt>
                <c:pt idx="1008">
                  <c:v>43781</c:v>
                </c:pt>
                <c:pt idx="1009">
                  <c:v>43782</c:v>
                </c:pt>
                <c:pt idx="1010">
                  <c:v>43783</c:v>
                </c:pt>
                <c:pt idx="1011">
                  <c:v>43784</c:v>
                </c:pt>
                <c:pt idx="1012">
                  <c:v>43787</c:v>
                </c:pt>
                <c:pt idx="1013">
                  <c:v>43788</c:v>
                </c:pt>
                <c:pt idx="1014">
                  <c:v>43789</c:v>
                </c:pt>
                <c:pt idx="1015">
                  <c:v>43790</c:v>
                </c:pt>
                <c:pt idx="1016">
                  <c:v>43791</c:v>
                </c:pt>
                <c:pt idx="1017">
                  <c:v>43794</c:v>
                </c:pt>
                <c:pt idx="1018">
                  <c:v>43795</c:v>
                </c:pt>
                <c:pt idx="1019">
                  <c:v>43796</c:v>
                </c:pt>
                <c:pt idx="1020">
                  <c:v>43797</c:v>
                </c:pt>
                <c:pt idx="1021">
                  <c:v>43798</c:v>
                </c:pt>
                <c:pt idx="1022">
                  <c:v>43801</c:v>
                </c:pt>
                <c:pt idx="1023">
                  <c:v>43802</c:v>
                </c:pt>
                <c:pt idx="1024">
                  <c:v>43803</c:v>
                </c:pt>
                <c:pt idx="1025">
                  <c:v>43804</c:v>
                </c:pt>
                <c:pt idx="1026">
                  <c:v>43805</c:v>
                </c:pt>
                <c:pt idx="1027">
                  <c:v>43808</c:v>
                </c:pt>
                <c:pt idx="1028">
                  <c:v>43809</c:v>
                </c:pt>
                <c:pt idx="1029">
                  <c:v>43810</c:v>
                </c:pt>
                <c:pt idx="1030">
                  <c:v>43811</c:v>
                </c:pt>
                <c:pt idx="1031">
                  <c:v>43812</c:v>
                </c:pt>
                <c:pt idx="1032">
                  <c:v>43815</c:v>
                </c:pt>
                <c:pt idx="1033">
                  <c:v>43816</c:v>
                </c:pt>
                <c:pt idx="1034">
                  <c:v>43817</c:v>
                </c:pt>
                <c:pt idx="1035">
                  <c:v>43818</c:v>
                </c:pt>
                <c:pt idx="1036">
                  <c:v>43819</c:v>
                </c:pt>
                <c:pt idx="1037">
                  <c:v>43822</c:v>
                </c:pt>
                <c:pt idx="1038">
                  <c:v>43823</c:v>
                </c:pt>
                <c:pt idx="1039">
                  <c:v>43824</c:v>
                </c:pt>
                <c:pt idx="1040">
                  <c:v>43825</c:v>
                </c:pt>
                <c:pt idx="1041">
                  <c:v>43826</c:v>
                </c:pt>
                <c:pt idx="1042">
                  <c:v>43829</c:v>
                </c:pt>
                <c:pt idx="1043">
                  <c:v>43830</c:v>
                </c:pt>
                <c:pt idx="1044">
                  <c:v>43832</c:v>
                </c:pt>
                <c:pt idx="1045">
                  <c:v>43833</c:v>
                </c:pt>
                <c:pt idx="1046">
                  <c:v>43836</c:v>
                </c:pt>
                <c:pt idx="1047">
                  <c:v>43837</c:v>
                </c:pt>
                <c:pt idx="1048">
                  <c:v>43838</c:v>
                </c:pt>
                <c:pt idx="1049">
                  <c:v>43839</c:v>
                </c:pt>
                <c:pt idx="1050">
                  <c:v>43840</c:v>
                </c:pt>
                <c:pt idx="1051">
                  <c:v>43843</c:v>
                </c:pt>
                <c:pt idx="1052">
                  <c:v>43844</c:v>
                </c:pt>
                <c:pt idx="1053">
                  <c:v>43845</c:v>
                </c:pt>
                <c:pt idx="1054">
                  <c:v>43846</c:v>
                </c:pt>
                <c:pt idx="1055">
                  <c:v>43847</c:v>
                </c:pt>
                <c:pt idx="1056">
                  <c:v>43851</c:v>
                </c:pt>
                <c:pt idx="1057">
                  <c:v>43852</c:v>
                </c:pt>
                <c:pt idx="1058">
                  <c:v>43853</c:v>
                </c:pt>
                <c:pt idx="1059">
                  <c:v>43854</c:v>
                </c:pt>
                <c:pt idx="1060">
                  <c:v>43857</c:v>
                </c:pt>
                <c:pt idx="1061">
                  <c:v>43858</c:v>
                </c:pt>
                <c:pt idx="1062">
                  <c:v>43859</c:v>
                </c:pt>
                <c:pt idx="1063">
                  <c:v>43860</c:v>
                </c:pt>
                <c:pt idx="1064">
                  <c:v>43861</c:v>
                </c:pt>
                <c:pt idx="1065">
                  <c:v>43864</c:v>
                </c:pt>
                <c:pt idx="1066">
                  <c:v>43865</c:v>
                </c:pt>
                <c:pt idx="1067">
                  <c:v>43866</c:v>
                </c:pt>
                <c:pt idx="1068">
                  <c:v>43867</c:v>
                </c:pt>
                <c:pt idx="1069">
                  <c:v>43868</c:v>
                </c:pt>
                <c:pt idx="1070">
                  <c:v>43871</c:v>
                </c:pt>
                <c:pt idx="1071">
                  <c:v>43872</c:v>
                </c:pt>
                <c:pt idx="1072">
                  <c:v>43873</c:v>
                </c:pt>
                <c:pt idx="1073">
                  <c:v>43874</c:v>
                </c:pt>
                <c:pt idx="1074">
                  <c:v>43875</c:v>
                </c:pt>
                <c:pt idx="1075">
                  <c:v>43879</c:v>
                </c:pt>
                <c:pt idx="1076">
                  <c:v>43880</c:v>
                </c:pt>
                <c:pt idx="1077">
                  <c:v>43881</c:v>
                </c:pt>
                <c:pt idx="1078">
                  <c:v>43882</c:v>
                </c:pt>
                <c:pt idx="1079">
                  <c:v>43885</c:v>
                </c:pt>
                <c:pt idx="1080">
                  <c:v>43886</c:v>
                </c:pt>
                <c:pt idx="1081">
                  <c:v>43887</c:v>
                </c:pt>
                <c:pt idx="1082">
                  <c:v>43888</c:v>
                </c:pt>
                <c:pt idx="1083">
                  <c:v>43889</c:v>
                </c:pt>
                <c:pt idx="1084">
                  <c:v>43892</c:v>
                </c:pt>
                <c:pt idx="1085">
                  <c:v>43893</c:v>
                </c:pt>
                <c:pt idx="1086">
                  <c:v>43894</c:v>
                </c:pt>
                <c:pt idx="1087">
                  <c:v>43895</c:v>
                </c:pt>
                <c:pt idx="1088">
                  <c:v>43896</c:v>
                </c:pt>
                <c:pt idx="1089">
                  <c:v>43899</c:v>
                </c:pt>
                <c:pt idx="1090">
                  <c:v>43900</c:v>
                </c:pt>
                <c:pt idx="1091">
                  <c:v>43901</c:v>
                </c:pt>
                <c:pt idx="1092">
                  <c:v>43902</c:v>
                </c:pt>
                <c:pt idx="1093">
                  <c:v>43903</c:v>
                </c:pt>
                <c:pt idx="1094">
                  <c:v>43906</c:v>
                </c:pt>
                <c:pt idx="1095">
                  <c:v>43907</c:v>
                </c:pt>
                <c:pt idx="1096">
                  <c:v>43908</c:v>
                </c:pt>
                <c:pt idx="1097">
                  <c:v>43909</c:v>
                </c:pt>
                <c:pt idx="1098">
                  <c:v>43910</c:v>
                </c:pt>
                <c:pt idx="1099">
                  <c:v>43913</c:v>
                </c:pt>
                <c:pt idx="1100">
                  <c:v>43914</c:v>
                </c:pt>
                <c:pt idx="1101">
                  <c:v>43915</c:v>
                </c:pt>
                <c:pt idx="1102">
                  <c:v>43916</c:v>
                </c:pt>
                <c:pt idx="1103">
                  <c:v>43917</c:v>
                </c:pt>
                <c:pt idx="1104">
                  <c:v>43920</c:v>
                </c:pt>
                <c:pt idx="1105">
                  <c:v>43921</c:v>
                </c:pt>
                <c:pt idx="1106">
                  <c:v>43922</c:v>
                </c:pt>
                <c:pt idx="1107">
                  <c:v>43923</c:v>
                </c:pt>
                <c:pt idx="1108">
                  <c:v>43924</c:v>
                </c:pt>
                <c:pt idx="1109">
                  <c:v>43927</c:v>
                </c:pt>
                <c:pt idx="1110">
                  <c:v>43928</c:v>
                </c:pt>
                <c:pt idx="1111">
                  <c:v>43929</c:v>
                </c:pt>
                <c:pt idx="1112">
                  <c:v>43930</c:v>
                </c:pt>
                <c:pt idx="1113">
                  <c:v>43934</c:v>
                </c:pt>
                <c:pt idx="1114">
                  <c:v>43935</c:v>
                </c:pt>
                <c:pt idx="1115">
                  <c:v>43936</c:v>
                </c:pt>
                <c:pt idx="1116">
                  <c:v>43937</c:v>
                </c:pt>
                <c:pt idx="1117">
                  <c:v>43938</c:v>
                </c:pt>
                <c:pt idx="1118">
                  <c:v>43941</c:v>
                </c:pt>
                <c:pt idx="1119">
                  <c:v>43942</c:v>
                </c:pt>
                <c:pt idx="1120">
                  <c:v>43943</c:v>
                </c:pt>
                <c:pt idx="1121">
                  <c:v>43944</c:v>
                </c:pt>
                <c:pt idx="1122">
                  <c:v>43945</c:v>
                </c:pt>
                <c:pt idx="1123">
                  <c:v>43948</c:v>
                </c:pt>
                <c:pt idx="1124">
                  <c:v>43949</c:v>
                </c:pt>
                <c:pt idx="1125">
                  <c:v>43950</c:v>
                </c:pt>
                <c:pt idx="1126">
                  <c:v>43951</c:v>
                </c:pt>
                <c:pt idx="1127">
                  <c:v>43952</c:v>
                </c:pt>
                <c:pt idx="1128">
                  <c:v>43955</c:v>
                </c:pt>
                <c:pt idx="1129">
                  <c:v>43956</c:v>
                </c:pt>
                <c:pt idx="1130">
                  <c:v>43957</c:v>
                </c:pt>
                <c:pt idx="1131">
                  <c:v>43958</c:v>
                </c:pt>
                <c:pt idx="1132">
                  <c:v>43959</c:v>
                </c:pt>
                <c:pt idx="1133">
                  <c:v>43962</c:v>
                </c:pt>
                <c:pt idx="1134">
                  <c:v>43963</c:v>
                </c:pt>
                <c:pt idx="1135">
                  <c:v>43964</c:v>
                </c:pt>
                <c:pt idx="1136">
                  <c:v>43965</c:v>
                </c:pt>
                <c:pt idx="1137">
                  <c:v>43966</c:v>
                </c:pt>
                <c:pt idx="1138">
                  <c:v>43969</c:v>
                </c:pt>
                <c:pt idx="1139">
                  <c:v>43970</c:v>
                </c:pt>
                <c:pt idx="1140">
                  <c:v>43971</c:v>
                </c:pt>
                <c:pt idx="1141">
                  <c:v>43972</c:v>
                </c:pt>
                <c:pt idx="1142">
                  <c:v>43973</c:v>
                </c:pt>
                <c:pt idx="1143">
                  <c:v>43977</c:v>
                </c:pt>
                <c:pt idx="1144">
                  <c:v>43978</c:v>
                </c:pt>
                <c:pt idx="1145">
                  <c:v>43979</c:v>
                </c:pt>
                <c:pt idx="1146">
                  <c:v>43980</c:v>
                </c:pt>
                <c:pt idx="1147">
                  <c:v>43983</c:v>
                </c:pt>
                <c:pt idx="1148">
                  <c:v>43984</c:v>
                </c:pt>
                <c:pt idx="1149">
                  <c:v>43985</c:v>
                </c:pt>
                <c:pt idx="1150">
                  <c:v>43986</c:v>
                </c:pt>
                <c:pt idx="1151">
                  <c:v>43987</c:v>
                </c:pt>
                <c:pt idx="1152">
                  <c:v>43990</c:v>
                </c:pt>
                <c:pt idx="1153">
                  <c:v>43991</c:v>
                </c:pt>
                <c:pt idx="1154">
                  <c:v>43992</c:v>
                </c:pt>
                <c:pt idx="1155">
                  <c:v>43993</c:v>
                </c:pt>
                <c:pt idx="1156">
                  <c:v>43994</c:v>
                </c:pt>
                <c:pt idx="1157">
                  <c:v>43997</c:v>
                </c:pt>
                <c:pt idx="1158">
                  <c:v>43998</c:v>
                </c:pt>
                <c:pt idx="1159">
                  <c:v>43999</c:v>
                </c:pt>
                <c:pt idx="1160">
                  <c:v>44000</c:v>
                </c:pt>
                <c:pt idx="1161">
                  <c:v>44001</c:v>
                </c:pt>
                <c:pt idx="1162">
                  <c:v>44004</c:v>
                </c:pt>
                <c:pt idx="1163">
                  <c:v>44005</c:v>
                </c:pt>
                <c:pt idx="1164">
                  <c:v>44006</c:v>
                </c:pt>
                <c:pt idx="1165">
                  <c:v>44007</c:v>
                </c:pt>
                <c:pt idx="1166">
                  <c:v>44008</c:v>
                </c:pt>
                <c:pt idx="1167">
                  <c:v>44011</c:v>
                </c:pt>
                <c:pt idx="1168">
                  <c:v>44012</c:v>
                </c:pt>
                <c:pt idx="1169">
                  <c:v>44013</c:v>
                </c:pt>
                <c:pt idx="1170">
                  <c:v>44014</c:v>
                </c:pt>
                <c:pt idx="1171">
                  <c:v>44018</c:v>
                </c:pt>
                <c:pt idx="1172">
                  <c:v>44019</c:v>
                </c:pt>
                <c:pt idx="1173">
                  <c:v>44020</c:v>
                </c:pt>
                <c:pt idx="1174">
                  <c:v>44021</c:v>
                </c:pt>
                <c:pt idx="1175">
                  <c:v>44022</c:v>
                </c:pt>
                <c:pt idx="1176">
                  <c:v>44025</c:v>
                </c:pt>
                <c:pt idx="1177">
                  <c:v>44026</c:v>
                </c:pt>
                <c:pt idx="1178">
                  <c:v>44027</c:v>
                </c:pt>
                <c:pt idx="1179">
                  <c:v>44028</c:v>
                </c:pt>
                <c:pt idx="1180">
                  <c:v>44029</c:v>
                </c:pt>
                <c:pt idx="1181">
                  <c:v>44032</c:v>
                </c:pt>
                <c:pt idx="1182">
                  <c:v>44033</c:v>
                </c:pt>
                <c:pt idx="1183">
                  <c:v>44034</c:v>
                </c:pt>
                <c:pt idx="1184">
                  <c:v>44035</c:v>
                </c:pt>
                <c:pt idx="1185">
                  <c:v>44036</c:v>
                </c:pt>
                <c:pt idx="1186">
                  <c:v>44039</c:v>
                </c:pt>
                <c:pt idx="1187">
                  <c:v>44040</c:v>
                </c:pt>
                <c:pt idx="1188">
                  <c:v>44041</c:v>
                </c:pt>
                <c:pt idx="1189">
                  <c:v>44042</c:v>
                </c:pt>
                <c:pt idx="1190">
                  <c:v>44043</c:v>
                </c:pt>
                <c:pt idx="1191">
                  <c:v>44046</c:v>
                </c:pt>
                <c:pt idx="1192">
                  <c:v>44047</c:v>
                </c:pt>
                <c:pt idx="1193">
                  <c:v>44048</c:v>
                </c:pt>
                <c:pt idx="1194">
                  <c:v>44049</c:v>
                </c:pt>
                <c:pt idx="1195">
                  <c:v>44050</c:v>
                </c:pt>
                <c:pt idx="1196">
                  <c:v>44053</c:v>
                </c:pt>
                <c:pt idx="1197">
                  <c:v>44054</c:v>
                </c:pt>
                <c:pt idx="1198">
                  <c:v>44055</c:v>
                </c:pt>
                <c:pt idx="1199">
                  <c:v>44056</c:v>
                </c:pt>
                <c:pt idx="1200">
                  <c:v>44057</c:v>
                </c:pt>
                <c:pt idx="1201">
                  <c:v>44060</c:v>
                </c:pt>
                <c:pt idx="1202">
                  <c:v>44061</c:v>
                </c:pt>
                <c:pt idx="1203">
                  <c:v>44062</c:v>
                </c:pt>
                <c:pt idx="1204">
                  <c:v>44063</c:v>
                </c:pt>
                <c:pt idx="1205">
                  <c:v>44064</c:v>
                </c:pt>
                <c:pt idx="1206">
                  <c:v>44067</c:v>
                </c:pt>
                <c:pt idx="1207">
                  <c:v>44068</c:v>
                </c:pt>
                <c:pt idx="1208">
                  <c:v>44069</c:v>
                </c:pt>
                <c:pt idx="1209">
                  <c:v>44070</c:v>
                </c:pt>
                <c:pt idx="1210">
                  <c:v>44071</c:v>
                </c:pt>
                <c:pt idx="1211">
                  <c:v>44074</c:v>
                </c:pt>
                <c:pt idx="1212">
                  <c:v>44075</c:v>
                </c:pt>
                <c:pt idx="1213">
                  <c:v>44076</c:v>
                </c:pt>
                <c:pt idx="1214">
                  <c:v>44077</c:v>
                </c:pt>
                <c:pt idx="1215">
                  <c:v>44078</c:v>
                </c:pt>
                <c:pt idx="1216">
                  <c:v>44082</c:v>
                </c:pt>
                <c:pt idx="1217">
                  <c:v>44083</c:v>
                </c:pt>
                <c:pt idx="1218">
                  <c:v>44084</c:v>
                </c:pt>
                <c:pt idx="1219">
                  <c:v>44085</c:v>
                </c:pt>
                <c:pt idx="1220">
                  <c:v>44088</c:v>
                </c:pt>
                <c:pt idx="1221">
                  <c:v>44089</c:v>
                </c:pt>
                <c:pt idx="1222">
                  <c:v>44090</c:v>
                </c:pt>
                <c:pt idx="1223">
                  <c:v>44091</c:v>
                </c:pt>
                <c:pt idx="1224">
                  <c:v>44092</c:v>
                </c:pt>
                <c:pt idx="1225">
                  <c:v>44095</c:v>
                </c:pt>
                <c:pt idx="1226">
                  <c:v>44096</c:v>
                </c:pt>
                <c:pt idx="1227">
                  <c:v>44097</c:v>
                </c:pt>
                <c:pt idx="1228">
                  <c:v>44098</c:v>
                </c:pt>
                <c:pt idx="1229">
                  <c:v>44099</c:v>
                </c:pt>
                <c:pt idx="1230">
                  <c:v>44102</c:v>
                </c:pt>
                <c:pt idx="1231">
                  <c:v>44103</c:v>
                </c:pt>
                <c:pt idx="1232">
                  <c:v>44104</c:v>
                </c:pt>
                <c:pt idx="1233">
                  <c:v>44105</c:v>
                </c:pt>
                <c:pt idx="1234">
                  <c:v>44106</c:v>
                </c:pt>
                <c:pt idx="1235">
                  <c:v>44109</c:v>
                </c:pt>
                <c:pt idx="1236">
                  <c:v>44110</c:v>
                </c:pt>
                <c:pt idx="1237">
                  <c:v>44111</c:v>
                </c:pt>
                <c:pt idx="1238">
                  <c:v>44112</c:v>
                </c:pt>
                <c:pt idx="1239">
                  <c:v>44113</c:v>
                </c:pt>
                <c:pt idx="1240">
                  <c:v>44116</c:v>
                </c:pt>
                <c:pt idx="1241">
                  <c:v>44117</c:v>
                </c:pt>
                <c:pt idx="1242">
                  <c:v>44118</c:v>
                </c:pt>
                <c:pt idx="1243">
                  <c:v>44119</c:v>
                </c:pt>
                <c:pt idx="1244">
                  <c:v>44120</c:v>
                </c:pt>
                <c:pt idx="1245">
                  <c:v>44123</c:v>
                </c:pt>
                <c:pt idx="1246">
                  <c:v>44124</c:v>
                </c:pt>
                <c:pt idx="1247">
                  <c:v>44125</c:v>
                </c:pt>
                <c:pt idx="1248">
                  <c:v>44126</c:v>
                </c:pt>
                <c:pt idx="1249">
                  <c:v>44127</c:v>
                </c:pt>
                <c:pt idx="1250">
                  <c:v>44130</c:v>
                </c:pt>
                <c:pt idx="1251">
                  <c:v>44131</c:v>
                </c:pt>
                <c:pt idx="1252">
                  <c:v>44132</c:v>
                </c:pt>
                <c:pt idx="1253">
                  <c:v>44133</c:v>
                </c:pt>
                <c:pt idx="1254">
                  <c:v>44134</c:v>
                </c:pt>
                <c:pt idx="1255">
                  <c:v>44137</c:v>
                </c:pt>
                <c:pt idx="1256">
                  <c:v>44138</c:v>
                </c:pt>
                <c:pt idx="1257">
                  <c:v>44139</c:v>
                </c:pt>
                <c:pt idx="1258">
                  <c:v>44140</c:v>
                </c:pt>
                <c:pt idx="1259">
                  <c:v>44141</c:v>
                </c:pt>
                <c:pt idx="1260">
                  <c:v>44144</c:v>
                </c:pt>
                <c:pt idx="1261">
                  <c:v>44145</c:v>
                </c:pt>
                <c:pt idx="1262">
                  <c:v>44146</c:v>
                </c:pt>
                <c:pt idx="1263">
                  <c:v>44147</c:v>
                </c:pt>
                <c:pt idx="1264">
                  <c:v>44148</c:v>
                </c:pt>
                <c:pt idx="1265">
                  <c:v>44151</c:v>
                </c:pt>
                <c:pt idx="1266">
                  <c:v>44152</c:v>
                </c:pt>
                <c:pt idx="1267">
                  <c:v>44153</c:v>
                </c:pt>
                <c:pt idx="1268">
                  <c:v>44154</c:v>
                </c:pt>
              </c:numCache>
            </c:numRef>
          </c:cat>
          <c:val>
            <c:numRef>
              <c:f>'Pane 1'!$B$37:$B$1305</c:f>
              <c:numCache>
                <c:formatCode>0.00\%</c:formatCode>
                <c:ptCount val="1269"/>
                <c:pt idx="0">
                  <c:v>0</c:v>
                </c:pt>
                <c:pt idx="1">
                  <c:v>3.01</c:v>
                </c:pt>
                <c:pt idx="2">
                  <c:v>4</c:v>
                </c:pt>
                <c:pt idx="3">
                  <c:v>2.57</c:v>
                </c:pt>
                <c:pt idx="4">
                  <c:v>3.28</c:v>
                </c:pt>
                <c:pt idx="5">
                  <c:v>4.34</c:v>
                </c:pt>
                <c:pt idx="6">
                  <c:v>2.59</c:v>
                </c:pt>
                <c:pt idx="7">
                  <c:v>4.28</c:v>
                </c:pt>
                <c:pt idx="8">
                  <c:v>7.25</c:v>
                </c:pt>
                <c:pt idx="9">
                  <c:v>5.48</c:v>
                </c:pt>
                <c:pt idx="10">
                  <c:v>8.91</c:v>
                </c:pt>
                <c:pt idx="11">
                  <c:v>4.28</c:v>
                </c:pt>
                <c:pt idx="12">
                  <c:v>5.62</c:v>
                </c:pt>
                <c:pt idx="13">
                  <c:v>3.31</c:v>
                </c:pt>
                <c:pt idx="14">
                  <c:v>2.2400000000000002</c:v>
                </c:pt>
                <c:pt idx="15">
                  <c:v>-1.0900000000000001</c:v>
                </c:pt>
                <c:pt idx="16">
                  <c:v>0.37</c:v>
                </c:pt>
                <c:pt idx="17">
                  <c:v>-1.35</c:v>
                </c:pt>
                <c:pt idx="18">
                  <c:v>2.0099999999999998</c:v>
                </c:pt>
                <c:pt idx="19">
                  <c:v>1.9</c:v>
                </c:pt>
                <c:pt idx="20">
                  <c:v>-1.83</c:v>
                </c:pt>
                <c:pt idx="21">
                  <c:v>-2.99</c:v>
                </c:pt>
                <c:pt idx="22">
                  <c:v>-3.31</c:v>
                </c:pt>
                <c:pt idx="23">
                  <c:v>-1.71</c:v>
                </c:pt>
                <c:pt idx="24">
                  <c:v>-2.4</c:v>
                </c:pt>
                <c:pt idx="25">
                  <c:v>-2.59</c:v>
                </c:pt>
                <c:pt idx="26">
                  <c:v>-0.91</c:v>
                </c:pt>
                <c:pt idx="27">
                  <c:v>-2.92</c:v>
                </c:pt>
                <c:pt idx="28">
                  <c:v>-4.8600000000000003</c:v>
                </c:pt>
                <c:pt idx="29">
                  <c:v>-8.5299999999999994</c:v>
                </c:pt>
                <c:pt idx="30">
                  <c:v>-10.45</c:v>
                </c:pt>
                <c:pt idx="31">
                  <c:v>-2.11</c:v>
                </c:pt>
                <c:pt idx="32">
                  <c:v>-4.71</c:v>
                </c:pt>
                <c:pt idx="33">
                  <c:v>-7.34</c:v>
                </c:pt>
                <c:pt idx="34">
                  <c:v>-4.37</c:v>
                </c:pt>
                <c:pt idx="35">
                  <c:v>-3.03</c:v>
                </c:pt>
                <c:pt idx="36">
                  <c:v>-11.36</c:v>
                </c:pt>
                <c:pt idx="37">
                  <c:v>-10.95</c:v>
                </c:pt>
                <c:pt idx="38">
                  <c:v>-13.46</c:v>
                </c:pt>
                <c:pt idx="39">
                  <c:v>-10.26</c:v>
                </c:pt>
                <c:pt idx="40">
                  <c:v>-10.38</c:v>
                </c:pt>
                <c:pt idx="41">
                  <c:v>-14.86</c:v>
                </c:pt>
                <c:pt idx="42">
                  <c:v>-16.22</c:v>
                </c:pt>
                <c:pt idx="43">
                  <c:v>-17.55</c:v>
                </c:pt>
                <c:pt idx="44">
                  <c:v>-18.62</c:v>
                </c:pt>
                <c:pt idx="45">
                  <c:v>-24.18</c:v>
                </c:pt>
                <c:pt idx="46">
                  <c:v>-21.47</c:v>
                </c:pt>
                <c:pt idx="47">
                  <c:v>-23.61</c:v>
                </c:pt>
                <c:pt idx="48">
                  <c:v>-21.74</c:v>
                </c:pt>
                <c:pt idx="49">
                  <c:v>-23.9</c:v>
                </c:pt>
                <c:pt idx="50">
                  <c:v>-24.52</c:v>
                </c:pt>
                <c:pt idx="51">
                  <c:v>-25.38</c:v>
                </c:pt>
                <c:pt idx="52">
                  <c:v>-31.13</c:v>
                </c:pt>
                <c:pt idx="53">
                  <c:v>-30.69</c:v>
                </c:pt>
                <c:pt idx="54">
                  <c:v>-28.36</c:v>
                </c:pt>
                <c:pt idx="55">
                  <c:v>-26.43</c:v>
                </c:pt>
                <c:pt idx="56">
                  <c:v>-28.17</c:v>
                </c:pt>
                <c:pt idx="57">
                  <c:v>-27.3</c:v>
                </c:pt>
                <c:pt idx="58">
                  <c:v>-25.93</c:v>
                </c:pt>
                <c:pt idx="59">
                  <c:v>-21.18</c:v>
                </c:pt>
                <c:pt idx="60">
                  <c:v>-24.73</c:v>
                </c:pt>
                <c:pt idx="61">
                  <c:v>-25.78</c:v>
                </c:pt>
                <c:pt idx="62">
                  <c:v>-23.53</c:v>
                </c:pt>
                <c:pt idx="63">
                  <c:v>-25.87</c:v>
                </c:pt>
                <c:pt idx="64">
                  <c:v>-23.8</c:v>
                </c:pt>
                <c:pt idx="65">
                  <c:v>-21.37</c:v>
                </c:pt>
                <c:pt idx="66">
                  <c:v>-21.15</c:v>
                </c:pt>
                <c:pt idx="67">
                  <c:v>-22.3</c:v>
                </c:pt>
                <c:pt idx="68">
                  <c:v>-18.23</c:v>
                </c:pt>
                <c:pt idx="69">
                  <c:v>-18.809999999999999</c:v>
                </c:pt>
                <c:pt idx="70">
                  <c:v>-18.54</c:v>
                </c:pt>
                <c:pt idx="71">
                  <c:v>-15.5</c:v>
                </c:pt>
                <c:pt idx="72">
                  <c:v>-20.57</c:v>
                </c:pt>
                <c:pt idx="73">
                  <c:v>-19.96</c:v>
                </c:pt>
                <c:pt idx="74">
                  <c:v>-18.48</c:v>
                </c:pt>
                <c:pt idx="75">
                  <c:v>-19.02</c:v>
                </c:pt>
                <c:pt idx="76">
                  <c:v>-18.77</c:v>
                </c:pt>
                <c:pt idx="77">
                  <c:v>-18.37</c:v>
                </c:pt>
                <c:pt idx="78">
                  <c:v>-18.600000000000001</c:v>
                </c:pt>
                <c:pt idx="79">
                  <c:v>-17.36</c:v>
                </c:pt>
                <c:pt idx="80">
                  <c:v>-17.05</c:v>
                </c:pt>
                <c:pt idx="81">
                  <c:v>-15.89</c:v>
                </c:pt>
                <c:pt idx="82">
                  <c:v>-15.94</c:v>
                </c:pt>
                <c:pt idx="83">
                  <c:v>-16.95</c:v>
                </c:pt>
                <c:pt idx="84">
                  <c:v>-17.16</c:v>
                </c:pt>
                <c:pt idx="85">
                  <c:v>-18.18</c:v>
                </c:pt>
                <c:pt idx="86">
                  <c:v>-15.81</c:v>
                </c:pt>
                <c:pt idx="87">
                  <c:v>-13.38</c:v>
                </c:pt>
                <c:pt idx="88">
                  <c:v>-15</c:v>
                </c:pt>
                <c:pt idx="89">
                  <c:v>-14.96</c:v>
                </c:pt>
                <c:pt idx="90">
                  <c:v>-12.08</c:v>
                </c:pt>
                <c:pt idx="91">
                  <c:v>-13.2</c:v>
                </c:pt>
                <c:pt idx="92">
                  <c:v>-12.71</c:v>
                </c:pt>
                <c:pt idx="93">
                  <c:v>-12.8</c:v>
                </c:pt>
                <c:pt idx="94">
                  <c:v>-13.12</c:v>
                </c:pt>
                <c:pt idx="95">
                  <c:v>-13.65</c:v>
                </c:pt>
                <c:pt idx="96">
                  <c:v>-14.59</c:v>
                </c:pt>
                <c:pt idx="97">
                  <c:v>-11.01</c:v>
                </c:pt>
                <c:pt idx="98">
                  <c:v>-8.7899999999999991</c:v>
                </c:pt>
                <c:pt idx="99">
                  <c:v>-8.15</c:v>
                </c:pt>
                <c:pt idx="100">
                  <c:v>-7.25</c:v>
                </c:pt>
                <c:pt idx="101">
                  <c:v>-9.83</c:v>
                </c:pt>
                <c:pt idx="102">
                  <c:v>-21.53</c:v>
                </c:pt>
                <c:pt idx="103">
                  <c:v>-19.510000000000002</c:v>
                </c:pt>
                <c:pt idx="104">
                  <c:v>-20.99</c:v>
                </c:pt>
                <c:pt idx="105">
                  <c:v>-20.23</c:v>
                </c:pt>
                <c:pt idx="106">
                  <c:v>-22.18</c:v>
                </c:pt>
                <c:pt idx="107">
                  <c:v>-23.12</c:v>
                </c:pt>
                <c:pt idx="108">
                  <c:v>-24.27</c:v>
                </c:pt>
                <c:pt idx="109">
                  <c:v>-24.9</c:v>
                </c:pt>
                <c:pt idx="110">
                  <c:v>-25.11</c:v>
                </c:pt>
                <c:pt idx="111">
                  <c:v>-22.55</c:v>
                </c:pt>
                <c:pt idx="112">
                  <c:v>-23.86</c:v>
                </c:pt>
                <c:pt idx="113">
                  <c:v>-24.48</c:v>
                </c:pt>
                <c:pt idx="114">
                  <c:v>-25.66</c:v>
                </c:pt>
                <c:pt idx="115">
                  <c:v>-24.44</c:v>
                </c:pt>
                <c:pt idx="116">
                  <c:v>-24.69</c:v>
                </c:pt>
                <c:pt idx="117">
                  <c:v>-22.73</c:v>
                </c:pt>
                <c:pt idx="118">
                  <c:v>-25.12</c:v>
                </c:pt>
                <c:pt idx="119">
                  <c:v>-27.02</c:v>
                </c:pt>
                <c:pt idx="120">
                  <c:v>-26.9</c:v>
                </c:pt>
                <c:pt idx="121">
                  <c:v>-25.87</c:v>
                </c:pt>
                <c:pt idx="122">
                  <c:v>-26.28</c:v>
                </c:pt>
                <c:pt idx="123">
                  <c:v>-24.72</c:v>
                </c:pt>
                <c:pt idx="124">
                  <c:v>-25.51</c:v>
                </c:pt>
                <c:pt idx="125">
                  <c:v>-23.07</c:v>
                </c:pt>
                <c:pt idx="126">
                  <c:v>-21.07</c:v>
                </c:pt>
                <c:pt idx="127">
                  <c:v>-18.57</c:v>
                </c:pt>
                <c:pt idx="128">
                  <c:v>-16.649999999999999</c:v>
                </c:pt>
                <c:pt idx="129">
                  <c:v>-14.48</c:v>
                </c:pt>
                <c:pt idx="130">
                  <c:v>-14.07</c:v>
                </c:pt>
                <c:pt idx="131">
                  <c:v>-14.68</c:v>
                </c:pt>
                <c:pt idx="132">
                  <c:v>-15.56</c:v>
                </c:pt>
                <c:pt idx="133">
                  <c:v>-15.78</c:v>
                </c:pt>
                <c:pt idx="134">
                  <c:v>-17.16</c:v>
                </c:pt>
                <c:pt idx="135">
                  <c:v>-16.2</c:v>
                </c:pt>
                <c:pt idx="136">
                  <c:v>-16.91</c:v>
                </c:pt>
                <c:pt idx="137">
                  <c:v>-18.600000000000001</c:v>
                </c:pt>
                <c:pt idx="138">
                  <c:v>-19.239999999999998</c:v>
                </c:pt>
                <c:pt idx="139">
                  <c:v>-22.02</c:v>
                </c:pt>
                <c:pt idx="140">
                  <c:v>-21.93</c:v>
                </c:pt>
                <c:pt idx="141">
                  <c:v>-21.71</c:v>
                </c:pt>
                <c:pt idx="142">
                  <c:v>-21.57</c:v>
                </c:pt>
                <c:pt idx="143">
                  <c:v>-20.61</c:v>
                </c:pt>
                <c:pt idx="144">
                  <c:v>-21.44</c:v>
                </c:pt>
                <c:pt idx="145">
                  <c:v>-21.98</c:v>
                </c:pt>
                <c:pt idx="146">
                  <c:v>-24.31</c:v>
                </c:pt>
                <c:pt idx="147">
                  <c:v>-25.13</c:v>
                </c:pt>
                <c:pt idx="148">
                  <c:v>-23.76</c:v>
                </c:pt>
                <c:pt idx="149">
                  <c:v>-26.43</c:v>
                </c:pt>
                <c:pt idx="150">
                  <c:v>-29.02</c:v>
                </c:pt>
                <c:pt idx="151">
                  <c:v>-26.83</c:v>
                </c:pt>
                <c:pt idx="152">
                  <c:v>-24.26</c:v>
                </c:pt>
                <c:pt idx="153">
                  <c:v>-23.91</c:v>
                </c:pt>
                <c:pt idx="154">
                  <c:v>-19.59</c:v>
                </c:pt>
                <c:pt idx="155">
                  <c:v>-18.559999999999999</c:v>
                </c:pt>
                <c:pt idx="156">
                  <c:v>-21.31</c:v>
                </c:pt>
                <c:pt idx="157">
                  <c:v>-20.9</c:v>
                </c:pt>
                <c:pt idx="158">
                  <c:v>-19.260000000000002</c:v>
                </c:pt>
                <c:pt idx="159">
                  <c:v>-21.25</c:v>
                </c:pt>
                <c:pt idx="160">
                  <c:v>-20.170000000000002</c:v>
                </c:pt>
                <c:pt idx="161">
                  <c:v>-19.79</c:v>
                </c:pt>
                <c:pt idx="162">
                  <c:v>-18.47</c:v>
                </c:pt>
                <c:pt idx="163">
                  <c:v>-18.16</c:v>
                </c:pt>
                <c:pt idx="164">
                  <c:v>-17.809999999999999</c:v>
                </c:pt>
                <c:pt idx="165">
                  <c:v>-28.6</c:v>
                </c:pt>
                <c:pt idx="166">
                  <c:v>-26.88</c:v>
                </c:pt>
                <c:pt idx="167">
                  <c:v>-28.47</c:v>
                </c:pt>
                <c:pt idx="168">
                  <c:v>-28.56</c:v>
                </c:pt>
                <c:pt idx="169">
                  <c:v>-27.08</c:v>
                </c:pt>
                <c:pt idx="170">
                  <c:v>-23.96</c:v>
                </c:pt>
                <c:pt idx="171">
                  <c:v>-23.44</c:v>
                </c:pt>
                <c:pt idx="172">
                  <c:v>-23.76</c:v>
                </c:pt>
                <c:pt idx="173">
                  <c:v>-24.1</c:v>
                </c:pt>
                <c:pt idx="174">
                  <c:v>-21.5</c:v>
                </c:pt>
                <c:pt idx="175">
                  <c:v>-22.18</c:v>
                </c:pt>
                <c:pt idx="176">
                  <c:v>-22.56</c:v>
                </c:pt>
                <c:pt idx="177">
                  <c:v>-22.28</c:v>
                </c:pt>
                <c:pt idx="178">
                  <c:v>-19.29</c:v>
                </c:pt>
                <c:pt idx="179">
                  <c:v>-20.89</c:v>
                </c:pt>
                <c:pt idx="180">
                  <c:v>-21.82</c:v>
                </c:pt>
                <c:pt idx="181">
                  <c:v>-21.87</c:v>
                </c:pt>
                <c:pt idx="182">
                  <c:v>-20.239999999999998</c:v>
                </c:pt>
                <c:pt idx="183">
                  <c:v>-19.66</c:v>
                </c:pt>
                <c:pt idx="184">
                  <c:v>-20.72</c:v>
                </c:pt>
                <c:pt idx="185">
                  <c:v>-20.88</c:v>
                </c:pt>
                <c:pt idx="186">
                  <c:v>-19.84</c:v>
                </c:pt>
                <c:pt idx="187">
                  <c:v>-20.010000000000002</c:v>
                </c:pt>
                <c:pt idx="188">
                  <c:v>-20.25</c:v>
                </c:pt>
                <c:pt idx="189">
                  <c:v>-20.76</c:v>
                </c:pt>
                <c:pt idx="190">
                  <c:v>-20.2</c:v>
                </c:pt>
                <c:pt idx="191">
                  <c:v>-20.83</c:v>
                </c:pt>
                <c:pt idx="192">
                  <c:v>-19.05</c:v>
                </c:pt>
                <c:pt idx="193">
                  <c:v>-18.829999999999998</c:v>
                </c:pt>
                <c:pt idx="194">
                  <c:v>-19.07</c:v>
                </c:pt>
                <c:pt idx="195">
                  <c:v>-18.940000000000001</c:v>
                </c:pt>
                <c:pt idx="196">
                  <c:v>-18.940000000000001</c:v>
                </c:pt>
                <c:pt idx="197">
                  <c:v>-19</c:v>
                </c:pt>
                <c:pt idx="198">
                  <c:v>-19</c:v>
                </c:pt>
                <c:pt idx="199">
                  <c:v>-16.739999999999998</c:v>
                </c:pt>
                <c:pt idx="200">
                  <c:v>-17.53</c:v>
                </c:pt>
                <c:pt idx="201">
                  <c:v>-17.100000000000001</c:v>
                </c:pt>
                <c:pt idx="202">
                  <c:v>-19.73</c:v>
                </c:pt>
                <c:pt idx="203">
                  <c:v>-17.61</c:v>
                </c:pt>
                <c:pt idx="204">
                  <c:v>-20.07</c:v>
                </c:pt>
                <c:pt idx="205">
                  <c:v>-19.309999999999999</c:v>
                </c:pt>
                <c:pt idx="206">
                  <c:v>-19.03</c:v>
                </c:pt>
                <c:pt idx="207">
                  <c:v>-17.25</c:v>
                </c:pt>
                <c:pt idx="208">
                  <c:v>-18.43</c:v>
                </c:pt>
                <c:pt idx="209">
                  <c:v>-18.27</c:v>
                </c:pt>
                <c:pt idx="210">
                  <c:v>-21.08</c:v>
                </c:pt>
                <c:pt idx="211">
                  <c:v>-20.29</c:v>
                </c:pt>
                <c:pt idx="212">
                  <c:v>-20.2</c:v>
                </c:pt>
                <c:pt idx="213">
                  <c:v>-21.34</c:v>
                </c:pt>
                <c:pt idx="214">
                  <c:v>-19.260000000000002</c:v>
                </c:pt>
                <c:pt idx="215">
                  <c:v>-18.920000000000002</c:v>
                </c:pt>
                <c:pt idx="216">
                  <c:v>-19.59</c:v>
                </c:pt>
                <c:pt idx="217">
                  <c:v>-18.03</c:v>
                </c:pt>
                <c:pt idx="218">
                  <c:v>-14.63</c:v>
                </c:pt>
                <c:pt idx="219">
                  <c:v>-14.87</c:v>
                </c:pt>
                <c:pt idx="220">
                  <c:v>-11.6</c:v>
                </c:pt>
                <c:pt idx="221">
                  <c:v>-12.6</c:v>
                </c:pt>
                <c:pt idx="222">
                  <c:v>-12.81</c:v>
                </c:pt>
                <c:pt idx="223">
                  <c:v>-14.05</c:v>
                </c:pt>
                <c:pt idx="224">
                  <c:v>-16.329999999999998</c:v>
                </c:pt>
                <c:pt idx="225">
                  <c:v>-17.239999999999998</c:v>
                </c:pt>
                <c:pt idx="226">
                  <c:v>-16.63</c:v>
                </c:pt>
                <c:pt idx="227">
                  <c:v>-15.6</c:v>
                </c:pt>
                <c:pt idx="228">
                  <c:v>-16.989999999999998</c:v>
                </c:pt>
                <c:pt idx="229">
                  <c:v>-1.19</c:v>
                </c:pt>
                <c:pt idx="230">
                  <c:v>1.37</c:v>
                </c:pt>
                <c:pt idx="231">
                  <c:v>2.6</c:v>
                </c:pt>
                <c:pt idx="232">
                  <c:v>6.06</c:v>
                </c:pt>
                <c:pt idx="233">
                  <c:v>5.91</c:v>
                </c:pt>
                <c:pt idx="234">
                  <c:v>5.23</c:v>
                </c:pt>
                <c:pt idx="235">
                  <c:v>5.61</c:v>
                </c:pt>
                <c:pt idx="236">
                  <c:v>5.2</c:v>
                </c:pt>
                <c:pt idx="237">
                  <c:v>5.28</c:v>
                </c:pt>
                <c:pt idx="238">
                  <c:v>3.87</c:v>
                </c:pt>
                <c:pt idx="239">
                  <c:v>2.56</c:v>
                </c:pt>
                <c:pt idx="240">
                  <c:v>1.76</c:v>
                </c:pt>
                <c:pt idx="241">
                  <c:v>1.6</c:v>
                </c:pt>
                <c:pt idx="242">
                  <c:v>1.51</c:v>
                </c:pt>
                <c:pt idx="243">
                  <c:v>3.63</c:v>
                </c:pt>
                <c:pt idx="244">
                  <c:v>3.43</c:v>
                </c:pt>
                <c:pt idx="245">
                  <c:v>1.64</c:v>
                </c:pt>
                <c:pt idx="246">
                  <c:v>-3.99</c:v>
                </c:pt>
                <c:pt idx="247">
                  <c:v>-4.53</c:v>
                </c:pt>
                <c:pt idx="248">
                  <c:v>-5.69</c:v>
                </c:pt>
                <c:pt idx="249">
                  <c:v>-5.51</c:v>
                </c:pt>
                <c:pt idx="250">
                  <c:v>-4.18</c:v>
                </c:pt>
                <c:pt idx="251">
                  <c:v>-4.32</c:v>
                </c:pt>
                <c:pt idx="252">
                  <c:v>-4.17</c:v>
                </c:pt>
                <c:pt idx="253">
                  <c:v>-1.88</c:v>
                </c:pt>
                <c:pt idx="254">
                  <c:v>-1.81</c:v>
                </c:pt>
                <c:pt idx="255">
                  <c:v>-2.1</c:v>
                </c:pt>
                <c:pt idx="256">
                  <c:v>-2.34</c:v>
                </c:pt>
                <c:pt idx="257">
                  <c:v>-2.74</c:v>
                </c:pt>
                <c:pt idx="258">
                  <c:v>-2.25</c:v>
                </c:pt>
                <c:pt idx="259">
                  <c:v>-2.68</c:v>
                </c:pt>
                <c:pt idx="260">
                  <c:v>-2.5</c:v>
                </c:pt>
                <c:pt idx="261">
                  <c:v>0.49</c:v>
                </c:pt>
                <c:pt idx="262">
                  <c:v>-0.88</c:v>
                </c:pt>
                <c:pt idx="263">
                  <c:v>3.62</c:v>
                </c:pt>
                <c:pt idx="264">
                  <c:v>4.3</c:v>
                </c:pt>
                <c:pt idx="265">
                  <c:v>2.5099999999999998</c:v>
                </c:pt>
                <c:pt idx="266">
                  <c:v>2.21</c:v>
                </c:pt>
                <c:pt idx="267">
                  <c:v>2.17</c:v>
                </c:pt>
                <c:pt idx="268">
                  <c:v>2.96</c:v>
                </c:pt>
                <c:pt idx="269">
                  <c:v>2.68</c:v>
                </c:pt>
                <c:pt idx="270">
                  <c:v>3.98</c:v>
                </c:pt>
                <c:pt idx="271">
                  <c:v>3.33</c:v>
                </c:pt>
                <c:pt idx="272">
                  <c:v>4.3499999999999996</c:v>
                </c:pt>
                <c:pt idx="273">
                  <c:v>4.08</c:v>
                </c:pt>
                <c:pt idx="274">
                  <c:v>5.22</c:v>
                </c:pt>
                <c:pt idx="275">
                  <c:v>4.46</c:v>
                </c:pt>
                <c:pt idx="276">
                  <c:v>4.47</c:v>
                </c:pt>
                <c:pt idx="277">
                  <c:v>6.76</c:v>
                </c:pt>
                <c:pt idx="278">
                  <c:v>4.72</c:v>
                </c:pt>
                <c:pt idx="279">
                  <c:v>4.25</c:v>
                </c:pt>
                <c:pt idx="280">
                  <c:v>2.98</c:v>
                </c:pt>
                <c:pt idx="281">
                  <c:v>6.05</c:v>
                </c:pt>
                <c:pt idx="282">
                  <c:v>7.64</c:v>
                </c:pt>
                <c:pt idx="283">
                  <c:v>9.64</c:v>
                </c:pt>
                <c:pt idx="284">
                  <c:v>9.0299999999999994</c:v>
                </c:pt>
                <c:pt idx="285">
                  <c:v>8.93</c:v>
                </c:pt>
                <c:pt idx="286">
                  <c:v>8.0399999999999991</c:v>
                </c:pt>
                <c:pt idx="287">
                  <c:v>8.5500000000000007</c:v>
                </c:pt>
                <c:pt idx="288">
                  <c:v>7.45</c:v>
                </c:pt>
                <c:pt idx="289">
                  <c:v>11.21</c:v>
                </c:pt>
                <c:pt idx="290">
                  <c:v>10.54</c:v>
                </c:pt>
                <c:pt idx="291">
                  <c:v>10.85</c:v>
                </c:pt>
                <c:pt idx="292">
                  <c:v>15.13</c:v>
                </c:pt>
                <c:pt idx="293">
                  <c:v>15.29</c:v>
                </c:pt>
                <c:pt idx="294">
                  <c:v>14.28</c:v>
                </c:pt>
                <c:pt idx="295">
                  <c:v>16.54</c:v>
                </c:pt>
                <c:pt idx="296">
                  <c:v>16.05</c:v>
                </c:pt>
                <c:pt idx="297">
                  <c:v>15.59</c:v>
                </c:pt>
                <c:pt idx="298">
                  <c:v>18.489999999999998</c:v>
                </c:pt>
                <c:pt idx="299">
                  <c:v>17.47</c:v>
                </c:pt>
                <c:pt idx="300">
                  <c:v>17.04</c:v>
                </c:pt>
                <c:pt idx="301">
                  <c:v>17.100000000000001</c:v>
                </c:pt>
                <c:pt idx="302">
                  <c:v>15.79</c:v>
                </c:pt>
                <c:pt idx="303">
                  <c:v>16.66</c:v>
                </c:pt>
                <c:pt idx="304">
                  <c:v>17.260000000000002</c:v>
                </c:pt>
                <c:pt idx="305">
                  <c:v>19.78</c:v>
                </c:pt>
                <c:pt idx="306">
                  <c:v>20.399999999999999</c:v>
                </c:pt>
                <c:pt idx="307">
                  <c:v>19.899999999999999</c:v>
                </c:pt>
                <c:pt idx="308">
                  <c:v>20.46</c:v>
                </c:pt>
                <c:pt idx="309">
                  <c:v>19.11</c:v>
                </c:pt>
                <c:pt idx="310">
                  <c:v>17.14</c:v>
                </c:pt>
                <c:pt idx="311">
                  <c:v>18.34</c:v>
                </c:pt>
                <c:pt idx="312">
                  <c:v>18.13</c:v>
                </c:pt>
                <c:pt idx="313">
                  <c:v>18.3</c:v>
                </c:pt>
                <c:pt idx="314">
                  <c:v>18.62</c:v>
                </c:pt>
                <c:pt idx="315">
                  <c:v>19.66</c:v>
                </c:pt>
                <c:pt idx="316">
                  <c:v>18.77</c:v>
                </c:pt>
                <c:pt idx="317">
                  <c:v>19.16</c:v>
                </c:pt>
                <c:pt idx="318">
                  <c:v>19.29</c:v>
                </c:pt>
                <c:pt idx="319">
                  <c:v>18.22</c:v>
                </c:pt>
                <c:pt idx="320">
                  <c:v>18.66</c:v>
                </c:pt>
                <c:pt idx="321">
                  <c:v>16.059999999999999</c:v>
                </c:pt>
                <c:pt idx="322">
                  <c:v>15.74</c:v>
                </c:pt>
                <c:pt idx="323">
                  <c:v>18.07</c:v>
                </c:pt>
                <c:pt idx="324">
                  <c:v>17.64</c:v>
                </c:pt>
                <c:pt idx="325">
                  <c:v>16.72</c:v>
                </c:pt>
                <c:pt idx="326">
                  <c:v>16.89</c:v>
                </c:pt>
                <c:pt idx="327">
                  <c:v>17.190000000000001</c:v>
                </c:pt>
                <c:pt idx="328">
                  <c:v>19.38</c:v>
                </c:pt>
                <c:pt idx="329">
                  <c:v>19.11</c:v>
                </c:pt>
                <c:pt idx="330">
                  <c:v>20.82</c:v>
                </c:pt>
                <c:pt idx="331">
                  <c:v>20.100000000000001</c:v>
                </c:pt>
                <c:pt idx="332">
                  <c:v>20.7</c:v>
                </c:pt>
                <c:pt idx="333">
                  <c:v>21.3</c:v>
                </c:pt>
                <c:pt idx="334">
                  <c:v>18.47</c:v>
                </c:pt>
                <c:pt idx="335">
                  <c:v>18.66</c:v>
                </c:pt>
                <c:pt idx="336">
                  <c:v>17.98</c:v>
                </c:pt>
                <c:pt idx="337">
                  <c:v>18.13</c:v>
                </c:pt>
                <c:pt idx="338">
                  <c:v>19.829999999999998</c:v>
                </c:pt>
                <c:pt idx="339">
                  <c:v>20.75</c:v>
                </c:pt>
                <c:pt idx="340">
                  <c:v>21.83</c:v>
                </c:pt>
                <c:pt idx="341">
                  <c:v>23.16</c:v>
                </c:pt>
                <c:pt idx="342">
                  <c:v>22.95</c:v>
                </c:pt>
                <c:pt idx="343">
                  <c:v>22.21</c:v>
                </c:pt>
                <c:pt idx="344">
                  <c:v>21.03</c:v>
                </c:pt>
                <c:pt idx="345">
                  <c:v>19.46</c:v>
                </c:pt>
                <c:pt idx="346">
                  <c:v>19.559999999999999</c:v>
                </c:pt>
                <c:pt idx="347">
                  <c:v>19.04</c:v>
                </c:pt>
                <c:pt idx="348">
                  <c:v>19.66</c:v>
                </c:pt>
                <c:pt idx="349">
                  <c:v>20.07</c:v>
                </c:pt>
                <c:pt idx="350">
                  <c:v>19.64</c:v>
                </c:pt>
                <c:pt idx="351">
                  <c:v>18.88</c:v>
                </c:pt>
                <c:pt idx="352">
                  <c:v>22.48</c:v>
                </c:pt>
                <c:pt idx="353">
                  <c:v>19.25</c:v>
                </c:pt>
                <c:pt idx="354">
                  <c:v>16.25</c:v>
                </c:pt>
                <c:pt idx="355">
                  <c:v>17.43</c:v>
                </c:pt>
                <c:pt idx="356">
                  <c:v>18.84</c:v>
                </c:pt>
                <c:pt idx="357">
                  <c:v>19.64</c:v>
                </c:pt>
                <c:pt idx="358">
                  <c:v>26.57</c:v>
                </c:pt>
                <c:pt idx="359">
                  <c:v>24.91</c:v>
                </c:pt>
                <c:pt idx="360">
                  <c:v>27.33</c:v>
                </c:pt>
                <c:pt idx="361">
                  <c:v>26.6</c:v>
                </c:pt>
                <c:pt idx="362">
                  <c:v>29.22</c:v>
                </c:pt>
                <c:pt idx="363">
                  <c:v>30.14</c:v>
                </c:pt>
                <c:pt idx="364">
                  <c:v>29.42</c:v>
                </c:pt>
                <c:pt idx="365">
                  <c:v>30.8</c:v>
                </c:pt>
                <c:pt idx="366">
                  <c:v>30.26</c:v>
                </c:pt>
                <c:pt idx="367">
                  <c:v>30.08</c:v>
                </c:pt>
                <c:pt idx="368">
                  <c:v>30.98</c:v>
                </c:pt>
                <c:pt idx="369">
                  <c:v>33.32</c:v>
                </c:pt>
                <c:pt idx="370">
                  <c:v>31.87</c:v>
                </c:pt>
                <c:pt idx="371">
                  <c:v>33.76</c:v>
                </c:pt>
                <c:pt idx="372">
                  <c:v>33.11</c:v>
                </c:pt>
                <c:pt idx="373">
                  <c:v>32.6</c:v>
                </c:pt>
                <c:pt idx="374">
                  <c:v>27.43</c:v>
                </c:pt>
                <c:pt idx="375">
                  <c:v>29.51</c:v>
                </c:pt>
                <c:pt idx="376">
                  <c:v>30.61</c:v>
                </c:pt>
                <c:pt idx="377">
                  <c:v>30.73</c:v>
                </c:pt>
                <c:pt idx="378">
                  <c:v>31.38</c:v>
                </c:pt>
                <c:pt idx="379">
                  <c:v>31.22</c:v>
                </c:pt>
                <c:pt idx="380">
                  <c:v>35.630000000000003</c:v>
                </c:pt>
                <c:pt idx="381">
                  <c:v>35.11</c:v>
                </c:pt>
                <c:pt idx="382">
                  <c:v>35.770000000000003</c:v>
                </c:pt>
                <c:pt idx="383">
                  <c:v>35.64</c:v>
                </c:pt>
                <c:pt idx="384">
                  <c:v>35.58</c:v>
                </c:pt>
                <c:pt idx="385">
                  <c:v>37.4</c:v>
                </c:pt>
                <c:pt idx="386">
                  <c:v>37.299999999999997</c:v>
                </c:pt>
                <c:pt idx="387">
                  <c:v>37.39</c:v>
                </c:pt>
                <c:pt idx="388">
                  <c:v>37.76</c:v>
                </c:pt>
                <c:pt idx="389">
                  <c:v>37.979999999999997</c:v>
                </c:pt>
                <c:pt idx="390">
                  <c:v>31.45</c:v>
                </c:pt>
                <c:pt idx="391">
                  <c:v>25.97</c:v>
                </c:pt>
                <c:pt idx="392">
                  <c:v>27.03</c:v>
                </c:pt>
                <c:pt idx="393">
                  <c:v>26.6</c:v>
                </c:pt>
                <c:pt idx="394">
                  <c:v>26.24</c:v>
                </c:pt>
                <c:pt idx="395">
                  <c:v>26.75</c:v>
                </c:pt>
                <c:pt idx="396">
                  <c:v>27.6</c:v>
                </c:pt>
                <c:pt idx="397">
                  <c:v>26.48</c:v>
                </c:pt>
                <c:pt idx="398">
                  <c:v>28.96</c:v>
                </c:pt>
                <c:pt idx="399">
                  <c:v>28.84</c:v>
                </c:pt>
                <c:pt idx="400">
                  <c:v>31.44</c:v>
                </c:pt>
                <c:pt idx="401">
                  <c:v>31.01</c:v>
                </c:pt>
                <c:pt idx="402">
                  <c:v>25.63</c:v>
                </c:pt>
                <c:pt idx="403">
                  <c:v>27.61</c:v>
                </c:pt>
                <c:pt idx="404">
                  <c:v>24.85</c:v>
                </c:pt>
                <c:pt idx="405">
                  <c:v>24.28</c:v>
                </c:pt>
                <c:pt idx="406">
                  <c:v>21.59</c:v>
                </c:pt>
                <c:pt idx="407">
                  <c:v>22.78</c:v>
                </c:pt>
                <c:pt idx="408">
                  <c:v>21.65</c:v>
                </c:pt>
                <c:pt idx="409">
                  <c:v>24.92</c:v>
                </c:pt>
                <c:pt idx="410">
                  <c:v>26.99</c:v>
                </c:pt>
                <c:pt idx="411">
                  <c:v>28.37</c:v>
                </c:pt>
                <c:pt idx="412">
                  <c:v>32.049999999999997</c:v>
                </c:pt>
                <c:pt idx="413">
                  <c:v>31.6</c:v>
                </c:pt>
                <c:pt idx="414">
                  <c:v>34.020000000000003</c:v>
                </c:pt>
                <c:pt idx="415">
                  <c:v>34.5</c:v>
                </c:pt>
                <c:pt idx="416">
                  <c:v>52.72</c:v>
                </c:pt>
                <c:pt idx="417">
                  <c:v>52.94</c:v>
                </c:pt>
                <c:pt idx="418">
                  <c:v>52.72</c:v>
                </c:pt>
                <c:pt idx="419">
                  <c:v>56.83</c:v>
                </c:pt>
                <c:pt idx="420">
                  <c:v>56.31</c:v>
                </c:pt>
                <c:pt idx="421">
                  <c:v>55.52</c:v>
                </c:pt>
                <c:pt idx="422">
                  <c:v>57.28</c:v>
                </c:pt>
                <c:pt idx="423">
                  <c:v>51.95</c:v>
                </c:pt>
                <c:pt idx="424">
                  <c:v>53.09</c:v>
                </c:pt>
                <c:pt idx="425">
                  <c:v>51.11</c:v>
                </c:pt>
                <c:pt idx="426">
                  <c:v>51.41</c:v>
                </c:pt>
                <c:pt idx="427">
                  <c:v>50.34</c:v>
                </c:pt>
                <c:pt idx="428">
                  <c:v>49.09</c:v>
                </c:pt>
                <c:pt idx="429">
                  <c:v>49.95</c:v>
                </c:pt>
                <c:pt idx="430">
                  <c:v>50.83</c:v>
                </c:pt>
                <c:pt idx="431">
                  <c:v>48.36</c:v>
                </c:pt>
                <c:pt idx="432">
                  <c:v>46.22</c:v>
                </c:pt>
                <c:pt idx="433">
                  <c:v>40.69</c:v>
                </c:pt>
                <c:pt idx="434">
                  <c:v>42.57</c:v>
                </c:pt>
                <c:pt idx="435">
                  <c:v>42.24</c:v>
                </c:pt>
                <c:pt idx="436">
                  <c:v>40.159999999999997</c:v>
                </c:pt>
                <c:pt idx="437">
                  <c:v>41.39</c:v>
                </c:pt>
                <c:pt idx="438">
                  <c:v>38.159999999999997</c:v>
                </c:pt>
                <c:pt idx="439">
                  <c:v>38.53</c:v>
                </c:pt>
                <c:pt idx="440">
                  <c:v>38.71</c:v>
                </c:pt>
                <c:pt idx="441">
                  <c:v>40.86</c:v>
                </c:pt>
                <c:pt idx="442">
                  <c:v>40.630000000000003</c:v>
                </c:pt>
                <c:pt idx="443">
                  <c:v>39.85</c:v>
                </c:pt>
                <c:pt idx="444">
                  <c:v>38.04</c:v>
                </c:pt>
                <c:pt idx="445">
                  <c:v>39.01</c:v>
                </c:pt>
                <c:pt idx="446">
                  <c:v>40.42</c:v>
                </c:pt>
                <c:pt idx="447">
                  <c:v>45.31</c:v>
                </c:pt>
                <c:pt idx="448">
                  <c:v>45.33</c:v>
                </c:pt>
                <c:pt idx="449">
                  <c:v>45.35</c:v>
                </c:pt>
                <c:pt idx="450">
                  <c:v>45.17</c:v>
                </c:pt>
                <c:pt idx="451">
                  <c:v>49.1</c:v>
                </c:pt>
                <c:pt idx="452">
                  <c:v>48.89</c:v>
                </c:pt>
                <c:pt idx="453">
                  <c:v>46.75</c:v>
                </c:pt>
                <c:pt idx="454">
                  <c:v>51.17</c:v>
                </c:pt>
                <c:pt idx="455">
                  <c:v>54.01</c:v>
                </c:pt>
                <c:pt idx="456">
                  <c:v>52.75</c:v>
                </c:pt>
                <c:pt idx="457">
                  <c:v>51.91</c:v>
                </c:pt>
                <c:pt idx="458">
                  <c:v>51.68</c:v>
                </c:pt>
                <c:pt idx="459">
                  <c:v>53.57</c:v>
                </c:pt>
                <c:pt idx="460">
                  <c:v>54.45</c:v>
                </c:pt>
                <c:pt idx="461">
                  <c:v>54.31</c:v>
                </c:pt>
                <c:pt idx="462">
                  <c:v>57.03</c:v>
                </c:pt>
                <c:pt idx="463">
                  <c:v>55.84</c:v>
                </c:pt>
                <c:pt idx="464">
                  <c:v>48.52</c:v>
                </c:pt>
                <c:pt idx="465">
                  <c:v>49.21</c:v>
                </c:pt>
                <c:pt idx="466">
                  <c:v>51.36</c:v>
                </c:pt>
                <c:pt idx="467">
                  <c:v>50.31</c:v>
                </c:pt>
                <c:pt idx="468">
                  <c:v>50.85</c:v>
                </c:pt>
                <c:pt idx="469">
                  <c:v>47.24</c:v>
                </c:pt>
                <c:pt idx="470">
                  <c:v>49.05</c:v>
                </c:pt>
                <c:pt idx="471">
                  <c:v>53.43</c:v>
                </c:pt>
                <c:pt idx="472">
                  <c:v>61.7</c:v>
                </c:pt>
                <c:pt idx="473">
                  <c:v>64.709999999999994</c:v>
                </c:pt>
                <c:pt idx="474">
                  <c:v>63.76</c:v>
                </c:pt>
                <c:pt idx="475">
                  <c:v>62.27</c:v>
                </c:pt>
                <c:pt idx="476">
                  <c:v>62.16</c:v>
                </c:pt>
                <c:pt idx="477">
                  <c:v>62.92</c:v>
                </c:pt>
                <c:pt idx="478">
                  <c:v>65.94</c:v>
                </c:pt>
                <c:pt idx="479">
                  <c:v>68.59</c:v>
                </c:pt>
                <c:pt idx="480">
                  <c:v>65.930000000000007</c:v>
                </c:pt>
                <c:pt idx="481">
                  <c:v>62.65</c:v>
                </c:pt>
                <c:pt idx="482">
                  <c:v>62.31</c:v>
                </c:pt>
                <c:pt idx="483">
                  <c:v>61.5</c:v>
                </c:pt>
                <c:pt idx="484">
                  <c:v>60.1</c:v>
                </c:pt>
                <c:pt idx="485">
                  <c:v>63.05</c:v>
                </c:pt>
                <c:pt idx="486">
                  <c:v>61.18</c:v>
                </c:pt>
                <c:pt idx="487">
                  <c:v>62.38</c:v>
                </c:pt>
                <c:pt idx="488">
                  <c:v>65.98</c:v>
                </c:pt>
                <c:pt idx="489">
                  <c:v>65.010000000000005</c:v>
                </c:pt>
                <c:pt idx="490">
                  <c:v>63.39</c:v>
                </c:pt>
                <c:pt idx="491">
                  <c:v>64.7</c:v>
                </c:pt>
                <c:pt idx="492">
                  <c:v>65.8</c:v>
                </c:pt>
                <c:pt idx="493">
                  <c:v>66.37</c:v>
                </c:pt>
                <c:pt idx="494">
                  <c:v>66.47</c:v>
                </c:pt>
                <c:pt idx="495">
                  <c:v>62.94</c:v>
                </c:pt>
                <c:pt idx="496">
                  <c:v>63.4</c:v>
                </c:pt>
                <c:pt idx="497">
                  <c:v>61.29</c:v>
                </c:pt>
                <c:pt idx="498">
                  <c:v>59.72</c:v>
                </c:pt>
                <c:pt idx="499">
                  <c:v>62.27</c:v>
                </c:pt>
                <c:pt idx="500">
                  <c:v>62.79</c:v>
                </c:pt>
                <c:pt idx="501">
                  <c:v>59.81</c:v>
                </c:pt>
                <c:pt idx="502">
                  <c:v>62.63</c:v>
                </c:pt>
                <c:pt idx="503">
                  <c:v>60.71</c:v>
                </c:pt>
                <c:pt idx="504">
                  <c:v>61.45</c:v>
                </c:pt>
                <c:pt idx="505">
                  <c:v>63.23</c:v>
                </c:pt>
                <c:pt idx="506">
                  <c:v>63.3</c:v>
                </c:pt>
                <c:pt idx="507">
                  <c:v>62.83</c:v>
                </c:pt>
                <c:pt idx="508">
                  <c:v>62.24</c:v>
                </c:pt>
                <c:pt idx="509">
                  <c:v>65.680000000000007</c:v>
                </c:pt>
                <c:pt idx="510">
                  <c:v>56.5</c:v>
                </c:pt>
                <c:pt idx="511">
                  <c:v>56.03</c:v>
                </c:pt>
                <c:pt idx="512">
                  <c:v>55.4</c:v>
                </c:pt>
                <c:pt idx="513">
                  <c:v>53.09</c:v>
                </c:pt>
                <c:pt idx="514">
                  <c:v>53.23</c:v>
                </c:pt>
                <c:pt idx="515">
                  <c:v>54.13</c:v>
                </c:pt>
                <c:pt idx="516">
                  <c:v>54.05</c:v>
                </c:pt>
                <c:pt idx="517">
                  <c:v>56.83</c:v>
                </c:pt>
                <c:pt idx="518">
                  <c:v>54.9</c:v>
                </c:pt>
                <c:pt idx="519">
                  <c:v>54.49</c:v>
                </c:pt>
                <c:pt idx="520">
                  <c:v>56.26</c:v>
                </c:pt>
                <c:pt idx="521">
                  <c:v>57.68</c:v>
                </c:pt>
                <c:pt idx="522">
                  <c:v>58.14</c:v>
                </c:pt>
                <c:pt idx="523">
                  <c:v>58.39</c:v>
                </c:pt>
                <c:pt idx="524">
                  <c:v>55.56</c:v>
                </c:pt>
                <c:pt idx="525">
                  <c:v>57.06</c:v>
                </c:pt>
                <c:pt idx="526">
                  <c:v>56.9</c:v>
                </c:pt>
                <c:pt idx="527">
                  <c:v>57.99</c:v>
                </c:pt>
                <c:pt idx="528">
                  <c:v>56.18</c:v>
                </c:pt>
                <c:pt idx="529">
                  <c:v>54.92</c:v>
                </c:pt>
                <c:pt idx="530">
                  <c:v>60.3</c:v>
                </c:pt>
                <c:pt idx="531">
                  <c:v>59.67</c:v>
                </c:pt>
                <c:pt idx="532">
                  <c:v>67.25</c:v>
                </c:pt>
                <c:pt idx="533">
                  <c:v>70.56</c:v>
                </c:pt>
                <c:pt idx="534">
                  <c:v>71.040000000000006</c:v>
                </c:pt>
                <c:pt idx="535">
                  <c:v>74.67</c:v>
                </c:pt>
                <c:pt idx="536">
                  <c:v>76.38</c:v>
                </c:pt>
                <c:pt idx="537">
                  <c:v>74.11</c:v>
                </c:pt>
                <c:pt idx="538">
                  <c:v>76.78</c:v>
                </c:pt>
                <c:pt idx="539">
                  <c:v>80.7</c:v>
                </c:pt>
                <c:pt idx="540">
                  <c:v>84.02</c:v>
                </c:pt>
                <c:pt idx="541">
                  <c:v>84.27</c:v>
                </c:pt>
                <c:pt idx="542">
                  <c:v>80.92</c:v>
                </c:pt>
                <c:pt idx="543">
                  <c:v>83.27</c:v>
                </c:pt>
                <c:pt idx="544">
                  <c:v>83.38</c:v>
                </c:pt>
                <c:pt idx="545">
                  <c:v>89.3</c:v>
                </c:pt>
                <c:pt idx="546">
                  <c:v>108.19</c:v>
                </c:pt>
                <c:pt idx="547">
                  <c:v>117.35</c:v>
                </c:pt>
                <c:pt idx="548">
                  <c:v>124.34</c:v>
                </c:pt>
                <c:pt idx="549">
                  <c:v>128.41</c:v>
                </c:pt>
                <c:pt idx="550">
                  <c:v>136.72</c:v>
                </c:pt>
                <c:pt idx="551">
                  <c:v>131.91</c:v>
                </c:pt>
                <c:pt idx="552">
                  <c:v>124.84</c:v>
                </c:pt>
                <c:pt idx="553">
                  <c:v>120.49</c:v>
                </c:pt>
                <c:pt idx="554">
                  <c:v>122.45</c:v>
                </c:pt>
                <c:pt idx="555">
                  <c:v>111.5</c:v>
                </c:pt>
                <c:pt idx="556">
                  <c:v>121.03</c:v>
                </c:pt>
                <c:pt idx="557">
                  <c:v>120.06</c:v>
                </c:pt>
                <c:pt idx="558">
                  <c:v>108.04</c:v>
                </c:pt>
                <c:pt idx="559">
                  <c:v>107.51</c:v>
                </c:pt>
                <c:pt idx="560">
                  <c:v>114.56</c:v>
                </c:pt>
                <c:pt idx="561">
                  <c:v>114.83</c:v>
                </c:pt>
                <c:pt idx="562">
                  <c:v>121.26</c:v>
                </c:pt>
                <c:pt idx="563">
                  <c:v>133.13</c:v>
                </c:pt>
                <c:pt idx="564">
                  <c:v>131.68</c:v>
                </c:pt>
                <c:pt idx="565">
                  <c:v>131.69999999999999</c:v>
                </c:pt>
                <c:pt idx="566">
                  <c:v>133.77000000000001</c:v>
                </c:pt>
                <c:pt idx="567">
                  <c:v>131.36000000000001</c:v>
                </c:pt>
                <c:pt idx="568">
                  <c:v>137.84</c:v>
                </c:pt>
                <c:pt idx="569">
                  <c:v>144.68</c:v>
                </c:pt>
                <c:pt idx="570">
                  <c:v>141.72999999999999</c:v>
                </c:pt>
                <c:pt idx="571">
                  <c:v>142.37</c:v>
                </c:pt>
                <c:pt idx="572">
                  <c:v>141.55000000000001</c:v>
                </c:pt>
                <c:pt idx="573">
                  <c:v>150.41999999999999</c:v>
                </c:pt>
                <c:pt idx="574">
                  <c:v>162.02000000000001</c:v>
                </c:pt>
                <c:pt idx="575">
                  <c:v>170.52</c:v>
                </c:pt>
                <c:pt idx="576">
                  <c:v>167.14</c:v>
                </c:pt>
                <c:pt idx="577">
                  <c:v>163.68</c:v>
                </c:pt>
                <c:pt idx="578">
                  <c:v>175.69</c:v>
                </c:pt>
                <c:pt idx="579">
                  <c:v>167.26</c:v>
                </c:pt>
                <c:pt idx="580">
                  <c:v>162.75</c:v>
                </c:pt>
                <c:pt idx="581">
                  <c:v>167.47</c:v>
                </c:pt>
                <c:pt idx="582">
                  <c:v>167.09</c:v>
                </c:pt>
                <c:pt idx="583">
                  <c:v>164.89</c:v>
                </c:pt>
                <c:pt idx="584">
                  <c:v>160.76</c:v>
                </c:pt>
                <c:pt idx="585">
                  <c:v>164.1</c:v>
                </c:pt>
                <c:pt idx="586">
                  <c:v>163.25</c:v>
                </c:pt>
                <c:pt idx="587">
                  <c:v>155.12</c:v>
                </c:pt>
                <c:pt idx="588">
                  <c:v>150.32</c:v>
                </c:pt>
                <c:pt idx="589">
                  <c:v>166.47</c:v>
                </c:pt>
                <c:pt idx="590">
                  <c:v>150.12</c:v>
                </c:pt>
                <c:pt idx="591">
                  <c:v>137.71</c:v>
                </c:pt>
                <c:pt idx="592">
                  <c:v>145.66999999999999</c:v>
                </c:pt>
                <c:pt idx="593">
                  <c:v>133.15</c:v>
                </c:pt>
                <c:pt idx="594">
                  <c:v>135.96</c:v>
                </c:pt>
                <c:pt idx="595">
                  <c:v>140.34</c:v>
                </c:pt>
                <c:pt idx="596">
                  <c:v>144.53</c:v>
                </c:pt>
                <c:pt idx="597">
                  <c:v>140.27000000000001</c:v>
                </c:pt>
                <c:pt idx="598">
                  <c:v>141.16999999999999</c:v>
                </c:pt>
                <c:pt idx="599">
                  <c:v>147.94</c:v>
                </c:pt>
                <c:pt idx="600">
                  <c:v>152.6</c:v>
                </c:pt>
                <c:pt idx="601">
                  <c:v>157.24</c:v>
                </c:pt>
                <c:pt idx="602">
                  <c:v>159.22999999999999</c:v>
                </c:pt>
                <c:pt idx="603">
                  <c:v>156.01</c:v>
                </c:pt>
                <c:pt idx="604">
                  <c:v>179.54</c:v>
                </c:pt>
                <c:pt idx="605">
                  <c:v>178.26</c:v>
                </c:pt>
                <c:pt idx="606">
                  <c:v>176.74</c:v>
                </c:pt>
                <c:pt idx="607">
                  <c:v>172.64</c:v>
                </c:pt>
                <c:pt idx="608">
                  <c:v>165.09</c:v>
                </c:pt>
                <c:pt idx="609">
                  <c:v>155.38</c:v>
                </c:pt>
                <c:pt idx="610">
                  <c:v>154.33000000000001</c:v>
                </c:pt>
                <c:pt idx="611">
                  <c:v>161.16999999999999</c:v>
                </c:pt>
                <c:pt idx="612">
                  <c:v>159.32</c:v>
                </c:pt>
                <c:pt idx="613">
                  <c:v>159.91</c:v>
                </c:pt>
                <c:pt idx="614">
                  <c:v>160.61000000000001</c:v>
                </c:pt>
                <c:pt idx="615">
                  <c:v>160.66</c:v>
                </c:pt>
                <c:pt idx="616">
                  <c:v>159.27000000000001</c:v>
                </c:pt>
                <c:pt idx="617">
                  <c:v>166.25</c:v>
                </c:pt>
                <c:pt idx="618">
                  <c:v>171.39</c:v>
                </c:pt>
                <c:pt idx="619">
                  <c:v>171.91</c:v>
                </c:pt>
                <c:pt idx="620">
                  <c:v>174.75</c:v>
                </c:pt>
                <c:pt idx="621">
                  <c:v>174.16</c:v>
                </c:pt>
                <c:pt idx="622">
                  <c:v>171.55</c:v>
                </c:pt>
                <c:pt idx="623">
                  <c:v>173.27</c:v>
                </c:pt>
                <c:pt idx="624">
                  <c:v>171.28</c:v>
                </c:pt>
                <c:pt idx="625">
                  <c:v>172.99</c:v>
                </c:pt>
                <c:pt idx="626">
                  <c:v>170.52</c:v>
                </c:pt>
                <c:pt idx="627">
                  <c:v>169.66</c:v>
                </c:pt>
                <c:pt idx="628">
                  <c:v>176.01</c:v>
                </c:pt>
                <c:pt idx="629">
                  <c:v>175.84</c:v>
                </c:pt>
                <c:pt idx="630">
                  <c:v>186.74</c:v>
                </c:pt>
                <c:pt idx="631">
                  <c:v>190.54</c:v>
                </c:pt>
                <c:pt idx="632">
                  <c:v>192.21</c:v>
                </c:pt>
                <c:pt idx="633">
                  <c:v>190.91</c:v>
                </c:pt>
                <c:pt idx="634">
                  <c:v>194.08</c:v>
                </c:pt>
                <c:pt idx="635">
                  <c:v>192.46</c:v>
                </c:pt>
                <c:pt idx="636">
                  <c:v>199.39</c:v>
                </c:pt>
                <c:pt idx="637">
                  <c:v>200.96</c:v>
                </c:pt>
                <c:pt idx="638">
                  <c:v>204.28</c:v>
                </c:pt>
                <c:pt idx="639">
                  <c:v>205.65</c:v>
                </c:pt>
                <c:pt idx="640">
                  <c:v>200.62</c:v>
                </c:pt>
                <c:pt idx="641">
                  <c:v>199.93</c:v>
                </c:pt>
                <c:pt idx="642">
                  <c:v>200.66</c:v>
                </c:pt>
                <c:pt idx="643">
                  <c:v>202.64</c:v>
                </c:pt>
                <c:pt idx="644">
                  <c:v>216.03</c:v>
                </c:pt>
                <c:pt idx="645">
                  <c:v>226.79</c:v>
                </c:pt>
                <c:pt idx="646">
                  <c:v>226.05</c:v>
                </c:pt>
                <c:pt idx="647">
                  <c:v>224.74</c:v>
                </c:pt>
                <c:pt idx="648">
                  <c:v>236.87</c:v>
                </c:pt>
                <c:pt idx="649">
                  <c:v>246.66</c:v>
                </c:pt>
                <c:pt idx="650">
                  <c:v>245.57</c:v>
                </c:pt>
                <c:pt idx="651">
                  <c:v>241.95</c:v>
                </c:pt>
                <c:pt idx="652">
                  <c:v>219.81</c:v>
                </c:pt>
                <c:pt idx="653">
                  <c:v>232.22</c:v>
                </c:pt>
                <c:pt idx="654">
                  <c:v>224.73</c:v>
                </c:pt>
                <c:pt idx="655">
                  <c:v>228.91</c:v>
                </c:pt>
                <c:pt idx="656">
                  <c:v>225.59</c:v>
                </c:pt>
                <c:pt idx="657">
                  <c:v>231.21</c:v>
                </c:pt>
                <c:pt idx="658">
                  <c:v>224.84</c:v>
                </c:pt>
                <c:pt idx="659">
                  <c:v>231.38</c:v>
                </c:pt>
                <c:pt idx="660">
                  <c:v>239.59</c:v>
                </c:pt>
                <c:pt idx="661">
                  <c:v>248.5</c:v>
                </c:pt>
                <c:pt idx="662">
                  <c:v>245.72</c:v>
                </c:pt>
                <c:pt idx="663">
                  <c:v>248.24</c:v>
                </c:pt>
                <c:pt idx="664">
                  <c:v>243.95</c:v>
                </c:pt>
                <c:pt idx="665">
                  <c:v>229.23</c:v>
                </c:pt>
                <c:pt idx="666">
                  <c:v>233.12</c:v>
                </c:pt>
                <c:pt idx="667">
                  <c:v>215.65</c:v>
                </c:pt>
                <c:pt idx="668">
                  <c:v>212.04</c:v>
                </c:pt>
                <c:pt idx="669">
                  <c:v>202.97</c:v>
                </c:pt>
                <c:pt idx="670">
                  <c:v>200.32</c:v>
                </c:pt>
                <c:pt idx="671">
                  <c:v>201.66</c:v>
                </c:pt>
                <c:pt idx="672">
                  <c:v>197.22</c:v>
                </c:pt>
                <c:pt idx="673">
                  <c:v>201.84</c:v>
                </c:pt>
                <c:pt idx="674">
                  <c:v>202.02</c:v>
                </c:pt>
                <c:pt idx="675">
                  <c:v>195.47</c:v>
                </c:pt>
                <c:pt idx="676">
                  <c:v>178.62</c:v>
                </c:pt>
                <c:pt idx="677">
                  <c:v>180.69</c:v>
                </c:pt>
                <c:pt idx="678">
                  <c:v>181.47</c:v>
                </c:pt>
                <c:pt idx="679">
                  <c:v>186.56</c:v>
                </c:pt>
                <c:pt idx="680">
                  <c:v>185.39</c:v>
                </c:pt>
                <c:pt idx="681">
                  <c:v>191.9</c:v>
                </c:pt>
                <c:pt idx="682">
                  <c:v>192.66</c:v>
                </c:pt>
                <c:pt idx="683">
                  <c:v>189.14</c:v>
                </c:pt>
                <c:pt idx="684">
                  <c:v>190.6</c:v>
                </c:pt>
                <c:pt idx="685">
                  <c:v>187.7</c:v>
                </c:pt>
                <c:pt idx="686">
                  <c:v>183.9</c:v>
                </c:pt>
                <c:pt idx="687">
                  <c:v>180.73</c:v>
                </c:pt>
                <c:pt idx="688">
                  <c:v>171.5</c:v>
                </c:pt>
                <c:pt idx="689">
                  <c:v>168.21</c:v>
                </c:pt>
                <c:pt idx="690">
                  <c:v>163.5</c:v>
                </c:pt>
                <c:pt idx="691">
                  <c:v>172.61</c:v>
                </c:pt>
                <c:pt idx="692">
                  <c:v>181.17</c:v>
                </c:pt>
                <c:pt idx="693">
                  <c:v>186.51</c:v>
                </c:pt>
                <c:pt idx="694">
                  <c:v>182.12</c:v>
                </c:pt>
                <c:pt idx="695">
                  <c:v>198.47</c:v>
                </c:pt>
                <c:pt idx="696">
                  <c:v>203.26</c:v>
                </c:pt>
                <c:pt idx="697">
                  <c:v>206.51</c:v>
                </c:pt>
                <c:pt idx="698">
                  <c:v>206.14</c:v>
                </c:pt>
                <c:pt idx="699">
                  <c:v>208.58</c:v>
                </c:pt>
                <c:pt idx="700">
                  <c:v>205.84</c:v>
                </c:pt>
                <c:pt idx="701">
                  <c:v>202.45</c:v>
                </c:pt>
                <c:pt idx="702">
                  <c:v>183.8</c:v>
                </c:pt>
                <c:pt idx="703">
                  <c:v>188.19</c:v>
                </c:pt>
                <c:pt idx="704">
                  <c:v>190.03</c:v>
                </c:pt>
                <c:pt idx="705">
                  <c:v>189.81</c:v>
                </c:pt>
                <c:pt idx="706">
                  <c:v>196.07</c:v>
                </c:pt>
                <c:pt idx="707">
                  <c:v>207.73</c:v>
                </c:pt>
                <c:pt idx="708">
                  <c:v>206.23</c:v>
                </c:pt>
                <c:pt idx="709">
                  <c:v>203.24</c:v>
                </c:pt>
                <c:pt idx="710">
                  <c:v>191.42</c:v>
                </c:pt>
                <c:pt idx="711">
                  <c:v>205.81</c:v>
                </c:pt>
                <c:pt idx="712">
                  <c:v>205.24</c:v>
                </c:pt>
                <c:pt idx="713">
                  <c:v>203.91</c:v>
                </c:pt>
                <c:pt idx="714">
                  <c:v>200.44</c:v>
                </c:pt>
                <c:pt idx="715">
                  <c:v>207.44</c:v>
                </c:pt>
                <c:pt idx="716">
                  <c:v>207.29</c:v>
                </c:pt>
                <c:pt idx="717">
                  <c:v>214.32</c:v>
                </c:pt>
                <c:pt idx="718">
                  <c:v>216.68</c:v>
                </c:pt>
                <c:pt idx="719">
                  <c:v>211.2</c:v>
                </c:pt>
                <c:pt idx="720">
                  <c:v>217.28</c:v>
                </c:pt>
                <c:pt idx="721">
                  <c:v>213.71</c:v>
                </c:pt>
                <c:pt idx="722">
                  <c:v>213.63</c:v>
                </c:pt>
                <c:pt idx="723">
                  <c:v>202.49</c:v>
                </c:pt>
                <c:pt idx="724">
                  <c:v>192.26</c:v>
                </c:pt>
                <c:pt idx="725">
                  <c:v>190.38</c:v>
                </c:pt>
                <c:pt idx="726">
                  <c:v>195.88</c:v>
                </c:pt>
                <c:pt idx="727">
                  <c:v>171.08</c:v>
                </c:pt>
                <c:pt idx="728">
                  <c:v>167.09</c:v>
                </c:pt>
                <c:pt idx="729">
                  <c:v>182.45</c:v>
                </c:pt>
                <c:pt idx="730">
                  <c:v>177.1</c:v>
                </c:pt>
                <c:pt idx="731">
                  <c:v>188.14</c:v>
                </c:pt>
                <c:pt idx="732">
                  <c:v>203.36</c:v>
                </c:pt>
                <c:pt idx="733">
                  <c:v>188.4</c:v>
                </c:pt>
                <c:pt idx="734">
                  <c:v>176.72</c:v>
                </c:pt>
                <c:pt idx="735">
                  <c:v>174.11</c:v>
                </c:pt>
                <c:pt idx="736">
                  <c:v>177.13</c:v>
                </c:pt>
                <c:pt idx="737">
                  <c:v>151.06</c:v>
                </c:pt>
                <c:pt idx="738">
                  <c:v>160.25</c:v>
                </c:pt>
                <c:pt idx="739">
                  <c:v>149.4</c:v>
                </c:pt>
                <c:pt idx="740">
                  <c:v>136.93</c:v>
                </c:pt>
                <c:pt idx="741">
                  <c:v>137.74</c:v>
                </c:pt>
                <c:pt idx="742">
                  <c:v>151.02000000000001</c:v>
                </c:pt>
                <c:pt idx="743">
                  <c:v>164</c:v>
                </c:pt>
                <c:pt idx="744">
                  <c:v>157.11000000000001</c:v>
                </c:pt>
                <c:pt idx="745">
                  <c:v>162.38999999999999</c:v>
                </c:pt>
                <c:pt idx="746">
                  <c:v>158.56</c:v>
                </c:pt>
                <c:pt idx="747">
                  <c:v>172.42</c:v>
                </c:pt>
                <c:pt idx="748">
                  <c:v>164.45</c:v>
                </c:pt>
                <c:pt idx="749">
                  <c:v>152.43</c:v>
                </c:pt>
                <c:pt idx="750">
                  <c:v>144.61000000000001</c:v>
                </c:pt>
                <c:pt idx="751">
                  <c:v>144.88</c:v>
                </c:pt>
                <c:pt idx="752">
                  <c:v>138.5</c:v>
                </c:pt>
                <c:pt idx="753">
                  <c:v>141.27000000000001</c:v>
                </c:pt>
                <c:pt idx="754">
                  <c:v>138.07</c:v>
                </c:pt>
                <c:pt idx="755">
                  <c:v>125.09</c:v>
                </c:pt>
                <c:pt idx="756">
                  <c:v>122.08</c:v>
                </c:pt>
                <c:pt idx="757">
                  <c:v>118.04</c:v>
                </c:pt>
                <c:pt idx="758">
                  <c:v>115.29</c:v>
                </c:pt>
                <c:pt idx="759">
                  <c:v>117.46</c:v>
                </c:pt>
                <c:pt idx="760">
                  <c:v>121.79</c:v>
                </c:pt>
                <c:pt idx="761">
                  <c:v>135.11000000000001</c:v>
                </c:pt>
                <c:pt idx="762">
                  <c:v>140.18</c:v>
                </c:pt>
                <c:pt idx="763">
                  <c:v>138.01</c:v>
                </c:pt>
                <c:pt idx="764">
                  <c:v>141.47</c:v>
                </c:pt>
                <c:pt idx="765">
                  <c:v>129.02000000000001</c:v>
                </c:pt>
                <c:pt idx="766">
                  <c:v>135.30000000000001</c:v>
                </c:pt>
                <c:pt idx="767">
                  <c:v>120.55</c:v>
                </c:pt>
                <c:pt idx="768">
                  <c:v>124.34</c:v>
                </c:pt>
                <c:pt idx="769">
                  <c:v>120.7</c:v>
                </c:pt>
                <c:pt idx="770">
                  <c:v>128.65</c:v>
                </c:pt>
                <c:pt idx="771">
                  <c:v>129.6</c:v>
                </c:pt>
                <c:pt idx="772">
                  <c:v>121.96</c:v>
                </c:pt>
                <c:pt idx="773">
                  <c:v>118.6</c:v>
                </c:pt>
                <c:pt idx="774">
                  <c:v>125.37</c:v>
                </c:pt>
                <c:pt idx="775">
                  <c:v>121.9</c:v>
                </c:pt>
                <c:pt idx="776">
                  <c:v>116.75</c:v>
                </c:pt>
                <c:pt idx="777">
                  <c:v>104.95</c:v>
                </c:pt>
                <c:pt idx="778">
                  <c:v>94.54</c:v>
                </c:pt>
                <c:pt idx="779">
                  <c:v>111</c:v>
                </c:pt>
                <c:pt idx="780">
                  <c:v>112.58</c:v>
                </c:pt>
                <c:pt idx="781">
                  <c:v>113.01</c:v>
                </c:pt>
                <c:pt idx="782">
                  <c:v>122.64</c:v>
                </c:pt>
                <c:pt idx="783">
                  <c:v>122.64</c:v>
                </c:pt>
                <c:pt idx="784">
                  <c:v>122.64</c:v>
                </c:pt>
                <c:pt idx="785">
                  <c:v>125.59</c:v>
                </c:pt>
                <c:pt idx="786">
                  <c:v>147.52000000000001</c:v>
                </c:pt>
                <c:pt idx="787">
                  <c:v>162.30000000000001</c:v>
                </c:pt>
                <c:pt idx="788">
                  <c:v>166.4</c:v>
                </c:pt>
                <c:pt idx="789">
                  <c:v>166.15</c:v>
                </c:pt>
                <c:pt idx="790">
                  <c:v>170.05</c:v>
                </c:pt>
                <c:pt idx="791">
                  <c:v>180.81</c:v>
                </c:pt>
                <c:pt idx="792">
                  <c:v>176.94</c:v>
                </c:pt>
                <c:pt idx="793">
                  <c:v>194.99</c:v>
                </c:pt>
                <c:pt idx="794">
                  <c:v>192.29</c:v>
                </c:pt>
                <c:pt idx="795">
                  <c:v>193.79</c:v>
                </c:pt>
                <c:pt idx="796">
                  <c:v>182.07</c:v>
                </c:pt>
                <c:pt idx="797">
                  <c:v>182.07</c:v>
                </c:pt>
                <c:pt idx="798">
                  <c:v>170.47</c:v>
                </c:pt>
                <c:pt idx="799">
                  <c:v>167.83</c:v>
                </c:pt>
                <c:pt idx="800">
                  <c:v>171.73</c:v>
                </c:pt>
                <c:pt idx="801">
                  <c:v>181.19</c:v>
                </c:pt>
                <c:pt idx="802">
                  <c:v>179.2</c:v>
                </c:pt>
                <c:pt idx="803">
                  <c:v>173.58</c:v>
                </c:pt>
                <c:pt idx="804">
                  <c:v>183.36</c:v>
                </c:pt>
                <c:pt idx="805">
                  <c:v>182.4</c:v>
                </c:pt>
                <c:pt idx="806">
                  <c:v>182.69</c:v>
                </c:pt>
                <c:pt idx="807">
                  <c:v>192.25</c:v>
                </c:pt>
                <c:pt idx="808">
                  <c:v>195.97</c:v>
                </c:pt>
                <c:pt idx="809">
                  <c:v>192.95</c:v>
                </c:pt>
                <c:pt idx="810">
                  <c:v>186.73</c:v>
                </c:pt>
                <c:pt idx="811">
                  <c:v>189.11</c:v>
                </c:pt>
                <c:pt idx="812">
                  <c:v>187.58</c:v>
                </c:pt>
                <c:pt idx="813">
                  <c:v>199.43</c:v>
                </c:pt>
                <c:pt idx="814">
                  <c:v>192.61</c:v>
                </c:pt>
                <c:pt idx="815">
                  <c:v>198.68</c:v>
                </c:pt>
                <c:pt idx="816">
                  <c:v>196.85</c:v>
                </c:pt>
                <c:pt idx="817">
                  <c:v>196.85</c:v>
                </c:pt>
                <c:pt idx="818">
                  <c:v>201.05</c:v>
                </c:pt>
                <c:pt idx="819">
                  <c:v>199.38</c:v>
                </c:pt>
                <c:pt idx="820">
                  <c:v>196.93</c:v>
                </c:pt>
                <c:pt idx="821">
                  <c:v>201.96</c:v>
                </c:pt>
                <c:pt idx="822">
                  <c:v>202.7</c:v>
                </c:pt>
                <c:pt idx="823">
                  <c:v>203.59</c:v>
                </c:pt>
                <c:pt idx="824">
                  <c:v>201.84</c:v>
                </c:pt>
                <c:pt idx="825">
                  <c:v>197.87</c:v>
                </c:pt>
                <c:pt idx="826">
                  <c:v>197.22</c:v>
                </c:pt>
                <c:pt idx="827">
                  <c:v>192</c:v>
                </c:pt>
                <c:pt idx="828">
                  <c:v>194.71</c:v>
                </c:pt>
                <c:pt idx="829">
                  <c:v>199.13</c:v>
                </c:pt>
                <c:pt idx="830">
                  <c:v>193.3</c:v>
                </c:pt>
                <c:pt idx="831">
                  <c:v>190.8</c:v>
                </c:pt>
                <c:pt idx="832">
                  <c:v>198.5</c:v>
                </c:pt>
                <c:pt idx="833">
                  <c:v>196.35</c:v>
                </c:pt>
                <c:pt idx="834">
                  <c:v>200.46</c:v>
                </c:pt>
                <c:pt idx="835">
                  <c:v>198.47</c:v>
                </c:pt>
                <c:pt idx="836">
                  <c:v>200.67</c:v>
                </c:pt>
                <c:pt idx="837">
                  <c:v>202.31</c:v>
                </c:pt>
                <c:pt idx="838">
                  <c:v>198.44</c:v>
                </c:pt>
                <c:pt idx="839">
                  <c:v>212.11</c:v>
                </c:pt>
                <c:pt idx="840">
                  <c:v>214.32</c:v>
                </c:pt>
                <c:pt idx="841">
                  <c:v>200.29</c:v>
                </c:pt>
                <c:pt idx="842">
                  <c:v>204.63</c:v>
                </c:pt>
                <c:pt idx="843">
                  <c:v>199.43</c:v>
                </c:pt>
                <c:pt idx="844">
                  <c:v>193.94</c:v>
                </c:pt>
                <c:pt idx="845">
                  <c:v>194.97</c:v>
                </c:pt>
                <c:pt idx="846">
                  <c:v>196.59</c:v>
                </c:pt>
                <c:pt idx="847">
                  <c:v>205.24</c:v>
                </c:pt>
                <c:pt idx="848">
                  <c:v>205.87</c:v>
                </c:pt>
                <c:pt idx="849">
                  <c:v>207.56</c:v>
                </c:pt>
                <c:pt idx="850">
                  <c:v>206.01</c:v>
                </c:pt>
                <c:pt idx="851">
                  <c:v>204.02</c:v>
                </c:pt>
                <c:pt idx="852">
                  <c:v>200.62</c:v>
                </c:pt>
                <c:pt idx="853">
                  <c:v>203.37</c:v>
                </c:pt>
                <c:pt idx="854">
                  <c:v>202.71</c:v>
                </c:pt>
                <c:pt idx="855">
                  <c:v>205.81</c:v>
                </c:pt>
                <c:pt idx="856">
                  <c:v>192.08</c:v>
                </c:pt>
                <c:pt idx="857">
                  <c:v>190.19</c:v>
                </c:pt>
                <c:pt idx="858">
                  <c:v>199</c:v>
                </c:pt>
                <c:pt idx="859">
                  <c:v>195.08</c:v>
                </c:pt>
                <c:pt idx="860">
                  <c:v>199.74</c:v>
                </c:pt>
                <c:pt idx="861">
                  <c:v>199.74</c:v>
                </c:pt>
                <c:pt idx="862">
                  <c:v>213.87</c:v>
                </c:pt>
                <c:pt idx="863">
                  <c:v>217.66</c:v>
                </c:pt>
                <c:pt idx="864">
                  <c:v>211.29</c:v>
                </c:pt>
                <c:pt idx="865">
                  <c:v>206.38</c:v>
                </c:pt>
                <c:pt idx="866">
                  <c:v>211.8</c:v>
                </c:pt>
                <c:pt idx="867">
                  <c:v>209.29</c:v>
                </c:pt>
                <c:pt idx="868">
                  <c:v>208.22</c:v>
                </c:pt>
                <c:pt idx="869">
                  <c:v>215.1</c:v>
                </c:pt>
                <c:pt idx="870">
                  <c:v>215.31</c:v>
                </c:pt>
                <c:pt idx="871">
                  <c:v>220.27</c:v>
                </c:pt>
                <c:pt idx="872">
                  <c:v>214.98</c:v>
                </c:pt>
                <c:pt idx="873">
                  <c:v>208.15</c:v>
                </c:pt>
                <c:pt idx="874">
                  <c:v>203.09</c:v>
                </c:pt>
                <c:pt idx="875">
                  <c:v>201.74</c:v>
                </c:pt>
                <c:pt idx="876">
                  <c:v>200.32</c:v>
                </c:pt>
                <c:pt idx="877">
                  <c:v>187.19</c:v>
                </c:pt>
                <c:pt idx="878">
                  <c:v>187.48</c:v>
                </c:pt>
                <c:pt idx="879">
                  <c:v>195.28</c:v>
                </c:pt>
                <c:pt idx="880">
                  <c:v>198.88</c:v>
                </c:pt>
                <c:pt idx="881">
                  <c:v>194.83</c:v>
                </c:pt>
                <c:pt idx="882">
                  <c:v>189.56</c:v>
                </c:pt>
                <c:pt idx="883">
                  <c:v>194.68</c:v>
                </c:pt>
                <c:pt idx="884">
                  <c:v>199.23</c:v>
                </c:pt>
                <c:pt idx="885">
                  <c:v>192.97</c:v>
                </c:pt>
                <c:pt idx="886">
                  <c:v>194.78</c:v>
                </c:pt>
                <c:pt idx="887">
                  <c:v>194.78</c:v>
                </c:pt>
                <c:pt idx="888">
                  <c:v>195.11</c:v>
                </c:pt>
                <c:pt idx="889">
                  <c:v>190.46</c:v>
                </c:pt>
                <c:pt idx="890">
                  <c:v>192.67</c:v>
                </c:pt>
                <c:pt idx="891">
                  <c:v>185.54</c:v>
                </c:pt>
                <c:pt idx="892">
                  <c:v>180.01</c:v>
                </c:pt>
                <c:pt idx="893">
                  <c:v>193.96</c:v>
                </c:pt>
                <c:pt idx="894">
                  <c:v>195.9</c:v>
                </c:pt>
                <c:pt idx="895">
                  <c:v>197.06</c:v>
                </c:pt>
                <c:pt idx="896">
                  <c:v>200.17</c:v>
                </c:pt>
                <c:pt idx="897">
                  <c:v>192.8</c:v>
                </c:pt>
                <c:pt idx="898">
                  <c:v>192.19</c:v>
                </c:pt>
                <c:pt idx="899">
                  <c:v>187.44</c:v>
                </c:pt>
                <c:pt idx="900">
                  <c:v>185.67</c:v>
                </c:pt>
                <c:pt idx="901">
                  <c:v>182.59</c:v>
                </c:pt>
                <c:pt idx="902">
                  <c:v>191.65</c:v>
                </c:pt>
                <c:pt idx="903">
                  <c:v>197.06</c:v>
                </c:pt>
                <c:pt idx="904">
                  <c:v>202.38</c:v>
                </c:pt>
                <c:pt idx="905">
                  <c:v>203.78</c:v>
                </c:pt>
                <c:pt idx="906">
                  <c:v>207.11</c:v>
                </c:pt>
                <c:pt idx="907">
                  <c:v>208.63</c:v>
                </c:pt>
                <c:pt idx="908">
                  <c:v>199.7</c:v>
                </c:pt>
                <c:pt idx="909">
                  <c:v>201.28</c:v>
                </c:pt>
                <c:pt idx="910">
                  <c:v>207.79</c:v>
                </c:pt>
                <c:pt idx="911">
                  <c:v>205.54</c:v>
                </c:pt>
                <c:pt idx="912">
                  <c:v>211.6</c:v>
                </c:pt>
                <c:pt idx="913">
                  <c:v>212.29</c:v>
                </c:pt>
                <c:pt idx="914">
                  <c:v>217.52</c:v>
                </c:pt>
                <c:pt idx="915">
                  <c:v>217.52</c:v>
                </c:pt>
                <c:pt idx="916">
                  <c:v>216.54</c:v>
                </c:pt>
                <c:pt idx="917">
                  <c:v>212.89</c:v>
                </c:pt>
                <c:pt idx="918">
                  <c:v>216.03</c:v>
                </c:pt>
                <c:pt idx="919">
                  <c:v>216.92</c:v>
                </c:pt>
                <c:pt idx="920">
                  <c:v>215.67</c:v>
                </c:pt>
                <c:pt idx="921">
                  <c:v>210.47</c:v>
                </c:pt>
                <c:pt idx="922">
                  <c:v>204.94</c:v>
                </c:pt>
                <c:pt idx="923">
                  <c:v>204.43</c:v>
                </c:pt>
                <c:pt idx="924">
                  <c:v>201.48</c:v>
                </c:pt>
                <c:pt idx="925">
                  <c:v>170.51</c:v>
                </c:pt>
                <c:pt idx="926">
                  <c:v>162.1</c:v>
                </c:pt>
                <c:pt idx="927">
                  <c:v>158.38</c:v>
                </c:pt>
                <c:pt idx="928">
                  <c:v>155.61000000000001</c:v>
                </c:pt>
                <c:pt idx="929">
                  <c:v>164.47</c:v>
                </c:pt>
                <c:pt idx="930">
                  <c:v>171.55</c:v>
                </c:pt>
                <c:pt idx="931">
                  <c:v>179.3</c:v>
                </c:pt>
                <c:pt idx="932">
                  <c:v>176.74</c:v>
                </c:pt>
                <c:pt idx="933">
                  <c:v>171.11</c:v>
                </c:pt>
                <c:pt idx="934">
                  <c:v>168.67</c:v>
                </c:pt>
                <c:pt idx="935">
                  <c:v>165.76</c:v>
                </c:pt>
                <c:pt idx="936">
                  <c:v>165.21</c:v>
                </c:pt>
                <c:pt idx="937">
                  <c:v>155.88999999999999</c:v>
                </c:pt>
                <c:pt idx="938">
                  <c:v>157.94</c:v>
                </c:pt>
                <c:pt idx="939">
                  <c:v>153.11000000000001</c:v>
                </c:pt>
                <c:pt idx="940">
                  <c:v>162.77000000000001</c:v>
                </c:pt>
                <c:pt idx="941">
                  <c:v>156.97</c:v>
                </c:pt>
                <c:pt idx="942">
                  <c:v>158.55000000000001</c:v>
                </c:pt>
                <c:pt idx="943">
                  <c:v>159.76</c:v>
                </c:pt>
                <c:pt idx="944">
                  <c:v>148.80000000000001</c:v>
                </c:pt>
                <c:pt idx="945">
                  <c:v>146.02000000000001</c:v>
                </c:pt>
                <c:pt idx="946">
                  <c:v>151.87</c:v>
                </c:pt>
                <c:pt idx="947">
                  <c:v>157.34</c:v>
                </c:pt>
                <c:pt idx="948">
                  <c:v>148.69999999999999</c:v>
                </c:pt>
                <c:pt idx="949">
                  <c:v>147.72</c:v>
                </c:pt>
                <c:pt idx="950">
                  <c:v>146.99</c:v>
                </c:pt>
                <c:pt idx="951">
                  <c:v>142.41999999999999</c:v>
                </c:pt>
                <c:pt idx="952">
                  <c:v>145.37</c:v>
                </c:pt>
                <c:pt idx="953">
                  <c:v>142.08000000000001</c:v>
                </c:pt>
                <c:pt idx="954">
                  <c:v>142.69999999999999</c:v>
                </c:pt>
                <c:pt idx="955">
                  <c:v>146.86000000000001</c:v>
                </c:pt>
                <c:pt idx="956">
                  <c:v>144.34</c:v>
                </c:pt>
                <c:pt idx="957">
                  <c:v>144.34</c:v>
                </c:pt>
                <c:pt idx="958">
                  <c:v>140.63</c:v>
                </c:pt>
                <c:pt idx="959">
                  <c:v>142.49</c:v>
                </c:pt>
                <c:pt idx="960">
                  <c:v>143.93</c:v>
                </c:pt>
                <c:pt idx="961">
                  <c:v>141.37</c:v>
                </c:pt>
                <c:pt idx="962">
                  <c:v>144.83000000000001</c:v>
                </c:pt>
                <c:pt idx="963">
                  <c:v>139.55000000000001</c:v>
                </c:pt>
                <c:pt idx="964">
                  <c:v>139.79</c:v>
                </c:pt>
                <c:pt idx="965">
                  <c:v>140.28</c:v>
                </c:pt>
                <c:pt idx="966">
                  <c:v>144.68</c:v>
                </c:pt>
                <c:pt idx="967">
                  <c:v>144.79</c:v>
                </c:pt>
                <c:pt idx="968">
                  <c:v>148.38</c:v>
                </c:pt>
                <c:pt idx="969">
                  <c:v>142.52000000000001</c:v>
                </c:pt>
                <c:pt idx="970">
                  <c:v>138.4</c:v>
                </c:pt>
                <c:pt idx="971">
                  <c:v>125.21</c:v>
                </c:pt>
                <c:pt idx="972">
                  <c:v>121.19</c:v>
                </c:pt>
                <c:pt idx="973">
                  <c:v>111.77</c:v>
                </c:pt>
                <c:pt idx="974">
                  <c:v>120.22</c:v>
                </c:pt>
                <c:pt idx="975">
                  <c:v>119.02</c:v>
                </c:pt>
                <c:pt idx="976">
                  <c:v>118.83</c:v>
                </c:pt>
                <c:pt idx="977">
                  <c:v>122.61</c:v>
                </c:pt>
                <c:pt idx="978">
                  <c:v>124.24</c:v>
                </c:pt>
                <c:pt idx="979">
                  <c:v>122.95</c:v>
                </c:pt>
                <c:pt idx="980">
                  <c:v>123.05</c:v>
                </c:pt>
                <c:pt idx="981">
                  <c:v>126.91</c:v>
                </c:pt>
                <c:pt idx="982">
                  <c:v>128.30000000000001</c:v>
                </c:pt>
                <c:pt idx="983">
                  <c:v>125.19</c:v>
                </c:pt>
                <c:pt idx="984">
                  <c:v>122.53</c:v>
                </c:pt>
                <c:pt idx="985">
                  <c:v>133.31</c:v>
                </c:pt>
                <c:pt idx="986">
                  <c:v>135.34</c:v>
                </c:pt>
                <c:pt idx="987">
                  <c:v>137.51</c:v>
                </c:pt>
                <c:pt idx="988">
                  <c:v>136.44</c:v>
                </c:pt>
                <c:pt idx="989">
                  <c:v>138.13</c:v>
                </c:pt>
                <c:pt idx="990">
                  <c:v>144.01</c:v>
                </c:pt>
                <c:pt idx="991">
                  <c:v>129</c:v>
                </c:pt>
                <c:pt idx="992">
                  <c:v>131.28</c:v>
                </c:pt>
                <c:pt idx="993">
                  <c:v>121.83</c:v>
                </c:pt>
                <c:pt idx="994">
                  <c:v>125.64</c:v>
                </c:pt>
                <c:pt idx="995">
                  <c:v>125.84</c:v>
                </c:pt>
                <c:pt idx="996">
                  <c:v>130.26</c:v>
                </c:pt>
                <c:pt idx="997">
                  <c:v>134.44999999999999</c:v>
                </c:pt>
                <c:pt idx="998">
                  <c:v>133.91</c:v>
                </c:pt>
                <c:pt idx="999">
                  <c:v>142.43</c:v>
                </c:pt>
                <c:pt idx="1000">
                  <c:v>139.07</c:v>
                </c:pt>
                <c:pt idx="1001">
                  <c:v>138.57</c:v>
                </c:pt>
                <c:pt idx="1002">
                  <c:v>143.6</c:v>
                </c:pt>
                <c:pt idx="1003">
                  <c:v>139.59</c:v>
                </c:pt>
                <c:pt idx="1004">
                  <c:v>140.05000000000001</c:v>
                </c:pt>
                <c:pt idx="1005">
                  <c:v>140.87</c:v>
                </c:pt>
                <c:pt idx="1006">
                  <c:v>142.53</c:v>
                </c:pt>
                <c:pt idx="1007">
                  <c:v>144.69999999999999</c:v>
                </c:pt>
                <c:pt idx="1008">
                  <c:v>142.9</c:v>
                </c:pt>
                <c:pt idx="1009">
                  <c:v>135.49</c:v>
                </c:pt>
                <c:pt idx="1010">
                  <c:v>140.91</c:v>
                </c:pt>
                <c:pt idx="1011">
                  <c:v>145.41</c:v>
                </c:pt>
                <c:pt idx="1012">
                  <c:v>151.68</c:v>
                </c:pt>
                <c:pt idx="1013">
                  <c:v>151.71</c:v>
                </c:pt>
                <c:pt idx="1014">
                  <c:v>153.83000000000001</c:v>
                </c:pt>
                <c:pt idx="1015">
                  <c:v>159.27000000000001</c:v>
                </c:pt>
                <c:pt idx="1016">
                  <c:v>158.26</c:v>
                </c:pt>
                <c:pt idx="1017">
                  <c:v>162.47999999999999</c:v>
                </c:pt>
                <c:pt idx="1018">
                  <c:v>159.93</c:v>
                </c:pt>
                <c:pt idx="1019">
                  <c:v>162.79</c:v>
                </c:pt>
                <c:pt idx="1020">
                  <c:v>162.79</c:v>
                </c:pt>
                <c:pt idx="1021">
                  <c:v>161.74</c:v>
                </c:pt>
                <c:pt idx="1022">
                  <c:v>157.85</c:v>
                </c:pt>
                <c:pt idx="1023">
                  <c:v>154.66999999999999</c:v>
                </c:pt>
                <c:pt idx="1024">
                  <c:v>153.13999999999999</c:v>
                </c:pt>
                <c:pt idx="1025">
                  <c:v>151.91999999999999</c:v>
                </c:pt>
                <c:pt idx="1026">
                  <c:v>155.66</c:v>
                </c:pt>
                <c:pt idx="1027">
                  <c:v>151.62</c:v>
                </c:pt>
                <c:pt idx="1028">
                  <c:v>143.82</c:v>
                </c:pt>
                <c:pt idx="1029">
                  <c:v>148.65</c:v>
                </c:pt>
                <c:pt idx="1030">
                  <c:v>148.24</c:v>
                </c:pt>
                <c:pt idx="1031">
                  <c:v>148.29</c:v>
                </c:pt>
                <c:pt idx="1032">
                  <c:v>153.04</c:v>
                </c:pt>
                <c:pt idx="1033">
                  <c:v>162.41999999999999</c:v>
                </c:pt>
                <c:pt idx="1034">
                  <c:v>166.84</c:v>
                </c:pt>
                <c:pt idx="1035">
                  <c:v>176.34</c:v>
                </c:pt>
                <c:pt idx="1036">
                  <c:v>180.24</c:v>
                </c:pt>
                <c:pt idx="1037">
                  <c:v>177.08</c:v>
                </c:pt>
                <c:pt idx="1038">
                  <c:v>177.16</c:v>
                </c:pt>
                <c:pt idx="1039">
                  <c:v>177.16</c:v>
                </c:pt>
                <c:pt idx="1040">
                  <c:v>176.68</c:v>
                </c:pt>
                <c:pt idx="1041">
                  <c:v>173.74</c:v>
                </c:pt>
                <c:pt idx="1042">
                  <c:v>168.93</c:v>
                </c:pt>
                <c:pt idx="1043">
                  <c:v>169.15</c:v>
                </c:pt>
                <c:pt idx="1044">
                  <c:v>174.34</c:v>
                </c:pt>
                <c:pt idx="1045">
                  <c:v>171.09</c:v>
                </c:pt>
                <c:pt idx="1046">
                  <c:v>179.35</c:v>
                </c:pt>
                <c:pt idx="1047">
                  <c:v>175.12</c:v>
                </c:pt>
                <c:pt idx="1048">
                  <c:v>182.2</c:v>
                </c:pt>
                <c:pt idx="1049">
                  <c:v>179.2</c:v>
                </c:pt>
                <c:pt idx="1050">
                  <c:v>173.71</c:v>
                </c:pt>
                <c:pt idx="1051">
                  <c:v>181.92</c:v>
                </c:pt>
                <c:pt idx="1052">
                  <c:v>181.73</c:v>
                </c:pt>
                <c:pt idx="1053">
                  <c:v>182.04</c:v>
                </c:pt>
                <c:pt idx="1054">
                  <c:v>181.67</c:v>
                </c:pt>
                <c:pt idx="1055">
                  <c:v>182.54</c:v>
                </c:pt>
                <c:pt idx="1056">
                  <c:v>181.24</c:v>
                </c:pt>
                <c:pt idx="1057">
                  <c:v>171.17</c:v>
                </c:pt>
                <c:pt idx="1058">
                  <c:v>190.8</c:v>
                </c:pt>
                <c:pt idx="1059">
                  <c:v>193.76</c:v>
                </c:pt>
                <c:pt idx="1060">
                  <c:v>185.21</c:v>
                </c:pt>
                <c:pt idx="1061">
                  <c:v>189.9</c:v>
                </c:pt>
                <c:pt idx="1062">
                  <c:v>185.44</c:v>
                </c:pt>
                <c:pt idx="1063">
                  <c:v>189.25</c:v>
                </c:pt>
                <c:pt idx="1064">
                  <c:v>187.05</c:v>
                </c:pt>
                <c:pt idx="1065">
                  <c:v>197.79</c:v>
                </c:pt>
                <c:pt idx="1066">
                  <c:v>206.95</c:v>
                </c:pt>
                <c:pt idx="1067">
                  <c:v>207.49</c:v>
                </c:pt>
                <c:pt idx="1068">
                  <c:v>205.23</c:v>
                </c:pt>
                <c:pt idx="1069">
                  <c:v>205.08</c:v>
                </c:pt>
                <c:pt idx="1070">
                  <c:v>208.66</c:v>
                </c:pt>
                <c:pt idx="1071">
                  <c:v>210.84</c:v>
                </c:pt>
                <c:pt idx="1072">
                  <c:v>216.1</c:v>
                </c:pt>
                <c:pt idx="1073">
                  <c:v>217.25</c:v>
                </c:pt>
                <c:pt idx="1074">
                  <c:v>216.42</c:v>
                </c:pt>
                <c:pt idx="1075">
                  <c:v>222.56</c:v>
                </c:pt>
                <c:pt idx="1076">
                  <c:v>221.24</c:v>
                </c:pt>
                <c:pt idx="1077">
                  <c:v>221.08</c:v>
                </c:pt>
                <c:pt idx="1078">
                  <c:v>216.15</c:v>
                </c:pt>
                <c:pt idx="1079">
                  <c:v>206.69</c:v>
                </c:pt>
                <c:pt idx="1080">
                  <c:v>199.53</c:v>
                </c:pt>
                <c:pt idx="1081">
                  <c:v>215.45</c:v>
                </c:pt>
                <c:pt idx="1082">
                  <c:v>209.19</c:v>
                </c:pt>
                <c:pt idx="1083">
                  <c:v>206.96</c:v>
                </c:pt>
                <c:pt idx="1084">
                  <c:v>216.96</c:v>
                </c:pt>
                <c:pt idx="1085">
                  <c:v>206.75</c:v>
                </c:pt>
                <c:pt idx="1086">
                  <c:v>219.24</c:v>
                </c:pt>
                <c:pt idx="1087">
                  <c:v>210.08</c:v>
                </c:pt>
                <c:pt idx="1088">
                  <c:v>206.91</c:v>
                </c:pt>
                <c:pt idx="1089">
                  <c:v>188.21</c:v>
                </c:pt>
                <c:pt idx="1090">
                  <c:v>202.89</c:v>
                </c:pt>
                <c:pt idx="1091">
                  <c:v>191.07</c:v>
                </c:pt>
                <c:pt idx="1092">
                  <c:v>162.22999999999999</c:v>
                </c:pt>
                <c:pt idx="1093">
                  <c:v>179.73</c:v>
                </c:pt>
                <c:pt idx="1094">
                  <c:v>148.58000000000001</c:v>
                </c:pt>
                <c:pt idx="1095">
                  <c:v>165.97</c:v>
                </c:pt>
                <c:pt idx="1096">
                  <c:v>162.41</c:v>
                </c:pt>
                <c:pt idx="1097">
                  <c:v>176.19</c:v>
                </c:pt>
                <c:pt idx="1098">
                  <c:v>176.85</c:v>
                </c:pt>
                <c:pt idx="1099">
                  <c:v>199.68</c:v>
                </c:pt>
                <c:pt idx="1100">
                  <c:v>197.22</c:v>
                </c:pt>
                <c:pt idx="1101">
                  <c:v>184.8</c:v>
                </c:pt>
                <c:pt idx="1102">
                  <c:v>201.94</c:v>
                </c:pt>
                <c:pt idx="1103">
                  <c:v>197.06</c:v>
                </c:pt>
                <c:pt idx="1104">
                  <c:v>208.57</c:v>
                </c:pt>
                <c:pt idx="1105">
                  <c:v>212.34</c:v>
                </c:pt>
                <c:pt idx="1106">
                  <c:v>202.84</c:v>
                </c:pt>
                <c:pt idx="1107">
                  <c:v>207.84</c:v>
                </c:pt>
                <c:pt idx="1108">
                  <c:v>200.91</c:v>
                </c:pt>
                <c:pt idx="1109">
                  <c:v>216.05</c:v>
                </c:pt>
                <c:pt idx="1110">
                  <c:v>209.67</c:v>
                </c:pt>
                <c:pt idx="1111">
                  <c:v>208.7</c:v>
                </c:pt>
                <c:pt idx="1112">
                  <c:v>208.37</c:v>
                </c:pt>
                <c:pt idx="1113">
                  <c:v>230</c:v>
                </c:pt>
                <c:pt idx="1114">
                  <c:v>243.99</c:v>
                </c:pt>
                <c:pt idx="1115">
                  <c:v>254.97</c:v>
                </c:pt>
                <c:pt idx="1116">
                  <c:v>265.31</c:v>
                </c:pt>
                <c:pt idx="1117">
                  <c:v>251.82</c:v>
                </c:pt>
                <c:pt idx="1118">
                  <c:v>263.91000000000003</c:v>
                </c:pt>
                <c:pt idx="1119">
                  <c:v>260.86</c:v>
                </c:pt>
                <c:pt idx="1120">
                  <c:v>250.54</c:v>
                </c:pt>
                <c:pt idx="1121">
                  <c:v>254.93</c:v>
                </c:pt>
                <c:pt idx="1122">
                  <c:v>253.51</c:v>
                </c:pt>
                <c:pt idx="1123">
                  <c:v>250.51</c:v>
                </c:pt>
                <c:pt idx="1124">
                  <c:v>235.91</c:v>
                </c:pt>
                <c:pt idx="1125">
                  <c:v>242.61</c:v>
                </c:pt>
                <c:pt idx="1126">
                  <c:v>249.23</c:v>
                </c:pt>
                <c:pt idx="1127">
                  <c:v>245.43</c:v>
                </c:pt>
                <c:pt idx="1128">
                  <c:v>256.14</c:v>
                </c:pt>
                <c:pt idx="1129">
                  <c:v>253.25</c:v>
                </c:pt>
                <c:pt idx="1130">
                  <c:v>261.22000000000003</c:v>
                </c:pt>
                <c:pt idx="1131">
                  <c:v>263.11</c:v>
                </c:pt>
                <c:pt idx="1132">
                  <c:v>262.29000000000002</c:v>
                </c:pt>
                <c:pt idx="1133">
                  <c:v>266.43</c:v>
                </c:pt>
                <c:pt idx="1134">
                  <c:v>259.19</c:v>
                </c:pt>
                <c:pt idx="1135">
                  <c:v>264.56</c:v>
                </c:pt>
                <c:pt idx="1136">
                  <c:v>267.62</c:v>
                </c:pt>
                <c:pt idx="1137">
                  <c:v>277.8</c:v>
                </c:pt>
                <c:pt idx="1138">
                  <c:v>276.45999999999998</c:v>
                </c:pt>
                <c:pt idx="1139">
                  <c:v>275.18</c:v>
                </c:pt>
                <c:pt idx="1140">
                  <c:v>272.38</c:v>
                </c:pt>
                <c:pt idx="1141">
                  <c:v>262.88</c:v>
                </c:pt>
                <c:pt idx="1142">
                  <c:v>257.11</c:v>
                </c:pt>
                <c:pt idx="1143">
                  <c:v>245.01</c:v>
                </c:pt>
                <c:pt idx="1144">
                  <c:v>249.27</c:v>
                </c:pt>
                <c:pt idx="1145">
                  <c:v>243.9</c:v>
                </c:pt>
                <c:pt idx="1146">
                  <c:v>249.13</c:v>
                </c:pt>
                <c:pt idx="1147">
                  <c:v>254.28</c:v>
                </c:pt>
                <c:pt idx="1148">
                  <c:v>255.44</c:v>
                </c:pt>
                <c:pt idx="1149">
                  <c:v>251</c:v>
                </c:pt>
                <c:pt idx="1150">
                  <c:v>244.64</c:v>
                </c:pt>
                <c:pt idx="1151">
                  <c:v>249.03</c:v>
                </c:pt>
                <c:pt idx="1152">
                  <c:v>248.94</c:v>
                </c:pt>
                <c:pt idx="1153">
                  <c:v>261.05</c:v>
                </c:pt>
                <c:pt idx="1154">
                  <c:v>261.39999999999998</c:v>
                </c:pt>
                <c:pt idx="1155">
                  <c:v>253.98</c:v>
                </c:pt>
                <c:pt idx="1156">
                  <c:v>247.75</c:v>
                </c:pt>
                <c:pt idx="1157">
                  <c:v>253.93</c:v>
                </c:pt>
                <c:pt idx="1158">
                  <c:v>262.77999999999997</c:v>
                </c:pt>
                <c:pt idx="1159">
                  <c:v>272.45999999999998</c:v>
                </c:pt>
                <c:pt idx="1160">
                  <c:v>274.20999999999998</c:v>
                </c:pt>
                <c:pt idx="1161">
                  <c:v>277.41000000000003</c:v>
                </c:pt>
                <c:pt idx="1162">
                  <c:v>289.32</c:v>
                </c:pt>
                <c:pt idx="1163">
                  <c:v>287.83999999999997</c:v>
                </c:pt>
                <c:pt idx="1164">
                  <c:v>280.83999999999997</c:v>
                </c:pt>
                <c:pt idx="1165">
                  <c:v>287.55</c:v>
                </c:pt>
                <c:pt idx="1166">
                  <c:v>268.82</c:v>
                </c:pt>
                <c:pt idx="1167">
                  <c:v>272.02</c:v>
                </c:pt>
                <c:pt idx="1168">
                  <c:v>278.51</c:v>
                </c:pt>
                <c:pt idx="1169">
                  <c:v>303.95999999999998</c:v>
                </c:pt>
                <c:pt idx="1170">
                  <c:v>296.68</c:v>
                </c:pt>
                <c:pt idx="1171">
                  <c:v>310.76</c:v>
                </c:pt>
                <c:pt idx="1172">
                  <c:v>310.20999999999998</c:v>
                </c:pt>
                <c:pt idx="1173">
                  <c:v>318.22000000000003</c:v>
                </c:pt>
                <c:pt idx="1174">
                  <c:v>322.36</c:v>
                </c:pt>
                <c:pt idx="1175">
                  <c:v>356.44</c:v>
                </c:pt>
                <c:pt idx="1176">
                  <c:v>337.12</c:v>
                </c:pt>
                <c:pt idx="1177">
                  <c:v>336.6</c:v>
                </c:pt>
                <c:pt idx="1178">
                  <c:v>335.25</c:v>
                </c:pt>
                <c:pt idx="1179">
                  <c:v>338.69</c:v>
                </c:pt>
                <c:pt idx="1180">
                  <c:v>310.07</c:v>
                </c:pt>
                <c:pt idx="1181">
                  <c:v>317.91000000000003</c:v>
                </c:pt>
                <c:pt idx="1182">
                  <c:v>307.67</c:v>
                </c:pt>
                <c:pt idx="1183">
                  <c:v>307.44</c:v>
                </c:pt>
                <c:pt idx="1184">
                  <c:v>297.26</c:v>
                </c:pt>
                <c:pt idx="1185">
                  <c:v>299.64</c:v>
                </c:pt>
                <c:pt idx="1186">
                  <c:v>312.29000000000002</c:v>
                </c:pt>
                <c:pt idx="1187">
                  <c:v>306.35000000000002</c:v>
                </c:pt>
                <c:pt idx="1188">
                  <c:v>302.99</c:v>
                </c:pt>
                <c:pt idx="1189">
                  <c:v>304.08999999999997</c:v>
                </c:pt>
                <c:pt idx="1190">
                  <c:v>306.64999999999998</c:v>
                </c:pt>
                <c:pt idx="1191">
                  <c:v>314.76</c:v>
                </c:pt>
                <c:pt idx="1192">
                  <c:v>323.92</c:v>
                </c:pt>
                <c:pt idx="1193">
                  <c:v>317.66000000000003</c:v>
                </c:pt>
                <c:pt idx="1194">
                  <c:v>323.45999999999998</c:v>
                </c:pt>
                <c:pt idx="1195">
                  <c:v>311.52</c:v>
                </c:pt>
                <c:pt idx="1196">
                  <c:v>302.08</c:v>
                </c:pt>
                <c:pt idx="1197">
                  <c:v>288.39999999999998</c:v>
                </c:pt>
                <c:pt idx="1198">
                  <c:v>295.5</c:v>
                </c:pt>
                <c:pt idx="1199">
                  <c:v>300.37</c:v>
                </c:pt>
                <c:pt idx="1200">
                  <c:v>301.5</c:v>
                </c:pt>
                <c:pt idx="1201">
                  <c:v>301.22000000000003</c:v>
                </c:pt>
                <c:pt idx="1202">
                  <c:v>309.14</c:v>
                </c:pt>
                <c:pt idx="1203">
                  <c:v>303.04000000000002</c:v>
                </c:pt>
                <c:pt idx="1204">
                  <c:v>314.16000000000003</c:v>
                </c:pt>
                <c:pt idx="1205">
                  <c:v>309.51</c:v>
                </c:pt>
                <c:pt idx="1206">
                  <c:v>306.60000000000002</c:v>
                </c:pt>
                <c:pt idx="1207">
                  <c:v>308.07</c:v>
                </c:pt>
                <c:pt idx="1208">
                  <c:v>355.44</c:v>
                </c:pt>
                <c:pt idx="1209">
                  <c:v>337.76</c:v>
                </c:pt>
                <c:pt idx="1210">
                  <c:v>335.78</c:v>
                </c:pt>
                <c:pt idx="1211">
                  <c:v>340.49</c:v>
                </c:pt>
                <c:pt idx="1212">
                  <c:v>362.94</c:v>
                </c:pt>
                <c:pt idx="1213">
                  <c:v>359.86</c:v>
                </c:pt>
                <c:pt idx="1214">
                  <c:v>337.32</c:v>
                </c:pt>
                <c:pt idx="1215">
                  <c:v>329.25</c:v>
                </c:pt>
                <c:pt idx="1216">
                  <c:v>321.74</c:v>
                </c:pt>
                <c:pt idx="1217">
                  <c:v>316.06</c:v>
                </c:pt>
                <c:pt idx="1218">
                  <c:v>299.83</c:v>
                </c:pt>
                <c:pt idx="1219">
                  <c:v>300.95999999999998</c:v>
                </c:pt>
                <c:pt idx="1220">
                  <c:v>296.16000000000003</c:v>
                </c:pt>
                <c:pt idx="1221">
                  <c:v>312.57</c:v>
                </c:pt>
                <c:pt idx="1222">
                  <c:v>302.48</c:v>
                </c:pt>
                <c:pt idx="1223">
                  <c:v>291.12</c:v>
                </c:pt>
                <c:pt idx="1224">
                  <c:v>290.92</c:v>
                </c:pt>
                <c:pt idx="1225">
                  <c:v>305.38</c:v>
                </c:pt>
                <c:pt idx="1226">
                  <c:v>308.56</c:v>
                </c:pt>
                <c:pt idx="1227">
                  <c:v>291.45999999999998</c:v>
                </c:pt>
                <c:pt idx="1228">
                  <c:v>293.51</c:v>
                </c:pt>
                <c:pt idx="1229">
                  <c:v>301.66000000000003</c:v>
                </c:pt>
                <c:pt idx="1230">
                  <c:v>308.13</c:v>
                </c:pt>
                <c:pt idx="1231">
                  <c:v>310.48</c:v>
                </c:pt>
                <c:pt idx="1232">
                  <c:v>315.93</c:v>
                </c:pt>
                <c:pt idx="1233">
                  <c:v>338.79</c:v>
                </c:pt>
                <c:pt idx="1234">
                  <c:v>318.45</c:v>
                </c:pt>
                <c:pt idx="1235">
                  <c:v>333.08</c:v>
                </c:pt>
                <c:pt idx="1236">
                  <c:v>320.79000000000002</c:v>
                </c:pt>
                <c:pt idx="1237">
                  <c:v>344.73</c:v>
                </c:pt>
                <c:pt idx="1238">
                  <c:v>342.35</c:v>
                </c:pt>
                <c:pt idx="1239">
                  <c:v>348.71</c:v>
                </c:pt>
                <c:pt idx="1240">
                  <c:v>349.02</c:v>
                </c:pt>
                <c:pt idx="1241">
                  <c:v>360.9</c:v>
                </c:pt>
                <c:pt idx="1242">
                  <c:v>350.38</c:v>
                </c:pt>
                <c:pt idx="1243">
                  <c:v>350.79</c:v>
                </c:pt>
                <c:pt idx="1244">
                  <c:v>341.52</c:v>
                </c:pt>
                <c:pt idx="1245">
                  <c:v>341.46</c:v>
                </c:pt>
                <c:pt idx="1246">
                  <c:v>337.05</c:v>
                </c:pt>
                <c:pt idx="1247">
                  <c:v>306.8</c:v>
                </c:pt>
                <c:pt idx="1248">
                  <c:v>303.62</c:v>
                </c:pt>
                <c:pt idx="1249">
                  <c:v>306.16000000000003</c:v>
                </c:pt>
                <c:pt idx="1250">
                  <c:v>306.12</c:v>
                </c:pt>
                <c:pt idx="1251">
                  <c:v>306.7</c:v>
                </c:pt>
                <c:pt idx="1252">
                  <c:v>304.45999999999998</c:v>
                </c:pt>
                <c:pt idx="1253">
                  <c:v>319.41000000000003</c:v>
                </c:pt>
                <c:pt idx="1254">
                  <c:v>295.72000000000003</c:v>
                </c:pt>
                <c:pt idx="1255">
                  <c:v>302.7</c:v>
                </c:pt>
                <c:pt idx="1256">
                  <c:v>305.27</c:v>
                </c:pt>
                <c:pt idx="1257">
                  <c:v>313.37</c:v>
                </c:pt>
                <c:pt idx="1258">
                  <c:v>327.35000000000002</c:v>
                </c:pt>
                <c:pt idx="1259">
                  <c:v>328.16</c:v>
                </c:pt>
                <c:pt idx="1260">
                  <c:v>291.37</c:v>
                </c:pt>
                <c:pt idx="1261">
                  <c:v>299.47000000000003</c:v>
                </c:pt>
                <c:pt idx="1262">
                  <c:v>308.22000000000003</c:v>
                </c:pt>
                <c:pt idx="1263">
                  <c:v>304.89999999999998</c:v>
                </c:pt>
                <c:pt idx="1264">
                  <c:v>301.63</c:v>
                </c:pt>
                <c:pt idx="1265">
                  <c:v>298.52</c:v>
                </c:pt>
                <c:pt idx="1266">
                  <c:v>299.79000000000002</c:v>
                </c:pt>
                <c:pt idx="1267">
                  <c:v>300.76</c:v>
                </c:pt>
                <c:pt idx="1268">
                  <c:v>303.14999999999998</c:v>
                </c:pt>
              </c:numCache>
            </c:numRef>
          </c:val>
          <c:smooth val="1"/>
          <c:extLst>
            <c:ext xmlns:c16="http://schemas.microsoft.com/office/drawing/2014/chart" uri="{C3380CC4-5D6E-409C-BE32-E72D297353CC}">
              <c16:uniqueId val="{00000000-A619-4A5B-BF75-D811ED0DC628}"/>
            </c:ext>
          </c:extLst>
        </c:ser>
        <c:ser>
          <c:idx val="1"/>
          <c:order val="1"/>
          <c:tx>
            <c:v>S&amp;P 500 (^SPX) - Index Value</c:v>
          </c:tx>
          <c:spPr>
            <a:ln w="25400">
              <a:solidFill>
                <a:srgbClr val="339966"/>
              </a:solidFill>
              <a:prstDash val="solid"/>
            </a:ln>
          </c:spPr>
          <c:marker>
            <c:symbol val="none"/>
          </c:marker>
          <c:cat>
            <c:numRef>
              <c:f>'Pane 1'!$A$37:$A$1305</c:f>
              <c:numCache>
                <c:formatCode>[$-409]mmm\-dd\-yyyy;@</c:formatCode>
                <c:ptCount val="1269"/>
                <c:pt idx="0">
                  <c:v>42327</c:v>
                </c:pt>
                <c:pt idx="1">
                  <c:v>42328</c:v>
                </c:pt>
                <c:pt idx="2">
                  <c:v>42331</c:v>
                </c:pt>
                <c:pt idx="3">
                  <c:v>42332</c:v>
                </c:pt>
                <c:pt idx="4">
                  <c:v>42333</c:v>
                </c:pt>
                <c:pt idx="5">
                  <c:v>42335</c:v>
                </c:pt>
                <c:pt idx="6">
                  <c:v>42338</c:v>
                </c:pt>
                <c:pt idx="7">
                  <c:v>42339</c:v>
                </c:pt>
                <c:pt idx="8">
                  <c:v>42340</c:v>
                </c:pt>
                <c:pt idx="9">
                  <c:v>42341</c:v>
                </c:pt>
                <c:pt idx="10">
                  <c:v>42342</c:v>
                </c:pt>
                <c:pt idx="11">
                  <c:v>42345</c:v>
                </c:pt>
                <c:pt idx="12">
                  <c:v>42346</c:v>
                </c:pt>
                <c:pt idx="13">
                  <c:v>42347</c:v>
                </c:pt>
                <c:pt idx="14">
                  <c:v>42348</c:v>
                </c:pt>
                <c:pt idx="15">
                  <c:v>42349</c:v>
                </c:pt>
                <c:pt idx="16">
                  <c:v>42352</c:v>
                </c:pt>
                <c:pt idx="17">
                  <c:v>42353</c:v>
                </c:pt>
                <c:pt idx="18">
                  <c:v>42354</c:v>
                </c:pt>
                <c:pt idx="19">
                  <c:v>42355</c:v>
                </c:pt>
                <c:pt idx="20">
                  <c:v>42356</c:v>
                </c:pt>
                <c:pt idx="21">
                  <c:v>42359</c:v>
                </c:pt>
                <c:pt idx="22">
                  <c:v>42360</c:v>
                </c:pt>
                <c:pt idx="23">
                  <c:v>42361</c:v>
                </c:pt>
                <c:pt idx="24">
                  <c:v>42362</c:v>
                </c:pt>
                <c:pt idx="25">
                  <c:v>42366</c:v>
                </c:pt>
                <c:pt idx="26">
                  <c:v>42367</c:v>
                </c:pt>
                <c:pt idx="27">
                  <c:v>42368</c:v>
                </c:pt>
                <c:pt idx="28">
                  <c:v>42369</c:v>
                </c:pt>
                <c:pt idx="29">
                  <c:v>42373</c:v>
                </c:pt>
                <c:pt idx="30">
                  <c:v>42374</c:v>
                </c:pt>
                <c:pt idx="31">
                  <c:v>42375</c:v>
                </c:pt>
                <c:pt idx="32">
                  <c:v>42376</c:v>
                </c:pt>
                <c:pt idx="33">
                  <c:v>42377</c:v>
                </c:pt>
                <c:pt idx="34">
                  <c:v>42380</c:v>
                </c:pt>
                <c:pt idx="35">
                  <c:v>42381</c:v>
                </c:pt>
                <c:pt idx="36">
                  <c:v>42382</c:v>
                </c:pt>
                <c:pt idx="37">
                  <c:v>42383</c:v>
                </c:pt>
                <c:pt idx="38">
                  <c:v>42384</c:v>
                </c:pt>
                <c:pt idx="39">
                  <c:v>42388</c:v>
                </c:pt>
                <c:pt idx="40">
                  <c:v>42389</c:v>
                </c:pt>
                <c:pt idx="41">
                  <c:v>42390</c:v>
                </c:pt>
                <c:pt idx="42">
                  <c:v>42391</c:v>
                </c:pt>
                <c:pt idx="43">
                  <c:v>42394</c:v>
                </c:pt>
                <c:pt idx="44">
                  <c:v>42395</c:v>
                </c:pt>
                <c:pt idx="45">
                  <c:v>42396</c:v>
                </c:pt>
                <c:pt idx="46">
                  <c:v>42397</c:v>
                </c:pt>
                <c:pt idx="47">
                  <c:v>42398</c:v>
                </c:pt>
                <c:pt idx="48">
                  <c:v>42401</c:v>
                </c:pt>
                <c:pt idx="49">
                  <c:v>42402</c:v>
                </c:pt>
                <c:pt idx="50">
                  <c:v>42403</c:v>
                </c:pt>
                <c:pt idx="51">
                  <c:v>42404</c:v>
                </c:pt>
                <c:pt idx="52">
                  <c:v>42405</c:v>
                </c:pt>
                <c:pt idx="53">
                  <c:v>42408</c:v>
                </c:pt>
                <c:pt idx="54">
                  <c:v>42409</c:v>
                </c:pt>
                <c:pt idx="55">
                  <c:v>42410</c:v>
                </c:pt>
                <c:pt idx="56">
                  <c:v>42411</c:v>
                </c:pt>
                <c:pt idx="57">
                  <c:v>42412</c:v>
                </c:pt>
                <c:pt idx="58">
                  <c:v>42416</c:v>
                </c:pt>
                <c:pt idx="59">
                  <c:v>42417</c:v>
                </c:pt>
                <c:pt idx="60">
                  <c:v>42418</c:v>
                </c:pt>
                <c:pt idx="61">
                  <c:v>42419</c:v>
                </c:pt>
                <c:pt idx="62">
                  <c:v>42422</c:v>
                </c:pt>
                <c:pt idx="63">
                  <c:v>42423</c:v>
                </c:pt>
                <c:pt idx="64">
                  <c:v>42424</c:v>
                </c:pt>
                <c:pt idx="65">
                  <c:v>42425</c:v>
                </c:pt>
                <c:pt idx="66">
                  <c:v>42426</c:v>
                </c:pt>
                <c:pt idx="67">
                  <c:v>42429</c:v>
                </c:pt>
                <c:pt idx="68">
                  <c:v>42430</c:v>
                </c:pt>
                <c:pt idx="69">
                  <c:v>42431</c:v>
                </c:pt>
                <c:pt idx="70">
                  <c:v>42432</c:v>
                </c:pt>
                <c:pt idx="71">
                  <c:v>42433</c:v>
                </c:pt>
                <c:pt idx="72">
                  <c:v>42436</c:v>
                </c:pt>
                <c:pt idx="73">
                  <c:v>42437</c:v>
                </c:pt>
                <c:pt idx="74">
                  <c:v>42438</c:v>
                </c:pt>
                <c:pt idx="75">
                  <c:v>42439</c:v>
                </c:pt>
                <c:pt idx="76">
                  <c:v>42440</c:v>
                </c:pt>
                <c:pt idx="77">
                  <c:v>42443</c:v>
                </c:pt>
                <c:pt idx="78">
                  <c:v>42444</c:v>
                </c:pt>
                <c:pt idx="79">
                  <c:v>42445</c:v>
                </c:pt>
                <c:pt idx="80">
                  <c:v>42446</c:v>
                </c:pt>
                <c:pt idx="81">
                  <c:v>42447</c:v>
                </c:pt>
                <c:pt idx="82">
                  <c:v>42450</c:v>
                </c:pt>
                <c:pt idx="83">
                  <c:v>42451</c:v>
                </c:pt>
                <c:pt idx="84">
                  <c:v>42452</c:v>
                </c:pt>
                <c:pt idx="85">
                  <c:v>42453</c:v>
                </c:pt>
                <c:pt idx="86">
                  <c:v>42457</c:v>
                </c:pt>
                <c:pt idx="87">
                  <c:v>42458</c:v>
                </c:pt>
                <c:pt idx="88">
                  <c:v>42459</c:v>
                </c:pt>
                <c:pt idx="89">
                  <c:v>42460</c:v>
                </c:pt>
                <c:pt idx="90">
                  <c:v>42461</c:v>
                </c:pt>
                <c:pt idx="91">
                  <c:v>42464</c:v>
                </c:pt>
                <c:pt idx="92">
                  <c:v>42465</c:v>
                </c:pt>
                <c:pt idx="93">
                  <c:v>42466</c:v>
                </c:pt>
                <c:pt idx="94">
                  <c:v>42467</c:v>
                </c:pt>
                <c:pt idx="95">
                  <c:v>42468</c:v>
                </c:pt>
                <c:pt idx="96">
                  <c:v>42471</c:v>
                </c:pt>
                <c:pt idx="97">
                  <c:v>42472</c:v>
                </c:pt>
                <c:pt idx="98">
                  <c:v>42473</c:v>
                </c:pt>
                <c:pt idx="99">
                  <c:v>42474</c:v>
                </c:pt>
                <c:pt idx="100">
                  <c:v>42475</c:v>
                </c:pt>
                <c:pt idx="101">
                  <c:v>42478</c:v>
                </c:pt>
                <c:pt idx="102">
                  <c:v>42479</c:v>
                </c:pt>
                <c:pt idx="103">
                  <c:v>42480</c:v>
                </c:pt>
                <c:pt idx="104">
                  <c:v>42481</c:v>
                </c:pt>
                <c:pt idx="105">
                  <c:v>42482</c:v>
                </c:pt>
                <c:pt idx="106">
                  <c:v>42485</c:v>
                </c:pt>
                <c:pt idx="107">
                  <c:v>42486</c:v>
                </c:pt>
                <c:pt idx="108">
                  <c:v>42487</c:v>
                </c:pt>
                <c:pt idx="109">
                  <c:v>42488</c:v>
                </c:pt>
                <c:pt idx="110">
                  <c:v>42489</c:v>
                </c:pt>
                <c:pt idx="111">
                  <c:v>42492</c:v>
                </c:pt>
                <c:pt idx="112">
                  <c:v>42493</c:v>
                </c:pt>
                <c:pt idx="113">
                  <c:v>42494</c:v>
                </c:pt>
                <c:pt idx="114">
                  <c:v>42495</c:v>
                </c:pt>
                <c:pt idx="115">
                  <c:v>42496</c:v>
                </c:pt>
                <c:pt idx="116">
                  <c:v>42499</c:v>
                </c:pt>
                <c:pt idx="117">
                  <c:v>42500</c:v>
                </c:pt>
                <c:pt idx="118">
                  <c:v>42501</c:v>
                </c:pt>
                <c:pt idx="119">
                  <c:v>42502</c:v>
                </c:pt>
                <c:pt idx="120">
                  <c:v>42503</c:v>
                </c:pt>
                <c:pt idx="121">
                  <c:v>42506</c:v>
                </c:pt>
                <c:pt idx="122">
                  <c:v>42507</c:v>
                </c:pt>
                <c:pt idx="123">
                  <c:v>42508</c:v>
                </c:pt>
                <c:pt idx="124">
                  <c:v>42509</c:v>
                </c:pt>
                <c:pt idx="125">
                  <c:v>42510</c:v>
                </c:pt>
                <c:pt idx="126">
                  <c:v>42513</c:v>
                </c:pt>
                <c:pt idx="127">
                  <c:v>42514</c:v>
                </c:pt>
                <c:pt idx="128">
                  <c:v>42515</c:v>
                </c:pt>
                <c:pt idx="129">
                  <c:v>42516</c:v>
                </c:pt>
                <c:pt idx="130">
                  <c:v>42517</c:v>
                </c:pt>
                <c:pt idx="131">
                  <c:v>42521</c:v>
                </c:pt>
                <c:pt idx="132">
                  <c:v>42522</c:v>
                </c:pt>
                <c:pt idx="133">
                  <c:v>42523</c:v>
                </c:pt>
                <c:pt idx="134">
                  <c:v>42524</c:v>
                </c:pt>
                <c:pt idx="135">
                  <c:v>42527</c:v>
                </c:pt>
                <c:pt idx="136">
                  <c:v>42528</c:v>
                </c:pt>
                <c:pt idx="137">
                  <c:v>42529</c:v>
                </c:pt>
                <c:pt idx="138">
                  <c:v>42530</c:v>
                </c:pt>
                <c:pt idx="139">
                  <c:v>42531</c:v>
                </c:pt>
                <c:pt idx="140">
                  <c:v>42534</c:v>
                </c:pt>
                <c:pt idx="141">
                  <c:v>42535</c:v>
                </c:pt>
                <c:pt idx="142">
                  <c:v>42536</c:v>
                </c:pt>
                <c:pt idx="143">
                  <c:v>42537</c:v>
                </c:pt>
                <c:pt idx="144">
                  <c:v>42538</c:v>
                </c:pt>
                <c:pt idx="145">
                  <c:v>42541</c:v>
                </c:pt>
                <c:pt idx="146">
                  <c:v>42542</c:v>
                </c:pt>
                <c:pt idx="147">
                  <c:v>42543</c:v>
                </c:pt>
                <c:pt idx="148">
                  <c:v>42544</c:v>
                </c:pt>
                <c:pt idx="149">
                  <c:v>42545</c:v>
                </c:pt>
                <c:pt idx="150">
                  <c:v>42548</c:v>
                </c:pt>
                <c:pt idx="151">
                  <c:v>42549</c:v>
                </c:pt>
                <c:pt idx="152">
                  <c:v>42550</c:v>
                </c:pt>
                <c:pt idx="153">
                  <c:v>42551</c:v>
                </c:pt>
                <c:pt idx="154">
                  <c:v>42552</c:v>
                </c:pt>
                <c:pt idx="155">
                  <c:v>42556</c:v>
                </c:pt>
                <c:pt idx="156">
                  <c:v>42557</c:v>
                </c:pt>
                <c:pt idx="157">
                  <c:v>42558</c:v>
                </c:pt>
                <c:pt idx="158">
                  <c:v>42559</c:v>
                </c:pt>
                <c:pt idx="159">
                  <c:v>42562</c:v>
                </c:pt>
                <c:pt idx="160">
                  <c:v>42563</c:v>
                </c:pt>
                <c:pt idx="161">
                  <c:v>42564</c:v>
                </c:pt>
                <c:pt idx="162">
                  <c:v>42565</c:v>
                </c:pt>
                <c:pt idx="163">
                  <c:v>42566</c:v>
                </c:pt>
                <c:pt idx="164">
                  <c:v>42569</c:v>
                </c:pt>
                <c:pt idx="165">
                  <c:v>42570</c:v>
                </c:pt>
                <c:pt idx="166">
                  <c:v>42571</c:v>
                </c:pt>
                <c:pt idx="167">
                  <c:v>42572</c:v>
                </c:pt>
                <c:pt idx="168">
                  <c:v>42573</c:v>
                </c:pt>
                <c:pt idx="169">
                  <c:v>42576</c:v>
                </c:pt>
                <c:pt idx="170">
                  <c:v>42577</c:v>
                </c:pt>
                <c:pt idx="171">
                  <c:v>42578</c:v>
                </c:pt>
                <c:pt idx="172">
                  <c:v>42579</c:v>
                </c:pt>
                <c:pt idx="173">
                  <c:v>42580</c:v>
                </c:pt>
                <c:pt idx="174">
                  <c:v>42583</c:v>
                </c:pt>
                <c:pt idx="175">
                  <c:v>42584</c:v>
                </c:pt>
                <c:pt idx="176">
                  <c:v>42585</c:v>
                </c:pt>
                <c:pt idx="177">
                  <c:v>42586</c:v>
                </c:pt>
                <c:pt idx="178">
                  <c:v>42587</c:v>
                </c:pt>
                <c:pt idx="179">
                  <c:v>42590</c:v>
                </c:pt>
                <c:pt idx="180">
                  <c:v>42591</c:v>
                </c:pt>
                <c:pt idx="181">
                  <c:v>42592</c:v>
                </c:pt>
                <c:pt idx="182">
                  <c:v>42593</c:v>
                </c:pt>
                <c:pt idx="183">
                  <c:v>42594</c:v>
                </c:pt>
                <c:pt idx="184">
                  <c:v>42597</c:v>
                </c:pt>
                <c:pt idx="185">
                  <c:v>42598</c:v>
                </c:pt>
                <c:pt idx="186">
                  <c:v>42599</c:v>
                </c:pt>
                <c:pt idx="187">
                  <c:v>42600</c:v>
                </c:pt>
                <c:pt idx="188">
                  <c:v>42601</c:v>
                </c:pt>
                <c:pt idx="189">
                  <c:v>42604</c:v>
                </c:pt>
                <c:pt idx="190">
                  <c:v>42605</c:v>
                </c:pt>
                <c:pt idx="191">
                  <c:v>42606</c:v>
                </c:pt>
                <c:pt idx="192">
                  <c:v>42607</c:v>
                </c:pt>
                <c:pt idx="193">
                  <c:v>42608</c:v>
                </c:pt>
                <c:pt idx="194">
                  <c:v>42611</c:v>
                </c:pt>
                <c:pt idx="195">
                  <c:v>42612</c:v>
                </c:pt>
                <c:pt idx="196">
                  <c:v>42613</c:v>
                </c:pt>
                <c:pt idx="197">
                  <c:v>42614</c:v>
                </c:pt>
                <c:pt idx="198">
                  <c:v>42615</c:v>
                </c:pt>
                <c:pt idx="199">
                  <c:v>42619</c:v>
                </c:pt>
                <c:pt idx="200">
                  <c:v>42620</c:v>
                </c:pt>
                <c:pt idx="201">
                  <c:v>42621</c:v>
                </c:pt>
                <c:pt idx="202">
                  <c:v>42622</c:v>
                </c:pt>
                <c:pt idx="203">
                  <c:v>42625</c:v>
                </c:pt>
                <c:pt idx="204">
                  <c:v>42626</c:v>
                </c:pt>
                <c:pt idx="205">
                  <c:v>42627</c:v>
                </c:pt>
                <c:pt idx="206">
                  <c:v>42628</c:v>
                </c:pt>
                <c:pt idx="207">
                  <c:v>42629</c:v>
                </c:pt>
                <c:pt idx="208">
                  <c:v>42632</c:v>
                </c:pt>
                <c:pt idx="209">
                  <c:v>42633</c:v>
                </c:pt>
                <c:pt idx="210">
                  <c:v>42634</c:v>
                </c:pt>
                <c:pt idx="211">
                  <c:v>42635</c:v>
                </c:pt>
                <c:pt idx="212">
                  <c:v>42636</c:v>
                </c:pt>
                <c:pt idx="213">
                  <c:v>42639</c:v>
                </c:pt>
                <c:pt idx="214">
                  <c:v>42640</c:v>
                </c:pt>
                <c:pt idx="215">
                  <c:v>42641</c:v>
                </c:pt>
                <c:pt idx="216">
                  <c:v>42642</c:v>
                </c:pt>
                <c:pt idx="217">
                  <c:v>42643</c:v>
                </c:pt>
                <c:pt idx="218">
                  <c:v>42646</c:v>
                </c:pt>
                <c:pt idx="219">
                  <c:v>42647</c:v>
                </c:pt>
                <c:pt idx="220">
                  <c:v>42648</c:v>
                </c:pt>
                <c:pt idx="221">
                  <c:v>42649</c:v>
                </c:pt>
                <c:pt idx="222">
                  <c:v>42650</c:v>
                </c:pt>
                <c:pt idx="223">
                  <c:v>42653</c:v>
                </c:pt>
                <c:pt idx="224">
                  <c:v>42654</c:v>
                </c:pt>
                <c:pt idx="225">
                  <c:v>42655</c:v>
                </c:pt>
                <c:pt idx="226">
                  <c:v>42656</c:v>
                </c:pt>
                <c:pt idx="227">
                  <c:v>42657</c:v>
                </c:pt>
                <c:pt idx="228">
                  <c:v>42660</c:v>
                </c:pt>
                <c:pt idx="229">
                  <c:v>42661</c:v>
                </c:pt>
                <c:pt idx="230">
                  <c:v>42662</c:v>
                </c:pt>
                <c:pt idx="231">
                  <c:v>42663</c:v>
                </c:pt>
                <c:pt idx="232">
                  <c:v>42664</c:v>
                </c:pt>
                <c:pt idx="233">
                  <c:v>42667</c:v>
                </c:pt>
                <c:pt idx="234">
                  <c:v>42668</c:v>
                </c:pt>
                <c:pt idx="235">
                  <c:v>42669</c:v>
                </c:pt>
                <c:pt idx="236">
                  <c:v>42670</c:v>
                </c:pt>
                <c:pt idx="237">
                  <c:v>42671</c:v>
                </c:pt>
                <c:pt idx="238">
                  <c:v>42674</c:v>
                </c:pt>
                <c:pt idx="239">
                  <c:v>42675</c:v>
                </c:pt>
                <c:pt idx="240">
                  <c:v>42676</c:v>
                </c:pt>
                <c:pt idx="241">
                  <c:v>42677</c:v>
                </c:pt>
                <c:pt idx="242">
                  <c:v>42678</c:v>
                </c:pt>
                <c:pt idx="243">
                  <c:v>42681</c:v>
                </c:pt>
                <c:pt idx="244">
                  <c:v>42682</c:v>
                </c:pt>
                <c:pt idx="245">
                  <c:v>42683</c:v>
                </c:pt>
                <c:pt idx="246">
                  <c:v>42684</c:v>
                </c:pt>
                <c:pt idx="247">
                  <c:v>42685</c:v>
                </c:pt>
                <c:pt idx="248">
                  <c:v>42688</c:v>
                </c:pt>
                <c:pt idx="249">
                  <c:v>42689</c:v>
                </c:pt>
                <c:pt idx="250">
                  <c:v>42690</c:v>
                </c:pt>
                <c:pt idx="251">
                  <c:v>42691</c:v>
                </c:pt>
                <c:pt idx="252">
                  <c:v>42692</c:v>
                </c:pt>
                <c:pt idx="253">
                  <c:v>42695</c:v>
                </c:pt>
                <c:pt idx="254">
                  <c:v>42696</c:v>
                </c:pt>
                <c:pt idx="255">
                  <c:v>42697</c:v>
                </c:pt>
                <c:pt idx="256">
                  <c:v>42699</c:v>
                </c:pt>
                <c:pt idx="257">
                  <c:v>42702</c:v>
                </c:pt>
                <c:pt idx="258">
                  <c:v>42703</c:v>
                </c:pt>
                <c:pt idx="259">
                  <c:v>42704</c:v>
                </c:pt>
                <c:pt idx="260">
                  <c:v>42705</c:v>
                </c:pt>
                <c:pt idx="261">
                  <c:v>42706</c:v>
                </c:pt>
                <c:pt idx="262">
                  <c:v>42709</c:v>
                </c:pt>
                <c:pt idx="263">
                  <c:v>42710</c:v>
                </c:pt>
                <c:pt idx="264">
                  <c:v>42711</c:v>
                </c:pt>
                <c:pt idx="265">
                  <c:v>42712</c:v>
                </c:pt>
                <c:pt idx="266">
                  <c:v>42713</c:v>
                </c:pt>
                <c:pt idx="267">
                  <c:v>42716</c:v>
                </c:pt>
                <c:pt idx="268">
                  <c:v>42717</c:v>
                </c:pt>
                <c:pt idx="269">
                  <c:v>42718</c:v>
                </c:pt>
                <c:pt idx="270">
                  <c:v>42719</c:v>
                </c:pt>
                <c:pt idx="271">
                  <c:v>42720</c:v>
                </c:pt>
                <c:pt idx="272">
                  <c:v>42723</c:v>
                </c:pt>
                <c:pt idx="273">
                  <c:v>42724</c:v>
                </c:pt>
                <c:pt idx="274">
                  <c:v>42725</c:v>
                </c:pt>
                <c:pt idx="275">
                  <c:v>42726</c:v>
                </c:pt>
                <c:pt idx="276">
                  <c:v>42727</c:v>
                </c:pt>
                <c:pt idx="277">
                  <c:v>42731</c:v>
                </c:pt>
                <c:pt idx="278">
                  <c:v>42732</c:v>
                </c:pt>
                <c:pt idx="279">
                  <c:v>42733</c:v>
                </c:pt>
                <c:pt idx="280">
                  <c:v>42734</c:v>
                </c:pt>
                <c:pt idx="281">
                  <c:v>42738</c:v>
                </c:pt>
                <c:pt idx="282">
                  <c:v>42739</c:v>
                </c:pt>
                <c:pt idx="283">
                  <c:v>42740</c:v>
                </c:pt>
                <c:pt idx="284">
                  <c:v>42741</c:v>
                </c:pt>
                <c:pt idx="285">
                  <c:v>42744</c:v>
                </c:pt>
                <c:pt idx="286">
                  <c:v>42745</c:v>
                </c:pt>
                <c:pt idx="287">
                  <c:v>42746</c:v>
                </c:pt>
                <c:pt idx="288">
                  <c:v>42747</c:v>
                </c:pt>
                <c:pt idx="289">
                  <c:v>42748</c:v>
                </c:pt>
                <c:pt idx="290">
                  <c:v>42752</c:v>
                </c:pt>
                <c:pt idx="291">
                  <c:v>42753</c:v>
                </c:pt>
                <c:pt idx="292">
                  <c:v>42754</c:v>
                </c:pt>
                <c:pt idx="293">
                  <c:v>42755</c:v>
                </c:pt>
                <c:pt idx="294">
                  <c:v>42758</c:v>
                </c:pt>
                <c:pt idx="295">
                  <c:v>42759</c:v>
                </c:pt>
                <c:pt idx="296">
                  <c:v>42760</c:v>
                </c:pt>
                <c:pt idx="297">
                  <c:v>42761</c:v>
                </c:pt>
                <c:pt idx="298">
                  <c:v>42762</c:v>
                </c:pt>
                <c:pt idx="299">
                  <c:v>42765</c:v>
                </c:pt>
                <c:pt idx="300">
                  <c:v>42766</c:v>
                </c:pt>
                <c:pt idx="301">
                  <c:v>42767</c:v>
                </c:pt>
                <c:pt idx="302">
                  <c:v>42768</c:v>
                </c:pt>
                <c:pt idx="303">
                  <c:v>42769</c:v>
                </c:pt>
                <c:pt idx="304">
                  <c:v>42772</c:v>
                </c:pt>
                <c:pt idx="305">
                  <c:v>42773</c:v>
                </c:pt>
                <c:pt idx="306">
                  <c:v>42774</c:v>
                </c:pt>
                <c:pt idx="307">
                  <c:v>42775</c:v>
                </c:pt>
                <c:pt idx="308">
                  <c:v>42776</c:v>
                </c:pt>
                <c:pt idx="309">
                  <c:v>42779</c:v>
                </c:pt>
                <c:pt idx="310">
                  <c:v>42780</c:v>
                </c:pt>
                <c:pt idx="311">
                  <c:v>42781</c:v>
                </c:pt>
                <c:pt idx="312">
                  <c:v>42782</c:v>
                </c:pt>
                <c:pt idx="313">
                  <c:v>42783</c:v>
                </c:pt>
                <c:pt idx="314">
                  <c:v>42787</c:v>
                </c:pt>
                <c:pt idx="315">
                  <c:v>42788</c:v>
                </c:pt>
                <c:pt idx="316">
                  <c:v>42789</c:v>
                </c:pt>
                <c:pt idx="317">
                  <c:v>42790</c:v>
                </c:pt>
                <c:pt idx="318">
                  <c:v>42793</c:v>
                </c:pt>
                <c:pt idx="319">
                  <c:v>42794</c:v>
                </c:pt>
                <c:pt idx="320">
                  <c:v>42795</c:v>
                </c:pt>
                <c:pt idx="321">
                  <c:v>42796</c:v>
                </c:pt>
                <c:pt idx="322">
                  <c:v>42797</c:v>
                </c:pt>
                <c:pt idx="323">
                  <c:v>42800</c:v>
                </c:pt>
                <c:pt idx="324">
                  <c:v>42801</c:v>
                </c:pt>
                <c:pt idx="325">
                  <c:v>42802</c:v>
                </c:pt>
                <c:pt idx="326">
                  <c:v>42803</c:v>
                </c:pt>
                <c:pt idx="327">
                  <c:v>42804</c:v>
                </c:pt>
                <c:pt idx="328">
                  <c:v>42807</c:v>
                </c:pt>
                <c:pt idx="329">
                  <c:v>42808</c:v>
                </c:pt>
                <c:pt idx="330">
                  <c:v>42809</c:v>
                </c:pt>
                <c:pt idx="331">
                  <c:v>42810</c:v>
                </c:pt>
                <c:pt idx="332">
                  <c:v>42811</c:v>
                </c:pt>
                <c:pt idx="333">
                  <c:v>42814</c:v>
                </c:pt>
                <c:pt idx="334">
                  <c:v>42815</c:v>
                </c:pt>
                <c:pt idx="335">
                  <c:v>42816</c:v>
                </c:pt>
                <c:pt idx="336">
                  <c:v>42817</c:v>
                </c:pt>
                <c:pt idx="337">
                  <c:v>42818</c:v>
                </c:pt>
                <c:pt idx="338">
                  <c:v>42821</c:v>
                </c:pt>
                <c:pt idx="339">
                  <c:v>42822</c:v>
                </c:pt>
                <c:pt idx="340">
                  <c:v>42823</c:v>
                </c:pt>
                <c:pt idx="341">
                  <c:v>42824</c:v>
                </c:pt>
                <c:pt idx="342">
                  <c:v>42825</c:v>
                </c:pt>
                <c:pt idx="343">
                  <c:v>42828</c:v>
                </c:pt>
                <c:pt idx="344">
                  <c:v>42829</c:v>
                </c:pt>
                <c:pt idx="345">
                  <c:v>42830</c:v>
                </c:pt>
                <c:pt idx="346">
                  <c:v>42831</c:v>
                </c:pt>
                <c:pt idx="347">
                  <c:v>42832</c:v>
                </c:pt>
                <c:pt idx="348">
                  <c:v>42835</c:v>
                </c:pt>
                <c:pt idx="349">
                  <c:v>42836</c:v>
                </c:pt>
                <c:pt idx="350">
                  <c:v>42837</c:v>
                </c:pt>
                <c:pt idx="351">
                  <c:v>42838</c:v>
                </c:pt>
                <c:pt idx="352">
                  <c:v>42842</c:v>
                </c:pt>
                <c:pt idx="353">
                  <c:v>42843</c:v>
                </c:pt>
                <c:pt idx="354">
                  <c:v>42844</c:v>
                </c:pt>
                <c:pt idx="355">
                  <c:v>42845</c:v>
                </c:pt>
                <c:pt idx="356">
                  <c:v>42846</c:v>
                </c:pt>
                <c:pt idx="357">
                  <c:v>42849</c:v>
                </c:pt>
                <c:pt idx="358">
                  <c:v>42850</c:v>
                </c:pt>
                <c:pt idx="359">
                  <c:v>42851</c:v>
                </c:pt>
                <c:pt idx="360">
                  <c:v>42852</c:v>
                </c:pt>
                <c:pt idx="361">
                  <c:v>42853</c:v>
                </c:pt>
                <c:pt idx="362">
                  <c:v>42856</c:v>
                </c:pt>
                <c:pt idx="363">
                  <c:v>42857</c:v>
                </c:pt>
                <c:pt idx="364">
                  <c:v>42858</c:v>
                </c:pt>
                <c:pt idx="365">
                  <c:v>42859</c:v>
                </c:pt>
                <c:pt idx="366">
                  <c:v>42860</c:v>
                </c:pt>
                <c:pt idx="367">
                  <c:v>42863</c:v>
                </c:pt>
                <c:pt idx="368">
                  <c:v>42864</c:v>
                </c:pt>
                <c:pt idx="369">
                  <c:v>42865</c:v>
                </c:pt>
                <c:pt idx="370">
                  <c:v>42866</c:v>
                </c:pt>
                <c:pt idx="371">
                  <c:v>42867</c:v>
                </c:pt>
                <c:pt idx="372">
                  <c:v>42870</c:v>
                </c:pt>
                <c:pt idx="373">
                  <c:v>42871</c:v>
                </c:pt>
                <c:pt idx="374">
                  <c:v>42872</c:v>
                </c:pt>
                <c:pt idx="375">
                  <c:v>42873</c:v>
                </c:pt>
                <c:pt idx="376">
                  <c:v>42874</c:v>
                </c:pt>
                <c:pt idx="377">
                  <c:v>42877</c:v>
                </c:pt>
                <c:pt idx="378">
                  <c:v>42878</c:v>
                </c:pt>
                <c:pt idx="379">
                  <c:v>42879</c:v>
                </c:pt>
                <c:pt idx="380">
                  <c:v>42880</c:v>
                </c:pt>
                <c:pt idx="381">
                  <c:v>42881</c:v>
                </c:pt>
                <c:pt idx="382">
                  <c:v>42885</c:v>
                </c:pt>
                <c:pt idx="383">
                  <c:v>42886</c:v>
                </c:pt>
                <c:pt idx="384">
                  <c:v>42887</c:v>
                </c:pt>
                <c:pt idx="385">
                  <c:v>42888</c:v>
                </c:pt>
                <c:pt idx="386">
                  <c:v>42891</c:v>
                </c:pt>
                <c:pt idx="387">
                  <c:v>42892</c:v>
                </c:pt>
                <c:pt idx="388">
                  <c:v>42893</c:v>
                </c:pt>
                <c:pt idx="389">
                  <c:v>42894</c:v>
                </c:pt>
                <c:pt idx="390">
                  <c:v>42895</c:v>
                </c:pt>
                <c:pt idx="391">
                  <c:v>42898</c:v>
                </c:pt>
                <c:pt idx="392">
                  <c:v>42899</c:v>
                </c:pt>
                <c:pt idx="393">
                  <c:v>42900</c:v>
                </c:pt>
                <c:pt idx="394">
                  <c:v>42901</c:v>
                </c:pt>
                <c:pt idx="395">
                  <c:v>42902</c:v>
                </c:pt>
                <c:pt idx="396">
                  <c:v>42905</c:v>
                </c:pt>
                <c:pt idx="397">
                  <c:v>42906</c:v>
                </c:pt>
                <c:pt idx="398">
                  <c:v>42907</c:v>
                </c:pt>
                <c:pt idx="399">
                  <c:v>42908</c:v>
                </c:pt>
                <c:pt idx="400">
                  <c:v>42909</c:v>
                </c:pt>
                <c:pt idx="401">
                  <c:v>42912</c:v>
                </c:pt>
                <c:pt idx="402">
                  <c:v>42913</c:v>
                </c:pt>
                <c:pt idx="403">
                  <c:v>42914</c:v>
                </c:pt>
                <c:pt idx="404">
                  <c:v>42915</c:v>
                </c:pt>
                <c:pt idx="405">
                  <c:v>42916</c:v>
                </c:pt>
                <c:pt idx="406">
                  <c:v>42919</c:v>
                </c:pt>
                <c:pt idx="407">
                  <c:v>42921</c:v>
                </c:pt>
                <c:pt idx="408">
                  <c:v>42922</c:v>
                </c:pt>
                <c:pt idx="409">
                  <c:v>42923</c:v>
                </c:pt>
                <c:pt idx="410">
                  <c:v>42926</c:v>
                </c:pt>
                <c:pt idx="411">
                  <c:v>42927</c:v>
                </c:pt>
                <c:pt idx="412">
                  <c:v>42928</c:v>
                </c:pt>
                <c:pt idx="413">
                  <c:v>42929</c:v>
                </c:pt>
                <c:pt idx="414">
                  <c:v>42930</c:v>
                </c:pt>
                <c:pt idx="415">
                  <c:v>42933</c:v>
                </c:pt>
                <c:pt idx="416">
                  <c:v>42934</c:v>
                </c:pt>
                <c:pt idx="417">
                  <c:v>42935</c:v>
                </c:pt>
                <c:pt idx="418">
                  <c:v>42936</c:v>
                </c:pt>
                <c:pt idx="419">
                  <c:v>42937</c:v>
                </c:pt>
                <c:pt idx="420">
                  <c:v>42940</c:v>
                </c:pt>
                <c:pt idx="421">
                  <c:v>42941</c:v>
                </c:pt>
                <c:pt idx="422">
                  <c:v>42942</c:v>
                </c:pt>
                <c:pt idx="423">
                  <c:v>42943</c:v>
                </c:pt>
                <c:pt idx="424">
                  <c:v>42944</c:v>
                </c:pt>
                <c:pt idx="425">
                  <c:v>42947</c:v>
                </c:pt>
                <c:pt idx="426">
                  <c:v>42948</c:v>
                </c:pt>
                <c:pt idx="427">
                  <c:v>42949</c:v>
                </c:pt>
                <c:pt idx="428">
                  <c:v>42950</c:v>
                </c:pt>
                <c:pt idx="429">
                  <c:v>42951</c:v>
                </c:pt>
                <c:pt idx="430">
                  <c:v>42954</c:v>
                </c:pt>
                <c:pt idx="431">
                  <c:v>42955</c:v>
                </c:pt>
                <c:pt idx="432">
                  <c:v>42956</c:v>
                </c:pt>
                <c:pt idx="433">
                  <c:v>42957</c:v>
                </c:pt>
                <c:pt idx="434">
                  <c:v>42958</c:v>
                </c:pt>
                <c:pt idx="435">
                  <c:v>42961</c:v>
                </c:pt>
                <c:pt idx="436">
                  <c:v>42962</c:v>
                </c:pt>
                <c:pt idx="437">
                  <c:v>42963</c:v>
                </c:pt>
                <c:pt idx="438">
                  <c:v>42964</c:v>
                </c:pt>
                <c:pt idx="439">
                  <c:v>42965</c:v>
                </c:pt>
                <c:pt idx="440">
                  <c:v>42968</c:v>
                </c:pt>
                <c:pt idx="441">
                  <c:v>42969</c:v>
                </c:pt>
                <c:pt idx="442">
                  <c:v>42970</c:v>
                </c:pt>
                <c:pt idx="443">
                  <c:v>42971</c:v>
                </c:pt>
                <c:pt idx="444">
                  <c:v>42972</c:v>
                </c:pt>
                <c:pt idx="445">
                  <c:v>42975</c:v>
                </c:pt>
                <c:pt idx="446">
                  <c:v>42976</c:v>
                </c:pt>
                <c:pt idx="447">
                  <c:v>42977</c:v>
                </c:pt>
                <c:pt idx="448">
                  <c:v>42978</c:v>
                </c:pt>
                <c:pt idx="449">
                  <c:v>42979</c:v>
                </c:pt>
                <c:pt idx="450">
                  <c:v>42983</c:v>
                </c:pt>
                <c:pt idx="451">
                  <c:v>42984</c:v>
                </c:pt>
                <c:pt idx="452">
                  <c:v>42985</c:v>
                </c:pt>
                <c:pt idx="453">
                  <c:v>42986</c:v>
                </c:pt>
                <c:pt idx="454">
                  <c:v>42989</c:v>
                </c:pt>
                <c:pt idx="455">
                  <c:v>42990</c:v>
                </c:pt>
                <c:pt idx="456">
                  <c:v>42991</c:v>
                </c:pt>
                <c:pt idx="457">
                  <c:v>42992</c:v>
                </c:pt>
                <c:pt idx="458">
                  <c:v>42993</c:v>
                </c:pt>
                <c:pt idx="459">
                  <c:v>42996</c:v>
                </c:pt>
                <c:pt idx="460">
                  <c:v>42997</c:v>
                </c:pt>
                <c:pt idx="461">
                  <c:v>42998</c:v>
                </c:pt>
                <c:pt idx="462">
                  <c:v>42999</c:v>
                </c:pt>
                <c:pt idx="463">
                  <c:v>43000</c:v>
                </c:pt>
                <c:pt idx="464">
                  <c:v>43003</c:v>
                </c:pt>
                <c:pt idx="465">
                  <c:v>43004</c:v>
                </c:pt>
                <c:pt idx="466">
                  <c:v>43005</c:v>
                </c:pt>
                <c:pt idx="467">
                  <c:v>43006</c:v>
                </c:pt>
                <c:pt idx="468">
                  <c:v>43007</c:v>
                </c:pt>
                <c:pt idx="469">
                  <c:v>43010</c:v>
                </c:pt>
                <c:pt idx="470">
                  <c:v>43011</c:v>
                </c:pt>
                <c:pt idx="471">
                  <c:v>43012</c:v>
                </c:pt>
                <c:pt idx="472">
                  <c:v>43013</c:v>
                </c:pt>
                <c:pt idx="473">
                  <c:v>43014</c:v>
                </c:pt>
                <c:pt idx="474">
                  <c:v>43017</c:v>
                </c:pt>
                <c:pt idx="475">
                  <c:v>43018</c:v>
                </c:pt>
                <c:pt idx="476">
                  <c:v>43019</c:v>
                </c:pt>
                <c:pt idx="477">
                  <c:v>43020</c:v>
                </c:pt>
                <c:pt idx="478">
                  <c:v>43021</c:v>
                </c:pt>
                <c:pt idx="479">
                  <c:v>43024</c:v>
                </c:pt>
                <c:pt idx="480">
                  <c:v>43025</c:v>
                </c:pt>
                <c:pt idx="481">
                  <c:v>43026</c:v>
                </c:pt>
                <c:pt idx="482">
                  <c:v>43027</c:v>
                </c:pt>
                <c:pt idx="483">
                  <c:v>43028</c:v>
                </c:pt>
                <c:pt idx="484">
                  <c:v>43031</c:v>
                </c:pt>
                <c:pt idx="485">
                  <c:v>43032</c:v>
                </c:pt>
                <c:pt idx="486">
                  <c:v>43033</c:v>
                </c:pt>
                <c:pt idx="487">
                  <c:v>43034</c:v>
                </c:pt>
                <c:pt idx="488">
                  <c:v>43035</c:v>
                </c:pt>
                <c:pt idx="489">
                  <c:v>43038</c:v>
                </c:pt>
                <c:pt idx="490">
                  <c:v>43039</c:v>
                </c:pt>
                <c:pt idx="491">
                  <c:v>43040</c:v>
                </c:pt>
                <c:pt idx="492">
                  <c:v>43041</c:v>
                </c:pt>
                <c:pt idx="493">
                  <c:v>43042</c:v>
                </c:pt>
                <c:pt idx="494">
                  <c:v>43045</c:v>
                </c:pt>
                <c:pt idx="495">
                  <c:v>43046</c:v>
                </c:pt>
                <c:pt idx="496">
                  <c:v>43047</c:v>
                </c:pt>
                <c:pt idx="497">
                  <c:v>43048</c:v>
                </c:pt>
                <c:pt idx="498">
                  <c:v>43049</c:v>
                </c:pt>
                <c:pt idx="499">
                  <c:v>43052</c:v>
                </c:pt>
                <c:pt idx="500">
                  <c:v>43053</c:v>
                </c:pt>
                <c:pt idx="501">
                  <c:v>43054</c:v>
                </c:pt>
                <c:pt idx="502">
                  <c:v>43055</c:v>
                </c:pt>
                <c:pt idx="503">
                  <c:v>43056</c:v>
                </c:pt>
                <c:pt idx="504">
                  <c:v>43059</c:v>
                </c:pt>
                <c:pt idx="505">
                  <c:v>43060</c:v>
                </c:pt>
                <c:pt idx="506">
                  <c:v>43061</c:v>
                </c:pt>
                <c:pt idx="507">
                  <c:v>43063</c:v>
                </c:pt>
                <c:pt idx="508">
                  <c:v>43066</c:v>
                </c:pt>
                <c:pt idx="509">
                  <c:v>43067</c:v>
                </c:pt>
                <c:pt idx="510">
                  <c:v>43068</c:v>
                </c:pt>
                <c:pt idx="511">
                  <c:v>43069</c:v>
                </c:pt>
                <c:pt idx="512">
                  <c:v>43070</c:v>
                </c:pt>
                <c:pt idx="513">
                  <c:v>43073</c:v>
                </c:pt>
                <c:pt idx="514">
                  <c:v>43074</c:v>
                </c:pt>
                <c:pt idx="515">
                  <c:v>43075</c:v>
                </c:pt>
                <c:pt idx="516">
                  <c:v>43076</c:v>
                </c:pt>
                <c:pt idx="517">
                  <c:v>43077</c:v>
                </c:pt>
                <c:pt idx="518">
                  <c:v>43080</c:v>
                </c:pt>
                <c:pt idx="519">
                  <c:v>43081</c:v>
                </c:pt>
                <c:pt idx="520">
                  <c:v>43082</c:v>
                </c:pt>
                <c:pt idx="521">
                  <c:v>43083</c:v>
                </c:pt>
                <c:pt idx="522">
                  <c:v>43084</c:v>
                </c:pt>
                <c:pt idx="523">
                  <c:v>43087</c:v>
                </c:pt>
                <c:pt idx="524">
                  <c:v>43088</c:v>
                </c:pt>
                <c:pt idx="525">
                  <c:v>43089</c:v>
                </c:pt>
                <c:pt idx="526">
                  <c:v>43090</c:v>
                </c:pt>
                <c:pt idx="527">
                  <c:v>43091</c:v>
                </c:pt>
                <c:pt idx="528">
                  <c:v>43095</c:v>
                </c:pt>
                <c:pt idx="529">
                  <c:v>43096</c:v>
                </c:pt>
                <c:pt idx="530">
                  <c:v>43097</c:v>
                </c:pt>
                <c:pt idx="531">
                  <c:v>43098</c:v>
                </c:pt>
                <c:pt idx="532">
                  <c:v>43102</c:v>
                </c:pt>
                <c:pt idx="533">
                  <c:v>43103</c:v>
                </c:pt>
                <c:pt idx="534">
                  <c:v>43104</c:v>
                </c:pt>
                <c:pt idx="535">
                  <c:v>43105</c:v>
                </c:pt>
                <c:pt idx="536">
                  <c:v>43108</c:v>
                </c:pt>
                <c:pt idx="537">
                  <c:v>43109</c:v>
                </c:pt>
                <c:pt idx="538">
                  <c:v>43110</c:v>
                </c:pt>
                <c:pt idx="539">
                  <c:v>43111</c:v>
                </c:pt>
                <c:pt idx="540">
                  <c:v>43112</c:v>
                </c:pt>
                <c:pt idx="541">
                  <c:v>43116</c:v>
                </c:pt>
                <c:pt idx="542">
                  <c:v>43117</c:v>
                </c:pt>
                <c:pt idx="543">
                  <c:v>43118</c:v>
                </c:pt>
                <c:pt idx="544">
                  <c:v>43119</c:v>
                </c:pt>
                <c:pt idx="545">
                  <c:v>43122</c:v>
                </c:pt>
                <c:pt idx="546">
                  <c:v>43123</c:v>
                </c:pt>
                <c:pt idx="547">
                  <c:v>43124</c:v>
                </c:pt>
                <c:pt idx="548">
                  <c:v>43125</c:v>
                </c:pt>
                <c:pt idx="549">
                  <c:v>43126</c:v>
                </c:pt>
                <c:pt idx="550">
                  <c:v>43129</c:v>
                </c:pt>
                <c:pt idx="551">
                  <c:v>43130</c:v>
                </c:pt>
                <c:pt idx="552">
                  <c:v>43131</c:v>
                </c:pt>
                <c:pt idx="553">
                  <c:v>43132</c:v>
                </c:pt>
                <c:pt idx="554">
                  <c:v>43133</c:v>
                </c:pt>
                <c:pt idx="555">
                  <c:v>43136</c:v>
                </c:pt>
                <c:pt idx="556">
                  <c:v>43137</c:v>
                </c:pt>
                <c:pt idx="557">
                  <c:v>43138</c:v>
                </c:pt>
                <c:pt idx="558">
                  <c:v>43139</c:v>
                </c:pt>
                <c:pt idx="559">
                  <c:v>43140</c:v>
                </c:pt>
                <c:pt idx="560">
                  <c:v>43143</c:v>
                </c:pt>
                <c:pt idx="561">
                  <c:v>43144</c:v>
                </c:pt>
                <c:pt idx="562">
                  <c:v>43145</c:v>
                </c:pt>
                <c:pt idx="563">
                  <c:v>43146</c:v>
                </c:pt>
                <c:pt idx="564">
                  <c:v>43147</c:v>
                </c:pt>
                <c:pt idx="565">
                  <c:v>43151</c:v>
                </c:pt>
                <c:pt idx="566">
                  <c:v>43152</c:v>
                </c:pt>
                <c:pt idx="567">
                  <c:v>43153</c:v>
                </c:pt>
                <c:pt idx="568">
                  <c:v>43154</c:v>
                </c:pt>
                <c:pt idx="569">
                  <c:v>43157</c:v>
                </c:pt>
                <c:pt idx="570">
                  <c:v>43158</c:v>
                </c:pt>
                <c:pt idx="571">
                  <c:v>43159</c:v>
                </c:pt>
                <c:pt idx="572">
                  <c:v>43160</c:v>
                </c:pt>
                <c:pt idx="573">
                  <c:v>43161</c:v>
                </c:pt>
                <c:pt idx="574">
                  <c:v>43164</c:v>
                </c:pt>
                <c:pt idx="575">
                  <c:v>43165</c:v>
                </c:pt>
                <c:pt idx="576">
                  <c:v>43166</c:v>
                </c:pt>
                <c:pt idx="577">
                  <c:v>43167</c:v>
                </c:pt>
                <c:pt idx="578">
                  <c:v>43168</c:v>
                </c:pt>
                <c:pt idx="579">
                  <c:v>43171</c:v>
                </c:pt>
                <c:pt idx="580">
                  <c:v>43172</c:v>
                </c:pt>
                <c:pt idx="581">
                  <c:v>43173</c:v>
                </c:pt>
                <c:pt idx="582">
                  <c:v>43174</c:v>
                </c:pt>
                <c:pt idx="583">
                  <c:v>43175</c:v>
                </c:pt>
                <c:pt idx="584">
                  <c:v>43178</c:v>
                </c:pt>
                <c:pt idx="585">
                  <c:v>43179</c:v>
                </c:pt>
                <c:pt idx="586">
                  <c:v>43180</c:v>
                </c:pt>
                <c:pt idx="587">
                  <c:v>43181</c:v>
                </c:pt>
                <c:pt idx="588">
                  <c:v>43182</c:v>
                </c:pt>
                <c:pt idx="589">
                  <c:v>43185</c:v>
                </c:pt>
                <c:pt idx="590">
                  <c:v>43186</c:v>
                </c:pt>
                <c:pt idx="591">
                  <c:v>43187</c:v>
                </c:pt>
                <c:pt idx="592">
                  <c:v>43188</c:v>
                </c:pt>
                <c:pt idx="593">
                  <c:v>43192</c:v>
                </c:pt>
                <c:pt idx="594">
                  <c:v>43193</c:v>
                </c:pt>
                <c:pt idx="595">
                  <c:v>43194</c:v>
                </c:pt>
                <c:pt idx="596">
                  <c:v>43195</c:v>
                </c:pt>
                <c:pt idx="597">
                  <c:v>43196</c:v>
                </c:pt>
                <c:pt idx="598">
                  <c:v>43199</c:v>
                </c:pt>
                <c:pt idx="599">
                  <c:v>43200</c:v>
                </c:pt>
                <c:pt idx="600">
                  <c:v>43201</c:v>
                </c:pt>
                <c:pt idx="601">
                  <c:v>43202</c:v>
                </c:pt>
                <c:pt idx="602">
                  <c:v>43203</c:v>
                </c:pt>
                <c:pt idx="603">
                  <c:v>43206</c:v>
                </c:pt>
                <c:pt idx="604">
                  <c:v>43207</c:v>
                </c:pt>
                <c:pt idx="605">
                  <c:v>43208</c:v>
                </c:pt>
                <c:pt idx="606">
                  <c:v>43209</c:v>
                </c:pt>
                <c:pt idx="607">
                  <c:v>43210</c:v>
                </c:pt>
                <c:pt idx="608">
                  <c:v>43213</c:v>
                </c:pt>
                <c:pt idx="609">
                  <c:v>43214</c:v>
                </c:pt>
                <c:pt idx="610">
                  <c:v>43215</c:v>
                </c:pt>
                <c:pt idx="611">
                  <c:v>43216</c:v>
                </c:pt>
                <c:pt idx="612">
                  <c:v>43217</c:v>
                </c:pt>
                <c:pt idx="613">
                  <c:v>43220</c:v>
                </c:pt>
                <c:pt idx="614">
                  <c:v>43221</c:v>
                </c:pt>
                <c:pt idx="615">
                  <c:v>43222</c:v>
                </c:pt>
                <c:pt idx="616">
                  <c:v>43223</c:v>
                </c:pt>
                <c:pt idx="617">
                  <c:v>43224</c:v>
                </c:pt>
                <c:pt idx="618">
                  <c:v>43227</c:v>
                </c:pt>
                <c:pt idx="619">
                  <c:v>43228</c:v>
                </c:pt>
                <c:pt idx="620">
                  <c:v>43229</c:v>
                </c:pt>
                <c:pt idx="621">
                  <c:v>43230</c:v>
                </c:pt>
                <c:pt idx="622">
                  <c:v>43231</c:v>
                </c:pt>
                <c:pt idx="623">
                  <c:v>43234</c:v>
                </c:pt>
                <c:pt idx="624">
                  <c:v>43235</c:v>
                </c:pt>
                <c:pt idx="625">
                  <c:v>43236</c:v>
                </c:pt>
                <c:pt idx="626">
                  <c:v>43237</c:v>
                </c:pt>
                <c:pt idx="627">
                  <c:v>43238</c:v>
                </c:pt>
                <c:pt idx="628">
                  <c:v>43241</c:v>
                </c:pt>
                <c:pt idx="629">
                  <c:v>43242</c:v>
                </c:pt>
                <c:pt idx="630">
                  <c:v>43243</c:v>
                </c:pt>
                <c:pt idx="631">
                  <c:v>43244</c:v>
                </c:pt>
                <c:pt idx="632">
                  <c:v>43245</c:v>
                </c:pt>
                <c:pt idx="633">
                  <c:v>43249</c:v>
                </c:pt>
                <c:pt idx="634">
                  <c:v>43250</c:v>
                </c:pt>
                <c:pt idx="635">
                  <c:v>43251</c:v>
                </c:pt>
                <c:pt idx="636">
                  <c:v>43252</c:v>
                </c:pt>
                <c:pt idx="637">
                  <c:v>43255</c:v>
                </c:pt>
                <c:pt idx="638">
                  <c:v>43256</c:v>
                </c:pt>
                <c:pt idx="639">
                  <c:v>43257</c:v>
                </c:pt>
                <c:pt idx="640">
                  <c:v>43258</c:v>
                </c:pt>
                <c:pt idx="641">
                  <c:v>43259</c:v>
                </c:pt>
                <c:pt idx="642">
                  <c:v>43262</c:v>
                </c:pt>
                <c:pt idx="643">
                  <c:v>43263</c:v>
                </c:pt>
                <c:pt idx="644">
                  <c:v>43264</c:v>
                </c:pt>
                <c:pt idx="645">
                  <c:v>43265</c:v>
                </c:pt>
                <c:pt idx="646">
                  <c:v>43266</c:v>
                </c:pt>
                <c:pt idx="647">
                  <c:v>43269</c:v>
                </c:pt>
                <c:pt idx="648">
                  <c:v>43270</c:v>
                </c:pt>
                <c:pt idx="649">
                  <c:v>43271</c:v>
                </c:pt>
                <c:pt idx="650">
                  <c:v>43272</c:v>
                </c:pt>
                <c:pt idx="651">
                  <c:v>43273</c:v>
                </c:pt>
                <c:pt idx="652">
                  <c:v>43276</c:v>
                </c:pt>
                <c:pt idx="653">
                  <c:v>43277</c:v>
                </c:pt>
                <c:pt idx="654">
                  <c:v>43278</c:v>
                </c:pt>
                <c:pt idx="655">
                  <c:v>43279</c:v>
                </c:pt>
                <c:pt idx="656">
                  <c:v>43280</c:v>
                </c:pt>
                <c:pt idx="657">
                  <c:v>43283</c:v>
                </c:pt>
                <c:pt idx="658">
                  <c:v>43284</c:v>
                </c:pt>
                <c:pt idx="659">
                  <c:v>43286</c:v>
                </c:pt>
                <c:pt idx="660">
                  <c:v>43287</c:v>
                </c:pt>
                <c:pt idx="661">
                  <c:v>43290</c:v>
                </c:pt>
                <c:pt idx="662">
                  <c:v>43291</c:v>
                </c:pt>
                <c:pt idx="663">
                  <c:v>43292</c:v>
                </c:pt>
                <c:pt idx="664">
                  <c:v>43293</c:v>
                </c:pt>
                <c:pt idx="665">
                  <c:v>43294</c:v>
                </c:pt>
                <c:pt idx="666">
                  <c:v>43297</c:v>
                </c:pt>
                <c:pt idx="667">
                  <c:v>43298</c:v>
                </c:pt>
                <c:pt idx="668">
                  <c:v>43299</c:v>
                </c:pt>
                <c:pt idx="669">
                  <c:v>43300</c:v>
                </c:pt>
                <c:pt idx="670">
                  <c:v>43301</c:v>
                </c:pt>
                <c:pt idx="671">
                  <c:v>43304</c:v>
                </c:pt>
                <c:pt idx="672">
                  <c:v>43305</c:v>
                </c:pt>
                <c:pt idx="673">
                  <c:v>43306</c:v>
                </c:pt>
                <c:pt idx="674">
                  <c:v>43307</c:v>
                </c:pt>
                <c:pt idx="675">
                  <c:v>43308</c:v>
                </c:pt>
                <c:pt idx="676">
                  <c:v>43311</c:v>
                </c:pt>
                <c:pt idx="677">
                  <c:v>43312</c:v>
                </c:pt>
                <c:pt idx="678">
                  <c:v>43313</c:v>
                </c:pt>
                <c:pt idx="679">
                  <c:v>43314</c:v>
                </c:pt>
                <c:pt idx="680">
                  <c:v>43315</c:v>
                </c:pt>
                <c:pt idx="681">
                  <c:v>43318</c:v>
                </c:pt>
                <c:pt idx="682">
                  <c:v>43319</c:v>
                </c:pt>
                <c:pt idx="683">
                  <c:v>43320</c:v>
                </c:pt>
                <c:pt idx="684">
                  <c:v>43321</c:v>
                </c:pt>
                <c:pt idx="685">
                  <c:v>43322</c:v>
                </c:pt>
                <c:pt idx="686">
                  <c:v>43325</c:v>
                </c:pt>
                <c:pt idx="687">
                  <c:v>43326</c:v>
                </c:pt>
                <c:pt idx="688">
                  <c:v>43327</c:v>
                </c:pt>
                <c:pt idx="689">
                  <c:v>43328</c:v>
                </c:pt>
                <c:pt idx="690">
                  <c:v>43329</c:v>
                </c:pt>
                <c:pt idx="691">
                  <c:v>43332</c:v>
                </c:pt>
                <c:pt idx="692">
                  <c:v>43333</c:v>
                </c:pt>
                <c:pt idx="693">
                  <c:v>43334</c:v>
                </c:pt>
                <c:pt idx="694">
                  <c:v>43335</c:v>
                </c:pt>
                <c:pt idx="695">
                  <c:v>43336</c:v>
                </c:pt>
                <c:pt idx="696">
                  <c:v>43339</c:v>
                </c:pt>
                <c:pt idx="697">
                  <c:v>43340</c:v>
                </c:pt>
                <c:pt idx="698">
                  <c:v>43341</c:v>
                </c:pt>
                <c:pt idx="699">
                  <c:v>43342</c:v>
                </c:pt>
                <c:pt idx="700">
                  <c:v>43343</c:v>
                </c:pt>
                <c:pt idx="701">
                  <c:v>43347</c:v>
                </c:pt>
                <c:pt idx="702">
                  <c:v>43348</c:v>
                </c:pt>
                <c:pt idx="703">
                  <c:v>43349</c:v>
                </c:pt>
                <c:pt idx="704">
                  <c:v>43350</c:v>
                </c:pt>
                <c:pt idx="705">
                  <c:v>43353</c:v>
                </c:pt>
                <c:pt idx="706">
                  <c:v>43354</c:v>
                </c:pt>
                <c:pt idx="707">
                  <c:v>43355</c:v>
                </c:pt>
                <c:pt idx="708">
                  <c:v>43356</c:v>
                </c:pt>
                <c:pt idx="709">
                  <c:v>43357</c:v>
                </c:pt>
                <c:pt idx="710">
                  <c:v>43360</c:v>
                </c:pt>
                <c:pt idx="711">
                  <c:v>43361</c:v>
                </c:pt>
                <c:pt idx="712">
                  <c:v>43362</c:v>
                </c:pt>
                <c:pt idx="713">
                  <c:v>43363</c:v>
                </c:pt>
                <c:pt idx="714">
                  <c:v>43364</c:v>
                </c:pt>
                <c:pt idx="715">
                  <c:v>43367</c:v>
                </c:pt>
                <c:pt idx="716">
                  <c:v>43368</c:v>
                </c:pt>
                <c:pt idx="717">
                  <c:v>43369</c:v>
                </c:pt>
                <c:pt idx="718">
                  <c:v>43370</c:v>
                </c:pt>
                <c:pt idx="719">
                  <c:v>43371</c:v>
                </c:pt>
                <c:pt idx="720">
                  <c:v>43374</c:v>
                </c:pt>
                <c:pt idx="721">
                  <c:v>43375</c:v>
                </c:pt>
                <c:pt idx="722">
                  <c:v>43376</c:v>
                </c:pt>
                <c:pt idx="723">
                  <c:v>43377</c:v>
                </c:pt>
                <c:pt idx="724">
                  <c:v>43378</c:v>
                </c:pt>
                <c:pt idx="725">
                  <c:v>43381</c:v>
                </c:pt>
                <c:pt idx="726">
                  <c:v>43382</c:v>
                </c:pt>
                <c:pt idx="727">
                  <c:v>43383</c:v>
                </c:pt>
                <c:pt idx="728">
                  <c:v>43384</c:v>
                </c:pt>
                <c:pt idx="729">
                  <c:v>43385</c:v>
                </c:pt>
                <c:pt idx="730">
                  <c:v>43388</c:v>
                </c:pt>
                <c:pt idx="731">
                  <c:v>43389</c:v>
                </c:pt>
                <c:pt idx="732">
                  <c:v>43390</c:v>
                </c:pt>
                <c:pt idx="733">
                  <c:v>43391</c:v>
                </c:pt>
                <c:pt idx="734">
                  <c:v>43392</c:v>
                </c:pt>
                <c:pt idx="735">
                  <c:v>43395</c:v>
                </c:pt>
                <c:pt idx="736">
                  <c:v>43396</c:v>
                </c:pt>
                <c:pt idx="737">
                  <c:v>43397</c:v>
                </c:pt>
                <c:pt idx="738">
                  <c:v>43398</c:v>
                </c:pt>
                <c:pt idx="739">
                  <c:v>43399</c:v>
                </c:pt>
                <c:pt idx="740">
                  <c:v>43402</c:v>
                </c:pt>
                <c:pt idx="741">
                  <c:v>43403</c:v>
                </c:pt>
                <c:pt idx="742">
                  <c:v>43404</c:v>
                </c:pt>
                <c:pt idx="743">
                  <c:v>43405</c:v>
                </c:pt>
                <c:pt idx="744">
                  <c:v>43406</c:v>
                </c:pt>
                <c:pt idx="745">
                  <c:v>43409</c:v>
                </c:pt>
                <c:pt idx="746">
                  <c:v>43410</c:v>
                </c:pt>
                <c:pt idx="747">
                  <c:v>43411</c:v>
                </c:pt>
                <c:pt idx="748">
                  <c:v>43412</c:v>
                </c:pt>
                <c:pt idx="749">
                  <c:v>43413</c:v>
                </c:pt>
                <c:pt idx="750">
                  <c:v>43416</c:v>
                </c:pt>
                <c:pt idx="751">
                  <c:v>43417</c:v>
                </c:pt>
                <c:pt idx="752">
                  <c:v>43418</c:v>
                </c:pt>
                <c:pt idx="753">
                  <c:v>43419</c:v>
                </c:pt>
                <c:pt idx="754">
                  <c:v>43420</c:v>
                </c:pt>
                <c:pt idx="755">
                  <c:v>43423</c:v>
                </c:pt>
                <c:pt idx="756">
                  <c:v>43424</c:v>
                </c:pt>
                <c:pt idx="757">
                  <c:v>43425</c:v>
                </c:pt>
                <c:pt idx="758">
                  <c:v>43427</c:v>
                </c:pt>
                <c:pt idx="759">
                  <c:v>43430</c:v>
                </c:pt>
                <c:pt idx="760">
                  <c:v>43431</c:v>
                </c:pt>
                <c:pt idx="761">
                  <c:v>43432</c:v>
                </c:pt>
                <c:pt idx="762">
                  <c:v>43433</c:v>
                </c:pt>
                <c:pt idx="763">
                  <c:v>43434</c:v>
                </c:pt>
                <c:pt idx="764">
                  <c:v>43437</c:v>
                </c:pt>
                <c:pt idx="765">
                  <c:v>43438</c:v>
                </c:pt>
                <c:pt idx="766">
                  <c:v>43440</c:v>
                </c:pt>
                <c:pt idx="767">
                  <c:v>43441</c:v>
                </c:pt>
                <c:pt idx="768">
                  <c:v>43444</c:v>
                </c:pt>
                <c:pt idx="769">
                  <c:v>43445</c:v>
                </c:pt>
                <c:pt idx="770">
                  <c:v>43446</c:v>
                </c:pt>
                <c:pt idx="771">
                  <c:v>43447</c:v>
                </c:pt>
                <c:pt idx="772">
                  <c:v>43448</c:v>
                </c:pt>
                <c:pt idx="773">
                  <c:v>43451</c:v>
                </c:pt>
                <c:pt idx="774">
                  <c:v>43452</c:v>
                </c:pt>
                <c:pt idx="775">
                  <c:v>43453</c:v>
                </c:pt>
                <c:pt idx="776">
                  <c:v>43454</c:v>
                </c:pt>
                <c:pt idx="777">
                  <c:v>43455</c:v>
                </c:pt>
                <c:pt idx="778">
                  <c:v>43458</c:v>
                </c:pt>
                <c:pt idx="779">
                  <c:v>43460</c:v>
                </c:pt>
                <c:pt idx="780">
                  <c:v>43461</c:v>
                </c:pt>
                <c:pt idx="781">
                  <c:v>43462</c:v>
                </c:pt>
                <c:pt idx="782">
                  <c:v>43465</c:v>
                </c:pt>
                <c:pt idx="783">
                  <c:v>43466</c:v>
                </c:pt>
                <c:pt idx="784">
                  <c:v>43467</c:v>
                </c:pt>
                <c:pt idx="785">
                  <c:v>43468</c:v>
                </c:pt>
                <c:pt idx="786">
                  <c:v>43469</c:v>
                </c:pt>
                <c:pt idx="787">
                  <c:v>43472</c:v>
                </c:pt>
                <c:pt idx="788">
                  <c:v>43473</c:v>
                </c:pt>
                <c:pt idx="789">
                  <c:v>43474</c:v>
                </c:pt>
                <c:pt idx="790">
                  <c:v>43475</c:v>
                </c:pt>
                <c:pt idx="791">
                  <c:v>43476</c:v>
                </c:pt>
                <c:pt idx="792">
                  <c:v>43479</c:v>
                </c:pt>
                <c:pt idx="793">
                  <c:v>43480</c:v>
                </c:pt>
                <c:pt idx="794">
                  <c:v>43481</c:v>
                </c:pt>
                <c:pt idx="795">
                  <c:v>43482</c:v>
                </c:pt>
                <c:pt idx="796">
                  <c:v>43483</c:v>
                </c:pt>
                <c:pt idx="797">
                  <c:v>43486</c:v>
                </c:pt>
                <c:pt idx="798">
                  <c:v>43487</c:v>
                </c:pt>
                <c:pt idx="799">
                  <c:v>43488</c:v>
                </c:pt>
                <c:pt idx="800">
                  <c:v>43489</c:v>
                </c:pt>
                <c:pt idx="801">
                  <c:v>43490</c:v>
                </c:pt>
                <c:pt idx="802">
                  <c:v>43493</c:v>
                </c:pt>
                <c:pt idx="803">
                  <c:v>43494</c:v>
                </c:pt>
                <c:pt idx="804">
                  <c:v>43495</c:v>
                </c:pt>
                <c:pt idx="805">
                  <c:v>43496</c:v>
                </c:pt>
                <c:pt idx="806">
                  <c:v>43497</c:v>
                </c:pt>
                <c:pt idx="807">
                  <c:v>43500</c:v>
                </c:pt>
                <c:pt idx="808">
                  <c:v>43501</c:v>
                </c:pt>
                <c:pt idx="809">
                  <c:v>43502</c:v>
                </c:pt>
                <c:pt idx="810">
                  <c:v>43503</c:v>
                </c:pt>
                <c:pt idx="811">
                  <c:v>43504</c:v>
                </c:pt>
                <c:pt idx="812">
                  <c:v>43507</c:v>
                </c:pt>
                <c:pt idx="813">
                  <c:v>43508</c:v>
                </c:pt>
                <c:pt idx="814">
                  <c:v>43509</c:v>
                </c:pt>
                <c:pt idx="815">
                  <c:v>43510</c:v>
                </c:pt>
                <c:pt idx="816">
                  <c:v>43511</c:v>
                </c:pt>
                <c:pt idx="817">
                  <c:v>43514</c:v>
                </c:pt>
                <c:pt idx="818">
                  <c:v>43515</c:v>
                </c:pt>
                <c:pt idx="819">
                  <c:v>43516</c:v>
                </c:pt>
                <c:pt idx="820">
                  <c:v>43517</c:v>
                </c:pt>
                <c:pt idx="821">
                  <c:v>43518</c:v>
                </c:pt>
                <c:pt idx="822">
                  <c:v>43521</c:v>
                </c:pt>
                <c:pt idx="823">
                  <c:v>43522</c:v>
                </c:pt>
                <c:pt idx="824">
                  <c:v>43523</c:v>
                </c:pt>
                <c:pt idx="825">
                  <c:v>43524</c:v>
                </c:pt>
                <c:pt idx="826">
                  <c:v>43525</c:v>
                </c:pt>
                <c:pt idx="827">
                  <c:v>43528</c:v>
                </c:pt>
                <c:pt idx="828">
                  <c:v>43529</c:v>
                </c:pt>
                <c:pt idx="829">
                  <c:v>43530</c:v>
                </c:pt>
                <c:pt idx="830">
                  <c:v>43531</c:v>
                </c:pt>
                <c:pt idx="831">
                  <c:v>43532</c:v>
                </c:pt>
                <c:pt idx="832">
                  <c:v>43535</c:v>
                </c:pt>
                <c:pt idx="833">
                  <c:v>43536</c:v>
                </c:pt>
                <c:pt idx="834">
                  <c:v>43537</c:v>
                </c:pt>
                <c:pt idx="835">
                  <c:v>43538</c:v>
                </c:pt>
                <c:pt idx="836">
                  <c:v>43539</c:v>
                </c:pt>
                <c:pt idx="837">
                  <c:v>43542</c:v>
                </c:pt>
                <c:pt idx="838">
                  <c:v>43543</c:v>
                </c:pt>
                <c:pt idx="839">
                  <c:v>43544</c:v>
                </c:pt>
                <c:pt idx="840">
                  <c:v>43545</c:v>
                </c:pt>
                <c:pt idx="841">
                  <c:v>43546</c:v>
                </c:pt>
                <c:pt idx="842">
                  <c:v>43549</c:v>
                </c:pt>
                <c:pt idx="843">
                  <c:v>43550</c:v>
                </c:pt>
                <c:pt idx="844">
                  <c:v>43551</c:v>
                </c:pt>
                <c:pt idx="845">
                  <c:v>43552</c:v>
                </c:pt>
                <c:pt idx="846">
                  <c:v>43553</c:v>
                </c:pt>
                <c:pt idx="847">
                  <c:v>43556</c:v>
                </c:pt>
                <c:pt idx="848">
                  <c:v>43557</c:v>
                </c:pt>
                <c:pt idx="849">
                  <c:v>43558</c:v>
                </c:pt>
                <c:pt idx="850">
                  <c:v>43559</c:v>
                </c:pt>
                <c:pt idx="851">
                  <c:v>43560</c:v>
                </c:pt>
                <c:pt idx="852">
                  <c:v>43563</c:v>
                </c:pt>
                <c:pt idx="853">
                  <c:v>43564</c:v>
                </c:pt>
                <c:pt idx="854">
                  <c:v>43565</c:v>
                </c:pt>
                <c:pt idx="855">
                  <c:v>43566</c:v>
                </c:pt>
                <c:pt idx="856">
                  <c:v>43567</c:v>
                </c:pt>
                <c:pt idx="857">
                  <c:v>43570</c:v>
                </c:pt>
                <c:pt idx="858">
                  <c:v>43571</c:v>
                </c:pt>
                <c:pt idx="859">
                  <c:v>43572</c:v>
                </c:pt>
                <c:pt idx="860">
                  <c:v>43573</c:v>
                </c:pt>
                <c:pt idx="861">
                  <c:v>43574</c:v>
                </c:pt>
                <c:pt idx="862">
                  <c:v>43577</c:v>
                </c:pt>
                <c:pt idx="863">
                  <c:v>43578</c:v>
                </c:pt>
                <c:pt idx="864">
                  <c:v>43579</c:v>
                </c:pt>
                <c:pt idx="865">
                  <c:v>43580</c:v>
                </c:pt>
                <c:pt idx="866">
                  <c:v>43581</c:v>
                </c:pt>
                <c:pt idx="867">
                  <c:v>43584</c:v>
                </c:pt>
                <c:pt idx="868">
                  <c:v>43585</c:v>
                </c:pt>
                <c:pt idx="869">
                  <c:v>43586</c:v>
                </c:pt>
                <c:pt idx="870">
                  <c:v>43587</c:v>
                </c:pt>
                <c:pt idx="871">
                  <c:v>43588</c:v>
                </c:pt>
                <c:pt idx="872">
                  <c:v>43591</c:v>
                </c:pt>
                <c:pt idx="873">
                  <c:v>43592</c:v>
                </c:pt>
                <c:pt idx="874">
                  <c:v>43593</c:v>
                </c:pt>
                <c:pt idx="875">
                  <c:v>43594</c:v>
                </c:pt>
                <c:pt idx="876">
                  <c:v>43595</c:v>
                </c:pt>
                <c:pt idx="877">
                  <c:v>43598</c:v>
                </c:pt>
                <c:pt idx="878">
                  <c:v>43599</c:v>
                </c:pt>
                <c:pt idx="879">
                  <c:v>43600</c:v>
                </c:pt>
                <c:pt idx="880">
                  <c:v>43601</c:v>
                </c:pt>
                <c:pt idx="881">
                  <c:v>43602</c:v>
                </c:pt>
                <c:pt idx="882">
                  <c:v>43605</c:v>
                </c:pt>
                <c:pt idx="883">
                  <c:v>43606</c:v>
                </c:pt>
                <c:pt idx="884">
                  <c:v>43607</c:v>
                </c:pt>
                <c:pt idx="885">
                  <c:v>43608</c:v>
                </c:pt>
                <c:pt idx="886">
                  <c:v>43609</c:v>
                </c:pt>
                <c:pt idx="887">
                  <c:v>43612</c:v>
                </c:pt>
                <c:pt idx="888">
                  <c:v>43613</c:v>
                </c:pt>
                <c:pt idx="889">
                  <c:v>43614</c:v>
                </c:pt>
                <c:pt idx="890">
                  <c:v>43615</c:v>
                </c:pt>
                <c:pt idx="891">
                  <c:v>43616</c:v>
                </c:pt>
                <c:pt idx="892">
                  <c:v>43619</c:v>
                </c:pt>
                <c:pt idx="893">
                  <c:v>43620</c:v>
                </c:pt>
                <c:pt idx="894">
                  <c:v>43621</c:v>
                </c:pt>
                <c:pt idx="895">
                  <c:v>43622</c:v>
                </c:pt>
                <c:pt idx="896">
                  <c:v>43623</c:v>
                </c:pt>
                <c:pt idx="897">
                  <c:v>43626</c:v>
                </c:pt>
                <c:pt idx="898">
                  <c:v>43627</c:v>
                </c:pt>
                <c:pt idx="899">
                  <c:v>43628</c:v>
                </c:pt>
                <c:pt idx="900">
                  <c:v>43629</c:v>
                </c:pt>
                <c:pt idx="901">
                  <c:v>43630</c:v>
                </c:pt>
                <c:pt idx="902">
                  <c:v>43633</c:v>
                </c:pt>
                <c:pt idx="903">
                  <c:v>43634</c:v>
                </c:pt>
                <c:pt idx="904">
                  <c:v>43635</c:v>
                </c:pt>
                <c:pt idx="905">
                  <c:v>43636</c:v>
                </c:pt>
                <c:pt idx="906">
                  <c:v>43637</c:v>
                </c:pt>
                <c:pt idx="907">
                  <c:v>43640</c:v>
                </c:pt>
                <c:pt idx="908">
                  <c:v>43641</c:v>
                </c:pt>
                <c:pt idx="909">
                  <c:v>43642</c:v>
                </c:pt>
                <c:pt idx="910">
                  <c:v>43643</c:v>
                </c:pt>
                <c:pt idx="911">
                  <c:v>43644</c:v>
                </c:pt>
                <c:pt idx="912">
                  <c:v>43647</c:v>
                </c:pt>
                <c:pt idx="913">
                  <c:v>43648</c:v>
                </c:pt>
                <c:pt idx="914">
                  <c:v>43649</c:v>
                </c:pt>
                <c:pt idx="915">
                  <c:v>43650</c:v>
                </c:pt>
                <c:pt idx="916">
                  <c:v>43651</c:v>
                </c:pt>
                <c:pt idx="917">
                  <c:v>43654</c:v>
                </c:pt>
                <c:pt idx="918">
                  <c:v>43655</c:v>
                </c:pt>
                <c:pt idx="919">
                  <c:v>43656</c:v>
                </c:pt>
                <c:pt idx="920">
                  <c:v>43657</c:v>
                </c:pt>
                <c:pt idx="921">
                  <c:v>43658</c:v>
                </c:pt>
                <c:pt idx="922">
                  <c:v>43661</c:v>
                </c:pt>
                <c:pt idx="923">
                  <c:v>43662</c:v>
                </c:pt>
                <c:pt idx="924">
                  <c:v>43663</c:v>
                </c:pt>
                <c:pt idx="925">
                  <c:v>43664</c:v>
                </c:pt>
                <c:pt idx="926">
                  <c:v>43665</c:v>
                </c:pt>
                <c:pt idx="927">
                  <c:v>43668</c:v>
                </c:pt>
                <c:pt idx="928">
                  <c:v>43669</c:v>
                </c:pt>
                <c:pt idx="929">
                  <c:v>43670</c:v>
                </c:pt>
                <c:pt idx="930">
                  <c:v>43671</c:v>
                </c:pt>
                <c:pt idx="931">
                  <c:v>43672</c:v>
                </c:pt>
                <c:pt idx="932">
                  <c:v>43675</c:v>
                </c:pt>
                <c:pt idx="933">
                  <c:v>43676</c:v>
                </c:pt>
                <c:pt idx="934">
                  <c:v>43677</c:v>
                </c:pt>
                <c:pt idx="935">
                  <c:v>43678</c:v>
                </c:pt>
                <c:pt idx="936">
                  <c:v>43679</c:v>
                </c:pt>
                <c:pt idx="937">
                  <c:v>43682</c:v>
                </c:pt>
                <c:pt idx="938">
                  <c:v>43683</c:v>
                </c:pt>
                <c:pt idx="939">
                  <c:v>43684</c:v>
                </c:pt>
                <c:pt idx="940">
                  <c:v>43685</c:v>
                </c:pt>
                <c:pt idx="941">
                  <c:v>43686</c:v>
                </c:pt>
                <c:pt idx="942">
                  <c:v>43689</c:v>
                </c:pt>
                <c:pt idx="943">
                  <c:v>43690</c:v>
                </c:pt>
                <c:pt idx="944">
                  <c:v>43691</c:v>
                </c:pt>
                <c:pt idx="945">
                  <c:v>43692</c:v>
                </c:pt>
                <c:pt idx="946">
                  <c:v>43693</c:v>
                </c:pt>
                <c:pt idx="947">
                  <c:v>43696</c:v>
                </c:pt>
                <c:pt idx="948">
                  <c:v>43697</c:v>
                </c:pt>
                <c:pt idx="949">
                  <c:v>43698</c:v>
                </c:pt>
                <c:pt idx="950">
                  <c:v>43699</c:v>
                </c:pt>
                <c:pt idx="951">
                  <c:v>43700</c:v>
                </c:pt>
                <c:pt idx="952">
                  <c:v>43703</c:v>
                </c:pt>
                <c:pt idx="953">
                  <c:v>43704</c:v>
                </c:pt>
                <c:pt idx="954">
                  <c:v>43705</c:v>
                </c:pt>
                <c:pt idx="955">
                  <c:v>43706</c:v>
                </c:pt>
                <c:pt idx="956">
                  <c:v>43707</c:v>
                </c:pt>
                <c:pt idx="957">
                  <c:v>43710</c:v>
                </c:pt>
                <c:pt idx="958">
                  <c:v>43711</c:v>
                </c:pt>
                <c:pt idx="959">
                  <c:v>43712</c:v>
                </c:pt>
                <c:pt idx="960">
                  <c:v>43713</c:v>
                </c:pt>
                <c:pt idx="961">
                  <c:v>43714</c:v>
                </c:pt>
                <c:pt idx="962">
                  <c:v>43717</c:v>
                </c:pt>
                <c:pt idx="963">
                  <c:v>43718</c:v>
                </c:pt>
                <c:pt idx="964">
                  <c:v>43719</c:v>
                </c:pt>
                <c:pt idx="965">
                  <c:v>43720</c:v>
                </c:pt>
                <c:pt idx="966">
                  <c:v>43721</c:v>
                </c:pt>
                <c:pt idx="967">
                  <c:v>43724</c:v>
                </c:pt>
                <c:pt idx="968">
                  <c:v>43725</c:v>
                </c:pt>
                <c:pt idx="969">
                  <c:v>43726</c:v>
                </c:pt>
                <c:pt idx="970">
                  <c:v>43727</c:v>
                </c:pt>
                <c:pt idx="971">
                  <c:v>43728</c:v>
                </c:pt>
                <c:pt idx="972">
                  <c:v>43731</c:v>
                </c:pt>
                <c:pt idx="973">
                  <c:v>43732</c:v>
                </c:pt>
                <c:pt idx="974">
                  <c:v>43733</c:v>
                </c:pt>
                <c:pt idx="975">
                  <c:v>43734</c:v>
                </c:pt>
                <c:pt idx="976">
                  <c:v>43735</c:v>
                </c:pt>
                <c:pt idx="977">
                  <c:v>43738</c:v>
                </c:pt>
                <c:pt idx="978">
                  <c:v>43739</c:v>
                </c:pt>
                <c:pt idx="979">
                  <c:v>43740</c:v>
                </c:pt>
                <c:pt idx="980">
                  <c:v>43741</c:v>
                </c:pt>
                <c:pt idx="981">
                  <c:v>43742</c:v>
                </c:pt>
                <c:pt idx="982">
                  <c:v>43745</c:v>
                </c:pt>
                <c:pt idx="983">
                  <c:v>43746</c:v>
                </c:pt>
                <c:pt idx="984">
                  <c:v>43747</c:v>
                </c:pt>
                <c:pt idx="985">
                  <c:v>43748</c:v>
                </c:pt>
                <c:pt idx="986">
                  <c:v>43749</c:v>
                </c:pt>
                <c:pt idx="987">
                  <c:v>43752</c:v>
                </c:pt>
                <c:pt idx="988">
                  <c:v>43753</c:v>
                </c:pt>
                <c:pt idx="989">
                  <c:v>43754</c:v>
                </c:pt>
                <c:pt idx="990">
                  <c:v>43755</c:v>
                </c:pt>
                <c:pt idx="991">
                  <c:v>43756</c:v>
                </c:pt>
                <c:pt idx="992">
                  <c:v>43759</c:v>
                </c:pt>
                <c:pt idx="993">
                  <c:v>43760</c:v>
                </c:pt>
                <c:pt idx="994">
                  <c:v>43761</c:v>
                </c:pt>
                <c:pt idx="995">
                  <c:v>43762</c:v>
                </c:pt>
                <c:pt idx="996">
                  <c:v>43763</c:v>
                </c:pt>
                <c:pt idx="997">
                  <c:v>43766</c:v>
                </c:pt>
                <c:pt idx="998">
                  <c:v>43767</c:v>
                </c:pt>
                <c:pt idx="999">
                  <c:v>43768</c:v>
                </c:pt>
                <c:pt idx="1000">
                  <c:v>43769</c:v>
                </c:pt>
                <c:pt idx="1001">
                  <c:v>43770</c:v>
                </c:pt>
                <c:pt idx="1002">
                  <c:v>43773</c:v>
                </c:pt>
                <c:pt idx="1003">
                  <c:v>43774</c:v>
                </c:pt>
                <c:pt idx="1004">
                  <c:v>43775</c:v>
                </c:pt>
                <c:pt idx="1005">
                  <c:v>43776</c:v>
                </c:pt>
                <c:pt idx="1006">
                  <c:v>43777</c:v>
                </c:pt>
                <c:pt idx="1007">
                  <c:v>43780</c:v>
                </c:pt>
                <c:pt idx="1008">
                  <c:v>43781</c:v>
                </c:pt>
                <c:pt idx="1009">
                  <c:v>43782</c:v>
                </c:pt>
                <c:pt idx="1010">
                  <c:v>43783</c:v>
                </c:pt>
                <c:pt idx="1011">
                  <c:v>43784</c:v>
                </c:pt>
                <c:pt idx="1012">
                  <c:v>43787</c:v>
                </c:pt>
                <c:pt idx="1013">
                  <c:v>43788</c:v>
                </c:pt>
                <c:pt idx="1014">
                  <c:v>43789</c:v>
                </c:pt>
                <c:pt idx="1015">
                  <c:v>43790</c:v>
                </c:pt>
                <c:pt idx="1016">
                  <c:v>43791</c:v>
                </c:pt>
                <c:pt idx="1017">
                  <c:v>43794</c:v>
                </c:pt>
                <c:pt idx="1018">
                  <c:v>43795</c:v>
                </c:pt>
                <c:pt idx="1019">
                  <c:v>43796</c:v>
                </c:pt>
                <c:pt idx="1020">
                  <c:v>43797</c:v>
                </c:pt>
                <c:pt idx="1021">
                  <c:v>43798</c:v>
                </c:pt>
                <c:pt idx="1022">
                  <c:v>43801</c:v>
                </c:pt>
                <c:pt idx="1023">
                  <c:v>43802</c:v>
                </c:pt>
                <c:pt idx="1024">
                  <c:v>43803</c:v>
                </c:pt>
                <c:pt idx="1025">
                  <c:v>43804</c:v>
                </c:pt>
                <c:pt idx="1026">
                  <c:v>43805</c:v>
                </c:pt>
                <c:pt idx="1027">
                  <c:v>43808</c:v>
                </c:pt>
                <c:pt idx="1028">
                  <c:v>43809</c:v>
                </c:pt>
                <c:pt idx="1029">
                  <c:v>43810</c:v>
                </c:pt>
                <c:pt idx="1030">
                  <c:v>43811</c:v>
                </c:pt>
                <c:pt idx="1031">
                  <c:v>43812</c:v>
                </c:pt>
                <c:pt idx="1032">
                  <c:v>43815</c:v>
                </c:pt>
                <c:pt idx="1033">
                  <c:v>43816</c:v>
                </c:pt>
                <c:pt idx="1034">
                  <c:v>43817</c:v>
                </c:pt>
                <c:pt idx="1035">
                  <c:v>43818</c:v>
                </c:pt>
                <c:pt idx="1036">
                  <c:v>43819</c:v>
                </c:pt>
                <c:pt idx="1037">
                  <c:v>43822</c:v>
                </c:pt>
                <c:pt idx="1038">
                  <c:v>43823</c:v>
                </c:pt>
                <c:pt idx="1039">
                  <c:v>43824</c:v>
                </c:pt>
                <c:pt idx="1040">
                  <c:v>43825</c:v>
                </c:pt>
                <c:pt idx="1041">
                  <c:v>43826</c:v>
                </c:pt>
                <c:pt idx="1042">
                  <c:v>43829</c:v>
                </c:pt>
                <c:pt idx="1043">
                  <c:v>43830</c:v>
                </c:pt>
                <c:pt idx="1044">
                  <c:v>43832</c:v>
                </c:pt>
                <c:pt idx="1045">
                  <c:v>43833</c:v>
                </c:pt>
                <c:pt idx="1046">
                  <c:v>43836</c:v>
                </c:pt>
                <c:pt idx="1047">
                  <c:v>43837</c:v>
                </c:pt>
                <c:pt idx="1048">
                  <c:v>43838</c:v>
                </c:pt>
                <c:pt idx="1049">
                  <c:v>43839</c:v>
                </c:pt>
                <c:pt idx="1050">
                  <c:v>43840</c:v>
                </c:pt>
                <c:pt idx="1051">
                  <c:v>43843</c:v>
                </c:pt>
                <c:pt idx="1052">
                  <c:v>43844</c:v>
                </c:pt>
                <c:pt idx="1053">
                  <c:v>43845</c:v>
                </c:pt>
                <c:pt idx="1054">
                  <c:v>43846</c:v>
                </c:pt>
                <c:pt idx="1055">
                  <c:v>43847</c:v>
                </c:pt>
                <c:pt idx="1056">
                  <c:v>43851</c:v>
                </c:pt>
                <c:pt idx="1057">
                  <c:v>43852</c:v>
                </c:pt>
                <c:pt idx="1058">
                  <c:v>43853</c:v>
                </c:pt>
                <c:pt idx="1059">
                  <c:v>43854</c:v>
                </c:pt>
                <c:pt idx="1060">
                  <c:v>43857</c:v>
                </c:pt>
                <c:pt idx="1061">
                  <c:v>43858</c:v>
                </c:pt>
                <c:pt idx="1062">
                  <c:v>43859</c:v>
                </c:pt>
                <c:pt idx="1063">
                  <c:v>43860</c:v>
                </c:pt>
                <c:pt idx="1064">
                  <c:v>43861</c:v>
                </c:pt>
                <c:pt idx="1065">
                  <c:v>43864</c:v>
                </c:pt>
                <c:pt idx="1066">
                  <c:v>43865</c:v>
                </c:pt>
                <c:pt idx="1067">
                  <c:v>43866</c:v>
                </c:pt>
                <c:pt idx="1068">
                  <c:v>43867</c:v>
                </c:pt>
                <c:pt idx="1069">
                  <c:v>43868</c:v>
                </c:pt>
                <c:pt idx="1070">
                  <c:v>43871</c:v>
                </c:pt>
                <c:pt idx="1071">
                  <c:v>43872</c:v>
                </c:pt>
                <c:pt idx="1072">
                  <c:v>43873</c:v>
                </c:pt>
                <c:pt idx="1073">
                  <c:v>43874</c:v>
                </c:pt>
                <c:pt idx="1074">
                  <c:v>43875</c:v>
                </c:pt>
                <c:pt idx="1075">
                  <c:v>43879</c:v>
                </c:pt>
                <c:pt idx="1076">
                  <c:v>43880</c:v>
                </c:pt>
                <c:pt idx="1077">
                  <c:v>43881</c:v>
                </c:pt>
                <c:pt idx="1078">
                  <c:v>43882</c:v>
                </c:pt>
                <c:pt idx="1079">
                  <c:v>43885</c:v>
                </c:pt>
                <c:pt idx="1080">
                  <c:v>43886</c:v>
                </c:pt>
                <c:pt idx="1081">
                  <c:v>43887</c:v>
                </c:pt>
                <c:pt idx="1082">
                  <c:v>43888</c:v>
                </c:pt>
                <c:pt idx="1083">
                  <c:v>43889</c:v>
                </c:pt>
                <c:pt idx="1084">
                  <c:v>43892</c:v>
                </c:pt>
                <c:pt idx="1085">
                  <c:v>43893</c:v>
                </c:pt>
                <c:pt idx="1086">
                  <c:v>43894</c:v>
                </c:pt>
                <c:pt idx="1087">
                  <c:v>43895</c:v>
                </c:pt>
                <c:pt idx="1088">
                  <c:v>43896</c:v>
                </c:pt>
                <c:pt idx="1089">
                  <c:v>43899</c:v>
                </c:pt>
                <c:pt idx="1090">
                  <c:v>43900</c:v>
                </c:pt>
                <c:pt idx="1091">
                  <c:v>43901</c:v>
                </c:pt>
                <c:pt idx="1092">
                  <c:v>43902</c:v>
                </c:pt>
                <c:pt idx="1093">
                  <c:v>43903</c:v>
                </c:pt>
                <c:pt idx="1094">
                  <c:v>43906</c:v>
                </c:pt>
                <c:pt idx="1095">
                  <c:v>43907</c:v>
                </c:pt>
                <c:pt idx="1096">
                  <c:v>43908</c:v>
                </c:pt>
                <c:pt idx="1097">
                  <c:v>43909</c:v>
                </c:pt>
                <c:pt idx="1098">
                  <c:v>43910</c:v>
                </c:pt>
                <c:pt idx="1099">
                  <c:v>43913</c:v>
                </c:pt>
                <c:pt idx="1100">
                  <c:v>43914</c:v>
                </c:pt>
                <c:pt idx="1101">
                  <c:v>43915</c:v>
                </c:pt>
                <c:pt idx="1102">
                  <c:v>43916</c:v>
                </c:pt>
                <c:pt idx="1103">
                  <c:v>43917</c:v>
                </c:pt>
                <c:pt idx="1104">
                  <c:v>43920</c:v>
                </c:pt>
                <c:pt idx="1105">
                  <c:v>43921</c:v>
                </c:pt>
                <c:pt idx="1106">
                  <c:v>43922</c:v>
                </c:pt>
                <c:pt idx="1107">
                  <c:v>43923</c:v>
                </c:pt>
                <c:pt idx="1108">
                  <c:v>43924</c:v>
                </c:pt>
                <c:pt idx="1109">
                  <c:v>43927</c:v>
                </c:pt>
                <c:pt idx="1110">
                  <c:v>43928</c:v>
                </c:pt>
                <c:pt idx="1111">
                  <c:v>43929</c:v>
                </c:pt>
                <c:pt idx="1112">
                  <c:v>43930</c:v>
                </c:pt>
                <c:pt idx="1113">
                  <c:v>43934</c:v>
                </c:pt>
                <c:pt idx="1114">
                  <c:v>43935</c:v>
                </c:pt>
                <c:pt idx="1115">
                  <c:v>43936</c:v>
                </c:pt>
                <c:pt idx="1116">
                  <c:v>43937</c:v>
                </c:pt>
                <c:pt idx="1117">
                  <c:v>43938</c:v>
                </c:pt>
                <c:pt idx="1118">
                  <c:v>43941</c:v>
                </c:pt>
                <c:pt idx="1119">
                  <c:v>43942</c:v>
                </c:pt>
                <c:pt idx="1120">
                  <c:v>43943</c:v>
                </c:pt>
                <c:pt idx="1121">
                  <c:v>43944</c:v>
                </c:pt>
                <c:pt idx="1122">
                  <c:v>43945</c:v>
                </c:pt>
                <c:pt idx="1123">
                  <c:v>43948</c:v>
                </c:pt>
                <c:pt idx="1124">
                  <c:v>43949</c:v>
                </c:pt>
                <c:pt idx="1125">
                  <c:v>43950</c:v>
                </c:pt>
                <c:pt idx="1126">
                  <c:v>43951</c:v>
                </c:pt>
                <c:pt idx="1127">
                  <c:v>43952</c:v>
                </c:pt>
                <c:pt idx="1128">
                  <c:v>43955</c:v>
                </c:pt>
                <c:pt idx="1129">
                  <c:v>43956</c:v>
                </c:pt>
                <c:pt idx="1130">
                  <c:v>43957</c:v>
                </c:pt>
                <c:pt idx="1131">
                  <c:v>43958</c:v>
                </c:pt>
                <c:pt idx="1132">
                  <c:v>43959</c:v>
                </c:pt>
                <c:pt idx="1133">
                  <c:v>43962</c:v>
                </c:pt>
                <c:pt idx="1134">
                  <c:v>43963</c:v>
                </c:pt>
                <c:pt idx="1135">
                  <c:v>43964</c:v>
                </c:pt>
                <c:pt idx="1136">
                  <c:v>43965</c:v>
                </c:pt>
                <c:pt idx="1137">
                  <c:v>43966</c:v>
                </c:pt>
                <c:pt idx="1138">
                  <c:v>43969</c:v>
                </c:pt>
                <c:pt idx="1139">
                  <c:v>43970</c:v>
                </c:pt>
                <c:pt idx="1140">
                  <c:v>43971</c:v>
                </c:pt>
                <c:pt idx="1141">
                  <c:v>43972</c:v>
                </c:pt>
                <c:pt idx="1142">
                  <c:v>43973</c:v>
                </c:pt>
                <c:pt idx="1143">
                  <c:v>43977</c:v>
                </c:pt>
                <c:pt idx="1144">
                  <c:v>43978</c:v>
                </c:pt>
                <c:pt idx="1145">
                  <c:v>43979</c:v>
                </c:pt>
                <c:pt idx="1146">
                  <c:v>43980</c:v>
                </c:pt>
                <c:pt idx="1147">
                  <c:v>43983</c:v>
                </c:pt>
                <c:pt idx="1148">
                  <c:v>43984</c:v>
                </c:pt>
                <c:pt idx="1149">
                  <c:v>43985</c:v>
                </c:pt>
                <c:pt idx="1150">
                  <c:v>43986</c:v>
                </c:pt>
                <c:pt idx="1151">
                  <c:v>43987</c:v>
                </c:pt>
                <c:pt idx="1152">
                  <c:v>43990</c:v>
                </c:pt>
                <c:pt idx="1153">
                  <c:v>43991</c:v>
                </c:pt>
                <c:pt idx="1154">
                  <c:v>43992</c:v>
                </c:pt>
                <c:pt idx="1155">
                  <c:v>43993</c:v>
                </c:pt>
                <c:pt idx="1156">
                  <c:v>43994</c:v>
                </c:pt>
                <c:pt idx="1157">
                  <c:v>43997</c:v>
                </c:pt>
                <c:pt idx="1158">
                  <c:v>43998</c:v>
                </c:pt>
                <c:pt idx="1159">
                  <c:v>43999</c:v>
                </c:pt>
                <c:pt idx="1160">
                  <c:v>44000</c:v>
                </c:pt>
                <c:pt idx="1161">
                  <c:v>44001</c:v>
                </c:pt>
                <c:pt idx="1162">
                  <c:v>44004</c:v>
                </c:pt>
                <c:pt idx="1163">
                  <c:v>44005</c:v>
                </c:pt>
                <c:pt idx="1164">
                  <c:v>44006</c:v>
                </c:pt>
                <c:pt idx="1165">
                  <c:v>44007</c:v>
                </c:pt>
                <c:pt idx="1166">
                  <c:v>44008</c:v>
                </c:pt>
                <c:pt idx="1167">
                  <c:v>44011</c:v>
                </c:pt>
                <c:pt idx="1168">
                  <c:v>44012</c:v>
                </c:pt>
                <c:pt idx="1169">
                  <c:v>44013</c:v>
                </c:pt>
                <c:pt idx="1170">
                  <c:v>44014</c:v>
                </c:pt>
                <c:pt idx="1171">
                  <c:v>44018</c:v>
                </c:pt>
                <c:pt idx="1172">
                  <c:v>44019</c:v>
                </c:pt>
                <c:pt idx="1173">
                  <c:v>44020</c:v>
                </c:pt>
                <c:pt idx="1174">
                  <c:v>44021</c:v>
                </c:pt>
                <c:pt idx="1175">
                  <c:v>44022</c:v>
                </c:pt>
                <c:pt idx="1176">
                  <c:v>44025</c:v>
                </c:pt>
                <c:pt idx="1177">
                  <c:v>44026</c:v>
                </c:pt>
                <c:pt idx="1178">
                  <c:v>44027</c:v>
                </c:pt>
                <c:pt idx="1179">
                  <c:v>44028</c:v>
                </c:pt>
                <c:pt idx="1180">
                  <c:v>44029</c:v>
                </c:pt>
                <c:pt idx="1181">
                  <c:v>44032</c:v>
                </c:pt>
                <c:pt idx="1182">
                  <c:v>44033</c:v>
                </c:pt>
                <c:pt idx="1183">
                  <c:v>44034</c:v>
                </c:pt>
                <c:pt idx="1184">
                  <c:v>44035</c:v>
                </c:pt>
                <c:pt idx="1185">
                  <c:v>44036</c:v>
                </c:pt>
                <c:pt idx="1186">
                  <c:v>44039</c:v>
                </c:pt>
                <c:pt idx="1187">
                  <c:v>44040</c:v>
                </c:pt>
                <c:pt idx="1188">
                  <c:v>44041</c:v>
                </c:pt>
                <c:pt idx="1189">
                  <c:v>44042</c:v>
                </c:pt>
                <c:pt idx="1190">
                  <c:v>44043</c:v>
                </c:pt>
                <c:pt idx="1191">
                  <c:v>44046</c:v>
                </c:pt>
                <c:pt idx="1192">
                  <c:v>44047</c:v>
                </c:pt>
                <c:pt idx="1193">
                  <c:v>44048</c:v>
                </c:pt>
                <c:pt idx="1194">
                  <c:v>44049</c:v>
                </c:pt>
                <c:pt idx="1195">
                  <c:v>44050</c:v>
                </c:pt>
                <c:pt idx="1196">
                  <c:v>44053</c:v>
                </c:pt>
                <c:pt idx="1197">
                  <c:v>44054</c:v>
                </c:pt>
                <c:pt idx="1198">
                  <c:v>44055</c:v>
                </c:pt>
                <c:pt idx="1199">
                  <c:v>44056</c:v>
                </c:pt>
                <c:pt idx="1200">
                  <c:v>44057</c:v>
                </c:pt>
                <c:pt idx="1201">
                  <c:v>44060</c:v>
                </c:pt>
                <c:pt idx="1202">
                  <c:v>44061</c:v>
                </c:pt>
                <c:pt idx="1203">
                  <c:v>44062</c:v>
                </c:pt>
                <c:pt idx="1204">
                  <c:v>44063</c:v>
                </c:pt>
                <c:pt idx="1205">
                  <c:v>44064</c:v>
                </c:pt>
                <c:pt idx="1206">
                  <c:v>44067</c:v>
                </c:pt>
                <c:pt idx="1207">
                  <c:v>44068</c:v>
                </c:pt>
                <c:pt idx="1208">
                  <c:v>44069</c:v>
                </c:pt>
                <c:pt idx="1209">
                  <c:v>44070</c:v>
                </c:pt>
                <c:pt idx="1210">
                  <c:v>44071</c:v>
                </c:pt>
                <c:pt idx="1211">
                  <c:v>44074</c:v>
                </c:pt>
                <c:pt idx="1212">
                  <c:v>44075</c:v>
                </c:pt>
                <c:pt idx="1213">
                  <c:v>44076</c:v>
                </c:pt>
                <c:pt idx="1214">
                  <c:v>44077</c:v>
                </c:pt>
                <c:pt idx="1215">
                  <c:v>44078</c:v>
                </c:pt>
                <c:pt idx="1216">
                  <c:v>44082</c:v>
                </c:pt>
                <c:pt idx="1217">
                  <c:v>44083</c:v>
                </c:pt>
                <c:pt idx="1218">
                  <c:v>44084</c:v>
                </c:pt>
                <c:pt idx="1219">
                  <c:v>44085</c:v>
                </c:pt>
                <c:pt idx="1220">
                  <c:v>44088</c:v>
                </c:pt>
                <c:pt idx="1221">
                  <c:v>44089</c:v>
                </c:pt>
                <c:pt idx="1222">
                  <c:v>44090</c:v>
                </c:pt>
                <c:pt idx="1223">
                  <c:v>44091</c:v>
                </c:pt>
                <c:pt idx="1224">
                  <c:v>44092</c:v>
                </c:pt>
                <c:pt idx="1225">
                  <c:v>44095</c:v>
                </c:pt>
                <c:pt idx="1226">
                  <c:v>44096</c:v>
                </c:pt>
                <c:pt idx="1227">
                  <c:v>44097</c:v>
                </c:pt>
                <c:pt idx="1228">
                  <c:v>44098</c:v>
                </c:pt>
                <c:pt idx="1229">
                  <c:v>44099</c:v>
                </c:pt>
                <c:pt idx="1230">
                  <c:v>44102</c:v>
                </c:pt>
                <c:pt idx="1231">
                  <c:v>44103</c:v>
                </c:pt>
                <c:pt idx="1232">
                  <c:v>44104</c:v>
                </c:pt>
                <c:pt idx="1233">
                  <c:v>44105</c:v>
                </c:pt>
                <c:pt idx="1234">
                  <c:v>44106</c:v>
                </c:pt>
                <c:pt idx="1235">
                  <c:v>44109</c:v>
                </c:pt>
                <c:pt idx="1236">
                  <c:v>44110</c:v>
                </c:pt>
                <c:pt idx="1237">
                  <c:v>44111</c:v>
                </c:pt>
                <c:pt idx="1238">
                  <c:v>44112</c:v>
                </c:pt>
                <c:pt idx="1239">
                  <c:v>44113</c:v>
                </c:pt>
                <c:pt idx="1240">
                  <c:v>44116</c:v>
                </c:pt>
                <c:pt idx="1241">
                  <c:v>44117</c:v>
                </c:pt>
                <c:pt idx="1242">
                  <c:v>44118</c:v>
                </c:pt>
                <c:pt idx="1243">
                  <c:v>44119</c:v>
                </c:pt>
                <c:pt idx="1244">
                  <c:v>44120</c:v>
                </c:pt>
                <c:pt idx="1245">
                  <c:v>44123</c:v>
                </c:pt>
                <c:pt idx="1246">
                  <c:v>44124</c:v>
                </c:pt>
                <c:pt idx="1247">
                  <c:v>44125</c:v>
                </c:pt>
                <c:pt idx="1248">
                  <c:v>44126</c:v>
                </c:pt>
                <c:pt idx="1249">
                  <c:v>44127</c:v>
                </c:pt>
                <c:pt idx="1250">
                  <c:v>44130</c:v>
                </c:pt>
                <c:pt idx="1251">
                  <c:v>44131</c:v>
                </c:pt>
                <c:pt idx="1252">
                  <c:v>44132</c:v>
                </c:pt>
                <c:pt idx="1253">
                  <c:v>44133</c:v>
                </c:pt>
                <c:pt idx="1254">
                  <c:v>44134</c:v>
                </c:pt>
                <c:pt idx="1255">
                  <c:v>44137</c:v>
                </c:pt>
                <c:pt idx="1256">
                  <c:v>44138</c:v>
                </c:pt>
                <c:pt idx="1257">
                  <c:v>44139</c:v>
                </c:pt>
                <c:pt idx="1258">
                  <c:v>44140</c:v>
                </c:pt>
                <c:pt idx="1259">
                  <c:v>44141</c:v>
                </c:pt>
                <c:pt idx="1260">
                  <c:v>44144</c:v>
                </c:pt>
                <c:pt idx="1261">
                  <c:v>44145</c:v>
                </c:pt>
                <c:pt idx="1262">
                  <c:v>44146</c:v>
                </c:pt>
                <c:pt idx="1263">
                  <c:v>44147</c:v>
                </c:pt>
                <c:pt idx="1264">
                  <c:v>44148</c:v>
                </c:pt>
                <c:pt idx="1265">
                  <c:v>44151</c:v>
                </c:pt>
                <c:pt idx="1266">
                  <c:v>44152</c:v>
                </c:pt>
                <c:pt idx="1267">
                  <c:v>44153</c:v>
                </c:pt>
                <c:pt idx="1268">
                  <c:v>44154</c:v>
                </c:pt>
              </c:numCache>
            </c:numRef>
          </c:cat>
          <c:val>
            <c:numRef>
              <c:f>'Pane 1'!$C$37:$C$1305</c:f>
              <c:numCache>
                <c:formatCode>0.00\%</c:formatCode>
                <c:ptCount val="1269"/>
                <c:pt idx="0">
                  <c:v>0</c:v>
                </c:pt>
                <c:pt idx="1">
                  <c:v>0.38</c:v>
                </c:pt>
                <c:pt idx="2">
                  <c:v>0.26</c:v>
                </c:pt>
                <c:pt idx="3">
                  <c:v>0.38</c:v>
                </c:pt>
                <c:pt idx="4">
                  <c:v>0.37</c:v>
                </c:pt>
                <c:pt idx="5">
                  <c:v>0.43</c:v>
                </c:pt>
                <c:pt idx="6">
                  <c:v>-0.04</c:v>
                </c:pt>
                <c:pt idx="7">
                  <c:v>1.03</c:v>
                </c:pt>
                <c:pt idx="8">
                  <c:v>-0.08</c:v>
                </c:pt>
                <c:pt idx="9">
                  <c:v>-1.52</c:v>
                </c:pt>
                <c:pt idx="10">
                  <c:v>0.5</c:v>
                </c:pt>
                <c:pt idx="11">
                  <c:v>-0.2</c:v>
                </c:pt>
                <c:pt idx="12">
                  <c:v>-0.85</c:v>
                </c:pt>
                <c:pt idx="13">
                  <c:v>-1.62</c:v>
                </c:pt>
                <c:pt idx="14">
                  <c:v>-1.39</c:v>
                </c:pt>
                <c:pt idx="15">
                  <c:v>-3.31</c:v>
                </c:pt>
                <c:pt idx="16">
                  <c:v>-2.85</c:v>
                </c:pt>
                <c:pt idx="17">
                  <c:v>-1.82</c:v>
                </c:pt>
                <c:pt idx="18">
                  <c:v>-0.39</c:v>
                </c:pt>
                <c:pt idx="19">
                  <c:v>-1.89</c:v>
                </c:pt>
                <c:pt idx="20">
                  <c:v>-3.64</c:v>
                </c:pt>
                <c:pt idx="21">
                  <c:v>-2.89</c:v>
                </c:pt>
                <c:pt idx="22">
                  <c:v>-2.0299999999999998</c:v>
                </c:pt>
                <c:pt idx="23">
                  <c:v>-0.81</c:v>
                </c:pt>
                <c:pt idx="24">
                  <c:v>-0.97</c:v>
                </c:pt>
                <c:pt idx="25">
                  <c:v>-1.19</c:v>
                </c:pt>
                <c:pt idx="26">
                  <c:v>-0.14000000000000001</c:v>
                </c:pt>
                <c:pt idx="27">
                  <c:v>-0.86</c:v>
                </c:pt>
                <c:pt idx="28">
                  <c:v>-1.79</c:v>
                </c:pt>
                <c:pt idx="29">
                  <c:v>-3.3</c:v>
                </c:pt>
                <c:pt idx="30">
                  <c:v>-3.1</c:v>
                </c:pt>
                <c:pt idx="31">
                  <c:v>-4.37</c:v>
                </c:pt>
                <c:pt idx="32">
                  <c:v>-6.64</c:v>
                </c:pt>
                <c:pt idx="33">
                  <c:v>-7.65</c:v>
                </c:pt>
                <c:pt idx="34">
                  <c:v>-7.57</c:v>
                </c:pt>
                <c:pt idx="35">
                  <c:v>-6.85</c:v>
                </c:pt>
                <c:pt idx="36">
                  <c:v>-9.18</c:v>
                </c:pt>
                <c:pt idx="37">
                  <c:v>-7.66</c:v>
                </c:pt>
                <c:pt idx="38">
                  <c:v>-9.65</c:v>
                </c:pt>
                <c:pt idx="39">
                  <c:v>-9.61</c:v>
                </c:pt>
                <c:pt idx="40">
                  <c:v>-10.66</c:v>
                </c:pt>
                <c:pt idx="41">
                  <c:v>-10.199999999999999</c:v>
                </c:pt>
                <c:pt idx="42">
                  <c:v>-8.3800000000000008</c:v>
                </c:pt>
                <c:pt idx="43">
                  <c:v>-9.81</c:v>
                </c:pt>
                <c:pt idx="44">
                  <c:v>-8.5299999999999994</c:v>
                </c:pt>
                <c:pt idx="45">
                  <c:v>-9.5299999999999994</c:v>
                </c:pt>
                <c:pt idx="46">
                  <c:v>-9.0299999999999994</c:v>
                </c:pt>
                <c:pt idx="47">
                  <c:v>-6.77</c:v>
                </c:pt>
                <c:pt idx="48">
                  <c:v>-6.82</c:v>
                </c:pt>
                <c:pt idx="49">
                  <c:v>-8.56</c:v>
                </c:pt>
                <c:pt idx="50">
                  <c:v>-8.11</c:v>
                </c:pt>
                <c:pt idx="51">
                  <c:v>-7.97</c:v>
                </c:pt>
                <c:pt idx="52">
                  <c:v>-9.67</c:v>
                </c:pt>
                <c:pt idx="53">
                  <c:v>-10.95</c:v>
                </c:pt>
                <c:pt idx="54">
                  <c:v>-11</c:v>
                </c:pt>
                <c:pt idx="55">
                  <c:v>-11.02</c:v>
                </c:pt>
                <c:pt idx="56">
                  <c:v>-12.12</c:v>
                </c:pt>
                <c:pt idx="57">
                  <c:v>-10.4</c:v>
                </c:pt>
                <c:pt idx="58">
                  <c:v>-8.92</c:v>
                </c:pt>
                <c:pt idx="59">
                  <c:v>-7.42</c:v>
                </c:pt>
                <c:pt idx="60">
                  <c:v>-7.85</c:v>
                </c:pt>
                <c:pt idx="61">
                  <c:v>-7.85</c:v>
                </c:pt>
                <c:pt idx="62">
                  <c:v>-6.52</c:v>
                </c:pt>
                <c:pt idx="63">
                  <c:v>-7.69</c:v>
                </c:pt>
                <c:pt idx="64">
                  <c:v>-7.28</c:v>
                </c:pt>
                <c:pt idx="65">
                  <c:v>-6.22</c:v>
                </c:pt>
                <c:pt idx="66">
                  <c:v>-6.4</c:v>
                </c:pt>
                <c:pt idx="67">
                  <c:v>-7.16</c:v>
                </c:pt>
                <c:pt idx="68">
                  <c:v>-4.9400000000000004</c:v>
                </c:pt>
                <c:pt idx="69">
                  <c:v>-4.55</c:v>
                </c:pt>
                <c:pt idx="70">
                  <c:v>-4.22</c:v>
                </c:pt>
                <c:pt idx="71">
                  <c:v>-3.9</c:v>
                </c:pt>
                <c:pt idx="72">
                  <c:v>-3.82</c:v>
                </c:pt>
                <c:pt idx="73">
                  <c:v>-4.9000000000000004</c:v>
                </c:pt>
                <c:pt idx="74">
                  <c:v>-4.42</c:v>
                </c:pt>
                <c:pt idx="75">
                  <c:v>-4.4000000000000004</c:v>
                </c:pt>
                <c:pt idx="76">
                  <c:v>-2.84</c:v>
                </c:pt>
                <c:pt idx="77">
                  <c:v>-2.96</c:v>
                </c:pt>
                <c:pt idx="78">
                  <c:v>-3.14</c:v>
                </c:pt>
                <c:pt idx="79">
                  <c:v>-2.6</c:v>
                </c:pt>
                <c:pt idx="80">
                  <c:v>-1.95</c:v>
                </c:pt>
                <c:pt idx="81">
                  <c:v>-1.52</c:v>
                </c:pt>
                <c:pt idx="82">
                  <c:v>-1.42</c:v>
                </c:pt>
                <c:pt idx="83">
                  <c:v>-1.51</c:v>
                </c:pt>
                <c:pt idx="84">
                  <c:v>-2.14</c:v>
                </c:pt>
                <c:pt idx="85">
                  <c:v>-2.1800000000000002</c:v>
                </c:pt>
                <c:pt idx="86">
                  <c:v>-2.12</c:v>
                </c:pt>
                <c:pt idx="87">
                  <c:v>-1.26</c:v>
                </c:pt>
                <c:pt idx="88">
                  <c:v>-0.83</c:v>
                </c:pt>
                <c:pt idx="89">
                  <c:v>-1.03</c:v>
                </c:pt>
                <c:pt idx="90">
                  <c:v>-0.41</c:v>
                </c:pt>
                <c:pt idx="91">
                  <c:v>-0.73</c:v>
                </c:pt>
                <c:pt idx="92">
                  <c:v>-1.73</c:v>
                </c:pt>
                <c:pt idx="93">
                  <c:v>-0.7</c:v>
                </c:pt>
                <c:pt idx="94">
                  <c:v>-1.89</c:v>
                </c:pt>
                <c:pt idx="95">
                  <c:v>-1.62</c:v>
                </c:pt>
                <c:pt idx="96">
                  <c:v>-1.89</c:v>
                </c:pt>
                <c:pt idx="97">
                  <c:v>-0.94</c:v>
                </c:pt>
                <c:pt idx="98">
                  <c:v>0.06</c:v>
                </c:pt>
                <c:pt idx="99">
                  <c:v>7.0000000000000007E-2</c:v>
                </c:pt>
                <c:pt idx="100">
                  <c:v>-0.02</c:v>
                </c:pt>
                <c:pt idx="101">
                  <c:v>0.63</c:v>
                </c:pt>
                <c:pt idx="102">
                  <c:v>0.94</c:v>
                </c:pt>
                <c:pt idx="103">
                  <c:v>1.02</c:v>
                </c:pt>
                <c:pt idx="104">
                  <c:v>0.49</c:v>
                </c:pt>
                <c:pt idx="105">
                  <c:v>0.5</c:v>
                </c:pt>
                <c:pt idx="106">
                  <c:v>0.32</c:v>
                </c:pt>
                <c:pt idx="107">
                  <c:v>0.5</c:v>
                </c:pt>
                <c:pt idx="108">
                  <c:v>0.67</c:v>
                </c:pt>
                <c:pt idx="109">
                  <c:v>-0.26</c:v>
                </c:pt>
                <c:pt idx="110">
                  <c:v>-0.77</c:v>
                </c:pt>
                <c:pt idx="111">
                  <c:v>0.01</c:v>
                </c:pt>
                <c:pt idx="112">
                  <c:v>-0.86</c:v>
                </c:pt>
                <c:pt idx="113">
                  <c:v>-1.45</c:v>
                </c:pt>
                <c:pt idx="114">
                  <c:v>-1.47</c:v>
                </c:pt>
                <c:pt idx="115">
                  <c:v>-1.1599999999999999</c:v>
                </c:pt>
                <c:pt idx="116">
                  <c:v>-1.08</c:v>
                </c:pt>
                <c:pt idx="117">
                  <c:v>0.15</c:v>
                </c:pt>
                <c:pt idx="118">
                  <c:v>-0.81</c:v>
                </c:pt>
                <c:pt idx="119">
                  <c:v>-0.82</c:v>
                </c:pt>
                <c:pt idx="120">
                  <c:v>-1.66</c:v>
                </c:pt>
                <c:pt idx="121">
                  <c:v>-0.7</c:v>
                </c:pt>
                <c:pt idx="122">
                  <c:v>-1.64</c:v>
                </c:pt>
                <c:pt idx="123">
                  <c:v>-1.61</c:v>
                </c:pt>
                <c:pt idx="124">
                  <c:v>-1.98</c:v>
                </c:pt>
                <c:pt idx="125">
                  <c:v>-1.39</c:v>
                </c:pt>
                <c:pt idx="126">
                  <c:v>-1.59</c:v>
                </c:pt>
                <c:pt idx="127">
                  <c:v>-0.25</c:v>
                </c:pt>
                <c:pt idx="128">
                  <c:v>0.45</c:v>
                </c:pt>
                <c:pt idx="129">
                  <c:v>0.43</c:v>
                </c:pt>
                <c:pt idx="130">
                  <c:v>0.86</c:v>
                </c:pt>
                <c:pt idx="131">
                  <c:v>0.76</c:v>
                </c:pt>
                <c:pt idx="132">
                  <c:v>0.87</c:v>
                </c:pt>
                <c:pt idx="133">
                  <c:v>1.1499999999999999</c:v>
                </c:pt>
                <c:pt idx="134">
                  <c:v>0.86</c:v>
                </c:pt>
                <c:pt idx="135">
                  <c:v>1.35</c:v>
                </c:pt>
                <c:pt idx="136">
                  <c:v>1.48</c:v>
                </c:pt>
                <c:pt idx="137">
                  <c:v>1.82</c:v>
                </c:pt>
                <c:pt idx="138">
                  <c:v>1.65</c:v>
                </c:pt>
                <c:pt idx="139">
                  <c:v>0.71</c:v>
                </c:pt>
                <c:pt idx="140">
                  <c:v>-0.1</c:v>
                </c:pt>
                <c:pt idx="141">
                  <c:v>-0.28000000000000003</c:v>
                </c:pt>
                <c:pt idx="142">
                  <c:v>-0.47</c:v>
                </c:pt>
                <c:pt idx="143">
                  <c:v>-0.16</c:v>
                </c:pt>
                <c:pt idx="144">
                  <c:v>-0.48</c:v>
                </c:pt>
                <c:pt idx="145">
                  <c:v>0.1</c:v>
                </c:pt>
                <c:pt idx="146">
                  <c:v>0.37</c:v>
                </c:pt>
                <c:pt idx="147">
                  <c:v>0.2</c:v>
                </c:pt>
                <c:pt idx="148">
                  <c:v>1.54</c:v>
                </c:pt>
                <c:pt idx="149">
                  <c:v>-2.11</c:v>
                </c:pt>
                <c:pt idx="150">
                  <c:v>-3.88</c:v>
                </c:pt>
                <c:pt idx="151">
                  <c:v>-2.17</c:v>
                </c:pt>
                <c:pt idx="152">
                  <c:v>-0.5</c:v>
                </c:pt>
                <c:pt idx="153">
                  <c:v>0.85</c:v>
                </c:pt>
                <c:pt idx="154">
                  <c:v>1.04</c:v>
                </c:pt>
                <c:pt idx="155">
                  <c:v>0.35</c:v>
                </c:pt>
                <c:pt idx="156">
                  <c:v>0.89</c:v>
                </c:pt>
                <c:pt idx="157">
                  <c:v>0.8</c:v>
                </c:pt>
                <c:pt idx="158">
                  <c:v>2.34</c:v>
                </c:pt>
                <c:pt idx="159">
                  <c:v>2.69</c:v>
                </c:pt>
                <c:pt idx="160">
                  <c:v>3.41</c:v>
                </c:pt>
                <c:pt idx="161">
                  <c:v>3.42</c:v>
                </c:pt>
                <c:pt idx="162">
                  <c:v>3.96</c:v>
                </c:pt>
                <c:pt idx="163">
                  <c:v>3.87</c:v>
                </c:pt>
                <c:pt idx="164">
                  <c:v>4.12</c:v>
                </c:pt>
                <c:pt idx="165">
                  <c:v>3.97</c:v>
                </c:pt>
                <c:pt idx="166">
                  <c:v>4.41</c:v>
                </c:pt>
                <c:pt idx="167">
                  <c:v>4.03</c:v>
                </c:pt>
                <c:pt idx="168">
                  <c:v>4.51</c:v>
                </c:pt>
                <c:pt idx="169">
                  <c:v>4.1900000000000004</c:v>
                </c:pt>
                <c:pt idx="170">
                  <c:v>4.2300000000000004</c:v>
                </c:pt>
                <c:pt idx="171">
                  <c:v>4.0999999999999996</c:v>
                </c:pt>
                <c:pt idx="172">
                  <c:v>4.2699999999999996</c:v>
                </c:pt>
                <c:pt idx="173">
                  <c:v>4.4400000000000004</c:v>
                </c:pt>
                <c:pt idx="174">
                  <c:v>4.3099999999999996</c:v>
                </c:pt>
                <c:pt idx="175">
                  <c:v>3.64</c:v>
                </c:pt>
                <c:pt idx="176">
                  <c:v>3.97</c:v>
                </c:pt>
                <c:pt idx="177">
                  <c:v>3.99</c:v>
                </c:pt>
                <c:pt idx="178">
                  <c:v>4.88</c:v>
                </c:pt>
                <c:pt idx="179">
                  <c:v>4.79</c:v>
                </c:pt>
                <c:pt idx="180">
                  <c:v>4.83</c:v>
                </c:pt>
                <c:pt idx="181">
                  <c:v>4.53</c:v>
                </c:pt>
                <c:pt idx="182">
                  <c:v>5.0199999999999996</c:v>
                </c:pt>
                <c:pt idx="183">
                  <c:v>4.9400000000000004</c:v>
                </c:pt>
                <c:pt idx="184">
                  <c:v>5.23</c:v>
                </c:pt>
                <c:pt idx="185">
                  <c:v>4.66</c:v>
                </c:pt>
                <c:pt idx="186">
                  <c:v>4.8499999999999996</c:v>
                </c:pt>
                <c:pt idx="187">
                  <c:v>5.08</c:v>
                </c:pt>
                <c:pt idx="188">
                  <c:v>4.93</c:v>
                </c:pt>
                <c:pt idx="189">
                  <c:v>4.87</c:v>
                </c:pt>
                <c:pt idx="190">
                  <c:v>5.08</c:v>
                </c:pt>
                <c:pt idx="191">
                  <c:v>4.53</c:v>
                </c:pt>
                <c:pt idx="192">
                  <c:v>4.38</c:v>
                </c:pt>
                <c:pt idx="193">
                  <c:v>4.22</c:v>
                </c:pt>
                <c:pt idx="194">
                  <c:v>4.76</c:v>
                </c:pt>
                <c:pt idx="195">
                  <c:v>4.5599999999999996</c:v>
                </c:pt>
                <c:pt idx="196">
                  <c:v>4.3099999999999996</c:v>
                </c:pt>
                <c:pt idx="197">
                  <c:v>4.3099999999999996</c:v>
                </c:pt>
                <c:pt idx="198">
                  <c:v>4.74</c:v>
                </c:pt>
                <c:pt idx="199">
                  <c:v>5.0599999999999996</c:v>
                </c:pt>
                <c:pt idx="200">
                  <c:v>5.04</c:v>
                </c:pt>
                <c:pt idx="201">
                  <c:v>4.8099999999999996</c:v>
                </c:pt>
                <c:pt idx="202">
                  <c:v>2.2400000000000002</c:v>
                </c:pt>
                <c:pt idx="203">
                  <c:v>3.74</c:v>
                </c:pt>
                <c:pt idx="204">
                  <c:v>2.2000000000000002</c:v>
                </c:pt>
                <c:pt idx="205">
                  <c:v>2.14</c:v>
                </c:pt>
                <c:pt idx="206">
                  <c:v>3.17</c:v>
                </c:pt>
                <c:pt idx="207">
                  <c:v>2.78</c:v>
                </c:pt>
                <c:pt idx="208">
                  <c:v>2.78</c:v>
                </c:pt>
                <c:pt idx="209">
                  <c:v>2.81</c:v>
                </c:pt>
                <c:pt idx="210">
                  <c:v>3.93</c:v>
                </c:pt>
                <c:pt idx="211">
                  <c:v>4.6100000000000003</c:v>
                </c:pt>
                <c:pt idx="212">
                  <c:v>4.01</c:v>
                </c:pt>
                <c:pt idx="213">
                  <c:v>3.12</c:v>
                </c:pt>
                <c:pt idx="214">
                  <c:v>3.78</c:v>
                </c:pt>
                <c:pt idx="215">
                  <c:v>4.33</c:v>
                </c:pt>
                <c:pt idx="216">
                  <c:v>3.36</c:v>
                </c:pt>
                <c:pt idx="217">
                  <c:v>4.18</c:v>
                </c:pt>
                <c:pt idx="218">
                  <c:v>3.84</c:v>
                </c:pt>
                <c:pt idx="219">
                  <c:v>3.33</c:v>
                </c:pt>
                <c:pt idx="220">
                  <c:v>3.77</c:v>
                </c:pt>
                <c:pt idx="221">
                  <c:v>3.82</c:v>
                </c:pt>
                <c:pt idx="222">
                  <c:v>3.48</c:v>
                </c:pt>
                <c:pt idx="223">
                  <c:v>3.96</c:v>
                </c:pt>
                <c:pt idx="224">
                  <c:v>2.67</c:v>
                </c:pt>
                <c:pt idx="225">
                  <c:v>2.78</c:v>
                </c:pt>
                <c:pt idx="226">
                  <c:v>2.4700000000000002</c:v>
                </c:pt>
                <c:pt idx="227">
                  <c:v>2.4900000000000002</c:v>
                </c:pt>
                <c:pt idx="228">
                  <c:v>2.17</c:v>
                </c:pt>
                <c:pt idx="229">
                  <c:v>2.8</c:v>
                </c:pt>
                <c:pt idx="230">
                  <c:v>3.03</c:v>
                </c:pt>
                <c:pt idx="231">
                  <c:v>2.89</c:v>
                </c:pt>
                <c:pt idx="232">
                  <c:v>2.88</c:v>
                </c:pt>
                <c:pt idx="233">
                  <c:v>3.37</c:v>
                </c:pt>
                <c:pt idx="234">
                  <c:v>2.98</c:v>
                </c:pt>
                <c:pt idx="235">
                  <c:v>2.8</c:v>
                </c:pt>
                <c:pt idx="236">
                  <c:v>2.4900000000000002</c:v>
                </c:pt>
                <c:pt idx="237">
                  <c:v>2.17</c:v>
                </c:pt>
                <c:pt idx="238">
                  <c:v>2.16</c:v>
                </c:pt>
                <c:pt idx="239">
                  <c:v>1.46</c:v>
                </c:pt>
                <c:pt idx="240">
                  <c:v>0.8</c:v>
                </c:pt>
                <c:pt idx="241">
                  <c:v>0.36</c:v>
                </c:pt>
                <c:pt idx="242">
                  <c:v>0.19</c:v>
                </c:pt>
                <c:pt idx="243">
                  <c:v>2.42</c:v>
                </c:pt>
                <c:pt idx="244">
                  <c:v>2.8</c:v>
                </c:pt>
                <c:pt idx="245">
                  <c:v>3.94</c:v>
                </c:pt>
                <c:pt idx="246">
                  <c:v>4.1399999999999997</c:v>
                </c:pt>
                <c:pt idx="247">
                  <c:v>4</c:v>
                </c:pt>
                <c:pt idx="248">
                  <c:v>3.99</c:v>
                </c:pt>
                <c:pt idx="249">
                  <c:v>4.76</c:v>
                </c:pt>
                <c:pt idx="250">
                  <c:v>4.5999999999999996</c:v>
                </c:pt>
                <c:pt idx="251">
                  <c:v>5.09</c:v>
                </c:pt>
                <c:pt idx="252">
                  <c:v>4.84</c:v>
                </c:pt>
                <c:pt idx="253">
                  <c:v>5.62</c:v>
                </c:pt>
                <c:pt idx="254">
                  <c:v>5.85</c:v>
                </c:pt>
                <c:pt idx="255">
                  <c:v>5.93</c:v>
                </c:pt>
                <c:pt idx="256">
                  <c:v>6.35</c:v>
                </c:pt>
                <c:pt idx="257">
                  <c:v>5.79</c:v>
                </c:pt>
                <c:pt idx="258">
                  <c:v>5.93</c:v>
                </c:pt>
                <c:pt idx="259">
                  <c:v>5.65</c:v>
                </c:pt>
                <c:pt idx="260">
                  <c:v>5.28</c:v>
                </c:pt>
                <c:pt idx="261">
                  <c:v>5.32</c:v>
                </c:pt>
                <c:pt idx="262">
                  <c:v>5.93</c:v>
                </c:pt>
                <c:pt idx="263">
                  <c:v>6.29</c:v>
                </c:pt>
                <c:pt idx="264">
                  <c:v>7.69</c:v>
                </c:pt>
                <c:pt idx="265">
                  <c:v>7.93</c:v>
                </c:pt>
                <c:pt idx="266">
                  <c:v>8.57</c:v>
                </c:pt>
                <c:pt idx="267">
                  <c:v>8.44</c:v>
                </c:pt>
                <c:pt idx="268">
                  <c:v>9.15</c:v>
                </c:pt>
                <c:pt idx="269">
                  <c:v>8.27</c:v>
                </c:pt>
                <c:pt idx="270">
                  <c:v>8.69</c:v>
                </c:pt>
                <c:pt idx="271">
                  <c:v>8.5</c:v>
                </c:pt>
                <c:pt idx="272">
                  <c:v>8.7100000000000009</c:v>
                </c:pt>
                <c:pt idx="273">
                  <c:v>9.11</c:v>
                </c:pt>
                <c:pt idx="274">
                  <c:v>8.84</c:v>
                </c:pt>
                <c:pt idx="275">
                  <c:v>8.64</c:v>
                </c:pt>
                <c:pt idx="276">
                  <c:v>8.77</c:v>
                </c:pt>
                <c:pt idx="277">
                  <c:v>9.02</c:v>
                </c:pt>
                <c:pt idx="278">
                  <c:v>8.11</c:v>
                </c:pt>
                <c:pt idx="279">
                  <c:v>8.07</c:v>
                </c:pt>
                <c:pt idx="280">
                  <c:v>7.57</c:v>
                </c:pt>
                <c:pt idx="281">
                  <c:v>8.48</c:v>
                </c:pt>
                <c:pt idx="282">
                  <c:v>9.11</c:v>
                </c:pt>
                <c:pt idx="283">
                  <c:v>9.02</c:v>
                </c:pt>
                <c:pt idx="284">
                  <c:v>9.41</c:v>
                </c:pt>
                <c:pt idx="285">
                  <c:v>9.02</c:v>
                </c:pt>
                <c:pt idx="286">
                  <c:v>9.02</c:v>
                </c:pt>
                <c:pt idx="287">
                  <c:v>9.33</c:v>
                </c:pt>
                <c:pt idx="288">
                  <c:v>9.09</c:v>
                </c:pt>
                <c:pt idx="289">
                  <c:v>9.2899999999999991</c:v>
                </c:pt>
                <c:pt idx="290">
                  <c:v>8.9700000000000006</c:v>
                </c:pt>
                <c:pt idx="291">
                  <c:v>9.16</c:v>
                </c:pt>
                <c:pt idx="292">
                  <c:v>8.77</c:v>
                </c:pt>
                <c:pt idx="293">
                  <c:v>9.1300000000000008</c:v>
                </c:pt>
                <c:pt idx="294">
                  <c:v>8.84</c:v>
                </c:pt>
                <c:pt idx="295">
                  <c:v>9.5500000000000007</c:v>
                </c:pt>
                <c:pt idx="296">
                  <c:v>10.43</c:v>
                </c:pt>
                <c:pt idx="297">
                  <c:v>10.35</c:v>
                </c:pt>
                <c:pt idx="298">
                  <c:v>10.26</c:v>
                </c:pt>
                <c:pt idx="299">
                  <c:v>9.59</c:v>
                </c:pt>
                <c:pt idx="300">
                  <c:v>9.5</c:v>
                </c:pt>
                <c:pt idx="301">
                  <c:v>9.5299999999999994</c:v>
                </c:pt>
                <c:pt idx="302">
                  <c:v>9.59</c:v>
                </c:pt>
                <c:pt idx="303">
                  <c:v>10.39</c:v>
                </c:pt>
                <c:pt idx="304">
                  <c:v>10.15</c:v>
                </c:pt>
                <c:pt idx="305">
                  <c:v>10.18</c:v>
                </c:pt>
                <c:pt idx="306">
                  <c:v>10.25</c:v>
                </c:pt>
                <c:pt idx="307">
                  <c:v>10.89</c:v>
                </c:pt>
                <c:pt idx="308">
                  <c:v>11.28</c:v>
                </c:pt>
                <c:pt idx="309">
                  <c:v>11.87</c:v>
                </c:pt>
                <c:pt idx="310">
                  <c:v>12.32</c:v>
                </c:pt>
                <c:pt idx="311">
                  <c:v>12.88</c:v>
                </c:pt>
                <c:pt idx="312">
                  <c:v>12.78</c:v>
                </c:pt>
                <c:pt idx="313">
                  <c:v>12.97</c:v>
                </c:pt>
                <c:pt idx="314">
                  <c:v>13.65</c:v>
                </c:pt>
                <c:pt idx="315">
                  <c:v>13.53</c:v>
                </c:pt>
                <c:pt idx="316">
                  <c:v>13.58</c:v>
                </c:pt>
                <c:pt idx="317">
                  <c:v>13.75</c:v>
                </c:pt>
                <c:pt idx="318">
                  <c:v>13.86</c:v>
                </c:pt>
                <c:pt idx="319">
                  <c:v>13.57</c:v>
                </c:pt>
                <c:pt idx="320">
                  <c:v>15.12</c:v>
                </c:pt>
                <c:pt idx="321">
                  <c:v>14.45</c:v>
                </c:pt>
                <c:pt idx="322">
                  <c:v>14.5</c:v>
                </c:pt>
                <c:pt idx="323">
                  <c:v>14.13</c:v>
                </c:pt>
                <c:pt idx="324">
                  <c:v>13.8</c:v>
                </c:pt>
                <c:pt idx="325">
                  <c:v>13.54</c:v>
                </c:pt>
                <c:pt idx="326">
                  <c:v>13.63</c:v>
                </c:pt>
                <c:pt idx="327">
                  <c:v>14</c:v>
                </c:pt>
                <c:pt idx="328">
                  <c:v>14.04</c:v>
                </c:pt>
                <c:pt idx="329">
                  <c:v>13.66</c:v>
                </c:pt>
                <c:pt idx="330">
                  <c:v>14.61</c:v>
                </c:pt>
                <c:pt idx="331">
                  <c:v>14.42</c:v>
                </c:pt>
                <c:pt idx="332">
                  <c:v>14.27</c:v>
                </c:pt>
                <c:pt idx="333">
                  <c:v>14.04</c:v>
                </c:pt>
                <c:pt idx="334">
                  <c:v>12.63</c:v>
                </c:pt>
                <c:pt idx="335">
                  <c:v>12.84</c:v>
                </c:pt>
                <c:pt idx="336">
                  <c:v>12.72</c:v>
                </c:pt>
                <c:pt idx="337">
                  <c:v>12.62</c:v>
                </c:pt>
                <c:pt idx="338">
                  <c:v>12.51</c:v>
                </c:pt>
                <c:pt idx="339">
                  <c:v>13.33</c:v>
                </c:pt>
                <c:pt idx="340">
                  <c:v>13.45</c:v>
                </c:pt>
                <c:pt idx="341">
                  <c:v>13.78</c:v>
                </c:pt>
                <c:pt idx="342">
                  <c:v>13.52</c:v>
                </c:pt>
                <c:pt idx="343">
                  <c:v>13.34</c:v>
                </c:pt>
                <c:pt idx="344">
                  <c:v>13.4</c:v>
                </c:pt>
                <c:pt idx="345">
                  <c:v>13.06</c:v>
                </c:pt>
                <c:pt idx="346">
                  <c:v>13.27</c:v>
                </c:pt>
                <c:pt idx="347">
                  <c:v>13.18</c:v>
                </c:pt>
                <c:pt idx="348">
                  <c:v>13.26</c:v>
                </c:pt>
                <c:pt idx="349">
                  <c:v>13.1</c:v>
                </c:pt>
                <c:pt idx="350">
                  <c:v>12.67</c:v>
                </c:pt>
                <c:pt idx="351">
                  <c:v>11.9</c:v>
                </c:pt>
                <c:pt idx="352">
                  <c:v>12.87</c:v>
                </c:pt>
                <c:pt idx="353">
                  <c:v>12.54</c:v>
                </c:pt>
                <c:pt idx="354">
                  <c:v>12.34</c:v>
                </c:pt>
                <c:pt idx="355">
                  <c:v>13.19</c:v>
                </c:pt>
                <c:pt idx="356">
                  <c:v>12.85</c:v>
                </c:pt>
                <c:pt idx="357">
                  <c:v>14.07</c:v>
                </c:pt>
                <c:pt idx="358">
                  <c:v>14.77</c:v>
                </c:pt>
                <c:pt idx="359">
                  <c:v>14.71</c:v>
                </c:pt>
                <c:pt idx="360">
                  <c:v>14.78</c:v>
                </c:pt>
                <c:pt idx="361">
                  <c:v>14.56</c:v>
                </c:pt>
                <c:pt idx="362">
                  <c:v>14.76</c:v>
                </c:pt>
                <c:pt idx="363">
                  <c:v>14.89</c:v>
                </c:pt>
                <c:pt idx="364">
                  <c:v>14.75</c:v>
                </c:pt>
                <c:pt idx="365">
                  <c:v>14.81</c:v>
                </c:pt>
                <c:pt idx="366">
                  <c:v>15.28</c:v>
                </c:pt>
                <c:pt idx="367">
                  <c:v>15.29</c:v>
                </c:pt>
                <c:pt idx="368">
                  <c:v>15.17</c:v>
                </c:pt>
                <c:pt idx="369">
                  <c:v>15.3</c:v>
                </c:pt>
                <c:pt idx="370">
                  <c:v>15.05</c:v>
                </c:pt>
                <c:pt idx="371">
                  <c:v>14.88</c:v>
                </c:pt>
                <c:pt idx="372">
                  <c:v>15.43</c:v>
                </c:pt>
                <c:pt idx="373">
                  <c:v>15.35</c:v>
                </c:pt>
                <c:pt idx="374">
                  <c:v>13.25</c:v>
                </c:pt>
                <c:pt idx="375">
                  <c:v>13.67</c:v>
                </c:pt>
                <c:pt idx="376">
                  <c:v>14.44</c:v>
                </c:pt>
                <c:pt idx="377">
                  <c:v>15.03</c:v>
                </c:pt>
                <c:pt idx="378">
                  <c:v>15.24</c:v>
                </c:pt>
                <c:pt idx="379">
                  <c:v>15.53</c:v>
                </c:pt>
                <c:pt idx="380">
                  <c:v>16.04</c:v>
                </c:pt>
                <c:pt idx="381">
                  <c:v>16.079999999999998</c:v>
                </c:pt>
                <c:pt idx="382">
                  <c:v>15.94</c:v>
                </c:pt>
                <c:pt idx="383">
                  <c:v>15.88</c:v>
                </c:pt>
                <c:pt idx="384">
                  <c:v>16.760000000000002</c:v>
                </c:pt>
                <c:pt idx="385">
                  <c:v>17.190000000000001</c:v>
                </c:pt>
                <c:pt idx="386">
                  <c:v>17.05</c:v>
                </c:pt>
                <c:pt idx="387">
                  <c:v>16.73</c:v>
                </c:pt>
                <c:pt idx="388">
                  <c:v>16.91</c:v>
                </c:pt>
                <c:pt idx="389">
                  <c:v>16.940000000000001</c:v>
                </c:pt>
                <c:pt idx="390">
                  <c:v>16.84</c:v>
                </c:pt>
                <c:pt idx="391">
                  <c:v>16.73</c:v>
                </c:pt>
                <c:pt idx="392">
                  <c:v>17.25</c:v>
                </c:pt>
                <c:pt idx="393">
                  <c:v>17.14</c:v>
                </c:pt>
                <c:pt idx="394">
                  <c:v>16.88</c:v>
                </c:pt>
                <c:pt idx="395">
                  <c:v>16.91</c:v>
                </c:pt>
                <c:pt idx="396">
                  <c:v>17.88</c:v>
                </c:pt>
                <c:pt idx="397">
                  <c:v>17.100000000000001</c:v>
                </c:pt>
                <c:pt idx="398">
                  <c:v>17.03</c:v>
                </c:pt>
                <c:pt idx="399">
                  <c:v>16.97</c:v>
                </c:pt>
                <c:pt idx="400">
                  <c:v>17.16</c:v>
                </c:pt>
                <c:pt idx="401">
                  <c:v>17.190000000000001</c:v>
                </c:pt>
                <c:pt idx="402">
                  <c:v>16.25</c:v>
                </c:pt>
                <c:pt idx="403">
                  <c:v>17.27</c:v>
                </c:pt>
                <c:pt idx="404">
                  <c:v>16.260000000000002</c:v>
                </c:pt>
                <c:pt idx="405">
                  <c:v>16.440000000000001</c:v>
                </c:pt>
                <c:pt idx="406">
                  <c:v>16.71</c:v>
                </c:pt>
                <c:pt idx="407">
                  <c:v>16.88</c:v>
                </c:pt>
                <c:pt idx="408">
                  <c:v>15.78</c:v>
                </c:pt>
                <c:pt idx="409">
                  <c:v>16.53</c:v>
                </c:pt>
                <c:pt idx="410">
                  <c:v>16.63</c:v>
                </c:pt>
                <c:pt idx="411">
                  <c:v>16.54</c:v>
                </c:pt>
                <c:pt idx="412">
                  <c:v>17.39</c:v>
                </c:pt>
                <c:pt idx="413">
                  <c:v>17.61</c:v>
                </c:pt>
                <c:pt idx="414">
                  <c:v>18.16</c:v>
                </c:pt>
                <c:pt idx="415">
                  <c:v>18.16</c:v>
                </c:pt>
                <c:pt idx="416">
                  <c:v>18.23</c:v>
                </c:pt>
                <c:pt idx="417">
                  <c:v>18.86</c:v>
                </c:pt>
                <c:pt idx="418">
                  <c:v>18.850000000000001</c:v>
                </c:pt>
                <c:pt idx="419">
                  <c:v>18.8</c:v>
                </c:pt>
                <c:pt idx="420">
                  <c:v>18.68</c:v>
                </c:pt>
                <c:pt idx="421">
                  <c:v>19.02</c:v>
                </c:pt>
                <c:pt idx="422">
                  <c:v>19.059999999999999</c:v>
                </c:pt>
                <c:pt idx="423">
                  <c:v>18.940000000000001</c:v>
                </c:pt>
                <c:pt idx="424">
                  <c:v>18.78</c:v>
                </c:pt>
                <c:pt idx="425">
                  <c:v>18.690000000000001</c:v>
                </c:pt>
                <c:pt idx="426">
                  <c:v>18.98</c:v>
                </c:pt>
                <c:pt idx="427">
                  <c:v>19.04</c:v>
                </c:pt>
                <c:pt idx="428">
                  <c:v>18.78</c:v>
                </c:pt>
                <c:pt idx="429">
                  <c:v>19.010000000000002</c:v>
                </c:pt>
                <c:pt idx="430">
                  <c:v>19.2</c:v>
                </c:pt>
                <c:pt idx="431">
                  <c:v>18.920000000000002</c:v>
                </c:pt>
                <c:pt idx="432">
                  <c:v>18.87</c:v>
                </c:pt>
                <c:pt idx="433">
                  <c:v>17.149999999999999</c:v>
                </c:pt>
                <c:pt idx="434">
                  <c:v>17.3</c:v>
                </c:pt>
                <c:pt idx="435">
                  <c:v>18.48</c:v>
                </c:pt>
                <c:pt idx="436">
                  <c:v>18.420000000000002</c:v>
                </c:pt>
                <c:pt idx="437">
                  <c:v>18.59</c:v>
                </c:pt>
                <c:pt idx="438">
                  <c:v>16.760000000000002</c:v>
                </c:pt>
                <c:pt idx="439">
                  <c:v>16.54</c:v>
                </c:pt>
                <c:pt idx="440">
                  <c:v>16.68</c:v>
                </c:pt>
                <c:pt idx="441">
                  <c:v>17.84</c:v>
                </c:pt>
                <c:pt idx="442">
                  <c:v>17.43</c:v>
                </c:pt>
                <c:pt idx="443">
                  <c:v>17.190000000000001</c:v>
                </c:pt>
                <c:pt idx="444">
                  <c:v>17.38</c:v>
                </c:pt>
                <c:pt idx="445">
                  <c:v>17.440000000000001</c:v>
                </c:pt>
                <c:pt idx="446">
                  <c:v>17.54</c:v>
                </c:pt>
                <c:pt idx="447">
                  <c:v>18.079999999999998</c:v>
                </c:pt>
                <c:pt idx="448">
                  <c:v>18.760000000000002</c:v>
                </c:pt>
                <c:pt idx="449">
                  <c:v>18.989999999999998</c:v>
                </c:pt>
                <c:pt idx="450">
                  <c:v>18.100000000000001</c:v>
                </c:pt>
                <c:pt idx="451">
                  <c:v>18.47</c:v>
                </c:pt>
                <c:pt idx="452">
                  <c:v>18.440000000000001</c:v>
                </c:pt>
                <c:pt idx="453">
                  <c:v>18.27</c:v>
                </c:pt>
                <c:pt idx="454">
                  <c:v>19.55</c:v>
                </c:pt>
                <c:pt idx="455">
                  <c:v>19.95</c:v>
                </c:pt>
                <c:pt idx="456">
                  <c:v>20.04</c:v>
                </c:pt>
                <c:pt idx="457">
                  <c:v>19.91</c:v>
                </c:pt>
                <c:pt idx="458">
                  <c:v>20.13</c:v>
                </c:pt>
                <c:pt idx="459">
                  <c:v>20.309999999999999</c:v>
                </c:pt>
                <c:pt idx="460">
                  <c:v>20.440000000000001</c:v>
                </c:pt>
                <c:pt idx="461">
                  <c:v>20.52</c:v>
                </c:pt>
                <c:pt idx="462">
                  <c:v>20.149999999999999</c:v>
                </c:pt>
                <c:pt idx="463">
                  <c:v>20.23</c:v>
                </c:pt>
                <c:pt idx="464">
                  <c:v>19.96</c:v>
                </c:pt>
                <c:pt idx="465">
                  <c:v>19.97</c:v>
                </c:pt>
                <c:pt idx="466">
                  <c:v>20.46</c:v>
                </c:pt>
                <c:pt idx="467">
                  <c:v>20.6</c:v>
                </c:pt>
                <c:pt idx="468">
                  <c:v>21.05</c:v>
                </c:pt>
                <c:pt idx="469">
                  <c:v>21.52</c:v>
                </c:pt>
                <c:pt idx="470">
                  <c:v>21.78</c:v>
                </c:pt>
                <c:pt idx="471">
                  <c:v>21.93</c:v>
                </c:pt>
                <c:pt idx="472">
                  <c:v>22.62</c:v>
                </c:pt>
                <c:pt idx="473">
                  <c:v>22.49</c:v>
                </c:pt>
                <c:pt idx="474">
                  <c:v>22.27</c:v>
                </c:pt>
                <c:pt idx="475">
                  <c:v>22.55</c:v>
                </c:pt>
                <c:pt idx="476">
                  <c:v>22.78</c:v>
                </c:pt>
                <c:pt idx="477">
                  <c:v>22.57</c:v>
                </c:pt>
                <c:pt idx="478">
                  <c:v>22.68</c:v>
                </c:pt>
                <c:pt idx="479">
                  <c:v>22.89</c:v>
                </c:pt>
                <c:pt idx="480">
                  <c:v>22.97</c:v>
                </c:pt>
                <c:pt idx="481">
                  <c:v>23.06</c:v>
                </c:pt>
                <c:pt idx="482">
                  <c:v>23.1</c:v>
                </c:pt>
                <c:pt idx="483">
                  <c:v>23.73</c:v>
                </c:pt>
                <c:pt idx="484">
                  <c:v>23.24</c:v>
                </c:pt>
                <c:pt idx="485">
                  <c:v>23.44</c:v>
                </c:pt>
                <c:pt idx="486">
                  <c:v>22.87</c:v>
                </c:pt>
                <c:pt idx="487">
                  <c:v>23.02</c:v>
                </c:pt>
                <c:pt idx="488">
                  <c:v>24.02</c:v>
                </c:pt>
                <c:pt idx="489">
                  <c:v>23.62</c:v>
                </c:pt>
                <c:pt idx="490">
                  <c:v>23.74</c:v>
                </c:pt>
                <c:pt idx="491">
                  <c:v>23.93</c:v>
                </c:pt>
                <c:pt idx="492">
                  <c:v>23.96</c:v>
                </c:pt>
                <c:pt idx="493">
                  <c:v>24.34</c:v>
                </c:pt>
                <c:pt idx="494">
                  <c:v>24.5</c:v>
                </c:pt>
                <c:pt idx="495">
                  <c:v>24.48</c:v>
                </c:pt>
                <c:pt idx="496">
                  <c:v>24.66</c:v>
                </c:pt>
                <c:pt idx="497">
                  <c:v>24.19</c:v>
                </c:pt>
                <c:pt idx="498">
                  <c:v>24.08</c:v>
                </c:pt>
                <c:pt idx="499">
                  <c:v>24.2</c:v>
                </c:pt>
                <c:pt idx="500">
                  <c:v>23.91</c:v>
                </c:pt>
                <c:pt idx="501">
                  <c:v>23.23</c:v>
                </c:pt>
                <c:pt idx="502">
                  <c:v>24.24</c:v>
                </c:pt>
                <c:pt idx="503">
                  <c:v>23.91</c:v>
                </c:pt>
                <c:pt idx="504">
                  <c:v>24.07</c:v>
                </c:pt>
                <c:pt idx="505">
                  <c:v>24.88</c:v>
                </c:pt>
                <c:pt idx="506">
                  <c:v>24.79</c:v>
                </c:pt>
                <c:pt idx="507">
                  <c:v>25.04</c:v>
                </c:pt>
                <c:pt idx="508">
                  <c:v>24.99</c:v>
                </c:pt>
                <c:pt idx="509">
                  <c:v>26.23</c:v>
                </c:pt>
                <c:pt idx="510">
                  <c:v>26.18</c:v>
                </c:pt>
                <c:pt idx="511">
                  <c:v>27.21</c:v>
                </c:pt>
                <c:pt idx="512">
                  <c:v>26.95</c:v>
                </c:pt>
                <c:pt idx="513">
                  <c:v>26.82</c:v>
                </c:pt>
                <c:pt idx="514">
                  <c:v>26.35</c:v>
                </c:pt>
                <c:pt idx="515">
                  <c:v>26.33</c:v>
                </c:pt>
                <c:pt idx="516">
                  <c:v>26.7</c:v>
                </c:pt>
                <c:pt idx="517">
                  <c:v>27.4</c:v>
                </c:pt>
                <c:pt idx="518">
                  <c:v>27.81</c:v>
                </c:pt>
                <c:pt idx="519">
                  <c:v>28.01</c:v>
                </c:pt>
                <c:pt idx="520">
                  <c:v>27.95</c:v>
                </c:pt>
                <c:pt idx="521">
                  <c:v>27.42</c:v>
                </c:pt>
                <c:pt idx="522">
                  <c:v>28.57</c:v>
                </c:pt>
                <c:pt idx="523">
                  <c:v>29.26</c:v>
                </c:pt>
                <c:pt idx="524">
                  <c:v>28.84</c:v>
                </c:pt>
                <c:pt idx="525">
                  <c:v>28.73</c:v>
                </c:pt>
                <c:pt idx="526">
                  <c:v>28.99</c:v>
                </c:pt>
                <c:pt idx="527">
                  <c:v>28.93</c:v>
                </c:pt>
                <c:pt idx="528">
                  <c:v>28.79</c:v>
                </c:pt>
                <c:pt idx="529">
                  <c:v>28.9</c:v>
                </c:pt>
                <c:pt idx="530">
                  <c:v>29.13</c:v>
                </c:pt>
                <c:pt idx="531">
                  <c:v>28.46</c:v>
                </c:pt>
                <c:pt idx="532">
                  <c:v>29.53</c:v>
                </c:pt>
                <c:pt idx="533">
                  <c:v>30.36</c:v>
                </c:pt>
                <c:pt idx="534">
                  <c:v>30.88</c:v>
                </c:pt>
                <c:pt idx="535">
                  <c:v>31.8</c:v>
                </c:pt>
                <c:pt idx="536">
                  <c:v>32.020000000000003</c:v>
                </c:pt>
                <c:pt idx="537">
                  <c:v>32.19</c:v>
                </c:pt>
                <c:pt idx="538">
                  <c:v>32.049999999999997</c:v>
                </c:pt>
                <c:pt idx="539">
                  <c:v>32.979999999999997</c:v>
                </c:pt>
                <c:pt idx="540">
                  <c:v>33.869999999999997</c:v>
                </c:pt>
                <c:pt idx="541">
                  <c:v>33.4</c:v>
                </c:pt>
                <c:pt idx="542">
                  <c:v>34.659999999999997</c:v>
                </c:pt>
                <c:pt idx="543">
                  <c:v>34.44</c:v>
                </c:pt>
                <c:pt idx="544">
                  <c:v>35.03</c:v>
                </c:pt>
                <c:pt idx="545">
                  <c:v>36.119999999999997</c:v>
                </c:pt>
                <c:pt idx="546">
                  <c:v>36.42</c:v>
                </c:pt>
                <c:pt idx="547">
                  <c:v>36.340000000000003</c:v>
                </c:pt>
                <c:pt idx="548">
                  <c:v>36.42</c:v>
                </c:pt>
                <c:pt idx="549">
                  <c:v>38.04</c:v>
                </c:pt>
                <c:pt idx="550">
                  <c:v>37.11</c:v>
                </c:pt>
                <c:pt idx="551">
                  <c:v>35.61</c:v>
                </c:pt>
                <c:pt idx="552">
                  <c:v>35.68</c:v>
                </c:pt>
                <c:pt idx="553">
                  <c:v>35.590000000000003</c:v>
                </c:pt>
                <c:pt idx="554">
                  <c:v>32.72</c:v>
                </c:pt>
                <c:pt idx="555">
                  <c:v>27.28</c:v>
                </c:pt>
                <c:pt idx="556">
                  <c:v>29.5</c:v>
                </c:pt>
                <c:pt idx="557">
                  <c:v>28.85</c:v>
                </c:pt>
                <c:pt idx="558">
                  <c:v>24.01</c:v>
                </c:pt>
                <c:pt idx="559">
                  <c:v>25.86</c:v>
                </c:pt>
                <c:pt idx="560">
                  <c:v>27.62</c:v>
                </c:pt>
                <c:pt idx="561">
                  <c:v>27.95</c:v>
                </c:pt>
                <c:pt idx="562">
                  <c:v>29.66</c:v>
                </c:pt>
                <c:pt idx="563">
                  <c:v>31.23</c:v>
                </c:pt>
                <c:pt idx="564">
                  <c:v>31.28</c:v>
                </c:pt>
                <c:pt idx="565">
                  <c:v>30.51</c:v>
                </c:pt>
                <c:pt idx="566">
                  <c:v>29.79</c:v>
                </c:pt>
                <c:pt idx="567">
                  <c:v>29.92</c:v>
                </c:pt>
                <c:pt idx="568">
                  <c:v>32</c:v>
                </c:pt>
                <c:pt idx="569">
                  <c:v>33.549999999999997</c:v>
                </c:pt>
                <c:pt idx="570">
                  <c:v>31.86</c:v>
                </c:pt>
                <c:pt idx="571">
                  <c:v>30.4</c:v>
                </c:pt>
                <c:pt idx="572">
                  <c:v>28.66</c:v>
                </c:pt>
                <c:pt idx="573">
                  <c:v>29.31</c:v>
                </c:pt>
                <c:pt idx="574">
                  <c:v>30.74</c:v>
                </c:pt>
                <c:pt idx="575">
                  <c:v>31.08</c:v>
                </c:pt>
                <c:pt idx="576">
                  <c:v>31.02</c:v>
                </c:pt>
                <c:pt idx="577">
                  <c:v>31.6</c:v>
                </c:pt>
                <c:pt idx="578">
                  <c:v>33.89</c:v>
                </c:pt>
                <c:pt idx="579">
                  <c:v>33.72</c:v>
                </c:pt>
                <c:pt idx="580">
                  <c:v>32.869999999999997</c:v>
                </c:pt>
                <c:pt idx="581">
                  <c:v>32.11</c:v>
                </c:pt>
                <c:pt idx="582">
                  <c:v>32</c:v>
                </c:pt>
                <c:pt idx="583">
                  <c:v>32.229999999999997</c:v>
                </c:pt>
                <c:pt idx="584">
                  <c:v>30.35</c:v>
                </c:pt>
                <c:pt idx="585">
                  <c:v>30.54</c:v>
                </c:pt>
                <c:pt idx="586">
                  <c:v>30.3</c:v>
                </c:pt>
                <c:pt idx="587">
                  <c:v>27.02</c:v>
                </c:pt>
                <c:pt idx="588">
                  <c:v>24.36</c:v>
                </c:pt>
                <c:pt idx="589">
                  <c:v>27.74</c:v>
                </c:pt>
                <c:pt idx="590">
                  <c:v>25.53</c:v>
                </c:pt>
                <c:pt idx="591">
                  <c:v>25.17</c:v>
                </c:pt>
                <c:pt idx="592">
                  <c:v>26.89</c:v>
                </c:pt>
                <c:pt idx="593">
                  <c:v>24.06</c:v>
                </c:pt>
                <c:pt idx="594">
                  <c:v>25.62</c:v>
                </c:pt>
                <c:pt idx="595">
                  <c:v>27.07</c:v>
                </c:pt>
                <c:pt idx="596">
                  <c:v>27.94</c:v>
                </c:pt>
                <c:pt idx="597">
                  <c:v>25.14</c:v>
                </c:pt>
                <c:pt idx="598">
                  <c:v>25.56</c:v>
                </c:pt>
                <c:pt idx="599">
                  <c:v>27.66</c:v>
                </c:pt>
                <c:pt idx="600">
                  <c:v>26.95</c:v>
                </c:pt>
                <c:pt idx="601">
                  <c:v>28</c:v>
                </c:pt>
                <c:pt idx="602">
                  <c:v>27.63</c:v>
                </c:pt>
                <c:pt idx="603">
                  <c:v>28.67</c:v>
                </c:pt>
                <c:pt idx="604">
                  <c:v>30.04</c:v>
                </c:pt>
                <c:pt idx="605">
                  <c:v>30.15</c:v>
                </c:pt>
                <c:pt idx="606">
                  <c:v>29.4</c:v>
                </c:pt>
                <c:pt idx="607">
                  <c:v>28.3</c:v>
                </c:pt>
                <c:pt idx="608">
                  <c:v>28.3</c:v>
                </c:pt>
                <c:pt idx="609">
                  <c:v>26.59</c:v>
                </c:pt>
                <c:pt idx="610">
                  <c:v>26.82</c:v>
                </c:pt>
                <c:pt idx="611">
                  <c:v>28.14</c:v>
                </c:pt>
                <c:pt idx="612">
                  <c:v>28.28</c:v>
                </c:pt>
                <c:pt idx="613">
                  <c:v>27.23</c:v>
                </c:pt>
                <c:pt idx="614">
                  <c:v>27.56</c:v>
                </c:pt>
                <c:pt idx="615">
                  <c:v>26.64</c:v>
                </c:pt>
                <c:pt idx="616">
                  <c:v>26.35</c:v>
                </c:pt>
                <c:pt idx="617">
                  <c:v>27.97</c:v>
                </c:pt>
                <c:pt idx="618">
                  <c:v>28.42</c:v>
                </c:pt>
                <c:pt idx="619">
                  <c:v>28.38</c:v>
                </c:pt>
                <c:pt idx="620">
                  <c:v>29.62</c:v>
                </c:pt>
                <c:pt idx="621">
                  <c:v>30.84</c:v>
                </c:pt>
                <c:pt idx="622">
                  <c:v>31.06</c:v>
                </c:pt>
                <c:pt idx="623">
                  <c:v>31.18</c:v>
                </c:pt>
                <c:pt idx="624">
                  <c:v>30.28</c:v>
                </c:pt>
                <c:pt idx="625">
                  <c:v>30.81</c:v>
                </c:pt>
                <c:pt idx="626">
                  <c:v>30.7</c:v>
                </c:pt>
                <c:pt idx="627">
                  <c:v>30.35</c:v>
                </c:pt>
                <c:pt idx="628">
                  <c:v>31.32</c:v>
                </c:pt>
                <c:pt idx="629">
                  <c:v>30.9</c:v>
                </c:pt>
                <c:pt idx="630">
                  <c:v>31.33</c:v>
                </c:pt>
                <c:pt idx="631">
                  <c:v>31.06</c:v>
                </c:pt>
                <c:pt idx="632">
                  <c:v>30.76</c:v>
                </c:pt>
                <c:pt idx="633">
                  <c:v>29.24</c:v>
                </c:pt>
                <c:pt idx="634">
                  <c:v>30.88</c:v>
                </c:pt>
                <c:pt idx="635">
                  <c:v>29.98</c:v>
                </c:pt>
                <c:pt idx="636">
                  <c:v>31.39</c:v>
                </c:pt>
                <c:pt idx="637">
                  <c:v>31.98</c:v>
                </c:pt>
                <c:pt idx="638">
                  <c:v>32.08</c:v>
                </c:pt>
                <c:pt idx="639">
                  <c:v>33.21</c:v>
                </c:pt>
                <c:pt idx="640">
                  <c:v>33.11</c:v>
                </c:pt>
                <c:pt idx="641">
                  <c:v>33.53</c:v>
                </c:pt>
                <c:pt idx="642">
                  <c:v>33.67</c:v>
                </c:pt>
                <c:pt idx="643">
                  <c:v>33.9</c:v>
                </c:pt>
                <c:pt idx="644">
                  <c:v>33.36</c:v>
                </c:pt>
                <c:pt idx="645">
                  <c:v>33.69</c:v>
                </c:pt>
                <c:pt idx="646">
                  <c:v>33.56</c:v>
                </c:pt>
                <c:pt idx="647">
                  <c:v>33.270000000000003</c:v>
                </c:pt>
                <c:pt idx="648">
                  <c:v>32.74</c:v>
                </c:pt>
                <c:pt idx="649">
                  <c:v>32.97</c:v>
                </c:pt>
                <c:pt idx="650">
                  <c:v>32.119999999999997</c:v>
                </c:pt>
                <c:pt idx="651">
                  <c:v>32.369999999999997</c:v>
                </c:pt>
                <c:pt idx="652">
                  <c:v>30.55</c:v>
                </c:pt>
                <c:pt idx="653">
                  <c:v>30.84</c:v>
                </c:pt>
                <c:pt idx="654">
                  <c:v>29.71</c:v>
                </c:pt>
                <c:pt idx="655">
                  <c:v>30.51</c:v>
                </c:pt>
                <c:pt idx="656">
                  <c:v>30.61</c:v>
                </c:pt>
                <c:pt idx="657">
                  <c:v>31.01</c:v>
                </c:pt>
                <c:pt idx="658">
                  <c:v>30.37</c:v>
                </c:pt>
                <c:pt idx="659">
                  <c:v>31.49</c:v>
                </c:pt>
                <c:pt idx="660">
                  <c:v>32.6</c:v>
                </c:pt>
                <c:pt idx="661">
                  <c:v>33.770000000000003</c:v>
                </c:pt>
                <c:pt idx="662">
                  <c:v>34.24</c:v>
                </c:pt>
                <c:pt idx="663">
                  <c:v>33.29</c:v>
                </c:pt>
                <c:pt idx="664">
                  <c:v>34.450000000000003</c:v>
                </c:pt>
                <c:pt idx="665">
                  <c:v>34.6</c:v>
                </c:pt>
                <c:pt idx="666">
                  <c:v>34.46</c:v>
                </c:pt>
                <c:pt idx="667">
                  <c:v>34.99</c:v>
                </c:pt>
                <c:pt idx="668">
                  <c:v>35.29</c:v>
                </c:pt>
                <c:pt idx="669">
                  <c:v>34.75</c:v>
                </c:pt>
                <c:pt idx="670">
                  <c:v>34.619999999999997</c:v>
                </c:pt>
                <c:pt idx="671">
                  <c:v>34.869999999999997</c:v>
                </c:pt>
                <c:pt idx="672">
                  <c:v>35.520000000000003</c:v>
                </c:pt>
                <c:pt idx="673">
                  <c:v>36.75</c:v>
                </c:pt>
                <c:pt idx="674">
                  <c:v>36.33</c:v>
                </c:pt>
                <c:pt idx="675">
                  <c:v>35.44</c:v>
                </c:pt>
                <c:pt idx="676">
                  <c:v>34.659999999999997</c:v>
                </c:pt>
                <c:pt idx="677">
                  <c:v>35.32</c:v>
                </c:pt>
                <c:pt idx="678">
                  <c:v>35.18</c:v>
                </c:pt>
                <c:pt idx="679">
                  <c:v>35.840000000000003</c:v>
                </c:pt>
                <c:pt idx="680">
                  <c:v>36.47</c:v>
                </c:pt>
                <c:pt idx="681">
                  <c:v>36.96</c:v>
                </c:pt>
                <c:pt idx="682">
                  <c:v>37.340000000000003</c:v>
                </c:pt>
                <c:pt idx="683">
                  <c:v>37.31</c:v>
                </c:pt>
                <c:pt idx="684">
                  <c:v>37.11</c:v>
                </c:pt>
                <c:pt idx="685">
                  <c:v>36.130000000000003</c:v>
                </c:pt>
                <c:pt idx="686">
                  <c:v>35.590000000000003</c:v>
                </c:pt>
                <c:pt idx="687">
                  <c:v>36.46</c:v>
                </c:pt>
                <c:pt idx="688">
                  <c:v>35.42</c:v>
                </c:pt>
                <c:pt idx="689">
                  <c:v>36.49</c:v>
                </c:pt>
                <c:pt idx="690">
                  <c:v>36.94</c:v>
                </c:pt>
                <c:pt idx="691">
                  <c:v>37.28</c:v>
                </c:pt>
                <c:pt idx="692">
                  <c:v>37.56</c:v>
                </c:pt>
                <c:pt idx="693">
                  <c:v>37.51</c:v>
                </c:pt>
                <c:pt idx="694">
                  <c:v>37.270000000000003</c:v>
                </c:pt>
                <c:pt idx="695">
                  <c:v>38.119999999999997</c:v>
                </c:pt>
                <c:pt idx="696">
                  <c:v>39.18</c:v>
                </c:pt>
                <c:pt idx="697">
                  <c:v>39.22</c:v>
                </c:pt>
                <c:pt idx="698">
                  <c:v>40.01</c:v>
                </c:pt>
                <c:pt idx="699">
                  <c:v>39.39</c:v>
                </c:pt>
                <c:pt idx="700">
                  <c:v>39.409999999999997</c:v>
                </c:pt>
                <c:pt idx="701">
                  <c:v>39.18</c:v>
                </c:pt>
                <c:pt idx="702">
                  <c:v>38.79</c:v>
                </c:pt>
                <c:pt idx="703">
                  <c:v>38.29</c:v>
                </c:pt>
                <c:pt idx="704">
                  <c:v>37.979999999999997</c:v>
                </c:pt>
                <c:pt idx="705">
                  <c:v>38.24</c:v>
                </c:pt>
                <c:pt idx="706">
                  <c:v>38.76</c:v>
                </c:pt>
                <c:pt idx="707">
                  <c:v>38.81</c:v>
                </c:pt>
                <c:pt idx="708">
                  <c:v>39.54</c:v>
                </c:pt>
                <c:pt idx="709">
                  <c:v>39.58</c:v>
                </c:pt>
                <c:pt idx="710">
                  <c:v>38.799999999999997</c:v>
                </c:pt>
                <c:pt idx="711">
                  <c:v>39.549999999999997</c:v>
                </c:pt>
                <c:pt idx="712">
                  <c:v>39.72</c:v>
                </c:pt>
                <c:pt idx="713">
                  <c:v>40.82</c:v>
                </c:pt>
                <c:pt idx="714">
                  <c:v>40.770000000000003</c:v>
                </c:pt>
                <c:pt idx="715">
                  <c:v>40.270000000000003</c:v>
                </c:pt>
                <c:pt idx="716">
                  <c:v>40.090000000000003</c:v>
                </c:pt>
                <c:pt idx="717">
                  <c:v>39.630000000000003</c:v>
                </c:pt>
                <c:pt idx="718">
                  <c:v>40.01</c:v>
                </c:pt>
                <c:pt idx="719">
                  <c:v>40.01</c:v>
                </c:pt>
                <c:pt idx="720">
                  <c:v>40.520000000000003</c:v>
                </c:pt>
                <c:pt idx="721">
                  <c:v>40.47</c:v>
                </c:pt>
                <c:pt idx="722">
                  <c:v>40.57</c:v>
                </c:pt>
                <c:pt idx="723">
                  <c:v>39.42</c:v>
                </c:pt>
                <c:pt idx="724">
                  <c:v>38.65</c:v>
                </c:pt>
                <c:pt idx="725">
                  <c:v>38.590000000000003</c:v>
                </c:pt>
                <c:pt idx="726">
                  <c:v>38.4</c:v>
                </c:pt>
                <c:pt idx="727">
                  <c:v>33.85</c:v>
                </c:pt>
                <c:pt idx="728">
                  <c:v>31.09</c:v>
                </c:pt>
                <c:pt idx="729">
                  <c:v>32.96</c:v>
                </c:pt>
                <c:pt idx="730">
                  <c:v>32.17</c:v>
                </c:pt>
                <c:pt idx="731">
                  <c:v>35.01</c:v>
                </c:pt>
                <c:pt idx="732">
                  <c:v>34.979999999999997</c:v>
                </c:pt>
                <c:pt idx="733">
                  <c:v>33.04</c:v>
                </c:pt>
                <c:pt idx="734">
                  <c:v>32.99</c:v>
                </c:pt>
                <c:pt idx="735">
                  <c:v>32.42</c:v>
                </c:pt>
                <c:pt idx="736">
                  <c:v>31.69</c:v>
                </c:pt>
                <c:pt idx="737">
                  <c:v>27.62</c:v>
                </c:pt>
                <c:pt idx="738">
                  <c:v>30</c:v>
                </c:pt>
                <c:pt idx="739">
                  <c:v>27.75</c:v>
                </c:pt>
                <c:pt idx="740">
                  <c:v>26.91</c:v>
                </c:pt>
                <c:pt idx="741">
                  <c:v>28.9</c:v>
                </c:pt>
                <c:pt idx="742">
                  <c:v>30.29</c:v>
                </c:pt>
                <c:pt idx="743">
                  <c:v>31.67</c:v>
                </c:pt>
                <c:pt idx="744">
                  <c:v>30.84</c:v>
                </c:pt>
                <c:pt idx="745">
                  <c:v>31.57</c:v>
                </c:pt>
                <c:pt idx="746">
                  <c:v>32.39</c:v>
                </c:pt>
                <c:pt idx="747">
                  <c:v>35.200000000000003</c:v>
                </c:pt>
                <c:pt idx="748">
                  <c:v>34.86</c:v>
                </c:pt>
                <c:pt idx="749">
                  <c:v>33.619999999999997</c:v>
                </c:pt>
                <c:pt idx="750">
                  <c:v>30.99</c:v>
                </c:pt>
                <c:pt idx="751">
                  <c:v>30.8</c:v>
                </c:pt>
                <c:pt idx="752">
                  <c:v>29.81</c:v>
                </c:pt>
                <c:pt idx="753">
                  <c:v>31.18</c:v>
                </c:pt>
                <c:pt idx="754">
                  <c:v>31.47</c:v>
                </c:pt>
                <c:pt idx="755">
                  <c:v>29.29</c:v>
                </c:pt>
                <c:pt idx="756">
                  <c:v>26.94</c:v>
                </c:pt>
                <c:pt idx="757">
                  <c:v>27.32</c:v>
                </c:pt>
                <c:pt idx="758">
                  <c:v>26.49</c:v>
                </c:pt>
                <c:pt idx="759">
                  <c:v>28.45</c:v>
                </c:pt>
                <c:pt idx="760">
                  <c:v>28.87</c:v>
                </c:pt>
                <c:pt idx="761">
                  <c:v>31.83</c:v>
                </c:pt>
                <c:pt idx="762">
                  <c:v>31.54</c:v>
                </c:pt>
                <c:pt idx="763">
                  <c:v>32.619999999999997</c:v>
                </c:pt>
                <c:pt idx="764">
                  <c:v>34.07</c:v>
                </c:pt>
                <c:pt idx="765">
                  <c:v>29.73</c:v>
                </c:pt>
                <c:pt idx="766">
                  <c:v>29.54</c:v>
                </c:pt>
                <c:pt idx="767">
                  <c:v>26.52</c:v>
                </c:pt>
                <c:pt idx="768">
                  <c:v>26.74</c:v>
                </c:pt>
                <c:pt idx="769">
                  <c:v>26.69</c:v>
                </c:pt>
                <c:pt idx="770">
                  <c:v>27.38</c:v>
                </c:pt>
                <c:pt idx="771">
                  <c:v>27.35</c:v>
                </c:pt>
                <c:pt idx="772">
                  <c:v>24.92</c:v>
                </c:pt>
                <c:pt idx="773">
                  <c:v>22.33</c:v>
                </c:pt>
                <c:pt idx="774">
                  <c:v>22.34</c:v>
                </c:pt>
                <c:pt idx="775">
                  <c:v>20.46</c:v>
                </c:pt>
                <c:pt idx="776">
                  <c:v>18.559999999999999</c:v>
                </c:pt>
                <c:pt idx="777">
                  <c:v>16.11</c:v>
                </c:pt>
                <c:pt idx="778">
                  <c:v>12.97</c:v>
                </c:pt>
                <c:pt idx="779">
                  <c:v>18.57</c:v>
                </c:pt>
                <c:pt idx="780">
                  <c:v>19.579999999999998</c:v>
                </c:pt>
                <c:pt idx="781">
                  <c:v>19.440000000000001</c:v>
                </c:pt>
                <c:pt idx="782">
                  <c:v>20.45</c:v>
                </c:pt>
                <c:pt idx="783" formatCode="General">
                  <c:v>#N/A</c:v>
                </c:pt>
                <c:pt idx="784">
                  <c:v>20.6</c:v>
                </c:pt>
                <c:pt idx="785">
                  <c:v>17.62</c:v>
                </c:pt>
                <c:pt idx="786">
                  <c:v>21.66</c:v>
                </c:pt>
                <c:pt idx="787">
                  <c:v>22.51</c:v>
                </c:pt>
                <c:pt idx="788">
                  <c:v>23.7</c:v>
                </c:pt>
                <c:pt idx="789">
                  <c:v>24.2</c:v>
                </c:pt>
                <c:pt idx="790">
                  <c:v>24.76</c:v>
                </c:pt>
                <c:pt idx="791">
                  <c:v>24.75</c:v>
                </c:pt>
                <c:pt idx="792">
                  <c:v>24.09</c:v>
                </c:pt>
                <c:pt idx="793">
                  <c:v>25.42</c:v>
                </c:pt>
                <c:pt idx="794">
                  <c:v>25.7</c:v>
                </c:pt>
                <c:pt idx="795">
                  <c:v>26.65</c:v>
                </c:pt>
                <c:pt idx="796">
                  <c:v>28.32</c:v>
                </c:pt>
                <c:pt idx="797" formatCode="General">
                  <c:v>#N/A</c:v>
                </c:pt>
                <c:pt idx="798">
                  <c:v>26.51</c:v>
                </c:pt>
                <c:pt idx="799">
                  <c:v>26.78</c:v>
                </c:pt>
                <c:pt idx="800">
                  <c:v>26.96</c:v>
                </c:pt>
                <c:pt idx="801">
                  <c:v>28.04</c:v>
                </c:pt>
                <c:pt idx="802">
                  <c:v>27.03</c:v>
                </c:pt>
                <c:pt idx="803">
                  <c:v>26.85</c:v>
                </c:pt>
                <c:pt idx="804">
                  <c:v>28.82</c:v>
                </c:pt>
                <c:pt idx="805">
                  <c:v>29.93</c:v>
                </c:pt>
                <c:pt idx="806">
                  <c:v>30.04</c:v>
                </c:pt>
                <c:pt idx="807">
                  <c:v>30.93</c:v>
                </c:pt>
                <c:pt idx="808">
                  <c:v>31.54</c:v>
                </c:pt>
                <c:pt idx="809">
                  <c:v>31.25</c:v>
                </c:pt>
                <c:pt idx="810">
                  <c:v>30.02</c:v>
                </c:pt>
                <c:pt idx="811">
                  <c:v>30.11</c:v>
                </c:pt>
                <c:pt idx="812">
                  <c:v>30.2</c:v>
                </c:pt>
                <c:pt idx="813">
                  <c:v>31.88</c:v>
                </c:pt>
                <c:pt idx="814">
                  <c:v>32.28</c:v>
                </c:pt>
                <c:pt idx="815">
                  <c:v>31.93</c:v>
                </c:pt>
                <c:pt idx="816">
                  <c:v>33.36</c:v>
                </c:pt>
                <c:pt idx="817" formatCode="General">
                  <c:v>#N/A</c:v>
                </c:pt>
                <c:pt idx="818">
                  <c:v>33.56</c:v>
                </c:pt>
                <c:pt idx="819">
                  <c:v>33.799999999999997</c:v>
                </c:pt>
                <c:pt idx="820">
                  <c:v>33.33</c:v>
                </c:pt>
                <c:pt idx="821">
                  <c:v>34.18</c:v>
                </c:pt>
                <c:pt idx="822">
                  <c:v>34.35</c:v>
                </c:pt>
                <c:pt idx="823">
                  <c:v>34.24</c:v>
                </c:pt>
                <c:pt idx="824">
                  <c:v>34.17</c:v>
                </c:pt>
                <c:pt idx="825">
                  <c:v>33.79</c:v>
                </c:pt>
                <c:pt idx="826">
                  <c:v>34.71</c:v>
                </c:pt>
                <c:pt idx="827">
                  <c:v>34.19</c:v>
                </c:pt>
                <c:pt idx="828">
                  <c:v>34.04</c:v>
                </c:pt>
                <c:pt idx="829">
                  <c:v>33.159999999999997</c:v>
                </c:pt>
                <c:pt idx="830">
                  <c:v>32.08</c:v>
                </c:pt>
                <c:pt idx="831">
                  <c:v>31.8</c:v>
                </c:pt>
                <c:pt idx="832">
                  <c:v>33.729999999999997</c:v>
                </c:pt>
                <c:pt idx="833">
                  <c:v>34.130000000000003</c:v>
                </c:pt>
                <c:pt idx="834">
                  <c:v>35.06</c:v>
                </c:pt>
                <c:pt idx="835">
                  <c:v>34.94</c:v>
                </c:pt>
                <c:pt idx="836">
                  <c:v>35.619999999999997</c:v>
                </c:pt>
                <c:pt idx="837">
                  <c:v>36.119999999999997</c:v>
                </c:pt>
                <c:pt idx="838">
                  <c:v>36.1</c:v>
                </c:pt>
                <c:pt idx="839">
                  <c:v>35.700000000000003</c:v>
                </c:pt>
                <c:pt idx="840">
                  <c:v>37.17</c:v>
                </c:pt>
                <c:pt idx="841">
                  <c:v>34.57</c:v>
                </c:pt>
                <c:pt idx="842">
                  <c:v>34.46</c:v>
                </c:pt>
                <c:pt idx="843">
                  <c:v>35.42</c:v>
                </c:pt>
                <c:pt idx="844">
                  <c:v>34.79</c:v>
                </c:pt>
                <c:pt idx="845">
                  <c:v>35.28</c:v>
                </c:pt>
                <c:pt idx="846">
                  <c:v>36.19</c:v>
                </c:pt>
                <c:pt idx="847">
                  <c:v>37.76</c:v>
                </c:pt>
                <c:pt idx="848">
                  <c:v>37.770000000000003</c:v>
                </c:pt>
                <c:pt idx="849">
                  <c:v>38.06</c:v>
                </c:pt>
                <c:pt idx="850">
                  <c:v>38.35</c:v>
                </c:pt>
                <c:pt idx="851">
                  <c:v>38.99</c:v>
                </c:pt>
                <c:pt idx="852">
                  <c:v>39.14</c:v>
                </c:pt>
                <c:pt idx="853">
                  <c:v>38.29</c:v>
                </c:pt>
                <c:pt idx="854">
                  <c:v>38.770000000000003</c:v>
                </c:pt>
                <c:pt idx="855">
                  <c:v>38.78</c:v>
                </c:pt>
                <c:pt idx="856">
                  <c:v>39.700000000000003</c:v>
                </c:pt>
                <c:pt idx="857">
                  <c:v>39.61</c:v>
                </c:pt>
                <c:pt idx="858">
                  <c:v>39.68</c:v>
                </c:pt>
                <c:pt idx="859">
                  <c:v>39.36</c:v>
                </c:pt>
                <c:pt idx="860">
                  <c:v>39.58</c:v>
                </c:pt>
                <c:pt idx="861" formatCode="General">
                  <c:v>#N/A</c:v>
                </c:pt>
                <c:pt idx="862">
                  <c:v>39.72</c:v>
                </c:pt>
                <c:pt idx="863">
                  <c:v>40.96</c:v>
                </c:pt>
                <c:pt idx="864">
                  <c:v>40.65</c:v>
                </c:pt>
                <c:pt idx="865">
                  <c:v>40.6</c:v>
                </c:pt>
                <c:pt idx="866">
                  <c:v>41.26</c:v>
                </c:pt>
                <c:pt idx="867">
                  <c:v>41.41</c:v>
                </c:pt>
                <c:pt idx="868">
                  <c:v>41.54</c:v>
                </c:pt>
                <c:pt idx="869">
                  <c:v>40.479999999999997</c:v>
                </c:pt>
                <c:pt idx="870">
                  <c:v>40.18</c:v>
                </c:pt>
                <c:pt idx="871">
                  <c:v>41.53</c:v>
                </c:pt>
                <c:pt idx="872">
                  <c:v>40.9</c:v>
                </c:pt>
                <c:pt idx="873">
                  <c:v>38.57</c:v>
                </c:pt>
                <c:pt idx="874">
                  <c:v>38.35</c:v>
                </c:pt>
                <c:pt idx="875">
                  <c:v>37.93</c:v>
                </c:pt>
                <c:pt idx="876">
                  <c:v>38.450000000000003</c:v>
                </c:pt>
                <c:pt idx="877">
                  <c:v>35.11</c:v>
                </c:pt>
                <c:pt idx="878">
                  <c:v>36.19</c:v>
                </c:pt>
                <c:pt idx="879">
                  <c:v>36.979999999999997</c:v>
                </c:pt>
                <c:pt idx="880">
                  <c:v>38.200000000000003</c:v>
                </c:pt>
                <c:pt idx="881">
                  <c:v>37.4</c:v>
                </c:pt>
                <c:pt idx="882">
                  <c:v>36.47</c:v>
                </c:pt>
                <c:pt idx="883">
                  <c:v>37.630000000000003</c:v>
                </c:pt>
                <c:pt idx="884">
                  <c:v>37.24</c:v>
                </c:pt>
                <c:pt idx="885">
                  <c:v>35.6</c:v>
                </c:pt>
                <c:pt idx="886">
                  <c:v>35.79</c:v>
                </c:pt>
                <c:pt idx="887" formatCode="General">
                  <c:v>#N/A</c:v>
                </c:pt>
                <c:pt idx="888">
                  <c:v>34.65</c:v>
                </c:pt>
                <c:pt idx="889">
                  <c:v>33.72</c:v>
                </c:pt>
                <c:pt idx="890">
                  <c:v>34</c:v>
                </c:pt>
                <c:pt idx="891">
                  <c:v>32.229999999999997</c:v>
                </c:pt>
                <c:pt idx="892">
                  <c:v>31.87</c:v>
                </c:pt>
                <c:pt idx="893">
                  <c:v>34.69</c:v>
                </c:pt>
                <c:pt idx="894">
                  <c:v>35.79</c:v>
                </c:pt>
                <c:pt idx="895">
                  <c:v>36.619999999999997</c:v>
                </c:pt>
                <c:pt idx="896">
                  <c:v>38.06</c:v>
                </c:pt>
                <c:pt idx="897">
                  <c:v>38.700000000000003</c:v>
                </c:pt>
                <c:pt idx="898">
                  <c:v>38.65</c:v>
                </c:pt>
                <c:pt idx="899">
                  <c:v>38.369999999999997</c:v>
                </c:pt>
                <c:pt idx="900">
                  <c:v>38.94</c:v>
                </c:pt>
                <c:pt idx="901">
                  <c:v>38.71</c:v>
                </c:pt>
                <c:pt idx="902">
                  <c:v>38.840000000000003</c:v>
                </c:pt>
                <c:pt idx="903">
                  <c:v>40.19</c:v>
                </c:pt>
                <c:pt idx="904">
                  <c:v>40.61</c:v>
                </c:pt>
                <c:pt idx="905">
                  <c:v>41.94</c:v>
                </c:pt>
                <c:pt idx="906">
                  <c:v>41.76</c:v>
                </c:pt>
                <c:pt idx="907">
                  <c:v>41.52</c:v>
                </c:pt>
                <c:pt idx="908">
                  <c:v>40.18</c:v>
                </c:pt>
                <c:pt idx="909">
                  <c:v>40</c:v>
                </c:pt>
                <c:pt idx="910">
                  <c:v>40.54</c:v>
                </c:pt>
                <c:pt idx="911">
                  <c:v>41.35</c:v>
                </c:pt>
                <c:pt idx="912">
                  <c:v>42.43</c:v>
                </c:pt>
                <c:pt idx="913">
                  <c:v>42.85</c:v>
                </c:pt>
                <c:pt idx="914">
                  <c:v>43.94</c:v>
                </c:pt>
                <c:pt idx="915" formatCode="General">
                  <c:v>#N/A</c:v>
                </c:pt>
                <c:pt idx="916">
                  <c:v>43.68</c:v>
                </c:pt>
                <c:pt idx="917">
                  <c:v>42.99</c:v>
                </c:pt>
                <c:pt idx="918">
                  <c:v>43.17</c:v>
                </c:pt>
                <c:pt idx="919">
                  <c:v>43.81</c:v>
                </c:pt>
                <c:pt idx="920">
                  <c:v>44.14</c:v>
                </c:pt>
                <c:pt idx="921">
                  <c:v>44.81</c:v>
                </c:pt>
                <c:pt idx="922">
                  <c:v>44.83</c:v>
                </c:pt>
                <c:pt idx="923">
                  <c:v>44.34</c:v>
                </c:pt>
                <c:pt idx="924">
                  <c:v>43.4</c:v>
                </c:pt>
                <c:pt idx="925">
                  <c:v>43.91</c:v>
                </c:pt>
                <c:pt idx="926">
                  <c:v>43.02</c:v>
                </c:pt>
                <c:pt idx="927">
                  <c:v>43.43</c:v>
                </c:pt>
                <c:pt idx="928">
                  <c:v>44.41</c:v>
                </c:pt>
                <c:pt idx="929">
                  <c:v>45.08</c:v>
                </c:pt>
                <c:pt idx="930">
                  <c:v>44.32</c:v>
                </c:pt>
                <c:pt idx="931">
                  <c:v>45.39</c:v>
                </c:pt>
                <c:pt idx="932">
                  <c:v>45.15</c:v>
                </c:pt>
                <c:pt idx="933">
                  <c:v>44.78</c:v>
                </c:pt>
                <c:pt idx="934">
                  <c:v>43.2</c:v>
                </c:pt>
                <c:pt idx="935">
                  <c:v>41.91</c:v>
                </c:pt>
                <c:pt idx="936">
                  <c:v>40.880000000000003</c:v>
                </c:pt>
                <c:pt idx="937">
                  <c:v>36.69</c:v>
                </c:pt>
                <c:pt idx="938">
                  <c:v>38.46</c:v>
                </c:pt>
                <c:pt idx="939">
                  <c:v>38.57</c:v>
                </c:pt>
                <c:pt idx="940">
                  <c:v>41.17</c:v>
                </c:pt>
                <c:pt idx="941">
                  <c:v>40.24</c:v>
                </c:pt>
                <c:pt idx="942">
                  <c:v>38.56</c:v>
                </c:pt>
                <c:pt idx="943">
                  <c:v>40.61</c:v>
                </c:pt>
                <c:pt idx="944">
                  <c:v>36.49</c:v>
                </c:pt>
                <c:pt idx="945">
                  <c:v>36.82</c:v>
                </c:pt>
                <c:pt idx="946">
                  <c:v>38.799999999999997</c:v>
                </c:pt>
                <c:pt idx="947">
                  <c:v>40.479999999999997</c:v>
                </c:pt>
                <c:pt idx="948">
                  <c:v>39.36</c:v>
                </c:pt>
                <c:pt idx="949">
                  <c:v>40.51</c:v>
                </c:pt>
                <c:pt idx="950">
                  <c:v>40.44</c:v>
                </c:pt>
                <c:pt idx="951">
                  <c:v>36.799999999999997</c:v>
                </c:pt>
                <c:pt idx="952">
                  <c:v>38.299999999999997</c:v>
                </c:pt>
                <c:pt idx="953">
                  <c:v>37.86</c:v>
                </c:pt>
                <c:pt idx="954">
                  <c:v>38.76</c:v>
                </c:pt>
                <c:pt idx="955">
                  <c:v>40.520000000000003</c:v>
                </c:pt>
                <c:pt idx="956">
                  <c:v>40.61</c:v>
                </c:pt>
                <c:pt idx="957" formatCode="General">
                  <c:v>#N/A</c:v>
                </c:pt>
                <c:pt idx="958">
                  <c:v>39.64</c:v>
                </c:pt>
                <c:pt idx="959">
                  <c:v>41.16</c:v>
                </c:pt>
                <c:pt idx="960">
                  <c:v>42.99</c:v>
                </c:pt>
                <c:pt idx="961">
                  <c:v>43.12</c:v>
                </c:pt>
                <c:pt idx="962">
                  <c:v>43.11</c:v>
                </c:pt>
                <c:pt idx="963">
                  <c:v>43.15</c:v>
                </c:pt>
                <c:pt idx="964">
                  <c:v>44.19</c:v>
                </c:pt>
                <c:pt idx="965">
                  <c:v>44.6</c:v>
                </c:pt>
                <c:pt idx="966">
                  <c:v>44.5</c:v>
                </c:pt>
                <c:pt idx="967">
                  <c:v>44.05</c:v>
                </c:pt>
                <c:pt idx="968">
                  <c:v>44.42</c:v>
                </c:pt>
                <c:pt idx="969">
                  <c:v>44.47</c:v>
                </c:pt>
                <c:pt idx="970">
                  <c:v>44.47</c:v>
                </c:pt>
                <c:pt idx="971">
                  <c:v>43.76</c:v>
                </c:pt>
                <c:pt idx="972">
                  <c:v>43.75</c:v>
                </c:pt>
                <c:pt idx="973">
                  <c:v>42.54</c:v>
                </c:pt>
                <c:pt idx="974">
                  <c:v>43.42</c:v>
                </c:pt>
                <c:pt idx="975">
                  <c:v>43.07</c:v>
                </c:pt>
                <c:pt idx="976">
                  <c:v>42.31</c:v>
                </c:pt>
                <c:pt idx="977">
                  <c:v>43.03</c:v>
                </c:pt>
                <c:pt idx="978">
                  <c:v>41.27</c:v>
                </c:pt>
                <c:pt idx="979">
                  <c:v>38.74</c:v>
                </c:pt>
                <c:pt idx="980">
                  <c:v>39.85</c:v>
                </c:pt>
                <c:pt idx="981">
                  <c:v>41.84</c:v>
                </c:pt>
                <c:pt idx="982">
                  <c:v>41.2</c:v>
                </c:pt>
                <c:pt idx="983">
                  <c:v>39.01</c:v>
                </c:pt>
                <c:pt idx="984">
                  <c:v>40.270000000000003</c:v>
                </c:pt>
                <c:pt idx="985">
                  <c:v>41.17</c:v>
                </c:pt>
                <c:pt idx="986">
                  <c:v>42.72</c:v>
                </c:pt>
                <c:pt idx="987">
                  <c:v>42.52</c:v>
                </c:pt>
                <c:pt idx="988">
                  <c:v>43.94</c:v>
                </c:pt>
                <c:pt idx="989">
                  <c:v>43.65</c:v>
                </c:pt>
                <c:pt idx="990">
                  <c:v>44.05</c:v>
                </c:pt>
                <c:pt idx="991">
                  <c:v>43.48</c:v>
                </c:pt>
                <c:pt idx="992">
                  <c:v>44.47</c:v>
                </c:pt>
                <c:pt idx="993">
                  <c:v>43.95</c:v>
                </c:pt>
                <c:pt idx="994">
                  <c:v>44.36</c:v>
                </c:pt>
                <c:pt idx="995">
                  <c:v>44.64</c:v>
                </c:pt>
                <c:pt idx="996">
                  <c:v>45.23</c:v>
                </c:pt>
                <c:pt idx="997">
                  <c:v>46.04</c:v>
                </c:pt>
                <c:pt idx="998">
                  <c:v>45.92</c:v>
                </c:pt>
                <c:pt idx="999">
                  <c:v>46.39</c:v>
                </c:pt>
                <c:pt idx="1000">
                  <c:v>45.95</c:v>
                </c:pt>
                <c:pt idx="1001">
                  <c:v>47.36</c:v>
                </c:pt>
                <c:pt idx="1002">
                  <c:v>47.91</c:v>
                </c:pt>
                <c:pt idx="1003">
                  <c:v>47.73</c:v>
                </c:pt>
                <c:pt idx="1004">
                  <c:v>47.83</c:v>
                </c:pt>
                <c:pt idx="1005">
                  <c:v>48.24</c:v>
                </c:pt>
                <c:pt idx="1006">
                  <c:v>48.62</c:v>
                </c:pt>
                <c:pt idx="1007">
                  <c:v>48.33</c:v>
                </c:pt>
                <c:pt idx="1008">
                  <c:v>48.56</c:v>
                </c:pt>
                <c:pt idx="1009">
                  <c:v>48.66</c:v>
                </c:pt>
                <c:pt idx="1010">
                  <c:v>48.79</c:v>
                </c:pt>
                <c:pt idx="1011">
                  <c:v>49.93</c:v>
                </c:pt>
                <c:pt idx="1012">
                  <c:v>50.01</c:v>
                </c:pt>
                <c:pt idx="1013">
                  <c:v>49.92</c:v>
                </c:pt>
                <c:pt idx="1014">
                  <c:v>49.36</c:v>
                </c:pt>
                <c:pt idx="1015">
                  <c:v>49.12</c:v>
                </c:pt>
                <c:pt idx="1016">
                  <c:v>49.44</c:v>
                </c:pt>
                <c:pt idx="1017">
                  <c:v>50.57</c:v>
                </c:pt>
                <c:pt idx="1018">
                  <c:v>50.9</c:v>
                </c:pt>
                <c:pt idx="1019">
                  <c:v>51.53</c:v>
                </c:pt>
                <c:pt idx="1020" formatCode="General">
                  <c:v>#N/A</c:v>
                </c:pt>
                <c:pt idx="1021">
                  <c:v>50.92</c:v>
                </c:pt>
                <c:pt idx="1022">
                  <c:v>49.62</c:v>
                </c:pt>
                <c:pt idx="1023">
                  <c:v>48.62</c:v>
                </c:pt>
                <c:pt idx="1024">
                  <c:v>49.56</c:v>
                </c:pt>
                <c:pt idx="1025">
                  <c:v>49.79</c:v>
                </c:pt>
                <c:pt idx="1026">
                  <c:v>51.16</c:v>
                </c:pt>
                <c:pt idx="1027">
                  <c:v>50.68</c:v>
                </c:pt>
                <c:pt idx="1028">
                  <c:v>50.51</c:v>
                </c:pt>
                <c:pt idx="1029">
                  <c:v>50.95</c:v>
                </c:pt>
                <c:pt idx="1030">
                  <c:v>52.24</c:v>
                </c:pt>
                <c:pt idx="1031">
                  <c:v>52.26</c:v>
                </c:pt>
                <c:pt idx="1032">
                  <c:v>53.34</c:v>
                </c:pt>
                <c:pt idx="1033">
                  <c:v>53.4</c:v>
                </c:pt>
                <c:pt idx="1034">
                  <c:v>53.33</c:v>
                </c:pt>
                <c:pt idx="1035">
                  <c:v>54.01</c:v>
                </c:pt>
                <c:pt idx="1036">
                  <c:v>54.77</c:v>
                </c:pt>
                <c:pt idx="1037">
                  <c:v>54.91</c:v>
                </c:pt>
                <c:pt idx="1038">
                  <c:v>54.88</c:v>
                </c:pt>
                <c:pt idx="1039" formatCode="General">
                  <c:v>#N/A</c:v>
                </c:pt>
                <c:pt idx="1040">
                  <c:v>55.67</c:v>
                </c:pt>
                <c:pt idx="1041">
                  <c:v>55.68</c:v>
                </c:pt>
                <c:pt idx="1042">
                  <c:v>54.78</c:v>
                </c:pt>
                <c:pt idx="1043">
                  <c:v>55.23</c:v>
                </c:pt>
                <c:pt idx="1044">
                  <c:v>56.53</c:v>
                </c:pt>
                <c:pt idx="1045">
                  <c:v>55.43</c:v>
                </c:pt>
                <c:pt idx="1046">
                  <c:v>55.98</c:v>
                </c:pt>
                <c:pt idx="1047">
                  <c:v>55.54</c:v>
                </c:pt>
                <c:pt idx="1048">
                  <c:v>56.3</c:v>
                </c:pt>
                <c:pt idx="1049">
                  <c:v>57.34</c:v>
                </c:pt>
                <c:pt idx="1050">
                  <c:v>56.89</c:v>
                </c:pt>
                <c:pt idx="1051">
                  <c:v>57.99</c:v>
                </c:pt>
                <c:pt idx="1052">
                  <c:v>57.75</c:v>
                </c:pt>
                <c:pt idx="1053">
                  <c:v>58.05</c:v>
                </c:pt>
                <c:pt idx="1054">
                  <c:v>59.37</c:v>
                </c:pt>
                <c:pt idx="1055">
                  <c:v>59.98</c:v>
                </c:pt>
                <c:pt idx="1056">
                  <c:v>59.56</c:v>
                </c:pt>
                <c:pt idx="1057">
                  <c:v>59.6</c:v>
                </c:pt>
                <c:pt idx="1058">
                  <c:v>59.79</c:v>
                </c:pt>
                <c:pt idx="1059">
                  <c:v>58.34</c:v>
                </c:pt>
                <c:pt idx="1060">
                  <c:v>55.85</c:v>
                </c:pt>
                <c:pt idx="1061">
                  <c:v>57.42</c:v>
                </c:pt>
                <c:pt idx="1062">
                  <c:v>57.28</c:v>
                </c:pt>
                <c:pt idx="1063">
                  <c:v>57.77</c:v>
                </c:pt>
                <c:pt idx="1064">
                  <c:v>54.98</c:v>
                </c:pt>
                <c:pt idx="1065">
                  <c:v>56.11</c:v>
                </c:pt>
                <c:pt idx="1066">
                  <c:v>58.44</c:v>
                </c:pt>
                <c:pt idx="1067">
                  <c:v>60.23</c:v>
                </c:pt>
                <c:pt idx="1068">
                  <c:v>60.76</c:v>
                </c:pt>
                <c:pt idx="1069">
                  <c:v>59.89</c:v>
                </c:pt>
                <c:pt idx="1070">
                  <c:v>61.06</c:v>
                </c:pt>
                <c:pt idx="1071">
                  <c:v>61.33</c:v>
                </c:pt>
                <c:pt idx="1072">
                  <c:v>62.38</c:v>
                </c:pt>
                <c:pt idx="1073">
                  <c:v>62.11</c:v>
                </c:pt>
                <c:pt idx="1074">
                  <c:v>62.41</c:v>
                </c:pt>
                <c:pt idx="1075">
                  <c:v>61.94</c:v>
                </c:pt>
                <c:pt idx="1076">
                  <c:v>62.7</c:v>
                </c:pt>
                <c:pt idx="1077">
                  <c:v>62.08</c:v>
                </c:pt>
                <c:pt idx="1078">
                  <c:v>60.37</c:v>
                </c:pt>
                <c:pt idx="1079">
                  <c:v>55</c:v>
                </c:pt>
                <c:pt idx="1080">
                  <c:v>50.31</c:v>
                </c:pt>
                <c:pt idx="1081">
                  <c:v>49.74</c:v>
                </c:pt>
                <c:pt idx="1082">
                  <c:v>43.12</c:v>
                </c:pt>
                <c:pt idx="1083">
                  <c:v>41.95</c:v>
                </c:pt>
                <c:pt idx="1084">
                  <c:v>48.48</c:v>
                </c:pt>
                <c:pt idx="1085">
                  <c:v>44.31</c:v>
                </c:pt>
                <c:pt idx="1086">
                  <c:v>50.4</c:v>
                </c:pt>
                <c:pt idx="1087">
                  <c:v>45.3</c:v>
                </c:pt>
                <c:pt idx="1088">
                  <c:v>42.82</c:v>
                </c:pt>
                <c:pt idx="1089">
                  <c:v>31.97</c:v>
                </c:pt>
                <c:pt idx="1090">
                  <c:v>38.49</c:v>
                </c:pt>
                <c:pt idx="1091">
                  <c:v>31.72</c:v>
                </c:pt>
                <c:pt idx="1092">
                  <c:v>19.190000000000001</c:v>
                </c:pt>
                <c:pt idx="1093">
                  <c:v>30.26</c:v>
                </c:pt>
                <c:pt idx="1094">
                  <c:v>14.65</c:v>
                </c:pt>
                <c:pt idx="1095">
                  <c:v>21.52</c:v>
                </c:pt>
                <c:pt idx="1096">
                  <c:v>15.22</c:v>
                </c:pt>
                <c:pt idx="1097">
                  <c:v>15.77</c:v>
                </c:pt>
                <c:pt idx="1098">
                  <c:v>10.75</c:v>
                </c:pt>
                <c:pt idx="1099">
                  <c:v>7.5</c:v>
                </c:pt>
                <c:pt idx="1100">
                  <c:v>17.59</c:v>
                </c:pt>
                <c:pt idx="1101">
                  <c:v>18.95</c:v>
                </c:pt>
                <c:pt idx="1102">
                  <c:v>26.37</c:v>
                </c:pt>
                <c:pt idx="1103">
                  <c:v>22.11</c:v>
                </c:pt>
                <c:pt idx="1104">
                  <c:v>26.21</c:v>
                </c:pt>
                <c:pt idx="1105">
                  <c:v>24.19</c:v>
                </c:pt>
                <c:pt idx="1106">
                  <c:v>18.7</c:v>
                </c:pt>
                <c:pt idx="1107">
                  <c:v>21.41</c:v>
                </c:pt>
                <c:pt idx="1108">
                  <c:v>19.579999999999998</c:v>
                </c:pt>
                <c:pt idx="1109">
                  <c:v>27.99</c:v>
                </c:pt>
                <c:pt idx="1110">
                  <c:v>27.78</c:v>
                </c:pt>
                <c:pt idx="1111">
                  <c:v>32.130000000000003</c:v>
                </c:pt>
                <c:pt idx="1112">
                  <c:v>34.049999999999997</c:v>
                </c:pt>
                <c:pt idx="1113">
                  <c:v>32.69</c:v>
                </c:pt>
                <c:pt idx="1114">
                  <c:v>36.75</c:v>
                </c:pt>
                <c:pt idx="1115">
                  <c:v>33.74</c:v>
                </c:pt>
                <c:pt idx="1116">
                  <c:v>34.51</c:v>
                </c:pt>
                <c:pt idx="1117">
                  <c:v>38.119999999999997</c:v>
                </c:pt>
                <c:pt idx="1118">
                  <c:v>35.65</c:v>
                </c:pt>
                <c:pt idx="1119">
                  <c:v>31.49</c:v>
                </c:pt>
                <c:pt idx="1120">
                  <c:v>34.5</c:v>
                </c:pt>
                <c:pt idx="1121">
                  <c:v>34.43</c:v>
                </c:pt>
                <c:pt idx="1122">
                  <c:v>36.299999999999997</c:v>
                </c:pt>
                <c:pt idx="1123">
                  <c:v>38.31</c:v>
                </c:pt>
                <c:pt idx="1124">
                  <c:v>37.58</c:v>
                </c:pt>
                <c:pt idx="1125">
                  <c:v>41.24</c:v>
                </c:pt>
                <c:pt idx="1126">
                  <c:v>39.94</c:v>
                </c:pt>
                <c:pt idx="1127">
                  <c:v>36.01</c:v>
                </c:pt>
                <c:pt idx="1128">
                  <c:v>36.590000000000003</c:v>
                </c:pt>
                <c:pt idx="1129">
                  <c:v>37.82</c:v>
                </c:pt>
                <c:pt idx="1130">
                  <c:v>36.86</c:v>
                </c:pt>
                <c:pt idx="1131">
                  <c:v>38.44</c:v>
                </c:pt>
                <c:pt idx="1132">
                  <c:v>40.770000000000003</c:v>
                </c:pt>
                <c:pt idx="1133">
                  <c:v>40.799999999999997</c:v>
                </c:pt>
                <c:pt idx="1134">
                  <c:v>37.9</c:v>
                </c:pt>
                <c:pt idx="1135">
                  <c:v>35.5</c:v>
                </c:pt>
                <c:pt idx="1136">
                  <c:v>37.06</c:v>
                </c:pt>
                <c:pt idx="1137">
                  <c:v>37.6</c:v>
                </c:pt>
                <c:pt idx="1138">
                  <c:v>41.93</c:v>
                </c:pt>
                <c:pt idx="1139">
                  <c:v>40.44</c:v>
                </c:pt>
                <c:pt idx="1140">
                  <c:v>42.78</c:v>
                </c:pt>
                <c:pt idx="1141">
                  <c:v>41.67</c:v>
                </c:pt>
                <c:pt idx="1142">
                  <c:v>42</c:v>
                </c:pt>
                <c:pt idx="1143">
                  <c:v>43.75</c:v>
                </c:pt>
                <c:pt idx="1144">
                  <c:v>45.88</c:v>
                </c:pt>
                <c:pt idx="1145">
                  <c:v>45.57</c:v>
                </c:pt>
                <c:pt idx="1146">
                  <c:v>46.27</c:v>
                </c:pt>
                <c:pt idx="1147">
                  <c:v>46.82</c:v>
                </c:pt>
                <c:pt idx="1148">
                  <c:v>48.03</c:v>
                </c:pt>
                <c:pt idx="1149">
                  <c:v>50.05</c:v>
                </c:pt>
                <c:pt idx="1150">
                  <c:v>49.54</c:v>
                </c:pt>
                <c:pt idx="1151">
                  <c:v>53.46</c:v>
                </c:pt>
                <c:pt idx="1152">
                  <c:v>55.31</c:v>
                </c:pt>
                <c:pt idx="1153">
                  <c:v>54.1</c:v>
                </c:pt>
                <c:pt idx="1154">
                  <c:v>53.28</c:v>
                </c:pt>
                <c:pt idx="1155">
                  <c:v>44.25</c:v>
                </c:pt>
                <c:pt idx="1156">
                  <c:v>46.13</c:v>
                </c:pt>
                <c:pt idx="1157">
                  <c:v>47.34</c:v>
                </c:pt>
                <c:pt idx="1158">
                  <c:v>50.14</c:v>
                </c:pt>
                <c:pt idx="1159">
                  <c:v>49.6</c:v>
                </c:pt>
                <c:pt idx="1160">
                  <c:v>49.69</c:v>
                </c:pt>
                <c:pt idx="1161">
                  <c:v>48.84</c:v>
                </c:pt>
                <c:pt idx="1162">
                  <c:v>49.81</c:v>
                </c:pt>
                <c:pt idx="1163">
                  <c:v>50.45</c:v>
                </c:pt>
                <c:pt idx="1164">
                  <c:v>46.56</c:v>
                </c:pt>
                <c:pt idx="1165">
                  <c:v>48.17</c:v>
                </c:pt>
                <c:pt idx="1166">
                  <c:v>44.58</c:v>
                </c:pt>
                <c:pt idx="1167">
                  <c:v>46.7</c:v>
                </c:pt>
                <c:pt idx="1168">
                  <c:v>48.96</c:v>
                </c:pt>
                <c:pt idx="1169">
                  <c:v>49.71</c:v>
                </c:pt>
                <c:pt idx="1170">
                  <c:v>50.39</c:v>
                </c:pt>
                <c:pt idx="1171">
                  <c:v>52.78</c:v>
                </c:pt>
                <c:pt idx="1172">
                  <c:v>51.13</c:v>
                </c:pt>
                <c:pt idx="1173">
                  <c:v>52.31</c:v>
                </c:pt>
                <c:pt idx="1174">
                  <c:v>51.45</c:v>
                </c:pt>
                <c:pt idx="1175">
                  <c:v>53.04</c:v>
                </c:pt>
                <c:pt idx="1176">
                  <c:v>51.6</c:v>
                </c:pt>
                <c:pt idx="1177">
                  <c:v>53.64</c:v>
                </c:pt>
                <c:pt idx="1178">
                  <c:v>55.03</c:v>
                </c:pt>
                <c:pt idx="1179">
                  <c:v>54.5</c:v>
                </c:pt>
                <c:pt idx="1180">
                  <c:v>54.94</c:v>
                </c:pt>
                <c:pt idx="1181">
                  <c:v>56.25</c:v>
                </c:pt>
                <c:pt idx="1182">
                  <c:v>56.51</c:v>
                </c:pt>
                <c:pt idx="1183">
                  <c:v>57.41</c:v>
                </c:pt>
                <c:pt idx="1184">
                  <c:v>55.47</c:v>
                </c:pt>
                <c:pt idx="1185">
                  <c:v>54.51</c:v>
                </c:pt>
                <c:pt idx="1186">
                  <c:v>55.65</c:v>
                </c:pt>
                <c:pt idx="1187">
                  <c:v>54.64</c:v>
                </c:pt>
                <c:pt idx="1188">
                  <c:v>56.56</c:v>
                </c:pt>
                <c:pt idx="1189">
                  <c:v>55.98</c:v>
                </c:pt>
                <c:pt idx="1190">
                  <c:v>57.17</c:v>
                </c:pt>
                <c:pt idx="1191">
                  <c:v>58.3</c:v>
                </c:pt>
                <c:pt idx="1192">
                  <c:v>58.87</c:v>
                </c:pt>
                <c:pt idx="1193">
                  <c:v>59.89</c:v>
                </c:pt>
                <c:pt idx="1194">
                  <c:v>60.92</c:v>
                </c:pt>
                <c:pt idx="1195">
                  <c:v>61.02</c:v>
                </c:pt>
                <c:pt idx="1196">
                  <c:v>61.47</c:v>
                </c:pt>
                <c:pt idx="1197">
                  <c:v>60.18</c:v>
                </c:pt>
                <c:pt idx="1198">
                  <c:v>62.42</c:v>
                </c:pt>
                <c:pt idx="1199">
                  <c:v>62.09</c:v>
                </c:pt>
                <c:pt idx="1200">
                  <c:v>62.06</c:v>
                </c:pt>
                <c:pt idx="1201">
                  <c:v>62.5</c:v>
                </c:pt>
                <c:pt idx="1202">
                  <c:v>62.87</c:v>
                </c:pt>
                <c:pt idx="1203">
                  <c:v>62.16</c:v>
                </c:pt>
                <c:pt idx="1204">
                  <c:v>62.67</c:v>
                </c:pt>
                <c:pt idx="1205">
                  <c:v>63.23</c:v>
                </c:pt>
                <c:pt idx="1206">
                  <c:v>64.87</c:v>
                </c:pt>
                <c:pt idx="1207">
                  <c:v>65.459999999999994</c:v>
                </c:pt>
                <c:pt idx="1208">
                  <c:v>67.150000000000006</c:v>
                </c:pt>
                <c:pt idx="1209">
                  <c:v>67.430000000000007</c:v>
                </c:pt>
                <c:pt idx="1210">
                  <c:v>68.55</c:v>
                </c:pt>
                <c:pt idx="1211">
                  <c:v>68.180000000000007</c:v>
                </c:pt>
                <c:pt idx="1212">
                  <c:v>69.45</c:v>
                </c:pt>
                <c:pt idx="1213">
                  <c:v>72.05</c:v>
                </c:pt>
                <c:pt idx="1214">
                  <c:v>66.010000000000005</c:v>
                </c:pt>
                <c:pt idx="1215">
                  <c:v>64.66</c:v>
                </c:pt>
                <c:pt idx="1216">
                  <c:v>60.09</c:v>
                </c:pt>
                <c:pt idx="1217">
                  <c:v>63.31</c:v>
                </c:pt>
                <c:pt idx="1218">
                  <c:v>60.44</c:v>
                </c:pt>
                <c:pt idx="1219">
                  <c:v>60.53</c:v>
                </c:pt>
                <c:pt idx="1220">
                  <c:v>62.57</c:v>
                </c:pt>
                <c:pt idx="1221">
                  <c:v>63.42</c:v>
                </c:pt>
                <c:pt idx="1222">
                  <c:v>62.67</c:v>
                </c:pt>
                <c:pt idx="1223">
                  <c:v>61.3</c:v>
                </c:pt>
                <c:pt idx="1224">
                  <c:v>59.49</c:v>
                </c:pt>
                <c:pt idx="1225">
                  <c:v>57.65</c:v>
                </c:pt>
                <c:pt idx="1226">
                  <c:v>59.31</c:v>
                </c:pt>
                <c:pt idx="1227">
                  <c:v>55.53</c:v>
                </c:pt>
                <c:pt idx="1228">
                  <c:v>55.99</c:v>
                </c:pt>
                <c:pt idx="1229">
                  <c:v>58.49</c:v>
                </c:pt>
                <c:pt idx="1230">
                  <c:v>61.04</c:v>
                </c:pt>
                <c:pt idx="1231">
                  <c:v>60.26</c:v>
                </c:pt>
                <c:pt idx="1232">
                  <c:v>61.59</c:v>
                </c:pt>
                <c:pt idx="1233">
                  <c:v>62.44</c:v>
                </c:pt>
                <c:pt idx="1234">
                  <c:v>60.89</c:v>
                </c:pt>
                <c:pt idx="1235">
                  <c:v>63.78</c:v>
                </c:pt>
                <c:pt idx="1236">
                  <c:v>61.49</c:v>
                </c:pt>
                <c:pt idx="1237">
                  <c:v>64.3</c:v>
                </c:pt>
                <c:pt idx="1238">
                  <c:v>65.61</c:v>
                </c:pt>
                <c:pt idx="1239">
                  <c:v>67.069999999999993</c:v>
                </c:pt>
                <c:pt idx="1240">
                  <c:v>69.81</c:v>
                </c:pt>
                <c:pt idx="1241">
                  <c:v>68.739999999999995</c:v>
                </c:pt>
                <c:pt idx="1242">
                  <c:v>67.62</c:v>
                </c:pt>
                <c:pt idx="1243">
                  <c:v>67.37</c:v>
                </c:pt>
                <c:pt idx="1244">
                  <c:v>67.39</c:v>
                </c:pt>
                <c:pt idx="1245">
                  <c:v>64.66</c:v>
                </c:pt>
                <c:pt idx="1246">
                  <c:v>65.44</c:v>
                </c:pt>
                <c:pt idx="1247">
                  <c:v>65.069999999999993</c:v>
                </c:pt>
                <c:pt idx="1248">
                  <c:v>65.930000000000007</c:v>
                </c:pt>
                <c:pt idx="1249">
                  <c:v>66.510000000000005</c:v>
                </c:pt>
                <c:pt idx="1250">
                  <c:v>63.41</c:v>
                </c:pt>
                <c:pt idx="1251">
                  <c:v>62.92</c:v>
                </c:pt>
                <c:pt idx="1252">
                  <c:v>57.17</c:v>
                </c:pt>
                <c:pt idx="1253">
                  <c:v>59.05</c:v>
                </c:pt>
                <c:pt idx="1254">
                  <c:v>57.12</c:v>
                </c:pt>
                <c:pt idx="1255">
                  <c:v>59.05</c:v>
                </c:pt>
                <c:pt idx="1256">
                  <c:v>61.88</c:v>
                </c:pt>
                <c:pt idx="1257">
                  <c:v>65.45</c:v>
                </c:pt>
                <c:pt idx="1258">
                  <c:v>68.67</c:v>
                </c:pt>
                <c:pt idx="1259">
                  <c:v>68.62</c:v>
                </c:pt>
                <c:pt idx="1260">
                  <c:v>70.599999999999994</c:v>
                </c:pt>
                <c:pt idx="1261">
                  <c:v>70.36</c:v>
                </c:pt>
                <c:pt idx="1262">
                  <c:v>71.66</c:v>
                </c:pt>
                <c:pt idx="1263">
                  <c:v>69.95</c:v>
                </c:pt>
                <c:pt idx="1264">
                  <c:v>72.260000000000005</c:v>
                </c:pt>
                <c:pt idx="1265">
                  <c:v>74.27</c:v>
                </c:pt>
                <c:pt idx="1266">
                  <c:v>73.430000000000007</c:v>
                </c:pt>
                <c:pt idx="1267">
                  <c:v>71.430000000000007</c:v>
                </c:pt>
                <c:pt idx="1268">
                  <c:v>72.099999999999994</c:v>
                </c:pt>
              </c:numCache>
            </c:numRef>
          </c:val>
          <c:smooth val="1"/>
          <c:extLst>
            <c:ext xmlns:c16="http://schemas.microsoft.com/office/drawing/2014/chart" uri="{C3380CC4-5D6E-409C-BE32-E72D297353CC}">
              <c16:uniqueId val="{00000001-A619-4A5B-BF75-D811ED0DC628}"/>
            </c:ext>
          </c:extLst>
        </c:ser>
        <c:dLbls>
          <c:showLegendKey val="0"/>
          <c:showVal val="0"/>
          <c:showCatName val="0"/>
          <c:showSerName val="0"/>
          <c:showPercent val="0"/>
          <c:showBubbleSize val="0"/>
        </c:dLbls>
        <c:smooth val="0"/>
        <c:axId val="206259615"/>
        <c:axId val="1"/>
      </c:lineChart>
      <c:dateAx>
        <c:axId val="206259615"/>
        <c:scaling>
          <c:orientation val="minMax"/>
        </c:scaling>
        <c:delete val="0"/>
        <c:axPos val="b"/>
        <c:numFmt formatCode="[$-409]mmm\-dd\-yyyy;@" sourceLinked="1"/>
        <c:majorTickMark val="none"/>
        <c:minorTickMark val="none"/>
        <c:tickLblPos val="low"/>
        <c:txPr>
          <a:bodyPr rot="-2700000" vert="horz"/>
          <a:lstStyle/>
          <a:p>
            <a:pPr>
              <a:defRPr sz="1000" b="0" i="0" u="none" strike="noStrike" baseline="0">
                <a:solidFill>
                  <a:srgbClr val="000000"/>
                </a:solidFill>
                <a:latin typeface="Arial"/>
                <a:ea typeface="Arial"/>
                <a:cs typeface="Arial"/>
              </a:defRPr>
            </a:pPr>
            <a:endParaRPr lang="en-US"/>
          </a:p>
        </c:txPr>
        <c:crossAx val="1"/>
        <c:crosses val="autoZero"/>
        <c:auto val="1"/>
        <c:lblOffset val="100"/>
        <c:baseTimeUnit val="days"/>
        <c:minorUnit val="47"/>
      </c:dateAx>
      <c:valAx>
        <c:axId val="1"/>
        <c:scaling>
          <c:orientation val="minMax"/>
          <c:max val="403"/>
          <c:min val="-71"/>
        </c:scaling>
        <c:delete val="0"/>
        <c:axPos val="l"/>
        <c:numFmt formatCode="0.00\%" sourceLinked="1"/>
        <c:majorTickMark val="none"/>
        <c:minorTickMark val="none"/>
        <c:tickLblPos val="nextTo"/>
        <c:txPr>
          <a:bodyPr rot="0" vert="horz"/>
          <a:lstStyle/>
          <a:p>
            <a:pPr>
              <a:defRPr sz="1000" b="0" i="0" u="none" strike="noStrike" baseline="0">
                <a:solidFill>
                  <a:srgbClr val="000000"/>
                </a:solidFill>
                <a:latin typeface="Arial"/>
                <a:ea typeface="Arial"/>
                <a:cs typeface="Arial"/>
              </a:defRPr>
            </a:pPr>
            <a:endParaRPr lang="en-US"/>
          </a:p>
        </c:txPr>
        <c:crossAx val="206259615"/>
        <c:crosses val="autoZero"/>
        <c:crossBetween val="between"/>
      </c:valAx>
      <c:spPr>
        <a:solidFill>
          <a:srgbClr val="FFFFFF"/>
        </a:solidFill>
        <a:ln w="12700">
          <a:solidFill>
            <a:srgbClr val="808080"/>
          </a:solidFill>
          <a:prstDash val="solid"/>
        </a:ln>
      </c:spPr>
    </c:plotArea>
    <c:legend>
      <c:legendPos val="b"/>
      <c:overlay val="0"/>
      <c:spPr>
        <a:solidFill>
          <a:srgbClr val="FFFFFF"/>
        </a:solidFill>
        <a:ln w="3175">
          <a:solidFill>
            <a:srgbClr val="000000"/>
          </a:solidFill>
          <a:prstDash val="solid"/>
        </a:ln>
      </c:spPr>
      <c:txPr>
        <a:bodyPr/>
        <a:lstStyle/>
        <a:p>
          <a:pPr>
            <a:defRPr sz="920" b="0"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v>Netflix, Inc. (NasdaqGS:NFLX) - Forward P/E</c:v>
          </c:tx>
          <c:spPr>
            <a:ln w="25400">
              <a:solidFill>
                <a:srgbClr val="FF0000"/>
              </a:solidFill>
              <a:prstDash val="solid"/>
            </a:ln>
          </c:spPr>
          <c:marker>
            <c:symbol val="none"/>
          </c:marker>
          <c:cat>
            <c:numRef>
              <c:f>'Pane 1'!$A$37:$A$290</c:f>
              <c:numCache>
                <c:formatCode>[$-409]mmm\-dd\-yyyy;@</c:formatCode>
                <c:ptCount val="254"/>
                <c:pt idx="0">
                  <c:v>43788</c:v>
                </c:pt>
                <c:pt idx="1">
                  <c:v>43789</c:v>
                </c:pt>
                <c:pt idx="2">
                  <c:v>43790</c:v>
                </c:pt>
                <c:pt idx="3">
                  <c:v>43791</c:v>
                </c:pt>
                <c:pt idx="4">
                  <c:v>43794</c:v>
                </c:pt>
                <c:pt idx="5">
                  <c:v>43795</c:v>
                </c:pt>
                <c:pt idx="6">
                  <c:v>43796</c:v>
                </c:pt>
                <c:pt idx="7">
                  <c:v>43798</c:v>
                </c:pt>
                <c:pt idx="8">
                  <c:v>43801</c:v>
                </c:pt>
                <c:pt idx="9">
                  <c:v>43802</c:v>
                </c:pt>
                <c:pt idx="10">
                  <c:v>43803</c:v>
                </c:pt>
                <c:pt idx="11">
                  <c:v>43804</c:v>
                </c:pt>
                <c:pt idx="12">
                  <c:v>43805</c:v>
                </c:pt>
                <c:pt idx="13">
                  <c:v>43808</c:v>
                </c:pt>
                <c:pt idx="14">
                  <c:v>43809</c:v>
                </c:pt>
                <c:pt idx="15">
                  <c:v>43810</c:v>
                </c:pt>
                <c:pt idx="16">
                  <c:v>43811</c:v>
                </c:pt>
                <c:pt idx="17">
                  <c:v>43812</c:v>
                </c:pt>
                <c:pt idx="18">
                  <c:v>43815</c:v>
                </c:pt>
                <c:pt idx="19">
                  <c:v>43816</c:v>
                </c:pt>
                <c:pt idx="20">
                  <c:v>43817</c:v>
                </c:pt>
                <c:pt idx="21">
                  <c:v>43818</c:v>
                </c:pt>
                <c:pt idx="22">
                  <c:v>43819</c:v>
                </c:pt>
                <c:pt idx="23">
                  <c:v>43822</c:v>
                </c:pt>
                <c:pt idx="24">
                  <c:v>43823</c:v>
                </c:pt>
                <c:pt idx="25">
                  <c:v>43825</c:v>
                </c:pt>
                <c:pt idx="26">
                  <c:v>43826</c:v>
                </c:pt>
                <c:pt idx="27">
                  <c:v>43829</c:v>
                </c:pt>
                <c:pt idx="28">
                  <c:v>43830</c:v>
                </c:pt>
                <c:pt idx="29">
                  <c:v>43832</c:v>
                </c:pt>
                <c:pt idx="30">
                  <c:v>43833</c:v>
                </c:pt>
                <c:pt idx="31">
                  <c:v>43836</c:v>
                </c:pt>
                <c:pt idx="32">
                  <c:v>43837</c:v>
                </c:pt>
                <c:pt idx="33">
                  <c:v>43838</c:v>
                </c:pt>
                <c:pt idx="34">
                  <c:v>43839</c:v>
                </c:pt>
                <c:pt idx="35">
                  <c:v>43840</c:v>
                </c:pt>
                <c:pt idx="36">
                  <c:v>43843</c:v>
                </c:pt>
                <c:pt idx="37">
                  <c:v>43844</c:v>
                </c:pt>
                <c:pt idx="38">
                  <c:v>43845</c:v>
                </c:pt>
                <c:pt idx="39">
                  <c:v>43846</c:v>
                </c:pt>
                <c:pt idx="40">
                  <c:v>43847</c:v>
                </c:pt>
                <c:pt idx="41">
                  <c:v>43851</c:v>
                </c:pt>
                <c:pt idx="42">
                  <c:v>43852</c:v>
                </c:pt>
                <c:pt idx="43">
                  <c:v>43853</c:v>
                </c:pt>
                <c:pt idx="44">
                  <c:v>43854</c:v>
                </c:pt>
                <c:pt idx="45">
                  <c:v>43857</c:v>
                </c:pt>
                <c:pt idx="46">
                  <c:v>43858</c:v>
                </c:pt>
                <c:pt idx="47">
                  <c:v>43859</c:v>
                </c:pt>
                <c:pt idx="48">
                  <c:v>43860</c:v>
                </c:pt>
                <c:pt idx="49">
                  <c:v>43861</c:v>
                </c:pt>
                <c:pt idx="50">
                  <c:v>43864</c:v>
                </c:pt>
                <c:pt idx="51">
                  <c:v>43865</c:v>
                </c:pt>
                <c:pt idx="52">
                  <c:v>43866</c:v>
                </c:pt>
                <c:pt idx="53">
                  <c:v>43867</c:v>
                </c:pt>
                <c:pt idx="54">
                  <c:v>43868</c:v>
                </c:pt>
                <c:pt idx="55">
                  <c:v>43871</c:v>
                </c:pt>
                <c:pt idx="56">
                  <c:v>43872</c:v>
                </c:pt>
                <c:pt idx="57">
                  <c:v>43873</c:v>
                </c:pt>
                <c:pt idx="58">
                  <c:v>43874</c:v>
                </c:pt>
                <c:pt idx="59">
                  <c:v>43875</c:v>
                </c:pt>
                <c:pt idx="60">
                  <c:v>43879</c:v>
                </c:pt>
                <c:pt idx="61">
                  <c:v>43880</c:v>
                </c:pt>
                <c:pt idx="62">
                  <c:v>43881</c:v>
                </c:pt>
                <c:pt idx="63">
                  <c:v>43882</c:v>
                </c:pt>
                <c:pt idx="64">
                  <c:v>43885</c:v>
                </c:pt>
                <c:pt idx="65">
                  <c:v>43886</c:v>
                </c:pt>
                <c:pt idx="66">
                  <c:v>43887</c:v>
                </c:pt>
                <c:pt idx="67">
                  <c:v>43888</c:v>
                </c:pt>
                <c:pt idx="68">
                  <c:v>43889</c:v>
                </c:pt>
                <c:pt idx="69">
                  <c:v>43892</c:v>
                </c:pt>
                <c:pt idx="70">
                  <c:v>43893</c:v>
                </c:pt>
                <c:pt idx="71">
                  <c:v>43894</c:v>
                </c:pt>
                <c:pt idx="72">
                  <c:v>43895</c:v>
                </c:pt>
                <c:pt idx="73">
                  <c:v>43896</c:v>
                </c:pt>
                <c:pt idx="74">
                  <c:v>43899</c:v>
                </c:pt>
                <c:pt idx="75">
                  <c:v>43900</c:v>
                </c:pt>
                <c:pt idx="76">
                  <c:v>43901</c:v>
                </c:pt>
                <c:pt idx="77">
                  <c:v>43902</c:v>
                </c:pt>
                <c:pt idx="78">
                  <c:v>43903</c:v>
                </c:pt>
                <c:pt idx="79">
                  <c:v>43906</c:v>
                </c:pt>
                <c:pt idx="80">
                  <c:v>43907</c:v>
                </c:pt>
                <c:pt idx="81">
                  <c:v>43908</c:v>
                </c:pt>
                <c:pt idx="82">
                  <c:v>43909</c:v>
                </c:pt>
                <c:pt idx="83">
                  <c:v>43910</c:v>
                </c:pt>
                <c:pt idx="84">
                  <c:v>43913</c:v>
                </c:pt>
                <c:pt idx="85">
                  <c:v>43914</c:v>
                </c:pt>
                <c:pt idx="86">
                  <c:v>43915</c:v>
                </c:pt>
                <c:pt idx="87">
                  <c:v>43916</c:v>
                </c:pt>
                <c:pt idx="88">
                  <c:v>43917</c:v>
                </c:pt>
                <c:pt idx="89">
                  <c:v>43920</c:v>
                </c:pt>
                <c:pt idx="90">
                  <c:v>43921</c:v>
                </c:pt>
                <c:pt idx="91">
                  <c:v>43922</c:v>
                </c:pt>
                <c:pt idx="92">
                  <c:v>43923</c:v>
                </c:pt>
                <c:pt idx="93">
                  <c:v>43924</c:v>
                </c:pt>
                <c:pt idx="94">
                  <c:v>43927</c:v>
                </c:pt>
                <c:pt idx="95">
                  <c:v>43928</c:v>
                </c:pt>
                <c:pt idx="96">
                  <c:v>43929</c:v>
                </c:pt>
                <c:pt idx="97">
                  <c:v>43930</c:v>
                </c:pt>
                <c:pt idx="98">
                  <c:v>43934</c:v>
                </c:pt>
                <c:pt idx="99">
                  <c:v>43935</c:v>
                </c:pt>
                <c:pt idx="100">
                  <c:v>43936</c:v>
                </c:pt>
                <c:pt idx="101">
                  <c:v>43937</c:v>
                </c:pt>
                <c:pt idx="102">
                  <c:v>43938</c:v>
                </c:pt>
                <c:pt idx="103">
                  <c:v>43941</c:v>
                </c:pt>
                <c:pt idx="104">
                  <c:v>43942</c:v>
                </c:pt>
                <c:pt idx="105">
                  <c:v>43943</c:v>
                </c:pt>
                <c:pt idx="106">
                  <c:v>43944</c:v>
                </c:pt>
                <c:pt idx="107">
                  <c:v>43945</c:v>
                </c:pt>
                <c:pt idx="108">
                  <c:v>43948</c:v>
                </c:pt>
                <c:pt idx="109">
                  <c:v>43949</c:v>
                </c:pt>
                <c:pt idx="110">
                  <c:v>43950</c:v>
                </c:pt>
                <c:pt idx="111">
                  <c:v>43951</c:v>
                </c:pt>
                <c:pt idx="112">
                  <c:v>43952</c:v>
                </c:pt>
                <c:pt idx="113">
                  <c:v>43955</c:v>
                </c:pt>
                <c:pt idx="114">
                  <c:v>43956</c:v>
                </c:pt>
                <c:pt idx="115">
                  <c:v>43957</c:v>
                </c:pt>
                <c:pt idx="116">
                  <c:v>43958</c:v>
                </c:pt>
                <c:pt idx="117">
                  <c:v>43959</c:v>
                </c:pt>
                <c:pt idx="118">
                  <c:v>43962</c:v>
                </c:pt>
                <c:pt idx="119">
                  <c:v>43963</c:v>
                </c:pt>
                <c:pt idx="120">
                  <c:v>43964</c:v>
                </c:pt>
                <c:pt idx="121">
                  <c:v>43965</c:v>
                </c:pt>
                <c:pt idx="122">
                  <c:v>43966</c:v>
                </c:pt>
                <c:pt idx="123">
                  <c:v>43969</c:v>
                </c:pt>
                <c:pt idx="124">
                  <c:v>43970</c:v>
                </c:pt>
                <c:pt idx="125">
                  <c:v>43971</c:v>
                </c:pt>
                <c:pt idx="126">
                  <c:v>43972</c:v>
                </c:pt>
                <c:pt idx="127">
                  <c:v>43973</c:v>
                </c:pt>
                <c:pt idx="128">
                  <c:v>43977</c:v>
                </c:pt>
                <c:pt idx="129">
                  <c:v>43978</c:v>
                </c:pt>
                <c:pt idx="130">
                  <c:v>43979</c:v>
                </c:pt>
                <c:pt idx="131">
                  <c:v>43980</c:v>
                </c:pt>
                <c:pt idx="132">
                  <c:v>43983</c:v>
                </c:pt>
                <c:pt idx="133">
                  <c:v>43984</c:v>
                </c:pt>
                <c:pt idx="134">
                  <c:v>43985</c:v>
                </c:pt>
                <c:pt idx="135">
                  <c:v>43986</c:v>
                </c:pt>
                <c:pt idx="136">
                  <c:v>43987</c:v>
                </c:pt>
                <c:pt idx="137">
                  <c:v>43990</c:v>
                </c:pt>
                <c:pt idx="138">
                  <c:v>43991</c:v>
                </c:pt>
                <c:pt idx="139">
                  <c:v>43992</c:v>
                </c:pt>
                <c:pt idx="140">
                  <c:v>43993</c:v>
                </c:pt>
                <c:pt idx="141">
                  <c:v>43994</c:v>
                </c:pt>
                <c:pt idx="142">
                  <c:v>43997</c:v>
                </c:pt>
                <c:pt idx="143">
                  <c:v>43998</c:v>
                </c:pt>
                <c:pt idx="144">
                  <c:v>43999</c:v>
                </c:pt>
                <c:pt idx="145">
                  <c:v>44000</c:v>
                </c:pt>
                <c:pt idx="146">
                  <c:v>44001</c:v>
                </c:pt>
                <c:pt idx="147">
                  <c:v>44004</c:v>
                </c:pt>
                <c:pt idx="148">
                  <c:v>44005</c:v>
                </c:pt>
                <c:pt idx="149">
                  <c:v>44006</c:v>
                </c:pt>
                <c:pt idx="150">
                  <c:v>44007</c:v>
                </c:pt>
                <c:pt idx="151">
                  <c:v>44008</c:v>
                </c:pt>
                <c:pt idx="152">
                  <c:v>44011</c:v>
                </c:pt>
                <c:pt idx="153">
                  <c:v>44012</c:v>
                </c:pt>
                <c:pt idx="154">
                  <c:v>44013</c:v>
                </c:pt>
                <c:pt idx="155">
                  <c:v>44014</c:v>
                </c:pt>
                <c:pt idx="156">
                  <c:v>44018</c:v>
                </c:pt>
                <c:pt idx="157">
                  <c:v>44019</c:v>
                </c:pt>
                <c:pt idx="158">
                  <c:v>44020</c:v>
                </c:pt>
                <c:pt idx="159">
                  <c:v>44021</c:v>
                </c:pt>
                <c:pt idx="160">
                  <c:v>44022</c:v>
                </c:pt>
                <c:pt idx="161">
                  <c:v>44025</c:v>
                </c:pt>
                <c:pt idx="162">
                  <c:v>44026</c:v>
                </c:pt>
                <c:pt idx="163">
                  <c:v>44027</c:v>
                </c:pt>
                <c:pt idx="164">
                  <c:v>44028</c:v>
                </c:pt>
                <c:pt idx="165">
                  <c:v>44029</c:v>
                </c:pt>
                <c:pt idx="166">
                  <c:v>44032</c:v>
                </c:pt>
                <c:pt idx="167">
                  <c:v>44033</c:v>
                </c:pt>
                <c:pt idx="168">
                  <c:v>44034</c:v>
                </c:pt>
                <c:pt idx="169">
                  <c:v>44035</c:v>
                </c:pt>
                <c:pt idx="170">
                  <c:v>44036</c:v>
                </c:pt>
                <c:pt idx="171">
                  <c:v>44039</c:v>
                </c:pt>
                <c:pt idx="172">
                  <c:v>44040</c:v>
                </c:pt>
                <c:pt idx="173">
                  <c:v>44041</c:v>
                </c:pt>
                <c:pt idx="174">
                  <c:v>44042</c:v>
                </c:pt>
                <c:pt idx="175">
                  <c:v>44043</c:v>
                </c:pt>
                <c:pt idx="176">
                  <c:v>44046</c:v>
                </c:pt>
                <c:pt idx="177">
                  <c:v>44047</c:v>
                </c:pt>
                <c:pt idx="178">
                  <c:v>44048</c:v>
                </c:pt>
                <c:pt idx="179">
                  <c:v>44049</c:v>
                </c:pt>
                <c:pt idx="180">
                  <c:v>44050</c:v>
                </c:pt>
                <c:pt idx="181">
                  <c:v>44053</c:v>
                </c:pt>
                <c:pt idx="182">
                  <c:v>44054</c:v>
                </c:pt>
                <c:pt idx="183">
                  <c:v>44055</c:v>
                </c:pt>
                <c:pt idx="184">
                  <c:v>44056</c:v>
                </c:pt>
                <c:pt idx="185">
                  <c:v>44057</c:v>
                </c:pt>
                <c:pt idx="186">
                  <c:v>44060</c:v>
                </c:pt>
                <c:pt idx="187">
                  <c:v>44061</c:v>
                </c:pt>
                <c:pt idx="188">
                  <c:v>44062</c:v>
                </c:pt>
                <c:pt idx="189">
                  <c:v>44063</c:v>
                </c:pt>
                <c:pt idx="190">
                  <c:v>44064</c:v>
                </c:pt>
                <c:pt idx="191">
                  <c:v>44067</c:v>
                </c:pt>
                <c:pt idx="192">
                  <c:v>44068</c:v>
                </c:pt>
                <c:pt idx="193">
                  <c:v>44069</c:v>
                </c:pt>
                <c:pt idx="194">
                  <c:v>44070</c:v>
                </c:pt>
                <c:pt idx="195">
                  <c:v>44071</c:v>
                </c:pt>
                <c:pt idx="196">
                  <c:v>44074</c:v>
                </c:pt>
                <c:pt idx="197">
                  <c:v>44075</c:v>
                </c:pt>
                <c:pt idx="198">
                  <c:v>44076</c:v>
                </c:pt>
                <c:pt idx="199">
                  <c:v>44077</c:v>
                </c:pt>
                <c:pt idx="200">
                  <c:v>44078</c:v>
                </c:pt>
                <c:pt idx="201">
                  <c:v>44082</c:v>
                </c:pt>
                <c:pt idx="202">
                  <c:v>44083</c:v>
                </c:pt>
                <c:pt idx="203">
                  <c:v>44084</c:v>
                </c:pt>
                <c:pt idx="204">
                  <c:v>44085</c:v>
                </c:pt>
                <c:pt idx="205">
                  <c:v>44088</c:v>
                </c:pt>
                <c:pt idx="206">
                  <c:v>44089</c:v>
                </c:pt>
                <c:pt idx="207">
                  <c:v>44090</c:v>
                </c:pt>
                <c:pt idx="208">
                  <c:v>44091</c:v>
                </c:pt>
                <c:pt idx="209">
                  <c:v>44092</c:v>
                </c:pt>
                <c:pt idx="210">
                  <c:v>44095</c:v>
                </c:pt>
                <c:pt idx="211">
                  <c:v>44096</c:v>
                </c:pt>
                <c:pt idx="212">
                  <c:v>44097</c:v>
                </c:pt>
                <c:pt idx="213">
                  <c:v>44098</c:v>
                </c:pt>
                <c:pt idx="214">
                  <c:v>44099</c:v>
                </c:pt>
                <c:pt idx="215">
                  <c:v>44102</c:v>
                </c:pt>
                <c:pt idx="216">
                  <c:v>44103</c:v>
                </c:pt>
                <c:pt idx="217">
                  <c:v>44104</c:v>
                </c:pt>
                <c:pt idx="218">
                  <c:v>44105</c:v>
                </c:pt>
                <c:pt idx="219">
                  <c:v>44106</c:v>
                </c:pt>
                <c:pt idx="220">
                  <c:v>44109</c:v>
                </c:pt>
                <c:pt idx="221">
                  <c:v>44110</c:v>
                </c:pt>
                <c:pt idx="222">
                  <c:v>44111</c:v>
                </c:pt>
                <c:pt idx="223">
                  <c:v>44112</c:v>
                </c:pt>
                <c:pt idx="224">
                  <c:v>44113</c:v>
                </c:pt>
                <c:pt idx="225">
                  <c:v>44116</c:v>
                </c:pt>
                <c:pt idx="226">
                  <c:v>44117</c:v>
                </c:pt>
                <c:pt idx="227">
                  <c:v>44118</c:v>
                </c:pt>
                <c:pt idx="228">
                  <c:v>44119</c:v>
                </c:pt>
                <c:pt idx="229">
                  <c:v>44120</c:v>
                </c:pt>
                <c:pt idx="230">
                  <c:v>44123</c:v>
                </c:pt>
                <c:pt idx="231">
                  <c:v>44124</c:v>
                </c:pt>
                <c:pt idx="232">
                  <c:v>44125</c:v>
                </c:pt>
                <c:pt idx="233">
                  <c:v>44126</c:v>
                </c:pt>
                <c:pt idx="234">
                  <c:v>44127</c:v>
                </c:pt>
                <c:pt idx="235">
                  <c:v>44130</c:v>
                </c:pt>
                <c:pt idx="236">
                  <c:v>44131</c:v>
                </c:pt>
                <c:pt idx="237">
                  <c:v>44132</c:v>
                </c:pt>
                <c:pt idx="238">
                  <c:v>44133</c:v>
                </c:pt>
                <c:pt idx="239">
                  <c:v>44134</c:v>
                </c:pt>
                <c:pt idx="240">
                  <c:v>44137</c:v>
                </c:pt>
                <c:pt idx="241">
                  <c:v>44138</c:v>
                </c:pt>
                <c:pt idx="242">
                  <c:v>44139</c:v>
                </c:pt>
                <c:pt idx="243">
                  <c:v>44140</c:v>
                </c:pt>
                <c:pt idx="244">
                  <c:v>44141</c:v>
                </c:pt>
                <c:pt idx="245">
                  <c:v>44144</c:v>
                </c:pt>
                <c:pt idx="246">
                  <c:v>44145</c:v>
                </c:pt>
                <c:pt idx="247">
                  <c:v>44146</c:v>
                </c:pt>
                <c:pt idx="248">
                  <c:v>44147</c:v>
                </c:pt>
                <c:pt idx="249">
                  <c:v>44148</c:v>
                </c:pt>
                <c:pt idx="250">
                  <c:v>44151</c:v>
                </c:pt>
                <c:pt idx="251">
                  <c:v>44152</c:v>
                </c:pt>
                <c:pt idx="252">
                  <c:v>44153</c:v>
                </c:pt>
                <c:pt idx="253">
                  <c:v>44154</c:v>
                </c:pt>
              </c:numCache>
            </c:numRef>
          </c:cat>
          <c:val>
            <c:numRef>
              <c:f>'Pane 1'!$B$37:$B$290</c:f>
              <c:numCache>
                <c:formatCode>0.00\x</c:formatCode>
                <c:ptCount val="254"/>
                <c:pt idx="0">
                  <c:v>60.555121970743031</c:v>
                </c:pt>
                <c:pt idx="1">
                  <c:v>61.067419103079786</c:v>
                </c:pt>
                <c:pt idx="2">
                  <c:v>62.374177022673152</c:v>
                </c:pt>
                <c:pt idx="3">
                  <c:v>62.132036581217108</c:v>
                </c:pt>
                <c:pt idx="4">
                  <c:v>63.141570785392695</c:v>
                </c:pt>
                <c:pt idx="5">
                  <c:v>62.529264632316156</c:v>
                </c:pt>
                <c:pt idx="6">
                  <c:v>63.217608804402204</c:v>
                </c:pt>
                <c:pt idx="7">
                  <c:v>62.963481740870435</c:v>
                </c:pt>
                <c:pt idx="8">
                  <c:v>62.029014507253628</c:v>
                </c:pt>
                <c:pt idx="9">
                  <c:v>60.968615580691413</c:v>
                </c:pt>
                <c:pt idx="10">
                  <c:v>60.602198502469335</c:v>
                </c:pt>
                <c:pt idx="11">
                  <c:v>60.311454516488766</c:v>
                </c:pt>
                <c:pt idx="12">
                  <c:v>61.205591843237215</c:v>
                </c:pt>
                <c:pt idx="13">
                  <c:v>60.23976421857575</c:v>
                </c:pt>
                <c:pt idx="14">
                  <c:v>58.371833678508843</c:v>
                </c:pt>
                <c:pt idx="15">
                  <c:v>59.528835430938344</c:v>
                </c:pt>
                <c:pt idx="16">
                  <c:v>59.431256969890072</c:v>
                </c:pt>
                <c:pt idx="17">
                  <c:v>59.44320535287558</c:v>
                </c:pt>
                <c:pt idx="18">
                  <c:v>60.580293133662579</c:v>
                </c:pt>
                <c:pt idx="19">
                  <c:v>62.82459773777282</c:v>
                </c:pt>
                <c:pt idx="20">
                  <c:v>63.884021029154056</c:v>
                </c:pt>
                <c:pt idx="21">
                  <c:v>66.665328891921178</c:v>
                </c:pt>
                <c:pt idx="22">
                  <c:v>67.808550036228965</c:v>
                </c:pt>
                <c:pt idx="23">
                  <c:v>67.053163435795241</c:v>
                </c:pt>
                <c:pt idx="24">
                  <c:v>67.073293475854015</c:v>
                </c:pt>
                <c:pt idx="25">
                  <c:v>66.958552247518966</c:v>
                </c:pt>
                <c:pt idx="26">
                  <c:v>66.245948829438177</c:v>
                </c:pt>
                <c:pt idx="27">
                  <c:v>65.082432514040704</c:v>
                </c:pt>
                <c:pt idx="28">
                  <c:v>65.147884913524067</c:v>
                </c:pt>
                <c:pt idx="29">
                  <c:v>66.404252320454219</c:v>
                </c:pt>
                <c:pt idx="30">
                  <c:v>65.617009281816905</c:v>
                </c:pt>
                <c:pt idx="31">
                  <c:v>67.616324722652863</c:v>
                </c:pt>
                <c:pt idx="32">
                  <c:v>66.901978235365505</c:v>
                </c:pt>
                <c:pt idx="33">
                  <c:v>68.572006063668525</c:v>
                </c:pt>
                <c:pt idx="34">
                  <c:v>67.84436584133401</c:v>
                </c:pt>
                <c:pt idx="35">
                  <c:v>66.508337544214243</c:v>
                </c:pt>
                <c:pt idx="36">
                  <c:v>68.539303120386663</c:v>
                </c:pt>
                <c:pt idx="37">
                  <c:v>68.49279055188174</c:v>
                </c:pt>
                <c:pt idx="38">
                  <c:v>68.292044310171192</c:v>
                </c:pt>
                <c:pt idx="39">
                  <c:v>68.499413359226438</c:v>
                </c:pt>
                <c:pt idx="40">
                  <c:v>68.7451932807124</c:v>
                </c:pt>
                <c:pt idx="41">
                  <c:v>61.17213267501208</c:v>
                </c:pt>
                <c:pt idx="42">
                  <c:v>55.126884840613968</c:v>
                </c:pt>
                <c:pt idx="43">
                  <c:v>59.074111311441889</c:v>
                </c:pt>
                <c:pt idx="44">
                  <c:v>59.624686605718338</c:v>
                </c:pt>
                <c:pt idx="45">
                  <c:v>57.855883370314437</c:v>
                </c:pt>
                <c:pt idx="46">
                  <c:v>58.79346206984971</c:v>
                </c:pt>
                <c:pt idx="47">
                  <c:v>57.889258705066069</c:v>
                </c:pt>
                <c:pt idx="48">
                  <c:v>58.661880236914776</c:v>
                </c:pt>
                <c:pt idx="49">
                  <c:v>58.084127644032108</c:v>
                </c:pt>
                <c:pt idx="50">
                  <c:v>60.260229931491864</c:v>
                </c:pt>
                <c:pt idx="51">
                  <c:v>62.113484488882158</c:v>
                </c:pt>
                <c:pt idx="52">
                  <c:v>62.224578767526808</c:v>
                </c:pt>
                <c:pt idx="53">
                  <c:v>61.76673567977916</c:v>
                </c:pt>
                <c:pt idx="54">
                  <c:v>61.736437240148796</c:v>
                </c:pt>
                <c:pt idx="55">
                  <c:v>62.460233297985155</c:v>
                </c:pt>
                <c:pt idx="56">
                  <c:v>62.901243919271494</c:v>
                </c:pt>
                <c:pt idx="57">
                  <c:v>63.937827146950497</c:v>
                </c:pt>
                <c:pt idx="58">
                  <c:v>64.171698833838377</c:v>
                </c:pt>
                <c:pt idx="59">
                  <c:v>64.003445821688828</c:v>
                </c:pt>
                <c:pt idx="60">
                  <c:v>65.245153051352503</c:v>
                </c:pt>
                <c:pt idx="61">
                  <c:v>64.977630762034721</c:v>
                </c:pt>
                <c:pt idx="62">
                  <c:v>64.945662689726305</c:v>
                </c:pt>
                <c:pt idx="63">
                  <c:v>63.947922327679471</c:v>
                </c:pt>
                <c:pt idx="64">
                  <c:v>62.034885579539086</c:v>
                </c:pt>
                <c:pt idx="65">
                  <c:v>60.586227144931463</c:v>
                </c:pt>
                <c:pt idx="66">
                  <c:v>63.808272327595347</c:v>
                </c:pt>
                <c:pt idx="67">
                  <c:v>62.541327146109232</c:v>
                </c:pt>
                <c:pt idx="68">
                  <c:v>62.091349308637902</c:v>
                </c:pt>
                <c:pt idx="69">
                  <c:v>64.113781139897768</c:v>
                </c:pt>
                <c:pt idx="70">
                  <c:v>62.047602863036609</c:v>
                </c:pt>
                <c:pt idx="71">
                  <c:v>64.554490085295555</c:v>
                </c:pt>
                <c:pt idx="72">
                  <c:v>62.702579051034363</c:v>
                </c:pt>
                <c:pt idx="73">
                  <c:v>62.061727003755962</c:v>
                </c:pt>
                <c:pt idx="74">
                  <c:v>58.270142459054163</c:v>
                </c:pt>
                <c:pt idx="75">
                  <c:v>61.236708053956512</c:v>
                </c:pt>
                <c:pt idx="76">
                  <c:v>58.804845954898134</c:v>
                </c:pt>
                <c:pt idx="77">
                  <c:v>52.978474186332981</c:v>
                </c:pt>
                <c:pt idx="78">
                  <c:v>56.515133946051861</c:v>
                </c:pt>
                <c:pt idx="79">
                  <c:v>50.220736640265656</c:v>
                </c:pt>
                <c:pt idx="80">
                  <c:v>53.734709345217986</c:v>
                </c:pt>
                <c:pt idx="81">
                  <c:v>53.267256517627992</c:v>
                </c:pt>
                <c:pt idx="82">
                  <c:v>56.06342023503985</c:v>
                </c:pt>
                <c:pt idx="83">
                  <c:v>56.198500607861675</c:v>
                </c:pt>
                <c:pt idx="84">
                  <c:v>60.831757395650413</c:v>
                </c:pt>
                <c:pt idx="85">
                  <c:v>60.333648520869914</c:v>
                </c:pt>
                <c:pt idx="86">
                  <c:v>57.811734909244407</c:v>
                </c:pt>
                <c:pt idx="87">
                  <c:v>61.289995778809626</c:v>
                </c:pt>
                <c:pt idx="88">
                  <c:v>60.298860278598568</c:v>
                </c:pt>
                <c:pt idx="89">
                  <c:v>62.622599911542373</c:v>
                </c:pt>
                <c:pt idx="90">
                  <c:v>63.432482836910104</c:v>
                </c:pt>
                <c:pt idx="91">
                  <c:v>61.473209310807114</c:v>
                </c:pt>
                <c:pt idx="92">
                  <c:v>62.486281316588382</c:v>
                </c:pt>
                <c:pt idx="93">
                  <c:v>61.081488135238359</c:v>
                </c:pt>
                <c:pt idx="94">
                  <c:v>64.154473219441527</c:v>
                </c:pt>
                <c:pt idx="95">
                  <c:v>62.857741052041511</c:v>
                </c:pt>
                <c:pt idx="96">
                  <c:v>62.603637933971989</c:v>
                </c:pt>
                <c:pt idx="97">
                  <c:v>62.536162575129595</c:v>
                </c:pt>
                <c:pt idx="98">
                  <c:v>66.881106997633069</c:v>
                </c:pt>
                <c:pt idx="99">
                  <c:v>69.718395338957336</c:v>
                </c:pt>
                <c:pt idx="100">
                  <c:v>72.018874261036572</c:v>
                </c:pt>
                <c:pt idx="101">
                  <c:v>73.746377079296209</c:v>
                </c:pt>
                <c:pt idx="102">
                  <c:v>70.498503223569728</c:v>
                </c:pt>
                <c:pt idx="103">
                  <c:v>72.920347492149418</c:v>
                </c:pt>
                <c:pt idx="104">
                  <c:v>66.688699983090714</c:v>
                </c:pt>
                <c:pt idx="105">
                  <c:v>59.284789826121205</c:v>
                </c:pt>
                <c:pt idx="106">
                  <c:v>59.952510081070066</c:v>
                </c:pt>
                <c:pt idx="107">
                  <c:v>59.712250432045863</c:v>
                </c:pt>
                <c:pt idx="108">
                  <c:v>59.206699357884531</c:v>
                </c:pt>
                <c:pt idx="109">
                  <c:v>56.740807351308817</c:v>
                </c:pt>
                <c:pt idx="110">
                  <c:v>58.15683948943861</c:v>
                </c:pt>
                <c:pt idx="111">
                  <c:v>59.280752287360215</c:v>
                </c:pt>
                <c:pt idx="112">
                  <c:v>58.633250970702434</c:v>
                </c:pt>
                <c:pt idx="113">
                  <c:v>60.451817860924812</c:v>
                </c:pt>
                <c:pt idx="114">
                  <c:v>59.96187786798447</c:v>
                </c:pt>
                <c:pt idx="115">
                  <c:v>61.314507589128134</c:v>
                </c:pt>
                <c:pt idx="116">
                  <c:v>61.635015884221673</c:v>
                </c:pt>
                <c:pt idx="117">
                  <c:v>61.496646664313445</c:v>
                </c:pt>
                <c:pt idx="118">
                  <c:v>62.198376279562304</c:v>
                </c:pt>
                <c:pt idx="119">
                  <c:v>60.852287139595838</c:v>
                </c:pt>
                <c:pt idx="120">
                  <c:v>61.761224317240213</c:v>
                </c:pt>
                <c:pt idx="121">
                  <c:v>62.317573569847291</c:v>
                </c:pt>
                <c:pt idx="122">
                  <c:v>64.057938310085603</c:v>
                </c:pt>
                <c:pt idx="123">
                  <c:v>63.830867523235973</c:v>
                </c:pt>
                <c:pt idx="124">
                  <c:v>63.613669379292837</c:v>
                </c:pt>
                <c:pt idx="125">
                  <c:v>63.135700786957379</c:v>
                </c:pt>
                <c:pt idx="126">
                  <c:v>61.523382411011454</c:v>
                </c:pt>
                <c:pt idx="127">
                  <c:v>60.546059682969485</c:v>
                </c:pt>
                <c:pt idx="128">
                  <c:v>58.4941050375134</c:v>
                </c:pt>
                <c:pt idx="129">
                  <c:v>59.216167428216842</c:v>
                </c:pt>
                <c:pt idx="130">
                  <c:v>58.30653804930332</c:v>
                </c:pt>
                <c:pt idx="131">
                  <c:v>59.193602978507364</c:v>
                </c:pt>
                <c:pt idx="132">
                  <c:v>60.066565126642971</c:v>
                </c:pt>
                <c:pt idx="133">
                  <c:v>60.262593783494104</c:v>
                </c:pt>
                <c:pt idx="134">
                  <c:v>59.617123481209383</c:v>
                </c:pt>
                <c:pt idx="135">
                  <c:v>58.519533346515637</c:v>
                </c:pt>
                <c:pt idx="136">
                  <c:v>59.263862602751338</c:v>
                </c:pt>
                <c:pt idx="137">
                  <c:v>59.24832631846558</c:v>
                </c:pt>
                <c:pt idx="138">
                  <c:v>61.304765402107286</c:v>
                </c:pt>
                <c:pt idx="139">
                  <c:v>61.365498149769778</c:v>
                </c:pt>
                <c:pt idx="140">
                  <c:v>60.105646733143132</c:v>
                </c:pt>
                <c:pt idx="141">
                  <c:v>59.018591978768157</c:v>
                </c:pt>
                <c:pt idx="142">
                  <c:v>60.067478859917841</c:v>
                </c:pt>
                <c:pt idx="143">
                  <c:v>61.568107062693223</c:v>
                </c:pt>
                <c:pt idx="144">
                  <c:v>63.050212622152131</c:v>
                </c:pt>
                <c:pt idx="145">
                  <c:v>63.252393740421525</c:v>
                </c:pt>
                <c:pt idx="146">
                  <c:v>63.793709489194775</c:v>
                </c:pt>
                <c:pt idx="147">
                  <c:v>65.807122871644893</c:v>
                </c:pt>
                <c:pt idx="148">
                  <c:v>65.556852213770512</c:v>
                </c:pt>
                <c:pt idx="149">
                  <c:v>64.374393656060633</c:v>
                </c:pt>
                <c:pt idx="150">
                  <c:v>65.50764169115476</c:v>
                </c:pt>
                <c:pt idx="151">
                  <c:v>62.342702079496085</c:v>
                </c:pt>
                <c:pt idx="152">
                  <c:v>62.882611813337455</c:v>
                </c:pt>
                <c:pt idx="153">
                  <c:v>64.050447609931879</c:v>
                </c:pt>
                <c:pt idx="154">
                  <c:v>68.357637520409881</c:v>
                </c:pt>
                <c:pt idx="155">
                  <c:v>67.126006418557509</c:v>
                </c:pt>
                <c:pt idx="156">
                  <c:v>69.271666245826665</c:v>
                </c:pt>
                <c:pt idx="157">
                  <c:v>69.041985748085509</c:v>
                </c:pt>
                <c:pt idx="158">
                  <c:v>70.732393573619206</c:v>
                </c:pt>
                <c:pt idx="159">
                  <c:v>71.402857464281695</c:v>
                </c:pt>
                <c:pt idx="160">
                  <c:v>77.164191697603783</c:v>
                </c:pt>
                <c:pt idx="161">
                  <c:v>74.009914934369888</c:v>
                </c:pt>
                <c:pt idx="162">
                  <c:v>73.811365330258326</c:v>
                </c:pt>
                <c:pt idx="163">
                  <c:v>73.517386722866178</c:v>
                </c:pt>
                <c:pt idx="164">
                  <c:v>70.252161287314678</c:v>
                </c:pt>
                <c:pt idx="165">
                  <c:v>65.87252805986104</c:v>
                </c:pt>
                <c:pt idx="166">
                  <c:v>66.864078574375498</c:v>
                </c:pt>
                <c:pt idx="167">
                  <c:v>65.235331700564373</c:v>
                </c:pt>
                <c:pt idx="168">
                  <c:v>65.369473248722159</c:v>
                </c:pt>
                <c:pt idx="169">
                  <c:v>63.73597042612537</c:v>
                </c:pt>
                <c:pt idx="170">
                  <c:v>64.118989470312684</c:v>
                </c:pt>
                <c:pt idx="171">
                  <c:v>66.147522387262953</c:v>
                </c:pt>
                <c:pt idx="172">
                  <c:v>65.194645740748157</c:v>
                </c:pt>
                <c:pt idx="173">
                  <c:v>64.481267052638586</c:v>
                </c:pt>
                <c:pt idx="174">
                  <c:v>64.656950821853997</c:v>
                </c:pt>
                <c:pt idx="175">
                  <c:v>65.06687961668996</c:v>
                </c:pt>
                <c:pt idx="176">
                  <c:v>66.307614564217133</c:v>
                </c:pt>
                <c:pt idx="177">
                  <c:v>67.7730790712519</c:v>
                </c:pt>
                <c:pt idx="178">
                  <c:v>66.771722652198193</c:v>
                </c:pt>
                <c:pt idx="179">
                  <c:v>67.698609005558652</c:v>
                </c:pt>
                <c:pt idx="180">
                  <c:v>65.790313572169467</c:v>
                </c:pt>
                <c:pt idx="181">
                  <c:v>64.280964919279768</c:v>
                </c:pt>
                <c:pt idx="182">
                  <c:v>62.093406739540946</c:v>
                </c:pt>
                <c:pt idx="183">
                  <c:v>63.2290752413628</c:v>
                </c:pt>
                <c:pt idx="184">
                  <c:v>64.00835128593846</c:v>
                </c:pt>
                <c:pt idx="185">
                  <c:v>64.187877337163229</c:v>
                </c:pt>
                <c:pt idx="186">
                  <c:v>64.143993191308283</c:v>
                </c:pt>
                <c:pt idx="187">
                  <c:v>64.470338427661417</c:v>
                </c:pt>
                <c:pt idx="188">
                  <c:v>63.507438233173865</c:v>
                </c:pt>
                <c:pt idx="189">
                  <c:v>65.259846647879939</c:v>
                </c:pt>
                <c:pt idx="190">
                  <c:v>64.527164296480763</c:v>
                </c:pt>
                <c:pt idx="191">
                  <c:v>64.068418638180745</c:v>
                </c:pt>
                <c:pt idx="192">
                  <c:v>64.300412871092476</c:v>
                </c:pt>
                <c:pt idx="193">
                  <c:v>71.764860082574216</c:v>
                </c:pt>
                <c:pt idx="194">
                  <c:v>68.978307883871807</c:v>
                </c:pt>
                <c:pt idx="195">
                  <c:v>68.666360836227796</c:v>
                </c:pt>
                <c:pt idx="196">
                  <c:v>69.409528802673833</c:v>
                </c:pt>
                <c:pt idx="197">
                  <c:v>72.947113179107419</c:v>
                </c:pt>
                <c:pt idx="198">
                  <c:v>72.460842781309395</c:v>
                </c:pt>
                <c:pt idx="199">
                  <c:v>68.910151386067241</c:v>
                </c:pt>
                <c:pt idx="200">
                  <c:v>67.617500229300703</c:v>
                </c:pt>
                <c:pt idx="201">
                  <c:v>66.441273210939443</c:v>
                </c:pt>
                <c:pt idx="202">
                  <c:v>65.371495785140169</c:v>
                </c:pt>
                <c:pt idx="203">
                  <c:v>62.82036202051885</c:v>
                </c:pt>
                <c:pt idx="204">
                  <c:v>62.998104946742465</c:v>
                </c:pt>
                <c:pt idx="205">
                  <c:v>62.244004443573154</c:v>
                </c:pt>
                <c:pt idx="206">
                  <c:v>64.822583807096649</c:v>
                </c:pt>
                <c:pt idx="207">
                  <c:v>63.23727373717572</c:v>
                </c:pt>
                <c:pt idx="208">
                  <c:v>61.452002875253221</c:v>
                </c:pt>
                <c:pt idx="209">
                  <c:v>61.420636476507873</c:v>
                </c:pt>
                <c:pt idx="210">
                  <c:v>63.69339345226426</c:v>
                </c:pt>
                <c:pt idx="211">
                  <c:v>64.192641965627658</c:v>
                </c:pt>
                <c:pt idx="212">
                  <c:v>61.505587139776516</c:v>
                </c:pt>
                <c:pt idx="213">
                  <c:v>61.828399660197348</c:v>
                </c:pt>
                <c:pt idx="214">
                  <c:v>63.109194275632227</c:v>
                </c:pt>
                <c:pt idx="215">
                  <c:v>64.208597788392325</c:v>
                </c:pt>
                <c:pt idx="216">
                  <c:v>64.578943924622124</c:v>
                </c:pt>
                <c:pt idx="217">
                  <c:v>65.436105476673433</c:v>
                </c:pt>
                <c:pt idx="218">
                  <c:v>69.032258064516128</c:v>
                </c:pt>
                <c:pt idx="219">
                  <c:v>65.832624484721592</c:v>
                </c:pt>
                <c:pt idx="220">
                  <c:v>67.692487713550193</c:v>
                </c:pt>
                <c:pt idx="221">
                  <c:v>65.756327098308873</c:v>
                </c:pt>
                <c:pt idx="222">
                  <c:v>69.498641639911085</c:v>
                </c:pt>
                <c:pt idx="223">
                  <c:v>69.105817836861462</c:v>
                </c:pt>
                <c:pt idx="224">
                  <c:v>70.095376698978669</c:v>
                </c:pt>
                <c:pt idx="225">
                  <c:v>70.143454871488345</c:v>
                </c:pt>
                <c:pt idx="226">
                  <c:v>71.999012448348452</c:v>
                </c:pt>
                <c:pt idx="227">
                  <c:v>70.215138822247866</c:v>
                </c:pt>
                <c:pt idx="228">
                  <c:v>70.269569389157581</c:v>
                </c:pt>
                <c:pt idx="229">
                  <c:v>68.780127507386098</c:v>
                </c:pt>
                <c:pt idx="230">
                  <c:v>68.771056860001039</c:v>
                </c:pt>
                <c:pt idx="231">
                  <c:v>60.933096753992274</c:v>
                </c:pt>
                <c:pt idx="232">
                  <c:v>56.814749413322801</c:v>
                </c:pt>
                <c:pt idx="233">
                  <c:v>56.301633713914413</c:v>
                </c:pt>
                <c:pt idx="234">
                  <c:v>56.655527708159291</c:v>
                </c:pt>
                <c:pt idx="235">
                  <c:v>56.681139566741741</c:v>
                </c:pt>
                <c:pt idx="236">
                  <c:v>56.761243585873828</c:v>
                </c:pt>
                <c:pt idx="237">
                  <c:v>56.448954004040026</c:v>
                </c:pt>
                <c:pt idx="238">
                  <c:v>58.535141284914907</c:v>
                </c:pt>
                <c:pt idx="239">
                  <c:v>55.114169533938068</c:v>
                </c:pt>
                <c:pt idx="240">
                  <c:v>56.037596073710532</c:v>
                </c:pt>
                <c:pt idx="241">
                  <c:v>56.237591763239301</c:v>
                </c:pt>
                <c:pt idx="242">
                  <c:v>57.360681471905444</c:v>
                </c:pt>
                <c:pt idx="243">
                  <c:v>59.300983424904196</c:v>
                </c:pt>
                <c:pt idx="244">
                  <c:v>59.412946119396096</c:v>
                </c:pt>
                <c:pt idx="245">
                  <c:v>54.307678101482061</c:v>
                </c:pt>
                <c:pt idx="246">
                  <c:v>55.415931041645031</c:v>
                </c:pt>
                <c:pt idx="247">
                  <c:v>56.629856567544799</c:v>
                </c:pt>
                <c:pt idx="248">
                  <c:v>56.16944184812084</c:v>
                </c:pt>
                <c:pt idx="249">
                  <c:v>55.715950658312273</c:v>
                </c:pt>
                <c:pt idx="250">
                  <c:v>55.284383978952469</c:v>
                </c:pt>
                <c:pt idx="251">
                  <c:v>55.460933984145115</c:v>
                </c:pt>
                <c:pt idx="252">
                  <c:v>55.594788890042807</c:v>
                </c:pt>
                <c:pt idx="253">
                  <c:v>55.927118311581914</c:v>
                </c:pt>
              </c:numCache>
            </c:numRef>
          </c:val>
          <c:smooth val="1"/>
          <c:extLst>
            <c:ext xmlns:c16="http://schemas.microsoft.com/office/drawing/2014/chart" uri="{C3380CC4-5D6E-409C-BE32-E72D297353CC}">
              <c16:uniqueId val="{00000000-4BC7-4E5F-96E5-F8FA62FAD11E}"/>
            </c:ext>
          </c:extLst>
        </c:ser>
        <c:ser>
          <c:idx val="1"/>
          <c:order val="1"/>
          <c:tx>
            <c:v>AMC Networks Inc. (NasdaqGS:AMCX) - Forward P/E</c:v>
          </c:tx>
          <c:spPr>
            <a:ln w="25400">
              <a:solidFill>
                <a:schemeClr val="bg2">
                  <a:lumMod val="50000"/>
                </a:schemeClr>
              </a:solidFill>
              <a:prstDash val="solid"/>
            </a:ln>
          </c:spPr>
          <c:marker>
            <c:symbol val="none"/>
          </c:marker>
          <c:cat>
            <c:numRef>
              <c:f>'Pane 1'!$A$37:$A$290</c:f>
              <c:numCache>
                <c:formatCode>[$-409]mmm\-dd\-yyyy;@</c:formatCode>
                <c:ptCount val="254"/>
                <c:pt idx="0">
                  <c:v>43788</c:v>
                </c:pt>
                <c:pt idx="1">
                  <c:v>43789</c:v>
                </c:pt>
                <c:pt idx="2">
                  <c:v>43790</c:v>
                </c:pt>
                <c:pt idx="3">
                  <c:v>43791</c:v>
                </c:pt>
                <c:pt idx="4">
                  <c:v>43794</c:v>
                </c:pt>
                <c:pt idx="5">
                  <c:v>43795</c:v>
                </c:pt>
                <c:pt idx="6">
                  <c:v>43796</c:v>
                </c:pt>
                <c:pt idx="7">
                  <c:v>43798</c:v>
                </c:pt>
                <c:pt idx="8">
                  <c:v>43801</c:v>
                </c:pt>
                <c:pt idx="9">
                  <c:v>43802</c:v>
                </c:pt>
                <c:pt idx="10">
                  <c:v>43803</c:v>
                </c:pt>
                <c:pt idx="11">
                  <c:v>43804</c:v>
                </c:pt>
                <c:pt idx="12">
                  <c:v>43805</c:v>
                </c:pt>
                <c:pt idx="13">
                  <c:v>43808</c:v>
                </c:pt>
                <c:pt idx="14">
                  <c:v>43809</c:v>
                </c:pt>
                <c:pt idx="15">
                  <c:v>43810</c:v>
                </c:pt>
                <c:pt idx="16">
                  <c:v>43811</c:v>
                </c:pt>
                <c:pt idx="17">
                  <c:v>43812</c:v>
                </c:pt>
                <c:pt idx="18">
                  <c:v>43815</c:v>
                </c:pt>
                <c:pt idx="19">
                  <c:v>43816</c:v>
                </c:pt>
                <c:pt idx="20">
                  <c:v>43817</c:v>
                </c:pt>
                <c:pt idx="21">
                  <c:v>43818</c:v>
                </c:pt>
                <c:pt idx="22">
                  <c:v>43819</c:v>
                </c:pt>
                <c:pt idx="23">
                  <c:v>43822</c:v>
                </c:pt>
                <c:pt idx="24">
                  <c:v>43823</c:v>
                </c:pt>
                <c:pt idx="25">
                  <c:v>43825</c:v>
                </c:pt>
                <c:pt idx="26">
                  <c:v>43826</c:v>
                </c:pt>
                <c:pt idx="27">
                  <c:v>43829</c:v>
                </c:pt>
                <c:pt idx="28">
                  <c:v>43830</c:v>
                </c:pt>
                <c:pt idx="29">
                  <c:v>43832</c:v>
                </c:pt>
                <c:pt idx="30">
                  <c:v>43833</c:v>
                </c:pt>
                <c:pt idx="31">
                  <c:v>43836</c:v>
                </c:pt>
                <c:pt idx="32">
                  <c:v>43837</c:v>
                </c:pt>
                <c:pt idx="33">
                  <c:v>43838</c:v>
                </c:pt>
                <c:pt idx="34">
                  <c:v>43839</c:v>
                </c:pt>
                <c:pt idx="35">
                  <c:v>43840</c:v>
                </c:pt>
                <c:pt idx="36">
                  <c:v>43843</c:v>
                </c:pt>
                <c:pt idx="37">
                  <c:v>43844</c:v>
                </c:pt>
                <c:pt idx="38">
                  <c:v>43845</c:v>
                </c:pt>
                <c:pt idx="39">
                  <c:v>43846</c:v>
                </c:pt>
                <c:pt idx="40">
                  <c:v>43847</c:v>
                </c:pt>
                <c:pt idx="41">
                  <c:v>43851</c:v>
                </c:pt>
                <c:pt idx="42">
                  <c:v>43852</c:v>
                </c:pt>
                <c:pt idx="43">
                  <c:v>43853</c:v>
                </c:pt>
                <c:pt idx="44">
                  <c:v>43854</c:v>
                </c:pt>
                <c:pt idx="45">
                  <c:v>43857</c:v>
                </c:pt>
                <c:pt idx="46">
                  <c:v>43858</c:v>
                </c:pt>
                <c:pt idx="47">
                  <c:v>43859</c:v>
                </c:pt>
                <c:pt idx="48">
                  <c:v>43860</c:v>
                </c:pt>
                <c:pt idx="49">
                  <c:v>43861</c:v>
                </c:pt>
                <c:pt idx="50">
                  <c:v>43864</c:v>
                </c:pt>
                <c:pt idx="51">
                  <c:v>43865</c:v>
                </c:pt>
                <c:pt idx="52">
                  <c:v>43866</c:v>
                </c:pt>
                <c:pt idx="53">
                  <c:v>43867</c:v>
                </c:pt>
                <c:pt idx="54">
                  <c:v>43868</c:v>
                </c:pt>
                <c:pt idx="55">
                  <c:v>43871</c:v>
                </c:pt>
                <c:pt idx="56">
                  <c:v>43872</c:v>
                </c:pt>
                <c:pt idx="57">
                  <c:v>43873</c:v>
                </c:pt>
                <c:pt idx="58">
                  <c:v>43874</c:v>
                </c:pt>
                <c:pt idx="59">
                  <c:v>43875</c:v>
                </c:pt>
                <c:pt idx="60">
                  <c:v>43879</c:v>
                </c:pt>
                <c:pt idx="61">
                  <c:v>43880</c:v>
                </c:pt>
                <c:pt idx="62">
                  <c:v>43881</c:v>
                </c:pt>
                <c:pt idx="63">
                  <c:v>43882</c:v>
                </c:pt>
                <c:pt idx="64">
                  <c:v>43885</c:v>
                </c:pt>
                <c:pt idx="65">
                  <c:v>43886</c:v>
                </c:pt>
                <c:pt idx="66">
                  <c:v>43887</c:v>
                </c:pt>
                <c:pt idx="67">
                  <c:v>43888</c:v>
                </c:pt>
                <c:pt idx="68">
                  <c:v>43889</c:v>
                </c:pt>
                <c:pt idx="69">
                  <c:v>43892</c:v>
                </c:pt>
                <c:pt idx="70">
                  <c:v>43893</c:v>
                </c:pt>
                <c:pt idx="71">
                  <c:v>43894</c:v>
                </c:pt>
                <c:pt idx="72">
                  <c:v>43895</c:v>
                </c:pt>
                <c:pt idx="73">
                  <c:v>43896</c:v>
                </c:pt>
                <c:pt idx="74">
                  <c:v>43899</c:v>
                </c:pt>
                <c:pt idx="75">
                  <c:v>43900</c:v>
                </c:pt>
                <c:pt idx="76">
                  <c:v>43901</c:v>
                </c:pt>
                <c:pt idx="77">
                  <c:v>43902</c:v>
                </c:pt>
                <c:pt idx="78">
                  <c:v>43903</c:v>
                </c:pt>
                <c:pt idx="79">
                  <c:v>43906</c:v>
                </c:pt>
                <c:pt idx="80">
                  <c:v>43907</c:v>
                </c:pt>
                <c:pt idx="81">
                  <c:v>43908</c:v>
                </c:pt>
                <c:pt idx="82">
                  <c:v>43909</c:v>
                </c:pt>
                <c:pt idx="83">
                  <c:v>43910</c:v>
                </c:pt>
                <c:pt idx="84">
                  <c:v>43913</c:v>
                </c:pt>
                <c:pt idx="85">
                  <c:v>43914</c:v>
                </c:pt>
                <c:pt idx="86">
                  <c:v>43915</c:v>
                </c:pt>
                <c:pt idx="87">
                  <c:v>43916</c:v>
                </c:pt>
                <c:pt idx="88">
                  <c:v>43917</c:v>
                </c:pt>
                <c:pt idx="89">
                  <c:v>43920</c:v>
                </c:pt>
                <c:pt idx="90">
                  <c:v>43921</c:v>
                </c:pt>
                <c:pt idx="91">
                  <c:v>43922</c:v>
                </c:pt>
                <c:pt idx="92">
                  <c:v>43923</c:v>
                </c:pt>
                <c:pt idx="93">
                  <c:v>43924</c:v>
                </c:pt>
                <c:pt idx="94">
                  <c:v>43927</c:v>
                </c:pt>
                <c:pt idx="95">
                  <c:v>43928</c:v>
                </c:pt>
                <c:pt idx="96">
                  <c:v>43929</c:v>
                </c:pt>
                <c:pt idx="97">
                  <c:v>43930</c:v>
                </c:pt>
                <c:pt idx="98">
                  <c:v>43934</c:v>
                </c:pt>
                <c:pt idx="99">
                  <c:v>43935</c:v>
                </c:pt>
                <c:pt idx="100">
                  <c:v>43936</c:v>
                </c:pt>
                <c:pt idx="101">
                  <c:v>43937</c:v>
                </c:pt>
                <c:pt idx="102">
                  <c:v>43938</c:v>
                </c:pt>
                <c:pt idx="103">
                  <c:v>43941</c:v>
                </c:pt>
                <c:pt idx="104">
                  <c:v>43942</c:v>
                </c:pt>
                <c:pt idx="105">
                  <c:v>43943</c:v>
                </c:pt>
                <c:pt idx="106">
                  <c:v>43944</c:v>
                </c:pt>
                <c:pt idx="107">
                  <c:v>43945</c:v>
                </c:pt>
                <c:pt idx="108">
                  <c:v>43948</c:v>
                </c:pt>
                <c:pt idx="109">
                  <c:v>43949</c:v>
                </c:pt>
                <c:pt idx="110">
                  <c:v>43950</c:v>
                </c:pt>
                <c:pt idx="111">
                  <c:v>43951</c:v>
                </c:pt>
                <c:pt idx="112">
                  <c:v>43952</c:v>
                </c:pt>
                <c:pt idx="113">
                  <c:v>43955</c:v>
                </c:pt>
                <c:pt idx="114">
                  <c:v>43956</c:v>
                </c:pt>
                <c:pt idx="115">
                  <c:v>43957</c:v>
                </c:pt>
                <c:pt idx="116">
                  <c:v>43958</c:v>
                </c:pt>
                <c:pt idx="117">
                  <c:v>43959</c:v>
                </c:pt>
                <c:pt idx="118">
                  <c:v>43962</c:v>
                </c:pt>
                <c:pt idx="119">
                  <c:v>43963</c:v>
                </c:pt>
                <c:pt idx="120">
                  <c:v>43964</c:v>
                </c:pt>
                <c:pt idx="121">
                  <c:v>43965</c:v>
                </c:pt>
                <c:pt idx="122">
                  <c:v>43966</c:v>
                </c:pt>
                <c:pt idx="123">
                  <c:v>43969</c:v>
                </c:pt>
                <c:pt idx="124">
                  <c:v>43970</c:v>
                </c:pt>
                <c:pt idx="125">
                  <c:v>43971</c:v>
                </c:pt>
                <c:pt idx="126">
                  <c:v>43972</c:v>
                </c:pt>
                <c:pt idx="127">
                  <c:v>43973</c:v>
                </c:pt>
                <c:pt idx="128">
                  <c:v>43977</c:v>
                </c:pt>
                <c:pt idx="129">
                  <c:v>43978</c:v>
                </c:pt>
                <c:pt idx="130">
                  <c:v>43979</c:v>
                </c:pt>
                <c:pt idx="131">
                  <c:v>43980</c:v>
                </c:pt>
                <c:pt idx="132">
                  <c:v>43983</c:v>
                </c:pt>
                <c:pt idx="133">
                  <c:v>43984</c:v>
                </c:pt>
                <c:pt idx="134">
                  <c:v>43985</c:v>
                </c:pt>
                <c:pt idx="135">
                  <c:v>43986</c:v>
                </c:pt>
                <c:pt idx="136">
                  <c:v>43987</c:v>
                </c:pt>
                <c:pt idx="137">
                  <c:v>43990</c:v>
                </c:pt>
                <c:pt idx="138">
                  <c:v>43991</c:v>
                </c:pt>
                <c:pt idx="139">
                  <c:v>43992</c:v>
                </c:pt>
                <c:pt idx="140">
                  <c:v>43993</c:v>
                </c:pt>
                <c:pt idx="141">
                  <c:v>43994</c:v>
                </c:pt>
                <c:pt idx="142">
                  <c:v>43997</c:v>
                </c:pt>
                <c:pt idx="143">
                  <c:v>43998</c:v>
                </c:pt>
                <c:pt idx="144">
                  <c:v>43999</c:v>
                </c:pt>
                <c:pt idx="145">
                  <c:v>44000</c:v>
                </c:pt>
                <c:pt idx="146">
                  <c:v>44001</c:v>
                </c:pt>
                <c:pt idx="147">
                  <c:v>44004</c:v>
                </c:pt>
                <c:pt idx="148">
                  <c:v>44005</c:v>
                </c:pt>
                <c:pt idx="149">
                  <c:v>44006</c:v>
                </c:pt>
                <c:pt idx="150">
                  <c:v>44007</c:v>
                </c:pt>
                <c:pt idx="151">
                  <c:v>44008</c:v>
                </c:pt>
                <c:pt idx="152">
                  <c:v>44011</c:v>
                </c:pt>
                <c:pt idx="153">
                  <c:v>44012</c:v>
                </c:pt>
                <c:pt idx="154">
                  <c:v>44013</c:v>
                </c:pt>
                <c:pt idx="155">
                  <c:v>44014</c:v>
                </c:pt>
                <c:pt idx="156">
                  <c:v>44018</c:v>
                </c:pt>
                <c:pt idx="157">
                  <c:v>44019</c:v>
                </c:pt>
                <c:pt idx="158">
                  <c:v>44020</c:v>
                </c:pt>
                <c:pt idx="159">
                  <c:v>44021</c:v>
                </c:pt>
                <c:pt idx="160">
                  <c:v>44022</c:v>
                </c:pt>
                <c:pt idx="161">
                  <c:v>44025</c:v>
                </c:pt>
                <c:pt idx="162">
                  <c:v>44026</c:v>
                </c:pt>
                <c:pt idx="163">
                  <c:v>44027</c:v>
                </c:pt>
                <c:pt idx="164">
                  <c:v>44028</c:v>
                </c:pt>
                <c:pt idx="165">
                  <c:v>44029</c:v>
                </c:pt>
                <c:pt idx="166">
                  <c:v>44032</c:v>
                </c:pt>
                <c:pt idx="167">
                  <c:v>44033</c:v>
                </c:pt>
                <c:pt idx="168">
                  <c:v>44034</c:v>
                </c:pt>
                <c:pt idx="169">
                  <c:v>44035</c:v>
                </c:pt>
                <c:pt idx="170">
                  <c:v>44036</c:v>
                </c:pt>
                <c:pt idx="171">
                  <c:v>44039</c:v>
                </c:pt>
                <c:pt idx="172">
                  <c:v>44040</c:v>
                </c:pt>
                <c:pt idx="173">
                  <c:v>44041</c:v>
                </c:pt>
                <c:pt idx="174">
                  <c:v>44042</c:v>
                </c:pt>
                <c:pt idx="175">
                  <c:v>44043</c:v>
                </c:pt>
                <c:pt idx="176">
                  <c:v>44046</c:v>
                </c:pt>
                <c:pt idx="177">
                  <c:v>44047</c:v>
                </c:pt>
                <c:pt idx="178">
                  <c:v>44048</c:v>
                </c:pt>
                <c:pt idx="179">
                  <c:v>44049</c:v>
                </c:pt>
                <c:pt idx="180">
                  <c:v>44050</c:v>
                </c:pt>
                <c:pt idx="181">
                  <c:v>44053</c:v>
                </c:pt>
                <c:pt idx="182">
                  <c:v>44054</c:v>
                </c:pt>
                <c:pt idx="183">
                  <c:v>44055</c:v>
                </c:pt>
                <c:pt idx="184">
                  <c:v>44056</c:v>
                </c:pt>
                <c:pt idx="185">
                  <c:v>44057</c:v>
                </c:pt>
                <c:pt idx="186">
                  <c:v>44060</c:v>
                </c:pt>
                <c:pt idx="187">
                  <c:v>44061</c:v>
                </c:pt>
                <c:pt idx="188">
                  <c:v>44062</c:v>
                </c:pt>
                <c:pt idx="189">
                  <c:v>44063</c:v>
                </c:pt>
                <c:pt idx="190">
                  <c:v>44064</c:v>
                </c:pt>
                <c:pt idx="191">
                  <c:v>44067</c:v>
                </c:pt>
                <c:pt idx="192">
                  <c:v>44068</c:v>
                </c:pt>
                <c:pt idx="193">
                  <c:v>44069</c:v>
                </c:pt>
                <c:pt idx="194">
                  <c:v>44070</c:v>
                </c:pt>
                <c:pt idx="195">
                  <c:v>44071</c:v>
                </c:pt>
                <c:pt idx="196">
                  <c:v>44074</c:v>
                </c:pt>
                <c:pt idx="197">
                  <c:v>44075</c:v>
                </c:pt>
                <c:pt idx="198">
                  <c:v>44076</c:v>
                </c:pt>
                <c:pt idx="199">
                  <c:v>44077</c:v>
                </c:pt>
                <c:pt idx="200">
                  <c:v>44078</c:v>
                </c:pt>
                <c:pt idx="201">
                  <c:v>44082</c:v>
                </c:pt>
                <c:pt idx="202">
                  <c:v>44083</c:v>
                </c:pt>
                <c:pt idx="203">
                  <c:v>44084</c:v>
                </c:pt>
                <c:pt idx="204">
                  <c:v>44085</c:v>
                </c:pt>
                <c:pt idx="205">
                  <c:v>44088</c:v>
                </c:pt>
                <c:pt idx="206">
                  <c:v>44089</c:v>
                </c:pt>
                <c:pt idx="207">
                  <c:v>44090</c:v>
                </c:pt>
                <c:pt idx="208">
                  <c:v>44091</c:v>
                </c:pt>
                <c:pt idx="209">
                  <c:v>44092</c:v>
                </c:pt>
                <c:pt idx="210">
                  <c:v>44095</c:v>
                </c:pt>
                <c:pt idx="211">
                  <c:v>44096</c:v>
                </c:pt>
                <c:pt idx="212">
                  <c:v>44097</c:v>
                </c:pt>
                <c:pt idx="213">
                  <c:v>44098</c:v>
                </c:pt>
                <c:pt idx="214">
                  <c:v>44099</c:v>
                </c:pt>
                <c:pt idx="215">
                  <c:v>44102</c:v>
                </c:pt>
                <c:pt idx="216">
                  <c:v>44103</c:v>
                </c:pt>
                <c:pt idx="217">
                  <c:v>44104</c:v>
                </c:pt>
                <c:pt idx="218">
                  <c:v>44105</c:v>
                </c:pt>
                <c:pt idx="219">
                  <c:v>44106</c:v>
                </c:pt>
                <c:pt idx="220">
                  <c:v>44109</c:v>
                </c:pt>
                <c:pt idx="221">
                  <c:v>44110</c:v>
                </c:pt>
                <c:pt idx="222">
                  <c:v>44111</c:v>
                </c:pt>
                <c:pt idx="223">
                  <c:v>44112</c:v>
                </c:pt>
                <c:pt idx="224">
                  <c:v>44113</c:v>
                </c:pt>
                <c:pt idx="225">
                  <c:v>44116</c:v>
                </c:pt>
                <c:pt idx="226">
                  <c:v>44117</c:v>
                </c:pt>
                <c:pt idx="227">
                  <c:v>44118</c:v>
                </c:pt>
                <c:pt idx="228">
                  <c:v>44119</c:v>
                </c:pt>
                <c:pt idx="229">
                  <c:v>44120</c:v>
                </c:pt>
                <c:pt idx="230">
                  <c:v>44123</c:v>
                </c:pt>
                <c:pt idx="231">
                  <c:v>44124</c:v>
                </c:pt>
                <c:pt idx="232">
                  <c:v>44125</c:v>
                </c:pt>
                <c:pt idx="233">
                  <c:v>44126</c:v>
                </c:pt>
                <c:pt idx="234">
                  <c:v>44127</c:v>
                </c:pt>
                <c:pt idx="235">
                  <c:v>44130</c:v>
                </c:pt>
                <c:pt idx="236">
                  <c:v>44131</c:v>
                </c:pt>
                <c:pt idx="237">
                  <c:v>44132</c:v>
                </c:pt>
                <c:pt idx="238">
                  <c:v>44133</c:v>
                </c:pt>
                <c:pt idx="239">
                  <c:v>44134</c:v>
                </c:pt>
                <c:pt idx="240">
                  <c:v>44137</c:v>
                </c:pt>
                <c:pt idx="241">
                  <c:v>44138</c:v>
                </c:pt>
                <c:pt idx="242">
                  <c:v>44139</c:v>
                </c:pt>
                <c:pt idx="243">
                  <c:v>44140</c:v>
                </c:pt>
                <c:pt idx="244">
                  <c:v>44141</c:v>
                </c:pt>
                <c:pt idx="245">
                  <c:v>44144</c:v>
                </c:pt>
                <c:pt idx="246">
                  <c:v>44145</c:v>
                </c:pt>
                <c:pt idx="247">
                  <c:v>44146</c:v>
                </c:pt>
                <c:pt idx="248">
                  <c:v>44147</c:v>
                </c:pt>
                <c:pt idx="249">
                  <c:v>44148</c:v>
                </c:pt>
                <c:pt idx="250">
                  <c:v>44151</c:v>
                </c:pt>
                <c:pt idx="251">
                  <c:v>44152</c:v>
                </c:pt>
                <c:pt idx="252">
                  <c:v>44153</c:v>
                </c:pt>
                <c:pt idx="253">
                  <c:v>44154</c:v>
                </c:pt>
              </c:numCache>
            </c:numRef>
          </c:cat>
          <c:val>
            <c:numRef>
              <c:f>'Pane 1'!$C$37:$C$290</c:f>
              <c:numCache>
                <c:formatCode>0.00\x</c:formatCode>
                <c:ptCount val="254"/>
                <c:pt idx="0">
                  <c:v>4.8828717351481847</c:v>
                </c:pt>
                <c:pt idx="1">
                  <c:v>4.6934680655610892</c:v>
                </c:pt>
                <c:pt idx="2">
                  <c:v>4.6680849006430405</c:v>
                </c:pt>
                <c:pt idx="3">
                  <c:v>4.8131315573176039</c:v>
                </c:pt>
                <c:pt idx="4">
                  <c:v>4.6850070105884063</c:v>
                </c:pt>
                <c:pt idx="5">
                  <c:v>4.6378668471691729</c:v>
                </c:pt>
                <c:pt idx="6">
                  <c:v>4.7019291205337721</c:v>
                </c:pt>
                <c:pt idx="7">
                  <c:v>4.6451191800029008</c:v>
                </c:pt>
                <c:pt idx="8">
                  <c:v>4.5290818546632501</c:v>
                </c:pt>
                <c:pt idx="9">
                  <c:v>4.4565585263259679</c:v>
                </c:pt>
                <c:pt idx="10">
                  <c:v>4.5556737417202537</c:v>
                </c:pt>
                <c:pt idx="11">
                  <c:v>4.5774307402214376</c:v>
                </c:pt>
                <c:pt idx="12">
                  <c:v>4.6209447372238071</c:v>
                </c:pt>
                <c:pt idx="13">
                  <c:v>4.5955615723057583</c:v>
                </c:pt>
                <c:pt idx="14">
                  <c:v>4.3405212009863172</c:v>
                </c:pt>
                <c:pt idx="15">
                  <c:v>4.4553498041870139</c:v>
                </c:pt>
                <c:pt idx="16">
                  <c:v>4.5278731325242951</c:v>
                </c:pt>
                <c:pt idx="17">
                  <c:v>4.5194120775516122</c:v>
                </c:pt>
                <c:pt idx="18">
                  <c:v>4.5024899676062464</c:v>
                </c:pt>
                <c:pt idx="19">
                  <c:v>4.4807329691050617</c:v>
                </c:pt>
                <c:pt idx="20">
                  <c:v>4.6062496976732934</c:v>
                </c:pt>
                <c:pt idx="21">
                  <c:v>4.694529095922217</c:v>
                </c:pt>
                <c:pt idx="22">
                  <c:v>4.7731340395685189</c:v>
                </c:pt>
                <c:pt idx="23">
                  <c:v>4.7852271078217967</c:v>
                </c:pt>
                <c:pt idx="24">
                  <c:v>4.7707154259178637</c:v>
                </c:pt>
                <c:pt idx="25">
                  <c:v>4.8130411648043339</c:v>
                </c:pt>
                <c:pt idx="26">
                  <c:v>4.7815991873458135</c:v>
                </c:pt>
                <c:pt idx="27">
                  <c:v>4.7658781986165533</c:v>
                </c:pt>
                <c:pt idx="28">
                  <c:v>4.7767619600445022</c:v>
                </c:pt>
                <c:pt idx="29">
                  <c:v>4.734436221158032</c:v>
                </c:pt>
                <c:pt idx="30">
                  <c:v>4.7598316644899148</c:v>
                </c:pt>
                <c:pt idx="31">
                  <c:v>4.8759251197213755</c:v>
                </c:pt>
                <c:pt idx="32">
                  <c:v>4.9617859043196439</c:v>
                </c:pt>
                <c:pt idx="33">
                  <c:v>4.8806967454024157</c:v>
                </c:pt>
                <c:pt idx="34">
                  <c:v>4.8003215009776987</c:v>
                </c:pt>
                <c:pt idx="35">
                  <c:v>4.761333509279142</c:v>
                </c:pt>
                <c:pt idx="36">
                  <c:v>4.8860950827145242</c:v>
                </c:pt>
                <c:pt idx="37">
                  <c:v>4.9604721745702323</c:v>
                </c:pt>
                <c:pt idx="38">
                  <c:v>4.8884943437421278</c:v>
                </c:pt>
                <c:pt idx="39">
                  <c:v>4.9178963389258152</c:v>
                </c:pt>
                <c:pt idx="40">
                  <c:v>5.023721477746995</c:v>
                </c:pt>
                <c:pt idx="41">
                  <c:v>5.0356119427830821</c:v>
                </c:pt>
                <c:pt idx="42">
                  <c:v>4.9000606413716836</c:v>
                </c:pt>
                <c:pt idx="43">
                  <c:v>4.6194456665200176</c:v>
                </c:pt>
                <c:pt idx="44">
                  <c:v>4.5628601080771567</c:v>
                </c:pt>
                <c:pt idx="45">
                  <c:v>4.499636164095957</c:v>
                </c:pt>
                <c:pt idx="46">
                  <c:v>4.5530976089678612</c:v>
                </c:pt>
                <c:pt idx="47">
                  <c:v>4.4368437987868097</c:v>
                </c:pt>
                <c:pt idx="48">
                  <c:v>4.4809381368354568</c:v>
                </c:pt>
                <c:pt idx="49">
                  <c:v>4.3605725113513127</c:v>
                </c:pt>
                <c:pt idx="50">
                  <c:v>4.356997294752774</c:v>
                </c:pt>
                <c:pt idx="51">
                  <c:v>4.460082706677313</c:v>
                </c:pt>
                <c:pt idx="52">
                  <c:v>4.6096459343828577</c:v>
                </c:pt>
                <c:pt idx="53">
                  <c:v>4.5274159526164626</c:v>
                </c:pt>
                <c:pt idx="54">
                  <c:v>4.4916637866310731</c:v>
                </c:pt>
                <c:pt idx="55">
                  <c:v>4.4571033595118639</c:v>
                </c:pt>
                <c:pt idx="56">
                  <c:v>4.5286076914826427</c:v>
                </c:pt>
                <c:pt idx="57">
                  <c:v>4.5572094242709538</c:v>
                </c:pt>
                <c:pt idx="58">
                  <c:v>4.5333746469473608</c:v>
                </c:pt>
                <c:pt idx="59">
                  <c:v>4.5035811752928696</c:v>
                </c:pt>
                <c:pt idx="60">
                  <c:v>4.4439942319838881</c:v>
                </c:pt>
                <c:pt idx="61">
                  <c:v>4.4487611874486062</c:v>
                </c:pt>
                <c:pt idx="62">
                  <c:v>4.3260120842321035</c:v>
                </c:pt>
                <c:pt idx="63">
                  <c:v>4.1904784677554341</c:v>
                </c:pt>
                <c:pt idx="64">
                  <c:v>4.0960283111355542</c:v>
                </c:pt>
                <c:pt idx="65">
                  <c:v>3.9525597188015591</c:v>
                </c:pt>
                <c:pt idx="66">
                  <c:v>3.8888888888888888</c:v>
                </c:pt>
                <c:pt idx="67">
                  <c:v>3.6190646700001277</c:v>
                </c:pt>
                <c:pt idx="68">
                  <c:v>3.9643464583040271</c:v>
                </c:pt>
                <c:pt idx="69">
                  <c:v>3.999129896424209</c:v>
                </c:pt>
                <c:pt idx="70">
                  <c:v>3.8668394997461624</c:v>
                </c:pt>
                <c:pt idx="71">
                  <c:v>3.7341222493383466</c:v>
                </c:pt>
                <c:pt idx="72">
                  <c:v>3.5240939792754928</c:v>
                </c:pt>
                <c:pt idx="73">
                  <c:v>3.5215169452869914</c:v>
                </c:pt>
                <c:pt idx="74">
                  <c:v>3.3514327020459072</c:v>
                </c:pt>
                <c:pt idx="75">
                  <c:v>3.5820772440167712</c:v>
                </c:pt>
                <c:pt idx="76">
                  <c:v>3.5112088093329863</c:v>
                </c:pt>
                <c:pt idx="77">
                  <c:v>3.2657463219282401</c:v>
                </c:pt>
                <c:pt idx="78">
                  <c:v>3.6001164819362801</c:v>
                </c:pt>
                <c:pt idx="79">
                  <c:v>3.6202948101796601</c:v>
                </c:pt>
                <c:pt idx="80">
                  <c:v>3.3351611134406349</c:v>
                </c:pt>
                <c:pt idx="81">
                  <c:v>3.3248395316582267</c:v>
                </c:pt>
                <c:pt idx="82">
                  <c:v>3.6035222397832469</c:v>
                </c:pt>
                <c:pt idx="83">
                  <c:v>3.1906589684869204</c:v>
                </c:pt>
                <c:pt idx="84">
                  <c:v>2.9117804969490968</c:v>
                </c:pt>
                <c:pt idx="85">
                  <c:v>3.3636458933906388</c:v>
                </c:pt>
                <c:pt idx="86">
                  <c:v>3.2452553213798887</c:v>
                </c:pt>
                <c:pt idx="87">
                  <c:v>3.454963184928074</c:v>
                </c:pt>
                <c:pt idx="88">
                  <c:v>3.3186358174763666</c:v>
                </c:pt>
                <c:pt idx="89">
                  <c:v>3.4990690979271557</c:v>
                </c:pt>
                <c:pt idx="90">
                  <c:v>3.2491355909323589</c:v>
                </c:pt>
                <c:pt idx="91">
                  <c:v>2.9992020839375622</c:v>
                </c:pt>
                <c:pt idx="92">
                  <c:v>3.0627324517791314</c:v>
                </c:pt>
                <c:pt idx="93">
                  <c:v>2.8265037604311449</c:v>
                </c:pt>
                <c:pt idx="94">
                  <c:v>3.1108022436231986</c:v>
                </c:pt>
                <c:pt idx="95">
                  <c:v>3.2069418273113328</c:v>
                </c:pt>
                <c:pt idx="96">
                  <c:v>3.3593917385882315</c:v>
                </c:pt>
                <c:pt idx="97">
                  <c:v>3.4629562621556831</c:v>
                </c:pt>
                <c:pt idx="98">
                  <c:v>3.4629562621556831</c:v>
                </c:pt>
                <c:pt idx="99">
                  <c:v>3.4021778461260119</c:v>
                </c:pt>
                <c:pt idx="100">
                  <c:v>3.2650730471753584</c:v>
                </c:pt>
                <c:pt idx="101">
                  <c:v>3.2792075625310959</c:v>
                </c:pt>
                <c:pt idx="102">
                  <c:v>3.4445813921932245</c:v>
                </c:pt>
                <c:pt idx="103">
                  <c:v>3.5539183130104699</c:v>
                </c:pt>
                <c:pt idx="104">
                  <c:v>3.3458192755792089</c:v>
                </c:pt>
                <c:pt idx="105">
                  <c:v>3.1701895915060172</c:v>
                </c:pt>
                <c:pt idx="106">
                  <c:v>3.1716654712041112</c:v>
                </c:pt>
                <c:pt idx="107">
                  <c:v>3.1273890802612896</c:v>
                </c:pt>
                <c:pt idx="108">
                  <c:v>3.5029413728384804</c:v>
                </c:pt>
                <c:pt idx="109">
                  <c:v>3.673563252498127</c:v>
                </c:pt>
                <c:pt idx="110">
                  <c:v>3.9569439395850181</c:v>
                </c:pt>
                <c:pt idx="111">
                  <c:v>3.6021476956071923</c:v>
                </c:pt>
                <c:pt idx="112">
                  <c:v>3.6308440504149644</c:v>
                </c:pt>
                <c:pt idx="113">
                  <c:v>3.6107409723921839</c:v>
                </c:pt>
                <c:pt idx="114">
                  <c:v>3.8043116641160424</c:v>
                </c:pt>
                <c:pt idx="115">
                  <c:v>4.0696294789653891</c:v>
                </c:pt>
                <c:pt idx="116">
                  <c:v>4.0882741787857215</c:v>
                </c:pt>
                <c:pt idx="117">
                  <c:v>4.4573444296037534</c:v>
                </c:pt>
                <c:pt idx="118">
                  <c:v>4.3019149803069405</c:v>
                </c:pt>
                <c:pt idx="119">
                  <c:v>4.8540696081118115</c:v>
                </c:pt>
                <c:pt idx="120">
                  <c:v>4.4772540422033433</c:v>
                </c:pt>
                <c:pt idx="121">
                  <c:v>4.7692861057824061</c:v>
                </c:pt>
                <c:pt idx="122">
                  <c:v>4.7796475053290122</c:v>
                </c:pt>
                <c:pt idx="123">
                  <c:v>4.794237975727988</c:v>
                </c:pt>
                <c:pt idx="124">
                  <c:v>4.8905009110599238</c:v>
                </c:pt>
                <c:pt idx="125">
                  <c:v>5.1064835127746466</c:v>
                </c:pt>
                <c:pt idx="126">
                  <c:v>5.1824226264808129</c:v>
                </c:pt>
                <c:pt idx="127">
                  <c:v>4.9020761536521809</c:v>
                </c:pt>
                <c:pt idx="128">
                  <c:v>5.0281583592502308</c:v>
                </c:pt>
                <c:pt idx="129">
                  <c:v>5.0466504160712784</c:v>
                </c:pt>
                <c:pt idx="130">
                  <c:v>4.8096158695469446</c:v>
                </c:pt>
                <c:pt idx="131">
                  <c:v>4.7706638766073777</c:v>
                </c:pt>
                <c:pt idx="132">
                  <c:v>5.0440446859495767</c:v>
                </c:pt>
                <c:pt idx="133">
                  <c:v>4.9900435384251915</c:v>
                </c:pt>
                <c:pt idx="134">
                  <c:v>5.3663640352357485</c:v>
                </c:pt>
                <c:pt idx="135">
                  <c:v>5.4271153262006822</c:v>
                </c:pt>
                <c:pt idx="136">
                  <c:v>5.6211819501164397</c:v>
                </c:pt>
                <c:pt idx="137">
                  <c:v>5.7764352492490465</c:v>
                </c:pt>
                <c:pt idx="138">
                  <c:v>5.2887373856694451</c:v>
                </c:pt>
                <c:pt idx="139">
                  <c:v>5.0423571500894395</c:v>
                </c:pt>
                <c:pt idx="140">
                  <c:v>4.7807890917681997</c:v>
                </c:pt>
                <c:pt idx="141">
                  <c:v>4.7065375139221706</c:v>
                </c:pt>
                <c:pt idx="142">
                  <c:v>4.952917749502177</c:v>
                </c:pt>
                <c:pt idx="143">
                  <c:v>4.730420557562538</c:v>
                </c:pt>
                <c:pt idx="144">
                  <c:v>4.5140072251380277</c:v>
                </c:pt>
                <c:pt idx="145">
                  <c:v>4.6043214504805396</c:v>
                </c:pt>
                <c:pt idx="146">
                  <c:v>4.542739637195174</c:v>
                </c:pt>
                <c:pt idx="147">
                  <c:v>4.5956415638492123</c:v>
                </c:pt>
                <c:pt idx="148">
                  <c:v>4.5017833068823698</c:v>
                </c:pt>
                <c:pt idx="149">
                  <c:v>4.2918821140292494</c:v>
                </c:pt>
                <c:pt idx="150">
                  <c:v>4.1638935818017373</c:v>
                </c:pt>
                <c:pt idx="151">
                  <c:v>3.8635471595078412</c:v>
                </c:pt>
                <c:pt idx="152">
                  <c:v>3.9966552330244545</c:v>
                </c:pt>
                <c:pt idx="153">
                  <c:v>3.9915356917353537</c:v>
                </c:pt>
                <c:pt idx="154">
                  <c:v>3.994948719261421</c:v>
                </c:pt>
                <c:pt idx="155">
                  <c:v>3.9522858751855834</c:v>
                </c:pt>
                <c:pt idx="156">
                  <c:v>3.9625249577637844</c:v>
                </c:pt>
                <c:pt idx="157">
                  <c:v>3.855014590692674</c:v>
                </c:pt>
                <c:pt idx="158">
                  <c:v>3.7406781685694295</c:v>
                </c:pt>
                <c:pt idx="159">
                  <c:v>3.9864161504462534</c:v>
                </c:pt>
                <c:pt idx="160">
                  <c:v>4.1553610129865701</c:v>
                </c:pt>
                <c:pt idx="161">
                  <c:v>4.2922406156090949</c:v>
                </c:pt>
                <c:pt idx="162">
                  <c:v>4.2661849259149891</c:v>
                </c:pt>
                <c:pt idx="163">
                  <c:v>4.446837707794125</c:v>
                </c:pt>
                <c:pt idx="164">
                  <c:v>4.5719050183258352</c:v>
                </c:pt>
                <c:pt idx="165">
                  <c:v>4.3287185811808442</c:v>
                </c:pt>
                <c:pt idx="166">
                  <c:v>4.2116968412273694</c:v>
                </c:pt>
                <c:pt idx="167">
                  <c:v>4.2533968099523927</c:v>
                </c:pt>
                <c:pt idx="168">
                  <c:v>4.2097514209409024</c:v>
                </c:pt>
                <c:pt idx="169">
                  <c:v>4.2628227076628091</c:v>
                </c:pt>
                <c:pt idx="170">
                  <c:v>4.2576867766897211</c:v>
                </c:pt>
                <c:pt idx="171">
                  <c:v>4.1395603643087036</c:v>
                </c:pt>
                <c:pt idx="172">
                  <c:v>4.1275765253714987</c:v>
                </c:pt>
                <c:pt idx="173">
                  <c:v>4.0077381359994524</c:v>
                </c:pt>
                <c:pt idx="174">
                  <c:v>4.0128740669725396</c:v>
                </c:pt>
                <c:pt idx="175">
                  <c:v>3.9546668492775456</c:v>
                </c:pt>
                <c:pt idx="176">
                  <c:v>4.0766609880749574</c:v>
                </c:pt>
                <c:pt idx="177">
                  <c:v>3.758982012894093</c:v>
                </c:pt>
                <c:pt idx="178">
                  <c:v>3.7802805637932759</c:v>
                </c:pt>
                <c:pt idx="179">
                  <c:v>4.0252281817249509</c:v>
                </c:pt>
                <c:pt idx="180">
                  <c:v>3.6919104991394147</c:v>
                </c:pt>
                <c:pt idx="181">
                  <c:v>3.7521514629948363</c:v>
                </c:pt>
                <c:pt idx="182">
                  <c:v>3.9633860115787827</c:v>
                </c:pt>
                <c:pt idx="183">
                  <c:v>3.9148803004224693</c:v>
                </c:pt>
                <c:pt idx="184">
                  <c:v>3.7464627611535914</c:v>
                </c:pt>
                <c:pt idx="185">
                  <c:v>3.7257163133150004</c:v>
                </c:pt>
                <c:pt idx="186">
                  <c:v>3.6740356215877563</c:v>
                </c:pt>
                <c:pt idx="187">
                  <c:v>3.6442017959963007</c:v>
                </c:pt>
                <c:pt idx="188">
                  <c:v>3.690444225663057</c:v>
                </c:pt>
                <c:pt idx="189">
                  <c:v>3.6263015006414272</c:v>
                </c:pt>
                <c:pt idx="190">
                  <c:v>3.6561353262328828</c:v>
                </c:pt>
                <c:pt idx="191">
                  <c:v>3.8127629105880247</c:v>
                </c:pt>
                <c:pt idx="192">
                  <c:v>3.7590620245234048</c:v>
                </c:pt>
                <c:pt idx="193">
                  <c:v>3.73519496405024</c:v>
                </c:pt>
                <c:pt idx="194">
                  <c:v>3.7530952594051135</c:v>
                </c:pt>
                <c:pt idx="195">
                  <c:v>3.7874041588352876</c:v>
                </c:pt>
                <c:pt idx="196">
                  <c:v>3.6233181180822815</c:v>
                </c:pt>
                <c:pt idx="197">
                  <c:v>3.4152271845818789</c:v>
                </c:pt>
                <c:pt idx="198">
                  <c:v>3.4025478087055103</c:v>
                </c:pt>
                <c:pt idx="199">
                  <c:v>3.3249798621677256</c:v>
                </c:pt>
                <c:pt idx="200">
                  <c:v>3.4622154598884216</c:v>
                </c:pt>
                <c:pt idx="201">
                  <c:v>3.3458635400817447</c:v>
                </c:pt>
                <c:pt idx="202">
                  <c:v>3.3190130970494347</c:v>
                </c:pt>
                <c:pt idx="203">
                  <c:v>3.1653688952534385</c:v>
                </c:pt>
                <c:pt idx="204">
                  <c:v>3.1116680091888185</c:v>
                </c:pt>
                <c:pt idx="205">
                  <c:v>3.356305379038754</c:v>
                </c:pt>
                <c:pt idx="206">
                  <c:v>3.0982427876726635</c:v>
                </c:pt>
                <c:pt idx="207">
                  <c:v>3.7560786419642591</c:v>
                </c:pt>
                <c:pt idx="208">
                  <c:v>3.7709955547599869</c:v>
                </c:pt>
                <c:pt idx="209">
                  <c:v>3.7262448163728035</c:v>
                </c:pt>
                <c:pt idx="210">
                  <c:v>3.6561353262328828</c:v>
                </c:pt>
                <c:pt idx="211">
                  <c:v>3.6531519436737372</c:v>
                </c:pt>
                <c:pt idx="212">
                  <c:v>3.5502252453832153</c:v>
                </c:pt>
                <c:pt idx="213">
                  <c:v>3.5943244310758669</c:v>
                </c:pt>
                <c:pt idx="214">
                  <c:v>3.674839728982469</c:v>
                </c:pt>
                <c:pt idx="215">
                  <c:v>3.7553550268890712</c:v>
                </c:pt>
                <c:pt idx="216">
                  <c:v>3.737125148117765</c:v>
                </c:pt>
                <c:pt idx="217">
                  <c:v>3.7538358703247958</c:v>
                </c:pt>
                <c:pt idx="218">
                  <c:v>3.6854738249323975</c:v>
                </c:pt>
                <c:pt idx="219">
                  <c:v>3.6535715370826116</c:v>
                </c:pt>
                <c:pt idx="220">
                  <c:v>3.5988819007686934</c:v>
                </c:pt>
                <c:pt idx="221">
                  <c:v>3.5897669613830403</c:v>
                </c:pt>
                <c:pt idx="222">
                  <c:v>3.6292650320542035</c:v>
                </c:pt>
                <c:pt idx="223">
                  <c:v>3.6459757542612343</c:v>
                </c:pt>
                <c:pt idx="224">
                  <c:v>3.5082277172146887</c:v>
                </c:pt>
                <c:pt idx="225">
                  <c:v>3.614865361707134</c:v>
                </c:pt>
                <c:pt idx="226">
                  <c:v>3.5957468711854936</c:v>
                </c:pt>
                <c:pt idx="227">
                  <c:v>3.4913304998749943</c:v>
                </c:pt>
                <c:pt idx="228">
                  <c:v>3.165717324674961</c:v>
                </c:pt>
                <c:pt idx="229">
                  <c:v>3.2573859739968931</c:v>
                </c:pt>
                <c:pt idx="230">
                  <c:v>3.0853018900827665</c:v>
                </c:pt>
                <c:pt idx="231">
                  <c:v>3.1040819885441397</c:v>
                </c:pt>
                <c:pt idx="232">
                  <c:v>3.287858666344722</c:v>
                </c:pt>
                <c:pt idx="233">
                  <c:v>3.2073725300816935</c:v>
                </c:pt>
                <c:pt idx="234">
                  <c:v>3.1335935718405836</c:v>
                </c:pt>
                <c:pt idx="235">
                  <c:v>3.0531074355775552</c:v>
                </c:pt>
                <c:pt idx="236">
                  <c:v>2.9498168940400018</c:v>
                </c:pt>
                <c:pt idx="237">
                  <c:v>2.812990462392853</c:v>
                </c:pt>
                <c:pt idx="238">
                  <c:v>2.8585992729419023</c:v>
                </c:pt>
                <c:pt idx="239">
                  <c:v>2.8505506593155996</c:v>
                </c:pt>
                <c:pt idx="240">
                  <c:v>3.0673516136465295</c:v>
                </c:pt>
                <c:pt idx="241">
                  <c:v>3.1431341225303457</c:v>
                </c:pt>
                <c:pt idx="242">
                  <c:v>3.100382549351532</c:v>
                </c:pt>
                <c:pt idx="243">
                  <c:v>3.1630300041320663</c:v>
                </c:pt>
                <c:pt idx="244">
                  <c:v>3.1843567972488436</c:v>
                </c:pt>
                <c:pt idx="245">
                  <c:v>3.3283126507870922</c:v>
                </c:pt>
                <c:pt idx="246">
                  <c:v>3.5109233168494995</c:v>
                </c:pt>
                <c:pt idx="247">
                  <c:v>3.4056222758354107</c:v>
                </c:pt>
                <c:pt idx="248">
                  <c:v>3.3136504805193074</c:v>
                </c:pt>
                <c:pt idx="249">
                  <c:v>3.5135891659890968</c:v>
                </c:pt>
                <c:pt idx="250">
                  <c:v>3.760364512967231</c:v>
                </c:pt>
                <c:pt idx="251">
                  <c:v>3.911361890381202</c:v>
                </c:pt>
                <c:pt idx="252">
                  <c:v>3.8385122784709527</c:v>
                </c:pt>
                <c:pt idx="253">
                  <c:v>3.8411613552676891</c:v>
                </c:pt>
              </c:numCache>
            </c:numRef>
          </c:val>
          <c:smooth val="1"/>
          <c:extLst>
            <c:ext xmlns:c16="http://schemas.microsoft.com/office/drawing/2014/chart" uri="{C3380CC4-5D6E-409C-BE32-E72D297353CC}">
              <c16:uniqueId val="{00000001-4BC7-4E5F-96E5-F8FA62FAD11E}"/>
            </c:ext>
          </c:extLst>
        </c:ser>
        <c:ser>
          <c:idx val="2"/>
          <c:order val="2"/>
          <c:tx>
            <c:v>The Walt Disney Company (NYSE:DIS) - Forward P/E</c:v>
          </c:tx>
          <c:spPr>
            <a:ln w="25400">
              <a:solidFill>
                <a:srgbClr val="0070C0"/>
              </a:solidFill>
              <a:prstDash val="solid"/>
            </a:ln>
          </c:spPr>
          <c:marker>
            <c:symbol val="none"/>
          </c:marker>
          <c:cat>
            <c:numRef>
              <c:f>'Pane 1'!$A$37:$A$290</c:f>
              <c:numCache>
                <c:formatCode>[$-409]mmm\-dd\-yyyy;@</c:formatCode>
                <c:ptCount val="254"/>
                <c:pt idx="0">
                  <c:v>43788</c:v>
                </c:pt>
                <c:pt idx="1">
                  <c:v>43789</c:v>
                </c:pt>
                <c:pt idx="2">
                  <c:v>43790</c:v>
                </c:pt>
                <c:pt idx="3">
                  <c:v>43791</c:v>
                </c:pt>
                <c:pt idx="4">
                  <c:v>43794</c:v>
                </c:pt>
                <c:pt idx="5">
                  <c:v>43795</c:v>
                </c:pt>
                <c:pt idx="6">
                  <c:v>43796</c:v>
                </c:pt>
                <c:pt idx="7">
                  <c:v>43798</c:v>
                </c:pt>
                <c:pt idx="8">
                  <c:v>43801</c:v>
                </c:pt>
                <c:pt idx="9">
                  <c:v>43802</c:v>
                </c:pt>
                <c:pt idx="10">
                  <c:v>43803</c:v>
                </c:pt>
                <c:pt idx="11">
                  <c:v>43804</c:v>
                </c:pt>
                <c:pt idx="12">
                  <c:v>43805</c:v>
                </c:pt>
                <c:pt idx="13">
                  <c:v>43808</c:v>
                </c:pt>
                <c:pt idx="14">
                  <c:v>43809</c:v>
                </c:pt>
                <c:pt idx="15">
                  <c:v>43810</c:v>
                </c:pt>
                <c:pt idx="16">
                  <c:v>43811</c:v>
                </c:pt>
                <c:pt idx="17">
                  <c:v>43812</c:v>
                </c:pt>
                <c:pt idx="18">
                  <c:v>43815</c:v>
                </c:pt>
                <c:pt idx="19">
                  <c:v>43816</c:v>
                </c:pt>
                <c:pt idx="20">
                  <c:v>43817</c:v>
                </c:pt>
                <c:pt idx="21">
                  <c:v>43818</c:v>
                </c:pt>
                <c:pt idx="22">
                  <c:v>43819</c:v>
                </c:pt>
                <c:pt idx="23">
                  <c:v>43822</c:v>
                </c:pt>
                <c:pt idx="24">
                  <c:v>43823</c:v>
                </c:pt>
                <c:pt idx="25">
                  <c:v>43825</c:v>
                </c:pt>
                <c:pt idx="26">
                  <c:v>43826</c:v>
                </c:pt>
                <c:pt idx="27">
                  <c:v>43829</c:v>
                </c:pt>
                <c:pt idx="28">
                  <c:v>43830</c:v>
                </c:pt>
                <c:pt idx="29">
                  <c:v>43832</c:v>
                </c:pt>
                <c:pt idx="30">
                  <c:v>43833</c:v>
                </c:pt>
                <c:pt idx="31">
                  <c:v>43836</c:v>
                </c:pt>
                <c:pt idx="32">
                  <c:v>43837</c:v>
                </c:pt>
                <c:pt idx="33">
                  <c:v>43838</c:v>
                </c:pt>
                <c:pt idx="34">
                  <c:v>43839</c:v>
                </c:pt>
                <c:pt idx="35">
                  <c:v>43840</c:v>
                </c:pt>
                <c:pt idx="36">
                  <c:v>43843</c:v>
                </c:pt>
                <c:pt idx="37">
                  <c:v>43844</c:v>
                </c:pt>
                <c:pt idx="38">
                  <c:v>43845</c:v>
                </c:pt>
                <c:pt idx="39">
                  <c:v>43846</c:v>
                </c:pt>
                <c:pt idx="40">
                  <c:v>43847</c:v>
                </c:pt>
                <c:pt idx="41">
                  <c:v>43851</c:v>
                </c:pt>
                <c:pt idx="42">
                  <c:v>43852</c:v>
                </c:pt>
                <c:pt idx="43">
                  <c:v>43853</c:v>
                </c:pt>
                <c:pt idx="44">
                  <c:v>43854</c:v>
                </c:pt>
                <c:pt idx="45">
                  <c:v>43857</c:v>
                </c:pt>
                <c:pt idx="46">
                  <c:v>43858</c:v>
                </c:pt>
                <c:pt idx="47">
                  <c:v>43859</c:v>
                </c:pt>
                <c:pt idx="48">
                  <c:v>43860</c:v>
                </c:pt>
                <c:pt idx="49">
                  <c:v>43861</c:v>
                </c:pt>
                <c:pt idx="50">
                  <c:v>43864</c:v>
                </c:pt>
                <c:pt idx="51">
                  <c:v>43865</c:v>
                </c:pt>
                <c:pt idx="52">
                  <c:v>43866</c:v>
                </c:pt>
                <c:pt idx="53">
                  <c:v>43867</c:v>
                </c:pt>
                <c:pt idx="54">
                  <c:v>43868</c:v>
                </c:pt>
                <c:pt idx="55">
                  <c:v>43871</c:v>
                </c:pt>
                <c:pt idx="56">
                  <c:v>43872</c:v>
                </c:pt>
                <c:pt idx="57">
                  <c:v>43873</c:v>
                </c:pt>
                <c:pt idx="58">
                  <c:v>43874</c:v>
                </c:pt>
                <c:pt idx="59">
                  <c:v>43875</c:v>
                </c:pt>
                <c:pt idx="60">
                  <c:v>43879</c:v>
                </c:pt>
                <c:pt idx="61">
                  <c:v>43880</c:v>
                </c:pt>
                <c:pt idx="62">
                  <c:v>43881</c:v>
                </c:pt>
                <c:pt idx="63">
                  <c:v>43882</c:v>
                </c:pt>
                <c:pt idx="64">
                  <c:v>43885</c:v>
                </c:pt>
                <c:pt idx="65">
                  <c:v>43886</c:v>
                </c:pt>
                <c:pt idx="66">
                  <c:v>43887</c:v>
                </c:pt>
                <c:pt idx="67">
                  <c:v>43888</c:v>
                </c:pt>
                <c:pt idx="68">
                  <c:v>43889</c:v>
                </c:pt>
                <c:pt idx="69">
                  <c:v>43892</c:v>
                </c:pt>
                <c:pt idx="70">
                  <c:v>43893</c:v>
                </c:pt>
                <c:pt idx="71">
                  <c:v>43894</c:v>
                </c:pt>
                <c:pt idx="72">
                  <c:v>43895</c:v>
                </c:pt>
                <c:pt idx="73">
                  <c:v>43896</c:v>
                </c:pt>
                <c:pt idx="74">
                  <c:v>43899</c:v>
                </c:pt>
                <c:pt idx="75">
                  <c:v>43900</c:v>
                </c:pt>
                <c:pt idx="76">
                  <c:v>43901</c:v>
                </c:pt>
                <c:pt idx="77">
                  <c:v>43902</c:v>
                </c:pt>
                <c:pt idx="78">
                  <c:v>43903</c:v>
                </c:pt>
                <c:pt idx="79">
                  <c:v>43906</c:v>
                </c:pt>
                <c:pt idx="80">
                  <c:v>43907</c:v>
                </c:pt>
                <c:pt idx="81">
                  <c:v>43908</c:v>
                </c:pt>
                <c:pt idx="82">
                  <c:v>43909</c:v>
                </c:pt>
                <c:pt idx="83">
                  <c:v>43910</c:v>
                </c:pt>
                <c:pt idx="84">
                  <c:v>43913</c:v>
                </c:pt>
                <c:pt idx="85">
                  <c:v>43914</c:v>
                </c:pt>
                <c:pt idx="86">
                  <c:v>43915</c:v>
                </c:pt>
                <c:pt idx="87">
                  <c:v>43916</c:v>
                </c:pt>
                <c:pt idx="88">
                  <c:v>43917</c:v>
                </c:pt>
                <c:pt idx="89">
                  <c:v>43920</c:v>
                </c:pt>
                <c:pt idx="90">
                  <c:v>43921</c:v>
                </c:pt>
                <c:pt idx="91">
                  <c:v>43922</c:v>
                </c:pt>
                <c:pt idx="92">
                  <c:v>43923</c:v>
                </c:pt>
                <c:pt idx="93">
                  <c:v>43924</c:v>
                </c:pt>
                <c:pt idx="94">
                  <c:v>43927</c:v>
                </c:pt>
                <c:pt idx="95">
                  <c:v>43928</c:v>
                </c:pt>
                <c:pt idx="96">
                  <c:v>43929</c:v>
                </c:pt>
                <c:pt idx="97">
                  <c:v>43930</c:v>
                </c:pt>
                <c:pt idx="98">
                  <c:v>43934</c:v>
                </c:pt>
                <c:pt idx="99">
                  <c:v>43935</c:v>
                </c:pt>
                <c:pt idx="100">
                  <c:v>43936</c:v>
                </c:pt>
                <c:pt idx="101">
                  <c:v>43937</c:v>
                </c:pt>
                <c:pt idx="102">
                  <c:v>43938</c:v>
                </c:pt>
                <c:pt idx="103">
                  <c:v>43941</c:v>
                </c:pt>
                <c:pt idx="104">
                  <c:v>43942</c:v>
                </c:pt>
                <c:pt idx="105">
                  <c:v>43943</c:v>
                </c:pt>
                <c:pt idx="106">
                  <c:v>43944</c:v>
                </c:pt>
                <c:pt idx="107">
                  <c:v>43945</c:v>
                </c:pt>
                <c:pt idx="108">
                  <c:v>43948</c:v>
                </c:pt>
                <c:pt idx="109">
                  <c:v>43949</c:v>
                </c:pt>
                <c:pt idx="110">
                  <c:v>43950</c:v>
                </c:pt>
                <c:pt idx="111">
                  <c:v>43951</c:v>
                </c:pt>
                <c:pt idx="112">
                  <c:v>43952</c:v>
                </c:pt>
                <c:pt idx="113">
                  <c:v>43955</c:v>
                </c:pt>
                <c:pt idx="114">
                  <c:v>43956</c:v>
                </c:pt>
                <c:pt idx="115">
                  <c:v>43957</c:v>
                </c:pt>
                <c:pt idx="116">
                  <c:v>43958</c:v>
                </c:pt>
                <c:pt idx="117">
                  <c:v>43959</c:v>
                </c:pt>
                <c:pt idx="118">
                  <c:v>43962</c:v>
                </c:pt>
                <c:pt idx="119">
                  <c:v>43963</c:v>
                </c:pt>
                <c:pt idx="120">
                  <c:v>43964</c:v>
                </c:pt>
                <c:pt idx="121">
                  <c:v>43965</c:v>
                </c:pt>
                <c:pt idx="122">
                  <c:v>43966</c:v>
                </c:pt>
                <c:pt idx="123">
                  <c:v>43969</c:v>
                </c:pt>
                <c:pt idx="124">
                  <c:v>43970</c:v>
                </c:pt>
                <c:pt idx="125">
                  <c:v>43971</c:v>
                </c:pt>
                <c:pt idx="126">
                  <c:v>43972</c:v>
                </c:pt>
                <c:pt idx="127">
                  <c:v>43973</c:v>
                </c:pt>
                <c:pt idx="128">
                  <c:v>43977</c:v>
                </c:pt>
                <c:pt idx="129">
                  <c:v>43978</c:v>
                </c:pt>
                <c:pt idx="130">
                  <c:v>43979</c:v>
                </c:pt>
                <c:pt idx="131">
                  <c:v>43980</c:v>
                </c:pt>
                <c:pt idx="132">
                  <c:v>43983</c:v>
                </c:pt>
                <c:pt idx="133">
                  <c:v>43984</c:v>
                </c:pt>
                <c:pt idx="134">
                  <c:v>43985</c:v>
                </c:pt>
                <c:pt idx="135">
                  <c:v>43986</c:v>
                </c:pt>
                <c:pt idx="136">
                  <c:v>43987</c:v>
                </c:pt>
                <c:pt idx="137">
                  <c:v>43990</c:v>
                </c:pt>
                <c:pt idx="138">
                  <c:v>43991</c:v>
                </c:pt>
                <c:pt idx="139">
                  <c:v>43992</c:v>
                </c:pt>
                <c:pt idx="140">
                  <c:v>43993</c:v>
                </c:pt>
                <c:pt idx="141">
                  <c:v>43994</c:v>
                </c:pt>
                <c:pt idx="142">
                  <c:v>43997</c:v>
                </c:pt>
                <c:pt idx="143">
                  <c:v>43998</c:v>
                </c:pt>
                <c:pt idx="144">
                  <c:v>43999</c:v>
                </c:pt>
                <c:pt idx="145">
                  <c:v>44000</c:v>
                </c:pt>
                <c:pt idx="146">
                  <c:v>44001</c:v>
                </c:pt>
                <c:pt idx="147">
                  <c:v>44004</c:v>
                </c:pt>
                <c:pt idx="148">
                  <c:v>44005</c:v>
                </c:pt>
                <c:pt idx="149">
                  <c:v>44006</c:v>
                </c:pt>
                <c:pt idx="150">
                  <c:v>44007</c:v>
                </c:pt>
                <c:pt idx="151">
                  <c:v>44008</c:v>
                </c:pt>
                <c:pt idx="152">
                  <c:v>44011</c:v>
                </c:pt>
                <c:pt idx="153">
                  <c:v>44012</c:v>
                </c:pt>
                <c:pt idx="154">
                  <c:v>44013</c:v>
                </c:pt>
                <c:pt idx="155">
                  <c:v>44014</c:v>
                </c:pt>
                <c:pt idx="156">
                  <c:v>44018</c:v>
                </c:pt>
                <c:pt idx="157">
                  <c:v>44019</c:v>
                </c:pt>
                <c:pt idx="158">
                  <c:v>44020</c:v>
                </c:pt>
                <c:pt idx="159">
                  <c:v>44021</c:v>
                </c:pt>
                <c:pt idx="160">
                  <c:v>44022</c:v>
                </c:pt>
                <c:pt idx="161">
                  <c:v>44025</c:v>
                </c:pt>
                <c:pt idx="162">
                  <c:v>44026</c:v>
                </c:pt>
                <c:pt idx="163">
                  <c:v>44027</c:v>
                </c:pt>
                <c:pt idx="164">
                  <c:v>44028</c:v>
                </c:pt>
                <c:pt idx="165">
                  <c:v>44029</c:v>
                </c:pt>
                <c:pt idx="166">
                  <c:v>44032</c:v>
                </c:pt>
                <c:pt idx="167">
                  <c:v>44033</c:v>
                </c:pt>
                <c:pt idx="168">
                  <c:v>44034</c:v>
                </c:pt>
                <c:pt idx="169">
                  <c:v>44035</c:v>
                </c:pt>
                <c:pt idx="170">
                  <c:v>44036</c:v>
                </c:pt>
                <c:pt idx="171">
                  <c:v>44039</c:v>
                </c:pt>
                <c:pt idx="172">
                  <c:v>44040</c:v>
                </c:pt>
                <c:pt idx="173">
                  <c:v>44041</c:v>
                </c:pt>
                <c:pt idx="174">
                  <c:v>44042</c:v>
                </c:pt>
                <c:pt idx="175">
                  <c:v>44043</c:v>
                </c:pt>
                <c:pt idx="176">
                  <c:v>44046</c:v>
                </c:pt>
                <c:pt idx="177">
                  <c:v>44047</c:v>
                </c:pt>
                <c:pt idx="178">
                  <c:v>44048</c:v>
                </c:pt>
                <c:pt idx="179">
                  <c:v>44049</c:v>
                </c:pt>
                <c:pt idx="180">
                  <c:v>44050</c:v>
                </c:pt>
                <c:pt idx="181">
                  <c:v>44053</c:v>
                </c:pt>
                <c:pt idx="182">
                  <c:v>44054</c:v>
                </c:pt>
                <c:pt idx="183">
                  <c:v>44055</c:v>
                </c:pt>
                <c:pt idx="184">
                  <c:v>44056</c:v>
                </c:pt>
                <c:pt idx="185">
                  <c:v>44057</c:v>
                </c:pt>
                <c:pt idx="186">
                  <c:v>44060</c:v>
                </c:pt>
                <c:pt idx="187">
                  <c:v>44061</c:v>
                </c:pt>
                <c:pt idx="188">
                  <c:v>44062</c:v>
                </c:pt>
                <c:pt idx="189">
                  <c:v>44063</c:v>
                </c:pt>
                <c:pt idx="190">
                  <c:v>44064</c:v>
                </c:pt>
                <c:pt idx="191">
                  <c:v>44067</c:v>
                </c:pt>
                <c:pt idx="192">
                  <c:v>44068</c:v>
                </c:pt>
                <c:pt idx="193">
                  <c:v>44069</c:v>
                </c:pt>
                <c:pt idx="194">
                  <c:v>44070</c:v>
                </c:pt>
                <c:pt idx="195">
                  <c:v>44071</c:v>
                </c:pt>
                <c:pt idx="196">
                  <c:v>44074</c:v>
                </c:pt>
                <c:pt idx="197">
                  <c:v>44075</c:v>
                </c:pt>
                <c:pt idx="198">
                  <c:v>44076</c:v>
                </c:pt>
                <c:pt idx="199">
                  <c:v>44077</c:v>
                </c:pt>
                <c:pt idx="200">
                  <c:v>44078</c:v>
                </c:pt>
                <c:pt idx="201">
                  <c:v>44082</c:v>
                </c:pt>
                <c:pt idx="202">
                  <c:v>44083</c:v>
                </c:pt>
                <c:pt idx="203">
                  <c:v>44084</c:v>
                </c:pt>
                <c:pt idx="204">
                  <c:v>44085</c:v>
                </c:pt>
                <c:pt idx="205">
                  <c:v>44088</c:v>
                </c:pt>
                <c:pt idx="206">
                  <c:v>44089</c:v>
                </c:pt>
                <c:pt idx="207">
                  <c:v>44090</c:v>
                </c:pt>
                <c:pt idx="208">
                  <c:v>44091</c:v>
                </c:pt>
                <c:pt idx="209">
                  <c:v>44092</c:v>
                </c:pt>
                <c:pt idx="210">
                  <c:v>44095</c:v>
                </c:pt>
                <c:pt idx="211">
                  <c:v>44096</c:v>
                </c:pt>
                <c:pt idx="212">
                  <c:v>44097</c:v>
                </c:pt>
                <c:pt idx="213">
                  <c:v>44098</c:v>
                </c:pt>
                <c:pt idx="214">
                  <c:v>44099</c:v>
                </c:pt>
                <c:pt idx="215">
                  <c:v>44102</c:v>
                </c:pt>
                <c:pt idx="216">
                  <c:v>44103</c:v>
                </c:pt>
                <c:pt idx="217">
                  <c:v>44104</c:v>
                </c:pt>
                <c:pt idx="218">
                  <c:v>44105</c:v>
                </c:pt>
                <c:pt idx="219">
                  <c:v>44106</c:v>
                </c:pt>
                <c:pt idx="220">
                  <c:v>44109</c:v>
                </c:pt>
                <c:pt idx="221">
                  <c:v>44110</c:v>
                </c:pt>
                <c:pt idx="222">
                  <c:v>44111</c:v>
                </c:pt>
                <c:pt idx="223">
                  <c:v>44112</c:v>
                </c:pt>
                <c:pt idx="224">
                  <c:v>44113</c:v>
                </c:pt>
                <c:pt idx="225">
                  <c:v>44116</c:v>
                </c:pt>
                <c:pt idx="226">
                  <c:v>44117</c:v>
                </c:pt>
                <c:pt idx="227">
                  <c:v>44118</c:v>
                </c:pt>
                <c:pt idx="228">
                  <c:v>44119</c:v>
                </c:pt>
                <c:pt idx="229">
                  <c:v>44120</c:v>
                </c:pt>
                <c:pt idx="230">
                  <c:v>44123</c:v>
                </c:pt>
                <c:pt idx="231">
                  <c:v>44124</c:v>
                </c:pt>
                <c:pt idx="232">
                  <c:v>44125</c:v>
                </c:pt>
                <c:pt idx="233">
                  <c:v>44126</c:v>
                </c:pt>
                <c:pt idx="234">
                  <c:v>44127</c:v>
                </c:pt>
                <c:pt idx="235">
                  <c:v>44130</c:v>
                </c:pt>
                <c:pt idx="236">
                  <c:v>44131</c:v>
                </c:pt>
                <c:pt idx="237">
                  <c:v>44132</c:v>
                </c:pt>
                <c:pt idx="238">
                  <c:v>44133</c:v>
                </c:pt>
                <c:pt idx="239">
                  <c:v>44134</c:v>
                </c:pt>
                <c:pt idx="240">
                  <c:v>44137</c:v>
                </c:pt>
                <c:pt idx="241">
                  <c:v>44138</c:v>
                </c:pt>
                <c:pt idx="242">
                  <c:v>44139</c:v>
                </c:pt>
                <c:pt idx="243">
                  <c:v>44140</c:v>
                </c:pt>
                <c:pt idx="244">
                  <c:v>44141</c:v>
                </c:pt>
                <c:pt idx="245">
                  <c:v>44144</c:v>
                </c:pt>
                <c:pt idx="246">
                  <c:v>44145</c:v>
                </c:pt>
                <c:pt idx="247">
                  <c:v>44146</c:v>
                </c:pt>
                <c:pt idx="248">
                  <c:v>44147</c:v>
                </c:pt>
                <c:pt idx="249">
                  <c:v>44148</c:v>
                </c:pt>
                <c:pt idx="250">
                  <c:v>44151</c:v>
                </c:pt>
                <c:pt idx="251">
                  <c:v>44152</c:v>
                </c:pt>
                <c:pt idx="252">
                  <c:v>44153</c:v>
                </c:pt>
                <c:pt idx="253">
                  <c:v>44154</c:v>
                </c:pt>
              </c:numCache>
            </c:numRef>
          </c:cat>
          <c:val>
            <c:numRef>
              <c:f>'Pane 1'!$D$37:$D$290</c:f>
              <c:numCache>
                <c:formatCode>0.00\x</c:formatCode>
                <c:ptCount val="254"/>
                <c:pt idx="0">
                  <c:v>27.071899813171417</c:v>
                </c:pt>
                <c:pt idx="1">
                  <c:v>26.818454776598056</c:v>
                </c:pt>
                <c:pt idx="2">
                  <c:v>26.81297901505652</c:v>
                </c:pt>
                <c:pt idx="3">
                  <c:v>27.067529186714658</c:v>
                </c:pt>
                <c:pt idx="4">
                  <c:v>27.195398456462655</c:v>
                </c:pt>
                <c:pt idx="5">
                  <c:v>27.527915491986153</c:v>
                </c:pt>
                <c:pt idx="6">
                  <c:v>27.50106660130897</c:v>
                </c:pt>
                <c:pt idx="7">
                  <c:v>27.519221517206322</c:v>
                </c:pt>
                <c:pt idx="8">
                  <c:v>27.34493432459174</c:v>
                </c:pt>
                <c:pt idx="9">
                  <c:v>26.974574040285759</c:v>
                </c:pt>
                <c:pt idx="10">
                  <c:v>26.846609683102098</c:v>
                </c:pt>
                <c:pt idx="11">
                  <c:v>26.694524761778887</c:v>
                </c:pt>
                <c:pt idx="12">
                  <c:v>26.734356526887346</c:v>
                </c:pt>
                <c:pt idx="13">
                  <c:v>26.267141191498077</c:v>
                </c:pt>
                <c:pt idx="14">
                  <c:v>26.432817944644867</c:v>
                </c:pt>
                <c:pt idx="15">
                  <c:v>26.702392884668967</c:v>
                </c:pt>
                <c:pt idx="16">
                  <c:v>26.733149757020708</c:v>
                </c:pt>
                <c:pt idx="17">
                  <c:v>26.483476322635973</c:v>
                </c:pt>
                <c:pt idx="18">
                  <c:v>27.136699800029977</c:v>
                </c:pt>
                <c:pt idx="19">
                  <c:v>27.003264592876388</c:v>
                </c:pt>
                <c:pt idx="20">
                  <c:v>26.734566299019161</c:v>
                </c:pt>
                <c:pt idx="21">
                  <c:v>26.714459623968619</c:v>
                </c:pt>
                <c:pt idx="22">
                  <c:v>26.851821382737175</c:v>
                </c:pt>
                <c:pt idx="23">
                  <c:v>26.449629068997918</c:v>
                </c:pt>
                <c:pt idx="24">
                  <c:v>26.561146028716532</c:v>
                </c:pt>
                <c:pt idx="25">
                  <c:v>26.636100050822485</c:v>
                </c:pt>
                <c:pt idx="26">
                  <c:v>26.645240785225649</c:v>
                </c:pt>
                <c:pt idx="27">
                  <c:v>26.283267702860318</c:v>
                </c:pt>
                <c:pt idx="28">
                  <c:v>26.440488334594754</c:v>
                </c:pt>
                <c:pt idx="29">
                  <c:v>27.172617628831578</c:v>
                </c:pt>
                <c:pt idx="30">
                  <c:v>26.86092093538344</c:v>
                </c:pt>
                <c:pt idx="31">
                  <c:v>26.590063914736536</c:v>
                </c:pt>
                <c:pt idx="32">
                  <c:v>26.599191983365007</c:v>
                </c:pt>
                <c:pt idx="33">
                  <c:v>26.54442357159418</c:v>
                </c:pt>
                <c:pt idx="34">
                  <c:v>26.440363589229609</c:v>
                </c:pt>
                <c:pt idx="35">
                  <c:v>26.402025700990031</c:v>
                </c:pt>
                <c:pt idx="36">
                  <c:v>26.515158495705201</c:v>
                </c:pt>
                <c:pt idx="37">
                  <c:v>26.758416830528184</c:v>
                </c:pt>
                <c:pt idx="38">
                  <c:v>26.608013009017448</c:v>
                </c:pt>
                <c:pt idx="39">
                  <c:v>26.627376363065892</c:v>
                </c:pt>
                <c:pt idx="40">
                  <c:v>26.482423032533767</c:v>
                </c:pt>
                <c:pt idx="41">
                  <c:v>26.364456099948395</c:v>
                </c:pt>
                <c:pt idx="42">
                  <c:v>26.447097540774369</c:v>
                </c:pt>
                <c:pt idx="43">
                  <c:v>26.111146815523462</c:v>
                </c:pt>
                <c:pt idx="44">
                  <c:v>25.683430813516438</c:v>
                </c:pt>
                <c:pt idx="45">
                  <c:v>24.768986822680301</c:v>
                </c:pt>
                <c:pt idx="46">
                  <c:v>25.243504864624249</c:v>
                </c:pt>
                <c:pt idx="47">
                  <c:v>24.822080450103165</c:v>
                </c:pt>
                <c:pt idx="48">
                  <c:v>25.105707763804858</c:v>
                </c:pt>
                <c:pt idx="49">
                  <c:v>25.196795884274366</c:v>
                </c:pt>
                <c:pt idx="50">
                  <c:v>26.14093761098615</c:v>
                </c:pt>
                <c:pt idx="51">
                  <c:v>26.153818352669052</c:v>
                </c:pt>
                <c:pt idx="52">
                  <c:v>25.598450005432223</c:v>
                </c:pt>
                <c:pt idx="53">
                  <c:v>25.887560546414381</c:v>
                </c:pt>
                <c:pt idx="54">
                  <c:v>25.582787584130035</c:v>
                </c:pt>
                <c:pt idx="55">
                  <c:v>25.867605173883859</c:v>
                </c:pt>
                <c:pt idx="56">
                  <c:v>25.580973459354535</c:v>
                </c:pt>
                <c:pt idx="57">
                  <c:v>25.733359940496708</c:v>
                </c:pt>
                <c:pt idx="58">
                  <c:v>25.56101808682401</c:v>
                </c:pt>
                <c:pt idx="59">
                  <c:v>25.314297117355732</c:v>
                </c:pt>
                <c:pt idx="60">
                  <c:v>25.228459530026111</c:v>
                </c:pt>
                <c:pt idx="61">
                  <c:v>25.620104438642297</c:v>
                </c:pt>
                <c:pt idx="62">
                  <c:v>25.451479547432552</c:v>
                </c:pt>
                <c:pt idx="63">
                  <c:v>25.197635625181316</c:v>
                </c:pt>
                <c:pt idx="64">
                  <c:v>24.116985784740354</c:v>
                </c:pt>
                <c:pt idx="65">
                  <c:v>23.440671457567611</c:v>
                </c:pt>
                <c:pt idx="66">
                  <c:v>22.5776931805703</c:v>
                </c:pt>
                <c:pt idx="67">
                  <c:v>21.60401185987774</c:v>
                </c:pt>
                <c:pt idx="68">
                  <c:v>21.53263296606757</c:v>
                </c:pt>
                <c:pt idx="69">
                  <c:v>22.204948827568337</c:v>
                </c:pt>
                <c:pt idx="70">
                  <c:v>21.63653592463908</c:v>
                </c:pt>
                <c:pt idx="71">
                  <c:v>22.143772876758142</c:v>
                </c:pt>
                <c:pt idx="72">
                  <c:v>21.177607253674218</c:v>
                </c:pt>
                <c:pt idx="73">
                  <c:v>21.417290648631575</c:v>
                </c:pt>
                <c:pt idx="74">
                  <c:v>19.388342840155328</c:v>
                </c:pt>
                <c:pt idx="75">
                  <c:v>20.94168044491207</c:v>
                </c:pt>
                <c:pt idx="76">
                  <c:v>19.823763715617016</c:v>
                </c:pt>
                <c:pt idx="77">
                  <c:v>17.249736960769578</c:v>
                </c:pt>
                <c:pt idx="78">
                  <c:v>19.852827265685516</c:v>
                </c:pt>
                <c:pt idx="79">
                  <c:v>18.449976697219203</c:v>
                </c:pt>
                <c:pt idx="80">
                  <c:v>18.221668062888426</c:v>
                </c:pt>
                <c:pt idx="81">
                  <c:v>17.587989463051358</c:v>
                </c:pt>
                <c:pt idx="82">
                  <c:v>18.802115312246233</c:v>
                </c:pt>
                <c:pt idx="83">
                  <c:v>17.029451959832834</c:v>
                </c:pt>
                <c:pt idx="84">
                  <c:v>17.553626985426561</c:v>
                </c:pt>
                <c:pt idx="85">
                  <c:v>20.083510725397087</c:v>
                </c:pt>
                <c:pt idx="86">
                  <c:v>20.617733748157853</c:v>
                </c:pt>
                <c:pt idx="87">
                  <c:v>22.081569350714673</c:v>
                </c:pt>
                <c:pt idx="88">
                  <c:v>20.203713794693382</c:v>
                </c:pt>
                <c:pt idx="89">
                  <c:v>25.864973435272773</c:v>
                </c:pt>
                <c:pt idx="90">
                  <c:v>25.035635609692886</c:v>
                </c:pt>
                <c:pt idx="91">
                  <c:v>26.231864032057484</c:v>
                </c:pt>
                <c:pt idx="92">
                  <c:v>29.262478121793713</c:v>
                </c:pt>
                <c:pt idx="93">
                  <c:v>28.538424124513618</c:v>
                </c:pt>
                <c:pt idx="94">
                  <c:v>30.27115758754864</c:v>
                </c:pt>
                <c:pt idx="95">
                  <c:v>32.411320271481621</c:v>
                </c:pt>
                <c:pt idx="96">
                  <c:v>32.356895889358434</c:v>
                </c:pt>
                <c:pt idx="97">
                  <c:v>36.095471659010052</c:v>
                </c:pt>
                <c:pt idx="98">
                  <c:v>37.677466326902078</c:v>
                </c:pt>
                <c:pt idx="99">
                  <c:v>38.598471059337456</c:v>
                </c:pt>
                <c:pt idx="100">
                  <c:v>37.630141973061519</c:v>
                </c:pt>
                <c:pt idx="101">
                  <c:v>39.017860557616551</c:v>
                </c:pt>
                <c:pt idx="102">
                  <c:v>41.843581995840367</c:v>
                </c:pt>
                <c:pt idx="103">
                  <c:v>42.28765197254156</c:v>
                </c:pt>
                <c:pt idx="104">
                  <c:v>41.282746160794943</c:v>
                </c:pt>
                <c:pt idx="105">
                  <c:v>41.467520735813416</c:v>
                </c:pt>
                <c:pt idx="106">
                  <c:v>41.84100418410042</c:v>
                </c:pt>
                <c:pt idx="107">
                  <c:v>41.919714984050707</c:v>
                </c:pt>
                <c:pt idx="108">
                  <c:v>44.258053747287597</c:v>
                </c:pt>
                <c:pt idx="109">
                  <c:v>45.482185680027406</c:v>
                </c:pt>
                <c:pt idx="110">
                  <c:v>48.068687906817402</c:v>
                </c:pt>
                <c:pt idx="111">
                  <c:v>46.312949640287769</c:v>
                </c:pt>
                <c:pt idx="112">
                  <c:v>45.17814319972593</c:v>
                </c:pt>
                <c:pt idx="113">
                  <c:v>44.923371647509576</c:v>
                </c:pt>
                <c:pt idx="114">
                  <c:v>42.129398032349506</c:v>
                </c:pt>
                <c:pt idx="115">
                  <c:v>71.358845582513965</c:v>
                </c:pt>
                <c:pt idx="116">
                  <c:v>70.426951300867245</c:v>
                </c:pt>
                <c:pt idx="117">
                  <c:v>89.08111637016485</c:v>
                </c:pt>
                <c:pt idx="118">
                  <c:v>89.883236030025017</c:v>
                </c:pt>
                <c:pt idx="119">
                  <c:v>86.477545281614425</c:v>
                </c:pt>
                <c:pt idx="120">
                  <c:v>85.121164502522532</c:v>
                </c:pt>
                <c:pt idx="121">
                  <c:v>87.594078240013232</c:v>
                </c:pt>
                <c:pt idx="122">
                  <c:v>90.191051195103796</c:v>
                </c:pt>
                <c:pt idx="123">
                  <c:v>96.642130510296909</c:v>
                </c:pt>
                <c:pt idx="124">
                  <c:v>98.205392409410962</c:v>
                </c:pt>
                <c:pt idx="125">
                  <c:v>102.83852156761856</c:v>
                </c:pt>
                <c:pt idx="126">
                  <c:v>101.04622245090472</c:v>
                </c:pt>
                <c:pt idx="127">
                  <c:v>101.452763689504</c:v>
                </c:pt>
                <c:pt idx="128">
                  <c:v>103.97146050030086</c:v>
                </c:pt>
                <c:pt idx="129">
                  <c:v>104.47004212155076</c:v>
                </c:pt>
                <c:pt idx="130">
                  <c:v>111.38141576035108</c:v>
                </c:pt>
                <c:pt idx="131">
                  <c:v>124.02199196447452</c:v>
                </c:pt>
                <c:pt idx="132">
                  <c:v>125.57623176147177</c:v>
                </c:pt>
                <c:pt idx="133">
                  <c:v>125.55508564178473</c:v>
                </c:pt>
                <c:pt idx="134">
                  <c:v>129.18164516811166</c:v>
                </c:pt>
                <c:pt idx="135">
                  <c:v>130.77817720448297</c:v>
                </c:pt>
                <c:pt idx="136">
                  <c:v>131.97293296680058</c:v>
                </c:pt>
                <c:pt idx="137">
                  <c:v>134.57390568830618</c:v>
                </c:pt>
                <c:pt idx="138">
                  <c:v>194.70375608989471</c:v>
                </c:pt>
                <c:pt idx="139">
                  <c:v>238.26053042121686</c:v>
                </c:pt>
                <c:pt idx="140">
                  <c:v>225.59583416783497</c:v>
                </c:pt>
                <c:pt idx="141">
                  <c:v>231.30382535549771</c:v>
                </c:pt>
                <c:pt idx="142">
                  <c:v>239.23171230077645</c:v>
                </c:pt>
                <c:pt idx="143">
                  <c:v>242.01062525541479</c:v>
                </c:pt>
                <c:pt idx="144">
                  <c:v>240.39640375970575</c:v>
                </c:pt>
                <c:pt idx="145">
                  <c:v>251.58342189160467</c:v>
                </c:pt>
                <c:pt idx="146">
                  <c:v>259.94544214594225</c:v>
                </c:pt>
                <c:pt idx="147">
                  <c:v>277.51975101747666</c:v>
                </c:pt>
                <c:pt idx="148">
                  <c:v>279.12377304285371</c:v>
                </c:pt>
                <c:pt idx="149">
                  <c:v>274.27802251590799</c:v>
                </c:pt>
                <c:pt idx="150">
                  <c:v>272.54038179148313</c:v>
                </c:pt>
                <c:pt idx="153">
                  <c:v>248.5179407176287</c:v>
                </c:pt>
                <c:pt idx="154">
                  <c:v>251.86093158012034</c:v>
                </c:pt>
                <c:pt idx="155">
                  <c:v>250.01114330287498</c:v>
                </c:pt>
                <c:pt idx="156">
                  <c:v>246.03311115889056</c:v>
                </c:pt>
                <c:pt idx="157">
                  <c:v>228.44792923200643</c:v>
                </c:pt>
                <c:pt idx="158">
                  <c:v>271.61816065192085</c:v>
                </c:pt>
                <c:pt idx="159">
                  <c:v>271.96740395809081</c:v>
                </c:pt>
                <c:pt idx="160">
                  <c:v>280.60192805078771</c:v>
                </c:pt>
                <c:pt idx="161">
                  <c:v>292.89314516129031</c:v>
                </c:pt>
                <c:pt idx="177">
                  <c:v>69.254841757203593</c:v>
                </c:pt>
                <c:pt idx="178">
                  <c:v>98.517717903188455</c:v>
                </c:pt>
                <c:pt idx="179">
                  <c:v>100.99590828379526</c:v>
                </c:pt>
                <c:pt idx="180">
                  <c:v>111.00384451089278</c:v>
                </c:pt>
                <c:pt idx="181">
                  <c:v>110.26541095890411</c:v>
                </c:pt>
                <c:pt idx="182">
                  <c:v>111.7208904109589</c:v>
                </c:pt>
                <c:pt idx="183">
                  <c:v>112.83390410958904</c:v>
                </c:pt>
                <c:pt idx="184">
                  <c:v>113.01346220227822</c:v>
                </c:pt>
                <c:pt idx="185">
                  <c:v>112.64238867794271</c:v>
                </c:pt>
                <c:pt idx="186">
                  <c:v>111.53547719631003</c:v>
                </c:pt>
                <c:pt idx="187">
                  <c:v>111.14751271661351</c:v>
                </c:pt>
                <c:pt idx="188">
                  <c:v>117.8146611341632</c:v>
                </c:pt>
                <c:pt idx="189">
                  <c:v>118.13739050253572</c:v>
                </c:pt>
                <c:pt idx="190">
                  <c:v>117.5103734439834</c:v>
                </c:pt>
                <c:pt idx="191">
                  <c:v>130.59858099330469</c:v>
                </c:pt>
                <c:pt idx="192">
                  <c:v>129.69921055261318</c:v>
                </c:pt>
                <c:pt idx="193">
                  <c:v>132.08753872289398</c:v>
                </c:pt>
                <c:pt idx="194">
                  <c:v>133.6364544818627</c:v>
                </c:pt>
                <c:pt idx="195">
                  <c:v>135.44518836814231</c:v>
                </c:pt>
                <c:pt idx="196">
                  <c:v>131.77775557110022</c:v>
                </c:pt>
                <c:pt idx="197">
                  <c:v>133.45658039372438</c:v>
                </c:pt>
                <c:pt idx="198">
                  <c:v>135.29529329469372</c:v>
                </c:pt>
                <c:pt idx="199">
                  <c:v>131.47819222419577</c:v>
                </c:pt>
                <c:pt idx="200">
                  <c:v>130.24472074205644</c:v>
                </c:pt>
                <c:pt idx="201">
                  <c:v>133.02934179222839</c:v>
                </c:pt>
                <c:pt idx="202">
                  <c:v>132.19666931007137</c:v>
                </c:pt>
                <c:pt idx="203">
                  <c:v>132.05789056304519</c:v>
                </c:pt>
                <c:pt idx="204">
                  <c:v>129.63691823280527</c:v>
                </c:pt>
                <c:pt idx="205">
                  <c:v>129.14493751844927</c:v>
                </c:pt>
                <c:pt idx="206">
                  <c:v>129.13509790416217</c:v>
                </c:pt>
                <c:pt idx="207">
                  <c:v>129.97146511856735</c:v>
                </c:pt>
                <c:pt idx="208">
                  <c:v>128.13145724687593</c:v>
                </c:pt>
                <c:pt idx="209">
                  <c:v>126.56695857522385</c:v>
                </c:pt>
                <c:pt idx="210">
                  <c:v>123.39860277477123</c:v>
                </c:pt>
                <c:pt idx="211">
                  <c:v>125.16973334645282</c:v>
                </c:pt>
                <c:pt idx="212">
                  <c:v>121.30276493161467</c:v>
                </c:pt>
                <c:pt idx="213">
                  <c:v>122.5390156062425</c:v>
                </c:pt>
                <c:pt idx="214">
                  <c:v>124.04961984793917</c:v>
                </c:pt>
                <c:pt idx="215">
                  <c:v>126.04041616646658</c:v>
                </c:pt>
                <c:pt idx="216">
                  <c:v>125.45018007202881</c:v>
                </c:pt>
                <c:pt idx="217">
                  <c:v>124.1296518607443</c:v>
                </c:pt>
                <c:pt idx="218">
                  <c:v>122.56236954577079</c:v>
                </c:pt>
                <c:pt idx="219">
                  <c:v>121.97670946551209</c:v>
                </c:pt>
                <c:pt idx="220">
                  <c:v>122.79287349457549</c:v>
                </c:pt>
                <c:pt idx="221">
                  <c:v>120.36428784711855</c:v>
                </c:pt>
                <c:pt idx="222">
                  <c:v>122.33502538071066</c:v>
                </c:pt>
                <c:pt idx="223">
                  <c:v>117.49713631156931</c:v>
                </c:pt>
                <c:pt idx="224">
                  <c:v>119.3012600229095</c:v>
                </c:pt>
                <c:pt idx="225">
                  <c:v>119.29171439480717</c:v>
                </c:pt>
                <c:pt idx="226">
                  <c:v>122.35294117647059</c:v>
                </c:pt>
                <c:pt idx="227">
                  <c:v>120.10436432637572</c:v>
                </c:pt>
                <c:pt idx="228">
                  <c:v>120.83491461100569</c:v>
                </c:pt>
                <c:pt idx="229">
                  <c:v>120.49600912200684</c:v>
                </c:pt>
                <c:pt idx="230">
                  <c:v>121.27098789535337</c:v>
                </c:pt>
                <c:pt idx="231">
                  <c:v>121.97383834439673</c:v>
                </c:pt>
                <c:pt idx="232">
                  <c:v>123.61382272549785</c:v>
                </c:pt>
                <c:pt idx="233">
                  <c:v>124.52167122217884</c:v>
                </c:pt>
                <c:pt idx="234">
                  <c:v>125.29285435376806</c:v>
                </c:pt>
                <c:pt idx="235">
                  <c:v>121.10503709488481</c:v>
                </c:pt>
                <c:pt idx="236">
                  <c:v>120.37290121046466</c:v>
                </c:pt>
                <c:pt idx="237">
                  <c:v>110.31753422106341</c:v>
                </c:pt>
                <c:pt idx="238">
                  <c:v>119.73204610383213</c:v>
                </c:pt>
                <c:pt idx="239">
                  <c:v>119.44635996453552</c:v>
                </c:pt>
                <c:pt idx="240">
                  <c:v>118.18002951303492</c:v>
                </c:pt>
                <c:pt idx="241">
                  <c:v>122.00688637481554</c:v>
                </c:pt>
                <c:pt idx="242">
                  <c:v>123.03984259714707</c:v>
                </c:pt>
                <c:pt idx="243">
                  <c:v>124.89916379734383</c:v>
                </c:pt>
                <c:pt idx="244">
                  <c:v>125.39104771273979</c:v>
                </c:pt>
                <c:pt idx="245">
                  <c:v>140.27545499262175</c:v>
                </c:pt>
                <c:pt idx="246">
                  <c:v>139.80324643384162</c:v>
                </c:pt>
                <c:pt idx="247">
                  <c:v>135.58288243974422</c:v>
                </c:pt>
                <c:pt idx="248">
                  <c:v>51.964385683719719</c:v>
                </c:pt>
                <c:pt idx="249">
                  <c:v>63.614085582002673</c:v>
                </c:pt>
                <c:pt idx="250">
                  <c:v>66.290317407222418</c:v>
                </c:pt>
                <c:pt idx="251">
                  <c:v>66.212420441996542</c:v>
                </c:pt>
                <c:pt idx="252">
                  <c:v>65.937489976493438</c:v>
                </c:pt>
                <c:pt idx="253">
                  <c:v>64.938575951832178</c:v>
                </c:pt>
              </c:numCache>
            </c:numRef>
          </c:val>
          <c:smooth val="1"/>
          <c:extLst>
            <c:ext xmlns:c16="http://schemas.microsoft.com/office/drawing/2014/chart" uri="{C3380CC4-5D6E-409C-BE32-E72D297353CC}">
              <c16:uniqueId val="{00000002-4BC7-4E5F-96E5-F8FA62FAD11E}"/>
            </c:ext>
          </c:extLst>
        </c:ser>
        <c:dLbls>
          <c:showLegendKey val="0"/>
          <c:showVal val="0"/>
          <c:showCatName val="0"/>
          <c:showSerName val="0"/>
          <c:showPercent val="0"/>
          <c:showBubbleSize val="0"/>
        </c:dLbls>
        <c:smooth val="0"/>
        <c:axId val="1079317168"/>
        <c:axId val="1"/>
      </c:lineChart>
      <c:dateAx>
        <c:axId val="1079317168"/>
        <c:scaling>
          <c:orientation val="minMax"/>
        </c:scaling>
        <c:delete val="0"/>
        <c:axPos val="b"/>
        <c:numFmt formatCode="[$-409]mmm\-dd\-yyyy;@" sourceLinked="1"/>
        <c:majorTickMark val="none"/>
        <c:minorTickMark val="none"/>
        <c:tickLblPos val="low"/>
        <c:txPr>
          <a:bodyPr rot="-2700000" vert="horz"/>
          <a:lstStyle/>
          <a:p>
            <a:pPr>
              <a:defRPr sz="1000" b="0" i="0" u="none" strike="noStrike" baseline="0">
                <a:solidFill>
                  <a:srgbClr val="000000"/>
                </a:solidFill>
                <a:latin typeface="Arial"/>
                <a:ea typeface="Arial"/>
                <a:cs typeface="Arial"/>
              </a:defRPr>
            </a:pPr>
            <a:endParaRPr lang="en-US"/>
          </a:p>
        </c:txPr>
        <c:crossAx val="1"/>
        <c:crosses val="autoZero"/>
        <c:auto val="1"/>
        <c:lblOffset val="100"/>
        <c:baseTimeUnit val="days"/>
        <c:minorUnit val="10"/>
      </c:dateAx>
      <c:valAx>
        <c:axId val="1"/>
        <c:scaling>
          <c:orientation val="minMax"/>
          <c:max val="322"/>
          <c:min val="-27"/>
        </c:scaling>
        <c:delete val="0"/>
        <c:axPos val="l"/>
        <c:numFmt formatCode="0.00\x" sourceLinked="1"/>
        <c:majorTickMark val="none"/>
        <c:minorTickMark val="none"/>
        <c:tickLblPos val="nextTo"/>
        <c:txPr>
          <a:bodyPr rot="0" vert="horz"/>
          <a:lstStyle/>
          <a:p>
            <a:pPr>
              <a:defRPr sz="1000" b="0" i="0" u="none" strike="noStrike" baseline="0">
                <a:solidFill>
                  <a:srgbClr val="000000"/>
                </a:solidFill>
                <a:latin typeface="Arial"/>
                <a:ea typeface="Arial"/>
                <a:cs typeface="Arial"/>
              </a:defRPr>
            </a:pPr>
            <a:endParaRPr lang="en-US"/>
          </a:p>
        </c:txPr>
        <c:crossAx val="1079317168"/>
        <c:crosses val="autoZero"/>
        <c:crossBetween val="between"/>
      </c:valAx>
      <c:spPr>
        <a:solidFill>
          <a:srgbClr val="FFFFFF"/>
        </a:solidFill>
        <a:ln w="12700">
          <a:solidFill>
            <a:srgbClr val="808080"/>
          </a:solidFill>
          <a:prstDash val="solid"/>
        </a:ln>
      </c:spPr>
    </c:plotArea>
    <c:legend>
      <c:legendPos val="b"/>
      <c:overlay val="0"/>
      <c:spPr>
        <a:solidFill>
          <a:srgbClr val="FFFFFF"/>
        </a:solidFill>
        <a:ln w="3175">
          <a:solidFill>
            <a:srgbClr val="000000"/>
          </a:solidFill>
          <a:prstDash val="solid"/>
        </a:ln>
      </c:spPr>
      <c:txPr>
        <a:bodyPr/>
        <a:lstStyle/>
        <a:p>
          <a:pPr>
            <a:defRPr sz="920" b="0"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v>Netflix, Inc. (NasdaqGS:NFLX) - Share Pricing</c:v>
          </c:tx>
          <c:spPr>
            <a:ln w="25400">
              <a:solidFill>
                <a:srgbClr val="FF0000"/>
              </a:solidFill>
              <a:prstDash val="solid"/>
            </a:ln>
          </c:spPr>
          <c:marker>
            <c:symbol val="none"/>
          </c:marker>
          <c:cat>
            <c:numRef>
              <c:f>'Pane 1'!$A$37:$A$259</c:f>
              <c:numCache>
                <c:formatCode>[$-409]mmm\-dd\-yyyy;@</c:formatCode>
                <c:ptCount val="223"/>
                <c:pt idx="0">
                  <c:v>43830</c:v>
                </c:pt>
                <c:pt idx="1">
                  <c:v>43832</c:v>
                </c:pt>
                <c:pt idx="2">
                  <c:v>43833</c:v>
                </c:pt>
                <c:pt idx="3">
                  <c:v>43836</c:v>
                </c:pt>
                <c:pt idx="4">
                  <c:v>43837</c:v>
                </c:pt>
                <c:pt idx="5">
                  <c:v>43838</c:v>
                </c:pt>
                <c:pt idx="6">
                  <c:v>43839</c:v>
                </c:pt>
                <c:pt idx="7">
                  <c:v>43840</c:v>
                </c:pt>
                <c:pt idx="8">
                  <c:v>43843</c:v>
                </c:pt>
                <c:pt idx="9">
                  <c:v>43844</c:v>
                </c:pt>
                <c:pt idx="10">
                  <c:v>43845</c:v>
                </c:pt>
                <c:pt idx="11">
                  <c:v>43846</c:v>
                </c:pt>
                <c:pt idx="12">
                  <c:v>43847</c:v>
                </c:pt>
                <c:pt idx="13">
                  <c:v>43851</c:v>
                </c:pt>
                <c:pt idx="14">
                  <c:v>43852</c:v>
                </c:pt>
                <c:pt idx="15">
                  <c:v>43853</c:v>
                </c:pt>
                <c:pt idx="16">
                  <c:v>43854</c:v>
                </c:pt>
                <c:pt idx="17">
                  <c:v>43857</c:v>
                </c:pt>
                <c:pt idx="18">
                  <c:v>43858</c:v>
                </c:pt>
                <c:pt idx="19">
                  <c:v>43859</c:v>
                </c:pt>
                <c:pt idx="20">
                  <c:v>43860</c:v>
                </c:pt>
                <c:pt idx="21">
                  <c:v>43861</c:v>
                </c:pt>
                <c:pt idx="22">
                  <c:v>43864</c:v>
                </c:pt>
                <c:pt idx="23">
                  <c:v>43865</c:v>
                </c:pt>
                <c:pt idx="24">
                  <c:v>43866</c:v>
                </c:pt>
                <c:pt idx="25">
                  <c:v>43867</c:v>
                </c:pt>
                <c:pt idx="26">
                  <c:v>43868</c:v>
                </c:pt>
                <c:pt idx="27">
                  <c:v>43871</c:v>
                </c:pt>
                <c:pt idx="28">
                  <c:v>43872</c:v>
                </c:pt>
                <c:pt idx="29">
                  <c:v>43873</c:v>
                </c:pt>
                <c:pt idx="30">
                  <c:v>43874</c:v>
                </c:pt>
                <c:pt idx="31">
                  <c:v>43875</c:v>
                </c:pt>
                <c:pt idx="32">
                  <c:v>43879</c:v>
                </c:pt>
                <c:pt idx="33">
                  <c:v>43880</c:v>
                </c:pt>
                <c:pt idx="34">
                  <c:v>43881</c:v>
                </c:pt>
                <c:pt idx="35">
                  <c:v>43882</c:v>
                </c:pt>
                <c:pt idx="36">
                  <c:v>43885</c:v>
                </c:pt>
                <c:pt idx="37">
                  <c:v>43886</c:v>
                </c:pt>
                <c:pt idx="38">
                  <c:v>43887</c:v>
                </c:pt>
                <c:pt idx="39">
                  <c:v>43888</c:v>
                </c:pt>
                <c:pt idx="40">
                  <c:v>43889</c:v>
                </c:pt>
                <c:pt idx="41">
                  <c:v>43892</c:v>
                </c:pt>
                <c:pt idx="42">
                  <c:v>43893</c:v>
                </c:pt>
                <c:pt idx="43">
                  <c:v>43894</c:v>
                </c:pt>
                <c:pt idx="44">
                  <c:v>43895</c:v>
                </c:pt>
                <c:pt idx="45">
                  <c:v>43896</c:v>
                </c:pt>
                <c:pt idx="46">
                  <c:v>43899</c:v>
                </c:pt>
                <c:pt idx="47">
                  <c:v>43900</c:v>
                </c:pt>
                <c:pt idx="48">
                  <c:v>43901</c:v>
                </c:pt>
                <c:pt idx="49">
                  <c:v>43902</c:v>
                </c:pt>
                <c:pt idx="50">
                  <c:v>43903</c:v>
                </c:pt>
                <c:pt idx="51">
                  <c:v>43906</c:v>
                </c:pt>
                <c:pt idx="52">
                  <c:v>43907</c:v>
                </c:pt>
                <c:pt idx="53">
                  <c:v>43908</c:v>
                </c:pt>
                <c:pt idx="54">
                  <c:v>43909</c:v>
                </c:pt>
                <c:pt idx="55">
                  <c:v>43910</c:v>
                </c:pt>
                <c:pt idx="56">
                  <c:v>43913</c:v>
                </c:pt>
                <c:pt idx="57">
                  <c:v>43914</c:v>
                </c:pt>
                <c:pt idx="58">
                  <c:v>43915</c:v>
                </c:pt>
                <c:pt idx="59">
                  <c:v>43916</c:v>
                </c:pt>
                <c:pt idx="60">
                  <c:v>43917</c:v>
                </c:pt>
                <c:pt idx="61">
                  <c:v>43920</c:v>
                </c:pt>
                <c:pt idx="62">
                  <c:v>43921</c:v>
                </c:pt>
                <c:pt idx="63">
                  <c:v>43922</c:v>
                </c:pt>
                <c:pt idx="64">
                  <c:v>43923</c:v>
                </c:pt>
                <c:pt idx="65">
                  <c:v>43924</c:v>
                </c:pt>
                <c:pt idx="66">
                  <c:v>43927</c:v>
                </c:pt>
                <c:pt idx="67">
                  <c:v>43928</c:v>
                </c:pt>
                <c:pt idx="68">
                  <c:v>43929</c:v>
                </c:pt>
                <c:pt idx="69">
                  <c:v>43930</c:v>
                </c:pt>
                <c:pt idx="70">
                  <c:v>43934</c:v>
                </c:pt>
                <c:pt idx="71">
                  <c:v>43935</c:v>
                </c:pt>
                <c:pt idx="72">
                  <c:v>43936</c:v>
                </c:pt>
                <c:pt idx="73">
                  <c:v>43937</c:v>
                </c:pt>
                <c:pt idx="74">
                  <c:v>43938</c:v>
                </c:pt>
                <c:pt idx="75">
                  <c:v>43941</c:v>
                </c:pt>
                <c:pt idx="76">
                  <c:v>43942</c:v>
                </c:pt>
                <c:pt idx="77">
                  <c:v>43943</c:v>
                </c:pt>
                <c:pt idx="78">
                  <c:v>43944</c:v>
                </c:pt>
                <c:pt idx="79">
                  <c:v>43945</c:v>
                </c:pt>
                <c:pt idx="80">
                  <c:v>43948</c:v>
                </c:pt>
                <c:pt idx="81">
                  <c:v>43949</c:v>
                </c:pt>
                <c:pt idx="82">
                  <c:v>43950</c:v>
                </c:pt>
                <c:pt idx="83">
                  <c:v>43951</c:v>
                </c:pt>
                <c:pt idx="84">
                  <c:v>43952</c:v>
                </c:pt>
                <c:pt idx="85">
                  <c:v>43955</c:v>
                </c:pt>
                <c:pt idx="86">
                  <c:v>43956</c:v>
                </c:pt>
                <c:pt idx="87">
                  <c:v>43957</c:v>
                </c:pt>
                <c:pt idx="88">
                  <c:v>43958</c:v>
                </c:pt>
                <c:pt idx="89">
                  <c:v>43959</c:v>
                </c:pt>
                <c:pt idx="90">
                  <c:v>43962</c:v>
                </c:pt>
                <c:pt idx="91">
                  <c:v>43963</c:v>
                </c:pt>
                <c:pt idx="92">
                  <c:v>43964</c:v>
                </c:pt>
                <c:pt idx="93">
                  <c:v>43965</c:v>
                </c:pt>
                <c:pt idx="94">
                  <c:v>43966</c:v>
                </c:pt>
                <c:pt idx="95">
                  <c:v>43969</c:v>
                </c:pt>
                <c:pt idx="96">
                  <c:v>43970</c:v>
                </c:pt>
                <c:pt idx="97">
                  <c:v>43971</c:v>
                </c:pt>
                <c:pt idx="98">
                  <c:v>43972</c:v>
                </c:pt>
                <c:pt idx="99">
                  <c:v>43973</c:v>
                </c:pt>
                <c:pt idx="100">
                  <c:v>43977</c:v>
                </c:pt>
                <c:pt idx="101">
                  <c:v>43978</c:v>
                </c:pt>
                <c:pt idx="102">
                  <c:v>43979</c:v>
                </c:pt>
                <c:pt idx="103">
                  <c:v>43980</c:v>
                </c:pt>
                <c:pt idx="104">
                  <c:v>43983</c:v>
                </c:pt>
                <c:pt idx="105">
                  <c:v>43984</c:v>
                </c:pt>
                <c:pt idx="106">
                  <c:v>43985</c:v>
                </c:pt>
                <c:pt idx="107">
                  <c:v>43986</c:v>
                </c:pt>
                <c:pt idx="108">
                  <c:v>43987</c:v>
                </c:pt>
                <c:pt idx="109">
                  <c:v>43990</c:v>
                </c:pt>
                <c:pt idx="110">
                  <c:v>43991</c:v>
                </c:pt>
                <c:pt idx="111">
                  <c:v>43992</c:v>
                </c:pt>
                <c:pt idx="112">
                  <c:v>43993</c:v>
                </c:pt>
                <c:pt idx="113">
                  <c:v>43994</c:v>
                </c:pt>
                <c:pt idx="114">
                  <c:v>43997</c:v>
                </c:pt>
                <c:pt idx="115">
                  <c:v>43998</c:v>
                </c:pt>
                <c:pt idx="116">
                  <c:v>43999</c:v>
                </c:pt>
                <c:pt idx="117">
                  <c:v>44000</c:v>
                </c:pt>
                <c:pt idx="118">
                  <c:v>44001</c:v>
                </c:pt>
                <c:pt idx="119">
                  <c:v>44004</c:v>
                </c:pt>
                <c:pt idx="120">
                  <c:v>44005</c:v>
                </c:pt>
                <c:pt idx="121">
                  <c:v>44006</c:v>
                </c:pt>
                <c:pt idx="122">
                  <c:v>44007</c:v>
                </c:pt>
                <c:pt idx="123">
                  <c:v>44008</c:v>
                </c:pt>
                <c:pt idx="124">
                  <c:v>44011</c:v>
                </c:pt>
                <c:pt idx="125">
                  <c:v>44012</c:v>
                </c:pt>
                <c:pt idx="126">
                  <c:v>44013</c:v>
                </c:pt>
                <c:pt idx="127">
                  <c:v>44014</c:v>
                </c:pt>
                <c:pt idx="128">
                  <c:v>44018</c:v>
                </c:pt>
                <c:pt idx="129">
                  <c:v>44019</c:v>
                </c:pt>
                <c:pt idx="130">
                  <c:v>44020</c:v>
                </c:pt>
                <c:pt idx="131">
                  <c:v>44021</c:v>
                </c:pt>
                <c:pt idx="132">
                  <c:v>44022</c:v>
                </c:pt>
                <c:pt idx="133">
                  <c:v>44025</c:v>
                </c:pt>
                <c:pt idx="134">
                  <c:v>44026</c:v>
                </c:pt>
                <c:pt idx="135">
                  <c:v>44027</c:v>
                </c:pt>
                <c:pt idx="136">
                  <c:v>44028</c:v>
                </c:pt>
                <c:pt idx="137">
                  <c:v>44029</c:v>
                </c:pt>
                <c:pt idx="138">
                  <c:v>44032</c:v>
                </c:pt>
                <c:pt idx="139">
                  <c:v>44033</c:v>
                </c:pt>
                <c:pt idx="140">
                  <c:v>44034</c:v>
                </c:pt>
                <c:pt idx="141">
                  <c:v>44035</c:v>
                </c:pt>
                <c:pt idx="142">
                  <c:v>44036</c:v>
                </c:pt>
                <c:pt idx="143">
                  <c:v>44039</c:v>
                </c:pt>
                <c:pt idx="144">
                  <c:v>44040</c:v>
                </c:pt>
                <c:pt idx="145">
                  <c:v>44041</c:v>
                </c:pt>
                <c:pt idx="146">
                  <c:v>44042</c:v>
                </c:pt>
                <c:pt idx="147">
                  <c:v>44043</c:v>
                </c:pt>
                <c:pt idx="148">
                  <c:v>44046</c:v>
                </c:pt>
                <c:pt idx="149">
                  <c:v>44047</c:v>
                </c:pt>
                <c:pt idx="150">
                  <c:v>44048</c:v>
                </c:pt>
                <c:pt idx="151">
                  <c:v>44049</c:v>
                </c:pt>
                <c:pt idx="152">
                  <c:v>44050</c:v>
                </c:pt>
                <c:pt idx="153">
                  <c:v>44053</c:v>
                </c:pt>
                <c:pt idx="154">
                  <c:v>44054</c:v>
                </c:pt>
                <c:pt idx="155">
                  <c:v>44055</c:v>
                </c:pt>
                <c:pt idx="156">
                  <c:v>44056</c:v>
                </c:pt>
                <c:pt idx="157">
                  <c:v>44057</c:v>
                </c:pt>
                <c:pt idx="158">
                  <c:v>44060</c:v>
                </c:pt>
                <c:pt idx="159">
                  <c:v>44061</c:v>
                </c:pt>
                <c:pt idx="160">
                  <c:v>44062</c:v>
                </c:pt>
                <c:pt idx="161">
                  <c:v>44063</c:v>
                </c:pt>
                <c:pt idx="162">
                  <c:v>44064</c:v>
                </c:pt>
                <c:pt idx="163">
                  <c:v>44067</c:v>
                </c:pt>
                <c:pt idx="164">
                  <c:v>44068</c:v>
                </c:pt>
                <c:pt idx="165">
                  <c:v>44069</c:v>
                </c:pt>
                <c:pt idx="166">
                  <c:v>44070</c:v>
                </c:pt>
                <c:pt idx="167">
                  <c:v>44071</c:v>
                </c:pt>
                <c:pt idx="168">
                  <c:v>44074</c:v>
                </c:pt>
                <c:pt idx="169">
                  <c:v>44075</c:v>
                </c:pt>
                <c:pt idx="170">
                  <c:v>44076</c:v>
                </c:pt>
                <c:pt idx="171">
                  <c:v>44077</c:v>
                </c:pt>
                <c:pt idx="172">
                  <c:v>44078</c:v>
                </c:pt>
                <c:pt idx="173">
                  <c:v>44082</c:v>
                </c:pt>
                <c:pt idx="174">
                  <c:v>44083</c:v>
                </c:pt>
                <c:pt idx="175">
                  <c:v>44084</c:v>
                </c:pt>
                <c:pt idx="176">
                  <c:v>44085</c:v>
                </c:pt>
                <c:pt idx="177">
                  <c:v>44088</c:v>
                </c:pt>
                <c:pt idx="178">
                  <c:v>44089</c:v>
                </c:pt>
                <c:pt idx="179">
                  <c:v>44090</c:v>
                </c:pt>
                <c:pt idx="180">
                  <c:v>44091</c:v>
                </c:pt>
                <c:pt idx="181">
                  <c:v>44092</c:v>
                </c:pt>
                <c:pt idx="182">
                  <c:v>44095</c:v>
                </c:pt>
                <c:pt idx="183">
                  <c:v>44096</c:v>
                </c:pt>
                <c:pt idx="184">
                  <c:v>44097</c:v>
                </c:pt>
                <c:pt idx="185">
                  <c:v>44098</c:v>
                </c:pt>
                <c:pt idx="186">
                  <c:v>44099</c:v>
                </c:pt>
                <c:pt idx="187">
                  <c:v>44102</c:v>
                </c:pt>
                <c:pt idx="188">
                  <c:v>44103</c:v>
                </c:pt>
                <c:pt idx="189">
                  <c:v>44104</c:v>
                </c:pt>
                <c:pt idx="190">
                  <c:v>44105</c:v>
                </c:pt>
                <c:pt idx="191">
                  <c:v>44106</c:v>
                </c:pt>
                <c:pt idx="192">
                  <c:v>44109</c:v>
                </c:pt>
                <c:pt idx="193">
                  <c:v>44110</c:v>
                </c:pt>
                <c:pt idx="194">
                  <c:v>44111</c:v>
                </c:pt>
                <c:pt idx="195">
                  <c:v>44112</c:v>
                </c:pt>
                <c:pt idx="196">
                  <c:v>44113</c:v>
                </c:pt>
                <c:pt idx="197">
                  <c:v>44116</c:v>
                </c:pt>
                <c:pt idx="198">
                  <c:v>44117</c:v>
                </c:pt>
                <c:pt idx="199">
                  <c:v>44118</c:v>
                </c:pt>
                <c:pt idx="200">
                  <c:v>44119</c:v>
                </c:pt>
                <c:pt idx="201">
                  <c:v>44120</c:v>
                </c:pt>
                <c:pt idx="202">
                  <c:v>44123</c:v>
                </c:pt>
                <c:pt idx="203">
                  <c:v>44124</c:v>
                </c:pt>
                <c:pt idx="204">
                  <c:v>44125</c:v>
                </c:pt>
                <c:pt idx="205">
                  <c:v>44126</c:v>
                </c:pt>
                <c:pt idx="206">
                  <c:v>44127</c:v>
                </c:pt>
                <c:pt idx="207">
                  <c:v>44130</c:v>
                </c:pt>
                <c:pt idx="208">
                  <c:v>44131</c:v>
                </c:pt>
                <c:pt idx="209">
                  <c:v>44132</c:v>
                </c:pt>
                <c:pt idx="210">
                  <c:v>44133</c:v>
                </c:pt>
                <c:pt idx="211">
                  <c:v>44134</c:v>
                </c:pt>
                <c:pt idx="212">
                  <c:v>44137</c:v>
                </c:pt>
                <c:pt idx="213">
                  <c:v>44138</c:v>
                </c:pt>
                <c:pt idx="214">
                  <c:v>44139</c:v>
                </c:pt>
                <c:pt idx="215">
                  <c:v>44140</c:v>
                </c:pt>
                <c:pt idx="216">
                  <c:v>44141</c:v>
                </c:pt>
                <c:pt idx="217">
                  <c:v>44144</c:v>
                </c:pt>
                <c:pt idx="218">
                  <c:v>44145</c:v>
                </c:pt>
                <c:pt idx="219">
                  <c:v>44146</c:v>
                </c:pt>
                <c:pt idx="220">
                  <c:v>44147</c:v>
                </c:pt>
                <c:pt idx="221">
                  <c:v>44148</c:v>
                </c:pt>
                <c:pt idx="222">
                  <c:v>44151</c:v>
                </c:pt>
              </c:numCache>
            </c:numRef>
          </c:cat>
          <c:val>
            <c:numRef>
              <c:f>'Pane 1'!$B$37:$B$259</c:f>
              <c:numCache>
                <c:formatCode>0.00\%</c:formatCode>
                <c:ptCount val="223"/>
                <c:pt idx="0">
                  <c:v>0</c:v>
                </c:pt>
                <c:pt idx="1">
                  <c:v>1.93</c:v>
                </c:pt>
                <c:pt idx="2">
                  <c:v>0.72</c:v>
                </c:pt>
                <c:pt idx="3">
                  <c:v>3.79</c:v>
                </c:pt>
                <c:pt idx="4">
                  <c:v>2.2200000000000002</c:v>
                </c:pt>
                <c:pt idx="5">
                  <c:v>4.8499999999999996</c:v>
                </c:pt>
                <c:pt idx="6">
                  <c:v>3.74</c:v>
                </c:pt>
                <c:pt idx="7">
                  <c:v>1.69</c:v>
                </c:pt>
                <c:pt idx="8">
                  <c:v>4.74</c:v>
                </c:pt>
                <c:pt idx="9">
                  <c:v>4.67</c:v>
                </c:pt>
                <c:pt idx="10">
                  <c:v>4.79</c:v>
                </c:pt>
                <c:pt idx="11">
                  <c:v>4.6500000000000004</c:v>
                </c:pt>
                <c:pt idx="12">
                  <c:v>4.9800000000000004</c:v>
                </c:pt>
                <c:pt idx="13">
                  <c:v>4.49</c:v>
                </c:pt>
                <c:pt idx="14">
                  <c:v>0.75</c:v>
                </c:pt>
                <c:pt idx="15">
                  <c:v>8.0399999999999991</c:v>
                </c:pt>
                <c:pt idx="16">
                  <c:v>9.14</c:v>
                </c:pt>
                <c:pt idx="17">
                  <c:v>5.97</c:v>
                </c:pt>
                <c:pt idx="18">
                  <c:v>7.71</c:v>
                </c:pt>
                <c:pt idx="19">
                  <c:v>6.05</c:v>
                </c:pt>
                <c:pt idx="20">
                  <c:v>7.47</c:v>
                </c:pt>
                <c:pt idx="21">
                  <c:v>6.65</c:v>
                </c:pt>
                <c:pt idx="22">
                  <c:v>10.64</c:v>
                </c:pt>
                <c:pt idx="23">
                  <c:v>14.04</c:v>
                </c:pt>
                <c:pt idx="24">
                  <c:v>14.25</c:v>
                </c:pt>
                <c:pt idx="25">
                  <c:v>13.41</c:v>
                </c:pt>
                <c:pt idx="26">
                  <c:v>13.35</c:v>
                </c:pt>
                <c:pt idx="27">
                  <c:v>14.68</c:v>
                </c:pt>
                <c:pt idx="28">
                  <c:v>15.49</c:v>
                </c:pt>
                <c:pt idx="29">
                  <c:v>17.440000000000001</c:v>
                </c:pt>
                <c:pt idx="30">
                  <c:v>17.87</c:v>
                </c:pt>
                <c:pt idx="31">
                  <c:v>17.559999999999999</c:v>
                </c:pt>
                <c:pt idx="32">
                  <c:v>19.84</c:v>
                </c:pt>
                <c:pt idx="33">
                  <c:v>19.350000000000001</c:v>
                </c:pt>
                <c:pt idx="34">
                  <c:v>19.29</c:v>
                </c:pt>
                <c:pt idx="35">
                  <c:v>17.46</c:v>
                </c:pt>
                <c:pt idx="36">
                  <c:v>13.95</c:v>
                </c:pt>
                <c:pt idx="37">
                  <c:v>11.29</c:v>
                </c:pt>
                <c:pt idx="38">
                  <c:v>17.2</c:v>
                </c:pt>
                <c:pt idx="39">
                  <c:v>14.88</c:v>
                </c:pt>
                <c:pt idx="40">
                  <c:v>14.05</c:v>
                </c:pt>
                <c:pt idx="41">
                  <c:v>17.760000000000002</c:v>
                </c:pt>
                <c:pt idx="42">
                  <c:v>13.97</c:v>
                </c:pt>
                <c:pt idx="43">
                  <c:v>18.61</c:v>
                </c:pt>
                <c:pt idx="44">
                  <c:v>15.21</c:v>
                </c:pt>
                <c:pt idx="45">
                  <c:v>14.03</c:v>
                </c:pt>
                <c:pt idx="46">
                  <c:v>7.08</c:v>
                </c:pt>
                <c:pt idx="47">
                  <c:v>12.54</c:v>
                </c:pt>
                <c:pt idx="48">
                  <c:v>8.14</c:v>
                </c:pt>
                <c:pt idx="49">
                  <c:v>-2.57</c:v>
                </c:pt>
                <c:pt idx="50">
                  <c:v>3.93</c:v>
                </c:pt>
                <c:pt idx="51">
                  <c:v>-7.64</c:v>
                </c:pt>
                <c:pt idx="52">
                  <c:v>-1.18</c:v>
                </c:pt>
                <c:pt idx="53">
                  <c:v>-2.5</c:v>
                </c:pt>
                <c:pt idx="54">
                  <c:v>2.61</c:v>
                </c:pt>
                <c:pt idx="55">
                  <c:v>2.86</c:v>
                </c:pt>
                <c:pt idx="56">
                  <c:v>11.34</c:v>
                </c:pt>
                <c:pt idx="57">
                  <c:v>10.43</c:v>
                </c:pt>
                <c:pt idx="58">
                  <c:v>5.82</c:v>
                </c:pt>
                <c:pt idx="59">
                  <c:v>12.18</c:v>
                </c:pt>
                <c:pt idx="60">
                  <c:v>10.37</c:v>
                </c:pt>
                <c:pt idx="61">
                  <c:v>14.65</c:v>
                </c:pt>
                <c:pt idx="62">
                  <c:v>16.05</c:v>
                </c:pt>
                <c:pt idx="63">
                  <c:v>12.52</c:v>
                </c:pt>
                <c:pt idx="64">
                  <c:v>14.37</c:v>
                </c:pt>
                <c:pt idx="65">
                  <c:v>11.8</c:v>
                </c:pt>
                <c:pt idx="66">
                  <c:v>17.43</c:v>
                </c:pt>
                <c:pt idx="67">
                  <c:v>15.05</c:v>
                </c:pt>
                <c:pt idx="68">
                  <c:v>14.7</c:v>
                </c:pt>
                <c:pt idx="69">
                  <c:v>14.57</c:v>
                </c:pt>
                <c:pt idx="70">
                  <c:v>22.61</c:v>
                </c:pt>
                <c:pt idx="71">
                  <c:v>27.81</c:v>
                </c:pt>
                <c:pt idx="72">
                  <c:v>31.89</c:v>
                </c:pt>
                <c:pt idx="73">
                  <c:v>35.729999999999997</c:v>
                </c:pt>
                <c:pt idx="74">
                  <c:v>30.72</c:v>
                </c:pt>
                <c:pt idx="75">
                  <c:v>35.21</c:v>
                </c:pt>
                <c:pt idx="76">
                  <c:v>34.08</c:v>
                </c:pt>
                <c:pt idx="77">
                  <c:v>30.24</c:v>
                </c:pt>
                <c:pt idx="78">
                  <c:v>31.87</c:v>
                </c:pt>
                <c:pt idx="79">
                  <c:v>31.34</c:v>
                </c:pt>
                <c:pt idx="80">
                  <c:v>30.23</c:v>
                </c:pt>
                <c:pt idx="81">
                  <c:v>24.8</c:v>
                </c:pt>
                <c:pt idx="82">
                  <c:v>27.3</c:v>
                </c:pt>
                <c:pt idx="83">
                  <c:v>29.76</c:v>
                </c:pt>
                <c:pt idx="84">
                  <c:v>28.34</c:v>
                </c:pt>
                <c:pt idx="85">
                  <c:v>32.32</c:v>
                </c:pt>
                <c:pt idx="86">
                  <c:v>31.25</c:v>
                </c:pt>
                <c:pt idx="87">
                  <c:v>34.21</c:v>
                </c:pt>
                <c:pt idx="88">
                  <c:v>34.909999999999997</c:v>
                </c:pt>
                <c:pt idx="89">
                  <c:v>34.61</c:v>
                </c:pt>
                <c:pt idx="90">
                  <c:v>36.14</c:v>
                </c:pt>
                <c:pt idx="91">
                  <c:v>33.450000000000003</c:v>
                </c:pt>
                <c:pt idx="92">
                  <c:v>35.450000000000003</c:v>
                </c:pt>
                <c:pt idx="93">
                  <c:v>36.590000000000003</c:v>
                </c:pt>
                <c:pt idx="94">
                  <c:v>40.369999999999997</c:v>
                </c:pt>
                <c:pt idx="95">
                  <c:v>39.869999999999997</c:v>
                </c:pt>
                <c:pt idx="96">
                  <c:v>39.39</c:v>
                </c:pt>
                <c:pt idx="97">
                  <c:v>38.35</c:v>
                </c:pt>
                <c:pt idx="98">
                  <c:v>34.82</c:v>
                </c:pt>
                <c:pt idx="99">
                  <c:v>32.68</c:v>
                </c:pt>
                <c:pt idx="100">
                  <c:v>28.19</c:v>
                </c:pt>
                <c:pt idx="101">
                  <c:v>29.77</c:v>
                </c:pt>
                <c:pt idx="102">
                  <c:v>27.77</c:v>
                </c:pt>
                <c:pt idx="103">
                  <c:v>29.72</c:v>
                </c:pt>
                <c:pt idx="104">
                  <c:v>31.63</c:v>
                </c:pt>
                <c:pt idx="105">
                  <c:v>32.06</c:v>
                </c:pt>
                <c:pt idx="106">
                  <c:v>30.41</c:v>
                </c:pt>
                <c:pt idx="107">
                  <c:v>28.05</c:v>
                </c:pt>
                <c:pt idx="108">
                  <c:v>29.68</c:v>
                </c:pt>
                <c:pt idx="109">
                  <c:v>29.64</c:v>
                </c:pt>
                <c:pt idx="110">
                  <c:v>34.14</c:v>
                </c:pt>
                <c:pt idx="111">
                  <c:v>34.28</c:v>
                </c:pt>
                <c:pt idx="112">
                  <c:v>31.52</c:v>
                </c:pt>
                <c:pt idx="113">
                  <c:v>29.21</c:v>
                </c:pt>
                <c:pt idx="114">
                  <c:v>31.5</c:v>
                </c:pt>
                <c:pt idx="115">
                  <c:v>34.79</c:v>
                </c:pt>
                <c:pt idx="116">
                  <c:v>38.380000000000003</c:v>
                </c:pt>
                <c:pt idx="117">
                  <c:v>39.03</c:v>
                </c:pt>
                <c:pt idx="118">
                  <c:v>40.22</c:v>
                </c:pt>
                <c:pt idx="119">
                  <c:v>44.65</c:v>
                </c:pt>
                <c:pt idx="120">
                  <c:v>44.1</c:v>
                </c:pt>
                <c:pt idx="121">
                  <c:v>41.5</c:v>
                </c:pt>
                <c:pt idx="122">
                  <c:v>43.99</c:v>
                </c:pt>
                <c:pt idx="123">
                  <c:v>37.03</c:v>
                </c:pt>
                <c:pt idx="124">
                  <c:v>38.22</c:v>
                </c:pt>
                <c:pt idx="125">
                  <c:v>40.630000000000003</c:v>
                </c:pt>
                <c:pt idx="126">
                  <c:v>50.09</c:v>
                </c:pt>
                <c:pt idx="127">
                  <c:v>47.38</c:v>
                </c:pt>
                <c:pt idx="128">
                  <c:v>52.61</c:v>
                </c:pt>
                <c:pt idx="129">
                  <c:v>52.41</c:v>
                </c:pt>
                <c:pt idx="130">
                  <c:v>55.39</c:v>
                </c:pt>
                <c:pt idx="131">
                  <c:v>56.92</c:v>
                </c:pt>
                <c:pt idx="132">
                  <c:v>69.59</c:v>
                </c:pt>
                <c:pt idx="133">
                  <c:v>62.41</c:v>
                </c:pt>
                <c:pt idx="134">
                  <c:v>62.22</c:v>
                </c:pt>
                <c:pt idx="135">
                  <c:v>61.71</c:v>
                </c:pt>
                <c:pt idx="136">
                  <c:v>62.99</c:v>
                </c:pt>
                <c:pt idx="137">
                  <c:v>52.36</c:v>
                </c:pt>
                <c:pt idx="138">
                  <c:v>55.27</c:v>
                </c:pt>
                <c:pt idx="139">
                  <c:v>51.47</c:v>
                </c:pt>
                <c:pt idx="140">
                  <c:v>51.38</c:v>
                </c:pt>
                <c:pt idx="141">
                  <c:v>47.6</c:v>
                </c:pt>
                <c:pt idx="142">
                  <c:v>48.48</c:v>
                </c:pt>
                <c:pt idx="143">
                  <c:v>53.18</c:v>
                </c:pt>
                <c:pt idx="144">
                  <c:v>50.98</c:v>
                </c:pt>
                <c:pt idx="145">
                  <c:v>49.73</c:v>
                </c:pt>
                <c:pt idx="146">
                  <c:v>50.14</c:v>
                </c:pt>
                <c:pt idx="147">
                  <c:v>51.09</c:v>
                </c:pt>
                <c:pt idx="148">
                  <c:v>54.1</c:v>
                </c:pt>
                <c:pt idx="149">
                  <c:v>57.51</c:v>
                </c:pt>
                <c:pt idx="150">
                  <c:v>55.18</c:v>
                </c:pt>
                <c:pt idx="151">
                  <c:v>57.33</c:v>
                </c:pt>
                <c:pt idx="152">
                  <c:v>52.9</c:v>
                </c:pt>
                <c:pt idx="153">
                  <c:v>49.39</c:v>
                </c:pt>
                <c:pt idx="154">
                  <c:v>44.31</c:v>
                </c:pt>
                <c:pt idx="155">
                  <c:v>46.95</c:v>
                </c:pt>
                <c:pt idx="156">
                  <c:v>48.76</c:v>
                </c:pt>
                <c:pt idx="157">
                  <c:v>49.17</c:v>
                </c:pt>
                <c:pt idx="158">
                  <c:v>49.07</c:v>
                </c:pt>
                <c:pt idx="159">
                  <c:v>52.01</c:v>
                </c:pt>
                <c:pt idx="160">
                  <c:v>49.75</c:v>
                </c:pt>
                <c:pt idx="161">
                  <c:v>53.88</c:v>
                </c:pt>
                <c:pt idx="162">
                  <c:v>52.15</c:v>
                </c:pt>
                <c:pt idx="163">
                  <c:v>51.07</c:v>
                </c:pt>
                <c:pt idx="164">
                  <c:v>51.61</c:v>
                </c:pt>
                <c:pt idx="165">
                  <c:v>69.22</c:v>
                </c:pt>
                <c:pt idx="166">
                  <c:v>62.64</c:v>
                </c:pt>
                <c:pt idx="167">
                  <c:v>61.91</c:v>
                </c:pt>
                <c:pt idx="168">
                  <c:v>63.66</c:v>
                </c:pt>
                <c:pt idx="169">
                  <c:v>72</c:v>
                </c:pt>
                <c:pt idx="170">
                  <c:v>70.86</c:v>
                </c:pt>
                <c:pt idx="171">
                  <c:v>62.48</c:v>
                </c:pt>
                <c:pt idx="172">
                  <c:v>59.49</c:v>
                </c:pt>
                <c:pt idx="173">
                  <c:v>56.7</c:v>
                </c:pt>
                <c:pt idx="174">
                  <c:v>54.58</c:v>
                </c:pt>
                <c:pt idx="175">
                  <c:v>48.55</c:v>
                </c:pt>
                <c:pt idx="176">
                  <c:v>48.97</c:v>
                </c:pt>
                <c:pt idx="177">
                  <c:v>47.19</c:v>
                </c:pt>
                <c:pt idx="178">
                  <c:v>53.29</c:v>
                </c:pt>
                <c:pt idx="179">
                  <c:v>49.54</c:v>
                </c:pt>
                <c:pt idx="180">
                  <c:v>45.32</c:v>
                </c:pt>
                <c:pt idx="181">
                  <c:v>45.24</c:v>
                </c:pt>
                <c:pt idx="182">
                  <c:v>50.62</c:v>
                </c:pt>
                <c:pt idx="183">
                  <c:v>51.8</c:v>
                </c:pt>
                <c:pt idx="184">
                  <c:v>45.44</c:v>
                </c:pt>
                <c:pt idx="185">
                  <c:v>46.21</c:v>
                </c:pt>
                <c:pt idx="186">
                  <c:v>49.24</c:v>
                </c:pt>
                <c:pt idx="187">
                  <c:v>51.64</c:v>
                </c:pt>
                <c:pt idx="188">
                  <c:v>52.51</c:v>
                </c:pt>
                <c:pt idx="189">
                  <c:v>54.54</c:v>
                </c:pt>
                <c:pt idx="190">
                  <c:v>63.03</c:v>
                </c:pt>
                <c:pt idx="191">
                  <c:v>55.47</c:v>
                </c:pt>
                <c:pt idx="192">
                  <c:v>60.91</c:v>
                </c:pt>
                <c:pt idx="193">
                  <c:v>56.34</c:v>
                </c:pt>
                <c:pt idx="194">
                  <c:v>65.239999999999995</c:v>
                </c:pt>
                <c:pt idx="195">
                  <c:v>64.349999999999994</c:v>
                </c:pt>
                <c:pt idx="196">
                  <c:v>66.72</c:v>
                </c:pt>
                <c:pt idx="197">
                  <c:v>66.83</c:v>
                </c:pt>
                <c:pt idx="198">
                  <c:v>71.239999999999995</c:v>
                </c:pt>
                <c:pt idx="199">
                  <c:v>67.34</c:v>
                </c:pt>
                <c:pt idx="200">
                  <c:v>67.489999999999995</c:v>
                </c:pt>
                <c:pt idx="201">
                  <c:v>64.040000000000006</c:v>
                </c:pt>
                <c:pt idx="202">
                  <c:v>64.02</c:v>
                </c:pt>
                <c:pt idx="203">
                  <c:v>62.38</c:v>
                </c:pt>
                <c:pt idx="204">
                  <c:v>51.14</c:v>
                </c:pt>
                <c:pt idx="205">
                  <c:v>49.96</c:v>
                </c:pt>
                <c:pt idx="206">
                  <c:v>50.9</c:v>
                </c:pt>
                <c:pt idx="207">
                  <c:v>50.89</c:v>
                </c:pt>
                <c:pt idx="208">
                  <c:v>51.1</c:v>
                </c:pt>
                <c:pt idx="209">
                  <c:v>50.27</c:v>
                </c:pt>
                <c:pt idx="210">
                  <c:v>55.83</c:v>
                </c:pt>
                <c:pt idx="211">
                  <c:v>47.03</c:v>
                </c:pt>
                <c:pt idx="212">
                  <c:v>49.62</c:v>
                </c:pt>
                <c:pt idx="213">
                  <c:v>50.58</c:v>
                </c:pt>
                <c:pt idx="214">
                  <c:v>53.58</c:v>
                </c:pt>
                <c:pt idx="215">
                  <c:v>58.78</c:v>
                </c:pt>
                <c:pt idx="216">
                  <c:v>59.08</c:v>
                </c:pt>
                <c:pt idx="217">
                  <c:v>45.41</c:v>
                </c:pt>
                <c:pt idx="218">
                  <c:v>48.42</c:v>
                </c:pt>
                <c:pt idx="219">
                  <c:v>51.67</c:v>
                </c:pt>
                <c:pt idx="220">
                  <c:v>50.44</c:v>
                </c:pt>
                <c:pt idx="221">
                  <c:v>49.22</c:v>
                </c:pt>
                <c:pt idx="222">
                  <c:v>48.07</c:v>
                </c:pt>
              </c:numCache>
            </c:numRef>
          </c:val>
          <c:smooth val="1"/>
          <c:extLst>
            <c:ext xmlns:c16="http://schemas.microsoft.com/office/drawing/2014/chart" uri="{C3380CC4-5D6E-409C-BE32-E72D297353CC}">
              <c16:uniqueId val="{00000000-EA4C-4A75-976B-4E4570AED3B6}"/>
            </c:ext>
          </c:extLst>
        </c:ser>
        <c:ser>
          <c:idx val="1"/>
          <c:order val="1"/>
          <c:tx>
            <c:v>S&amp;P 500 (^SPX) - Index Value</c:v>
          </c:tx>
          <c:spPr>
            <a:ln w="25400">
              <a:solidFill>
                <a:schemeClr val="tx1"/>
              </a:solidFill>
              <a:prstDash val="solid"/>
            </a:ln>
          </c:spPr>
          <c:marker>
            <c:symbol val="none"/>
          </c:marker>
          <c:cat>
            <c:numRef>
              <c:f>'Pane 1'!$A$37:$A$259</c:f>
              <c:numCache>
                <c:formatCode>[$-409]mmm\-dd\-yyyy;@</c:formatCode>
                <c:ptCount val="223"/>
                <c:pt idx="0">
                  <c:v>43830</c:v>
                </c:pt>
                <c:pt idx="1">
                  <c:v>43832</c:v>
                </c:pt>
                <c:pt idx="2">
                  <c:v>43833</c:v>
                </c:pt>
                <c:pt idx="3">
                  <c:v>43836</c:v>
                </c:pt>
                <c:pt idx="4">
                  <c:v>43837</c:v>
                </c:pt>
                <c:pt idx="5">
                  <c:v>43838</c:v>
                </c:pt>
                <c:pt idx="6">
                  <c:v>43839</c:v>
                </c:pt>
                <c:pt idx="7">
                  <c:v>43840</c:v>
                </c:pt>
                <c:pt idx="8">
                  <c:v>43843</c:v>
                </c:pt>
                <c:pt idx="9">
                  <c:v>43844</c:v>
                </c:pt>
                <c:pt idx="10">
                  <c:v>43845</c:v>
                </c:pt>
                <c:pt idx="11">
                  <c:v>43846</c:v>
                </c:pt>
                <c:pt idx="12">
                  <c:v>43847</c:v>
                </c:pt>
                <c:pt idx="13">
                  <c:v>43851</c:v>
                </c:pt>
                <c:pt idx="14">
                  <c:v>43852</c:v>
                </c:pt>
                <c:pt idx="15">
                  <c:v>43853</c:v>
                </c:pt>
                <c:pt idx="16">
                  <c:v>43854</c:v>
                </c:pt>
                <c:pt idx="17">
                  <c:v>43857</c:v>
                </c:pt>
                <c:pt idx="18">
                  <c:v>43858</c:v>
                </c:pt>
                <c:pt idx="19">
                  <c:v>43859</c:v>
                </c:pt>
                <c:pt idx="20">
                  <c:v>43860</c:v>
                </c:pt>
                <c:pt idx="21">
                  <c:v>43861</c:v>
                </c:pt>
                <c:pt idx="22">
                  <c:v>43864</c:v>
                </c:pt>
                <c:pt idx="23">
                  <c:v>43865</c:v>
                </c:pt>
                <c:pt idx="24">
                  <c:v>43866</c:v>
                </c:pt>
                <c:pt idx="25">
                  <c:v>43867</c:v>
                </c:pt>
                <c:pt idx="26">
                  <c:v>43868</c:v>
                </c:pt>
                <c:pt idx="27">
                  <c:v>43871</c:v>
                </c:pt>
                <c:pt idx="28">
                  <c:v>43872</c:v>
                </c:pt>
                <c:pt idx="29">
                  <c:v>43873</c:v>
                </c:pt>
                <c:pt idx="30">
                  <c:v>43874</c:v>
                </c:pt>
                <c:pt idx="31">
                  <c:v>43875</c:v>
                </c:pt>
                <c:pt idx="32">
                  <c:v>43879</c:v>
                </c:pt>
                <c:pt idx="33">
                  <c:v>43880</c:v>
                </c:pt>
                <c:pt idx="34">
                  <c:v>43881</c:v>
                </c:pt>
                <c:pt idx="35">
                  <c:v>43882</c:v>
                </c:pt>
                <c:pt idx="36">
                  <c:v>43885</c:v>
                </c:pt>
                <c:pt idx="37">
                  <c:v>43886</c:v>
                </c:pt>
                <c:pt idx="38">
                  <c:v>43887</c:v>
                </c:pt>
                <c:pt idx="39">
                  <c:v>43888</c:v>
                </c:pt>
                <c:pt idx="40">
                  <c:v>43889</c:v>
                </c:pt>
                <c:pt idx="41">
                  <c:v>43892</c:v>
                </c:pt>
                <c:pt idx="42">
                  <c:v>43893</c:v>
                </c:pt>
                <c:pt idx="43">
                  <c:v>43894</c:v>
                </c:pt>
                <c:pt idx="44">
                  <c:v>43895</c:v>
                </c:pt>
                <c:pt idx="45">
                  <c:v>43896</c:v>
                </c:pt>
                <c:pt idx="46">
                  <c:v>43899</c:v>
                </c:pt>
                <c:pt idx="47">
                  <c:v>43900</c:v>
                </c:pt>
                <c:pt idx="48">
                  <c:v>43901</c:v>
                </c:pt>
                <c:pt idx="49">
                  <c:v>43902</c:v>
                </c:pt>
                <c:pt idx="50">
                  <c:v>43903</c:v>
                </c:pt>
                <c:pt idx="51">
                  <c:v>43906</c:v>
                </c:pt>
                <c:pt idx="52">
                  <c:v>43907</c:v>
                </c:pt>
                <c:pt idx="53">
                  <c:v>43908</c:v>
                </c:pt>
                <c:pt idx="54">
                  <c:v>43909</c:v>
                </c:pt>
                <c:pt idx="55">
                  <c:v>43910</c:v>
                </c:pt>
                <c:pt idx="56">
                  <c:v>43913</c:v>
                </c:pt>
                <c:pt idx="57">
                  <c:v>43914</c:v>
                </c:pt>
                <c:pt idx="58">
                  <c:v>43915</c:v>
                </c:pt>
                <c:pt idx="59">
                  <c:v>43916</c:v>
                </c:pt>
                <c:pt idx="60">
                  <c:v>43917</c:v>
                </c:pt>
                <c:pt idx="61">
                  <c:v>43920</c:v>
                </c:pt>
                <c:pt idx="62">
                  <c:v>43921</c:v>
                </c:pt>
                <c:pt idx="63">
                  <c:v>43922</c:v>
                </c:pt>
                <c:pt idx="64">
                  <c:v>43923</c:v>
                </c:pt>
                <c:pt idx="65">
                  <c:v>43924</c:v>
                </c:pt>
                <c:pt idx="66">
                  <c:v>43927</c:v>
                </c:pt>
                <c:pt idx="67">
                  <c:v>43928</c:v>
                </c:pt>
                <c:pt idx="68">
                  <c:v>43929</c:v>
                </c:pt>
                <c:pt idx="69">
                  <c:v>43930</c:v>
                </c:pt>
                <c:pt idx="70">
                  <c:v>43934</c:v>
                </c:pt>
                <c:pt idx="71">
                  <c:v>43935</c:v>
                </c:pt>
                <c:pt idx="72">
                  <c:v>43936</c:v>
                </c:pt>
                <c:pt idx="73">
                  <c:v>43937</c:v>
                </c:pt>
                <c:pt idx="74">
                  <c:v>43938</c:v>
                </c:pt>
                <c:pt idx="75">
                  <c:v>43941</c:v>
                </c:pt>
                <c:pt idx="76">
                  <c:v>43942</c:v>
                </c:pt>
                <c:pt idx="77">
                  <c:v>43943</c:v>
                </c:pt>
                <c:pt idx="78">
                  <c:v>43944</c:v>
                </c:pt>
                <c:pt idx="79">
                  <c:v>43945</c:v>
                </c:pt>
                <c:pt idx="80">
                  <c:v>43948</c:v>
                </c:pt>
                <c:pt idx="81">
                  <c:v>43949</c:v>
                </c:pt>
                <c:pt idx="82">
                  <c:v>43950</c:v>
                </c:pt>
                <c:pt idx="83">
                  <c:v>43951</c:v>
                </c:pt>
                <c:pt idx="84">
                  <c:v>43952</c:v>
                </c:pt>
                <c:pt idx="85">
                  <c:v>43955</c:v>
                </c:pt>
                <c:pt idx="86">
                  <c:v>43956</c:v>
                </c:pt>
                <c:pt idx="87">
                  <c:v>43957</c:v>
                </c:pt>
                <c:pt idx="88">
                  <c:v>43958</c:v>
                </c:pt>
                <c:pt idx="89">
                  <c:v>43959</c:v>
                </c:pt>
                <c:pt idx="90">
                  <c:v>43962</c:v>
                </c:pt>
                <c:pt idx="91">
                  <c:v>43963</c:v>
                </c:pt>
                <c:pt idx="92">
                  <c:v>43964</c:v>
                </c:pt>
                <c:pt idx="93">
                  <c:v>43965</c:v>
                </c:pt>
                <c:pt idx="94">
                  <c:v>43966</c:v>
                </c:pt>
                <c:pt idx="95">
                  <c:v>43969</c:v>
                </c:pt>
                <c:pt idx="96">
                  <c:v>43970</c:v>
                </c:pt>
                <c:pt idx="97">
                  <c:v>43971</c:v>
                </c:pt>
                <c:pt idx="98">
                  <c:v>43972</c:v>
                </c:pt>
                <c:pt idx="99">
                  <c:v>43973</c:v>
                </c:pt>
                <c:pt idx="100">
                  <c:v>43977</c:v>
                </c:pt>
                <c:pt idx="101">
                  <c:v>43978</c:v>
                </c:pt>
                <c:pt idx="102">
                  <c:v>43979</c:v>
                </c:pt>
                <c:pt idx="103">
                  <c:v>43980</c:v>
                </c:pt>
                <c:pt idx="104">
                  <c:v>43983</c:v>
                </c:pt>
                <c:pt idx="105">
                  <c:v>43984</c:v>
                </c:pt>
                <c:pt idx="106">
                  <c:v>43985</c:v>
                </c:pt>
                <c:pt idx="107">
                  <c:v>43986</c:v>
                </c:pt>
                <c:pt idx="108">
                  <c:v>43987</c:v>
                </c:pt>
                <c:pt idx="109">
                  <c:v>43990</c:v>
                </c:pt>
                <c:pt idx="110">
                  <c:v>43991</c:v>
                </c:pt>
                <c:pt idx="111">
                  <c:v>43992</c:v>
                </c:pt>
                <c:pt idx="112">
                  <c:v>43993</c:v>
                </c:pt>
                <c:pt idx="113">
                  <c:v>43994</c:v>
                </c:pt>
                <c:pt idx="114">
                  <c:v>43997</c:v>
                </c:pt>
                <c:pt idx="115">
                  <c:v>43998</c:v>
                </c:pt>
                <c:pt idx="116">
                  <c:v>43999</c:v>
                </c:pt>
                <c:pt idx="117">
                  <c:v>44000</c:v>
                </c:pt>
                <c:pt idx="118">
                  <c:v>44001</c:v>
                </c:pt>
                <c:pt idx="119">
                  <c:v>44004</c:v>
                </c:pt>
                <c:pt idx="120">
                  <c:v>44005</c:v>
                </c:pt>
                <c:pt idx="121">
                  <c:v>44006</c:v>
                </c:pt>
                <c:pt idx="122">
                  <c:v>44007</c:v>
                </c:pt>
                <c:pt idx="123">
                  <c:v>44008</c:v>
                </c:pt>
                <c:pt idx="124">
                  <c:v>44011</c:v>
                </c:pt>
                <c:pt idx="125">
                  <c:v>44012</c:v>
                </c:pt>
                <c:pt idx="126">
                  <c:v>44013</c:v>
                </c:pt>
                <c:pt idx="127">
                  <c:v>44014</c:v>
                </c:pt>
                <c:pt idx="128">
                  <c:v>44018</c:v>
                </c:pt>
                <c:pt idx="129">
                  <c:v>44019</c:v>
                </c:pt>
                <c:pt idx="130">
                  <c:v>44020</c:v>
                </c:pt>
                <c:pt idx="131">
                  <c:v>44021</c:v>
                </c:pt>
                <c:pt idx="132">
                  <c:v>44022</c:v>
                </c:pt>
                <c:pt idx="133">
                  <c:v>44025</c:v>
                </c:pt>
                <c:pt idx="134">
                  <c:v>44026</c:v>
                </c:pt>
                <c:pt idx="135">
                  <c:v>44027</c:v>
                </c:pt>
                <c:pt idx="136">
                  <c:v>44028</c:v>
                </c:pt>
                <c:pt idx="137">
                  <c:v>44029</c:v>
                </c:pt>
                <c:pt idx="138">
                  <c:v>44032</c:v>
                </c:pt>
                <c:pt idx="139">
                  <c:v>44033</c:v>
                </c:pt>
                <c:pt idx="140">
                  <c:v>44034</c:v>
                </c:pt>
                <c:pt idx="141">
                  <c:v>44035</c:v>
                </c:pt>
                <c:pt idx="142">
                  <c:v>44036</c:v>
                </c:pt>
                <c:pt idx="143">
                  <c:v>44039</c:v>
                </c:pt>
                <c:pt idx="144">
                  <c:v>44040</c:v>
                </c:pt>
                <c:pt idx="145">
                  <c:v>44041</c:v>
                </c:pt>
                <c:pt idx="146">
                  <c:v>44042</c:v>
                </c:pt>
                <c:pt idx="147">
                  <c:v>44043</c:v>
                </c:pt>
                <c:pt idx="148">
                  <c:v>44046</c:v>
                </c:pt>
                <c:pt idx="149">
                  <c:v>44047</c:v>
                </c:pt>
                <c:pt idx="150">
                  <c:v>44048</c:v>
                </c:pt>
                <c:pt idx="151">
                  <c:v>44049</c:v>
                </c:pt>
                <c:pt idx="152">
                  <c:v>44050</c:v>
                </c:pt>
                <c:pt idx="153">
                  <c:v>44053</c:v>
                </c:pt>
                <c:pt idx="154">
                  <c:v>44054</c:v>
                </c:pt>
                <c:pt idx="155">
                  <c:v>44055</c:v>
                </c:pt>
                <c:pt idx="156">
                  <c:v>44056</c:v>
                </c:pt>
                <c:pt idx="157">
                  <c:v>44057</c:v>
                </c:pt>
                <c:pt idx="158">
                  <c:v>44060</c:v>
                </c:pt>
                <c:pt idx="159">
                  <c:v>44061</c:v>
                </c:pt>
                <c:pt idx="160">
                  <c:v>44062</c:v>
                </c:pt>
                <c:pt idx="161">
                  <c:v>44063</c:v>
                </c:pt>
                <c:pt idx="162">
                  <c:v>44064</c:v>
                </c:pt>
                <c:pt idx="163">
                  <c:v>44067</c:v>
                </c:pt>
                <c:pt idx="164">
                  <c:v>44068</c:v>
                </c:pt>
                <c:pt idx="165">
                  <c:v>44069</c:v>
                </c:pt>
                <c:pt idx="166">
                  <c:v>44070</c:v>
                </c:pt>
                <c:pt idx="167">
                  <c:v>44071</c:v>
                </c:pt>
                <c:pt idx="168">
                  <c:v>44074</c:v>
                </c:pt>
                <c:pt idx="169">
                  <c:v>44075</c:v>
                </c:pt>
                <c:pt idx="170">
                  <c:v>44076</c:v>
                </c:pt>
                <c:pt idx="171">
                  <c:v>44077</c:v>
                </c:pt>
                <c:pt idx="172">
                  <c:v>44078</c:v>
                </c:pt>
                <c:pt idx="173">
                  <c:v>44082</c:v>
                </c:pt>
                <c:pt idx="174">
                  <c:v>44083</c:v>
                </c:pt>
                <c:pt idx="175">
                  <c:v>44084</c:v>
                </c:pt>
                <c:pt idx="176">
                  <c:v>44085</c:v>
                </c:pt>
                <c:pt idx="177">
                  <c:v>44088</c:v>
                </c:pt>
                <c:pt idx="178">
                  <c:v>44089</c:v>
                </c:pt>
                <c:pt idx="179">
                  <c:v>44090</c:v>
                </c:pt>
                <c:pt idx="180">
                  <c:v>44091</c:v>
                </c:pt>
                <c:pt idx="181">
                  <c:v>44092</c:v>
                </c:pt>
                <c:pt idx="182">
                  <c:v>44095</c:v>
                </c:pt>
                <c:pt idx="183">
                  <c:v>44096</c:v>
                </c:pt>
                <c:pt idx="184">
                  <c:v>44097</c:v>
                </c:pt>
                <c:pt idx="185">
                  <c:v>44098</c:v>
                </c:pt>
                <c:pt idx="186">
                  <c:v>44099</c:v>
                </c:pt>
                <c:pt idx="187">
                  <c:v>44102</c:v>
                </c:pt>
                <c:pt idx="188">
                  <c:v>44103</c:v>
                </c:pt>
                <c:pt idx="189">
                  <c:v>44104</c:v>
                </c:pt>
                <c:pt idx="190">
                  <c:v>44105</c:v>
                </c:pt>
                <c:pt idx="191">
                  <c:v>44106</c:v>
                </c:pt>
                <c:pt idx="192">
                  <c:v>44109</c:v>
                </c:pt>
                <c:pt idx="193">
                  <c:v>44110</c:v>
                </c:pt>
                <c:pt idx="194">
                  <c:v>44111</c:v>
                </c:pt>
                <c:pt idx="195">
                  <c:v>44112</c:v>
                </c:pt>
                <c:pt idx="196">
                  <c:v>44113</c:v>
                </c:pt>
                <c:pt idx="197">
                  <c:v>44116</c:v>
                </c:pt>
                <c:pt idx="198">
                  <c:v>44117</c:v>
                </c:pt>
                <c:pt idx="199">
                  <c:v>44118</c:v>
                </c:pt>
                <c:pt idx="200">
                  <c:v>44119</c:v>
                </c:pt>
                <c:pt idx="201">
                  <c:v>44120</c:v>
                </c:pt>
                <c:pt idx="202">
                  <c:v>44123</c:v>
                </c:pt>
                <c:pt idx="203">
                  <c:v>44124</c:v>
                </c:pt>
                <c:pt idx="204">
                  <c:v>44125</c:v>
                </c:pt>
                <c:pt idx="205">
                  <c:v>44126</c:v>
                </c:pt>
                <c:pt idx="206">
                  <c:v>44127</c:v>
                </c:pt>
                <c:pt idx="207">
                  <c:v>44130</c:v>
                </c:pt>
                <c:pt idx="208">
                  <c:v>44131</c:v>
                </c:pt>
                <c:pt idx="209">
                  <c:v>44132</c:v>
                </c:pt>
                <c:pt idx="210">
                  <c:v>44133</c:v>
                </c:pt>
                <c:pt idx="211">
                  <c:v>44134</c:v>
                </c:pt>
                <c:pt idx="212">
                  <c:v>44137</c:v>
                </c:pt>
                <c:pt idx="213">
                  <c:v>44138</c:v>
                </c:pt>
                <c:pt idx="214">
                  <c:v>44139</c:v>
                </c:pt>
                <c:pt idx="215">
                  <c:v>44140</c:v>
                </c:pt>
                <c:pt idx="216">
                  <c:v>44141</c:v>
                </c:pt>
                <c:pt idx="217">
                  <c:v>44144</c:v>
                </c:pt>
                <c:pt idx="218">
                  <c:v>44145</c:v>
                </c:pt>
                <c:pt idx="219">
                  <c:v>44146</c:v>
                </c:pt>
                <c:pt idx="220">
                  <c:v>44147</c:v>
                </c:pt>
                <c:pt idx="221">
                  <c:v>44148</c:v>
                </c:pt>
                <c:pt idx="222">
                  <c:v>44151</c:v>
                </c:pt>
              </c:numCache>
            </c:numRef>
          </c:cat>
          <c:val>
            <c:numRef>
              <c:f>'Pane 1'!$C$37:$C$259</c:f>
              <c:numCache>
                <c:formatCode>0.00\%</c:formatCode>
                <c:ptCount val="223"/>
                <c:pt idx="0">
                  <c:v>0</c:v>
                </c:pt>
                <c:pt idx="1">
                  <c:v>0.84</c:v>
                </c:pt>
                <c:pt idx="2">
                  <c:v>0.13</c:v>
                </c:pt>
                <c:pt idx="3">
                  <c:v>0.48</c:v>
                </c:pt>
                <c:pt idx="4">
                  <c:v>0.2</c:v>
                </c:pt>
                <c:pt idx="5">
                  <c:v>0.69</c:v>
                </c:pt>
                <c:pt idx="6">
                  <c:v>1.36</c:v>
                </c:pt>
                <c:pt idx="7">
                  <c:v>1.07</c:v>
                </c:pt>
                <c:pt idx="8">
                  <c:v>1.78</c:v>
                </c:pt>
                <c:pt idx="9">
                  <c:v>1.62</c:v>
                </c:pt>
                <c:pt idx="10">
                  <c:v>1.81</c:v>
                </c:pt>
                <c:pt idx="11">
                  <c:v>2.66</c:v>
                </c:pt>
                <c:pt idx="12">
                  <c:v>3.06</c:v>
                </c:pt>
                <c:pt idx="13">
                  <c:v>2.79</c:v>
                </c:pt>
                <c:pt idx="14">
                  <c:v>2.82</c:v>
                </c:pt>
                <c:pt idx="15">
                  <c:v>2.93</c:v>
                </c:pt>
                <c:pt idx="16">
                  <c:v>2</c:v>
                </c:pt>
                <c:pt idx="17">
                  <c:v>0.4</c:v>
                </c:pt>
                <c:pt idx="18">
                  <c:v>1.41</c:v>
                </c:pt>
                <c:pt idx="19">
                  <c:v>1.32</c:v>
                </c:pt>
                <c:pt idx="20">
                  <c:v>1.64</c:v>
                </c:pt>
                <c:pt idx="21">
                  <c:v>-0.16</c:v>
                </c:pt>
                <c:pt idx="22">
                  <c:v>0.56000000000000005</c:v>
                </c:pt>
                <c:pt idx="23">
                  <c:v>2.0699999999999998</c:v>
                </c:pt>
                <c:pt idx="24">
                  <c:v>3.22</c:v>
                </c:pt>
                <c:pt idx="25">
                  <c:v>3.56</c:v>
                </c:pt>
                <c:pt idx="26">
                  <c:v>3</c:v>
                </c:pt>
                <c:pt idx="27">
                  <c:v>3.75</c:v>
                </c:pt>
                <c:pt idx="28">
                  <c:v>3.93</c:v>
                </c:pt>
                <c:pt idx="29">
                  <c:v>4.5999999999999996</c:v>
                </c:pt>
                <c:pt idx="30">
                  <c:v>4.43</c:v>
                </c:pt>
                <c:pt idx="31">
                  <c:v>4.62</c:v>
                </c:pt>
                <c:pt idx="32">
                  <c:v>4.32</c:v>
                </c:pt>
                <c:pt idx="33">
                  <c:v>4.8099999999999996</c:v>
                </c:pt>
                <c:pt idx="34">
                  <c:v>4.41</c:v>
                </c:pt>
                <c:pt idx="35">
                  <c:v>3.31</c:v>
                </c:pt>
                <c:pt idx="36">
                  <c:v>-0.15</c:v>
                </c:pt>
                <c:pt idx="37">
                  <c:v>-3.17</c:v>
                </c:pt>
                <c:pt idx="38">
                  <c:v>-3.54</c:v>
                </c:pt>
                <c:pt idx="39">
                  <c:v>-7.8</c:v>
                </c:pt>
                <c:pt idx="40">
                  <c:v>-8.56</c:v>
                </c:pt>
                <c:pt idx="41">
                  <c:v>-4.3499999999999996</c:v>
                </c:pt>
                <c:pt idx="42">
                  <c:v>-7.04</c:v>
                </c:pt>
                <c:pt idx="43">
                  <c:v>-3.12</c:v>
                </c:pt>
                <c:pt idx="44">
                  <c:v>-6.4</c:v>
                </c:pt>
                <c:pt idx="45">
                  <c:v>-8</c:v>
                </c:pt>
                <c:pt idx="46">
                  <c:v>-14.99</c:v>
                </c:pt>
                <c:pt idx="47">
                  <c:v>-10.79</c:v>
                </c:pt>
                <c:pt idx="48">
                  <c:v>-15.15</c:v>
                </c:pt>
                <c:pt idx="49">
                  <c:v>-23.22</c:v>
                </c:pt>
                <c:pt idx="50">
                  <c:v>-16.09</c:v>
                </c:pt>
                <c:pt idx="51">
                  <c:v>-26.14</c:v>
                </c:pt>
                <c:pt idx="52">
                  <c:v>-21.72</c:v>
                </c:pt>
                <c:pt idx="53">
                  <c:v>-25.77</c:v>
                </c:pt>
                <c:pt idx="54">
                  <c:v>-25.42</c:v>
                </c:pt>
                <c:pt idx="55">
                  <c:v>-28.66</c:v>
                </c:pt>
                <c:pt idx="56">
                  <c:v>-30.75</c:v>
                </c:pt>
                <c:pt idx="57">
                  <c:v>-24.25</c:v>
                </c:pt>
                <c:pt idx="58">
                  <c:v>-23.38</c:v>
                </c:pt>
                <c:pt idx="59">
                  <c:v>-18.59</c:v>
                </c:pt>
                <c:pt idx="60">
                  <c:v>-21.34</c:v>
                </c:pt>
                <c:pt idx="61">
                  <c:v>-18.7</c:v>
                </c:pt>
                <c:pt idx="62">
                  <c:v>-20</c:v>
                </c:pt>
                <c:pt idx="63">
                  <c:v>-23.53</c:v>
                </c:pt>
                <c:pt idx="64">
                  <c:v>-21.79</c:v>
                </c:pt>
                <c:pt idx="65">
                  <c:v>-22.97</c:v>
                </c:pt>
                <c:pt idx="66">
                  <c:v>-17.55</c:v>
                </c:pt>
                <c:pt idx="67">
                  <c:v>-17.690000000000001</c:v>
                </c:pt>
                <c:pt idx="68">
                  <c:v>-14.88</c:v>
                </c:pt>
                <c:pt idx="69">
                  <c:v>-13.65</c:v>
                </c:pt>
                <c:pt idx="70">
                  <c:v>-14.52</c:v>
                </c:pt>
                <c:pt idx="71">
                  <c:v>-11.91</c:v>
                </c:pt>
                <c:pt idx="72">
                  <c:v>-13.85</c:v>
                </c:pt>
                <c:pt idx="73">
                  <c:v>-13.35</c:v>
                </c:pt>
                <c:pt idx="74">
                  <c:v>-11.03</c:v>
                </c:pt>
                <c:pt idx="75">
                  <c:v>-12.62</c:v>
                </c:pt>
                <c:pt idx="76">
                  <c:v>-15.3</c:v>
                </c:pt>
                <c:pt idx="77">
                  <c:v>-13.35</c:v>
                </c:pt>
                <c:pt idx="78">
                  <c:v>-13.4</c:v>
                </c:pt>
                <c:pt idx="79">
                  <c:v>-12.2</c:v>
                </c:pt>
                <c:pt idx="80">
                  <c:v>-10.9</c:v>
                </c:pt>
                <c:pt idx="81">
                  <c:v>-11.37</c:v>
                </c:pt>
                <c:pt idx="82">
                  <c:v>-9.02</c:v>
                </c:pt>
                <c:pt idx="83">
                  <c:v>-9.85</c:v>
                </c:pt>
                <c:pt idx="84">
                  <c:v>-12.38</c:v>
                </c:pt>
                <c:pt idx="85">
                  <c:v>-12.01</c:v>
                </c:pt>
                <c:pt idx="86">
                  <c:v>-11.22</c:v>
                </c:pt>
                <c:pt idx="87">
                  <c:v>-11.83</c:v>
                </c:pt>
                <c:pt idx="88">
                  <c:v>-10.82</c:v>
                </c:pt>
                <c:pt idx="89">
                  <c:v>-9.32</c:v>
                </c:pt>
                <c:pt idx="90">
                  <c:v>-9.3000000000000007</c:v>
                </c:pt>
                <c:pt idx="91">
                  <c:v>-11.16</c:v>
                </c:pt>
                <c:pt idx="92">
                  <c:v>-12.71</c:v>
                </c:pt>
                <c:pt idx="93">
                  <c:v>-11.71</c:v>
                </c:pt>
                <c:pt idx="94">
                  <c:v>-11.36</c:v>
                </c:pt>
                <c:pt idx="95">
                  <c:v>-8.57</c:v>
                </c:pt>
                <c:pt idx="96">
                  <c:v>-9.5299999999999994</c:v>
                </c:pt>
                <c:pt idx="97">
                  <c:v>-8.02</c:v>
                </c:pt>
                <c:pt idx="98">
                  <c:v>-8.74</c:v>
                </c:pt>
                <c:pt idx="99">
                  <c:v>-8.52</c:v>
                </c:pt>
                <c:pt idx="100">
                  <c:v>-7.4</c:v>
                </c:pt>
                <c:pt idx="101">
                  <c:v>-6.02</c:v>
                </c:pt>
                <c:pt idx="102">
                  <c:v>-6.22</c:v>
                </c:pt>
                <c:pt idx="103">
                  <c:v>-5.77</c:v>
                </c:pt>
                <c:pt idx="104">
                  <c:v>-5.42</c:v>
                </c:pt>
                <c:pt idx="105">
                  <c:v>-4.6399999999999997</c:v>
                </c:pt>
                <c:pt idx="106">
                  <c:v>-3.34</c:v>
                </c:pt>
                <c:pt idx="107">
                  <c:v>-3.67</c:v>
                </c:pt>
                <c:pt idx="108">
                  <c:v>-1.1399999999999999</c:v>
                </c:pt>
                <c:pt idx="109">
                  <c:v>0.05</c:v>
                </c:pt>
                <c:pt idx="110">
                  <c:v>-0.73</c:v>
                </c:pt>
                <c:pt idx="111">
                  <c:v>-1.26</c:v>
                </c:pt>
                <c:pt idx="112">
                  <c:v>-7.08</c:v>
                </c:pt>
                <c:pt idx="113">
                  <c:v>-5.86</c:v>
                </c:pt>
                <c:pt idx="114">
                  <c:v>-5.08</c:v>
                </c:pt>
                <c:pt idx="115">
                  <c:v>-3.28</c:v>
                </c:pt>
                <c:pt idx="116">
                  <c:v>-3.63</c:v>
                </c:pt>
                <c:pt idx="117">
                  <c:v>-3.57</c:v>
                </c:pt>
                <c:pt idx="118">
                  <c:v>-4.12</c:v>
                </c:pt>
                <c:pt idx="119">
                  <c:v>-3.5</c:v>
                </c:pt>
                <c:pt idx="120">
                  <c:v>-3.08</c:v>
                </c:pt>
                <c:pt idx="121">
                  <c:v>-5.59</c:v>
                </c:pt>
                <c:pt idx="122">
                  <c:v>-4.55</c:v>
                </c:pt>
                <c:pt idx="123">
                  <c:v>-6.86</c:v>
                </c:pt>
                <c:pt idx="124">
                  <c:v>-5.5</c:v>
                </c:pt>
                <c:pt idx="125">
                  <c:v>-4.04</c:v>
                </c:pt>
                <c:pt idx="126">
                  <c:v>-3.56</c:v>
                </c:pt>
                <c:pt idx="127">
                  <c:v>-3.12</c:v>
                </c:pt>
                <c:pt idx="128">
                  <c:v>-1.58</c:v>
                </c:pt>
                <c:pt idx="129">
                  <c:v>-2.65</c:v>
                </c:pt>
                <c:pt idx="130">
                  <c:v>-1.88</c:v>
                </c:pt>
                <c:pt idx="131">
                  <c:v>-2.44</c:v>
                </c:pt>
                <c:pt idx="132">
                  <c:v>-1.42</c:v>
                </c:pt>
                <c:pt idx="133">
                  <c:v>-2.34</c:v>
                </c:pt>
                <c:pt idx="134">
                  <c:v>-1.03</c:v>
                </c:pt>
                <c:pt idx="135">
                  <c:v>-0.13</c:v>
                </c:pt>
                <c:pt idx="136">
                  <c:v>-0.47</c:v>
                </c:pt>
                <c:pt idx="137">
                  <c:v>-0.19</c:v>
                </c:pt>
                <c:pt idx="138">
                  <c:v>0.65</c:v>
                </c:pt>
                <c:pt idx="139">
                  <c:v>0.82</c:v>
                </c:pt>
                <c:pt idx="140">
                  <c:v>1.4</c:v>
                </c:pt>
                <c:pt idx="141">
                  <c:v>0.15</c:v>
                </c:pt>
                <c:pt idx="142">
                  <c:v>-0.47</c:v>
                </c:pt>
                <c:pt idx="143">
                  <c:v>0.27</c:v>
                </c:pt>
                <c:pt idx="144">
                  <c:v>-0.38</c:v>
                </c:pt>
                <c:pt idx="145">
                  <c:v>0.86</c:v>
                </c:pt>
                <c:pt idx="146">
                  <c:v>0.48</c:v>
                </c:pt>
                <c:pt idx="147">
                  <c:v>1.25</c:v>
                </c:pt>
                <c:pt idx="148">
                  <c:v>1.98</c:v>
                </c:pt>
                <c:pt idx="149">
                  <c:v>2.34</c:v>
                </c:pt>
                <c:pt idx="150">
                  <c:v>3</c:v>
                </c:pt>
                <c:pt idx="151">
                  <c:v>3.66</c:v>
                </c:pt>
                <c:pt idx="152">
                  <c:v>3.73</c:v>
                </c:pt>
                <c:pt idx="153">
                  <c:v>4.01</c:v>
                </c:pt>
                <c:pt idx="154">
                  <c:v>3.19</c:v>
                </c:pt>
                <c:pt idx="155">
                  <c:v>4.63</c:v>
                </c:pt>
                <c:pt idx="156">
                  <c:v>4.42</c:v>
                </c:pt>
                <c:pt idx="157">
                  <c:v>4.4000000000000004</c:v>
                </c:pt>
                <c:pt idx="158">
                  <c:v>4.68</c:v>
                </c:pt>
                <c:pt idx="159">
                  <c:v>4.92</c:v>
                </c:pt>
                <c:pt idx="160">
                  <c:v>4.46</c:v>
                </c:pt>
                <c:pt idx="161">
                  <c:v>4.79</c:v>
                </c:pt>
                <c:pt idx="162">
                  <c:v>5.15</c:v>
                </c:pt>
                <c:pt idx="163">
                  <c:v>6.21</c:v>
                </c:pt>
                <c:pt idx="164">
                  <c:v>6.59</c:v>
                </c:pt>
                <c:pt idx="165">
                  <c:v>7.67</c:v>
                </c:pt>
                <c:pt idx="166">
                  <c:v>7.85</c:v>
                </c:pt>
                <c:pt idx="167">
                  <c:v>8.58</c:v>
                </c:pt>
                <c:pt idx="168">
                  <c:v>8.34</c:v>
                </c:pt>
                <c:pt idx="169">
                  <c:v>9.16</c:v>
                </c:pt>
                <c:pt idx="170">
                  <c:v>10.84</c:v>
                </c:pt>
                <c:pt idx="171">
                  <c:v>6.94</c:v>
                </c:pt>
                <c:pt idx="172">
                  <c:v>6.07</c:v>
                </c:pt>
                <c:pt idx="173">
                  <c:v>3.13</c:v>
                </c:pt>
                <c:pt idx="174">
                  <c:v>5.21</c:v>
                </c:pt>
                <c:pt idx="175">
                  <c:v>3.36</c:v>
                </c:pt>
                <c:pt idx="176">
                  <c:v>3.41</c:v>
                </c:pt>
                <c:pt idx="177">
                  <c:v>4.7300000000000004</c:v>
                </c:pt>
                <c:pt idx="178">
                  <c:v>5.27</c:v>
                </c:pt>
                <c:pt idx="179">
                  <c:v>4.79</c:v>
                </c:pt>
                <c:pt idx="180">
                  <c:v>3.91</c:v>
                </c:pt>
                <c:pt idx="181">
                  <c:v>2.74</c:v>
                </c:pt>
                <c:pt idx="182">
                  <c:v>1.56</c:v>
                </c:pt>
                <c:pt idx="183">
                  <c:v>2.62</c:v>
                </c:pt>
                <c:pt idx="184">
                  <c:v>0.19</c:v>
                </c:pt>
                <c:pt idx="185">
                  <c:v>0.49</c:v>
                </c:pt>
                <c:pt idx="186">
                  <c:v>2.09</c:v>
                </c:pt>
                <c:pt idx="187">
                  <c:v>3.74</c:v>
                </c:pt>
                <c:pt idx="188">
                  <c:v>3.24</c:v>
                </c:pt>
                <c:pt idx="189">
                  <c:v>4.09</c:v>
                </c:pt>
                <c:pt idx="190">
                  <c:v>4.6399999999999997</c:v>
                </c:pt>
                <c:pt idx="191">
                  <c:v>3.64</c:v>
                </c:pt>
                <c:pt idx="192">
                  <c:v>5.5</c:v>
                </c:pt>
                <c:pt idx="193">
                  <c:v>4.03</c:v>
                </c:pt>
                <c:pt idx="194">
                  <c:v>5.84</c:v>
                </c:pt>
                <c:pt idx="195">
                  <c:v>6.69</c:v>
                </c:pt>
                <c:pt idx="196">
                  <c:v>7.63</c:v>
                </c:pt>
                <c:pt idx="197">
                  <c:v>9.39</c:v>
                </c:pt>
                <c:pt idx="198">
                  <c:v>8.6999999999999993</c:v>
                </c:pt>
                <c:pt idx="199">
                  <c:v>7.98</c:v>
                </c:pt>
                <c:pt idx="200">
                  <c:v>7.82</c:v>
                </c:pt>
                <c:pt idx="201">
                  <c:v>7.83</c:v>
                </c:pt>
                <c:pt idx="202">
                  <c:v>6.07</c:v>
                </c:pt>
                <c:pt idx="203">
                  <c:v>6.57</c:v>
                </c:pt>
                <c:pt idx="204">
                  <c:v>6.34</c:v>
                </c:pt>
                <c:pt idx="205">
                  <c:v>6.89</c:v>
                </c:pt>
                <c:pt idx="206">
                  <c:v>7.26</c:v>
                </c:pt>
                <c:pt idx="207">
                  <c:v>5.27</c:v>
                </c:pt>
                <c:pt idx="208">
                  <c:v>4.95</c:v>
                </c:pt>
                <c:pt idx="209">
                  <c:v>1.25</c:v>
                </c:pt>
                <c:pt idx="210">
                  <c:v>2.46</c:v>
                </c:pt>
                <c:pt idx="211">
                  <c:v>1.21</c:v>
                </c:pt>
                <c:pt idx="212">
                  <c:v>2.46</c:v>
                </c:pt>
                <c:pt idx="213">
                  <c:v>4.28</c:v>
                </c:pt>
                <c:pt idx="214">
                  <c:v>6.58</c:v>
                </c:pt>
                <c:pt idx="215">
                  <c:v>8.66</c:v>
                </c:pt>
                <c:pt idx="216">
                  <c:v>8.6199999999999992</c:v>
                </c:pt>
                <c:pt idx="217">
                  <c:v>9.9</c:v>
                </c:pt>
                <c:pt idx="218">
                  <c:v>9.74</c:v>
                </c:pt>
                <c:pt idx="219">
                  <c:v>10.58</c:v>
                </c:pt>
                <c:pt idx="220">
                  <c:v>9.48</c:v>
                </c:pt>
                <c:pt idx="221">
                  <c:v>10.97</c:v>
                </c:pt>
                <c:pt idx="222">
                  <c:v>12.26</c:v>
                </c:pt>
              </c:numCache>
            </c:numRef>
          </c:val>
          <c:smooth val="1"/>
          <c:extLst>
            <c:ext xmlns:c16="http://schemas.microsoft.com/office/drawing/2014/chart" uri="{C3380CC4-5D6E-409C-BE32-E72D297353CC}">
              <c16:uniqueId val="{00000001-EA4C-4A75-976B-4E4570AED3B6}"/>
            </c:ext>
          </c:extLst>
        </c:ser>
        <c:dLbls>
          <c:showLegendKey val="0"/>
          <c:showVal val="0"/>
          <c:showCatName val="0"/>
          <c:showSerName val="0"/>
          <c:showPercent val="0"/>
          <c:showBubbleSize val="0"/>
        </c:dLbls>
        <c:smooth val="0"/>
        <c:axId val="1890864639"/>
        <c:axId val="1"/>
      </c:lineChart>
      <c:dateAx>
        <c:axId val="1890864639"/>
        <c:scaling>
          <c:orientation val="minMax"/>
        </c:scaling>
        <c:delete val="0"/>
        <c:axPos val="b"/>
        <c:numFmt formatCode="[$-409]mmm\-dd\-yyyy;@" sourceLinked="1"/>
        <c:majorTickMark val="none"/>
        <c:minorTickMark val="none"/>
        <c:tickLblPos val="low"/>
        <c:txPr>
          <a:bodyPr rot="-2700000" vert="horz"/>
          <a:lstStyle/>
          <a:p>
            <a:pPr>
              <a:defRPr sz="1000" b="0" i="0" u="none" strike="noStrike" baseline="0">
                <a:solidFill>
                  <a:srgbClr val="000000"/>
                </a:solidFill>
                <a:latin typeface="Arial"/>
                <a:ea typeface="Arial"/>
                <a:cs typeface="Arial"/>
              </a:defRPr>
            </a:pPr>
            <a:endParaRPr lang="en-US"/>
          </a:p>
        </c:txPr>
        <c:crossAx val="1"/>
        <c:crosses val="autoZero"/>
        <c:auto val="1"/>
        <c:lblOffset val="100"/>
        <c:baseTimeUnit val="days"/>
        <c:minorUnit val="9"/>
      </c:dateAx>
      <c:valAx>
        <c:axId val="1"/>
        <c:scaling>
          <c:orientation val="minMax"/>
          <c:max val="83"/>
          <c:min val="-42"/>
        </c:scaling>
        <c:delete val="0"/>
        <c:axPos val="l"/>
        <c:numFmt formatCode="0.00\%" sourceLinked="1"/>
        <c:majorTickMark val="none"/>
        <c:minorTickMark val="none"/>
        <c:tickLblPos val="nextTo"/>
        <c:txPr>
          <a:bodyPr rot="0" vert="horz"/>
          <a:lstStyle/>
          <a:p>
            <a:pPr>
              <a:defRPr sz="1000" b="0" i="0" u="none" strike="noStrike" baseline="0">
                <a:solidFill>
                  <a:srgbClr val="000000"/>
                </a:solidFill>
                <a:latin typeface="Arial"/>
                <a:ea typeface="Arial"/>
                <a:cs typeface="Arial"/>
              </a:defRPr>
            </a:pPr>
            <a:endParaRPr lang="en-US"/>
          </a:p>
        </c:txPr>
        <c:crossAx val="1890864639"/>
        <c:crosses val="autoZero"/>
        <c:crossBetween val="between"/>
      </c:valAx>
      <c:spPr>
        <a:solidFill>
          <a:srgbClr val="FFFFFF"/>
        </a:solidFill>
        <a:ln w="12700">
          <a:solidFill>
            <a:srgbClr val="808080"/>
          </a:solidFill>
          <a:prstDash val="solid"/>
        </a:ln>
      </c:spPr>
    </c:plotArea>
    <c:legend>
      <c:legendPos val="b"/>
      <c:overlay val="0"/>
      <c:spPr>
        <a:solidFill>
          <a:srgbClr val="FFFFFF"/>
        </a:solidFill>
        <a:ln w="3175">
          <a:solidFill>
            <a:srgbClr val="000000"/>
          </a:solidFill>
          <a:prstDash val="solid"/>
        </a:ln>
      </c:spPr>
      <c:txPr>
        <a:bodyPr/>
        <a:lstStyle/>
        <a:p>
          <a:pPr>
            <a:defRPr sz="920" b="0"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0" i="0" u="none" strike="noStrike" baseline="0">
                <a:solidFill>
                  <a:srgbClr val="000000"/>
                </a:solidFill>
                <a:latin typeface="Arial"/>
                <a:ea typeface="Arial"/>
                <a:cs typeface="Arial"/>
              </a:defRPr>
            </a:pPr>
            <a:r>
              <a:rPr lang="en-CA"/>
              <a:t>AMC Networks Inc. (NasdaqGS:AMCX)</a:t>
            </a:r>
          </a:p>
        </c:rich>
      </c:tx>
      <c:layout>
        <c:manualLayout>
          <c:xMode val="edge"/>
          <c:yMode val="edge"/>
          <c:x val="0.35301668806161746"/>
          <c:y val="3.0612275402857346E-2"/>
        </c:manualLayout>
      </c:layout>
      <c:overlay val="0"/>
      <c:spPr>
        <a:noFill/>
        <a:ln w="25400">
          <a:noFill/>
        </a:ln>
      </c:spPr>
    </c:title>
    <c:autoTitleDeleted val="0"/>
    <c:plotArea>
      <c:layout>
        <c:manualLayout>
          <c:layoutTarget val="inner"/>
          <c:xMode val="edge"/>
          <c:yMode val="edge"/>
          <c:x val="7.1887034659820284E-2"/>
          <c:y val="0.13877564849295329"/>
          <c:w val="0.91014120667522469"/>
          <c:h val="0.67755169558324257"/>
        </c:manualLayout>
      </c:layout>
      <c:lineChart>
        <c:grouping val="standard"/>
        <c:varyColors val="0"/>
        <c:ser>
          <c:idx val="0"/>
          <c:order val="0"/>
          <c:tx>
            <c:v>Basic EPS </c:v>
          </c:tx>
          <c:spPr>
            <a:ln w="12700">
              <a:solidFill>
                <a:srgbClr val="3030FF"/>
              </a:solidFill>
              <a:prstDash val="solid"/>
            </a:ln>
          </c:spPr>
          <c:marker>
            <c:symbol val="circle"/>
            <c:size val="5"/>
            <c:spPr>
              <a:solidFill>
                <a:srgbClr val="3030FF"/>
              </a:solidFill>
              <a:ln>
                <a:solidFill>
                  <a:srgbClr val="3030FF"/>
                </a:solidFill>
                <a:prstDash val="solid"/>
              </a:ln>
            </c:spPr>
          </c:marker>
          <c:dLbls>
            <c:dLbl>
              <c:idx val="2"/>
              <c:layout>
                <c:manualLayout>
                  <c:x val="-5.3658536585365887E-2"/>
                  <c:y val="2.789115646258508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D3F-4D6F-A37D-B4EEB02600D6}"/>
                </c:ext>
              </c:extLst>
            </c:dLbl>
            <c:dLbl>
              <c:idx val="4"/>
              <c:layout>
                <c:manualLayout>
                  <c:x val="-5.0235344458707747E-2"/>
                  <c:y val="2.789115646258493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D3F-4D6F-A37D-B4EEB02600D6}"/>
                </c:ext>
              </c:extLst>
            </c:dLbl>
            <c:dLbl>
              <c:idx val="6"/>
              <c:layout>
                <c:manualLayout>
                  <c:x val="-4.8523748395378631E-2"/>
                  <c:y val="-4.01360544217687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D3F-4D6F-A37D-B4EEB02600D6}"/>
                </c:ext>
              </c:extLst>
            </c:dLbl>
            <c:dLbl>
              <c:idx val="8"/>
              <c:layout>
                <c:manualLayout>
                  <c:x val="-4.8326982233767635E-2"/>
                  <c:y val="3.061224489795918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D3F-4D6F-A37D-B4EEB02600D6}"/>
                </c:ext>
              </c:extLst>
            </c:dLbl>
            <c:dLbl>
              <c:idx val="10"/>
              <c:layout>
                <c:manualLayout>
                  <c:x val="-5.0235344458707747E-2"/>
                  <c:y val="2.517006802721088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D3F-4D6F-A37D-B4EEB02600D6}"/>
                </c:ext>
              </c:extLst>
            </c:dLbl>
            <c:spPr>
              <a:noFill/>
              <a:ln>
                <a:noFill/>
              </a:ln>
              <a:effectLst/>
            </c:spPr>
            <c:txPr>
              <a:bodyPr wrap="square" lIns="38100" tIns="19050" rIns="38100" bIns="19050" anchor="ctr">
                <a:spAutoFit/>
              </a:bodyPr>
              <a:lstStyle/>
              <a:p>
                <a:pPr>
                  <a:defRPr b="1"/>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'1 - AMC Networks Inc (... Data'!$A$2:$A$13</c:f>
              <c:strCache>
                <c:ptCount val="12"/>
                <c:pt idx="0">
                  <c:v>Dec-31-2017</c:v>
                </c:pt>
                <c:pt idx="1">
                  <c:v>Mar-31-2018</c:v>
                </c:pt>
                <c:pt idx="2">
                  <c:v>Jun-30-2018</c:v>
                </c:pt>
                <c:pt idx="3">
                  <c:v>Sep-30-2018</c:v>
                </c:pt>
                <c:pt idx="4">
                  <c:v>Dec-31-2018</c:v>
                </c:pt>
                <c:pt idx="5">
                  <c:v>Mar-31-2019</c:v>
                </c:pt>
                <c:pt idx="6">
                  <c:v>Jun-30-2019</c:v>
                </c:pt>
                <c:pt idx="7">
                  <c:v>Sep-30-2019</c:v>
                </c:pt>
                <c:pt idx="8">
                  <c:v>Dec-31-2019</c:v>
                </c:pt>
                <c:pt idx="9">
                  <c:v>Mar-31-2020</c:v>
                </c:pt>
                <c:pt idx="10">
                  <c:v>Jun-30-2020</c:v>
                </c:pt>
                <c:pt idx="11">
                  <c:v>Sep-30-2020</c:v>
                </c:pt>
              </c:strCache>
            </c:strRef>
          </c:cat>
          <c:val>
            <c:numRef>
              <c:f>'1 - AMC Networks Inc (... Data'!$B$2:$B$13</c:f>
              <c:numCache>
                <c:formatCode>General</c:formatCode>
                <c:ptCount val="12"/>
                <c:pt idx="0">
                  <c:v>2.355283</c:v>
                </c:pt>
                <c:pt idx="1">
                  <c:v>2.5730309999999998</c:v>
                </c:pt>
                <c:pt idx="2">
                  <c:v>1.8383769999999999</c:v>
                </c:pt>
                <c:pt idx="3">
                  <c:v>1.956167</c:v>
                </c:pt>
                <c:pt idx="4">
                  <c:v>1.2671479999999999</c:v>
                </c:pt>
                <c:pt idx="5">
                  <c:v>2.5340530000000001</c:v>
                </c:pt>
                <c:pt idx="6">
                  <c:v>2.275013</c:v>
                </c:pt>
                <c:pt idx="7">
                  <c:v>2.0936300000000001</c:v>
                </c:pt>
                <c:pt idx="8">
                  <c:v>-0.15368999999999999</c:v>
                </c:pt>
                <c:pt idx="9">
                  <c:v>1.2377560000000001</c:v>
                </c:pt>
                <c:pt idx="10">
                  <c:v>0.28600100000000001</c:v>
                </c:pt>
                <c:pt idx="11">
                  <c:v>1.177549</c:v>
                </c:pt>
              </c:numCache>
            </c:numRef>
          </c:val>
          <c:smooth val="0"/>
          <c:extLst>
            <c:ext xmlns:c16="http://schemas.microsoft.com/office/drawing/2014/chart" uri="{C3380CC4-5D6E-409C-BE32-E72D297353CC}">
              <c16:uniqueId val="{00000005-7D3F-4D6F-A37D-B4EEB02600D6}"/>
            </c:ext>
          </c:extLst>
        </c:ser>
        <c:dLbls>
          <c:dLblPos val="t"/>
          <c:showLegendKey val="0"/>
          <c:showVal val="1"/>
          <c:showCatName val="0"/>
          <c:showSerName val="0"/>
          <c:showPercent val="0"/>
          <c:showBubbleSize val="0"/>
        </c:dLbls>
        <c:marker val="1"/>
        <c:smooth val="0"/>
        <c:axId val="261203768"/>
        <c:axId val="1"/>
      </c:lineChart>
      <c:catAx>
        <c:axId val="261203768"/>
        <c:scaling>
          <c:orientation val="minMax"/>
        </c:scaling>
        <c:delete val="0"/>
        <c:axPos val="b"/>
        <c:numFmt formatCode="General" sourceLinked="1"/>
        <c:majorTickMark val="out"/>
        <c:minorTickMark val="none"/>
        <c:tickLblPos val="low"/>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
        <c:crosses val="autoZero"/>
        <c:auto val="1"/>
        <c:lblAlgn val="ctr"/>
        <c:lblOffset val="100"/>
        <c:tickLblSkip val="1"/>
        <c:tickMarkSkip val="1"/>
        <c:noMultiLvlLbl val="0"/>
      </c:catAx>
      <c:valAx>
        <c:axId val="1"/>
        <c:scaling>
          <c:orientation val="minMax"/>
          <c:min val="-0.5"/>
        </c:scaling>
        <c:delete val="0"/>
        <c:axPos val="l"/>
        <c:majorGridlines>
          <c:spPr>
            <a:ln w="3175">
              <a:solidFill>
                <a:srgbClr val="000000"/>
              </a:solidFill>
              <a:prstDash val="sysDash"/>
            </a:ln>
          </c:spPr>
        </c:majorGridlines>
        <c:numFmt formatCode="0.00" sourceLinked="0"/>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261203768"/>
        <c:crosses val="autoZero"/>
        <c:crossBetween val="between"/>
      </c:valAx>
      <c:spPr>
        <a:solidFill>
          <a:srgbClr val="FFFFFF"/>
        </a:solidFill>
        <a:ln w="3175">
          <a:solidFill>
            <a:srgbClr val="808080"/>
          </a:solidFill>
          <a:prstDash val="solid"/>
        </a:ln>
      </c:spPr>
    </c:plotArea>
    <c:legend>
      <c:legendPos val="b"/>
      <c:layout>
        <c:manualLayout>
          <c:xMode val="edge"/>
          <c:yMode val="edge"/>
          <c:x val="0.45699614890885754"/>
          <c:y val="0.93673562732743476"/>
          <c:w val="0.13992297817715019"/>
          <c:h val="4.8979640644571755E-2"/>
        </c:manualLayout>
      </c:layout>
      <c:overlay val="0"/>
      <c:spPr>
        <a:solidFill>
          <a:srgbClr val="FFFFFF"/>
        </a:solidFill>
        <a:ln w="3175">
          <a:solidFill>
            <a:srgbClr val="000000"/>
          </a:solidFill>
          <a:prstDash val="solid"/>
        </a:ln>
      </c:spPr>
      <c:txPr>
        <a:bodyPr/>
        <a:lstStyle/>
        <a:p>
          <a:pPr>
            <a:defRPr sz="920" b="0"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CA"/>
              <a:t>Monthly Growth</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GrowthComp!$B$3</c:f>
              <c:strCache>
                <c:ptCount val="1"/>
                <c:pt idx="0">
                  <c:v>AMCX</c:v>
                </c:pt>
              </c:strCache>
            </c:strRef>
          </c:tx>
          <c:spPr>
            <a:ln w="28575" cap="rnd">
              <a:solidFill>
                <a:schemeClr val="accent1"/>
              </a:solidFill>
              <a:prstDash val="solid"/>
              <a:round/>
            </a:ln>
            <a:effectLst/>
          </c:spPr>
          <c:marker>
            <c:symbol val="square"/>
            <c:size val="7"/>
            <c:spPr>
              <a:solidFill>
                <a:schemeClr val="accent1"/>
              </a:solidFill>
              <a:ln w="9525">
                <a:solidFill>
                  <a:schemeClr val="accent1"/>
                </a:solidFill>
              </a:ln>
              <a:effectLst/>
            </c:spPr>
          </c:marker>
          <c:cat>
            <c:strRef>
              <c:f>GrowthComp!$C$2:$M$2</c:f>
              <c:strCache>
                <c:ptCount val="11"/>
                <c:pt idx="0">
                  <c:v>Dec-19</c:v>
                </c:pt>
                <c:pt idx="1">
                  <c:v>Jan-20</c:v>
                </c:pt>
                <c:pt idx="2">
                  <c:v>Feb-20</c:v>
                </c:pt>
                <c:pt idx="3">
                  <c:v>Mar-20</c:v>
                </c:pt>
                <c:pt idx="4">
                  <c:v>Apr-20</c:v>
                </c:pt>
                <c:pt idx="5">
                  <c:v>May-20</c:v>
                </c:pt>
                <c:pt idx="6">
                  <c:v>Jun-20</c:v>
                </c:pt>
                <c:pt idx="7">
                  <c:v>Jul-20</c:v>
                </c:pt>
                <c:pt idx="8">
                  <c:v>Aug-20</c:v>
                </c:pt>
                <c:pt idx="9">
                  <c:v>Sep-20</c:v>
                </c:pt>
                <c:pt idx="10">
                  <c:v>Oct-20</c:v>
                </c:pt>
              </c:strCache>
            </c:strRef>
          </c:cat>
          <c:val>
            <c:numRef>
              <c:f>GrowthComp!$C$3:$M$3</c:f>
              <c:numCache>
                <c:formatCode>0.00%</c:formatCode>
                <c:ptCount val="11"/>
                <c:pt idx="0">
                  <c:v>-0.13022284122562675</c:v>
                </c:pt>
                <c:pt idx="1">
                  <c:v>4.4835868694955962E-2</c:v>
                </c:pt>
                <c:pt idx="2">
                  <c:v>-6.6155810983397095E-2</c:v>
                </c:pt>
                <c:pt idx="3">
                  <c:v>-0.15016411378555802</c:v>
                </c:pt>
                <c:pt idx="4">
                  <c:v>-0.2777598970067589</c:v>
                </c:pt>
                <c:pt idx="5">
                  <c:v>7.1301247771835913E-2</c:v>
                </c:pt>
                <c:pt idx="6">
                  <c:v>0.24334442595673883</c:v>
                </c:pt>
                <c:pt idx="7">
                  <c:v>-0.21679491468718637</c:v>
                </c:pt>
                <c:pt idx="8">
                  <c:v>2.2212729602733856E-2</c:v>
                </c:pt>
                <c:pt idx="9">
                  <c:v>-4.3042206435436742E-2</c:v>
                </c:pt>
                <c:pt idx="10">
                  <c:v>5.9388646288209744E-2</c:v>
                </c:pt>
              </c:numCache>
            </c:numRef>
          </c:val>
          <c:smooth val="0"/>
          <c:extLst>
            <c:ext xmlns:c16="http://schemas.microsoft.com/office/drawing/2014/chart" uri="{C3380CC4-5D6E-409C-BE32-E72D297353CC}">
              <c16:uniqueId val="{00000000-0C4A-4DB7-8291-A6C4FA90CBFB}"/>
            </c:ext>
          </c:extLst>
        </c:ser>
        <c:ser>
          <c:idx val="3"/>
          <c:order val="1"/>
          <c:tx>
            <c:strRef>
              <c:f>GrowthComp!$B$6</c:f>
              <c:strCache>
                <c:ptCount val="1"/>
                <c:pt idx="0">
                  <c:v>INDUSTRY</c:v>
                </c:pt>
              </c:strCache>
            </c:strRef>
          </c:tx>
          <c:spPr>
            <a:ln w="28575" cap="rnd">
              <a:solidFill>
                <a:schemeClr val="accent4"/>
              </a:solidFill>
              <a:prstDash val="sysDot"/>
              <a:round/>
            </a:ln>
            <a:effectLst/>
          </c:spPr>
          <c:marker>
            <c:symbol val="triangle"/>
            <c:size val="7"/>
            <c:spPr>
              <a:solidFill>
                <a:schemeClr val="accent4"/>
              </a:solidFill>
              <a:ln w="9525">
                <a:solidFill>
                  <a:schemeClr val="accent4"/>
                </a:solidFill>
              </a:ln>
              <a:effectLst/>
            </c:spPr>
          </c:marker>
          <c:cat>
            <c:strRef>
              <c:f>GrowthComp!$C$2:$M$2</c:f>
              <c:strCache>
                <c:ptCount val="11"/>
                <c:pt idx="0">
                  <c:v>Dec-19</c:v>
                </c:pt>
                <c:pt idx="1">
                  <c:v>Jan-20</c:v>
                </c:pt>
                <c:pt idx="2">
                  <c:v>Feb-20</c:v>
                </c:pt>
                <c:pt idx="3">
                  <c:v>Mar-20</c:v>
                </c:pt>
                <c:pt idx="4">
                  <c:v>Apr-20</c:v>
                </c:pt>
                <c:pt idx="5">
                  <c:v>May-20</c:v>
                </c:pt>
                <c:pt idx="6">
                  <c:v>Jun-20</c:v>
                </c:pt>
                <c:pt idx="7">
                  <c:v>Jul-20</c:v>
                </c:pt>
                <c:pt idx="8">
                  <c:v>Aug-20</c:v>
                </c:pt>
                <c:pt idx="9">
                  <c:v>Sep-20</c:v>
                </c:pt>
                <c:pt idx="10">
                  <c:v>Oct-20</c:v>
                </c:pt>
              </c:strCache>
            </c:strRef>
          </c:cat>
          <c:val>
            <c:numRef>
              <c:f>GrowthComp!$C$6:$M$6</c:f>
              <c:numCache>
                <c:formatCode>0.00%</c:formatCode>
                <c:ptCount val="11"/>
                <c:pt idx="0">
                  <c:v>-1.3749337889522979E-3</c:v>
                </c:pt>
                <c:pt idx="1">
                  <c:v>5.0523478630706782E-2</c:v>
                </c:pt>
                <c:pt idx="2">
                  <c:v>-3.925578292430703E-2</c:v>
                </c:pt>
                <c:pt idx="3">
                  <c:v>-9.3562666761153476E-2</c:v>
                </c:pt>
                <c:pt idx="4">
                  <c:v>-0.29005733058619787</c:v>
                </c:pt>
                <c:pt idx="5">
                  <c:v>0.21052895664146773</c:v>
                </c:pt>
                <c:pt idx="6">
                  <c:v>0.17968022815568729</c:v>
                </c:pt>
                <c:pt idx="7">
                  <c:v>4.7633788546684978E-2</c:v>
                </c:pt>
                <c:pt idx="8">
                  <c:v>2.5093699201787858E-2</c:v>
                </c:pt>
                <c:pt idx="9">
                  <c:v>7.306323311053517E-2</c:v>
                </c:pt>
                <c:pt idx="10">
                  <c:v>-3.962456399982648E-2</c:v>
                </c:pt>
              </c:numCache>
            </c:numRef>
          </c:val>
          <c:smooth val="0"/>
          <c:extLst>
            <c:ext xmlns:c16="http://schemas.microsoft.com/office/drawing/2014/chart" uri="{C3380CC4-5D6E-409C-BE32-E72D297353CC}">
              <c16:uniqueId val="{00000001-0C4A-4DB7-8291-A6C4FA90CBFB}"/>
            </c:ext>
          </c:extLst>
        </c:ser>
        <c:ser>
          <c:idx val="4"/>
          <c:order val="2"/>
          <c:tx>
            <c:strRef>
              <c:f>GrowthComp!$B$7</c:f>
              <c:strCache>
                <c:ptCount val="1"/>
                <c:pt idx="0">
                  <c:v>S&amp;P500</c:v>
                </c:pt>
              </c:strCache>
            </c:strRef>
          </c:tx>
          <c:spPr>
            <a:ln w="28575" cap="rnd">
              <a:solidFill>
                <a:schemeClr val="accent5"/>
              </a:solidFill>
              <a:prstDash val="sysDash"/>
              <a:round/>
            </a:ln>
            <a:effectLst/>
          </c:spPr>
          <c:marker>
            <c:symbol val="x"/>
            <c:size val="7"/>
            <c:spPr>
              <a:noFill/>
              <a:ln w="9525">
                <a:solidFill>
                  <a:schemeClr val="accent5"/>
                </a:solidFill>
              </a:ln>
              <a:effectLst/>
            </c:spPr>
          </c:marker>
          <c:cat>
            <c:strRef>
              <c:f>GrowthComp!$C$2:$M$2</c:f>
              <c:strCache>
                <c:ptCount val="11"/>
                <c:pt idx="0">
                  <c:v>Dec-19</c:v>
                </c:pt>
                <c:pt idx="1">
                  <c:v>Jan-20</c:v>
                </c:pt>
                <c:pt idx="2">
                  <c:v>Feb-20</c:v>
                </c:pt>
                <c:pt idx="3">
                  <c:v>Mar-20</c:v>
                </c:pt>
                <c:pt idx="4">
                  <c:v>Apr-20</c:v>
                </c:pt>
                <c:pt idx="5">
                  <c:v>May-20</c:v>
                </c:pt>
                <c:pt idx="6">
                  <c:v>Jun-20</c:v>
                </c:pt>
                <c:pt idx="7">
                  <c:v>Jul-20</c:v>
                </c:pt>
                <c:pt idx="8">
                  <c:v>Aug-20</c:v>
                </c:pt>
                <c:pt idx="9">
                  <c:v>Sep-20</c:v>
                </c:pt>
                <c:pt idx="10">
                  <c:v>Oct-20</c:v>
                </c:pt>
              </c:strCache>
            </c:strRef>
          </c:cat>
          <c:val>
            <c:numRef>
              <c:f>GrowthComp!$C$7:$M$7</c:f>
              <c:numCache>
                <c:formatCode>0.00%</c:formatCode>
                <c:ptCount val="11"/>
                <c:pt idx="0">
                  <c:v>2.86E-2</c:v>
                </c:pt>
                <c:pt idx="1">
                  <c:v>-1.6000000000000001E-3</c:v>
                </c:pt>
                <c:pt idx="2">
                  <c:v>-8.4099999999999994E-2</c:v>
                </c:pt>
                <c:pt idx="3">
                  <c:v>-0.12509999999999999</c:v>
                </c:pt>
                <c:pt idx="4">
                  <c:v>0.1268</c:v>
                </c:pt>
                <c:pt idx="5">
                  <c:v>4.53E-2</c:v>
                </c:pt>
                <c:pt idx="6">
                  <c:v>1.84E-2</c:v>
                </c:pt>
                <c:pt idx="7">
                  <c:v>5.5100000000000003E-2</c:v>
                </c:pt>
                <c:pt idx="8">
                  <c:v>7.0099999999999996E-2</c:v>
                </c:pt>
                <c:pt idx="9">
                  <c:v>-3.9199999999999999E-2</c:v>
                </c:pt>
                <c:pt idx="10">
                  <c:v>-2.7699999999999999E-2</c:v>
                </c:pt>
              </c:numCache>
            </c:numRef>
          </c:val>
          <c:smooth val="0"/>
          <c:extLst>
            <c:ext xmlns:c16="http://schemas.microsoft.com/office/drawing/2014/chart" uri="{C3380CC4-5D6E-409C-BE32-E72D297353CC}">
              <c16:uniqueId val="{00000002-0C4A-4DB7-8291-A6C4FA90CBFB}"/>
            </c:ext>
          </c:extLst>
        </c:ser>
        <c:ser>
          <c:idx val="5"/>
          <c:order val="3"/>
          <c:tx>
            <c:strRef>
              <c:f>GrowthComp!$B$8</c:f>
              <c:strCache>
                <c:ptCount val="1"/>
                <c:pt idx="0">
                  <c:v>S&amp;P500.5020</c:v>
                </c:pt>
              </c:strCache>
            </c:strRef>
          </c:tx>
          <c:spPr>
            <a:ln w="28575" cap="rnd">
              <a:solidFill>
                <a:schemeClr val="accent6"/>
              </a:solidFill>
              <a:prstDash val="dash"/>
              <a:round/>
            </a:ln>
            <a:effectLst/>
          </c:spPr>
          <c:marker>
            <c:symbol val="circle"/>
            <c:size val="7"/>
            <c:spPr>
              <a:solidFill>
                <a:schemeClr val="accent6"/>
              </a:solidFill>
              <a:ln w="9525">
                <a:solidFill>
                  <a:schemeClr val="accent6"/>
                </a:solidFill>
              </a:ln>
              <a:effectLst/>
            </c:spPr>
          </c:marker>
          <c:cat>
            <c:strRef>
              <c:f>GrowthComp!$C$2:$M$2</c:f>
              <c:strCache>
                <c:ptCount val="11"/>
                <c:pt idx="0">
                  <c:v>Dec-19</c:v>
                </c:pt>
                <c:pt idx="1">
                  <c:v>Jan-20</c:v>
                </c:pt>
                <c:pt idx="2">
                  <c:v>Feb-20</c:v>
                </c:pt>
                <c:pt idx="3">
                  <c:v>Mar-20</c:v>
                </c:pt>
                <c:pt idx="4">
                  <c:v>Apr-20</c:v>
                </c:pt>
                <c:pt idx="5">
                  <c:v>May-20</c:v>
                </c:pt>
                <c:pt idx="6">
                  <c:v>Jun-20</c:v>
                </c:pt>
                <c:pt idx="7">
                  <c:v>Jul-20</c:v>
                </c:pt>
                <c:pt idx="8">
                  <c:v>Aug-20</c:v>
                </c:pt>
                <c:pt idx="9">
                  <c:v>Sep-20</c:v>
                </c:pt>
                <c:pt idx="10">
                  <c:v>Oct-20</c:v>
                </c:pt>
              </c:strCache>
            </c:strRef>
          </c:cat>
          <c:val>
            <c:numRef>
              <c:f>GrowthComp!$C$8:$M$8</c:f>
              <c:numCache>
                <c:formatCode>0.00%</c:formatCode>
                <c:ptCount val="11"/>
                <c:pt idx="1">
                  <c:v>1.6299999999999999E-2</c:v>
                </c:pt>
                <c:pt idx="2">
                  <c:v>-6.6699999999999995E-2</c:v>
                </c:pt>
                <c:pt idx="3">
                  <c:v>-0.14710000000000001</c:v>
                </c:pt>
                <c:pt idx="4">
                  <c:v>0.13439999999999999</c:v>
                </c:pt>
                <c:pt idx="5">
                  <c:v>6.6500000000000004E-2</c:v>
                </c:pt>
                <c:pt idx="6">
                  <c:v>-1.1000000000000001E-3</c:v>
                </c:pt>
                <c:pt idx="7">
                  <c:v>7.2099999999999997E-2</c:v>
                </c:pt>
                <c:pt idx="8">
                  <c:v>9.3799999999999994E-2</c:v>
                </c:pt>
                <c:pt idx="9">
                  <c:v>-7.9799999999999996E-2</c:v>
                </c:pt>
                <c:pt idx="10">
                  <c:v>1.6500000000000001E-2</c:v>
                </c:pt>
              </c:numCache>
            </c:numRef>
          </c:val>
          <c:smooth val="0"/>
          <c:extLst>
            <c:ext xmlns:c16="http://schemas.microsoft.com/office/drawing/2014/chart" uri="{C3380CC4-5D6E-409C-BE32-E72D297353CC}">
              <c16:uniqueId val="{00000003-0C4A-4DB7-8291-A6C4FA90CBFB}"/>
            </c:ext>
          </c:extLst>
        </c:ser>
        <c:dLbls>
          <c:showLegendKey val="0"/>
          <c:showVal val="0"/>
          <c:showCatName val="0"/>
          <c:showSerName val="0"/>
          <c:showPercent val="0"/>
          <c:showBubbleSize val="0"/>
        </c:dLbls>
        <c:marker val="1"/>
        <c:smooth val="0"/>
        <c:axId val="922506920"/>
        <c:axId val="922511512"/>
      </c:lineChart>
      <c:catAx>
        <c:axId val="922506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22511512"/>
        <c:crosses val="autoZero"/>
        <c:auto val="1"/>
        <c:lblAlgn val="ctr"/>
        <c:lblOffset val="100"/>
        <c:noMultiLvlLbl val="0"/>
      </c:catAx>
      <c:valAx>
        <c:axId val="92251151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22506920"/>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F3BDC5-A2BF-4077-8B17-90500068E8AC}" type="doc">
      <dgm:prSet loTypeId="urn:microsoft.com/office/officeart/2005/8/layout/chevron1" loCatId="process" qsTypeId="urn:microsoft.com/office/officeart/2005/8/quickstyle/simple1" qsCatId="simple" csTypeId="urn:microsoft.com/office/officeart/2005/8/colors/accent1_2" csCatId="accent1" phldr="1"/>
      <dgm:spPr/>
    </dgm:pt>
    <dgm:pt modelId="{0622D05C-510A-43C1-88EB-6FB8C821E2C7}">
      <dgm:prSet phldrT="[Text]" custT="1"/>
      <dgm:spPr>
        <a:solidFill>
          <a:srgbClr val="C00000"/>
        </a:solidFill>
      </dgm:spPr>
      <dgm:t>
        <a:bodyPr/>
        <a:lstStyle/>
        <a:p>
          <a:r>
            <a:rPr lang="en-CA" sz="2800" dirty="0"/>
            <a:t>1997</a:t>
          </a:r>
        </a:p>
      </dgm:t>
    </dgm:pt>
    <dgm:pt modelId="{E4EEB65E-76EF-4047-8993-21EAC1DFA42D}" type="parTrans" cxnId="{3D66E1A8-DAFA-4F7A-AB0A-14794F78E29E}">
      <dgm:prSet/>
      <dgm:spPr/>
      <dgm:t>
        <a:bodyPr/>
        <a:lstStyle/>
        <a:p>
          <a:endParaRPr lang="en-CA"/>
        </a:p>
      </dgm:t>
    </dgm:pt>
    <dgm:pt modelId="{34B2B3DF-0169-4470-AF10-12976D798762}" type="sibTrans" cxnId="{3D66E1A8-DAFA-4F7A-AB0A-14794F78E29E}">
      <dgm:prSet/>
      <dgm:spPr/>
      <dgm:t>
        <a:bodyPr/>
        <a:lstStyle/>
        <a:p>
          <a:endParaRPr lang="en-CA"/>
        </a:p>
      </dgm:t>
    </dgm:pt>
    <dgm:pt modelId="{295D5016-6CA0-4A7D-89C4-8C5B6D7E8E78}">
      <dgm:prSet phldrT="[Text]" custT="1"/>
      <dgm:spPr>
        <a:solidFill>
          <a:srgbClr val="C00000"/>
        </a:solidFill>
      </dgm:spPr>
      <dgm:t>
        <a:bodyPr/>
        <a:lstStyle/>
        <a:p>
          <a:r>
            <a:rPr lang="en-CA" sz="3200" dirty="0"/>
            <a:t>1999</a:t>
          </a:r>
        </a:p>
      </dgm:t>
    </dgm:pt>
    <dgm:pt modelId="{35A2E9AA-7587-4E03-A233-F8D04C20B60E}" type="parTrans" cxnId="{CF8483E2-AAD7-435E-B871-E21E288ACA4A}">
      <dgm:prSet/>
      <dgm:spPr/>
      <dgm:t>
        <a:bodyPr/>
        <a:lstStyle/>
        <a:p>
          <a:endParaRPr lang="en-CA"/>
        </a:p>
      </dgm:t>
    </dgm:pt>
    <dgm:pt modelId="{A1B87B26-D1CF-4265-A793-24925A97B04B}" type="sibTrans" cxnId="{CF8483E2-AAD7-435E-B871-E21E288ACA4A}">
      <dgm:prSet/>
      <dgm:spPr/>
      <dgm:t>
        <a:bodyPr/>
        <a:lstStyle/>
        <a:p>
          <a:endParaRPr lang="en-CA"/>
        </a:p>
      </dgm:t>
    </dgm:pt>
    <dgm:pt modelId="{9E04011A-B3BF-4C1F-AE89-4DF5A2554524}">
      <dgm:prSet phldrT="[Text]" custT="1"/>
      <dgm:spPr>
        <a:solidFill>
          <a:srgbClr val="C00000"/>
        </a:solidFill>
      </dgm:spPr>
      <dgm:t>
        <a:bodyPr/>
        <a:lstStyle/>
        <a:p>
          <a:r>
            <a:rPr lang="en-CA" sz="3200" dirty="0"/>
            <a:t>2000</a:t>
          </a:r>
        </a:p>
      </dgm:t>
    </dgm:pt>
    <dgm:pt modelId="{916F2AD2-2BC5-4A1F-8CCF-5A5A54B59A5E}" type="parTrans" cxnId="{9C63048D-8D46-47C1-939B-E4756428066C}">
      <dgm:prSet/>
      <dgm:spPr/>
      <dgm:t>
        <a:bodyPr/>
        <a:lstStyle/>
        <a:p>
          <a:endParaRPr lang="en-CA"/>
        </a:p>
      </dgm:t>
    </dgm:pt>
    <dgm:pt modelId="{D6439EDC-D985-40B7-AFCC-7BECA2DAEDA3}" type="sibTrans" cxnId="{9C63048D-8D46-47C1-939B-E4756428066C}">
      <dgm:prSet/>
      <dgm:spPr/>
      <dgm:t>
        <a:bodyPr/>
        <a:lstStyle/>
        <a:p>
          <a:endParaRPr lang="en-CA"/>
        </a:p>
      </dgm:t>
    </dgm:pt>
    <dgm:pt modelId="{6C4DB77B-974B-44AC-B02F-62BF6C0E1B1E}">
      <dgm:prSet phldrT="[Text]" custT="1"/>
      <dgm:spPr>
        <a:solidFill>
          <a:srgbClr val="C00000"/>
        </a:solidFill>
      </dgm:spPr>
      <dgm:t>
        <a:bodyPr/>
        <a:lstStyle/>
        <a:p>
          <a:r>
            <a:rPr lang="en-CA" sz="3200" dirty="0"/>
            <a:t>2002</a:t>
          </a:r>
        </a:p>
      </dgm:t>
    </dgm:pt>
    <dgm:pt modelId="{76B48CC3-5F0D-4429-939C-E827BC4F33E7}" type="parTrans" cxnId="{BF31C4F3-9226-471C-A2D4-D9095BD23A46}">
      <dgm:prSet/>
      <dgm:spPr/>
      <dgm:t>
        <a:bodyPr/>
        <a:lstStyle/>
        <a:p>
          <a:endParaRPr lang="en-CA"/>
        </a:p>
      </dgm:t>
    </dgm:pt>
    <dgm:pt modelId="{7B15382F-F428-4880-9F5A-1CE3F67B82D4}" type="sibTrans" cxnId="{BF31C4F3-9226-471C-A2D4-D9095BD23A46}">
      <dgm:prSet/>
      <dgm:spPr/>
      <dgm:t>
        <a:bodyPr/>
        <a:lstStyle/>
        <a:p>
          <a:endParaRPr lang="en-CA"/>
        </a:p>
      </dgm:t>
    </dgm:pt>
    <dgm:pt modelId="{2D1AE43C-A80B-48AA-8A53-43ADCCB47097}" type="pres">
      <dgm:prSet presAssocID="{51F3BDC5-A2BF-4077-8B17-90500068E8AC}" presName="Name0" presStyleCnt="0">
        <dgm:presLayoutVars>
          <dgm:dir/>
          <dgm:animLvl val="lvl"/>
          <dgm:resizeHandles val="exact"/>
        </dgm:presLayoutVars>
      </dgm:prSet>
      <dgm:spPr/>
    </dgm:pt>
    <dgm:pt modelId="{452A11EF-93B9-49D6-8A78-A47E6BAA8C31}" type="pres">
      <dgm:prSet presAssocID="{0622D05C-510A-43C1-88EB-6FB8C821E2C7}" presName="parTxOnly" presStyleLbl="node1" presStyleIdx="0" presStyleCnt="4">
        <dgm:presLayoutVars>
          <dgm:chMax val="0"/>
          <dgm:chPref val="0"/>
          <dgm:bulletEnabled val="1"/>
        </dgm:presLayoutVars>
      </dgm:prSet>
      <dgm:spPr/>
    </dgm:pt>
    <dgm:pt modelId="{3E4506E9-0754-4A07-844C-0CDE8600A044}" type="pres">
      <dgm:prSet presAssocID="{34B2B3DF-0169-4470-AF10-12976D798762}" presName="parTxOnlySpace" presStyleCnt="0"/>
      <dgm:spPr/>
    </dgm:pt>
    <dgm:pt modelId="{A4A73112-6EAC-40D2-ADAB-E1793EBB0028}" type="pres">
      <dgm:prSet presAssocID="{295D5016-6CA0-4A7D-89C4-8C5B6D7E8E78}" presName="parTxOnly" presStyleLbl="node1" presStyleIdx="1" presStyleCnt="4">
        <dgm:presLayoutVars>
          <dgm:chMax val="0"/>
          <dgm:chPref val="0"/>
          <dgm:bulletEnabled val="1"/>
        </dgm:presLayoutVars>
      </dgm:prSet>
      <dgm:spPr/>
    </dgm:pt>
    <dgm:pt modelId="{2F797C05-52D6-4DCB-8886-A1DB6B16BB94}" type="pres">
      <dgm:prSet presAssocID="{A1B87B26-D1CF-4265-A793-24925A97B04B}" presName="parTxOnlySpace" presStyleCnt="0"/>
      <dgm:spPr/>
    </dgm:pt>
    <dgm:pt modelId="{989C5E60-AF86-4F10-8DEF-829B8E24D41B}" type="pres">
      <dgm:prSet presAssocID="{9E04011A-B3BF-4C1F-AE89-4DF5A2554524}" presName="parTxOnly" presStyleLbl="node1" presStyleIdx="2" presStyleCnt="4">
        <dgm:presLayoutVars>
          <dgm:chMax val="0"/>
          <dgm:chPref val="0"/>
          <dgm:bulletEnabled val="1"/>
        </dgm:presLayoutVars>
      </dgm:prSet>
      <dgm:spPr/>
    </dgm:pt>
    <dgm:pt modelId="{3DF70DFD-BF34-4C79-A0AB-2634C0A7DA1A}" type="pres">
      <dgm:prSet presAssocID="{D6439EDC-D985-40B7-AFCC-7BECA2DAEDA3}" presName="parTxOnlySpace" presStyleCnt="0"/>
      <dgm:spPr/>
    </dgm:pt>
    <dgm:pt modelId="{99BA8B80-52DB-4A6D-85A7-A391E73C0E29}" type="pres">
      <dgm:prSet presAssocID="{6C4DB77B-974B-44AC-B02F-62BF6C0E1B1E}" presName="parTxOnly" presStyleLbl="node1" presStyleIdx="3" presStyleCnt="4">
        <dgm:presLayoutVars>
          <dgm:chMax val="0"/>
          <dgm:chPref val="0"/>
          <dgm:bulletEnabled val="1"/>
        </dgm:presLayoutVars>
      </dgm:prSet>
      <dgm:spPr/>
    </dgm:pt>
  </dgm:ptLst>
  <dgm:cxnLst>
    <dgm:cxn modelId="{B5AAA407-9A07-489B-9290-0377C7EA4467}" type="presOf" srcId="{295D5016-6CA0-4A7D-89C4-8C5B6D7E8E78}" destId="{A4A73112-6EAC-40D2-ADAB-E1793EBB0028}" srcOrd="0" destOrd="0" presId="urn:microsoft.com/office/officeart/2005/8/layout/chevron1"/>
    <dgm:cxn modelId="{186BAF28-5EF3-4564-A5B5-51F1AABBC3D5}" type="presOf" srcId="{0622D05C-510A-43C1-88EB-6FB8C821E2C7}" destId="{452A11EF-93B9-49D6-8A78-A47E6BAA8C31}" srcOrd="0" destOrd="0" presId="urn:microsoft.com/office/officeart/2005/8/layout/chevron1"/>
    <dgm:cxn modelId="{E62E9433-46AC-47A9-8378-5E3AAF1EA6C9}" type="presOf" srcId="{9E04011A-B3BF-4C1F-AE89-4DF5A2554524}" destId="{989C5E60-AF86-4F10-8DEF-829B8E24D41B}" srcOrd="0" destOrd="0" presId="urn:microsoft.com/office/officeart/2005/8/layout/chevron1"/>
    <dgm:cxn modelId="{5D120736-6DBE-4A60-B7D2-E90D48FD5CE8}" type="presOf" srcId="{6C4DB77B-974B-44AC-B02F-62BF6C0E1B1E}" destId="{99BA8B80-52DB-4A6D-85A7-A391E73C0E29}" srcOrd="0" destOrd="0" presId="urn:microsoft.com/office/officeart/2005/8/layout/chevron1"/>
    <dgm:cxn modelId="{9B702755-A8A1-465F-A58A-ABD76F9132AF}" type="presOf" srcId="{51F3BDC5-A2BF-4077-8B17-90500068E8AC}" destId="{2D1AE43C-A80B-48AA-8A53-43ADCCB47097}" srcOrd="0" destOrd="0" presId="urn:microsoft.com/office/officeart/2005/8/layout/chevron1"/>
    <dgm:cxn modelId="{9C63048D-8D46-47C1-939B-E4756428066C}" srcId="{51F3BDC5-A2BF-4077-8B17-90500068E8AC}" destId="{9E04011A-B3BF-4C1F-AE89-4DF5A2554524}" srcOrd="2" destOrd="0" parTransId="{916F2AD2-2BC5-4A1F-8CCF-5A5A54B59A5E}" sibTransId="{D6439EDC-D985-40B7-AFCC-7BECA2DAEDA3}"/>
    <dgm:cxn modelId="{3D66E1A8-DAFA-4F7A-AB0A-14794F78E29E}" srcId="{51F3BDC5-A2BF-4077-8B17-90500068E8AC}" destId="{0622D05C-510A-43C1-88EB-6FB8C821E2C7}" srcOrd="0" destOrd="0" parTransId="{E4EEB65E-76EF-4047-8993-21EAC1DFA42D}" sibTransId="{34B2B3DF-0169-4470-AF10-12976D798762}"/>
    <dgm:cxn modelId="{CF8483E2-AAD7-435E-B871-E21E288ACA4A}" srcId="{51F3BDC5-A2BF-4077-8B17-90500068E8AC}" destId="{295D5016-6CA0-4A7D-89C4-8C5B6D7E8E78}" srcOrd="1" destOrd="0" parTransId="{35A2E9AA-7587-4E03-A233-F8D04C20B60E}" sibTransId="{A1B87B26-D1CF-4265-A793-24925A97B04B}"/>
    <dgm:cxn modelId="{BF31C4F3-9226-471C-A2D4-D9095BD23A46}" srcId="{51F3BDC5-A2BF-4077-8B17-90500068E8AC}" destId="{6C4DB77B-974B-44AC-B02F-62BF6C0E1B1E}" srcOrd="3" destOrd="0" parTransId="{76B48CC3-5F0D-4429-939C-E827BC4F33E7}" sibTransId="{7B15382F-F428-4880-9F5A-1CE3F67B82D4}"/>
    <dgm:cxn modelId="{1C17557D-0B34-4052-AA18-9F27A75B3FF2}" type="presParOf" srcId="{2D1AE43C-A80B-48AA-8A53-43ADCCB47097}" destId="{452A11EF-93B9-49D6-8A78-A47E6BAA8C31}" srcOrd="0" destOrd="0" presId="urn:microsoft.com/office/officeart/2005/8/layout/chevron1"/>
    <dgm:cxn modelId="{4FFEF100-23F5-4E6B-A2AF-B4908FC027CD}" type="presParOf" srcId="{2D1AE43C-A80B-48AA-8A53-43ADCCB47097}" destId="{3E4506E9-0754-4A07-844C-0CDE8600A044}" srcOrd="1" destOrd="0" presId="urn:microsoft.com/office/officeart/2005/8/layout/chevron1"/>
    <dgm:cxn modelId="{907BB737-53F3-4505-9C00-332F728974D5}" type="presParOf" srcId="{2D1AE43C-A80B-48AA-8A53-43ADCCB47097}" destId="{A4A73112-6EAC-40D2-ADAB-E1793EBB0028}" srcOrd="2" destOrd="0" presId="urn:microsoft.com/office/officeart/2005/8/layout/chevron1"/>
    <dgm:cxn modelId="{1985F26F-4D1F-4CB2-9B0F-80B4BBF49E58}" type="presParOf" srcId="{2D1AE43C-A80B-48AA-8A53-43ADCCB47097}" destId="{2F797C05-52D6-4DCB-8886-A1DB6B16BB94}" srcOrd="3" destOrd="0" presId="urn:microsoft.com/office/officeart/2005/8/layout/chevron1"/>
    <dgm:cxn modelId="{7DA0DD6D-DEF0-43AE-93B6-DBFFC55BE305}" type="presParOf" srcId="{2D1AE43C-A80B-48AA-8A53-43ADCCB47097}" destId="{989C5E60-AF86-4F10-8DEF-829B8E24D41B}" srcOrd="4" destOrd="0" presId="urn:microsoft.com/office/officeart/2005/8/layout/chevron1"/>
    <dgm:cxn modelId="{08569789-83D0-41C8-AE99-3AB0FB035452}" type="presParOf" srcId="{2D1AE43C-A80B-48AA-8A53-43ADCCB47097}" destId="{3DF70DFD-BF34-4C79-A0AB-2634C0A7DA1A}" srcOrd="5" destOrd="0" presId="urn:microsoft.com/office/officeart/2005/8/layout/chevron1"/>
    <dgm:cxn modelId="{F71D74C1-A58F-4E34-8B7A-B314812FAF58}" type="presParOf" srcId="{2D1AE43C-A80B-48AA-8A53-43ADCCB47097}" destId="{99BA8B80-52DB-4A6D-85A7-A391E73C0E29}"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F3BDC5-A2BF-4077-8B17-90500068E8AC}" type="doc">
      <dgm:prSet loTypeId="urn:microsoft.com/office/officeart/2005/8/layout/chevron1" loCatId="process" qsTypeId="urn:microsoft.com/office/officeart/2005/8/quickstyle/simple1" qsCatId="simple" csTypeId="urn:microsoft.com/office/officeart/2005/8/colors/accent1_2" csCatId="accent1" phldr="1"/>
      <dgm:spPr/>
    </dgm:pt>
    <dgm:pt modelId="{0622D05C-510A-43C1-88EB-6FB8C821E2C7}">
      <dgm:prSet phldrT="[Text]" custT="1"/>
      <dgm:spPr>
        <a:solidFill>
          <a:srgbClr val="C00000"/>
        </a:solidFill>
      </dgm:spPr>
      <dgm:t>
        <a:bodyPr/>
        <a:lstStyle/>
        <a:p>
          <a:r>
            <a:rPr lang="en-CA" sz="2800" dirty="0"/>
            <a:t>2005</a:t>
          </a:r>
        </a:p>
      </dgm:t>
    </dgm:pt>
    <dgm:pt modelId="{E4EEB65E-76EF-4047-8993-21EAC1DFA42D}" type="parTrans" cxnId="{3D66E1A8-DAFA-4F7A-AB0A-14794F78E29E}">
      <dgm:prSet/>
      <dgm:spPr/>
      <dgm:t>
        <a:bodyPr/>
        <a:lstStyle/>
        <a:p>
          <a:endParaRPr lang="en-CA"/>
        </a:p>
      </dgm:t>
    </dgm:pt>
    <dgm:pt modelId="{34B2B3DF-0169-4470-AF10-12976D798762}" type="sibTrans" cxnId="{3D66E1A8-DAFA-4F7A-AB0A-14794F78E29E}">
      <dgm:prSet/>
      <dgm:spPr/>
      <dgm:t>
        <a:bodyPr/>
        <a:lstStyle/>
        <a:p>
          <a:endParaRPr lang="en-CA"/>
        </a:p>
      </dgm:t>
    </dgm:pt>
    <dgm:pt modelId="{295D5016-6CA0-4A7D-89C4-8C5B6D7E8E78}">
      <dgm:prSet phldrT="[Text]" custT="1"/>
      <dgm:spPr>
        <a:solidFill>
          <a:srgbClr val="C00000"/>
        </a:solidFill>
      </dgm:spPr>
      <dgm:t>
        <a:bodyPr/>
        <a:lstStyle/>
        <a:p>
          <a:r>
            <a:rPr lang="en-CA" sz="3200" dirty="0"/>
            <a:t>2006</a:t>
          </a:r>
        </a:p>
      </dgm:t>
    </dgm:pt>
    <dgm:pt modelId="{35A2E9AA-7587-4E03-A233-F8D04C20B60E}" type="parTrans" cxnId="{CF8483E2-AAD7-435E-B871-E21E288ACA4A}">
      <dgm:prSet/>
      <dgm:spPr/>
      <dgm:t>
        <a:bodyPr/>
        <a:lstStyle/>
        <a:p>
          <a:endParaRPr lang="en-CA"/>
        </a:p>
      </dgm:t>
    </dgm:pt>
    <dgm:pt modelId="{A1B87B26-D1CF-4265-A793-24925A97B04B}" type="sibTrans" cxnId="{CF8483E2-AAD7-435E-B871-E21E288ACA4A}">
      <dgm:prSet/>
      <dgm:spPr/>
      <dgm:t>
        <a:bodyPr/>
        <a:lstStyle/>
        <a:p>
          <a:endParaRPr lang="en-CA"/>
        </a:p>
      </dgm:t>
    </dgm:pt>
    <dgm:pt modelId="{9E04011A-B3BF-4C1F-AE89-4DF5A2554524}">
      <dgm:prSet phldrT="[Text]" custT="1"/>
      <dgm:spPr>
        <a:solidFill>
          <a:srgbClr val="C00000"/>
        </a:solidFill>
      </dgm:spPr>
      <dgm:t>
        <a:bodyPr/>
        <a:lstStyle/>
        <a:p>
          <a:r>
            <a:rPr lang="en-CA" sz="3200" dirty="0"/>
            <a:t>2007</a:t>
          </a:r>
        </a:p>
      </dgm:t>
    </dgm:pt>
    <dgm:pt modelId="{916F2AD2-2BC5-4A1F-8CCF-5A5A54B59A5E}" type="parTrans" cxnId="{9C63048D-8D46-47C1-939B-E4756428066C}">
      <dgm:prSet/>
      <dgm:spPr/>
      <dgm:t>
        <a:bodyPr/>
        <a:lstStyle/>
        <a:p>
          <a:endParaRPr lang="en-CA"/>
        </a:p>
      </dgm:t>
    </dgm:pt>
    <dgm:pt modelId="{D6439EDC-D985-40B7-AFCC-7BECA2DAEDA3}" type="sibTrans" cxnId="{9C63048D-8D46-47C1-939B-E4756428066C}">
      <dgm:prSet/>
      <dgm:spPr/>
      <dgm:t>
        <a:bodyPr/>
        <a:lstStyle/>
        <a:p>
          <a:endParaRPr lang="en-CA"/>
        </a:p>
      </dgm:t>
    </dgm:pt>
    <dgm:pt modelId="{6C4DB77B-974B-44AC-B02F-62BF6C0E1B1E}">
      <dgm:prSet phldrT="[Text]" custT="1"/>
      <dgm:spPr>
        <a:solidFill>
          <a:srgbClr val="C00000"/>
        </a:solidFill>
      </dgm:spPr>
      <dgm:t>
        <a:bodyPr/>
        <a:lstStyle/>
        <a:p>
          <a:r>
            <a:rPr lang="en-US" sz="3200" dirty="0"/>
            <a:t>2010</a:t>
          </a:r>
          <a:endParaRPr lang="en-CA" sz="3200" dirty="0"/>
        </a:p>
      </dgm:t>
    </dgm:pt>
    <dgm:pt modelId="{76B48CC3-5F0D-4429-939C-E827BC4F33E7}" type="parTrans" cxnId="{BF31C4F3-9226-471C-A2D4-D9095BD23A46}">
      <dgm:prSet/>
      <dgm:spPr/>
      <dgm:t>
        <a:bodyPr/>
        <a:lstStyle/>
        <a:p>
          <a:endParaRPr lang="en-CA"/>
        </a:p>
      </dgm:t>
    </dgm:pt>
    <dgm:pt modelId="{7B15382F-F428-4880-9F5A-1CE3F67B82D4}" type="sibTrans" cxnId="{BF31C4F3-9226-471C-A2D4-D9095BD23A46}">
      <dgm:prSet/>
      <dgm:spPr/>
      <dgm:t>
        <a:bodyPr/>
        <a:lstStyle/>
        <a:p>
          <a:endParaRPr lang="en-CA"/>
        </a:p>
      </dgm:t>
    </dgm:pt>
    <dgm:pt modelId="{2D1AE43C-A80B-48AA-8A53-43ADCCB47097}" type="pres">
      <dgm:prSet presAssocID="{51F3BDC5-A2BF-4077-8B17-90500068E8AC}" presName="Name0" presStyleCnt="0">
        <dgm:presLayoutVars>
          <dgm:dir/>
          <dgm:animLvl val="lvl"/>
          <dgm:resizeHandles val="exact"/>
        </dgm:presLayoutVars>
      </dgm:prSet>
      <dgm:spPr/>
    </dgm:pt>
    <dgm:pt modelId="{452A11EF-93B9-49D6-8A78-A47E6BAA8C31}" type="pres">
      <dgm:prSet presAssocID="{0622D05C-510A-43C1-88EB-6FB8C821E2C7}" presName="parTxOnly" presStyleLbl="node1" presStyleIdx="0" presStyleCnt="4">
        <dgm:presLayoutVars>
          <dgm:chMax val="0"/>
          <dgm:chPref val="0"/>
          <dgm:bulletEnabled val="1"/>
        </dgm:presLayoutVars>
      </dgm:prSet>
      <dgm:spPr/>
    </dgm:pt>
    <dgm:pt modelId="{3E4506E9-0754-4A07-844C-0CDE8600A044}" type="pres">
      <dgm:prSet presAssocID="{34B2B3DF-0169-4470-AF10-12976D798762}" presName="parTxOnlySpace" presStyleCnt="0"/>
      <dgm:spPr/>
    </dgm:pt>
    <dgm:pt modelId="{A4A73112-6EAC-40D2-ADAB-E1793EBB0028}" type="pres">
      <dgm:prSet presAssocID="{295D5016-6CA0-4A7D-89C4-8C5B6D7E8E78}" presName="parTxOnly" presStyleLbl="node1" presStyleIdx="1" presStyleCnt="4">
        <dgm:presLayoutVars>
          <dgm:chMax val="0"/>
          <dgm:chPref val="0"/>
          <dgm:bulletEnabled val="1"/>
        </dgm:presLayoutVars>
      </dgm:prSet>
      <dgm:spPr/>
    </dgm:pt>
    <dgm:pt modelId="{2F797C05-52D6-4DCB-8886-A1DB6B16BB94}" type="pres">
      <dgm:prSet presAssocID="{A1B87B26-D1CF-4265-A793-24925A97B04B}" presName="parTxOnlySpace" presStyleCnt="0"/>
      <dgm:spPr/>
    </dgm:pt>
    <dgm:pt modelId="{989C5E60-AF86-4F10-8DEF-829B8E24D41B}" type="pres">
      <dgm:prSet presAssocID="{9E04011A-B3BF-4C1F-AE89-4DF5A2554524}" presName="parTxOnly" presStyleLbl="node1" presStyleIdx="2" presStyleCnt="4">
        <dgm:presLayoutVars>
          <dgm:chMax val="0"/>
          <dgm:chPref val="0"/>
          <dgm:bulletEnabled val="1"/>
        </dgm:presLayoutVars>
      </dgm:prSet>
      <dgm:spPr/>
    </dgm:pt>
    <dgm:pt modelId="{3DF70DFD-BF34-4C79-A0AB-2634C0A7DA1A}" type="pres">
      <dgm:prSet presAssocID="{D6439EDC-D985-40B7-AFCC-7BECA2DAEDA3}" presName="parTxOnlySpace" presStyleCnt="0"/>
      <dgm:spPr/>
    </dgm:pt>
    <dgm:pt modelId="{99BA8B80-52DB-4A6D-85A7-A391E73C0E29}" type="pres">
      <dgm:prSet presAssocID="{6C4DB77B-974B-44AC-B02F-62BF6C0E1B1E}" presName="parTxOnly" presStyleLbl="node1" presStyleIdx="3" presStyleCnt="4">
        <dgm:presLayoutVars>
          <dgm:chMax val="0"/>
          <dgm:chPref val="0"/>
          <dgm:bulletEnabled val="1"/>
        </dgm:presLayoutVars>
      </dgm:prSet>
      <dgm:spPr/>
    </dgm:pt>
  </dgm:ptLst>
  <dgm:cxnLst>
    <dgm:cxn modelId="{B5AAA407-9A07-489B-9290-0377C7EA4467}" type="presOf" srcId="{295D5016-6CA0-4A7D-89C4-8C5B6D7E8E78}" destId="{A4A73112-6EAC-40D2-ADAB-E1793EBB0028}" srcOrd="0" destOrd="0" presId="urn:microsoft.com/office/officeart/2005/8/layout/chevron1"/>
    <dgm:cxn modelId="{186BAF28-5EF3-4564-A5B5-51F1AABBC3D5}" type="presOf" srcId="{0622D05C-510A-43C1-88EB-6FB8C821E2C7}" destId="{452A11EF-93B9-49D6-8A78-A47E6BAA8C31}" srcOrd="0" destOrd="0" presId="urn:microsoft.com/office/officeart/2005/8/layout/chevron1"/>
    <dgm:cxn modelId="{E62E9433-46AC-47A9-8378-5E3AAF1EA6C9}" type="presOf" srcId="{9E04011A-B3BF-4C1F-AE89-4DF5A2554524}" destId="{989C5E60-AF86-4F10-8DEF-829B8E24D41B}" srcOrd="0" destOrd="0" presId="urn:microsoft.com/office/officeart/2005/8/layout/chevron1"/>
    <dgm:cxn modelId="{5D120736-6DBE-4A60-B7D2-E90D48FD5CE8}" type="presOf" srcId="{6C4DB77B-974B-44AC-B02F-62BF6C0E1B1E}" destId="{99BA8B80-52DB-4A6D-85A7-A391E73C0E29}" srcOrd="0" destOrd="0" presId="urn:microsoft.com/office/officeart/2005/8/layout/chevron1"/>
    <dgm:cxn modelId="{9B702755-A8A1-465F-A58A-ABD76F9132AF}" type="presOf" srcId="{51F3BDC5-A2BF-4077-8B17-90500068E8AC}" destId="{2D1AE43C-A80B-48AA-8A53-43ADCCB47097}" srcOrd="0" destOrd="0" presId="urn:microsoft.com/office/officeart/2005/8/layout/chevron1"/>
    <dgm:cxn modelId="{9C63048D-8D46-47C1-939B-E4756428066C}" srcId="{51F3BDC5-A2BF-4077-8B17-90500068E8AC}" destId="{9E04011A-B3BF-4C1F-AE89-4DF5A2554524}" srcOrd="2" destOrd="0" parTransId="{916F2AD2-2BC5-4A1F-8CCF-5A5A54B59A5E}" sibTransId="{D6439EDC-D985-40B7-AFCC-7BECA2DAEDA3}"/>
    <dgm:cxn modelId="{3D66E1A8-DAFA-4F7A-AB0A-14794F78E29E}" srcId="{51F3BDC5-A2BF-4077-8B17-90500068E8AC}" destId="{0622D05C-510A-43C1-88EB-6FB8C821E2C7}" srcOrd="0" destOrd="0" parTransId="{E4EEB65E-76EF-4047-8993-21EAC1DFA42D}" sibTransId="{34B2B3DF-0169-4470-AF10-12976D798762}"/>
    <dgm:cxn modelId="{CF8483E2-AAD7-435E-B871-E21E288ACA4A}" srcId="{51F3BDC5-A2BF-4077-8B17-90500068E8AC}" destId="{295D5016-6CA0-4A7D-89C4-8C5B6D7E8E78}" srcOrd="1" destOrd="0" parTransId="{35A2E9AA-7587-4E03-A233-F8D04C20B60E}" sibTransId="{A1B87B26-D1CF-4265-A793-24925A97B04B}"/>
    <dgm:cxn modelId="{BF31C4F3-9226-471C-A2D4-D9095BD23A46}" srcId="{51F3BDC5-A2BF-4077-8B17-90500068E8AC}" destId="{6C4DB77B-974B-44AC-B02F-62BF6C0E1B1E}" srcOrd="3" destOrd="0" parTransId="{76B48CC3-5F0D-4429-939C-E827BC4F33E7}" sibTransId="{7B15382F-F428-4880-9F5A-1CE3F67B82D4}"/>
    <dgm:cxn modelId="{1C17557D-0B34-4052-AA18-9F27A75B3FF2}" type="presParOf" srcId="{2D1AE43C-A80B-48AA-8A53-43ADCCB47097}" destId="{452A11EF-93B9-49D6-8A78-A47E6BAA8C31}" srcOrd="0" destOrd="0" presId="urn:microsoft.com/office/officeart/2005/8/layout/chevron1"/>
    <dgm:cxn modelId="{4FFEF100-23F5-4E6B-A2AF-B4908FC027CD}" type="presParOf" srcId="{2D1AE43C-A80B-48AA-8A53-43ADCCB47097}" destId="{3E4506E9-0754-4A07-844C-0CDE8600A044}" srcOrd="1" destOrd="0" presId="urn:microsoft.com/office/officeart/2005/8/layout/chevron1"/>
    <dgm:cxn modelId="{907BB737-53F3-4505-9C00-332F728974D5}" type="presParOf" srcId="{2D1AE43C-A80B-48AA-8A53-43ADCCB47097}" destId="{A4A73112-6EAC-40D2-ADAB-E1793EBB0028}" srcOrd="2" destOrd="0" presId="urn:microsoft.com/office/officeart/2005/8/layout/chevron1"/>
    <dgm:cxn modelId="{1985F26F-4D1F-4CB2-9B0F-80B4BBF49E58}" type="presParOf" srcId="{2D1AE43C-A80B-48AA-8A53-43ADCCB47097}" destId="{2F797C05-52D6-4DCB-8886-A1DB6B16BB94}" srcOrd="3" destOrd="0" presId="urn:microsoft.com/office/officeart/2005/8/layout/chevron1"/>
    <dgm:cxn modelId="{7DA0DD6D-DEF0-43AE-93B6-DBFFC55BE305}" type="presParOf" srcId="{2D1AE43C-A80B-48AA-8A53-43ADCCB47097}" destId="{989C5E60-AF86-4F10-8DEF-829B8E24D41B}" srcOrd="4" destOrd="0" presId="urn:microsoft.com/office/officeart/2005/8/layout/chevron1"/>
    <dgm:cxn modelId="{08569789-83D0-41C8-AE99-3AB0FB035452}" type="presParOf" srcId="{2D1AE43C-A80B-48AA-8A53-43ADCCB47097}" destId="{3DF70DFD-BF34-4C79-A0AB-2634C0A7DA1A}" srcOrd="5" destOrd="0" presId="urn:microsoft.com/office/officeart/2005/8/layout/chevron1"/>
    <dgm:cxn modelId="{F71D74C1-A58F-4E34-8B7A-B314812FAF58}" type="presParOf" srcId="{2D1AE43C-A80B-48AA-8A53-43ADCCB47097}" destId="{99BA8B80-52DB-4A6D-85A7-A391E73C0E29}"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1F3BDC5-A2BF-4077-8B17-90500068E8AC}" type="doc">
      <dgm:prSet loTypeId="urn:microsoft.com/office/officeart/2005/8/layout/chevron1" loCatId="process" qsTypeId="urn:microsoft.com/office/officeart/2005/8/quickstyle/simple1" qsCatId="simple" csTypeId="urn:microsoft.com/office/officeart/2005/8/colors/accent1_2" csCatId="accent1" phldr="1"/>
      <dgm:spPr/>
    </dgm:pt>
    <dgm:pt modelId="{0622D05C-510A-43C1-88EB-6FB8C821E2C7}">
      <dgm:prSet phldrT="[Text]" custT="1"/>
      <dgm:spPr>
        <a:solidFill>
          <a:srgbClr val="C00000"/>
        </a:solidFill>
      </dgm:spPr>
      <dgm:t>
        <a:bodyPr/>
        <a:lstStyle/>
        <a:p>
          <a:r>
            <a:rPr lang="en-CA" sz="2800" dirty="0"/>
            <a:t>2012</a:t>
          </a:r>
        </a:p>
      </dgm:t>
    </dgm:pt>
    <dgm:pt modelId="{E4EEB65E-76EF-4047-8993-21EAC1DFA42D}" type="parTrans" cxnId="{3D66E1A8-DAFA-4F7A-AB0A-14794F78E29E}">
      <dgm:prSet/>
      <dgm:spPr/>
      <dgm:t>
        <a:bodyPr/>
        <a:lstStyle/>
        <a:p>
          <a:endParaRPr lang="en-CA"/>
        </a:p>
      </dgm:t>
    </dgm:pt>
    <dgm:pt modelId="{34B2B3DF-0169-4470-AF10-12976D798762}" type="sibTrans" cxnId="{3D66E1A8-DAFA-4F7A-AB0A-14794F78E29E}">
      <dgm:prSet/>
      <dgm:spPr/>
      <dgm:t>
        <a:bodyPr/>
        <a:lstStyle/>
        <a:p>
          <a:endParaRPr lang="en-CA"/>
        </a:p>
      </dgm:t>
    </dgm:pt>
    <dgm:pt modelId="{295D5016-6CA0-4A7D-89C4-8C5B6D7E8E78}">
      <dgm:prSet phldrT="[Text]" custT="1"/>
      <dgm:spPr>
        <a:solidFill>
          <a:srgbClr val="C00000"/>
        </a:solidFill>
      </dgm:spPr>
      <dgm:t>
        <a:bodyPr/>
        <a:lstStyle/>
        <a:p>
          <a:r>
            <a:rPr lang="en-CA" sz="3200" dirty="0"/>
            <a:t>2014</a:t>
          </a:r>
        </a:p>
      </dgm:t>
    </dgm:pt>
    <dgm:pt modelId="{35A2E9AA-7587-4E03-A233-F8D04C20B60E}" type="parTrans" cxnId="{CF8483E2-AAD7-435E-B871-E21E288ACA4A}">
      <dgm:prSet/>
      <dgm:spPr/>
      <dgm:t>
        <a:bodyPr/>
        <a:lstStyle/>
        <a:p>
          <a:endParaRPr lang="en-CA"/>
        </a:p>
      </dgm:t>
    </dgm:pt>
    <dgm:pt modelId="{A1B87B26-D1CF-4265-A793-24925A97B04B}" type="sibTrans" cxnId="{CF8483E2-AAD7-435E-B871-E21E288ACA4A}">
      <dgm:prSet/>
      <dgm:spPr/>
      <dgm:t>
        <a:bodyPr/>
        <a:lstStyle/>
        <a:p>
          <a:endParaRPr lang="en-CA"/>
        </a:p>
      </dgm:t>
    </dgm:pt>
    <dgm:pt modelId="{9E04011A-B3BF-4C1F-AE89-4DF5A2554524}">
      <dgm:prSet phldrT="[Text]" custT="1"/>
      <dgm:spPr>
        <a:solidFill>
          <a:srgbClr val="C00000"/>
        </a:solidFill>
      </dgm:spPr>
      <dgm:t>
        <a:bodyPr/>
        <a:lstStyle/>
        <a:p>
          <a:r>
            <a:rPr lang="en-CA" sz="3200" dirty="0"/>
            <a:t>2016</a:t>
          </a:r>
        </a:p>
      </dgm:t>
    </dgm:pt>
    <dgm:pt modelId="{916F2AD2-2BC5-4A1F-8CCF-5A5A54B59A5E}" type="parTrans" cxnId="{9C63048D-8D46-47C1-939B-E4756428066C}">
      <dgm:prSet/>
      <dgm:spPr/>
      <dgm:t>
        <a:bodyPr/>
        <a:lstStyle/>
        <a:p>
          <a:endParaRPr lang="en-CA"/>
        </a:p>
      </dgm:t>
    </dgm:pt>
    <dgm:pt modelId="{D6439EDC-D985-40B7-AFCC-7BECA2DAEDA3}" type="sibTrans" cxnId="{9C63048D-8D46-47C1-939B-E4756428066C}">
      <dgm:prSet/>
      <dgm:spPr/>
      <dgm:t>
        <a:bodyPr/>
        <a:lstStyle/>
        <a:p>
          <a:endParaRPr lang="en-CA"/>
        </a:p>
      </dgm:t>
    </dgm:pt>
    <dgm:pt modelId="{6C4DB77B-974B-44AC-B02F-62BF6C0E1B1E}">
      <dgm:prSet phldrT="[Text]" custT="1"/>
      <dgm:spPr>
        <a:solidFill>
          <a:srgbClr val="C00000"/>
        </a:solidFill>
      </dgm:spPr>
      <dgm:t>
        <a:bodyPr/>
        <a:lstStyle/>
        <a:p>
          <a:r>
            <a:rPr lang="en-US" sz="3200" dirty="0"/>
            <a:t>2017</a:t>
          </a:r>
          <a:endParaRPr lang="en-CA" sz="3200" dirty="0"/>
        </a:p>
      </dgm:t>
    </dgm:pt>
    <dgm:pt modelId="{76B48CC3-5F0D-4429-939C-E827BC4F33E7}" type="parTrans" cxnId="{BF31C4F3-9226-471C-A2D4-D9095BD23A46}">
      <dgm:prSet/>
      <dgm:spPr/>
      <dgm:t>
        <a:bodyPr/>
        <a:lstStyle/>
        <a:p>
          <a:endParaRPr lang="en-CA"/>
        </a:p>
      </dgm:t>
    </dgm:pt>
    <dgm:pt modelId="{7B15382F-F428-4880-9F5A-1CE3F67B82D4}" type="sibTrans" cxnId="{BF31C4F3-9226-471C-A2D4-D9095BD23A46}">
      <dgm:prSet/>
      <dgm:spPr/>
      <dgm:t>
        <a:bodyPr/>
        <a:lstStyle/>
        <a:p>
          <a:endParaRPr lang="en-CA"/>
        </a:p>
      </dgm:t>
    </dgm:pt>
    <dgm:pt modelId="{2D1AE43C-A80B-48AA-8A53-43ADCCB47097}" type="pres">
      <dgm:prSet presAssocID="{51F3BDC5-A2BF-4077-8B17-90500068E8AC}" presName="Name0" presStyleCnt="0">
        <dgm:presLayoutVars>
          <dgm:dir/>
          <dgm:animLvl val="lvl"/>
          <dgm:resizeHandles val="exact"/>
        </dgm:presLayoutVars>
      </dgm:prSet>
      <dgm:spPr/>
    </dgm:pt>
    <dgm:pt modelId="{452A11EF-93B9-49D6-8A78-A47E6BAA8C31}" type="pres">
      <dgm:prSet presAssocID="{0622D05C-510A-43C1-88EB-6FB8C821E2C7}" presName="parTxOnly" presStyleLbl="node1" presStyleIdx="0" presStyleCnt="4">
        <dgm:presLayoutVars>
          <dgm:chMax val="0"/>
          <dgm:chPref val="0"/>
          <dgm:bulletEnabled val="1"/>
        </dgm:presLayoutVars>
      </dgm:prSet>
      <dgm:spPr/>
    </dgm:pt>
    <dgm:pt modelId="{3E4506E9-0754-4A07-844C-0CDE8600A044}" type="pres">
      <dgm:prSet presAssocID="{34B2B3DF-0169-4470-AF10-12976D798762}" presName="parTxOnlySpace" presStyleCnt="0"/>
      <dgm:spPr/>
    </dgm:pt>
    <dgm:pt modelId="{A4A73112-6EAC-40D2-ADAB-E1793EBB0028}" type="pres">
      <dgm:prSet presAssocID="{295D5016-6CA0-4A7D-89C4-8C5B6D7E8E78}" presName="parTxOnly" presStyleLbl="node1" presStyleIdx="1" presStyleCnt="4">
        <dgm:presLayoutVars>
          <dgm:chMax val="0"/>
          <dgm:chPref val="0"/>
          <dgm:bulletEnabled val="1"/>
        </dgm:presLayoutVars>
      </dgm:prSet>
      <dgm:spPr/>
    </dgm:pt>
    <dgm:pt modelId="{2F797C05-52D6-4DCB-8886-A1DB6B16BB94}" type="pres">
      <dgm:prSet presAssocID="{A1B87B26-D1CF-4265-A793-24925A97B04B}" presName="parTxOnlySpace" presStyleCnt="0"/>
      <dgm:spPr/>
    </dgm:pt>
    <dgm:pt modelId="{989C5E60-AF86-4F10-8DEF-829B8E24D41B}" type="pres">
      <dgm:prSet presAssocID="{9E04011A-B3BF-4C1F-AE89-4DF5A2554524}" presName="parTxOnly" presStyleLbl="node1" presStyleIdx="2" presStyleCnt="4">
        <dgm:presLayoutVars>
          <dgm:chMax val="0"/>
          <dgm:chPref val="0"/>
          <dgm:bulletEnabled val="1"/>
        </dgm:presLayoutVars>
      </dgm:prSet>
      <dgm:spPr/>
    </dgm:pt>
    <dgm:pt modelId="{3DF70DFD-BF34-4C79-A0AB-2634C0A7DA1A}" type="pres">
      <dgm:prSet presAssocID="{D6439EDC-D985-40B7-AFCC-7BECA2DAEDA3}" presName="parTxOnlySpace" presStyleCnt="0"/>
      <dgm:spPr/>
    </dgm:pt>
    <dgm:pt modelId="{99BA8B80-52DB-4A6D-85A7-A391E73C0E29}" type="pres">
      <dgm:prSet presAssocID="{6C4DB77B-974B-44AC-B02F-62BF6C0E1B1E}" presName="parTxOnly" presStyleLbl="node1" presStyleIdx="3" presStyleCnt="4">
        <dgm:presLayoutVars>
          <dgm:chMax val="0"/>
          <dgm:chPref val="0"/>
          <dgm:bulletEnabled val="1"/>
        </dgm:presLayoutVars>
      </dgm:prSet>
      <dgm:spPr/>
    </dgm:pt>
  </dgm:ptLst>
  <dgm:cxnLst>
    <dgm:cxn modelId="{B5AAA407-9A07-489B-9290-0377C7EA4467}" type="presOf" srcId="{295D5016-6CA0-4A7D-89C4-8C5B6D7E8E78}" destId="{A4A73112-6EAC-40D2-ADAB-E1793EBB0028}" srcOrd="0" destOrd="0" presId="urn:microsoft.com/office/officeart/2005/8/layout/chevron1"/>
    <dgm:cxn modelId="{186BAF28-5EF3-4564-A5B5-51F1AABBC3D5}" type="presOf" srcId="{0622D05C-510A-43C1-88EB-6FB8C821E2C7}" destId="{452A11EF-93B9-49D6-8A78-A47E6BAA8C31}" srcOrd="0" destOrd="0" presId="urn:microsoft.com/office/officeart/2005/8/layout/chevron1"/>
    <dgm:cxn modelId="{E62E9433-46AC-47A9-8378-5E3AAF1EA6C9}" type="presOf" srcId="{9E04011A-B3BF-4C1F-AE89-4DF5A2554524}" destId="{989C5E60-AF86-4F10-8DEF-829B8E24D41B}" srcOrd="0" destOrd="0" presId="urn:microsoft.com/office/officeart/2005/8/layout/chevron1"/>
    <dgm:cxn modelId="{5D120736-6DBE-4A60-B7D2-E90D48FD5CE8}" type="presOf" srcId="{6C4DB77B-974B-44AC-B02F-62BF6C0E1B1E}" destId="{99BA8B80-52DB-4A6D-85A7-A391E73C0E29}" srcOrd="0" destOrd="0" presId="urn:microsoft.com/office/officeart/2005/8/layout/chevron1"/>
    <dgm:cxn modelId="{9B702755-A8A1-465F-A58A-ABD76F9132AF}" type="presOf" srcId="{51F3BDC5-A2BF-4077-8B17-90500068E8AC}" destId="{2D1AE43C-A80B-48AA-8A53-43ADCCB47097}" srcOrd="0" destOrd="0" presId="urn:microsoft.com/office/officeart/2005/8/layout/chevron1"/>
    <dgm:cxn modelId="{9C63048D-8D46-47C1-939B-E4756428066C}" srcId="{51F3BDC5-A2BF-4077-8B17-90500068E8AC}" destId="{9E04011A-B3BF-4C1F-AE89-4DF5A2554524}" srcOrd="2" destOrd="0" parTransId="{916F2AD2-2BC5-4A1F-8CCF-5A5A54B59A5E}" sibTransId="{D6439EDC-D985-40B7-AFCC-7BECA2DAEDA3}"/>
    <dgm:cxn modelId="{3D66E1A8-DAFA-4F7A-AB0A-14794F78E29E}" srcId="{51F3BDC5-A2BF-4077-8B17-90500068E8AC}" destId="{0622D05C-510A-43C1-88EB-6FB8C821E2C7}" srcOrd="0" destOrd="0" parTransId="{E4EEB65E-76EF-4047-8993-21EAC1DFA42D}" sibTransId="{34B2B3DF-0169-4470-AF10-12976D798762}"/>
    <dgm:cxn modelId="{CF8483E2-AAD7-435E-B871-E21E288ACA4A}" srcId="{51F3BDC5-A2BF-4077-8B17-90500068E8AC}" destId="{295D5016-6CA0-4A7D-89C4-8C5B6D7E8E78}" srcOrd="1" destOrd="0" parTransId="{35A2E9AA-7587-4E03-A233-F8D04C20B60E}" sibTransId="{A1B87B26-D1CF-4265-A793-24925A97B04B}"/>
    <dgm:cxn modelId="{BF31C4F3-9226-471C-A2D4-D9095BD23A46}" srcId="{51F3BDC5-A2BF-4077-8B17-90500068E8AC}" destId="{6C4DB77B-974B-44AC-B02F-62BF6C0E1B1E}" srcOrd="3" destOrd="0" parTransId="{76B48CC3-5F0D-4429-939C-E827BC4F33E7}" sibTransId="{7B15382F-F428-4880-9F5A-1CE3F67B82D4}"/>
    <dgm:cxn modelId="{1C17557D-0B34-4052-AA18-9F27A75B3FF2}" type="presParOf" srcId="{2D1AE43C-A80B-48AA-8A53-43ADCCB47097}" destId="{452A11EF-93B9-49D6-8A78-A47E6BAA8C31}" srcOrd="0" destOrd="0" presId="urn:microsoft.com/office/officeart/2005/8/layout/chevron1"/>
    <dgm:cxn modelId="{4FFEF100-23F5-4E6B-A2AF-B4908FC027CD}" type="presParOf" srcId="{2D1AE43C-A80B-48AA-8A53-43ADCCB47097}" destId="{3E4506E9-0754-4A07-844C-0CDE8600A044}" srcOrd="1" destOrd="0" presId="urn:microsoft.com/office/officeart/2005/8/layout/chevron1"/>
    <dgm:cxn modelId="{907BB737-53F3-4505-9C00-332F728974D5}" type="presParOf" srcId="{2D1AE43C-A80B-48AA-8A53-43ADCCB47097}" destId="{A4A73112-6EAC-40D2-ADAB-E1793EBB0028}" srcOrd="2" destOrd="0" presId="urn:microsoft.com/office/officeart/2005/8/layout/chevron1"/>
    <dgm:cxn modelId="{1985F26F-4D1F-4CB2-9B0F-80B4BBF49E58}" type="presParOf" srcId="{2D1AE43C-A80B-48AA-8A53-43ADCCB47097}" destId="{2F797C05-52D6-4DCB-8886-A1DB6B16BB94}" srcOrd="3" destOrd="0" presId="urn:microsoft.com/office/officeart/2005/8/layout/chevron1"/>
    <dgm:cxn modelId="{7DA0DD6D-DEF0-43AE-93B6-DBFFC55BE305}" type="presParOf" srcId="{2D1AE43C-A80B-48AA-8A53-43ADCCB47097}" destId="{989C5E60-AF86-4F10-8DEF-829B8E24D41B}" srcOrd="4" destOrd="0" presId="urn:microsoft.com/office/officeart/2005/8/layout/chevron1"/>
    <dgm:cxn modelId="{08569789-83D0-41C8-AE99-3AB0FB035452}" type="presParOf" srcId="{2D1AE43C-A80B-48AA-8A53-43ADCCB47097}" destId="{3DF70DFD-BF34-4C79-A0AB-2634C0A7DA1A}" srcOrd="5" destOrd="0" presId="urn:microsoft.com/office/officeart/2005/8/layout/chevron1"/>
    <dgm:cxn modelId="{F71D74C1-A58F-4E34-8B7A-B314812FAF58}" type="presParOf" srcId="{2D1AE43C-A80B-48AA-8A53-43ADCCB47097}" destId="{99BA8B80-52DB-4A6D-85A7-A391E73C0E29}"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1F3BDC5-A2BF-4077-8B17-90500068E8AC}" type="doc">
      <dgm:prSet loTypeId="urn:microsoft.com/office/officeart/2005/8/layout/chevron1" loCatId="process" qsTypeId="urn:microsoft.com/office/officeart/2005/8/quickstyle/simple1" qsCatId="simple" csTypeId="urn:microsoft.com/office/officeart/2005/8/colors/accent1_2" csCatId="accent1" phldr="1"/>
      <dgm:spPr/>
    </dgm:pt>
    <dgm:pt modelId="{0622D05C-510A-43C1-88EB-6FB8C821E2C7}">
      <dgm:prSet phldrT="[Text]" custT="1"/>
      <dgm:spPr>
        <a:solidFill>
          <a:srgbClr val="C00000"/>
        </a:solidFill>
      </dgm:spPr>
      <dgm:t>
        <a:bodyPr/>
        <a:lstStyle/>
        <a:p>
          <a:r>
            <a:rPr lang="en-CA" sz="2800" dirty="0"/>
            <a:t>2018</a:t>
          </a:r>
        </a:p>
      </dgm:t>
    </dgm:pt>
    <dgm:pt modelId="{E4EEB65E-76EF-4047-8993-21EAC1DFA42D}" type="parTrans" cxnId="{3D66E1A8-DAFA-4F7A-AB0A-14794F78E29E}">
      <dgm:prSet/>
      <dgm:spPr/>
      <dgm:t>
        <a:bodyPr/>
        <a:lstStyle/>
        <a:p>
          <a:endParaRPr lang="en-CA"/>
        </a:p>
      </dgm:t>
    </dgm:pt>
    <dgm:pt modelId="{34B2B3DF-0169-4470-AF10-12976D798762}" type="sibTrans" cxnId="{3D66E1A8-DAFA-4F7A-AB0A-14794F78E29E}">
      <dgm:prSet/>
      <dgm:spPr/>
      <dgm:t>
        <a:bodyPr/>
        <a:lstStyle/>
        <a:p>
          <a:endParaRPr lang="en-CA"/>
        </a:p>
      </dgm:t>
    </dgm:pt>
    <dgm:pt modelId="{295D5016-6CA0-4A7D-89C4-8C5B6D7E8E78}">
      <dgm:prSet phldrT="[Text]" custT="1"/>
      <dgm:spPr>
        <a:solidFill>
          <a:srgbClr val="C00000"/>
        </a:solidFill>
      </dgm:spPr>
      <dgm:t>
        <a:bodyPr/>
        <a:lstStyle/>
        <a:p>
          <a:r>
            <a:rPr lang="en-CA" sz="3200" dirty="0"/>
            <a:t>2019</a:t>
          </a:r>
        </a:p>
      </dgm:t>
    </dgm:pt>
    <dgm:pt modelId="{35A2E9AA-7587-4E03-A233-F8D04C20B60E}" type="parTrans" cxnId="{CF8483E2-AAD7-435E-B871-E21E288ACA4A}">
      <dgm:prSet/>
      <dgm:spPr/>
      <dgm:t>
        <a:bodyPr/>
        <a:lstStyle/>
        <a:p>
          <a:endParaRPr lang="en-CA"/>
        </a:p>
      </dgm:t>
    </dgm:pt>
    <dgm:pt modelId="{A1B87B26-D1CF-4265-A793-24925A97B04B}" type="sibTrans" cxnId="{CF8483E2-AAD7-435E-B871-E21E288ACA4A}">
      <dgm:prSet/>
      <dgm:spPr/>
      <dgm:t>
        <a:bodyPr/>
        <a:lstStyle/>
        <a:p>
          <a:endParaRPr lang="en-CA"/>
        </a:p>
      </dgm:t>
    </dgm:pt>
    <dgm:pt modelId="{2D1AE43C-A80B-48AA-8A53-43ADCCB47097}" type="pres">
      <dgm:prSet presAssocID="{51F3BDC5-A2BF-4077-8B17-90500068E8AC}" presName="Name0" presStyleCnt="0">
        <dgm:presLayoutVars>
          <dgm:dir/>
          <dgm:animLvl val="lvl"/>
          <dgm:resizeHandles val="exact"/>
        </dgm:presLayoutVars>
      </dgm:prSet>
      <dgm:spPr/>
    </dgm:pt>
    <dgm:pt modelId="{452A11EF-93B9-49D6-8A78-A47E6BAA8C31}" type="pres">
      <dgm:prSet presAssocID="{0622D05C-510A-43C1-88EB-6FB8C821E2C7}" presName="parTxOnly" presStyleLbl="node1" presStyleIdx="0" presStyleCnt="2">
        <dgm:presLayoutVars>
          <dgm:chMax val="0"/>
          <dgm:chPref val="0"/>
          <dgm:bulletEnabled val="1"/>
        </dgm:presLayoutVars>
      </dgm:prSet>
      <dgm:spPr/>
    </dgm:pt>
    <dgm:pt modelId="{3E4506E9-0754-4A07-844C-0CDE8600A044}" type="pres">
      <dgm:prSet presAssocID="{34B2B3DF-0169-4470-AF10-12976D798762}" presName="parTxOnlySpace" presStyleCnt="0"/>
      <dgm:spPr/>
    </dgm:pt>
    <dgm:pt modelId="{A4A73112-6EAC-40D2-ADAB-E1793EBB0028}" type="pres">
      <dgm:prSet presAssocID="{295D5016-6CA0-4A7D-89C4-8C5B6D7E8E78}" presName="parTxOnly" presStyleLbl="node1" presStyleIdx="1" presStyleCnt="2">
        <dgm:presLayoutVars>
          <dgm:chMax val="0"/>
          <dgm:chPref val="0"/>
          <dgm:bulletEnabled val="1"/>
        </dgm:presLayoutVars>
      </dgm:prSet>
      <dgm:spPr/>
    </dgm:pt>
  </dgm:ptLst>
  <dgm:cxnLst>
    <dgm:cxn modelId="{B5AAA407-9A07-489B-9290-0377C7EA4467}" type="presOf" srcId="{295D5016-6CA0-4A7D-89C4-8C5B6D7E8E78}" destId="{A4A73112-6EAC-40D2-ADAB-E1793EBB0028}" srcOrd="0" destOrd="0" presId="urn:microsoft.com/office/officeart/2005/8/layout/chevron1"/>
    <dgm:cxn modelId="{186BAF28-5EF3-4564-A5B5-51F1AABBC3D5}" type="presOf" srcId="{0622D05C-510A-43C1-88EB-6FB8C821E2C7}" destId="{452A11EF-93B9-49D6-8A78-A47E6BAA8C31}" srcOrd="0" destOrd="0" presId="urn:microsoft.com/office/officeart/2005/8/layout/chevron1"/>
    <dgm:cxn modelId="{9B702755-A8A1-465F-A58A-ABD76F9132AF}" type="presOf" srcId="{51F3BDC5-A2BF-4077-8B17-90500068E8AC}" destId="{2D1AE43C-A80B-48AA-8A53-43ADCCB47097}" srcOrd="0" destOrd="0" presId="urn:microsoft.com/office/officeart/2005/8/layout/chevron1"/>
    <dgm:cxn modelId="{3D66E1A8-DAFA-4F7A-AB0A-14794F78E29E}" srcId="{51F3BDC5-A2BF-4077-8B17-90500068E8AC}" destId="{0622D05C-510A-43C1-88EB-6FB8C821E2C7}" srcOrd="0" destOrd="0" parTransId="{E4EEB65E-76EF-4047-8993-21EAC1DFA42D}" sibTransId="{34B2B3DF-0169-4470-AF10-12976D798762}"/>
    <dgm:cxn modelId="{CF8483E2-AAD7-435E-B871-E21E288ACA4A}" srcId="{51F3BDC5-A2BF-4077-8B17-90500068E8AC}" destId="{295D5016-6CA0-4A7D-89C4-8C5B6D7E8E78}" srcOrd="1" destOrd="0" parTransId="{35A2E9AA-7587-4E03-A233-F8D04C20B60E}" sibTransId="{A1B87B26-D1CF-4265-A793-24925A97B04B}"/>
    <dgm:cxn modelId="{1C17557D-0B34-4052-AA18-9F27A75B3FF2}" type="presParOf" srcId="{2D1AE43C-A80B-48AA-8A53-43ADCCB47097}" destId="{452A11EF-93B9-49D6-8A78-A47E6BAA8C31}" srcOrd="0" destOrd="0" presId="urn:microsoft.com/office/officeart/2005/8/layout/chevron1"/>
    <dgm:cxn modelId="{4FFEF100-23F5-4E6B-A2AF-B4908FC027CD}" type="presParOf" srcId="{2D1AE43C-A80B-48AA-8A53-43ADCCB47097}" destId="{3E4506E9-0754-4A07-844C-0CDE8600A044}" srcOrd="1" destOrd="0" presId="urn:microsoft.com/office/officeart/2005/8/layout/chevron1"/>
    <dgm:cxn modelId="{907BB737-53F3-4505-9C00-332F728974D5}" type="presParOf" srcId="{2D1AE43C-A80B-48AA-8A53-43ADCCB47097}" destId="{A4A73112-6EAC-40D2-ADAB-E1793EBB0028}" srcOrd="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1F3BDC5-A2BF-4077-8B17-90500068E8AC}" type="doc">
      <dgm:prSet loTypeId="urn:microsoft.com/office/officeart/2005/8/layout/chevron1" loCatId="process" qsTypeId="urn:microsoft.com/office/officeart/2005/8/quickstyle/simple1" qsCatId="simple" csTypeId="urn:microsoft.com/office/officeart/2005/8/colors/accent1_2" csCatId="accent1" phldr="1"/>
      <dgm:spPr/>
    </dgm:pt>
    <dgm:pt modelId="{0622D05C-510A-43C1-88EB-6FB8C821E2C7}">
      <dgm:prSet phldrT="[Text]" custT="1"/>
      <dgm:spPr>
        <a:solidFill>
          <a:srgbClr val="003F5F"/>
        </a:solidFill>
      </dgm:spPr>
      <dgm:t>
        <a:bodyPr/>
        <a:lstStyle/>
        <a:p>
          <a:r>
            <a:rPr lang="en-CA" sz="2800" dirty="0"/>
            <a:t>1973</a:t>
          </a:r>
        </a:p>
      </dgm:t>
    </dgm:pt>
    <dgm:pt modelId="{E4EEB65E-76EF-4047-8993-21EAC1DFA42D}" type="parTrans" cxnId="{3D66E1A8-DAFA-4F7A-AB0A-14794F78E29E}">
      <dgm:prSet/>
      <dgm:spPr/>
      <dgm:t>
        <a:bodyPr/>
        <a:lstStyle/>
        <a:p>
          <a:endParaRPr lang="en-CA"/>
        </a:p>
      </dgm:t>
    </dgm:pt>
    <dgm:pt modelId="{34B2B3DF-0169-4470-AF10-12976D798762}" type="sibTrans" cxnId="{3D66E1A8-DAFA-4F7A-AB0A-14794F78E29E}">
      <dgm:prSet/>
      <dgm:spPr/>
      <dgm:t>
        <a:bodyPr/>
        <a:lstStyle/>
        <a:p>
          <a:endParaRPr lang="en-CA"/>
        </a:p>
      </dgm:t>
    </dgm:pt>
    <dgm:pt modelId="{295D5016-6CA0-4A7D-89C4-8C5B6D7E8E78}">
      <dgm:prSet phldrT="[Text]" custT="1"/>
      <dgm:spPr>
        <a:solidFill>
          <a:srgbClr val="003F5F"/>
        </a:solidFill>
      </dgm:spPr>
      <dgm:t>
        <a:bodyPr/>
        <a:lstStyle/>
        <a:p>
          <a:r>
            <a:rPr lang="en-CA" sz="3200" dirty="0"/>
            <a:t>1980</a:t>
          </a:r>
        </a:p>
      </dgm:t>
    </dgm:pt>
    <dgm:pt modelId="{35A2E9AA-7587-4E03-A233-F8D04C20B60E}" type="parTrans" cxnId="{CF8483E2-AAD7-435E-B871-E21E288ACA4A}">
      <dgm:prSet/>
      <dgm:spPr/>
      <dgm:t>
        <a:bodyPr/>
        <a:lstStyle/>
        <a:p>
          <a:endParaRPr lang="en-CA"/>
        </a:p>
      </dgm:t>
    </dgm:pt>
    <dgm:pt modelId="{A1B87B26-D1CF-4265-A793-24925A97B04B}" type="sibTrans" cxnId="{CF8483E2-AAD7-435E-B871-E21E288ACA4A}">
      <dgm:prSet/>
      <dgm:spPr/>
      <dgm:t>
        <a:bodyPr/>
        <a:lstStyle/>
        <a:p>
          <a:endParaRPr lang="en-CA"/>
        </a:p>
      </dgm:t>
    </dgm:pt>
    <dgm:pt modelId="{9E04011A-B3BF-4C1F-AE89-4DF5A2554524}">
      <dgm:prSet phldrT="[Text]" custT="1"/>
      <dgm:spPr>
        <a:solidFill>
          <a:srgbClr val="003F5F"/>
        </a:solidFill>
      </dgm:spPr>
      <dgm:t>
        <a:bodyPr/>
        <a:lstStyle/>
        <a:p>
          <a:r>
            <a:rPr lang="en-CA" sz="3200" dirty="0"/>
            <a:t>1982</a:t>
          </a:r>
        </a:p>
      </dgm:t>
    </dgm:pt>
    <dgm:pt modelId="{916F2AD2-2BC5-4A1F-8CCF-5A5A54B59A5E}" type="parTrans" cxnId="{9C63048D-8D46-47C1-939B-E4756428066C}">
      <dgm:prSet/>
      <dgm:spPr/>
      <dgm:t>
        <a:bodyPr/>
        <a:lstStyle/>
        <a:p>
          <a:endParaRPr lang="en-CA"/>
        </a:p>
      </dgm:t>
    </dgm:pt>
    <dgm:pt modelId="{D6439EDC-D985-40B7-AFCC-7BECA2DAEDA3}" type="sibTrans" cxnId="{9C63048D-8D46-47C1-939B-E4756428066C}">
      <dgm:prSet/>
      <dgm:spPr/>
      <dgm:t>
        <a:bodyPr/>
        <a:lstStyle/>
        <a:p>
          <a:endParaRPr lang="en-CA"/>
        </a:p>
      </dgm:t>
    </dgm:pt>
    <dgm:pt modelId="{6C4DB77B-974B-44AC-B02F-62BF6C0E1B1E}">
      <dgm:prSet phldrT="[Text]" custT="1"/>
      <dgm:spPr>
        <a:solidFill>
          <a:srgbClr val="003F5F"/>
        </a:solidFill>
      </dgm:spPr>
      <dgm:t>
        <a:bodyPr/>
        <a:lstStyle/>
        <a:p>
          <a:r>
            <a:rPr lang="en-CA" sz="3200" dirty="0"/>
            <a:t>1983</a:t>
          </a:r>
        </a:p>
      </dgm:t>
    </dgm:pt>
    <dgm:pt modelId="{76B48CC3-5F0D-4429-939C-E827BC4F33E7}" type="parTrans" cxnId="{BF31C4F3-9226-471C-A2D4-D9095BD23A46}">
      <dgm:prSet/>
      <dgm:spPr/>
      <dgm:t>
        <a:bodyPr/>
        <a:lstStyle/>
        <a:p>
          <a:endParaRPr lang="en-CA"/>
        </a:p>
      </dgm:t>
    </dgm:pt>
    <dgm:pt modelId="{7B15382F-F428-4880-9F5A-1CE3F67B82D4}" type="sibTrans" cxnId="{BF31C4F3-9226-471C-A2D4-D9095BD23A46}">
      <dgm:prSet/>
      <dgm:spPr/>
      <dgm:t>
        <a:bodyPr/>
        <a:lstStyle/>
        <a:p>
          <a:endParaRPr lang="en-CA"/>
        </a:p>
      </dgm:t>
    </dgm:pt>
    <dgm:pt modelId="{2D1AE43C-A80B-48AA-8A53-43ADCCB47097}" type="pres">
      <dgm:prSet presAssocID="{51F3BDC5-A2BF-4077-8B17-90500068E8AC}" presName="Name0" presStyleCnt="0">
        <dgm:presLayoutVars>
          <dgm:dir/>
          <dgm:animLvl val="lvl"/>
          <dgm:resizeHandles val="exact"/>
        </dgm:presLayoutVars>
      </dgm:prSet>
      <dgm:spPr/>
    </dgm:pt>
    <dgm:pt modelId="{452A11EF-93B9-49D6-8A78-A47E6BAA8C31}" type="pres">
      <dgm:prSet presAssocID="{0622D05C-510A-43C1-88EB-6FB8C821E2C7}" presName="parTxOnly" presStyleLbl="node1" presStyleIdx="0" presStyleCnt="4">
        <dgm:presLayoutVars>
          <dgm:chMax val="0"/>
          <dgm:chPref val="0"/>
          <dgm:bulletEnabled val="1"/>
        </dgm:presLayoutVars>
      </dgm:prSet>
      <dgm:spPr/>
    </dgm:pt>
    <dgm:pt modelId="{3E4506E9-0754-4A07-844C-0CDE8600A044}" type="pres">
      <dgm:prSet presAssocID="{34B2B3DF-0169-4470-AF10-12976D798762}" presName="parTxOnlySpace" presStyleCnt="0"/>
      <dgm:spPr/>
    </dgm:pt>
    <dgm:pt modelId="{A4A73112-6EAC-40D2-ADAB-E1793EBB0028}" type="pres">
      <dgm:prSet presAssocID="{295D5016-6CA0-4A7D-89C4-8C5B6D7E8E78}" presName="parTxOnly" presStyleLbl="node1" presStyleIdx="1" presStyleCnt="4">
        <dgm:presLayoutVars>
          <dgm:chMax val="0"/>
          <dgm:chPref val="0"/>
          <dgm:bulletEnabled val="1"/>
        </dgm:presLayoutVars>
      </dgm:prSet>
      <dgm:spPr/>
    </dgm:pt>
    <dgm:pt modelId="{2F797C05-52D6-4DCB-8886-A1DB6B16BB94}" type="pres">
      <dgm:prSet presAssocID="{A1B87B26-D1CF-4265-A793-24925A97B04B}" presName="parTxOnlySpace" presStyleCnt="0"/>
      <dgm:spPr/>
    </dgm:pt>
    <dgm:pt modelId="{989C5E60-AF86-4F10-8DEF-829B8E24D41B}" type="pres">
      <dgm:prSet presAssocID="{9E04011A-B3BF-4C1F-AE89-4DF5A2554524}" presName="parTxOnly" presStyleLbl="node1" presStyleIdx="2" presStyleCnt="4">
        <dgm:presLayoutVars>
          <dgm:chMax val="0"/>
          <dgm:chPref val="0"/>
          <dgm:bulletEnabled val="1"/>
        </dgm:presLayoutVars>
      </dgm:prSet>
      <dgm:spPr/>
    </dgm:pt>
    <dgm:pt modelId="{3DF70DFD-BF34-4C79-A0AB-2634C0A7DA1A}" type="pres">
      <dgm:prSet presAssocID="{D6439EDC-D985-40B7-AFCC-7BECA2DAEDA3}" presName="parTxOnlySpace" presStyleCnt="0"/>
      <dgm:spPr/>
    </dgm:pt>
    <dgm:pt modelId="{99BA8B80-52DB-4A6D-85A7-A391E73C0E29}" type="pres">
      <dgm:prSet presAssocID="{6C4DB77B-974B-44AC-B02F-62BF6C0E1B1E}" presName="parTxOnly" presStyleLbl="node1" presStyleIdx="3" presStyleCnt="4">
        <dgm:presLayoutVars>
          <dgm:chMax val="0"/>
          <dgm:chPref val="0"/>
          <dgm:bulletEnabled val="1"/>
        </dgm:presLayoutVars>
      </dgm:prSet>
      <dgm:spPr/>
    </dgm:pt>
  </dgm:ptLst>
  <dgm:cxnLst>
    <dgm:cxn modelId="{B5AAA407-9A07-489B-9290-0377C7EA4467}" type="presOf" srcId="{295D5016-6CA0-4A7D-89C4-8C5B6D7E8E78}" destId="{A4A73112-6EAC-40D2-ADAB-E1793EBB0028}" srcOrd="0" destOrd="0" presId="urn:microsoft.com/office/officeart/2005/8/layout/chevron1"/>
    <dgm:cxn modelId="{186BAF28-5EF3-4564-A5B5-51F1AABBC3D5}" type="presOf" srcId="{0622D05C-510A-43C1-88EB-6FB8C821E2C7}" destId="{452A11EF-93B9-49D6-8A78-A47E6BAA8C31}" srcOrd="0" destOrd="0" presId="urn:microsoft.com/office/officeart/2005/8/layout/chevron1"/>
    <dgm:cxn modelId="{E62E9433-46AC-47A9-8378-5E3AAF1EA6C9}" type="presOf" srcId="{9E04011A-B3BF-4C1F-AE89-4DF5A2554524}" destId="{989C5E60-AF86-4F10-8DEF-829B8E24D41B}" srcOrd="0" destOrd="0" presId="urn:microsoft.com/office/officeart/2005/8/layout/chevron1"/>
    <dgm:cxn modelId="{5D120736-6DBE-4A60-B7D2-E90D48FD5CE8}" type="presOf" srcId="{6C4DB77B-974B-44AC-B02F-62BF6C0E1B1E}" destId="{99BA8B80-52DB-4A6D-85A7-A391E73C0E29}" srcOrd="0" destOrd="0" presId="urn:microsoft.com/office/officeart/2005/8/layout/chevron1"/>
    <dgm:cxn modelId="{9B702755-A8A1-465F-A58A-ABD76F9132AF}" type="presOf" srcId="{51F3BDC5-A2BF-4077-8B17-90500068E8AC}" destId="{2D1AE43C-A80B-48AA-8A53-43ADCCB47097}" srcOrd="0" destOrd="0" presId="urn:microsoft.com/office/officeart/2005/8/layout/chevron1"/>
    <dgm:cxn modelId="{9C63048D-8D46-47C1-939B-E4756428066C}" srcId="{51F3BDC5-A2BF-4077-8B17-90500068E8AC}" destId="{9E04011A-B3BF-4C1F-AE89-4DF5A2554524}" srcOrd="2" destOrd="0" parTransId="{916F2AD2-2BC5-4A1F-8CCF-5A5A54B59A5E}" sibTransId="{D6439EDC-D985-40B7-AFCC-7BECA2DAEDA3}"/>
    <dgm:cxn modelId="{3D66E1A8-DAFA-4F7A-AB0A-14794F78E29E}" srcId="{51F3BDC5-A2BF-4077-8B17-90500068E8AC}" destId="{0622D05C-510A-43C1-88EB-6FB8C821E2C7}" srcOrd="0" destOrd="0" parTransId="{E4EEB65E-76EF-4047-8993-21EAC1DFA42D}" sibTransId="{34B2B3DF-0169-4470-AF10-12976D798762}"/>
    <dgm:cxn modelId="{CF8483E2-AAD7-435E-B871-E21E288ACA4A}" srcId="{51F3BDC5-A2BF-4077-8B17-90500068E8AC}" destId="{295D5016-6CA0-4A7D-89C4-8C5B6D7E8E78}" srcOrd="1" destOrd="0" parTransId="{35A2E9AA-7587-4E03-A233-F8D04C20B60E}" sibTransId="{A1B87B26-D1CF-4265-A793-24925A97B04B}"/>
    <dgm:cxn modelId="{BF31C4F3-9226-471C-A2D4-D9095BD23A46}" srcId="{51F3BDC5-A2BF-4077-8B17-90500068E8AC}" destId="{6C4DB77B-974B-44AC-B02F-62BF6C0E1B1E}" srcOrd="3" destOrd="0" parTransId="{76B48CC3-5F0D-4429-939C-E827BC4F33E7}" sibTransId="{7B15382F-F428-4880-9F5A-1CE3F67B82D4}"/>
    <dgm:cxn modelId="{1C17557D-0B34-4052-AA18-9F27A75B3FF2}" type="presParOf" srcId="{2D1AE43C-A80B-48AA-8A53-43ADCCB47097}" destId="{452A11EF-93B9-49D6-8A78-A47E6BAA8C31}" srcOrd="0" destOrd="0" presId="urn:microsoft.com/office/officeart/2005/8/layout/chevron1"/>
    <dgm:cxn modelId="{4FFEF100-23F5-4E6B-A2AF-B4908FC027CD}" type="presParOf" srcId="{2D1AE43C-A80B-48AA-8A53-43ADCCB47097}" destId="{3E4506E9-0754-4A07-844C-0CDE8600A044}" srcOrd="1" destOrd="0" presId="urn:microsoft.com/office/officeart/2005/8/layout/chevron1"/>
    <dgm:cxn modelId="{907BB737-53F3-4505-9C00-332F728974D5}" type="presParOf" srcId="{2D1AE43C-A80B-48AA-8A53-43ADCCB47097}" destId="{A4A73112-6EAC-40D2-ADAB-E1793EBB0028}" srcOrd="2" destOrd="0" presId="urn:microsoft.com/office/officeart/2005/8/layout/chevron1"/>
    <dgm:cxn modelId="{1985F26F-4D1F-4CB2-9B0F-80B4BBF49E58}" type="presParOf" srcId="{2D1AE43C-A80B-48AA-8A53-43ADCCB47097}" destId="{2F797C05-52D6-4DCB-8886-A1DB6B16BB94}" srcOrd="3" destOrd="0" presId="urn:microsoft.com/office/officeart/2005/8/layout/chevron1"/>
    <dgm:cxn modelId="{7DA0DD6D-DEF0-43AE-93B6-DBFFC55BE305}" type="presParOf" srcId="{2D1AE43C-A80B-48AA-8A53-43ADCCB47097}" destId="{989C5E60-AF86-4F10-8DEF-829B8E24D41B}" srcOrd="4" destOrd="0" presId="urn:microsoft.com/office/officeart/2005/8/layout/chevron1"/>
    <dgm:cxn modelId="{08569789-83D0-41C8-AE99-3AB0FB035452}" type="presParOf" srcId="{2D1AE43C-A80B-48AA-8A53-43ADCCB47097}" destId="{3DF70DFD-BF34-4C79-A0AB-2634C0A7DA1A}" srcOrd="5" destOrd="0" presId="urn:microsoft.com/office/officeart/2005/8/layout/chevron1"/>
    <dgm:cxn modelId="{F71D74C1-A58F-4E34-8B7A-B314812FAF58}" type="presParOf" srcId="{2D1AE43C-A80B-48AA-8A53-43ADCCB47097}" destId="{99BA8B80-52DB-4A6D-85A7-A391E73C0E29}"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1F3BDC5-A2BF-4077-8B17-90500068E8AC}" type="doc">
      <dgm:prSet loTypeId="urn:microsoft.com/office/officeart/2005/8/layout/chevron1" loCatId="process" qsTypeId="urn:microsoft.com/office/officeart/2005/8/quickstyle/simple1" qsCatId="simple" csTypeId="urn:microsoft.com/office/officeart/2005/8/colors/accent1_2" csCatId="accent1" phldr="1"/>
      <dgm:spPr/>
    </dgm:pt>
    <dgm:pt modelId="{0622D05C-510A-43C1-88EB-6FB8C821E2C7}">
      <dgm:prSet phldrT="[Text]" custT="1"/>
      <dgm:spPr>
        <a:solidFill>
          <a:srgbClr val="003F5F"/>
        </a:solidFill>
      </dgm:spPr>
      <dgm:t>
        <a:bodyPr/>
        <a:lstStyle/>
        <a:p>
          <a:r>
            <a:rPr lang="en-CA" sz="2800" dirty="0"/>
            <a:t>1988</a:t>
          </a:r>
        </a:p>
      </dgm:t>
    </dgm:pt>
    <dgm:pt modelId="{E4EEB65E-76EF-4047-8993-21EAC1DFA42D}" type="parTrans" cxnId="{3D66E1A8-DAFA-4F7A-AB0A-14794F78E29E}">
      <dgm:prSet/>
      <dgm:spPr/>
      <dgm:t>
        <a:bodyPr/>
        <a:lstStyle/>
        <a:p>
          <a:endParaRPr lang="en-CA"/>
        </a:p>
      </dgm:t>
    </dgm:pt>
    <dgm:pt modelId="{34B2B3DF-0169-4470-AF10-12976D798762}" type="sibTrans" cxnId="{3D66E1A8-DAFA-4F7A-AB0A-14794F78E29E}">
      <dgm:prSet/>
      <dgm:spPr/>
      <dgm:t>
        <a:bodyPr/>
        <a:lstStyle/>
        <a:p>
          <a:endParaRPr lang="en-CA"/>
        </a:p>
      </dgm:t>
    </dgm:pt>
    <dgm:pt modelId="{295D5016-6CA0-4A7D-89C4-8C5B6D7E8E78}">
      <dgm:prSet phldrT="[Text]" custT="1"/>
      <dgm:spPr>
        <a:solidFill>
          <a:srgbClr val="003F5F"/>
        </a:solidFill>
      </dgm:spPr>
      <dgm:t>
        <a:bodyPr/>
        <a:lstStyle/>
        <a:p>
          <a:r>
            <a:rPr lang="en-CA" sz="3200" dirty="0"/>
            <a:t>1994</a:t>
          </a:r>
        </a:p>
      </dgm:t>
    </dgm:pt>
    <dgm:pt modelId="{35A2E9AA-7587-4E03-A233-F8D04C20B60E}" type="parTrans" cxnId="{CF8483E2-AAD7-435E-B871-E21E288ACA4A}">
      <dgm:prSet/>
      <dgm:spPr/>
      <dgm:t>
        <a:bodyPr/>
        <a:lstStyle/>
        <a:p>
          <a:endParaRPr lang="en-CA"/>
        </a:p>
      </dgm:t>
    </dgm:pt>
    <dgm:pt modelId="{A1B87B26-D1CF-4265-A793-24925A97B04B}" type="sibTrans" cxnId="{CF8483E2-AAD7-435E-B871-E21E288ACA4A}">
      <dgm:prSet/>
      <dgm:spPr/>
      <dgm:t>
        <a:bodyPr/>
        <a:lstStyle/>
        <a:p>
          <a:endParaRPr lang="en-CA"/>
        </a:p>
      </dgm:t>
    </dgm:pt>
    <dgm:pt modelId="{9E04011A-B3BF-4C1F-AE89-4DF5A2554524}">
      <dgm:prSet phldrT="[Text]" custT="1"/>
      <dgm:spPr>
        <a:solidFill>
          <a:srgbClr val="003F5F"/>
        </a:solidFill>
      </dgm:spPr>
      <dgm:t>
        <a:bodyPr/>
        <a:lstStyle/>
        <a:p>
          <a:r>
            <a:rPr lang="en-CA" sz="3200" dirty="0"/>
            <a:t>2005</a:t>
          </a:r>
        </a:p>
      </dgm:t>
    </dgm:pt>
    <dgm:pt modelId="{916F2AD2-2BC5-4A1F-8CCF-5A5A54B59A5E}" type="parTrans" cxnId="{9C63048D-8D46-47C1-939B-E4756428066C}">
      <dgm:prSet/>
      <dgm:spPr/>
      <dgm:t>
        <a:bodyPr/>
        <a:lstStyle/>
        <a:p>
          <a:endParaRPr lang="en-CA"/>
        </a:p>
      </dgm:t>
    </dgm:pt>
    <dgm:pt modelId="{D6439EDC-D985-40B7-AFCC-7BECA2DAEDA3}" type="sibTrans" cxnId="{9C63048D-8D46-47C1-939B-E4756428066C}">
      <dgm:prSet/>
      <dgm:spPr/>
      <dgm:t>
        <a:bodyPr/>
        <a:lstStyle/>
        <a:p>
          <a:endParaRPr lang="en-CA"/>
        </a:p>
      </dgm:t>
    </dgm:pt>
    <dgm:pt modelId="{6C4DB77B-974B-44AC-B02F-62BF6C0E1B1E}">
      <dgm:prSet phldrT="[Text]" custT="1"/>
      <dgm:spPr>
        <a:solidFill>
          <a:srgbClr val="003F5F"/>
        </a:solidFill>
      </dgm:spPr>
      <dgm:t>
        <a:bodyPr/>
        <a:lstStyle/>
        <a:p>
          <a:r>
            <a:rPr lang="en-CA" sz="3200" dirty="0"/>
            <a:t>2011</a:t>
          </a:r>
        </a:p>
      </dgm:t>
    </dgm:pt>
    <dgm:pt modelId="{76B48CC3-5F0D-4429-939C-E827BC4F33E7}" type="parTrans" cxnId="{BF31C4F3-9226-471C-A2D4-D9095BD23A46}">
      <dgm:prSet/>
      <dgm:spPr/>
      <dgm:t>
        <a:bodyPr/>
        <a:lstStyle/>
        <a:p>
          <a:endParaRPr lang="en-CA"/>
        </a:p>
      </dgm:t>
    </dgm:pt>
    <dgm:pt modelId="{7B15382F-F428-4880-9F5A-1CE3F67B82D4}" type="sibTrans" cxnId="{BF31C4F3-9226-471C-A2D4-D9095BD23A46}">
      <dgm:prSet/>
      <dgm:spPr/>
      <dgm:t>
        <a:bodyPr/>
        <a:lstStyle/>
        <a:p>
          <a:endParaRPr lang="en-CA"/>
        </a:p>
      </dgm:t>
    </dgm:pt>
    <dgm:pt modelId="{2D1AE43C-A80B-48AA-8A53-43ADCCB47097}" type="pres">
      <dgm:prSet presAssocID="{51F3BDC5-A2BF-4077-8B17-90500068E8AC}" presName="Name0" presStyleCnt="0">
        <dgm:presLayoutVars>
          <dgm:dir/>
          <dgm:animLvl val="lvl"/>
          <dgm:resizeHandles val="exact"/>
        </dgm:presLayoutVars>
      </dgm:prSet>
      <dgm:spPr/>
    </dgm:pt>
    <dgm:pt modelId="{452A11EF-93B9-49D6-8A78-A47E6BAA8C31}" type="pres">
      <dgm:prSet presAssocID="{0622D05C-510A-43C1-88EB-6FB8C821E2C7}" presName="parTxOnly" presStyleLbl="node1" presStyleIdx="0" presStyleCnt="4">
        <dgm:presLayoutVars>
          <dgm:chMax val="0"/>
          <dgm:chPref val="0"/>
          <dgm:bulletEnabled val="1"/>
        </dgm:presLayoutVars>
      </dgm:prSet>
      <dgm:spPr/>
    </dgm:pt>
    <dgm:pt modelId="{3E4506E9-0754-4A07-844C-0CDE8600A044}" type="pres">
      <dgm:prSet presAssocID="{34B2B3DF-0169-4470-AF10-12976D798762}" presName="parTxOnlySpace" presStyleCnt="0"/>
      <dgm:spPr/>
    </dgm:pt>
    <dgm:pt modelId="{A4A73112-6EAC-40D2-ADAB-E1793EBB0028}" type="pres">
      <dgm:prSet presAssocID="{295D5016-6CA0-4A7D-89C4-8C5B6D7E8E78}" presName="parTxOnly" presStyleLbl="node1" presStyleIdx="1" presStyleCnt="4">
        <dgm:presLayoutVars>
          <dgm:chMax val="0"/>
          <dgm:chPref val="0"/>
          <dgm:bulletEnabled val="1"/>
        </dgm:presLayoutVars>
      </dgm:prSet>
      <dgm:spPr/>
    </dgm:pt>
    <dgm:pt modelId="{2F797C05-52D6-4DCB-8886-A1DB6B16BB94}" type="pres">
      <dgm:prSet presAssocID="{A1B87B26-D1CF-4265-A793-24925A97B04B}" presName="parTxOnlySpace" presStyleCnt="0"/>
      <dgm:spPr/>
    </dgm:pt>
    <dgm:pt modelId="{989C5E60-AF86-4F10-8DEF-829B8E24D41B}" type="pres">
      <dgm:prSet presAssocID="{9E04011A-B3BF-4C1F-AE89-4DF5A2554524}" presName="parTxOnly" presStyleLbl="node1" presStyleIdx="2" presStyleCnt="4">
        <dgm:presLayoutVars>
          <dgm:chMax val="0"/>
          <dgm:chPref val="0"/>
          <dgm:bulletEnabled val="1"/>
        </dgm:presLayoutVars>
      </dgm:prSet>
      <dgm:spPr/>
    </dgm:pt>
    <dgm:pt modelId="{3DF70DFD-BF34-4C79-A0AB-2634C0A7DA1A}" type="pres">
      <dgm:prSet presAssocID="{D6439EDC-D985-40B7-AFCC-7BECA2DAEDA3}" presName="parTxOnlySpace" presStyleCnt="0"/>
      <dgm:spPr/>
    </dgm:pt>
    <dgm:pt modelId="{99BA8B80-52DB-4A6D-85A7-A391E73C0E29}" type="pres">
      <dgm:prSet presAssocID="{6C4DB77B-974B-44AC-B02F-62BF6C0E1B1E}" presName="parTxOnly" presStyleLbl="node1" presStyleIdx="3" presStyleCnt="4">
        <dgm:presLayoutVars>
          <dgm:chMax val="0"/>
          <dgm:chPref val="0"/>
          <dgm:bulletEnabled val="1"/>
        </dgm:presLayoutVars>
      </dgm:prSet>
      <dgm:spPr/>
    </dgm:pt>
  </dgm:ptLst>
  <dgm:cxnLst>
    <dgm:cxn modelId="{B5AAA407-9A07-489B-9290-0377C7EA4467}" type="presOf" srcId="{295D5016-6CA0-4A7D-89C4-8C5B6D7E8E78}" destId="{A4A73112-6EAC-40D2-ADAB-E1793EBB0028}" srcOrd="0" destOrd="0" presId="urn:microsoft.com/office/officeart/2005/8/layout/chevron1"/>
    <dgm:cxn modelId="{186BAF28-5EF3-4564-A5B5-51F1AABBC3D5}" type="presOf" srcId="{0622D05C-510A-43C1-88EB-6FB8C821E2C7}" destId="{452A11EF-93B9-49D6-8A78-A47E6BAA8C31}" srcOrd="0" destOrd="0" presId="urn:microsoft.com/office/officeart/2005/8/layout/chevron1"/>
    <dgm:cxn modelId="{E62E9433-46AC-47A9-8378-5E3AAF1EA6C9}" type="presOf" srcId="{9E04011A-B3BF-4C1F-AE89-4DF5A2554524}" destId="{989C5E60-AF86-4F10-8DEF-829B8E24D41B}" srcOrd="0" destOrd="0" presId="urn:microsoft.com/office/officeart/2005/8/layout/chevron1"/>
    <dgm:cxn modelId="{5D120736-6DBE-4A60-B7D2-E90D48FD5CE8}" type="presOf" srcId="{6C4DB77B-974B-44AC-B02F-62BF6C0E1B1E}" destId="{99BA8B80-52DB-4A6D-85A7-A391E73C0E29}" srcOrd="0" destOrd="0" presId="urn:microsoft.com/office/officeart/2005/8/layout/chevron1"/>
    <dgm:cxn modelId="{9B702755-A8A1-465F-A58A-ABD76F9132AF}" type="presOf" srcId="{51F3BDC5-A2BF-4077-8B17-90500068E8AC}" destId="{2D1AE43C-A80B-48AA-8A53-43ADCCB47097}" srcOrd="0" destOrd="0" presId="urn:microsoft.com/office/officeart/2005/8/layout/chevron1"/>
    <dgm:cxn modelId="{9C63048D-8D46-47C1-939B-E4756428066C}" srcId="{51F3BDC5-A2BF-4077-8B17-90500068E8AC}" destId="{9E04011A-B3BF-4C1F-AE89-4DF5A2554524}" srcOrd="2" destOrd="0" parTransId="{916F2AD2-2BC5-4A1F-8CCF-5A5A54B59A5E}" sibTransId="{D6439EDC-D985-40B7-AFCC-7BECA2DAEDA3}"/>
    <dgm:cxn modelId="{3D66E1A8-DAFA-4F7A-AB0A-14794F78E29E}" srcId="{51F3BDC5-A2BF-4077-8B17-90500068E8AC}" destId="{0622D05C-510A-43C1-88EB-6FB8C821E2C7}" srcOrd="0" destOrd="0" parTransId="{E4EEB65E-76EF-4047-8993-21EAC1DFA42D}" sibTransId="{34B2B3DF-0169-4470-AF10-12976D798762}"/>
    <dgm:cxn modelId="{CF8483E2-AAD7-435E-B871-E21E288ACA4A}" srcId="{51F3BDC5-A2BF-4077-8B17-90500068E8AC}" destId="{295D5016-6CA0-4A7D-89C4-8C5B6D7E8E78}" srcOrd="1" destOrd="0" parTransId="{35A2E9AA-7587-4E03-A233-F8D04C20B60E}" sibTransId="{A1B87B26-D1CF-4265-A793-24925A97B04B}"/>
    <dgm:cxn modelId="{BF31C4F3-9226-471C-A2D4-D9095BD23A46}" srcId="{51F3BDC5-A2BF-4077-8B17-90500068E8AC}" destId="{6C4DB77B-974B-44AC-B02F-62BF6C0E1B1E}" srcOrd="3" destOrd="0" parTransId="{76B48CC3-5F0D-4429-939C-E827BC4F33E7}" sibTransId="{7B15382F-F428-4880-9F5A-1CE3F67B82D4}"/>
    <dgm:cxn modelId="{1C17557D-0B34-4052-AA18-9F27A75B3FF2}" type="presParOf" srcId="{2D1AE43C-A80B-48AA-8A53-43ADCCB47097}" destId="{452A11EF-93B9-49D6-8A78-A47E6BAA8C31}" srcOrd="0" destOrd="0" presId="urn:microsoft.com/office/officeart/2005/8/layout/chevron1"/>
    <dgm:cxn modelId="{4FFEF100-23F5-4E6B-A2AF-B4908FC027CD}" type="presParOf" srcId="{2D1AE43C-A80B-48AA-8A53-43ADCCB47097}" destId="{3E4506E9-0754-4A07-844C-0CDE8600A044}" srcOrd="1" destOrd="0" presId="urn:microsoft.com/office/officeart/2005/8/layout/chevron1"/>
    <dgm:cxn modelId="{907BB737-53F3-4505-9C00-332F728974D5}" type="presParOf" srcId="{2D1AE43C-A80B-48AA-8A53-43ADCCB47097}" destId="{A4A73112-6EAC-40D2-ADAB-E1793EBB0028}" srcOrd="2" destOrd="0" presId="urn:microsoft.com/office/officeart/2005/8/layout/chevron1"/>
    <dgm:cxn modelId="{1985F26F-4D1F-4CB2-9B0F-80B4BBF49E58}" type="presParOf" srcId="{2D1AE43C-A80B-48AA-8A53-43ADCCB47097}" destId="{2F797C05-52D6-4DCB-8886-A1DB6B16BB94}" srcOrd="3" destOrd="0" presId="urn:microsoft.com/office/officeart/2005/8/layout/chevron1"/>
    <dgm:cxn modelId="{7DA0DD6D-DEF0-43AE-93B6-DBFFC55BE305}" type="presParOf" srcId="{2D1AE43C-A80B-48AA-8A53-43ADCCB47097}" destId="{989C5E60-AF86-4F10-8DEF-829B8E24D41B}" srcOrd="4" destOrd="0" presId="urn:microsoft.com/office/officeart/2005/8/layout/chevron1"/>
    <dgm:cxn modelId="{08569789-83D0-41C8-AE99-3AB0FB035452}" type="presParOf" srcId="{2D1AE43C-A80B-48AA-8A53-43ADCCB47097}" destId="{3DF70DFD-BF34-4C79-A0AB-2634C0A7DA1A}" srcOrd="5" destOrd="0" presId="urn:microsoft.com/office/officeart/2005/8/layout/chevron1"/>
    <dgm:cxn modelId="{F71D74C1-A58F-4E34-8B7A-B314812FAF58}" type="presParOf" srcId="{2D1AE43C-A80B-48AA-8A53-43ADCCB47097}" destId="{99BA8B80-52DB-4A6D-85A7-A391E73C0E29}"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1F3BDC5-A2BF-4077-8B17-90500068E8AC}" type="doc">
      <dgm:prSet loTypeId="urn:microsoft.com/office/officeart/2005/8/layout/chevron1" loCatId="process" qsTypeId="urn:microsoft.com/office/officeart/2005/8/quickstyle/simple1" qsCatId="simple" csTypeId="urn:microsoft.com/office/officeart/2005/8/colors/accent1_2" csCatId="accent1" phldr="1"/>
      <dgm:spPr/>
    </dgm:pt>
    <dgm:pt modelId="{0622D05C-510A-43C1-88EB-6FB8C821E2C7}">
      <dgm:prSet phldrT="[Text]" custT="1"/>
      <dgm:spPr>
        <a:solidFill>
          <a:srgbClr val="003F5F"/>
        </a:solidFill>
      </dgm:spPr>
      <dgm:t>
        <a:bodyPr/>
        <a:lstStyle/>
        <a:p>
          <a:r>
            <a:rPr lang="en-CA" sz="2800" dirty="0"/>
            <a:t>2013</a:t>
          </a:r>
        </a:p>
      </dgm:t>
    </dgm:pt>
    <dgm:pt modelId="{E4EEB65E-76EF-4047-8993-21EAC1DFA42D}" type="parTrans" cxnId="{3D66E1A8-DAFA-4F7A-AB0A-14794F78E29E}">
      <dgm:prSet/>
      <dgm:spPr/>
      <dgm:t>
        <a:bodyPr/>
        <a:lstStyle/>
        <a:p>
          <a:endParaRPr lang="en-CA"/>
        </a:p>
      </dgm:t>
    </dgm:pt>
    <dgm:pt modelId="{34B2B3DF-0169-4470-AF10-12976D798762}" type="sibTrans" cxnId="{3D66E1A8-DAFA-4F7A-AB0A-14794F78E29E}">
      <dgm:prSet/>
      <dgm:spPr/>
      <dgm:t>
        <a:bodyPr/>
        <a:lstStyle/>
        <a:p>
          <a:endParaRPr lang="en-CA"/>
        </a:p>
      </dgm:t>
    </dgm:pt>
    <dgm:pt modelId="{295D5016-6CA0-4A7D-89C4-8C5B6D7E8E78}">
      <dgm:prSet phldrT="[Text]" custT="1"/>
      <dgm:spPr>
        <a:solidFill>
          <a:srgbClr val="003F5F"/>
        </a:solidFill>
      </dgm:spPr>
      <dgm:t>
        <a:bodyPr/>
        <a:lstStyle/>
        <a:p>
          <a:r>
            <a:rPr lang="en-CA" sz="3200" dirty="0"/>
            <a:t>2014</a:t>
          </a:r>
        </a:p>
      </dgm:t>
    </dgm:pt>
    <dgm:pt modelId="{35A2E9AA-7587-4E03-A233-F8D04C20B60E}" type="parTrans" cxnId="{CF8483E2-AAD7-435E-B871-E21E288ACA4A}">
      <dgm:prSet/>
      <dgm:spPr/>
      <dgm:t>
        <a:bodyPr/>
        <a:lstStyle/>
        <a:p>
          <a:endParaRPr lang="en-CA"/>
        </a:p>
      </dgm:t>
    </dgm:pt>
    <dgm:pt modelId="{A1B87B26-D1CF-4265-A793-24925A97B04B}" type="sibTrans" cxnId="{CF8483E2-AAD7-435E-B871-E21E288ACA4A}">
      <dgm:prSet/>
      <dgm:spPr/>
      <dgm:t>
        <a:bodyPr/>
        <a:lstStyle/>
        <a:p>
          <a:endParaRPr lang="en-CA"/>
        </a:p>
      </dgm:t>
    </dgm:pt>
    <dgm:pt modelId="{9E04011A-B3BF-4C1F-AE89-4DF5A2554524}">
      <dgm:prSet phldrT="[Text]" custT="1"/>
      <dgm:spPr>
        <a:solidFill>
          <a:srgbClr val="003F5F"/>
        </a:solidFill>
      </dgm:spPr>
      <dgm:t>
        <a:bodyPr/>
        <a:lstStyle/>
        <a:p>
          <a:r>
            <a:rPr lang="en-CA" sz="3200" dirty="0"/>
            <a:t>2016</a:t>
          </a:r>
        </a:p>
      </dgm:t>
    </dgm:pt>
    <dgm:pt modelId="{916F2AD2-2BC5-4A1F-8CCF-5A5A54B59A5E}" type="parTrans" cxnId="{9C63048D-8D46-47C1-939B-E4756428066C}">
      <dgm:prSet/>
      <dgm:spPr/>
      <dgm:t>
        <a:bodyPr/>
        <a:lstStyle/>
        <a:p>
          <a:endParaRPr lang="en-CA"/>
        </a:p>
      </dgm:t>
    </dgm:pt>
    <dgm:pt modelId="{D6439EDC-D985-40B7-AFCC-7BECA2DAEDA3}" type="sibTrans" cxnId="{9C63048D-8D46-47C1-939B-E4756428066C}">
      <dgm:prSet/>
      <dgm:spPr/>
      <dgm:t>
        <a:bodyPr/>
        <a:lstStyle/>
        <a:p>
          <a:endParaRPr lang="en-CA"/>
        </a:p>
      </dgm:t>
    </dgm:pt>
    <dgm:pt modelId="{6C4DB77B-974B-44AC-B02F-62BF6C0E1B1E}">
      <dgm:prSet phldrT="[Text]" custT="1"/>
      <dgm:spPr>
        <a:solidFill>
          <a:srgbClr val="003F5F"/>
        </a:solidFill>
      </dgm:spPr>
      <dgm:t>
        <a:bodyPr/>
        <a:lstStyle/>
        <a:p>
          <a:r>
            <a:rPr lang="en-CA" sz="3200" dirty="0"/>
            <a:t>2018</a:t>
          </a:r>
        </a:p>
      </dgm:t>
    </dgm:pt>
    <dgm:pt modelId="{76B48CC3-5F0D-4429-939C-E827BC4F33E7}" type="parTrans" cxnId="{BF31C4F3-9226-471C-A2D4-D9095BD23A46}">
      <dgm:prSet/>
      <dgm:spPr/>
      <dgm:t>
        <a:bodyPr/>
        <a:lstStyle/>
        <a:p>
          <a:endParaRPr lang="en-CA"/>
        </a:p>
      </dgm:t>
    </dgm:pt>
    <dgm:pt modelId="{7B15382F-F428-4880-9F5A-1CE3F67B82D4}" type="sibTrans" cxnId="{BF31C4F3-9226-471C-A2D4-D9095BD23A46}">
      <dgm:prSet/>
      <dgm:spPr/>
      <dgm:t>
        <a:bodyPr/>
        <a:lstStyle/>
        <a:p>
          <a:endParaRPr lang="en-CA"/>
        </a:p>
      </dgm:t>
    </dgm:pt>
    <dgm:pt modelId="{2D1AE43C-A80B-48AA-8A53-43ADCCB47097}" type="pres">
      <dgm:prSet presAssocID="{51F3BDC5-A2BF-4077-8B17-90500068E8AC}" presName="Name0" presStyleCnt="0">
        <dgm:presLayoutVars>
          <dgm:dir/>
          <dgm:animLvl val="lvl"/>
          <dgm:resizeHandles val="exact"/>
        </dgm:presLayoutVars>
      </dgm:prSet>
      <dgm:spPr/>
    </dgm:pt>
    <dgm:pt modelId="{452A11EF-93B9-49D6-8A78-A47E6BAA8C31}" type="pres">
      <dgm:prSet presAssocID="{0622D05C-510A-43C1-88EB-6FB8C821E2C7}" presName="parTxOnly" presStyleLbl="node1" presStyleIdx="0" presStyleCnt="4">
        <dgm:presLayoutVars>
          <dgm:chMax val="0"/>
          <dgm:chPref val="0"/>
          <dgm:bulletEnabled val="1"/>
        </dgm:presLayoutVars>
      </dgm:prSet>
      <dgm:spPr/>
    </dgm:pt>
    <dgm:pt modelId="{3E4506E9-0754-4A07-844C-0CDE8600A044}" type="pres">
      <dgm:prSet presAssocID="{34B2B3DF-0169-4470-AF10-12976D798762}" presName="parTxOnlySpace" presStyleCnt="0"/>
      <dgm:spPr/>
    </dgm:pt>
    <dgm:pt modelId="{A4A73112-6EAC-40D2-ADAB-E1793EBB0028}" type="pres">
      <dgm:prSet presAssocID="{295D5016-6CA0-4A7D-89C4-8C5B6D7E8E78}" presName="parTxOnly" presStyleLbl="node1" presStyleIdx="1" presStyleCnt="4">
        <dgm:presLayoutVars>
          <dgm:chMax val="0"/>
          <dgm:chPref val="0"/>
          <dgm:bulletEnabled val="1"/>
        </dgm:presLayoutVars>
      </dgm:prSet>
      <dgm:spPr/>
    </dgm:pt>
    <dgm:pt modelId="{2F797C05-52D6-4DCB-8886-A1DB6B16BB94}" type="pres">
      <dgm:prSet presAssocID="{A1B87B26-D1CF-4265-A793-24925A97B04B}" presName="parTxOnlySpace" presStyleCnt="0"/>
      <dgm:spPr/>
    </dgm:pt>
    <dgm:pt modelId="{989C5E60-AF86-4F10-8DEF-829B8E24D41B}" type="pres">
      <dgm:prSet presAssocID="{9E04011A-B3BF-4C1F-AE89-4DF5A2554524}" presName="parTxOnly" presStyleLbl="node1" presStyleIdx="2" presStyleCnt="4">
        <dgm:presLayoutVars>
          <dgm:chMax val="0"/>
          <dgm:chPref val="0"/>
          <dgm:bulletEnabled val="1"/>
        </dgm:presLayoutVars>
      </dgm:prSet>
      <dgm:spPr/>
    </dgm:pt>
    <dgm:pt modelId="{3DF70DFD-BF34-4C79-A0AB-2634C0A7DA1A}" type="pres">
      <dgm:prSet presAssocID="{D6439EDC-D985-40B7-AFCC-7BECA2DAEDA3}" presName="parTxOnlySpace" presStyleCnt="0"/>
      <dgm:spPr/>
    </dgm:pt>
    <dgm:pt modelId="{99BA8B80-52DB-4A6D-85A7-A391E73C0E29}" type="pres">
      <dgm:prSet presAssocID="{6C4DB77B-974B-44AC-B02F-62BF6C0E1B1E}" presName="parTxOnly" presStyleLbl="node1" presStyleIdx="3" presStyleCnt="4">
        <dgm:presLayoutVars>
          <dgm:chMax val="0"/>
          <dgm:chPref val="0"/>
          <dgm:bulletEnabled val="1"/>
        </dgm:presLayoutVars>
      </dgm:prSet>
      <dgm:spPr/>
    </dgm:pt>
  </dgm:ptLst>
  <dgm:cxnLst>
    <dgm:cxn modelId="{B5AAA407-9A07-489B-9290-0377C7EA4467}" type="presOf" srcId="{295D5016-6CA0-4A7D-89C4-8C5B6D7E8E78}" destId="{A4A73112-6EAC-40D2-ADAB-E1793EBB0028}" srcOrd="0" destOrd="0" presId="urn:microsoft.com/office/officeart/2005/8/layout/chevron1"/>
    <dgm:cxn modelId="{186BAF28-5EF3-4564-A5B5-51F1AABBC3D5}" type="presOf" srcId="{0622D05C-510A-43C1-88EB-6FB8C821E2C7}" destId="{452A11EF-93B9-49D6-8A78-A47E6BAA8C31}" srcOrd="0" destOrd="0" presId="urn:microsoft.com/office/officeart/2005/8/layout/chevron1"/>
    <dgm:cxn modelId="{E62E9433-46AC-47A9-8378-5E3AAF1EA6C9}" type="presOf" srcId="{9E04011A-B3BF-4C1F-AE89-4DF5A2554524}" destId="{989C5E60-AF86-4F10-8DEF-829B8E24D41B}" srcOrd="0" destOrd="0" presId="urn:microsoft.com/office/officeart/2005/8/layout/chevron1"/>
    <dgm:cxn modelId="{5D120736-6DBE-4A60-B7D2-E90D48FD5CE8}" type="presOf" srcId="{6C4DB77B-974B-44AC-B02F-62BF6C0E1B1E}" destId="{99BA8B80-52DB-4A6D-85A7-A391E73C0E29}" srcOrd="0" destOrd="0" presId="urn:microsoft.com/office/officeart/2005/8/layout/chevron1"/>
    <dgm:cxn modelId="{9B702755-A8A1-465F-A58A-ABD76F9132AF}" type="presOf" srcId="{51F3BDC5-A2BF-4077-8B17-90500068E8AC}" destId="{2D1AE43C-A80B-48AA-8A53-43ADCCB47097}" srcOrd="0" destOrd="0" presId="urn:microsoft.com/office/officeart/2005/8/layout/chevron1"/>
    <dgm:cxn modelId="{9C63048D-8D46-47C1-939B-E4756428066C}" srcId="{51F3BDC5-A2BF-4077-8B17-90500068E8AC}" destId="{9E04011A-B3BF-4C1F-AE89-4DF5A2554524}" srcOrd="2" destOrd="0" parTransId="{916F2AD2-2BC5-4A1F-8CCF-5A5A54B59A5E}" sibTransId="{D6439EDC-D985-40B7-AFCC-7BECA2DAEDA3}"/>
    <dgm:cxn modelId="{3D66E1A8-DAFA-4F7A-AB0A-14794F78E29E}" srcId="{51F3BDC5-A2BF-4077-8B17-90500068E8AC}" destId="{0622D05C-510A-43C1-88EB-6FB8C821E2C7}" srcOrd="0" destOrd="0" parTransId="{E4EEB65E-76EF-4047-8993-21EAC1DFA42D}" sibTransId="{34B2B3DF-0169-4470-AF10-12976D798762}"/>
    <dgm:cxn modelId="{CF8483E2-AAD7-435E-B871-E21E288ACA4A}" srcId="{51F3BDC5-A2BF-4077-8B17-90500068E8AC}" destId="{295D5016-6CA0-4A7D-89C4-8C5B6D7E8E78}" srcOrd="1" destOrd="0" parTransId="{35A2E9AA-7587-4E03-A233-F8D04C20B60E}" sibTransId="{A1B87B26-D1CF-4265-A793-24925A97B04B}"/>
    <dgm:cxn modelId="{BF31C4F3-9226-471C-A2D4-D9095BD23A46}" srcId="{51F3BDC5-A2BF-4077-8B17-90500068E8AC}" destId="{6C4DB77B-974B-44AC-B02F-62BF6C0E1B1E}" srcOrd="3" destOrd="0" parTransId="{76B48CC3-5F0D-4429-939C-E827BC4F33E7}" sibTransId="{7B15382F-F428-4880-9F5A-1CE3F67B82D4}"/>
    <dgm:cxn modelId="{1C17557D-0B34-4052-AA18-9F27A75B3FF2}" type="presParOf" srcId="{2D1AE43C-A80B-48AA-8A53-43ADCCB47097}" destId="{452A11EF-93B9-49D6-8A78-A47E6BAA8C31}" srcOrd="0" destOrd="0" presId="urn:microsoft.com/office/officeart/2005/8/layout/chevron1"/>
    <dgm:cxn modelId="{4FFEF100-23F5-4E6B-A2AF-B4908FC027CD}" type="presParOf" srcId="{2D1AE43C-A80B-48AA-8A53-43ADCCB47097}" destId="{3E4506E9-0754-4A07-844C-0CDE8600A044}" srcOrd="1" destOrd="0" presId="urn:microsoft.com/office/officeart/2005/8/layout/chevron1"/>
    <dgm:cxn modelId="{907BB737-53F3-4505-9C00-332F728974D5}" type="presParOf" srcId="{2D1AE43C-A80B-48AA-8A53-43ADCCB47097}" destId="{A4A73112-6EAC-40D2-ADAB-E1793EBB0028}" srcOrd="2" destOrd="0" presId="urn:microsoft.com/office/officeart/2005/8/layout/chevron1"/>
    <dgm:cxn modelId="{1985F26F-4D1F-4CB2-9B0F-80B4BBF49E58}" type="presParOf" srcId="{2D1AE43C-A80B-48AA-8A53-43ADCCB47097}" destId="{2F797C05-52D6-4DCB-8886-A1DB6B16BB94}" srcOrd="3" destOrd="0" presId="urn:microsoft.com/office/officeart/2005/8/layout/chevron1"/>
    <dgm:cxn modelId="{7DA0DD6D-DEF0-43AE-93B6-DBFFC55BE305}" type="presParOf" srcId="{2D1AE43C-A80B-48AA-8A53-43ADCCB47097}" destId="{989C5E60-AF86-4F10-8DEF-829B8E24D41B}" srcOrd="4" destOrd="0" presId="urn:microsoft.com/office/officeart/2005/8/layout/chevron1"/>
    <dgm:cxn modelId="{08569789-83D0-41C8-AE99-3AB0FB035452}" type="presParOf" srcId="{2D1AE43C-A80B-48AA-8A53-43ADCCB47097}" destId="{3DF70DFD-BF34-4C79-A0AB-2634C0A7DA1A}" srcOrd="5" destOrd="0" presId="urn:microsoft.com/office/officeart/2005/8/layout/chevron1"/>
    <dgm:cxn modelId="{F71D74C1-A58F-4E34-8B7A-B314812FAF58}" type="presParOf" srcId="{2D1AE43C-A80B-48AA-8A53-43ADCCB47097}" destId="{99BA8B80-52DB-4A6D-85A7-A391E73C0E29}"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2A11EF-93B9-49D6-8A78-A47E6BAA8C31}">
      <dsp:nvSpPr>
        <dsp:cNvPr id="0" name=""/>
        <dsp:cNvSpPr/>
      </dsp:nvSpPr>
      <dsp:spPr>
        <a:xfrm>
          <a:off x="5150" y="0"/>
          <a:ext cx="2997963" cy="890021"/>
        </a:xfrm>
        <a:prstGeom prst="chevron">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CA" sz="2800" kern="1200" dirty="0"/>
            <a:t>1997</a:t>
          </a:r>
        </a:p>
      </dsp:txBody>
      <dsp:txXfrm>
        <a:off x="450161" y="0"/>
        <a:ext cx="2107942" cy="890021"/>
      </dsp:txXfrm>
    </dsp:sp>
    <dsp:sp modelId="{A4A73112-6EAC-40D2-ADAB-E1793EBB0028}">
      <dsp:nvSpPr>
        <dsp:cNvPr id="0" name=""/>
        <dsp:cNvSpPr/>
      </dsp:nvSpPr>
      <dsp:spPr>
        <a:xfrm>
          <a:off x="2703317" y="0"/>
          <a:ext cx="2997963" cy="890021"/>
        </a:xfrm>
        <a:prstGeom prst="chevron">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marL="0" lvl="0" indent="0" algn="ctr" defTabSz="1422400">
            <a:lnSpc>
              <a:spcPct val="90000"/>
            </a:lnSpc>
            <a:spcBef>
              <a:spcPct val="0"/>
            </a:spcBef>
            <a:spcAft>
              <a:spcPct val="35000"/>
            </a:spcAft>
            <a:buNone/>
          </a:pPr>
          <a:r>
            <a:rPr lang="en-CA" sz="3200" kern="1200" dirty="0"/>
            <a:t>1999</a:t>
          </a:r>
        </a:p>
      </dsp:txBody>
      <dsp:txXfrm>
        <a:off x="3148328" y="0"/>
        <a:ext cx="2107942" cy="890021"/>
      </dsp:txXfrm>
    </dsp:sp>
    <dsp:sp modelId="{989C5E60-AF86-4F10-8DEF-829B8E24D41B}">
      <dsp:nvSpPr>
        <dsp:cNvPr id="0" name=""/>
        <dsp:cNvSpPr/>
      </dsp:nvSpPr>
      <dsp:spPr>
        <a:xfrm>
          <a:off x="5401485" y="0"/>
          <a:ext cx="2997963" cy="890021"/>
        </a:xfrm>
        <a:prstGeom prst="chevron">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marL="0" lvl="0" indent="0" algn="ctr" defTabSz="1422400">
            <a:lnSpc>
              <a:spcPct val="90000"/>
            </a:lnSpc>
            <a:spcBef>
              <a:spcPct val="0"/>
            </a:spcBef>
            <a:spcAft>
              <a:spcPct val="35000"/>
            </a:spcAft>
            <a:buNone/>
          </a:pPr>
          <a:r>
            <a:rPr lang="en-CA" sz="3200" kern="1200" dirty="0"/>
            <a:t>2000</a:t>
          </a:r>
        </a:p>
      </dsp:txBody>
      <dsp:txXfrm>
        <a:off x="5846496" y="0"/>
        <a:ext cx="2107942" cy="890021"/>
      </dsp:txXfrm>
    </dsp:sp>
    <dsp:sp modelId="{99BA8B80-52DB-4A6D-85A7-A391E73C0E29}">
      <dsp:nvSpPr>
        <dsp:cNvPr id="0" name=""/>
        <dsp:cNvSpPr/>
      </dsp:nvSpPr>
      <dsp:spPr>
        <a:xfrm>
          <a:off x="8099652" y="0"/>
          <a:ext cx="2997963" cy="890021"/>
        </a:xfrm>
        <a:prstGeom prst="chevron">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marL="0" lvl="0" indent="0" algn="ctr" defTabSz="1422400">
            <a:lnSpc>
              <a:spcPct val="90000"/>
            </a:lnSpc>
            <a:spcBef>
              <a:spcPct val="0"/>
            </a:spcBef>
            <a:spcAft>
              <a:spcPct val="35000"/>
            </a:spcAft>
            <a:buNone/>
          </a:pPr>
          <a:r>
            <a:rPr lang="en-CA" sz="3200" kern="1200" dirty="0"/>
            <a:t>2002</a:t>
          </a:r>
        </a:p>
      </dsp:txBody>
      <dsp:txXfrm>
        <a:off x="8544663" y="0"/>
        <a:ext cx="2107942" cy="8900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2A11EF-93B9-49D6-8A78-A47E6BAA8C31}">
      <dsp:nvSpPr>
        <dsp:cNvPr id="0" name=""/>
        <dsp:cNvSpPr/>
      </dsp:nvSpPr>
      <dsp:spPr>
        <a:xfrm>
          <a:off x="5150" y="0"/>
          <a:ext cx="2997963" cy="890021"/>
        </a:xfrm>
        <a:prstGeom prst="chevron">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CA" sz="2800" kern="1200" dirty="0"/>
            <a:t>2005</a:t>
          </a:r>
        </a:p>
      </dsp:txBody>
      <dsp:txXfrm>
        <a:off x="450161" y="0"/>
        <a:ext cx="2107942" cy="890021"/>
      </dsp:txXfrm>
    </dsp:sp>
    <dsp:sp modelId="{A4A73112-6EAC-40D2-ADAB-E1793EBB0028}">
      <dsp:nvSpPr>
        <dsp:cNvPr id="0" name=""/>
        <dsp:cNvSpPr/>
      </dsp:nvSpPr>
      <dsp:spPr>
        <a:xfrm>
          <a:off x="2703317" y="0"/>
          <a:ext cx="2997963" cy="890021"/>
        </a:xfrm>
        <a:prstGeom prst="chevron">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marL="0" lvl="0" indent="0" algn="ctr" defTabSz="1422400">
            <a:lnSpc>
              <a:spcPct val="90000"/>
            </a:lnSpc>
            <a:spcBef>
              <a:spcPct val="0"/>
            </a:spcBef>
            <a:spcAft>
              <a:spcPct val="35000"/>
            </a:spcAft>
            <a:buNone/>
          </a:pPr>
          <a:r>
            <a:rPr lang="en-CA" sz="3200" kern="1200" dirty="0"/>
            <a:t>2006</a:t>
          </a:r>
        </a:p>
      </dsp:txBody>
      <dsp:txXfrm>
        <a:off x="3148328" y="0"/>
        <a:ext cx="2107942" cy="890021"/>
      </dsp:txXfrm>
    </dsp:sp>
    <dsp:sp modelId="{989C5E60-AF86-4F10-8DEF-829B8E24D41B}">
      <dsp:nvSpPr>
        <dsp:cNvPr id="0" name=""/>
        <dsp:cNvSpPr/>
      </dsp:nvSpPr>
      <dsp:spPr>
        <a:xfrm>
          <a:off x="5401485" y="0"/>
          <a:ext cx="2997963" cy="890021"/>
        </a:xfrm>
        <a:prstGeom prst="chevron">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marL="0" lvl="0" indent="0" algn="ctr" defTabSz="1422400">
            <a:lnSpc>
              <a:spcPct val="90000"/>
            </a:lnSpc>
            <a:spcBef>
              <a:spcPct val="0"/>
            </a:spcBef>
            <a:spcAft>
              <a:spcPct val="35000"/>
            </a:spcAft>
            <a:buNone/>
          </a:pPr>
          <a:r>
            <a:rPr lang="en-CA" sz="3200" kern="1200" dirty="0"/>
            <a:t>2007</a:t>
          </a:r>
        </a:p>
      </dsp:txBody>
      <dsp:txXfrm>
        <a:off x="5846496" y="0"/>
        <a:ext cx="2107942" cy="890021"/>
      </dsp:txXfrm>
    </dsp:sp>
    <dsp:sp modelId="{99BA8B80-52DB-4A6D-85A7-A391E73C0E29}">
      <dsp:nvSpPr>
        <dsp:cNvPr id="0" name=""/>
        <dsp:cNvSpPr/>
      </dsp:nvSpPr>
      <dsp:spPr>
        <a:xfrm>
          <a:off x="8099652" y="0"/>
          <a:ext cx="2997963" cy="890021"/>
        </a:xfrm>
        <a:prstGeom prst="chevron">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marL="0" lvl="0" indent="0" algn="ctr" defTabSz="1422400">
            <a:lnSpc>
              <a:spcPct val="90000"/>
            </a:lnSpc>
            <a:spcBef>
              <a:spcPct val="0"/>
            </a:spcBef>
            <a:spcAft>
              <a:spcPct val="35000"/>
            </a:spcAft>
            <a:buNone/>
          </a:pPr>
          <a:r>
            <a:rPr lang="en-US" sz="3200" kern="1200" dirty="0"/>
            <a:t>2010</a:t>
          </a:r>
          <a:endParaRPr lang="en-CA" sz="3200" kern="1200" dirty="0"/>
        </a:p>
      </dsp:txBody>
      <dsp:txXfrm>
        <a:off x="8544663" y="0"/>
        <a:ext cx="2107942" cy="8900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2A11EF-93B9-49D6-8A78-A47E6BAA8C31}">
      <dsp:nvSpPr>
        <dsp:cNvPr id="0" name=""/>
        <dsp:cNvSpPr/>
      </dsp:nvSpPr>
      <dsp:spPr>
        <a:xfrm>
          <a:off x="5150" y="0"/>
          <a:ext cx="2997963" cy="890021"/>
        </a:xfrm>
        <a:prstGeom prst="chevron">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CA" sz="2800" kern="1200" dirty="0"/>
            <a:t>2012</a:t>
          </a:r>
        </a:p>
      </dsp:txBody>
      <dsp:txXfrm>
        <a:off x="450161" y="0"/>
        <a:ext cx="2107942" cy="890021"/>
      </dsp:txXfrm>
    </dsp:sp>
    <dsp:sp modelId="{A4A73112-6EAC-40D2-ADAB-E1793EBB0028}">
      <dsp:nvSpPr>
        <dsp:cNvPr id="0" name=""/>
        <dsp:cNvSpPr/>
      </dsp:nvSpPr>
      <dsp:spPr>
        <a:xfrm>
          <a:off x="2703317" y="0"/>
          <a:ext cx="2997963" cy="890021"/>
        </a:xfrm>
        <a:prstGeom prst="chevron">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marL="0" lvl="0" indent="0" algn="ctr" defTabSz="1422400">
            <a:lnSpc>
              <a:spcPct val="90000"/>
            </a:lnSpc>
            <a:spcBef>
              <a:spcPct val="0"/>
            </a:spcBef>
            <a:spcAft>
              <a:spcPct val="35000"/>
            </a:spcAft>
            <a:buNone/>
          </a:pPr>
          <a:r>
            <a:rPr lang="en-CA" sz="3200" kern="1200" dirty="0"/>
            <a:t>2014</a:t>
          </a:r>
        </a:p>
      </dsp:txBody>
      <dsp:txXfrm>
        <a:off x="3148328" y="0"/>
        <a:ext cx="2107942" cy="890021"/>
      </dsp:txXfrm>
    </dsp:sp>
    <dsp:sp modelId="{989C5E60-AF86-4F10-8DEF-829B8E24D41B}">
      <dsp:nvSpPr>
        <dsp:cNvPr id="0" name=""/>
        <dsp:cNvSpPr/>
      </dsp:nvSpPr>
      <dsp:spPr>
        <a:xfrm>
          <a:off x="5401485" y="0"/>
          <a:ext cx="2997963" cy="890021"/>
        </a:xfrm>
        <a:prstGeom prst="chevron">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marL="0" lvl="0" indent="0" algn="ctr" defTabSz="1422400">
            <a:lnSpc>
              <a:spcPct val="90000"/>
            </a:lnSpc>
            <a:spcBef>
              <a:spcPct val="0"/>
            </a:spcBef>
            <a:spcAft>
              <a:spcPct val="35000"/>
            </a:spcAft>
            <a:buNone/>
          </a:pPr>
          <a:r>
            <a:rPr lang="en-CA" sz="3200" kern="1200" dirty="0"/>
            <a:t>2016</a:t>
          </a:r>
        </a:p>
      </dsp:txBody>
      <dsp:txXfrm>
        <a:off x="5846496" y="0"/>
        <a:ext cx="2107942" cy="890021"/>
      </dsp:txXfrm>
    </dsp:sp>
    <dsp:sp modelId="{99BA8B80-52DB-4A6D-85A7-A391E73C0E29}">
      <dsp:nvSpPr>
        <dsp:cNvPr id="0" name=""/>
        <dsp:cNvSpPr/>
      </dsp:nvSpPr>
      <dsp:spPr>
        <a:xfrm>
          <a:off x="8099652" y="0"/>
          <a:ext cx="2997963" cy="890021"/>
        </a:xfrm>
        <a:prstGeom prst="chevron">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marL="0" lvl="0" indent="0" algn="ctr" defTabSz="1422400">
            <a:lnSpc>
              <a:spcPct val="90000"/>
            </a:lnSpc>
            <a:spcBef>
              <a:spcPct val="0"/>
            </a:spcBef>
            <a:spcAft>
              <a:spcPct val="35000"/>
            </a:spcAft>
            <a:buNone/>
          </a:pPr>
          <a:r>
            <a:rPr lang="en-US" sz="3200" kern="1200" dirty="0"/>
            <a:t>2017</a:t>
          </a:r>
          <a:endParaRPr lang="en-CA" sz="3200" kern="1200" dirty="0"/>
        </a:p>
      </dsp:txBody>
      <dsp:txXfrm>
        <a:off x="8544663" y="0"/>
        <a:ext cx="2107942" cy="89002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2A11EF-93B9-49D6-8A78-A47E6BAA8C31}">
      <dsp:nvSpPr>
        <dsp:cNvPr id="0" name=""/>
        <dsp:cNvSpPr/>
      </dsp:nvSpPr>
      <dsp:spPr>
        <a:xfrm>
          <a:off x="9758" y="0"/>
          <a:ext cx="5833289" cy="890021"/>
        </a:xfrm>
        <a:prstGeom prst="chevron">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CA" sz="2800" kern="1200" dirty="0"/>
            <a:t>2018</a:t>
          </a:r>
        </a:p>
      </dsp:txBody>
      <dsp:txXfrm>
        <a:off x="454769" y="0"/>
        <a:ext cx="4943268" cy="890021"/>
      </dsp:txXfrm>
    </dsp:sp>
    <dsp:sp modelId="{A4A73112-6EAC-40D2-ADAB-E1793EBB0028}">
      <dsp:nvSpPr>
        <dsp:cNvPr id="0" name=""/>
        <dsp:cNvSpPr/>
      </dsp:nvSpPr>
      <dsp:spPr>
        <a:xfrm>
          <a:off x="5259719" y="0"/>
          <a:ext cx="5833289" cy="890021"/>
        </a:xfrm>
        <a:prstGeom prst="chevron">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marL="0" lvl="0" indent="0" algn="ctr" defTabSz="1422400">
            <a:lnSpc>
              <a:spcPct val="90000"/>
            </a:lnSpc>
            <a:spcBef>
              <a:spcPct val="0"/>
            </a:spcBef>
            <a:spcAft>
              <a:spcPct val="35000"/>
            </a:spcAft>
            <a:buNone/>
          </a:pPr>
          <a:r>
            <a:rPr lang="en-CA" sz="3200" kern="1200" dirty="0"/>
            <a:t>2019</a:t>
          </a:r>
        </a:p>
      </dsp:txBody>
      <dsp:txXfrm>
        <a:off x="5704730" y="0"/>
        <a:ext cx="4943268" cy="89002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2A11EF-93B9-49D6-8A78-A47E6BAA8C31}">
      <dsp:nvSpPr>
        <dsp:cNvPr id="0" name=""/>
        <dsp:cNvSpPr/>
      </dsp:nvSpPr>
      <dsp:spPr>
        <a:xfrm>
          <a:off x="5157" y="0"/>
          <a:ext cx="3002080" cy="873548"/>
        </a:xfrm>
        <a:prstGeom prst="chevron">
          <a:avLst/>
        </a:prstGeom>
        <a:solidFill>
          <a:srgbClr val="003F5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CA" sz="2800" kern="1200" dirty="0"/>
            <a:t>1973</a:t>
          </a:r>
        </a:p>
      </dsp:txBody>
      <dsp:txXfrm>
        <a:off x="441931" y="0"/>
        <a:ext cx="2128532" cy="873548"/>
      </dsp:txXfrm>
    </dsp:sp>
    <dsp:sp modelId="{A4A73112-6EAC-40D2-ADAB-E1793EBB0028}">
      <dsp:nvSpPr>
        <dsp:cNvPr id="0" name=""/>
        <dsp:cNvSpPr/>
      </dsp:nvSpPr>
      <dsp:spPr>
        <a:xfrm>
          <a:off x="2707029" y="0"/>
          <a:ext cx="3002080" cy="873548"/>
        </a:xfrm>
        <a:prstGeom prst="chevron">
          <a:avLst/>
        </a:prstGeom>
        <a:solidFill>
          <a:srgbClr val="003F5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marL="0" lvl="0" indent="0" algn="ctr" defTabSz="1422400">
            <a:lnSpc>
              <a:spcPct val="90000"/>
            </a:lnSpc>
            <a:spcBef>
              <a:spcPct val="0"/>
            </a:spcBef>
            <a:spcAft>
              <a:spcPct val="35000"/>
            </a:spcAft>
            <a:buNone/>
          </a:pPr>
          <a:r>
            <a:rPr lang="en-CA" sz="3200" kern="1200" dirty="0"/>
            <a:t>1980</a:t>
          </a:r>
        </a:p>
      </dsp:txBody>
      <dsp:txXfrm>
        <a:off x="3143803" y="0"/>
        <a:ext cx="2128532" cy="873548"/>
      </dsp:txXfrm>
    </dsp:sp>
    <dsp:sp modelId="{989C5E60-AF86-4F10-8DEF-829B8E24D41B}">
      <dsp:nvSpPr>
        <dsp:cNvPr id="0" name=""/>
        <dsp:cNvSpPr/>
      </dsp:nvSpPr>
      <dsp:spPr>
        <a:xfrm>
          <a:off x="5408901" y="0"/>
          <a:ext cx="3002080" cy="873548"/>
        </a:xfrm>
        <a:prstGeom prst="chevron">
          <a:avLst/>
        </a:prstGeom>
        <a:solidFill>
          <a:srgbClr val="003F5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marL="0" lvl="0" indent="0" algn="ctr" defTabSz="1422400">
            <a:lnSpc>
              <a:spcPct val="90000"/>
            </a:lnSpc>
            <a:spcBef>
              <a:spcPct val="0"/>
            </a:spcBef>
            <a:spcAft>
              <a:spcPct val="35000"/>
            </a:spcAft>
            <a:buNone/>
          </a:pPr>
          <a:r>
            <a:rPr lang="en-CA" sz="3200" kern="1200" dirty="0"/>
            <a:t>1982</a:t>
          </a:r>
        </a:p>
      </dsp:txBody>
      <dsp:txXfrm>
        <a:off x="5845675" y="0"/>
        <a:ext cx="2128532" cy="873548"/>
      </dsp:txXfrm>
    </dsp:sp>
    <dsp:sp modelId="{99BA8B80-52DB-4A6D-85A7-A391E73C0E29}">
      <dsp:nvSpPr>
        <dsp:cNvPr id="0" name=""/>
        <dsp:cNvSpPr/>
      </dsp:nvSpPr>
      <dsp:spPr>
        <a:xfrm>
          <a:off x="8110773" y="0"/>
          <a:ext cx="3002080" cy="873548"/>
        </a:xfrm>
        <a:prstGeom prst="chevron">
          <a:avLst/>
        </a:prstGeom>
        <a:solidFill>
          <a:srgbClr val="003F5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marL="0" lvl="0" indent="0" algn="ctr" defTabSz="1422400">
            <a:lnSpc>
              <a:spcPct val="90000"/>
            </a:lnSpc>
            <a:spcBef>
              <a:spcPct val="0"/>
            </a:spcBef>
            <a:spcAft>
              <a:spcPct val="35000"/>
            </a:spcAft>
            <a:buNone/>
          </a:pPr>
          <a:r>
            <a:rPr lang="en-CA" sz="3200" kern="1200" dirty="0"/>
            <a:t>1983</a:t>
          </a:r>
        </a:p>
      </dsp:txBody>
      <dsp:txXfrm>
        <a:off x="8547547" y="0"/>
        <a:ext cx="2128532" cy="87354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2A11EF-93B9-49D6-8A78-A47E6BAA8C31}">
      <dsp:nvSpPr>
        <dsp:cNvPr id="0" name=""/>
        <dsp:cNvSpPr/>
      </dsp:nvSpPr>
      <dsp:spPr>
        <a:xfrm>
          <a:off x="5157" y="0"/>
          <a:ext cx="3002080" cy="873548"/>
        </a:xfrm>
        <a:prstGeom prst="chevron">
          <a:avLst/>
        </a:prstGeom>
        <a:solidFill>
          <a:srgbClr val="003F5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CA" sz="2800" kern="1200" dirty="0"/>
            <a:t>1988</a:t>
          </a:r>
        </a:p>
      </dsp:txBody>
      <dsp:txXfrm>
        <a:off x="441931" y="0"/>
        <a:ext cx="2128532" cy="873548"/>
      </dsp:txXfrm>
    </dsp:sp>
    <dsp:sp modelId="{A4A73112-6EAC-40D2-ADAB-E1793EBB0028}">
      <dsp:nvSpPr>
        <dsp:cNvPr id="0" name=""/>
        <dsp:cNvSpPr/>
      </dsp:nvSpPr>
      <dsp:spPr>
        <a:xfrm>
          <a:off x="2707029" y="0"/>
          <a:ext cx="3002080" cy="873548"/>
        </a:xfrm>
        <a:prstGeom prst="chevron">
          <a:avLst/>
        </a:prstGeom>
        <a:solidFill>
          <a:srgbClr val="003F5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marL="0" lvl="0" indent="0" algn="ctr" defTabSz="1422400">
            <a:lnSpc>
              <a:spcPct val="90000"/>
            </a:lnSpc>
            <a:spcBef>
              <a:spcPct val="0"/>
            </a:spcBef>
            <a:spcAft>
              <a:spcPct val="35000"/>
            </a:spcAft>
            <a:buNone/>
          </a:pPr>
          <a:r>
            <a:rPr lang="en-CA" sz="3200" kern="1200" dirty="0"/>
            <a:t>1994</a:t>
          </a:r>
        </a:p>
      </dsp:txBody>
      <dsp:txXfrm>
        <a:off x="3143803" y="0"/>
        <a:ext cx="2128532" cy="873548"/>
      </dsp:txXfrm>
    </dsp:sp>
    <dsp:sp modelId="{989C5E60-AF86-4F10-8DEF-829B8E24D41B}">
      <dsp:nvSpPr>
        <dsp:cNvPr id="0" name=""/>
        <dsp:cNvSpPr/>
      </dsp:nvSpPr>
      <dsp:spPr>
        <a:xfrm>
          <a:off x="5408901" y="0"/>
          <a:ext cx="3002080" cy="873548"/>
        </a:xfrm>
        <a:prstGeom prst="chevron">
          <a:avLst/>
        </a:prstGeom>
        <a:solidFill>
          <a:srgbClr val="003F5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marL="0" lvl="0" indent="0" algn="ctr" defTabSz="1422400">
            <a:lnSpc>
              <a:spcPct val="90000"/>
            </a:lnSpc>
            <a:spcBef>
              <a:spcPct val="0"/>
            </a:spcBef>
            <a:spcAft>
              <a:spcPct val="35000"/>
            </a:spcAft>
            <a:buNone/>
          </a:pPr>
          <a:r>
            <a:rPr lang="en-CA" sz="3200" kern="1200" dirty="0"/>
            <a:t>2005</a:t>
          </a:r>
        </a:p>
      </dsp:txBody>
      <dsp:txXfrm>
        <a:off x="5845675" y="0"/>
        <a:ext cx="2128532" cy="873548"/>
      </dsp:txXfrm>
    </dsp:sp>
    <dsp:sp modelId="{99BA8B80-52DB-4A6D-85A7-A391E73C0E29}">
      <dsp:nvSpPr>
        <dsp:cNvPr id="0" name=""/>
        <dsp:cNvSpPr/>
      </dsp:nvSpPr>
      <dsp:spPr>
        <a:xfrm>
          <a:off x="8110773" y="0"/>
          <a:ext cx="3002080" cy="873548"/>
        </a:xfrm>
        <a:prstGeom prst="chevron">
          <a:avLst/>
        </a:prstGeom>
        <a:solidFill>
          <a:srgbClr val="003F5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marL="0" lvl="0" indent="0" algn="ctr" defTabSz="1422400">
            <a:lnSpc>
              <a:spcPct val="90000"/>
            </a:lnSpc>
            <a:spcBef>
              <a:spcPct val="0"/>
            </a:spcBef>
            <a:spcAft>
              <a:spcPct val="35000"/>
            </a:spcAft>
            <a:buNone/>
          </a:pPr>
          <a:r>
            <a:rPr lang="en-CA" sz="3200" kern="1200" dirty="0"/>
            <a:t>2011</a:t>
          </a:r>
        </a:p>
      </dsp:txBody>
      <dsp:txXfrm>
        <a:off x="8547547" y="0"/>
        <a:ext cx="2128532" cy="87354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2A11EF-93B9-49D6-8A78-A47E6BAA8C31}">
      <dsp:nvSpPr>
        <dsp:cNvPr id="0" name=""/>
        <dsp:cNvSpPr/>
      </dsp:nvSpPr>
      <dsp:spPr>
        <a:xfrm>
          <a:off x="4303" y="0"/>
          <a:ext cx="2505274" cy="873548"/>
        </a:xfrm>
        <a:prstGeom prst="chevron">
          <a:avLst/>
        </a:prstGeom>
        <a:solidFill>
          <a:srgbClr val="003F5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CA" sz="2800" kern="1200" dirty="0"/>
            <a:t>2013</a:t>
          </a:r>
        </a:p>
      </dsp:txBody>
      <dsp:txXfrm>
        <a:off x="441077" y="0"/>
        <a:ext cx="1631726" cy="873548"/>
      </dsp:txXfrm>
    </dsp:sp>
    <dsp:sp modelId="{A4A73112-6EAC-40D2-ADAB-E1793EBB0028}">
      <dsp:nvSpPr>
        <dsp:cNvPr id="0" name=""/>
        <dsp:cNvSpPr/>
      </dsp:nvSpPr>
      <dsp:spPr>
        <a:xfrm>
          <a:off x="2259051" y="0"/>
          <a:ext cx="2505274" cy="873548"/>
        </a:xfrm>
        <a:prstGeom prst="chevron">
          <a:avLst/>
        </a:prstGeom>
        <a:solidFill>
          <a:srgbClr val="003F5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marL="0" lvl="0" indent="0" algn="ctr" defTabSz="1422400">
            <a:lnSpc>
              <a:spcPct val="90000"/>
            </a:lnSpc>
            <a:spcBef>
              <a:spcPct val="0"/>
            </a:spcBef>
            <a:spcAft>
              <a:spcPct val="35000"/>
            </a:spcAft>
            <a:buNone/>
          </a:pPr>
          <a:r>
            <a:rPr lang="en-CA" sz="3200" kern="1200" dirty="0"/>
            <a:t>2014</a:t>
          </a:r>
        </a:p>
      </dsp:txBody>
      <dsp:txXfrm>
        <a:off x="2695825" y="0"/>
        <a:ext cx="1631726" cy="873548"/>
      </dsp:txXfrm>
    </dsp:sp>
    <dsp:sp modelId="{989C5E60-AF86-4F10-8DEF-829B8E24D41B}">
      <dsp:nvSpPr>
        <dsp:cNvPr id="0" name=""/>
        <dsp:cNvSpPr/>
      </dsp:nvSpPr>
      <dsp:spPr>
        <a:xfrm>
          <a:off x="4513798" y="0"/>
          <a:ext cx="2505274" cy="873548"/>
        </a:xfrm>
        <a:prstGeom prst="chevron">
          <a:avLst/>
        </a:prstGeom>
        <a:solidFill>
          <a:srgbClr val="003F5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marL="0" lvl="0" indent="0" algn="ctr" defTabSz="1422400">
            <a:lnSpc>
              <a:spcPct val="90000"/>
            </a:lnSpc>
            <a:spcBef>
              <a:spcPct val="0"/>
            </a:spcBef>
            <a:spcAft>
              <a:spcPct val="35000"/>
            </a:spcAft>
            <a:buNone/>
          </a:pPr>
          <a:r>
            <a:rPr lang="en-CA" sz="3200" kern="1200" dirty="0"/>
            <a:t>2016</a:t>
          </a:r>
        </a:p>
      </dsp:txBody>
      <dsp:txXfrm>
        <a:off x="4950572" y="0"/>
        <a:ext cx="1631726" cy="873548"/>
      </dsp:txXfrm>
    </dsp:sp>
    <dsp:sp modelId="{99BA8B80-52DB-4A6D-85A7-A391E73C0E29}">
      <dsp:nvSpPr>
        <dsp:cNvPr id="0" name=""/>
        <dsp:cNvSpPr/>
      </dsp:nvSpPr>
      <dsp:spPr>
        <a:xfrm>
          <a:off x="6768546" y="0"/>
          <a:ext cx="2505274" cy="873548"/>
        </a:xfrm>
        <a:prstGeom prst="chevron">
          <a:avLst/>
        </a:prstGeom>
        <a:solidFill>
          <a:srgbClr val="003F5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marL="0" lvl="0" indent="0" algn="ctr" defTabSz="1422400">
            <a:lnSpc>
              <a:spcPct val="90000"/>
            </a:lnSpc>
            <a:spcBef>
              <a:spcPct val="0"/>
            </a:spcBef>
            <a:spcAft>
              <a:spcPct val="35000"/>
            </a:spcAft>
            <a:buNone/>
          </a:pPr>
          <a:r>
            <a:rPr lang="en-CA" sz="3200" kern="1200" dirty="0"/>
            <a:t>2018</a:t>
          </a:r>
        </a:p>
      </dsp:txBody>
      <dsp:txXfrm>
        <a:off x="7205320" y="0"/>
        <a:ext cx="1631726" cy="873548"/>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CA"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investmentbank.com/media-and-entertainment-industry-overview/#_ftn6"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3" Type="http://schemas.openxmlformats.org/officeDocument/2006/relationships/hyperlink" Target="https://www.retailcouncil.org/wp-content/uploads/2018/12/RCC-Canadian-Shopping-Centre-Study-2018_EN_Final-Rev1.pdf" TargetMode="External"/><Relationship Id="rId2" Type="http://schemas.openxmlformats.org/officeDocument/2006/relationships/slide" Target="../slides/slide154.xml"/><Relationship Id="rId1" Type="http://schemas.openxmlformats.org/officeDocument/2006/relationships/notesMaster" Target="../notesMasters/notesMaster1.xml"/><Relationship Id="rId4" Type="http://schemas.openxmlformats.org/officeDocument/2006/relationships/hyperlink" Target="https://ca.finance.yahoo.com/news/17-chick-fil-minimum-wage-090000722.html"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3" Type="http://schemas.openxmlformats.org/officeDocument/2006/relationships/hyperlink" Target="https://www.retailcouncil.org/wp-content/uploads/2018/12/RCC-Canadian-Shopping-Centre-Study-2018_EN_Final-Rev1.pdf" TargetMode="External"/><Relationship Id="rId2" Type="http://schemas.openxmlformats.org/officeDocument/2006/relationships/slide" Target="../slides/slide155.xml"/><Relationship Id="rId1" Type="http://schemas.openxmlformats.org/officeDocument/2006/relationships/notesMaster" Target="../notesMasters/notesMaster1.xml"/><Relationship Id="rId4" Type="http://schemas.openxmlformats.org/officeDocument/2006/relationships/hyperlink" Target="https://ca.finance.yahoo.com/news/17-chick-fil-minimum-wage-090000722.html" TargetMode="Externa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3" Type="http://schemas.openxmlformats.org/officeDocument/2006/relationships/hyperlink" Target="https://www.retailcouncil.org/wp-content/uploads/2018/12/RCC-Canadian-Shopping-Centre-Study-2018_EN_Final-Rev1.pdf" TargetMode="External"/><Relationship Id="rId2" Type="http://schemas.openxmlformats.org/officeDocument/2006/relationships/slide" Target="../slides/slide157.xml"/><Relationship Id="rId1" Type="http://schemas.openxmlformats.org/officeDocument/2006/relationships/notesMaster" Target="../notesMasters/notesMaster1.xml"/><Relationship Id="rId4" Type="http://schemas.openxmlformats.org/officeDocument/2006/relationships/hyperlink" Target="https://ca.finance.yahoo.com/news/17-chick-fil-minimum-wage-090000722.html" TargetMode="External"/></Relationships>
</file>

<file path=ppt/notesSlides/_rels/notesSlide123.xml.rels><?xml version="1.0" encoding="UTF-8" standalone="yes"?>
<Relationships xmlns="http://schemas.openxmlformats.org/package/2006/relationships"><Relationship Id="rId3" Type="http://schemas.openxmlformats.org/officeDocument/2006/relationships/hyperlink" Target="https://www.retailcouncil.org/wp-content/uploads/2018/12/RCC-Canadian-Shopping-Centre-Study-2018_EN_Final-Rev1.pdf" TargetMode="External"/><Relationship Id="rId2" Type="http://schemas.openxmlformats.org/officeDocument/2006/relationships/slide" Target="../slides/slide158.xml"/><Relationship Id="rId1" Type="http://schemas.openxmlformats.org/officeDocument/2006/relationships/notesMaster" Target="../notesMasters/notesMaster1.xml"/><Relationship Id="rId4" Type="http://schemas.openxmlformats.org/officeDocument/2006/relationships/hyperlink" Target="https://ca.finance.yahoo.com/news/17-chick-fil-minimum-wage-090000722.html" TargetMode="Externa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3" Type="http://schemas.openxmlformats.org/officeDocument/2006/relationships/hyperlink" Target="https://www.retailcouncil.org/wp-content/uploads/2018/12/RCC-Canadian-Shopping-Centre-Study-2018_EN_Final-Rev1.pdf" TargetMode="External"/><Relationship Id="rId2" Type="http://schemas.openxmlformats.org/officeDocument/2006/relationships/slide" Target="../slides/slide168.xml"/><Relationship Id="rId1" Type="http://schemas.openxmlformats.org/officeDocument/2006/relationships/notesMaster" Target="../notesMasters/notesMaster1.xml"/><Relationship Id="rId4" Type="http://schemas.openxmlformats.org/officeDocument/2006/relationships/hyperlink" Target="https://ca.finance.yahoo.com/news/17-chick-fil-minimum-wage-090000722.html" TargetMode="External"/></Relationships>
</file>

<file path=ppt/notesSlides/_rels/notesSlide134.xml.rels><?xml version="1.0" encoding="UTF-8" standalone="yes"?>
<Relationships xmlns="http://schemas.openxmlformats.org/package/2006/relationships"><Relationship Id="rId3" Type="http://schemas.openxmlformats.org/officeDocument/2006/relationships/hyperlink" Target="https://www.retailcouncil.org/wp-content/uploads/2018/12/RCC-Canadian-Shopping-Centre-Study-2018_EN_Final-Rev1.pdf" TargetMode="External"/><Relationship Id="rId2" Type="http://schemas.openxmlformats.org/officeDocument/2006/relationships/slide" Target="../slides/slide169.xml"/><Relationship Id="rId1" Type="http://schemas.openxmlformats.org/officeDocument/2006/relationships/notesMaster" Target="../notesMasters/notesMaster1.xml"/><Relationship Id="rId4" Type="http://schemas.openxmlformats.org/officeDocument/2006/relationships/hyperlink" Target="https://ca.finance.yahoo.com/news/17-chick-fil-minimum-wage-090000722.html" TargetMode="External"/></Relationships>
</file>

<file path=ppt/notesSlides/_rels/notesSlide135.xml.rels><?xml version="1.0" encoding="UTF-8" standalone="yes"?>
<Relationships xmlns="http://schemas.openxmlformats.org/package/2006/relationships"><Relationship Id="rId3" Type="http://schemas.openxmlformats.org/officeDocument/2006/relationships/hyperlink" Target="https://www.retailcouncil.org/wp-content/uploads/2018/12/RCC-Canadian-Shopping-Centre-Study-2018_EN_Final-Rev1.pdf" TargetMode="External"/><Relationship Id="rId2" Type="http://schemas.openxmlformats.org/officeDocument/2006/relationships/slide" Target="../slides/slide170.xml"/><Relationship Id="rId1" Type="http://schemas.openxmlformats.org/officeDocument/2006/relationships/notesMaster" Target="../notesMasters/notesMaster1.xml"/><Relationship Id="rId4" Type="http://schemas.openxmlformats.org/officeDocument/2006/relationships/hyperlink" Target="https://ca.finance.yahoo.com/news/17-chick-fil-minimum-wage-090000722.html" TargetMode="External"/></Relationships>
</file>

<file path=ppt/notesSlides/_rels/notesSlide136.xml.rels><?xml version="1.0" encoding="UTF-8" standalone="yes"?>
<Relationships xmlns="http://schemas.openxmlformats.org/package/2006/relationships"><Relationship Id="rId3" Type="http://schemas.openxmlformats.org/officeDocument/2006/relationships/hyperlink" Target="https://www.retailcouncil.org/wp-content/uploads/2018/12/RCC-Canadian-Shopping-Centre-Study-2018_EN_Final-Rev1.pdf" TargetMode="External"/><Relationship Id="rId2" Type="http://schemas.openxmlformats.org/officeDocument/2006/relationships/slide" Target="../slides/slide171.xml"/><Relationship Id="rId1" Type="http://schemas.openxmlformats.org/officeDocument/2006/relationships/notesMaster" Target="../notesMasters/notesMaster1.xml"/><Relationship Id="rId4" Type="http://schemas.openxmlformats.org/officeDocument/2006/relationships/hyperlink" Target="https://ca.finance.yahoo.com/news/17-chick-fil-minimum-wage-090000722.html" TargetMode="External"/></Relationships>
</file>

<file path=ppt/notesSlides/_rels/notesSlide137.xml.rels><?xml version="1.0" encoding="UTF-8" standalone="yes"?>
<Relationships xmlns="http://schemas.openxmlformats.org/package/2006/relationships"><Relationship Id="rId3" Type="http://schemas.openxmlformats.org/officeDocument/2006/relationships/hyperlink" Target="https://www.retailcouncil.org/wp-content/uploads/2018/12/RCC-Canadian-Shopping-Centre-Study-2018_EN_Final-Rev1.pdf" TargetMode="External"/><Relationship Id="rId2" Type="http://schemas.openxmlformats.org/officeDocument/2006/relationships/slide" Target="../slides/slide172.xml"/><Relationship Id="rId1" Type="http://schemas.openxmlformats.org/officeDocument/2006/relationships/notesMaster" Target="../notesMasters/notesMaster1.xml"/><Relationship Id="rId4" Type="http://schemas.openxmlformats.org/officeDocument/2006/relationships/hyperlink" Target="https://ca.finance.yahoo.com/news/17-chick-fil-minimum-wage-090000722.html" TargetMode="External"/></Relationships>
</file>

<file path=ppt/notesSlides/_rels/notesSlide138.xml.rels><?xml version="1.0" encoding="UTF-8" standalone="yes"?>
<Relationships xmlns="http://schemas.openxmlformats.org/package/2006/relationships"><Relationship Id="rId3" Type="http://schemas.openxmlformats.org/officeDocument/2006/relationships/hyperlink" Target="https://www.statista.com/statistics/302200/primetime-tv-cost-commercial-usa/" TargetMode="External"/><Relationship Id="rId2" Type="http://schemas.openxmlformats.org/officeDocument/2006/relationships/slide" Target="../slides/slide173.xml"/><Relationship Id="rId1" Type="http://schemas.openxmlformats.org/officeDocument/2006/relationships/notesMaster" Target="../notesMasters/notesMaster1.xml"/><Relationship Id="rId4" Type="http://schemas.openxmlformats.org/officeDocument/2006/relationships/hyperlink" Target="https://fitsmallbusiness.com/tv-advertising/#:~:text=For%20local%20television%20stations%2C%20advertisers,for%20upward%20of%20%245.25%20million." TargetMode="Externa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3" Type="http://schemas.openxmlformats.org/officeDocument/2006/relationships/hyperlink" Target="https://www.retailcouncil.org/wp-content/uploads/2018/12/RCC-Canadian-Shopping-Centre-Study-2018_EN_Final-Rev1.pdf" TargetMode="External"/><Relationship Id="rId2" Type="http://schemas.openxmlformats.org/officeDocument/2006/relationships/slide" Target="../slides/slide184.xml"/><Relationship Id="rId1" Type="http://schemas.openxmlformats.org/officeDocument/2006/relationships/notesMaster" Target="../notesMasters/notesMaster1.xml"/><Relationship Id="rId4" Type="http://schemas.openxmlformats.org/officeDocument/2006/relationships/hyperlink" Target="https://ca.finance.yahoo.com/news/17-chick-fil-minimum-wage-090000722.html"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3" Type="http://schemas.openxmlformats.org/officeDocument/2006/relationships/hyperlink" Target="https://www.retailcouncil.org/wp-content/uploads/2018/12/RCC-Canadian-Shopping-Centre-Study-2018_EN_Final-Rev1.pdf" TargetMode="External"/><Relationship Id="rId2" Type="http://schemas.openxmlformats.org/officeDocument/2006/relationships/slide" Target="../slides/slide185.xml"/><Relationship Id="rId1" Type="http://schemas.openxmlformats.org/officeDocument/2006/relationships/notesMaster" Target="../notesMasters/notesMaster1.xml"/><Relationship Id="rId4" Type="http://schemas.openxmlformats.org/officeDocument/2006/relationships/hyperlink" Target="https://ca.finance.yahoo.com/news/17-chick-fil-minimum-wage-090000722.html" TargetMode="External"/></Relationships>
</file>

<file path=ppt/notesSlides/_rels/notesSlide151.xml.rels><?xml version="1.0" encoding="UTF-8" standalone="yes"?>
<Relationships xmlns="http://schemas.openxmlformats.org/package/2006/relationships"><Relationship Id="rId3" Type="http://schemas.openxmlformats.org/officeDocument/2006/relationships/hyperlink" Target="https://www.retailcouncil.org/wp-content/uploads/2018/12/RCC-Canadian-Shopping-Centre-Study-2018_EN_Final-Rev1.pdf" TargetMode="External"/><Relationship Id="rId2" Type="http://schemas.openxmlformats.org/officeDocument/2006/relationships/slide" Target="../slides/slide186.xml"/><Relationship Id="rId1" Type="http://schemas.openxmlformats.org/officeDocument/2006/relationships/notesMaster" Target="../notesMasters/notesMaster1.xml"/><Relationship Id="rId4" Type="http://schemas.openxmlformats.org/officeDocument/2006/relationships/hyperlink" Target="https://ca.finance.yahoo.com/news/17-chick-fil-minimum-wage-090000722.html" TargetMode="External"/></Relationships>
</file>

<file path=ppt/notesSlides/_rels/notesSlide152.xml.rels><?xml version="1.0" encoding="UTF-8" standalone="yes"?>
<Relationships xmlns="http://schemas.openxmlformats.org/package/2006/relationships"><Relationship Id="rId3" Type="http://schemas.openxmlformats.org/officeDocument/2006/relationships/hyperlink" Target="https://www.retailcouncil.org/wp-content/uploads/2018/12/RCC-Canadian-Shopping-Centre-Study-2018_EN_Final-Rev1.pdf" TargetMode="External"/><Relationship Id="rId2" Type="http://schemas.openxmlformats.org/officeDocument/2006/relationships/slide" Target="../slides/slide187.xml"/><Relationship Id="rId1" Type="http://schemas.openxmlformats.org/officeDocument/2006/relationships/notesMaster" Target="../notesMasters/notesMaster1.xml"/><Relationship Id="rId4" Type="http://schemas.openxmlformats.org/officeDocument/2006/relationships/hyperlink" Target="https://ca.finance.yahoo.com/news/17-chick-fil-minimum-wage-090000722.html" TargetMode="External"/></Relationships>
</file>

<file path=ppt/notesSlides/_rels/notesSlide153.xml.rels><?xml version="1.0" encoding="UTF-8" standalone="yes"?>
<Relationships xmlns="http://schemas.openxmlformats.org/package/2006/relationships"><Relationship Id="rId3" Type="http://schemas.openxmlformats.org/officeDocument/2006/relationships/hyperlink" Target="https://www.retailcouncil.org/wp-content/uploads/2018/12/RCC-Canadian-Shopping-Centre-Study-2018_EN_Final-Rev1.pdf" TargetMode="External"/><Relationship Id="rId2" Type="http://schemas.openxmlformats.org/officeDocument/2006/relationships/slide" Target="../slides/slide188.xml"/><Relationship Id="rId1" Type="http://schemas.openxmlformats.org/officeDocument/2006/relationships/notesMaster" Target="../notesMasters/notesMaster1.xml"/><Relationship Id="rId4" Type="http://schemas.openxmlformats.org/officeDocument/2006/relationships/hyperlink" Target="https://ca.finance.yahoo.com/news/17-chick-fil-minimum-wage-090000722.html" TargetMode="External"/></Relationships>
</file>

<file path=ppt/notesSlides/_rels/notesSlide154.xml.rels><?xml version="1.0" encoding="UTF-8" standalone="yes"?>
<Relationships xmlns="http://schemas.openxmlformats.org/package/2006/relationships"><Relationship Id="rId3" Type="http://schemas.openxmlformats.org/officeDocument/2006/relationships/hyperlink" Target="https://www.retailcouncil.org/wp-content/uploads/2018/12/RCC-Canadian-Shopping-Centre-Study-2018_EN_Final-Rev1.pdf" TargetMode="External"/><Relationship Id="rId2" Type="http://schemas.openxmlformats.org/officeDocument/2006/relationships/slide" Target="../slides/slide189.xml"/><Relationship Id="rId1" Type="http://schemas.openxmlformats.org/officeDocument/2006/relationships/notesMaster" Target="../notesMasters/notesMaster1.xml"/><Relationship Id="rId4" Type="http://schemas.openxmlformats.org/officeDocument/2006/relationships/hyperlink" Target="https://ca.finance.yahoo.com/news/17-chick-fil-minimum-wage-090000722.html" TargetMode="External"/></Relationships>
</file>

<file path=ppt/notesSlides/_rels/notesSlide155.xml.rels><?xml version="1.0" encoding="UTF-8" standalone="yes"?>
<Relationships xmlns="http://schemas.openxmlformats.org/package/2006/relationships"><Relationship Id="rId3" Type="http://schemas.openxmlformats.org/officeDocument/2006/relationships/hyperlink" Target="https://www.retailcouncil.org/wp-content/uploads/2018/12/RCC-Canadian-Shopping-Centre-Study-2018_EN_Final-Rev1.pdf" TargetMode="External"/><Relationship Id="rId2" Type="http://schemas.openxmlformats.org/officeDocument/2006/relationships/slide" Target="../slides/slide190.xml"/><Relationship Id="rId1" Type="http://schemas.openxmlformats.org/officeDocument/2006/relationships/notesMaster" Target="../notesMasters/notesMaster1.xml"/><Relationship Id="rId4" Type="http://schemas.openxmlformats.org/officeDocument/2006/relationships/hyperlink" Target="https://ca.finance.yahoo.com/news/17-chick-fil-minimum-wage-090000722.html" TargetMode="External"/></Relationships>
</file>

<file path=ppt/notesSlides/_rels/notesSlide156.xml.rels><?xml version="1.0" encoding="UTF-8" standalone="yes"?>
<Relationships xmlns="http://schemas.openxmlformats.org/package/2006/relationships"><Relationship Id="rId3" Type="http://schemas.openxmlformats.org/officeDocument/2006/relationships/hyperlink" Target="https://www.retailcouncil.org/wp-content/uploads/2018/12/RCC-Canadian-Shopping-Centre-Study-2018_EN_Final-Rev1.pdf" TargetMode="External"/><Relationship Id="rId2" Type="http://schemas.openxmlformats.org/officeDocument/2006/relationships/slide" Target="../slides/slide191.xml"/><Relationship Id="rId1" Type="http://schemas.openxmlformats.org/officeDocument/2006/relationships/notesMaster" Target="../notesMasters/notesMaster1.xml"/><Relationship Id="rId4" Type="http://schemas.openxmlformats.org/officeDocument/2006/relationships/hyperlink" Target="https://ca.finance.yahoo.com/news/17-chick-fil-minimum-wage-090000722.html" TargetMode="External"/></Relationships>
</file>

<file path=ppt/notesSlides/_rels/notesSlide157.xml.rels><?xml version="1.0" encoding="UTF-8" standalone="yes"?>
<Relationships xmlns="http://schemas.openxmlformats.org/package/2006/relationships"><Relationship Id="rId3" Type="http://schemas.openxmlformats.org/officeDocument/2006/relationships/hyperlink" Target="https://www.retailcouncil.org/wp-content/uploads/2018/12/RCC-Canadian-Shopping-Centre-Study-2018_EN_Final-Rev1.pdf" TargetMode="External"/><Relationship Id="rId2" Type="http://schemas.openxmlformats.org/officeDocument/2006/relationships/slide" Target="../slides/slide192.xml"/><Relationship Id="rId1" Type="http://schemas.openxmlformats.org/officeDocument/2006/relationships/notesMaster" Target="../notesMasters/notesMaster1.xml"/><Relationship Id="rId4" Type="http://schemas.openxmlformats.org/officeDocument/2006/relationships/hyperlink" Target="https://ca.finance.yahoo.com/news/17-chick-fil-minimum-wage-090000722.html" TargetMode="External"/></Relationships>
</file>

<file path=ppt/notesSlides/_rels/notesSlide158.xml.rels><?xml version="1.0" encoding="UTF-8" standalone="yes"?>
<Relationships xmlns="http://schemas.openxmlformats.org/package/2006/relationships"><Relationship Id="rId3" Type="http://schemas.openxmlformats.org/officeDocument/2006/relationships/hyperlink" Target="https://www.retailcouncil.org/wp-content/uploads/2018/12/RCC-Canadian-Shopping-Centre-Study-2018_EN_Final-Rev1.pdf" TargetMode="External"/><Relationship Id="rId2" Type="http://schemas.openxmlformats.org/officeDocument/2006/relationships/slide" Target="../slides/slide193.xml"/><Relationship Id="rId1" Type="http://schemas.openxmlformats.org/officeDocument/2006/relationships/notesMaster" Target="../notesMasters/notesMaster1.xml"/><Relationship Id="rId4" Type="http://schemas.openxmlformats.org/officeDocument/2006/relationships/hyperlink" Target="https://ca.finance.yahoo.com/news/17-chick-fil-minimum-wage-090000722.html" TargetMode="External"/></Relationships>
</file>

<file path=ppt/notesSlides/_rels/notesSlide159.xml.rels><?xml version="1.0" encoding="UTF-8" standalone="yes"?>
<Relationships xmlns="http://schemas.openxmlformats.org/package/2006/relationships"><Relationship Id="rId3" Type="http://schemas.openxmlformats.org/officeDocument/2006/relationships/hyperlink" Target="https://www.retailcouncil.org/wp-content/uploads/2018/12/RCC-Canadian-Shopping-Centre-Study-2018_EN_Final-Rev1.pdf" TargetMode="External"/><Relationship Id="rId2" Type="http://schemas.openxmlformats.org/officeDocument/2006/relationships/slide" Target="../slides/slide194.xml"/><Relationship Id="rId1" Type="http://schemas.openxmlformats.org/officeDocument/2006/relationships/notesMaster" Target="../notesMasters/notesMaster1.xml"/><Relationship Id="rId4" Type="http://schemas.openxmlformats.org/officeDocument/2006/relationships/hyperlink" Target="https://ca.finance.yahoo.com/news/17-chick-fil-minimum-wage-090000722.html"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3" Type="http://schemas.openxmlformats.org/officeDocument/2006/relationships/hyperlink" Target="https://www.retailcouncil.org/wp-content/uploads/2018/12/RCC-Canadian-Shopping-Centre-Study-2018_EN_Final-Rev1.pdf" TargetMode="External"/><Relationship Id="rId2" Type="http://schemas.openxmlformats.org/officeDocument/2006/relationships/slide" Target="../slides/slide195.xml"/><Relationship Id="rId1" Type="http://schemas.openxmlformats.org/officeDocument/2006/relationships/notesMaster" Target="../notesMasters/notesMaster1.xml"/><Relationship Id="rId4" Type="http://schemas.openxmlformats.org/officeDocument/2006/relationships/hyperlink" Target="https://ca.finance.yahoo.com/news/17-chick-fil-minimum-wage-090000722.html" TargetMode="External"/></Relationships>
</file>

<file path=ppt/notesSlides/_rels/notesSlide161.xml.rels><?xml version="1.0" encoding="UTF-8" standalone="yes"?>
<Relationships xmlns="http://schemas.openxmlformats.org/package/2006/relationships"><Relationship Id="rId3" Type="http://schemas.openxmlformats.org/officeDocument/2006/relationships/hyperlink" Target="https://www.retailcouncil.org/wp-content/uploads/2018/12/RCC-Canadian-Shopping-Centre-Study-2018_EN_Final-Rev1.pdf" TargetMode="External"/><Relationship Id="rId2" Type="http://schemas.openxmlformats.org/officeDocument/2006/relationships/slide" Target="../slides/slide196.xml"/><Relationship Id="rId1" Type="http://schemas.openxmlformats.org/officeDocument/2006/relationships/notesMaster" Target="../notesMasters/notesMaster1.xml"/><Relationship Id="rId4" Type="http://schemas.openxmlformats.org/officeDocument/2006/relationships/hyperlink" Target="https://ca.finance.yahoo.com/news/17-chick-fil-minimum-wage-090000722.html" TargetMode="External"/></Relationships>
</file>

<file path=ppt/notesSlides/_rels/notesSlide162.xml.rels><?xml version="1.0" encoding="UTF-8" standalone="yes"?>
<Relationships xmlns="http://schemas.openxmlformats.org/package/2006/relationships"><Relationship Id="rId3" Type="http://schemas.openxmlformats.org/officeDocument/2006/relationships/hyperlink" Target="https://www.retailcouncil.org/wp-content/uploads/2018/12/RCC-Canadian-Shopping-Centre-Study-2018_EN_Final-Rev1.pdf" TargetMode="External"/><Relationship Id="rId2" Type="http://schemas.openxmlformats.org/officeDocument/2006/relationships/slide" Target="../slides/slide197.xml"/><Relationship Id="rId1" Type="http://schemas.openxmlformats.org/officeDocument/2006/relationships/notesMaster" Target="../notesMasters/notesMaster1.xml"/><Relationship Id="rId4" Type="http://schemas.openxmlformats.org/officeDocument/2006/relationships/hyperlink" Target="https://ca.finance.yahoo.com/news/17-chick-fil-minimum-wage-090000722.html"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natoonline.org/data/windows/"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christopherming.com/2018/05/straight-to-series/#easy-footnote-bottom-6-3248"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strategy-business.com/article/The-Revenue-Stream-Revolution-in-Entertainment-and-Media?gko=94f4f"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3" Type="http://schemas.openxmlformats.org/officeDocument/2006/relationships/hyperlink" Target="https://www.lawinsider.com/dictionary/program-rights-obligations" TargetMode="External"/><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CA"/>
              <a:t>hello welcome to our presentation, we are group 5 and we'll be presenting on the US entertainment industry</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CA"/>
              <a:t>global entertainment market is domainated by us companeis with 7 companies being in the global top 10 </a:t>
            </a:r>
            <a:endParaRPr/>
          </a:p>
          <a:p>
            <a:pPr marL="0" lvl="0" indent="0" algn="l" rtl="0">
              <a:spcBef>
                <a:spcPts val="0"/>
              </a:spcBef>
              <a:spcAft>
                <a:spcPts val="0"/>
              </a:spcAft>
              <a:buNone/>
            </a:pPr>
            <a:endParaRPr/>
          </a:p>
          <a:p>
            <a:pPr marL="0" lvl="0" indent="0" algn="l" rtl="0">
              <a:spcBef>
                <a:spcPts val="0"/>
              </a:spcBef>
              <a:spcAft>
                <a:spcPts val="0"/>
              </a:spcAft>
              <a:buNone/>
            </a:pPr>
            <a:r>
              <a:rPr lang="en-CA"/>
              <a:t>you see the american ranking on th left followed by the global ranking on the far right</a:t>
            </a:r>
            <a:endParaRPr/>
          </a:p>
          <a:p>
            <a:pPr marL="0" lvl="0" indent="0" algn="l" rtl="0">
              <a:spcBef>
                <a:spcPts val="0"/>
              </a:spcBef>
              <a:spcAft>
                <a:spcPts val="0"/>
              </a:spcAft>
              <a:buNone/>
            </a:pPr>
            <a:r>
              <a:rPr lang="en-CA">
                <a:solidFill>
                  <a:srgbClr val="6A6A6A"/>
                </a:solidFill>
                <a:latin typeface="Poppins"/>
                <a:ea typeface="Poppins"/>
                <a:cs typeface="Poppins"/>
                <a:sym typeface="Poppins"/>
              </a:rPr>
              <a:t> The U.S. filmed entertainment sector enjoyed a trade surplus of $16.3 billion</a:t>
            </a:r>
            <a:r>
              <a:rPr lang="en-CA" u="sng">
                <a:solidFill>
                  <a:srgbClr val="0095EB"/>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[6]</a:t>
            </a:r>
            <a:r>
              <a:rPr lang="en-CA">
                <a:solidFill>
                  <a:srgbClr val="6A6A6A"/>
                </a:solidFill>
                <a:latin typeface="Poppins"/>
                <a:ea typeface="Poppins"/>
                <a:cs typeface="Poppins"/>
                <a:sym typeface="Poppins"/>
              </a:rPr>
              <a:t> in 2014 (latest available data), 11th largest sector contribution in the usa</a:t>
            </a:r>
            <a:endParaRPr>
              <a:solidFill>
                <a:srgbClr val="6A6A6A"/>
              </a:solidFill>
              <a:latin typeface="Poppins"/>
              <a:ea typeface="Poppins"/>
              <a:cs typeface="Poppins"/>
              <a:sym typeface="Poppins"/>
            </a:endParaRPr>
          </a:p>
          <a:p>
            <a:pPr marL="0" lvl="0" indent="0" algn="l" rtl="0">
              <a:spcBef>
                <a:spcPts val="0"/>
              </a:spcBef>
              <a:spcAft>
                <a:spcPts val="0"/>
              </a:spcAft>
              <a:buNone/>
            </a:pPr>
            <a:endParaRPr>
              <a:solidFill>
                <a:srgbClr val="6A6A6A"/>
              </a:solidFill>
              <a:latin typeface="Poppins"/>
              <a:ea typeface="Poppins"/>
              <a:cs typeface="Poppins"/>
              <a:sym typeface="Poppins"/>
            </a:endParaRPr>
          </a:p>
          <a:p>
            <a:pPr marL="228600" lvl="0" indent="0" algn="l" rtl="0">
              <a:lnSpc>
                <a:spcPct val="70000"/>
              </a:lnSpc>
              <a:spcBef>
                <a:spcPts val="0"/>
              </a:spcBef>
              <a:spcAft>
                <a:spcPts val="0"/>
              </a:spcAft>
              <a:buClr>
                <a:schemeClr val="dk1"/>
              </a:buClr>
              <a:buSzPts val="1100"/>
              <a:buFont typeface="Arial"/>
              <a:buNone/>
            </a:pPr>
            <a:endParaRPr sz="1960" b="1">
              <a:latin typeface="Arial"/>
              <a:ea typeface="Arial"/>
              <a:cs typeface="Arial"/>
              <a:sym typeface="Arial"/>
            </a:endParaRPr>
          </a:p>
          <a:p>
            <a:pPr marL="228600" lvl="0" indent="-228600" algn="l" rtl="0">
              <a:lnSpc>
                <a:spcPct val="70000"/>
              </a:lnSpc>
              <a:spcBef>
                <a:spcPts val="0"/>
              </a:spcBef>
              <a:spcAft>
                <a:spcPts val="0"/>
              </a:spcAft>
              <a:buClr>
                <a:schemeClr val="dk1"/>
              </a:buClr>
              <a:buSzPts val="1960"/>
              <a:buChar char="•"/>
            </a:pPr>
            <a:r>
              <a:rPr lang="en-CA" sz="1960" b="1">
                <a:latin typeface="Arial"/>
                <a:ea typeface="Arial"/>
                <a:cs typeface="Arial"/>
                <a:sym typeface="Arial"/>
              </a:rPr>
              <a:t>Key Players US with global ranking:</a:t>
            </a:r>
            <a:endParaRPr>
              <a:solidFill>
                <a:srgbClr val="6A6A6A"/>
              </a:solidFill>
              <a:latin typeface="Poppins"/>
              <a:ea typeface="Poppins"/>
              <a:cs typeface="Poppins"/>
              <a:sym typeface="Poppins"/>
            </a:endParaRPr>
          </a:p>
        </p:txBody>
      </p:sp>
      <p:sp>
        <p:nvSpPr>
          <p:cNvPr id="189" name="Google Shape;18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[Talk about AMC standpoint with competitors]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CA" sz="1200" b="0" i="0" u="none" strike="noStrike" cap="none" smtClean="0">
                <a:solidFill>
                  <a:schemeClr val="dk1"/>
                </a:solidFill>
                <a:latin typeface="Calibri"/>
                <a:ea typeface="Calibri"/>
                <a:cs typeface="Calibri"/>
                <a:sym typeface="Calibri"/>
              </a:rPr>
              <a:t>135</a:t>
            </a:fld>
            <a:endParaRPr lang="en-C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825094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[Talk about AMC standpoint with competitors]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CA" sz="1200" b="0" i="0" u="none" strike="noStrike" cap="none" smtClean="0">
                <a:solidFill>
                  <a:schemeClr val="dk1"/>
                </a:solidFill>
                <a:latin typeface="Calibri"/>
                <a:ea typeface="Calibri"/>
                <a:cs typeface="Calibri"/>
                <a:sym typeface="Calibri"/>
              </a:rPr>
              <a:t>136</a:t>
            </a:fld>
            <a:endParaRPr lang="en-C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9833899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[Expand on why it’s a hold]</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CA" sz="1200" b="0" i="0" u="none" strike="noStrike" cap="none" smtClean="0">
                <a:solidFill>
                  <a:schemeClr val="dk1"/>
                </a:solidFill>
                <a:latin typeface="Calibri"/>
                <a:ea typeface="Calibri"/>
                <a:cs typeface="Calibri"/>
                <a:sym typeface="Calibri"/>
              </a:rPr>
              <a:t>137</a:t>
            </a:fld>
            <a:endParaRPr lang="en-C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7225675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8d3e45644f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8d3e45644f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8d3122594d_5_2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8d3122594d_5_2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8d3e45644f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8d3e45644f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234809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8d3122594d_5_2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8d3122594d_5_2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692272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8d3122594d_5_2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8d3122594d_5_2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502773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8d3122594d_5_2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8d3122594d_5_2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691516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8d3122594d_5_2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8d3122594d_5_2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6815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CA"/>
              <a:t>Top film studios control a huge amount of the market</a:t>
            </a:r>
            <a:endParaRPr/>
          </a:p>
          <a:p>
            <a:pPr marL="0" lvl="0" indent="0" algn="l" rtl="0">
              <a:spcBef>
                <a:spcPts val="0"/>
              </a:spcBef>
              <a:spcAft>
                <a:spcPts val="0"/>
              </a:spcAft>
              <a:buNone/>
            </a:pPr>
            <a:r>
              <a:rPr lang="en-CA"/>
              <a:t>top 7 companies control close to 90% of the north american market</a:t>
            </a:r>
            <a:endParaRPr/>
          </a:p>
          <a:p>
            <a:pPr marL="0" lvl="0" indent="0" algn="l" rtl="0">
              <a:spcBef>
                <a:spcPts val="0"/>
              </a:spcBef>
              <a:spcAft>
                <a:spcPts val="0"/>
              </a:spcAft>
              <a:buNone/>
            </a:pPr>
            <a:r>
              <a:rPr lang="en-CA"/>
              <a:t>huge barriers to entry under a traditional wide release blockbuster style  releases structure (cost structure shown later)</a:t>
            </a:r>
            <a:endParaRPr/>
          </a:p>
          <a:p>
            <a:pPr marL="0" lvl="0" indent="0" algn="l" rtl="0">
              <a:spcBef>
                <a:spcPts val="0"/>
              </a:spcBef>
              <a:spcAft>
                <a:spcPts val="0"/>
              </a:spcAft>
              <a:buNone/>
            </a:pPr>
            <a:endParaRPr/>
          </a:p>
          <a:p>
            <a:pPr marL="0" lvl="0" indent="0" algn="l" rtl="0">
              <a:spcBef>
                <a:spcPts val="0"/>
              </a:spcBef>
              <a:spcAft>
                <a:spcPts val="0"/>
              </a:spcAft>
              <a:buNone/>
            </a:pPr>
            <a:r>
              <a:rPr lang="en-CA"/>
              <a:t>PRE disney fox merger</a:t>
            </a:r>
            <a:endParaRPr/>
          </a:p>
        </p:txBody>
      </p:sp>
      <p:sp>
        <p:nvSpPr>
          <p:cNvPr id="202" name="Google Shape;20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8d3122594d_5_2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8d3122594d_5_2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236142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8d3122594d_5_2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8d3122594d_5_2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881026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8d3122594d_5_2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8d3122594d_5_2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295497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8d3122594d_5_2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8d3122594d_5_2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677716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8d3122594d_5_2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8d3122594d_5_2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582251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8d3122594d_5_2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8d3122594d_5_2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86143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8d3e45644f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8d3e45644f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890776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8d3e455ff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8d3e455ff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8d3122594d_5_2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8d3122594d_5_2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8d3e455ffe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8d3e455ff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dirty="0">
                <a:solidFill>
                  <a:schemeClr val="hlink"/>
                </a:solidFill>
                <a:hlinkClick r:id="rId3"/>
              </a:rPr>
              <a:t>https://www.retailcouncil.org/wp-content/uploads/2018/12/RCC-Canadian-Shopping-Centre-Study-2018_EN_Final-Rev1.pdf</a:t>
            </a:r>
            <a:r>
              <a:rPr lang="en" dirty="0"/>
              <a:t> for mall traffic and rent numbers</a:t>
            </a:r>
            <a:endParaRPr dirty="0"/>
          </a:p>
          <a:p>
            <a:pPr marL="0" lvl="0" indent="0" algn="l" rtl="0">
              <a:spcBef>
                <a:spcPts val="0"/>
              </a:spcBef>
              <a:spcAft>
                <a:spcPts val="0"/>
              </a:spcAft>
              <a:buNone/>
            </a:pPr>
            <a:r>
              <a:rPr lang="en" u="sng" dirty="0">
                <a:solidFill>
                  <a:schemeClr val="hlink"/>
                </a:solidFill>
                <a:hlinkClick r:id="rId4"/>
              </a:rPr>
              <a:t>https://ca.finance.yahoo.com/news/17-chick-fil-minimum-wage-090000722.html</a:t>
            </a:r>
            <a:r>
              <a:rPr lang="en" dirty="0"/>
              <a:t> wage info</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CA"/>
              <a:t>opportunities in other markets notable china india</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CA"/>
              <a:t>China largely captured by Hong Kong based firms and chinese firms. US still has sizeable presence but is not dominant </a:t>
            </a:r>
            <a:endParaRPr/>
          </a:p>
          <a:p>
            <a:pPr marL="0" lvl="0" indent="0" algn="l" rtl="0">
              <a:spcBef>
                <a:spcPts val="0"/>
              </a:spcBef>
              <a:spcAft>
                <a:spcPts val="0"/>
              </a:spcAft>
              <a:buNone/>
            </a:pPr>
            <a:endParaRPr/>
          </a:p>
          <a:p>
            <a:pPr marL="0" lvl="0" indent="0" algn="l" rtl="0">
              <a:spcBef>
                <a:spcPts val="0"/>
              </a:spcBef>
              <a:spcAft>
                <a:spcPts val="0"/>
              </a:spcAft>
              <a:buNone/>
            </a:pPr>
            <a:r>
              <a:rPr lang="en-CA"/>
              <a:t>Bollywood scene is dominant in India</a:t>
            </a:r>
            <a:endParaRPr/>
          </a:p>
        </p:txBody>
      </p:sp>
      <p:sp>
        <p:nvSpPr>
          <p:cNvPr id="215" name="Google Shape;21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8d3e455ffe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8d3e455ff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https://www.retailcouncil.org/wp-content/uploads/2018/12/RCC-Canadian-Shopping-Centre-Study-2018_EN_Final-Rev1.pdf</a:t>
            </a:r>
            <a:r>
              <a:rPr lang="en"/>
              <a:t> for mall traffic and rent numbers</a:t>
            </a:r>
            <a:endParaRPr/>
          </a:p>
          <a:p>
            <a:pPr marL="0" lvl="0" indent="0" algn="l" rtl="0">
              <a:spcBef>
                <a:spcPts val="0"/>
              </a:spcBef>
              <a:spcAft>
                <a:spcPts val="0"/>
              </a:spcAft>
              <a:buNone/>
            </a:pPr>
            <a:r>
              <a:rPr lang="en" u="sng">
                <a:solidFill>
                  <a:schemeClr val="hlink"/>
                </a:solidFill>
                <a:hlinkClick r:id="rId4"/>
              </a:rPr>
              <a:t>https://ca.finance.yahoo.com/news/17-chick-fil-minimum-wage-090000722.html</a:t>
            </a:r>
            <a:r>
              <a:rPr lang="en"/>
              <a:t> wage info</a:t>
            </a:r>
            <a:endParaRPr/>
          </a:p>
        </p:txBody>
      </p:sp>
    </p:spTree>
    <p:extLst>
      <p:ext uri="{BB962C8B-B14F-4D97-AF65-F5344CB8AC3E}">
        <p14:creationId xmlns:p14="http://schemas.microsoft.com/office/powerpoint/2010/main" val="114577564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8d3e455ffe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8d3e455ffe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180788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8d3e455ffe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8d3e455ff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https://www.retailcouncil.org/wp-content/uploads/2018/12/RCC-Canadian-Shopping-Centre-Study-2018_EN_Final-Rev1.pdf</a:t>
            </a:r>
            <a:r>
              <a:rPr lang="en"/>
              <a:t> for mall traffic and rent numbers</a:t>
            </a:r>
            <a:endParaRPr/>
          </a:p>
          <a:p>
            <a:pPr marL="0" lvl="0" indent="0" algn="l" rtl="0">
              <a:spcBef>
                <a:spcPts val="0"/>
              </a:spcBef>
              <a:spcAft>
                <a:spcPts val="0"/>
              </a:spcAft>
              <a:buNone/>
            </a:pPr>
            <a:r>
              <a:rPr lang="en" u="sng">
                <a:solidFill>
                  <a:schemeClr val="hlink"/>
                </a:solidFill>
                <a:hlinkClick r:id="rId4"/>
              </a:rPr>
              <a:t>https://ca.finance.yahoo.com/news/17-chick-fil-minimum-wage-090000722.html</a:t>
            </a:r>
            <a:r>
              <a:rPr lang="en"/>
              <a:t> wage info</a:t>
            </a:r>
            <a:endParaRPr/>
          </a:p>
        </p:txBody>
      </p:sp>
    </p:spTree>
    <p:extLst>
      <p:ext uri="{BB962C8B-B14F-4D97-AF65-F5344CB8AC3E}">
        <p14:creationId xmlns:p14="http://schemas.microsoft.com/office/powerpoint/2010/main" val="149675965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8d3e455ffe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8d3e455ff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https://www.retailcouncil.org/wp-content/uploads/2018/12/RCC-Canadian-Shopping-Centre-Study-2018_EN_Final-Rev1.pdf</a:t>
            </a:r>
            <a:r>
              <a:rPr lang="en"/>
              <a:t> for mall traffic and rent numbers</a:t>
            </a:r>
            <a:endParaRPr/>
          </a:p>
          <a:p>
            <a:pPr marL="0" lvl="0" indent="0" algn="l" rtl="0">
              <a:spcBef>
                <a:spcPts val="0"/>
              </a:spcBef>
              <a:spcAft>
                <a:spcPts val="0"/>
              </a:spcAft>
              <a:buNone/>
            </a:pPr>
            <a:r>
              <a:rPr lang="en" u="sng">
                <a:solidFill>
                  <a:schemeClr val="hlink"/>
                </a:solidFill>
                <a:hlinkClick r:id="rId4"/>
              </a:rPr>
              <a:t>https://ca.finance.yahoo.com/news/17-chick-fil-minimum-wage-090000722.html</a:t>
            </a:r>
            <a:r>
              <a:rPr lang="en"/>
              <a:t> wage info</a:t>
            </a:r>
            <a:endParaRPr/>
          </a:p>
        </p:txBody>
      </p:sp>
    </p:spTree>
    <p:extLst>
      <p:ext uri="{BB962C8B-B14F-4D97-AF65-F5344CB8AC3E}">
        <p14:creationId xmlns:p14="http://schemas.microsoft.com/office/powerpoint/2010/main" val="242807864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8d5c55024c_2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8d5c55024c_2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8d5c55024c_2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8d5c55024c_2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56864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8d5c55024c_2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8d5c55024c_2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499099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8d5c55024c_2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8d5c55024c_2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61341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8d5c55024c_2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8d5c55024c_2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183516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8d5c55024c_2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8d5c55024c_2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73903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CA"/>
              <a:t>BIG SIX are:</a:t>
            </a:r>
            <a:endParaRPr/>
          </a:p>
          <a:p>
            <a:pPr marL="0" lvl="0" indent="0" algn="l" rtl="0">
              <a:spcBef>
                <a:spcPts val="0"/>
              </a:spcBef>
              <a:spcAft>
                <a:spcPts val="0"/>
              </a:spcAft>
              <a:buNone/>
            </a:pPr>
            <a:endParaRPr/>
          </a:p>
          <a:p>
            <a:pPr marL="0" lvl="0" indent="0" algn="l" rtl="0">
              <a:spcBef>
                <a:spcPts val="0"/>
              </a:spcBef>
              <a:spcAft>
                <a:spcPts val="0"/>
              </a:spcAft>
              <a:buNone/>
            </a:pPr>
            <a:r>
              <a:rPr lang="en-CA"/>
              <a:t>Disney</a:t>
            </a:r>
            <a:endParaRPr/>
          </a:p>
          <a:p>
            <a:pPr marL="0" lvl="0" indent="0" algn="l" rtl="0">
              <a:spcBef>
                <a:spcPts val="0"/>
              </a:spcBef>
              <a:spcAft>
                <a:spcPts val="0"/>
              </a:spcAft>
              <a:buNone/>
            </a:pPr>
            <a:r>
              <a:rPr lang="en-CA"/>
              <a:t>Warner</a:t>
            </a:r>
            <a:endParaRPr/>
          </a:p>
          <a:p>
            <a:pPr marL="0" lvl="0" indent="0" algn="l" rtl="0">
              <a:spcBef>
                <a:spcPts val="0"/>
              </a:spcBef>
              <a:spcAft>
                <a:spcPts val="0"/>
              </a:spcAft>
              <a:buNone/>
            </a:pPr>
            <a:r>
              <a:rPr lang="en-CA"/>
              <a:t>Paramount</a:t>
            </a:r>
            <a:endParaRPr/>
          </a:p>
          <a:p>
            <a:pPr marL="0" lvl="0" indent="0" algn="l" rtl="0">
              <a:spcBef>
                <a:spcPts val="0"/>
              </a:spcBef>
              <a:spcAft>
                <a:spcPts val="0"/>
              </a:spcAft>
              <a:buNone/>
            </a:pPr>
            <a:r>
              <a:rPr lang="en-CA"/>
              <a:t>Sony/Columbia</a:t>
            </a:r>
            <a:endParaRPr/>
          </a:p>
          <a:p>
            <a:pPr marL="0" lvl="0" indent="0" algn="l" rtl="0">
              <a:spcBef>
                <a:spcPts val="0"/>
              </a:spcBef>
              <a:spcAft>
                <a:spcPts val="0"/>
              </a:spcAft>
              <a:buNone/>
            </a:pPr>
            <a:r>
              <a:rPr lang="en-CA"/>
              <a:t>Universal </a:t>
            </a:r>
            <a:endParaRPr/>
          </a:p>
          <a:p>
            <a:pPr marL="0" lvl="0" indent="0" algn="l" rtl="0">
              <a:spcBef>
                <a:spcPts val="0"/>
              </a:spcBef>
              <a:spcAft>
                <a:spcPts val="0"/>
              </a:spcAft>
              <a:buNone/>
            </a:pPr>
            <a:endParaRPr/>
          </a:p>
          <a:p>
            <a:pPr marL="0" lvl="0" indent="0" algn="l" rtl="0">
              <a:spcBef>
                <a:spcPts val="0"/>
              </a:spcBef>
              <a:spcAft>
                <a:spcPts val="0"/>
              </a:spcAft>
              <a:buNone/>
            </a:pPr>
            <a:r>
              <a:rPr lang="en-CA"/>
              <a:t>now a big 5 after disney fox merger</a:t>
            </a:r>
            <a:endParaRPr/>
          </a:p>
          <a:p>
            <a:pPr marL="0" lvl="0" indent="0" algn="l" rtl="0">
              <a:spcBef>
                <a:spcPts val="0"/>
              </a:spcBef>
              <a:spcAft>
                <a:spcPts val="0"/>
              </a:spcAft>
              <a:buNone/>
            </a:pPr>
            <a:endParaRPr/>
          </a:p>
          <a:p>
            <a:pPr marL="228600" lvl="0" indent="-228600" algn="l" rtl="0">
              <a:lnSpc>
                <a:spcPct val="90000"/>
              </a:lnSpc>
              <a:spcBef>
                <a:spcPts val="0"/>
              </a:spcBef>
              <a:spcAft>
                <a:spcPts val="0"/>
              </a:spcAft>
              <a:buClr>
                <a:schemeClr val="dk1"/>
              </a:buClr>
              <a:buSzPts val="2800"/>
              <a:buChar char="•"/>
            </a:pPr>
            <a:r>
              <a:rPr lang="en-CA" sz="2800"/>
              <a:t>Trend of market consolidation in previous years</a:t>
            </a:r>
            <a:endParaRPr sz="2800"/>
          </a:p>
          <a:p>
            <a:pPr marL="228600" lvl="0" indent="-228600" algn="l" rtl="0">
              <a:lnSpc>
                <a:spcPct val="90000"/>
              </a:lnSpc>
              <a:spcBef>
                <a:spcPts val="0"/>
              </a:spcBef>
              <a:spcAft>
                <a:spcPts val="0"/>
              </a:spcAft>
              <a:buClr>
                <a:schemeClr val="dk1"/>
              </a:buClr>
              <a:buSzPts val="2800"/>
              <a:buChar char="•"/>
            </a:pPr>
            <a:r>
              <a:rPr lang="en-CA" sz="2800"/>
              <a:t>largest studios continue to increase in size</a:t>
            </a:r>
            <a:endParaRPr sz="2800"/>
          </a:p>
          <a:p>
            <a:pPr marL="0" lvl="0" indent="0" algn="l" rtl="0">
              <a:lnSpc>
                <a:spcPct val="90000"/>
              </a:lnSpc>
              <a:spcBef>
                <a:spcPts val="0"/>
              </a:spcBef>
              <a:spcAft>
                <a:spcPts val="0"/>
              </a:spcAft>
              <a:buNone/>
            </a:pPr>
            <a:r>
              <a:rPr lang="en-CA" sz="2800"/>
              <a:t>PRE disney fox</a:t>
            </a:r>
            <a:endParaRPr sz="2800"/>
          </a:p>
        </p:txBody>
      </p:sp>
      <p:sp>
        <p:nvSpPr>
          <p:cNvPr id="229" name="Google Shape;229;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13</a:t>
            </a:fld>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8d5c55024c_2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8d5c55024c_2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921089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8d5c55024c_2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8d5c55024c_2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768082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8d5c55024c_2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8d5c55024c_2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561603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8d3e455ffe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8d3e455ff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https://www.retailcouncil.org/wp-content/uploads/2018/12/RCC-Canadian-Shopping-Centre-Study-2018_EN_Final-Rev1.pdf</a:t>
            </a:r>
            <a:r>
              <a:rPr lang="en"/>
              <a:t> for mall traffic and rent numbers</a:t>
            </a:r>
            <a:endParaRPr/>
          </a:p>
          <a:p>
            <a:pPr marL="0" lvl="0" indent="0" algn="l" rtl="0">
              <a:spcBef>
                <a:spcPts val="0"/>
              </a:spcBef>
              <a:spcAft>
                <a:spcPts val="0"/>
              </a:spcAft>
              <a:buNone/>
            </a:pPr>
            <a:r>
              <a:rPr lang="en" u="sng">
                <a:solidFill>
                  <a:schemeClr val="hlink"/>
                </a:solidFill>
                <a:hlinkClick r:id="rId4"/>
              </a:rPr>
              <a:t>https://ca.finance.yahoo.com/news/17-chick-fil-minimum-wage-090000722.html</a:t>
            </a:r>
            <a:r>
              <a:rPr lang="en"/>
              <a:t> wage info</a:t>
            </a:r>
            <a:endParaRPr/>
          </a:p>
        </p:txBody>
      </p:sp>
    </p:spTree>
    <p:extLst>
      <p:ext uri="{BB962C8B-B14F-4D97-AF65-F5344CB8AC3E}">
        <p14:creationId xmlns:p14="http://schemas.microsoft.com/office/powerpoint/2010/main" val="54865603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8d3e455ffe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8d3e455ff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https://www.retailcouncil.org/wp-content/uploads/2018/12/RCC-Canadian-Shopping-Centre-Study-2018_EN_Final-Rev1.pdf</a:t>
            </a:r>
            <a:r>
              <a:rPr lang="en"/>
              <a:t> for mall traffic and rent numbers</a:t>
            </a:r>
            <a:endParaRPr/>
          </a:p>
          <a:p>
            <a:pPr marL="0" lvl="0" indent="0" algn="l" rtl="0">
              <a:spcBef>
                <a:spcPts val="0"/>
              </a:spcBef>
              <a:spcAft>
                <a:spcPts val="0"/>
              </a:spcAft>
              <a:buNone/>
            </a:pPr>
            <a:r>
              <a:rPr lang="en" u="sng">
                <a:solidFill>
                  <a:schemeClr val="hlink"/>
                </a:solidFill>
                <a:hlinkClick r:id="rId4"/>
              </a:rPr>
              <a:t>https://ca.finance.yahoo.com/news/17-chick-fil-minimum-wage-090000722.html</a:t>
            </a:r>
            <a:r>
              <a:rPr lang="en"/>
              <a:t> wage info</a:t>
            </a:r>
            <a:endParaRPr/>
          </a:p>
        </p:txBody>
      </p:sp>
    </p:spTree>
    <p:extLst>
      <p:ext uri="{BB962C8B-B14F-4D97-AF65-F5344CB8AC3E}">
        <p14:creationId xmlns:p14="http://schemas.microsoft.com/office/powerpoint/2010/main" val="2395375198"/>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8d3e455ffe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8d3e455ff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https://www.retailcouncil.org/wp-content/uploads/2018/12/RCC-Canadian-Shopping-Centre-Study-2018_EN_Final-Rev1.pdf</a:t>
            </a:r>
            <a:r>
              <a:rPr lang="en"/>
              <a:t> for mall traffic and rent numbers</a:t>
            </a:r>
            <a:endParaRPr/>
          </a:p>
          <a:p>
            <a:pPr marL="0" lvl="0" indent="0" algn="l" rtl="0">
              <a:spcBef>
                <a:spcPts val="0"/>
              </a:spcBef>
              <a:spcAft>
                <a:spcPts val="0"/>
              </a:spcAft>
              <a:buNone/>
            </a:pPr>
            <a:r>
              <a:rPr lang="en" u="sng">
                <a:solidFill>
                  <a:schemeClr val="hlink"/>
                </a:solidFill>
                <a:hlinkClick r:id="rId4"/>
              </a:rPr>
              <a:t>https://ca.finance.yahoo.com/news/17-chick-fil-minimum-wage-090000722.html</a:t>
            </a:r>
            <a:r>
              <a:rPr lang="en"/>
              <a:t> wage info</a:t>
            </a:r>
            <a:endParaRPr/>
          </a:p>
        </p:txBody>
      </p:sp>
    </p:spTree>
    <p:extLst>
      <p:ext uri="{BB962C8B-B14F-4D97-AF65-F5344CB8AC3E}">
        <p14:creationId xmlns:p14="http://schemas.microsoft.com/office/powerpoint/2010/main" val="411228553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8d3e455ffe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8d3e455ff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https://www.retailcouncil.org/wp-content/uploads/2018/12/RCC-Canadian-Shopping-Centre-Study-2018_EN_Final-Rev1.pdf</a:t>
            </a:r>
            <a:r>
              <a:rPr lang="en"/>
              <a:t> for mall traffic and rent numbers</a:t>
            </a:r>
            <a:endParaRPr/>
          </a:p>
          <a:p>
            <a:pPr marL="0" lvl="0" indent="0" algn="l" rtl="0">
              <a:spcBef>
                <a:spcPts val="0"/>
              </a:spcBef>
              <a:spcAft>
                <a:spcPts val="0"/>
              </a:spcAft>
              <a:buNone/>
            </a:pPr>
            <a:r>
              <a:rPr lang="en" u="sng">
                <a:solidFill>
                  <a:schemeClr val="hlink"/>
                </a:solidFill>
                <a:hlinkClick r:id="rId4"/>
              </a:rPr>
              <a:t>https://ca.finance.yahoo.com/news/17-chick-fil-minimum-wage-090000722.html</a:t>
            </a:r>
            <a:r>
              <a:rPr lang="en"/>
              <a:t> wage info</a:t>
            </a:r>
            <a:endParaRPr/>
          </a:p>
        </p:txBody>
      </p:sp>
    </p:spTree>
    <p:extLst>
      <p:ext uri="{BB962C8B-B14F-4D97-AF65-F5344CB8AC3E}">
        <p14:creationId xmlns:p14="http://schemas.microsoft.com/office/powerpoint/2010/main" val="660177522"/>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8d3e455ffe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8d3e455ff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https://www.retailcouncil.org/wp-content/uploads/2018/12/RCC-Canadian-Shopping-Centre-Study-2018_EN_Final-Rev1.pdf</a:t>
            </a:r>
            <a:r>
              <a:rPr lang="en"/>
              <a:t> for mall traffic and rent numbers</a:t>
            </a:r>
            <a:endParaRPr/>
          </a:p>
          <a:p>
            <a:pPr marL="0" lvl="0" indent="0" algn="l" rtl="0">
              <a:spcBef>
                <a:spcPts val="0"/>
              </a:spcBef>
              <a:spcAft>
                <a:spcPts val="0"/>
              </a:spcAft>
              <a:buNone/>
            </a:pPr>
            <a:r>
              <a:rPr lang="en" u="sng">
                <a:solidFill>
                  <a:schemeClr val="hlink"/>
                </a:solidFill>
                <a:hlinkClick r:id="rId4"/>
              </a:rPr>
              <a:t>https://ca.finance.yahoo.com/news/17-chick-fil-minimum-wage-090000722.html</a:t>
            </a:r>
            <a:r>
              <a:rPr lang="en"/>
              <a:t> wage info</a:t>
            </a:r>
            <a:endParaRPr/>
          </a:p>
        </p:txBody>
      </p:sp>
    </p:spTree>
    <p:extLst>
      <p:ext uri="{BB962C8B-B14F-4D97-AF65-F5344CB8AC3E}">
        <p14:creationId xmlns:p14="http://schemas.microsoft.com/office/powerpoint/2010/main" val="174276066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8d3e455ffe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8d3e455ffe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https://www.statista.com/statistics/302200/primetime-tv-cost-commercial-usa/</a:t>
            </a:r>
            <a:r>
              <a:rPr lang="en"/>
              <a:t> - ~$105,000 to produce a 30 second ad</a:t>
            </a:r>
            <a:endParaRPr/>
          </a:p>
          <a:p>
            <a:pPr marL="0" lvl="0" indent="0" algn="l" rtl="0">
              <a:spcBef>
                <a:spcPts val="0"/>
              </a:spcBef>
              <a:spcAft>
                <a:spcPts val="0"/>
              </a:spcAft>
              <a:buNone/>
            </a:pPr>
            <a:r>
              <a:rPr lang="en" u="sng">
                <a:solidFill>
                  <a:schemeClr val="hlink"/>
                </a:solidFill>
                <a:hlinkClick r:id="rId4"/>
              </a:rPr>
              <a:t>https://fitsmallbusiness.com/tv-advertising/#:~:text=For%20local%20television%20stations%2C%20advertisers,for%20upward%20of%20%245.25%20million.</a:t>
            </a:r>
            <a:r>
              <a:rPr lang="en"/>
              <a:t> (Wack source, but a lot of this data is locked behind paywalls) - ~$15,500 to run 1 ad. Total cost at 2 runs per day for 30 days = $1,415,000</a:t>
            </a:r>
            <a:endParaRPr/>
          </a:p>
        </p:txBody>
      </p:sp>
    </p:spTree>
    <p:extLst>
      <p:ext uri="{BB962C8B-B14F-4D97-AF65-F5344CB8AC3E}">
        <p14:creationId xmlns:p14="http://schemas.microsoft.com/office/powerpoint/2010/main" val="228936565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8d3e455ffe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8d3e455ff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788144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CA"/>
              <a:t>Some key figures from 2020:</a:t>
            </a:r>
            <a:endParaRPr/>
          </a:p>
          <a:p>
            <a:pPr marL="0" lvl="0" indent="0" algn="l" rtl="0">
              <a:spcBef>
                <a:spcPts val="0"/>
              </a:spcBef>
              <a:spcAft>
                <a:spcPts val="0"/>
              </a:spcAft>
              <a:buNone/>
            </a:pPr>
            <a:endParaRPr/>
          </a:p>
          <a:p>
            <a:pPr marL="0" lvl="0" indent="0" algn="l" rtl="0">
              <a:spcBef>
                <a:spcPts val="0"/>
              </a:spcBef>
              <a:spcAft>
                <a:spcPts val="0"/>
              </a:spcAft>
              <a:buNone/>
            </a:pPr>
            <a:r>
              <a:rPr lang="en-CA"/>
              <a:t>decline in subscription tv revenue</a:t>
            </a:r>
            <a:endParaRPr/>
          </a:p>
          <a:p>
            <a:pPr marL="0" lvl="0" indent="0" algn="l" rtl="0">
              <a:spcBef>
                <a:spcPts val="0"/>
              </a:spcBef>
              <a:spcAft>
                <a:spcPts val="0"/>
              </a:spcAft>
              <a:buNone/>
            </a:pPr>
            <a:r>
              <a:rPr lang="en-CA"/>
              <a:t>huge decline in cinema revenue</a:t>
            </a:r>
            <a:endParaRPr/>
          </a:p>
          <a:p>
            <a:pPr marL="0" lvl="0" indent="0" algn="l" rtl="0">
              <a:spcBef>
                <a:spcPts val="0"/>
              </a:spcBef>
              <a:spcAft>
                <a:spcPts val="0"/>
              </a:spcAft>
              <a:buNone/>
            </a:pPr>
            <a:r>
              <a:rPr lang="en-CA"/>
              <a:t>continued growth in OTT video</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CA"/>
              <a:t>Mostly due to effects of covid 19 </a:t>
            </a:r>
            <a:endParaRPr/>
          </a:p>
          <a:p>
            <a:pPr marL="0" lvl="0" indent="0" algn="l" rtl="0">
              <a:spcBef>
                <a:spcPts val="0"/>
              </a:spcBef>
              <a:spcAft>
                <a:spcPts val="0"/>
              </a:spcAft>
              <a:buNone/>
            </a:pPr>
            <a:r>
              <a:rPr lang="en-CA"/>
              <a:t>OTT revenue increasing partly due to covid 19 and also just due to its own growth</a:t>
            </a:r>
            <a:endParaRPr/>
          </a:p>
          <a:p>
            <a:pPr marL="0" lvl="0" indent="0" algn="l" rtl="0">
              <a:spcBef>
                <a:spcPts val="0"/>
              </a:spcBef>
              <a:spcAft>
                <a:spcPts val="0"/>
              </a:spcAft>
              <a:buNone/>
            </a:pPr>
            <a:endParaRPr b="1"/>
          </a:p>
          <a:p>
            <a:pPr marL="0" lvl="0" indent="0" algn="l" rtl="0">
              <a:spcBef>
                <a:spcPts val="0"/>
              </a:spcBef>
              <a:spcAft>
                <a:spcPts val="0"/>
              </a:spcAft>
              <a:buNone/>
            </a:pPr>
            <a:r>
              <a:rPr lang="en-CA" b="1"/>
              <a:t>cinema expected to be -2.40 % 5 year growth rate</a:t>
            </a:r>
            <a:endParaRPr b="1"/>
          </a:p>
          <a:p>
            <a:pPr marL="0" lvl="0" indent="0" algn="l" rtl="0">
              <a:spcBef>
                <a:spcPts val="0"/>
              </a:spcBef>
              <a:spcAft>
                <a:spcPts val="0"/>
              </a:spcAft>
              <a:buNone/>
            </a:pPr>
            <a:endParaRPr b="1"/>
          </a:p>
          <a:p>
            <a:pPr marL="0" lvl="0" indent="0" algn="l" rtl="0">
              <a:spcBef>
                <a:spcPts val="0"/>
              </a:spcBef>
              <a:spcAft>
                <a:spcPts val="0"/>
              </a:spcAft>
              <a:buNone/>
            </a:pPr>
            <a:endParaRPr b="1"/>
          </a:p>
          <a:p>
            <a:pPr marL="0" lvl="0" indent="0" algn="l" rtl="0">
              <a:spcBef>
                <a:spcPts val="0"/>
              </a:spcBef>
              <a:spcAft>
                <a:spcPts val="0"/>
              </a:spcAft>
              <a:buNone/>
            </a:pPr>
            <a:endParaRPr/>
          </a:p>
        </p:txBody>
      </p:sp>
      <p:sp>
        <p:nvSpPr>
          <p:cNvPr id="243" name="Google Shape;243;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14</a:t>
            </a:fld>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8d3e455ffe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8d3e455ff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6085974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8d3e455ffe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8d3e455ff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1865081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8d3e455ffe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8d3e455ff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9691821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8d3e45644f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8d3e45644f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9912895"/>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8d5c55024c_2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8d5c55024c_2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230391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8d5c55024c_2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8d5c55024c_2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2462874"/>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8d5c55024c_2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8d5c55024c_2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640407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8d5c55024c_2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8d5c55024c_2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420199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8d3e45644f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8d3e45644f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924414"/>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8d3e455ffe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8d3e455ff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https://www.retailcouncil.org/wp-content/uploads/2018/12/RCC-Canadian-Shopping-Centre-Study-2018_EN_Final-Rev1.pdf</a:t>
            </a:r>
            <a:r>
              <a:rPr lang="en"/>
              <a:t> for mall traffic and rent numbers</a:t>
            </a:r>
            <a:endParaRPr/>
          </a:p>
          <a:p>
            <a:pPr marL="0" lvl="0" indent="0" algn="l" rtl="0">
              <a:spcBef>
                <a:spcPts val="0"/>
              </a:spcBef>
              <a:spcAft>
                <a:spcPts val="0"/>
              </a:spcAft>
              <a:buNone/>
            </a:pPr>
            <a:r>
              <a:rPr lang="en" u="sng">
                <a:solidFill>
                  <a:schemeClr val="hlink"/>
                </a:solidFill>
                <a:hlinkClick r:id="rId4"/>
              </a:rPr>
              <a:t>https://ca.finance.yahoo.com/news/17-chick-fil-minimum-wage-090000722.html</a:t>
            </a:r>
            <a:r>
              <a:rPr lang="en"/>
              <a:t> wage info</a:t>
            </a:r>
            <a:endParaRPr/>
          </a:p>
        </p:txBody>
      </p:sp>
    </p:spTree>
    <p:extLst>
      <p:ext uri="{BB962C8B-B14F-4D97-AF65-F5344CB8AC3E}">
        <p14:creationId xmlns:p14="http://schemas.microsoft.com/office/powerpoint/2010/main" val="3195133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1100"/>
              <a:buFont typeface="Arial"/>
              <a:buNone/>
            </a:pPr>
            <a:r>
              <a:rPr lang="en-CA" sz="3200"/>
              <a:t>	growth in TV advertising revenue</a:t>
            </a:r>
            <a:endParaRPr sz="3200"/>
          </a:p>
          <a:p>
            <a:pPr marL="228600" lvl="0" indent="0" algn="l" rtl="0">
              <a:lnSpc>
                <a:spcPct val="90000"/>
              </a:lnSpc>
              <a:spcBef>
                <a:spcPts val="1000"/>
              </a:spcBef>
              <a:spcAft>
                <a:spcPts val="0"/>
              </a:spcAft>
              <a:buClr>
                <a:schemeClr val="dk1"/>
              </a:buClr>
              <a:buSzPts val="1100"/>
              <a:buFont typeface="Arial"/>
              <a:buNone/>
            </a:pPr>
            <a:r>
              <a:rPr lang="en-CA" sz="3200"/>
              <a:t>Percentage of people owning at least one streaming service surpasses percentage of people with cable TV in the usa </a:t>
            </a:r>
            <a:endParaRPr/>
          </a:p>
        </p:txBody>
      </p:sp>
      <p:sp>
        <p:nvSpPr>
          <p:cNvPr id="269" name="Google Shape;269;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8d3e455ffe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8d3e455ff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https://www.retailcouncil.org/wp-content/uploads/2018/12/RCC-Canadian-Shopping-Centre-Study-2018_EN_Final-Rev1.pdf</a:t>
            </a:r>
            <a:r>
              <a:rPr lang="en"/>
              <a:t> for mall traffic and rent numbers</a:t>
            </a:r>
            <a:endParaRPr/>
          </a:p>
          <a:p>
            <a:pPr marL="0" lvl="0" indent="0" algn="l" rtl="0">
              <a:spcBef>
                <a:spcPts val="0"/>
              </a:spcBef>
              <a:spcAft>
                <a:spcPts val="0"/>
              </a:spcAft>
              <a:buNone/>
            </a:pPr>
            <a:r>
              <a:rPr lang="en" u="sng">
                <a:solidFill>
                  <a:schemeClr val="hlink"/>
                </a:solidFill>
                <a:hlinkClick r:id="rId4"/>
              </a:rPr>
              <a:t>https://ca.finance.yahoo.com/news/17-chick-fil-minimum-wage-090000722.html</a:t>
            </a:r>
            <a:r>
              <a:rPr lang="en"/>
              <a:t> wage info</a:t>
            </a:r>
            <a:endParaRPr/>
          </a:p>
        </p:txBody>
      </p:sp>
    </p:spTree>
    <p:extLst>
      <p:ext uri="{BB962C8B-B14F-4D97-AF65-F5344CB8AC3E}">
        <p14:creationId xmlns:p14="http://schemas.microsoft.com/office/powerpoint/2010/main" val="1168946955"/>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8d3e455ffe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8d3e455ff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https://www.retailcouncil.org/wp-content/uploads/2018/12/RCC-Canadian-Shopping-Centre-Study-2018_EN_Final-Rev1.pdf</a:t>
            </a:r>
            <a:r>
              <a:rPr lang="en"/>
              <a:t> for mall traffic and rent numbers</a:t>
            </a:r>
            <a:endParaRPr/>
          </a:p>
          <a:p>
            <a:pPr marL="0" lvl="0" indent="0" algn="l" rtl="0">
              <a:spcBef>
                <a:spcPts val="0"/>
              </a:spcBef>
              <a:spcAft>
                <a:spcPts val="0"/>
              </a:spcAft>
              <a:buNone/>
            </a:pPr>
            <a:r>
              <a:rPr lang="en" u="sng">
                <a:solidFill>
                  <a:schemeClr val="hlink"/>
                </a:solidFill>
                <a:hlinkClick r:id="rId4"/>
              </a:rPr>
              <a:t>https://ca.finance.yahoo.com/news/17-chick-fil-minimum-wage-090000722.html</a:t>
            </a:r>
            <a:r>
              <a:rPr lang="en"/>
              <a:t> wage info</a:t>
            </a:r>
            <a:endParaRPr/>
          </a:p>
        </p:txBody>
      </p:sp>
    </p:spTree>
    <p:extLst>
      <p:ext uri="{BB962C8B-B14F-4D97-AF65-F5344CB8AC3E}">
        <p14:creationId xmlns:p14="http://schemas.microsoft.com/office/powerpoint/2010/main" val="261517074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8d3e455ffe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8d3e455ff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https://www.retailcouncil.org/wp-content/uploads/2018/12/RCC-Canadian-Shopping-Centre-Study-2018_EN_Final-Rev1.pdf</a:t>
            </a:r>
            <a:r>
              <a:rPr lang="en"/>
              <a:t> for mall traffic and rent numbers</a:t>
            </a:r>
            <a:endParaRPr/>
          </a:p>
          <a:p>
            <a:pPr marL="0" lvl="0" indent="0" algn="l" rtl="0">
              <a:spcBef>
                <a:spcPts val="0"/>
              </a:spcBef>
              <a:spcAft>
                <a:spcPts val="0"/>
              </a:spcAft>
              <a:buNone/>
            </a:pPr>
            <a:r>
              <a:rPr lang="en" u="sng">
                <a:solidFill>
                  <a:schemeClr val="hlink"/>
                </a:solidFill>
                <a:hlinkClick r:id="rId4"/>
              </a:rPr>
              <a:t>https://ca.finance.yahoo.com/news/17-chick-fil-minimum-wage-090000722.html</a:t>
            </a:r>
            <a:r>
              <a:rPr lang="en"/>
              <a:t> wage info</a:t>
            </a:r>
            <a:endParaRPr/>
          </a:p>
        </p:txBody>
      </p:sp>
    </p:spTree>
    <p:extLst>
      <p:ext uri="{BB962C8B-B14F-4D97-AF65-F5344CB8AC3E}">
        <p14:creationId xmlns:p14="http://schemas.microsoft.com/office/powerpoint/2010/main" val="2137234253"/>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8d3e455ffe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8d3e455ff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https://www.retailcouncil.org/wp-content/uploads/2018/12/RCC-Canadian-Shopping-Centre-Study-2018_EN_Final-Rev1.pdf</a:t>
            </a:r>
            <a:r>
              <a:rPr lang="en"/>
              <a:t> for mall traffic and rent numbers</a:t>
            </a:r>
            <a:endParaRPr/>
          </a:p>
          <a:p>
            <a:pPr marL="0" lvl="0" indent="0" algn="l" rtl="0">
              <a:spcBef>
                <a:spcPts val="0"/>
              </a:spcBef>
              <a:spcAft>
                <a:spcPts val="0"/>
              </a:spcAft>
              <a:buNone/>
            </a:pPr>
            <a:r>
              <a:rPr lang="en" u="sng">
                <a:solidFill>
                  <a:schemeClr val="hlink"/>
                </a:solidFill>
                <a:hlinkClick r:id="rId4"/>
              </a:rPr>
              <a:t>https://ca.finance.yahoo.com/news/17-chick-fil-minimum-wage-090000722.html</a:t>
            </a:r>
            <a:r>
              <a:rPr lang="en"/>
              <a:t> wage info</a:t>
            </a:r>
            <a:endParaRPr/>
          </a:p>
        </p:txBody>
      </p:sp>
    </p:spTree>
    <p:extLst>
      <p:ext uri="{BB962C8B-B14F-4D97-AF65-F5344CB8AC3E}">
        <p14:creationId xmlns:p14="http://schemas.microsoft.com/office/powerpoint/2010/main" val="410863626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8d3e455ffe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8d3e455ff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https://www.retailcouncil.org/wp-content/uploads/2018/12/RCC-Canadian-Shopping-Centre-Study-2018_EN_Final-Rev1.pdf</a:t>
            </a:r>
            <a:r>
              <a:rPr lang="en"/>
              <a:t> for mall traffic and rent numbers</a:t>
            </a:r>
            <a:endParaRPr/>
          </a:p>
          <a:p>
            <a:pPr marL="0" lvl="0" indent="0" algn="l" rtl="0">
              <a:spcBef>
                <a:spcPts val="0"/>
              </a:spcBef>
              <a:spcAft>
                <a:spcPts val="0"/>
              </a:spcAft>
              <a:buNone/>
            </a:pPr>
            <a:r>
              <a:rPr lang="en" u="sng">
                <a:solidFill>
                  <a:schemeClr val="hlink"/>
                </a:solidFill>
                <a:hlinkClick r:id="rId4"/>
              </a:rPr>
              <a:t>https://ca.finance.yahoo.com/news/17-chick-fil-minimum-wage-090000722.html</a:t>
            </a:r>
            <a:r>
              <a:rPr lang="en"/>
              <a:t> wage info</a:t>
            </a:r>
            <a:endParaRPr/>
          </a:p>
        </p:txBody>
      </p:sp>
    </p:spTree>
    <p:extLst>
      <p:ext uri="{BB962C8B-B14F-4D97-AF65-F5344CB8AC3E}">
        <p14:creationId xmlns:p14="http://schemas.microsoft.com/office/powerpoint/2010/main" val="1204275907"/>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8d3e455ffe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8d3e455ff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https://www.retailcouncil.org/wp-content/uploads/2018/12/RCC-Canadian-Shopping-Centre-Study-2018_EN_Final-Rev1.pdf</a:t>
            </a:r>
            <a:r>
              <a:rPr lang="en"/>
              <a:t> for mall traffic and rent numbers</a:t>
            </a:r>
            <a:endParaRPr/>
          </a:p>
          <a:p>
            <a:pPr marL="0" lvl="0" indent="0" algn="l" rtl="0">
              <a:spcBef>
                <a:spcPts val="0"/>
              </a:spcBef>
              <a:spcAft>
                <a:spcPts val="0"/>
              </a:spcAft>
              <a:buNone/>
            </a:pPr>
            <a:r>
              <a:rPr lang="en" u="sng">
                <a:solidFill>
                  <a:schemeClr val="hlink"/>
                </a:solidFill>
                <a:hlinkClick r:id="rId4"/>
              </a:rPr>
              <a:t>https://ca.finance.yahoo.com/news/17-chick-fil-minimum-wage-090000722.html</a:t>
            </a:r>
            <a:r>
              <a:rPr lang="en"/>
              <a:t> wage info</a:t>
            </a:r>
            <a:endParaRPr/>
          </a:p>
        </p:txBody>
      </p:sp>
    </p:spTree>
    <p:extLst>
      <p:ext uri="{BB962C8B-B14F-4D97-AF65-F5344CB8AC3E}">
        <p14:creationId xmlns:p14="http://schemas.microsoft.com/office/powerpoint/2010/main" val="2440973382"/>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8d3e455ffe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8d3e455ff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https://www.retailcouncil.org/wp-content/uploads/2018/12/RCC-Canadian-Shopping-Centre-Study-2018_EN_Final-Rev1.pdf</a:t>
            </a:r>
            <a:r>
              <a:rPr lang="en"/>
              <a:t> for mall traffic and rent numbers</a:t>
            </a:r>
            <a:endParaRPr/>
          </a:p>
          <a:p>
            <a:pPr marL="0" lvl="0" indent="0" algn="l" rtl="0">
              <a:spcBef>
                <a:spcPts val="0"/>
              </a:spcBef>
              <a:spcAft>
                <a:spcPts val="0"/>
              </a:spcAft>
              <a:buNone/>
            </a:pPr>
            <a:r>
              <a:rPr lang="en" u="sng">
                <a:solidFill>
                  <a:schemeClr val="hlink"/>
                </a:solidFill>
                <a:hlinkClick r:id="rId4"/>
              </a:rPr>
              <a:t>https://ca.finance.yahoo.com/news/17-chick-fil-minimum-wage-090000722.html</a:t>
            </a:r>
            <a:r>
              <a:rPr lang="en"/>
              <a:t> wage info</a:t>
            </a:r>
            <a:endParaRPr/>
          </a:p>
        </p:txBody>
      </p:sp>
    </p:spTree>
    <p:extLst>
      <p:ext uri="{BB962C8B-B14F-4D97-AF65-F5344CB8AC3E}">
        <p14:creationId xmlns:p14="http://schemas.microsoft.com/office/powerpoint/2010/main" val="680291715"/>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8d3e455ffe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8d3e455ff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https://www.retailcouncil.org/wp-content/uploads/2018/12/RCC-Canadian-Shopping-Centre-Study-2018_EN_Final-Rev1.pdf</a:t>
            </a:r>
            <a:r>
              <a:rPr lang="en"/>
              <a:t> for mall traffic and rent numbers</a:t>
            </a:r>
            <a:endParaRPr/>
          </a:p>
          <a:p>
            <a:pPr marL="0" lvl="0" indent="0" algn="l" rtl="0">
              <a:spcBef>
                <a:spcPts val="0"/>
              </a:spcBef>
              <a:spcAft>
                <a:spcPts val="0"/>
              </a:spcAft>
              <a:buNone/>
            </a:pPr>
            <a:r>
              <a:rPr lang="en" u="sng">
                <a:solidFill>
                  <a:schemeClr val="hlink"/>
                </a:solidFill>
                <a:hlinkClick r:id="rId4"/>
              </a:rPr>
              <a:t>https://ca.finance.yahoo.com/news/17-chick-fil-minimum-wage-090000722.html</a:t>
            </a:r>
            <a:r>
              <a:rPr lang="en"/>
              <a:t> wage info</a:t>
            </a:r>
            <a:endParaRPr/>
          </a:p>
        </p:txBody>
      </p:sp>
    </p:spTree>
    <p:extLst>
      <p:ext uri="{BB962C8B-B14F-4D97-AF65-F5344CB8AC3E}">
        <p14:creationId xmlns:p14="http://schemas.microsoft.com/office/powerpoint/2010/main" val="1499317682"/>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8d3e455ffe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8d3e455ff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https://www.retailcouncil.org/wp-content/uploads/2018/12/RCC-Canadian-Shopping-Centre-Study-2018_EN_Final-Rev1.pdf</a:t>
            </a:r>
            <a:r>
              <a:rPr lang="en"/>
              <a:t> for mall traffic and rent numbers</a:t>
            </a:r>
            <a:endParaRPr/>
          </a:p>
          <a:p>
            <a:pPr marL="0" lvl="0" indent="0" algn="l" rtl="0">
              <a:spcBef>
                <a:spcPts val="0"/>
              </a:spcBef>
              <a:spcAft>
                <a:spcPts val="0"/>
              </a:spcAft>
              <a:buNone/>
            </a:pPr>
            <a:r>
              <a:rPr lang="en" u="sng">
                <a:solidFill>
                  <a:schemeClr val="hlink"/>
                </a:solidFill>
                <a:hlinkClick r:id="rId4"/>
              </a:rPr>
              <a:t>https://ca.finance.yahoo.com/news/17-chick-fil-minimum-wage-090000722.html</a:t>
            </a:r>
            <a:r>
              <a:rPr lang="en"/>
              <a:t> wage info</a:t>
            </a:r>
            <a:endParaRPr/>
          </a:p>
        </p:txBody>
      </p:sp>
    </p:spTree>
    <p:extLst>
      <p:ext uri="{BB962C8B-B14F-4D97-AF65-F5344CB8AC3E}">
        <p14:creationId xmlns:p14="http://schemas.microsoft.com/office/powerpoint/2010/main" val="1830904021"/>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8d3e455ffe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8d3e455ff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https://www.retailcouncil.org/wp-content/uploads/2018/12/RCC-Canadian-Shopping-Centre-Study-2018_EN_Final-Rev1.pdf</a:t>
            </a:r>
            <a:r>
              <a:rPr lang="en"/>
              <a:t> for mall traffic and rent numbers</a:t>
            </a:r>
            <a:endParaRPr/>
          </a:p>
          <a:p>
            <a:pPr marL="0" lvl="0" indent="0" algn="l" rtl="0">
              <a:spcBef>
                <a:spcPts val="0"/>
              </a:spcBef>
              <a:spcAft>
                <a:spcPts val="0"/>
              </a:spcAft>
              <a:buNone/>
            </a:pPr>
            <a:r>
              <a:rPr lang="en" u="sng">
                <a:solidFill>
                  <a:schemeClr val="hlink"/>
                </a:solidFill>
                <a:hlinkClick r:id="rId4"/>
              </a:rPr>
              <a:t>https://ca.finance.yahoo.com/news/17-chick-fil-minimum-wage-090000722.html</a:t>
            </a:r>
            <a:r>
              <a:rPr lang="en"/>
              <a:t> wage info</a:t>
            </a:r>
            <a:endParaRPr/>
          </a:p>
        </p:txBody>
      </p:sp>
    </p:spTree>
    <p:extLst>
      <p:ext uri="{BB962C8B-B14F-4D97-AF65-F5344CB8AC3E}">
        <p14:creationId xmlns:p14="http://schemas.microsoft.com/office/powerpoint/2010/main" val="39738710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685800" lvl="0" indent="0" algn="l" rtl="0">
              <a:lnSpc>
                <a:spcPct val="90000"/>
              </a:lnSpc>
              <a:spcBef>
                <a:spcPts val="500"/>
              </a:spcBef>
              <a:spcAft>
                <a:spcPts val="0"/>
              </a:spcAft>
              <a:buNone/>
            </a:pPr>
            <a:r>
              <a:rPr lang="en-CA" sz="2400"/>
              <a:t>tremendously  capital intensive to produce a major film. Both a huge time and financial commitment to shoot a movie or TV show. Due to this, studios are less willing to try new creative concepts than in the past. these factors played into the rise of copycat movie concepts, sequels, spinoffs and acquisition driven growth(acquire proven IP)</a:t>
            </a:r>
            <a:endParaRPr sz="2400"/>
          </a:p>
          <a:p>
            <a:pPr marL="685800" lvl="0" indent="0" algn="l" rtl="0">
              <a:lnSpc>
                <a:spcPct val="90000"/>
              </a:lnSpc>
              <a:spcBef>
                <a:spcPts val="500"/>
              </a:spcBef>
              <a:spcAft>
                <a:spcPts val="0"/>
              </a:spcAft>
              <a:buNone/>
            </a:pPr>
            <a:endParaRPr sz="2400"/>
          </a:p>
          <a:p>
            <a:pPr marL="685800" lvl="0" indent="0" algn="l" rtl="0">
              <a:lnSpc>
                <a:spcPct val="90000"/>
              </a:lnSpc>
              <a:spcBef>
                <a:spcPts val="500"/>
              </a:spcBef>
              <a:spcAft>
                <a:spcPts val="0"/>
              </a:spcAft>
              <a:buNone/>
            </a:pPr>
            <a:r>
              <a:rPr lang="en-CA" sz="2400"/>
              <a:t>actual production costs are not revealed. this is done:</a:t>
            </a:r>
            <a:endParaRPr sz="2400"/>
          </a:p>
          <a:p>
            <a:pPr marL="685800" lvl="1" indent="-228600" algn="l" rtl="0">
              <a:lnSpc>
                <a:spcPct val="90000"/>
              </a:lnSpc>
              <a:spcBef>
                <a:spcPts val="500"/>
              </a:spcBef>
              <a:spcAft>
                <a:spcPts val="0"/>
              </a:spcAft>
              <a:buClr>
                <a:schemeClr val="dk1"/>
              </a:buClr>
              <a:buSzPts val="2400"/>
              <a:buChar char="•"/>
            </a:pPr>
            <a:r>
              <a:rPr lang="en-CA" sz="2400"/>
              <a:t>attempts to make the film seem more successful than it was</a:t>
            </a:r>
            <a:endParaRPr sz="2400"/>
          </a:p>
          <a:p>
            <a:pPr marL="685800" lvl="1" indent="-228600" algn="l" rtl="0">
              <a:lnSpc>
                <a:spcPct val="90000"/>
              </a:lnSpc>
              <a:spcBef>
                <a:spcPts val="500"/>
              </a:spcBef>
              <a:spcAft>
                <a:spcPts val="0"/>
              </a:spcAft>
              <a:buClr>
                <a:schemeClr val="dk1"/>
              </a:buClr>
              <a:buSzPts val="2400"/>
              <a:buChar char="•"/>
            </a:pPr>
            <a:r>
              <a:rPr lang="en-CA" sz="2400"/>
              <a:t>Downplay the amount of advertising that was done</a:t>
            </a:r>
            <a:endParaRPr/>
          </a:p>
        </p:txBody>
      </p:sp>
      <p:sp>
        <p:nvSpPr>
          <p:cNvPr id="286" name="Google Shape;28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8d3e455ffe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8d3e455ff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https://www.retailcouncil.org/wp-content/uploads/2018/12/RCC-Canadian-Shopping-Centre-Study-2018_EN_Final-Rev1.pdf</a:t>
            </a:r>
            <a:r>
              <a:rPr lang="en"/>
              <a:t> for mall traffic and rent numbers</a:t>
            </a:r>
            <a:endParaRPr/>
          </a:p>
          <a:p>
            <a:pPr marL="0" lvl="0" indent="0" algn="l" rtl="0">
              <a:spcBef>
                <a:spcPts val="0"/>
              </a:spcBef>
              <a:spcAft>
                <a:spcPts val="0"/>
              </a:spcAft>
              <a:buNone/>
            </a:pPr>
            <a:r>
              <a:rPr lang="en" u="sng">
                <a:solidFill>
                  <a:schemeClr val="hlink"/>
                </a:solidFill>
                <a:hlinkClick r:id="rId4"/>
              </a:rPr>
              <a:t>https://ca.finance.yahoo.com/news/17-chick-fil-minimum-wage-090000722.html</a:t>
            </a:r>
            <a:r>
              <a:rPr lang="en"/>
              <a:t> wage info</a:t>
            </a:r>
            <a:endParaRPr/>
          </a:p>
        </p:txBody>
      </p:sp>
    </p:spTree>
    <p:extLst>
      <p:ext uri="{BB962C8B-B14F-4D97-AF65-F5344CB8AC3E}">
        <p14:creationId xmlns:p14="http://schemas.microsoft.com/office/powerpoint/2010/main" val="3894729964"/>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8d3e455ffe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8d3e455ff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https://www.retailcouncil.org/wp-content/uploads/2018/12/RCC-Canadian-Shopping-Centre-Study-2018_EN_Final-Rev1.pdf</a:t>
            </a:r>
            <a:r>
              <a:rPr lang="en"/>
              <a:t> for mall traffic and rent numbers</a:t>
            </a:r>
            <a:endParaRPr/>
          </a:p>
          <a:p>
            <a:pPr marL="0" lvl="0" indent="0" algn="l" rtl="0">
              <a:spcBef>
                <a:spcPts val="0"/>
              </a:spcBef>
              <a:spcAft>
                <a:spcPts val="0"/>
              </a:spcAft>
              <a:buNone/>
            </a:pPr>
            <a:r>
              <a:rPr lang="en" u="sng">
                <a:solidFill>
                  <a:schemeClr val="hlink"/>
                </a:solidFill>
                <a:hlinkClick r:id="rId4"/>
              </a:rPr>
              <a:t>https://ca.finance.yahoo.com/news/17-chick-fil-minimum-wage-090000722.html</a:t>
            </a:r>
            <a:r>
              <a:rPr lang="en"/>
              <a:t> wage info</a:t>
            </a:r>
            <a:endParaRPr/>
          </a:p>
        </p:txBody>
      </p:sp>
    </p:spTree>
    <p:extLst>
      <p:ext uri="{BB962C8B-B14F-4D97-AF65-F5344CB8AC3E}">
        <p14:creationId xmlns:p14="http://schemas.microsoft.com/office/powerpoint/2010/main" val="3640170184"/>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8d3e455ffe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8d3e455ff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https://www.retailcouncil.org/wp-content/uploads/2018/12/RCC-Canadian-Shopping-Centre-Study-2018_EN_Final-Rev1.pdf</a:t>
            </a:r>
            <a:r>
              <a:rPr lang="en"/>
              <a:t> for mall traffic and rent numbers</a:t>
            </a:r>
            <a:endParaRPr/>
          </a:p>
          <a:p>
            <a:pPr marL="0" lvl="0" indent="0" algn="l" rtl="0">
              <a:spcBef>
                <a:spcPts val="0"/>
              </a:spcBef>
              <a:spcAft>
                <a:spcPts val="0"/>
              </a:spcAft>
              <a:buNone/>
            </a:pPr>
            <a:r>
              <a:rPr lang="en" u="sng">
                <a:solidFill>
                  <a:schemeClr val="hlink"/>
                </a:solidFill>
                <a:hlinkClick r:id="rId4"/>
              </a:rPr>
              <a:t>https://ca.finance.yahoo.com/news/17-chick-fil-minimum-wage-090000722.html</a:t>
            </a:r>
            <a:r>
              <a:rPr lang="en"/>
              <a:t> wage info</a:t>
            </a:r>
            <a:endParaRPr/>
          </a:p>
        </p:txBody>
      </p:sp>
    </p:spTree>
    <p:extLst>
      <p:ext uri="{BB962C8B-B14F-4D97-AF65-F5344CB8AC3E}">
        <p14:creationId xmlns:p14="http://schemas.microsoft.com/office/powerpoint/2010/main" val="7036249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CA"/>
              <a:t>In 2005, Dreamworks overestimated the number of Shrek 2 DVDs they would sell in the US by 5 million units.  This caused the studio to missing their quarterly earnings target by 25% and their shares fell as a result.</a:t>
            </a:r>
            <a:endParaRPr/>
          </a:p>
        </p:txBody>
      </p:sp>
      <p:sp>
        <p:nvSpPr>
          <p:cNvPr id="309" name="Google Shape;309;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CA"/>
              <a:t>Tons of ways to monetize films</a:t>
            </a:r>
            <a:endParaRPr/>
          </a:p>
          <a:p>
            <a:pPr marL="0" lvl="0" indent="0" algn="l" rtl="0">
              <a:spcBef>
                <a:spcPts val="0"/>
              </a:spcBef>
              <a:spcAft>
                <a:spcPts val="0"/>
              </a:spcAft>
              <a:buNone/>
            </a:pPr>
            <a:endParaRPr/>
          </a:p>
          <a:p>
            <a:pPr marL="0" lvl="0" indent="0" algn="l" rtl="0">
              <a:spcBef>
                <a:spcPts val="0"/>
              </a:spcBef>
              <a:spcAft>
                <a:spcPts val="0"/>
              </a:spcAft>
              <a:buNone/>
            </a:pPr>
            <a:r>
              <a:rPr lang="en-CA"/>
              <a:t>name of the game is increase avenues of exposure for the end consumer:</a:t>
            </a:r>
            <a:endParaRPr/>
          </a:p>
          <a:p>
            <a:pPr marL="0" lvl="0" indent="0" algn="l" rtl="0">
              <a:spcBef>
                <a:spcPts val="0"/>
              </a:spcBef>
              <a:spcAft>
                <a:spcPts val="0"/>
              </a:spcAft>
              <a:buNone/>
            </a:pPr>
            <a:r>
              <a:rPr lang="en-CA"/>
              <a:t>disney does this well: toys, theme parks, other merch, soundtrack sales, spin offs</a:t>
            </a:r>
            <a:endParaRPr/>
          </a:p>
          <a:p>
            <a:pPr marL="0" lvl="0" indent="0" algn="l" rtl="0">
              <a:spcBef>
                <a:spcPts val="0"/>
              </a:spcBef>
              <a:spcAft>
                <a:spcPts val="0"/>
              </a:spcAft>
              <a:buNone/>
            </a:pPr>
            <a:r>
              <a:rPr lang="en-CA"/>
              <a:t>Theatrical - ticket sales, cinema revenue can be  50/50 for smaller films as much as 90/10 for blockbusters</a:t>
            </a:r>
            <a:endParaRPr/>
          </a:p>
          <a:p>
            <a:pPr marL="0" lvl="0" indent="0" algn="l" rtl="0">
              <a:spcBef>
                <a:spcPts val="0"/>
              </a:spcBef>
              <a:spcAft>
                <a:spcPts val="0"/>
              </a:spcAft>
              <a:buNone/>
            </a:pPr>
            <a:r>
              <a:rPr lang="en-CA"/>
              <a:t>home ent is dvd, home video rentals etc</a:t>
            </a:r>
            <a:endParaRPr/>
          </a:p>
          <a:p>
            <a:pPr marL="0" lvl="0" indent="0" algn="l" rtl="0">
              <a:spcBef>
                <a:spcPts val="0"/>
              </a:spcBef>
              <a:spcAft>
                <a:spcPts val="0"/>
              </a:spcAft>
              <a:buNone/>
            </a:pPr>
            <a:r>
              <a:rPr lang="en-CA"/>
              <a:t>television is obvious - licensing etc</a:t>
            </a:r>
            <a:endParaRPr/>
          </a:p>
          <a:p>
            <a:pPr marL="0" lvl="0" indent="0" algn="l" rtl="0">
              <a:spcBef>
                <a:spcPts val="0"/>
              </a:spcBef>
              <a:spcAft>
                <a:spcPts val="0"/>
              </a:spcAft>
              <a:buNone/>
            </a:pPr>
            <a:r>
              <a:rPr lang="en-CA"/>
              <a:t>Streaming rihgts - licensing</a:t>
            </a:r>
            <a:endParaRPr/>
          </a:p>
          <a:p>
            <a:pPr marL="0" lvl="0" indent="0" algn="l" rtl="0">
              <a:spcBef>
                <a:spcPts val="0"/>
              </a:spcBef>
              <a:spcAft>
                <a:spcPts val="0"/>
              </a:spcAft>
              <a:buNone/>
            </a:pPr>
            <a:r>
              <a:rPr lang="en-CA"/>
              <a:t>soundtrakc sales</a:t>
            </a:r>
            <a:endParaRPr/>
          </a:p>
          <a:p>
            <a:pPr marL="0" lvl="0" indent="0" algn="l" rtl="0">
              <a:spcBef>
                <a:spcPts val="0"/>
              </a:spcBef>
              <a:spcAft>
                <a:spcPts val="0"/>
              </a:spcAft>
              <a:buNone/>
            </a:pPr>
            <a:r>
              <a:rPr lang="en-CA"/>
              <a:t>mercahdisnig</a:t>
            </a:r>
            <a:endParaRPr/>
          </a:p>
          <a:p>
            <a:pPr marL="0" lvl="0" indent="0" algn="l" rtl="0">
              <a:spcBef>
                <a:spcPts val="0"/>
              </a:spcBef>
              <a:spcAft>
                <a:spcPts val="0"/>
              </a:spcAft>
              <a:buNone/>
            </a:pPr>
            <a:r>
              <a:rPr lang="en-CA"/>
              <a:t>product placement</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22" name="Google Shape;32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CA"/>
              <a:t>greatest percentage of revenue comes from licencing. things with replay value ( TV shows) contribute greatly to revenue. Shows the huge importance of owning and monetizing a companies IP. A succesful product can be monetized for years or even decades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36" name="Google Shape;336;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 name="Google Shape;9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2</a:t>
            </a:fld>
            <a:endParaRPr/>
          </a:p>
        </p:txBody>
      </p:sp>
    </p:spTree>
    <p:extLst>
      <p:ext uri="{BB962C8B-B14F-4D97-AF65-F5344CB8AC3E}">
        <p14:creationId xmlns:p14="http://schemas.microsoft.com/office/powerpoint/2010/main" val="6623724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a2c0385d4a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a2c0385d4a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CA"/>
              <a:t>goal is to maximize mediums of consumption</a:t>
            </a:r>
            <a:endParaRPr/>
          </a:p>
          <a:p>
            <a:pPr marL="0" lvl="0" indent="0" algn="l" rtl="0">
              <a:spcBef>
                <a:spcPts val="0"/>
              </a:spcBef>
              <a:spcAft>
                <a:spcPts val="0"/>
              </a:spcAft>
              <a:buNone/>
            </a:pPr>
            <a:endParaRPr/>
          </a:p>
          <a:p>
            <a:pPr marL="0" lvl="0" indent="0" algn="l" rtl="0">
              <a:spcBef>
                <a:spcPts val="0"/>
              </a:spcBef>
              <a:spcAft>
                <a:spcPts val="0"/>
              </a:spcAft>
              <a:buNone/>
            </a:pPr>
            <a:r>
              <a:rPr lang="en-CA"/>
              <a:t>star wars franchise has earned 36% of its total revenue from toy and merch sales</a:t>
            </a:r>
            <a:endParaRPr/>
          </a:p>
          <a:p>
            <a:pPr marL="0" lvl="0" indent="0" algn="l" rtl="0">
              <a:spcBef>
                <a:spcPts val="0"/>
              </a:spcBef>
              <a:spcAft>
                <a:spcPts val="0"/>
              </a:spcAft>
              <a:buNone/>
            </a:pPr>
            <a:endParaRPr/>
          </a:p>
          <a:p>
            <a:pPr marL="0" lvl="0" indent="0" algn="l" rtl="0">
              <a:spcBef>
                <a:spcPts val="0"/>
              </a:spcBef>
              <a:spcAft>
                <a:spcPts val="0"/>
              </a:spcAft>
              <a:buNone/>
            </a:pPr>
            <a:r>
              <a:rPr lang="en-CA"/>
              <a:t>only 20% from the theatre </a:t>
            </a:r>
            <a:endParaRPr/>
          </a:p>
        </p:txBody>
      </p:sp>
      <p:sp>
        <p:nvSpPr>
          <p:cNvPr id="350" name="Google Shape;350;ga2c0385d4a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CA"/>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CA" sz="2500"/>
              <a:t>marketing costs are a huge contribution to a films expense, another reason that studios prefer to make large expensive films so as the marketing costs make up a lower percentage of the total cost of the project</a:t>
            </a:r>
            <a:endParaRPr sz="2500"/>
          </a:p>
          <a:p>
            <a:pPr marL="0" lvl="0" indent="0" algn="l" rtl="0">
              <a:spcBef>
                <a:spcPts val="0"/>
              </a:spcBef>
              <a:spcAft>
                <a:spcPts val="0"/>
              </a:spcAft>
              <a:buNone/>
            </a:pPr>
            <a:endParaRPr sz="2500"/>
          </a:p>
          <a:p>
            <a:pPr marL="0" lvl="0" indent="0" algn="l" rtl="0">
              <a:spcBef>
                <a:spcPts val="0"/>
              </a:spcBef>
              <a:spcAft>
                <a:spcPts val="0"/>
              </a:spcAft>
              <a:buNone/>
            </a:pPr>
            <a:r>
              <a:rPr lang="en-CA" sz="2500"/>
              <a:t>it's another reason that we see that studios prefer to make sequels and spinoffs as it does not require as much marketing to make the audience familiar with the show/movie</a:t>
            </a:r>
            <a:endParaRPr sz="2500"/>
          </a:p>
        </p:txBody>
      </p:sp>
      <p:sp>
        <p:nvSpPr>
          <p:cNvPr id="363" name="Google Shape;36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CA" b="0" i="0">
                <a:solidFill>
                  <a:srgbClr val="3C464F"/>
                </a:solidFill>
                <a:latin typeface="Roboto"/>
                <a:ea typeface="Roboto"/>
                <a:cs typeface="Roboto"/>
                <a:sym typeface="Roboto"/>
              </a:rPr>
              <a:t> </a:t>
            </a:r>
            <a:r>
              <a:rPr lang="en-CA" b="0" i="0" u="sng" strike="noStrike">
                <a:solidFill>
                  <a:srgbClr val="799DB8"/>
                </a:solidFill>
                <a:latin typeface="Roboto"/>
                <a:ea typeface="Roboto"/>
                <a:cs typeface="Roboto"/>
                <a:sym typeface="Roboto"/>
                <a:hlinkClick r:id="rId3">
                  <a:extLst>
                    <a:ext uri="{A12FA001-AC4F-418D-AE19-62706E023703}">
                      <ahyp:hlinkClr xmlns:ahyp="http://schemas.microsoft.com/office/drawing/2018/hyperlinkcolor" val="tx"/>
                    </a:ext>
                  </a:extLst>
                </a:hlinkClick>
              </a:rPr>
              <a:t>In 2015,</a:t>
            </a:r>
            <a:r>
              <a:rPr lang="en-CA" b="0" i="0">
                <a:solidFill>
                  <a:srgbClr val="3C464F"/>
                </a:solidFill>
                <a:latin typeface="Roboto"/>
                <a:ea typeface="Roboto"/>
                <a:cs typeface="Roboto"/>
                <a:sym typeface="Roboto"/>
              </a:rPr>
              <a:t> the average release window between theatrical and Home Entertainment was 3 months and 23 days.</a:t>
            </a:r>
            <a:endParaRPr/>
          </a:p>
        </p:txBody>
      </p:sp>
      <p:sp>
        <p:nvSpPr>
          <p:cNvPr id="377" name="Google Shape;377;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CA"/>
              <a:t>Amazon does this</a:t>
            </a:r>
            <a:endParaRPr/>
          </a:p>
          <a:p>
            <a:pPr marL="0" lvl="0" indent="0" algn="l" rtl="0">
              <a:spcBef>
                <a:spcPts val="0"/>
              </a:spcBef>
              <a:spcAft>
                <a:spcPts val="0"/>
              </a:spcAft>
              <a:buNone/>
            </a:pPr>
            <a:r>
              <a:rPr lang="en-CA"/>
              <a:t>https://christopherming.com/2018/05/how-television-pilots-are-mad</a:t>
            </a:r>
            <a:endParaRPr/>
          </a:p>
          <a:p>
            <a:pPr marL="0" lvl="0" indent="0" algn="l" rtl="0">
              <a:spcBef>
                <a:spcPts val="0"/>
              </a:spcBef>
              <a:spcAft>
                <a:spcPts val="0"/>
              </a:spcAft>
              <a:buNone/>
            </a:pPr>
            <a:endParaRPr/>
          </a:p>
          <a:p>
            <a:pPr marL="0" lvl="0" indent="0" algn="l" rtl="0">
              <a:spcBef>
                <a:spcPts val="0"/>
              </a:spcBef>
              <a:spcAft>
                <a:spcPts val="0"/>
              </a:spcAft>
              <a:buNone/>
            </a:pPr>
            <a:r>
              <a:rPr lang="en-CA"/>
              <a:t>Straoight to series benefits</a:t>
            </a:r>
            <a:endParaRPr/>
          </a:p>
          <a:p>
            <a:pPr marL="228600" lvl="0" indent="-228600" algn="l" rtl="0">
              <a:spcBef>
                <a:spcPts val="0"/>
              </a:spcBef>
              <a:spcAft>
                <a:spcPts val="0"/>
              </a:spcAft>
              <a:buClr>
                <a:srgbClr val="454545"/>
              </a:buClr>
              <a:buSzPts val="1200"/>
              <a:buFont typeface="Merriweather"/>
              <a:buAutoNum type="arabicPeriod"/>
            </a:pPr>
            <a:r>
              <a:rPr lang="en-CA" b="1" i="0">
                <a:solidFill>
                  <a:srgbClr val="454545"/>
                </a:solidFill>
                <a:latin typeface="Merriweather"/>
                <a:ea typeface="Merriweather"/>
                <a:cs typeface="Merriweather"/>
                <a:sym typeface="Merriweather"/>
              </a:rPr>
              <a:t>They Give Creatives More Time To Do Their Thing – no pressure to make a cheesy or flashy opener to appease network critics</a:t>
            </a:r>
            <a:endParaRPr b="1" i="0">
              <a:solidFill>
                <a:srgbClr val="454545"/>
              </a:solidFill>
              <a:latin typeface="Merriweather"/>
              <a:ea typeface="Merriweather"/>
              <a:cs typeface="Merriweather"/>
              <a:sym typeface="Merriweather"/>
            </a:endParaRPr>
          </a:p>
          <a:p>
            <a:pPr marL="228600" lvl="0" indent="-228600" algn="l" rtl="0">
              <a:spcBef>
                <a:spcPts val="0"/>
              </a:spcBef>
              <a:spcAft>
                <a:spcPts val="0"/>
              </a:spcAft>
              <a:buClr>
                <a:srgbClr val="454545"/>
              </a:buClr>
              <a:buSzPts val="1200"/>
              <a:buFont typeface="Merriweather"/>
              <a:buAutoNum type="arabicPeriod"/>
            </a:pPr>
            <a:r>
              <a:rPr lang="en-CA" b="1" i="0">
                <a:solidFill>
                  <a:srgbClr val="454545"/>
                </a:solidFill>
                <a:latin typeface="Merriweather"/>
                <a:ea typeface="Merriweather"/>
                <a:cs typeface="Merriweather"/>
                <a:sym typeface="Merriweather"/>
              </a:rPr>
              <a:t>2. They Attract the Big Stars – stars more willing to commit to guaranteed 10-13 show season. Don’t want to waste time learning a role for a to be failed pilot</a:t>
            </a:r>
            <a:endParaRPr/>
          </a:p>
          <a:p>
            <a:pPr marL="228600" lvl="0" indent="-228600" algn="l" rtl="0">
              <a:spcBef>
                <a:spcPts val="0"/>
              </a:spcBef>
              <a:spcAft>
                <a:spcPts val="0"/>
              </a:spcAft>
              <a:buClr>
                <a:srgbClr val="454545"/>
              </a:buClr>
              <a:buSzPts val="1200"/>
              <a:buFont typeface="Merriweather"/>
              <a:buAutoNum type="arabicPeriod"/>
            </a:pPr>
            <a:r>
              <a:rPr lang="en-CA" b="1" i="0">
                <a:solidFill>
                  <a:srgbClr val="454545"/>
                </a:solidFill>
                <a:latin typeface="Merriweather"/>
                <a:ea typeface="Merriweather"/>
                <a:cs typeface="Merriweather"/>
                <a:sym typeface="Merriweather"/>
              </a:rPr>
              <a:t>Save money on pilots</a:t>
            </a:r>
            <a:endParaRPr/>
          </a:p>
          <a:p>
            <a:pPr marL="228600" lvl="0" indent="-228600" algn="l" rtl="0">
              <a:spcBef>
                <a:spcPts val="0"/>
              </a:spcBef>
              <a:spcAft>
                <a:spcPts val="0"/>
              </a:spcAft>
              <a:buClr>
                <a:srgbClr val="454545"/>
              </a:buClr>
              <a:buSzPts val="1200"/>
              <a:buFont typeface="Merriweather"/>
              <a:buAutoNum type="arabicPeriod"/>
            </a:pPr>
            <a:r>
              <a:rPr lang="en-CA" b="1" i="0">
                <a:solidFill>
                  <a:srgbClr val="454545"/>
                </a:solidFill>
                <a:latin typeface="Merriweather"/>
                <a:ea typeface="Merriweather"/>
                <a:cs typeface="Merriweather"/>
                <a:sym typeface="Merriweather"/>
              </a:rPr>
              <a:t>Darawbacks more risk obisoulsy</a:t>
            </a:r>
            <a:endParaRPr b="1" i="0">
              <a:solidFill>
                <a:srgbClr val="454545"/>
              </a:solidFill>
              <a:latin typeface="Merriweather"/>
              <a:ea typeface="Merriweather"/>
              <a:cs typeface="Merriweather"/>
              <a:sym typeface="Merriweather"/>
            </a:endParaRPr>
          </a:p>
          <a:p>
            <a:pPr marL="228600" lvl="0" indent="-152400" algn="l" rtl="0">
              <a:spcBef>
                <a:spcPts val="0"/>
              </a:spcBef>
              <a:spcAft>
                <a:spcPts val="0"/>
              </a:spcAft>
              <a:buClr>
                <a:schemeClr val="dk1"/>
              </a:buClr>
              <a:buSzPts val="1200"/>
              <a:buFont typeface="Calibri"/>
              <a:buNone/>
            </a:pPr>
            <a:endParaRPr b="1" i="0">
              <a:solidFill>
                <a:srgbClr val="454545"/>
              </a:solidFill>
              <a:latin typeface="Merriweather"/>
              <a:ea typeface="Merriweather"/>
              <a:cs typeface="Merriweather"/>
              <a:sym typeface="Merriweather"/>
            </a:endParaRPr>
          </a:p>
          <a:p>
            <a:pPr marL="0" lvl="0" indent="0" algn="l" rtl="0">
              <a:spcBef>
                <a:spcPts val="0"/>
              </a:spcBef>
              <a:spcAft>
                <a:spcPts val="0"/>
              </a:spcAft>
              <a:buClr>
                <a:srgbClr val="454545"/>
              </a:buClr>
              <a:buSzPts val="1200"/>
              <a:buFont typeface="Merriweather"/>
              <a:buNone/>
            </a:pPr>
            <a:r>
              <a:rPr lang="en-CA" b="1" i="0">
                <a:solidFill>
                  <a:srgbClr val="454545"/>
                </a:solidFill>
                <a:latin typeface="Merriweather"/>
                <a:ea typeface="Merriweather"/>
                <a:cs typeface="Merriweather"/>
                <a:sym typeface="Merriweather"/>
              </a:rPr>
              <a:t>notable straight to series shows cancelled</a:t>
            </a:r>
            <a:endParaRPr/>
          </a:p>
          <a:p>
            <a:pPr marL="228600" lvl="0" indent="-152400" algn="l" rtl="0">
              <a:spcBef>
                <a:spcPts val="0"/>
              </a:spcBef>
              <a:spcAft>
                <a:spcPts val="0"/>
              </a:spcAft>
              <a:buClr>
                <a:schemeClr val="dk1"/>
              </a:buClr>
              <a:buSzPts val="1200"/>
              <a:buFont typeface="Calibri"/>
              <a:buNone/>
            </a:pPr>
            <a:endParaRPr b="1" i="0">
              <a:solidFill>
                <a:srgbClr val="454545"/>
              </a:solidFill>
              <a:latin typeface="Merriweather"/>
              <a:ea typeface="Merriweather"/>
              <a:cs typeface="Merriweather"/>
              <a:sym typeface="Merriweather"/>
            </a:endParaRPr>
          </a:p>
          <a:p>
            <a:pPr marL="0" lvl="0" indent="-76200" algn="l" rtl="0">
              <a:spcBef>
                <a:spcPts val="0"/>
              </a:spcBef>
              <a:spcAft>
                <a:spcPts val="0"/>
              </a:spcAft>
              <a:buClr>
                <a:srgbClr val="454545"/>
              </a:buClr>
              <a:buSzPts val="1200"/>
              <a:buFont typeface="Arial"/>
              <a:buChar char="•"/>
            </a:pPr>
            <a:r>
              <a:rPr lang="en-CA" b="0" i="0">
                <a:solidFill>
                  <a:srgbClr val="454545"/>
                </a:solidFill>
                <a:latin typeface="Arial"/>
                <a:ea typeface="Arial"/>
                <a:cs typeface="Arial"/>
                <a:sym typeface="Arial"/>
              </a:rPr>
              <a:t>THE MICHAEL J. FOX SHOW on NBC, which was cancelled after 15 of its scheduled 22 episodes aired, in large part because of low ratings and waning interests.</a:t>
            </a:r>
            <a:endParaRPr/>
          </a:p>
          <a:p>
            <a:pPr marL="0" lvl="0" indent="-76200" algn="l" rtl="0">
              <a:spcBef>
                <a:spcPts val="0"/>
              </a:spcBef>
              <a:spcAft>
                <a:spcPts val="0"/>
              </a:spcAft>
              <a:buClr>
                <a:srgbClr val="454545"/>
              </a:buClr>
              <a:buSzPts val="1200"/>
              <a:buFont typeface="Arial"/>
              <a:buChar char="•"/>
            </a:pPr>
            <a:r>
              <a:rPr lang="en-CA" b="0" i="0">
                <a:solidFill>
                  <a:srgbClr val="454545"/>
                </a:solidFill>
                <a:latin typeface="Arial"/>
                <a:ea typeface="Arial"/>
                <a:cs typeface="Arial"/>
                <a:sym typeface="Arial"/>
              </a:rPr>
              <a:t>Fox’s sci-fi drama TERRA NOVA, an expensive investment reportedly costing around 100 million pounds (more than $171 million)</a:t>
            </a:r>
            <a:r>
              <a:rPr lang="en-CA" b="0" i="0" u="sng" strike="noStrike" baseline="30000">
                <a:solidFill>
                  <a:srgbClr val="318892"/>
                </a:solidFill>
                <a:latin typeface="Arial"/>
                <a:ea typeface="Arial"/>
                <a:cs typeface="Arial"/>
                <a:sym typeface="Arial"/>
                <a:hlinkClick r:id="rId3">
                  <a:extLst>
                    <a:ext uri="{A12FA001-AC4F-418D-AE19-62706E023703}">
                      <ahyp:hlinkClr xmlns:ahyp="http://schemas.microsoft.com/office/drawing/2018/hyperlinkcolor" val="tx"/>
                    </a:ext>
                  </a:extLst>
                </a:hlinkClick>
              </a:rPr>
              <a:t>6</a:t>
            </a:r>
            <a:r>
              <a:rPr lang="en-CA" b="0" i="0">
                <a:solidFill>
                  <a:srgbClr val="454545"/>
                </a:solidFill>
                <a:latin typeface="Arial"/>
                <a:ea typeface="Arial"/>
                <a:cs typeface="Arial"/>
                <a:sym typeface="Arial"/>
              </a:rPr>
              <a:t>… canceled after one season.</a:t>
            </a:r>
            <a:endParaRPr/>
          </a:p>
          <a:p>
            <a:pPr marL="0" lvl="0" indent="-76200" algn="l" rtl="0">
              <a:spcBef>
                <a:spcPts val="0"/>
              </a:spcBef>
              <a:spcAft>
                <a:spcPts val="0"/>
              </a:spcAft>
              <a:buClr>
                <a:srgbClr val="454545"/>
              </a:buClr>
              <a:buSzPts val="1200"/>
              <a:buFont typeface="Arial"/>
              <a:buChar char="•"/>
            </a:pPr>
            <a:r>
              <a:rPr lang="en-CA" b="0" i="0">
                <a:solidFill>
                  <a:srgbClr val="454545"/>
                </a:solidFill>
                <a:latin typeface="Arial"/>
                <a:ea typeface="Arial"/>
                <a:cs typeface="Arial"/>
                <a:sym typeface="Arial"/>
              </a:rPr>
              <a:t>Fox’s highly anticipated Ancient Egypt drama HIEROGLYPH, which was cancelled before it even made it on air due to “creative issues during development.”</a:t>
            </a:r>
            <a:endParaRPr/>
          </a:p>
          <a:p>
            <a:pPr marL="228600" lvl="0" indent="-152400" algn="l" rtl="0">
              <a:spcBef>
                <a:spcPts val="0"/>
              </a:spcBef>
              <a:spcAft>
                <a:spcPts val="0"/>
              </a:spcAft>
              <a:buClr>
                <a:schemeClr val="dk1"/>
              </a:buClr>
              <a:buSzPts val="1200"/>
              <a:buFont typeface="Calibri"/>
              <a:buNone/>
            </a:pPr>
            <a:endParaRPr/>
          </a:p>
        </p:txBody>
      </p:sp>
      <p:sp>
        <p:nvSpPr>
          <p:cNvPr id="397" name="Google Shape;397;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 name="Google Shape;413;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CA" u="sng">
                <a:solidFill>
                  <a:schemeClr val="hlink"/>
                </a:solidFill>
                <a:hlinkClick r:id="rId3"/>
              </a:rPr>
              <a:t>https://www.strategy-business.com/article/The-Revenue-Stream-Revolution-in-Entertainment-and-Media?gko=94f4f</a:t>
            </a:r>
            <a:endParaRPr/>
          </a:p>
          <a:p>
            <a:pPr marL="0" lvl="0" indent="0" algn="l" rtl="0">
              <a:lnSpc>
                <a:spcPct val="80000"/>
              </a:lnSpc>
              <a:spcBef>
                <a:spcPts val="1000"/>
              </a:spcBef>
              <a:spcAft>
                <a:spcPts val="0"/>
              </a:spcAft>
              <a:buNone/>
            </a:pPr>
            <a:r>
              <a:rPr lang="en-CA" sz="2800">
                <a:latin typeface="Arial"/>
                <a:ea typeface="Arial"/>
                <a:cs typeface="Arial"/>
                <a:sym typeface="Arial"/>
              </a:rPr>
              <a:t>Goal is to maximize the monetization of core brands either through existing mediums of consumption or new ones (OTT, home DVD purchase, re-runs, licencing, merchandising etc)</a:t>
            </a:r>
            <a:endParaRPr/>
          </a:p>
          <a:p>
            <a:pPr marL="0" lvl="0" indent="0" algn="l" rtl="0">
              <a:spcBef>
                <a:spcPts val="0"/>
              </a:spcBef>
              <a:spcAft>
                <a:spcPts val="0"/>
              </a:spcAft>
              <a:buNone/>
            </a:pPr>
            <a:r>
              <a:rPr lang="en-CA"/>
              <a:t>as touched on earlier, creating conent is exrtremley expensive both from a time and ifnancial standpoitn. because of this studios would rather aquire proven IP or develope a spin off series with proven characters or a sequel for an already succesful show/movie.</a:t>
            </a:r>
            <a:endParaRPr/>
          </a:p>
          <a:p>
            <a:pPr marL="0" lvl="0" indent="0" algn="l" rtl="0">
              <a:spcBef>
                <a:spcPts val="0"/>
              </a:spcBef>
              <a:spcAft>
                <a:spcPts val="0"/>
              </a:spcAft>
              <a:buNone/>
            </a:pPr>
            <a:r>
              <a:rPr lang="en-CA"/>
              <a:t>The payoff for owning succesful IP is huge and can lead to a cash flow for years or even decades into the future. Seinfeld has brought in an estimated 3 billion to sony and NBC through its ongoing syndication deals through 2020 and seinfeld debuted in 1989</a:t>
            </a:r>
            <a:endParaRPr/>
          </a:p>
          <a:p>
            <a:pPr marL="0" lvl="0" indent="0" algn="l" rtl="0">
              <a:spcBef>
                <a:spcPts val="0"/>
              </a:spcBef>
              <a:spcAft>
                <a:spcPts val="0"/>
              </a:spcAft>
              <a:buNone/>
            </a:pPr>
            <a:r>
              <a:rPr lang="en-CA"/>
              <a:t>this is especially true in the streaming age as OTT video providers seek to build large catalogs of content. some notable large aquisitions of IP</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CA"/>
              <a:t>netflix: Friends 450m, the office 500m, Seinfeld rumoured “Significantly more’ than 500m paid for office for 5 year licencning rights beginning in 2021</a:t>
            </a:r>
            <a:endParaRPr/>
          </a:p>
          <a:p>
            <a:pPr marL="0" lvl="0" indent="0" algn="l" rtl="0">
              <a:spcBef>
                <a:spcPts val="0"/>
              </a:spcBef>
              <a:spcAft>
                <a:spcPts val="0"/>
              </a:spcAft>
              <a:buNone/>
            </a:pPr>
            <a:endParaRPr/>
          </a:p>
          <a:p>
            <a:pPr marL="0" lvl="0" indent="0" algn="l" rtl="0">
              <a:spcBef>
                <a:spcPts val="0"/>
              </a:spcBef>
              <a:spcAft>
                <a:spcPts val="0"/>
              </a:spcAft>
              <a:buNone/>
            </a:pPr>
            <a:r>
              <a:rPr lang="en-CA"/>
              <a:t>CBS licences content CBC all access content through amazon prime in select global markets where demand for CBC products as a whole is not deemed to be high enough. More exposure through largest players make up for loss of direct revenue</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14" name="Google Shape;414;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7" name="Google Shape;427;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CA" sz="2200"/>
              <a:t>Ultimate takeaway, ip is expensive to make or acquire. Goal is to increase return by maximizing ways (forms) in which we can deliver the IP to consumers.</a:t>
            </a:r>
            <a:endParaRPr sz="2200"/>
          </a:p>
        </p:txBody>
      </p:sp>
      <p:sp>
        <p:nvSpPr>
          <p:cNvPr id="428" name="Google Shape;428;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1" name="Google Shape;441;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None/>
            </a:pPr>
            <a:r>
              <a:rPr lang="en-CA" sz="1800">
                <a:latin typeface="Calibri"/>
                <a:ea typeface="Calibri"/>
                <a:cs typeface="Calibri"/>
                <a:sym typeface="Calibri"/>
              </a:rPr>
              <a:t>Benefits</a:t>
            </a:r>
            <a:endParaRPr/>
          </a:p>
          <a:p>
            <a:pPr marL="342900" lvl="0" indent="-342900" algn="l" rtl="0">
              <a:lnSpc>
                <a:spcPct val="107000"/>
              </a:lnSpc>
              <a:spcBef>
                <a:spcPts val="800"/>
              </a:spcBef>
              <a:spcAft>
                <a:spcPts val="0"/>
              </a:spcAft>
              <a:buClr>
                <a:schemeClr val="dk1"/>
              </a:buClr>
              <a:buSzPts val="1800"/>
              <a:buFont typeface="Noto Sans Symbols"/>
              <a:buChar char="−"/>
            </a:pPr>
            <a:r>
              <a:rPr lang="en-CA" sz="1800" u="none" strike="noStrike">
                <a:latin typeface="Calibri"/>
                <a:ea typeface="Calibri"/>
                <a:cs typeface="Calibri"/>
                <a:sym typeface="Calibri"/>
              </a:rPr>
              <a:t>no monthly subscriptions</a:t>
            </a:r>
            <a:endParaRPr/>
          </a:p>
          <a:p>
            <a:pPr marL="342900" lvl="0" indent="-342900" algn="l" rtl="0">
              <a:lnSpc>
                <a:spcPct val="107000"/>
              </a:lnSpc>
              <a:spcBef>
                <a:spcPts val="800"/>
              </a:spcBef>
              <a:spcAft>
                <a:spcPts val="0"/>
              </a:spcAft>
              <a:buClr>
                <a:schemeClr val="dk1"/>
              </a:buClr>
              <a:buSzPts val="1800"/>
              <a:buFont typeface="Noto Sans Symbols"/>
              <a:buChar char="−"/>
            </a:pPr>
            <a:r>
              <a:rPr lang="en-CA" sz="1800" u="none" strike="noStrike">
                <a:latin typeface="Calibri"/>
                <a:ea typeface="Calibri"/>
                <a:cs typeface="Calibri"/>
                <a:sym typeface="Calibri"/>
              </a:rPr>
              <a:t>only pay for what they want</a:t>
            </a:r>
            <a:endParaRPr/>
          </a:p>
          <a:p>
            <a:pPr marL="0" lvl="0" indent="0" algn="l" rtl="0">
              <a:lnSpc>
                <a:spcPct val="107000"/>
              </a:lnSpc>
              <a:spcBef>
                <a:spcPts val="800"/>
              </a:spcBef>
              <a:spcAft>
                <a:spcPts val="0"/>
              </a:spcAft>
              <a:buNone/>
            </a:pPr>
            <a:r>
              <a:rPr lang="en-CA" sz="1800" b="1">
                <a:latin typeface="Calibri"/>
                <a:ea typeface="Calibri"/>
                <a:cs typeface="Calibri"/>
                <a:sym typeface="Calibri"/>
              </a:rPr>
              <a:t>for company</a:t>
            </a:r>
            <a:endParaRPr sz="1800">
              <a:latin typeface="Calibri"/>
              <a:ea typeface="Calibri"/>
              <a:cs typeface="Calibri"/>
              <a:sym typeface="Calibri"/>
            </a:endParaRPr>
          </a:p>
          <a:p>
            <a:pPr marL="342900" lvl="0" indent="-342900" algn="l" rtl="0">
              <a:lnSpc>
                <a:spcPct val="107000"/>
              </a:lnSpc>
              <a:spcBef>
                <a:spcPts val="800"/>
              </a:spcBef>
              <a:spcAft>
                <a:spcPts val="0"/>
              </a:spcAft>
              <a:buClr>
                <a:schemeClr val="dk1"/>
              </a:buClr>
              <a:buSzPts val="1800"/>
              <a:buFont typeface="Noto Sans Symbols"/>
              <a:buChar char="−"/>
            </a:pPr>
            <a:r>
              <a:rPr lang="en-CA" sz="1800" b="1" u="none" strike="noStrike">
                <a:latin typeface="Calibri"/>
                <a:ea typeface="Calibri"/>
                <a:cs typeface="Calibri"/>
                <a:sym typeface="Calibri"/>
              </a:rPr>
              <a:t>able to specifically target consumer groups allowing for higher prices to be charged and a decreased marketing expense</a:t>
            </a:r>
            <a:endParaRPr sz="1800" u="none" strike="noStrike">
              <a:latin typeface="Calibri"/>
              <a:ea typeface="Calibri"/>
              <a:cs typeface="Calibri"/>
              <a:sym typeface="Calibri"/>
            </a:endParaRPr>
          </a:p>
          <a:p>
            <a:pPr marL="342900" lvl="0" indent="-342900" algn="l" rtl="0">
              <a:lnSpc>
                <a:spcPct val="107000"/>
              </a:lnSpc>
              <a:spcBef>
                <a:spcPts val="800"/>
              </a:spcBef>
              <a:spcAft>
                <a:spcPts val="0"/>
              </a:spcAft>
              <a:buClr>
                <a:schemeClr val="dk1"/>
              </a:buClr>
              <a:buSzPts val="1800"/>
              <a:buFont typeface="Noto Sans Symbols"/>
              <a:buChar char="−"/>
            </a:pPr>
            <a:r>
              <a:rPr lang="en-CA" sz="1800" b="1" u="none" strike="noStrike">
                <a:latin typeface="Calibri"/>
                <a:ea typeface="Calibri"/>
                <a:cs typeface="Calibri"/>
                <a:sym typeface="Calibri"/>
              </a:rPr>
              <a:t>enables you to carry a smaller library of content</a:t>
            </a:r>
            <a:endParaRPr sz="1800" u="none" strike="noStrike">
              <a:latin typeface="Calibri"/>
              <a:ea typeface="Calibri"/>
              <a:cs typeface="Calibri"/>
              <a:sym typeface="Calibri"/>
            </a:endParaRPr>
          </a:p>
          <a:p>
            <a:pPr marL="342900" lvl="0" indent="-342900" algn="l" rtl="0">
              <a:lnSpc>
                <a:spcPct val="107000"/>
              </a:lnSpc>
              <a:spcBef>
                <a:spcPts val="800"/>
              </a:spcBef>
              <a:spcAft>
                <a:spcPts val="0"/>
              </a:spcAft>
              <a:buClr>
                <a:schemeClr val="dk1"/>
              </a:buClr>
              <a:buSzPts val="1800"/>
              <a:buFont typeface="Noto Sans Symbols"/>
              <a:buChar char="−"/>
            </a:pPr>
            <a:r>
              <a:rPr lang="en-CA" sz="1800" b="1" u="none" strike="noStrike">
                <a:latin typeface="Calibri"/>
                <a:ea typeface="Calibri"/>
                <a:cs typeface="Calibri"/>
                <a:sym typeface="Calibri"/>
              </a:rPr>
              <a:t>easier to communicate offering to consumers as they are not flooded with long line of unwanted content</a:t>
            </a:r>
            <a:endParaRPr sz="1800" u="none" strike="noStrike">
              <a:latin typeface="Calibri"/>
              <a:ea typeface="Calibri"/>
              <a:cs typeface="Calibri"/>
              <a:sym typeface="Calibri"/>
            </a:endParaRPr>
          </a:p>
          <a:p>
            <a:pPr marL="457200" lvl="0" indent="0" algn="l" rtl="0">
              <a:lnSpc>
                <a:spcPct val="107000"/>
              </a:lnSpc>
              <a:spcBef>
                <a:spcPts val="800"/>
              </a:spcBef>
              <a:spcAft>
                <a:spcPts val="0"/>
              </a:spcAft>
              <a:buNone/>
            </a:pPr>
            <a:r>
              <a:rPr lang="en-CA" sz="1800" b="1">
                <a:latin typeface="Calibri"/>
                <a:ea typeface="Calibri"/>
                <a:cs typeface="Calibri"/>
                <a:sym typeface="Calibri"/>
              </a:rPr>
              <a:t>exampled</a:t>
            </a:r>
            <a:endParaRPr sz="1800">
              <a:latin typeface="Calibri"/>
              <a:ea typeface="Calibri"/>
              <a:cs typeface="Calibri"/>
              <a:sym typeface="Calibri"/>
            </a:endParaRPr>
          </a:p>
          <a:p>
            <a:pPr marL="457200" lvl="0" indent="0" algn="l" rtl="0">
              <a:lnSpc>
                <a:spcPct val="107000"/>
              </a:lnSpc>
              <a:spcBef>
                <a:spcPts val="800"/>
              </a:spcBef>
              <a:spcAft>
                <a:spcPts val="0"/>
              </a:spcAft>
              <a:buNone/>
            </a:pPr>
            <a:r>
              <a:rPr lang="en-CA" sz="1800" b="1">
                <a:latin typeface="Calibri"/>
                <a:ea typeface="Calibri"/>
                <a:cs typeface="Calibri"/>
                <a:sym typeface="Calibri"/>
              </a:rPr>
              <a:t>itunes, pay per view sports(UFC)</a:t>
            </a:r>
            <a:endParaRPr sz="1800">
              <a:latin typeface="Calibri"/>
              <a:ea typeface="Calibri"/>
              <a:cs typeface="Calibri"/>
              <a:sym typeface="Calibri"/>
            </a:endParaRPr>
          </a:p>
          <a:p>
            <a:pPr marL="0" lvl="0" indent="0" algn="l" rtl="0">
              <a:spcBef>
                <a:spcPts val="800"/>
              </a:spcBef>
              <a:spcAft>
                <a:spcPts val="0"/>
              </a:spcAft>
              <a:buNone/>
            </a:pPr>
            <a:endParaRPr/>
          </a:p>
        </p:txBody>
      </p:sp>
      <p:sp>
        <p:nvSpPr>
          <p:cNvPr id="442" name="Google Shape;442;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6" name="Google Shape;456;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None/>
            </a:pPr>
            <a:r>
              <a:rPr lang="en-CA" sz="1800" b="1">
                <a:latin typeface="Calibri"/>
                <a:ea typeface="Calibri"/>
                <a:cs typeface="Calibri"/>
                <a:sym typeface="Calibri"/>
              </a:rPr>
              <a:t>Benefits</a:t>
            </a:r>
            <a:endParaRPr sz="1800">
              <a:latin typeface="Calibri"/>
              <a:ea typeface="Calibri"/>
              <a:cs typeface="Calibri"/>
              <a:sym typeface="Calibri"/>
            </a:endParaRPr>
          </a:p>
          <a:p>
            <a:pPr marL="342900" lvl="0" indent="-342900" algn="l" rtl="0">
              <a:lnSpc>
                <a:spcPct val="107000"/>
              </a:lnSpc>
              <a:spcBef>
                <a:spcPts val="800"/>
              </a:spcBef>
              <a:spcAft>
                <a:spcPts val="0"/>
              </a:spcAft>
              <a:buClr>
                <a:schemeClr val="dk1"/>
              </a:buClr>
              <a:buSzPts val="1800"/>
              <a:buFont typeface="Noto Sans Symbols"/>
              <a:buChar char="−"/>
            </a:pPr>
            <a:r>
              <a:rPr lang="en-CA" sz="1800" b="1" u="none" strike="noStrike">
                <a:latin typeface="Calibri"/>
                <a:ea typeface="Calibri"/>
                <a:cs typeface="Calibri"/>
                <a:sym typeface="Calibri"/>
              </a:rPr>
              <a:t>large catalog</a:t>
            </a:r>
            <a:endParaRPr sz="1800" u="none" strike="noStrike">
              <a:latin typeface="Calibri"/>
              <a:ea typeface="Calibri"/>
              <a:cs typeface="Calibri"/>
              <a:sym typeface="Calibri"/>
            </a:endParaRPr>
          </a:p>
          <a:p>
            <a:pPr marL="342900" lvl="0" indent="-342900" algn="l" rtl="0">
              <a:lnSpc>
                <a:spcPct val="107000"/>
              </a:lnSpc>
              <a:spcBef>
                <a:spcPts val="800"/>
              </a:spcBef>
              <a:spcAft>
                <a:spcPts val="0"/>
              </a:spcAft>
              <a:buClr>
                <a:schemeClr val="dk1"/>
              </a:buClr>
              <a:buSzPts val="1800"/>
              <a:buFont typeface="Noto Sans Symbols"/>
              <a:buChar char="−"/>
            </a:pPr>
            <a:r>
              <a:rPr lang="en-CA" sz="1800" b="1" u="none" strike="noStrike">
                <a:latin typeface="Calibri"/>
                <a:ea typeface="Calibri"/>
                <a:cs typeface="Calibri"/>
                <a:sym typeface="Calibri"/>
              </a:rPr>
              <a:t>cancel anytime</a:t>
            </a:r>
            <a:endParaRPr sz="1800" u="none" strike="noStrike">
              <a:latin typeface="Calibri"/>
              <a:ea typeface="Calibri"/>
              <a:cs typeface="Calibri"/>
              <a:sym typeface="Calibri"/>
            </a:endParaRPr>
          </a:p>
          <a:p>
            <a:pPr marL="0" lvl="0" indent="0" algn="l" rtl="0">
              <a:lnSpc>
                <a:spcPct val="107000"/>
              </a:lnSpc>
              <a:spcBef>
                <a:spcPts val="800"/>
              </a:spcBef>
              <a:spcAft>
                <a:spcPts val="0"/>
              </a:spcAft>
              <a:buNone/>
            </a:pPr>
            <a:r>
              <a:rPr lang="en-CA" sz="1800" b="1">
                <a:latin typeface="Calibri"/>
                <a:ea typeface="Calibri"/>
                <a:cs typeface="Calibri"/>
                <a:sym typeface="Calibri"/>
              </a:rPr>
              <a:t>for company</a:t>
            </a:r>
            <a:endParaRPr sz="1800">
              <a:latin typeface="Calibri"/>
              <a:ea typeface="Calibri"/>
              <a:cs typeface="Calibri"/>
              <a:sym typeface="Calibri"/>
            </a:endParaRPr>
          </a:p>
          <a:p>
            <a:pPr marL="342900" lvl="0" indent="-342900" algn="l" rtl="0">
              <a:lnSpc>
                <a:spcPct val="107000"/>
              </a:lnSpc>
              <a:spcBef>
                <a:spcPts val="800"/>
              </a:spcBef>
              <a:spcAft>
                <a:spcPts val="0"/>
              </a:spcAft>
              <a:buClr>
                <a:schemeClr val="dk1"/>
              </a:buClr>
              <a:buSzPts val="1800"/>
              <a:buFont typeface="Noto Sans Symbols"/>
              <a:buChar char="−"/>
            </a:pPr>
            <a:r>
              <a:rPr lang="en-CA" sz="1800" b="1" u="none" strike="noStrike">
                <a:latin typeface="Calibri"/>
                <a:ea typeface="Calibri"/>
                <a:cs typeface="Calibri"/>
                <a:sym typeface="Calibri"/>
              </a:rPr>
              <a:t>constant revenue stream</a:t>
            </a:r>
            <a:endParaRPr sz="1800" u="none" strike="noStrike">
              <a:latin typeface="Calibri"/>
              <a:ea typeface="Calibri"/>
              <a:cs typeface="Calibri"/>
              <a:sym typeface="Calibri"/>
            </a:endParaRPr>
          </a:p>
          <a:p>
            <a:pPr marL="0" marR="0" lvl="0" indent="0" algn="l" rtl="0">
              <a:lnSpc>
                <a:spcPct val="100000"/>
              </a:lnSpc>
              <a:spcBef>
                <a:spcPts val="800"/>
              </a:spcBef>
              <a:spcAft>
                <a:spcPts val="0"/>
              </a:spcAft>
              <a:buClr>
                <a:schemeClr val="dk1"/>
              </a:buClr>
              <a:buSzPts val="1800"/>
              <a:buFont typeface="Calibri"/>
              <a:buNone/>
            </a:pPr>
            <a:r>
              <a:rPr lang="en-CA" sz="1800" b="1">
                <a:latin typeface="Calibri"/>
                <a:ea typeface="Calibri"/>
                <a:cs typeface="Calibri"/>
                <a:sym typeface="Calibri"/>
              </a:rPr>
              <a:t>examples netlfix hulu spotify </a:t>
            </a:r>
            <a:endParaRPr sz="1800">
              <a:latin typeface="Calibri"/>
              <a:ea typeface="Calibri"/>
              <a:cs typeface="Calibri"/>
              <a:sym typeface="Calibri"/>
            </a:endParaRPr>
          </a:p>
          <a:p>
            <a:pPr marL="0" lvl="0" indent="0" algn="l" rtl="0">
              <a:spcBef>
                <a:spcPts val="0"/>
              </a:spcBef>
              <a:spcAft>
                <a:spcPts val="0"/>
              </a:spcAft>
              <a:buNone/>
            </a:pPr>
            <a:endParaRPr/>
          </a:p>
        </p:txBody>
      </p:sp>
      <p:sp>
        <p:nvSpPr>
          <p:cNvPr id="457" name="Google Shape;457;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1" name="Google Shape;471;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CA"/>
              <a:t>Youtube </a:t>
            </a:r>
            <a:endParaRPr/>
          </a:p>
          <a:p>
            <a:pPr marL="0" lvl="0" indent="0" algn="l" rtl="0">
              <a:spcBef>
                <a:spcPts val="0"/>
              </a:spcBef>
              <a:spcAft>
                <a:spcPts val="0"/>
              </a:spcAft>
              <a:buNone/>
            </a:pPr>
            <a:r>
              <a:rPr lang="en-CA"/>
              <a:t>spotify not video but same idea free version</a:t>
            </a:r>
            <a:endParaRPr/>
          </a:p>
        </p:txBody>
      </p:sp>
      <p:sp>
        <p:nvSpPr>
          <p:cNvPr id="472" name="Google Shape;472;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6" name="Google Shape;486;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 name="Google Shape;9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0" name="Google Shape;500;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3" name="Google Shape;513;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CA"/>
              <a:t>2 day change in streaming march 15th covid year</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514" name="Google Shape;514;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7" name="Google Shape;527;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CA"/>
              <a:t>by user count</a:t>
            </a:r>
            <a:endParaRPr/>
          </a:p>
          <a:p>
            <a:pPr marL="0" lvl="0" indent="0" algn="l" rtl="0">
              <a:spcBef>
                <a:spcPts val="0"/>
              </a:spcBef>
              <a:spcAft>
                <a:spcPts val="0"/>
              </a:spcAft>
              <a:buNone/>
            </a:pPr>
            <a:endParaRPr/>
          </a:p>
          <a:p>
            <a:pPr marL="0" lvl="0" indent="0" algn="l" rtl="0">
              <a:spcBef>
                <a:spcPts val="0"/>
              </a:spcBef>
              <a:spcAft>
                <a:spcPts val="0"/>
              </a:spcAft>
              <a:buNone/>
            </a:pPr>
            <a:r>
              <a:rPr lang="en-CA"/>
              <a:t>estimate midway through 2020 post covid</a:t>
            </a:r>
            <a:endParaRPr/>
          </a:p>
        </p:txBody>
      </p:sp>
      <p:sp>
        <p:nvSpPr>
          <p:cNvPr id="528" name="Google Shape;528;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400"/>
              <a:buFont typeface="Calibri"/>
              <a:buNone/>
            </a:pPr>
            <a:r>
              <a:rPr lang="en-CA" sz="4400"/>
              <a:t>COVID impacts on SVOD users Globally by end of 2020 (millions)</a:t>
            </a:r>
            <a:endParaRPr sz="4400"/>
          </a:p>
          <a:p>
            <a:pPr marL="0" lvl="0" indent="0" algn="l" rtl="0">
              <a:lnSpc>
                <a:spcPct val="90000"/>
              </a:lnSpc>
              <a:spcBef>
                <a:spcPts val="0"/>
              </a:spcBef>
              <a:spcAft>
                <a:spcPts val="0"/>
              </a:spcAft>
              <a:buClr>
                <a:schemeClr val="dk1"/>
              </a:buClr>
              <a:buSzPts val="4400"/>
              <a:buFont typeface="Calibri"/>
              <a:buNone/>
            </a:pPr>
            <a:endParaRPr sz="4400"/>
          </a:p>
          <a:p>
            <a:pPr marL="0" lvl="0" indent="0" algn="l" rtl="0">
              <a:lnSpc>
                <a:spcPct val="90000"/>
              </a:lnSpc>
              <a:spcBef>
                <a:spcPts val="0"/>
              </a:spcBef>
              <a:spcAft>
                <a:spcPts val="0"/>
              </a:spcAft>
              <a:buClr>
                <a:schemeClr val="dk1"/>
              </a:buClr>
              <a:buSzPts val="4400"/>
              <a:buFont typeface="Calibri"/>
              <a:buNone/>
            </a:pPr>
            <a:r>
              <a:rPr lang="en-CA" sz="4400"/>
              <a:t>5.21% higher than originally projected</a:t>
            </a:r>
            <a:endParaRPr sz="4400"/>
          </a:p>
          <a:p>
            <a:pPr marL="0" lvl="0" indent="0" algn="l" rtl="0">
              <a:spcBef>
                <a:spcPts val="0"/>
              </a:spcBef>
              <a:spcAft>
                <a:spcPts val="0"/>
              </a:spcAft>
              <a:buNone/>
            </a:pPr>
            <a:endParaRPr/>
          </a:p>
        </p:txBody>
      </p:sp>
      <p:sp>
        <p:nvSpPr>
          <p:cNvPr id="541" name="Google Shape;541;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4" name="Google Shape;554;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8d3e45644f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8d3e45644f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8d3122594d_5_2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8d3122594d_5_2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FontTx/>
              <a:buChar char="-"/>
            </a:pPr>
            <a:r>
              <a:rPr lang="en-US" dirty="0"/>
              <a:t>First company of the day: Netflix</a:t>
            </a:r>
          </a:p>
          <a:p>
            <a:pPr marL="171450" lvl="0" indent="-171450" algn="l" rtl="0">
              <a:spcBef>
                <a:spcPts val="0"/>
              </a:spcBef>
              <a:spcAft>
                <a:spcPts val="0"/>
              </a:spcAft>
              <a:buFontTx/>
              <a:buChar char="-"/>
            </a:pPr>
            <a:r>
              <a:rPr lang="en-US" dirty="0"/>
              <a:t>Done very well year to date, started off in January at the bottom 300’s, and they’ve gone over the 500 dollar mark 3 times since the mid-march rally</a:t>
            </a:r>
          </a:p>
          <a:p>
            <a:pPr marL="171450" lvl="0" indent="-171450" algn="l" rtl="0">
              <a:spcBef>
                <a:spcPts val="0"/>
              </a:spcBef>
              <a:spcAft>
                <a:spcPts val="0"/>
              </a:spcAft>
              <a:buFontTx/>
              <a:buChar char="-"/>
            </a:pPr>
            <a:r>
              <a:rPr lang="en-US" dirty="0"/>
              <a:t>YTD return almost 50%</a:t>
            </a: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8d3e455ff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8d3e455ff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Mid-march sell off to below 300</a:t>
            </a:r>
          </a:p>
          <a:p>
            <a:pPr marL="0" lvl="0" indent="0" algn="l" rtl="0">
              <a:spcBef>
                <a:spcPts val="0"/>
              </a:spcBef>
              <a:spcAft>
                <a:spcPts val="0"/>
              </a:spcAft>
              <a:buNone/>
            </a:pPr>
            <a:r>
              <a:rPr lang="en-US" dirty="0"/>
              <a:t>Surge in Q3 after strong earnings report</a:t>
            </a:r>
            <a:endParaRPr dirty="0"/>
          </a:p>
        </p:txBody>
      </p:sp>
    </p:spTree>
    <p:extLst>
      <p:ext uri="{BB962C8B-B14F-4D97-AF65-F5344CB8AC3E}">
        <p14:creationId xmlns:p14="http://schemas.microsoft.com/office/powerpoint/2010/main" val="11419708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8d3e455ff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8d3e455ff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5103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8d3e455ff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8d3e455ff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IPO’d</a:t>
            </a:r>
            <a:r>
              <a:rPr lang="en-US" dirty="0"/>
              <a:t> at just $1 in 2002 as a DVD rental company</a:t>
            </a:r>
          </a:p>
        </p:txBody>
      </p:sp>
    </p:spTree>
    <p:extLst>
      <p:ext uri="{BB962C8B-B14F-4D97-AF65-F5344CB8AC3E}">
        <p14:creationId xmlns:p14="http://schemas.microsoft.com/office/powerpoint/2010/main" val="2994028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CA"/>
              <a:t>origins late 19th century</a:t>
            </a:r>
            <a:endParaRPr/>
          </a:p>
          <a:p>
            <a:pPr marL="0" lvl="0" indent="0" algn="l" rtl="0">
              <a:spcBef>
                <a:spcPts val="0"/>
              </a:spcBef>
              <a:spcAft>
                <a:spcPts val="0"/>
              </a:spcAft>
              <a:buNone/>
            </a:pPr>
            <a:endParaRPr/>
          </a:p>
          <a:p>
            <a:pPr marL="228600" lvl="0" indent="-241300" algn="l" rtl="0">
              <a:lnSpc>
                <a:spcPct val="90000"/>
              </a:lnSpc>
              <a:spcBef>
                <a:spcPts val="0"/>
              </a:spcBef>
              <a:spcAft>
                <a:spcPts val="0"/>
              </a:spcAft>
              <a:buClr>
                <a:schemeClr val="dk1"/>
              </a:buClr>
              <a:buSzPts val="3000"/>
              <a:buChar char="•"/>
            </a:pPr>
            <a:r>
              <a:rPr lang="en-CA" sz="3000"/>
              <a:t>Origins can be traced to photography exhibits in New York 19th century</a:t>
            </a:r>
            <a:endParaRPr sz="3000"/>
          </a:p>
          <a:p>
            <a:pPr marL="228600" lvl="0" indent="-241300" algn="l" rtl="0">
              <a:lnSpc>
                <a:spcPct val="90000"/>
              </a:lnSpc>
              <a:spcBef>
                <a:spcPts val="1000"/>
              </a:spcBef>
              <a:spcAft>
                <a:spcPts val="0"/>
              </a:spcAft>
              <a:buClr>
                <a:schemeClr val="dk1"/>
              </a:buClr>
              <a:buSzPts val="3000"/>
              <a:buChar char="•"/>
            </a:pPr>
            <a:r>
              <a:rPr lang="en-CA" sz="3000"/>
              <a:t>USA has been prominent industry leader since industry inception</a:t>
            </a:r>
            <a:endParaRPr sz="3000"/>
          </a:p>
          <a:p>
            <a:pPr marL="228600" lvl="0" indent="-241300" algn="l" rtl="0">
              <a:lnSpc>
                <a:spcPct val="90000"/>
              </a:lnSpc>
              <a:spcBef>
                <a:spcPts val="1000"/>
              </a:spcBef>
              <a:spcAft>
                <a:spcPts val="0"/>
              </a:spcAft>
              <a:buClr>
                <a:schemeClr val="dk1"/>
              </a:buClr>
              <a:buSzPts val="3000"/>
              <a:buChar char="•"/>
            </a:pPr>
            <a:r>
              <a:rPr lang="en-CA" sz="3000"/>
              <a:t>New York was original dominant market, later switching to Hollywood around the start of WW1</a:t>
            </a:r>
            <a:endParaRPr/>
          </a:p>
          <a:p>
            <a:pPr marL="0" lvl="0" indent="0" algn="l" rtl="0">
              <a:spcBef>
                <a:spcPts val="0"/>
              </a:spcBef>
              <a:spcAft>
                <a:spcPts val="0"/>
              </a:spcAft>
              <a:buNone/>
            </a:pPr>
            <a:endParaRPr/>
          </a:p>
          <a:p>
            <a:pPr marL="0" lvl="0" indent="0" algn="l" rtl="0">
              <a:spcBef>
                <a:spcPts val="0"/>
              </a:spcBef>
              <a:spcAft>
                <a:spcPts val="0"/>
              </a:spcAft>
              <a:buNone/>
            </a:pPr>
            <a:r>
              <a:rPr lang="en-CA"/>
              <a:t>switched to hollywood for more favourable weather conditions</a:t>
            </a:r>
            <a:endParaRPr/>
          </a:p>
          <a:p>
            <a:pPr marL="0" lvl="0" indent="0" algn="l" rtl="0">
              <a:spcBef>
                <a:spcPts val="0"/>
              </a:spcBef>
              <a:spcAft>
                <a:spcPts val="0"/>
              </a:spcAft>
              <a:buNone/>
            </a:pPr>
            <a:endParaRPr/>
          </a:p>
        </p:txBody>
      </p:sp>
      <p:sp>
        <p:nvSpPr>
          <p:cNvPr id="108" name="Google Shape;10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8d3e455ff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8d3e455ff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Done very well compared to the other companies in the presentation, 300% return over the past 5 years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4810763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8d3e455ff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8d3e455ff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Done very well compared to GSPC, the only go-to video streaming service for quite a period of time before a lot of networks started to build their own platforms</a:t>
            </a:r>
          </a:p>
          <a:p>
            <a:pPr marL="0" lvl="0" indent="0" algn="l" rtl="0">
              <a:spcBef>
                <a:spcPts val="0"/>
              </a:spcBef>
              <a:spcAft>
                <a:spcPts val="0"/>
              </a:spcAft>
              <a:buNone/>
            </a:pPr>
            <a:r>
              <a:rPr lang="en-US" dirty="0"/>
              <a:t>FAANGM stocks pulling the index, would be in the red otherwise</a:t>
            </a:r>
          </a:p>
        </p:txBody>
      </p:sp>
    </p:spTree>
    <p:extLst>
      <p:ext uri="{BB962C8B-B14F-4D97-AF65-F5344CB8AC3E}">
        <p14:creationId xmlns:p14="http://schemas.microsoft.com/office/powerpoint/2010/main" val="28655553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8d3e455ff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8d3e455ff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1Y P/E ratio, Disney is the only one close to or over NFLX’s in the industry</a:t>
            </a:r>
            <a:endParaRPr dirty="0"/>
          </a:p>
        </p:txBody>
      </p:sp>
    </p:spTree>
    <p:extLst>
      <p:ext uri="{BB962C8B-B14F-4D97-AF65-F5344CB8AC3E}">
        <p14:creationId xmlns:p14="http://schemas.microsoft.com/office/powerpoint/2010/main" val="11621765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8d3e455ff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8d3e455ff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Custom index of 119 companies: includes indirect competitors</a:t>
            </a:r>
          </a:p>
          <a:p>
            <a:pPr marL="0" lvl="0" indent="0" algn="l" rtl="0">
              <a:spcBef>
                <a:spcPts val="0"/>
              </a:spcBef>
              <a:spcAft>
                <a:spcPts val="0"/>
              </a:spcAft>
              <a:buNone/>
            </a:pPr>
            <a:r>
              <a:rPr lang="en-US" dirty="0"/>
              <a:t>Friday night moments of truth</a:t>
            </a:r>
          </a:p>
          <a:p>
            <a:pPr marL="0" lvl="0" indent="0" algn="l" rtl="0">
              <a:spcBef>
                <a:spcPts val="0"/>
              </a:spcBef>
              <a:spcAft>
                <a:spcPts val="0"/>
              </a:spcAft>
              <a:buNone/>
            </a:pPr>
            <a:r>
              <a:rPr lang="en-US" dirty="0"/>
              <a:t>Competitors not only other streaming services, but everything that you might do to occupy your free time</a:t>
            </a:r>
            <a:endParaRPr dirty="0"/>
          </a:p>
        </p:txBody>
      </p:sp>
    </p:spTree>
    <p:extLst>
      <p:ext uri="{BB962C8B-B14F-4D97-AF65-F5344CB8AC3E}">
        <p14:creationId xmlns:p14="http://schemas.microsoft.com/office/powerpoint/2010/main" val="1166261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8d3e455ff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8d3e455ff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Activision Blizzard – video game company</a:t>
            </a:r>
          </a:p>
          <a:p>
            <a:pPr marL="0" lvl="0" indent="0" algn="l" rtl="0">
              <a:spcBef>
                <a:spcPts val="0"/>
              </a:spcBef>
              <a:spcAft>
                <a:spcPts val="0"/>
              </a:spcAft>
              <a:buNone/>
            </a:pPr>
            <a:r>
              <a:rPr lang="en-US" dirty="0"/>
              <a:t>This is their month-to-month growth rate from 2019 to October 2020</a:t>
            </a:r>
            <a:endParaRPr dirty="0"/>
          </a:p>
        </p:txBody>
      </p:sp>
    </p:spTree>
    <p:extLst>
      <p:ext uri="{BB962C8B-B14F-4D97-AF65-F5344CB8AC3E}">
        <p14:creationId xmlns:p14="http://schemas.microsoft.com/office/powerpoint/2010/main" val="36565015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8d3122594d_5_2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8d3122594d_5_2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dk1"/>
                </a:solidFill>
              </a:rPr>
              <a:t>Institutional Holders – some passive investors in Vanguard, Blackrock, Fidelity, SPDR – big part of SP ETFs</a:t>
            </a:r>
            <a:endParaRPr dirty="0">
              <a:solidFill>
                <a:schemeClr val="dk1"/>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86b0bb0bfb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86b0bb0bfb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dk1"/>
                </a:solidFill>
              </a:rPr>
              <a:t>Almost bankrupted blockbuster: which by the way isn’t bankrupt, there’s still one store left in Oregon</a:t>
            </a:r>
          </a:p>
          <a:p>
            <a:pPr marL="0" lvl="0" indent="0" algn="l" rtl="0">
              <a:spcBef>
                <a:spcPts val="0"/>
              </a:spcBef>
              <a:spcAft>
                <a:spcPts val="0"/>
              </a:spcAft>
              <a:buNone/>
            </a:pPr>
            <a:r>
              <a:rPr lang="en-US" dirty="0">
                <a:solidFill>
                  <a:schemeClr val="dk1"/>
                </a:solidFill>
              </a:rPr>
              <a:t>DVD rental model – instead of going to the stores, DVDs would be mailed to customers’ homes</a:t>
            </a:r>
          </a:p>
          <a:p>
            <a:pPr marL="0" lvl="0" indent="0" algn="l" rtl="0">
              <a:spcBef>
                <a:spcPts val="0"/>
              </a:spcBef>
              <a:spcAft>
                <a:spcPts val="0"/>
              </a:spcAft>
              <a:buNone/>
            </a:pPr>
            <a:r>
              <a:rPr lang="en-US" dirty="0">
                <a:solidFill>
                  <a:schemeClr val="dk1"/>
                </a:solidFill>
              </a:rPr>
              <a:t>Monthly fee varies depending on how many DVDs they want to have on hand, they’d have to return existing ones to get new ones</a:t>
            </a:r>
          </a:p>
          <a:p>
            <a:pPr marL="0" lvl="0" indent="0" algn="l" rtl="0">
              <a:spcBef>
                <a:spcPts val="0"/>
              </a:spcBef>
              <a:spcAft>
                <a:spcPts val="0"/>
              </a:spcAft>
              <a:buNone/>
            </a:pPr>
            <a:r>
              <a:rPr lang="en-US" dirty="0">
                <a:solidFill>
                  <a:schemeClr val="dk1"/>
                </a:solidFill>
              </a:rPr>
              <a:t>Online titles dwarfed by DVD</a:t>
            </a:r>
          </a:p>
          <a:p>
            <a:pPr marL="0" lvl="0" indent="0" algn="l" rtl="0">
              <a:spcBef>
                <a:spcPts val="0"/>
              </a:spcBef>
              <a:spcAft>
                <a:spcPts val="0"/>
              </a:spcAft>
              <a:buNone/>
            </a:pPr>
            <a:r>
              <a:rPr lang="en-US" dirty="0">
                <a:solidFill>
                  <a:schemeClr val="dk1"/>
                </a:solidFill>
              </a:rPr>
              <a:t>Still 2M DVD subscribers, a lot of them in rural areas without enough </a:t>
            </a:r>
            <a:r>
              <a:rPr lang="en-US" dirty="0" err="1">
                <a:solidFill>
                  <a:schemeClr val="dk1"/>
                </a:solidFill>
              </a:rPr>
              <a:t>bandwith</a:t>
            </a:r>
            <a:endParaRPr lang="en-US" dirty="0">
              <a:solidFill>
                <a:schemeClr val="dk1"/>
              </a:solidFill>
            </a:endParaRPr>
          </a:p>
          <a:p>
            <a:pPr marL="0" lvl="0" indent="0" algn="l" rtl="0">
              <a:spcBef>
                <a:spcPts val="0"/>
              </a:spcBef>
              <a:spcAft>
                <a:spcPts val="0"/>
              </a:spcAft>
              <a:buNone/>
            </a:pPr>
            <a:r>
              <a:rPr lang="en-US" dirty="0">
                <a:solidFill>
                  <a:schemeClr val="dk1"/>
                </a:solidFill>
              </a:rPr>
              <a:t>Movie enthusiasts wanting access to more content; DVD doesn’t have license expiry</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86b0bb0bfb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86b0bb0bfb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extLst>
      <p:ext uri="{BB962C8B-B14F-4D97-AF65-F5344CB8AC3E}">
        <p14:creationId xmlns:p14="http://schemas.microsoft.com/office/powerpoint/2010/main" val="34448015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86b0bb0bfb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86b0bb0bfb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extLst>
      <p:ext uri="{BB962C8B-B14F-4D97-AF65-F5344CB8AC3E}">
        <p14:creationId xmlns:p14="http://schemas.microsoft.com/office/powerpoint/2010/main" val="15683246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86b0bb0bfb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86b0bb0bfb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extLst>
      <p:ext uri="{BB962C8B-B14F-4D97-AF65-F5344CB8AC3E}">
        <p14:creationId xmlns:p14="http://schemas.microsoft.com/office/powerpoint/2010/main" val="3343316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CA"/>
              <a:t>anti trust legislation</a:t>
            </a:r>
            <a:endParaRPr/>
          </a:p>
          <a:p>
            <a:pPr marL="0" lvl="0" indent="0" algn="l" rtl="0">
              <a:spcBef>
                <a:spcPts val="0"/>
              </a:spcBef>
              <a:spcAft>
                <a:spcPts val="0"/>
              </a:spcAft>
              <a:buNone/>
            </a:pPr>
            <a:endParaRPr/>
          </a:p>
          <a:p>
            <a:pPr marL="0" lvl="0" indent="0" algn="l" rtl="0">
              <a:spcBef>
                <a:spcPts val="0"/>
              </a:spcBef>
              <a:spcAft>
                <a:spcPts val="0"/>
              </a:spcAft>
              <a:buNone/>
            </a:pPr>
            <a:r>
              <a:rPr lang="en-CA"/>
              <a:t>in combination with the rise of television led to a drastic decline in attendance which has declined since 1945 and been flat since the mid 1960s</a:t>
            </a:r>
            <a:endParaRPr/>
          </a:p>
          <a:p>
            <a:pPr marL="0" lvl="0" indent="0" algn="l" rtl="0">
              <a:spcBef>
                <a:spcPts val="0"/>
              </a:spcBef>
              <a:spcAft>
                <a:spcPts val="0"/>
              </a:spcAft>
              <a:buNone/>
            </a:pPr>
            <a:endParaRPr/>
          </a:p>
        </p:txBody>
      </p:sp>
      <p:sp>
        <p:nvSpPr>
          <p:cNvPr id="121" name="Google Shape;12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86b0bb0bfb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86b0bb0bfb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extLst>
      <p:ext uri="{BB962C8B-B14F-4D97-AF65-F5344CB8AC3E}">
        <p14:creationId xmlns:p14="http://schemas.microsoft.com/office/powerpoint/2010/main" val="29143086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86b0bb0bfb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86b0bb0bfb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dk1"/>
                </a:solidFill>
              </a:rPr>
              <a:t>One of the reasons of success: customers spend long periods of time going through the whole series</a:t>
            </a:r>
          </a:p>
          <a:p>
            <a:pPr marL="0" lvl="0" indent="0" algn="l" rtl="0">
              <a:spcBef>
                <a:spcPts val="0"/>
              </a:spcBef>
              <a:spcAft>
                <a:spcPts val="0"/>
              </a:spcAft>
              <a:buNone/>
            </a:pPr>
            <a:r>
              <a:rPr lang="en-US" dirty="0">
                <a:solidFill>
                  <a:schemeClr val="dk1"/>
                </a:solidFill>
              </a:rPr>
              <a:t>After they’re done, they become attached to NFLX since they spent so much time</a:t>
            </a:r>
          </a:p>
          <a:p>
            <a:pPr marL="0" lvl="0" indent="0" algn="l" rtl="0">
              <a:spcBef>
                <a:spcPts val="0"/>
              </a:spcBef>
              <a:spcAft>
                <a:spcPts val="0"/>
              </a:spcAft>
              <a:buNone/>
            </a:pPr>
            <a:r>
              <a:rPr lang="en-US" dirty="0">
                <a:solidFill>
                  <a:schemeClr val="dk1"/>
                </a:solidFill>
              </a:rPr>
              <a:t>2018 case studies, they were struggling to generate new content at the pace customers are going through them</a:t>
            </a:r>
          </a:p>
          <a:p>
            <a:pPr marL="0" lvl="0" indent="0" algn="l" rtl="0">
              <a:spcBef>
                <a:spcPts val="0"/>
              </a:spcBef>
              <a:spcAft>
                <a:spcPts val="0"/>
              </a:spcAft>
              <a:buNone/>
            </a:pPr>
            <a:endParaRPr lang="en-US" dirty="0">
              <a:solidFill>
                <a:schemeClr val="dk1"/>
              </a:solidFill>
            </a:endParaRPr>
          </a:p>
          <a:p>
            <a:pPr marL="0" lvl="0" indent="0" algn="l" rtl="0">
              <a:spcBef>
                <a:spcPts val="0"/>
              </a:spcBef>
              <a:spcAft>
                <a:spcPts val="0"/>
              </a:spcAft>
              <a:buNone/>
            </a:pPr>
            <a:r>
              <a:rPr lang="en-US" dirty="0">
                <a:solidFill>
                  <a:schemeClr val="dk1"/>
                </a:solidFill>
              </a:rPr>
              <a:t>Content Strategy</a:t>
            </a:r>
          </a:p>
          <a:p>
            <a:pPr marL="0" lvl="0" indent="0" algn="l" rtl="0">
              <a:spcBef>
                <a:spcPts val="0"/>
              </a:spcBef>
              <a:spcAft>
                <a:spcPts val="0"/>
              </a:spcAft>
              <a:buNone/>
            </a:pPr>
            <a:r>
              <a:rPr lang="en-US" dirty="0">
                <a:solidFill>
                  <a:schemeClr val="dk1"/>
                </a:solidFill>
              </a:rPr>
              <a:t>Recent shift to in-house production, they’ve invested a lot in producing their own content</a:t>
            </a:r>
          </a:p>
          <a:p>
            <a:pPr marL="0" lvl="0" indent="0" algn="l" rtl="0">
              <a:spcBef>
                <a:spcPts val="0"/>
              </a:spcBef>
              <a:spcAft>
                <a:spcPts val="0"/>
              </a:spcAft>
              <a:buNone/>
            </a:pPr>
            <a:r>
              <a:rPr lang="en-US" dirty="0">
                <a:solidFill>
                  <a:schemeClr val="dk1"/>
                </a:solidFill>
              </a:rPr>
              <a:t>Just opened a production house at South Surrey</a:t>
            </a:r>
          </a:p>
          <a:p>
            <a:pPr marL="0" lvl="0" indent="0" algn="l" rtl="0">
              <a:spcBef>
                <a:spcPts val="0"/>
              </a:spcBef>
              <a:spcAft>
                <a:spcPts val="0"/>
              </a:spcAft>
              <a:buNone/>
            </a:pPr>
            <a:r>
              <a:rPr lang="en-US" dirty="0">
                <a:solidFill>
                  <a:schemeClr val="dk1"/>
                </a:solidFill>
              </a:rPr>
              <a:t>Netflix Originals: encapsulates both external content exclusively available on NFLX, or their in-house content</a:t>
            </a:r>
          </a:p>
          <a:p>
            <a:pPr marL="0" lvl="0" indent="0" algn="l" rtl="0">
              <a:spcBef>
                <a:spcPts val="0"/>
              </a:spcBef>
              <a:spcAft>
                <a:spcPts val="0"/>
              </a:spcAft>
              <a:buNone/>
            </a:pPr>
            <a:r>
              <a:rPr lang="en-US" dirty="0">
                <a:solidFill>
                  <a:schemeClr val="dk1"/>
                </a:solidFill>
              </a:rPr>
              <a:t>Focused on acquiring local content in recent years, especially in Asia</a:t>
            </a:r>
            <a:endParaRPr dirty="0">
              <a:solidFill>
                <a:schemeClr val="dk1"/>
              </a:solidFill>
            </a:endParaRPr>
          </a:p>
        </p:txBody>
      </p:sp>
    </p:spTree>
    <p:extLst>
      <p:ext uri="{BB962C8B-B14F-4D97-AF65-F5344CB8AC3E}">
        <p14:creationId xmlns:p14="http://schemas.microsoft.com/office/powerpoint/2010/main" val="26631367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86b0bb0bfb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86b0bb0bfb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dk1"/>
                </a:solidFill>
              </a:rPr>
              <a:t>Cater to more audiences, a lot of their competitors in Asia are focused on local content</a:t>
            </a:r>
          </a:p>
          <a:p>
            <a:pPr marL="0" lvl="0" indent="0" algn="l" rtl="0">
              <a:spcBef>
                <a:spcPts val="0"/>
              </a:spcBef>
              <a:spcAft>
                <a:spcPts val="0"/>
              </a:spcAft>
              <a:buNone/>
            </a:pPr>
            <a:r>
              <a:rPr lang="en-US" dirty="0">
                <a:solidFill>
                  <a:schemeClr val="dk1"/>
                </a:solidFill>
              </a:rPr>
              <a:t>Netflix generally viewed as a platform to access Western media content, they’re changing that</a:t>
            </a:r>
            <a:endParaRPr dirty="0">
              <a:solidFill>
                <a:schemeClr val="dk1"/>
              </a:solidFill>
            </a:endParaRPr>
          </a:p>
        </p:txBody>
      </p:sp>
    </p:spTree>
    <p:extLst>
      <p:ext uri="{BB962C8B-B14F-4D97-AF65-F5344CB8AC3E}">
        <p14:creationId xmlns:p14="http://schemas.microsoft.com/office/powerpoint/2010/main" val="23616909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86b0bb0bfb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86b0bb0bfb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extLst>
      <p:ext uri="{BB962C8B-B14F-4D97-AF65-F5344CB8AC3E}">
        <p14:creationId xmlns:p14="http://schemas.microsoft.com/office/powerpoint/2010/main" val="19541277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86b0bb0bfb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86b0bb0bfb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dk1"/>
                </a:solidFill>
              </a:rPr>
              <a:t>Strong growth in Asian Market, 87% change in subscriber numbers YTD this year compared to last year</a:t>
            </a:r>
            <a:endParaRPr dirty="0">
              <a:solidFill>
                <a:schemeClr val="dk1"/>
              </a:solidFill>
            </a:endParaRPr>
          </a:p>
        </p:txBody>
      </p:sp>
    </p:spTree>
    <p:extLst>
      <p:ext uri="{BB962C8B-B14F-4D97-AF65-F5344CB8AC3E}">
        <p14:creationId xmlns:p14="http://schemas.microsoft.com/office/powerpoint/2010/main" val="27241835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86b0bb0bfb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86b0bb0bfb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dk1"/>
                </a:solidFill>
              </a:rPr>
              <a:t>Wouldn’t hope for too much growth in Asia</a:t>
            </a:r>
          </a:p>
          <a:p>
            <a:pPr marL="0" lvl="0" indent="0" algn="l" rtl="0">
              <a:spcBef>
                <a:spcPts val="0"/>
              </a:spcBef>
              <a:spcAft>
                <a:spcPts val="0"/>
              </a:spcAft>
              <a:buNone/>
            </a:pPr>
            <a:r>
              <a:rPr lang="en-US" dirty="0" err="1">
                <a:solidFill>
                  <a:schemeClr val="dk1"/>
                </a:solidFill>
              </a:rPr>
              <a:t>Hotstar</a:t>
            </a:r>
            <a:r>
              <a:rPr lang="en-US" dirty="0">
                <a:solidFill>
                  <a:schemeClr val="dk1"/>
                </a:solidFill>
              </a:rPr>
              <a:t> </a:t>
            </a:r>
            <a:r>
              <a:rPr lang="en-US" dirty="0">
                <a:solidFill>
                  <a:schemeClr val="dk1"/>
                </a:solidFill>
                <a:sym typeface="Wingdings" panose="05000000000000000000" pitchFamily="2" charset="2"/>
              </a:rPr>
              <a:t> owned by Disney</a:t>
            </a:r>
            <a:endParaRPr dirty="0">
              <a:solidFill>
                <a:schemeClr val="dk1"/>
              </a:solidFill>
            </a:endParaRPr>
          </a:p>
        </p:txBody>
      </p:sp>
    </p:spTree>
    <p:extLst>
      <p:ext uri="{BB962C8B-B14F-4D97-AF65-F5344CB8AC3E}">
        <p14:creationId xmlns:p14="http://schemas.microsoft.com/office/powerpoint/2010/main" val="17231696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86b0bb0bfb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86b0bb0bfb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extLst>
      <p:ext uri="{BB962C8B-B14F-4D97-AF65-F5344CB8AC3E}">
        <p14:creationId xmlns:p14="http://schemas.microsoft.com/office/powerpoint/2010/main" val="185044124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86b0bb0bfb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86b0bb0bfb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extLst>
      <p:ext uri="{BB962C8B-B14F-4D97-AF65-F5344CB8AC3E}">
        <p14:creationId xmlns:p14="http://schemas.microsoft.com/office/powerpoint/2010/main" val="158021483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86b0bb0bfb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86b0bb0bfb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extLst>
      <p:ext uri="{BB962C8B-B14F-4D97-AF65-F5344CB8AC3E}">
        <p14:creationId xmlns:p14="http://schemas.microsoft.com/office/powerpoint/2010/main" val="60736768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86b0bb0bfb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86b0bb0bfb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extLst>
      <p:ext uri="{BB962C8B-B14F-4D97-AF65-F5344CB8AC3E}">
        <p14:creationId xmlns:p14="http://schemas.microsoft.com/office/powerpoint/2010/main" val="35535342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CA" sz="2000"/>
              <a:t>1950-1960</a:t>
            </a:r>
            <a:endParaRPr sz="2000"/>
          </a:p>
          <a:p>
            <a:pPr marL="0" lvl="0" indent="0" algn="l" rtl="0">
              <a:spcBef>
                <a:spcPts val="0"/>
              </a:spcBef>
              <a:spcAft>
                <a:spcPts val="0"/>
              </a:spcAft>
              <a:buNone/>
            </a:pPr>
            <a:endParaRPr sz="2000"/>
          </a:p>
          <a:p>
            <a:pPr marL="0" lvl="0" indent="0" algn="l" rtl="0">
              <a:spcBef>
                <a:spcPts val="0"/>
              </a:spcBef>
              <a:spcAft>
                <a:spcPts val="0"/>
              </a:spcAft>
              <a:buNone/>
            </a:pPr>
            <a:r>
              <a:rPr lang="en-CA" sz="2000"/>
              <a:t>rise of tv was largely made possible due to anti trust legislation that greatly decreased the cost of producing content and also allowed more players to enter the market</a:t>
            </a:r>
            <a:endParaRPr sz="2000"/>
          </a:p>
          <a:p>
            <a:pPr marL="0" lvl="0" indent="0" algn="l" rtl="0">
              <a:spcBef>
                <a:spcPts val="0"/>
              </a:spcBef>
              <a:spcAft>
                <a:spcPts val="0"/>
              </a:spcAft>
              <a:buNone/>
            </a:pPr>
            <a:endParaRPr sz="2000"/>
          </a:p>
          <a:p>
            <a:pPr marL="0" lvl="0" indent="0" algn="l" rtl="0">
              <a:spcBef>
                <a:spcPts val="0"/>
              </a:spcBef>
              <a:spcAft>
                <a:spcPts val="0"/>
              </a:spcAft>
              <a:buNone/>
            </a:pPr>
            <a:r>
              <a:rPr lang="en-CA" sz="2000"/>
              <a:t>Technicolor suit mandated that the then sole patent holder for color film was required to license all of its current patents and any patent it acquires within 5 years to </a:t>
            </a:r>
            <a:r>
              <a:rPr lang="en-CA" sz="2000" b="1"/>
              <a:t>any</a:t>
            </a:r>
            <a:r>
              <a:rPr lang="en-CA" sz="2000" b="0"/>
              <a:t> applicant at a </a:t>
            </a:r>
            <a:r>
              <a:rPr lang="en-CA" sz="2000"/>
              <a:t>reasonable</a:t>
            </a:r>
            <a:r>
              <a:rPr lang="en-CA" sz="2000" b="0"/>
              <a:t> royalty </a:t>
            </a:r>
            <a:endParaRPr sz="2000"/>
          </a:p>
          <a:p>
            <a:pPr marL="0" lvl="0" indent="0" algn="l" rtl="0">
              <a:spcBef>
                <a:spcPts val="0"/>
              </a:spcBef>
              <a:spcAft>
                <a:spcPts val="0"/>
              </a:spcAft>
              <a:buNone/>
            </a:pPr>
            <a:endParaRPr sz="2000" b="0"/>
          </a:p>
          <a:p>
            <a:pPr marL="0" lvl="0" indent="0" algn="l" rtl="0">
              <a:spcBef>
                <a:spcPts val="0"/>
              </a:spcBef>
              <a:spcAft>
                <a:spcPts val="0"/>
              </a:spcAft>
              <a:buNone/>
            </a:pPr>
            <a:endParaRPr sz="2000"/>
          </a:p>
          <a:p>
            <a:pPr marL="0" lvl="0" indent="0" algn="l" rtl="0">
              <a:spcBef>
                <a:spcPts val="0"/>
              </a:spcBef>
              <a:spcAft>
                <a:spcPts val="0"/>
              </a:spcAft>
              <a:buNone/>
            </a:pPr>
            <a:r>
              <a:rPr lang="en-CA" sz="2000"/>
              <a:t>Eastmancolor is a trade name for a number of related film production technologies</a:t>
            </a:r>
            <a:endParaRPr sz="2000"/>
          </a:p>
          <a:p>
            <a:pPr marL="0" lvl="0" indent="0" algn="l" rtl="0">
              <a:spcBef>
                <a:spcPts val="0"/>
              </a:spcBef>
              <a:spcAft>
                <a:spcPts val="0"/>
              </a:spcAft>
              <a:buNone/>
            </a:pPr>
            <a:endParaRPr sz="2000"/>
          </a:p>
          <a:p>
            <a:pPr marL="0" lvl="0" indent="0" algn="l" rtl="0">
              <a:spcBef>
                <a:spcPts val="0"/>
              </a:spcBef>
              <a:spcAft>
                <a:spcPts val="0"/>
              </a:spcAft>
              <a:buNone/>
            </a:pPr>
            <a:r>
              <a:rPr lang="en-CA" sz="2000"/>
              <a:t>416%  - more than 50% of films were color in 1954, 12% were color in the late 1940s</a:t>
            </a:r>
            <a:endParaRPr sz="2000"/>
          </a:p>
          <a:p>
            <a:pPr marL="0" lvl="0" indent="0" algn="l" rtl="0">
              <a:spcBef>
                <a:spcPts val="0"/>
              </a:spcBef>
              <a:spcAft>
                <a:spcPts val="0"/>
              </a:spcAft>
              <a:buNone/>
            </a:pPr>
            <a:endParaRPr sz="2000"/>
          </a:p>
          <a:p>
            <a:pPr marL="0" lvl="0" indent="0" algn="l" rtl="0">
              <a:spcBef>
                <a:spcPts val="0"/>
              </a:spcBef>
              <a:spcAft>
                <a:spcPts val="0"/>
              </a:spcAft>
              <a:buClr>
                <a:schemeClr val="dk1"/>
              </a:buClr>
              <a:buFont typeface="Arial"/>
              <a:buNone/>
            </a:pPr>
            <a:r>
              <a:rPr lang="en-CA" sz="2000"/>
              <a:t>https://www.justice.gov/atr/page/file/1145156/download</a:t>
            </a:r>
            <a:endParaRPr sz="2000"/>
          </a:p>
        </p:txBody>
      </p:sp>
      <p:sp>
        <p:nvSpPr>
          <p:cNvPr id="135" name="Google Shape;135;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86b0bb0bfb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86b0bb0bfb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dk1"/>
                </a:solidFill>
              </a:rPr>
              <a:t>Spencer Neumann</a:t>
            </a:r>
            <a:endParaRPr dirty="0">
              <a:solidFill>
                <a:schemeClr val="dk1"/>
              </a:solidFill>
            </a:endParaRPr>
          </a:p>
        </p:txBody>
      </p:sp>
    </p:spTree>
    <p:extLst>
      <p:ext uri="{BB962C8B-B14F-4D97-AF65-F5344CB8AC3E}">
        <p14:creationId xmlns:p14="http://schemas.microsoft.com/office/powerpoint/2010/main" val="5875826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86b0bb0bfb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86b0bb0bfb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dk1"/>
                </a:solidFill>
              </a:rPr>
              <a:t>Money Heist – responsible for massive subscriber growth in Spain</a:t>
            </a:r>
          </a:p>
          <a:p>
            <a:pPr marL="0" lvl="0" indent="0" algn="l" rtl="0">
              <a:spcBef>
                <a:spcPts val="0"/>
              </a:spcBef>
              <a:spcAft>
                <a:spcPts val="0"/>
              </a:spcAft>
              <a:buNone/>
            </a:pPr>
            <a:r>
              <a:rPr lang="en-US" dirty="0">
                <a:solidFill>
                  <a:schemeClr val="dk1"/>
                </a:solidFill>
              </a:rPr>
              <a:t>One of the few Spanish shows that gained notoriety all over the world that isn’t a telenovela </a:t>
            </a:r>
            <a:endParaRPr dirty="0">
              <a:solidFill>
                <a:schemeClr val="dk1"/>
              </a:solidFill>
            </a:endParaRPr>
          </a:p>
        </p:txBody>
      </p:sp>
    </p:spTree>
    <p:extLst>
      <p:ext uri="{BB962C8B-B14F-4D97-AF65-F5344CB8AC3E}">
        <p14:creationId xmlns:p14="http://schemas.microsoft.com/office/powerpoint/2010/main" val="149610726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86b0bb0bfb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86b0bb0bfb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extLst>
      <p:ext uri="{BB962C8B-B14F-4D97-AF65-F5344CB8AC3E}">
        <p14:creationId xmlns:p14="http://schemas.microsoft.com/office/powerpoint/2010/main" val="21590129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8d3122594d_5_2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8d3122594d_5_2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dk1"/>
                </a:solidFill>
              </a:rPr>
              <a:t>Continued growth in PPE and content</a:t>
            </a:r>
          </a:p>
          <a:p>
            <a:pPr marL="0" lvl="0" indent="0" algn="l" rtl="0">
              <a:spcBef>
                <a:spcPts val="0"/>
              </a:spcBef>
              <a:spcAft>
                <a:spcPts val="0"/>
              </a:spcAft>
              <a:buNone/>
            </a:pPr>
            <a:r>
              <a:rPr lang="en-US" dirty="0">
                <a:solidFill>
                  <a:schemeClr val="dk1"/>
                </a:solidFill>
              </a:rPr>
              <a:t>Their content acquisition has halted a bit since COVID, a lot of content are stuck in pre-production or in-production</a:t>
            </a:r>
            <a:endParaRPr dirty="0">
              <a:solidFill>
                <a:schemeClr val="dk1"/>
              </a:solidFill>
            </a:endParaRPr>
          </a:p>
        </p:txBody>
      </p:sp>
    </p:spTree>
    <p:extLst>
      <p:ext uri="{BB962C8B-B14F-4D97-AF65-F5344CB8AC3E}">
        <p14:creationId xmlns:p14="http://schemas.microsoft.com/office/powerpoint/2010/main" val="69233326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8d3122594d_5_2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8d3122594d_5_2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extLst>
      <p:ext uri="{BB962C8B-B14F-4D97-AF65-F5344CB8AC3E}">
        <p14:creationId xmlns:p14="http://schemas.microsoft.com/office/powerpoint/2010/main" val="128908558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8d3122594d_5_2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8d3122594d_5_2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dk1"/>
                </a:solidFill>
              </a:rPr>
              <a:t>Increased cash balance to improve liquidity, pretty prevalent in companies in the industry</a:t>
            </a:r>
          </a:p>
          <a:p>
            <a:pPr marL="0" lvl="0" indent="0" algn="l" rtl="0">
              <a:spcBef>
                <a:spcPts val="0"/>
              </a:spcBef>
              <a:spcAft>
                <a:spcPts val="0"/>
              </a:spcAft>
              <a:buNone/>
            </a:pPr>
            <a:r>
              <a:rPr lang="en-US" dirty="0">
                <a:solidFill>
                  <a:schemeClr val="dk1"/>
                </a:solidFill>
              </a:rPr>
              <a:t>In-development and LT content licensing</a:t>
            </a:r>
          </a:p>
          <a:p>
            <a:pPr marL="0" lvl="0" indent="0" algn="l" rtl="0">
              <a:spcBef>
                <a:spcPts val="0"/>
              </a:spcBef>
              <a:spcAft>
                <a:spcPts val="0"/>
              </a:spcAft>
              <a:buNone/>
            </a:pPr>
            <a:r>
              <a:rPr lang="en-US" dirty="0">
                <a:solidFill>
                  <a:schemeClr val="dk1"/>
                </a:solidFill>
              </a:rPr>
              <a:t>Non-current assets </a:t>
            </a:r>
            <a:r>
              <a:rPr lang="en-US" dirty="0">
                <a:solidFill>
                  <a:schemeClr val="dk1"/>
                </a:solidFill>
                <a:sym typeface="Wingdings" panose="05000000000000000000" pitchFamily="2" charset="2"/>
              </a:rPr>
              <a:t> production facilities (US, Mexico, Canada, Spain, India, Singapore, UK, Netherlands, Korea)</a:t>
            </a:r>
            <a:endParaRPr dirty="0">
              <a:solidFill>
                <a:schemeClr val="dk1"/>
              </a:solidFill>
            </a:endParaRPr>
          </a:p>
        </p:txBody>
      </p:sp>
    </p:spTree>
    <p:extLst>
      <p:ext uri="{BB962C8B-B14F-4D97-AF65-F5344CB8AC3E}">
        <p14:creationId xmlns:p14="http://schemas.microsoft.com/office/powerpoint/2010/main" val="8890725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8d3122594d_5_2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8d3122594d_5_2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dk1"/>
                </a:solidFill>
              </a:rPr>
              <a:t>Makes sense to lever up at this period, the rates are so low and they can use the accumulated capital for content production once restriction subsides</a:t>
            </a:r>
            <a:endParaRPr dirty="0">
              <a:solidFill>
                <a:schemeClr val="dk1"/>
              </a:solidFill>
            </a:endParaRPr>
          </a:p>
        </p:txBody>
      </p:sp>
    </p:spTree>
    <p:extLst>
      <p:ext uri="{BB962C8B-B14F-4D97-AF65-F5344CB8AC3E}">
        <p14:creationId xmlns:p14="http://schemas.microsoft.com/office/powerpoint/2010/main" val="333662080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86b0bb0bfb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86b0bb0bfb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extLst>
      <p:ext uri="{BB962C8B-B14F-4D97-AF65-F5344CB8AC3E}">
        <p14:creationId xmlns:p14="http://schemas.microsoft.com/office/powerpoint/2010/main" val="240509166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8d3122594d_5_2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8d3122594d_5_2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dk1"/>
                </a:solidFill>
              </a:rPr>
              <a:t>YTD Net Income in Q3 almost double that of last year’s </a:t>
            </a:r>
            <a:r>
              <a:rPr lang="en-US" dirty="0">
                <a:solidFill>
                  <a:schemeClr val="dk1"/>
                </a:solidFill>
                <a:sym typeface="Wingdings" panose="05000000000000000000" pitchFamily="2" charset="2"/>
              </a:rPr>
              <a:t> really emphasizes how well COVID has played into their hands in the short term</a:t>
            </a:r>
            <a:endParaRPr dirty="0">
              <a:solidFill>
                <a:schemeClr val="dk1"/>
              </a:solidFill>
            </a:endParaRPr>
          </a:p>
        </p:txBody>
      </p:sp>
    </p:spTree>
    <p:extLst>
      <p:ext uri="{BB962C8B-B14F-4D97-AF65-F5344CB8AC3E}">
        <p14:creationId xmlns:p14="http://schemas.microsoft.com/office/powerpoint/2010/main" val="295090079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8d3122594d_5_2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8d3122594d_5_2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extLst>
      <p:ext uri="{BB962C8B-B14F-4D97-AF65-F5344CB8AC3E}">
        <p14:creationId xmlns:p14="http://schemas.microsoft.com/office/powerpoint/2010/main" val="2055457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CA" sz="2000"/>
              <a:t>70-80s</a:t>
            </a:r>
            <a:endParaRPr sz="2000"/>
          </a:p>
          <a:p>
            <a:pPr marL="0" lvl="0" indent="0" algn="l" rtl="0">
              <a:spcBef>
                <a:spcPts val="0"/>
              </a:spcBef>
              <a:spcAft>
                <a:spcPts val="0"/>
              </a:spcAft>
              <a:buNone/>
            </a:pPr>
            <a:r>
              <a:rPr lang="en-CA" sz="2000"/>
              <a:t>this is really wehre the modern film entertainment begins to take shape. The idea of media as a business really takes </a:t>
            </a:r>
            <a:endParaRPr sz="2000"/>
          </a:p>
          <a:p>
            <a:pPr marL="0" lvl="0" indent="0" algn="l" rtl="0">
              <a:spcBef>
                <a:spcPts val="0"/>
              </a:spcBef>
              <a:spcAft>
                <a:spcPts val="0"/>
              </a:spcAft>
              <a:buNone/>
            </a:pPr>
            <a:r>
              <a:rPr lang="en-CA" sz="2000"/>
              <a:t>rise of sex and violence in film</a:t>
            </a:r>
            <a:endParaRPr sz="2000"/>
          </a:p>
          <a:p>
            <a:pPr marL="0" lvl="0" indent="0" algn="l" rtl="0">
              <a:spcBef>
                <a:spcPts val="0"/>
              </a:spcBef>
              <a:spcAft>
                <a:spcPts val="0"/>
              </a:spcAft>
              <a:buNone/>
            </a:pPr>
            <a:r>
              <a:rPr lang="en-CA" sz="2000"/>
              <a:t>increased sophistication of film as a business</a:t>
            </a:r>
            <a:endParaRPr sz="2000"/>
          </a:p>
          <a:p>
            <a:pPr marL="0" lvl="0" indent="0" algn="l" rtl="0">
              <a:spcBef>
                <a:spcPts val="0"/>
              </a:spcBef>
              <a:spcAft>
                <a:spcPts val="0"/>
              </a:spcAft>
              <a:buNone/>
            </a:pPr>
            <a:endParaRPr sz="2000"/>
          </a:p>
          <a:p>
            <a:pPr marL="0" lvl="0" indent="0" algn="l" rtl="0">
              <a:spcBef>
                <a:spcPts val="0"/>
              </a:spcBef>
              <a:spcAft>
                <a:spcPts val="0"/>
              </a:spcAft>
              <a:buNone/>
            </a:pPr>
            <a:r>
              <a:rPr lang="en-CA" sz="2000"/>
              <a:t>at this time, studios begin to commit to fewer but larger projects</a:t>
            </a:r>
            <a:endParaRPr sz="2000"/>
          </a:p>
          <a:p>
            <a:pPr marL="0" lvl="0" indent="0" algn="l" rtl="0">
              <a:spcBef>
                <a:spcPts val="0"/>
              </a:spcBef>
              <a:spcAft>
                <a:spcPts val="0"/>
              </a:spcAft>
              <a:buNone/>
            </a:pPr>
            <a:r>
              <a:rPr lang="en-CA" sz="2000"/>
              <a:t>advertising up</a:t>
            </a:r>
            <a:endParaRPr sz="2000"/>
          </a:p>
          <a:p>
            <a:pPr marL="0" lvl="0" indent="0" algn="l" rtl="0">
              <a:spcBef>
                <a:spcPts val="0"/>
              </a:spcBef>
              <a:spcAft>
                <a:spcPts val="0"/>
              </a:spcAft>
              <a:buNone/>
            </a:pPr>
            <a:r>
              <a:rPr lang="en-CA" sz="2000"/>
              <a:t>film strategy up</a:t>
            </a:r>
            <a:endParaRPr sz="2000"/>
          </a:p>
          <a:p>
            <a:pPr marL="0" lvl="0" indent="0" algn="l" rtl="0">
              <a:spcBef>
                <a:spcPts val="0"/>
              </a:spcBef>
              <a:spcAft>
                <a:spcPts val="0"/>
              </a:spcAft>
              <a:buNone/>
            </a:pPr>
            <a:r>
              <a:rPr lang="en-CA" sz="2000"/>
              <a:t>monetization strategies greatly enhanced and become increasingly sophisticated</a:t>
            </a:r>
            <a:endParaRPr sz="2000"/>
          </a:p>
          <a:p>
            <a:pPr marL="0" lvl="0" indent="0" algn="l" rtl="0">
              <a:spcBef>
                <a:spcPts val="0"/>
              </a:spcBef>
              <a:spcAft>
                <a:spcPts val="0"/>
              </a:spcAft>
              <a:buNone/>
            </a:pPr>
            <a:endParaRPr sz="2000"/>
          </a:p>
          <a:p>
            <a:pPr marL="0" lvl="0" indent="0" algn="l" rtl="0">
              <a:spcBef>
                <a:spcPts val="0"/>
              </a:spcBef>
              <a:spcAft>
                <a:spcPts val="0"/>
              </a:spcAft>
              <a:buNone/>
            </a:pPr>
            <a:r>
              <a:rPr lang="en-CA" sz="2000"/>
              <a:t>Wide release as opposed to gradual release where they would test films in individual markets and role out gradually later</a:t>
            </a:r>
            <a:endParaRPr sz="2000"/>
          </a:p>
          <a:p>
            <a:pPr marL="0" lvl="0" indent="0" algn="l" rtl="0">
              <a:spcBef>
                <a:spcPts val="0"/>
              </a:spcBef>
              <a:spcAft>
                <a:spcPts val="0"/>
              </a:spcAft>
              <a:buNone/>
            </a:pPr>
            <a:endParaRPr sz="2000"/>
          </a:p>
          <a:p>
            <a:pPr marL="0" lvl="0" indent="0" algn="l" rtl="0">
              <a:spcBef>
                <a:spcPts val="0"/>
              </a:spcBef>
              <a:spcAft>
                <a:spcPts val="0"/>
              </a:spcAft>
              <a:buNone/>
            </a:pPr>
            <a:r>
              <a:rPr lang="en-CA" sz="2000"/>
              <a:t>Movies had larger advertsiign budgets (TV, Radio) so they favoured an all at onve style of relaeaase </a:t>
            </a:r>
            <a:endParaRPr sz="2000"/>
          </a:p>
          <a:p>
            <a:pPr marL="0" lvl="0" indent="0" algn="l" rtl="0">
              <a:spcBef>
                <a:spcPts val="0"/>
              </a:spcBef>
              <a:spcAft>
                <a:spcPts val="0"/>
              </a:spcAft>
              <a:buNone/>
            </a:pPr>
            <a:endParaRPr sz="2000"/>
          </a:p>
          <a:p>
            <a:pPr marL="0" lvl="0" indent="0" algn="l" rtl="0">
              <a:spcBef>
                <a:spcPts val="0"/>
              </a:spcBef>
              <a:spcAft>
                <a:spcPts val="0"/>
              </a:spcAft>
              <a:buNone/>
            </a:pPr>
            <a:r>
              <a:rPr lang="en-CA" sz="2000"/>
              <a:t>due to the increased expense in making the films we see rise of knock offs and sequels</a:t>
            </a:r>
            <a:endParaRPr sz="2000"/>
          </a:p>
          <a:p>
            <a:pPr marL="0" lvl="0" indent="0" algn="l" rtl="0">
              <a:spcBef>
                <a:spcPts val="0"/>
              </a:spcBef>
              <a:spcAft>
                <a:spcPts val="0"/>
              </a:spcAft>
              <a:buNone/>
            </a:pPr>
            <a:endParaRPr sz="2000"/>
          </a:p>
          <a:p>
            <a:pPr marL="0" lvl="0" indent="0" algn="l" rtl="0">
              <a:spcBef>
                <a:spcPts val="0"/>
              </a:spcBef>
              <a:spcAft>
                <a:spcPts val="0"/>
              </a:spcAft>
              <a:buNone/>
            </a:pPr>
            <a:endParaRPr/>
          </a:p>
        </p:txBody>
      </p:sp>
      <p:sp>
        <p:nvSpPr>
          <p:cNvPr id="149" name="Google Shape;14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86b0bb0bfb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86b0bb0bfb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extLst>
      <p:ext uri="{BB962C8B-B14F-4D97-AF65-F5344CB8AC3E}">
        <p14:creationId xmlns:p14="http://schemas.microsoft.com/office/powerpoint/2010/main" val="19322027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8d3122594d_5_2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8d3122594d_5_2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dk1"/>
                </a:solidFill>
              </a:rPr>
              <a:t>Slowed down content production </a:t>
            </a:r>
            <a:r>
              <a:rPr lang="en-US" dirty="0">
                <a:solidFill>
                  <a:schemeClr val="dk1"/>
                </a:solidFill>
                <a:sym typeface="Wingdings" panose="05000000000000000000" pitchFamily="2" charset="2"/>
              </a:rPr>
              <a:t> COVID restrictions</a:t>
            </a:r>
          </a:p>
          <a:p>
            <a:pPr marL="0" lvl="0" indent="0" algn="l" rtl="0">
              <a:spcBef>
                <a:spcPts val="0"/>
              </a:spcBef>
              <a:spcAft>
                <a:spcPts val="0"/>
              </a:spcAft>
              <a:buNone/>
            </a:pPr>
            <a:r>
              <a:rPr lang="en-US" dirty="0">
                <a:solidFill>
                  <a:schemeClr val="dk1"/>
                </a:solidFill>
                <a:sym typeface="Wingdings" panose="05000000000000000000" pitchFamily="2" charset="2"/>
              </a:rPr>
              <a:t>Global presence in both offices, payments, and production makes them exposed to forex risks</a:t>
            </a:r>
          </a:p>
          <a:p>
            <a:pPr marL="0" lvl="0" indent="0" algn="l" rtl="0">
              <a:spcBef>
                <a:spcPts val="0"/>
              </a:spcBef>
              <a:spcAft>
                <a:spcPts val="0"/>
              </a:spcAft>
              <a:buNone/>
            </a:pPr>
            <a:r>
              <a:rPr lang="en-US" dirty="0">
                <a:solidFill>
                  <a:schemeClr val="dk1"/>
                </a:solidFill>
                <a:sym typeface="Wingdings" panose="05000000000000000000" pitchFamily="2" charset="2"/>
              </a:rPr>
              <a:t>USD weakened over the year</a:t>
            </a:r>
            <a:endParaRPr dirty="0">
              <a:solidFill>
                <a:schemeClr val="dk1"/>
              </a:solidFill>
            </a:endParaRPr>
          </a:p>
        </p:txBody>
      </p:sp>
    </p:spTree>
    <p:extLst>
      <p:ext uri="{BB962C8B-B14F-4D97-AF65-F5344CB8AC3E}">
        <p14:creationId xmlns:p14="http://schemas.microsoft.com/office/powerpoint/2010/main" val="29403185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8d3122594d_5_2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8d3122594d_5_2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dk1"/>
                </a:solidFill>
              </a:rPr>
              <a:t>Scale down on buying production equipment</a:t>
            </a:r>
          </a:p>
          <a:p>
            <a:pPr marL="0" lvl="0" indent="0" algn="l" rtl="0">
              <a:spcBef>
                <a:spcPts val="0"/>
              </a:spcBef>
              <a:spcAft>
                <a:spcPts val="0"/>
              </a:spcAft>
              <a:buNone/>
            </a:pPr>
            <a:endParaRPr lang="en-US" dirty="0">
              <a:solidFill>
                <a:schemeClr val="dk1"/>
              </a:solidFill>
            </a:endParaRPr>
          </a:p>
          <a:p>
            <a:pPr marL="0" lvl="0" indent="0" algn="l" rtl="0">
              <a:spcBef>
                <a:spcPts val="0"/>
              </a:spcBef>
              <a:spcAft>
                <a:spcPts val="0"/>
              </a:spcAft>
              <a:buNone/>
            </a:pPr>
            <a:r>
              <a:rPr lang="en-US" dirty="0">
                <a:solidFill>
                  <a:schemeClr val="dk1"/>
                </a:solidFill>
              </a:rPr>
              <a:t>Cash balance a lot more </a:t>
            </a:r>
            <a:r>
              <a:rPr lang="en-US" dirty="0">
                <a:solidFill>
                  <a:schemeClr val="dk1"/>
                </a:solidFill>
                <a:sym typeface="Wingdings" panose="05000000000000000000" pitchFamily="2" charset="2"/>
              </a:rPr>
              <a:t> might be to produce something big or just a glut (content production halt)</a:t>
            </a:r>
          </a:p>
          <a:p>
            <a:pPr marL="0" lvl="0" indent="0" algn="l" rtl="0">
              <a:spcBef>
                <a:spcPts val="0"/>
              </a:spcBef>
              <a:spcAft>
                <a:spcPts val="0"/>
              </a:spcAft>
              <a:buNone/>
            </a:pPr>
            <a:endParaRPr lang="en-US" dirty="0">
              <a:solidFill>
                <a:schemeClr val="dk1"/>
              </a:solidFill>
              <a:sym typeface="Wingdings" panose="05000000000000000000" pitchFamily="2" charset="2"/>
            </a:endParaRPr>
          </a:p>
          <a:p>
            <a:pPr marL="0" lvl="0" indent="0" algn="l" rtl="0">
              <a:spcBef>
                <a:spcPts val="0"/>
              </a:spcBef>
              <a:spcAft>
                <a:spcPts val="0"/>
              </a:spcAft>
              <a:buNone/>
            </a:pPr>
            <a:r>
              <a:rPr lang="en-US" dirty="0">
                <a:solidFill>
                  <a:schemeClr val="dk1"/>
                </a:solidFill>
                <a:sym typeface="Wingdings" panose="05000000000000000000" pitchFamily="2" charset="2"/>
              </a:rPr>
              <a:t>Had to sell off some PPE to increase cash balance and overall liquidity</a:t>
            </a:r>
            <a:endParaRPr dirty="0">
              <a:solidFill>
                <a:schemeClr val="dk1"/>
              </a:solidFill>
            </a:endParaRPr>
          </a:p>
        </p:txBody>
      </p:sp>
    </p:spTree>
    <p:extLst>
      <p:ext uri="{BB962C8B-B14F-4D97-AF65-F5344CB8AC3E}">
        <p14:creationId xmlns:p14="http://schemas.microsoft.com/office/powerpoint/2010/main" val="6196782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8d3122594d_5_2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8d3122594d_5_2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dk1"/>
                </a:solidFill>
              </a:rPr>
              <a:t>Net Income over the years</a:t>
            </a:r>
          </a:p>
          <a:p>
            <a:pPr marL="0" lvl="0" indent="0" algn="l" rtl="0">
              <a:spcBef>
                <a:spcPts val="0"/>
              </a:spcBef>
              <a:spcAft>
                <a:spcPts val="0"/>
              </a:spcAft>
              <a:buNone/>
            </a:pPr>
            <a:r>
              <a:rPr lang="en-US" dirty="0">
                <a:solidFill>
                  <a:schemeClr val="dk1"/>
                </a:solidFill>
              </a:rPr>
              <a:t>Growth in amortization expense because they’re adding more and more</a:t>
            </a:r>
            <a:endParaRPr dirty="0">
              <a:solidFill>
                <a:schemeClr val="dk1"/>
              </a:solidFill>
            </a:endParaRPr>
          </a:p>
        </p:txBody>
      </p:sp>
    </p:spTree>
    <p:extLst>
      <p:ext uri="{BB962C8B-B14F-4D97-AF65-F5344CB8AC3E}">
        <p14:creationId xmlns:p14="http://schemas.microsoft.com/office/powerpoint/2010/main" val="415853440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8d3122594d_5_2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8d3122594d_5_2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extLst>
      <p:ext uri="{BB962C8B-B14F-4D97-AF65-F5344CB8AC3E}">
        <p14:creationId xmlns:p14="http://schemas.microsoft.com/office/powerpoint/2010/main" val="97161713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86b0bb0bfb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86b0bb0bfb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extLst>
      <p:ext uri="{BB962C8B-B14F-4D97-AF65-F5344CB8AC3E}">
        <p14:creationId xmlns:p14="http://schemas.microsoft.com/office/powerpoint/2010/main" val="166223715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8d3122594d_5_2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8d3122594d_5_2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extLst>
      <p:ext uri="{BB962C8B-B14F-4D97-AF65-F5344CB8AC3E}">
        <p14:creationId xmlns:p14="http://schemas.microsoft.com/office/powerpoint/2010/main" val="304519217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8d3122594d_5_2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8d3122594d_5_2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extLst>
      <p:ext uri="{BB962C8B-B14F-4D97-AF65-F5344CB8AC3E}">
        <p14:creationId xmlns:p14="http://schemas.microsoft.com/office/powerpoint/2010/main" val="365299987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8d3122594d_5_2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8d3122594d_5_2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dk1"/>
                </a:solidFill>
              </a:rPr>
              <a:t>A lot of maturity are LT, most of them in 2025</a:t>
            </a:r>
          </a:p>
          <a:p>
            <a:pPr marL="0" lvl="0" indent="0" algn="l" rtl="0">
              <a:spcBef>
                <a:spcPts val="0"/>
              </a:spcBef>
              <a:spcAft>
                <a:spcPts val="0"/>
              </a:spcAft>
              <a:buNone/>
            </a:pPr>
            <a:r>
              <a:rPr lang="en-US" dirty="0">
                <a:solidFill>
                  <a:schemeClr val="dk1"/>
                </a:solidFill>
              </a:rPr>
              <a:t>All debt is at a fixed rate, compared to AMC which has over 20% in variable rates which my teammate will later touch on</a:t>
            </a:r>
            <a:endParaRPr dirty="0">
              <a:solidFill>
                <a:schemeClr val="dk1"/>
              </a:solidFill>
            </a:endParaRPr>
          </a:p>
        </p:txBody>
      </p:sp>
    </p:spTree>
    <p:extLst>
      <p:ext uri="{BB962C8B-B14F-4D97-AF65-F5344CB8AC3E}">
        <p14:creationId xmlns:p14="http://schemas.microsoft.com/office/powerpoint/2010/main" val="393687555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8d3122594d_5_2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8d3122594d_5_2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dk1"/>
                </a:solidFill>
              </a:rPr>
              <a:t>Monster profitability compared to the other companies</a:t>
            </a:r>
          </a:p>
          <a:p>
            <a:pPr marL="0" lvl="0" indent="0" algn="l" rtl="0">
              <a:spcBef>
                <a:spcPts val="0"/>
              </a:spcBef>
              <a:spcAft>
                <a:spcPts val="0"/>
              </a:spcAft>
              <a:buNone/>
            </a:pPr>
            <a:r>
              <a:rPr lang="en-US" dirty="0">
                <a:solidFill>
                  <a:schemeClr val="dk1"/>
                </a:solidFill>
              </a:rPr>
              <a:t>Included Viacom as we find it similar (SHOWTIME, Nickelodeon, CBS)</a:t>
            </a:r>
            <a:endParaRPr dirty="0">
              <a:solidFill>
                <a:schemeClr val="dk1"/>
              </a:solidFill>
            </a:endParaRPr>
          </a:p>
        </p:txBody>
      </p:sp>
    </p:spTree>
    <p:extLst>
      <p:ext uri="{BB962C8B-B14F-4D97-AF65-F5344CB8AC3E}">
        <p14:creationId xmlns:p14="http://schemas.microsoft.com/office/powerpoint/2010/main" val="4095155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8d3122594d_5_2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8d3122594d_5_2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dk1"/>
                </a:solidFill>
              </a:rPr>
              <a:t>Bubble territory, who knows?</a:t>
            </a:r>
          </a:p>
          <a:p>
            <a:pPr marL="0" lvl="0" indent="0" algn="l" rtl="0">
              <a:spcBef>
                <a:spcPts val="0"/>
              </a:spcBef>
              <a:spcAft>
                <a:spcPts val="0"/>
              </a:spcAft>
              <a:buNone/>
            </a:pPr>
            <a:r>
              <a:rPr lang="en-US" dirty="0">
                <a:solidFill>
                  <a:schemeClr val="dk1"/>
                </a:solidFill>
              </a:rPr>
              <a:t>Expensive stock</a:t>
            </a:r>
            <a:endParaRPr dirty="0">
              <a:solidFill>
                <a:schemeClr val="dk1"/>
              </a:solidFill>
            </a:endParaRPr>
          </a:p>
        </p:txBody>
      </p:sp>
    </p:spTree>
    <p:extLst>
      <p:ext uri="{BB962C8B-B14F-4D97-AF65-F5344CB8AC3E}">
        <p14:creationId xmlns:p14="http://schemas.microsoft.com/office/powerpoint/2010/main" val="34220851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8d3122594d_5_2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8d3122594d_5_2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dk1"/>
                </a:solidFill>
              </a:rPr>
              <a:t>Buy but would wait for Q4 results, see if the subscriber growth </a:t>
            </a:r>
            <a:r>
              <a:rPr lang="en-US">
                <a:solidFill>
                  <a:schemeClr val="dk1"/>
                </a:solidFill>
              </a:rPr>
              <a:t>is faltering</a:t>
            </a:r>
            <a:endParaRPr dirty="0">
              <a:solidFill>
                <a:schemeClr val="dk1"/>
              </a:solidFill>
            </a:endParaRPr>
          </a:p>
        </p:txBody>
      </p:sp>
    </p:spTree>
    <p:extLst>
      <p:ext uri="{BB962C8B-B14F-4D97-AF65-F5344CB8AC3E}">
        <p14:creationId xmlns:p14="http://schemas.microsoft.com/office/powerpoint/2010/main" val="191572708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[Talk about year performance, market cap, PE]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CA" sz="1200" b="0" i="0" u="none" strike="noStrike" cap="none" smtClean="0">
                <a:solidFill>
                  <a:schemeClr val="dk1"/>
                </a:solidFill>
                <a:latin typeface="Calibri"/>
                <a:ea typeface="Calibri"/>
                <a:cs typeface="Calibri"/>
                <a:sym typeface="Calibri"/>
              </a:rPr>
              <a:t>84</a:t>
            </a:fld>
            <a:endParaRPr lang="en-C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0525590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[Talk about PE ratio]</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CA" sz="1200" b="0" i="0" u="none" strike="noStrike" cap="none" smtClean="0">
                <a:solidFill>
                  <a:schemeClr val="dk1"/>
                </a:solidFill>
                <a:latin typeface="Calibri"/>
                <a:ea typeface="Calibri"/>
                <a:cs typeface="Calibri"/>
                <a:sym typeface="Calibri"/>
              </a:rPr>
              <a:t>85</a:t>
            </a:fld>
            <a:endParaRPr lang="en-C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0822984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Large goodwill impairment of -98 million in Q4 2019 caused large EPS drop from a recalculation in the Fair value of AMCNI, </a:t>
            </a:r>
            <a:r>
              <a:rPr lang="en-US" dirty="0"/>
              <a:t>The decrease in the estimated fair value was in response to current and expected trends across the International television broadcasting markets, as well as a decrease in the financial multiples used to estimate the fair value using the market approach.</a:t>
            </a:r>
            <a:endParaRPr lang="en-CA"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CA" sz="1200" b="0" i="0" u="none" strike="noStrike" cap="none" smtClean="0">
                <a:solidFill>
                  <a:schemeClr val="dk1"/>
                </a:solidFill>
                <a:latin typeface="Calibri"/>
                <a:ea typeface="Calibri"/>
                <a:cs typeface="Calibri"/>
                <a:sym typeface="Calibri"/>
              </a:rPr>
              <a:t>86</a:t>
            </a:fld>
            <a:endParaRPr lang="en-C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1473238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large increase in share price in November comes from AMCX beating both revenue and earnings estimates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CA" sz="1200" b="0" i="0" u="none" strike="noStrike" cap="none" smtClean="0">
                <a:solidFill>
                  <a:schemeClr val="dk1"/>
                </a:solidFill>
                <a:latin typeface="Calibri"/>
                <a:ea typeface="Calibri"/>
                <a:cs typeface="Calibri"/>
                <a:sym typeface="Calibri"/>
              </a:rPr>
              <a:t>89</a:t>
            </a:fld>
            <a:endParaRPr lang="en-C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6670410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[Large fluctuations]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CA" sz="1200" b="0" i="0" u="none" strike="noStrike" cap="none" smtClean="0">
                <a:solidFill>
                  <a:schemeClr val="dk1"/>
                </a:solidFill>
                <a:latin typeface="Calibri"/>
                <a:ea typeface="Calibri"/>
                <a:cs typeface="Calibri"/>
                <a:sym typeface="Calibri"/>
              </a:rPr>
              <a:t>90</a:t>
            </a:fld>
            <a:endParaRPr lang="en-C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802422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[Different SVOD platforms]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CA" sz="1200" b="0" i="0" u="none" strike="noStrike" cap="none" smtClean="0">
                <a:solidFill>
                  <a:schemeClr val="dk1"/>
                </a:solidFill>
                <a:latin typeface="Calibri"/>
                <a:ea typeface="Calibri"/>
                <a:cs typeface="Calibri"/>
                <a:sym typeface="Calibri"/>
              </a:rPr>
              <a:t>96</a:t>
            </a:fld>
            <a:endParaRPr lang="en-C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1882517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[Revenue streams and their main sources of income, focus more on domestic market]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CA" sz="1200" b="0" i="0" u="none" strike="noStrike" cap="none" smtClean="0">
                <a:solidFill>
                  <a:schemeClr val="dk1"/>
                </a:solidFill>
                <a:latin typeface="Calibri"/>
                <a:ea typeface="Calibri"/>
                <a:cs typeface="Calibri"/>
                <a:sym typeface="Calibri"/>
              </a:rPr>
              <a:t>102</a:t>
            </a:fld>
            <a:endParaRPr lang="en-C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4890064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[Talk about content on each platform]</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CA" sz="1200" b="0" i="0" u="none" strike="noStrike" cap="none" smtClean="0">
                <a:solidFill>
                  <a:schemeClr val="dk1"/>
                </a:solidFill>
                <a:latin typeface="Calibri"/>
                <a:ea typeface="Calibri"/>
                <a:cs typeface="Calibri"/>
                <a:sym typeface="Calibri"/>
              </a:rPr>
              <a:t>103</a:t>
            </a:fld>
            <a:endParaRPr lang="en-C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50377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CA"/>
              <a:t>Were focused on film, TV and OTT for this presentation</a:t>
            </a:r>
            <a:endParaRPr/>
          </a:p>
        </p:txBody>
      </p:sp>
      <p:sp>
        <p:nvSpPr>
          <p:cNvPr id="176" name="Google Shape;17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[Future outlook with the estimated increase in subscriber base and valuation]</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CA" sz="1200" b="0" i="0" u="none" strike="noStrike" cap="none" smtClean="0">
                <a:solidFill>
                  <a:schemeClr val="dk1"/>
                </a:solidFill>
                <a:latin typeface="Calibri"/>
                <a:ea typeface="Calibri"/>
                <a:cs typeface="Calibri"/>
                <a:sym typeface="Calibri"/>
              </a:rPr>
              <a:t>105</a:t>
            </a:fld>
            <a:endParaRPr lang="en-C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7383437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[Expand on strategy – 10K]</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CA" sz="1200" b="0" i="0" u="none" strike="noStrike" cap="none" smtClean="0">
                <a:solidFill>
                  <a:schemeClr val="dk1"/>
                </a:solidFill>
                <a:latin typeface="Calibri"/>
                <a:ea typeface="Calibri"/>
                <a:cs typeface="Calibri"/>
                <a:sym typeface="Calibri"/>
              </a:rPr>
              <a:t>107</a:t>
            </a:fld>
            <a:endParaRPr lang="en-C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2954316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[Expand on points]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CA" sz="1200" b="0" i="0" u="none" strike="noStrike" cap="none" smtClean="0">
                <a:solidFill>
                  <a:schemeClr val="dk1"/>
                </a:solidFill>
                <a:latin typeface="Calibri"/>
                <a:ea typeface="Calibri"/>
                <a:cs typeface="Calibri"/>
                <a:sym typeface="Calibri"/>
              </a:rPr>
              <a:t>108</a:t>
            </a:fld>
            <a:endParaRPr lang="en-C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6917143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[Expand on </a:t>
            </a:r>
            <a:r>
              <a:rPr lang="en-CA" dirty="0" err="1"/>
              <a:t>covid</a:t>
            </a:r>
            <a:r>
              <a:rPr lang="en-CA" dirty="0"/>
              <a:t> impacts]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CA" sz="1200" b="0" i="0" u="none" strike="noStrike" cap="none" smtClean="0">
                <a:solidFill>
                  <a:schemeClr val="dk1"/>
                </a:solidFill>
                <a:latin typeface="Calibri"/>
                <a:ea typeface="Calibri"/>
                <a:cs typeface="Calibri"/>
                <a:sym typeface="Calibri"/>
              </a:rPr>
              <a:t>109</a:t>
            </a:fld>
            <a:endParaRPr lang="en-C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545692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[Combine the </a:t>
            </a:r>
            <a:r>
              <a:rPr lang="en-CA" dirty="0" err="1"/>
              <a:t>dutch</a:t>
            </a:r>
            <a:r>
              <a:rPr lang="en-CA" dirty="0"/>
              <a:t> auction tenders and talk about that]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CA" sz="1200" b="0" i="0" u="none" strike="noStrike" cap="none" smtClean="0">
                <a:solidFill>
                  <a:schemeClr val="dk1"/>
                </a:solidFill>
                <a:latin typeface="Calibri"/>
                <a:ea typeface="Calibri"/>
                <a:cs typeface="Calibri"/>
                <a:sym typeface="Calibri"/>
              </a:rPr>
              <a:t>110</a:t>
            </a:fld>
            <a:endParaRPr lang="en-C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2582887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[Expand a bit on the people]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CA" sz="1200" b="0" i="0" u="none" strike="noStrike" cap="none" smtClean="0">
                <a:solidFill>
                  <a:schemeClr val="dk1"/>
                </a:solidFill>
                <a:latin typeface="Calibri"/>
                <a:ea typeface="Calibri"/>
                <a:cs typeface="Calibri"/>
                <a:sym typeface="Calibri"/>
              </a:rPr>
              <a:t>112</a:t>
            </a:fld>
            <a:endParaRPr lang="en-C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2090768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[Expand on people]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CA" sz="1200" b="0" i="0" u="none" strike="noStrike" cap="none" smtClean="0">
                <a:solidFill>
                  <a:schemeClr val="dk1"/>
                </a:solidFill>
                <a:latin typeface="Calibri"/>
                <a:ea typeface="Calibri"/>
                <a:cs typeface="Calibri"/>
                <a:sym typeface="Calibri"/>
              </a:rPr>
              <a:t>113</a:t>
            </a:fld>
            <a:endParaRPr lang="en-C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1118162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[Main sources of executive comp]</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CA" sz="1200" b="0" i="0" u="none" strike="noStrike" cap="none" smtClean="0">
                <a:solidFill>
                  <a:schemeClr val="dk1"/>
                </a:solidFill>
                <a:latin typeface="Calibri"/>
                <a:ea typeface="Calibri"/>
                <a:cs typeface="Calibri"/>
                <a:sym typeface="Calibri"/>
              </a:rPr>
              <a:t>114</a:t>
            </a:fld>
            <a:endParaRPr lang="en-C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5372514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none" strike="noStrike" dirty="0">
                <a:solidFill>
                  <a:srgbClr val="555555"/>
                </a:solidFill>
                <a:effectLst/>
                <a:latin typeface="-apple-system"/>
                <a:hlinkClick r:id="rId3"/>
              </a:rPr>
              <a:t>Program Rights Obligations</a:t>
            </a:r>
            <a:r>
              <a:rPr lang="en-US" b="0" i="0" dirty="0">
                <a:solidFill>
                  <a:srgbClr val="333333"/>
                </a:solidFill>
                <a:effectLst/>
                <a:latin typeface="-apple-system"/>
              </a:rPr>
              <a:t> means all obligations in respect of the purchase, use, license or acquisition of programs, programming materials, films and similar assets that relate to the utilization of the Program Rights.</a:t>
            </a:r>
            <a:endParaRPr lang="en-CA"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CA" sz="1200" b="0" i="0" u="none" strike="noStrike" cap="none" smtClean="0">
                <a:solidFill>
                  <a:schemeClr val="dk1"/>
                </a:solidFill>
                <a:latin typeface="Calibri"/>
                <a:ea typeface="Calibri"/>
                <a:cs typeface="Calibri"/>
                <a:sym typeface="Calibri"/>
              </a:rPr>
              <a:t>116</a:t>
            </a:fld>
            <a:endParaRPr lang="en-C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3695802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CA" sz="1200" b="0" i="0" u="none" strike="noStrike" cap="none" smtClean="0">
                <a:solidFill>
                  <a:schemeClr val="dk1"/>
                </a:solidFill>
                <a:latin typeface="Calibri"/>
                <a:ea typeface="Calibri"/>
                <a:cs typeface="Calibri"/>
                <a:sym typeface="Calibri"/>
              </a:rPr>
              <a:t>125</a:t>
            </a:fld>
            <a:endParaRPr lang="en-C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74906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4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66259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3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3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3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4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4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4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4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4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4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4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44"/>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4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10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10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5.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77.png"/><Relationship Id="rId4" Type="http://schemas.openxmlformats.org/officeDocument/2006/relationships/image" Target="../media/image76.jpeg"/></Relationships>
</file>

<file path=ppt/slides/_rels/slide11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96.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79.jpeg"/></Relationships>
</file>

<file path=ppt/slides/_rels/slide11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1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03.xml"/><Relationship Id="rId1" Type="http://schemas.openxmlformats.org/officeDocument/2006/relationships/slideLayout" Target="../slideLayouts/slideLayout1.xml"/><Relationship Id="rId4" Type="http://schemas.openxmlformats.org/officeDocument/2006/relationships/image" Target="../media/image100.png"/></Relationships>
</file>

<file path=ppt/slides/_rels/slide13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4.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6.xml"/><Relationship Id="rId1" Type="http://schemas.openxmlformats.org/officeDocument/2006/relationships/slideLayout" Target="../slideLayouts/slideLayout12.xml"/></Relationships>
</file>

<file path=ppt/slides/_rels/slide14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7.xml"/><Relationship Id="rId1" Type="http://schemas.openxmlformats.org/officeDocument/2006/relationships/slideLayout" Target="../slideLayouts/slideLayout12.xml"/></Relationships>
</file>

<file path=ppt/slides/_rels/slide14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8.xml"/><Relationship Id="rId1" Type="http://schemas.openxmlformats.org/officeDocument/2006/relationships/slideLayout" Target="../slideLayouts/slideLayout12.xml"/></Relationships>
</file>

<file path=ppt/slides/_rels/slide14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9.xml"/><Relationship Id="rId1" Type="http://schemas.openxmlformats.org/officeDocument/2006/relationships/slideLayout" Target="../slideLayouts/slideLayout12.xml"/></Relationships>
</file>

<file path=ppt/slides/_rels/slide14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10.xml"/><Relationship Id="rId1" Type="http://schemas.openxmlformats.org/officeDocument/2006/relationships/slideLayout" Target="../slideLayouts/slideLayout12.xml"/></Relationships>
</file>

<file path=ppt/slides/_rels/slide14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11.xml"/><Relationship Id="rId1" Type="http://schemas.openxmlformats.org/officeDocument/2006/relationships/slideLayout" Target="../slideLayouts/slideLayout12.xml"/></Relationships>
</file>

<file path=ppt/slides/_rels/slide14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2.xml"/><Relationship Id="rId1" Type="http://schemas.openxmlformats.org/officeDocument/2006/relationships/slideLayout" Target="../slideLayouts/slideLayout12.xml"/></Relationships>
</file>

<file path=ppt/slides/_rels/slide14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13.xml"/><Relationship Id="rId1" Type="http://schemas.openxmlformats.org/officeDocument/2006/relationships/slideLayout" Target="../slideLayouts/slideLayout12.xml"/></Relationships>
</file>

<file path=ppt/slides/_rels/slide14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15.xml"/><Relationship Id="rId1" Type="http://schemas.openxmlformats.org/officeDocument/2006/relationships/slideLayout" Target="../slideLayouts/slideLayout12.xml"/></Relationships>
</file>

<file path=ppt/slides/_rels/slide15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17.xml"/><Relationship Id="rId1" Type="http://schemas.openxmlformats.org/officeDocument/2006/relationships/slideLayout" Target="../slideLayouts/slideLayout12.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5.jpeg"/></Relationships>
</file>

<file path=ppt/slides/_rels/slide15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18.xml"/><Relationship Id="rId1" Type="http://schemas.openxmlformats.org/officeDocument/2006/relationships/slideLayout" Target="../slideLayouts/slideLayout12.xml"/></Relationships>
</file>

<file path=ppt/slides/_rels/slide154.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notesSlide" Target="../notesSlides/notesSlide119.xml"/><Relationship Id="rId1" Type="http://schemas.openxmlformats.org/officeDocument/2006/relationships/slideLayout" Target="../slideLayouts/slideLayout12.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155.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20.xml"/><Relationship Id="rId1" Type="http://schemas.openxmlformats.org/officeDocument/2006/relationships/slideLayout" Target="../slideLayouts/slideLayout12.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15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21.xml"/><Relationship Id="rId1" Type="http://schemas.openxmlformats.org/officeDocument/2006/relationships/slideLayout" Target="../slideLayouts/slideLayout12.xml"/></Relationships>
</file>

<file path=ppt/slides/_rels/slide15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22.xml"/><Relationship Id="rId1" Type="http://schemas.openxmlformats.org/officeDocument/2006/relationships/slideLayout" Target="../slideLayouts/slideLayout12.xml"/><Relationship Id="rId5" Type="http://schemas.openxmlformats.org/officeDocument/2006/relationships/image" Target="../media/image132.jpeg"/><Relationship Id="rId4" Type="http://schemas.openxmlformats.org/officeDocument/2006/relationships/image" Target="../media/image131.jpeg"/></Relationships>
</file>

<file path=ppt/slides/_rels/slide15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23.xml"/><Relationship Id="rId1" Type="http://schemas.openxmlformats.org/officeDocument/2006/relationships/slideLayout" Target="../slideLayouts/slideLayout12.xml"/></Relationships>
</file>

<file path=ppt/slides/_rels/slide159.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2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25.xml"/><Relationship Id="rId1" Type="http://schemas.openxmlformats.org/officeDocument/2006/relationships/slideLayout" Target="../slideLayouts/slideLayout12.xml"/><Relationship Id="rId4" Type="http://schemas.openxmlformats.org/officeDocument/2006/relationships/image" Target="../media/image136.jpeg"/></Relationships>
</file>

<file path=ppt/slides/_rels/slide16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26.xml"/><Relationship Id="rId1" Type="http://schemas.openxmlformats.org/officeDocument/2006/relationships/slideLayout" Target="../slideLayouts/slideLayout12.xml"/><Relationship Id="rId4" Type="http://schemas.openxmlformats.org/officeDocument/2006/relationships/image" Target="../media/image138.jpeg"/></Relationships>
</file>

<file path=ppt/slides/_rels/slide16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27.xml"/><Relationship Id="rId1" Type="http://schemas.openxmlformats.org/officeDocument/2006/relationships/slideLayout" Target="../slideLayouts/slideLayout12.xml"/><Relationship Id="rId4" Type="http://schemas.openxmlformats.org/officeDocument/2006/relationships/image" Target="../media/image140.jpeg"/></Relationships>
</file>

<file path=ppt/slides/_rels/slide16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28.xml"/><Relationship Id="rId1" Type="http://schemas.openxmlformats.org/officeDocument/2006/relationships/slideLayout" Target="../slideLayouts/slideLayout12.xml"/></Relationships>
</file>

<file path=ppt/slides/_rels/slide16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29.xml"/><Relationship Id="rId1" Type="http://schemas.openxmlformats.org/officeDocument/2006/relationships/slideLayout" Target="../slideLayouts/slideLayout12.xml"/><Relationship Id="rId4" Type="http://schemas.openxmlformats.org/officeDocument/2006/relationships/image" Target="../media/image143.png"/></Relationships>
</file>

<file path=ppt/slides/_rels/slide16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30.xml"/><Relationship Id="rId1" Type="http://schemas.openxmlformats.org/officeDocument/2006/relationships/slideLayout" Target="../slideLayouts/slideLayout12.xml"/><Relationship Id="rId5" Type="http://schemas.openxmlformats.org/officeDocument/2006/relationships/image" Target="../media/image146.png"/><Relationship Id="rId4" Type="http://schemas.openxmlformats.org/officeDocument/2006/relationships/image" Target="../media/image145.png"/></Relationships>
</file>

<file path=ppt/slides/_rels/slide16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31.xml"/><Relationship Id="rId1" Type="http://schemas.openxmlformats.org/officeDocument/2006/relationships/slideLayout" Target="../slideLayouts/slideLayout12.xml"/><Relationship Id="rId5" Type="http://schemas.openxmlformats.org/officeDocument/2006/relationships/image" Target="../media/image149.png"/><Relationship Id="rId4" Type="http://schemas.openxmlformats.org/officeDocument/2006/relationships/image" Target="../media/image148.png"/></Relationships>
</file>

<file path=ppt/slides/_rels/slide16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32.xml"/><Relationship Id="rId1" Type="http://schemas.openxmlformats.org/officeDocument/2006/relationships/slideLayout" Target="../slideLayouts/slideLayout12.xml"/></Relationships>
</file>

<file path=ppt/slides/_rels/slide16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33.xml"/><Relationship Id="rId1" Type="http://schemas.openxmlformats.org/officeDocument/2006/relationships/slideLayout" Target="../slideLayouts/slideLayout12.xml"/></Relationships>
</file>

<file path=ppt/slides/_rels/slide16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3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35.xml"/><Relationship Id="rId1" Type="http://schemas.openxmlformats.org/officeDocument/2006/relationships/slideLayout" Target="../slideLayouts/slideLayout12.xml"/></Relationships>
</file>

<file path=ppt/slides/_rels/slide17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36.xml"/><Relationship Id="rId1" Type="http://schemas.openxmlformats.org/officeDocument/2006/relationships/slideLayout" Target="../slideLayouts/slideLayout12.xml"/></Relationships>
</file>

<file path=ppt/slides/_rels/slide17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37.xml"/><Relationship Id="rId1" Type="http://schemas.openxmlformats.org/officeDocument/2006/relationships/slideLayout" Target="../slideLayouts/slideLayout1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2.xml"/></Relationships>
</file>

<file path=ppt/slides/_rels/slide174.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39.xml"/><Relationship Id="rId1" Type="http://schemas.openxmlformats.org/officeDocument/2006/relationships/slideLayout" Target="../slideLayouts/slideLayout12.xml"/></Relationships>
</file>

<file path=ppt/slides/_rels/slide175.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40.xml"/><Relationship Id="rId1" Type="http://schemas.openxmlformats.org/officeDocument/2006/relationships/slideLayout" Target="../slideLayouts/slideLayout12.xml"/></Relationships>
</file>

<file path=ppt/slides/_rels/slide17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41.xml"/><Relationship Id="rId1" Type="http://schemas.openxmlformats.org/officeDocument/2006/relationships/slideLayout" Target="../slideLayouts/slideLayout12.xml"/></Relationships>
</file>

<file path=ppt/slides/_rels/slide177.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42.xml"/><Relationship Id="rId1" Type="http://schemas.openxmlformats.org/officeDocument/2006/relationships/slideLayout" Target="../slideLayouts/slideLayout12.xml"/></Relationships>
</file>

<file path=ppt/slides/_rels/slide178.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43.xml"/><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44.xml"/><Relationship Id="rId1" Type="http://schemas.openxmlformats.org/officeDocument/2006/relationships/slideLayout" Target="../slideLayouts/slideLayout12.xml"/><Relationship Id="rId4" Type="http://schemas.openxmlformats.org/officeDocument/2006/relationships/image" Target="../media/image16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45.xml"/><Relationship Id="rId1" Type="http://schemas.openxmlformats.org/officeDocument/2006/relationships/slideLayout" Target="../slideLayouts/slideLayout12.xml"/><Relationship Id="rId4" Type="http://schemas.openxmlformats.org/officeDocument/2006/relationships/image" Target="../media/image164.png"/></Relationships>
</file>

<file path=ppt/slides/_rels/slide18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46.xml"/><Relationship Id="rId1" Type="http://schemas.openxmlformats.org/officeDocument/2006/relationships/slideLayout" Target="../slideLayouts/slideLayout12.xml"/><Relationship Id="rId4" Type="http://schemas.openxmlformats.org/officeDocument/2006/relationships/image" Target="../media/image166.png"/></Relationships>
</file>

<file path=ppt/slides/_rels/slide18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47.xml"/><Relationship Id="rId1" Type="http://schemas.openxmlformats.org/officeDocument/2006/relationships/slideLayout" Target="../slideLayouts/slideLayout12.xml"/><Relationship Id="rId4" Type="http://schemas.openxmlformats.org/officeDocument/2006/relationships/image" Target="../media/image168.png"/></Relationships>
</file>

<file path=ppt/slides/_rels/slide183.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48.xml"/><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49.xml"/><Relationship Id="rId1" Type="http://schemas.openxmlformats.org/officeDocument/2006/relationships/slideLayout" Target="../slideLayouts/slideLayout12.xml"/></Relationships>
</file>

<file path=ppt/slides/_rels/slide185.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50.xml"/><Relationship Id="rId1" Type="http://schemas.openxmlformats.org/officeDocument/2006/relationships/slideLayout" Target="../slideLayouts/slideLayout12.xml"/></Relationships>
</file>

<file path=ppt/slides/_rels/slide186.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51.xml"/><Relationship Id="rId1" Type="http://schemas.openxmlformats.org/officeDocument/2006/relationships/slideLayout" Target="../slideLayouts/slideLayout12.xml"/></Relationships>
</file>

<file path=ppt/slides/_rels/slide187.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52.xml"/><Relationship Id="rId1" Type="http://schemas.openxmlformats.org/officeDocument/2006/relationships/slideLayout" Target="../slideLayouts/slideLayout12.xml"/></Relationships>
</file>

<file path=ppt/slides/_rels/slide188.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53.xml"/><Relationship Id="rId1" Type="http://schemas.openxmlformats.org/officeDocument/2006/relationships/slideLayout" Target="../slideLayouts/slideLayout12.xml"/></Relationships>
</file>

<file path=ppt/slides/_rels/slide189.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54.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55.xml"/><Relationship Id="rId1" Type="http://schemas.openxmlformats.org/officeDocument/2006/relationships/slideLayout" Target="../slideLayouts/slideLayout12.xml"/></Relationships>
</file>

<file path=ppt/slides/_rels/slide191.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56.xml"/><Relationship Id="rId1" Type="http://schemas.openxmlformats.org/officeDocument/2006/relationships/slideLayout" Target="../slideLayouts/slideLayout12.xml"/></Relationships>
</file>

<file path=ppt/slides/_rels/slide192.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57.xml"/><Relationship Id="rId1" Type="http://schemas.openxmlformats.org/officeDocument/2006/relationships/slideLayout" Target="../slideLayouts/slideLayout12.xml"/></Relationships>
</file>

<file path=ppt/slides/_rels/slide193.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58.xml"/><Relationship Id="rId1" Type="http://schemas.openxmlformats.org/officeDocument/2006/relationships/slideLayout" Target="../slideLayouts/slideLayout12.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12.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12.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12.xml"/></Relationships>
</file>

<file path=ppt/slides/_rels/slide1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2.xml"/><Relationship Id="rId1" Type="http://schemas.openxmlformats.org/officeDocument/2006/relationships/slideLayout" Target="../slideLayouts/slideLayout12.xml"/><Relationship Id="rId5" Type="http://schemas.openxmlformats.org/officeDocument/2006/relationships/image" Target="../media/image3.jp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5.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4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7.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8.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9.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0.xml"/><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2.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25.PNG"/></Relationships>
</file>

<file path=ppt/slides/_rels/slide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5.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5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7.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5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60.xml"/><Relationship Id="rId1" Type="http://schemas.openxmlformats.org/officeDocument/2006/relationships/slideLayout" Target="../slideLayouts/slideLayout12.xml"/><Relationship Id="rId5" Type="http://schemas.openxmlformats.org/officeDocument/2006/relationships/image" Target="../media/image40.jpg"/><Relationship Id="rId4" Type="http://schemas.openxmlformats.org/officeDocument/2006/relationships/image" Target="../media/image39.jpg"/></Relationships>
</file>

<file path=ppt/slides/_rels/slide6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1.xml"/><Relationship Id="rId1" Type="http://schemas.openxmlformats.org/officeDocument/2006/relationships/slideLayout" Target="../slideLayouts/slideLayout12.xml"/><Relationship Id="rId4" Type="http://schemas.openxmlformats.org/officeDocument/2006/relationships/image" Target="../media/image42.jp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2.xml"/><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7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8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8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8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9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9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n-CA" dirty="0"/>
              <a:t>US Entertainment</a:t>
            </a:r>
            <a:endParaRPr dirty="0"/>
          </a:p>
        </p:txBody>
      </p:sp>
      <p:pic>
        <p:nvPicPr>
          <p:cNvPr id="89" name="Google Shape;89;p1"/>
          <p:cNvPicPr preferRelativeResize="0"/>
          <p:nvPr/>
        </p:nvPicPr>
        <p:blipFill rotWithShape="1">
          <a:blip r:embed="rId3">
            <a:alphaModFix/>
          </a:blip>
          <a:srcRect/>
          <a:stretch/>
        </p:blipFill>
        <p:spPr>
          <a:xfrm>
            <a:off x="982878" y="3516948"/>
            <a:ext cx="3029584" cy="3149255"/>
          </a:xfrm>
          <a:prstGeom prst="rect">
            <a:avLst/>
          </a:prstGeom>
          <a:noFill/>
          <a:ln>
            <a:noFill/>
          </a:ln>
        </p:spPr>
      </p:pic>
      <p:pic>
        <p:nvPicPr>
          <p:cNvPr id="90" name="Google Shape;90;p1" descr="Walt Disney logo | Walt disney logo, Disney logo, Walt disney"/>
          <p:cNvPicPr preferRelativeResize="0"/>
          <p:nvPr/>
        </p:nvPicPr>
        <p:blipFill rotWithShape="1">
          <a:blip r:embed="rId4">
            <a:alphaModFix/>
          </a:blip>
          <a:srcRect/>
          <a:stretch/>
        </p:blipFill>
        <p:spPr>
          <a:xfrm>
            <a:off x="4160003" y="3772928"/>
            <a:ext cx="3670666" cy="1962709"/>
          </a:xfrm>
          <a:prstGeom prst="rect">
            <a:avLst/>
          </a:prstGeom>
          <a:noFill/>
          <a:ln>
            <a:noFill/>
          </a:ln>
        </p:spPr>
      </p:pic>
      <p:pic>
        <p:nvPicPr>
          <p:cNvPr id="91" name="Google Shape;91;p1" descr="AMC Networks Misses Wall Street Targets In Q1 On 11% Ad Revenue Drop –  Deadline"/>
          <p:cNvPicPr preferRelativeResize="0"/>
          <p:nvPr/>
        </p:nvPicPr>
        <p:blipFill rotWithShape="1">
          <a:blip r:embed="rId5">
            <a:alphaModFix/>
          </a:blip>
          <a:srcRect/>
          <a:stretch/>
        </p:blipFill>
        <p:spPr>
          <a:xfrm>
            <a:off x="7830669" y="4058282"/>
            <a:ext cx="3670666" cy="206658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9"/>
          <p:cNvSpPr/>
          <p:nvPr/>
        </p:nvSpPr>
        <p:spPr>
          <a:xfrm>
            <a:off x="0" y="6198750"/>
            <a:ext cx="12192000" cy="659100"/>
          </a:xfrm>
          <a:prstGeom prst="rect">
            <a:avLst/>
          </a:prstGeom>
          <a:solidFill>
            <a:srgbClr val="6666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 name="Google Shape;192;p9"/>
          <p:cNvSpPr/>
          <p:nvPr/>
        </p:nvSpPr>
        <p:spPr>
          <a:xfrm>
            <a:off x="707347"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CA" sz="700" b="1">
                <a:solidFill>
                  <a:srgbClr val="FFFFFF"/>
                </a:solidFill>
              </a:rPr>
              <a:t>	</a:t>
            </a:r>
            <a:r>
              <a:rPr lang="en-CA" sz="700" b="1"/>
              <a:t>Agenda</a:t>
            </a:r>
            <a:endParaRPr sz="700" b="1" i="0" u="none" strike="noStrike" cap="none">
              <a:latin typeface="Arial"/>
              <a:ea typeface="Arial"/>
              <a:cs typeface="Arial"/>
              <a:sym typeface="Arial"/>
            </a:endParaRPr>
          </a:p>
        </p:txBody>
      </p:sp>
      <p:sp>
        <p:nvSpPr>
          <p:cNvPr id="193" name="Google Shape;193;p9"/>
          <p:cNvSpPr/>
          <p:nvPr/>
        </p:nvSpPr>
        <p:spPr>
          <a:xfrm>
            <a:off x="2845560"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CA" sz="700" b="1"/>
              <a:t>	History</a:t>
            </a:r>
            <a:endParaRPr sz="700" b="1" i="0" u="none" strike="noStrike" cap="none">
              <a:latin typeface="Arial"/>
              <a:ea typeface="Arial"/>
              <a:cs typeface="Arial"/>
              <a:sym typeface="Arial"/>
            </a:endParaRPr>
          </a:p>
        </p:txBody>
      </p:sp>
      <p:sp>
        <p:nvSpPr>
          <p:cNvPr id="194" name="Google Shape;194;p9"/>
          <p:cNvSpPr/>
          <p:nvPr/>
        </p:nvSpPr>
        <p:spPr>
          <a:xfrm>
            <a:off x="9235947" y="6303150"/>
            <a:ext cx="2015700" cy="450300"/>
          </a:xfrm>
          <a:prstGeom prst="chevron">
            <a:avLst>
              <a:gd name="adj" fmla="val 50000"/>
            </a:avLst>
          </a:prstGeom>
          <a:solidFill>
            <a:srgbClr val="EEEEE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CA" sz="700" b="1"/>
              <a:t>Trends</a:t>
            </a:r>
            <a:endParaRPr sz="700" b="1" i="0" u="none" strike="noStrike" cap="none">
              <a:solidFill>
                <a:srgbClr val="000000"/>
              </a:solidFill>
              <a:latin typeface="Arial"/>
              <a:ea typeface="Arial"/>
              <a:cs typeface="Arial"/>
              <a:sym typeface="Arial"/>
            </a:endParaRPr>
          </a:p>
        </p:txBody>
      </p:sp>
      <p:sp>
        <p:nvSpPr>
          <p:cNvPr id="195" name="Google Shape;195;p9"/>
          <p:cNvSpPr/>
          <p:nvPr/>
        </p:nvSpPr>
        <p:spPr>
          <a:xfrm>
            <a:off x="7121978"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CA" sz="700" b="1"/>
              <a:t>Business Model Overviews</a:t>
            </a:r>
            <a:endParaRPr sz="700" b="1" i="0" u="none" strike="noStrike" cap="none">
              <a:solidFill>
                <a:srgbClr val="000000"/>
              </a:solidFill>
              <a:latin typeface="Arial"/>
              <a:ea typeface="Arial"/>
              <a:cs typeface="Arial"/>
              <a:sym typeface="Arial"/>
            </a:endParaRPr>
          </a:p>
        </p:txBody>
      </p:sp>
      <p:sp>
        <p:nvSpPr>
          <p:cNvPr id="196" name="Google Shape;196;p9"/>
          <p:cNvSpPr/>
          <p:nvPr/>
        </p:nvSpPr>
        <p:spPr>
          <a:xfrm>
            <a:off x="4983772" y="6303150"/>
            <a:ext cx="2015700" cy="450300"/>
          </a:xfrm>
          <a:prstGeom prst="chevron">
            <a:avLst>
              <a:gd name="adj" fmla="val 50000"/>
            </a:avLst>
          </a:prstGeom>
          <a:solidFill>
            <a:srgbClr val="CC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700"/>
              <a:buFont typeface="Arial"/>
              <a:buNone/>
            </a:pPr>
            <a:r>
              <a:rPr lang="en-CA" sz="700" b="1" dirty="0">
                <a:solidFill>
                  <a:srgbClr val="FFFFFF"/>
                </a:solidFill>
              </a:rPr>
              <a:t>Industry Overview</a:t>
            </a:r>
            <a:endParaRPr sz="700" b="1" i="0" u="none" strike="noStrike" cap="none" dirty="0">
              <a:solidFill>
                <a:srgbClr val="FFFFFF"/>
              </a:solidFill>
              <a:latin typeface="Arial"/>
              <a:ea typeface="Arial"/>
              <a:cs typeface="Arial"/>
              <a:sym typeface="Arial"/>
            </a:endParaRPr>
          </a:p>
        </p:txBody>
      </p:sp>
      <p:sp>
        <p:nvSpPr>
          <p:cNvPr id="197" name="Google Shape;197;p9"/>
          <p:cNvSpPr txBox="1"/>
          <p:nvPr/>
        </p:nvSpPr>
        <p:spPr>
          <a:xfrm>
            <a:off x="311700" y="297200"/>
            <a:ext cx="11608800" cy="8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CA" sz="2500" b="1"/>
              <a:t>Industry Overview: Major Players</a:t>
            </a:r>
            <a:endParaRPr sz="2500" b="0" i="0" u="none" strike="noStrike" cap="none">
              <a:solidFill>
                <a:srgbClr val="000000"/>
              </a:solidFill>
              <a:latin typeface="Arial"/>
              <a:ea typeface="Arial"/>
              <a:cs typeface="Arial"/>
              <a:sym typeface="Arial"/>
            </a:endParaRPr>
          </a:p>
        </p:txBody>
      </p:sp>
      <p:cxnSp>
        <p:nvCxnSpPr>
          <p:cNvPr id="198" name="Google Shape;198;p9"/>
          <p:cNvCxnSpPr>
            <a:stCxn id="197" idx="1"/>
          </p:cNvCxnSpPr>
          <p:nvPr/>
        </p:nvCxnSpPr>
        <p:spPr>
          <a:xfrm>
            <a:off x="311700" y="744800"/>
            <a:ext cx="11608800" cy="21900"/>
          </a:xfrm>
          <a:prstGeom prst="straightConnector1">
            <a:avLst/>
          </a:prstGeom>
          <a:noFill/>
          <a:ln w="9525" cap="flat" cmpd="sng">
            <a:solidFill>
              <a:srgbClr val="595959"/>
            </a:solidFill>
            <a:prstDash val="solid"/>
            <a:round/>
            <a:headEnd type="none" w="sm" len="sm"/>
            <a:tailEnd type="none" w="sm" len="sm"/>
          </a:ln>
        </p:spPr>
      </p:cxnSp>
      <p:sp>
        <p:nvSpPr>
          <p:cNvPr id="199" name="Google Shape;199;p9"/>
          <p:cNvSpPr/>
          <p:nvPr/>
        </p:nvSpPr>
        <p:spPr>
          <a:xfrm>
            <a:off x="707350" y="995825"/>
            <a:ext cx="10556400" cy="4895700"/>
          </a:xfrm>
          <a:prstGeom prst="rect">
            <a:avLst/>
          </a:prstGeom>
          <a:solidFill>
            <a:schemeClr val="lt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1200"/>
              </a:spcBef>
              <a:spcAft>
                <a:spcPts val="0"/>
              </a:spcAft>
              <a:buNone/>
            </a:pPr>
            <a:r>
              <a:rPr lang="en-CA" sz="2029" b="1">
                <a:solidFill>
                  <a:schemeClr val="dk1"/>
                </a:solidFill>
              </a:rPr>
              <a:t>1. Comcast (Globally: 1)</a:t>
            </a:r>
            <a:endParaRPr sz="2029" b="1">
              <a:solidFill>
                <a:schemeClr val="dk1"/>
              </a:solidFill>
            </a:endParaRPr>
          </a:p>
          <a:p>
            <a:pPr marL="0" lvl="0" indent="0" algn="l" rtl="0">
              <a:lnSpc>
                <a:spcPct val="115000"/>
              </a:lnSpc>
              <a:spcBef>
                <a:spcPts val="1200"/>
              </a:spcBef>
              <a:spcAft>
                <a:spcPts val="0"/>
              </a:spcAft>
              <a:buNone/>
            </a:pPr>
            <a:r>
              <a:rPr lang="en-CA" sz="2029" b="1">
                <a:solidFill>
                  <a:schemeClr val="dk1"/>
                </a:solidFill>
              </a:rPr>
              <a:t>2. Disney (Globally: 2)</a:t>
            </a:r>
            <a:endParaRPr sz="2029" b="1">
              <a:solidFill>
                <a:schemeClr val="dk1"/>
              </a:solidFill>
            </a:endParaRPr>
          </a:p>
          <a:p>
            <a:pPr marL="0" lvl="0" indent="0" algn="l" rtl="0">
              <a:lnSpc>
                <a:spcPct val="115000"/>
              </a:lnSpc>
              <a:spcBef>
                <a:spcPts val="2400"/>
              </a:spcBef>
              <a:spcAft>
                <a:spcPts val="0"/>
              </a:spcAft>
              <a:buNone/>
            </a:pPr>
            <a:r>
              <a:rPr lang="en-CA" sz="2029" b="1">
                <a:solidFill>
                  <a:schemeClr val="dk1"/>
                </a:solidFill>
              </a:rPr>
              <a:t>3. Charter Communications (Globally: 3)</a:t>
            </a:r>
            <a:endParaRPr sz="2029" b="1">
              <a:solidFill>
                <a:schemeClr val="dk1"/>
              </a:solidFill>
            </a:endParaRPr>
          </a:p>
          <a:p>
            <a:pPr marL="0" lvl="0" indent="0" algn="l" rtl="0">
              <a:lnSpc>
                <a:spcPct val="115000"/>
              </a:lnSpc>
              <a:spcBef>
                <a:spcPts val="2400"/>
              </a:spcBef>
              <a:spcAft>
                <a:spcPts val="0"/>
              </a:spcAft>
              <a:buNone/>
            </a:pPr>
            <a:r>
              <a:rPr lang="en-CA" sz="2029" b="1">
                <a:solidFill>
                  <a:schemeClr val="dk1"/>
                </a:solidFill>
              </a:rPr>
              <a:t>4. Viacom (Globally: 4)</a:t>
            </a:r>
            <a:endParaRPr sz="2029" b="1">
              <a:solidFill>
                <a:schemeClr val="dk1"/>
              </a:solidFill>
            </a:endParaRPr>
          </a:p>
          <a:p>
            <a:pPr marL="0" lvl="0" indent="0" algn="l" rtl="0">
              <a:lnSpc>
                <a:spcPct val="115000"/>
              </a:lnSpc>
              <a:spcBef>
                <a:spcPts val="2400"/>
              </a:spcBef>
              <a:spcAft>
                <a:spcPts val="0"/>
              </a:spcAft>
              <a:buNone/>
            </a:pPr>
            <a:r>
              <a:rPr lang="en-CA" sz="2029" b="1">
                <a:solidFill>
                  <a:schemeClr val="dk1"/>
                </a:solidFill>
              </a:rPr>
              <a:t>5. Netflix (Globally: 6)</a:t>
            </a:r>
            <a:endParaRPr sz="2800" b="1">
              <a:solidFill>
                <a:schemeClr val="dk1"/>
              </a:solidFill>
            </a:endParaRPr>
          </a:p>
          <a:p>
            <a:pPr marL="0" lvl="0" indent="0" algn="l" rtl="0">
              <a:lnSpc>
                <a:spcPct val="115000"/>
              </a:lnSpc>
              <a:spcBef>
                <a:spcPts val="2400"/>
              </a:spcBef>
              <a:spcAft>
                <a:spcPts val="0"/>
              </a:spcAft>
              <a:buNone/>
            </a:pPr>
            <a:r>
              <a:rPr lang="en-CA" sz="2029" b="1">
                <a:solidFill>
                  <a:schemeClr val="dk1"/>
                </a:solidFill>
              </a:rPr>
              <a:t>6. DISH (Globally: 9)</a:t>
            </a:r>
            <a:endParaRPr sz="2800" b="1">
              <a:solidFill>
                <a:schemeClr val="dk1"/>
              </a:solidFill>
            </a:endParaRPr>
          </a:p>
          <a:p>
            <a:pPr marL="0" lvl="0" indent="0" algn="l" rtl="0">
              <a:lnSpc>
                <a:spcPct val="115000"/>
              </a:lnSpc>
              <a:spcBef>
                <a:spcPts val="2400"/>
              </a:spcBef>
              <a:spcAft>
                <a:spcPts val="0"/>
              </a:spcAft>
              <a:buNone/>
            </a:pPr>
            <a:r>
              <a:rPr lang="en-CA" sz="2029" b="1">
                <a:solidFill>
                  <a:schemeClr val="dk1"/>
                </a:solidFill>
              </a:rPr>
              <a:t>7. 20th Century Fox (Globally: 10)</a:t>
            </a:r>
            <a:endParaRPr sz="3400" b="1">
              <a:solidFill>
                <a:schemeClr val="dk1"/>
              </a:solidFil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Google Shape;82;p17">
            <a:extLst>
              <a:ext uri="{FF2B5EF4-FFF2-40B4-BE49-F238E27FC236}">
                <a16:creationId xmlns:a16="http://schemas.microsoft.com/office/drawing/2014/main" id="{D40947E7-5B71-4F5B-9013-C7A4145FDACD}"/>
              </a:ext>
            </a:extLst>
          </p:cNvPr>
          <p:cNvSpPr/>
          <p:nvPr/>
        </p:nvSpPr>
        <p:spPr>
          <a:xfrm>
            <a:off x="0" y="6576300"/>
            <a:ext cx="12192000" cy="281700"/>
          </a:xfrm>
          <a:prstGeom prst="rect">
            <a:avLst/>
          </a:prstGeom>
          <a:solidFill>
            <a:srgbClr val="003F5F"/>
          </a:solidFill>
          <a:ln>
            <a:solidFill>
              <a:srgbClr val="003F5F"/>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2" name="Google Shape;85;p17">
            <a:extLst>
              <a:ext uri="{FF2B5EF4-FFF2-40B4-BE49-F238E27FC236}">
                <a16:creationId xmlns:a16="http://schemas.microsoft.com/office/drawing/2014/main" id="{FDB417BD-3D17-40A2-B814-6991E2A9F07C}"/>
              </a:ext>
            </a:extLst>
          </p:cNvPr>
          <p:cNvSpPr/>
          <p:nvPr/>
        </p:nvSpPr>
        <p:spPr>
          <a:xfrm>
            <a:off x="3722161" y="6614937"/>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Corporate Strategy and Risk</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4" name="Google Shape;86;p17">
            <a:extLst>
              <a:ext uri="{FF2B5EF4-FFF2-40B4-BE49-F238E27FC236}">
                <a16:creationId xmlns:a16="http://schemas.microsoft.com/office/drawing/2014/main" id="{F0835C47-404F-4F3A-B6E7-2638B976027C}"/>
              </a:ext>
            </a:extLst>
          </p:cNvPr>
          <p:cNvSpPr/>
          <p:nvPr/>
        </p:nvSpPr>
        <p:spPr>
          <a:xfrm>
            <a:off x="6975629" y="6623695"/>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Financial Statements</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6" name="Google Shape;87;p17">
            <a:extLst>
              <a:ext uri="{FF2B5EF4-FFF2-40B4-BE49-F238E27FC236}">
                <a16:creationId xmlns:a16="http://schemas.microsoft.com/office/drawing/2014/main" id="{DDA0D6E8-966E-431A-9A54-F7095A7AC42C}"/>
              </a:ext>
            </a:extLst>
          </p:cNvPr>
          <p:cNvSpPr/>
          <p:nvPr/>
        </p:nvSpPr>
        <p:spPr>
          <a:xfrm>
            <a:off x="8602363" y="6630191"/>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Industry Comparison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8" name="Google Shape;88;p17">
            <a:extLst>
              <a:ext uri="{FF2B5EF4-FFF2-40B4-BE49-F238E27FC236}">
                <a16:creationId xmlns:a16="http://schemas.microsoft.com/office/drawing/2014/main" id="{4BA68883-6A84-41BC-9078-F0A18372AA5A}"/>
              </a:ext>
            </a:extLst>
          </p:cNvPr>
          <p:cNvSpPr/>
          <p:nvPr/>
        </p:nvSpPr>
        <p:spPr>
          <a:xfrm>
            <a:off x="5348895" y="6618779"/>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Management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40" name="Google Shape;89;p17">
            <a:extLst>
              <a:ext uri="{FF2B5EF4-FFF2-40B4-BE49-F238E27FC236}">
                <a16:creationId xmlns:a16="http://schemas.microsoft.com/office/drawing/2014/main" id="{FA41416B-E48B-4AA2-8296-18391AE112C0}"/>
              </a:ext>
            </a:extLst>
          </p:cNvPr>
          <p:cNvSpPr/>
          <p:nvPr/>
        </p:nvSpPr>
        <p:spPr>
          <a:xfrm>
            <a:off x="10229097" y="6620604"/>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Recommendation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42" name="Google Shape;83;p17">
            <a:extLst>
              <a:ext uri="{FF2B5EF4-FFF2-40B4-BE49-F238E27FC236}">
                <a16:creationId xmlns:a16="http://schemas.microsoft.com/office/drawing/2014/main" id="{E7111C01-D179-4A51-B12B-B59208E7FCA0}"/>
              </a:ext>
            </a:extLst>
          </p:cNvPr>
          <p:cNvSpPr/>
          <p:nvPr/>
        </p:nvSpPr>
        <p:spPr>
          <a:xfrm>
            <a:off x="468693"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Stock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44" name="Google Shape;84;p17">
            <a:extLst>
              <a:ext uri="{FF2B5EF4-FFF2-40B4-BE49-F238E27FC236}">
                <a16:creationId xmlns:a16="http://schemas.microsoft.com/office/drawing/2014/main" id="{D45716F2-4CBF-4447-932B-AD96E41C63BE}"/>
              </a:ext>
            </a:extLst>
          </p:cNvPr>
          <p:cNvSpPr/>
          <p:nvPr/>
        </p:nvSpPr>
        <p:spPr>
          <a:xfrm>
            <a:off x="2095427" y="6619148"/>
            <a:ext cx="1531200" cy="192600"/>
          </a:xfrm>
          <a:prstGeom prst="chevron">
            <a:avLst>
              <a:gd name="adj" fmla="val 50000"/>
            </a:avLst>
          </a:prstGeom>
          <a:solidFill>
            <a:srgbClr val="666666"/>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FFFFFF"/>
                </a:solidFill>
                <a:effectLst/>
                <a:uLnTx/>
                <a:uFillTx/>
                <a:latin typeface="Arial"/>
                <a:cs typeface="Arial"/>
                <a:sym typeface="Arial"/>
              </a:rPr>
              <a:t>Company Overview</a:t>
            </a:r>
            <a:endParaRPr kumimoji="0" sz="700" b="1" i="0" u="none" strike="noStrike" kern="1200" cap="none" spc="0" normalizeH="0" baseline="0" noProof="0" dirty="0">
              <a:ln>
                <a:noFill/>
              </a:ln>
              <a:solidFill>
                <a:srgbClr val="FFFFFF"/>
              </a:solidFill>
              <a:effectLst/>
              <a:uLnTx/>
              <a:uFillTx/>
              <a:latin typeface="Arial"/>
              <a:cs typeface="Arial"/>
              <a:sym typeface="Arial"/>
            </a:endParaRPr>
          </a:p>
        </p:txBody>
      </p:sp>
      <p:sp>
        <p:nvSpPr>
          <p:cNvPr id="45" name="Google Shape;177;p21">
            <a:extLst>
              <a:ext uri="{FF2B5EF4-FFF2-40B4-BE49-F238E27FC236}">
                <a16:creationId xmlns:a16="http://schemas.microsoft.com/office/drawing/2014/main" id="{9F654C26-F9A3-4E1A-8520-C8669162DD78}"/>
              </a:ext>
            </a:extLst>
          </p:cNvPr>
          <p:cNvSpPr txBox="1"/>
          <p:nvPr/>
        </p:nvSpPr>
        <p:spPr>
          <a:xfrm>
            <a:off x="311699" y="317372"/>
            <a:ext cx="11448597" cy="572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Company Overview</a:t>
            </a:r>
            <a:endParaRPr kumimoji="0"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46" name="Google Shape;178;p21">
            <a:extLst>
              <a:ext uri="{FF2B5EF4-FFF2-40B4-BE49-F238E27FC236}">
                <a16:creationId xmlns:a16="http://schemas.microsoft.com/office/drawing/2014/main" id="{95EAB66E-6308-4AB5-AC52-DCC960DFCD4F}"/>
              </a:ext>
            </a:extLst>
          </p:cNvPr>
          <p:cNvCxnSpPr>
            <a:cxnSpLocks/>
          </p:cNvCxnSpPr>
          <p:nvPr/>
        </p:nvCxnSpPr>
        <p:spPr>
          <a:xfrm>
            <a:off x="311700" y="721272"/>
            <a:ext cx="11448597" cy="0"/>
          </a:xfrm>
          <a:prstGeom prst="straightConnector1">
            <a:avLst/>
          </a:prstGeom>
          <a:noFill/>
          <a:ln w="9525" cap="flat" cmpd="sng">
            <a:solidFill>
              <a:srgbClr val="595959"/>
            </a:solidFill>
            <a:prstDash val="solid"/>
            <a:round/>
            <a:headEnd type="none" w="med" len="med"/>
            <a:tailEnd type="none" w="med" len="med"/>
          </a:ln>
        </p:spPr>
      </p:cxnSp>
      <p:sp>
        <p:nvSpPr>
          <p:cNvPr id="47" name="Google Shape;179;p21">
            <a:extLst>
              <a:ext uri="{FF2B5EF4-FFF2-40B4-BE49-F238E27FC236}">
                <a16:creationId xmlns:a16="http://schemas.microsoft.com/office/drawing/2014/main" id="{67857C2D-3E53-4075-9504-16DCFE06E578}"/>
              </a:ext>
            </a:extLst>
          </p:cNvPr>
          <p:cNvSpPr txBox="1"/>
          <p:nvPr/>
        </p:nvSpPr>
        <p:spPr>
          <a:xfrm>
            <a:off x="311700" y="650197"/>
            <a:ext cx="2668464" cy="29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Timeline</a:t>
            </a:r>
          </a:p>
        </p:txBody>
      </p:sp>
      <p:pic>
        <p:nvPicPr>
          <p:cNvPr id="48" name="Picture 47">
            <a:extLst>
              <a:ext uri="{FF2B5EF4-FFF2-40B4-BE49-F238E27FC236}">
                <a16:creationId xmlns:a16="http://schemas.microsoft.com/office/drawing/2014/main" id="{7E955969-59E9-4393-9536-1146324AE05C}"/>
              </a:ext>
            </a:extLst>
          </p:cNvPr>
          <p:cNvPicPr>
            <a:picLocks noChangeAspect="1"/>
          </p:cNvPicPr>
          <p:nvPr/>
        </p:nvPicPr>
        <p:blipFill>
          <a:blip r:embed="rId2"/>
          <a:stretch>
            <a:fillRect/>
          </a:stretch>
        </p:blipFill>
        <p:spPr>
          <a:xfrm>
            <a:off x="10299713" y="81521"/>
            <a:ext cx="1460584" cy="500499"/>
          </a:xfrm>
          <a:prstGeom prst="rect">
            <a:avLst/>
          </a:prstGeom>
        </p:spPr>
      </p:pic>
      <p:sp>
        <p:nvSpPr>
          <p:cNvPr id="65" name="Google Shape;180;p21">
            <a:extLst>
              <a:ext uri="{FF2B5EF4-FFF2-40B4-BE49-F238E27FC236}">
                <a16:creationId xmlns:a16="http://schemas.microsoft.com/office/drawing/2014/main" id="{238F2855-EA25-4CBD-8338-341580C19728}"/>
              </a:ext>
            </a:extLst>
          </p:cNvPr>
          <p:cNvSpPr/>
          <p:nvPr/>
        </p:nvSpPr>
        <p:spPr>
          <a:xfrm>
            <a:off x="385904" y="2113211"/>
            <a:ext cx="2032200" cy="2631573"/>
          </a:xfrm>
          <a:prstGeom prst="rect">
            <a:avLst/>
          </a:prstGeom>
          <a:solidFill>
            <a:srgbClr val="E5E9EB"/>
          </a:solidFill>
          <a:ln w="2857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AMC acquires ChelloMedia from Liberty Global</a:t>
            </a:r>
          </a:p>
        </p:txBody>
      </p:sp>
      <p:sp>
        <p:nvSpPr>
          <p:cNvPr id="67" name="Google Shape;180;p21">
            <a:extLst>
              <a:ext uri="{FF2B5EF4-FFF2-40B4-BE49-F238E27FC236}">
                <a16:creationId xmlns:a16="http://schemas.microsoft.com/office/drawing/2014/main" id="{CC989756-8214-4BE4-8D14-4A5E126214A5}"/>
              </a:ext>
            </a:extLst>
          </p:cNvPr>
          <p:cNvSpPr/>
          <p:nvPr/>
        </p:nvSpPr>
        <p:spPr>
          <a:xfrm>
            <a:off x="2658894" y="2113211"/>
            <a:ext cx="2032200" cy="2631573"/>
          </a:xfrm>
          <a:prstGeom prst="rect">
            <a:avLst/>
          </a:prstGeom>
          <a:solidFill>
            <a:srgbClr val="E5E9EB"/>
          </a:solidFill>
          <a:ln w="2857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Purchase of a 49.9% stake in BBC America for $200 million</a:t>
            </a:r>
          </a:p>
        </p:txBody>
      </p:sp>
      <p:sp>
        <p:nvSpPr>
          <p:cNvPr id="69" name="Google Shape;180;p21">
            <a:extLst>
              <a:ext uri="{FF2B5EF4-FFF2-40B4-BE49-F238E27FC236}">
                <a16:creationId xmlns:a16="http://schemas.microsoft.com/office/drawing/2014/main" id="{EA486A7C-641C-4DC4-B795-F951EF116450}"/>
              </a:ext>
            </a:extLst>
          </p:cNvPr>
          <p:cNvSpPr/>
          <p:nvPr/>
        </p:nvSpPr>
        <p:spPr>
          <a:xfrm>
            <a:off x="4958201" y="2113211"/>
            <a:ext cx="2017428" cy="2631573"/>
          </a:xfrm>
          <a:prstGeom prst="rect">
            <a:avLst/>
          </a:prstGeom>
          <a:solidFill>
            <a:srgbClr val="E5E9EB"/>
          </a:solidFill>
          <a:ln w="2857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Partnership with RLJ Company for use of programming and distribution to benefit Acorn and UMC</a:t>
            </a:r>
          </a:p>
        </p:txBody>
      </p:sp>
      <p:sp>
        <p:nvSpPr>
          <p:cNvPr id="71" name="Google Shape;180;p21">
            <a:extLst>
              <a:ext uri="{FF2B5EF4-FFF2-40B4-BE49-F238E27FC236}">
                <a16:creationId xmlns:a16="http://schemas.microsoft.com/office/drawing/2014/main" id="{F51225D3-88F9-4458-B455-D27EEBB63754}"/>
              </a:ext>
            </a:extLst>
          </p:cNvPr>
          <p:cNvSpPr/>
          <p:nvPr/>
        </p:nvSpPr>
        <p:spPr>
          <a:xfrm>
            <a:off x="7242736" y="2113211"/>
            <a:ext cx="2032200" cy="2631573"/>
          </a:xfrm>
          <a:prstGeom prst="rect">
            <a:avLst/>
          </a:prstGeom>
          <a:solidFill>
            <a:srgbClr val="E5E9EB"/>
          </a:solidFill>
          <a:ln w="2857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Purchase of remaining RLJ shares for $59 million</a:t>
            </a:r>
          </a:p>
        </p:txBody>
      </p:sp>
      <p:graphicFrame>
        <p:nvGraphicFramePr>
          <p:cNvPr id="73" name="Diagram 72">
            <a:extLst>
              <a:ext uri="{FF2B5EF4-FFF2-40B4-BE49-F238E27FC236}">
                <a16:creationId xmlns:a16="http://schemas.microsoft.com/office/drawing/2014/main" id="{534B85FC-58A2-413B-8818-1DEDE52838E0}"/>
              </a:ext>
            </a:extLst>
          </p:cNvPr>
          <p:cNvGraphicFramePr/>
          <p:nvPr/>
        </p:nvGraphicFramePr>
        <p:xfrm>
          <a:off x="377603" y="1094629"/>
          <a:ext cx="9278125" cy="8735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82" name="Group 81">
            <a:extLst>
              <a:ext uri="{FF2B5EF4-FFF2-40B4-BE49-F238E27FC236}">
                <a16:creationId xmlns:a16="http://schemas.microsoft.com/office/drawing/2014/main" id="{9C3554FE-E745-4B0F-9BFB-439C0A34AD28}"/>
              </a:ext>
            </a:extLst>
          </p:cNvPr>
          <p:cNvGrpSpPr/>
          <p:nvPr/>
        </p:nvGrpSpPr>
        <p:grpSpPr>
          <a:xfrm>
            <a:off x="9381807" y="1094629"/>
            <a:ext cx="2505274" cy="873548"/>
            <a:chOff x="6768546" y="0"/>
            <a:chExt cx="2505274" cy="873548"/>
          </a:xfrm>
        </p:grpSpPr>
        <p:sp>
          <p:nvSpPr>
            <p:cNvPr id="83" name="Arrow: Chevron 82">
              <a:extLst>
                <a:ext uri="{FF2B5EF4-FFF2-40B4-BE49-F238E27FC236}">
                  <a16:creationId xmlns:a16="http://schemas.microsoft.com/office/drawing/2014/main" id="{C4B1887D-B8F2-420E-9AE0-47EA46B08AB6}"/>
                </a:ext>
              </a:extLst>
            </p:cNvPr>
            <p:cNvSpPr/>
            <p:nvPr/>
          </p:nvSpPr>
          <p:spPr>
            <a:xfrm>
              <a:off x="6768546" y="0"/>
              <a:ext cx="2505274" cy="873548"/>
            </a:xfrm>
            <a:prstGeom prst="chevron">
              <a:avLst/>
            </a:prstGeom>
            <a:solidFill>
              <a:srgbClr val="003F5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4" name="Arrow: Chevron 4">
              <a:extLst>
                <a:ext uri="{FF2B5EF4-FFF2-40B4-BE49-F238E27FC236}">
                  <a16:creationId xmlns:a16="http://schemas.microsoft.com/office/drawing/2014/main" id="{8FB71EDC-05DB-4AEA-8ABA-225D4517FF53}"/>
                </a:ext>
              </a:extLst>
            </p:cNvPr>
            <p:cNvSpPr txBox="1"/>
            <p:nvPr/>
          </p:nvSpPr>
          <p:spPr>
            <a:xfrm>
              <a:off x="7205320" y="0"/>
              <a:ext cx="1631726" cy="8735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42672" rIns="42672" bIns="42672"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n-CA" sz="3200" b="0" i="0" u="none" strike="noStrike" kern="1200" cap="none" spc="0" normalizeH="0" baseline="0" noProof="0" dirty="0">
                  <a:ln>
                    <a:noFill/>
                  </a:ln>
                  <a:solidFill>
                    <a:prstClr val="white"/>
                  </a:solidFill>
                  <a:effectLst/>
                  <a:uLnTx/>
                  <a:uFillTx/>
                  <a:latin typeface="Calibri" panose="020F0502020204030204"/>
                  <a:ea typeface="+mn-ea"/>
                  <a:cs typeface="+mn-cs"/>
                </a:rPr>
                <a:t>2020</a:t>
              </a:r>
            </a:p>
          </p:txBody>
        </p:sp>
      </p:grpSp>
      <p:sp>
        <p:nvSpPr>
          <p:cNvPr id="86" name="Google Shape;180;p21">
            <a:extLst>
              <a:ext uri="{FF2B5EF4-FFF2-40B4-BE49-F238E27FC236}">
                <a16:creationId xmlns:a16="http://schemas.microsoft.com/office/drawing/2014/main" id="{B228BB9E-7681-49FA-AFF9-9142E0179D7A}"/>
              </a:ext>
            </a:extLst>
          </p:cNvPr>
          <p:cNvSpPr/>
          <p:nvPr/>
        </p:nvSpPr>
        <p:spPr>
          <a:xfrm>
            <a:off x="9418107" y="2116809"/>
            <a:ext cx="2032200" cy="2631573"/>
          </a:xfrm>
          <a:prstGeom prst="rect">
            <a:avLst/>
          </a:prstGeom>
          <a:solidFill>
            <a:srgbClr val="E5E9EB"/>
          </a:solidFill>
          <a:ln w="2857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Charles Dolan retires from his position, his son James is appointed Chairman</a:t>
            </a:r>
          </a:p>
        </p:txBody>
      </p:sp>
    </p:spTree>
    <p:extLst>
      <p:ext uri="{BB962C8B-B14F-4D97-AF65-F5344CB8AC3E}">
        <p14:creationId xmlns:p14="http://schemas.microsoft.com/office/powerpoint/2010/main" val="341345104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006964-E7F9-4C68-B001-35EE263377A3}"/>
              </a:ext>
            </a:extLst>
          </p:cNvPr>
          <p:cNvPicPr>
            <a:picLocks noChangeAspect="1"/>
          </p:cNvPicPr>
          <p:nvPr/>
        </p:nvPicPr>
        <p:blipFill>
          <a:blip r:embed="rId2"/>
          <a:stretch>
            <a:fillRect/>
          </a:stretch>
        </p:blipFill>
        <p:spPr>
          <a:xfrm>
            <a:off x="814995" y="1017072"/>
            <a:ext cx="4533900" cy="5286375"/>
          </a:xfrm>
          <a:prstGeom prst="rect">
            <a:avLst/>
          </a:prstGeom>
        </p:spPr>
      </p:pic>
      <p:sp>
        <p:nvSpPr>
          <p:cNvPr id="56" name="Google Shape;177;p21">
            <a:extLst>
              <a:ext uri="{FF2B5EF4-FFF2-40B4-BE49-F238E27FC236}">
                <a16:creationId xmlns:a16="http://schemas.microsoft.com/office/drawing/2014/main" id="{3664C515-0076-4A2A-A743-89F7916E8676}"/>
              </a:ext>
            </a:extLst>
          </p:cNvPr>
          <p:cNvSpPr txBox="1"/>
          <p:nvPr/>
        </p:nvSpPr>
        <p:spPr>
          <a:xfrm>
            <a:off x="311699" y="317372"/>
            <a:ext cx="11448597" cy="572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Company Overview</a:t>
            </a:r>
            <a:endParaRPr kumimoji="0"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57" name="Google Shape;178;p21">
            <a:extLst>
              <a:ext uri="{FF2B5EF4-FFF2-40B4-BE49-F238E27FC236}">
                <a16:creationId xmlns:a16="http://schemas.microsoft.com/office/drawing/2014/main" id="{93550137-7EEA-4962-86E7-6EEE9C544CBE}"/>
              </a:ext>
            </a:extLst>
          </p:cNvPr>
          <p:cNvCxnSpPr>
            <a:cxnSpLocks/>
          </p:cNvCxnSpPr>
          <p:nvPr/>
        </p:nvCxnSpPr>
        <p:spPr>
          <a:xfrm>
            <a:off x="311700" y="721272"/>
            <a:ext cx="11448597" cy="0"/>
          </a:xfrm>
          <a:prstGeom prst="straightConnector1">
            <a:avLst/>
          </a:prstGeom>
          <a:noFill/>
          <a:ln w="9525" cap="flat" cmpd="sng">
            <a:solidFill>
              <a:srgbClr val="595959"/>
            </a:solidFill>
            <a:prstDash val="solid"/>
            <a:round/>
            <a:headEnd type="none" w="med" len="med"/>
            <a:tailEnd type="none" w="med" len="med"/>
          </a:ln>
        </p:spPr>
      </p:cxnSp>
      <p:sp>
        <p:nvSpPr>
          <p:cNvPr id="58" name="Google Shape;179;p21">
            <a:extLst>
              <a:ext uri="{FF2B5EF4-FFF2-40B4-BE49-F238E27FC236}">
                <a16:creationId xmlns:a16="http://schemas.microsoft.com/office/drawing/2014/main" id="{DA1E7FBE-E34E-455E-A78B-7AB2965981BE}"/>
              </a:ext>
            </a:extLst>
          </p:cNvPr>
          <p:cNvSpPr txBox="1"/>
          <p:nvPr/>
        </p:nvSpPr>
        <p:spPr>
          <a:xfrm>
            <a:off x="311700" y="650197"/>
            <a:ext cx="2668464" cy="29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1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Institutional Ownership</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endParaRPr>
          </a:p>
        </p:txBody>
      </p:sp>
      <p:pic>
        <p:nvPicPr>
          <p:cNvPr id="59" name="Picture 58">
            <a:extLst>
              <a:ext uri="{FF2B5EF4-FFF2-40B4-BE49-F238E27FC236}">
                <a16:creationId xmlns:a16="http://schemas.microsoft.com/office/drawing/2014/main" id="{62EAA03C-4787-4A61-91AD-E6EB0F0F1067}"/>
              </a:ext>
            </a:extLst>
          </p:cNvPr>
          <p:cNvPicPr>
            <a:picLocks noChangeAspect="1"/>
          </p:cNvPicPr>
          <p:nvPr/>
        </p:nvPicPr>
        <p:blipFill>
          <a:blip r:embed="rId3"/>
          <a:stretch>
            <a:fillRect/>
          </a:stretch>
        </p:blipFill>
        <p:spPr>
          <a:xfrm>
            <a:off x="10299713" y="81521"/>
            <a:ext cx="1460584" cy="500499"/>
          </a:xfrm>
          <a:prstGeom prst="rect">
            <a:avLst/>
          </a:prstGeom>
        </p:spPr>
      </p:pic>
      <p:sp>
        <p:nvSpPr>
          <p:cNvPr id="61" name="Google Shape;82;p17">
            <a:extLst>
              <a:ext uri="{FF2B5EF4-FFF2-40B4-BE49-F238E27FC236}">
                <a16:creationId xmlns:a16="http://schemas.microsoft.com/office/drawing/2014/main" id="{6FD57EFC-1CEF-4CE0-B2D5-642A38332E4D}"/>
              </a:ext>
            </a:extLst>
          </p:cNvPr>
          <p:cNvSpPr/>
          <p:nvPr/>
        </p:nvSpPr>
        <p:spPr>
          <a:xfrm>
            <a:off x="0" y="6576300"/>
            <a:ext cx="12192000" cy="281700"/>
          </a:xfrm>
          <a:prstGeom prst="rect">
            <a:avLst/>
          </a:prstGeom>
          <a:solidFill>
            <a:srgbClr val="003F5F"/>
          </a:solidFill>
          <a:ln>
            <a:solidFill>
              <a:srgbClr val="003F5F"/>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63" name="Google Shape;85;p17">
            <a:extLst>
              <a:ext uri="{FF2B5EF4-FFF2-40B4-BE49-F238E27FC236}">
                <a16:creationId xmlns:a16="http://schemas.microsoft.com/office/drawing/2014/main" id="{483773CD-B7C3-40DF-972C-66EE2B852F89}"/>
              </a:ext>
            </a:extLst>
          </p:cNvPr>
          <p:cNvSpPr/>
          <p:nvPr/>
        </p:nvSpPr>
        <p:spPr>
          <a:xfrm>
            <a:off x="3722161" y="6614937"/>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Corporate Strategy and Risk</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65" name="Google Shape;86;p17">
            <a:extLst>
              <a:ext uri="{FF2B5EF4-FFF2-40B4-BE49-F238E27FC236}">
                <a16:creationId xmlns:a16="http://schemas.microsoft.com/office/drawing/2014/main" id="{335B0C0C-F884-494D-8D8B-7A72F5C053D8}"/>
              </a:ext>
            </a:extLst>
          </p:cNvPr>
          <p:cNvSpPr/>
          <p:nvPr/>
        </p:nvSpPr>
        <p:spPr>
          <a:xfrm>
            <a:off x="6975629" y="6623695"/>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Financial Statements</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67" name="Google Shape;87;p17">
            <a:extLst>
              <a:ext uri="{FF2B5EF4-FFF2-40B4-BE49-F238E27FC236}">
                <a16:creationId xmlns:a16="http://schemas.microsoft.com/office/drawing/2014/main" id="{164377D8-DBB3-491F-9957-0A3D259A46F9}"/>
              </a:ext>
            </a:extLst>
          </p:cNvPr>
          <p:cNvSpPr/>
          <p:nvPr/>
        </p:nvSpPr>
        <p:spPr>
          <a:xfrm>
            <a:off x="8602363" y="6630191"/>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Industry Comparison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69" name="Google Shape;88;p17">
            <a:extLst>
              <a:ext uri="{FF2B5EF4-FFF2-40B4-BE49-F238E27FC236}">
                <a16:creationId xmlns:a16="http://schemas.microsoft.com/office/drawing/2014/main" id="{25FA3FF6-5B71-4065-9067-1E15E327A764}"/>
              </a:ext>
            </a:extLst>
          </p:cNvPr>
          <p:cNvSpPr/>
          <p:nvPr/>
        </p:nvSpPr>
        <p:spPr>
          <a:xfrm>
            <a:off x="5348895" y="6618779"/>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Management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71" name="Google Shape;89;p17">
            <a:extLst>
              <a:ext uri="{FF2B5EF4-FFF2-40B4-BE49-F238E27FC236}">
                <a16:creationId xmlns:a16="http://schemas.microsoft.com/office/drawing/2014/main" id="{41CEB4EE-8066-4C51-89B7-7B372B569BEB}"/>
              </a:ext>
            </a:extLst>
          </p:cNvPr>
          <p:cNvSpPr/>
          <p:nvPr/>
        </p:nvSpPr>
        <p:spPr>
          <a:xfrm>
            <a:off x="10229097" y="6620604"/>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Recommendation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73" name="Google Shape;83;p17">
            <a:extLst>
              <a:ext uri="{FF2B5EF4-FFF2-40B4-BE49-F238E27FC236}">
                <a16:creationId xmlns:a16="http://schemas.microsoft.com/office/drawing/2014/main" id="{84CA49B5-1064-4450-B5EE-E2020ECC1AA8}"/>
              </a:ext>
            </a:extLst>
          </p:cNvPr>
          <p:cNvSpPr/>
          <p:nvPr/>
        </p:nvSpPr>
        <p:spPr>
          <a:xfrm>
            <a:off x="468693"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Stock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75" name="Google Shape;84;p17">
            <a:extLst>
              <a:ext uri="{FF2B5EF4-FFF2-40B4-BE49-F238E27FC236}">
                <a16:creationId xmlns:a16="http://schemas.microsoft.com/office/drawing/2014/main" id="{7A1BBA19-EC58-44F1-8442-17A3FE680A05}"/>
              </a:ext>
            </a:extLst>
          </p:cNvPr>
          <p:cNvSpPr/>
          <p:nvPr/>
        </p:nvSpPr>
        <p:spPr>
          <a:xfrm>
            <a:off x="2095427" y="6619148"/>
            <a:ext cx="1531200" cy="192600"/>
          </a:xfrm>
          <a:prstGeom prst="chevron">
            <a:avLst>
              <a:gd name="adj" fmla="val 50000"/>
            </a:avLst>
          </a:prstGeom>
          <a:solidFill>
            <a:srgbClr val="666666"/>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FFFFFF"/>
                </a:solidFill>
                <a:effectLst/>
                <a:uLnTx/>
                <a:uFillTx/>
                <a:latin typeface="Arial"/>
                <a:cs typeface="Arial"/>
                <a:sym typeface="Arial"/>
              </a:rPr>
              <a:t>Company Overview</a:t>
            </a:r>
            <a:endParaRPr kumimoji="0" sz="700" b="1" i="0" u="none" strike="noStrike" kern="1200" cap="none" spc="0" normalizeH="0" baseline="0" noProof="0" dirty="0">
              <a:ln>
                <a:noFill/>
              </a:ln>
              <a:solidFill>
                <a:srgbClr val="FFFFFF"/>
              </a:solidFill>
              <a:effectLst/>
              <a:uLnTx/>
              <a:uFillTx/>
              <a:latin typeface="Arial"/>
              <a:cs typeface="Arial"/>
              <a:sym typeface="Arial"/>
            </a:endParaRPr>
          </a:p>
        </p:txBody>
      </p:sp>
      <p:pic>
        <p:nvPicPr>
          <p:cNvPr id="77" name="Picture 76">
            <a:extLst>
              <a:ext uri="{FF2B5EF4-FFF2-40B4-BE49-F238E27FC236}">
                <a16:creationId xmlns:a16="http://schemas.microsoft.com/office/drawing/2014/main" id="{A57E3823-E37C-4964-8012-0318299173F5}"/>
              </a:ext>
            </a:extLst>
          </p:cNvPr>
          <p:cNvPicPr>
            <a:picLocks noChangeAspect="1"/>
          </p:cNvPicPr>
          <p:nvPr/>
        </p:nvPicPr>
        <p:blipFill>
          <a:blip r:embed="rId4"/>
          <a:stretch>
            <a:fillRect/>
          </a:stretch>
        </p:blipFill>
        <p:spPr>
          <a:xfrm>
            <a:off x="6627809" y="1075628"/>
            <a:ext cx="4749196" cy="5371042"/>
          </a:xfrm>
          <a:prstGeom prst="rect">
            <a:avLst/>
          </a:prstGeom>
        </p:spPr>
      </p:pic>
    </p:spTree>
    <p:extLst>
      <p:ext uri="{BB962C8B-B14F-4D97-AF65-F5344CB8AC3E}">
        <p14:creationId xmlns:p14="http://schemas.microsoft.com/office/powerpoint/2010/main" val="375291646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Google Shape;82;p17">
            <a:extLst>
              <a:ext uri="{FF2B5EF4-FFF2-40B4-BE49-F238E27FC236}">
                <a16:creationId xmlns:a16="http://schemas.microsoft.com/office/drawing/2014/main" id="{6773401D-0A16-42E4-8987-3630CC3F3376}"/>
              </a:ext>
            </a:extLst>
          </p:cNvPr>
          <p:cNvSpPr/>
          <p:nvPr/>
        </p:nvSpPr>
        <p:spPr>
          <a:xfrm>
            <a:off x="0" y="6576300"/>
            <a:ext cx="12192000" cy="281700"/>
          </a:xfrm>
          <a:prstGeom prst="rect">
            <a:avLst/>
          </a:prstGeom>
          <a:solidFill>
            <a:srgbClr val="003F5F"/>
          </a:solidFill>
          <a:ln>
            <a:solidFill>
              <a:srgbClr val="003F5F"/>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9" name="Google Shape;85;p17">
            <a:extLst>
              <a:ext uri="{FF2B5EF4-FFF2-40B4-BE49-F238E27FC236}">
                <a16:creationId xmlns:a16="http://schemas.microsoft.com/office/drawing/2014/main" id="{6AB0EC7A-5CD6-49F4-93EC-A73D238DAEE9}"/>
              </a:ext>
            </a:extLst>
          </p:cNvPr>
          <p:cNvSpPr/>
          <p:nvPr/>
        </p:nvSpPr>
        <p:spPr>
          <a:xfrm>
            <a:off x="3722161" y="6614937"/>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Corporate Strategy and Risk</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1" name="Google Shape;86;p17">
            <a:extLst>
              <a:ext uri="{FF2B5EF4-FFF2-40B4-BE49-F238E27FC236}">
                <a16:creationId xmlns:a16="http://schemas.microsoft.com/office/drawing/2014/main" id="{DB15DE96-E75C-48B3-87DC-919BE0C2CCBB}"/>
              </a:ext>
            </a:extLst>
          </p:cNvPr>
          <p:cNvSpPr/>
          <p:nvPr/>
        </p:nvSpPr>
        <p:spPr>
          <a:xfrm>
            <a:off x="6975629" y="6623695"/>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Financial Statements</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3" name="Google Shape;87;p17">
            <a:extLst>
              <a:ext uri="{FF2B5EF4-FFF2-40B4-BE49-F238E27FC236}">
                <a16:creationId xmlns:a16="http://schemas.microsoft.com/office/drawing/2014/main" id="{7E4FAC23-2436-47EF-AEE8-46D0838062F5}"/>
              </a:ext>
            </a:extLst>
          </p:cNvPr>
          <p:cNvSpPr/>
          <p:nvPr/>
        </p:nvSpPr>
        <p:spPr>
          <a:xfrm>
            <a:off x="8602363" y="6630191"/>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Industry Comparison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5" name="Google Shape;88;p17">
            <a:extLst>
              <a:ext uri="{FF2B5EF4-FFF2-40B4-BE49-F238E27FC236}">
                <a16:creationId xmlns:a16="http://schemas.microsoft.com/office/drawing/2014/main" id="{3A42F8FC-9B72-4A83-9735-C91A158F303B}"/>
              </a:ext>
            </a:extLst>
          </p:cNvPr>
          <p:cNvSpPr/>
          <p:nvPr/>
        </p:nvSpPr>
        <p:spPr>
          <a:xfrm>
            <a:off x="5348895" y="6618779"/>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Management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7" name="Google Shape;89;p17">
            <a:extLst>
              <a:ext uri="{FF2B5EF4-FFF2-40B4-BE49-F238E27FC236}">
                <a16:creationId xmlns:a16="http://schemas.microsoft.com/office/drawing/2014/main" id="{CA1DE640-F3BD-4A50-BDCE-08F0CEBE768F}"/>
              </a:ext>
            </a:extLst>
          </p:cNvPr>
          <p:cNvSpPr/>
          <p:nvPr/>
        </p:nvSpPr>
        <p:spPr>
          <a:xfrm>
            <a:off x="10229097" y="6620604"/>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Recommendation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9" name="Google Shape;83;p17">
            <a:extLst>
              <a:ext uri="{FF2B5EF4-FFF2-40B4-BE49-F238E27FC236}">
                <a16:creationId xmlns:a16="http://schemas.microsoft.com/office/drawing/2014/main" id="{9B4A717A-AEF6-4DD8-8528-79735809FF59}"/>
              </a:ext>
            </a:extLst>
          </p:cNvPr>
          <p:cNvSpPr/>
          <p:nvPr/>
        </p:nvSpPr>
        <p:spPr>
          <a:xfrm>
            <a:off x="468693"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Stock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41" name="Google Shape;84;p17">
            <a:extLst>
              <a:ext uri="{FF2B5EF4-FFF2-40B4-BE49-F238E27FC236}">
                <a16:creationId xmlns:a16="http://schemas.microsoft.com/office/drawing/2014/main" id="{4633D4F3-61EC-4322-8CF5-4FB901BAE4EA}"/>
              </a:ext>
            </a:extLst>
          </p:cNvPr>
          <p:cNvSpPr/>
          <p:nvPr/>
        </p:nvSpPr>
        <p:spPr>
          <a:xfrm>
            <a:off x="2095427" y="6619148"/>
            <a:ext cx="1531200" cy="192600"/>
          </a:xfrm>
          <a:prstGeom prst="chevron">
            <a:avLst>
              <a:gd name="adj" fmla="val 50000"/>
            </a:avLst>
          </a:prstGeom>
          <a:solidFill>
            <a:srgbClr val="666666"/>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FFFFFF"/>
                </a:solidFill>
                <a:effectLst/>
                <a:uLnTx/>
                <a:uFillTx/>
                <a:latin typeface="Arial"/>
                <a:cs typeface="Arial"/>
                <a:sym typeface="Arial"/>
              </a:rPr>
              <a:t>Company Overview</a:t>
            </a:r>
            <a:endParaRPr kumimoji="0" sz="700" b="1" i="0" u="none" strike="noStrike" kern="1200" cap="none" spc="0" normalizeH="0" baseline="0" noProof="0" dirty="0">
              <a:ln>
                <a:noFill/>
              </a:ln>
              <a:solidFill>
                <a:srgbClr val="FFFFFF"/>
              </a:solidFill>
              <a:effectLst/>
              <a:uLnTx/>
              <a:uFillTx/>
              <a:latin typeface="Arial"/>
              <a:cs typeface="Arial"/>
              <a:sym typeface="Arial"/>
            </a:endParaRPr>
          </a:p>
        </p:txBody>
      </p:sp>
      <p:sp>
        <p:nvSpPr>
          <p:cNvPr id="44" name="Google Shape;177;p21">
            <a:extLst>
              <a:ext uri="{FF2B5EF4-FFF2-40B4-BE49-F238E27FC236}">
                <a16:creationId xmlns:a16="http://schemas.microsoft.com/office/drawing/2014/main" id="{2ECFFD42-A987-4AA4-8008-54AF365813BF}"/>
              </a:ext>
            </a:extLst>
          </p:cNvPr>
          <p:cNvSpPr txBox="1"/>
          <p:nvPr/>
        </p:nvSpPr>
        <p:spPr>
          <a:xfrm>
            <a:off x="311699" y="317372"/>
            <a:ext cx="11448597" cy="572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Company Overview</a:t>
            </a:r>
            <a:endParaRPr kumimoji="0"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45" name="Google Shape;178;p21">
            <a:extLst>
              <a:ext uri="{FF2B5EF4-FFF2-40B4-BE49-F238E27FC236}">
                <a16:creationId xmlns:a16="http://schemas.microsoft.com/office/drawing/2014/main" id="{63F672A1-D659-43B2-96FC-433123C6985A}"/>
              </a:ext>
            </a:extLst>
          </p:cNvPr>
          <p:cNvCxnSpPr>
            <a:cxnSpLocks/>
          </p:cNvCxnSpPr>
          <p:nvPr/>
        </p:nvCxnSpPr>
        <p:spPr>
          <a:xfrm>
            <a:off x="311700" y="721272"/>
            <a:ext cx="11448597" cy="0"/>
          </a:xfrm>
          <a:prstGeom prst="straightConnector1">
            <a:avLst/>
          </a:prstGeom>
          <a:noFill/>
          <a:ln w="9525" cap="flat" cmpd="sng">
            <a:solidFill>
              <a:srgbClr val="595959"/>
            </a:solidFill>
            <a:prstDash val="solid"/>
            <a:round/>
            <a:headEnd type="none" w="med" len="med"/>
            <a:tailEnd type="none" w="med" len="med"/>
          </a:ln>
        </p:spPr>
      </p:cxnSp>
      <p:sp>
        <p:nvSpPr>
          <p:cNvPr id="46" name="Google Shape;179;p21">
            <a:extLst>
              <a:ext uri="{FF2B5EF4-FFF2-40B4-BE49-F238E27FC236}">
                <a16:creationId xmlns:a16="http://schemas.microsoft.com/office/drawing/2014/main" id="{91F4827E-0FD7-4EB1-9F08-50A7A3C220CF}"/>
              </a:ext>
            </a:extLst>
          </p:cNvPr>
          <p:cNvSpPr txBox="1"/>
          <p:nvPr/>
        </p:nvSpPr>
        <p:spPr>
          <a:xfrm>
            <a:off x="311700" y="650197"/>
            <a:ext cx="2668464" cy="29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Revenue Streams</a:t>
            </a:r>
          </a:p>
        </p:txBody>
      </p:sp>
      <p:pic>
        <p:nvPicPr>
          <p:cNvPr id="47" name="Picture 46">
            <a:extLst>
              <a:ext uri="{FF2B5EF4-FFF2-40B4-BE49-F238E27FC236}">
                <a16:creationId xmlns:a16="http://schemas.microsoft.com/office/drawing/2014/main" id="{0E70ECB8-8211-4543-AE2D-E4FE0D89F8F0}"/>
              </a:ext>
            </a:extLst>
          </p:cNvPr>
          <p:cNvPicPr>
            <a:picLocks noChangeAspect="1"/>
          </p:cNvPicPr>
          <p:nvPr/>
        </p:nvPicPr>
        <p:blipFill>
          <a:blip r:embed="rId3"/>
          <a:stretch>
            <a:fillRect/>
          </a:stretch>
        </p:blipFill>
        <p:spPr>
          <a:xfrm>
            <a:off x="10299713" y="81521"/>
            <a:ext cx="1460584" cy="500499"/>
          </a:xfrm>
          <a:prstGeom prst="rect">
            <a:avLst/>
          </a:prstGeom>
        </p:spPr>
      </p:pic>
      <p:sp>
        <p:nvSpPr>
          <p:cNvPr id="49" name="Google Shape;180;p21">
            <a:extLst>
              <a:ext uri="{FF2B5EF4-FFF2-40B4-BE49-F238E27FC236}">
                <a16:creationId xmlns:a16="http://schemas.microsoft.com/office/drawing/2014/main" id="{20F814F4-6D5D-4596-8D47-E125A7B2D657}"/>
              </a:ext>
            </a:extLst>
          </p:cNvPr>
          <p:cNvSpPr/>
          <p:nvPr/>
        </p:nvSpPr>
        <p:spPr>
          <a:xfrm>
            <a:off x="2244624" y="2058839"/>
            <a:ext cx="3165241" cy="372000"/>
          </a:xfrm>
          <a:prstGeom prst="rect">
            <a:avLst/>
          </a:prstGeom>
          <a:solidFill>
            <a:srgbClr val="003F5F"/>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1" i="0" u="none" strike="noStrike" kern="120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rPr>
              <a:t>Distribution of Programming</a:t>
            </a:r>
          </a:p>
        </p:txBody>
      </p:sp>
      <p:sp>
        <p:nvSpPr>
          <p:cNvPr id="51" name="Google Shape;180;p21">
            <a:extLst>
              <a:ext uri="{FF2B5EF4-FFF2-40B4-BE49-F238E27FC236}">
                <a16:creationId xmlns:a16="http://schemas.microsoft.com/office/drawing/2014/main" id="{C51D3EDC-D14C-49E5-B789-F6025A83819A}"/>
              </a:ext>
            </a:extLst>
          </p:cNvPr>
          <p:cNvSpPr/>
          <p:nvPr/>
        </p:nvSpPr>
        <p:spPr>
          <a:xfrm>
            <a:off x="2244625" y="2510374"/>
            <a:ext cx="3165242" cy="2356359"/>
          </a:xfrm>
          <a:prstGeom prst="rect">
            <a:avLst/>
          </a:prstGeom>
          <a:solidFill>
            <a:srgbClr val="E5E9EB"/>
          </a:solidFill>
          <a:ln w="2857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 sz="14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Accounts for 68% of consolidated revenues</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 sz="14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endParaRP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 sz="14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Includes subscription revenue and content licensing revenue</a:t>
            </a:r>
          </a:p>
        </p:txBody>
      </p:sp>
      <p:sp>
        <p:nvSpPr>
          <p:cNvPr id="53" name="Google Shape;180;p21">
            <a:extLst>
              <a:ext uri="{FF2B5EF4-FFF2-40B4-BE49-F238E27FC236}">
                <a16:creationId xmlns:a16="http://schemas.microsoft.com/office/drawing/2014/main" id="{616D849F-0631-4C34-9584-715DEBDFC6A8}"/>
              </a:ext>
            </a:extLst>
          </p:cNvPr>
          <p:cNvSpPr/>
          <p:nvPr/>
        </p:nvSpPr>
        <p:spPr>
          <a:xfrm>
            <a:off x="6510979" y="2058839"/>
            <a:ext cx="3173381" cy="372000"/>
          </a:xfrm>
          <a:prstGeom prst="rect">
            <a:avLst/>
          </a:prstGeom>
          <a:solidFill>
            <a:srgbClr val="003F5F"/>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1" i="0" u="none" strike="noStrike" kern="120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rPr>
              <a:t>Sale of Advertising</a:t>
            </a:r>
          </a:p>
        </p:txBody>
      </p:sp>
      <p:sp>
        <p:nvSpPr>
          <p:cNvPr id="55" name="Google Shape;180;p21">
            <a:extLst>
              <a:ext uri="{FF2B5EF4-FFF2-40B4-BE49-F238E27FC236}">
                <a16:creationId xmlns:a16="http://schemas.microsoft.com/office/drawing/2014/main" id="{50D99AA7-CB62-478D-9C1E-F5495B1D20CC}"/>
              </a:ext>
            </a:extLst>
          </p:cNvPr>
          <p:cNvSpPr/>
          <p:nvPr/>
        </p:nvSpPr>
        <p:spPr>
          <a:xfrm>
            <a:off x="6519118" y="2510374"/>
            <a:ext cx="3165242" cy="2356360"/>
          </a:xfrm>
          <a:prstGeom prst="rect">
            <a:avLst/>
          </a:prstGeom>
          <a:solidFill>
            <a:srgbClr val="E5E9EB"/>
          </a:solidFill>
          <a:ln w="2857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 sz="14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Accounts for 32% of consolidated revenues</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 sz="14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endParaRP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 sz="14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Sell advertising on both and upfront and scatter bassis</a:t>
            </a:r>
          </a:p>
          <a:p>
            <a:pPr marL="628650" marR="0" lvl="1"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 sz="14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Upfront = Pre-sale in advance of season screening</a:t>
            </a:r>
          </a:p>
          <a:p>
            <a:pPr marL="628650" marR="0" lvl="1"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 sz="14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Scatter = Purchase closer to the time of the commercial airing</a:t>
            </a:r>
          </a:p>
        </p:txBody>
      </p:sp>
      <p:sp>
        <p:nvSpPr>
          <p:cNvPr id="59" name="Google Shape;180;p21">
            <a:extLst>
              <a:ext uri="{FF2B5EF4-FFF2-40B4-BE49-F238E27FC236}">
                <a16:creationId xmlns:a16="http://schemas.microsoft.com/office/drawing/2014/main" id="{6C6D5DD5-3C09-4E3A-806F-0B91AABF41D2}"/>
              </a:ext>
            </a:extLst>
          </p:cNvPr>
          <p:cNvSpPr/>
          <p:nvPr/>
        </p:nvSpPr>
        <p:spPr>
          <a:xfrm>
            <a:off x="1875508" y="1461071"/>
            <a:ext cx="8177969" cy="372000"/>
          </a:xfrm>
          <a:prstGeom prst="rect">
            <a:avLst/>
          </a:prstGeom>
          <a:solidFill>
            <a:srgbClr val="003F5F"/>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1" i="0" u="none" strike="noStrike" kern="120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rPr>
              <a:t>AMCX has two revenue streams</a:t>
            </a:r>
          </a:p>
        </p:txBody>
      </p:sp>
    </p:spTree>
    <p:extLst>
      <p:ext uri="{BB962C8B-B14F-4D97-AF65-F5344CB8AC3E}">
        <p14:creationId xmlns:p14="http://schemas.microsoft.com/office/powerpoint/2010/main" val="342894143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107463-3D4C-467F-9ECD-B9BFD4439626}"/>
              </a:ext>
            </a:extLst>
          </p:cNvPr>
          <p:cNvPicPr>
            <a:picLocks noChangeAspect="1"/>
          </p:cNvPicPr>
          <p:nvPr/>
        </p:nvPicPr>
        <p:blipFill>
          <a:blip r:embed="rId3"/>
          <a:stretch>
            <a:fillRect/>
          </a:stretch>
        </p:blipFill>
        <p:spPr>
          <a:xfrm>
            <a:off x="1211150" y="970325"/>
            <a:ext cx="1360004" cy="1360004"/>
          </a:xfrm>
          <a:prstGeom prst="rect">
            <a:avLst/>
          </a:prstGeom>
        </p:spPr>
      </p:pic>
      <p:pic>
        <p:nvPicPr>
          <p:cNvPr id="6" name="Picture 5">
            <a:extLst>
              <a:ext uri="{FF2B5EF4-FFF2-40B4-BE49-F238E27FC236}">
                <a16:creationId xmlns:a16="http://schemas.microsoft.com/office/drawing/2014/main" id="{9F1542C6-A968-42FB-92C8-ABC98248B4EA}"/>
              </a:ext>
            </a:extLst>
          </p:cNvPr>
          <p:cNvPicPr>
            <a:picLocks noChangeAspect="1"/>
          </p:cNvPicPr>
          <p:nvPr/>
        </p:nvPicPr>
        <p:blipFill>
          <a:blip r:embed="rId4"/>
          <a:stretch>
            <a:fillRect/>
          </a:stretch>
        </p:blipFill>
        <p:spPr>
          <a:xfrm>
            <a:off x="1201360" y="3135057"/>
            <a:ext cx="1597065" cy="1196257"/>
          </a:xfrm>
          <a:prstGeom prst="rect">
            <a:avLst/>
          </a:prstGeom>
        </p:spPr>
      </p:pic>
      <p:pic>
        <p:nvPicPr>
          <p:cNvPr id="8" name="Picture 7">
            <a:extLst>
              <a:ext uri="{FF2B5EF4-FFF2-40B4-BE49-F238E27FC236}">
                <a16:creationId xmlns:a16="http://schemas.microsoft.com/office/drawing/2014/main" id="{46FB4853-F230-4677-9BD5-4B7F3AA4CD16}"/>
              </a:ext>
            </a:extLst>
          </p:cNvPr>
          <p:cNvPicPr>
            <a:picLocks noChangeAspect="1"/>
          </p:cNvPicPr>
          <p:nvPr/>
        </p:nvPicPr>
        <p:blipFill>
          <a:blip r:embed="rId5"/>
          <a:stretch>
            <a:fillRect/>
          </a:stretch>
        </p:blipFill>
        <p:spPr>
          <a:xfrm>
            <a:off x="9739891" y="3227305"/>
            <a:ext cx="1119643" cy="1119643"/>
          </a:xfrm>
          <a:prstGeom prst="rect">
            <a:avLst/>
          </a:prstGeom>
        </p:spPr>
      </p:pic>
      <p:pic>
        <p:nvPicPr>
          <p:cNvPr id="10" name="Picture 9">
            <a:extLst>
              <a:ext uri="{FF2B5EF4-FFF2-40B4-BE49-F238E27FC236}">
                <a16:creationId xmlns:a16="http://schemas.microsoft.com/office/drawing/2014/main" id="{CD41B169-8730-4E43-BBC5-E5A313390A10}"/>
              </a:ext>
            </a:extLst>
          </p:cNvPr>
          <p:cNvPicPr>
            <a:picLocks noChangeAspect="1"/>
          </p:cNvPicPr>
          <p:nvPr/>
        </p:nvPicPr>
        <p:blipFill>
          <a:blip r:embed="rId6"/>
          <a:stretch>
            <a:fillRect/>
          </a:stretch>
        </p:blipFill>
        <p:spPr>
          <a:xfrm>
            <a:off x="4975882" y="2297083"/>
            <a:ext cx="2277224" cy="1282077"/>
          </a:xfrm>
          <a:prstGeom prst="rect">
            <a:avLst/>
          </a:prstGeom>
        </p:spPr>
      </p:pic>
      <p:pic>
        <p:nvPicPr>
          <p:cNvPr id="11" name="Picture 10">
            <a:extLst>
              <a:ext uri="{FF2B5EF4-FFF2-40B4-BE49-F238E27FC236}">
                <a16:creationId xmlns:a16="http://schemas.microsoft.com/office/drawing/2014/main" id="{F2D5423A-CBC7-4FEA-B1D7-3BC7C95D6AD7}"/>
              </a:ext>
            </a:extLst>
          </p:cNvPr>
          <p:cNvPicPr>
            <a:picLocks noChangeAspect="1"/>
          </p:cNvPicPr>
          <p:nvPr/>
        </p:nvPicPr>
        <p:blipFill>
          <a:blip r:embed="rId7"/>
          <a:stretch>
            <a:fillRect/>
          </a:stretch>
        </p:blipFill>
        <p:spPr>
          <a:xfrm>
            <a:off x="9662346" y="1107402"/>
            <a:ext cx="1438275" cy="1085850"/>
          </a:xfrm>
          <a:prstGeom prst="rect">
            <a:avLst/>
          </a:prstGeom>
        </p:spPr>
      </p:pic>
      <p:sp>
        <p:nvSpPr>
          <p:cNvPr id="33" name="Google Shape;82;p17">
            <a:extLst>
              <a:ext uri="{FF2B5EF4-FFF2-40B4-BE49-F238E27FC236}">
                <a16:creationId xmlns:a16="http://schemas.microsoft.com/office/drawing/2014/main" id="{A9B65504-1A13-4F7E-9069-7D8C64860453}"/>
              </a:ext>
            </a:extLst>
          </p:cNvPr>
          <p:cNvSpPr/>
          <p:nvPr/>
        </p:nvSpPr>
        <p:spPr>
          <a:xfrm>
            <a:off x="0" y="6576300"/>
            <a:ext cx="12192000" cy="281700"/>
          </a:xfrm>
          <a:prstGeom prst="rect">
            <a:avLst/>
          </a:prstGeom>
          <a:solidFill>
            <a:srgbClr val="003F5F"/>
          </a:solidFill>
          <a:ln>
            <a:solidFill>
              <a:srgbClr val="003F5F"/>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5" name="Google Shape;85;p17">
            <a:extLst>
              <a:ext uri="{FF2B5EF4-FFF2-40B4-BE49-F238E27FC236}">
                <a16:creationId xmlns:a16="http://schemas.microsoft.com/office/drawing/2014/main" id="{5EAF1660-EDC1-4F24-A807-590883621597}"/>
              </a:ext>
            </a:extLst>
          </p:cNvPr>
          <p:cNvSpPr/>
          <p:nvPr/>
        </p:nvSpPr>
        <p:spPr>
          <a:xfrm>
            <a:off x="3722161" y="6614937"/>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Corporate Strategy and Risk</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7" name="Google Shape;86;p17">
            <a:extLst>
              <a:ext uri="{FF2B5EF4-FFF2-40B4-BE49-F238E27FC236}">
                <a16:creationId xmlns:a16="http://schemas.microsoft.com/office/drawing/2014/main" id="{C5BD91F4-BB04-4B56-915D-862C658C222C}"/>
              </a:ext>
            </a:extLst>
          </p:cNvPr>
          <p:cNvSpPr/>
          <p:nvPr/>
        </p:nvSpPr>
        <p:spPr>
          <a:xfrm>
            <a:off x="6975629" y="6623695"/>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Financial Statements</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9" name="Google Shape;87;p17">
            <a:extLst>
              <a:ext uri="{FF2B5EF4-FFF2-40B4-BE49-F238E27FC236}">
                <a16:creationId xmlns:a16="http://schemas.microsoft.com/office/drawing/2014/main" id="{EEFDDD25-1575-46CB-97B4-D06F1FFCD33A}"/>
              </a:ext>
            </a:extLst>
          </p:cNvPr>
          <p:cNvSpPr/>
          <p:nvPr/>
        </p:nvSpPr>
        <p:spPr>
          <a:xfrm>
            <a:off x="8602363" y="6630191"/>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Industry Comparison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41" name="Google Shape;88;p17">
            <a:extLst>
              <a:ext uri="{FF2B5EF4-FFF2-40B4-BE49-F238E27FC236}">
                <a16:creationId xmlns:a16="http://schemas.microsoft.com/office/drawing/2014/main" id="{93B96706-FFBF-4AA6-8088-CFA1ABBDF747}"/>
              </a:ext>
            </a:extLst>
          </p:cNvPr>
          <p:cNvSpPr/>
          <p:nvPr/>
        </p:nvSpPr>
        <p:spPr>
          <a:xfrm>
            <a:off x="5348895" y="6618779"/>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Management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43" name="Google Shape;89;p17">
            <a:extLst>
              <a:ext uri="{FF2B5EF4-FFF2-40B4-BE49-F238E27FC236}">
                <a16:creationId xmlns:a16="http://schemas.microsoft.com/office/drawing/2014/main" id="{C66D99FA-0177-4919-9BF5-FB6472077F0F}"/>
              </a:ext>
            </a:extLst>
          </p:cNvPr>
          <p:cNvSpPr/>
          <p:nvPr/>
        </p:nvSpPr>
        <p:spPr>
          <a:xfrm>
            <a:off x="10229097" y="6620604"/>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Recommendation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45" name="Google Shape;83;p17">
            <a:extLst>
              <a:ext uri="{FF2B5EF4-FFF2-40B4-BE49-F238E27FC236}">
                <a16:creationId xmlns:a16="http://schemas.microsoft.com/office/drawing/2014/main" id="{B0153093-A00E-41F5-AFE3-77D23FAA1D4F}"/>
              </a:ext>
            </a:extLst>
          </p:cNvPr>
          <p:cNvSpPr/>
          <p:nvPr/>
        </p:nvSpPr>
        <p:spPr>
          <a:xfrm>
            <a:off x="468693"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Stock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47" name="Google Shape;84;p17">
            <a:extLst>
              <a:ext uri="{FF2B5EF4-FFF2-40B4-BE49-F238E27FC236}">
                <a16:creationId xmlns:a16="http://schemas.microsoft.com/office/drawing/2014/main" id="{5CEF7538-4399-4ACC-B10B-FAC2AF819089}"/>
              </a:ext>
            </a:extLst>
          </p:cNvPr>
          <p:cNvSpPr/>
          <p:nvPr/>
        </p:nvSpPr>
        <p:spPr>
          <a:xfrm>
            <a:off x="2095427" y="6619148"/>
            <a:ext cx="1531200" cy="192600"/>
          </a:xfrm>
          <a:prstGeom prst="chevron">
            <a:avLst>
              <a:gd name="adj" fmla="val 50000"/>
            </a:avLst>
          </a:prstGeom>
          <a:solidFill>
            <a:srgbClr val="666666"/>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FFFFFF"/>
                </a:solidFill>
                <a:effectLst/>
                <a:uLnTx/>
                <a:uFillTx/>
                <a:latin typeface="Arial"/>
                <a:cs typeface="Arial"/>
                <a:sym typeface="Arial"/>
              </a:rPr>
              <a:t>Company Overview</a:t>
            </a:r>
            <a:endParaRPr kumimoji="0" sz="700" b="1" i="0" u="none" strike="noStrike" kern="1200" cap="none" spc="0" normalizeH="0" baseline="0" noProof="0" dirty="0">
              <a:ln>
                <a:noFill/>
              </a:ln>
              <a:solidFill>
                <a:srgbClr val="FFFFFF"/>
              </a:solidFill>
              <a:effectLst/>
              <a:uLnTx/>
              <a:uFillTx/>
              <a:latin typeface="Arial"/>
              <a:cs typeface="Arial"/>
              <a:sym typeface="Arial"/>
            </a:endParaRPr>
          </a:p>
        </p:txBody>
      </p:sp>
      <p:sp>
        <p:nvSpPr>
          <p:cNvPr id="50" name="Google Shape;177;p21">
            <a:extLst>
              <a:ext uri="{FF2B5EF4-FFF2-40B4-BE49-F238E27FC236}">
                <a16:creationId xmlns:a16="http://schemas.microsoft.com/office/drawing/2014/main" id="{4C45DBE6-074F-4D21-8F14-0B4B17796513}"/>
              </a:ext>
            </a:extLst>
          </p:cNvPr>
          <p:cNvSpPr txBox="1"/>
          <p:nvPr/>
        </p:nvSpPr>
        <p:spPr>
          <a:xfrm>
            <a:off x="311699" y="317372"/>
            <a:ext cx="11448597" cy="572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Company Overview</a:t>
            </a:r>
            <a:endParaRPr kumimoji="0"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51" name="Google Shape;178;p21">
            <a:extLst>
              <a:ext uri="{FF2B5EF4-FFF2-40B4-BE49-F238E27FC236}">
                <a16:creationId xmlns:a16="http://schemas.microsoft.com/office/drawing/2014/main" id="{AD86D8F5-FBD4-4C98-B903-440EF4CFE793}"/>
              </a:ext>
            </a:extLst>
          </p:cNvPr>
          <p:cNvCxnSpPr>
            <a:cxnSpLocks/>
          </p:cNvCxnSpPr>
          <p:nvPr/>
        </p:nvCxnSpPr>
        <p:spPr>
          <a:xfrm>
            <a:off x="311700" y="721272"/>
            <a:ext cx="11448597" cy="0"/>
          </a:xfrm>
          <a:prstGeom prst="straightConnector1">
            <a:avLst/>
          </a:prstGeom>
          <a:noFill/>
          <a:ln w="9525" cap="flat" cmpd="sng">
            <a:solidFill>
              <a:srgbClr val="595959"/>
            </a:solidFill>
            <a:prstDash val="solid"/>
            <a:round/>
            <a:headEnd type="none" w="med" len="med"/>
            <a:tailEnd type="none" w="med" len="med"/>
          </a:ln>
        </p:spPr>
      </p:cxnSp>
      <p:sp>
        <p:nvSpPr>
          <p:cNvPr id="52" name="Google Shape;179;p21">
            <a:extLst>
              <a:ext uri="{FF2B5EF4-FFF2-40B4-BE49-F238E27FC236}">
                <a16:creationId xmlns:a16="http://schemas.microsoft.com/office/drawing/2014/main" id="{DBEDC525-2559-464A-995C-59DA7D31E711}"/>
              </a:ext>
            </a:extLst>
          </p:cNvPr>
          <p:cNvSpPr txBox="1"/>
          <p:nvPr/>
        </p:nvSpPr>
        <p:spPr>
          <a:xfrm>
            <a:off x="311700" y="650197"/>
            <a:ext cx="2668464" cy="29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Subsidiaries</a:t>
            </a:r>
          </a:p>
        </p:txBody>
      </p:sp>
      <p:pic>
        <p:nvPicPr>
          <p:cNvPr id="53" name="Picture 52">
            <a:extLst>
              <a:ext uri="{FF2B5EF4-FFF2-40B4-BE49-F238E27FC236}">
                <a16:creationId xmlns:a16="http://schemas.microsoft.com/office/drawing/2014/main" id="{6387A600-8E0C-423D-BF5D-79D8639E1FD5}"/>
              </a:ext>
            </a:extLst>
          </p:cNvPr>
          <p:cNvPicPr>
            <a:picLocks noChangeAspect="1"/>
          </p:cNvPicPr>
          <p:nvPr/>
        </p:nvPicPr>
        <p:blipFill>
          <a:blip r:embed="rId8"/>
          <a:stretch>
            <a:fillRect/>
          </a:stretch>
        </p:blipFill>
        <p:spPr>
          <a:xfrm>
            <a:off x="10299713" y="81521"/>
            <a:ext cx="1460584" cy="500499"/>
          </a:xfrm>
          <a:prstGeom prst="rect">
            <a:avLst/>
          </a:prstGeom>
        </p:spPr>
      </p:pic>
      <p:sp>
        <p:nvSpPr>
          <p:cNvPr id="55" name="Google Shape;180;p21">
            <a:extLst>
              <a:ext uri="{FF2B5EF4-FFF2-40B4-BE49-F238E27FC236}">
                <a16:creationId xmlns:a16="http://schemas.microsoft.com/office/drawing/2014/main" id="{AD523321-A039-400F-B89B-AB27AEB22565}"/>
              </a:ext>
            </a:extLst>
          </p:cNvPr>
          <p:cNvSpPr/>
          <p:nvPr/>
        </p:nvSpPr>
        <p:spPr>
          <a:xfrm>
            <a:off x="556920" y="2274404"/>
            <a:ext cx="2668465" cy="372000"/>
          </a:xfrm>
          <a:prstGeom prst="rect">
            <a:avLst/>
          </a:prstGeom>
          <a:solidFill>
            <a:srgbClr val="003F5F"/>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1" i="0" u="none" strike="noStrike" kern="120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rPr>
              <a:t>Levity Entertainment Group</a:t>
            </a:r>
          </a:p>
        </p:txBody>
      </p:sp>
      <p:sp>
        <p:nvSpPr>
          <p:cNvPr id="57" name="Google Shape;180;p21">
            <a:extLst>
              <a:ext uri="{FF2B5EF4-FFF2-40B4-BE49-F238E27FC236}">
                <a16:creationId xmlns:a16="http://schemas.microsoft.com/office/drawing/2014/main" id="{C2319EEF-14B8-4FA5-AF76-A472E559A4D6}"/>
              </a:ext>
            </a:extLst>
          </p:cNvPr>
          <p:cNvSpPr/>
          <p:nvPr/>
        </p:nvSpPr>
        <p:spPr>
          <a:xfrm>
            <a:off x="556919" y="4488563"/>
            <a:ext cx="2668465" cy="372000"/>
          </a:xfrm>
          <a:prstGeom prst="rect">
            <a:avLst/>
          </a:prstGeom>
          <a:solidFill>
            <a:srgbClr val="003F5F"/>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1" i="0" u="none" strike="noStrike" kern="120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rPr>
              <a:t>SunDanceTV</a:t>
            </a:r>
          </a:p>
        </p:txBody>
      </p:sp>
      <p:sp>
        <p:nvSpPr>
          <p:cNvPr id="59" name="Google Shape;180;p21">
            <a:extLst>
              <a:ext uri="{FF2B5EF4-FFF2-40B4-BE49-F238E27FC236}">
                <a16:creationId xmlns:a16="http://schemas.microsoft.com/office/drawing/2014/main" id="{69398A11-A6C7-4ADD-909F-8B879113673A}"/>
              </a:ext>
            </a:extLst>
          </p:cNvPr>
          <p:cNvSpPr/>
          <p:nvPr/>
        </p:nvSpPr>
        <p:spPr>
          <a:xfrm>
            <a:off x="8965481" y="4456210"/>
            <a:ext cx="2668465" cy="372000"/>
          </a:xfrm>
          <a:prstGeom prst="rect">
            <a:avLst/>
          </a:prstGeom>
          <a:solidFill>
            <a:srgbClr val="003F5F"/>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1" i="0" u="none" strike="noStrike" kern="120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rPr>
              <a:t>ChelloMedia</a:t>
            </a:r>
          </a:p>
        </p:txBody>
      </p:sp>
      <p:sp>
        <p:nvSpPr>
          <p:cNvPr id="61" name="Google Shape;180;p21">
            <a:extLst>
              <a:ext uri="{FF2B5EF4-FFF2-40B4-BE49-F238E27FC236}">
                <a16:creationId xmlns:a16="http://schemas.microsoft.com/office/drawing/2014/main" id="{7F15DA22-1F94-4C22-8106-4B09F3C6ECB3}"/>
              </a:ext>
            </a:extLst>
          </p:cNvPr>
          <p:cNvSpPr/>
          <p:nvPr/>
        </p:nvSpPr>
        <p:spPr>
          <a:xfrm>
            <a:off x="8965480" y="2274404"/>
            <a:ext cx="2668465" cy="372000"/>
          </a:xfrm>
          <a:prstGeom prst="rect">
            <a:avLst/>
          </a:prstGeom>
          <a:solidFill>
            <a:srgbClr val="003F5F"/>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1" i="0" u="none" strike="noStrike" kern="120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rPr>
              <a:t>WeTV</a:t>
            </a:r>
          </a:p>
        </p:txBody>
      </p:sp>
      <p:sp>
        <p:nvSpPr>
          <p:cNvPr id="63" name="Google Shape;180;p21">
            <a:extLst>
              <a:ext uri="{FF2B5EF4-FFF2-40B4-BE49-F238E27FC236}">
                <a16:creationId xmlns:a16="http://schemas.microsoft.com/office/drawing/2014/main" id="{0BDDD741-8AC4-48BF-93D9-EB1263EB9DF2}"/>
              </a:ext>
            </a:extLst>
          </p:cNvPr>
          <p:cNvSpPr/>
          <p:nvPr/>
        </p:nvSpPr>
        <p:spPr>
          <a:xfrm>
            <a:off x="4780262" y="3547186"/>
            <a:ext cx="2668465" cy="372000"/>
          </a:xfrm>
          <a:prstGeom prst="rect">
            <a:avLst/>
          </a:prstGeom>
          <a:solidFill>
            <a:srgbClr val="003F5F"/>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1" i="0" u="none" strike="noStrike" kern="120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rPr>
              <a:t>IFC Films and Entertainment</a:t>
            </a:r>
          </a:p>
        </p:txBody>
      </p:sp>
    </p:spTree>
    <p:extLst>
      <p:ext uri="{BB962C8B-B14F-4D97-AF65-F5344CB8AC3E}">
        <p14:creationId xmlns:p14="http://schemas.microsoft.com/office/powerpoint/2010/main" val="94488808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Google Shape;82;p17">
            <a:extLst>
              <a:ext uri="{FF2B5EF4-FFF2-40B4-BE49-F238E27FC236}">
                <a16:creationId xmlns:a16="http://schemas.microsoft.com/office/drawing/2014/main" id="{588F273D-C2FB-4ECD-B0F1-F3F29726C6AB}"/>
              </a:ext>
            </a:extLst>
          </p:cNvPr>
          <p:cNvSpPr/>
          <p:nvPr/>
        </p:nvSpPr>
        <p:spPr>
          <a:xfrm>
            <a:off x="0" y="6576300"/>
            <a:ext cx="12192000" cy="281700"/>
          </a:xfrm>
          <a:prstGeom prst="rect">
            <a:avLst/>
          </a:prstGeom>
          <a:solidFill>
            <a:srgbClr val="003F5F"/>
          </a:solidFill>
          <a:ln>
            <a:solidFill>
              <a:srgbClr val="003F5F"/>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9" name="Google Shape;85;p17">
            <a:extLst>
              <a:ext uri="{FF2B5EF4-FFF2-40B4-BE49-F238E27FC236}">
                <a16:creationId xmlns:a16="http://schemas.microsoft.com/office/drawing/2014/main" id="{0AECC760-7C8D-42FB-8ADA-B13DC80A3DB6}"/>
              </a:ext>
            </a:extLst>
          </p:cNvPr>
          <p:cNvSpPr/>
          <p:nvPr/>
        </p:nvSpPr>
        <p:spPr>
          <a:xfrm>
            <a:off x="3722161" y="6614937"/>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Corporate Strategy and Risk</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1" name="Google Shape;86;p17">
            <a:extLst>
              <a:ext uri="{FF2B5EF4-FFF2-40B4-BE49-F238E27FC236}">
                <a16:creationId xmlns:a16="http://schemas.microsoft.com/office/drawing/2014/main" id="{815B97E2-CC4D-4A01-887B-F0888C01B33C}"/>
              </a:ext>
            </a:extLst>
          </p:cNvPr>
          <p:cNvSpPr/>
          <p:nvPr/>
        </p:nvSpPr>
        <p:spPr>
          <a:xfrm>
            <a:off x="6975629" y="6623695"/>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Financial Statements</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3" name="Google Shape;87;p17">
            <a:extLst>
              <a:ext uri="{FF2B5EF4-FFF2-40B4-BE49-F238E27FC236}">
                <a16:creationId xmlns:a16="http://schemas.microsoft.com/office/drawing/2014/main" id="{7658156F-7E65-4747-96E1-2257D0AE1829}"/>
              </a:ext>
            </a:extLst>
          </p:cNvPr>
          <p:cNvSpPr/>
          <p:nvPr/>
        </p:nvSpPr>
        <p:spPr>
          <a:xfrm>
            <a:off x="8602363" y="6630191"/>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Industry Comparison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5" name="Google Shape;88;p17">
            <a:extLst>
              <a:ext uri="{FF2B5EF4-FFF2-40B4-BE49-F238E27FC236}">
                <a16:creationId xmlns:a16="http://schemas.microsoft.com/office/drawing/2014/main" id="{D7CE7E6E-EB64-4888-8150-A80CB91B34F3}"/>
              </a:ext>
            </a:extLst>
          </p:cNvPr>
          <p:cNvSpPr/>
          <p:nvPr/>
        </p:nvSpPr>
        <p:spPr>
          <a:xfrm>
            <a:off x="5348895" y="6618779"/>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Management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7" name="Google Shape;89;p17">
            <a:extLst>
              <a:ext uri="{FF2B5EF4-FFF2-40B4-BE49-F238E27FC236}">
                <a16:creationId xmlns:a16="http://schemas.microsoft.com/office/drawing/2014/main" id="{C7F6B3B9-B5A1-4FE7-9214-1A3039D6E000}"/>
              </a:ext>
            </a:extLst>
          </p:cNvPr>
          <p:cNvSpPr/>
          <p:nvPr/>
        </p:nvSpPr>
        <p:spPr>
          <a:xfrm>
            <a:off x="10229097" y="6620604"/>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Recommendation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9" name="Google Shape;83;p17">
            <a:extLst>
              <a:ext uri="{FF2B5EF4-FFF2-40B4-BE49-F238E27FC236}">
                <a16:creationId xmlns:a16="http://schemas.microsoft.com/office/drawing/2014/main" id="{2551CEE0-008B-4D4D-A1E3-6AD94A425964}"/>
              </a:ext>
            </a:extLst>
          </p:cNvPr>
          <p:cNvSpPr/>
          <p:nvPr/>
        </p:nvSpPr>
        <p:spPr>
          <a:xfrm>
            <a:off x="468693"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Stock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41" name="Google Shape;84;p17">
            <a:extLst>
              <a:ext uri="{FF2B5EF4-FFF2-40B4-BE49-F238E27FC236}">
                <a16:creationId xmlns:a16="http://schemas.microsoft.com/office/drawing/2014/main" id="{71D89A1C-79B7-4340-B812-15E9369B39ED}"/>
              </a:ext>
            </a:extLst>
          </p:cNvPr>
          <p:cNvSpPr/>
          <p:nvPr/>
        </p:nvSpPr>
        <p:spPr>
          <a:xfrm>
            <a:off x="2095427" y="6619148"/>
            <a:ext cx="1531200" cy="192600"/>
          </a:xfrm>
          <a:prstGeom prst="chevron">
            <a:avLst>
              <a:gd name="adj" fmla="val 50000"/>
            </a:avLst>
          </a:prstGeom>
          <a:solidFill>
            <a:srgbClr val="666666"/>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FFFFFF"/>
                </a:solidFill>
                <a:effectLst/>
                <a:uLnTx/>
                <a:uFillTx/>
                <a:latin typeface="Arial"/>
                <a:cs typeface="Arial"/>
                <a:sym typeface="Arial"/>
              </a:rPr>
              <a:t>Company Overview</a:t>
            </a:r>
            <a:endParaRPr kumimoji="0" sz="700" b="1" i="0" u="none" strike="noStrike" kern="1200" cap="none" spc="0" normalizeH="0" baseline="0" noProof="0" dirty="0">
              <a:ln>
                <a:noFill/>
              </a:ln>
              <a:solidFill>
                <a:srgbClr val="FFFFFF"/>
              </a:solidFill>
              <a:effectLst/>
              <a:uLnTx/>
              <a:uFillTx/>
              <a:latin typeface="Arial"/>
              <a:cs typeface="Arial"/>
              <a:sym typeface="Arial"/>
            </a:endParaRPr>
          </a:p>
        </p:txBody>
      </p:sp>
      <p:sp>
        <p:nvSpPr>
          <p:cNvPr id="44" name="Google Shape;177;p21">
            <a:extLst>
              <a:ext uri="{FF2B5EF4-FFF2-40B4-BE49-F238E27FC236}">
                <a16:creationId xmlns:a16="http://schemas.microsoft.com/office/drawing/2014/main" id="{045EEC6E-9A62-4C15-A760-CD65D40A3752}"/>
              </a:ext>
            </a:extLst>
          </p:cNvPr>
          <p:cNvSpPr txBox="1"/>
          <p:nvPr/>
        </p:nvSpPr>
        <p:spPr>
          <a:xfrm>
            <a:off x="311699" y="317372"/>
            <a:ext cx="11448597" cy="572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Company Overview</a:t>
            </a:r>
            <a:endParaRPr kumimoji="0"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45" name="Google Shape;178;p21">
            <a:extLst>
              <a:ext uri="{FF2B5EF4-FFF2-40B4-BE49-F238E27FC236}">
                <a16:creationId xmlns:a16="http://schemas.microsoft.com/office/drawing/2014/main" id="{A9C40332-FAD1-4DBF-BF7A-8F8D10BCDBAE}"/>
              </a:ext>
            </a:extLst>
          </p:cNvPr>
          <p:cNvCxnSpPr>
            <a:cxnSpLocks/>
          </p:cNvCxnSpPr>
          <p:nvPr/>
        </p:nvCxnSpPr>
        <p:spPr>
          <a:xfrm>
            <a:off x="311700" y="721272"/>
            <a:ext cx="11448597" cy="0"/>
          </a:xfrm>
          <a:prstGeom prst="straightConnector1">
            <a:avLst/>
          </a:prstGeom>
          <a:noFill/>
          <a:ln w="9525" cap="flat" cmpd="sng">
            <a:solidFill>
              <a:srgbClr val="595959"/>
            </a:solidFill>
            <a:prstDash val="solid"/>
            <a:round/>
            <a:headEnd type="none" w="med" len="med"/>
            <a:tailEnd type="none" w="med" len="med"/>
          </a:ln>
        </p:spPr>
      </p:cxnSp>
      <p:sp>
        <p:nvSpPr>
          <p:cNvPr id="46" name="Google Shape;179;p21">
            <a:extLst>
              <a:ext uri="{FF2B5EF4-FFF2-40B4-BE49-F238E27FC236}">
                <a16:creationId xmlns:a16="http://schemas.microsoft.com/office/drawing/2014/main" id="{0B4C07C4-0F94-4F0E-9733-595130F8C2EC}"/>
              </a:ext>
            </a:extLst>
          </p:cNvPr>
          <p:cNvSpPr txBox="1"/>
          <p:nvPr/>
        </p:nvSpPr>
        <p:spPr>
          <a:xfrm>
            <a:off x="311700" y="650197"/>
            <a:ext cx="2668464" cy="29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Business Segments</a:t>
            </a:r>
          </a:p>
        </p:txBody>
      </p:sp>
      <p:pic>
        <p:nvPicPr>
          <p:cNvPr id="47" name="Picture 46">
            <a:extLst>
              <a:ext uri="{FF2B5EF4-FFF2-40B4-BE49-F238E27FC236}">
                <a16:creationId xmlns:a16="http://schemas.microsoft.com/office/drawing/2014/main" id="{CBD7A12E-984B-42F5-AC49-D82469270D0E}"/>
              </a:ext>
            </a:extLst>
          </p:cNvPr>
          <p:cNvPicPr>
            <a:picLocks noChangeAspect="1"/>
          </p:cNvPicPr>
          <p:nvPr/>
        </p:nvPicPr>
        <p:blipFill>
          <a:blip r:embed="rId2"/>
          <a:stretch>
            <a:fillRect/>
          </a:stretch>
        </p:blipFill>
        <p:spPr>
          <a:xfrm>
            <a:off x="10299713" y="81521"/>
            <a:ext cx="1460584" cy="500499"/>
          </a:xfrm>
          <a:prstGeom prst="rect">
            <a:avLst/>
          </a:prstGeom>
        </p:spPr>
      </p:pic>
      <p:sp>
        <p:nvSpPr>
          <p:cNvPr id="49" name="Google Shape;180;p21">
            <a:extLst>
              <a:ext uri="{FF2B5EF4-FFF2-40B4-BE49-F238E27FC236}">
                <a16:creationId xmlns:a16="http://schemas.microsoft.com/office/drawing/2014/main" id="{42119BE4-CF92-4AFA-88E9-8F6E87B435D4}"/>
              </a:ext>
            </a:extLst>
          </p:cNvPr>
          <p:cNvSpPr/>
          <p:nvPr/>
        </p:nvSpPr>
        <p:spPr>
          <a:xfrm>
            <a:off x="2244624" y="2058839"/>
            <a:ext cx="3165241" cy="372000"/>
          </a:xfrm>
          <a:prstGeom prst="rect">
            <a:avLst/>
          </a:prstGeom>
          <a:solidFill>
            <a:srgbClr val="003F5F"/>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1" i="0" u="none" strike="noStrike" kern="120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rPr>
              <a:t>National Networks</a:t>
            </a:r>
          </a:p>
        </p:txBody>
      </p:sp>
      <p:sp>
        <p:nvSpPr>
          <p:cNvPr id="51" name="Google Shape;180;p21">
            <a:extLst>
              <a:ext uri="{FF2B5EF4-FFF2-40B4-BE49-F238E27FC236}">
                <a16:creationId xmlns:a16="http://schemas.microsoft.com/office/drawing/2014/main" id="{7AD3469E-91A0-44DB-BAD9-F25DED6983C6}"/>
              </a:ext>
            </a:extLst>
          </p:cNvPr>
          <p:cNvSpPr/>
          <p:nvPr/>
        </p:nvSpPr>
        <p:spPr>
          <a:xfrm>
            <a:off x="2244625" y="2510375"/>
            <a:ext cx="3165242" cy="2153158"/>
          </a:xfrm>
          <a:prstGeom prst="rect">
            <a:avLst/>
          </a:prstGeom>
          <a:solidFill>
            <a:srgbClr val="E5E9EB"/>
          </a:solidFill>
          <a:ln w="2857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Activities of five national programming networks</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endParaRP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AMC, WE tv, BBC America, IFC,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SunDanceTC</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endParaRP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endParaRP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Domestic (US-Based) subscribers to SVOD</a:t>
            </a:r>
          </a:p>
        </p:txBody>
      </p:sp>
      <p:sp>
        <p:nvSpPr>
          <p:cNvPr id="53" name="Google Shape;180;p21">
            <a:extLst>
              <a:ext uri="{FF2B5EF4-FFF2-40B4-BE49-F238E27FC236}">
                <a16:creationId xmlns:a16="http://schemas.microsoft.com/office/drawing/2014/main" id="{9BBD6A46-6712-49C8-ACC1-DBA1DC8CCE54}"/>
              </a:ext>
            </a:extLst>
          </p:cNvPr>
          <p:cNvSpPr/>
          <p:nvPr/>
        </p:nvSpPr>
        <p:spPr>
          <a:xfrm>
            <a:off x="6510979" y="2058839"/>
            <a:ext cx="3173381" cy="372000"/>
          </a:xfrm>
          <a:prstGeom prst="rect">
            <a:avLst/>
          </a:prstGeom>
          <a:solidFill>
            <a:srgbClr val="003F5F"/>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1" i="0" u="none" strike="noStrike" kern="120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rPr>
              <a:t>International and Other</a:t>
            </a:r>
          </a:p>
        </p:txBody>
      </p:sp>
      <p:sp>
        <p:nvSpPr>
          <p:cNvPr id="55" name="Google Shape;180;p21">
            <a:extLst>
              <a:ext uri="{FF2B5EF4-FFF2-40B4-BE49-F238E27FC236}">
                <a16:creationId xmlns:a16="http://schemas.microsoft.com/office/drawing/2014/main" id="{C505ACA9-6469-4CA3-8B85-E4EC15771D06}"/>
              </a:ext>
            </a:extLst>
          </p:cNvPr>
          <p:cNvSpPr/>
          <p:nvPr/>
        </p:nvSpPr>
        <p:spPr>
          <a:xfrm>
            <a:off x="6519118" y="2510374"/>
            <a:ext cx="3165242" cy="2153159"/>
          </a:xfrm>
          <a:prstGeom prst="rect">
            <a:avLst/>
          </a:prstGeom>
          <a:solidFill>
            <a:srgbClr val="E5E9EB"/>
          </a:solidFill>
          <a:ln w="2857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Includes AMCNI (international programming business)</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endParaRP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International subscribers to SVOD</a:t>
            </a:r>
          </a:p>
        </p:txBody>
      </p:sp>
      <p:sp>
        <p:nvSpPr>
          <p:cNvPr id="57" name="Google Shape;180;p21">
            <a:extLst>
              <a:ext uri="{FF2B5EF4-FFF2-40B4-BE49-F238E27FC236}">
                <a16:creationId xmlns:a16="http://schemas.microsoft.com/office/drawing/2014/main" id="{FAFB88EB-C070-47CA-8E94-1D5EBE66B5FF}"/>
              </a:ext>
            </a:extLst>
          </p:cNvPr>
          <p:cNvSpPr/>
          <p:nvPr/>
        </p:nvSpPr>
        <p:spPr>
          <a:xfrm>
            <a:off x="1875508" y="1461071"/>
            <a:ext cx="8177969" cy="372000"/>
          </a:xfrm>
          <a:prstGeom prst="rect">
            <a:avLst/>
          </a:prstGeom>
          <a:solidFill>
            <a:srgbClr val="003F5F"/>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1" i="0" u="none" strike="noStrike" kern="120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rPr>
              <a:t>Business is managed through two operating segments</a:t>
            </a:r>
          </a:p>
        </p:txBody>
      </p:sp>
    </p:spTree>
    <p:extLst>
      <p:ext uri="{BB962C8B-B14F-4D97-AF65-F5344CB8AC3E}">
        <p14:creationId xmlns:p14="http://schemas.microsoft.com/office/powerpoint/2010/main" val="25738441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B6CE72-337E-45E2-B800-90F96C2BD246}"/>
              </a:ext>
            </a:extLst>
          </p:cNvPr>
          <p:cNvPicPr>
            <a:picLocks noChangeAspect="1"/>
          </p:cNvPicPr>
          <p:nvPr/>
        </p:nvPicPr>
        <p:blipFill>
          <a:blip r:embed="rId3"/>
          <a:stretch>
            <a:fillRect/>
          </a:stretch>
        </p:blipFill>
        <p:spPr>
          <a:xfrm>
            <a:off x="2390220" y="1276348"/>
            <a:ext cx="7448550" cy="1619250"/>
          </a:xfrm>
          <a:prstGeom prst="rect">
            <a:avLst/>
          </a:prstGeom>
        </p:spPr>
      </p:pic>
      <p:sp>
        <p:nvSpPr>
          <p:cNvPr id="28" name="Google Shape;82;p17">
            <a:extLst>
              <a:ext uri="{FF2B5EF4-FFF2-40B4-BE49-F238E27FC236}">
                <a16:creationId xmlns:a16="http://schemas.microsoft.com/office/drawing/2014/main" id="{F8340901-CBE1-42F6-B567-2961BCC5E256}"/>
              </a:ext>
            </a:extLst>
          </p:cNvPr>
          <p:cNvSpPr/>
          <p:nvPr/>
        </p:nvSpPr>
        <p:spPr>
          <a:xfrm>
            <a:off x="0" y="6576300"/>
            <a:ext cx="12192000" cy="281700"/>
          </a:xfrm>
          <a:prstGeom prst="rect">
            <a:avLst/>
          </a:prstGeom>
          <a:solidFill>
            <a:srgbClr val="003F5F"/>
          </a:solidFill>
          <a:ln>
            <a:solidFill>
              <a:srgbClr val="003F5F"/>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0" name="Google Shape;85;p17">
            <a:extLst>
              <a:ext uri="{FF2B5EF4-FFF2-40B4-BE49-F238E27FC236}">
                <a16:creationId xmlns:a16="http://schemas.microsoft.com/office/drawing/2014/main" id="{B8031ECD-770E-48E6-BD6F-27511B76E7AE}"/>
              </a:ext>
            </a:extLst>
          </p:cNvPr>
          <p:cNvSpPr/>
          <p:nvPr/>
        </p:nvSpPr>
        <p:spPr>
          <a:xfrm>
            <a:off x="3722161" y="6614937"/>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Corporate Strategy and Risk</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2" name="Google Shape;86;p17">
            <a:extLst>
              <a:ext uri="{FF2B5EF4-FFF2-40B4-BE49-F238E27FC236}">
                <a16:creationId xmlns:a16="http://schemas.microsoft.com/office/drawing/2014/main" id="{86931267-69EA-491A-B6AF-C1F4A583EC0F}"/>
              </a:ext>
            </a:extLst>
          </p:cNvPr>
          <p:cNvSpPr/>
          <p:nvPr/>
        </p:nvSpPr>
        <p:spPr>
          <a:xfrm>
            <a:off x="6975629" y="6623695"/>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Financial Statements</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4" name="Google Shape;87;p17">
            <a:extLst>
              <a:ext uri="{FF2B5EF4-FFF2-40B4-BE49-F238E27FC236}">
                <a16:creationId xmlns:a16="http://schemas.microsoft.com/office/drawing/2014/main" id="{022809A3-02F9-4275-8298-A99C25C5208F}"/>
              </a:ext>
            </a:extLst>
          </p:cNvPr>
          <p:cNvSpPr/>
          <p:nvPr/>
        </p:nvSpPr>
        <p:spPr>
          <a:xfrm>
            <a:off x="8602363" y="6630191"/>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Industry Comparison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6" name="Google Shape;88;p17">
            <a:extLst>
              <a:ext uri="{FF2B5EF4-FFF2-40B4-BE49-F238E27FC236}">
                <a16:creationId xmlns:a16="http://schemas.microsoft.com/office/drawing/2014/main" id="{4BEDE952-0428-418D-919F-905C37BC3A23}"/>
              </a:ext>
            </a:extLst>
          </p:cNvPr>
          <p:cNvSpPr/>
          <p:nvPr/>
        </p:nvSpPr>
        <p:spPr>
          <a:xfrm>
            <a:off x="5348895" y="6618779"/>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Management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8" name="Google Shape;89;p17">
            <a:extLst>
              <a:ext uri="{FF2B5EF4-FFF2-40B4-BE49-F238E27FC236}">
                <a16:creationId xmlns:a16="http://schemas.microsoft.com/office/drawing/2014/main" id="{07868362-736D-48EE-A216-6097803CCCC2}"/>
              </a:ext>
            </a:extLst>
          </p:cNvPr>
          <p:cNvSpPr/>
          <p:nvPr/>
        </p:nvSpPr>
        <p:spPr>
          <a:xfrm>
            <a:off x="10229097" y="6620604"/>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Recommendation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40" name="Google Shape;83;p17">
            <a:extLst>
              <a:ext uri="{FF2B5EF4-FFF2-40B4-BE49-F238E27FC236}">
                <a16:creationId xmlns:a16="http://schemas.microsoft.com/office/drawing/2014/main" id="{3B01BF27-79CE-444B-A553-D2EC45DA2EAB}"/>
              </a:ext>
            </a:extLst>
          </p:cNvPr>
          <p:cNvSpPr/>
          <p:nvPr/>
        </p:nvSpPr>
        <p:spPr>
          <a:xfrm>
            <a:off x="468693"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Stock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42" name="Google Shape;84;p17">
            <a:extLst>
              <a:ext uri="{FF2B5EF4-FFF2-40B4-BE49-F238E27FC236}">
                <a16:creationId xmlns:a16="http://schemas.microsoft.com/office/drawing/2014/main" id="{A8E05DF8-4D7A-4571-A9AB-56001F800690}"/>
              </a:ext>
            </a:extLst>
          </p:cNvPr>
          <p:cNvSpPr/>
          <p:nvPr/>
        </p:nvSpPr>
        <p:spPr>
          <a:xfrm>
            <a:off x="2095427" y="6619148"/>
            <a:ext cx="1531200" cy="192600"/>
          </a:xfrm>
          <a:prstGeom prst="chevron">
            <a:avLst>
              <a:gd name="adj" fmla="val 50000"/>
            </a:avLst>
          </a:prstGeom>
          <a:solidFill>
            <a:srgbClr val="666666"/>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FFFFFF"/>
                </a:solidFill>
                <a:effectLst/>
                <a:uLnTx/>
                <a:uFillTx/>
                <a:latin typeface="Arial"/>
                <a:cs typeface="Arial"/>
                <a:sym typeface="Arial"/>
              </a:rPr>
              <a:t>Company Overview</a:t>
            </a:r>
            <a:endParaRPr kumimoji="0" sz="700" b="1" i="0" u="none" strike="noStrike" kern="1200" cap="none" spc="0" normalizeH="0" baseline="0" noProof="0" dirty="0">
              <a:ln>
                <a:noFill/>
              </a:ln>
              <a:solidFill>
                <a:srgbClr val="FFFFFF"/>
              </a:solidFill>
              <a:effectLst/>
              <a:uLnTx/>
              <a:uFillTx/>
              <a:latin typeface="Arial"/>
              <a:cs typeface="Arial"/>
              <a:sym typeface="Arial"/>
            </a:endParaRPr>
          </a:p>
        </p:txBody>
      </p:sp>
      <p:sp>
        <p:nvSpPr>
          <p:cNvPr id="45" name="Google Shape;177;p21">
            <a:extLst>
              <a:ext uri="{FF2B5EF4-FFF2-40B4-BE49-F238E27FC236}">
                <a16:creationId xmlns:a16="http://schemas.microsoft.com/office/drawing/2014/main" id="{2EC095FA-8140-4367-8FF3-0334E89673DE}"/>
              </a:ext>
            </a:extLst>
          </p:cNvPr>
          <p:cNvSpPr txBox="1"/>
          <p:nvPr/>
        </p:nvSpPr>
        <p:spPr>
          <a:xfrm>
            <a:off x="311699" y="317372"/>
            <a:ext cx="11448597" cy="572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Company</a:t>
            </a:r>
            <a:r>
              <a:rPr kumimoji="0" lang="en" sz="2000"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 sz="2000" b="1"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Overview</a:t>
            </a:r>
            <a:endParaRPr kumimoji="0"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46" name="Google Shape;178;p21">
            <a:extLst>
              <a:ext uri="{FF2B5EF4-FFF2-40B4-BE49-F238E27FC236}">
                <a16:creationId xmlns:a16="http://schemas.microsoft.com/office/drawing/2014/main" id="{93DF5D9D-4EC9-4D22-84EC-62F08A2C8ECB}"/>
              </a:ext>
            </a:extLst>
          </p:cNvPr>
          <p:cNvCxnSpPr>
            <a:cxnSpLocks/>
          </p:cNvCxnSpPr>
          <p:nvPr/>
        </p:nvCxnSpPr>
        <p:spPr>
          <a:xfrm>
            <a:off x="311700" y="721272"/>
            <a:ext cx="11448597" cy="0"/>
          </a:xfrm>
          <a:prstGeom prst="straightConnector1">
            <a:avLst/>
          </a:prstGeom>
          <a:noFill/>
          <a:ln w="9525" cap="flat" cmpd="sng">
            <a:solidFill>
              <a:srgbClr val="595959"/>
            </a:solidFill>
            <a:prstDash val="solid"/>
            <a:round/>
            <a:headEnd type="none" w="med" len="med"/>
            <a:tailEnd type="none" w="med" len="med"/>
          </a:ln>
        </p:spPr>
      </p:cxnSp>
      <p:sp>
        <p:nvSpPr>
          <p:cNvPr id="47" name="Google Shape;179;p21">
            <a:extLst>
              <a:ext uri="{FF2B5EF4-FFF2-40B4-BE49-F238E27FC236}">
                <a16:creationId xmlns:a16="http://schemas.microsoft.com/office/drawing/2014/main" id="{FDEF2410-3409-4477-9525-AC6980AB06E5}"/>
              </a:ext>
            </a:extLst>
          </p:cNvPr>
          <p:cNvSpPr txBox="1"/>
          <p:nvPr/>
        </p:nvSpPr>
        <p:spPr>
          <a:xfrm>
            <a:off x="311700" y="650197"/>
            <a:ext cx="2668464" cy="29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Domestic Subscribers (2019 10K)</a:t>
            </a:r>
          </a:p>
        </p:txBody>
      </p:sp>
      <p:pic>
        <p:nvPicPr>
          <p:cNvPr id="48" name="Picture 47">
            <a:extLst>
              <a:ext uri="{FF2B5EF4-FFF2-40B4-BE49-F238E27FC236}">
                <a16:creationId xmlns:a16="http://schemas.microsoft.com/office/drawing/2014/main" id="{17AD4858-774F-49A3-9958-61106865535B}"/>
              </a:ext>
            </a:extLst>
          </p:cNvPr>
          <p:cNvPicPr>
            <a:picLocks noChangeAspect="1"/>
          </p:cNvPicPr>
          <p:nvPr/>
        </p:nvPicPr>
        <p:blipFill>
          <a:blip r:embed="rId4"/>
          <a:stretch>
            <a:fillRect/>
          </a:stretch>
        </p:blipFill>
        <p:spPr>
          <a:xfrm>
            <a:off x="10299713" y="81521"/>
            <a:ext cx="1460584" cy="500499"/>
          </a:xfrm>
          <a:prstGeom prst="rect">
            <a:avLst/>
          </a:prstGeom>
        </p:spPr>
      </p:pic>
      <p:sp>
        <p:nvSpPr>
          <p:cNvPr id="2" name="Google Shape;180;p21">
            <a:extLst>
              <a:ext uri="{FF2B5EF4-FFF2-40B4-BE49-F238E27FC236}">
                <a16:creationId xmlns:a16="http://schemas.microsoft.com/office/drawing/2014/main" id="{07B15E18-1035-448F-A8F2-DFD37AABC6E9}"/>
              </a:ext>
            </a:extLst>
          </p:cNvPr>
          <p:cNvSpPr/>
          <p:nvPr/>
        </p:nvSpPr>
        <p:spPr>
          <a:xfrm>
            <a:off x="1775497" y="3281874"/>
            <a:ext cx="3165241" cy="372000"/>
          </a:xfrm>
          <a:prstGeom prst="rect">
            <a:avLst/>
          </a:prstGeom>
          <a:solidFill>
            <a:srgbClr val="003F5F"/>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1" i="0" u="none" strike="noStrike" kern="120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rPr>
              <a:t>February 26, 2020</a:t>
            </a:r>
          </a:p>
        </p:txBody>
      </p:sp>
      <p:sp>
        <p:nvSpPr>
          <p:cNvPr id="3" name="Google Shape;180;p21">
            <a:extLst>
              <a:ext uri="{FF2B5EF4-FFF2-40B4-BE49-F238E27FC236}">
                <a16:creationId xmlns:a16="http://schemas.microsoft.com/office/drawing/2014/main" id="{285A0B67-AEC1-43D8-80C4-631F122A2AD4}"/>
              </a:ext>
            </a:extLst>
          </p:cNvPr>
          <p:cNvSpPr/>
          <p:nvPr/>
        </p:nvSpPr>
        <p:spPr>
          <a:xfrm>
            <a:off x="1775498" y="3733410"/>
            <a:ext cx="3165242" cy="2153158"/>
          </a:xfrm>
          <a:prstGeom prst="rect">
            <a:avLst/>
          </a:prstGeom>
          <a:solidFill>
            <a:srgbClr val="E5E9EB"/>
          </a:solidFill>
          <a:ln w="2857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Passed 2 million streaming subscribers worldwide</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lang="en-US" kern="1200" dirty="0">
              <a:solidFill>
                <a:prstClr val="black"/>
              </a:solidFill>
              <a:latin typeface="Arial" panose="020B0604020202020204" pitchFamily="34" charset="0"/>
              <a:ea typeface="Times New Roman"/>
              <a:cs typeface="Arial" panose="020B0604020202020204" pitchFamily="34" charset="0"/>
              <a:sym typeface="Times New Roman"/>
            </a:endParaRP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Across all 4 streaming platforms</a:t>
            </a:r>
            <a:endParaRPr lang="en-US" sz="1400" kern="1200" dirty="0">
              <a:solidFill>
                <a:prstClr val="black"/>
              </a:solidFill>
              <a:latin typeface="Arial" panose="020B0604020202020204" pitchFamily="34" charset="0"/>
              <a:ea typeface="Times New Roman"/>
              <a:cs typeface="Arial" panose="020B0604020202020204" pitchFamily="34" charset="0"/>
              <a:sym typeface="Times New Roman"/>
            </a:endParaRP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endParaRP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400" kern="1200" dirty="0">
                <a:solidFill>
                  <a:prstClr val="black"/>
                </a:solidFill>
                <a:latin typeface="Arial" panose="020B0604020202020204" pitchFamily="34" charset="0"/>
                <a:ea typeface="Times New Roman"/>
                <a:cs typeface="Arial" panose="020B0604020202020204" pitchFamily="34" charset="0"/>
                <a:sym typeface="Times New Roman"/>
              </a:rPr>
              <a:t>Agreement with DISH Network includes launch of targeted SVOD services</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4" name="Google Shape;180;p21">
            <a:extLst>
              <a:ext uri="{FF2B5EF4-FFF2-40B4-BE49-F238E27FC236}">
                <a16:creationId xmlns:a16="http://schemas.microsoft.com/office/drawing/2014/main" id="{FA9071EE-4BEF-4FE1-B64C-54289A0A6A76}"/>
              </a:ext>
            </a:extLst>
          </p:cNvPr>
          <p:cNvSpPr/>
          <p:nvPr/>
        </p:nvSpPr>
        <p:spPr>
          <a:xfrm>
            <a:off x="7251262" y="3281874"/>
            <a:ext cx="3165241" cy="372000"/>
          </a:xfrm>
          <a:prstGeom prst="rect">
            <a:avLst/>
          </a:prstGeom>
          <a:solidFill>
            <a:srgbClr val="003F5F"/>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1" i="0" u="none" strike="noStrike" kern="120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rPr>
              <a:t>2020 Year End Estimate</a:t>
            </a:r>
          </a:p>
        </p:txBody>
      </p:sp>
      <p:sp>
        <p:nvSpPr>
          <p:cNvPr id="7" name="Google Shape;180;p21">
            <a:extLst>
              <a:ext uri="{FF2B5EF4-FFF2-40B4-BE49-F238E27FC236}">
                <a16:creationId xmlns:a16="http://schemas.microsoft.com/office/drawing/2014/main" id="{409DBDAC-E08A-4233-923C-28B8B032F7FC}"/>
              </a:ext>
            </a:extLst>
          </p:cNvPr>
          <p:cNvSpPr/>
          <p:nvPr/>
        </p:nvSpPr>
        <p:spPr>
          <a:xfrm>
            <a:off x="7251263" y="3733410"/>
            <a:ext cx="3165242" cy="2153158"/>
          </a:xfrm>
          <a:prstGeom prst="rect">
            <a:avLst/>
          </a:prstGeom>
          <a:solidFill>
            <a:srgbClr val="E5E9EB"/>
          </a:solidFill>
          <a:ln w="2857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Estimate of roughly 4 million subscribers worldwide by year end</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lang="en-US" kern="1200" dirty="0">
              <a:solidFill>
                <a:prstClr val="black"/>
              </a:solidFill>
              <a:latin typeface="Arial" panose="020B0604020202020204" pitchFamily="34" charset="0"/>
              <a:ea typeface="Times New Roman"/>
              <a:cs typeface="Arial" panose="020B0604020202020204" pitchFamily="34" charset="0"/>
              <a:sym typeface="Times New Roman"/>
            </a:endParaRP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Subscriber base alone valued at $1 billion</a:t>
            </a:r>
          </a:p>
        </p:txBody>
      </p:sp>
    </p:spTree>
    <p:extLst>
      <p:ext uri="{BB962C8B-B14F-4D97-AF65-F5344CB8AC3E}">
        <p14:creationId xmlns:p14="http://schemas.microsoft.com/office/powerpoint/2010/main" val="266883421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9AB669A-E9D0-46F7-AACE-F05A07AA313F}"/>
              </a:ext>
            </a:extLst>
          </p:cNvPr>
          <p:cNvSpPr/>
          <p:nvPr/>
        </p:nvSpPr>
        <p:spPr>
          <a:xfrm>
            <a:off x="0" y="0"/>
            <a:ext cx="12192000" cy="6858000"/>
          </a:xfrm>
          <a:prstGeom prst="rect">
            <a:avLst/>
          </a:prstGeom>
          <a:solidFill>
            <a:srgbClr val="003F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8DBB45DD-0AF5-4EE3-BAA6-469E5D7000AE}"/>
              </a:ext>
            </a:extLst>
          </p:cNvPr>
          <p:cNvSpPr/>
          <p:nvPr/>
        </p:nvSpPr>
        <p:spPr>
          <a:xfrm>
            <a:off x="5783174" y="1961146"/>
            <a:ext cx="2871537" cy="293570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BAA8102D-4A00-4022-8356-3E552749D56F}"/>
              </a:ext>
            </a:extLst>
          </p:cNvPr>
          <p:cNvSpPr/>
          <p:nvPr/>
        </p:nvSpPr>
        <p:spPr>
          <a:xfrm>
            <a:off x="7277937" y="1961146"/>
            <a:ext cx="4914062" cy="29357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C834295-FD15-4D44-9ABE-677069EC2E73}"/>
              </a:ext>
            </a:extLst>
          </p:cNvPr>
          <p:cNvSpPr>
            <a:spLocks noGrp="1"/>
          </p:cNvSpPr>
          <p:nvPr>
            <p:ph type="title"/>
          </p:nvPr>
        </p:nvSpPr>
        <p:spPr>
          <a:xfrm>
            <a:off x="7277937" y="2605795"/>
            <a:ext cx="4914062" cy="1645363"/>
          </a:xfrm>
        </p:spPr>
        <p:txBody>
          <a:bodyPr>
            <a:normAutofit fontScale="90000"/>
          </a:bodyPr>
          <a:lstStyle/>
          <a:p>
            <a:r>
              <a:rPr lang="en-CA" sz="5400" b="1" dirty="0">
                <a:solidFill>
                  <a:srgbClr val="003F5F"/>
                </a:solidFill>
              </a:rPr>
              <a:t>Corporate Strategy and Risks</a:t>
            </a:r>
          </a:p>
        </p:txBody>
      </p:sp>
    </p:spTree>
    <p:extLst>
      <p:ext uri="{BB962C8B-B14F-4D97-AF65-F5344CB8AC3E}">
        <p14:creationId xmlns:p14="http://schemas.microsoft.com/office/powerpoint/2010/main" val="194538117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82;p17">
            <a:extLst>
              <a:ext uri="{FF2B5EF4-FFF2-40B4-BE49-F238E27FC236}">
                <a16:creationId xmlns:a16="http://schemas.microsoft.com/office/drawing/2014/main" id="{776A8AAF-8669-4312-9879-1E8DFE8E18AB}"/>
              </a:ext>
            </a:extLst>
          </p:cNvPr>
          <p:cNvSpPr/>
          <p:nvPr/>
        </p:nvSpPr>
        <p:spPr>
          <a:xfrm>
            <a:off x="0" y="6576300"/>
            <a:ext cx="12192000" cy="281700"/>
          </a:xfrm>
          <a:prstGeom prst="rect">
            <a:avLst/>
          </a:prstGeom>
          <a:solidFill>
            <a:srgbClr val="003F5F"/>
          </a:solidFill>
          <a:ln>
            <a:solidFill>
              <a:srgbClr val="003F5F"/>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7" name="Google Shape;83;p17">
            <a:extLst>
              <a:ext uri="{FF2B5EF4-FFF2-40B4-BE49-F238E27FC236}">
                <a16:creationId xmlns:a16="http://schemas.microsoft.com/office/drawing/2014/main" id="{830208F3-821A-4970-BA43-931AA19C7599}"/>
              </a:ext>
            </a:extLst>
          </p:cNvPr>
          <p:cNvSpPr/>
          <p:nvPr/>
        </p:nvSpPr>
        <p:spPr>
          <a:xfrm>
            <a:off x="468693"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Stock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9" name="Google Shape;84;p17">
            <a:extLst>
              <a:ext uri="{FF2B5EF4-FFF2-40B4-BE49-F238E27FC236}">
                <a16:creationId xmlns:a16="http://schemas.microsoft.com/office/drawing/2014/main" id="{E5846499-059C-4895-AF54-CA9EFB68E079}"/>
              </a:ext>
            </a:extLst>
          </p:cNvPr>
          <p:cNvSpPr/>
          <p:nvPr/>
        </p:nvSpPr>
        <p:spPr>
          <a:xfrm>
            <a:off x="2095427"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Company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11" name="Google Shape;85;p17">
            <a:extLst>
              <a:ext uri="{FF2B5EF4-FFF2-40B4-BE49-F238E27FC236}">
                <a16:creationId xmlns:a16="http://schemas.microsoft.com/office/drawing/2014/main" id="{F29D1CD2-0081-4B28-8A47-3D59F1CDF5DD}"/>
              </a:ext>
            </a:extLst>
          </p:cNvPr>
          <p:cNvSpPr/>
          <p:nvPr/>
        </p:nvSpPr>
        <p:spPr>
          <a:xfrm>
            <a:off x="3722161" y="6619148"/>
            <a:ext cx="1531200" cy="192600"/>
          </a:xfrm>
          <a:prstGeom prst="chevron">
            <a:avLst>
              <a:gd name="adj" fmla="val 50000"/>
            </a:avLst>
          </a:prstGeom>
          <a:solidFill>
            <a:srgbClr val="666666"/>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FFFFFF"/>
                </a:solidFill>
                <a:effectLst/>
                <a:uLnTx/>
                <a:uFillTx/>
                <a:latin typeface="Arial"/>
                <a:cs typeface="Arial"/>
                <a:sym typeface="Arial"/>
              </a:rPr>
              <a:t>Corporate Strategy and Risk</a:t>
            </a:r>
            <a:endParaRPr kumimoji="0" sz="700" b="1" i="0" u="none" strike="noStrike" kern="1200" cap="none" spc="0" normalizeH="0" baseline="0" noProof="0" dirty="0">
              <a:ln>
                <a:noFill/>
              </a:ln>
              <a:solidFill>
                <a:srgbClr val="FFFFFF"/>
              </a:solidFill>
              <a:effectLst/>
              <a:uLnTx/>
              <a:uFillTx/>
              <a:latin typeface="Arial"/>
              <a:cs typeface="Arial"/>
              <a:sym typeface="Arial"/>
            </a:endParaRPr>
          </a:p>
        </p:txBody>
      </p:sp>
      <p:sp>
        <p:nvSpPr>
          <p:cNvPr id="13" name="Google Shape;86;p17">
            <a:extLst>
              <a:ext uri="{FF2B5EF4-FFF2-40B4-BE49-F238E27FC236}">
                <a16:creationId xmlns:a16="http://schemas.microsoft.com/office/drawing/2014/main" id="{CB09663B-C035-4F56-816A-205EF7C8DD56}"/>
              </a:ext>
            </a:extLst>
          </p:cNvPr>
          <p:cNvSpPr/>
          <p:nvPr/>
        </p:nvSpPr>
        <p:spPr>
          <a:xfrm>
            <a:off x="6975629" y="6623695"/>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Financial Statements</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15" name="Google Shape;87;p17">
            <a:extLst>
              <a:ext uri="{FF2B5EF4-FFF2-40B4-BE49-F238E27FC236}">
                <a16:creationId xmlns:a16="http://schemas.microsoft.com/office/drawing/2014/main" id="{C5CAF714-9ACF-4ECD-885B-685E5B32004A}"/>
              </a:ext>
            </a:extLst>
          </p:cNvPr>
          <p:cNvSpPr/>
          <p:nvPr/>
        </p:nvSpPr>
        <p:spPr>
          <a:xfrm>
            <a:off x="8602363" y="6630191"/>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Industry Comparison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17" name="Google Shape;88;p17">
            <a:extLst>
              <a:ext uri="{FF2B5EF4-FFF2-40B4-BE49-F238E27FC236}">
                <a16:creationId xmlns:a16="http://schemas.microsoft.com/office/drawing/2014/main" id="{0C90AC8B-833C-4603-8421-BD11F4D2052E}"/>
              </a:ext>
            </a:extLst>
          </p:cNvPr>
          <p:cNvSpPr/>
          <p:nvPr/>
        </p:nvSpPr>
        <p:spPr>
          <a:xfrm>
            <a:off x="5348895"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Management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19" name="Google Shape;89;p17">
            <a:extLst>
              <a:ext uri="{FF2B5EF4-FFF2-40B4-BE49-F238E27FC236}">
                <a16:creationId xmlns:a16="http://schemas.microsoft.com/office/drawing/2014/main" id="{8DE1B1E7-6EBC-4E04-AA8E-38D45EA15E61}"/>
              </a:ext>
            </a:extLst>
          </p:cNvPr>
          <p:cNvSpPr/>
          <p:nvPr/>
        </p:nvSpPr>
        <p:spPr>
          <a:xfrm>
            <a:off x="10229097" y="6620604"/>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Recommendation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24" name="Google Shape;177;p21">
            <a:extLst>
              <a:ext uri="{FF2B5EF4-FFF2-40B4-BE49-F238E27FC236}">
                <a16:creationId xmlns:a16="http://schemas.microsoft.com/office/drawing/2014/main" id="{B7A9757B-DE99-410E-8C01-008623638F64}"/>
              </a:ext>
            </a:extLst>
          </p:cNvPr>
          <p:cNvSpPr txBox="1"/>
          <p:nvPr/>
        </p:nvSpPr>
        <p:spPr>
          <a:xfrm>
            <a:off x="311699" y="317372"/>
            <a:ext cx="11448597" cy="572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Corporate Strategy and Risks</a:t>
            </a:r>
            <a:endParaRPr kumimoji="0"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25" name="Google Shape;178;p21">
            <a:extLst>
              <a:ext uri="{FF2B5EF4-FFF2-40B4-BE49-F238E27FC236}">
                <a16:creationId xmlns:a16="http://schemas.microsoft.com/office/drawing/2014/main" id="{D960B82B-D831-4C8A-A910-3754EB6F8A4D}"/>
              </a:ext>
            </a:extLst>
          </p:cNvPr>
          <p:cNvCxnSpPr>
            <a:cxnSpLocks/>
          </p:cNvCxnSpPr>
          <p:nvPr/>
        </p:nvCxnSpPr>
        <p:spPr>
          <a:xfrm>
            <a:off x="311700" y="721272"/>
            <a:ext cx="11448597" cy="0"/>
          </a:xfrm>
          <a:prstGeom prst="straightConnector1">
            <a:avLst/>
          </a:prstGeom>
          <a:noFill/>
          <a:ln w="9525" cap="flat" cmpd="sng">
            <a:solidFill>
              <a:srgbClr val="595959"/>
            </a:solidFill>
            <a:prstDash val="solid"/>
            <a:round/>
            <a:headEnd type="none" w="med" len="med"/>
            <a:tailEnd type="none" w="med" len="med"/>
          </a:ln>
        </p:spPr>
      </p:cxnSp>
      <p:sp>
        <p:nvSpPr>
          <p:cNvPr id="26" name="Google Shape;179;p21">
            <a:extLst>
              <a:ext uri="{FF2B5EF4-FFF2-40B4-BE49-F238E27FC236}">
                <a16:creationId xmlns:a16="http://schemas.microsoft.com/office/drawing/2014/main" id="{7D8E546D-A92C-49F4-979B-8789FC1782EF}"/>
              </a:ext>
            </a:extLst>
          </p:cNvPr>
          <p:cNvSpPr txBox="1"/>
          <p:nvPr/>
        </p:nvSpPr>
        <p:spPr>
          <a:xfrm>
            <a:off x="311700" y="650197"/>
            <a:ext cx="2668464" cy="29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Corporate Strategy</a:t>
            </a:r>
          </a:p>
        </p:txBody>
      </p:sp>
      <p:pic>
        <p:nvPicPr>
          <p:cNvPr id="27" name="Picture 26">
            <a:extLst>
              <a:ext uri="{FF2B5EF4-FFF2-40B4-BE49-F238E27FC236}">
                <a16:creationId xmlns:a16="http://schemas.microsoft.com/office/drawing/2014/main" id="{1881E001-2560-4AFF-981B-77EDB742960D}"/>
              </a:ext>
            </a:extLst>
          </p:cNvPr>
          <p:cNvPicPr>
            <a:picLocks noChangeAspect="1"/>
          </p:cNvPicPr>
          <p:nvPr/>
        </p:nvPicPr>
        <p:blipFill>
          <a:blip r:embed="rId3"/>
          <a:stretch>
            <a:fillRect/>
          </a:stretch>
        </p:blipFill>
        <p:spPr>
          <a:xfrm>
            <a:off x="10299713" y="81521"/>
            <a:ext cx="1460584" cy="500499"/>
          </a:xfrm>
          <a:prstGeom prst="rect">
            <a:avLst/>
          </a:prstGeom>
        </p:spPr>
      </p:pic>
      <p:sp>
        <p:nvSpPr>
          <p:cNvPr id="29" name="Google Shape;180;p21">
            <a:extLst>
              <a:ext uri="{FF2B5EF4-FFF2-40B4-BE49-F238E27FC236}">
                <a16:creationId xmlns:a16="http://schemas.microsoft.com/office/drawing/2014/main" id="{16387513-3790-4607-BC08-53CCFF7BA0A9}"/>
              </a:ext>
            </a:extLst>
          </p:cNvPr>
          <p:cNvSpPr/>
          <p:nvPr/>
        </p:nvSpPr>
        <p:spPr>
          <a:xfrm>
            <a:off x="1875508" y="1461071"/>
            <a:ext cx="8177969" cy="372000"/>
          </a:xfrm>
          <a:prstGeom prst="rect">
            <a:avLst/>
          </a:prstGeom>
          <a:solidFill>
            <a:srgbClr val="003F5F"/>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1" i="0" u="none" strike="noStrike" kern="120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rPr>
              <a:t>AMC’s corporate strategy focuses on:</a:t>
            </a:r>
          </a:p>
        </p:txBody>
      </p:sp>
      <p:sp>
        <p:nvSpPr>
          <p:cNvPr id="31" name="Google Shape;180;p21">
            <a:extLst>
              <a:ext uri="{FF2B5EF4-FFF2-40B4-BE49-F238E27FC236}">
                <a16:creationId xmlns:a16="http://schemas.microsoft.com/office/drawing/2014/main" id="{BE3F4703-1073-4BEB-844E-19E32EEAC5DE}"/>
              </a:ext>
            </a:extLst>
          </p:cNvPr>
          <p:cNvSpPr/>
          <p:nvPr/>
        </p:nvSpPr>
        <p:spPr>
          <a:xfrm>
            <a:off x="2164359" y="2013357"/>
            <a:ext cx="7600425" cy="3619943"/>
          </a:xfrm>
          <a:prstGeom prst="rect">
            <a:avLst/>
          </a:prstGeom>
          <a:solidFill>
            <a:srgbClr val="E5E9EB"/>
          </a:solidFill>
          <a:ln w="2857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Continued development of high-quality original programming</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endParaRP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Increase ownership and control of content and IP</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endParaRP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Develop and grow new target direct-to-consumer offerings and brands</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endParaRP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Innovation in content, format, distribution, and products</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endParaRP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Growth and innovation in advertising</a:t>
            </a:r>
          </a:p>
        </p:txBody>
      </p:sp>
    </p:spTree>
    <p:extLst>
      <p:ext uri="{BB962C8B-B14F-4D97-AF65-F5344CB8AC3E}">
        <p14:creationId xmlns:p14="http://schemas.microsoft.com/office/powerpoint/2010/main" val="247489163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82;p17">
            <a:extLst>
              <a:ext uri="{FF2B5EF4-FFF2-40B4-BE49-F238E27FC236}">
                <a16:creationId xmlns:a16="http://schemas.microsoft.com/office/drawing/2014/main" id="{D1F3B7D1-C3D7-4890-B156-C99EE3E0046B}"/>
              </a:ext>
            </a:extLst>
          </p:cNvPr>
          <p:cNvSpPr/>
          <p:nvPr/>
        </p:nvSpPr>
        <p:spPr>
          <a:xfrm>
            <a:off x="0" y="6576300"/>
            <a:ext cx="12192000" cy="281700"/>
          </a:xfrm>
          <a:prstGeom prst="rect">
            <a:avLst/>
          </a:prstGeom>
          <a:solidFill>
            <a:srgbClr val="003F5F"/>
          </a:solidFill>
          <a:ln>
            <a:solidFill>
              <a:srgbClr val="003F5F"/>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7" name="Google Shape;83;p17">
            <a:extLst>
              <a:ext uri="{FF2B5EF4-FFF2-40B4-BE49-F238E27FC236}">
                <a16:creationId xmlns:a16="http://schemas.microsoft.com/office/drawing/2014/main" id="{32BAAB51-FA84-44B3-89BA-DFD4536338F4}"/>
              </a:ext>
            </a:extLst>
          </p:cNvPr>
          <p:cNvSpPr/>
          <p:nvPr/>
        </p:nvSpPr>
        <p:spPr>
          <a:xfrm>
            <a:off x="468693"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Stock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9" name="Google Shape;84;p17">
            <a:extLst>
              <a:ext uri="{FF2B5EF4-FFF2-40B4-BE49-F238E27FC236}">
                <a16:creationId xmlns:a16="http://schemas.microsoft.com/office/drawing/2014/main" id="{0085A1E3-1EDB-43EF-BA7F-93D836F35A99}"/>
              </a:ext>
            </a:extLst>
          </p:cNvPr>
          <p:cNvSpPr/>
          <p:nvPr/>
        </p:nvSpPr>
        <p:spPr>
          <a:xfrm>
            <a:off x="2095427"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Company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13" name="Google Shape;86;p17">
            <a:extLst>
              <a:ext uri="{FF2B5EF4-FFF2-40B4-BE49-F238E27FC236}">
                <a16:creationId xmlns:a16="http://schemas.microsoft.com/office/drawing/2014/main" id="{20A866E7-8988-46AD-B876-835DCF8BA759}"/>
              </a:ext>
            </a:extLst>
          </p:cNvPr>
          <p:cNvSpPr/>
          <p:nvPr/>
        </p:nvSpPr>
        <p:spPr>
          <a:xfrm>
            <a:off x="6975629" y="6623695"/>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Financial Statements</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15" name="Google Shape;87;p17">
            <a:extLst>
              <a:ext uri="{FF2B5EF4-FFF2-40B4-BE49-F238E27FC236}">
                <a16:creationId xmlns:a16="http://schemas.microsoft.com/office/drawing/2014/main" id="{BA02EF02-BEA8-40EA-AD42-CD920DF11174}"/>
              </a:ext>
            </a:extLst>
          </p:cNvPr>
          <p:cNvSpPr/>
          <p:nvPr/>
        </p:nvSpPr>
        <p:spPr>
          <a:xfrm>
            <a:off x="8602363" y="6630191"/>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Industry Comparison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19" name="Google Shape;89;p17">
            <a:extLst>
              <a:ext uri="{FF2B5EF4-FFF2-40B4-BE49-F238E27FC236}">
                <a16:creationId xmlns:a16="http://schemas.microsoft.com/office/drawing/2014/main" id="{65AFE40F-9BB6-46CA-93C3-A0C0D9961F0E}"/>
              </a:ext>
            </a:extLst>
          </p:cNvPr>
          <p:cNvSpPr/>
          <p:nvPr/>
        </p:nvSpPr>
        <p:spPr>
          <a:xfrm>
            <a:off x="10229097" y="6620604"/>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Recommendation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23" name="Google Shape;85;p17">
            <a:extLst>
              <a:ext uri="{FF2B5EF4-FFF2-40B4-BE49-F238E27FC236}">
                <a16:creationId xmlns:a16="http://schemas.microsoft.com/office/drawing/2014/main" id="{0CE08067-2BCD-417D-A356-C6B8CB918BE3}"/>
              </a:ext>
            </a:extLst>
          </p:cNvPr>
          <p:cNvSpPr/>
          <p:nvPr/>
        </p:nvSpPr>
        <p:spPr>
          <a:xfrm>
            <a:off x="3722161" y="6619148"/>
            <a:ext cx="1531200" cy="192600"/>
          </a:xfrm>
          <a:prstGeom prst="chevron">
            <a:avLst>
              <a:gd name="adj" fmla="val 50000"/>
            </a:avLst>
          </a:prstGeom>
          <a:solidFill>
            <a:srgbClr val="666666"/>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FFFFFF"/>
                </a:solidFill>
                <a:effectLst/>
                <a:uLnTx/>
                <a:uFillTx/>
                <a:latin typeface="Arial"/>
                <a:cs typeface="Arial"/>
                <a:sym typeface="Arial"/>
              </a:rPr>
              <a:t>Corporate Strategy and Risk</a:t>
            </a:r>
            <a:endParaRPr kumimoji="0" sz="700" b="1" i="0" u="none" strike="noStrike" kern="1200" cap="none" spc="0" normalizeH="0" baseline="0" noProof="0" dirty="0">
              <a:ln>
                <a:noFill/>
              </a:ln>
              <a:solidFill>
                <a:srgbClr val="FFFFFF"/>
              </a:solidFill>
              <a:effectLst/>
              <a:uLnTx/>
              <a:uFillTx/>
              <a:latin typeface="Arial"/>
              <a:cs typeface="Arial"/>
              <a:sym typeface="Arial"/>
            </a:endParaRPr>
          </a:p>
        </p:txBody>
      </p:sp>
      <p:sp>
        <p:nvSpPr>
          <p:cNvPr id="25" name="Google Shape;88;p17">
            <a:extLst>
              <a:ext uri="{FF2B5EF4-FFF2-40B4-BE49-F238E27FC236}">
                <a16:creationId xmlns:a16="http://schemas.microsoft.com/office/drawing/2014/main" id="{0B2921CA-2D0D-47E0-9EED-B77038014834}"/>
              </a:ext>
            </a:extLst>
          </p:cNvPr>
          <p:cNvSpPr/>
          <p:nvPr/>
        </p:nvSpPr>
        <p:spPr>
          <a:xfrm>
            <a:off x="5348895"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Management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28" name="Google Shape;177;p21">
            <a:extLst>
              <a:ext uri="{FF2B5EF4-FFF2-40B4-BE49-F238E27FC236}">
                <a16:creationId xmlns:a16="http://schemas.microsoft.com/office/drawing/2014/main" id="{F44CFB7B-C244-4E19-9753-50001A15FE50}"/>
              </a:ext>
            </a:extLst>
          </p:cNvPr>
          <p:cNvSpPr txBox="1"/>
          <p:nvPr/>
        </p:nvSpPr>
        <p:spPr>
          <a:xfrm>
            <a:off x="311699" y="317372"/>
            <a:ext cx="11448597" cy="572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Corporate Strategy and Risks</a:t>
            </a:r>
            <a:endParaRPr kumimoji="0"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29" name="Google Shape;178;p21">
            <a:extLst>
              <a:ext uri="{FF2B5EF4-FFF2-40B4-BE49-F238E27FC236}">
                <a16:creationId xmlns:a16="http://schemas.microsoft.com/office/drawing/2014/main" id="{A836BC4D-94A3-43DC-BF19-9D91F2468FB1}"/>
              </a:ext>
            </a:extLst>
          </p:cNvPr>
          <p:cNvCxnSpPr>
            <a:cxnSpLocks/>
          </p:cNvCxnSpPr>
          <p:nvPr/>
        </p:nvCxnSpPr>
        <p:spPr>
          <a:xfrm>
            <a:off x="311700" y="721272"/>
            <a:ext cx="11448597" cy="0"/>
          </a:xfrm>
          <a:prstGeom prst="straightConnector1">
            <a:avLst/>
          </a:prstGeom>
          <a:noFill/>
          <a:ln w="9525" cap="flat" cmpd="sng">
            <a:solidFill>
              <a:srgbClr val="595959"/>
            </a:solidFill>
            <a:prstDash val="solid"/>
            <a:round/>
            <a:headEnd type="none" w="med" len="med"/>
            <a:tailEnd type="none" w="med" len="med"/>
          </a:ln>
        </p:spPr>
      </p:cxnSp>
      <p:sp>
        <p:nvSpPr>
          <p:cNvPr id="30" name="Google Shape;179;p21">
            <a:extLst>
              <a:ext uri="{FF2B5EF4-FFF2-40B4-BE49-F238E27FC236}">
                <a16:creationId xmlns:a16="http://schemas.microsoft.com/office/drawing/2014/main" id="{72768C23-9A84-4C94-8C78-2DC19F9AEF61}"/>
              </a:ext>
            </a:extLst>
          </p:cNvPr>
          <p:cNvSpPr txBox="1"/>
          <p:nvPr/>
        </p:nvSpPr>
        <p:spPr>
          <a:xfrm>
            <a:off x="311700" y="650197"/>
            <a:ext cx="2668464" cy="29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Business Risks</a:t>
            </a:r>
          </a:p>
        </p:txBody>
      </p:sp>
      <p:pic>
        <p:nvPicPr>
          <p:cNvPr id="31" name="Picture 30">
            <a:extLst>
              <a:ext uri="{FF2B5EF4-FFF2-40B4-BE49-F238E27FC236}">
                <a16:creationId xmlns:a16="http://schemas.microsoft.com/office/drawing/2014/main" id="{688D6AF7-E642-44DF-A5DD-8FE878831C79}"/>
              </a:ext>
            </a:extLst>
          </p:cNvPr>
          <p:cNvPicPr>
            <a:picLocks noChangeAspect="1"/>
          </p:cNvPicPr>
          <p:nvPr/>
        </p:nvPicPr>
        <p:blipFill>
          <a:blip r:embed="rId3"/>
          <a:stretch>
            <a:fillRect/>
          </a:stretch>
        </p:blipFill>
        <p:spPr>
          <a:xfrm>
            <a:off x="10299713" y="81521"/>
            <a:ext cx="1460584" cy="500499"/>
          </a:xfrm>
          <a:prstGeom prst="rect">
            <a:avLst/>
          </a:prstGeom>
        </p:spPr>
      </p:pic>
      <p:sp>
        <p:nvSpPr>
          <p:cNvPr id="33" name="Google Shape;180;p21">
            <a:extLst>
              <a:ext uri="{FF2B5EF4-FFF2-40B4-BE49-F238E27FC236}">
                <a16:creationId xmlns:a16="http://schemas.microsoft.com/office/drawing/2014/main" id="{BF4E979F-D8F6-4E1C-BFEE-D532F9E71EFB}"/>
              </a:ext>
            </a:extLst>
          </p:cNvPr>
          <p:cNvSpPr/>
          <p:nvPr/>
        </p:nvSpPr>
        <p:spPr>
          <a:xfrm>
            <a:off x="1875508" y="1461071"/>
            <a:ext cx="8177969" cy="372000"/>
          </a:xfrm>
          <a:prstGeom prst="rect">
            <a:avLst/>
          </a:prstGeom>
          <a:solidFill>
            <a:srgbClr val="003F5F"/>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1" i="0" u="none" strike="noStrike" kern="120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rPr>
              <a:t>The risks AMC is exposed to are:</a:t>
            </a:r>
          </a:p>
        </p:txBody>
      </p:sp>
      <p:sp>
        <p:nvSpPr>
          <p:cNvPr id="37" name="Google Shape;180;p21">
            <a:extLst>
              <a:ext uri="{FF2B5EF4-FFF2-40B4-BE49-F238E27FC236}">
                <a16:creationId xmlns:a16="http://schemas.microsoft.com/office/drawing/2014/main" id="{7C23F618-93D8-4F61-B2F5-9F49FE00FCE2}"/>
              </a:ext>
            </a:extLst>
          </p:cNvPr>
          <p:cNvSpPr/>
          <p:nvPr/>
        </p:nvSpPr>
        <p:spPr>
          <a:xfrm>
            <a:off x="2164359" y="2013357"/>
            <a:ext cx="7600425" cy="3619943"/>
          </a:xfrm>
          <a:prstGeom prst="rect">
            <a:avLst/>
          </a:prstGeom>
          <a:solidFill>
            <a:srgbClr val="E5E9EB"/>
          </a:solidFill>
          <a:ln w="2857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Unpredictable/Volatile Industry</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Change in distributors and decline in subscribers</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Inability to secure quality programming</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Increased programming costs</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Theft of content and digital copyright infringement</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Distributors have large bargaining power</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Intense competition</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Ability to adapt to new tech and changing consumer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behaviour</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endParaRP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Inability to attract and retain SVOD subscribers</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Adverse Advertising Market condition</a:t>
            </a:r>
          </a:p>
        </p:txBody>
      </p:sp>
    </p:spTree>
    <p:extLst>
      <p:ext uri="{BB962C8B-B14F-4D97-AF65-F5344CB8AC3E}">
        <p14:creationId xmlns:p14="http://schemas.microsoft.com/office/powerpoint/2010/main" val="43801478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82;p17">
            <a:extLst>
              <a:ext uri="{FF2B5EF4-FFF2-40B4-BE49-F238E27FC236}">
                <a16:creationId xmlns:a16="http://schemas.microsoft.com/office/drawing/2014/main" id="{CB072254-581C-424C-B5DA-22EA44EA6B26}"/>
              </a:ext>
            </a:extLst>
          </p:cNvPr>
          <p:cNvSpPr/>
          <p:nvPr/>
        </p:nvSpPr>
        <p:spPr>
          <a:xfrm>
            <a:off x="0" y="6576300"/>
            <a:ext cx="12192000" cy="281700"/>
          </a:xfrm>
          <a:prstGeom prst="rect">
            <a:avLst/>
          </a:prstGeom>
          <a:solidFill>
            <a:srgbClr val="003F5F"/>
          </a:solidFill>
          <a:ln>
            <a:solidFill>
              <a:srgbClr val="003F5F"/>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7" name="Google Shape;83;p17">
            <a:extLst>
              <a:ext uri="{FF2B5EF4-FFF2-40B4-BE49-F238E27FC236}">
                <a16:creationId xmlns:a16="http://schemas.microsoft.com/office/drawing/2014/main" id="{82B6BCD8-9C70-443C-877D-CB8279F17948}"/>
              </a:ext>
            </a:extLst>
          </p:cNvPr>
          <p:cNvSpPr/>
          <p:nvPr/>
        </p:nvSpPr>
        <p:spPr>
          <a:xfrm>
            <a:off x="468693"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Stock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9" name="Google Shape;84;p17">
            <a:extLst>
              <a:ext uri="{FF2B5EF4-FFF2-40B4-BE49-F238E27FC236}">
                <a16:creationId xmlns:a16="http://schemas.microsoft.com/office/drawing/2014/main" id="{0DC2B174-B040-4C21-ADE3-0976F2C9582F}"/>
              </a:ext>
            </a:extLst>
          </p:cNvPr>
          <p:cNvSpPr/>
          <p:nvPr/>
        </p:nvSpPr>
        <p:spPr>
          <a:xfrm>
            <a:off x="2095427"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Company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13" name="Google Shape;86;p17">
            <a:extLst>
              <a:ext uri="{FF2B5EF4-FFF2-40B4-BE49-F238E27FC236}">
                <a16:creationId xmlns:a16="http://schemas.microsoft.com/office/drawing/2014/main" id="{2BF768A1-8027-4D26-8DCB-0059F3FA9495}"/>
              </a:ext>
            </a:extLst>
          </p:cNvPr>
          <p:cNvSpPr/>
          <p:nvPr/>
        </p:nvSpPr>
        <p:spPr>
          <a:xfrm>
            <a:off x="6975629" y="6623695"/>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Financial Statements</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15" name="Google Shape;87;p17">
            <a:extLst>
              <a:ext uri="{FF2B5EF4-FFF2-40B4-BE49-F238E27FC236}">
                <a16:creationId xmlns:a16="http://schemas.microsoft.com/office/drawing/2014/main" id="{1744A53B-60FC-4526-A6DB-8A3129B54903}"/>
              </a:ext>
            </a:extLst>
          </p:cNvPr>
          <p:cNvSpPr/>
          <p:nvPr/>
        </p:nvSpPr>
        <p:spPr>
          <a:xfrm>
            <a:off x="8602363" y="6630191"/>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Industry Comparison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19" name="Google Shape;89;p17">
            <a:extLst>
              <a:ext uri="{FF2B5EF4-FFF2-40B4-BE49-F238E27FC236}">
                <a16:creationId xmlns:a16="http://schemas.microsoft.com/office/drawing/2014/main" id="{0795697B-8ACD-4EFF-95EF-37446CA83DC4}"/>
              </a:ext>
            </a:extLst>
          </p:cNvPr>
          <p:cNvSpPr/>
          <p:nvPr/>
        </p:nvSpPr>
        <p:spPr>
          <a:xfrm>
            <a:off x="10229097" y="6620604"/>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Recommendation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23" name="Google Shape;85;p17">
            <a:extLst>
              <a:ext uri="{FF2B5EF4-FFF2-40B4-BE49-F238E27FC236}">
                <a16:creationId xmlns:a16="http://schemas.microsoft.com/office/drawing/2014/main" id="{3A9ECF00-0A40-42A5-9A6A-DCBF775F47C5}"/>
              </a:ext>
            </a:extLst>
          </p:cNvPr>
          <p:cNvSpPr/>
          <p:nvPr/>
        </p:nvSpPr>
        <p:spPr>
          <a:xfrm>
            <a:off x="3722161" y="6619148"/>
            <a:ext cx="1531200" cy="192600"/>
          </a:xfrm>
          <a:prstGeom prst="chevron">
            <a:avLst>
              <a:gd name="adj" fmla="val 50000"/>
            </a:avLst>
          </a:prstGeom>
          <a:solidFill>
            <a:srgbClr val="666666"/>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FFFFFF"/>
                </a:solidFill>
                <a:effectLst/>
                <a:uLnTx/>
                <a:uFillTx/>
                <a:latin typeface="Arial"/>
                <a:cs typeface="Arial"/>
                <a:sym typeface="Arial"/>
              </a:rPr>
              <a:t>Corporate Strategy and Risk</a:t>
            </a:r>
            <a:endParaRPr kumimoji="0" sz="700" b="1" i="0" u="none" strike="noStrike" kern="1200" cap="none" spc="0" normalizeH="0" baseline="0" noProof="0" dirty="0">
              <a:ln>
                <a:noFill/>
              </a:ln>
              <a:solidFill>
                <a:srgbClr val="FFFFFF"/>
              </a:solidFill>
              <a:effectLst/>
              <a:uLnTx/>
              <a:uFillTx/>
              <a:latin typeface="Arial"/>
              <a:cs typeface="Arial"/>
              <a:sym typeface="Arial"/>
            </a:endParaRPr>
          </a:p>
        </p:txBody>
      </p:sp>
      <p:sp>
        <p:nvSpPr>
          <p:cNvPr id="25" name="Google Shape;88;p17">
            <a:extLst>
              <a:ext uri="{FF2B5EF4-FFF2-40B4-BE49-F238E27FC236}">
                <a16:creationId xmlns:a16="http://schemas.microsoft.com/office/drawing/2014/main" id="{BD5304A0-1DEF-4D44-87C2-A22C6ED5DE80}"/>
              </a:ext>
            </a:extLst>
          </p:cNvPr>
          <p:cNvSpPr/>
          <p:nvPr/>
        </p:nvSpPr>
        <p:spPr>
          <a:xfrm>
            <a:off x="5348895"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Management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28" name="Google Shape;177;p21">
            <a:extLst>
              <a:ext uri="{FF2B5EF4-FFF2-40B4-BE49-F238E27FC236}">
                <a16:creationId xmlns:a16="http://schemas.microsoft.com/office/drawing/2014/main" id="{C7778CF8-76FD-43B9-BB52-78F893A18D11}"/>
              </a:ext>
            </a:extLst>
          </p:cNvPr>
          <p:cNvSpPr txBox="1"/>
          <p:nvPr/>
        </p:nvSpPr>
        <p:spPr>
          <a:xfrm>
            <a:off x="311699" y="317372"/>
            <a:ext cx="11448597" cy="572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Corporate Strategy and Risks</a:t>
            </a:r>
            <a:endParaRPr kumimoji="0"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29" name="Google Shape;178;p21">
            <a:extLst>
              <a:ext uri="{FF2B5EF4-FFF2-40B4-BE49-F238E27FC236}">
                <a16:creationId xmlns:a16="http://schemas.microsoft.com/office/drawing/2014/main" id="{CCAFE23D-583E-49A0-9ECF-89FB3375228D}"/>
              </a:ext>
            </a:extLst>
          </p:cNvPr>
          <p:cNvCxnSpPr>
            <a:cxnSpLocks/>
          </p:cNvCxnSpPr>
          <p:nvPr/>
        </p:nvCxnSpPr>
        <p:spPr>
          <a:xfrm>
            <a:off x="311700" y="721272"/>
            <a:ext cx="11448597" cy="0"/>
          </a:xfrm>
          <a:prstGeom prst="straightConnector1">
            <a:avLst/>
          </a:prstGeom>
          <a:noFill/>
          <a:ln w="9525" cap="flat" cmpd="sng">
            <a:solidFill>
              <a:srgbClr val="595959"/>
            </a:solidFill>
            <a:prstDash val="solid"/>
            <a:round/>
            <a:headEnd type="none" w="med" len="med"/>
            <a:tailEnd type="none" w="med" len="med"/>
          </a:ln>
        </p:spPr>
      </p:cxnSp>
      <p:sp>
        <p:nvSpPr>
          <p:cNvPr id="30" name="Google Shape;179;p21">
            <a:extLst>
              <a:ext uri="{FF2B5EF4-FFF2-40B4-BE49-F238E27FC236}">
                <a16:creationId xmlns:a16="http://schemas.microsoft.com/office/drawing/2014/main" id="{9A803E58-8D7F-457D-A7A8-1B142F97037A}"/>
              </a:ext>
            </a:extLst>
          </p:cNvPr>
          <p:cNvSpPr txBox="1"/>
          <p:nvPr/>
        </p:nvSpPr>
        <p:spPr>
          <a:xfrm>
            <a:off x="311700" y="650197"/>
            <a:ext cx="2668464" cy="29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Impact of COVID-19</a:t>
            </a:r>
          </a:p>
        </p:txBody>
      </p:sp>
      <p:pic>
        <p:nvPicPr>
          <p:cNvPr id="31" name="Picture 30">
            <a:extLst>
              <a:ext uri="{FF2B5EF4-FFF2-40B4-BE49-F238E27FC236}">
                <a16:creationId xmlns:a16="http://schemas.microsoft.com/office/drawing/2014/main" id="{C1533256-3762-4165-946C-9898B49A3832}"/>
              </a:ext>
            </a:extLst>
          </p:cNvPr>
          <p:cNvPicPr>
            <a:picLocks noChangeAspect="1"/>
          </p:cNvPicPr>
          <p:nvPr/>
        </p:nvPicPr>
        <p:blipFill>
          <a:blip r:embed="rId3"/>
          <a:stretch>
            <a:fillRect/>
          </a:stretch>
        </p:blipFill>
        <p:spPr>
          <a:xfrm>
            <a:off x="10299713" y="81521"/>
            <a:ext cx="1460584" cy="500499"/>
          </a:xfrm>
          <a:prstGeom prst="rect">
            <a:avLst/>
          </a:prstGeom>
        </p:spPr>
      </p:pic>
      <p:sp>
        <p:nvSpPr>
          <p:cNvPr id="33" name="Google Shape;180;p21">
            <a:extLst>
              <a:ext uri="{FF2B5EF4-FFF2-40B4-BE49-F238E27FC236}">
                <a16:creationId xmlns:a16="http://schemas.microsoft.com/office/drawing/2014/main" id="{4419A6EB-EDDC-40FB-8431-9A16553622FA}"/>
              </a:ext>
            </a:extLst>
          </p:cNvPr>
          <p:cNvSpPr/>
          <p:nvPr/>
        </p:nvSpPr>
        <p:spPr>
          <a:xfrm>
            <a:off x="1875508" y="1461071"/>
            <a:ext cx="8177969" cy="372000"/>
          </a:xfrm>
          <a:prstGeom prst="rect">
            <a:avLst/>
          </a:prstGeom>
          <a:solidFill>
            <a:srgbClr val="003F5F"/>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1" i="0" u="none" strike="noStrike" kern="120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rPr>
              <a:t>The impact of COVID-19:</a:t>
            </a:r>
          </a:p>
        </p:txBody>
      </p:sp>
      <p:sp>
        <p:nvSpPr>
          <p:cNvPr id="35" name="Google Shape;180;p21">
            <a:extLst>
              <a:ext uri="{FF2B5EF4-FFF2-40B4-BE49-F238E27FC236}">
                <a16:creationId xmlns:a16="http://schemas.microsoft.com/office/drawing/2014/main" id="{586C6281-29DA-41CA-A8D2-658FC5944AA1}"/>
              </a:ext>
            </a:extLst>
          </p:cNvPr>
          <p:cNvSpPr/>
          <p:nvPr/>
        </p:nvSpPr>
        <p:spPr>
          <a:xfrm>
            <a:off x="2164359" y="2013357"/>
            <a:ext cx="7600425" cy="3619943"/>
          </a:xfrm>
          <a:prstGeom prst="rect">
            <a:avLst/>
          </a:prstGeom>
          <a:solidFill>
            <a:srgbClr val="E5E9EB"/>
          </a:solidFill>
          <a:ln w="2857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Adverse advertising sales impacts</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endParaRP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Suspended content production, leading to delays in creation and availability of programming</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endParaRP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Comedy venues closed temporarily</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endParaRP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Cannot reasonably predict the impact of the virus on financials, but there can be declared a material impact on operations</a:t>
            </a:r>
          </a:p>
        </p:txBody>
      </p:sp>
    </p:spTree>
    <p:extLst>
      <p:ext uri="{BB962C8B-B14F-4D97-AF65-F5344CB8AC3E}">
        <p14:creationId xmlns:p14="http://schemas.microsoft.com/office/powerpoint/2010/main" val="22914682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p10"/>
          <p:cNvPicPr preferRelativeResize="0">
            <a:picLocks noGrp="1"/>
          </p:cNvPicPr>
          <p:nvPr>
            <p:ph type="body" idx="1"/>
          </p:nvPr>
        </p:nvPicPr>
        <p:blipFill rotWithShape="1">
          <a:blip r:embed="rId3">
            <a:alphaModFix/>
          </a:blip>
          <a:srcRect/>
          <a:stretch/>
        </p:blipFill>
        <p:spPr>
          <a:xfrm>
            <a:off x="719425" y="958725"/>
            <a:ext cx="10544400" cy="4953900"/>
          </a:xfrm>
          <a:prstGeom prst="rect">
            <a:avLst/>
          </a:prstGeom>
          <a:noFill/>
          <a:ln w="38100" cap="flat" cmpd="sng">
            <a:solidFill>
              <a:srgbClr val="000000"/>
            </a:solidFill>
            <a:prstDash val="solid"/>
            <a:round/>
            <a:headEnd type="none" w="sm" len="sm"/>
            <a:tailEnd type="none" w="sm" len="sm"/>
          </a:ln>
        </p:spPr>
      </p:pic>
      <p:sp>
        <p:nvSpPr>
          <p:cNvPr id="205" name="Google Shape;205;p10"/>
          <p:cNvSpPr/>
          <p:nvPr/>
        </p:nvSpPr>
        <p:spPr>
          <a:xfrm>
            <a:off x="0" y="6198750"/>
            <a:ext cx="12192000" cy="659100"/>
          </a:xfrm>
          <a:prstGeom prst="rect">
            <a:avLst/>
          </a:prstGeom>
          <a:solidFill>
            <a:srgbClr val="6666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 name="Google Shape;206;p10"/>
          <p:cNvSpPr/>
          <p:nvPr/>
        </p:nvSpPr>
        <p:spPr>
          <a:xfrm>
            <a:off x="707347"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CA" sz="700" b="1">
                <a:solidFill>
                  <a:srgbClr val="FFFFFF"/>
                </a:solidFill>
              </a:rPr>
              <a:t>	</a:t>
            </a:r>
            <a:r>
              <a:rPr lang="en-CA" sz="700" b="1"/>
              <a:t>Agenda</a:t>
            </a:r>
            <a:endParaRPr sz="700" b="1" i="0" u="none" strike="noStrike" cap="none">
              <a:latin typeface="Arial"/>
              <a:ea typeface="Arial"/>
              <a:cs typeface="Arial"/>
              <a:sym typeface="Arial"/>
            </a:endParaRPr>
          </a:p>
        </p:txBody>
      </p:sp>
      <p:sp>
        <p:nvSpPr>
          <p:cNvPr id="207" name="Google Shape;207;p10"/>
          <p:cNvSpPr/>
          <p:nvPr/>
        </p:nvSpPr>
        <p:spPr>
          <a:xfrm>
            <a:off x="2845560"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CA" sz="700" b="1"/>
              <a:t>	History</a:t>
            </a:r>
            <a:endParaRPr sz="700" b="1" i="0" u="none" strike="noStrike" cap="none">
              <a:latin typeface="Arial"/>
              <a:ea typeface="Arial"/>
              <a:cs typeface="Arial"/>
              <a:sym typeface="Arial"/>
            </a:endParaRPr>
          </a:p>
        </p:txBody>
      </p:sp>
      <p:sp>
        <p:nvSpPr>
          <p:cNvPr id="208" name="Google Shape;208;p10"/>
          <p:cNvSpPr/>
          <p:nvPr/>
        </p:nvSpPr>
        <p:spPr>
          <a:xfrm>
            <a:off x="9235947" y="6303150"/>
            <a:ext cx="2015700" cy="450300"/>
          </a:xfrm>
          <a:prstGeom prst="chevron">
            <a:avLst>
              <a:gd name="adj" fmla="val 50000"/>
            </a:avLst>
          </a:prstGeom>
          <a:solidFill>
            <a:srgbClr val="EEEEE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CA" sz="700" b="1"/>
              <a:t>Trends</a:t>
            </a:r>
            <a:endParaRPr sz="700" b="1" i="0" u="none" strike="noStrike" cap="none">
              <a:solidFill>
                <a:srgbClr val="000000"/>
              </a:solidFill>
              <a:latin typeface="Arial"/>
              <a:ea typeface="Arial"/>
              <a:cs typeface="Arial"/>
              <a:sym typeface="Arial"/>
            </a:endParaRPr>
          </a:p>
        </p:txBody>
      </p:sp>
      <p:sp>
        <p:nvSpPr>
          <p:cNvPr id="209" name="Google Shape;209;p10"/>
          <p:cNvSpPr/>
          <p:nvPr/>
        </p:nvSpPr>
        <p:spPr>
          <a:xfrm>
            <a:off x="7121978"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CA" sz="700" b="1"/>
              <a:t>Business Model Overviews</a:t>
            </a:r>
            <a:endParaRPr sz="700" b="1" i="0" u="none" strike="noStrike" cap="none">
              <a:solidFill>
                <a:srgbClr val="000000"/>
              </a:solidFill>
              <a:latin typeface="Arial"/>
              <a:ea typeface="Arial"/>
              <a:cs typeface="Arial"/>
              <a:sym typeface="Arial"/>
            </a:endParaRPr>
          </a:p>
        </p:txBody>
      </p:sp>
      <p:sp>
        <p:nvSpPr>
          <p:cNvPr id="210" name="Google Shape;210;p10"/>
          <p:cNvSpPr/>
          <p:nvPr/>
        </p:nvSpPr>
        <p:spPr>
          <a:xfrm>
            <a:off x="4983772" y="6303150"/>
            <a:ext cx="2015700" cy="450300"/>
          </a:xfrm>
          <a:prstGeom prst="chevron">
            <a:avLst>
              <a:gd name="adj" fmla="val 50000"/>
            </a:avLst>
          </a:prstGeom>
          <a:solidFill>
            <a:srgbClr val="CC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700"/>
              <a:buFont typeface="Arial"/>
              <a:buNone/>
            </a:pPr>
            <a:r>
              <a:rPr lang="en-CA" sz="700" b="1" dirty="0">
                <a:solidFill>
                  <a:srgbClr val="FFFFFF"/>
                </a:solidFill>
              </a:rPr>
              <a:t>Industry Overview</a:t>
            </a:r>
            <a:endParaRPr sz="700" b="1" i="0" u="none" strike="noStrike" cap="none" dirty="0">
              <a:solidFill>
                <a:srgbClr val="FFFFFF"/>
              </a:solidFill>
              <a:latin typeface="Arial"/>
              <a:ea typeface="Arial"/>
              <a:cs typeface="Arial"/>
              <a:sym typeface="Arial"/>
            </a:endParaRPr>
          </a:p>
        </p:txBody>
      </p:sp>
      <p:sp>
        <p:nvSpPr>
          <p:cNvPr id="211" name="Google Shape;211;p10"/>
          <p:cNvSpPr txBox="1"/>
          <p:nvPr/>
        </p:nvSpPr>
        <p:spPr>
          <a:xfrm>
            <a:off x="311700" y="297200"/>
            <a:ext cx="11608800" cy="8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CA" sz="2500" b="1"/>
              <a:t>Industry Overview: Market Leaders</a:t>
            </a:r>
            <a:endParaRPr sz="2500" b="0" i="0" u="none" strike="noStrike" cap="none">
              <a:solidFill>
                <a:srgbClr val="000000"/>
              </a:solidFill>
              <a:latin typeface="Arial"/>
              <a:ea typeface="Arial"/>
              <a:cs typeface="Arial"/>
              <a:sym typeface="Arial"/>
            </a:endParaRPr>
          </a:p>
        </p:txBody>
      </p:sp>
      <p:cxnSp>
        <p:nvCxnSpPr>
          <p:cNvPr id="212" name="Google Shape;212;p10"/>
          <p:cNvCxnSpPr>
            <a:stCxn id="211" idx="1"/>
          </p:cNvCxnSpPr>
          <p:nvPr/>
        </p:nvCxnSpPr>
        <p:spPr>
          <a:xfrm>
            <a:off x="311700" y="744800"/>
            <a:ext cx="11608800" cy="21900"/>
          </a:xfrm>
          <a:prstGeom prst="straightConnector1">
            <a:avLst/>
          </a:prstGeom>
          <a:noFill/>
          <a:ln w="9525" cap="flat" cmpd="sng">
            <a:solidFill>
              <a:srgbClr val="595959"/>
            </a:solidFill>
            <a:prstDash val="solid"/>
            <a:round/>
            <a:headEnd type="none" w="sm" len="sm"/>
            <a:tailEnd type="none" w="sm" len="sm"/>
          </a:ln>
        </p:spPr>
      </p:cxn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82;p17">
            <a:extLst>
              <a:ext uri="{FF2B5EF4-FFF2-40B4-BE49-F238E27FC236}">
                <a16:creationId xmlns:a16="http://schemas.microsoft.com/office/drawing/2014/main" id="{AB1E86FE-D2CB-43A1-80DD-FD7A8659AD75}"/>
              </a:ext>
            </a:extLst>
          </p:cNvPr>
          <p:cNvSpPr/>
          <p:nvPr/>
        </p:nvSpPr>
        <p:spPr>
          <a:xfrm>
            <a:off x="0" y="6576300"/>
            <a:ext cx="12192000" cy="281700"/>
          </a:xfrm>
          <a:prstGeom prst="rect">
            <a:avLst/>
          </a:prstGeom>
          <a:solidFill>
            <a:srgbClr val="003F5F"/>
          </a:solidFill>
          <a:ln>
            <a:solidFill>
              <a:srgbClr val="003F5F"/>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7" name="Google Shape;83;p17">
            <a:extLst>
              <a:ext uri="{FF2B5EF4-FFF2-40B4-BE49-F238E27FC236}">
                <a16:creationId xmlns:a16="http://schemas.microsoft.com/office/drawing/2014/main" id="{8E374484-06EF-49A1-B16C-0F0A646071E3}"/>
              </a:ext>
            </a:extLst>
          </p:cNvPr>
          <p:cNvSpPr/>
          <p:nvPr/>
        </p:nvSpPr>
        <p:spPr>
          <a:xfrm>
            <a:off x="468693"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Stock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9" name="Google Shape;84;p17">
            <a:extLst>
              <a:ext uri="{FF2B5EF4-FFF2-40B4-BE49-F238E27FC236}">
                <a16:creationId xmlns:a16="http://schemas.microsoft.com/office/drawing/2014/main" id="{C1C27D42-8081-42F2-ABBE-4614B71B7545}"/>
              </a:ext>
            </a:extLst>
          </p:cNvPr>
          <p:cNvSpPr/>
          <p:nvPr/>
        </p:nvSpPr>
        <p:spPr>
          <a:xfrm>
            <a:off x="2095427"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Company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13" name="Google Shape;86;p17">
            <a:extLst>
              <a:ext uri="{FF2B5EF4-FFF2-40B4-BE49-F238E27FC236}">
                <a16:creationId xmlns:a16="http://schemas.microsoft.com/office/drawing/2014/main" id="{6AF83EBE-69C9-4F45-83C1-877E4AF0A915}"/>
              </a:ext>
            </a:extLst>
          </p:cNvPr>
          <p:cNvSpPr/>
          <p:nvPr/>
        </p:nvSpPr>
        <p:spPr>
          <a:xfrm>
            <a:off x="6975629" y="6623695"/>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Financial Statements</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15" name="Google Shape;87;p17">
            <a:extLst>
              <a:ext uri="{FF2B5EF4-FFF2-40B4-BE49-F238E27FC236}">
                <a16:creationId xmlns:a16="http://schemas.microsoft.com/office/drawing/2014/main" id="{7DB1120C-8D80-45D0-BAA4-EDBFF8819DDE}"/>
              </a:ext>
            </a:extLst>
          </p:cNvPr>
          <p:cNvSpPr/>
          <p:nvPr/>
        </p:nvSpPr>
        <p:spPr>
          <a:xfrm>
            <a:off x="8602363" y="6630191"/>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Industry Comparison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19" name="Google Shape;89;p17">
            <a:extLst>
              <a:ext uri="{FF2B5EF4-FFF2-40B4-BE49-F238E27FC236}">
                <a16:creationId xmlns:a16="http://schemas.microsoft.com/office/drawing/2014/main" id="{3B62D234-3280-44DA-9FB9-DE9F919DD944}"/>
              </a:ext>
            </a:extLst>
          </p:cNvPr>
          <p:cNvSpPr/>
          <p:nvPr/>
        </p:nvSpPr>
        <p:spPr>
          <a:xfrm>
            <a:off x="10229097" y="6620604"/>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Recommendation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23" name="Google Shape;85;p17">
            <a:extLst>
              <a:ext uri="{FF2B5EF4-FFF2-40B4-BE49-F238E27FC236}">
                <a16:creationId xmlns:a16="http://schemas.microsoft.com/office/drawing/2014/main" id="{AA127C89-5C06-4DAA-8FD4-15C4E2CC353A}"/>
              </a:ext>
            </a:extLst>
          </p:cNvPr>
          <p:cNvSpPr/>
          <p:nvPr/>
        </p:nvSpPr>
        <p:spPr>
          <a:xfrm>
            <a:off x="3722161" y="6619148"/>
            <a:ext cx="1531200" cy="192600"/>
          </a:xfrm>
          <a:prstGeom prst="chevron">
            <a:avLst>
              <a:gd name="adj" fmla="val 50000"/>
            </a:avLst>
          </a:prstGeom>
          <a:solidFill>
            <a:srgbClr val="666666"/>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FFFFFF"/>
                </a:solidFill>
                <a:effectLst/>
                <a:uLnTx/>
                <a:uFillTx/>
                <a:latin typeface="Arial"/>
                <a:cs typeface="Arial"/>
                <a:sym typeface="Arial"/>
              </a:rPr>
              <a:t>Corporate Strategy and Risk</a:t>
            </a:r>
            <a:endParaRPr kumimoji="0" sz="700" b="1" i="0" u="none" strike="noStrike" kern="1200" cap="none" spc="0" normalizeH="0" baseline="0" noProof="0" dirty="0">
              <a:ln>
                <a:noFill/>
              </a:ln>
              <a:solidFill>
                <a:srgbClr val="FFFFFF"/>
              </a:solidFill>
              <a:effectLst/>
              <a:uLnTx/>
              <a:uFillTx/>
              <a:latin typeface="Arial"/>
              <a:cs typeface="Arial"/>
              <a:sym typeface="Arial"/>
            </a:endParaRPr>
          </a:p>
        </p:txBody>
      </p:sp>
      <p:sp>
        <p:nvSpPr>
          <p:cNvPr id="25" name="Google Shape;88;p17">
            <a:extLst>
              <a:ext uri="{FF2B5EF4-FFF2-40B4-BE49-F238E27FC236}">
                <a16:creationId xmlns:a16="http://schemas.microsoft.com/office/drawing/2014/main" id="{347E904E-F099-4369-B9F1-FC2084D846AA}"/>
              </a:ext>
            </a:extLst>
          </p:cNvPr>
          <p:cNvSpPr/>
          <p:nvPr/>
        </p:nvSpPr>
        <p:spPr>
          <a:xfrm>
            <a:off x="5348895"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Management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28" name="Google Shape;177;p21">
            <a:extLst>
              <a:ext uri="{FF2B5EF4-FFF2-40B4-BE49-F238E27FC236}">
                <a16:creationId xmlns:a16="http://schemas.microsoft.com/office/drawing/2014/main" id="{3AF78808-B356-4FCC-857D-DAF67F2A0015}"/>
              </a:ext>
            </a:extLst>
          </p:cNvPr>
          <p:cNvSpPr txBox="1"/>
          <p:nvPr/>
        </p:nvSpPr>
        <p:spPr>
          <a:xfrm>
            <a:off x="311699" y="317372"/>
            <a:ext cx="11448597" cy="572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Corporate Strategy and Risks</a:t>
            </a:r>
            <a:endParaRPr kumimoji="0"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29" name="Google Shape;178;p21">
            <a:extLst>
              <a:ext uri="{FF2B5EF4-FFF2-40B4-BE49-F238E27FC236}">
                <a16:creationId xmlns:a16="http://schemas.microsoft.com/office/drawing/2014/main" id="{35B3CD64-BDAC-4D51-A359-48A47F4DFFA3}"/>
              </a:ext>
            </a:extLst>
          </p:cNvPr>
          <p:cNvCxnSpPr>
            <a:cxnSpLocks/>
          </p:cNvCxnSpPr>
          <p:nvPr/>
        </p:nvCxnSpPr>
        <p:spPr>
          <a:xfrm>
            <a:off x="311700" y="721272"/>
            <a:ext cx="11448597" cy="0"/>
          </a:xfrm>
          <a:prstGeom prst="straightConnector1">
            <a:avLst/>
          </a:prstGeom>
          <a:noFill/>
          <a:ln w="9525" cap="flat" cmpd="sng">
            <a:solidFill>
              <a:srgbClr val="595959"/>
            </a:solidFill>
            <a:prstDash val="solid"/>
            <a:round/>
            <a:headEnd type="none" w="med" len="med"/>
            <a:tailEnd type="none" w="med" len="med"/>
          </a:ln>
        </p:spPr>
      </p:cxnSp>
      <p:sp>
        <p:nvSpPr>
          <p:cNvPr id="30" name="Google Shape;179;p21">
            <a:extLst>
              <a:ext uri="{FF2B5EF4-FFF2-40B4-BE49-F238E27FC236}">
                <a16:creationId xmlns:a16="http://schemas.microsoft.com/office/drawing/2014/main" id="{9C25B942-A678-4F9C-ADF6-693F55A58D66}"/>
              </a:ext>
            </a:extLst>
          </p:cNvPr>
          <p:cNvSpPr txBox="1"/>
          <p:nvPr/>
        </p:nvSpPr>
        <p:spPr>
          <a:xfrm>
            <a:off x="311700" y="650197"/>
            <a:ext cx="2668464" cy="29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Stock Repurchase Program</a:t>
            </a:r>
          </a:p>
        </p:txBody>
      </p:sp>
      <p:pic>
        <p:nvPicPr>
          <p:cNvPr id="31" name="Picture 30">
            <a:extLst>
              <a:ext uri="{FF2B5EF4-FFF2-40B4-BE49-F238E27FC236}">
                <a16:creationId xmlns:a16="http://schemas.microsoft.com/office/drawing/2014/main" id="{D12C994A-A6C8-4BCA-809F-2DF82C53E1C7}"/>
              </a:ext>
            </a:extLst>
          </p:cNvPr>
          <p:cNvPicPr>
            <a:picLocks noChangeAspect="1"/>
          </p:cNvPicPr>
          <p:nvPr/>
        </p:nvPicPr>
        <p:blipFill>
          <a:blip r:embed="rId3"/>
          <a:stretch>
            <a:fillRect/>
          </a:stretch>
        </p:blipFill>
        <p:spPr>
          <a:xfrm>
            <a:off x="10299713" y="81521"/>
            <a:ext cx="1460584" cy="500499"/>
          </a:xfrm>
          <a:prstGeom prst="rect">
            <a:avLst/>
          </a:prstGeom>
        </p:spPr>
      </p:pic>
      <p:sp>
        <p:nvSpPr>
          <p:cNvPr id="33" name="Google Shape;180;p21">
            <a:extLst>
              <a:ext uri="{FF2B5EF4-FFF2-40B4-BE49-F238E27FC236}">
                <a16:creationId xmlns:a16="http://schemas.microsoft.com/office/drawing/2014/main" id="{FAD07FDC-958B-40AF-BACF-5523E712C007}"/>
              </a:ext>
            </a:extLst>
          </p:cNvPr>
          <p:cNvSpPr/>
          <p:nvPr/>
        </p:nvSpPr>
        <p:spPr>
          <a:xfrm>
            <a:off x="1875508" y="1461071"/>
            <a:ext cx="8177969" cy="372000"/>
          </a:xfrm>
          <a:prstGeom prst="rect">
            <a:avLst/>
          </a:prstGeom>
          <a:solidFill>
            <a:srgbClr val="003F5F"/>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1" i="0" u="none" strike="noStrike" kern="120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rPr>
              <a:t>Stock repurchase programs have been put into place</a:t>
            </a:r>
          </a:p>
        </p:txBody>
      </p:sp>
      <p:sp>
        <p:nvSpPr>
          <p:cNvPr id="35" name="Google Shape;180;p21">
            <a:extLst>
              <a:ext uri="{FF2B5EF4-FFF2-40B4-BE49-F238E27FC236}">
                <a16:creationId xmlns:a16="http://schemas.microsoft.com/office/drawing/2014/main" id="{7A9F7354-85DB-4C80-A35E-EFBADA12DE17}"/>
              </a:ext>
            </a:extLst>
          </p:cNvPr>
          <p:cNvSpPr/>
          <p:nvPr/>
        </p:nvSpPr>
        <p:spPr>
          <a:xfrm>
            <a:off x="2164359" y="2013357"/>
            <a:ext cx="7600425" cy="3619943"/>
          </a:xfrm>
          <a:prstGeom prst="rect">
            <a:avLst/>
          </a:prstGeom>
          <a:solidFill>
            <a:srgbClr val="E5E9EB"/>
          </a:solidFill>
          <a:ln w="2857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71450" indent="-171450">
              <a:buFont typeface="Arial" panose="020B0604020202020204" pitchFamily="34" charset="0"/>
              <a:buChar char="•"/>
            </a:pPr>
            <a:r>
              <a:rPr lang="en-US" sz="2000" kern="1200" dirty="0">
                <a:solidFill>
                  <a:prstClr val="black"/>
                </a:solidFill>
                <a:latin typeface="Arial" panose="020B0604020202020204" pitchFamily="34" charset="0"/>
                <a:ea typeface="Times New Roman"/>
                <a:cs typeface="Arial" panose="020B0604020202020204" pitchFamily="34" charset="0"/>
                <a:sym typeface="Times New Roman"/>
              </a:rPr>
              <a:t>Repurchased 10.8 million shares for $251 million on October 21, 2020</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endParaRP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Board authorized Modified Dutch Auction Tender program to repurchase up to $1.5 billion of outstanding common shares</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endParaRP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No pre-established closing date and may be suspended or closed at any time</a:t>
            </a:r>
          </a:p>
        </p:txBody>
      </p:sp>
    </p:spTree>
    <p:extLst>
      <p:ext uri="{BB962C8B-B14F-4D97-AF65-F5344CB8AC3E}">
        <p14:creationId xmlns:p14="http://schemas.microsoft.com/office/powerpoint/2010/main" val="302232438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9AB669A-E9D0-46F7-AACE-F05A07AA313F}"/>
              </a:ext>
            </a:extLst>
          </p:cNvPr>
          <p:cNvSpPr/>
          <p:nvPr/>
        </p:nvSpPr>
        <p:spPr>
          <a:xfrm>
            <a:off x="0" y="0"/>
            <a:ext cx="12192000" cy="6858000"/>
          </a:xfrm>
          <a:prstGeom prst="rect">
            <a:avLst/>
          </a:prstGeom>
          <a:solidFill>
            <a:srgbClr val="003F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8DBB45DD-0AF5-4EE3-BAA6-469E5D7000AE}"/>
              </a:ext>
            </a:extLst>
          </p:cNvPr>
          <p:cNvSpPr/>
          <p:nvPr/>
        </p:nvSpPr>
        <p:spPr>
          <a:xfrm>
            <a:off x="5783174" y="1961146"/>
            <a:ext cx="2871537" cy="293570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BAA8102D-4A00-4022-8356-3E552749D56F}"/>
              </a:ext>
            </a:extLst>
          </p:cNvPr>
          <p:cNvSpPr/>
          <p:nvPr/>
        </p:nvSpPr>
        <p:spPr>
          <a:xfrm>
            <a:off x="7277937" y="1961146"/>
            <a:ext cx="4914062" cy="29357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C834295-FD15-4D44-9ABE-677069EC2E73}"/>
              </a:ext>
            </a:extLst>
          </p:cNvPr>
          <p:cNvSpPr>
            <a:spLocks noGrp="1"/>
          </p:cNvSpPr>
          <p:nvPr>
            <p:ph type="title"/>
          </p:nvPr>
        </p:nvSpPr>
        <p:spPr>
          <a:xfrm>
            <a:off x="7277937" y="2605795"/>
            <a:ext cx="4914062" cy="1645363"/>
          </a:xfrm>
          <a:noFill/>
          <a:ln>
            <a:noFill/>
          </a:ln>
        </p:spPr>
        <p:txBody>
          <a:bodyPr spcFirstLastPara="1" wrap="square" lIns="91425" tIns="45700" rIns="91425" bIns="45700" anchor="ctr" anchorCtr="0">
            <a:normAutofit/>
          </a:bodyPr>
          <a:lstStyle/>
          <a:p>
            <a:r>
              <a:rPr lang="en-CA" sz="5400" b="1" dirty="0">
                <a:solidFill>
                  <a:srgbClr val="003F5F"/>
                </a:solidFill>
              </a:rPr>
              <a:t>Management Overview</a:t>
            </a:r>
          </a:p>
        </p:txBody>
      </p:sp>
    </p:spTree>
    <p:extLst>
      <p:ext uri="{BB962C8B-B14F-4D97-AF65-F5344CB8AC3E}">
        <p14:creationId xmlns:p14="http://schemas.microsoft.com/office/powerpoint/2010/main" val="27065799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792AC39-E7ED-4114-B8A5-2B04CEA63E71}"/>
              </a:ext>
            </a:extLst>
          </p:cNvPr>
          <p:cNvSpPr/>
          <p:nvPr/>
        </p:nvSpPr>
        <p:spPr>
          <a:xfrm>
            <a:off x="8474699" y="1351521"/>
            <a:ext cx="2524605" cy="3325329"/>
          </a:xfrm>
          <a:prstGeom prst="rect">
            <a:avLst/>
          </a:prstGeom>
          <a:solidFill>
            <a:srgbClr val="E5E9EB"/>
          </a:solidFill>
          <a:ln w="28575">
            <a:solidFill>
              <a:srgbClr val="003F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0C9119E4-7206-4C86-B478-3FEF97820250}"/>
              </a:ext>
            </a:extLst>
          </p:cNvPr>
          <p:cNvSpPr/>
          <p:nvPr/>
        </p:nvSpPr>
        <p:spPr>
          <a:xfrm>
            <a:off x="4833698" y="1351521"/>
            <a:ext cx="2524605" cy="3325329"/>
          </a:xfrm>
          <a:prstGeom prst="rect">
            <a:avLst/>
          </a:prstGeom>
          <a:solidFill>
            <a:srgbClr val="E5E9EB"/>
          </a:solidFill>
          <a:ln w="28575">
            <a:solidFill>
              <a:srgbClr val="003F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598035CA-0834-4B74-A5FF-21E72642FF1A}"/>
              </a:ext>
            </a:extLst>
          </p:cNvPr>
          <p:cNvSpPr/>
          <p:nvPr/>
        </p:nvSpPr>
        <p:spPr>
          <a:xfrm>
            <a:off x="1192697" y="1351521"/>
            <a:ext cx="2524605" cy="3324669"/>
          </a:xfrm>
          <a:prstGeom prst="rect">
            <a:avLst/>
          </a:prstGeom>
          <a:solidFill>
            <a:srgbClr val="E5E9EB"/>
          </a:solidFill>
          <a:ln w="28575">
            <a:solidFill>
              <a:srgbClr val="003F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52A0BD82-D34E-470D-8C52-4CDB9F503059}"/>
              </a:ext>
            </a:extLst>
          </p:cNvPr>
          <p:cNvPicPr>
            <a:picLocks noChangeAspect="1"/>
          </p:cNvPicPr>
          <p:nvPr/>
        </p:nvPicPr>
        <p:blipFill>
          <a:blip r:embed="rId3"/>
          <a:stretch>
            <a:fillRect/>
          </a:stretch>
        </p:blipFill>
        <p:spPr>
          <a:xfrm>
            <a:off x="1268014" y="1431036"/>
            <a:ext cx="2373970" cy="3168865"/>
          </a:xfrm>
          <a:prstGeom prst="rect">
            <a:avLst/>
          </a:prstGeom>
        </p:spPr>
      </p:pic>
      <p:pic>
        <p:nvPicPr>
          <p:cNvPr id="7" name="Picture 2" descr="Josh Sapan's Persistence of Vision | Long Island Pulse Magazine">
            <a:extLst>
              <a:ext uri="{FF2B5EF4-FFF2-40B4-BE49-F238E27FC236}">
                <a16:creationId xmlns:a16="http://schemas.microsoft.com/office/drawing/2014/main" id="{9425D124-B82A-40CC-8237-6C9CEB6AF3C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398" r="28977"/>
          <a:stretch/>
        </p:blipFill>
        <p:spPr bwMode="auto">
          <a:xfrm>
            <a:off x="4909800" y="1431036"/>
            <a:ext cx="2372400" cy="31694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2F274733-C6D3-402C-A6E0-1F493EE2B6B6}"/>
              </a:ext>
            </a:extLst>
          </p:cNvPr>
          <p:cNvPicPr>
            <a:picLocks noChangeAspect="1"/>
          </p:cNvPicPr>
          <p:nvPr/>
        </p:nvPicPr>
        <p:blipFill rotWithShape="1">
          <a:blip r:embed="rId5"/>
          <a:srcRect l="30159" r="14324"/>
          <a:stretch/>
        </p:blipFill>
        <p:spPr>
          <a:xfrm>
            <a:off x="8550801" y="1431036"/>
            <a:ext cx="2372400" cy="3169495"/>
          </a:xfrm>
          <a:prstGeom prst="rect">
            <a:avLst/>
          </a:prstGeom>
        </p:spPr>
      </p:pic>
      <p:sp>
        <p:nvSpPr>
          <p:cNvPr id="13" name="Google Shape;180;p21">
            <a:extLst>
              <a:ext uri="{FF2B5EF4-FFF2-40B4-BE49-F238E27FC236}">
                <a16:creationId xmlns:a16="http://schemas.microsoft.com/office/drawing/2014/main" id="{EAA6C24E-DAF6-486D-A92D-B8FA0E5AF339}"/>
              </a:ext>
            </a:extLst>
          </p:cNvPr>
          <p:cNvSpPr/>
          <p:nvPr/>
        </p:nvSpPr>
        <p:spPr>
          <a:xfrm>
            <a:off x="996220" y="809700"/>
            <a:ext cx="2902226" cy="372000"/>
          </a:xfrm>
          <a:prstGeom prst="rect">
            <a:avLst/>
          </a:prstGeom>
          <a:solidFill>
            <a:srgbClr val="003F5F"/>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1" i="0" u="none" strike="noStrike" kern="120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rPr>
              <a:t>Chairman Emeritus &amp; Founder</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1" i="0" u="none" strike="noStrike" kern="120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rPr>
              <a:t> Charles Dolan</a:t>
            </a:r>
            <a:endParaRPr kumimoji="0" sz="1000" b="1" i="0" u="none" strike="noStrike" kern="120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Google Shape;180;p21">
            <a:extLst>
              <a:ext uri="{FF2B5EF4-FFF2-40B4-BE49-F238E27FC236}">
                <a16:creationId xmlns:a16="http://schemas.microsoft.com/office/drawing/2014/main" id="{8A98913D-BF69-4C10-AC66-885E86908E10}"/>
              </a:ext>
            </a:extLst>
          </p:cNvPr>
          <p:cNvSpPr/>
          <p:nvPr/>
        </p:nvSpPr>
        <p:spPr>
          <a:xfrm>
            <a:off x="4644888" y="809700"/>
            <a:ext cx="2902226" cy="372000"/>
          </a:xfrm>
          <a:prstGeom prst="rect">
            <a:avLst/>
          </a:prstGeom>
          <a:solidFill>
            <a:srgbClr val="003F5F"/>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1" i="0" u="none" strike="noStrike" kern="120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rPr>
              <a:t>President &amp; CEO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1" i="0" u="none" strike="noStrike" kern="120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rPr>
              <a:t>Joshua Sapan</a:t>
            </a:r>
            <a:endParaRPr kumimoji="0" sz="1000" b="1" i="0" u="none" strike="noStrike" kern="120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7" name="Google Shape;180;p21">
            <a:extLst>
              <a:ext uri="{FF2B5EF4-FFF2-40B4-BE49-F238E27FC236}">
                <a16:creationId xmlns:a16="http://schemas.microsoft.com/office/drawing/2014/main" id="{43394756-C016-470F-A034-231A5033220A}"/>
              </a:ext>
            </a:extLst>
          </p:cNvPr>
          <p:cNvSpPr/>
          <p:nvPr/>
        </p:nvSpPr>
        <p:spPr>
          <a:xfrm>
            <a:off x="8252064" y="809700"/>
            <a:ext cx="2902226" cy="372000"/>
          </a:xfrm>
          <a:prstGeom prst="rect">
            <a:avLst/>
          </a:prstGeom>
          <a:solidFill>
            <a:srgbClr val="003F5F"/>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1" i="0" u="none" strike="noStrike" kern="120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rPr>
              <a:t>COO</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1" i="0" u="none" strike="noStrike" kern="120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rPr>
              <a:t>Edward Carroll</a:t>
            </a:r>
            <a:endParaRPr kumimoji="0" sz="1000" b="1" i="0" u="none" strike="noStrike" kern="120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31" name="Google Shape;82;p17">
            <a:extLst>
              <a:ext uri="{FF2B5EF4-FFF2-40B4-BE49-F238E27FC236}">
                <a16:creationId xmlns:a16="http://schemas.microsoft.com/office/drawing/2014/main" id="{A03AABDE-F6B8-4C11-93E0-A05865B6BE1C}"/>
              </a:ext>
            </a:extLst>
          </p:cNvPr>
          <p:cNvSpPr/>
          <p:nvPr/>
        </p:nvSpPr>
        <p:spPr>
          <a:xfrm>
            <a:off x="0" y="6576300"/>
            <a:ext cx="12192000" cy="281700"/>
          </a:xfrm>
          <a:prstGeom prst="rect">
            <a:avLst/>
          </a:prstGeom>
          <a:solidFill>
            <a:srgbClr val="003F5F"/>
          </a:solidFill>
          <a:ln>
            <a:solidFill>
              <a:srgbClr val="003F5F"/>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3" name="Google Shape;83;p17">
            <a:extLst>
              <a:ext uri="{FF2B5EF4-FFF2-40B4-BE49-F238E27FC236}">
                <a16:creationId xmlns:a16="http://schemas.microsoft.com/office/drawing/2014/main" id="{239ABE5C-D8B3-48EF-8BF1-960DA0D25837}"/>
              </a:ext>
            </a:extLst>
          </p:cNvPr>
          <p:cNvSpPr/>
          <p:nvPr/>
        </p:nvSpPr>
        <p:spPr>
          <a:xfrm>
            <a:off x="468693"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Stock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5" name="Google Shape;84;p17">
            <a:extLst>
              <a:ext uri="{FF2B5EF4-FFF2-40B4-BE49-F238E27FC236}">
                <a16:creationId xmlns:a16="http://schemas.microsoft.com/office/drawing/2014/main" id="{FB01589F-7EC7-4528-A3CA-9ED36E4E0AAB}"/>
              </a:ext>
            </a:extLst>
          </p:cNvPr>
          <p:cNvSpPr/>
          <p:nvPr/>
        </p:nvSpPr>
        <p:spPr>
          <a:xfrm>
            <a:off x="2095427"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Company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7" name="Google Shape;85;p17">
            <a:extLst>
              <a:ext uri="{FF2B5EF4-FFF2-40B4-BE49-F238E27FC236}">
                <a16:creationId xmlns:a16="http://schemas.microsoft.com/office/drawing/2014/main" id="{8BD53064-D5D1-4A8A-ACCE-114FB209C4C3}"/>
              </a:ext>
            </a:extLst>
          </p:cNvPr>
          <p:cNvSpPr/>
          <p:nvPr/>
        </p:nvSpPr>
        <p:spPr>
          <a:xfrm>
            <a:off x="3722161"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Corporate Strategy and Risk</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9" name="Google Shape;86;p17">
            <a:extLst>
              <a:ext uri="{FF2B5EF4-FFF2-40B4-BE49-F238E27FC236}">
                <a16:creationId xmlns:a16="http://schemas.microsoft.com/office/drawing/2014/main" id="{C4A7D57C-4455-4C1D-AB42-4B3696D99CE7}"/>
              </a:ext>
            </a:extLst>
          </p:cNvPr>
          <p:cNvSpPr/>
          <p:nvPr/>
        </p:nvSpPr>
        <p:spPr>
          <a:xfrm>
            <a:off x="6975629" y="6623695"/>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Financial Statements</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41" name="Google Shape;87;p17">
            <a:extLst>
              <a:ext uri="{FF2B5EF4-FFF2-40B4-BE49-F238E27FC236}">
                <a16:creationId xmlns:a16="http://schemas.microsoft.com/office/drawing/2014/main" id="{72569A2F-2AED-4566-AEA7-24D8E166D232}"/>
              </a:ext>
            </a:extLst>
          </p:cNvPr>
          <p:cNvSpPr/>
          <p:nvPr/>
        </p:nvSpPr>
        <p:spPr>
          <a:xfrm>
            <a:off x="8602363" y="6630191"/>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Industry Comparison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43" name="Google Shape;88;p17">
            <a:extLst>
              <a:ext uri="{FF2B5EF4-FFF2-40B4-BE49-F238E27FC236}">
                <a16:creationId xmlns:a16="http://schemas.microsoft.com/office/drawing/2014/main" id="{E39B542B-C2AA-4B20-9993-FC50E72B1E8D}"/>
              </a:ext>
            </a:extLst>
          </p:cNvPr>
          <p:cNvSpPr/>
          <p:nvPr/>
        </p:nvSpPr>
        <p:spPr>
          <a:xfrm>
            <a:off x="5348895" y="6619148"/>
            <a:ext cx="1531200" cy="192600"/>
          </a:xfrm>
          <a:prstGeom prst="chevron">
            <a:avLst>
              <a:gd name="adj" fmla="val 50000"/>
            </a:avLst>
          </a:prstGeom>
          <a:solidFill>
            <a:srgbClr val="666666"/>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FFFFFF"/>
                </a:solidFill>
                <a:effectLst/>
                <a:uLnTx/>
                <a:uFillTx/>
                <a:latin typeface="Arial"/>
                <a:cs typeface="Arial"/>
                <a:sym typeface="Arial"/>
              </a:rPr>
              <a:t>Management Overview</a:t>
            </a:r>
            <a:endParaRPr kumimoji="0" sz="700" b="1" i="0" u="none" strike="noStrike" kern="1200" cap="none" spc="0" normalizeH="0" baseline="0" noProof="0" dirty="0">
              <a:ln>
                <a:noFill/>
              </a:ln>
              <a:solidFill>
                <a:srgbClr val="FFFFFF"/>
              </a:solidFill>
              <a:effectLst/>
              <a:uLnTx/>
              <a:uFillTx/>
              <a:latin typeface="Arial"/>
              <a:cs typeface="Arial"/>
              <a:sym typeface="Arial"/>
            </a:endParaRPr>
          </a:p>
        </p:txBody>
      </p:sp>
      <p:sp>
        <p:nvSpPr>
          <p:cNvPr id="45" name="Google Shape;89;p17">
            <a:extLst>
              <a:ext uri="{FF2B5EF4-FFF2-40B4-BE49-F238E27FC236}">
                <a16:creationId xmlns:a16="http://schemas.microsoft.com/office/drawing/2014/main" id="{12E9AD8B-CDF1-41C0-8CDE-4BE7D1A2CFAE}"/>
              </a:ext>
            </a:extLst>
          </p:cNvPr>
          <p:cNvSpPr/>
          <p:nvPr/>
        </p:nvSpPr>
        <p:spPr>
          <a:xfrm>
            <a:off x="10229097" y="6620604"/>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Recommendation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50" name="Google Shape;177;p21">
            <a:extLst>
              <a:ext uri="{FF2B5EF4-FFF2-40B4-BE49-F238E27FC236}">
                <a16:creationId xmlns:a16="http://schemas.microsoft.com/office/drawing/2014/main" id="{06CB174D-6346-4E28-A987-23CBCED470C2}"/>
              </a:ext>
            </a:extLst>
          </p:cNvPr>
          <p:cNvSpPr txBox="1"/>
          <p:nvPr/>
        </p:nvSpPr>
        <p:spPr>
          <a:xfrm>
            <a:off x="311699" y="317372"/>
            <a:ext cx="11448597" cy="572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Corporate Leadership</a:t>
            </a:r>
            <a:endParaRPr kumimoji="0"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51" name="Google Shape;178;p21">
            <a:extLst>
              <a:ext uri="{FF2B5EF4-FFF2-40B4-BE49-F238E27FC236}">
                <a16:creationId xmlns:a16="http://schemas.microsoft.com/office/drawing/2014/main" id="{5BE88F4D-21B5-4B1C-BE92-96B055808A9F}"/>
              </a:ext>
            </a:extLst>
          </p:cNvPr>
          <p:cNvCxnSpPr>
            <a:cxnSpLocks/>
          </p:cNvCxnSpPr>
          <p:nvPr/>
        </p:nvCxnSpPr>
        <p:spPr>
          <a:xfrm>
            <a:off x="311700" y="721272"/>
            <a:ext cx="11448597" cy="0"/>
          </a:xfrm>
          <a:prstGeom prst="straightConnector1">
            <a:avLst/>
          </a:prstGeom>
          <a:noFill/>
          <a:ln w="9525" cap="flat" cmpd="sng">
            <a:solidFill>
              <a:srgbClr val="595959"/>
            </a:solidFill>
            <a:prstDash val="solid"/>
            <a:round/>
            <a:headEnd type="none" w="med" len="med"/>
            <a:tailEnd type="none" w="med" len="med"/>
          </a:ln>
        </p:spPr>
      </p:cxnSp>
      <p:pic>
        <p:nvPicPr>
          <p:cNvPr id="53" name="Picture 52">
            <a:extLst>
              <a:ext uri="{FF2B5EF4-FFF2-40B4-BE49-F238E27FC236}">
                <a16:creationId xmlns:a16="http://schemas.microsoft.com/office/drawing/2014/main" id="{F5B2D25F-6084-4B12-99E0-E6E19762D0DA}"/>
              </a:ext>
            </a:extLst>
          </p:cNvPr>
          <p:cNvPicPr>
            <a:picLocks noChangeAspect="1"/>
          </p:cNvPicPr>
          <p:nvPr/>
        </p:nvPicPr>
        <p:blipFill>
          <a:blip r:embed="rId6"/>
          <a:stretch>
            <a:fillRect/>
          </a:stretch>
        </p:blipFill>
        <p:spPr>
          <a:xfrm>
            <a:off x="10299713" y="81521"/>
            <a:ext cx="1460584" cy="500499"/>
          </a:xfrm>
          <a:prstGeom prst="rect">
            <a:avLst/>
          </a:prstGeom>
        </p:spPr>
      </p:pic>
      <p:sp>
        <p:nvSpPr>
          <p:cNvPr id="3" name="Google Shape;180;p21">
            <a:extLst>
              <a:ext uri="{FF2B5EF4-FFF2-40B4-BE49-F238E27FC236}">
                <a16:creationId xmlns:a16="http://schemas.microsoft.com/office/drawing/2014/main" id="{8E851276-7785-4DE3-83C6-D8A28F0E5300}"/>
              </a:ext>
            </a:extLst>
          </p:cNvPr>
          <p:cNvSpPr/>
          <p:nvPr/>
        </p:nvSpPr>
        <p:spPr>
          <a:xfrm>
            <a:off x="996218" y="4846011"/>
            <a:ext cx="2902226" cy="1632493"/>
          </a:xfrm>
          <a:prstGeom prst="rect">
            <a:avLst/>
          </a:prstGeom>
          <a:solidFill>
            <a:srgbClr val="E5E9EB"/>
          </a:solidFill>
          <a:ln w="2857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71450" marR="0" lvl="0" indent="-1714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Founded Cablevision Systems Corp.</a:t>
            </a:r>
          </a:p>
          <a:p>
            <a:pPr marL="171450" marR="0" lvl="0" indent="-1714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Serves on the board of Madison Square Garden Entertainment, Networks, and Sports</a:t>
            </a:r>
          </a:p>
        </p:txBody>
      </p:sp>
      <p:sp>
        <p:nvSpPr>
          <p:cNvPr id="4" name="Google Shape;180;p21">
            <a:extLst>
              <a:ext uri="{FF2B5EF4-FFF2-40B4-BE49-F238E27FC236}">
                <a16:creationId xmlns:a16="http://schemas.microsoft.com/office/drawing/2014/main" id="{CD520915-A571-4FDB-ABFD-43290A087C79}"/>
              </a:ext>
            </a:extLst>
          </p:cNvPr>
          <p:cNvSpPr/>
          <p:nvPr/>
        </p:nvSpPr>
        <p:spPr>
          <a:xfrm>
            <a:off x="4644887" y="4839083"/>
            <a:ext cx="2902226" cy="1648917"/>
          </a:xfrm>
          <a:prstGeom prst="rect">
            <a:avLst/>
          </a:prstGeom>
          <a:solidFill>
            <a:srgbClr val="E5E9EB"/>
          </a:solidFill>
          <a:ln w="2857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71450" indent="-171450">
              <a:buClrTx/>
              <a:buFont typeface="Arial" panose="020B0604020202020204" pitchFamily="34" charset="0"/>
              <a:buChar char="•"/>
            </a:pPr>
            <a:r>
              <a:rPr lang="en-CA" sz="1200" kern="1200" dirty="0">
                <a:solidFill>
                  <a:prstClr val="black"/>
                </a:solidFill>
                <a:latin typeface="Arial" panose="020B0604020202020204" pitchFamily="34" charset="0"/>
                <a:ea typeface="+mn-ea"/>
                <a:cs typeface="Arial" panose="020B0604020202020204" pitchFamily="34" charset="0"/>
              </a:rPr>
              <a:t>President, CEO 1995 to present</a:t>
            </a:r>
          </a:p>
          <a:p>
            <a:pPr marL="171450" indent="-171450">
              <a:buClrTx/>
              <a:buFont typeface="Arial" panose="020B0604020202020204" pitchFamily="34" charset="0"/>
              <a:buChar char="•"/>
            </a:pPr>
            <a:r>
              <a:rPr lang="en-CA" sz="1200" kern="1200" dirty="0">
                <a:solidFill>
                  <a:prstClr val="black"/>
                </a:solidFill>
                <a:latin typeface="Arial" panose="020B0604020202020204" pitchFamily="34" charset="0"/>
                <a:ea typeface="+mn-ea"/>
                <a:cs typeface="Arial" panose="020B0604020202020204" pitchFamily="34" charset="0"/>
              </a:rPr>
              <a:t>Led Successful spinoff from Cablevision Systems Corp in 2011</a:t>
            </a:r>
          </a:p>
          <a:p>
            <a:pPr marL="171450" indent="-171450">
              <a:buClrTx/>
              <a:buFont typeface="Arial" panose="020B0604020202020204" pitchFamily="34" charset="0"/>
              <a:buChar char="•"/>
            </a:pPr>
            <a:r>
              <a:rPr lang="en-CA" sz="1200" kern="1200" dirty="0">
                <a:solidFill>
                  <a:prstClr val="black"/>
                </a:solidFill>
                <a:latin typeface="Arial" panose="020B0604020202020204" pitchFamily="34" charset="0"/>
                <a:ea typeface="+mn-ea"/>
                <a:cs typeface="Arial" panose="020B0604020202020204" pitchFamily="34" charset="0"/>
              </a:rPr>
              <a:t>Earlier in career, spearheaded development of Bravo Network</a:t>
            </a:r>
          </a:p>
          <a:p>
            <a:pPr marL="171450" indent="-171450">
              <a:buClrTx/>
              <a:buFont typeface="Arial" panose="020B0604020202020204" pitchFamily="34" charset="0"/>
              <a:buChar char="•"/>
            </a:pPr>
            <a:r>
              <a:rPr lang="en-CA" sz="1200" kern="1200" dirty="0">
                <a:solidFill>
                  <a:prstClr val="black"/>
                </a:solidFill>
                <a:latin typeface="Arial" panose="020B0604020202020204" pitchFamily="34" charset="0"/>
                <a:ea typeface="+mn-ea"/>
                <a:cs typeface="Arial" panose="020B0604020202020204" pitchFamily="34" charset="0"/>
              </a:rPr>
              <a:t>Serves on several other boards, including American Film Institute, Paley Center for Media, and more</a:t>
            </a:r>
          </a:p>
        </p:txBody>
      </p:sp>
      <p:sp>
        <p:nvSpPr>
          <p:cNvPr id="6" name="Google Shape;180;p21">
            <a:extLst>
              <a:ext uri="{FF2B5EF4-FFF2-40B4-BE49-F238E27FC236}">
                <a16:creationId xmlns:a16="http://schemas.microsoft.com/office/drawing/2014/main" id="{B4BF5445-CA28-463A-BB99-99C9F48C1086}"/>
              </a:ext>
            </a:extLst>
          </p:cNvPr>
          <p:cNvSpPr/>
          <p:nvPr/>
        </p:nvSpPr>
        <p:spPr>
          <a:xfrm>
            <a:off x="8284053" y="4846671"/>
            <a:ext cx="2902226" cy="1648917"/>
          </a:xfrm>
          <a:prstGeom prst="rect">
            <a:avLst/>
          </a:prstGeom>
          <a:solidFill>
            <a:srgbClr val="E5E9EB"/>
          </a:solidFill>
          <a:ln w="2857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71450" indent="-171450">
              <a:buClrTx/>
              <a:buFont typeface="Arial" panose="020B0604020202020204" pitchFamily="34" charset="0"/>
              <a:buChar char="•"/>
            </a:pPr>
            <a:r>
              <a:rPr lang="en-CA" sz="1200" kern="1200" dirty="0">
                <a:solidFill>
                  <a:prstClr val="black"/>
                </a:solidFill>
                <a:latin typeface="Arial" panose="020B0604020202020204" pitchFamily="34" charset="0"/>
                <a:ea typeface="+mn-ea"/>
                <a:cs typeface="Arial" panose="020B0604020202020204" pitchFamily="34" charset="0"/>
              </a:rPr>
              <a:t>Oversees all operations for AMC Network’s television networks, advertising sales, and AMC Networks International</a:t>
            </a:r>
          </a:p>
          <a:p>
            <a:pPr marL="171450" indent="-171450">
              <a:buClrTx/>
              <a:buFont typeface="Arial" panose="020B0604020202020204" pitchFamily="34" charset="0"/>
              <a:buChar char="•"/>
            </a:pPr>
            <a:r>
              <a:rPr lang="en-CA" sz="1200" kern="1200" dirty="0">
                <a:solidFill>
                  <a:prstClr val="black"/>
                </a:solidFill>
                <a:latin typeface="Arial" panose="020B0604020202020204" pitchFamily="34" charset="0"/>
                <a:ea typeface="+mn-ea"/>
                <a:cs typeface="Arial" panose="020B0604020202020204" pitchFamily="34" charset="0"/>
              </a:rPr>
              <a:t>Prior to COO position, he was AMC Network’s President of Entertainment Services</a:t>
            </a:r>
          </a:p>
          <a:p>
            <a:pPr marL="171450" indent="-171450">
              <a:buClrTx/>
              <a:buFont typeface="Arial" panose="020B0604020202020204" pitchFamily="34" charset="0"/>
              <a:buChar char="•"/>
            </a:pPr>
            <a:r>
              <a:rPr lang="en-CA" sz="1200" kern="1200" dirty="0">
                <a:solidFill>
                  <a:prstClr val="black"/>
                </a:solidFill>
                <a:latin typeface="Arial" panose="020B0604020202020204" pitchFamily="34" charset="0"/>
                <a:ea typeface="+mn-ea"/>
                <a:cs typeface="Arial" panose="020B0604020202020204" pitchFamily="34" charset="0"/>
              </a:rPr>
              <a:t>28 Year veteran with AMC</a:t>
            </a:r>
          </a:p>
        </p:txBody>
      </p:sp>
    </p:spTree>
    <p:extLst>
      <p:ext uri="{BB962C8B-B14F-4D97-AF65-F5344CB8AC3E}">
        <p14:creationId xmlns:p14="http://schemas.microsoft.com/office/powerpoint/2010/main" val="27918575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792AC39-E7ED-4114-B8A5-2B04CEA63E71}"/>
              </a:ext>
            </a:extLst>
          </p:cNvPr>
          <p:cNvSpPr/>
          <p:nvPr/>
        </p:nvSpPr>
        <p:spPr>
          <a:xfrm>
            <a:off x="7668648" y="1358519"/>
            <a:ext cx="2524605" cy="3338349"/>
          </a:xfrm>
          <a:prstGeom prst="rect">
            <a:avLst/>
          </a:prstGeom>
          <a:solidFill>
            <a:srgbClr val="E5E9EB"/>
          </a:solidFill>
          <a:ln w="28575">
            <a:solidFill>
              <a:srgbClr val="003F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598035CA-0834-4B74-A5FF-21E72642FF1A}"/>
              </a:ext>
            </a:extLst>
          </p:cNvPr>
          <p:cNvSpPr/>
          <p:nvPr/>
        </p:nvSpPr>
        <p:spPr>
          <a:xfrm>
            <a:off x="1986375" y="1358520"/>
            <a:ext cx="2524605" cy="3338348"/>
          </a:xfrm>
          <a:prstGeom prst="rect">
            <a:avLst/>
          </a:prstGeom>
          <a:solidFill>
            <a:srgbClr val="E5E9EB"/>
          </a:solidFill>
          <a:ln w="28575">
            <a:solidFill>
              <a:srgbClr val="003F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Google Shape;180;p21">
            <a:extLst>
              <a:ext uri="{FF2B5EF4-FFF2-40B4-BE49-F238E27FC236}">
                <a16:creationId xmlns:a16="http://schemas.microsoft.com/office/drawing/2014/main" id="{EAA6C24E-DAF6-486D-A92D-B8FA0E5AF339}"/>
              </a:ext>
            </a:extLst>
          </p:cNvPr>
          <p:cNvSpPr/>
          <p:nvPr/>
        </p:nvSpPr>
        <p:spPr>
          <a:xfrm>
            <a:off x="1789898" y="816698"/>
            <a:ext cx="2902226" cy="372000"/>
          </a:xfrm>
          <a:prstGeom prst="rect">
            <a:avLst/>
          </a:prstGeom>
          <a:solidFill>
            <a:srgbClr val="003F5F"/>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1" i="0" u="none" strike="noStrike" kern="120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rPr>
              <a:t>Interim CFO</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1" i="0" u="none" strike="noStrike" kern="120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rPr>
              <a:t>Donna Coleman</a:t>
            </a:r>
            <a:endParaRPr kumimoji="0" sz="1000" b="1" i="0" u="none" strike="noStrike" kern="120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7" name="Google Shape;180;p21">
            <a:extLst>
              <a:ext uri="{FF2B5EF4-FFF2-40B4-BE49-F238E27FC236}">
                <a16:creationId xmlns:a16="http://schemas.microsoft.com/office/drawing/2014/main" id="{43394756-C016-470F-A034-231A5033220A}"/>
              </a:ext>
            </a:extLst>
          </p:cNvPr>
          <p:cNvSpPr/>
          <p:nvPr/>
        </p:nvSpPr>
        <p:spPr>
          <a:xfrm>
            <a:off x="7446013" y="816698"/>
            <a:ext cx="2902226" cy="372000"/>
          </a:xfrm>
          <a:prstGeom prst="rect">
            <a:avLst/>
          </a:prstGeom>
          <a:solidFill>
            <a:srgbClr val="003F5F"/>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1" i="0" u="none" strike="noStrike" kern="120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rPr>
              <a:t>Non-Executive Chairman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1" i="0" u="none" strike="noStrike" kern="120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rPr>
              <a:t>James Dolan</a:t>
            </a:r>
            <a:endParaRPr kumimoji="0" sz="1000" b="1" i="0" u="none" strike="noStrike" kern="120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pic>
        <p:nvPicPr>
          <p:cNvPr id="2" name="Picture 2" descr="CFOs on the Move: Week Ending Oct. 16">
            <a:extLst>
              <a:ext uri="{FF2B5EF4-FFF2-40B4-BE49-F238E27FC236}">
                <a16:creationId xmlns:a16="http://schemas.microsoft.com/office/drawing/2014/main" id="{BBBEE05A-9B65-4309-9581-172764A7C4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2477" y="1438034"/>
            <a:ext cx="2372400" cy="318190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James L. Dolan, Executive Chairman and Chief Executive Officer | MSG  Entertainment">
            <a:extLst>
              <a:ext uri="{FF2B5EF4-FFF2-40B4-BE49-F238E27FC236}">
                <a16:creationId xmlns:a16="http://schemas.microsoft.com/office/drawing/2014/main" id="{45A93C83-1B78-46FF-A64D-78CBD87D927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758" r="8544"/>
          <a:stretch/>
        </p:blipFill>
        <p:spPr bwMode="auto">
          <a:xfrm>
            <a:off x="7744749" y="1438034"/>
            <a:ext cx="2372400" cy="3181904"/>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82;p17">
            <a:extLst>
              <a:ext uri="{FF2B5EF4-FFF2-40B4-BE49-F238E27FC236}">
                <a16:creationId xmlns:a16="http://schemas.microsoft.com/office/drawing/2014/main" id="{AC8801E1-65FE-4338-BB2A-EA25734B38D2}"/>
              </a:ext>
            </a:extLst>
          </p:cNvPr>
          <p:cNvSpPr/>
          <p:nvPr/>
        </p:nvSpPr>
        <p:spPr>
          <a:xfrm>
            <a:off x="0" y="6576300"/>
            <a:ext cx="12192000" cy="281700"/>
          </a:xfrm>
          <a:prstGeom prst="rect">
            <a:avLst/>
          </a:prstGeom>
          <a:solidFill>
            <a:srgbClr val="003F5F"/>
          </a:solidFill>
          <a:ln>
            <a:solidFill>
              <a:srgbClr val="003F5F"/>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2" name="Google Shape;83;p17">
            <a:extLst>
              <a:ext uri="{FF2B5EF4-FFF2-40B4-BE49-F238E27FC236}">
                <a16:creationId xmlns:a16="http://schemas.microsoft.com/office/drawing/2014/main" id="{08240C94-E36B-40C4-B31B-0309F9F6D1C0}"/>
              </a:ext>
            </a:extLst>
          </p:cNvPr>
          <p:cNvSpPr/>
          <p:nvPr/>
        </p:nvSpPr>
        <p:spPr>
          <a:xfrm>
            <a:off x="468693"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Stock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14" name="Google Shape;84;p17">
            <a:extLst>
              <a:ext uri="{FF2B5EF4-FFF2-40B4-BE49-F238E27FC236}">
                <a16:creationId xmlns:a16="http://schemas.microsoft.com/office/drawing/2014/main" id="{0A2A5E17-67B0-4A1D-BB93-0C33F1FB4610}"/>
              </a:ext>
            </a:extLst>
          </p:cNvPr>
          <p:cNvSpPr/>
          <p:nvPr/>
        </p:nvSpPr>
        <p:spPr>
          <a:xfrm>
            <a:off x="2095427"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Company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0" name="Google Shape;85;p17">
            <a:extLst>
              <a:ext uri="{FF2B5EF4-FFF2-40B4-BE49-F238E27FC236}">
                <a16:creationId xmlns:a16="http://schemas.microsoft.com/office/drawing/2014/main" id="{F72889B0-A9CE-4FA0-BBD1-FCBBFF67141C}"/>
              </a:ext>
            </a:extLst>
          </p:cNvPr>
          <p:cNvSpPr/>
          <p:nvPr/>
        </p:nvSpPr>
        <p:spPr>
          <a:xfrm>
            <a:off x="3722161"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Corporate Strategy and Risk</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2" name="Google Shape;86;p17">
            <a:extLst>
              <a:ext uri="{FF2B5EF4-FFF2-40B4-BE49-F238E27FC236}">
                <a16:creationId xmlns:a16="http://schemas.microsoft.com/office/drawing/2014/main" id="{DF30BB4B-903B-467B-9331-E451A68DE47E}"/>
              </a:ext>
            </a:extLst>
          </p:cNvPr>
          <p:cNvSpPr/>
          <p:nvPr/>
        </p:nvSpPr>
        <p:spPr>
          <a:xfrm>
            <a:off x="6975629" y="6623695"/>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Financial Statements</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4" name="Google Shape;87;p17">
            <a:extLst>
              <a:ext uri="{FF2B5EF4-FFF2-40B4-BE49-F238E27FC236}">
                <a16:creationId xmlns:a16="http://schemas.microsoft.com/office/drawing/2014/main" id="{1EDA7D7B-84EE-4B1F-9108-9D5F56224D63}"/>
              </a:ext>
            </a:extLst>
          </p:cNvPr>
          <p:cNvSpPr/>
          <p:nvPr/>
        </p:nvSpPr>
        <p:spPr>
          <a:xfrm>
            <a:off x="8602363" y="6630191"/>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Industry Comparison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6" name="Google Shape;88;p17">
            <a:extLst>
              <a:ext uri="{FF2B5EF4-FFF2-40B4-BE49-F238E27FC236}">
                <a16:creationId xmlns:a16="http://schemas.microsoft.com/office/drawing/2014/main" id="{EFBC41C3-35FE-45B3-9744-A37C0DFBBA6D}"/>
              </a:ext>
            </a:extLst>
          </p:cNvPr>
          <p:cNvSpPr/>
          <p:nvPr/>
        </p:nvSpPr>
        <p:spPr>
          <a:xfrm>
            <a:off x="5348895" y="6619148"/>
            <a:ext cx="1531200" cy="192600"/>
          </a:xfrm>
          <a:prstGeom prst="chevron">
            <a:avLst>
              <a:gd name="adj" fmla="val 50000"/>
            </a:avLst>
          </a:prstGeom>
          <a:solidFill>
            <a:srgbClr val="666666"/>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FFFFFF"/>
                </a:solidFill>
                <a:effectLst/>
                <a:uLnTx/>
                <a:uFillTx/>
                <a:latin typeface="Arial"/>
                <a:cs typeface="Arial"/>
                <a:sym typeface="Arial"/>
              </a:rPr>
              <a:t>Management Overview</a:t>
            </a:r>
            <a:endParaRPr kumimoji="0" sz="700" b="1" i="0" u="none" strike="noStrike" kern="1200" cap="none" spc="0" normalizeH="0" baseline="0" noProof="0" dirty="0">
              <a:ln>
                <a:noFill/>
              </a:ln>
              <a:solidFill>
                <a:srgbClr val="FFFFFF"/>
              </a:solidFill>
              <a:effectLst/>
              <a:uLnTx/>
              <a:uFillTx/>
              <a:latin typeface="Arial"/>
              <a:cs typeface="Arial"/>
              <a:sym typeface="Arial"/>
            </a:endParaRPr>
          </a:p>
        </p:txBody>
      </p:sp>
      <p:sp>
        <p:nvSpPr>
          <p:cNvPr id="38" name="Google Shape;89;p17">
            <a:extLst>
              <a:ext uri="{FF2B5EF4-FFF2-40B4-BE49-F238E27FC236}">
                <a16:creationId xmlns:a16="http://schemas.microsoft.com/office/drawing/2014/main" id="{1F309F79-C669-4691-8D7F-8C744BE2F57B}"/>
              </a:ext>
            </a:extLst>
          </p:cNvPr>
          <p:cNvSpPr/>
          <p:nvPr/>
        </p:nvSpPr>
        <p:spPr>
          <a:xfrm>
            <a:off x="10229097" y="6620604"/>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Recommendation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40" name="Google Shape;177;p21">
            <a:extLst>
              <a:ext uri="{FF2B5EF4-FFF2-40B4-BE49-F238E27FC236}">
                <a16:creationId xmlns:a16="http://schemas.microsoft.com/office/drawing/2014/main" id="{AB9627E8-219C-490B-8880-971D27596414}"/>
              </a:ext>
            </a:extLst>
          </p:cNvPr>
          <p:cNvSpPr txBox="1"/>
          <p:nvPr/>
        </p:nvSpPr>
        <p:spPr>
          <a:xfrm>
            <a:off x="311699" y="317372"/>
            <a:ext cx="11448597" cy="572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Corporate Leadership</a:t>
            </a:r>
            <a:endParaRPr kumimoji="0"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41" name="Google Shape;178;p21">
            <a:extLst>
              <a:ext uri="{FF2B5EF4-FFF2-40B4-BE49-F238E27FC236}">
                <a16:creationId xmlns:a16="http://schemas.microsoft.com/office/drawing/2014/main" id="{EDD64BDA-7370-4847-B953-A8F4568A07FA}"/>
              </a:ext>
            </a:extLst>
          </p:cNvPr>
          <p:cNvCxnSpPr>
            <a:cxnSpLocks/>
          </p:cNvCxnSpPr>
          <p:nvPr/>
        </p:nvCxnSpPr>
        <p:spPr>
          <a:xfrm>
            <a:off x="311700" y="721272"/>
            <a:ext cx="11448597" cy="0"/>
          </a:xfrm>
          <a:prstGeom prst="straightConnector1">
            <a:avLst/>
          </a:prstGeom>
          <a:noFill/>
          <a:ln w="9525" cap="flat" cmpd="sng">
            <a:solidFill>
              <a:srgbClr val="595959"/>
            </a:solidFill>
            <a:prstDash val="solid"/>
            <a:round/>
            <a:headEnd type="none" w="med" len="med"/>
            <a:tailEnd type="none" w="med" len="med"/>
          </a:ln>
        </p:spPr>
      </p:cxnSp>
      <p:pic>
        <p:nvPicPr>
          <p:cNvPr id="42" name="Picture 41">
            <a:extLst>
              <a:ext uri="{FF2B5EF4-FFF2-40B4-BE49-F238E27FC236}">
                <a16:creationId xmlns:a16="http://schemas.microsoft.com/office/drawing/2014/main" id="{44FC3C0E-E1DD-44A9-BBD7-7F5EC54B7E4D}"/>
              </a:ext>
            </a:extLst>
          </p:cNvPr>
          <p:cNvPicPr>
            <a:picLocks noChangeAspect="1"/>
          </p:cNvPicPr>
          <p:nvPr/>
        </p:nvPicPr>
        <p:blipFill>
          <a:blip r:embed="rId5"/>
          <a:stretch>
            <a:fillRect/>
          </a:stretch>
        </p:blipFill>
        <p:spPr>
          <a:xfrm>
            <a:off x="10299713" y="81521"/>
            <a:ext cx="1460584" cy="500499"/>
          </a:xfrm>
          <a:prstGeom prst="rect">
            <a:avLst/>
          </a:prstGeom>
        </p:spPr>
      </p:pic>
      <p:sp>
        <p:nvSpPr>
          <p:cNvPr id="4" name="Google Shape;180;p21">
            <a:extLst>
              <a:ext uri="{FF2B5EF4-FFF2-40B4-BE49-F238E27FC236}">
                <a16:creationId xmlns:a16="http://schemas.microsoft.com/office/drawing/2014/main" id="{11C9B51E-EF9B-43C4-BF97-0B8DFDD61139}"/>
              </a:ext>
            </a:extLst>
          </p:cNvPr>
          <p:cNvSpPr/>
          <p:nvPr/>
        </p:nvSpPr>
        <p:spPr>
          <a:xfrm>
            <a:off x="1797564" y="4846011"/>
            <a:ext cx="2902226" cy="1632493"/>
          </a:xfrm>
          <a:prstGeom prst="rect">
            <a:avLst/>
          </a:prstGeom>
          <a:solidFill>
            <a:srgbClr val="E5E9EB"/>
          </a:solidFill>
          <a:ln w="2857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71450" indent="-171450">
              <a:buClrTx/>
              <a:buFont typeface="Arial" panose="020B0604020202020204" pitchFamily="34" charset="0"/>
              <a:buChar char="•"/>
            </a:pPr>
            <a:r>
              <a:rPr lang="en-CA" sz="1200" kern="1200" dirty="0">
                <a:solidFill>
                  <a:prstClr val="black"/>
                </a:solidFill>
                <a:latin typeface="Arial" panose="020B0604020202020204" pitchFamily="34" charset="0"/>
                <a:ea typeface="+mn-ea"/>
                <a:cs typeface="Arial" panose="020B0604020202020204" pitchFamily="34" charset="0"/>
              </a:rPr>
              <a:t>Previously was the Executive Vice President, Finance at the Madison Square Garden Company</a:t>
            </a:r>
          </a:p>
          <a:p>
            <a:pPr marL="171450" indent="-171450">
              <a:buClrTx/>
              <a:buFont typeface="Arial" panose="020B0604020202020204" pitchFamily="34" charset="0"/>
              <a:buChar char="•"/>
            </a:pPr>
            <a:r>
              <a:rPr lang="en-CA" sz="1200" kern="1200" dirty="0">
                <a:solidFill>
                  <a:prstClr val="black"/>
                </a:solidFill>
                <a:latin typeface="Arial" panose="020B0604020202020204" pitchFamily="34" charset="0"/>
                <a:ea typeface="+mn-ea"/>
                <a:cs typeface="Arial" panose="020B0604020202020204" pitchFamily="34" charset="0"/>
              </a:rPr>
              <a:t>Has held several executive finance positions with MSG, Cablevisions Corp</a:t>
            </a:r>
          </a:p>
        </p:txBody>
      </p:sp>
      <p:sp>
        <p:nvSpPr>
          <p:cNvPr id="5" name="Google Shape;180;p21">
            <a:extLst>
              <a:ext uri="{FF2B5EF4-FFF2-40B4-BE49-F238E27FC236}">
                <a16:creationId xmlns:a16="http://schemas.microsoft.com/office/drawing/2014/main" id="{4C37C92C-0371-4349-8707-5D053BDDC63C}"/>
              </a:ext>
            </a:extLst>
          </p:cNvPr>
          <p:cNvSpPr/>
          <p:nvPr/>
        </p:nvSpPr>
        <p:spPr>
          <a:xfrm>
            <a:off x="7479836" y="4846010"/>
            <a:ext cx="2902226" cy="1632493"/>
          </a:xfrm>
          <a:prstGeom prst="rect">
            <a:avLst/>
          </a:prstGeom>
          <a:solidFill>
            <a:srgbClr val="E5E9EB"/>
          </a:solidFill>
          <a:ln w="2857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71450" indent="-171450">
              <a:buClrTx/>
              <a:buFont typeface="Arial" panose="020B0604020202020204" pitchFamily="34" charset="0"/>
              <a:buChar char="•"/>
            </a:pPr>
            <a:r>
              <a:rPr lang="en-CA" sz="1200" kern="1200" dirty="0">
                <a:solidFill>
                  <a:prstClr val="black"/>
                </a:solidFill>
                <a:latin typeface="Arial" panose="020B0604020202020204" pitchFamily="34" charset="0"/>
                <a:ea typeface="+mn-ea"/>
                <a:cs typeface="Arial" panose="020B0604020202020204" pitchFamily="34" charset="0"/>
              </a:rPr>
              <a:t>Executive Chairman of the Madison Square Garden Company</a:t>
            </a:r>
          </a:p>
          <a:p>
            <a:pPr marL="171450" indent="-171450">
              <a:buClrTx/>
              <a:buFont typeface="Arial" panose="020B0604020202020204" pitchFamily="34" charset="0"/>
              <a:buChar char="•"/>
            </a:pPr>
            <a:r>
              <a:rPr lang="en-CA" sz="1200" kern="1200" dirty="0" err="1">
                <a:solidFill>
                  <a:prstClr val="black"/>
                </a:solidFill>
                <a:latin typeface="Arial" panose="020B0604020202020204" pitchFamily="34" charset="0"/>
                <a:ea typeface="+mn-ea"/>
                <a:cs typeface="Arial" panose="020B0604020202020204" pitchFamily="34" charset="0"/>
              </a:rPr>
              <a:t>CableVision</a:t>
            </a:r>
            <a:r>
              <a:rPr lang="en-CA" sz="1200" kern="1200" dirty="0">
                <a:solidFill>
                  <a:prstClr val="black"/>
                </a:solidFill>
                <a:latin typeface="Arial" panose="020B0604020202020204" pitchFamily="34" charset="0"/>
                <a:ea typeface="+mn-ea"/>
                <a:cs typeface="Arial" panose="020B0604020202020204" pitchFamily="34" charset="0"/>
              </a:rPr>
              <a:t> CEO 1995 to 2016</a:t>
            </a:r>
          </a:p>
          <a:p>
            <a:pPr marL="171450" indent="-171450">
              <a:buClrTx/>
              <a:buFont typeface="Arial" panose="020B0604020202020204" pitchFamily="34" charset="0"/>
              <a:buChar char="•"/>
            </a:pPr>
            <a:r>
              <a:rPr lang="en-CA" sz="1200" kern="1200" dirty="0">
                <a:solidFill>
                  <a:prstClr val="black"/>
                </a:solidFill>
                <a:latin typeface="Arial" panose="020B0604020202020204" pitchFamily="34" charset="0"/>
                <a:ea typeface="+mn-ea"/>
                <a:cs typeface="Arial" panose="020B0604020202020204" pitchFamily="34" charset="0"/>
              </a:rPr>
              <a:t>Owner of the New York Knicks, New York Rangers, New York Liberty</a:t>
            </a:r>
          </a:p>
        </p:txBody>
      </p:sp>
    </p:spTree>
    <p:extLst>
      <p:ext uri="{BB962C8B-B14F-4D97-AF65-F5344CB8AC3E}">
        <p14:creationId xmlns:p14="http://schemas.microsoft.com/office/powerpoint/2010/main" val="305803668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59ED07-F908-49F9-A2FB-FD736AEB6490}"/>
              </a:ext>
            </a:extLst>
          </p:cNvPr>
          <p:cNvPicPr>
            <a:picLocks noChangeAspect="1"/>
          </p:cNvPicPr>
          <p:nvPr/>
        </p:nvPicPr>
        <p:blipFill>
          <a:blip r:embed="rId3"/>
          <a:stretch>
            <a:fillRect/>
          </a:stretch>
        </p:blipFill>
        <p:spPr>
          <a:xfrm>
            <a:off x="0" y="2768167"/>
            <a:ext cx="12192000" cy="1321666"/>
          </a:xfrm>
          <a:prstGeom prst="rect">
            <a:avLst/>
          </a:prstGeom>
        </p:spPr>
      </p:pic>
      <p:sp>
        <p:nvSpPr>
          <p:cNvPr id="23" name="Google Shape;82;p17">
            <a:extLst>
              <a:ext uri="{FF2B5EF4-FFF2-40B4-BE49-F238E27FC236}">
                <a16:creationId xmlns:a16="http://schemas.microsoft.com/office/drawing/2014/main" id="{0298BE2E-1C30-49BD-997D-0A9C42A3A995}"/>
              </a:ext>
            </a:extLst>
          </p:cNvPr>
          <p:cNvSpPr/>
          <p:nvPr/>
        </p:nvSpPr>
        <p:spPr>
          <a:xfrm>
            <a:off x="0" y="6576300"/>
            <a:ext cx="12192000" cy="281700"/>
          </a:xfrm>
          <a:prstGeom prst="rect">
            <a:avLst/>
          </a:prstGeom>
          <a:solidFill>
            <a:srgbClr val="003F5F"/>
          </a:solidFill>
          <a:ln>
            <a:solidFill>
              <a:srgbClr val="003F5F"/>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5" name="Google Shape;83;p17">
            <a:extLst>
              <a:ext uri="{FF2B5EF4-FFF2-40B4-BE49-F238E27FC236}">
                <a16:creationId xmlns:a16="http://schemas.microsoft.com/office/drawing/2014/main" id="{DCC31AC8-899D-4F8B-8E39-BD259737A3EC}"/>
              </a:ext>
            </a:extLst>
          </p:cNvPr>
          <p:cNvSpPr/>
          <p:nvPr/>
        </p:nvSpPr>
        <p:spPr>
          <a:xfrm>
            <a:off x="468693"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Stock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27" name="Google Shape;84;p17">
            <a:extLst>
              <a:ext uri="{FF2B5EF4-FFF2-40B4-BE49-F238E27FC236}">
                <a16:creationId xmlns:a16="http://schemas.microsoft.com/office/drawing/2014/main" id="{D496F514-7AED-4270-BBD7-1B0376F91C20}"/>
              </a:ext>
            </a:extLst>
          </p:cNvPr>
          <p:cNvSpPr/>
          <p:nvPr/>
        </p:nvSpPr>
        <p:spPr>
          <a:xfrm>
            <a:off x="2095427"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Company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29" name="Google Shape;85;p17">
            <a:extLst>
              <a:ext uri="{FF2B5EF4-FFF2-40B4-BE49-F238E27FC236}">
                <a16:creationId xmlns:a16="http://schemas.microsoft.com/office/drawing/2014/main" id="{15EE6F38-5F8E-4493-BF19-79D302FAB1CD}"/>
              </a:ext>
            </a:extLst>
          </p:cNvPr>
          <p:cNvSpPr/>
          <p:nvPr/>
        </p:nvSpPr>
        <p:spPr>
          <a:xfrm>
            <a:off x="3722161"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Corporate Strategy and Risk</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1" name="Google Shape;86;p17">
            <a:extLst>
              <a:ext uri="{FF2B5EF4-FFF2-40B4-BE49-F238E27FC236}">
                <a16:creationId xmlns:a16="http://schemas.microsoft.com/office/drawing/2014/main" id="{05BF643B-2A52-4AB2-9079-BE78EA8A15A6}"/>
              </a:ext>
            </a:extLst>
          </p:cNvPr>
          <p:cNvSpPr/>
          <p:nvPr/>
        </p:nvSpPr>
        <p:spPr>
          <a:xfrm>
            <a:off x="6975629" y="6623695"/>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Financial Statements</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3" name="Google Shape;87;p17">
            <a:extLst>
              <a:ext uri="{FF2B5EF4-FFF2-40B4-BE49-F238E27FC236}">
                <a16:creationId xmlns:a16="http://schemas.microsoft.com/office/drawing/2014/main" id="{FC9E6B8A-DE41-4FC9-B338-5206A26152CE}"/>
              </a:ext>
            </a:extLst>
          </p:cNvPr>
          <p:cNvSpPr/>
          <p:nvPr/>
        </p:nvSpPr>
        <p:spPr>
          <a:xfrm>
            <a:off x="8602363" y="6630191"/>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Industry Comparison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5" name="Google Shape;88;p17">
            <a:extLst>
              <a:ext uri="{FF2B5EF4-FFF2-40B4-BE49-F238E27FC236}">
                <a16:creationId xmlns:a16="http://schemas.microsoft.com/office/drawing/2014/main" id="{50F7DBF5-0442-4F0A-9F7A-57F1161B97FF}"/>
              </a:ext>
            </a:extLst>
          </p:cNvPr>
          <p:cNvSpPr/>
          <p:nvPr/>
        </p:nvSpPr>
        <p:spPr>
          <a:xfrm>
            <a:off x="5348895" y="6619148"/>
            <a:ext cx="1531200" cy="192600"/>
          </a:xfrm>
          <a:prstGeom prst="chevron">
            <a:avLst>
              <a:gd name="adj" fmla="val 50000"/>
            </a:avLst>
          </a:prstGeom>
          <a:solidFill>
            <a:srgbClr val="666666"/>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FFFFFF"/>
                </a:solidFill>
                <a:effectLst/>
                <a:uLnTx/>
                <a:uFillTx/>
                <a:latin typeface="Arial"/>
                <a:cs typeface="Arial"/>
                <a:sym typeface="Arial"/>
              </a:rPr>
              <a:t>Management Overview</a:t>
            </a:r>
            <a:endParaRPr kumimoji="0" sz="700" b="1" i="0" u="none" strike="noStrike" kern="1200" cap="none" spc="0" normalizeH="0" baseline="0" noProof="0" dirty="0">
              <a:ln>
                <a:noFill/>
              </a:ln>
              <a:solidFill>
                <a:srgbClr val="FFFFFF"/>
              </a:solidFill>
              <a:effectLst/>
              <a:uLnTx/>
              <a:uFillTx/>
              <a:latin typeface="Arial"/>
              <a:cs typeface="Arial"/>
              <a:sym typeface="Arial"/>
            </a:endParaRPr>
          </a:p>
        </p:txBody>
      </p:sp>
      <p:sp>
        <p:nvSpPr>
          <p:cNvPr id="37" name="Google Shape;89;p17">
            <a:extLst>
              <a:ext uri="{FF2B5EF4-FFF2-40B4-BE49-F238E27FC236}">
                <a16:creationId xmlns:a16="http://schemas.microsoft.com/office/drawing/2014/main" id="{0D6DFE37-5A09-4AD4-BF54-EF50A9A13B78}"/>
              </a:ext>
            </a:extLst>
          </p:cNvPr>
          <p:cNvSpPr/>
          <p:nvPr/>
        </p:nvSpPr>
        <p:spPr>
          <a:xfrm>
            <a:off x="10229097" y="6620604"/>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Recommendation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41" name="Google Shape;177;p21">
            <a:extLst>
              <a:ext uri="{FF2B5EF4-FFF2-40B4-BE49-F238E27FC236}">
                <a16:creationId xmlns:a16="http://schemas.microsoft.com/office/drawing/2014/main" id="{2BA5608E-DEB5-412F-BC88-EF653E66D551}"/>
              </a:ext>
            </a:extLst>
          </p:cNvPr>
          <p:cNvSpPr txBox="1"/>
          <p:nvPr/>
        </p:nvSpPr>
        <p:spPr>
          <a:xfrm>
            <a:off x="311699" y="317372"/>
            <a:ext cx="11448597" cy="572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Corporate Leadership</a:t>
            </a:r>
            <a:endParaRPr kumimoji="0"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42" name="Google Shape;178;p21">
            <a:extLst>
              <a:ext uri="{FF2B5EF4-FFF2-40B4-BE49-F238E27FC236}">
                <a16:creationId xmlns:a16="http://schemas.microsoft.com/office/drawing/2014/main" id="{60D2F4E4-83FC-4FC1-82F0-20FC6658A474}"/>
              </a:ext>
            </a:extLst>
          </p:cNvPr>
          <p:cNvCxnSpPr>
            <a:cxnSpLocks/>
          </p:cNvCxnSpPr>
          <p:nvPr/>
        </p:nvCxnSpPr>
        <p:spPr>
          <a:xfrm>
            <a:off x="311700" y="721272"/>
            <a:ext cx="11448597" cy="0"/>
          </a:xfrm>
          <a:prstGeom prst="straightConnector1">
            <a:avLst/>
          </a:prstGeom>
          <a:noFill/>
          <a:ln w="9525" cap="flat" cmpd="sng">
            <a:solidFill>
              <a:srgbClr val="595959"/>
            </a:solidFill>
            <a:prstDash val="solid"/>
            <a:round/>
            <a:headEnd type="none" w="med" len="med"/>
            <a:tailEnd type="none" w="med" len="med"/>
          </a:ln>
        </p:spPr>
      </p:cxnSp>
      <p:pic>
        <p:nvPicPr>
          <p:cNvPr id="43" name="Picture 42">
            <a:extLst>
              <a:ext uri="{FF2B5EF4-FFF2-40B4-BE49-F238E27FC236}">
                <a16:creationId xmlns:a16="http://schemas.microsoft.com/office/drawing/2014/main" id="{FF33A302-1242-48A2-951E-0E924B28761C}"/>
              </a:ext>
            </a:extLst>
          </p:cNvPr>
          <p:cNvPicPr>
            <a:picLocks noChangeAspect="1"/>
          </p:cNvPicPr>
          <p:nvPr/>
        </p:nvPicPr>
        <p:blipFill>
          <a:blip r:embed="rId4"/>
          <a:stretch>
            <a:fillRect/>
          </a:stretch>
        </p:blipFill>
        <p:spPr>
          <a:xfrm>
            <a:off x="10299713" y="81521"/>
            <a:ext cx="1460584" cy="500499"/>
          </a:xfrm>
          <a:prstGeom prst="rect">
            <a:avLst/>
          </a:prstGeom>
        </p:spPr>
      </p:pic>
      <p:sp>
        <p:nvSpPr>
          <p:cNvPr id="45" name="Google Shape;179;p21">
            <a:extLst>
              <a:ext uri="{FF2B5EF4-FFF2-40B4-BE49-F238E27FC236}">
                <a16:creationId xmlns:a16="http://schemas.microsoft.com/office/drawing/2014/main" id="{E2A38036-272D-4AB5-B7A4-7FE5DDD8AF0A}"/>
              </a:ext>
            </a:extLst>
          </p:cNvPr>
          <p:cNvSpPr txBox="1"/>
          <p:nvPr/>
        </p:nvSpPr>
        <p:spPr>
          <a:xfrm>
            <a:off x="311700" y="650197"/>
            <a:ext cx="2668464" cy="29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Executive Compensation</a:t>
            </a:r>
          </a:p>
        </p:txBody>
      </p:sp>
    </p:spTree>
    <p:extLst>
      <p:ext uri="{BB962C8B-B14F-4D97-AF65-F5344CB8AC3E}">
        <p14:creationId xmlns:p14="http://schemas.microsoft.com/office/powerpoint/2010/main" val="316826025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9AB669A-E9D0-46F7-AACE-F05A07AA313F}"/>
              </a:ext>
            </a:extLst>
          </p:cNvPr>
          <p:cNvSpPr/>
          <p:nvPr/>
        </p:nvSpPr>
        <p:spPr>
          <a:xfrm>
            <a:off x="0" y="0"/>
            <a:ext cx="12192000" cy="6858000"/>
          </a:xfrm>
          <a:prstGeom prst="rect">
            <a:avLst/>
          </a:prstGeom>
          <a:solidFill>
            <a:srgbClr val="003F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8DBB45DD-0AF5-4EE3-BAA6-469E5D7000AE}"/>
              </a:ext>
            </a:extLst>
          </p:cNvPr>
          <p:cNvSpPr/>
          <p:nvPr/>
        </p:nvSpPr>
        <p:spPr>
          <a:xfrm>
            <a:off x="5783174" y="1961146"/>
            <a:ext cx="2871537" cy="293570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BAA8102D-4A00-4022-8356-3E552749D56F}"/>
              </a:ext>
            </a:extLst>
          </p:cNvPr>
          <p:cNvSpPr/>
          <p:nvPr/>
        </p:nvSpPr>
        <p:spPr>
          <a:xfrm>
            <a:off x="7277937" y="1961146"/>
            <a:ext cx="4914062" cy="29357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C834295-FD15-4D44-9ABE-677069EC2E73}"/>
              </a:ext>
            </a:extLst>
          </p:cNvPr>
          <p:cNvSpPr>
            <a:spLocks noGrp="1"/>
          </p:cNvSpPr>
          <p:nvPr>
            <p:ph type="title"/>
          </p:nvPr>
        </p:nvSpPr>
        <p:spPr>
          <a:xfrm>
            <a:off x="7277936" y="2605795"/>
            <a:ext cx="4914063" cy="1645363"/>
          </a:xfrm>
        </p:spPr>
        <p:txBody>
          <a:bodyPr>
            <a:normAutofit/>
          </a:bodyPr>
          <a:lstStyle/>
          <a:p>
            <a:r>
              <a:rPr lang="en-CA" sz="5400" b="1" dirty="0">
                <a:solidFill>
                  <a:srgbClr val="003F5F"/>
                </a:solidFill>
              </a:rPr>
              <a:t>Financial Statements</a:t>
            </a:r>
          </a:p>
        </p:txBody>
      </p:sp>
    </p:spTree>
    <p:extLst>
      <p:ext uri="{BB962C8B-B14F-4D97-AF65-F5344CB8AC3E}">
        <p14:creationId xmlns:p14="http://schemas.microsoft.com/office/powerpoint/2010/main" val="424832052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C94FEF-0E53-4FC3-A862-EB513B15843C}"/>
              </a:ext>
            </a:extLst>
          </p:cNvPr>
          <p:cNvPicPr>
            <a:picLocks noChangeAspect="1"/>
          </p:cNvPicPr>
          <p:nvPr/>
        </p:nvPicPr>
        <p:blipFill>
          <a:blip r:embed="rId3"/>
          <a:stretch>
            <a:fillRect/>
          </a:stretch>
        </p:blipFill>
        <p:spPr>
          <a:xfrm>
            <a:off x="0" y="743125"/>
            <a:ext cx="12192000" cy="5875168"/>
          </a:xfrm>
          <a:prstGeom prst="rect">
            <a:avLst/>
          </a:prstGeom>
        </p:spPr>
      </p:pic>
      <p:sp>
        <p:nvSpPr>
          <p:cNvPr id="23" name="Google Shape;82;p17">
            <a:extLst>
              <a:ext uri="{FF2B5EF4-FFF2-40B4-BE49-F238E27FC236}">
                <a16:creationId xmlns:a16="http://schemas.microsoft.com/office/drawing/2014/main" id="{CDB028C8-1C8D-4648-A592-99C63F67EB88}"/>
              </a:ext>
            </a:extLst>
          </p:cNvPr>
          <p:cNvSpPr/>
          <p:nvPr/>
        </p:nvSpPr>
        <p:spPr>
          <a:xfrm>
            <a:off x="0" y="6576300"/>
            <a:ext cx="12192000" cy="281700"/>
          </a:xfrm>
          <a:prstGeom prst="rect">
            <a:avLst/>
          </a:prstGeom>
          <a:solidFill>
            <a:srgbClr val="003F5F"/>
          </a:solidFill>
          <a:ln>
            <a:solidFill>
              <a:srgbClr val="003F5F"/>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5" name="Google Shape;83;p17">
            <a:extLst>
              <a:ext uri="{FF2B5EF4-FFF2-40B4-BE49-F238E27FC236}">
                <a16:creationId xmlns:a16="http://schemas.microsoft.com/office/drawing/2014/main" id="{C78D5075-7DA3-408B-8912-2C95735F4414}"/>
              </a:ext>
            </a:extLst>
          </p:cNvPr>
          <p:cNvSpPr/>
          <p:nvPr/>
        </p:nvSpPr>
        <p:spPr>
          <a:xfrm>
            <a:off x="468693"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Stock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27" name="Google Shape;84;p17">
            <a:extLst>
              <a:ext uri="{FF2B5EF4-FFF2-40B4-BE49-F238E27FC236}">
                <a16:creationId xmlns:a16="http://schemas.microsoft.com/office/drawing/2014/main" id="{5206E5B9-194B-4997-B644-184146D87451}"/>
              </a:ext>
            </a:extLst>
          </p:cNvPr>
          <p:cNvSpPr/>
          <p:nvPr/>
        </p:nvSpPr>
        <p:spPr>
          <a:xfrm>
            <a:off x="2095427"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Company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29" name="Google Shape;85;p17">
            <a:extLst>
              <a:ext uri="{FF2B5EF4-FFF2-40B4-BE49-F238E27FC236}">
                <a16:creationId xmlns:a16="http://schemas.microsoft.com/office/drawing/2014/main" id="{B4AB97E0-5BBB-4767-9EB0-71C700585538}"/>
              </a:ext>
            </a:extLst>
          </p:cNvPr>
          <p:cNvSpPr/>
          <p:nvPr/>
        </p:nvSpPr>
        <p:spPr>
          <a:xfrm>
            <a:off x="3722161"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Corporate Strategy and Risk</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1" name="Google Shape;86;p17">
            <a:extLst>
              <a:ext uri="{FF2B5EF4-FFF2-40B4-BE49-F238E27FC236}">
                <a16:creationId xmlns:a16="http://schemas.microsoft.com/office/drawing/2014/main" id="{39F4E5F2-57A8-404D-9510-4BEC958A1652}"/>
              </a:ext>
            </a:extLst>
          </p:cNvPr>
          <p:cNvSpPr/>
          <p:nvPr/>
        </p:nvSpPr>
        <p:spPr>
          <a:xfrm>
            <a:off x="6975629" y="6623695"/>
            <a:ext cx="1531200" cy="192600"/>
          </a:xfrm>
          <a:prstGeom prst="chevron">
            <a:avLst>
              <a:gd name="adj" fmla="val 50000"/>
            </a:avLst>
          </a:prstGeom>
          <a:solidFill>
            <a:srgbClr val="666666"/>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FFFFFF"/>
                </a:solidFill>
                <a:effectLst/>
                <a:uLnTx/>
                <a:uFillTx/>
                <a:latin typeface="Arial"/>
                <a:cs typeface="Arial"/>
                <a:sym typeface="Arial"/>
              </a:rPr>
              <a:t>Financial Statements</a:t>
            </a:r>
            <a:endParaRPr kumimoji="0" sz="700" b="1" i="0" u="none" strike="noStrike" kern="1200" cap="none" spc="0" normalizeH="0" baseline="0" noProof="0" dirty="0">
              <a:ln>
                <a:noFill/>
              </a:ln>
              <a:solidFill>
                <a:srgbClr val="FFFFFF"/>
              </a:solidFill>
              <a:effectLst/>
              <a:uLnTx/>
              <a:uFillTx/>
              <a:latin typeface="Arial"/>
              <a:cs typeface="Arial"/>
              <a:sym typeface="Arial"/>
            </a:endParaRPr>
          </a:p>
        </p:txBody>
      </p:sp>
      <p:sp>
        <p:nvSpPr>
          <p:cNvPr id="33" name="Google Shape;87;p17">
            <a:extLst>
              <a:ext uri="{FF2B5EF4-FFF2-40B4-BE49-F238E27FC236}">
                <a16:creationId xmlns:a16="http://schemas.microsoft.com/office/drawing/2014/main" id="{CB138F86-7045-497C-BC1A-29A6ECBEFCB1}"/>
              </a:ext>
            </a:extLst>
          </p:cNvPr>
          <p:cNvSpPr/>
          <p:nvPr/>
        </p:nvSpPr>
        <p:spPr>
          <a:xfrm>
            <a:off x="8602363" y="6630191"/>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Industry Comparison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5" name="Google Shape;88;p17">
            <a:extLst>
              <a:ext uri="{FF2B5EF4-FFF2-40B4-BE49-F238E27FC236}">
                <a16:creationId xmlns:a16="http://schemas.microsoft.com/office/drawing/2014/main" id="{613AF388-C00C-4658-8880-035D13C4A6D0}"/>
              </a:ext>
            </a:extLst>
          </p:cNvPr>
          <p:cNvSpPr/>
          <p:nvPr/>
        </p:nvSpPr>
        <p:spPr>
          <a:xfrm>
            <a:off x="5348895"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Management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7" name="Google Shape;89;p17">
            <a:extLst>
              <a:ext uri="{FF2B5EF4-FFF2-40B4-BE49-F238E27FC236}">
                <a16:creationId xmlns:a16="http://schemas.microsoft.com/office/drawing/2014/main" id="{E11B6CE1-079A-459F-B4B9-4713F727B333}"/>
              </a:ext>
            </a:extLst>
          </p:cNvPr>
          <p:cNvSpPr/>
          <p:nvPr/>
        </p:nvSpPr>
        <p:spPr>
          <a:xfrm>
            <a:off x="10229097" y="6620604"/>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Recommendation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40" name="Google Shape;177;p21">
            <a:extLst>
              <a:ext uri="{FF2B5EF4-FFF2-40B4-BE49-F238E27FC236}">
                <a16:creationId xmlns:a16="http://schemas.microsoft.com/office/drawing/2014/main" id="{E46D0B85-AFE0-4950-9237-1A146426DA1A}"/>
              </a:ext>
            </a:extLst>
          </p:cNvPr>
          <p:cNvSpPr txBox="1"/>
          <p:nvPr/>
        </p:nvSpPr>
        <p:spPr>
          <a:xfrm>
            <a:off x="311699" y="317372"/>
            <a:ext cx="11448597" cy="572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2020 Q3</a:t>
            </a:r>
            <a:endParaRPr kumimoji="0"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41" name="Google Shape;178;p21">
            <a:extLst>
              <a:ext uri="{FF2B5EF4-FFF2-40B4-BE49-F238E27FC236}">
                <a16:creationId xmlns:a16="http://schemas.microsoft.com/office/drawing/2014/main" id="{986B44D7-88BC-46C4-9F34-F545F67FF459}"/>
              </a:ext>
            </a:extLst>
          </p:cNvPr>
          <p:cNvCxnSpPr>
            <a:cxnSpLocks/>
          </p:cNvCxnSpPr>
          <p:nvPr/>
        </p:nvCxnSpPr>
        <p:spPr>
          <a:xfrm>
            <a:off x="311700" y="721272"/>
            <a:ext cx="11448597" cy="0"/>
          </a:xfrm>
          <a:prstGeom prst="straightConnector1">
            <a:avLst/>
          </a:prstGeom>
          <a:noFill/>
          <a:ln w="9525" cap="flat" cmpd="sng">
            <a:solidFill>
              <a:srgbClr val="595959"/>
            </a:solidFill>
            <a:prstDash val="solid"/>
            <a:round/>
            <a:headEnd type="none" w="med" len="med"/>
            <a:tailEnd type="none" w="med" len="med"/>
          </a:ln>
        </p:spPr>
      </p:cxnSp>
      <p:pic>
        <p:nvPicPr>
          <p:cNvPr id="42" name="Picture 41">
            <a:extLst>
              <a:ext uri="{FF2B5EF4-FFF2-40B4-BE49-F238E27FC236}">
                <a16:creationId xmlns:a16="http://schemas.microsoft.com/office/drawing/2014/main" id="{ABC6E33C-06AE-46BE-BBC3-2AD9D61C38B0}"/>
              </a:ext>
            </a:extLst>
          </p:cNvPr>
          <p:cNvPicPr>
            <a:picLocks noChangeAspect="1"/>
          </p:cNvPicPr>
          <p:nvPr/>
        </p:nvPicPr>
        <p:blipFill>
          <a:blip r:embed="rId4"/>
          <a:stretch>
            <a:fillRect/>
          </a:stretch>
        </p:blipFill>
        <p:spPr>
          <a:xfrm>
            <a:off x="10299713" y="81521"/>
            <a:ext cx="1460584" cy="500499"/>
          </a:xfrm>
          <a:prstGeom prst="rect">
            <a:avLst/>
          </a:prstGeom>
        </p:spPr>
      </p:pic>
      <p:sp>
        <p:nvSpPr>
          <p:cNvPr id="43" name="Google Shape;179;p21">
            <a:extLst>
              <a:ext uri="{FF2B5EF4-FFF2-40B4-BE49-F238E27FC236}">
                <a16:creationId xmlns:a16="http://schemas.microsoft.com/office/drawing/2014/main" id="{7EBB1CA5-CF88-412B-B307-7D0EC890D05E}"/>
              </a:ext>
            </a:extLst>
          </p:cNvPr>
          <p:cNvSpPr txBox="1"/>
          <p:nvPr/>
        </p:nvSpPr>
        <p:spPr>
          <a:xfrm>
            <a:off x="311700" y="650197"/>
            <a:ext cx="2668464" cy="29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Balance Sheet</a:t>
            </a:r>
          </a:p>
        </p:txBody>
      </p:sp>
      <p:sp>
        <p:nvSpPr>
          <p:cNvPr id="2" name="Rectangle 1">
            <a:extLst>
              <a:ext uri="{FF2B5EF4-FFF2-40B4-BE49-F238E27FC236}">
                <a16:creationId xmlns:a16="http://schemas.microsoft.com/office/drawing/2014/main" id="{751C98DB-22D8-403A-8694-342D4842D92E}"/>
              </a:ext>
            </a:extLst>
          </p:cNvPr>
          <p:cNvSpPr/>
          <p:nvPr/>
        </p:nvSpPr>
        <p:spPr>
          <a:xfrm>
            <a:off x="87464" y="4150581"/>
            <a:ext cx="12046226" cy="2817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5D5AA53D-DCA8-404C-B3D8-5D47C3E5867A}"/>
              </a:ext>
            </a:extLst>
          </p:cNvPr>
          <p:cNvSpPr/>
          <p:nvPr/>
        </p:nvSpPr>
        <p:spPr>
          <a:xfrm>
            <a:off x="72887" y="2282050"/>
            <a:ext cx="12046226" cy="159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a:extLst>
              <a:ext uri="{FF2B5EF4-FFF2-40B4-BE49-F238E27FC236}">
                <a16:creationId xmlns:a16="http://schemas.microsoft.com/office/drawing/2014/main" id="{08E9B8F2-3880-4D6C-88BF-D29F0B60FEBE}"/>
              </a:ext>
            </a:extLst>
          </p:cNvPr>
          <p:cNvSpPr/>
          <p:nvPr/>
        </p:nvSpPr>
        <p:spPr>
          <a:xfrm>
            <a:off x="72887" y="1582007"/>
            <a:ext cx="12046226" cy="159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39529786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0AE98B-B855-4CD0-87C6-AF430403E19B}"/>
              </a:ext>
            </a:extLst>
          </p:cNvPr>
          <p:cNvPicPr>
            <a:picLocks noChangeAspect="1"/>
          </p:cNvPicPr>
          <p:nvPr/>
        </p:nvPicPr>
        <p:blipFill rotWithShape="1">
          <a:blip r:embed="rId2"/>
          <a:srcRect l="1166"/>
          <a:stretch/>
        </p:blipFill>
        <p:spPr>
          <a:xfrm>
            <a:off x="1969162" y="1349897"/>
            <a:ext cx="8133670" cy="3581400"/>
          </a:xfrm>
          <a:prstGeom prst="rect">
            <a:avLst/>
          </a:prstGeom>
        </p:spPr>
      </p:pic>
      <p:sp>
        <p:nvSpPr>
          <p:cNvPr id="23" name="Google Shape;82;p17">
            <a:extLst>
              <a:ext uri="{FF2B5EF4-FFF2-40B4-BE49-F238E27FC236}">
                <a16:creationId xmlns:a16="http://schemas.microsoft.com/office/drawing/2014/main" id="{4536EC34-8EFF-41B2-A144-0AF2FBE1EE27}"/>
              </a:ext>
            </a:extLst>
          </p:cNvPr>
          <p:cNvSpPr/>
          <p:nvPr/>
        </p:nvSpPr>
        <p:spPr>
          <a:xfrm>
            <a:off x="0" y="6576300"/>
            <a:ext cx="12192000" cy="281700"/>
          </a:xfrm>
          <a:prstGeom prst="rect">
            <a:avLst/>
          </a:prstGeom>
          <a:solidFill>
            <a:srgbClr val="003F5F"/>
          </a:solidFill>
          <a:ln>
            <a:solidFill>
              <a:srgbClr val="003F5F"/>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5" name="Google Shape;83;p17">
            <a:extLst>
              <a:ext uri="{FF2B5EF4-FFF2-40B4-BE49-F238E27FC236}">
                <a16:creationId xmlns:a16="http://schemas.microsoft.com/office/drawing/2014/main" id="{0B9C3B2A-0940-4E43-B1D6-4421552BE6C0}"/>
              </a:ext>
            </a:extLst>
          </p:cNvPr>
          <p:cNvSpPr/>
          <p:nvPr/>
        </p:nvSpPr>
        <p:spPr>
          <a:xfrm>
            <a:off x="468693"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Stock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27" name="Google Shape;84;p17">
            <a:extLst>
              <a:ext uri="{FF2B5EF4-FFF2-40B4-BE49-F238E27FC236}">
                <a16:creationId xmlns:a16="http://schemas.microsoft.com/office/drawing/2014/main" id="{B79A9DA9-E914-4701-8DE3-481A624F435B}"/>
              </a:ext>
            </a:extLst>
          </p:cNvPr>
          <p:cNvSpPr/>
          <p:nvPr/>
        </p:nvSpPr>
        <p:spPr>
          <a:xfrm>
            <a:off x="2095427"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Company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29" name="Google Shape;85;p17">
            <a:extLst>
              <a:ext uri="{FF2B5EF4-FFF2-40B4-BE49-F238E27FC236}">
                <a16:creationId xmlns:a16="http://schemas.microsoft.com/office/drawing/2014/main" id="{E626FCFC-FB01-4D46-A893-5BEDF065105F}"/>
              </a:ext>
            </a:extLst>
          </p:cNvPr>
          <p:cNvSpPr/>
          <p:nvPr/>
        </p:nvSpPr>
        <p:spPr>
          <a:xfrm>
            <a:off x="3722161"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Corporate Strategy and Risk</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1" name="Google Shape;86;p17">
            <a:extLst>
              <a:ext uri="{FF2B5EF4-FFF2-40B4-BE49-F238E27FC236}">
                <a16:creationId xmlns:a16="http://schemas.microsoft.com/office/drawing/2014/main" id="{B014F31E-4C69-466E-B5D8-E0B6AC19616A}"/>
              </a:ext>
            </a:extLst>
          </p:cNvPr>
          <p:cNvSpPr/>
          <p:nvPr/>
        </p:nvSpPr>
        <p:spPr>
          <a:xfrm>
            <a:off x="6975629" y="6623695"/>
            <a:ext cx="1531200" cy="192600"/>
          </a:xfrm>
          <a:prstGeom prst="chevron">
            <a:avLst>
              <a:gd name="adj" fmla="val 50000"/>
            </a:avLst>
          </a:prstGeom>
          <a:solidFill>
            <a:srgbClr val="666666"/>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FFFFFF"/>
                </a:solidFill>
                <a:effectLst/>
                <a:uLnTx/>
                <a:uFillTx/>
                <a:latin typeface="Arial"/>
                <a:cs typeface="Arial"/>
                <a:sym typeface="Arial"/>
              </a:rPr>
              <a:t>Financial Statements</a:t>
            </a:r>
            <a:endParaRPr kumimoji="0" sz="700" b="1" i="0" u="none" strike="noStrike" kern="1200" cap="none" spc="0" normalizeH="0" baseline="0" noProof="0" dirty="0">
              <a:ln>
                <a:noFill/>
              </a:ln>
              <a:solidFill>
                <a:srgbClr val="FFFFFF"/>
              </a:solidFill>
              <a:effectLst/>
              <a:uLnTx/>
              <a:uFillTx/>
              <a:latin typeface="Arial"/>
              <a:cs typeface="Arial"/>
              <a:sym typeface="Arial"/>
            </a:endParaRPr>
          </a:p>
        </p:txBody>
      </p:sp>
      <p:sp>
        <p:nvSpPr>
          <p:cNvPr id="33" name="Google Shape;87;p17">
            <a:extLst>
              <a:ext uri="{FF2B5EF4-FFF2-40B4-BE49-F238E27FC236}">
                <a16:creationId xmlns:a16="http://schemas.microsoft.com/office/drawing/2014/main" id="{77F964BB-A7E3-494D-9343-19331DF35786}"/>
              </a:ext>
            </a:extLst>
          </p:cNvPr>
          <p:cNvSpPr/>
          <p:nvPr/>
        </p:nvSpPr>
        <p:spPr>
          <a:xfrm>
            <a:off x="8602363" y="6630191"/>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Industry Comparison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5" name="Google Shape;88;p17">
            <a:extLst>
              <a:ext uri="{FF2B5EF4-FFF2-40B4-BE49-F238E27FC236}">
                <a16:creationId xmlns:a16="http://schemas.microsoft.com/office/drawing/2014/main" id="{E36DAB80-5B11-4511-9571-404431375FAB}"/>
              </a:ext>
            </a:extLst>
          </p:cNvPr>
          <p:cNvSpPr/>
          <p:nvPr/>
        </p:nvSpPr>
        <p:spPr>
          <a:xfrm>
            <a:off x="5348895"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Management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7" name="Google Shape;89;p17">
            <a:extLst>
              <a:ext uri="{FF2B5EF4-FFF2-40B4-BE49-F238E27FC236}">
                <a16:creationId xmlns:a16="http://schemas.microsoft.com/office/drawing/2014/main" id="{FDA274FE-D025-4038-9EF6-A7A217E9330B}"/>
              </a:ext>
            </a:extLst>
          </p:cNvPr>
          <p:cNvSpPr/>
          <p:nvPr/>
        </p:nvSpPr>
        <p:spPr>
          <a:xfrm>
            <a:off x="10229097" y="6620604"/>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Recommendation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8" name="Google Shape;177;p21">
            <a:extLst>
              <a:ext uri="{FF2B5EF4-FFF2-40B4-BE49-F238E27FC236}">
                <a16:creationId xmlns:a16="http://schemas.microsoft.com/office/drawing/2014/main" id="{1896A8C7-5636-4D48-BD80-123D9E61CB0C}"/>
              </a:ext>
            </a:extLst>
          </p:cNvPr>
          <p:cNvSpPr txBox="1"/>
          <p:nvPr/>
        </p:nvSpPr>
        <p:spPr>
          <a:xfrm>
            <a:off x="311699" y="317372"/>
            <a:ext cx="11448597" cy="572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2019 10K</a:t>
            </a:r>
            <a:endParaRPr kumimoji="0"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39" name="Google Shape;178;p21">
            <a:extLst>
              <a:ext uri="{FF2B5EF4-FFF2-40B4-BE49-F238E27FC236}">
                <a16:creationId xmlns:a16="http://schemas.microsoft.com/office/drawing/2014/main" id="{C07D0F2A-E7C1-4343-A0CC-B80B508E7B67}"/>
              </a:ext>
            </a:extLst>
          </p:cNvPr>
          <p:cNvCxnSpPr>
            <a:cxnSpLocks/>
          </p:cNvCxnSpPr>
          <p:nvPr/>
        </p:nvCxnSpPr>
        <p:spPr>
          <a:xfrm>
            <a:off x="311700" y="721272"/>
            <a:ext cx="11448597" cy="0"/>
          </a:xfrm>
          <a:prstGeom prst="straightConnector1">
            <a:avLst/>
          </a:prstGeom>
          <a:noFill/>
          <a:ln w="9525" cap="flat" cmpd="sng">
            <a:solidFill>
              <a:srgbClr val="595959"/>
            </a:solidFill>
            <a:prstDash val="solid"/>
            <a:round/>
            <a:headEnd type="none" w="med" len="med"/>
            <a:tailEnd type="none" w="med" len="med"/>
          </a:ln>
        </p:spPr>
      </p:cxnSp>
      <p:pic>
        <p:nvPicPr>
          <p:cNvPr id="40" name="Picture 39">
            <a:extLst>
              <a:ext uri="{FF2B5EF4-FFF2-40B4-BE49-F238E27FC236}">
                <a16:creationId xmlns:a16="http://schemas.microsoft.com/office/drawing/2014/main" id="{D938F566-FC34-4C53-96AA-BCB13FEF264E}"/>
              </a:ext>
            </a:extLst>
          </p:cNvPr>
          <p:cNvPicPr>
            <a:picLocks noChangeAspect="1"/>
          </p:cNvPicPr>
          <p:nvPr/>
        </p:nvPicPr>
        <p:blipFill>
          <a:blip r:embed="rId3"/>
          <a:stretch>
            <a:fillRect/>
          </a:stretch>
        </p:blipFill>
        <p:spPr>
          <a:xfrm>
            <a:off x="10299713" y="81521"/>
            <a:ext cx="1460584" cy="500499"/>
          </a:xfrm>
          <a:prstGeom prst="rect">
            <a:avLst/>
          </a:prstGeom>
        </p:spPr>
      </p:pic>
      <p:sp>
        <p:nvSpPr>
          <p:cNvPr id="41" name="Google Shape;179;p21">
            <a:extLst>
              <a:ext uri="{FF2B5EF4-FFF2-40B4-BE49-F238E27FC236}">
                <a16:creationId xmlns:a16="http://schemas.microsoft.com/office/drawing/2014/main" id="{F5B08CD9-FA7E-4AE8-8B1C-BD461B89FDA3}"/>
              </a:ext>
            </a:extLst>
          </p:cNvPr>
          <p:cNvSpPr txBox="1"/>
          <p:nvPr/>
        </p:nvSpPr>
        <p:spPr>
          <a:xfrm>
            <a:off x="311700" y="650197"/>
            <a:ext cx="2668464" cy="29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Balance Sheet - Assets</a:t>
            </a:r>
          </a:p>
        </p:txBody>
      </p:sp>
      <p:sp>
        <p:nvSpPr>
          <p:cNvPr id="2" name="Rectangle 1">
            <a:extLst>
              <a:ext uri="{FF2B5EF4-FFF2-40B4-BE49-F238E27FC236}">
                <a16:creationId xmlns:a16="http://schemas.microsoft.com/office/drawing/2014/main" id="{5C6324E2-7B75-4572-AD7A-4EF8AAEC4CC1}"/>
              </a:ext>
            </a:extLst>
          </p:cNvPr>
          <p:cNvSpPr/>
          <p:nvPr/>
        </p:nvSpPr>
        <p:spPr>
          <a:xfrm>
            <a:off x="1999893" y="2428061"/>
            <a:ext cx="8133670" cy="2140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706BAEE8-C6CC-4DC1-B1D5-CCDF6401998E}"/>
              </a:ext>
            </a:extLst>
          </p:cNvPr>
          <p:cNvSpPr/>
          <p:nvPr/>
        </p:nvSpPr>
        <p:spPr>
          <a:xfrm>
            <a:off x="1969162" y="3603558"/>
            <a:ext cx="8133670" cy="2140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17981751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BFAB01-6501-4B7E-ACB6-70AC36AA11B8}"/>
              </a:ext>
            </a:extLst>
          </p:cNvPr>
          <p:cNvPicPr>
            <a:picLocks noChangeAspect="1"/>
          </p:cNvPicPr>
          <p:nvPr/>
        </p:nvPicPr>
        <p:blipFill rotWithShape="1">
          <a:blip r:embed="rId2"/>
          <a:srcRect t="1710"/>
          <a:stretch/>
        </p:blipFill>
        <p:spPr>
          <a:xfrm>
            <a:off x="1999213" y="1062261"/>
            <a:ext cx="8134350" cy="5458114"/>
          </a:xfrm>
          <a:prstGeom prst="rect">
            <a:avLst/>
          </a:prstGeom>
        </p:spPr>
      </p:pic>
      <p:sp>
        <p:nvSpPr>
          <p:cNvPr id="23" name="Google Shape;82;p17">
            <a:extLst>
              <a:ext uri="{FF2B5EF4-FFF2-40B4-BE49-F238E27FC236}">
                <a16:creationId xmlns:a16="http://schemas.microsoft.com/office/drawing/2014/main" id="{47B81539-3487-461E-98FE-D55E23491316}"/>
              </a:ext>
            </a:extLst>
          </p:cNvPr>
          <p:cNvSpPr/>
          <p:nvPr/>
        </p:nvSpPr>
        <p:spPr>
          <a:xfrm>
            <a:off x="0" y="6576300"/>
            <a:ext cx="12192000" cy="281700"/>
          </a:xfrm>
          <a:prstGeom prst="rect">
            <a:avLst/>
          </a:prstGeom>
          <a:solidFill>
            <a:srgbClr val="003F5F"/>
          </a:solidFill>
          <a:ln>
            <a:solidFill>
              <a:srgbClr val="003F5F"/>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5" name="Google Shape;83;p17">
            <a:extLst>
              <a:ext uri="{FF2B5EF4-FFF2-40B4-BE49-F238E27FC236}">
                <a16:creationId xmlns:a16="http://schemas.microsoft.com/office/drawing/2014/main" id="{13F71A2F-A41F-4CD8-9B0D-D819F108C093}"/>
              </a:ext>
            </a:extLst>
          </p:cNvPr>
          <p:cNvSpPr/>
          <p:nvPr/>
        </p:nvSpPr>
        <p:spPr>
          <a:xfrm>
            <a:off x="468693"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Stock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27" name="Google Shape;84;p17">
            <a:extLst>
              <a:ext uri="{FF2B5EF4-FFF2-40B4-BE49-F238E27FC236}">
                <a16:creationId xmlns:a16="http://schemas.microsoft.com/office/drawing/2014/main" id="{5A8D8E8B-3B1A-4836-B84E-85CD26655AD5}"/>
              </a:ext>
            </a:extLst>
          </p:cNvPr>
          <p:cNvSpPr/>
          <p:nvPr/>
        </p:nvSpPr>
        <p:spPr>
          <a:xfrm>
            <a:off x="2095427"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Company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29" name="Google Shape;85;p17">
            <a:extLst>
              <a:ext uri="{FF2B5EF4-FFF2-40B4-BE49-F238E27FC236}">
                <a16:creationId xmlns:a16="http://schemas.microsoft.com/office/drawing/2014/main" id="{2F6E3CB7-D808-42BF-9B4D-CCD4CE54CF55}"/>
              </a:ext>
            </a:extLst>
          </p:cNvPr>
          <p:cNvSpPr/>
          <p:nvPr/>
        </p:nvSpPr>
        <p:spPr>
          <a:xfrm>
            <a:off x="3722161"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Corporate Strategy and Risk</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1" name="Google Shape;86;p17">
            <a:extLst>
              <a:ext uri="{FF2B5EF4-FFF2-40B4-BE49-F238E27FC236}">
                <a16:creationId xmlns:a16="http://schemas.microsoft.com/office/drawing/2014/main" id="{EC1E80F8-A1FC-4E93-A0F6-851412CC8A92}"/>
              </a:ext>
            </a:extLst>
          </p:cNvPr>
          <p:cNvSpPr/>
          <p:nvPr/>
        </p:nvSpPr>
        <p:spPr>
          <a:xfrm>
            <a:off x="6975629" y="6623695"/>
            <a:ext cx="1531200" cy="192600"/>
          </a:xfrm>
          <a:prstGeom prst="chevron">
            <a:avLst>
              <a:gd name="adj" fmla="val 50000"/>
            </a:avLst>
          </a:prstGeom>
          <a:solidFill>
            <a:srgbClr val="666666"/>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FFFFFF"/>
                </a:solidFill>
                <a:effectLst/>
                <a:uLnTx/>
                <a:uFillTx/>
                <a:latin typeface="Arial"/>
                <a:cs typeface="Arial"/>
                <a:sym typeface="Arial"/>
              </a:rPr>
              <a:t>Financial Statements</a:t>
            </a:r>
            <a:endParaRPr kumimoji="0" sz="700" b="1" i="0" u="none" strike="noStrike" kern="1200" cap="none" spc="0" normalizeH="0" baseline="0" noProof="0" dirty="0">
              <a:ln>
                <a:noFill/>
              </a:ln>
              <a:solidFill>
                <a:srgbClr val="FFFFFF"/>
              </a:solidFill>
              <a:effectLst/>
              <a:uLnTx/>
              <a:uFillTx/>
              <a:latin typeface="Arial"/>
              <a:cs typeface="Arial"/>
              <a:sym typeface="Arial"/>
            </a:endParaRPr>
          </a:p>
        </p:txBody>
      </p:sp>
      <p:sp>
        <p:nvSpPr>
          <p:cNvPr id="33" name="Google Shape;87;p17">
            <a:extLst>
              <a:ext uri="{FF2B5EF4-FFF2-40B4-BE49-F238E27FC236}">
                <a16:creationId xmlns:a16="http://schemas.microsoft.com/office/drawing/2014/main" id="{0DF1806A-8E75-4895-957B-FD5E3B140F6B}"/>
              </a:ext>
            </a:extLst>
          </p:cNvPr>
          <p:cNvSpPr/>
          <p:nvPr/>
        </p:nvSpPr>
        <p:spPr>
          <a:xfrm>
            <a:off x="8602363" y="6630191"/>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Industry Comparison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5" name="Google Shape;88;p17">
            <a:extLst>
              <a:ext uri="{FF2B5EF4-FFF2-40B4-BE49-F238E27FC236}">
                <a16:creationId xmlns:a16="http://schemas.microsoft.com/office/drawing/2014/main" id="{DA7EF3A4-3E2D-47B2-A48F-5040433C2311}"/>
              </a:ext>
            </a:extLst>
          </p:cNvPr>
          <p:cNvSpPr/>
          <p:nvPr/>
        </p:nvSpPr>
        <p:spPr>
          <a:xfrm>
            <a:off x="5348895"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Management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7" name="Google Shape;89;p17">
            <a:extLst>
              <a:ext uri="{FF2B5EF4-FFF2-40B4-BE49-F238E27FC236}">
                <a16:creationId xmlns:a16="http://schemas.microsoft.com/office/drawing/2014/main" id="{41842B37-7E56-4625-AAD7-699554A76678}"/>
              </a:ext>
            </a:extLst>
          </p:cNvPr>
          <p:cNvSpPr/>
          <p:nvPr/>
        </p:nvSpPr>
        <p:spPr>
          <a:xfrm>
            <a:off x="10229097" y="6620604"/>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Recommendation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40" name="Google Shape;177;p21">
            <a:extLst>
              <a:ext uri="{FF2B5EF4-FFF2-40B4-BE49-F238E27FC236}">
                <a16:creationId xmlns:a16="http://schemas.microsoft.com/office/drawing/2014/main" id="{C87EEA37-0F39-4E1E-92DE-750899557FAA}"/>
              </a:ext>
            </a:extLst>
          </p:cNvPr>
          <p:cNvSpPr txBox="1"/>
          <p:nvPr/>
        </p:nvSpPr>
        <p:spPr>
          <a:xfrm>
            <a:off x="311699" y="317372"/>
            <a:ext cx="11448597" cy="572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2019 10K</a:t>
            </a:r>
            <a:endParaRPr kumimoji="0"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41" name="Google Shape;178;p21">
            <a:extLst>
              <a:ext uri="{FF2B5EF4-FFF2-40B4-BE49-F238E27FC236}">
                <a16:creationId xmlns:a16="http://schemas.microsoft.com/office/drawing/2014/main" id="{48CD3860-DB82-4A04-8562-62C8BCE2A729}"/>
              </a:ext>
            </a:extLst>
          </p:cNvPr>
          <p:cNvCxnSpPr>
            <a:cxnSpLocks/>
          </p:cNvCxnSpPr>
          <p:nvPr/>
        </p:nvCxnSpPr>
        <p:spPr>
          <a:xfrm>
            <a:off x="311700" y="721272"/>
            <a:ext cx="11448597" cy="0"/>
          </a:xfrm>
          <a:prstGeom prst="straightConnector1">
            <a:avLst/>
          </a:prstGeom>
          <a:noFill/>
          <a:ln w="9525" cap="flat" cmpd="sng">
            <a:solidFill>
              <a:srgbClr val="595959"/>
            </a:solidFill>
            <a:prstDash val="solid"/>
            <a:round/>
            <a:headEnd type="none" w="med" len="med"/>
            <a:tailEnd type="none" w="med" len="med"/>
          </a:ln>
        </p:spPr>
      </p:cxnSp>
      <p:pic>
        <p:nvPicPr>
          <p:cNvPr id="42" name="Picture 41">
            <a:extLst>
              <a:ext uri="{FF2B5EF4-FFF2-40B4-BE49-F238E27FC236}">
                <a16:creationId xmlns:a16="http://schemas.microsoft.com/office/drawing/2014/main" id="{7DE4AF95-F000-4586-9F97-D9D98F85B5A8}"/>
              </a:ext>
            </a:extLst>
          </p:cNvPr>
          <p:cNvPicPr>
            <a:picLocks noChangeAspect="1"/>
          </p:cNvPicPr>
          <p:nvPr/>
        </p:nvPicPr>
        <p:blipFill>
          <a:blip r:embed="rId3"/>
          <a:stretch>
            <a:fillRect/>
          </a:stretch>
        </p:blipFill>
        <p:spPr>
          <a:xfrm>
            <a:off x="10299713" y="81521"/>
            <a:ext cx="1460584" cy="500499"/>
          </a:xfrm>
          <a:prstGeom prst="rect">
            <a:avLst/>
          </a:prstGeom>
        </p:spPr>
      </p:pic>
      <p:sp>
        <p:nvSpPr>
          <p:cNvPr id="43" name="Google Shape;179;p21">
            <a:extLst>
              <a:ext uri="{FF2B5EF4-FFF2-40B4-BE49-F238E27FC236}">
                <a16:creationId xmlns:a16="http://schemas.microsoft.com/office/drawing/2014/main" id="{BD924F8A-979F-4D16-92FE-1D4148A67530}"/>
              </a:ext>
            </a:extLst>
          </p:cNvPr>
          <p:cNvSpPr txBox="1"/>
          <p:nvPr/>
        </p:nvSpPr>
        <p:spPr>
          <a:xfrm>
            <a:off x="311699" y="650197"/>
            <a:ext cx="3547237" cy="29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Balance Sheet – Liabilities and Shareholder’s Equity</a:t>
            </a:r>
          </a:p>
        </p:txBody>
      </p:sp>
      <p:sp>
        <p:nvSpPr>
          <p:cNvPr id="2" name="Rectangle 1">
            <a:extLst>
              <a:ext uri="{FF2B5EF4-FFF2-40B4-BE49-F238E27FC236}">
                <a16:creationId xmlns:a16="http://schemas.microsoft.com/office/drawing/2014/main" id="{B2421FC0-C85D-4E3D-BA32-825A602FE9D5}"/>
              </a:ext>
            </a:extLst>
          </p:cNvPr>
          <p:cNvSpPr/>
          <p:nvPr/>
        </p:nvSpPr>
        <p:spPr>
          <a:xfrm>
            <a:off x="1999213" y="2674552"/>
            <a:ext cx="8133670" cy="37874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25748340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B3C260-9008-4842-9CD0-64DA534E6DFF}"/>
              </a:ext>
            </a:extLst>
          </p:cNvPr>
          <p:cNvPicPr>
            <a:picLocks noChangeAspect="1"/>
          </p:cNvPicPr>
          <p:nvPr/>
        </p:nvPicPr>
        <p:blipFill>
          <a:blip r:embed="rId2"/>
          <a:stretch>
            <a:fillRect/>
          </a:stretch>
        </p:blipFill>
        <p:spPr>
          <a:xfrm>
            <a:off x="2268569" y="764121"/>
            <a:ext cx="7691852" cy="5681786"/>
          </a:xfrm>
          <a:prstGeom prst="rect">
            <a:avLst/>
          </a:prstGeom>
        </p:spPr>
      </p:pic>
      <p:sp>
        <p:nvSpPr>
          <p:cNvPr id="23" name="Google Shape;82;p17">
            <a:extLst>
              <a:ext uri="{FF2B5EF4-FFF2-40B4-BE49-F238E27FC236}">
                <a16:creationId xmlns:a16="http://schemas.microsoft.com/office/drawing/2014/main" id="{260EE828-7CDF-45D9-82BB-5F367F262B0C}"/>
              </a:ext>
            </a:extLst>
          </p:cNvPr>
          <p:cNvSpPr/>
          <p:nvPr/>
        </p:nvSpPr>
        <p:spPr>
          <a:xfrm>
            <a:off x="0" y="6576300"/>
            <a:ext cx="12192000" cy="281700"/>
          </a:xfrm>
          <a:prstGeom prst="rect">
            <a:avLst/>
          </a:prstGeom>
          <a:solidFill>
            <a:srgbClr val="003F5F"/>
          </a:solidFill>
          <a:ln>
            <a:solidFill>
              <a:srgbClr val="003F5F"/>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5" name="Google Shape;83;p17">
            <a:extLst>
              <a:ext uri="{FF2B5EF4-FFF2-40B4-BE49-F238E27FC236}">
                <a16:creationId xmlns:a16="http://schemas.microsoft.com/office/drawing/2014/main" id="{FAE42332-F4A9-4E6A-8555-C2E7E82C463F}"/>
              </a:ext>
            </a:extLst>
          </p:cNvPr>
          <p:cNvSpPr/>
          <p:nvPr/>
        </p:nvSpPr>
        <p:spPr>
          <a:xfrm>
            <a:off x="468693"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Stock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27" name="Google Shape;84;p17">
            <a:extLst>
              <a:ext uri="{FF2B5EF4-FFF2-40B4-BE49-F238E27FC236}">
                <a16:creationId xmlns:a16="http://schemas.microsoft.com/office/drawing/2014/main" id="{17226BC3-5CF8-498A-87C8-C393C74F262A}"/>
              </a:ext>
            </a:extLst>
          </p:cNvPr>
          <p:cNvSpPr/>
          <p:nvPr/>
        </p:nvSpPr>
        <p:spPr>
          <a:xfrm>
            <a:off x="2095427"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Company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29" name="Google Shape;85;p17">
            <a:extLst>
              <a:ext uri="{FF2B5EF4-FFF2-40B4-BE49-F238E27FC236}">
                <a16:creationId xmlns:a16="http://schemas.microsoft.com/office/drawing/2014/main" id="{0A0A22CB-4E3A-4BBE-9CB5-CD6C6506E769}"/>
              </a:ext>
            </a:extLst>
          </p:cNvPr>
          <p:cNvSpPr/>
          <p:nvPr/>
        </p:nvSpPr>
        <p:spPr>
          <a:xfrm>
            <a:off x="3722161"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Corporate Strategy and Risk</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1" name="Google Shape;86;p17">
            <a:extLst>
              <a:ext uri="{FF2B5EF4-FFF2-40B4-BE49-F238E27FC236}">
                <a16:creationId xmlns:a16="http://schemas.microsoft.com/office/drawing/2014/main" id="{58B6A98C-630F-4446-B400-8F84C7CCEE3A}"/>
              </a:ext>
            </a:extLst>
          </p:cNvPr>
          <p:cNvSpPr/>
          <p:nvPr/>
        </p:nvSpPr>
        <p:spPr>
          <a:xfrm>
            <a:off x="6975629" y="6623695"/>
            <a:ext cx="1531200" cy="192600"/>
          </a:xfrm>
          <a:prstGeom prst="chevron">
            <a:avLst>
              <a:gd name="adj" fmla="val 50000"/>
            </a:avLst>
          </a:prstGeom>
          <a:solidFill>
            <a:srgbClr val="666666"/>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FFFFFF"/>
                </a:solidFill>
                <a:effectLst/>
                <a:uLnTx/>
                <a:uFillTx/>
                <a:latin typeface="Arial"/>
                <a:cs typeface="Arial"/>
                <a:sym typeface="Arial"/>
              </a:rPr>
              <a:t>Financial Statements</a:t>
            </a:r>
            <a:endParaRPr kumimoji="0" sz="700" b="1" i="0" u="none" strike="noStrike" kern="1200" cap="none" spc="0" normalizeH="0" baseline="0" noProof="0" dirty="0">
              <a:ln>
                <a:noFill/>
              </a:ln>
              <a:solidFill>
                <a:srgbClr val="FFFFFF"/>
              </a:solidFill>
              <a:effectLst/>
              <a:uLnTx/>
              <a:uFillTx/>
              <a:latin typeface="Arial"/>
              <a:cs typeface="Arial"/>
              <a:sym typeface="Arial"/>
            </a:endParaRPr>
          </a:p>
        </p:txBody>
      </p:sp>
      <p:sp>
        <p:nvSpPr>
          <p:cNvPr id="33" name="Google Shape;87;p17">
            <a:extLst>
              <a:ext uri="{FF2B5EF4-FFF2-40B4-BE49-F238E27FC236}">
                <a16:creationId xmlns:a16="http://schemas.microsoft.com/office/drawing/2014/main" id="{AA71AA25-4106-4AF0-8C8E-D5CC9C3367D1}"/>
              </a:ext>
            </a:extLst>
          </p:cNvPr>
          <p:cNvSpPr/>
          <p:nvPr/>
        </p:nvSpPr>
        <p:spPr>
          <a:xfrm>
            <a:off x="8602363" y="6630191"/>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Industry Comparison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5" name="Google Shape;88;p17">
            <a:extLst>
              <a:ext uri="{FF2B5EF4-FFF2-40B4-BE49-F238E27FC236}">
                <a16:creationId xmlns:a16="http://schemas.microsoft.com/office/drawing/2014/main" id="{983F6258-8350-43D4-BB4E-B6DB95B1E568}"/>
              </a:ext>
            </a:extLst>
          </p:cNvPr>
          <p:cNvSpPr/>
          <p:nvPr/>
        </p:nvSpPr>
        <p:spPr>
          <a:xfrm>
            <a:off x="5348895"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Management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7" name="Google Shape;89;p17">
            <a:extLst>
              <a:ext uri="{FF2B5EF4-FFF2-40B4-BE49-F238E27FC236}">
                <a16:creationId xmlns:a16="http://schemas.microsoft.com/office/drawing/2014/main" id="{C59A5259-B14E-4E40-B0CD-D3FD9006A3C2}"/>
              </a:ext>
            </a:extLst>
          </p:cNvPr>
          <p:cNvSpPr/>
          <p:nvPr/>
        </p:nvSpPr>
        <p:spPr>
          <a:xfrm>
            <a:off x="10229097" y="6620604"/>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Recommendation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40" name="Google Shape;177;p21">
            <a:extLst>
              <a:ext uri="{FF2B5EF4-FFF2-40B4-BE49-F238E27FC236}">
                <a16:creationId xmlns:a16="http://schemas.microsoft.com/office/drawing/2014/main" id="{80DAF297-7094-43D3-A71A-4BBDA121F522}"/>
              </a:ext>
            </a:extLst>
          </p:cNvPr>
          <p:cNvSpPr txBox="1"/>
          <p:nvPr/>
        </p:nvSpPr>
        <p:spPr>
          <a:xfrm>
            <a:off x="311699" y="317372"/>
            <a:ext cx="11448597" cy="572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2019 10K</a:t>
            </a:r>
            <a:endParaRPr kumimoji="0"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41" name="Google Shape;178;p21">
            <a:extLst>
              <a:ext uri="{FF2B5EF4-FFF2-40B4-BE49-F238E27FC236}">
                <a16:creationId xmlns:a16="http://schemas.microsoft.com/office/drawing/2014/main" id="{A71D0007-E1BD-4882-BA94-57EFEA2F35D0}"/>
              </a:ext>
            </a:extLst>
          </p:cNvPr>
          <p:cNvCxnSpPr>
            <a:cxnSpLocks/>
          </p:cNvCxnSpPr>
          <p:nvPr/>
        </p:nvCxnSpPr>
        <p:spPr>
          <a:xfrm>
            <a:off x="311700" y="721272"/>
            <a:ext cx="11448597" cy="0"/>
          </a:xfrm>
          <a:prstGeom prst="straightConnector1">
            <a:avLst/>
          </a:prstGeom>
          <a:noFill/>
          <a:ln w="9525" cap="flat" cmpd="sng">
            <a:solidFill>
              <a:srgbClr val="595959"/>
            </a:solidFill>
            <a:prstDash val="solid"/>
            <a:round/>
            <a:headEnd type="none" w="med" len="med"/>
            <a:tailEnd type="none" w="med" len="med"/>
          </a:ln>
        </p:spPr>
      </p:cxnSp>
      <p:pic>
        <p:nvPicPr>
          <p:cNvPr id="42" name="Picture 41">
            <a:extLst>
              <a:ext uri="{FF2B5EF4-FFF2-40B4-BE49-F238E27FC236}">
                <a16:creationId xmlns:a16="http://schemas.microsoft.com/office/drawing/2014/main" id="{E812B12D-E5D2-4F8C-AC42-2263B345C4E4}"/>
              </a:ext>
            </a:extLst>
          </p:cNvPr>
          <p:cNvPicPr>
            <a:picLocks noChangeAspect="1"/>
          </p:cNvPicPr>
          <p:nvPr/>
        </p:nvPicPr>
        <p:blipFill>
          <a:blip r:embed="rId3"/>
          <a:stretch>
            <a:fillRect/>
          </a:stretch>
        </p:blipFill>
        <p:spPr>
          <a:xfrm>
            <a:off x="10299713" y="81521"/>
            <a:ext cx="1460584" cy="500499"/>
          </a:xfrm>
          <a:prstGeom prst="rect">
            <a:avLst/>
          </a:prstGeom>
        </p:spPr>
      </p:pic>
      <p:sp>
        <p:nvSpPr>
          <p:cNvPr id="43" name="Google Shape;179;p21">
            <a:extLst>
              <a:ext uri="{FF2B5EF4-FFF2-40B4-BE49-F238E27FC236}">
                <a16:creationId xmlns:a16="http://schemas.microsoft.com/office/drawing/2014/main" id="{7FB5B89C-EDC0-4596-9F36-5AC69108669B}"/>
              </a:ext>
            </a:extLst>
          </p:cNvPr>
          <p:cNvSpPr txBox="1"/>
          <p:nvPr/>
        </p:nvSpPr>
        <p:spPr>
          <a:xfrm>
            <a:off x="311699" y="650197"/>
            <a:ext cx="3547237" cy="29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Consolidated Income Statement</a:t>
            </a:r>
          </a:p>
        </p:txBody>
      </p:sp>
      <p:sp>
        <p:nvSpPr>
          <p:cNvPr id="2" name="Rectangle 1">
            <a:extLst>
              <a:ext uri="{FF2B5EF4-FFF2-40B4-BE49-F238E27FC236}">
                <a16:creationId xmlns:a16="http://schemas.microsoft.com/office/drawing/2014/main" id="{2346AB23-6F93-4F23-9730-173AFF7297F2}"/>
              </a:ext>
            </a:extLst>
          </p:cNvPr>
          <p:cNvSpPr/>
          <p:nvPr/>
        </p:nvSpPr>
        <p:spPr>
          <a:xfrm>
            <a:off x="2350645" y="1839664"/>
            <a:ext cx="7572786" cy="2140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5E6FC88D-21CC-4890-9903-C5088A6468DF}"/>
              </a:ext>
            </a:extLst>
          </p:cNvPr>
          <p:cNvSpPr/>
          <p:nvPr/>
        </p:nvSpPr>
        <p:spPr>
          <a:xfrm>
            <a:off x="2268569" y="3258120"/>
            <a:ext cx="7572786" cy="2140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341338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Google Shape;217;p11"/>
          <p:cNvPicPr preferRelativeResize="0">
            <a:picLocks noGrp="1"/>
          </p:cNvPicPr>
          <p:nvPr>
            <p:ph type="body" idx="1"/>
          </p:nvPr>
        </p:nvPicPr>
        <p:blipFill rotWithShape="1">
          <a:blip r:embed="rId3">
            <a:alphaModFix/>
          </a:blip>
          <a:srcRect/>
          <a:stretch/>
        </p:blipFill>
        <p:spPr>
          <a:xfrm>
            <a:off x="719425" y="990325"/>
            <a:ext cx="10544400" cy="4984800"/>
          </a:xfrm>
          <a:prstGeom prst="rect">
            <a:avLst/>
          </a:prstGeom>
          <a:noFill/>
          <a:ln w="38100" cap="flat" cmpd="sng">
            <a:solidFill>
              <a:srgbClr val="000000"/>
            </a:solidFill>
            <a:prstDash val="solid"/>
            <a:round/>
            <a:headEnd type="none" w="sm" len="sm"/>
            <a:tailEnd type="none" w="sm" len="sm"/>
          </a:ln>
        </p:spPr>
      </p:pic>
      <p:sp>
        <p:nvSpPr>
          <p:cNvPr id="218" name="Google Shape;218;p11"/>
          <p:cNvSpPr/>
          <p:nvPr/>
        </p:nvSpPr>
        <p:spPr>
          <a:xfrm>
            <a:off x="0" y="6198750"/>
            <a:ext cx="12192000" cy="659100"/>
          </a:xfrm>
          <a:prstGeom prst="rect">
            <a:avLst/>
          </a:prstGeom>
          <a:solidFill>
            <a:srgbClr val="6666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 name="Google Shape;219;p11"/>
          <p:cNvSpPr/>
          <p:nvPr/>
        </p:nvSpPr>
        <p:spPr>
          <a:xfrm>
            <a:off x="707347"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CA" sz="700" b="1">
                <a:solidFill>
                  <a:srgbClr val="FFFFFF"/>
                </a:solidFill>
              </a:rPr>
              <a:t>	</a:t>
            </a:r>
            <a:r>
              <a:rPr lang="en-CA" sz="700" b="1"/>
              <a:t>Agenda</a:t>
            </a:r>
            <a:endParaRPr sz="700" b="1" i="0" u="none" strike="noStrike" cap="none">
              <a:latin typeface="Arial"/>
              <a:ea typeface="Arial"/>
              <a:cs typeface="Arial"/>
              <a:sym typeface="Arial"/>
            </a:endParaRPr>
          </a:p>
        </p:txBody>
      </p:sp>
      <p:sp>
        <p:nvSpPr>
          <p:cNvPr id="220" name="Google Shape;220;p11"/>
          <p:cNvSpPr/>
          <p:nvPr/>
        </p:nvSpPr>
        <p:spPr>
          <a:xfrm>
            <a:off x="2845560"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CA" sz="700" b="1"/>
              <a:t>	History</a:t>
            </a:r>
            <a:endParaRPr sz="700" b="1" i="0" u="none" strike="noStrike" cap="none">
              <a:latin typeface="Arial"/>
              <a:ea typeface="Arial"/>
              <a:cs typeface="Arial"/>
              <a:sym typeface="Arial"/>
            </a:endParaRPr>
          </a:p>
        </p:txBody>
      </p:sp>
      <p:sp>
        <p:nvSpPr>
          <p:cNvPr id="221" name="Google Shape;221;p11"/>
          <p:cNvSpPr/>
          <p:nvPr/>
        </p:nvSpPr>
        <p:spPr>
          <a:xfrm>
            <a:off x="9235947" y="6303150"/>
            <a:ext cx="2015700" cy="450300"/>
          </a:xfrm>
          <a:prstGeom prst="chevron">
            <a:avLst>
              <a:gd name="adj" fmla="val 50000"/>
            </a:avLst>
          </a:prstGeom>
          <a:solidFill>
            <a:srgbClr val="EEEEE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CA" sz="700" b="1"/>
              <a:t>Trends</a:t>
            </a:r>
            <a:endParaRPr sz="700" b="1" i="0" u="none" strike="noStrike" cap="none">
              <a:solidFill>
                <a:srgbClr val="000000"/>
              </a:solidFill>
              <a:latin typeface="Arial"/>
              <a:ea typeface="Arial"/>
              <a:cs typeface="Arial"/>
              <a:sym typeface="Arial"/>
            </a:endParaRPr>
          </a:p>
        </p:txBody>
      </p:sp>
      <p:sp>
        <p:nvSpPr>
          <p:cNvPr id="222" name="Google Shape;222;p11"/>
          <p:cNvSpPr/>
          <p:nvPr/>
        </p:nvSpPr>
        <p:spPr>
          <a:xfrm>
            <a:off x="7121978"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CA" sz="700" b="1"/>
              <a:t>Business Model Overviews</a:t>
            </a:r>
            <a:endParaRPr sz="700" b="1" i="0" u="none" strike="noStrike" cap="none">
              <a:solidFill>
                <a:srgbClr val="000000"/>
              </a:solidFill>
              <a:latin typeface="Arial"/>
              <a:ea typeface="Arial"/>
              <a:cs typeface="Arial"/>
              <a:sym typeface="Arial"/>
            </a:endParaRPr>
          </a:p>
        </p:txBody>
      </p:sp>
      <p:sp>
        <p:nvSpPr>
          <p:cNvPr id="223" name="Google Shape;223;p11"/>
          <p:cNvSpPr/>
          <p:nvPr/>
        </p:nvSpPr>
        <p:spPr>
          <a:xfrm>
            <a:off x="4983772" y="6303150"/>
            <a:ext cx="2015700" cy="450300"/>
          </a:xfrm>
          <a:prstGeom prst="chevron">
            <a:avLst>
              <a:gd name="adj" fmla="val 50000"/>
            </a:avLst>
          </a:prstGeom>
          <a:solidFill>
            <a:srgbClr val="CC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700"/>
              <a:buFont typeface="Arial"/>
              <a:buNone/>
            </a:pPr>
            <a:r>
              <a:rPr lang="en-CA" sz="700" b="1" dirty="0">
                <a:solidFill>
                  <a:srgbClr val="FFFFFF"/>
                </a:solidFill>
              </a:rPr>
              <a:t>Industry Overview</a:t>
            </a:r>
            <a:endParaRPr sz="700" b="1" i="0" u="none" strike="noStrike" cap="none" dirty="0">
              <a:solidFill>
                <a:srgbClr val="FFFFFF"/>
              </a:solidFill>
              <a:latin typeface="Arial"/>
              <a:ea typeface="Arial"/>
              <a:cs typeface="Arial"/>
              <a:sym typeface="Arial"/>
            </a:endParaRPr>
          </a:p>
        </p:txBody>
      </p:sp>
      <p:sp>
        <p:nvSpPr>
          <p:cNvPr id="224" name="Google Shape;224;p11"/>
          <p:cNvSpPr txBox="1"/>
          <p:nvPr/>
        </p:nvSpPr>
        <p:spPr>
          <a:xfrm>
            <a:off x="311700" y="297200"/>
            <a:ext cx="11608800" cy="8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CA" sz="2500" b="1"/>
              <a:t>Industry Overview: Top Global Markets</a:t>
            </a:r>
            <a:endParaRPr sz="2500" b="0" i="0" u="none" strike="noStrike" cap="none">
              <a:solidFill>
                <a:srgbClr val="000000"/>
              </a:solidFill>
              <a:latin typeface="Arial"/>
              <a:ea typeface="Arial"/>
              <a:cs typeface="Arial"/>
              <a:sym typeface="Arial"/>
            </a:endParaRPr>
          </a:p>
        </p:txBody>
      </p:sp>
      <p:cxnSp>
        <p:nvCxnSpPr>
          <p:cNvPr id="225" name="Google Shape;225;p11"/>
          <p:cNvCxnSpPr>
            <a:stCxn id="224" idx="1"/>
          </p:cNvCxnSpPr>
          <p:nvPr/>
        </p:nvCxnSpPr>
        <p:spPr>
          <a:xfrm>
            <a:off x="311700" y="744800"/>
            <a:ext cx="11608800" cy="21900"/>
          </a:xfrm>
          <a:prstGeom prst="straightConnector1">
            <a:avLst/>
          </a:prstGeom>
          <a:noFill/>
          <a:ln w="9525" cap="flat" cmpd="sng">
            <a:solidFill>
              <a:srgbClr val="595959"/>
            </a:solidFill>
            <a:prstDash val="solid"/>
            <a:round/>
            <a:headEnd type="none" w="sm" len="sm"/>
            <a:tailEnd type="none" w="sm" len="sm"/>
          </a:ln>
        </p:spPr>
      </p:cxn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oogle Shape;82;p17">
            <a:extLst>
              <a:ext uri="{FF2B5EF4-FFF2-40B4-BE49-F238E27FC236}">
                <a16:creationId xmlns:a16="http://schemas.microsoft.com/office/drawing/2014/main" id="{2E3B8544-CFD4-48A0-92F3-4437B644DAAC}"/>
              </a:ext>
            </a:extLst>
          </p:cNvPr>
          <p:cNvSpPr/>
          <p:nvPr/>
        </p:nvSpPr>
        <p:spPr>
          <a:xfrm>
            <a:off x="0" y="6576300"/>
            <a:ext cx="12192000" cy="281700"/>
          </a:xfrm>
          <a:prstGeom prst="rect">
            <a:avLst/>
          </a:prstGeom>
          <a:solidFill>
            <a:srgbClr val="003F5F"/>
          </a:solidFill>
          <a:ln>
            <a:solidFill>
              <a:srgbClr val="003F5F"/>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5" name="Google Shape;83;p17">
            <a:extLst>
              <a:ext uri="{FF2B5EF4-FFF2-40B4-BE49-F238E27FC236}">
                <a16:creationId xmlns:a16="http://schemas.microsoft.com/office/drawing/2014/main" id="{B4B3AEA3-5649-4C1A-9825-C2EA79ABA65B}"/>
              </a:ext>
            </a:extLst>
          </p:cNvPr>
          <p:cNvSpPr/>
          <p:nvPr/>
        </p:nvSpPr>
        <p:spPr>
          <a:xfrm>
            <a:off x="468693"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Stock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27" name="Google Shape;84;p17">
            <a:extLst>
              <a:ext uri="{FF2B5EF4-FFF2-40B4-BE49-F238E27FC236}">
                <a16:creationId xmlns:a16="http://schemas.microsoft.com/office/drawing/2014/main" id="{34D19A75-DFE5-41E6-9C31-E17A31EC58E2}"/>
              </a:ext>
            </a:extLst>
          </p:cNvPr>
          <p:cNvSpPr/>
          <p:nvPr/>
        </p:nvSpPr>
        <p:spPr>
          <a:xfrm>
            <a:off x="2095427"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Company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29" name="Google Shape;85;p17">
            <a:extLst>
              <a:ext uri="{FF2B5EF4-FFF2-40B4-BE49-F238E27FC236}">
                <a16:creationId xmlns:a16="http://schemas.microsoft.com/office/drawing/2014/main" id="{B347327C-088F-47A8-8A1D-858615D4DFC2}"/>
              </a:ext>
            </a:extLst>
          </p:cNvPr>
          <p:cNvSpPr/>
          <p:nvPr/>
        </p:nvSpPr>
        <p:spPr>
          <a:xfrm>
            <a:off x="3722161"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Corporate Strategy and Risk</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1" name="Google Shape;86;p17">
            <a:extLst>
              <a:ext uri="{FF2B5EF4-FFF2-40B4-BE49-F238E27FC236}">
                <a16:creationId xmlns:a16="http://schemas.microsoft.com/office/drawing/2014/main" id="{D32C8A11-2887-47EC-8765-180EDA0E3672}"/>
              </a:ext>
            </a:extLst>
          </p:cNvPr>
          <p:cNvSpPr/>
          <p:nvPr/>
        </p:nvSpPr>
        <p:spPr>
          <a:xfrm>
            <a:off x="6975629" y="6623695"/>
            <a:ext cx="1531200" cy="192600"/>
          </a:xfrm>
          <a:prstGeom prst="chevron">
            <a:avLst>
              <a:gd name="adj" fmla="val 50000"/>
            </a:avLst>
          </a:prstGeom>
          <a:solidFill>
            <a:srgbClr val="666666"/>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FFFFFF"/>
                </a:solidFill>
                <a:effectLst/>
                <a:uLnTx/>
                <a:uFillTx/>
                <a:latin typeface="Arial"/>
                <a:cs typeface="Arial"/>
                <a:sym typeface="Arial"/>
              </a:rPr>
              <a:t>Financial Statements</a:t>
            </a:r>
            <a:endParaRPr kumimoji="0" sz="700" b="1" i="0" u="none" strike="noStrike" kern="1200" cap="none" spc="0" normalizeH="0" baseline="0" noProof="0" dirty="0">
              <a:ln>
                <a:noFill/>
              </a:ln>
              <a:solidFill>
                <a:srgbClr val="FFFFFF"/>
              </a:solidFill>
              <a:effectLst/>
              <a:uLnTx/>
              <a:uFillTx/>
              <a:latin typeface="Arial"/>
              <a:cs typeface="Arial"/>
              <a:sym typeface="Arial"/>
            </a:endParaRPr>
          </a:p>
        </p:txBody>
      </p:sp>
      <p:sp>
        <p:nvSpPr>
          <p:cNvPr id="33" name="Google Shape;87;p17">
            <a:extLst>
              <a:ext uri="{FF2B5EF4-FFF2-40B4-BE49-F238E27FC236}">
                <a16:creationId xmlns:a16="http://schemas.microsoft.com/office/drawing/2014/main" id="{C3CF9EAA-FA87-4E62-8AF5-F02DA2EB3C44}"/>
              </a:ext>
            </a:extLst>
          </p:cNvPr>
          <p:cNvSpPr/>
          <p:nvPr/>
        </p:nvSpPr>
        <p:spPr>
          <a:xfrm>
            <a:off x="8602363" y="6630191"/>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Industry Comparison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5" name="Google Shape;88;p17">
            <a:extLst>
              <a:ext uri="{FF2B5EF4-FFF2-40B4-BE49-F238E27FC236}">
                <a16:creationId xmlns:a16="http://schemas.microsoft.com/office/drawing/2014/main" id="{76C29D7F-1CE2-415D-A4CB-5B424C1371C3}"/>
              </a:ext>
            </a:extLst>
          </p:cNvPr>
          <p:cNvSpPr/>
          <p:nvPr/>
        </p:nvSpPr>
        <p:spPr>
          <a:xfrm>
            <a:off x="5348895"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Management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7" name="Google Shape;89;p17">
            <a:extLst>
              <a:ext uri="{FF2B5EF4-FFF2-40B4-BE49-F238E27FC236}">
                <a16:creationId xmlns:a16="http://schemas.microsoft.com/office/drawing/2014/main" id="{85922BFE-921A-406F-8445-2EEFB78D7ACB}"/>
              </a:ext>
            </a:extLst>
          </p:cNvPr>
          <p:cNvSpPr/>
          <p:nvPr/>
        </p:nvSpPr>
        <p:spPr>
          <a:xfrm>
            <a:off x="10229097" y="6620604"/>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Recommendation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40" name="Google Shape;177;p21">
            <a:extLst>
              <a:ext uri="{FF2B5EF4-FFF2-40B4-BE49-F238E27FC236}">
                <a16:creationId xmlns:a16="http://schemas.microsoft.com/office/drawing/2014/main" id="{0D0109D3-C89B-42DA-B899-170FBAEDCA71}"/>
              </a:ext>
            </a:extLst>
          </p:cNvPr>
          <p:cNvSpPr txBox="1"/>
          <p:nvPr/>
        </p:nvSpPr>
        <p:spPr>
          <a:xfrm>
            <a:off x="311699" y="317372"/>
            <a:ext cx="11448597" cy="572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2020 Q3</a:t>
            </a:r>
            <a:endParaRPr kumimoji="0"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41" name="Google Shape;178;p21">
            <a:extLst>
              <a:ext uri="{FF2B5EF4-FFF2-40B4-BE49-F238E27FC236}">
                <a16:creationId xmlns:a16="http://schemas.microsoft.com/office/drawing/2014/main" id="{FBFD7F75-C992-42F7-BD64-4580D8446096}"/>
              </a:ext>
            </a:extLst>
          </p:cNvPr>
          <p:cNvCxnSpPr>
            <a:cxnSpLocks/>
          </p:cNvCxnSpPr>
          <p:nvPr/>
        </p:nvCxnSpPr>
        <p:spPr>
          <a:xfrm>
            <a:off x="311700" y="721272"/>
            <a:ext cx="11448597" cy="0"/>
          </a:xfrm>
          <a:prstGeom prst="straightConnector1">
            <a:avLst/>
          </a:prstGeom>
          <a:noFill/>
          <a:ln w="9525" cap="flat" cmpd="sng">
            <a:solidFill>
              <a:srgbClr val="595959"/>
            </a:solidFill>
            <a:prstDash val="solid"/>
            <a:round/>
            <a:headEnd type="none" w="med" len="med"/>
            <a:tailEnd type="none" w="med" len="med"/>
          </a:ln>
        </p:spPr>
      </p:cxnSp>
      <p:pic>
        <p:nvPicPr>
          <p:cNvPr id="42" name="Picture 41">
            <a:extLst>
              <a:ext uri="{FF2B5EF4-FFF2-40B4-BE49-F238E27FC236}">
                <a16:creationId xmlns:a16="http://schemas.microsoft.com/office/drawing/2014/main" id="{ED10FE80-9780-4E0E-84C6-83553CCF262D}"/>
              </a:ext>
            </a:extLst>
          </p:cNvPr>
          <p:cNvPicPr>
            <a:picLocks noChangeAspect="1"/>
          </p:cNvPicPr>
          <p:nvPr/>
        </p:nvPicPr>
        <p:blipFill>
          <a:blip r:embed="rId2"/>
          <a:stretch>
            <a:fillRect/>
          </a:stretch>
        </p:blipFill>
        <p:spPr>
          <a:xfrm>
            <a:off x="10299713" y="81521"/>
            <a:ext cx="1460584" cy="500499"/>
          </a:xfrm>
          <a:prstGeom prst="rect">
            <a:avLst/>
          </a:prstGeom>
        </p:spPr>
      </p:pic>
      <p:sp>
        <p:nvSpPr>
          <p:cNvPr id="43" name="Google Shape;179;p21">
            <a:extLst>
              <a:ext uri="{FF2B5EF4-FFF2-40B4-BE49-F238E27FC236}">
                <a16:creationId xmlns:a16="http://schemas.microsoft.com/office/drawing/2014/main" id="{6FBD33D5-7603-4ACA-B25E-04B6FD821C80}"/>
              </a:ext>
            </a:extLst>
          </p:cNvPr>
          <p:cNvSpPr txBox="1"/>
          <p:nvPr/>
        </p:nvSpPr>
        <p:spPr>
          <a:xfrm>
            <a:off x="311700" y="650197"/>
            <a:ext cx="2668464" cy="29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Income Statement</a:t>
            </a:r>
          </a:p>
        </p:txBody>
      </p:sp>
      <p:pic>
        <p:nvPicPr>
          <p:cNvPr id="45" name="Picture 44">
            <a:extLst>
              <a:ext uri="{FF2B5EF4-FFF2-40B4-BE49-F238E27FC236}">
                <a16:creationId xmlns:a16="http://schemas.microsoft.com/office/drawing/2014/main" id="{0DD8613F-28CE-40F4-B702-32A49BA26992}"/>
              </a:ext>
            </a:extLst>
          </p:cNvPr>
          <p:cNvPicPr>
            <a:picLocks noChangeAspect="1"/>
          </p:cNvPicPr>
          <p:nvPr/>
        </p:nvPicPr>
        <p:blipFill rotWithShape="1">
          <a:blip r:embed="rId3"/>
          <a:srcRect t="3295"/>
          <a:stretch/>
        </p:blipFill>
        <p:spPr>
          <a:xfrm>
            <a:off x="1386890" y="961147"/>
            <a:ext cx="9455209" cy="5458716"/>
          </a:xfrm>
          <a:prstGeom prst="rect">
            <a:avLst/>
          </a:prstGeom>
        </p:spPr>
      </p:pic>
      <p:sp>
        <p:nvSpPr>
          <p:cNvPr id="2" name="Rectangle 1">
            <a:extLst>
              <a:ext uri="{FF2B5EF4-FFF2-40B4-BE49-F238E27FC236}">
                <a16:creationId xmlns:a16="http://schemas.microsoft.com/office/drawing/2014/main" id="{65D17072-44BB-4AE2-B7FE-106FE9C511F2}"/>
              </a:ext>
            </a:extLst>
          </p:cNvPr>
          <p:cNvSpPr/>
          <p:nvPr/>
        </p:nvSpPr>
        <p:spPr>
          <a:xfrm>
            <a:off x="1386890" y="3258120"/>
            <a:ext cx="9357973" cy="2140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B7A7ACBF-FC00-4400-9E5E-4C32E4C03FD5}"/>
              </a:ext>
            </a:extLst>
          </p:cNvPr>
          <p:cNvSpPr/>
          <p:nvPr/>
        </p:nvSpPr>
        <p:spPr>
          <a:xfrm>
            <a:off x="1386889" y="3579159"/>
            <a:ext cx="9357973" cy="2140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5902583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5A043B-F26D-4B10-98BD-673EE7CF3F84}"/>
              </a:ext>
            </a:extLst>
          </p:cNvPr>
          <p:cNvPicPr>
            <a:picLocks noChangeAspect="1"/>
          </p:cNvPicPr>
          <p:nvPr/>
        </p:nvPicPr>
        <p:blipFill rotWithShape="1">
          <a:blip r:embed="rId2"/>
          <a:srcRect t="1390" b="41315"/>
          <a:stretch/>
        </p:blipFill>
        <p:spPr>
          <a:xfrm>
            <a:off x="2329718" y="1125173"/>
            <a:ext cx="7412557" cy="4708120"/>
          </a:xfrm>
          <a:prstGeom prst="rect">
            <a:avLst/>
          </a:prstGeom>
        </p:spPr>
      </p:pic>
      <p:sp>
        <p:nvSpPr>
          <p:cNvPr id="24" name="Google Shape;82;p17">
            <a:extLst>
              <a:ext uri="{FF2B5EF4-FFF2-40B4-BE49-F238E27FC236}">
                <a16:creationId xmlns:a16="http://schemas.microsoft.com/office/drawing/2014/main" id="{B0FEC8BE-0FE7-4120-8125-87C1A6FB1F22}"/>
              </a:ext>
            </a:extLst>
          </p:cNvPr>
          <p:cNvSpPr/>
          <p:nvPr/>
        </p:nvSpPr>
        <p:spPr>
          <a:xfrm>
            <a:off x="0" y="6576300"/>
            <a:ext cx="12192000" cy="281700"/>
          </a:xfrm>
          <a:prstGeom prst="rect">
            <a:avLst/>
          </a:prstGeom>
          <a:solidFill>
            <a:srgbClr val="003F5F"/>
          </a:solidFill>
          <a:ln>
            <a:solidFill>
              <a:srgbClr val="003F5F"/>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6" name="Google Shape;83;p17">
            <a:extLst>
              <a:ext uri="{FF2B5EF4-FFF2-40B4-BE49-F238E27FC236}">
                <a16:creationId xmlns:a16="http://schemas.microsoft.com/office/drawing/2014/main" id="{35FF9C02-C4E7-4DE2-BEE9-C18ED7EDD797}"/>
              </a:ext>
            </a:extLst>
          </p:cNvPr>
          <p:cNvSpPr/>
          <p:nvPr/>
        </p:nvSpPr>
        <p:spPr>
          <a:xfrm>
            <a:off x="468693"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Stock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28" name="Google Shape;84;p17">
            <a:extLst>
              <a:ext uri="{FF2B5EF4-FFF2-40B4-BE49-F238E27FC236}">
                <a16:creationId xmlns:a16="http://schemas.microsoft.com/office/drawing/2014/main" id="{C6487508-1BAA-46B1-A47A-2775B1CD7BBD}"/>
              </a:ext>
            </a:extLst>
          </p:cNvPr>
          <p:cNvSpPr/>
          <p:nvPr/>
        </p:nvSpPr>
        <p:spPr>
          <a:xfrm>
            <a:off x="2095427"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Company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0" name="Google Shape;85;p17">
            <a:extLst>
              <a:ext uri="{FF2B5EF4-FFF2-40B4-BE49-F238E27FC236}">
                <a16:creationId xmlns:a16="http://schemas.microsoft.com/office/drawing/2014/main" id="{2A26E1AB-10A7-4C58-A325-B90E9B25504C}"/>
              </a:ext>
            </a:extLst>
          </p:cNvPr>
          <p:cNvSpPr/>
          <p:nvPr/>
        </p:nvSpPr>
        <p:spPr>
          <a:xfrm>
            <a:off x="3722161"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Corporate Strategy and Risk</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2" name="Google Shape;86;p17">
            <a:extLst>
              <a:ext uri="{FF2B5EF4-FFF2-40B4-BE49-F238E27FC236}">
                <a16:creationId xmlns:a16="http://schemas.microsoft.com/office/drawing/2014/main" id="{7996D09D-85E8-404B-97E9-E45B755BCC1B}"/>
              </a:ext>
            </a:extLst>
          </p:cNvPr>
          <p:cNvSpPr/>
          <p:nvPr/>
        </p:nvSpPr>
        <p:spPr>
          <a:xfrm>
            <a:off x="6975629" y="6623695"/>
            <a:ext cx="1531200" cy="192600"/>
          </a:xfrm>
          <a:prstGeom prst="chevron">
            <a:avLst>
              <a:gd name="adj" fmla="val 50000"/>
            </a:avLst>
          </a:prstGeom>
          <a:solidFill>
            <a:srgbClr val="666666"/>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FFFFFF"/>
                </a:solidFill>
                <a:effectLst/>
                <a:uLnTx/>
                <a:uFillTx/>
                <a:latin typeface="Arial"/>
                <a:cs typeface="Arial"/>
                <a:sym typeface="Arial"/>
              </a:rPr>
              <a:t>Financial Statements</a:t>
            </a:r>
            <a:endParaRPr kumimoji="0" sz="700" b="1" i="0" u="none" strike="noStrike" kern="1200" cap="none" spc="0" normalizeH="0" baseline="0" noProof="0" dirty="0">
              <a:ln>
                <a:noFill/>
              </a:ln>
              <a:solidFill>
                <a:srgbClr val="FFFFFF"/>
              </a:solidFill>
              <a:effectLst/>
              <a:uLnTx/>
              <a:uFillTx/>
              <a:latin typeface="Arial"/>
              <a:cs typeface="Arial"/>
              <a:sym typeface="Arial"/>
            </a:endParaRPr>
          </a:p>
        </p:txBody>
      </p:sp>
      <p:sp>
        <p:nvSpPr>
          <p:cNvPr id="34" name="Google Shape;87;p17">
            <a:extLst>
              <a:ext uri="{FF2B5EF4-FFF2-40B4-BE49-F238E27FC236}">
                <a16:creationId xmlns:a16="http://schemas.microsoft.com/office/drawing/2014/main" id="{C217A3D5-0FD9-4C0B-865D-98B68B785C80}"/>
              </a:ext>
            </a:extLst>
          </p:cNvPr>
          <p:cNvSpPr/>
          <p:nvPr/>
        </p:nvSpPr>
        <p:spPr>
          <a:xfrm>
            <a:off x="8602363" y="6630191"/>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Industry Comparison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6" name="Google Shape;88;p17">
            <a:extLst>
              <a:ext uri="{FF2B5EF4-FFF2-40B4-BE49-F238E27FC236}">
                <a16:creationId xmlns:a16="http://schemas.microsoft.com/office/drawing/2014/main" id="{A3673B3F-AA23-4317-A69F-FFD54EDEDEA9}"/>
              </a:ext>
            </a:extLst>
          </p:cNvPr>
          <p:cNvSpPr/>
          <p:nvPr/>
        </p:nvSpPr>
        <p:spPr>
          <a:xfrm>
            <a:off x="5348895"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Management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8" name="Google Shape;89;p17">
            <a:extLst>
              <a:ext uri="{FF2B5EF4-FFF2-40B4-BE49-F238E27FC236}">
                <a16:creationId xmlns:a16="http://schemas.microsoft.com/office/drawing/2014/main" id="{0C00F2F7-F059-4DA2-A2C6-E226C6D13D74}"/>
              </a:ext>
            </a:extLst>
          </p:cNvPr>
          <p:cNvSpPr/>
          <p:nvPr/>
        </p:nvSpPr>
        <p:spPr>
          <a:xfrm>
            <a:off x="10229097" y="6620604"/>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Recommendation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41" name="Google Shape;177;p21">
            <a:extLst>
              <a:ext uri="{FF2B5EF4-FFF2-40B4-BE49-F238E27FC236}">
                <a16:creationId xmlns:a16="http://schemas.microsoft.com/office/drawing/2014/main" id="{87F77725-5D05-477E-B76A-FA2F567CB2B3}"/>
              </a:ext>
            </a:extLst>
          </p:cNvPr>
          <p:cNvSpPr txBox="1"/>
          <p:nvPr/>
        </p:nvSpPr>
        <p:spPr>
          <a:xfrm>
            <a:off x="311699" y="317372"/>
            <a:ext cx="11448597" cy="572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2019 10K</a:t>
            </a:r>
            <a:endParaRPr kumimoji="0"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42" name="Google Shape;178;p21">
            <a:extLst>
              <a:ext uri="{FF2B5EF4-FFF2-40B4-BE49-F238E27FC236}">
                <a16:creationId xmlns:a16="http://schemas.microsoft.com/office/drawing/2014/main" id="{391FC545-2955-4909-A8E3-736376294167}"/>
              </a:ext>
            </a:extLst>
          </p:cNvPr>
          <p:cNvCxnSpPr>
            <a:cxnSpLocks/>
          </p:cNvCxnSpPr>
          <p:nvPr/>
        </p:nvCxnSpPr>
        <p:spPr>
          <a:xfrm>
            <a:off x="311700" y="721272"/>
            <a:ext cx="11448597" cy="0"/>
          </a:xfrm>
          <a:prstGeom prst="straightConnector1">
            <a:avLst/>
          </a:prstGeom>
          <a:noFill/>
          <a:ln w="9525" cap="flat" cmpd="sng">
            <a:solidFill>
              <a:srgbClr val="595959"/>
            </a:solidFill>
            <a:prstDash val="solid"/>
            <a:round/>
            <a:headEnd type="none" w="med" len="med"/>
            <a:tailEnd type="none" w="med" len="med"/>
          </a:ln>
        </p:spPr>
      </p:cxnSp>
      <p:pic>
        <p:nvPicPr>
          <p:cNvPr id="43" name="Picture 42">
            <a:extLst>
              <a:ext uri="{FF2B5EF4-FFF2-40B4-BE49-F238E27FC236}">
                <a16:creationId xmlns:a16="http://schemas.microsoft.com/office/drawing/2014/main" id="{DF2ECAC0-ED36-4DE6-AA0F-477662E36AD5}"/>
              </a:ext>
            </a:extLst>
          </p:cNvPr>
          <p:cNvPicPr>
            <a:picLocks noChangeAspect="1"/>
          </p:cNvPicPr>
          <p:nvPr/>
        </p:nvPicPr>
        <p:blipFill>
          <a:blip r:embed="rId3"/>
          <a:stretch>
            <a:fillRect/>
          </a:stretch>
        </p:blipFill>
        <p:spPr>
          <a:xfrm>
            <a:off x="10299713" y="81521"/>
            <a:ext cx="1460584" cy="500499"/>
          </a:xfrm>
          <a:prstGeom prst="rect">
            <a:avLst/>
          </a:prstGeom>
        </p:spPr>
      </p:pic>
      <p:sp>
        <p:nvSpPr>
          <p:cNvPr id="44" name="Google Shape;179;p21">
            <a:extLst>
              <a:ext uri="{FF2B5EF4-FFF2-40B4-BE49-F238E27FC236}">
                <a16:creationId xmlns:a16="http://schemas.microsoft.com/office/drawing/2014/main" id="{1B9B1F98-AA99-425B-96D1-57D74F2D66AB}"/>
              </a:ext>
            </a:extLst>
          </p:cNvPr>
          <p:cNvSpPr txBox="1"/>
          <p:nvPr/>
        </p:nvSpPr>
        <p:spPr>
          <a:xfrm>
            <a:off x="311700" y="650197"/>
            <a:ext cx="2668464" cy="29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Statement of Cash Flows - Operating</a:t>
            </a:r>
          </a:p>
        </p:txBody>
      </p:sp>
      <p:sp>
        <p:nvSpPr>
          <p:cNvPr id="2" name="Rectangle 1">
            <a:extLst>
              <a:ext uri="{FF2B5EF4-FFF2-40B4-BE49-F238E27FC236}">
                <a16:creationId xmlns:a16="http://schemas.microsoft.com/office/drawing/2014/main" id="{58613D9B-9D8F-4B7E-94F0-6F9F10D393C5}"/>
              </a:ext>
            </a:extLst>
          </p:cNvPr>
          <p:cNvSpPr/>
          <p:nvPr/>
        </p:nvSpPr>
        <p:spPr>
          <a:xfrm>
            <a:off x="2355789" y="5636870"/>
            <a:ext cx="7412557" cy="2140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7997550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Google Shape;82;p17">
            <a:extLst>
              <a:ext uri="{FF2B5EF4-FFF2-40B4-BE49-F238E27FC236}">
                <a16:creationId xmlns:a16="http://schemas.microsoft.com/office/drawing/2014/main" id="{B0FEC8BE-0FE7-4120-8125-87C1A6FB1F22}"/>
              </a:ext>
            </a:extLst>
          </p:cNvPr>
          <p:cNvSpPr/>
          <p:nvPr/>
        </p:nvSpPr>
        <p:spPr>
          <a:xfrm>
            <a:off x="0" y="6576300"/>
            <a:ext cx="12192000" cy="281700"/>
          </a:xfrm>
          <a:prstGeom prst="rect">
            <a:avLst/>
          </a:prstGeom>
          <a:solidFill>
            <a:srgbClr val="003F5F"/>
          </a:solidFill>
          <a:ln>
            <a:solidFill>
              <a:srgbClr val="003F5F"/>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6" name="Google Shape;83;p17">
            <a:extLst>
              <a:ext uri="{FF2B5EF4-FFF2-40B4-BE49-F238E27FC236}">
                <a16:creationId xmlns:a16="http://schemas.microsoft.com/office/drawing/2014/main" id="{35FF9C02-C4E7-4DE2-BEE9-C18ED7EDD797}"/>
              </a:ext>
            </a:extLst>
          </p:cNvPr>
          <p:cNvSpPr/>
          <p:nvPr/>
        </p:nvSpPr>
        <p:spPr>
          <a:xfrm>
            <a:off x="468693"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Stock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28" name="Google Shape;84;p17">
            <a:extLst>
              <a:ext uri="{FF2B5EF4-FFF2-40B4-BE49-F238E27FC236}">
                <a16:creationId xmlns:a16="http://schemas.microsoft.com/office/drawing/2014/main" id="{C6487508-1BAA-46B1-A47A-2775B1CD7BBD}"/>
              </a:ext>
            </a:extLst>
          </p:cNvPr>
          <p:cNvSpPr/>
          <p:nvPr/>
        </p:nvSpPr>
        <p:spPr>
          <a:xfrm>
            <a:off x="2095427"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Company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0" name="Google Shape;85;p17">
            <a:extLst>
              <a:ext uri="{FF2B5EF4-FFF2-40B4-BE49-F238E27FC236}">
                <a16:creationId xmlns:a16="http://schemas.microsoft.com/office/drawing/2014/main" id="{2A26E1AB-10A7-4C58-A325-B90E9B25504C}"/>
              </a:ext>
            </a:extLst>
          </p:cNvPr>
          <p:cNvSpPr/>
          <p:nvPr/>
        </p:nvSpPr>
        <p:spPr>
          <a:xfrm>
            <a:off x="3722161"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Corporate Strategy and Risk</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2" name="Google Shape;86;p17">
            <a:extLst>
              <a:ext uri="{FF2B5EF4-FFF2-40B4-BE49-F238E27FC236}">
                <a16:creationId xmlns:a16="http://schemas.microsoft.com/office/drawing/2014/main" id="{7996D09D-85E8-404B-97E9-E45B755BCC1B}"/>
              </a:ext>
            </a:extLst>
          </p:cNvPr>
          <p:cNvSpPr/>
          <p:nvPr/>
        </p:nvSpPr>
        <p:spPr>
          <a:xfrm>
            <a:off x="6975629" y="6623695"/>
            <a:ext cx="1531200" cy="192600"/>
          </a:xfrm>
          <a:prstGeom prst="chevron">
            <a:avLst>
              <a:gd name="adj" fmla="val 50000"/>
            </a:avLst>
          </a:prstGeom>
          <a:solidFill>
            <a:srgbClr val="666666"/>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FFFFFF"/>
                </a:solidFill>
                <a:effectLst/>
                <a:uLnTx/>
                <a:uFillTx/>
                <a:latin typeface="Arial"/>
                <a:cs typeface="Arial"/>
                <a:sym typeface="Arial"/>
              </a:rPr>
              <a:t>Financial Statements</a:t>
            </a:r>
            <a:endParaRPr kumimoji="0" sz="700" b="1" i="0" u="none" strike="noStrike" kern="1200" cap="none" spc="0" normalizeH="0" baseline="0" noProof="0" dirty="0">
              <a:ln>
                <a:noFill/>
              </a:ln>
              <a:solidFill>
                <a:srgbClr val="FFFFFF"/>
              </a:solidFill>
              <a:effectLst/>
              <a:uLnTx/>
              <a:uFillTx/>
              <a:latin typeface="Arial"/>
              <a:cs typeface="Arial"/>
              <a:sym typeface="Arial"/>
            </a:endParaRPr>
          </a:p>
        </p:txBody>
      </p:sp>
      <p:sp>
        <p:nvSpPr>
          <p:cNvPr id="34" name="Google Shape;87;p17">
            <a:extLst>
              <a:ext uri="{FF2B5EF4-FFF2-40B4-BE49-F238E27FC236}">
                <a16:creationId xmlns:a16="http://schemas.microsoft.com/office/drawing/2014/main" id="{C217A3D5-0FD9-4C0B-865D-98B68B785C80}"/>
              </a:ext>
            </a:extLst>
          </p:cNvPr>
          <p:cNvSpPr/>
          <p:nvPr/>
        </p:nvSpPr>
        <p:spPr>
          <a:xfrm>
            <a:off x="8602363" y="6630191"/>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Industry Comparison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6" name="Google Shape;88;p17">
            <a:extLst>
              <a:ext uri="{FF2B5EF4-FFF2-40B4-BE49-F238E27FC236}">
                <a16:creationId xmlns:a16="http://schemas.microsoft.com/office/drawing/2014/main" id="{A3673B3F-AA23-4317-A69F-FFD54EDEDEA9}"/>
              </a:ext>
            </a:extLst>
          </p:cNvPr>
          <p:cNvSpPr/>
          <p:nvPr/>
        </p:nvSpPr>
        <p:spPr>
          <a:xfrm>
            <a:off x="5348895"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Management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8" name="Google Shape;89;p17">
            <a:extLst>
              <a:ext uri="{FF2B5EF4-FFF2-40B4-BE49-F238E27FC236}">
                <a16:creationId xmlns:a16="http://schemas.microsoft.com/office/drawing/2014/main" id="{0C00F2F7-F059-4DA2-A2C6-E226C6D13D74}"/>
              </a:ext>
            </a:extLst>
          </p:cNvPr>
          <p:cNvSpPr/>
          <p:nvPr/>
        </p:nvSpPr>
        <p:spPr>
          <a:xfrm>
            <a:off x="10229097" y="6620604"/>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Recommendation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41" name="Google Shape;177;p21">
            <a:extLst>
              <a:ext uri="{FF2B5EF4-FFF2-40B4-BE49-F238E27FC236}">
                <a16:creationId xmlns:a16="http://schemas.microsoft.com/office/drawing/2014/main" id="{87F77725-5D05-477E-B76A-FA2F567CB2B3}"/>
              </a:ext>
            </a:extLst>
          </p:cNvPr>
          <p:cNvSpPr txBox="1"/>
          <p:nvPr/>
        </p:nvSpPr>
        <p:spPr>
          <a:xfrm>
            <a:off x="311699" y="317372"/>
            <a:ext cx="11448597" cy="572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2019 10K</a:t>
            </a:r>
            <a:endParaRPr kumimoji="0"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42" name="Google Shape;178;p21">
            <a:extLst>
              <a:ext uri="{FF2B5EF4-FFF2-40B4-BE49-F238E27FC236}">
                <a16:creationId xmlns:a16="http://schemas.microsoft.com/office/drawing/2014/main" id="{391FC545-2955-4909-A8E3-736376294167}"/>
              </a:ext>
            </a:extLst>
          </p:cNvPr>
          <p:cNvCxnSpPr>
            <a:cxnSpLocks/>
          </p:cNvCxnSpPr>
          <p:nvPr/>
        </p:nvCxnSpPr>
        <p:spPr>
          <a:xfrm>
            <a:off x="311700" y="721272"/>
            <a:ext cx="11448597" cy="0"/>
          </a:xfrm>
          <a:prstGeom prst="straightConnector1">
            <a:avLst/>
          </a:prstGeom>
          <a:noFill/>
          <a:ln w="9525" cap="flat" cmpd="sng">
            <a:solidFill>
              <a:srgbClr val="595959"/>
            </a:solidFill>
            <a:prstDash val="solid"/>
            <a:round/>
            <a:headEnd type="none" w="med" len="med"/>
            <a:tailEnd type="none" w="med" len="med"/>
          </a:ln>
        </p:spPr>
      </p:cxnSp>
      <p:pic>
        <p:nvPicPr>
          <p:cNvPr id="43" name="Picture 42">
            <a:extLst>
              <a:ext uri="{FF2B5EF4-FFF2-40B4-BE49-F238E27FC236}">
                <a16:creationId xmlns:a16="http://schemas.microsoft.com/office/drawing/2014/main" id="{DF2ECAC0-ED36-4DE6-AA0F-477662E36AD5}"/>
              </a:ext>
            </a:extLst>
          </p:cNvPr>
          <p:cNvPicPr>
            <a:picLocks noChangeAspect="1"/>
          </p:cNvPicPr>
          <p:nvPr/>
        </p:nvPicPr>
        <p:blipFill>
          <a:blip r:embed="rId2"/>
          <a:stretch>
            <a:fillRect/>
          </a:stretch>
        </p:blipFill>
        <p:spPr>
          <a:xfrm>
            <a:off x="10299713" y="81521"/>
            <a:ext cx="1460584" cy="500499"/>
          </a:xfrm>
          <a:prstGeom prst="rect">
            <a:avLst/>
          </a:prstGeom>
        </p:spPr>
      </p:pic>
      <p:sp>
        <p:nvSpPr>
          <p:cNvPr id="44" name="Google Shape;179;p21">
            <a:extLst>
              <a:ext uri="{FF2B5EF4-FFF2-40B4-BE49-F238E27FC236}">
                <a16:creationId xmlns:a16="http://schemas.microsoft.com/office/drawing/2014/main" id="{1B9B1F98-AA99-425B-96D1-57D74F2D66AB}"/>
              </a:ext>
            </a:extLst>
          </p:cNvPr>
          <p:cNvSpPr txBox="1"/>
          <p:nvPr/>
        </p:nvSpPr>
        <p:spPr>
          <a:xfrm>
            <a:off x="311700" y="650197"/>
            <a:ext cx="3514576" cy="29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Statement of Cash Flows – Investing and Financing</a:t>
            </a:r>
          </a:p>
        </p:txBody>
      </p:sp>
      <p:pic>
        <p:nvPicPr>
          <p:cNvPr id="46" name="Picture 45">
            <a:extLst>
              <a:ext uri="{FF2B5EF4-FFF2-40B4-BE49-F238E27FC236}">
                <a16:creationId xmlns:a16="http://schemas.microsoft.com/office/drawing/2014/main" id="{3FA419A2-B3D4-448B-BC99-64A5463C9A31}"/>
              </a:ext>
            </a:extLst>
          </p:cNvPr>
          <p:cNvPicPr>
            <a:picLocks noChangeAspect="1"/>
          </p:cNvPicPr>
          <p:nvPr/>
        </p:nvPicPr>
        <p:blipFill rotWithShape="1">
          <a:blip r:embed="rId3"/>
          <a:srcRect t="59043" b="870"/>
          <a:stretch/>
        </p:blipFill>
        <p:spPr>
          <a:xfrm>
            <a:off x="1975034" y="1609141"/>
            <a:ext cx="8241932" cy="3662671"/>
          </a:xfrm>
          <a:prstGeom prst="rect">
            <a:avLst/>
          </a:prstGeom>
        </p:spPr>
      </p:pic>
      <p:sp>
        <p:nvSpPr>
          <p:cNvPr id="2" name="Rectangle 1">
            <a:extLst>
              <a:ext uri="{FF2B5EF4-FFF2-40B4-BE49-F238E27FC236}">
                <a16:creationId xmlns:a16="http://schemas.microsoft.com/office/drawing/2014/main" id="{3C9DC7F2-EA24-4E2C-869D-B2028AE35CF5}"/>
              </a:ext>
            </a:extLst>
          </p:cNvPr>
          <p:cNvSpPr/>
          <p:nvPr/>
        </p:nvSpPr>
        <p:spPr>
          <a:xfrm>
            <a:off x="2076932" y="2981135"/>
            <a:ext cx="8038135" cy="2140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a:extLst>
              <a:ext uri="{FF2B5EF4-FFF2-40B4-BE49-F238E27FC236}">
                <a16:creationId xmlns:a16="http://schemas.microsoft.com/office/drawing/2014/main" id="{5F039CC1-2FFA-4F41-AB93-E35E2F38D483}"/>
              </a:ext>
            </a:extLst>
          </p:cNvPr>
          <p:cNvSpPr/>
          <p:nvPr/>
        </p:nvSpPr>
        <p:spPr>
          <a:xfrm>
            <a:off x="2016929" y="5034832"/>
            <a:ext cx="8038135" cy="2140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16353526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CD5822-3D18-406D-8C19-A5E04D594970}"/>
              </a:ext>
            </a:extLst>
          </p:cNvPr>
          <p:cNvPicPr>
            <a:picLocks noChangeAspect="1"/>
          </p:cNvPicPr>
          <p:nvPr/>
        </p:nvPicPr>
        <p:blipFill rotWithShape="1">
          <a:blip r:embed="rId2"/>
          <a:srcRect b="39257"/>
          <a:stretch/>
        </p:blipFill>
        <p:spPr>
          <a:xfrm>
            <a:off x="1554550" y="1222897"/>
            <a:ext cx="8962894" cy="4490006"/>
          </a:xfrm>
          <a:prstGeom prst="rect">
            <a:avLst/>
          </a:prstGeom>
        </p:spPr>
      </p:pic>
      <p:sp>
        <p:nvSpPr>
          <p:cNvPr id="23" name="Google Shape;82;p17">
            <a:extLst>
              <a:ext uri="{FF2B5EF4-FFF2-40B4-BE49-F238E27FC236}">
                <a16:creationId xmlns:a16="http://schemas.microsoft.com/office/drawing/2014/main" id="{CFF124AF-5CBB-4224-983B-73E7AA2D621D}"/>
              </a:ext>
            </a:extLst>
          </p:cNvPr>
          <p:cNvSpPr/>
          <p:nvPr/>
        </p:nvSpPr>
        <p:spPr>
          <a:xfrm>
            <a:off x="0" y="6576300"/>
            <a:ext cx="12192000" cy="281700"/>
          </a:xfrm>
          <a:prstGeom prst="rect">
            <a:avLst/>
          </a:prstGeom>
          <a:solidFill>
            <a:srgbClr val="003F5F"/>
          </a:solidFill>
          <a:ln>
            <a:solidFill>
              <a:srgbClr val="003F5F"/>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5" name="Google Shape;83;p17">
            <a:extLst>
              <a:ext uri="{FF2B5EF4-FFF2-40B4-BE49-F238E27FC236}">
                <a16:creationId xmlns:a16="http://schemas.microsoft.com/office/drawing/2014/main" id="{5EB9D4BC-B253-4A91-BA44-2EA529C05FB4}"/>
              </a:ext>
            </a:extLst>
          </p:cNvPr>
          <p:cNvSpPr/>
          <p:nvPr/>
        </p:nvSpPr>
        <p:spPr>
          <a:xfrm>
            <a:off x="468693"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Stock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27" name="Google Shape;84;p17">
            <a:extLst>
              <a:ext uri="{FF2B5EF4-FFF2-40B4-BE49-F238E27FC236}">
                <a16:creationId xmlns:a16="http://schemas.microsoft.com/office/drawing/2014/main" id="{4DC4CED1-858F-4D71-AB5E-A8DCB1ABE108}"/>
              </a:ext>
            </a:extLst>
          </p:cNvPr>
          <p:cNvSpPr/>
          <p:nvPr/>
        </p:nvSpPr>
        <p:spPr>
          <a:xfrm>
            <a:off x="2095427"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Company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29" name="Google Shape;85;p17">
            <a:extLst>
              <a:ext uri="{FF2B5EF4-FFF2-40B4-BE49-F238E27FC236}">
                <a16:creationId xmlns:a16="http://schemas.microsoft.com/office/drawing/2014/main" id="{F2758B6C-CAAB-4767-B639-2743E747E22F}"/>
              </a:ext>
            </a:extLst>
          </p:cNvPr>
          <p:cNvSpPr/>
          <p:nvPr/>
        </p:nvSpPr>
        <p:spPr>
          <a:xfrm>
            <a:off x="3722161"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Corporate Strategy and Risk</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1" name="Google Shape;86;p17">
            <a:extLst>
              <a:ext uri="{FF2B5EF4-FFF2-40B4-BE49-F238E27FC236}">
                <a16:creationId xmlns:a16="http://schemas.microsoft.com/office/drawing/2014/main" id="{57562114-F416-4355-9811-1825DC88E1B7}"/>
              </a:ext>
            </a:extLst>
          </p:cNvPr>
          <p:cNvSpPr/>
          <p:nvPr/>
        </p:nvSpPr>
        <p:spPr>
          <a:xfrm>
            <a:off x="6975629" y="6623695"/>
            <a:ext cx="1531200" cy="192600"/>
          </a:xfrm>
          <a:prstGeom prst="chevron">
            <a:avLst>
              <a:gd name="adj" fmla="val 50000"/>
            </a:avLst>
          </a:prstGeom>
          <a:solidFill>
            <a:srgbClr val="666666"/>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FFFFFF"/>
                </a:solidFill>
                <a:effectLst/>
                <a:uLnTx/>
                <a:uFillTx/>
                <a:latin typeface="Arial"/>
                <a:cs typeface="Arial"/>
                <a:sym typeface="Arial"/>
              </a:rPr>
              <a:t>Financial Statements</a:t>
            </a:r>
            <a:endParaRPr kumimoji="0" sz="700" b="1" i="0" u="none" strike="noStrike" kern="1200" cap="none" spc="0" normalizeH="0" baseline="0" noProof="0" dirty="0">
              <a:ln>
                <a:noFill/>
              </a:ln>
              <a:solidFill>
                <a:srgbClr val="FFFFFF"/>
              </a:solidFill>
              <a:effectLst/>
              <a:uLnTx/>
              <a:uFillTx/>
              <a:latin typeface="Arial"/>
              <a:cs typeface="Arial"/>
              <a:sym typeface="Arial"/>
            </a:endParaRPr>
          </a:p>
        </p:txBody>
      </p:sp>
      <p:sp>
        <p:nvSpPr>
          <p:cNvPr id="33" name="Google Shape;87;p17">
            <a:extLst>
              <a:ext uri="{FF2B5EF4-FFF2-40B4-BE49-F238E27FC236}">
                <a16:creationId xmlns:a16="http://schemas.microsoft.com/office/drawing/2014/main" id="{0390F431-1632-48CC-A531-CA1AE5B23930}"/>
              </a:ext>
            </a:extLst>
          </p:cNvPr>
          <p:cNvSpPr/>
          <p:nvPr/>
        </p:nvSpPr>
        <p:spPr>
          <a:xfrm>
            <a:off x="8602363" y="6630191"/>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Industry Comparison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5" name="Google Shape;88;p17">
            <a:extLst>
              <a:ext uri="{FF2B5EF4-FFF2-40B4-BE49-F238E27FC236}">
                <a16:creationId xmlns:a16="http://schemas.microsoft.com/office/drawing/2014/main" id="{CECA9B2B-BF81-4DDE-A1DB-3820273ED6E7}"/>
              </a:ext>
            </a:extLst>
          </p:cNvPr>
          <p:cNvSpPr/>
          <p:nvPr/>
        </p:nvSpPr>
        <p:spPr>
          <a:xfrm>
            <a:off x="5348895"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Management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7" name="Google Shape;89;p17">
            <a:extLst>
              <a:ext uri="{FF2B5EF4-FFF2-40B4-BE49-F238E27FC236}">
                <a16:creationId xmlns:a16="http://schemas.microsoft.com/office/drawing/2014/main" id="{22DC569A-3D03-419E-958D-27B7592ADD48}"/>
              </a:ext>
            </a:extLst>
          </p:cNvPr>
          <p:cNvSpPr/>
          <p:nvPr/>
        </p:nvSpPr>
        <p:spPr>
          <a:xfrm>
            <a:off x="10229097" y="6620604"/>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Recommendation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42" name="Google Shape;177;p21">
            <a:extLst>
              <a:ext uri="{FF2B5EF4-FFF2-40B4-BE49-F238E27FC236}">
                <a16:creationId xmlns:a16="http://schemas.microsoft.com/office/drawing/2014/main" id="{BB91A532-3C03-4749-9D9A-F0AD9E7704CC}"/>
              </a:ext>
            </a:extLst>
          </p:cNvPr>
          <p:cNvSpPr txBox="1"/>
          <p:nvPr/>
        </p:nvSpPr>
        <p:spPr>
          <a:xfrm>
            <a:off x="311699" y="317372"/>
            <a:ext cx="11448597" cy="572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2020 Q3</a:t>
            </a:r>
            <a:endParaRPr kumimoji="0"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43" name="Google Shape;178;p21">
            <a:extLst>
              <a:ext uri="{FF2B5EF4-FFF2-40B4-BE49-F238E27FC236}">
                <a16:creationId xmlns:a16="http://schemas.microsoft.com/office/drawing/2014/main" id="{70DDC327-B98F-4DAD-AE6B-C82A67DE05A4}"/>
              </a:ext>
            </a:extLst>
          </p:cNvPr>
          <p:cNvCxnSpPr>
            <a:cxnSpLocks/>
          </p:cNvCxnSpPr>
          <p:nvPr/>
        </p:nvCxnSpPr>
        <p:spPr>
          <a:xfrm>
            <a:off x="311700" y="721272"/>
            <a:ext cx="11448597" cy="0"/>
          </a:xfrm>
          <a:prstGeom prst="straightConnector1">
            <a:avLst/>
          </a:prstGeom>
          <a:noFill/>
          <a:ln w="9525" cap="flat" cmpd="sng">
            <a:solidFill>
              <a:srgbClr val="595959"/>
            </a:solidFill>
            <a:prstDash val="solid"/>
            <a:round/>
            <a:headEnd type="none" w="med" len="med"/>
            <a:tailEnd type="none" w="med" len="med"/>
          </a:ln>
        </p:spPr>
      </p:cxnSp>
      <p:pic>
        <p:nvPicPr>
          <p:cNvPr id="44" name="Picture 43">
            <a:extLst>
              <a:ext uri="{FF2B5EF4-FFF2-40B4-BE49-F238E27FC236}">
                <a16:creationId xmlns:a16="http://schemas.microsoft.com/office/drawing/2014/main" id="{3C010A20-37DF-4353-910B-673502A547C0}"/>
              </a:ext>
            </a:extLst>
          </p:cNvPr>
          <p:cNvPicPr>
            <a:picLocks noChangeAspect="1"/>
          </p:cNvPicPr>
          <p:nvPr/>
        </p:nvPicPr>
        <p:blipFill>
          <a:blip r:embed="rId3"/>
          <a:stretch>
            <a:fillRect/>
          </a:stretch>
        </p:blipFill>
        <p:spPr>
          <a:xfrm>
            <a:off x="10299713" y="81521"/>
            <a:ext cx="1460584" cy="500499"/>
          </a:xfrm>
          <a:prstGeom prst="rect">
            <a:avLst/>
          </a:prstGeom>
        </p:spPr>
      </p:pic>
      <p:sp>
        <p:nvSpPr>
          <p:cNvPr id="45" name="Google Shape;179;p21">
            <a:extLst>
              <a:ext uri="{FF2B5EF4-FFF2-40B4-BE49-F238E27FC236}">
                <a16:creationId xmlns:a16="http://schemas.microsoft.com/office/drawing/2014/main" id="{04FB3163-A04E-4E69-B5F7-C3A288E9275C}"/>
              </a:ext>
            </a:extLst>
          </p:cNvPr>
          <p:cNvSpPr txBox="1"/>
          <p:nvPr/>
        </p:nvSpPr>
        <p:spPr>
          <a:xfrm>
            <a:off x="311700" y="650197"/>
            <a:ext cx="2668464" cy="29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Statement of Cash Flows - Operating</a:t>
            </a:r>
          </a:p>
        </p:txBody>
      </p:sp>
      <p:sp>
        <p:nvSpPr>
          <p:cNvPr id="2" name="Rectangle 1">
            <a:extLst>
              <a:ext uri="{FF2B5EF4-FFF2-40B4-BE49-F238E27FC236}">
                <a16:creationId xmlns:a16="http://schemas.microsoft.com/office/drawing/2014/main" id="{DF412714-7F55-448C-AA69-1013A4D80A33}"/>
              </a:ext>
            </a:extLst>
          </p:cNvPr>
          <p:cNvSpPr/>
          <p:nvPr/>
        </p:nvSpPr>
        <p:spPr>
          <a:xfrm>
            <a:off x="1554550" y="5552767"/>
            <a:ext cx="8903328" cy="2140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a:extLst>
              <a:ext uri="{FF2B5EF4-FFF2-40B4-BE49-F238E27FC236}">
                <a16:creationId xmlns:a16="http://schemas.microsoft.com/office/drawing/2014/main" id="{11D07D17-F2B4-4048-95B5-FDC22ECD67C5}"/>
              </a:ext>
            </a:extLst>
          </p:cNvPr>
          <p:cNvSpPr/>
          <p:nvPr/>
        </p:nvSpPr>
        <p:spPr>
          <a:xfrm>
            <a:off x="1554550" y="3188493"/>
            <a:ext cx="8903328" cy="2140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a:extLst>
              <a:ext uri="{FF2B5EF4-FFF2-40B4-BE49-F238E27FC236}">
                <a16:creationId xmlns:a16="http://schemas.microsoft.com/office/drawing/2014/main" id="{9CD55746-5842-4451-A296-6981C782B715}"/>
              </a:ext>
            </a:extLst>
          </p:cNvPr>
          <p:cNvSpPr/>
          <p:nvPr/>
        </p:nvSpPr>
        <p:spPr>
          <a:xfrm>
            <a:off x="1554550" y="4826974"/>
            <a:ext cx="8903328" cy="2140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51921041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oogle Shape;82;p17">
            <a:extLst>
              <a:ext uri="{FF2B5EF4-FFF2-40B4-BE49-F238E27FC236}">
                <a16:creationId xmlns:a16="http://schemas.microsoft.com/office/drawing/2014/main" id="{CFF124AF-5CBB-4224-983B-73E7AA2D621D}"/>
              </a:ext>
            </a:extLst>
          </p:cNvPr>
          <p:cNvSpPr/>
          <p:nvPr/>
        </p:nvSpPr>
        <p:spPr>
          <a:xfrm>
            <a:off x="0" y="6576300"/>
            <a:ext cx="12192000" cy="281700"/>
          </a:xfrm>
          <a:prstGeom prst="rect">
            <a:avLst/>
          </a:prstGeom>
          <a:solidFill>
            <a:srgbClr val="003F5F"/>
          </a:solidFill>
          <a:ln>
            <a:solidFill>
              <a:srgbClr val="003F5F"/>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5" name="Google Shape;83;p17">
            <a:extLst>
              <a:ext uri="{FF2B5EF4-FFF2-40B4-BE49-F238E27FC236}">
                <a16:creationId xmlns:a16="http://schemas.microsoft.com/office/drawing/2014/main" id="{5EB9D4BC-B253-4A91-BA44-2EA529C05FB4}"/>
              </a:ext>
            </a:extLst>
          </p:cNvPr>
          <p:cNvSpPr/>
          <p:nvPr/>
        </p:nvSpPr>
        <p:spPr>
          <a:xfrm>
            <a:off x="468693"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Stock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27" name="Google Shape;84;p17">
            <a:extLst>
              <a:ext uri="{FF2B5EF4-FFF2-40B4-BE49-F238E27FC236}">
                <a16:creationId xmlns:a16="http://schemas.microsoft.com/office/drawing/2014/main" id="{4DC4CED1-858F-4D71-AB5E-A8DCB1ABE108}"/>
              </a:ext>
            </a:extLst>
          </p:cNvPr>
          <p:cNvSpPr/>
          <p:nvPr/>
        </p:nvSpPr>
        <p:spPr>
          <a:xfrm>
            <a:off x="2095427"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Company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29" name="Google Shape;85;p17">
            <a:extLst>
              <a:ext uri="{FF2B5EF4-FFF2-40B4-BE49-F238E27FC236}">
                <a16:creationId xmlns:a16="http://schemas.microsoft.com/office/drawing/2014/main" id="{F2758B6C-CAAB-4767-B639-2743E747E22F}"/>
              </a:ext>
            </a:extLst>
          </p:cNvPr>
          <p:cNvSpPr/>
          <p:nvPr/>
        </p:nvSpPr>
        <p:spPr>
          <a:xfrm>
            <a:off x="3722161"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Corporate Strategy and Risk</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1" name="Google Shape;86;p17">
            <a:extLst>
              <a:ext uri="{FF2B5EF4-FFF2-40B4-BE49-F238E27FC236}">
                <a16:creationId xmlns:a16="http://schemas.microsoft.com/office/drawing/2014/main" id="{57562114-F416-4355-9811-1825DC88E1B7}"/>
              </a:ext>
            </a:extLst>
          </p:cNvPr>
          <p:cNvSpPr/>
          <p:nvPr/>
        </p:nvSpPr>
        <p:spPr>
          <a:xfrm>
            <a:off x="6975629" y="6623695"/>
            <a:ext cx="1531200" cy="192600"/>
          </a:xfrm>
          <a:prstGeom prst="chevron">
            <a:avLst>
              <a:gd name="adj" fmla="val 50000"/>
            </a:avLst>
          </a:prstGeom>
          <a:solidFill>
            <a:srgbClr val="666666"/>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FFFFFF"/>
                </a:solidFill>
                <a:effectLst/>
                <a:uLnTx/>
                <a:uFillTx/>
                <a:latin typeface="Arial"/>
                <a:cs typeface="Arial"/>
                <a:sym typeface="Arial"/>
              </a:rPr>
              <a:t>Financial Statements</a:t>
            </a:r>
            <a:endParaRPr kumimoji="0" sz="700" b="1" i="0" u="none" strike="noStrike" kern="1200" cap="none" spc="0" normalizeH="0" baseline="0" noProof="0" dirty="0">
              <a:ln>
                <a:noFill/>
              </a:ln>
              <a:solidFill>
                <a:srgbClr val="FFFFFF"/>
              </a:solidFill>
              <a:effectLst/>
              <a:uLnTx/>
              <a:uFillTx/>
              <a:latin typeface="Arial"/>
              <a:cs typeface="Arial"/>
              <a:sym typeface="Arial"/>
            </a:endParaRPr>
          </a:p>
        </p:txBody>
      </p:sp>
      <p:sp>
        <p:nvSpPr>
          <p:cNvPr id="33" name="Google Shape;87;p17">
            <a:extLst>
              <a:ext uri="{FF2B5EF4-FFF2-40B4-BE49-F238E27FC236}">
                <a16:creationId xmlns:a16="http://schemas.microsoft.com/office/drawing/2014/main" id="{0390F431-1632-48CC-A531-CA1AE5B23930}"/>
              </a:ext>
            </a:extLst>
          </p:cNvPr>
          <p:cNvSpPr/>
          <p:nvPr/>
        </p:nvSpPr>
        <p:spPr>
          <a:xfrm>
            <a:off x="8602363" y="6630191"/>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Industry Comparison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5" name="Google Shape;88;p17">
            <a:extLst>
              <a:ext uri="{FF2B5EF4-FFF2-40B4-BE49-F238E27FC236}">
                <a16:creationId xmlns:a16="http://schemas.microsoft.com/office/drawing/2014/main" id="{CECA9B2B-BF81-4DDE-A1DB-3820273ED6E7}"/>
              </a:ext>
            </a:extLst>
          </p:cNvPr>
          <p:cNvSpPr/>
          <p:nvPr/>
        </p:nvSpPr>
        <p:spPr>
          <a:xfrm>
            <a:off x="5348895"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Management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7" name="Google Shape;89;p17">
            <a:extLst>
              <a:ext uri="{FF2B5EF4-FFF2-40B4-BE49-F238E27FC236}">
                <a16:creationId xmlns:a16="http://schemas.microsoft.com/office/drawing/2014/main" id="{22DC569A-3D03-419E-958D-27B7592ADD48}"/>
              </a:ext>
            </a:extLst>
          </p:cNvPr>
          <p:cNvSpPr/>
          <p:nvPr/>
        </p:nvSpPr>
        <p:spPr>
          <a:xfrm>
            <a:off x="10229097" y="6620604"/>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Recommendation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pic>
        <p:nvPicPr>
          <p:cNvPr id="41" name="Picture 40">
            <a:extLst>
              <a:ext uri="{FF2B5EF4-FFF2-40B4-BE49-F238E27FC236}">
                <a16:creationId xmlns:a16="http://schemas.microsoft.com/office/drawing/2014/main" id="{1DCB66E9-CA7F-420D-A672-99FB775710F8}"/>
              </a:ext>
            </a:extLst>
          </p:cNvPr>
          <p:cNvPicPr>
            <a:picLocks noChangeAspect="1"/>
          </p:cNvPicPr>
          <p:nvPr/>
        </p:nvPicPr>
        <p:blipFill rotWithShape="1">
          <a:blip r:embed="rId2"/>
          <a:srcRect t="60806"/>
          <a:stretch/>
        </p:blipFill>
        <p:spPr>
          <a:xfrm>
            <a:off x="1124308" y="1963025"/>
            <a:ext cx="9943383" cy="3214298"/>
          </a:xfrm>
          <a:prstGeom prst="rect">
            <a:avLst/>
          </a:prstGeom>
        </p:spPr>
      </p:pic>
      <p:sp>
        <p:nvSpPr>
          <p:cNvPr id="12" name="Google Shape;177;p21">
            <a:extLst>
              <a:ext uri="{FF2B5EF4-FFF2-40B4-BE49-F238E27FC236}">
                <a16:creationId xmlns:a16="http://schemas.microsoft.com/office/drawing/2014/main" id="{CCB6B4AB-CA0D-4E34-89BB-EE7B1107AAD4}"/>
              </a:ext>
            </a:extLst>
          </p:cNvPr>
          <p:cNvSpPr txBox="1"/>
          <p:nvPr/>
        </p:nvSpPr>
        <p:spPr>
          <a:xfrm>
            <a:off x="311699" y="317372"/>
            <a:ext cx="11448597" cy="572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2020 Q3</a:t>
            </a:r>
            <a:endParaRPr kumimoji="0"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13" name="Google Shape;178;p21">
            <a:extLst>
              <a:ext uri="{FF2B5EF4-FFF2-40B4-BE49-F238E27FC236}">
                <a16:creationId xmlns:a16="http://schemas.microsoft.com/office/drawing/2014/main" id="{E3C05C56-DA3F-411B-8C1E-EDAE25DD6800}"/>
              </a:ext>
            </a:extLst>
          </p:cNvPr>
          <p:cNvCxnSpPr>
            <a:cxnSpLocks/>
          </p:cNvCxnSpPr>
          <p:nvPr/>
        </p:nvCxnSpPr>
        <p:spPr>
          <a:xfrm>
            <a:off x="311700" y="721272"/>
            <a:ext cx="11448597" cy="0"/>
          </a:xfrm>
          <a:prstGeom prst="straightConnector1">
            <a:avLst/>
          </a:prstGeom>
          <a:noFill/>
          <a:ln w="9525" cap="flat" cmpd="sng">
            <a:solidFill>
              <a:srgbClr val="595959"/>
            </a:solidFill>
            <a:prstDash val="solid"/>
            <a:round/>
            <a:headEnd type="none" w="med" len="med"/>
            <a:tailEnd type="none" w="med" len="med"/>
          </a:ln>
        </p:spPr>
      </p:cxnSp>
      <p:pic>
        <p:nvPicPr>
          <p:cNvPr id="14" name="Picture 13">
            <a:extLst>
              <a:ext uri="{FF2B5EF4-FFF2-40B4-BE49-F238E27FC236}">
                <a16:creationId xmlns:a16="http://schemas.microsoft.com/office/drawing/2014/main" id="{0C09E1AC-BE66-4A98-82F3-6B502FD85CB6}"/>
              </a:ext>
            </a:extLst>
          </p:cNvPr>
          <p:cNvPicPr>
            <a:picLocks noChangeAspect="1"/>
          </p:cNvPicPr>
          <p:nvPr/>
        </p:nvPicPr>
        <p:blipFill>
          <a:blip r:embed="rId3"/>
          <a:stretch>
            <a:fillRect/>
          </a:stretch>
        </p:blipFill>
        <p:spPr>
          <a:xfrm>
            <a:off x="10299713" y="81521"/>
            <a:ext cx="1460584" cy="500499"/>
          </a:xfrm>
          <a:prstGeom prst="rect">
            <a:avLst/>
          </a:prstGeom>
        </p:spPr>
      </p:pic>
      <p:sp>
        <p:nvSpPr>
          <p:cNvPr id="15" name="Google Shape;179;p21">
            <a:extLst>
              <a:ext uri="{FF2B5EF4-FFF2-40B4-BE49-F238E27FC236}">
                <a16:creationId xmlns:a16="http://schemas.microsoft.com/office/drawing/2014/main" id="{AA497428-A969-45CD-B441-4375844A444C}"/>
              </a:ext>
            </a:extLst>
          </p:cNvPr>
          <p:cNvSpPr txBox="1"/>
          <p:nvPr/>
        </p:nvSpPr>
        <p:spPr>
          <a:xfrm>
            <a:off x="311700" y="650197"/>
            <a:ext cx="4042186" cy="29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Statement of Cash Flows – Investing and Financing</a:t>
            </a:r>
          </a:p>
        </p:txBody>
      </p:sp>
      <p:sp>
        <p:nvSpPr>
          <p:cNvPr id="2" name="Rectangle 1">
            <a:extLst>
              <a:ext uri="{FF2B5EF4-FFF2-40B4-BE49-F238E27FC236}">
                <a16:creationId xmlns:a16="http://schemas.microsoft.com/office/drawing/2014/main" id="{50816F4C-8AEF-419C-B839-F9F4C61A5304}"/>
              </a:ext>
            </a:extLst>
          </p:cNvPr>
          <p:cNvSpPr/>
          <p:nvPr/>
        </p:nvSpPr>
        <p:spPr>
          <a:xfrm>
            <a:off x="1234293" y="3318120"/>
            <a:ext cx="9943382" cy="2140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a:extLst>
              <a:ext uri="{FF2B5EF4-FFF2-40B4-BE49-F238E27FC236}">
                <a16:creationId xmlns:a16="http://schemas.microsoft.com/office/drawing/2014/main" id="{42631538-E25C-4593-B608-ADFD64CE2128}"/>
              </a:ext>
            </a:extLst>
          </p:cNvPr>
          <p:cNvSpPr/>
          <p:nvPr/>
        </p:nvSpPr>
        <p:spPr>
          <a:xfrm>
            <a:off x="1234293" y="4887242"/>
            <a:ext cx="9943382" cy="2140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66111285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oogle Shape;82;p17">
            <a:extLst>
              <a:ext uri="{FF2B5EF4-FFF2-40B4-BE49-F238E27FC236}">
                <a16:creationId xmlns:a16="http://schemas.microsoft.com/office/drawing/2014/main" id="{2E3B8544-CFD4-48A0-92F3-4437B644DAAC}"/>
              </a:ext>
            </a:extLst>
          </p:cNvPr>
          <p:cNvSpPr/>
          <p:nvPr/>
        </p:nvSpPr>
        <p:spPr>
          <a:xfrm>
            <a:off x="0" y="6576300"/>
            <a:ext cx="12192000" cy="281700"/>
          </a:xfrm>
          <a:prstGeom prst="rect">
            <a:avLst/>
          </a:prstGeom>
          <a:solidFill>
            <a:srgbClr val="003F5F"/>
          </a:solidFill>
          <a:ln>
            <a:solidFill>
              <a:srgbClr val="003F5F"/>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5" name="Google Shape;83;p17">
            <a:extLst>
              <a:ext uri="{FF2B5EF4-FFF2-40B4-BE49-F238E27FC236}">
                <a16:creationId xmlns:a16="http://schemas.microsoft.com/office/drawing/2014/main" id="{B4B3AEA3-5649-4C1A-9825-C2EA79ABA65B}"/>
              </a:ext>
            </a:extLst>
          </p:cNvPr>
          <p:cNvSpPr/>
          <p:nvPr/>
        </p:nvSpPr>
        <p:spPr>
          <a:xfrm>
            <a:off x="468693"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Stock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27" name="Google Shape;84;p17">
            <a:extLst>
              <a:ext uri="{FF2B5EF4-FFF2-40B4-BE49-F238E27FC236}">
                <a16:creationId xmlns:a16="http://schemas.microsoft.com/office/drawing/2014/main" id="{34D19A75-DFE5-41E6-9C31-E17A31EC58E2}"/>
              </a:ext>
            </a:extLst>
          </p:cNvPr>
          <p:cNvSpPr/>
          <p:nvPr/>
        </p:nvSpPr>
        <p:spPr>
          <a:xfrm>
            <a:off x="2095427"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Company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29" name="Google Shape;85;p17">
            <a:extLst>
              <a:ext uri="{FF2B5EF4-FFF2-40B4-BE49-F238E27FC236}">
                <a16:creationId xmlns:a16="http://schemas.microsoft.com/office/drawing/2014/main" id="{B347327C-088F-47A8-8A1D-858615D4DFC2}"/>
              </a:ext>
            </a:extLst>
          </p:cNvPr>
          <p:cNvSpPr/>
          <p:nvPr/>
        </p:nvSpPr>
        <p:spPr>
          <a:xfrm>
            <a:off x="3722161"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Corporate Strategy and Risk</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1" name="Google Shape;86;p17">
            <a:extLst>
              <a:ext uri="{FF2B5EF4-FFF2-40B4-BE49-F238E27FC236}">
                <a16:creationId xmlns:a16="http://schemas.microsoft.com/office/drawing/2014/main" id="{D32C8A11-2887-47EC-8765-180EDA0E3672}"/>
              </a:ext>
            </a:extLst>
          </p:cNvPr>
          <p:cNvSpPr/>
          <p:nvPr/>
        </p:nvSpPr>
        <p:spPr>
          <a:xfrm>
            <a:off x="6975629" y="6623695"/>
            <a:ext cx="1531200" cy="192600"/>
          </a:xfrm>
          <a:prstGeom prst="chevron">
            <a:avLst>
              <a:gd name="adj" fmla="val 50000"/>
            </a:avLst>
          </a:prstGeom>
          <a:solidFill>
            <a:srgbClr val="666666"/>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FFFFFF"/>
                </a:solidFill>
                <a:effectLst/>
                <a:uLnTx/>
                <a:uFillTx/>
                <a:latin typeface="Arial"/>
                <a:cs typeface="Arial"/>
                <a:sym typeface="Arial"/>
              </a:rPr>
              <a:t>Financial Statements</a:t>
            </a:r>
            <a:endParaRPr kumimoji="0" sz="700" b="1" i="0" u="none" strike="noStrike" kern="1200" cap="none" spc="0" normalizeH="0" baseline="0" noProof="0" dirty="0">
              <a:ln>
                <a:noFill/>
              </a:ln>
              <a:solidFill>
                <a:srgbClr val="FFFFFF"/>
              </a:solidFill>
              <a:effectLst/>
              <a:uLnTx/>
              <a:uFillTx/>
              <a:latin typeface="Arial"/>
              <a:cs typeface="Arial"/>
              <a:sym typeface="Arial"/>
            </a:endParaRPr>
          </a:p>
        </p:txBody>
      </p:sp>
      <p:sp>
        <p:nvSpPr>
          <p:cNvPr id="33" name="Google Shape;87;p17">
            <a:extLst>
              <a:ext uri="{FF2B5EF4-FFF2-40B4-BE49-F238E27FC236}">
                <a16:creationId xmlns:a16="http://schemas.microsoft.com/office/drawing/2014/main" id="{C3CF9EAA-FA87-4E62-8AF5-F02DA2EB3C44}"/>
              </a:ext>
            </a:extLst>
          </p:cNvPr>
          <p:cNvSpPr/>
          <p:nvPr/>
        </p:nvSpPr>
        <p:spPr>
          <a:xfrm>
            <a:off x="8602363" y="6630191"/>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Industry Comparison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5" name="Google Shape;88;p17">
            <a:extLst>
              <a:ext uri="{FF2B5EF4-FFF2-40B4-BE49-F238E27FC236}">
                <a16:creationId xmlns:a16="http://schemas.microsoft.com/office/drawing/2014/main" id="{76C29D7F-1CE2-415D-A4CB-5B424C1371C3}"/>
              </a:ext>
            </a:extLst>
          </p:cNvPr>
          <p:cNvSpPr/>
          <p:nvPr/>
        </p:nvSpPr>
        <p:spPr>
          <a:xfrm>
            <a:off x="5348895"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Management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7" name="Google Shape;89;p17">
            <a:extLst>
              <a:ext uri="{FF2B5EF4-FFF2-40B4-BE49-F238E27FC236}">
                <a16:creationId xmlns:a16="http://schemas.microsoft.com/office/drawing/2014/main" id="{85922BFE-921A-406F-8445-2EEFB78D7ACB}"/>
              </a:ext>
            </a:extLst>
          </p:cNvPr>
          <p:cNvSpPr/>
          <p:nvPr/>
        </p:nvSpPr>
        <p:spPr>
          <a:xfrm>
            <a:off x="10229097" y="6620604"/>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Recommendation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40" name="Google Shape;177;p21">
            <a:extLst>
              <a:ext uri="{FF2B5EF4-FFF2-40B4-BE49-F238E27FC236}">
                <a16:creationId xmlns:a16="http://schemas.microsoft.com/office/drawing/2014/main" id="{0D0109D3-C89B-42DA-B899-170FBAEDCA71}"/>
              </a:ext>
            </a:extLst>
          </p:cNvPr>
          <p:cNvSpPr txBox="1"/>
          <p:nvPr/>
        </p:nvSpPr>
        <p:spPr>
          <a:xfrm>
            <a:off x="311699" y="317372"/>
            <a:ext cx="11448597" cy="572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2020 Q3</a:t>
            </a:r>
            <a:endParaRPr kumimoji="0"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41" name="Google Shape;178;p21">
            <a:extLst>
              <a:ext uri="{FF2B5EF4-FFF2-40B4-BE49-F238E27FC236}">
                <a16:creationId xmlns:a16="http://schemas.microsoft.com/office/drawing/2014/main" id="{FBFD7F75-C992-42F7-BD64-4580D8446096}"/>
              </a:ext>
            </a:extLst>
          </p:cNvPr>
          <p:cNvCxnSpPr>
            <a:cxnSpLocks/>
          </p:cNvCxnSpPr>
          <p:nvPr/>
        </p:nvCxnSpPr>
        <p:spPr>
          <a:xfrm>
            <a:off x="311700" y="721272"/>
            <a:ext cx="11448597" cy="0"/>
          </a:xfrm>
          <a:prstGeom prst="straightConnector1">
            <a:avLst/>
          </a:prstGeom>
          <a:noFill/>
          <a:ln w="9525" cap="flat" cmpd="sng">
            <a:solidFill>
              <a:srgbClr val="595959"/>
            </a:solidFill>
            <a:prstDash val="solid"/>
            <a:round/>
            <a:headEnd type="none" w="med" len="med"/>
            <a:tailEnd type="none" w="med" len="med"/>
          </a:ln>
        </p:spPr>
      </p:cxnSp>
      <p:pic>
        <p:nvPicPr>
          <p:cNvPr id="42" name="Picture 41">
            <a:extLst>
              <a:ext uri="{FF2B5EF4-FFF2-40B4-BE49-F238E27FC236}">
                <a16:creationId xmlns:a16="http://schemas.microsoft.com/office/drawing/2014/main" id="{ED10FE80-9780-4E0E-84C6-83553CCF262D}"/>
              </a:ext>
            </a:extLst>
          </p:cNvPr>
          <p:cNvPicPr>
            <a:picLocks noChangeAspect="1"/>
          </p:cNvPicPr>
          <p:nvPr/>
        </p:nvPicPr>
        <p:blipFill>
          <a:blip r:embed="rId3"/>
          <a:stretch>
            <a:fillRect/>
          </a:stretch>
        </p:blipFill>
        <p:spPr>
          <a:xfrm>
            <a:off x="10299713" y="81521"/>
            <a:ext cx="1460584" cy="500499"/>
          </a:xfrm>
          <a:prstGeom prst="rect">
            <a:avLst/>
          </a:prstGeom>
        </p:spPr>
      </p:pic>
      <p:sp>
        <p:nvSpPr>
          <p:cNvPr id="43" name="Google Shape;179;p21">
            <a:extLst>
              <a:ext uri="{FF2B5EF4-FFF2-40B4-BE49-F238E27FC236}">
                <a16:creationId xmlns:a16="http://schemas.microsoft.com/office/drawing/2014/main" id="{6FBD33D5-7603-4ACA-B25E-04B6FD821C80}"/>
              </a:ext>
            </a:extLst>
          </p:cNvPr>
          <p:cNvSpPr txBox="1"/>
          <p:nvPr/>
        </p:nvSpPr>
        <p:spPr>
          <a:xfrm>
            <a:off x="311700" y="650197"/>
            <a:ext cx="2668464" cy="29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MD&amp;A</a:t>
            </a:r>
          </a:p>
        </p:txBody>
      </p:sp>
      <p:pic>
        <p:nvPicPr>
          <p:cNvPr id="3" name="Picture 2">
            <a:extLst>
              <a:ext uri="{FF2B5EF4-FFF2-40B4-BE49-F238E27FC236}">
                <a16:creationId xmlns:a16="http://schemas.microsoft.com/office/drawing/2014/main" id="{F32F9084-EC1F-4C22-A2AE-32C74948D8D6}"/>
              </a:ext>
            </a:extLst>
          </p:cNvPr>
          <p:cNvPicPr>
            <a:picLocks noChangeAspect="1"/>
          </p:cNvPicPr>
          <p:nvPr/>
        </p:nvPicPr>
        <p:blipFill rotWithShape="1">
          <a:blip r:embed="rId4"/>
          <a:srcRect t="931"/>
          <a:stretch/>
        </p:blipFill>
        <p:spPr>
          <a:xfrm>
            <a:off x="1371600" y="1598063"/>
            <a:ext cx="9448800" cy="3972681"/>
          </a:xfrm>
          <a:prstGeom prst="rect">
            <a:avLst/>
          </a:prstGeom>
        </p:spPr>
      </p:pic>
      <p:sp>
        <p:nvSpPr>
          <p:cNvPr id="4" name="TextBox 3">
            <a:extLst>
              <a:ext uri="{FF2B5EF4-FFF2-40B4-BE49-F238E27FC236}">
                <a16:creationId xmlns:a16="http://schemas.microsoft.com/office/drawing/2014/main" id="{124853C0-9C8C-46E6-92B8-1A40D9DCD6C7}"/>
              </a:ext>
            </a:extLst>
          </p:cNvPr>
          <p:cNvSpPr txBox="1"/>
          <p:nvPr/>
        </p:nvSpPr>
        <p:spPr>
          <a:xfrm>
            <a:off x="4305331" y="1301611"/>
            <a:ext cx="44447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rPr>
              <a:t>Consolidated Results of Operations</a:t>
            </a:r>
          </a:p>
        </p:txBody>
      </p:sp>
      <p:sp>
        <p:nvSpPr>
          <p:cNvPr id="2" name="Rectangle 1">
            <a:extLst>
              <a:ext uri="{FF2B5EF4-FFF2-40B4-BE49-F238E27FC236}">
                <a16:creationId xmlns:a16="http://schemas.microsoft.com/office/drawing/2014/main" id="{929D8F1D-A5F1-4C30-8DB5-55326AA72820}"/>
              </a:ext>
            </a:extLst>
          </p:cNvPr>
          <p:cNvSpPr/>
          <p:nvPr/>
        </p:nvSpPr>
        <p:spPr>
          <a:xfrm>
            <a:off x="1234293" y="5259290"/>
            <a:ext cx="9943382" cy="2140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a:extLst>
              <a:ext uri="{FF2B5EF4-FFF2-40B4-BE49-F238E27FC236}">
                <a16:creationId xmlns:a16="http://schemas.microsoft.com/office/drawing/2014/main" id="{19D53DA5-0BBE-48C7-B1A7-06AB5D44C155}"/>
              </a:ext>
            </a:extLst>
          </p:cNvPr>
          <p:cNvSpPr/>
          <p:nvPr/>
        </p:nvSpPr>
        <p:spPr>
          <a:xfrm>
            <a:off x="1234293" y="3710572"/>
            <a:ext cx="9943382" cy="2140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20465216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44C74C3-4A07-405C-9F33-008F92E893A6}"/>
              </a:ext>
            </a:extLst>
          </p:cNvPr>
          <p:cNvPicPr>
            <a:picLocks noChangeAspect="1"/>
          </p:cNvPicPr>
          <p:nvPr/>
        </p:nvPicPr>
        <p:blipFill>
          <a:blip r:embed="rId2"/>
          <a:stretch>
            <a:fillRect/>
          </a:stretch>
        </p:blipFill>
        <p:spPr>
          <a:xfrm>
            <a:off x="2349822" y="1717195"/>
            <a:ext cx="7372350" cy="4191000"/>
          </a:xfrm>
          <a:prstGeom prst="rect">
            <a:avLst/>
          </a:prstGeom>
        </p:spPr>
      </p:pic>
      <p:sp>
        <p:nvSpPr>
          <p:cNvPr id="8" name="TextBox 7">
            <a:extLst>
              <a:ext uri="{FF2B5EF4-FFF2-40B4-BE49-F238E27FC236}">
                <a16:creationId xmlns:a16="http://schemas.microsoft.com/office/drawing/2014/main" id="{6003E103-0D31-4E00-A29D-6DC4A82447E4}"/>
              </a:ext>
            </a:extLst>
          </p:cNvPr>
          <p:cNvSpPr txBox="1"/>
          <p:nvPr/>
        </p:nvSpPr>
        <p:spPr>
          <a:xfrm>
            <a:off x="4305331" y="1301611"/>
            <a:ext cx="44447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rPr>
              <a:t>Consolidated Results of Operations</a:t>
            </a:r>
          </a:p>
        </p:txBody>
      </p:sp>
      <p:sp>
        <p:nvSpPr>
          <p:cNvPr id="24" name="Google Shape;82;p17">
            <a:extLst>
              <a:ext uri="{FF2B5EF4-FFF2-40B4-BE49-F238E27FC236}">
                <a16:creationId xmlns:a16="http://schemas.microsoft.com/office/drawing/2014/main" id="{8D00ADBC-45AB-460C-A276-C0E42F0EFA51}"/>
              </a:ext>
            </a:extLst>
          </p:cNvPr>
          <p:cNvSpPr/>
          <p:nvPr/>
        </p:nvSpPr>
        <p:spPr>
          <a:xfrm>
            <a:off x="0" y="6576300"/>
            <a:ext cx="12192000" cy="281700"/>
          </a:xfrm>
          <a:prstGeom prst="rect">
            <a:avLst/>
          </a:prstGeom>
          <a:solidFill>
            <a:srgbClr val="003F5F"/>
          </a:solidFill>
          <a:ln>
            <a:solidFill>
              <a:srgbClr val="003F5F"/>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6" name="Google Shape;83;p17">
            <a:extLst>
              <a:ext uri="{FF2B5EF4-FFF2-40B4-BE49-F238E27FC236}">
                <a16:creationId xmlns:a16="http://schemas.microsoft.com/office/drawing/2014/main" id="{D1026DBF-4DD0-494E-96CA-A11D54BC6230}"/>
              </a:ext>
            </a:extLst>
          </p:cNvPr>
          <p:cNvSpPr/>
          <p:nvPr/>
        </p:nvSpPr>
        <p:spPr>
          <a:xfrm>
            <a:off x="468693"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Stock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28" name="Google Shape;84;p17">
            <a:extLst>
              <a:ext uri="{FF2B5EF4-FFF2-40B4-BE49-F238E27FC236}">
                <a16:creationId xmlns:a16="http://schemas.microsoft.com/office/drawing/2014/main" id="{BDE45201-F829-4348-92BA-27B0399C7F8F}"/>
              </a:ext>
            </a:extLst>
          </p:cNvPr>
          <p:cNvSpPr/>
          <p:nvPr/>
        </p:nvSpPr>
        <p:spPr>
          <a:xfrm>
            <a:off x="2095427"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Company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0" name="Google Shape;85;p17">
            <a:extLst>
              <a:ext uri="{FF2B5EF4-FFF2-40B4-BE49-F238E27FC236}">
                <a16:creationId xmlns:a16="http://schemas.microsoft.com/office/drawing/2014/main" id="{4DC87ECF-A7E9-4C03-AFA9-99595C1E8FD3}"/>
              </a:ext>
            </a:extLst>
          </p:cNvPr>
          <p:cNvSpPr/>
          <p:nvPr/>
        </p:nvSpPr>
        <p:spPr>
          <a:xfrm>
            <a:off x="3722161"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Corporate Strategy and Risk</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2" name="Google Shape;86;p17">
            <a:extLst>
              <a:ext uri="{FF2B5EF4-FFF2-40B4-BE49-F238E27FC236}">
                <a16:creationId xmlns:a16="http://schemas.microsoft.com/office/drawing/2014/main" id="{49AB62CA-E481-4C17-8829-72B993CAA40D}"/>
              </a:ext>
            </a:extLst>
          </p:cNvPr>
          <p:cNvSpPr/>
          <p:nvPr/>
        </p:nvSpPr>
        <p:spPr>
          <a:xfrm>
            <a:off x="6975629" y="6623695"/>
            <a:ext cx="1531200" cy="192600"/>
          </a:xfrm>
          <a:prstGeom prst="chevron">
            <a:avLst>
              <a:gd name="adj" fmla="val 50000"/>
            </a:avLst>
          </a:prstGeom>
          <a:solidFill>
            <a:srgbClr val="666666"/>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FFFFFF"/>
                </a:solidFill>
                <a:effectLst/>
                <a:uLnTx/>
                <a:uFillTx/>
                <a:latin typeface="Arial"/>
                <a:cs typeface="Arial"/>
                <a:sym typeface="Arial"/>
              </a:rPr>
              <a:t>Financial Statements</a:t>
            </a:r>
            <a:endParaRPr kumimoji="0" sz="700" b="1" i="0" u="none" strike="noStrike" kern="1200" cap="none" spc="0" normalizeH="0" baseline="0" noProof="0" dirty="0">
              <a:ln>
                <a:noFill/>
              </a:ln>
              <a:solidFill>
                <a:srgbClr val="FFFFFF"/>
              </a:solidFill>
              <a:effectLst/>
              <a:uLnTx/>
              <a:uFillTx/>
              <a:latin typeface="Arial"/>
              <a:cs typeface="Arial"/>
              <a:sym typeface="Arial"/>
            </a:endParaRPr>
          </a:p>
        </p:txBody>
      </p:sp>
      <p:sp>
        <p:nvSpPr>
          <p:cNvPr id="34" name="Google Shape;87;p17">
            <a:extLst>
              <a:ext uri="{FF2B5EF4-FFF2-40B4-BE49-F238E27FC236}">
                <a16:creationId xmlns:a16="http://schemas.microsoft.com/office/drawing/2014/main" id="{B944E79A-A7D4-4BF7-9F46-4EFFE467F259}"/>
              </a:ext>
            </a:extLst>
          </p:cNvPr>
          <p:cNvSpPr/>
          <p:nvPr/>
        </p:nvSpPr>
        <p:spPr>
          <a:xfrm>
            <a:off x="8602363" y="6630191"/>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Industry Comparison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6" name="Google Shape;88;p17">
            <a:extLst>
              <a:ext uri="{FF2B5EF4-FFF2-40B4-BE49-F238E27FC236}">
                <a16:creationId xmlns:a16="http://schemas.microsoft.com/office/drawing/2014/main" id="{F87D7872-97DE-4117-B61A-E0E1383F8968}"/>
              </a:ext>
            </a:extLst>
          </p:cNvPr>
          <p:cNvSpPr/>
          <p:nvPr/>
        </p:nvSpPr>
        <p:spPr>
          <a:xfrm>
            <a:off x="5348895"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Management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8" name="Google Shape;89;p17">
            <a:extLst>
              <a:ext uri="{FF2B5EF4-FFF2-40B4-BE49-F238E27FC236}">
                <a16:creationId xmlns:a16="http://schemas.microsoft.com/office/drawing/2014/main" id="{F5F8A396-CBDA-4D1B-A564-ABBF54738005}"/>
              </a:ext>
            </a:extLst>
          </p:cNvPr>
          <p:cNvSpPr/>
          <p:nvPr/>
        </p:nvSpPr>
        <p:spPr>
          <a:xfrm>
            <a:off x="10229097" y="6620604"/>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Recommendation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9" name="Google Shape;177;p21">
            <a:extLst>
              <a:ext uri="{FF2B5EF4-FFF2-40B4-BE49-F238E27FC236}">
                <a16:creationId xmlns:a16="http://schemas.microsoft.com/office/drawing/2014/main" id="{0D04F627-9D16-4068-9366-EEC641B708D8}"/>
              </a:ext>
            </a:extLst>
          </p:cNvPr>
          <p:cNvSpPr txBox="1"/>
          <p:nvPr/>
        </p:nvSpPr>
        <p:spPr>
          <a:xfrm>
            <a:off x="311699" y="317372"/>
            <a:ext cx="11448597" cy="572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2019 10K</a:t>
            </a:r>
            <a:endParaRPr kumimoji="0"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40" name="Google Shape;178;p21">
            <a:extLst>
              <a:ext uri="{FF2B5EF4-FFF2-40B4-BE49-F238E27FC236}">
                <a16:creationId xmlns:a16="http://schemas.microsoft.com/office/drawing/2014/main" id="{64E92F4A-28CB-4B26-850F-61A1AD4106A6}"/>
              </a:ext>
            </a:extLst>
          </p:cNvPr>
          <p:cNvCxnSpPr>
            <a:cxnSpLocks/>
          </p:cNvCxnSpPr>
          <p:nvPr/>
        </p:nvCxnSpPr>
        <p:spPr>
          <a:xfrm>
            <a:off x="311700" y="721272"/>
            <a:ext cx="11448597" cy="0"/>
          </a:xfrm>
          <a:prstGeom prst="straightConnector1">
            <a:avLst/>
          </a:prstGeom>
          <a:noFill/>
          <a:ln w="9525" cap="flat" cmpd="sng">
            <a:solidFill>
              <a:srgbClr val="595959"/>
            </a:solidFill>
            <a:prstDash val="solid"/>
            <a:round/>
            <a:headEnd type="none" w="med" len="med"/>
            <a:tailEnd type="none" w="med" len="med"/>
          </a:ln>
        </p:spPr>
      </p:cxnSp>
      <p:pic>
        <p:nvPicPr>
          <p:cNvPr id="41" name="Picture 40">
            <a:extLst>
              <a:ext uri="{FF2B5EF4-FFF2-40B4-BE49-F238E27FC236}">
                <a16:creationId xmlns:a16="http://schemas.microsoft.com/office/drawing/2014/main" id="{ECB397E1-6CDD-4220-BA26-C7D575111912}"/>
              </a:ext>
            </a:extLst>
          </p:cNvPr>
          <p:cNvPicPr>
            <a:picLocks noChangeAspect="1"/>
          </p:cNvPicPr>
          <p:nvPr/>
        </p:nvPicPr>
        <p:blipFill>
          <a:blip r:embed="rId3"/>
          <a:stretch>
            <a:fillRect/>
          </a:stretch>
        </p:blipFill>
        <p:spPr>
          <a:xfrm>
            <a:off x="10299713" y="81521"/>
            <a:ext cx="1460584" cy="500499"/>
          </a:xfrm>
          <a:prstGeom prst="rect">
            <a:avLst/>
          </a:prstGeom>
        </p:spPr>
      </p:pic>
      <p:sp>
        <p:nvSpPr>
          <p:cNvPr id="43" name="Google Shape;179;p21">
            <a:extLst>
              <a:ext uri="{FF2B5EF4-FFF2-40B4-BE49-F238E27FC236}">
                <a16:creationId xmlns:a16="http://schemas.microsoft.com/office/drawing/2014/main" id="{82621B86-EB5D-4036-A2C1-883B05416112}"/>
              </a:ext>
            </a:extLst>
          </p:cNvPr>
          <p:cNvSpPr txBox="1"/>
          <p:nvPr/>
        </p:nvSpPr>
        <p:spPr>
          <a:xfrm>
            <a:off x="311700" y="650197"/>
            <a:ext cx="2668464" cy="29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MD&amp;A</a:t>
            </a:r>
          </a:p>
        </p:txBody>
      </p:sp>
      <p:sp>
        <p:nvSpPr>
          <p:cNvPr id="2" name="Rectangle 1">
            <a:extLst>
              <a:ext uri="{FF2B5EF4-FFF2-40B4-BE49-F238E27FC236}">
                <a16:creationId xmlns:a16="http://schemas.microsoft.com/office/drawing/2014/main" id="{4F8A8B5D-4452-49D9-A884-421AA1D4FA0E}"/>
              </a:ext>
            </a:extLst>
          </p:cNvPr>
          <p:cNvSpPr/>
          <p:nvPr/>
        </p:nvSpPr>
        <p:spPr>
          <a:xfrm>
            <a:off x="2162621" y="3812695"/>
            <a:ext cx="7746751" cy="2140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A683CEF7-9EC4-4EB7-A3A9-BBB03BE70B60}"/>
              </a:ext>
            </a:extLst>
          </p:cNvPr>
          <p:cNvSpPr/>
          <p:nvPr/>
        </p:nvSpPr>
        <p:spPr>
          <a:xfrm>
            <a:off x="2222624" y="5449375"/>
            <a:ext cx="7746751" cy="38688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6136214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3BB669-3B43-4EAB-8F7A-498F16A7CEFF}"/>
              </a:ext>
            </a:extLst>
          </p:cNvPr>
          <p:cNvPicPr>
            <a:picLocks noChangeAspect="1"/>
          </p:cNvPicPr>
          <p:nvPr/>
        </p:nvPicPr>
        <p:blipFill rotWithShape="1">
          <a:blip r:embed="rId2"/>
          <a:srcRect l="716" t="-221" r="145" b="53521"/>
          <a:stretch/>
        </p:blipFill>
        <p:spPr>
          <a:xfrm>
            <a:off x="1331673" y="1439938"/>
            <a:ext cx="9528653" cy="4113574"/>
          </a:xfrm>
          <a:prstGeom prst="rect">
            <a:avLst/>
          </a:prstGeom>
        </p:spPr>
      </p:pic>
      <p:sp>
        <p:nvSpPr>
          <p:cNvPr id="23" name="Google Shape;82;p17">
            <a:extLst>
              <a:ext uri="{FF2B5EF4-FFF2-40B4-BE49-F238E27FC236}">
                <a16:creationId xmlns:a16="http://schemas.microsoft.com/office/drawing/2014/main" id="{3F35A915-F25E-4866-BEEA-74A0E444F304}"/>
              </a:ext>
            </a:extLst>
          </p:cNvPr>
          <p:cNvSpPr/>
          <p:nvPr/>
        </p:nvSpPr>
        <p:spPr>
          <a:xfrm>
            <a:off x="0" y="6576300"/>
            <a:ext cx="12192000" cy="281700"/>
          </a:xfrm>
          <a:prstGeom prst="rect">
            <a:avLst/>
          </a:prstGeom>
          <a:solidFill>
            <a:srgbClr val="003F5F"/>
          </a:solidFill>
          <a:ln>
            <a:solidFill>
              <a:srgbClr val="003F5F"/>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5" name="Google Shape;83;p17">
            <a:extLst>
              <a:ext uri="{FF2B5EF4-FFF2-40B4-BE49-F238E27FC236}">
                <a16:creationId xmlns:a16="http://schemas.microsoft.com/office/drawing/2014/main" id="{1F3E65C1-89A7-4DD9-ABFF-EDAFDD763ED0}"/>
              </a:ext>
            </a:extLst>
          </p:cNvPr>
          <p:cNvSpPr/>
          <p:nvPr/>
        </p:nvSpPr>
        <p:spPr>
          <a:xfrm>
            <a:off x="468693"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Stock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27" name="Google Shape;84;p17">
            <a:extLst>
              <a:ext uri="{FF2B5EF4-FFF2-40B4-BE49-F238E27FC236}">
                <a16:creationId xmlns:a16="http://schemas.microsoft.com/office/drawing/2014/main" id="{F55CEC27-9568-47E3-B5BD-42603CC2E5B1}"/>
              </a:ext>
            </a:extLst>
          </p:cNvPr>
          <p:cNvSpPr/>
          <p:nvPr/>
        </p:nvSpPr>
        <p:spPr>
          <a:xfrm>
            <a:off x="2095427"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Company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29" name="Google Shape;85;p17">
            <a:extLst>
              <a:ext uri="{FF2B5EF4-FFF2-40B4-BE49-F238E27FC236}">
                <a16:creationId xmlns:a16="http://schemas.microsoft.com/office/drawing/2014/main" id="{D7F35BF1-191A-454C-95D3-6CE105C3351D}"/>
              </a:ext>
            </a:extLst>
          </p:cNvPr>
          <p:cNvSpPr/>
          <p:nvPr/>
        </p:nvSpPr>
        <p:spPr>
          <a:xfrm>
            <a:off x="3722161"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Corporate Strategy and Risk</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1" name="Google Shape;86;p17">
            <a:extLst>
              <a:ext uri="{FF2B5EF4-FFF2-40B4-BE49-F238E27FC236}">
                <a16:creationId xmlns:a16="http://schemas.microsoft.com/office/drawing/2014/main" id="{D8555CA2-38B1-41C5-8953-10D5512A1EA0}"/>
              </a:ext>
            </a:extLst>
          </p:cNvPr>
          <p:cNvSpPr/>
          <p:nvPr/>
        </p:nvSpPr>
        <p:spPr>
          <a:xfrm>
            <a:off x="6975629" y="6623695"/>
            <a:ext cx="1531200" cy="192600"/>
          </a:xfrm>
          <a:prstGeom prst="chevron">
            <a:avLst>
              <a:gd name="adj" fmla="val 50000"/>
            </a:avLst>
          </a:prstGeom>
          <a:solidFill>
            <a:srgbClr val="666666"/>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FFFFFF"/>
                </a:solidFill>
                <a:effectLst/>
                <a:uLnTx/>
                <a:uFillTx/>
                <a:latin typeface="Arial"/>
                <a:cs typeface="Arial"/>
                <a:sym typeface="Arial"/>
              </a:rPr>
              <a:t>Financial Statements</a:t>
            </a:r>
            <a:endParaRPr kumimoji="0" sz="700" b="1" i="0" u="none" strike="noStrike" kern="1200" cap="none" spc="0" normalizeH="0" baseline="0" noProof="0" dirty="0">
              <a:ln>
                <a:noFill/>
              </a:ln>
              <a:solidFill>
                <a:srgbClr val="FFFFFF"/>
              </a:solidFill>
              <a:effectLst/>
              <a:uLnTx/>
              <a:uFillTx/>
              <a:latin typeface="Arial"/>
              <a:cs typeface="Arial"/>
              <a:sym typeface="Arial"/>
            </a:endParaRPr>
          </a:p>
        </p:txBody>
      </p:sp>
      <p:sp>
        <p:nvSpPr>
          <p:cNvPr id="33" name="Google Shape;87;p17">
            <a:extLst>
              <a:ext uri="{FF2B5EF4-FFF2-40B4-BE49-F238E27FC236}">
                <a16:creationId xmlns:a16="http://schemas.microsoft.com/office/drawing/2014/main" id="{5405C9BD-D7F4-4B0A-A6B7-58263B61CDDA}"/>
              </a:ext>
            </a:extLst>
          </p:cNvPr>
          <p:cNvSpPr/>
          <p:nvPr/>
        </p:nvSpPr>
        <p:spPr>
          <a:xfrm>
            <a:off x="8602363" y="6630191"/>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Industry Comparison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5" name="Google Shape;88;p17">
            <a:extLst>
              <a:ext uri="{FF2B5EF4-FFF2-40B4-BE49-F238E27FC236}">
                <a16:creationId xmlns:a16="http://schemas.microsoft.com/office/drawing/2014/main" id="{FFE39FE1-B5F8-4E26-89CF-F34D6A4E1B79}"/>
              </a:ext>
            </a:extLst>
          </p:cNvPr>
          <p:cNvSpPr/>
          <p:nvPr/>
        </p:nvSpPr>
        <p:spPr>
          <a:xfrm>
            <a:off x="5348895"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Management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7" name="Google Shape;89;p17">
            <a:extLst>
              <a:ext uri="{FF2B5EF4-FFF2-40B4-BE49-F238E27FC236}">
                <a16:creationId xmlns:a16="http://schemas.microsoft.com/office/drawing/2014/main" id="{5399D055-70CD-4023-8BF4-60686D001CA2}"/>
              </a:ext>
            </a:extLst>
          </p:cNvPr>
          <p:cNvSpPr/>
          <p:nvPr/>
        </p:nvSpPr>
        <p:spPr>
          <a:xfrm>
            <a:off x="10229097" y="6620604"/>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Recommendation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8" name="Google Shape;177;p21">
            <a:extLst>
              <a:ext uri="{FF2B5EF4-FFF2-40B4-BE49-F238E27FC236}">
                <a16:creationId xmlns:a16="http://schemas.microsoft.com/office/drawing/2014/main" id="{DBF890B8-A6AF-4DDC-9A37-85AF78DC3869}"/>
              </a:ext>
            </a:extLst>
          </p:cNvPr>
          <p:cNvSpPr txBox="1"/>
          <p:nvPr/>
        </p:nvSpPr>
        <p:spPr>
          <a:xfrm>
            <a:off x="311699" y="317372"/>
            <a:ext cx="11448597" cy="572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2019 10K</a:t>
            </a:r>
            <a:endParaRPr kumimoji="0"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39" name="Google Shape;178;p21">
            <a:extLst>
              <a:ext uri="{FF2B5EF4-FFF2-40B4-BE49-F238E27FC236}">
                <a16:creationId xmlns:a16="http://schemas.microsoft.com/office/drawing/2014/main" id="{B6130704-2E1C-45BE-B654-4DFCBB4CE358}"/>
              </a:ext>
            </a:extLst>
          </p:cNvPr>
          <p:cNvCxnSpPr>
            <a:cxnSpLocks/>
          </p:cNvCxnSpPr>
          <p:nvPr/>
        </p:nvCxnSpPr>
        <p:spPr>
          <a:xfrm>
            <a:off x="311700" y="721272"/>
            <a:ext cx="11448597" cy="0"/>
          </a:xfrm>
          <a:prstGeom prst="straightConnector1">
            <a:avLst/>
          </a:prstGeom>
          <a:noFill/>
          <a:ln w="9525" cap="flat" cmpd="sng">
            <a:solidFill>
              <a:srgbClr val="595959"/>
            </a:solidFill>
            <a:prstDash val="solid"/>
            <a:round/>
            <a:headEnd type="none" w="med" len="med"/>
            <a:tailEnd type="none" w="med" len="med"/>
          </a:ln>
        </p:spPr>
      </p:cxnSp>
      <p:pic>
        <p:nvPicPr>
          <p:cNvPr id="40" name="Picture 39">
            <a:extLst>
              <a:ext uri="{FF2B5EF4-FFF2-40B4-BE49-F238E27FC236}">
                <a16:creationId xmlns:a16="http://schemas.microsoft.com/office/drawing/2014/main" id="{E4DDA231-056A-46CB-9B01-B53FBE787199}"/>
              </a:ext>
            </a:extLst>
          </p:cNvPr>
          <p:cNvPicPr>
            <a:picLocks noChangeAspect="1"/>
          </p:cNvPicPr>
          <p:nvPr/>
        </p:nvPicPr>
        <p:blipFill>
          <a:blip r:embed="rId3"/>
          <a:stretch>
            <a:fillRect/>
          </a:stretch>
        </p:blipFill>
        <p:spPr>
          <a:xfrm>
            <a:off x="10299713" y="81521"/>
            <a:ext cx="1460584" cy="500499"/>
          </a:xfrm>
          <a:prstGeom prst="rect">
            <a:avLst/>
          </a:prstGeom>
        </p:spPr>
      </p:pic>
      <p:sp>
        <p:nvSpPr>
          <p:cNvPr id="41" name="Google Shape;179;p21">
            <a:extLst>
              <a:ext uri="{FF2B5EF4-FFF2-40B4-BE49-F238E27FC236}">
                <a16:creationId xmlns:a16="http://schemas.microsoft.com/office/drawing/2014/main" id="{3F89EBC8-359B-4A83-B599-CAF79C2B5452}"/>
              </a:ext>
            </a:extLst>
          </p:cNvPr>
          <p:cNvSpPr txBox="1"/>
          <p:nvPr/>
        </p:nvSpPr>
        <p:spPr>
          <a:xfrm>
            <a:off x="311700" y="650197"/>
            <a:ext cx="2668464" cy="29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MD&amp;A</a:t>
            </a:r>
          </a:p>
        </p:txBody>
      </p:sp>
      <p:sp>
        <p:nvSpPr>
          <p:cNvPr id="2" name="Rectangle 1">
            <a:extLst>
              <a:ext uri="{FF2B5EF4-FFF2-40B4-BE49-F238E27FC236}">
                <a16:creationId xmlns:a16="http://schemas.microsoft.com/office/drawing/2014/main" id="{2387957B-5DA9-40F2-B64A-226E59428C0B}"/>
              </a:ext>
            </a:extLst>
          </p:cNvPr>
          <p:cNvSpPr/>
          <p:nvPr/>
        </p:nvSpPr>
        <p:spPr>
          <a:xfrm>
            <a:off x="1304533" y="5250076"/>
            <a:ext cx="9619923" cy="2140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380DF973-F686-4A86-BAA5-05A8C0AC362A}"/>
              </a:ext>
            </a:extLst>
          </p:cNvPr>
          <p:cNvSpPr/>
          <p:nvPr/>
        </p:nvSpPr>
        <p:spPr>
          <a:xfrm>
            <a:off x="1331673" y="3353943"/>
            <a:ext cx="9619923" cy="34324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25371370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oogle Shape;82;p17">
            <a:extLst>
              <a:ext uri="{FF2B5EF4-FFF2-40B4-BE49-F238E27FC236}">
                <a16:creationId xmlns:a16="http://schemas.microsoft.com/office/drawing/2014/main" id="{3F35A915-F25E-4866-BEEA-74A0E444F304}"/>
              </a:ext>
            </a:extLst>
          </p:cNvPr>
          <p:cNvSpPr/>
          <p:nvPr/>
        </p:nvSpPr>
        <p:spPr>
          <a:xfrm>
            <a:off x="0" y="6576300"/>
            <a:ext cx="12192000" cy="281700"/>
          </a:xfrm>
          <a:prstGeom prst="rect">
            <a:avLst/>
          </a:prstGeom>
          <a:solidFill>
            <a:srgbClr val="003F5F"/>
          </a:solidFill>
          <a:ln>
            <a:solidFill>
              <a:srgbClr val="003F5F"/>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5" name="Google Shape;83;p17">
            <a:extLst>
              <a:ext uri="{FF2B5EF4-FFF2-40B4-BE49-F238E27FC236}">
                <a16:creationId xmlns:a16="http://schemas.microsoft.com/office/drawing/2014/main" id="{1F3E65C1-89A7-4DD9-ABFF-EDAFDD763ED0}"/>
              </a:ext>
            </a:extLst>
          </p:cNvPr>
          <p:cNvSpPr/>
          <p:nvPr/>
        </p:nvSpPr>
        <p:spPr>
          <a:xfrm>
            <a:off x="468693"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Stock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27" name="Google Shape;84;p17">
            <a:extLst>
              <a:ext uri="{FF2B5EF4-FFF2-40B4-BE49-F238E27FC236}">
                <a16:creationId xmlns:a16="http://schemas.microsoft.com/office/drawing/2014/main" id="{F55CEC27-9568-47E3-B5BD-42603CC2E5B1}"/>
              </a:ext>
            </a:extLst>
          </p:cNvPr>
          <p:cNvSpPr/>
          <p:nvPr/>
        </p:nvSpPr>
        <p:spPr>
          <a:xfrm>
            <a:off x="2095427"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Company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29" name="Google Shape;85;p17">
            <a:extLst>
              <a:ext uri="{FF2B5EF4-FFF2-40B4-BE49-F238E27FC236}">
                <a16:creationId xmlns:a16="http://schemas.microsoft.com/office/drawing/2014/main" id="{D7F35BF1-191A-454C-95D3-6CE105C3351D}"/>
              </a:ext>
            </a:extLst>
          </p:cNvPr>
          <p:cNvSpPr/>
          <p:nvPr/>
        </p:nvSpPr>
        <p:spPr>
          <a:xfrm>
            <a:off x="3722161"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Corporate Strategy and Risk</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1" name="Google Shape;86;p17">
            <a:extLst>
              <a:ext uri="{FF2B5EF4-FFF2-40B4-BE49-F238E27FC236}">
                <a16:creationId xmlns:a16="http://schemas.microsoft.com/office/drawing/2014/main" id="{D8555CA2-38B1-41C5-8953-10D5512A1EA0}"/>
              </a:ext>
            </a:extLst>
          </p:cNvPr>
          <p:cNvSpPr/>
          <p:nvPr/>
        </p:nvSpPr>
        <p:spPr>
          <a:xfrm>
            <a:off x="6975629" y="6623695"/>
            <a:ext cx="1531200" cy="192600"/>
          </a:xfrm>
          <a:prstGeom prst="chevron">
            <a:avLst>
              <a:gd name="adj" fmla="val 50000"/>
            </a:avLst>
          </a:prstGeom>
          <a:solidFill>
            <a:srgbClr val="666666"/>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FFFFFF"/>
                </a:solidFill>
                <a:effectLst/>
                <a:uLnTx/>
                <a:uFillTx/>
                <a:latin typeface="Arial"/>
                <a:cs typeface="Arial"/>
                <a:sym typeface="Arial"/>
              </a:rPr>
              <a:t>Financial Statements</a:t>
            </a:r>
            <a:endParaRPr kumimoji="0" sz="700" b="1" i="0" u="none" strike="noStrike" kern="1200" cap="none" spc="0" normalizeH="0" baseline="0" noProof="0" dirty="0">
              <a:ln>
                <a:noFill/>
              </a:ln>
              <a:solidFill>
                <a:srgbClr val="FFFFFF"/>
              </a:solidFill>
              <a:effectLst/>
              <a:uLnTx/>
              <a:uFillTx/>
              <a:latin typeface="Arial"/>
              <a:cs typeface="Arial"/>
              <a:sym typeface="Arial"/>
            </a:endParaRPr>
          </a:p>
        </p:txBody>
      </p:sp>
      <p:sp>
        <p:nvSpPr>
          <p:cNvPr id="33" name="Google Shape;87;p17">
            <a:extLst>
              <a:ext uri="{FF2B5EF4-FFF2-40B4-BE49-F238E27FC236}">
                <a16:creationId xmlns:a16="http://schemas.microsoft.com/office/drawing/2014/main" id="{5405C9BD-D7F4-4B0A-A6B7-58263B61CDDA}"/>
              </a:ext>
            </a:extLst>
          </p:cNvPr>
          <p:cNvSpPr/>
          <p:nvPr/>
        </p:nvSpPr>
        <p:spPr>
          <a:xfrm>
            <a:off x="8602363" y="6630191"/>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Industry Comparison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5" name="Google Shape;88;p17">
            <a:extLst>
              <a:ext uri="{FF2B5EF4-FFF2-40B4-BE49-F238E27FC236}">
                <a16:creationId xmlns:a16="http://schemas.microsoft.com/office/drawing/2014/main" id="{FFE39FE1-B5F8-4E26-89CF-F34D6A4E1B79}"/>
              </a:ext>
            </a:extLst>
          </p:cNvPr>
          <p:cNvSpPr/>
          <p:nvPr/>
        </p:nvSpPr>
        <p:spPr>
          <a:xfrm>
            <a:off x="5348895"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Management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7" name="Google Shape;89;p17">
            <a:extLst>
              <a:ext uri="{FF2B5EF4-FFF2-40B4-BE49-F238E27FC236}">
                <a16:creationId xmlns:a16="http://schemas.microsoft.com/office/drawing/2014/main" id="{5399D055-70CD-4023-8BF4-60686D001CA2}"/>
              </a:ext>
            </a:extLst>
          </p:cNvPr>
          <p:cNvSpPr/>
          <p:nvPr/>
        </p:nvSpPr>
        <p:spPr>
          <a:xfrm>
            <a:off x="10229097" y="6620604"/>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Recommendation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8" name="Google Shape;177;p21">
            <a:extLst>
              <a:ext uri="{FF2B5EF4-FFF2-40B4-BE49-F238E27FC236}">
                <a16:creationId xmlns:a16="http://schemas.microsoft.com/office/drawing/2014/main" id="{DBF890B8-A6AF-4DDC-9A37-85AF78DC3869}"/>
              </a:ext>
            </a:extLst>
          </p:cNvPr>
          <p:cNvSpPr txBox="1"/>
          <p:nvPr/>
        </p:nvSpPr>
        <p:spPr>
          <a:xfrm>
            <a:off x="311699" y="317372"/>
            <a:ext cx="11448597" cy="572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2019 10K</a:t>
            </a:r>
            <a:endParaRPr kumimoji="0"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39" name="Google Shape;178;p21">
            <a:extLst>
              <a:ext uri="{FF2B5EF4-FFF2-40B4-BE49-F238E27FC236}">
                <a16:creationId xmlns:a16="http://schemas.microsoft.com/office/drawing/2014/main" id="{B6130704-2E1C-45BE-B654-4DFCBB4CE358}"/>
              </a:ext>
            </a:extLst>
          </p:cNvPr>
          <p:cNvCxnSpPr>
            <a:cxnSpLocks/>
          </p:cNvCxnSpPr>
          <p:nvPr/>
        </p:nvCxnSpPr>
        <p:spPr>
          <a:xfrm>
            <a:off x="311700" y="721272"/>
            <a:ext cx="11448597" cy="0"/>
          </a:xfrm>
          <a:prstGeom prst="straightConnector1">
            <a:avLst/>
          </a:prstGeom>
          <a:noFill/>
          <a:ln w="9525" cap="flat" cmpd="sng">
            <a:solidFill>
              <a:srgbClr val="595959"/>
            </a:solidFill>
            <a:prstDash val="solid"/>
            <a:round/>
            <a:headEnd type="none" w="med" len="med"/>
            <a:tailEnd type="none" w="med" len="med"/>
          </a:ln>
        </p:spPr>
      </p:cxnSp>
      <p:pic>
        <p:nvPicPr>
          <p:cNvPr id="40" name="Picture 39">
            <a:extLst>
              <a:ext uri="{FF2B5EF4-FFF2-40B4-BE49-F238E27FC236}">
                <a16:creationId xmlns:a16="http://schemas.microsoft.com/office/drawing/2014/main" id="{E4DDA231-056A-46CB-9B01-B53FBE787199}"/>
              </a:ext>
            </a:extLst>
          </p:cNvPr>
          <p:cNvPicPr>
            <a:picLocks noChangeAspect="1"/>
          </p:cNvPicPr>
          <p:nvPr/>
        </p:nvPicPr>
        <p:blipFill>
          <a:blip r:embed="rId2"/>
          <a:stretch>
            <a:fillRect/>
          </a:stretch>
        </p:blipFill>
        <p:spPr>
          <a:xfrm>
            <a:off x="10299713" y="81521"/>
            <a:ext cx="1460584" cy="500499"/>
          </a:xfrm>
          <a:prstGeom prst="rect">
            <a:avLst/>
          </a:prstGeom>
        </p:spPr>
      </p:pic>
      <p:sp>
        <p:nvSpPr>
          <p:cNvPr id="41" name="Google Shape;179;p21">
            <a:extLst>
              <a:ext uri="{FF2B5EF4-FFF2-40B4-BE49-F238E27FC236}">
                <a16:creationId xmlns:a16="http://schemas.microsoft.com/office/drawing/2014/main" id="{3F89EBC8-359B-4A83-B599-CAF79C2B5452}"/>
              </a:ext>
            </a:extLst>
          </p:cNvPr>
          <p:cNvSpPr txBox="1"/>
          <p:nvPr/>
        </p:nvSpPr>
        <p:spPr>
          <a:xfrm>
            <a:off x="311700" y="650197"/>
            <a:ext cx="2668464" cy="29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MD&amp;A</a:t>
            </a:r>
          </a:p>
        </p:txBody>
      </p:sp>
      <p:pic>
        <p:nvPicPr>
          <p:cNvPr id="45" name="Picture 44">
            <a:extLst>
              <a:ext uri="{FF2B5EF4-FFF2-40B4-BE49-F238E27FC236}">
                <a16:creationId xmlns:a16="http://schemas.microsoft.com/office/drawing/2014/main" id="{34C658DC-D7A7-428C-91B6-2BD5303A92C3}"/>
              </a:ext>
            </a:extLst>
          </p:cNvPr>
          <p:cNvPicPr>
            <a:picLocks noChangeAspect="1"/>
          </p:cNvPicPr>
          <p:nvPr/>
        </p:nvPicPr>
        <p:blipFill rotWithShape="1">
          <a:blip r:embed="rId3"/>
          <a:srcRect t="46850"/>
          <a:stretch/>
        </p:blipFill>
        <p:spPr>
          <a:xfrm>
            <a:off x="1761460" y="1594455"/>
            <a:ext cx="8706070" cy="4277462"/>
          </a:xfrm>
          <a:prstGeom prst="rect">
            <a:avLst/>
          </a:prstGeom>
        </p:spPr>
      </p:pic>
      <p:sp>
        <p:nvSpPr>
          <p:cNvPr id="2" name="Rectangle 1">
            <a:extLst>
              <a:ext uri="{FF2B5EF4-FFF2-40B4-BE49-F238E27FC236}">
                <a16:creationId xmlns:a16="http://schemas.microsoft.com/office/drawing/2014/main" id="{2CB71C48-3E1D-401E-A35C-A8C970C9C1F4}"/>
              </a:ext>
            </a:extLst>
          </p:cNvPr>
          <p:cNvSpPr/>
          <p:nvPr/>
        </p:nvSpPr>
        <p:spPr>
          <a:xfrm>
            <a:off x="1724471" y="3166287"/>
            <a:ext cx="8706070" cy="34324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37E4C1C1-B113-46F8-B513-EBE54295DC71}"/>
              </a:ext>
            </a:extLst>
          </p:cNvPr>
          <p:cNvSpPr/>
          <p:nvPr/>
        </p:nvSpPr>
        <p:spPr>
          <a:xfrm>
            <a:off x="1798449" y="5457588"/>
            <a:ext cx="8706070" cy="2817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68552550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9DE81E-DF68-47F1-9FCF-30A803E4A957}"/>
              </a:ext>
            </a:extLst>
          </p:cNvPr>
          <p:cNvPicPr>
            <a:picLocks noChangeAspect="1"/>
          </p:cNvPicPr>
          <p:nvPr/>
        </p:nvPicPr>
        <p:blipFill>
          <a:blip r:embed="rId2"/>
          <a:stretch>
            <a:fillRect/>
          </a:stretch>
        </p:blipFill>
        <p:spPr>
          <a:xfrm>
            <a:off x="2292672" y="999888"/>
            <a:ext cx="7486650" cy="3095625"/>
          </a:xfrm>
          <a:prstGeom prst="rect">
            <a:avLst/>
          </a:prstGeom>
        </p:spPr>
      </p:pic>
      <p:pic>
        <p:nvPicPr>
          <p:cNvPr id="7" name="Picture 6">
            <a:extLst>
              <a:ext uri="{FF2B5EF4-FFF2-40B4-BE49-F238E27FC236}">
                <a16:creationId xmlns:a16="http://schemas.microsoft.com/office/drawing/2014/main" id="{9579836D-02D8-45C9-8914-40EA9161DF22}"/>
              </a:ext>
            </a:extLst>
          </p:cNvPr>
          <p:cNvPicPr>
            <a:picLocks noChangeAspect="1"/>
          </p:cNvPicPr>
          <p:nvPr/>
        </p:nvPicPr>
        <p:blipFill>
          <a:blip r:embed="rId3"/>
          <a:stretch>
            <a:fillRect/>
          </a:stretch>
        </p:blipFill>
        <p:spPr>
          <a:xfrm>
            <a:off x="2335534" y="4095513"/>
            <a:ext cx="7400925" cy="1485900"/>
          </a:xfrm>
          <a:prstGeom prst="rect">
            <a:avLst/>
          </a:prstGeom>
        </p:spPr>
      </p:pic>
      <p:sp>
        <p:nvSpPr>
          <p:cNvPr id="24" name="Google Shape;82;p17">
            <a:extLst>
              <a:ext uri="{FF2B5EF4-FFF2-40B4-BE49-F238E27FC236}">
                <a16:creationId xmlns:a16="http://schemas.microsoft.com/office/drawing/2014/main" id="{F773E86A-26BA-431B-82CA-B71606218D67}"/>
              </a:ext>
            </a:extLst>
          </p:cNvPr>
          <p:cNvSpPr/>
          <p:nvPr/>
        </p:nvSpPr>
        <p:spPr>
          <a:xfrm>
            <a:off x="0" y="6576300"/>
            <a:ext cx="12192000" cy="281700"/>
          </a:xfrm>
          <a:prstGeom prst="rect">
            <a:avLst/>
          </a:prstGeom>
          <a:solidFill>
            <a:srgbClr val="003F5F"/>
          </a:solidFill>
          <a:ln>
            <a:solidFill>
              <a:srgbClr val="003F5F"/>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6" name="Google Shape;83;p17">
            <a:extLst>
              <a:ext uri="{FF2B5EF4-FFF2-40B4-BE49-F238E27FC236}">
                <a16:creationId xmlns:a16="http://schemas.microsoft.com/office/drawing/2014/main" id="{280C5267-8B0C-4ABA-A6C3-99513409C43F}"/>
              </a:ext>
            </a:extLst>
          </p:cNvPr>
          <p:cNvSpPr/>
          <p:nvPr/>
        </p:nvSpPr>
        <p:spPr>
          <a:xfrm>
            <a:off x="468693"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Stock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28" name="Google Shape;84;p17">
            <a:extLst>
              <a:ext uri="{FF2B5EF4-FFF2-40B4-BE49-F238E27FC236}">
                <a16:creationId xmlns:a16="http://schemas.microsoft.com/office/drawing/2014/main" id="{4A24DF54-37D7-477B-8FB8-FFE218FFAB32}"/>
              </a:ext>
            </a:extLst>
          </p:cNvPr>
          <p:cNvSpPr/>
          <p:nvPr/>
        </p:nvSpPr>
        <p:spPr>
          <a:xfrm>
            <a:off x="2095427"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Company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0" name="Google Shape;85;p17">
            <a:extLst>
              <a:ext uri="{FF2B5EF4-FFF2-40B4-BE49-F238E27FC236}">
                <a16:creationId xmlns:a16="http://schemas.microsoft.com/office/drawing/2014/main" id="{EB91BD74-9207-4926-880A-9E6F61FE758D}"/>
              </a:ext>
            </a:extLst>
          </p:cNvPr>
          <p:cNvSpPr/>
          <p:nvPr/>
        </p:nvSpPr>
        <p:spPr>
          <a:xfrm>
            <a:off x="3722161"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Corporate Strategy and Risk</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2" name="Google Shape;86;p17">
            <a:extLst>
              <a:ext uri="{FF2B5EF4-FFF2-40B4-BE49-F238E27FC236}">
                <a16:creationId xmlns:a16="http://schemas.microsoft.com/office/drawing/2014/main" id="{5924C29E-D3F6-4159-B381-46BF44C0CC32}"/>
              </a:ext>
            </a:extLst>
          </p:cNvPr>
          <p:cNvSpPr/>
          <p:nvPr/>
        </p:nvSpPr>
        <p:spPr>
          <a:xfrm>
            <a:off x="6975629" y="6623695"/>
            <a:ext cx="1531200" cy="192600"/>
          </a:xfrm>
          <a:prstGeom prst="chevron">
            <a:avLst>
              <a:gd name="adj" fmla="val 50000"/>
            </a:avLst>
          </a:prstGeom>
          <a:solidFill>
            <a:srgbClr val="666666"/>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FFFFFF"/>
                </a:solidFill>
                <a:effectLst/>
                <a:uLnTx/>
                <a:uFillTx/>
                <a:latin typeface="Arial"/>
                <a:cs typeface="Arial"/>
                <a:sym typeface="Arial"/>
              </a:rPr>
              <a:t>Financial Statements</a:t>
            </a:r>
            <a:endParaRPr kumimoji="0" sz="700" b="1" i="0" u="none" strike="noStrike" kern="1200" cap="none" spc="0" normalizeH="0" baseline="0" noProof="0" dirty="0">
              <a:ln>
                <a:noFill/>
              </a:ln>
              <a:solidFill>
                <a:srgbClr val="FFFFFF"/>
              </a:solidFill>
              <a:effectLst/>
              <a:uLnTx/>
              <a:uFillTx/>
              <a:latin typeface="Arial"/>
              <a:cs typeface="Arial"/>
              <a:sym typeface="Arial"/>
            </a:endParaRPr>
          </a:p>
        </p:txBody>
      </p:sp>
      <p:sp>
        <p:nvSpPr>
          <p:cNvPr id="34" name="Google Shape;87;p17">
            <a:extLst>
              <a:ext uri="{FF2B5EF4-FFF2-40B4-BE49-F238E27FC236}">
                <a16:creationId xmlns:a16="http://schemas.microsoft.com/office/drawing/2014/main" id="{C0D8FBF9-0C69-4006-B508-C651745F3E58}"/>
              </a:ext>
            </a:extLst>
          </p:cNvPr>
          <p:cNvSpPr/>
          <p:nvPr/>
        </p:nvSpPr>
        <p:spPr>
          <a:xfrm>
            <a:off x="8602363" y="6630191"/>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Industry Comparison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6" name="Google Shape;88;p17">
            <a:extLst>
              <a:ext uri="{FF2B5EF4-FFF2-40B4-BE49-F238E27FC236}">
                <a16:creationId xmlns:a16="http://schemas.microsoft.com/office/drawing/2014/main" id="{38C6D5BD-6BC1-44D3-9563-51DF1301160A}"/>
              </a:ext>
            </a:extLst>
          </p:cNvPr>
          <p:cNvSpPr/>
          <p:nvPr/>
        </p:nvSpPr>
        <p:spPr>
          <a:xfrm>
            <a:off x="5348895"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Management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8" name="Google Shape;89;p17">
            <a:extLst>
              <a:ext uri="{FF2B5EF4-FFF2-40B4-BE49-F238E27FC236}">
                <a16:creationId xmlns:a16="http://schemas.microsoft.com/office/drawing/2014/main" id="{D0C2ACC5-46A0-40D4-9A07-B13A249375C4}"/>
              </a:ext>
            </a:extLst>
          </p:cNvPr>
          <p:cNvSpPr/>
          <p:nvPr/>
        </p:nvSpPr>
        <p:spPr>
          <a:xfrm>
            <a:off x="10229097" y="6620604"/>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Recommendation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41" name="Google Shape;177;p21">
            <a:extLst>
              <a:ext uri="{FF2B5EF4-FFF2-40B4-BE49-F238E27FC236}">
                <a16:creationId xmlns:a16="http://schemas.microsoft.com/office/drawing/2014/main" id="{343D7D38-4826-473F-9360-99092F81E186}"/>
              </a:ext>
            </a:extLst>
          </p:cNvPr>
          <p:cNvSpPr txBox="1"/>
          <p:nvPr/>
        </p:nvSpPr>
        <p:spPr>
          <a:xfrm>
            <a:off x="311699" y="317372"/>
            <a:ext cx="11448597" cy="572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2019 10K</a:t>
            </a:r>
            <a:endParaRPr kumimoji="0"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42" name="Google Shape;178;p21">
            <a:extLst>
              <a:ext uri="{FF2B5EF4-FFF2-40B4-BE49-F238E27FC236}">
                <a16:creationId xmlns:a16="http://schemas.microsoft.com/office/drawing/2014/main" id="{E242AF6D-6594-41FE-B1B5-11D1D793A19F}"/>
              </a:ext>
            </a:extLst>
          </p:cNvPr>
          <p:cNvCxnSpPr>
            <a:cxnSpLocks/>
          </p:cNvCxnSpPr>
          <p:nvPr/>
        </p:nvCxnSpPr>
        <p:spPr>
          <a:xfrm>
            <a:off x="311700" y="721272"/>
            <a:ext cx="11448597" cy="0"/>
          </a:xfrm>
          <a:prstGeom prst="straightConnector1">
            <a:avLst/>
          </a:prstGeom>
          <a:noFill/>
          <a:ln w="9525" cap="flat" cmpd="sng">
            <a:solidFill>
              <a:srgbClr val="595959"/>
            </a:solidFill>
            <a:prstDash val="solid"/>
            <a:round/>
            <a:headEnd type="none" w="med" len="med"/>
            <a:tailEnd type="none" w="med" len="med"/>
          </a:ln>
        </p:spPr>
      </p:cxnSp>
      <p:pic>
        <p:nvPicPr>
          <p:cNvPr id="43" name="Picture 42">
            <a:extLst>
              <a:ext uri="{FF2B5EF4-FFF2-40B4-BE49-F238E27FC236}">
                <a16:creationId xmlns:a16="http://schemas.microsoft.com/office/drawing/2014/main" id="{1BACA8AF-CBB2-4171-9E64-DE5675C87D80}"/>
              </a:ext>
            </a:extLst>
          </p:cNvPr>
          <p:cNvPicPr>
            <a:picLocks noChangeAspect="1"/>
          </p:cNvPicPr>
          <p:nvPr/>
        </p:nvPicPr>
        <p:blipFill>
          <a:blip r:embed="rId4"/>
          <a:stretch>
            <a:fillRect/>
          </a:stretch>
        </p:blipFill>
        <p:spPr>
          <a:xfrm>
            <a:off x="10299713" y="81521"/>
            <a:ext cx="1460584" cy="500499"/>
          </a:xfrm>
          <a:prstGeom prst="rect">
            <a:avLst/>
          </a:prstGeom>
        </p:spPr>
      </p:pic>
      <p:sp>
        <p:nvSpPr>
          <p:cNvPr id="44" name="Google Shape;179;p21">
            <a:extLst>
              <a:ext uri="{FF2B5EF4-FFF2-40B4-BE49-F238E27FC236}">
                <a16:creationId xmlns:a16="http://schemas.microsoft.com/office/drawing/2014/main" id="{AC3F86E3-AC4A-4D95-90E2-334774A67659}"/>
              </a:ext>
            </a:extLst>
          </p:cNvPr>
          <p:cNvSpPr txBox="1"/>
          <p:nvPr/>
        </p:nvSpPr>
        <p:spPr>
          <a:xfrm>
            <a:off x="311700" y="650197"/>
            <a:ext cx="2668464" cy="29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MD&amp;A</a:t>
            </a:r>
          </a:p>
        </p:txBody>
      </p:sp>
      <p:sp>
        <p:nvSpPr>
          <p:cNvPr id="2" name="Rectangle 1">
            <a:extLst>
              <a:ext uri="{FF2B5EF4-FFF2-40B4-BE49-F238E27FC236}">
                <a16:creationId xmlns:a16="http://schemas.microsoft.com/office/drawing/2014/main" id="{7432DCE7-539D-47AD-8083-A1D7F92E1E45}"/>
              </a:ext>
            </a:extLst>
          </p:cNvPr>
          <p:cNvSpPr/>
          <p:nvPr/>
        </p:nvSpPr>
        <p:spPr>
          <a:xfrm>
            <a:off x="2292671" y="1884959"/>
            <a:ext cx="7486651" cy="23301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8330740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231" name="Google Shape;231;p12"/>
          <p:cNvPicPr preferRelativeResize="0"/>
          <p:nvPr/>
        </p:nvPicPr>
        <p:blipFill rotWithShape="1">
          <a:blip r:embed="rId3">
            <a:alphaModFix/>
          </a:blip>
          <a:srcRect/>
          <a:stretch/>
        </p:blipFill>
        <p:spPr>
          <a:xfrm>
            <a:off x="707350" y="1008400"/>
            <a:ext cx="10544301" cy="4948937"/>
          </a:xfrm>
          <a:prstGeom prst="rect">
            <a:avLst/>
          </a:prstGeom>
          <a:noFill/>
          <a:ln w="38100" cap="flat" cmpd="sng">
            <a:solidFill>
              <a:srgbClr val="000000"/>
            </a:solidFill>
            <a:prstDash val="solid"/>
            <a:round/>
            <a:headEnd type="none" w="sm" len="sm"/>
            <a:tailEnd type="none" w="sm" len="sm"/>
          </a:ln>
        </p:spPr>
      </p:pic>
      <p:sp>
        <p:nvSpPr>
          <p:cNvPr id="232" name="Google Shape;232;p12"/>
          <p:cNvSpPr/>
          <p:nvPr/>
        </p:nvSpPr>
        <p:spPr>
          <a:xfrm>
            <a:off x="0" y="6198750"/>
            <a:ext cx="12192000" cy="659100"/>
          </a:xfrm>
          <a:prstGeom prst="rect">
            <a:avLst/>
          </a:prstGeom>
          <a:solidFill>
            <a:srgbClr val="6666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 name="Google Shape;233;p12"/>
          <p:cNvSpPr/>
          <p:nvPr/>
        </p:nvSpPr>
        <p:spPr>
          <a:xfrm>
            <a:off x="707347"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CA" sz="700" b="1">
                <a:solidFill>
                  <a:srgbClr val="FFFFFF"/>
                </a:solidFill>
              </a:rPr>
              <a:t>	</a:t>
            </a:r>
            <a:r>
              <a:rPr lang="en-CA" sz="700" b="1"/>
              <a:t>Agenda</a:t>
            </a:r>
            <a:endParaRPr sz="700" b="1" i="0" u="none" strike="noStrike" cap="none">
              <a:latin typeface="Arial"/>
              <a:ea typeface="Arial"/>
              <a:cs typeface="Arial"/>
              <a:sym typeface="Arial"/>
            </a:endParaRPr>
          </a:p>
        </p:txBody>
      </p:sp>
      <p:sp>
        <p:nvSpPr>
          <p:cNvPr id="234" name="Google Shape;234;p12"/>
          <p:cNvSpPr/>
          <p:nvPr/>
        </p:nvSpPr>
        <p:spPr>
          <a:xfrm>
            <a:off x="2845560"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CA" sz="700" b="1"/>
              <a:t>	History</a:t>
            </a:r>
            <a:endParaRPr sz="700" b="1" i="0" u="none" strike="noStrike" cap="none">
              <a:latin typeface="Arial"/>
              <a:ea typeface="Arial"/>
              <a:cs typeface="Arial"/>
              <a:sym typeface="Arial"/>
            </a:endParaRPr>
          </a:p>
        </p:txBody>
      </p:sp>
      <p:sp>
        <p:nvSpPr>
          <p:cNvPr id="235" name="Google Shape;235;p12"/>
          <p:cNvSpPr/>
          <p:nvPr/>
        </p:nvSpPr>
        <p:spPr>
          <a:xfrm>
            <a:off x="9235947" y="6303150"/>
            <a:ext cx="2015700" cy="450300"/>
          </a:xfrm>
          <a:prstGeom prst="chevron">
            <a:avLst>
              <a:gd name="adj" fmla="val 50000"/>
            </a:avLst>
          </a:prstGeom>
          <a:solidFill>
            <a:srgbClr val="EEEEE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CA" sz="700" b="1"/>
              <a:t>Trends</a:t>
            </a:r>
            <a:endParaRPr sz="700" b="1" i="0" u="none" strike="noStrike" cap="none">
              <a:solidFill>
                <a:srgbClr val="000000"/>
              </a:solidFill>
              <a:latin typeface="Arial"/>
              <a:ea typeface="Arial"/>
              <a:cs typeface="Arial"/>
              <a:sym typeface="Arial"/>
            </a:endParaRPr>
          </a:p>
        </p:txBody>
      </p:sp>
      <p:sp>
        <p:nvSpPr>
          <p:cNvPr id="236" name="Google Shape;236;p12"/>
          <p:cNvSpPr/>
          <p:nvPr/>
        </p:nvSpPr>
        <p:spPr>
          <a:xfrm>
            <a:off x="7121978"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CA" sz="700" b="1"/>
              <a:t>Business Model Overviews</a:t>
            </a:r>
            <a:endParaRPr sz="700" b="1" i="0" u="none" strike="noStrike" cap="none">
              <a:solidFill>
                <a:srgbClr val="000000"/>
              </a:solidFill>
              <a:latin typeface="Arial"/>
              <a:ea typeface="Arial"/>
              <a:cs typeface="Arial"/>
              <a:sym typeface="Arial"/>
            </a:endParaRPr>
          </a:p>
        </p:txBody>
      </p:sp>
      <p:sp>
        <p:nvSpPr>
          <p:cNvPr id="237" name="Google Shape;237;p12"/>
          <p:cNvSpPr/>
          <p:nvPr/>
        </p:nvSpPr>
        <p:spPr>
          <a:xfrm>
            <a:off x="4983772" y="6303150"/>
            <a:ext cx="2015700" cy="450300"/>
          </a:xfrm>
          <a:prstGeom prst="chevron">
            <a:avLst>
              <a:gd name="adj" fmla="val 50000"/>
            </a:avLst>
          </a:prstGeom>
          <a:solidFill>
            <a:srgbClr val="CC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700"/>
              <a:buFont typeface="Arial"/>
              <a:buNone/>
            </a:pPr>
            <a:r>
              <a:rPr lang="en-CA" sz="700" b="1" dirty="0">
                <a:solidFill>
                  <a:srgbClr val="FFFFFF"/>
                </a:solidFill>
              </a:rPr>
              <a:t>Industry Overview</a:t>
            </a:r>
            <a:endParaRPr sz="700" b="1" i="0" u="none" strike="noStrike" cap="none" dirty="0">
              <a:solidFill>
                <a:srgbClr val="FFFFFF"/>
              </a:solidFill>
              <a:latin typeface="Arial"/>
              <a:ea typeface="Arial"/>
              <a:cs typeface="Arial"/>
              <a:sym typeface="Arial"/>
            </a:endParaRPr>
          </a:p>
        </p:txBody>
      </p:sp>
      <p:sp>
        <p:nvSpPr>
          <p:cNvPr id="238" name="Google Shape;238;p12"/>
          <p:cNvSpPr txBox="1"/>
          <p:nvPr/>
        </p:nvSpPr>
        <p:spPr>
          <a:xfrm>
            <a:off x="311700" y="297200"/>
            <a:ext cx="11608800" cy="8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CA" sz="2500" b="1"/>
              <a:t>Industry Overview: Market Share of Largest Studios</a:t>
            </a:r>
            <a:endParaRPr sz="2500" b="0" i="0" u="none" strike="noStrike" cap="none">
              <a:solidFill>
                <a:srgbClr val="000000"/>
              </a:solidFill>
              <a:latin typeface="Arial"/>
              <a:ea typeface="Arial"/>
              <a:cs typeface="Arial"/>
              <a:sym typeface="Arial"/>
            </a:endParaRPr>
          </a:p>
        </p:txBody>
      </p:sp>
      <p:cxnSp>
        <p:nvCxnSpPr>
          <p:cNvPr id="239" name="Google Shape;239;p12"/>
          <p:cNvCxnSpPr>
            <a:stCxn id="238" idx="1"/>
          </p:cNvCxnSpPr>
          <p:nvPr/>
        </p:nvCxnSpPr>
        <p:spPr>
          <a:xfrm>
            <a:off x="311700" y="744800"/>
            <a:ext cx="11608800" cy="21900"/>
          </a:xfrm>
          <a:prstGeom prst="straightConnector1">
            <a:avLst/>
          </a:prstGeom>
          <a:noFill/>
          <a:ln w="9525" cap="flat" cmpd="sng">
            <a:solidFill>
              <a:srgbClr val="595959"/>
            </a:solidFill>
            <a:prstDash val="solid"/>
            <a:round/>
            <a:headEnd type="none" w="sm" len="sm"/>
            <a:tailEnd type="none" w="sm" len="sm"/>
          </a:ln>
        </p:spPr>
      </p:cxn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14FB27-2384-4673-8626-56EC60DC366B}"/>
              </a:ext>
            </a:extLst>
          </p:cNvPr>
          <p:cNvPicPr>
            <a:picLocks noChangeAspect="1"/>
          </p:cNvPicPr>
          <p:nvPr/>
        </p:nvPicPr>
        <p:blipFill>
          <a:blip r:embed="rId2"/>
          <a:stretch>
            <a:fillRect/>
          </a:stretch>
        </p:blipFill>
        <p:spPr>
          <a:xfrm>
            <a:off x="1361467" y="1335114"/>
            <a:ext cx="9668538" cy="1361313"/>
          </a:xfrm>
          <a:prstGeom prst="rect">
            <a:avLst/>
          </a:prstGeom>
        </p:spPr>
      </p:pic>
      <p:pic>
        <p:nvPicPr>
          <p:cNvPr id="7" name="Picture 6">
            <a:extLst>
              <a:ext uri="{FF2B5EF4-FFF2-40B4-BE49-F238E27FC236}">
                <a16:creationId xmlns:a16="http://schemas.microsoft.com/office/drawing/2014/main" id="{90FBEA33-E355-4891-B4B4-0D93F9B06E60}"/>
              </a:ext>
            </a:extLst>
          </p:cNvPr>
          <p:cNvPicPr>
            <a:picLocks noChangeAspect="1"/>
          </p:cNvPicPr>
          <p:nvPr/>
        </p:nvPicPr>
        <p:blipFill>
          <a:blip r:embed="rId3"/>
          <a:stretch>
            <a:fillRect/>
          </a:stretch>
        </p:blipFill>
        <p:spPr>
          <a:xfrm>
            <a:off x="1361467" y="2640716"/>
            <a:ext cx="9668538" cy="2353738"/>
          </a:xfrm>
          <a:prstGeom prst="rect">
            <a:avLst/>
          </a:prstGeom>
        </p:spPr>
      </p:pic>
      <p:sp>
        <p:nvSpPr>
          <p:cNvPr id="24" name="Google Shape;82;p17">
            <a:extLst>
              <a:ext uri="{FF2B5EF4-FFF2-40B4-BE49-F238E27FC236}">
                <a16:creationId xmlns:a16="http://schemas.microsoft.com/office/drawing/2014/main" id="{1DAF9849-E594-4C5D-960F-06F05503194B}"/>
              </a:ext>
            </a:extLst>
          </p:cNvPr>
          <p:cNvSpPr/>
          <p:nvPr/>
        </p:nvSpPr>
        <p:spPr>
          <a:xfrm>
            <a:off x="0" y="6576300"/>
            <a:ext cx="12192000" cy="281700"/>
          </a:xfrm>
          <a:prstGeom prst="rect">
            <a:avLst/>
          </a:prstGeom>
          <a:solidFill>
            <a:srgbClr val="003F5F"/>
          </a:solidFill>
          <a:ln>
            <a:solidFill>
              <a:srgbClr val="003F5F"/>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6" name="Google Shape;83;p17">
            <a:extLst>
              <a:ext uri="{FF2B5EF4-FFF2-40B4-BE49-F238E27FC236}">
                <a16:creationId xmlns:a16="http://schemas.microsoft.com/office/drawing/2014/main" id="{3F788786-56C5-4ABA-B931-C90C0B55B9BD}"/>
              </a:ext>
            </a:extLst>
          </p:cNvPr>
          <p:cNvSpPr/>
          <p:nvPr/>
        </p:nvSpPr>
        <p:spPr>
          <a:xfrm>
            <a:off x="468693"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Stock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28" name="Google Shape;84;p17">
            <a:extLst>
              <a:ext uri="{FF2B5EF4-FFF2-40B4-BE49-F238E27FC236}">
                <a16:creationId xmlns:a16="http://schemas.microsoft.com/office/drawing/2014/main" id="{E5D4C47A-E2C1-48F6-ABC6-DF83F35CB1E1}"/>
              </a:ext>
            </a:extLst>
          </p:cNvPr>
          <p:cNvSpPr/>
          <p:nvPr/>
        </p:nvSpPr>
        <p:spPr>
          <a:xfrm>
            <a:off x="2095427"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Company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0" name="Google Shape;85;p17">
            <a:extLst>
              <a:ext uri="{FF2B5EF4-FFF2-40B4-BE49-F238E27FC236}">
                <a16:creationId xmlns:a16="http://schemas.microsoft.com/office/drawing/2014/main" id="{023B8B76-2002-4578-9FCE-357835CAEF7C}"/>
              </a:ext>
            </a:extLst>
          </p:cNvPr>
          <p:cNvSpPr/>
          <p:nvPr/>
        </p:nvSpPr>
        <p:spPr>
          <a:xfrm>
            <a:off x="3722161"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Corporate Strategy and Risk</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2" name="Google Shape;86;p17">
            <a:extLst>
              <a:ext uri="{FF2B5EF4-FFF2-40B4-BE49-F238E27FC236}">
                <a16:creationId xmlns:a16="http://schemas.microsoft.com/office/drawing/2014/main" id="{93B3A8BE-D56B-4436-823B-B517F8F8F3FA}"/>
              </a:ext>
            </a:extLst>
          </p:cNvPr>
          <p:cNvSpPr/>
          <p:nvPr/>
        </p:nvSpPr>
        <p:spPr>
          <a:xfrm>
            <a:off x="6975629" y="6623695"/>
            <a:ext cx="1531200" cy="192600"/>
          </a:xfrm>
          <a:prstGeom prst="chevron">
            <a:avLst>
              <a:gd name="adj" fmla="val 50000"/>
            </a:avLst>
          </a:prstGeom>
          <a:solidFill>
            <a:srgbClr val="666666"/>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FFFFFF"/>
                </a:solidFill>
                <a:effectLst/>
                <a:uLnTx/>
                <a:uFillTx/>
                <a:latin typeface="Arial"/>
                <a:cs typeface="Arial"/>
                <a:sym typeface="Arial"/>
              </a:rPr>
              <a:t>Financial Statements</a:t>
            </a:r>
            <a:endParaRPr kumimoji="0" sz="700" b="1" i="0" u="none" strike="noStrike" kern="1200" cap="none" spc="0" normalizeH="0" baseline="0" noProof="0" dirty="0">
              <a:ln>
                <a:noFill/>
              </a:ln>
              <a:solidFill>
                <a:srgbClr val="FFFFFF"/>
              </a:solidFill>
              <a:effectLst/>
              <a:uLnTx/>
              <a:uFillTx/>
              <a:latin typeface="Arial"/>
              <a:cs typeface="Arial"/>
              <a:sym typeface="Arial"/>
            </a:endParaRPr>
          </a:p>
        </p:txBody>
      </p:sp>
      <p:sp>
        <p:nvSpPr>
          <p:cNvPr id="34" name="Google Shape;87;p17">
            <a:extLst>
              <a:ext uri="{FF2B5EF4-FFF2-40B4-BE49-F238E27FC236}">
                <a16:creationId xmlns:a16="http://schemas.microsoft.com/office/drawing/2014/main" id="{B1F18E72-9052-4A30-99F0-7B80FB8BCD14}"/>
              </a:ext>
            </a:extLst>
          </p:cNvPr>
          <p:cNvSpPr/>
          <p:nvPr/>
        </p:nvSpPr>
        <p:spPr>
          <a:xfrm>
            <a:off x="8602363" y="6630191"/>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Industry Comparison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6" name="Google Shape;88;p17">
            <a:extLst>
              <a:ext uri="{FF2B5EF4-FFF2-40B4-BE49-F238E27FC236}">
                <a16:creationId xmlns:a16="http://schemas.microsoft.com/office/drawing/2014/main" id="{2A30AFC1-A62D-4A32-9D8F-B16FCC49E658}"/>
              </a:ext>
            </a:extLst>
          </p:cNvPr>
          <p:cNvSpPr/>
          <p:nvPr/>
        </p:nvSpPr>
        <p:spPr>
          <a:xfrm>
            <a:off x="5348895"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Management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8" name="Google Shape;89;p17">
            <a:extLst>
              <a:ext uri="{FF2B5EF4-FFF2-40B4-BE49-F238E27FC236}">
                <a16:creationId xmlns:a16="http://schemas.microsoft.com/office/drawing/2014/main" id="{A442EBD5-FF3A-45A4-8335-2576D9F0CFE1}"/>
              </a:ext>
            </a:extLst>
          </p:cNvPr>
          <p:cNvSpPr/>
          <p:nvPr/>
        </p:nvSpPr>
        <p:spPr>
          <a:xfrm>
            <a:off x="10229097" y="6620604"/>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Recommendation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41" name="Google Shape;177;p21">
            <a:extLst>
              <a:ext uri="{FF2B5EF4-FFF2-40B4-BE49-F238E27FC236}">
                <a16:creationId xmlns:a16="http://schemas.microsoft.com/office/drawing/2014/main" id="{7E2CF799-AB23-4FA2-89DB-03757DC5C11C}"/>
              </a:ext>
            </a:extLst>
          </p:cNvPr>
          <p:cNvSpPr txBox="1"/>
          <p:nvPr/>
        </p:nvSpPr>
        <p:spPr>
          <a:xfrm>
            <a:off x="311699" y="317372"/>
            <a:ext cx="11448597" cy="572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Capital Structure</a:t>
            </a:r>
            <a:endParaRPr kumimoji="0"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42" name="Google Shape;178;p21">
            <a:extLst>
              <a:ext uri="{FF2B5EF4-FFF2-40B4-BE49-F238E27FC236}">
                <a16:creationId xmlns:a16="http://schemas.microsoft.com/office/drawing/2014/main" id="{D8B4E1CE-BB0D-4593-BBDB-C2B7F890B1A3}"/>
              </a:ext>
            </a:extLst>
          </p:cNvPr>
          <p:cNvCxnSpPr>
            <a:cxnSpLocks/>
          </p:cNvCxnSpPr>
          <p:nvPr/>
        </p:nvCxnSpPr>
        <p:spPr>
          <a:xfrm>
            <a:off x="311700" y="721272"/>
            <a:ext cx="11448597" cy="0"/>
          </a:xfrm>
          <a:prstGeom prst="straightConnector1">
            <a:avLst/>
          </a:prstGeom>
          <a:noFill/>
          <a:ln w="9525" cap="flat" cmpd="sng">
            <a:solidFill>
              <a:srgbClr val="595959"/>
            </a:solidFill>
            <a:prstDash val="solid"/>
            <a:round/>
            <a:headEnd type="none" w="med" len="med"/>
            <a:tailEnd type="none" w="med" len="med"/>
          </a:ln>
        </p:spPr>
      </p:cxnSp>
      <p:pic>
        <p:nvPicPr>
          <p:cNvPr id="43" name="Picture 42">
            <a:extLst>
              <a:ext uri="{FF2B5EF4-FFF2-40B4-BE49-F238E27FC236}">
                <a16:creationId xmlns:a16="http://schemas.microsoft.com/office/drawing/2014/main" id="{5DEEA7F1-62AD-4F3B-99BD-5342D59A15C7}"/>
              </a:ext>
            </a:extLst>
          </p:cNvPr>
          <p:cNvPicPr>
            <a:picLocks noChangeAspect="1"/>
          </p:cNvPicPr>
          <p:nvPr/>
        </p:nvPicPr>
        <p:blipFill>
          <a:blip r:embed="rId4"/>
          <a:stretch>
            <a:fillRect/>
          </a:stretch>
        </p:blipFill>
        <p:spPr>
          <a:xfrm>
            <a:off x="10299713" y="81521"/>
            <a:ext cx="1460584" cy="500499"/>
          </a:xfrm>
          <a:prstGeom prst="rect">
            <a:avLst/>
          </a:prstGeom>
        </p:spPr>
      </p:pic>
      <p:sp>
        <p:nvSpPr>
          <p:cNvPr id="2" name="Rectangle 1">
            <a:extLst>
              <a:ext uri="{FF2B5EF4-FFF2-40B4-BE49-F238E27FC236}">
                <a16:creationId xmlns:a16="http://schemas.microsoft.com/office/drawing/2014/main" id="{FA14461F-2006-414D-A0AF-0E0434C05B88}"/>
              </a:ext>
            </a:extLst>
          </p:cNvPr>
          <p:cNvSpPr/>
          <p:nvPr/>
        </p:nvSpPr>
        <p:spPr>
          <a:xfrm>
            <a:off x="1361467" y="1884959"/>
            <a:ext cx="9668538" cy="23301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a:extLst>
              <a:ext uri="{FF2B5EF4-FFF2-40B4-BE49-F238E27FC236}">
                <a16:creationId xmlns:a16="http://schemas.microsoft.com/office/drawing/2014/main" id="{6531A060-ADD0-49D2-837C-05C6C21DD5E6}"/>
              </a:ext>
            </a:extLst>
          </p:cNvPr>
          <p:cNvSpPr/>
          <p:nvPr/>
        </p:nvSpPr>
        <p:spPr>
          <a:xfrm>
            <a:off x="1361467" y="4274570"/>
            <a:ext cx="9668538" cy="23301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4485279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63D8DB-AE92-4F8F-A4C4-B94F1762E211}"/>
              </a:ext>
            </a:extLst>
          </p:cNvPr>
          <p:cNvPicPr>
            <a:picLocks noChangeAspect="1"/>
          </p:cNvPicPr>
          <p:nvPr/>
        </p:nvPicPr>
        <p:blipFill rotWithShape="1">
          <a:blip r:embed="rId2"/>
          <a:srcRect r="5247" b="5994"/>
          <a:stretch/>
        </p:blipFill>
        <p:spPr>
          <a:xfrm>
            <a:off x="770969" y="1120695"/>
            <a:ext cx="10650061" cy="2399676"/>
          </a:xfrm>
          <a:prstGeom prst="rect">
            <a:avLst/>
          </a:prstGeom>
        </p:spPr>
      </p:pic>
      <p:sp>
        <p:nvSpPr>
          <p:cNvPr id="25" name="Google Shape;82;p17">
            <a:extLst>
              <a:ext uri="{FF2B5EF4-FFF2-40B4-BE49-F238E27FC236}">
                <a16:creationId xmlns:a16="http://schemas.microsoft.com/office/drawing/2014/main" id="{438511BB-4F6C-4584-9EA4-D4EC2EEF0C26}"/>
              </a:ext>
            </a:extLst>
          </p:cNvPr>
          <p:cNvSpPr/>
          <p:nvPr/>
        </p:nvSpPr>
        <p:spPr>
          <a:xfrm>
            <a:off x="0" y="6576300"/>
            <a:ext cx="12192000" cy="281700"/>
          </a:xfrm>
          <a:prstGeom prst="rect">
            <a:avLst/>
          </a:prstGeom>
          <a:solidFill>
            <a:srgbClr val="003F5F"/>
          </a:solidFill>
          <a:ln>
            <a:solidFill>
              <a:srgbClr val="003F5F"/>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7" name="Google Shape;83;p17">
            <a:extLst>
              <a:ext uri="{FF2B5EF4-FFF2-40B4-BE49-F238E27FC236}">
                <a16:creationId xmlns:a16="http://schemas.microsoft.com/office/drawing/2014/main" id="{3F9D1240-19C8-43D2-9945-E981B1BE20A9}"/>
              </a:ext>
            </a:extLst>
          </p:cNvPr>
          <p:cNvSpPr/>
          <p:nvPr/>
        </p:nvSpPr>
        <p:spPr>
          <a:xfrm>
            <a:off x="468693"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Stock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29" name="Google Shape;84;p17">
            <a:extLst>
              <a:ext uri="{FF2B5EF4-FFF2-40B4-BE49-F238E27FC236}">
                <a16:creationId xmlns:a16="http://schemas.microsoft.com/office/drawing/2014/main" id="{F3DE48F2-12A8-487E-BD9D-6954DA8A1BF5}"/>
              </a:ext>
            </a:extLst>
          </p:cNvPr>
          <p:cNvSpPr/>
          <p:nvPr/>
        </p:nvSpPr>
        <p:spPr>
          <a:xfrm>
            <a:off x="2095427"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Company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1" name="Google Shape;85;p17">
            <a:extLst>
              <a:ext uri="{FF2B5EF4-FFF2-40B4-BE49-F238E27FC236}">
                <a16:creationId xmlns:a16="http://schemas.microsoft.com/office/drawing/2014/main" id="{ADB4F585-FA86-4800-97E5-A01E6ED64FB3}"/>
              </a:ext>
            </a:extLst>
          </p:cNvPr>
          <p:cNvSpPr/>
          <p:nvPr/>
        </p:nvSpPr>
        <p:spPr>
          <a:xfrm>
            <a:off x="3722161"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Corporate Strategy and Risk</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3" name="Google Shape;86;p17">
            <a:extLst>
              <a:ext uri="{FF2B5EF4-FFF2-40B4-BE49-F238E27FC236}">
                <a16:creationId xmlns:a16="http://schemas.microsoft.com/office/drawing/2014/main" id="{CF26AA57-3784-4A7A-AED7-9158D744C7C1}"/>
              </a:ext>
            </a:extLst>
          </p:cNvPr>
          <p:cNvSpPr/>
          <p:nvPr/>
        </p:nvSpPr>
        <p:spPr>
          <a:xfrm>
            <a:off x="6975629" y="6623695"/>
            <a:ext cx="1531200" cy="192600"/>
          </a:xfrm>
          <a:prstGeom prst="chevron">
            <a:avLst>
              <a:gd name="adj" fmla="val 50000"/>
            </a:avLst>
          </a:prstGeom>
          <a:solidFill>
            <a:srgbClr val="666666"/>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FFFFFF"/>
                </a:solidFill>
                <a:effectLst/>
                <a:uLnTx/>
                <a:uFillTx/>
                <a:latin typeface="Arial"/>
                <a:cs typeface="Arial"/>
                <a:sym typeface="Arial"/>
              </a:rPr>
              <a:t>Financial Statements</a:t>
            </a:r>
            <a:endParaRPr kumimoji="0" sz="700" b="1" i="0" u="none" strike="noStrike" kern="1200" cap="none" spc="0" normalizeH="0" baseline="0" noProof="0" dirty="0">
              <a:ln>
                <a:noFill/>
              </a:ln>
              <a:solidFill>
                <a:srgbClr val="FFFFFF"/>
              </a:solidFill>
              <a:effectLst/>
              <a:uLnTx/>
              <a:uFillTx/>
              <a:latin typeface="Arial"/>
              <a:cs typeface="Arial"/>
              <a:sym typeface="Arial"/>
            </a:endParaRPr>
          </a:p>
        </p:txBody>
      </p:sp>
      <p:sp>
        <p:nvSpPr>
          <p:cNvPr id="35" name="Google Shape;87;p17">
            <a:extLst>
              <a:ext uri="{FF2B5EF4-FFF2-40B4-BE49-F238E27FC236}">
                <a16:creationId xmlns:a16="http://schemas.microsoft.com/office/drawing/2014/main" id="{2B9530ED-AB3E-4DF7-AEF0-4B20301E342F}"/>
              </a:ext>
            </a:extLst>
          </p:cNvPr>
          <p:cNvSpPr/>
          <p:nvPr/>
        </p:nvSpPr>
        <p:spPr>
          <a:xfrm>
            <a:off x="8602363" y="6630191"/>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Industry Comparison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7" name="Google Shape;88;p17">
            <a:extLst>
              <a:ext uri="{FF2B5EF4-FFF2-40B4-BE49-F238E27FC236}">
                <a16:creationId xmlns:a16="http://schemas.microsoft.com/office/drawing/2014/main" id="{7939D689-56F4-47DA-9A57-71176A7C6794}"/>
              </a:ext>
            </a:extLst>
          </p:cNvPr>
          <p:cNvSpPr/>
          <p:nvPr/>
        </p:nvSpPr>
        <p:spPr>
          <a:xfrm>
            <a:off x="5348895"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Management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9" name="Google Shape;89;p17">
            <a:extLst>
              <a:ext uri="{FF2B5EF4-FFF2-40B4-BE49-F238E27FC236}">
                <a16:creationId xmlns:a16="http://schemas.microsoft.com/office/drawing/2014/main" id="{4DED03FD-6706-4CA9-958A-8D902F98F345}"/>
              </a:ext>
            </a:extLst>
          </p:cNvPr>
          <p:cNvSpPr/>
          <p:nvPr/>
        </p:nvSpPr>
        <p:spPr>
          <a:xfrm>
            <a:off x="10229097" y="6620604"/>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Recommendation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42" name="Google Shape;177;p21">
            <a:extLst>
              <a:ext uri="{FF2B5EF4-FFF2-40B4-BE49-F238E27FC236}">
                <a16:creationId xmlns:a16="http://schemas.microsoft.com/office/drawing/2014/main" id="{71795575-5090-4618-9E94-8A59236EB7AC}"/>
              </a:ext>
            </a:extLst>
          </p:cNvPr>
          <p:cNvSpPr txBox="1"/>
          <p:nvPr/>
        </p:nvSpPr>
        <p:spPr>
          <a:xfrm>
            <a:off x="311699" y="317372"/>
            <a:ext cx="11448597" cy="572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Capital Structure</a:t>
            </a:r>
            <a:endParaRPr kumimoji="0"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43" name="Google Shape;178;p21">
            <a:extLst>
              <a:ext uri="{FF2B5EF4-FFF2-40B4-BE49-F238E27FC236}">
                <a16:creationId xmlns:a16="http://schemas.microsoft.com/office/drawing/2014/main" id="{05D17088-7D6A-4CE7-875B-AA82EFADE32D}"/>
              </a:ext>
            </a:extLst>
          </p:cNvPr>
          <p:cNvCxnSpPr>
            <a:cxnSpLocks/>
          </p:cNvCxnSpPr>
          <p:nvPr/>
        </p:nvCxnSpPr>
        <p:spPr>
          <a:xfrm>
            <a:off x="311700" y="721272"/>
            <a:ext cx="11448597" cy="0"/>
          </a:xfrm>
          <a:prstGeom prst="straightConnector1">
            <a:avLst/>
          </a:prstGeom>
          <a:noFill/>
          <a:ln w="9525" cap="flat" cmpd="sng">
            <a:solidFill>
              <a:srgbClr val="595959"/>
            </a:solidFill>
            <a:prstDash val="solid"/>
            <a:round/>
            <a:headEnd type="none" w="med" len="med"/>
            <a:tailEnd type="none" w="med" len="med"/>
          </a:ln>
        </p:spPr>
      </p:cxnSp>
      <p:pic>
        <p:nvPicPr>
          <p:cNvPr id="44" name="Picture 43">
            <a:extLst>
              <a:ext uri="{FF2B5EF4-FFF2-40B4-BE49-F238E27FC236}">
                <a16:creationId xmlns:a16="http://schemas.microsoft.com/office/drawing/2014/main" id="{8D0137E8-1F3C-4B00-ABE2-DEDA703FE0B9}"/>
              </a:ext>
            </a:extLst>
          </p:cNvPr>
          <p:cNvPicPr>
            <a:picLocks noChangeAspect="1"/>
          </p:cNvPicPr>
          <p:nvPr/>
        </p:nvPicPr>
        <p:blipFill>
          <a:blip r:embed="rId3"/>
          <a:stretch>
            <a:fillRect/>
          </a:stretch>
        </p:blipFill>
        <p:spPr>
          <a:xfrm>
            <a:off x="10299713" y="81521"/>
            <a:ext cx="1460584" cy="500499"/>
          </a:xfrm>
          <a:prstGeom prst="rect">
            <a:avLst/>
          </a:prstGeom>
        </p:spPr>
      </p:pic>
      <p:sp>
        <p:nvSpPr>
          <p:cNvPr id="46" name="Google Shape;179;p21">
            <a:extLst>
              <a:ext uri="{FF2B5EF4-FFF2-40B4-BE49-F238E27FC236}">
                <a16:creationId xmlns:a16="http://schemas.microsoft.com/office/drawing/2014/main" id="{F99877F4-38AF-4FB2-AF5F-20CE9A9CFF36}"/>
              </a:ext>
            </a:extLst>
          </p:cNvPr>
          <p:cNvSpPr txBox="1"/>
          <p:nvPr/>
        </p:nvSpPr>
        <p:spPr>
          <a:xfrm>
            <a:off x="311700" y="650197"/>
            <a:ext cx="2668464" cy="29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Additional Notes</a:t>
            </a:r>
          </a:p>
        </p:txBody>
      </p:sp>
      <p:sp>
        <p:nvSpPr>
          <p:cNvPr id="48" name="Google Shape;180;p21">
            <a:extLst>
              <a:ext uri="{FF2B5EF4-FFF2-40B4-BE49-F238E27FC236}">
                <a16:creationId xmlns:a16="http://schemas.microsoft.com/office/drawing/2014/main" id="{D724AEEC-7E0F-4E01-A60C-535DBA862607}"/>
              </a:ext>
            </a:extLst>
          </p:cNvPr>
          <p:cNvSpPr/>
          <p:nvPr/>
        </p:nvSpPr>
        <p:spPr>
          <a:xfrm>
            <a:off x="770969" y="3884348"/>
            <a:ext cx="4818896" cy="372000"/>
          </a:xfrm>
          <a:prstGeom prst="rect">
            <a:avLst/>
          </a:prstGeom>
          <a:solidFill>
            <a:srgbClr val="003F5F"/>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600" b="1" i="0" u="none" strike="noStrike" kern="120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rPr>
              <a:t>Current Debt</a:t>
            </a:r>
          </a:p>
        </p:txBody>
      </p:sp>
      <p:sp>
        <p:nvSpPr>
          <p:cNvPr id="50" name="Google Shape;180;p21">
            <a:extLst>
              <a:ext uri="{FF2B5EF4-FFF2-40B4-BE49-F238E27FC236}">
                <a16:creationId xmlns:a16="http://schemas.microsoft.com/office/drawing/2014/main" id="{50B441E9-2B54-45BE-891C-86C5B2CCA5AB}"/>
              </a:ext>
            </a:extLst>
          </p:cNvPr>
          <p:cNvSpPr/>
          <p:nvPr/>
        </p:nvSpPr>
        <p:spPr>
          <a:xfrm>
            <a:off x="6602136" y="3884348"/>
            <a:ext cx="4818896" cy="372000"/>
          </a:xfrm>
          <a:prstGeom prst="rect">
            <a:avLst/>
          </a:prstGeom>
          <a:solidFill>
            <a:srgbClr val="003F5F"/>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600" b="1" i="0" u="none" strike="noStrike" kern="120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rPr>
              <a:t>Operations</a:t>
            </a:r>
          </a:p>
        </p:txBody>
      </p:sp>
      <p:sp>
        <p:nvSpPr>
          <p:cNvPr id="52" name="Google Shape;180;p21">
            <a:extLst>
              <a:ext uri="{FF2B5EF4-FFF2-40B4-BE49-F238E27FC236}">
                <a16:creationId xmlns:a16="http://schemas.microsoft.com/office/drawing/2014/main" id="{5A921100-30D0-481F-9479-DAF711628061}"/>
              </a:ext>
            </a:extLst>
          </p:cNvPr>
          <p:cNvSpPr/>
          <p:nvPr/>
        </p:nvSpPr>
        <p:spPr>
          <a:xfrm>
            <a:off x="770969" y="4506945"/>
            <a:ext cx="4818895" cy="1761301"/>
          </a:xfrm>
          <a:prstGeom prst="rect">
            <a:avLst/>
          </a:prstGeom>
          <a:solidFill>
            <a:srgbClr val="E5E9EB"/>
          </a:solidFill>
          <a:ln w="2857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$2,894,800 in debt due in 2025 or before</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endParaRP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93.07% of total debt due in next 5 years</a:t>
            </a:r>
          </a:p>
        </p:txBody>
      </p:sp>
      <p:sp>
        <p:nvSpPr>
          <p:cNvPr id="56" name="Google Shape;180;p21">
            <a:extLst>
              <a:ext uri="{FF2B5EF4-FFF2-40B4-BE49-F238E27FC236}">
                <a16:creationId xmlns:a16="http://schemas.microsoft.com/office/drawing/2014/main" id="{33A95037-EF62-42A4-A199-4157370B0707}"/>
              </a:ext>
            </a:extLst>
          </p:cNvPr>
          <p:cNvSpPr/>
          <p:nvPr/>
        </p:nvSpPr>
        <p:spPr>
          <a:xfrm>
            <a:off x="6602136" y="4502880"/>
            <a:ext cx="4818895" cy="1765367"/>
          </a:xfrm>
          <a:prstGeom prst="rect">
            <a:avLst/>
          </a:prstGeom>
          <a:solidFill>
            <a:srgbClr val="E5E9EB"/>
          </a:solidFill>
          <a:ln w="2857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Operations have historically been funded through operating cash flows</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Revolving credit may be put under duress from current economic situation</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Interest rate risk managed by entering into interest rate swap contracts to fix borrowing rates</a:t>
            </a:r>
          </a:p>
        </p:txBody>
      </p:sp>
    </p:spTree>
    <p:extLst>
      <p:ext uri="{BB962C8B-B14F-4D97-AF65-F5344CB8AC3E}">
        <p14:creationId xmlns:p14="http://schemas.microsoft.com/office/powerpoint/2010/main" val="257204039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9AB669A-E9D0-46F7-AACE-F05A07AA313F}"/>
              </a:ext>
            </a:extLst>
          </p:cNvPr>
          <p:cNvSpPr/>
          <p:nvPr/>
        </p:nvSpPr>
        <p:spPr>
          <a:xfrm>
            <a:off x="0" y="0"/>
            <a:ext cx="12192000" cy="6858000"/>
          </a:xfrm>
          <a:prstGeom prst="rect">
            <a:avLst/>
          </a:prstGeom>
          <a:solidFill>
            <a:srgbClr val="003F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8DBB45DD-0AF5-4EE3-BAA6-469E5D7000AE}"/>
              </a:ext>
            </a:extLst>
          </p:cNvPr>
          <p:cNvSpPr/>
          <p:nvPr/>
        </p:nvSpPr>
        <p:spPr>
          <a:xfrm>
            <a:off x="5783174" y="1961146"/>
            <a:ext cx="2871537" cy="293570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BAA8102D-4A00-4022-8356-3E552749D56F}"/>
              </a:ext>
            </a:extLst>
          </p:cNvPr>
          <p:cNvSpPr/>
          <p:nvPr/>
        </p:nvSpPr>
        <p:spPr>
          <a:xfrm>
            <a:off x="7277937" y="1961146"/>
            <a:ext cx="4914062" cy="29357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C834295-FD15-4D44-9ABE-677069EC2E73}"/>
              </a:ext>
            </a:extLst>
          </p:cNvPr>
          <p:cNvSpPr>
            <a:spLocks noGrp="1"/>
          </p:cNvSpPr>
          <p:nvPr>
            <p:ph type="title"/>
          </p:nvPr>
        </p:nvSpPr>
        <p:spPr>
          <a:xfrm>
            <a:off x="7277937" y="2605795"/>
            <a:ext cx="4914062" cy="1645363"/>
          </a:xfrm>
        </p:spPr>
        <p:txBody>
          <a:bodyPr>
            <a:normAutofit/>
          </a:bodyPr>
          <a:lstStyle/>
          <a:p>
            <a:r>
              <a:rPr lang="en-CA" sz="5400" b="1" dirty="0">
                <a:solidFill>
                  <a:srgbClr val="003F5F"/>
                </a:solidFill>
              </a:rPr>
              <a:t>Industry Comparison</a:t>
            </a:r>
          </a:p>
        </p:txBody>
      </p:sp>
    </p:spTree>
    <p:extLst>
      <p:ext uri="{BB962C8B-B14F-4D97-AF65-F5344CB8AC3E}">
        <p14:creationId xmlns:p14="http://schemas.microsoft.com/office/powerpoint/2010/main" val="138966874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Google Shape;82;p17">
            <a:extLst>
              <a:ext uri="{FF2B5EF4-FFF2-40B4-BE49-F238E27FC236}">
                <a16:creationId xmlns:a16="http://schemas.microsoft.com/office/drawing/2014/main" id="{30995ECA-232E-4DCB-B404-820B15F54956}"/>
              </a:ext>
            </a:extLst>
          </p:cNvPr>
          <p:cNvSpPr/>
          <p:nvPr/>
        </p:nvSpPr>
        <p:spPr>
          <a:xfrm>
            <a:off x="0" y="6576300"/>
            <a:ext cx="12192000" cy="281700"/>
          </a:xfrm>
          <a:prstGeom prst="rect">
            <a:avLst/>
          </a:prstGeom>
          <a:solidFill>
            <a:srgbClr val="003F5F"/>
          </a:solidFill>
          <a:ln>
            <a:solidFill>
              <a:srgbClr val="003F5F"/>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6" name="Google Shape;83;p17">
            <a:extLst>
              <a:ext uri="{FF2B5EF4-FFF2-40B4-BE49-F238E27FC236}">
                <a16:creationId xmlns:a16="http://schemas.microsoft.com/office/drawing/2014/main" id="{EDF61CF7-7615-4DA3-A810-B298F146F0F8}"/>
              </a:ext>
            </a:extLst>
          </p:cNvPr>
          <p:cNvSpPr/>
          <p:nvPr/>
        </p:nvSpPr>
        <p:spPr>
          <a:xfrm>
            <a:off x="468693"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Stock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28" name="Google Shape;84;p17">
            <a:extLst>
              <a:ext uri="{FF2B5EF4-FFF2-40B4-BE49-F238E27FC236}">
                <a16:creationId xmlns:a16="http://schemas.microsoft.com/office/drawing/2014/main" id="{55549497-9D30-4AFD-8F30-12D96B32DBE2}"/>
              </a:ext>
            </a:extLst>
          </p:cNvPr>
          <p:cNvSpPr/>
          <p:nvPr/>
        </p:nvSpPr>
        <p:spPr>
          <a:xfrm>
            <a:off x="2095427"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Company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0" name="Google Shape;85;p17">
            <a:extLst>
              <a:ext uri="{FF2B5EF4-FFF2-40B4-BE49-F238E27FC236}">
                <a16:creationId xmlns:a16="http://schemas.microsoft.com/office/drawing/2014/main" id="{2BF20C97-7D08-457D-8DC6-F992FC758632}"/>
              </a:ext>
            </a:extLst>
          </p:cNvPr>
          <p:cNvSpPr/>
          <p:nvPr/>
        </p:nvSpPr>
        <p:spPr>
          <a:xfrm>
            <a:off x="3722161"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Corporate Strategy and Risk</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2" name="Google Shape;86;p17">
            <a:extLst>
              <a:ext uri="{FF2B5EF4-FFF2-40B4-BE49-F238E27FC236}">
                <a16:creationId xmlns:a16="http://schemas.microsoft.com/office/drawing/2014/main" id="{657F02F4-CA7A-40C0-AAA2-58B656A612B2}"/>
              </a:ext>
            </a:extLst>
          </p:cNvPr>
          <p:cNvSpPr/>
          <p:nvPr/>
        </p:nvSpPr>
        <p:spPr>
          <a:xfrm>
            <a:off x="6975629" y="6623695"/>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Financial Statements</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4" name="Google Shape;87;p17">
            <a:extLst>
              <a:ext uri="{FF2B5EF4-FFF2-40B4-BE49-F238E27FC236}">
                <a16:creationId xmlns:a16="http://schemas.microsoft.com/office/drawing/2014/main" id="{A82D138F-422D-4D3E-A377-8CD572DC79A9}"/>
              </a:ext>
            </a:extLst>
          </p:cNvPr>
          <p:cNvSpPr/>
          <p:nvPr/>
        </p:nvSpPr>
        <p:spPr>
          <a:xfrm>
            <a:off x="8602363" y="6630191"/>
            <a:ext cx="1531200" cy="192600"/>
          </a:xfrm>
          <a:prstGeom prst="chevron">
            <a:avLst>
              <a:gd name="adj" fmla="val 50000"/>
            </a:avLst>
          </a:prstGeom>
          <a:solidFill>
            <a:srgbClr val="666666"/>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FFFFFF"/>
                </a:solidFill>
                <a:effectLst/>
                <a:uLnTx/>
                <a:uFillTx/>
                <a:latin typeface="Arial"/>
                <a:cs typeface="Arial"/>
                <a:sym typeface="Arial"/>
              </a:rPr>
              <a:t>Industry Comparison</a:t>
            </a:r>
            <a:endParaRPr kumimoji="0" sz="700" b="1" i="0" u="none" strike="noStrike" kern="1200" cap="none" spc="0" normalizeH="0" baseline="0" noProof="0" dirty="0">
              <a:ln>
                <a:noFill/>
              </a:ln>
              <a:solidFill>
                <a:srgbClr val="FFFFFF"/>
              </a:solidFill>
              <a:effectLst/>
              <a:uLnTx/>
              <a:uFillTx/>
              <a:latin typeface="Arial"/>
              <a:cs typeface="Arial"/>
              <a:sym typeface="Arial"/>
            </a:endParaRPr>
          </a:p>
        </p:txBody>
      </p:sp>
      <p:sp>
        <p:nvSpPr>
          <p:cNvPr id="36" name="Google Shape;88;p17">
            <a:extLst>
              <a:ext uri="{FF2B5EF4-FFF2-40B4-BE49-F238E27FC236}">
                <a16:creationId xmlns:a16="http://schemas.microsoft.com/office/drawing/2014/main" id="{82F35367-77FB-4CF9-B779-2B601D2BD081}"/>
              </a:ext>
            </a:extLst>
          </p:cNvPr>
          <p:cNvSpPr/>
          <p:nvPr/>
        </p:nvSpPr>
        <p:spPr>
          <a:xfrm>
            <a:off x="5348895"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Management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8" name="Google Shape;89;p17">
            <a:extLst>
              <a:ext uri="{FF2B5EF4-FFF2-40B4-BE49-F238E27FC236}">
                <a16:creationId xmlns:a16="http://schemas.microsoft.com/office/drawing/2014/main" id="{F81C4D35-AA66-48A3-B578-01042AE449B7}"/>
              </a:ext>
            </a:extLst>
          </p:cNvPr>
          <p:cNvSpPr/>
          <p:nvPr/>
        </p:nvSpPr>
        <p:spPr>
          <a:xfrm>
            <a:off x="10229097" y="6620604"/>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Recommendation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41" name="Google Shape;177;p21">
            <a:extLst>
              <a:ext uri="{FF2B5EF4-FFF2-40B4-BE49-F238E27FC236}">
                <a16:creationId xmlns:a16="http://schemas.microsoft.com/office/drawing/2014/main" id="{FE7B6152-7FE4-41F2-9B63-CCB676326AE2}"/>
              </a:ext>
            </a:extLst>
          </p:cNvPr>
          <p:cNvSpPr txBox="1"/>
          <p:nvPr/>
        </p:nvSpPr>
        <p:spPr>
          <a:xfrm>
            <a:off x="311699" y="317372"/>
            <a:ext cx="11448597" cy="572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Industry Comparison</a:t>
            </a:r>
            <a:endParaRPr kumimoji="0"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42" name="Google Shape;178;p21">
            <a:extLst>
              <a:ext uri="{FF2B5EF4-FFF2-40B4-BE49-F238E27FC236}">
                <a16:creationId xmlns:a16="http://schemas.microsoft.com/office/drawing/2014/main" id="{689C395E-9220-4B86-861C-17BF695E288E}"/>
              </a:ext>
            </a:extLst>
          </p:cNvPr>
          <p:cNvCxnSpPr>
            <a:cxnSpLocks/>
          </p:cNvCxnSpPr>
          <p:nvPr/>
        </p:nvCxnSpPr>
        <p:spPr>
          <a:xfrm>
            <a:off x="311700" y="721272"/>
            <a:ext cx="11448597" cy="0"/>
          </a:xfrm>
          <a:prstGeom prst="straightConnector1">
            <a:avLst/>
          </a:prstGeom>
          <a:noFill/>
          <a:ln w="9525" cap="flat" cmpd="sng">
            <a:solidFill>
              <a:srgbClr val="595959"/>
            </a:solidFill>
            <a:prstDash val="solid"/>
            <a:round/>
            <a:headEnd type="none" w="med" len="med"/>
            <a:tailEnd type="none" w="med" len="med"/>
          </a:ln>
        </p:spPr>
      </p:cxnSp>
      <p:pic>
        <p:nvPicPr>
          <p:cNvPr id="43" name="Picture 42">
            <a:extLst>
              <a:ext uri="{FF2B5EF4-FFF2-40B4-BE49-F238E27FC236}">
                <a16:creationId xmlns:a16="http://schemas.microsoft.com/office/drawing/2014/main" id="{748EC444-91B3-46B6-8782-A6DDEB4DAC95}"/>
              </a:ext>
            </a:extLst>
          </p:cNvPr>
          <p:cNvPicPr>
            <a:picLocks noChangeAspect="1"/>
          </p:cNvPicPr>
          <p:nvPr/>
        </p:nvPicPr>
        <p:blipFill>
          <a:blip r:embed="rId2"/>
          <a:stretch>
            <a:fillRect/>
          </a:stretch>
        </p:blipFill>
        <p:spPr>
          <a:xfrm>
            <a:off x="10299713" y="81521"/>
            <a:ext cx="1460584" cy="500499"/>
          </a:xfrm>
          <a:prstGeom prst="rect">
            <a:avLst/>
          </a:prstGeom>
        </p:spPr>
      </p:pic>
      <p:sp>
        <p:nvSpPr>
          <p:cNvPr id="44" name="Google Shape;179;p21">
            <a:extLst>
              <a:ext uri="{FF2B5EF4-FFF2-40B4-BE49-F238E27FC236}">
                <a16:creationId xmlns:a16="http://schemas.microsoft.com/office/drawing/2014/main" id="{BB2BAD9B-8C04-4D11-97DB-E633B74DB45E}"/>
              </a:ext>
            </a:extLst>
          </p:cNvPr>
          <p:cNvSpPr txBox="1"/>
          <p:nvPr/>
        </p:nvSpPr>
        <p:spPr>
          <a:xfrm>
            <a:off x="311700" y="650197"/>
            <a:ext cx="2668464" cy="29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Monthly Growth</a:t>
            </a:r>
          </a:p>
        </p:txBody>
      </p:sp>
      <p:sp>
        <p:nvSpPr>
          <p:cNvPr id="46" name="Google Shape;180;p21">
            <a:extLst>
              <a:ext uri="{FF2B5EF4-FFF2-40B4-BE49-F238E27FC236}">
                <a16:creationId xmlns:a16="http://schemas.microsoft.com/office/drawing/2014/main" id="{2BF05BC3-6FF7-4FD0-B943-D7F750462D07}"/>
              </a:ext>
            </a:extLst>
          </p:cNvPr>
          <p:cNvSpPr/>
          <p:nvPr/>
        </p:nvSpPr>
        <p:spPr>
          <a:xfrm>
            <a:off x="468693" y="6136668"/>
            <a:ext cx="11291603" cy="281701"/>
          </a:xfrm>
          <a:prstGeom prst="rect">
            <a:avLst/>
          </a:prstGeom>
          <a:solidFill>
            <a:srgbClr val="E5E9EB"/>
          </a:solidFill>
          <a:ln w="2857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NOTE: “INDUSTRY” is a compilation of 119 companies consisting of both direct and indirect competitors to AMCX, DIS, and NFLX to use as a comparison.</a:t>
            </a:r>
          </a:p>
        </p:txBody>
      </p:sp>
      <p:graphicFrame>
        <p:nvGraphicFramePr>
          <p:cNvPr id="47" name="Chart 46">
            <a:extLst>
              <a:ext uri="{FF2B5EF4-FFF2-40B4-BE49-F238E27FC236}">
                <a16:creationId xmlns:a16="http://schemas.microsoft.com/office/drawing/2014/main" id="{1410CED0-0DCF-4DF7-B2A4-24B31EA1CD96}"/>
              </a:ext>
            </a:extLst>
          </p:cNvPr>
          <p:cNvGraphicFramePr>
            <a:graphicFrameLocks/>
          </p:cNvGraphicFramePr>
          <p:nvPr/>
        </p:nvGraphicFramePr>
        <p:xfrm>
          <a:off x="1707356" y="1085850"/>
          <a:ext cx="8777288" cy="46863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4938806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1ADB06-AF55-42BC-933B-4D4EB432E2E0}"/>
              </a:ext>
            </a:extLst>
          </p:cNvPr>
          <p:cNvPicPr/>
          <p:nvPr/>
        </p:nvPicPr>
        <p:blipFill>
          <a:blip r:embed="rId2"/>
          <a:stretch>
            <a:fillRect/>
          </a:stretch>
        </p:blipFill>
        <p:spPr>
          <a:xfrm>
            <a:off x="3124200" y="1697672"/>
            <a:ext cx="5943600" cy="3462655"/>
          </a:xfrm>
          <a:prstGeom prst="rect">
            <a:avLst/>
          </a:prstGeom>
        </p:spPr>
      </p:pic>
      <p:sp>
        <p:nvSpPr>
          <p:cNvPr id="23" name="Google Shape;82;p17">
            <a:extLst>
              <a:ext uri="{FF2B5EF4-FFF2-40B4-BE49-F238E27FC236}">
                <a16:creationId xmlns:a16="http://schemas.microsoft.com/office/drawing/2014/main" id="{E11F0797-0A0F-4D2A-925F-D7C71ED14D0E}"/>
              </a:ext>
            </a:extLst>
          </p:cNvPr>
          <p:cNvSpPr/>
          <p:nvPr/>
        </p:nvSpPr>
        <p:spPr>
          <a:xfrm>
            <a:off x="0" y="6576300"/>
            <a:ext cx="12192000" cy="281700"/>
          </a:xfrm>
          <a:prstGeom prst="rect">
            <a:avLst/>
          </a:prstGeom>
          <a:solidFill>
            <a:srgbClr val="003F5F"/>
          </a:solidFill>
          <a:ln>
            <a:solidFill>
              <a:srgbClr val="003F5F"/>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5" name="Google Shape;83;p17">
            <a:extLst>
              <a:ext uri="{FF2B5EF4-FFF2-40B4-BE49-F238E27FC236}">
                <a16:creationId xmlns:a16="http://schemas.microsoft.com/office/drawing/2014/main" id="{0A690BCA-6405-41F4-A74B-A8362AC2E903}"/>
              </a:ext>
            </a:extLst>
          </p:cNvPr>
          <p:cNvSpPr/>
          <p:nvPr/>
        </p:nvSpPr>
        <p:spPr>
          <a:xfrm>
            <a:off x="468693"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Stock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27" name="Google Shape;84;p17">
            <a:extLst>
              <a:ext uri="{FF2B5EF4-FFF2-40B4-BE49-F238E27FC236}">
                <a16:creationId xmlns:a16="http://schemas.microsoft.com/office/drawing/2014/main" id="{8434F4C1-8124-4DD6-9699-E50428C8EEB9}"/>
              </a:ext>
            </a:extLst>
          </p:cNvPr>
          <p:cNvSpPr/>
          <p:nvPr/>
        </p:nvSpPr>
        <p:spPr>
          <a:xfrm>
            <a:off x="2095427"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Company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29" name="Google Shape;85;p17">
            <a:extLst>
              <a:ext uri="{FF2B5EF4-FFF2-40B4-BE49-F238E27FC236}">
                <a16:creationId xmlns:a16="http://schemas.microsoft.com/office/drawing/2014/main" id="{8404842E-EF36-4D85-BA72-C488826F3EC6}"/>
              </a:ext>
            </a:extLst>
          </p:cNvPr>
          <p:cNvSpPr/>
          <p:nvPr/>
        </p:nvSpPr>
        <p:spPr>
          <a:xfrm>
            <a:off x="3722161"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Corporate Strategy and Risk</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1" name="Google Shape;86;p17">
            <a:extLst>
              <a:ext uri="{FF2B5EF4-FFF2-40B4-BE49-F238E27FC236}">
                <a16:creationId xmlns:a16="http://schemas.microsoft.com/office/drawing/2014/main" id="{12E25D89-7DA3-4A42-B84B-C6DBA7B13D23}"/>
              </a:ext>
            </a:extLst>
          </p:cNvPr>
          <p:cNvSpPr/>
          <p:nvPr/>
        </p:nvSpPr>
        <p:spPr>
          <a:xfrm>
            <a:off x="6975629" y="6623695"/>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Financial Statements</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3" name="Google Shape;87;p17">
            <a:extLst>
              <a:ext uri="{FF2B5EF4-FFF2-40B4-BE49-F238E27FC236}">
                <a16:creationId xmlns:a16="http://schemas.microsoft.com/office/drawing/2014/main" id="{CCA9BCD6-8464-4892-A278-1790B4E7D930}"/>
              </a:ext>
            </a:extLst>
          </p:cNvPr>
          <p:cNvSpPr/>
          <p:nvPr/>
        </p:nvSpPr>
        <p:spPr>
          <a:xfrm>
            <a:off x="8602363" y="6630191"/>
            <a:ext cx="1531200" cy="192600"/>
          </a:xfrm>
          <a:prstGeom prst="chevron">
            <a:avLst>
              <a:gd name="adj" fmla="val 50000"/>
            </a:avLst>
          </a:prstGeom>
          <a:solidFill>
            <a:srgbClr val="666666"/>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FFFFFF"/>
                </a:solidFill>
                <a:effectLst/>
                <a:uLnTx/>
                <a:uFillTx/>
                <a:latin typeface="Arial"/>
                <a:cs typeface="Arial"/>
                <a:sym typeface="Arial"/>
              </a:rPr>
              <a:t>Industry Comparison</a:t>
            </a:r>
            <a:endParaRPr kumimoji="0" sz="700" b="1" i="0" u="none" strike="noStrike" kern="1200" cap="none" spc="0" normalizeH="0" baseline="0" noProof="0" dirty="0">
              <a:ln>
                <a:noFill/>
              </a:ln>
              <a:solidFill>
                <a:srgbClr val="FFFFFF"/>
              </a:solidFill>
              <a:effectLst/>
              <a:uLnTx/>
              <a:uFillTx/>
              <a:latin typeface="Arial"/>
              <a:cs typeface="Arial"/>
              <a:sym typeface="Arial"/>
            </a:endParaRPr>
          </a:p>
        </p:txBody>
      </p:sp>
      <p:sp>
        <p:nvSpPr>
          <p:cNvPr id="35" name="Google Shape;88;p17">
            <a:extLst>
              <a:ext uri="{FF2B5EF4-FFF2-40B4-BE49-F238E27FC236}">
                <a16:creationId xmlns:a16="http://schemas.microsoft.com/office/drawing/2014/main" id="{4F10DF3E-A03D-4224-9FE8-525B4FE43135}"/>
              </a:ext>
            </a:extLst>
          </p:cNvPr>
          <p:cNvSpPr/>
          <p:nvPr/>
        </p:nvSpPr>
        <p:spPr>
          <a:xfrm>
            <a:off x="5348895"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Management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7" name="Google Shape;89;p17">
            <a:extLst>
              <a:ext uri="{FF2B5EF4-FFF2-40B4-BE49-F238E27FC236}">
                <a16:creationId xmlns:a16="http://schemas.microsoft.com/office/drawing/2014/main" id="{FE428F3B-D9EA-454C-9D86-9E5A91E4E1D0}"/>
              </a:ext>
            </a:extLst>
          </p:cNvPr>
          <p:cNvSpPr/>
          <p:nvPr/>
        </p:nvSpPr>
        <p:spPr>
          <a:xfrm>
            <a:off x="10229097" y="6620604"/>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Recommendation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40" name="Google Shape;177;p21">
            <a:extLst>
              <a:ext uri="{FF2B5EF4-FFF2-40B4-BE49-F238E27FC236}">
                <a16:creationId xmlns:a16="http://schemas.microsoft.com/office/drawing/2014/main" id="{8047B812-8313-46F7-998B-F3DE5FCC7367}"/>
              </a:ext>
            </a:extLst>
          </p:cNvPr>
          <p:cNvSpPr txBox="1"/>
          <p:nvPr/>
        </p:nvSpPr>
        <p:spPr>
          <a:xfrm>
            <a:off x="311699" y="317372"/>
            <a:ext cx="11448597" cy="572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Industry Comparison</a:t>
            </a:r>
            <a:endParaRPr kumimoji="0"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41" name="Google Shape;178;p21">
            <a:extLst>
              <a:ext uri="{FF2B5EF4-FFF2-40B4-BE49-F238E27FC236}">
                <a16:creationId xmlns:a16="http://schemas.microsoft.com/office/drawing/2014/main" id="{60F00D8E-E7FB-473D-B002-3319CF3BD6BF}"/>
              </a:ext>
            </a:extLst>
          </p:cNvPr>
          <p:cNvCxnSpPr>
            <a:cxnSpLocks/>
          </p:cNvCxnSpPr>
          <p:nvPr/>
        </p:nvCxnSpPr>
        <p:spPr>
          <a:xfrm>
            <a:off x="311700" y="721272"/>
            <a:ext cx="11448597" cy="0"/>
          </a:xfrm>
          <a:prstGeom prst="straightConnector1">
            <a:avLst/>
          </a:prstGeom>
          <a:noFill/>
          <a:ln w="9525" cap="flat" cmpd="sng">
            <a:solidFill>
              <a:srgbClr val="595959"/>
            </a:solidFill>
            <a:prstDash val="solid"/>
            <a:round/>
            <a:headEnd type="none" w="med" len="med"/>
            <a:tailEnd type="none" w="med" len="med"/>
          </a:ln>
        </p:spPr>
      </p:cxnSp>
      <p:pic>
        <p:nvPicPr>
          <p:cNvPr id="42" name="Picture 41">
            <a:extLst>
              <a:ext uri="{FF2B5EF4-FFF2-40B4-BE49-F238E27FC236}">
                <a16:creationId xmlns:a16="http://schemas.microsoft.com/office/drawing/2014/main" id="{47A6998A-4A3C-426E-8331-2978CED19174}"/>
              </a:ext>
            </a:extLst>
          </p:cNvPr>
          <p:cNvPicPr>
            <a:picLocks noChangeAspect="1"/>
          </p:cNvPicPr>
          <p:nvPr/>
        </p:nvPicPr>
        <p:blipFill>
          <a:blip r:embed="rId3"/>
          <a:stretch>
            <a:fillRect/>
          </a:stretch>
        </p:blipFill>
        <p:spPr>
          <a:xfrm>
            <a:off x="10299713" y="81521"/>
            <a:ext cx="1460584" cy="500499"/>
          </a:xfrm>
          <a:prstGeom prst="rect">
            <a:avLst/>
          </a:prstGeom>
        </p:spPr>
      </p:pic>
      <p:sp>
        <p:nvSpPr>
          <p:cNvPr id="43" name="Google Shape;179;p21">
            <a:extLst>
              <a:ext uri="{FF2B5EF4-FFF2-40B4-BE49-F238E27FC236}">
                <a16:creationId xmlns:a16="http://schemas.microsoft.com/office/drawing/2014/main" id="{15B0DCCF-5DFB-44AE-B03F-19B4CBA1BCD9}"/>
              </a:ext>
            </a:extLst>
          </p:cNvPr>
          <p:cNvSpPr txBox="1"/>
          <p:nvPr/>
        </p:nvSpPr>
        <p:spPr>
          <a:xfrm>
            <a:off x="311700" y="650197"/>
            <a:ext cx="2668464" cy="29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From 2019 10K</a:t>
            </a:r>
          </a:p>
        </p:txBody>
      </p:sp>
    </p:spTree>
    <p:extLst>
      <p:ext uri="{BB962C8B-B14F-4D97-AF65-F5344CB8AC3E}">
        <p14:creationId xmlns:p14="http://schemas.microsoft.com/office/powerpoint/2010/main" val="227502586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Google Shape;82;p17">
            <a:extLst>
              <a:ext uri="{FF2B5EF4-FFF2-40B4-BE49-F238E27FC236}">
                <a16:creationId xmlns:a16="http://schemas.microsoft.com/office/drawing/2014/main" id="{29471FEE-11A8-4ABC-B9EF-9185842AF4DB}"/>
              </a:ext>
            </a:extLst>
          </p:cNvPr>
          <p:cNvSpPr/>
          <p:nvPr/>
        </p:nvSpPr>
        <p:spPr>
          <a:xfrm>
            <a:off x="0" y="6576300"/>
            <a:ext cx="12192000" cy="281700"/>
          </a:xfrm>
          <a:prstGeom prst="rect">
            <a:avLst/>
          </a:prstGeom>
          <a:solidFill>
            <a:srgbClr val="003F5F"/>
          </a:solidFill>
          <a:ln>
            <a:solidFill>
              <a:srgbClr val="003F5F"/>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6" name="Google Shape;83;p17">
            <a:extLst>
              <a:ext uri="{FF2B5EF4-FFF2-40B4-BE49-F238E27FC236}">
                <a16:creationId xmlns:a16="http://schemas.microsoft.com/office/drawing/2014/main" id="{9D42EC6E-4233-4F6A-B16D-6F550EA4B0CC}"/>
              </a:ext>
            </a:extLst>
          </p:cNvPr>
          <p:cNvSpPr/>
          <p:nvPr/>
        </p:nvSpPr>
        <p:spPr>
          <a:xfrm>
            <a:off x="468693"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Stock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28" name="Google Shape;84;p17">
            <a:extLst>
              <a:ext uri="{FF2B5EF4-FFF2-40B4-BE49-F238E27FC236}">
                <a16:creationId xmlns:a16="http://schemas.microsoft.com/office/drawing/2014/main" id="{2EEDC414-C963-4C6E-BC15-9BBC33BA0F72}"/>
              </a:ext>
            </a:extLst>
          </p:cNvPr>
          <p:cNvSpPr/>
          <p:nvPr/>
        </p:nvSpPr>
        <p:spPr>
          <a:xfrm>
            <a:off x="2095427"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Company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0" name="Google Shape;85;p17">
            <a:extLst>
              <a:ext uri="{FF2B5EF4-FFF2-40B4-BE49-F238E27FC236}">
                <a16:creationId xmlns:a16="http://schemas.microsoft.com/office/drawing/2014/main" id="{D89AEB6E-3925-4EAB-AA0E-894683CC18EA}"/>
              </a:ext>
            </a:extLst>
          </p:cNvPr>
          <p:cNvSpPr/>
          <p:nvPr/>
        </p:nvSpPr>
        <p:spPr>
          <a:xfrm>
            <a:off x="3722161"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Corporate Strategy and Risk</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2" name="Google Shape;86;p17">
            <a:extLst>
              <a:ext uri="{FF2B5EF4-FFF2-40B4-BE49-F238E27FC236}">
                <a16:creationId xmlns:a16="http://schemas.microsoft.com/office/drawing/2014/main" id="{140EE8B8-4809-4529-AE33-2EBE53E1539A}"/>
              </a:ext>
            </a:extLst>
          </p:cNvPr>
          <p:cNvSpPr/>
          <p:nvPr/>
        </p:nvSpPr>
        <p:spPr>
          <a:xfrm>
            <a:off x="6975629" y="6623695"/>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Financial Statements</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4" name="Google Shape;87;p17">
            <a:extLst>
              <a:ext uri="{FF2B5EF4-FFF2-40B4-BE49-F238E27FC236}">
                <a16:creationId xmlns:a16="http://schemas.microsoft.com/office/drawing/2014/main" id="{924E96F2-435B-4833-8861-BAD789C90A65}"/>
              </a:ext>
            </a:extLst>
          </p:cNvPr>
          <p:cNvSpPr/>
          <p:nvPr/>
        </p:nvSpPr>
        <p:spPr>
          <a:xfrm>
            <a:off x="8602363" y="6630191"/>
            <a:ext cx="1531200" cy="192600"/>
          </a:xfrm>
          <a:prstGeom prst="chevron">
            <a:avLst>
              <a:gd name="adj" fmla="val 50000"/>
            </a:avLst>
          </a:prstGeom>
          <a:solidFill>
            <a:srgbClr val="666666"/>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FFFFFF"/>
                </a:solidFill>
                <a:effectLst/>
                <a:uLnTx/>
                <a:uFillTx/>
                <a:latin typeface="Arial"/>
                <a:cs typeface="Arial"/>
                <a:sym typeface="Arial"/>
              </a:rPr>
              <a:t>Industry Comparison</a:t>
            </a:r>
            <a:endParaRPr kumimoji="0" sz="700" b="1" i="0" u="none" strike="noStrike" kern="1200" cap="none" spc="0" normalizeH="0" baseline="0" noProof="0" dirty="0">
              <a:ln>
                <a:noFill/>
              </a:ln>
              <a:solidFill>
                <a:srgbClr val="FFFFFF"/>
              </a:solidFill>
              <a:effectLst/>
              <a:uLnTx/>
              <a:uFillTx/>
              <a:latin typeface="Arial"/>
              <a:cs typeface="Arial"/>
              <a:sym typeface="Arial"/>
            </a:endParaRPr>
          </a:p>
        </p:txBody>
      </p:sp>
      <p:sp>
        <p:nvSpPr>
          <p:cNvPr id="36" name="Google Shape;88;p17">
            <a:extLst>
              <a:ext uri="{FF2B5EF4-FFF2-40B4-BE49-F238E27FC236}">
                <a16:creationId xmlns:a16="http://schemas.microsoft.com/office/drawing/2014/main" id="{854E0DDA-2F8B-4F96-97ED-7E80D6B7FD8D}"/>
              </a:ext>
            </a:extLst>
          </p:cNvPr>
          <p:cNvSpPr/>
          <p:nvPr/>
        </p:nvSpPr>
        <p:spPr>
          <a:xfrm>
            <a:off x="5348895"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Management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8" name="Google Shape;89;p17">
            <a:extLst>
              <a:ext uri="{FF2B5EF4-FFF2-40B4-BE49-F238E27FC236}">
                <a16:creationId xmlns:a16="http://schemas.microsoft.com/office/drawing/2014/main" id="{894BD97B-FF97-4098-9416-85B88D362F64}"/>
              </a:ext>
            </a:extLst>
          </p:cNvPr>
          <p:cNvSpPr/>
          <p:nvPr/>
        </p:nvSpPr>
        <p:spPr>
          <a:xfrm>
            <a:off x="10229097" y="6620604"/>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Recommendation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41" name="Google Shape;177;p21">
            <a:extLst>
              <a:ext uri="{FF2B5EF4-FFF2-40B4-BE49-F238E27FC236}">
                <a16:creationId xmlns:a16="http://schemas.microsoft.com/office/drawing/2014/main" id="{7668813E-4D86-4D98-B924-E4B4CD4838B5}"/>
              </a:ext>
            </a:extLst>
          </p:cNvPr>
          <p:cNvSpPr txBox="1"/>
          <p:nvPr/>
        </p:nvSpPr>
        <p:spPr>
          <a:xfrm>
            <a:off x="311699" y="317372"/>
            <a:ext cx="11448597" cy="572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Industry Comparison</a:t>
            </a:r>
            <a:endParaRPr kumimoji="0"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42" name="Google Shape;178;p21">
            <a:extLst>
              <a:ext uri="{FF2B5EF4-FFF2-40B4-BE49-F238E27FC236}">
                <a16:creationId xmlns:a16="http://schemas.microsoft.com/office/drawing/2014/main" id="{2FCD2873-C976-4D58-93CE-44A113D08EEF}"/>
              </a:ext>
            </a:extLst>
          </p:cNvPr>
          <p:cNvCxnSpPr>
            <a:cxnSpLocks/>
          </p:cNvCxnSpPr>
          <p:nvPr/>
        </p:nvCxnSpPr>
        <p:spPr>
          <a:xfrm>
            <a:off x="311700" y="721272"/>
            <a:ext cx="11448597" cy="0"/>
          </a:xfrm>
          <a:prstGeom prst="straightConnector1">
            <a:avLst/>
          </a:prstGeom>
          <a:noFill/>
          <a:ln w="9525" cap="flat" cmpd="sng">
            <a:solidFill>
              <a:srgbClr val="595959"/>
            </a:solidFill>
            <a:prstDash val="solid"/>
            <a:round/>
            <a:headEnd type="none" w="med" len="med"/>
            <a:tailEnd type="none" w="med" len="med"/>
          </a:ln>
        </p:spPr>
      </p:cxnSp>
      <p:pic>
        <p:nvPicPr>
          <p:cNvPr id="43" name="Picture 42">
            <a:extLst>
              <a:ext uri="{FF2B5EF4-FFF2-40B4-BE49-F238E27FC236}">
                <a16:creationId xmlns:a16="http://schemas.microsoft.com/office/drawing/2014/main" id="{68C8F8D1-788C-4E6E-B884-C98969FD3182}"/>
              </a:ext>
            </a:extLst>
          </p:cNvPr>
          <p:cNvPicPr>
            <a:picLocks noChangeAspect="1"/>
          </p:cNvPicPr>
          <p:nvPr/>
        </p:nvPicPr>
        <p:blipFill>
          <a:blip r:embed="rId3"/>
          <a:stretch>
            <a:fillRect/>
          </a:stretch>
        </p:blipFill>
        <p:spPr>
          <a:xfrm>
            <a:off x="10299713" y="81521"/>
            <a:ext cx="1460584" cy="500499"/>
          </a:xfrm>
          <a:prstGeom prst="rect">
            <a:avLst/>
          </a:prstGeom>
        </p:spPr>
      </p:pic>
      <p:sp>
        <p:nvSpPr>
          <p:cNvPr id="44" name="Google Shape;179;p21">
            <a:extLst>
              <a:ext uri="{FF2B5EF4-FFF2-40B4-BE49-F238E27FC236}">
                <a16:creationId xmlns:a16="http://schemas.microsoft.com/office/drawing/2014/main" id="{93DE1470-728E-4F66-B806-7E850E4140D7}"/>
              </a:ext>
            </a:extLst>
          </p:cNvPr>
          <p:cNvSpPr txBox="1"/>
          <p:nvPr/>
        </p:nvSpPr>
        <p:spPr>
          <a:xfrm>
            <a:off x="311700" y="650197"/>
            <a:ext cx="2668464" cy="29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Company Comparisons</a:t>
            </a:r>
          </a:p>
        </p:txBody>
      </p:sp>
      <p:graphicFrame>
        <p:nvGraphicFramePr>
          <p:cNvPr id="2" name="Table 2">
            <a:extLst>
              <a:ext uri="{FF2B5EF4-FFF2-40B4-BE49-F238E27FC236}">
                <a16:creationId xmlns:a16="http://schemas.microsoft.com/office/drawing/2014/main" id="{183572E5-591D-4F9B-B5C0-20D1B8911618}"/>
              </a:ext>
            </a:extLst>
          </p:cNvPr>
          <p:cNvGraphicFramePr>
            <a:graphicFrameLocks noGrp="1"/>
          </p:cNvGraphicFramePr>
          <p:nvPr/>
        </p:nvGraphicFramePr>
        <p:xfrm>
          <a:off x="1835698" y="2044700"/>
          <a:ext cx="8520603" cy="2585720"/>
        </p:xfrm>
        <a:graphic>
          <a:graphicData uri="http://schemas.openxmlformats.org/drawingml/2006/table">
            <a:tbl>
              <a:tblPr firstRow="1" bandRow="1">
                <a:tableStyleId>{69C7853C-536D-4A76-A0AE-DD22124D55A5}</a:tableStyleId>
              </a:tblPr>
              <a:tblGrid>
                <a:gridCol w="1217229">
                  <a:extLst>
                    <a:ext uri="{9D8B030D-6E8A-4147-A177-3AD203B41FA5}">
                      <a16:colId xmlns:a16="http://schemas.microsoft.com/office/drawing/2014/main" val="3791995862"/>
                    </a:ext>
                  </a:extLst>
                </a:gridCol>
                <a:gridCol w="1217229">
                  <a:extLst>
                    <a:ext uri="{9D8B030D-6E8A-4147-A177-3AD203B41FA5}">
                      <a16:colId xmlns:a16="http://schemas.microsoft.com/office/drawing/2014/main" val="2643197146"/>
                    </a:ext>
                  </a:extLst>
                </a:gridCol>
                <a:gridCol w="1217229">
                  <a:extLst>
                    <a:ext uri="{9D8B030D-6E8A-4147-A177-3AD203B41FA5}">
                      <a16:colId xmlns:a16="http://schemas.microsoft.com/office/drawing/2014/main" val="912686675"/>
                    </a:ext>
                  </a:extLst>
                </a:gridCol>
                <a:gridCol w="1217229">
                  <a:extLst>
                    <a:ext uri="{9D8B030D-6E8A-4147-A177-3AD203B41FA5}">
                      <a16:colId xmlns:a16="http://schemas.microsoft.com/office/drawing/2014/main" val="37001413"/>
                    </a:ext>
                  </a:extLst>
                </a:gridCol>
                <a:gridCol w="1217229">
                  <a:extLst>
                    <a:ext uri="{9D8B030D-6E8A-4147-A177-3AD203B41FA5}">
                      <a16:colId xmlns:a16="http://schemas.microsoft.com/office/drawing/2014/main" val="4113540671"/>
                    </a:ext>
                  </a:extLst>
                </a:gridCol>
                <a:gridCol w="1217229">
                  <a:extLst>
                    <a:ext uri="{9D8B030D-6E8A-4147-A177-3AD203B41FA5}">
                      <a16:colId xmlns:a16="http://schemas.microsoft.com/office/drawing/2014/main" val="3929077775"/>
                    </a:ext>
                  </a:extLst>
                </a:gridCol>
                <a:gridCol w="1217229">
                  <a:extLst>
                    <a:ext uri="{9D8B030D-6E8A-4147-A177-3AD203B41FA5}">
                      <a16:colId xmlns:a16="http://schemas.microsoft.com/office/drawing/2014/main" val="1450110609"/>
                    </a:ext>
                  </a:extLst>
                </a:gridCol>
              </a:tblGrid>
              <a:tr h="370840">
                <a:tc>
                  <a:txBody>
                    <a:bodyPr/>
                    <a:lstStyle/>
                    <a:p>
                      <a:pPr algn="ctr"/>
                      <a:endParaRPr lang="en-CA" b="1" dirty="0"/>
                    </a:p>
                  </a:txBody>
                  <a:tcPr anchor="ctr">
                    <a:solidFill>
                      <a:srgbClr val="003F5F"/>
                    </a:solidFill>
                  </a:tcPr>
                </a:tc>
                <a:tc>
                  <a:txBody>
                    <a:bodyPr/>
                    <a:lstStyle/>
                    <a:p>
                      <a:pPr algn="ctr"/>
                      <a:r>
                        <a:rPr lang="en-US" dirty="0"/>
                        <a:t>LTM Gross Margin</a:t>
                      </a:r>
                      <a:endParaRPr lang="en-CA" b="1" dirty="0"/>
                    </a:p>
                  </a:txBody>
                  <a:tcPr anchor="ctr">
                    <a:solidFill>
                      <a:srgbClr val="003F5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dirty="0"/>
                        <a:t>LTM EBIT Margin</a:t>
                      </a:r>
                      <a:endParaRPr lang="en-CA" b="1" dirty="0"/>
                    </a:p>
                  </a:txBody>
                  <a:tcPr anchor="ctr">
                    <a:solidFill>
                      <a:srgbClr val="003F5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dirty="0"/>
                        <a:t>LTM Net Income Margin</a:t>
                      </a:r>
                      <a:endParaRPr lang="en-CA" b="1" dirty="0"/>
                    </a:p>
                  </a:txBody>
                  <a:tcPr anchor="ctr">
                    <a:solidFill>
                      <a:srgbClr val="003F5F"/>
                    </a:solidFill>
                  </a:tcPr>
                </a:tc>
                <a:tc>
                  <a:txBody>
                    <a:bodyPr/>
                    <a:lstStyle/>
                    <a:p>
                      <a:pPr algn="ctr"/>
                      <a:r>
                        <a:rPr lang="en-US" b="1" dirty="0"/>
                        <a:t>LTM Net Income, 1Y Growth</a:t>
                      </a:r>
                      <a:endParaRPr lang="en-CA" b="1" dirty="0"/>
                    </a:p>
                  </a:txBody>
                  <a:tcPr anchor="ctr">
                    <a:solidFill>
                      <a:srgbClr val="003F5F"/>
                    </a:solidFill>
                  </a:tcPr>
                </a:tc>
                <a:tc>
                  <a:txBody>
                    <a:bodyPr/>
                    <a:lstStyle/>
                    <a:p>
                      <a:pPr algn="ctr"/>
                      <a:r>
                        <a:rPr lang="en-US" dirty="0"/>
                        <a:t>LTM ROA</a:t>
                      </a:r>
                      <a:endParaRPr lang="en-CA" b="1" dirty="0"/>
                    </a:p>
                  </a:txBody>
                  <a:tcPr anchor="ctr">
                    <a:solidFill>
                      <a:srgbClr val="003F5F"/>
                    </a:solidFill>
                  </a:tcPr>
                </a:tc>
                <a:tc>
                  <a:txBody>
                    <a:bodyPr/>
                    <a:lstStyle/>
                    <a:p>
                      <a:pPr algn="ctr"/>
                      <a:r>
                        <a:rPr lang="en-US" dirty="0"/>
                        <a:t>LTM ROE</a:t>
                      </a:r>
                      <a:endParaRPr lang="en-CA" b="1" dirty="0"/>
                    </a:p>
                  </a:txBody>
                  <a:tcPr anchor="ctr">
                    <a:solidFill>
                      <a:srgbClr val="003F5F"/>
                    </a:solidFill>
                  </a:tcPr>
                </a:tc>
                <a:extLst>
                  <a:ext uri="{0D108BD9-81ED-4DB2-BD59-A6C34878D82A}">
                    <a16:rowId xmlns:a16="http://schemas.microsoft.com/office/drawing/2014/main" val="2535005197"/>
                  </a:ext>
                </a:extLst>
              </a:tr>
              <a:tr h="370840">
                <a:tc>
                  <a:txBody>
                    <a:bodyPr/>
                    <a:lstStyle/>
                    <a:p>
                      <a:r>
                        <a:rPr lang="en-US" dirty="0"/>
                        <a:t>DIS</a:t>
                      </a:r>
                      <a:endParaRPr lang="en-CA" dirty="0"/>
                    </a:p>
                  </a:txBody>
                  <a:tcPr>
                    <a:solidFill>
                      <a:schemeClr val="bg1"/>
                    </a:solidFill>
                  </a:tcPr>
                </a:tc>
                <a:tc>
                  <a:txBody>
                    <a:bodyPr/>
                    <a:lstStyle/>
                    <a:p>
                      <a:r>
                        <a:rPr lang="en-US" dirty="0"/>
                        <a:t>5.8%</a:t>
                      </a:r>
                    </a:p>
                  </a:txBody>
                  <a:tcPr>
                    <a:solidFill>
                      <a:schemeClr val="bg1"/>
                    </a:solidFill>
                  </a:tcPr>
                </a:tc>
                <a:tc>
                  <a:txBody>
                    <a:bodyPr/>
                    <a:lstStyle/>
                    <a:p>
                      <a:r>
                        <a:rPr lang="en-US" dirty="0"/>
                        <a:t>5.8%</a:t>
                      </a:r>
                      <a:endParaRPr lang="en-CA" dirty="0"/>
                    </a:p>
                  </a:txBody>
                  <a:tcPr>
                    <a:solidFill>
                      <a:schemeClr val="bg1"/>
                    </a:solidFill>
                  </a:tcPr>
                </a:tc>
                <a:tc>
                  <a:txBody>
                    <a:bodyPr/>
                    <a:lstStyle/>
                    <a:p>
                      <a:r>
                        <a:rPr lang="en-US" dirty="0"/>
                        <a:t>(4.38%)</a:t>
                      </a:r>
                      <a:endParaRPr lang="en-CA" dirty="0"/>
                    </a:p>
                  </a:txBody>
                  <a:tcPr>
                    <a:solidFill>
                      <a:schemeClr val="bg1"/>
                    </a:solidFill>
                  </a:tcPr>
                </a:tc>
                <a:tc>
                  <a:txBody>
                    <a:bodyPr/>
                    <a:lstStyle/>
                    <a:p>
                      <a:r>
                        <a:rPr lang="en-US" dirty="0"/>
                        <a:t>-</a:t>
                      </a:r>
                      <a:endParaRPr lang="en-CA" dirty="0"/>
                    </a:p>
                  </a:txBody>
                  <a:tcPr>
                    <a:solidFill>
                      <a:schemeClr val="bg1"/>
                    </a:solidFill>
                  </a:tcPr>
                </a:tc>
                <a:tc>
                  <a:txBody>
                    <a:bodyPr/>
                    <a:lstStyle/>
                    <a:p>
                      <a:r>
                        <a:rPr lang="en-US" dirty="0"/>
                        <a:t>1.2%</a:t>
                      </a:r>
                      <a:endParaRPr lang="en-CA" dirty="0"/>
                    </a:p>
                  </a:txBody>
                  <a:tcPr>
                    <a:solidFill>
                      <a:schemeClr val="bg1"/>
                    </a:solidFill>
                  </a:tcPr>
                </a:tc>
                <a:tc>
                  <a:txBody>
                    <a:bodyPr/>
                    <a:lstStyle/>
                    <a:p>
                      <a:r>
                        <a:rPr lang="en-US" dirty="0"/>
                        <a:t>(2.4%)</a:t>
                      </a:r>
                      <a:endParaRPr lang="en-CA" dirty="0"/>
                    </a:p>
                  </a:txBody>
                  <a:tcPr>
                    <a:solidFill>
                      <a:schemeClr val="bg1"/>
                    </a:solidFill>
                  </a:tcPr>
                </a:tc>
                <a:extLst>
                  <a:ext uri="{0D108BD9-81ED-4DB2-BD59-A6C34878D82A}">
                    <a16:rowId xmlns:a16="http://schemas.microsoft.com/office/drawing/2014/main" val="3804741237"/>
                  </a:ext>
                </a:extLst>
              </a:tr>
              <a:tr h="370840">
                <a:tc>
                  <a:txBody>
                    <a:bodyPr/>
                    <a:lstStyle/>
                    <a:p>
                      <a:pPr marL="0" algn="l" defTabSz="914400" rtl="0" eaLnBrk="1" latinLnBrk="0" hangingPunct="1"/>
                      <a:r>
                        <a:rPr lang="en-US" sz="1800" kern="1200" dirty="0">
                          <a:solidFill>
                            <a:schemeClr val="dk1"/>
                          </a:solidFill>
                          <a:latin typeface="+mn-lt"/>
                          <a:ea typeface="+mn-ea"/>
                          <a:cs typeface="+mn-cs"/>
                        </a:rPr>
                        <a:t>VIAC</a:t>
                      </a:r>
                      <a:endParaRPr lang="en-CA" sz="1800" kern="1200" dirty="0">
                        <a:solidFill>
                          <a:schemeClr val="dk1"/>
                        </a:solidFill>
                        <a:latin typeface="+mn-lt"/>
                        <a:ea typeface="+mn-ea"/>
                        <a:cs typeface="+mn-cs"/>
                      </a:endParaRPr>
                    </a:p>
                  </a:txBody>
                  <a:tcPr>
                    <a:solidFill>
                      <a:srgbClr val="85D6FF">
                        <a:alpha val="32157"/>
                      </a:srgbClr>
                    </a:solidFill>
                  </a:tcPr>
                </a:tc>
                <a:tc>
                  <a:txBody>
                    <a:bodyPr/>
                    <a:lstStyle/>
                    <a:p>
                      <a:pPr marL="0" algn="l" defTabSz="914400" rtl="0" eaLnBrk="1" latinLnBrk="0" hangingPunct="1"/>
                      <a:r>
                        <a:rPr lang="en-US" sz="1800" kern="1200" dirty="0">
                          <a:solidFill>
                            <a:schemeClr val="dk1"/>
                          </a:solidFill>
                          <a:latin typeface="+mn-lt"/>
                          <a:ea typeface="+mn-ea"/>
                          <a:cs typeface="+mn-cs"/>
                        </a:rPr>
                        <a:t>38.3%</a:t>
                      </a:r>
                      <a:endParaRPr lang="en-CA" sz="1800" kern="1200" dirty="0">
                        <a:solidFill>
                          <a:schemeClr val="dk1"/>
                        </a:solidFill>
                        <a:latin typeface="+mn-lt"/>
                        <a:ea typeface="+mn-ea"/>
                        <a:cs typeface="+mn-cs"/>
                      </a:endParaRPr>
                    </a:p>
                  </a:txBody>
                  <a:tcPr>
                    <a:solidFill>
                      <a:srgbClr val="85D6FF">
                        <a:alpha val="32157"/>
                      </a:srgbClr>
                    </a:solidFill>
                  </a:tcPr>
                </a:tc>
                <a:tc>
                  <a:txBody>
                    <a:bodyPr/>
                    <a:lstStyle/>
                    <a:p>
                      <a:pPr marL="0" algn="l" defTabSz="914400" rtl="0" eaLnBrk="1" latinLnBrk="0" hangingPunct="1"/>
                      <a:r>
                        <a:rPr lang="en-US" sz="1800" kern="1200" dirty="0">
                          <a:solidFill>
                            <a:schemeClr val="dk1"/>
                          </a:solidFill>
                          <a:latin typeface="+mn-lt"/>
                          <a:ea typeface="+mn-ea"/>
                          <a:cs typeface="+mn-cs"/>
                        </a:rPr>
                        <a:t>15.6%</a:t>
                      </a:r>
                      <a:endParaRPr lang="en-CA" sz="1800" kern="1200" dirty="0">
                        <a:solidFill>
                          <a:schemeClr val="dk1"/>
                        </a:solidFill>
                        <a:latin typeface="+mn-lt"/>
                        <a:ea typeface="+mn-ea"/>
                        <a:cs typeface="+mn-cs"/>
                      </a:endParaRPr>
                    </a:p>
                  </a:txBody>
                  <a:tcPr>
                    <a:solidFill>
                      <a:srgbClr val="85D6FF">
                        <a:alpha val="32157"/>
                      </a:srgbClr>
                    </a:solidFill>
                  </a:tcPr>
                </a:tc>
                <a:tc>
                  <a:txBody>
                    <a:bodyPr/>
                    <a:lstStyle/>
                    <a:p>
                      <a:pPr marL="0" algn="l" defTabSz="914400" rtl="0" eaLnBrk="1" latinLnBrk="0" hangingPunct="1"/>
                      <a:r>
                        <a:rPr lang="en-US" sz="1800" kern="1200" dirty="0">
                          <a:solidFill>
                            <a:schemeClr val="dk1"/>
                          </a:solidFill>
                          <a:latin typeface="+mn-lt"/>
                          <a:ea typeface="+mn-ea"/>
                          <a:cs typeface="+mn-cs"/>
                        </a:rPr>
                        <a:t>5.22%</a:t>
                      </a:r>
                      <a:endParaRPr lang="en-CA" sz="1800" kern="1200" dirty="0">
                        <a:solidFill>
                          <a:schemeClr val="dk1"/>
                        </a:solidFill>
                        <a:latin typeface="+mn-lt"/>
                        <a:ea typeface="+mn-ea"/>
                        <a:cs typeface="+mn-cs"/>
                      </a:endParaRPr>
                    </a:p>
                  </a:txBody>
                  <a:tcPr>
                    <a:solidFill>
                      <a:srgbClr val="85D6FF">
                        <a:alpha val="32157"/>
                      </a:srgbClr>
                    </a:solidFill>
                  </a:tcPr>
                </a:tc>
                <a:tc>
                  <a:txBody>
                    <a:bodyPr/>
                    <a:lstStyle/>
                    <a:p>
                      <a:pPr marL="0" algn="l" defTabSz="914400" rtl="0" eaLnBrk="1" latinLnBrk="0" hangingPunct="1"/>
                      <a:r>
                        <a:rPr lang="en-US" sz="1800" kern="1200" dirty="0">
                          <a:solidFill>
                            <a:schemeClr val="dk1"/>
                          </a:solidFill>
                          <a:latin typeface="+mn-lt"/>
                          <a:ea typeface="+mn-ea"/>
                          <a:cs typeface="+mn-cs"/>
                        </a:rPr>
                        <a:t>(75.92%)</a:t>
                      </a:r>
                      <a:endParaRPr lang="en-CA" sz="1800" kern="1200" dirty="0">
                        <a:solidFill>
                          <a:schemeClr val="dk1"/>
                        </a:solidFill>
                        <a:latin typeface="+mn-lt"/>
                        <a:ea typeface="+mn-ea"/>
                        <a:cs typeface="+mn-cs"/>
                      </a:endParaRPr>
                    </a:p>
                  </a:txBody>
                  <a:tcPr>
                    <a:solidFill>
                      <a:srgbClr val="85D6FF">
                        <a:alpha val="32157"/>
                      </a:srgbClr>
                    </a:solidFill>
                  </a:tcPr>
                </a:tc>
                <a:tc>
                  <a:txBody>
                    <a:bodyPr/>
                    <a:lstStyle/>
                    <a:p>
                      <a:pPr marL="0" algn="l" defTabSz="914400" rtl="0" eaLnBrk="1" latinLnBrk="0" hangingPunct="1"/>
                      <a:r>
                        <a:rPr lang="en-US" sz="1800" kern="1200" dirty="0">
                          <a:solidFill>
                            <a:schemeClr val="dk1"/>
                          </a:solidFill>
                          <a:latin typeface="+mn-lt"/>
                          <a:ea typeface="+mn-ea"/>
                          <a:cs typeface="+mn-cs"/>
                        </a:rPr>
                        <a:t>6.7%</a:t>
                      </a:r>
                      <a:endParaRPr lang="en-CA" sz="1800" kern="1200" dirty="0">
                        <a:solidFill>
                          <a:schemeClr val="dk1"/>
                        </a:solidFill>
                        <a:latin typeface="+mn-lt"/>
                        <a:ea typeface="+mn-ea"/>
                        <a:cs typeface="+mn-cs"/>
                      </a:endParaRPr>
                    </a:p>
                  </a:txBody>
                  <a:tcPr>
                    <a:solidFill>
                      <a:srgbClr val="85D6FF">
                        <a:alpha val="32157"/>
                      </a:srgbClr>
                    </a:solidFill>
                  </a:tcPr>
                </a:tc>
                <a:tc>
                  <a:txBody>
                    <a:bodyPr/>
                    <a:lstStyle/>
                    <a:p>
                      <a:pPr marL="0" algn="l" defTabSz="914400" rtl="0" eaLnBrk="1" latinLnBrk="0" hangingPunct="1"/>
                      <a:r>
                        <a:rPr lang="en-US" sz="1800" kern="1200" dirty="0">
                          <a:solidFill>
                            <a:schemeClr val="dk1"/>
                          </a:solidFill>
                          <a:latin typeface="+mn-lt"/>
                          <a:ea typeface="+mn-ea"/>
                          <a:cs typeface="+mn-cs"/>
                        </a:rPr>
                        <a:t>15.5%</a:t>
                      </a:r>
                      <a:endParaRPr lang="en-CA" sz="1800" kern="1200" dirty="0">
                        <a:solidFill>
                          <a:schemeClr val="dk1"/>
                        </a:solidFill>
                        <a:latin typeface="+mn-lt"/>
                        <a:ea typeface="+mn-ea"/>
                        <a:cs typeface="+mn-cs"/>
                      </a:endParaRPr>
                    </a:p>
                  </a:txBody>
                  <a:tcPr>
                    <a:solidFill>
                      <a:srgbClr val="85D6FF">
                        <a:alpha val="32157"/>
                      </a:srgbClr>
                    </a:solidFill>
                  </a:tcPr>
                </a:tc>
                <a:extLst>
                  <a:ext uri="{0D108BD9-81ED-4DB2-BD59-A6C34878D82A}">
                    <a16:rowId xmlns:a16="http://schemas.microsoft.com/office/drawing/2014/main" val="2037708452"/>
                  </a:ext>
                </a:extLst>
              </a:tr>
              <a:tr h="370840">
                <a:tc>
                  <a:txBody>
                    <a:bodyPr/>
                    <a:lstStyle/>
                    <a:p>
                      <a:r>
                        <a:rPr lang="en-US" b="0" dirty="0"/>
                        <a:t>NFLX</a:t>
                      </a:r>
                      <a:endParaRPr lang="en-CA" b="0" dirty="0"/>
                    </a:p>
                  </a:txBody>
                  <a:tcPr>
                    <a:solidFill>
                      <a:schemeClr val="bg1"/>
                    </a:solidFill>
                  </a:tcPr>
                </a:tc>
                <a:tc>
                  <a:txBody>
                    <a:bodyPr/>
                    <a:lstStyle/>
                    <a:p>
                      <a:r>
                        <a:rPr lang="en-US" b="0" dirty="0"/>
                        <a:t>38.8%</a:t>
                      </a:r>
                      <a:endParaRPr lang="en-CA" b="0" dirty="0"/>
                    </a:p>
                  </a:txBody>
                  <a:tcPr>
                    <a:solidFill>
                      <a:schemeClr val="bg1"/>
                    </a:solidFill>
                  </a:tcPr>
                </a:tc>
                <a:tc>
                  <a:txBody>
                    <a:bodyPr/>
                    <a:lstStyle/>
                    <a:p>
                      <a:r>
                        <a:rPr lang="en-US" b="0" dirty="0"/>
                        <a:t>17.2%</a:t>
                      </a:r>
                      <a:endParaRPr lang="en-CA" b="0" dirty="0"/>
                    </a:p>
                  </a:txBody>
                  <a:tcPr>
                    <a:solidFill>
                      <a:schemeClr val="bg1"/>
                    </a:solidFill>
                  </a:tcPr>
                </a:tc>
                <a:tc>
                  <a:txBody>
                    <a:bodyPr/>
                    <a:lstStyle/>
                    <a:p>
                      <a:r>
                        <a:rPr lang="en-US" b="0" dirty="0"/>
                        <a:t>11.78%</a:t>
                      </a:r>
                      <a:endParaRPr lang="en-CA" b="0" dirty="0"/>
                    </a:p>
                  </a:txBody>
                  <a:tcPr>
                    <a:solidFill>
                      <a:schemeClr val="bg1"/>
                    </a:solidFill>
                  </a:tcPr>
                </a:tc>
                <a:tc>
                  <a:txBody>
                    <a:bodyPr/>
                    <a:lstStyle/>
                    <a:p>
                      <a:r>
                        <a:rPr lang="en-US" b="0" dirty="0"/>
                        <a:t>98.48%</a:t>
                      </a:r>
                      <a:endParaRPr lang="en-CA" b="0" dirty="0"/>
                    </a:p>
                  </a:txBody>
                  <a:tcPr>
                    <a:solidFill>
                      <a:schemeClr val="bg1"/>
                    </a:solidFill>
                  </a:tcPr>
                </a:tc>
                <a:tc>
                  <a:txBody>
                    <a:bodyPr/>
                    <a:lstStyle/>
                    <a:p>
                      <a:r>
                        <a:rPr lang="en-US" b="0" dirty="0"/>
                        <a:t>7.3%</a:t>
                      </a:r>
                      <a:endParaRPr lang="en-CA" b="0" dirty="0"/>
                    </a:p>
                  </a:txBody>
                  <a:tcPr>
                    <a:solidFill>
                      <a:schemeClr val="bg1"/>
                    </a:solidFill>
                  </a:tcPr>
                </a:tc>
                <a:tc>
                  <a:txBody>
                    <a:bodyPr/>
                    <a:lstStyle/>
                    <a:p>
                      <a:r>
                        <a:rPr lang="en-US" b="0" dirty="0"/>
                        <a:t>32.6%</a:t>
                      </a:r>
                      <a:endParaRPr lang="en-CA" b="0" dirty="0"/>
                    </a:p>
                  </a:txBody>
                  <a:tcPr>
                    <a:solidFill>
                      <a:schemeClr val="bg1"/>
                    </a:solidFill>
                  </a:tcPr>
                </a:tc>
                <a:extLst>
                  <a:ext uri="{0D108BD9-81ED-4DB2-BD59-A6C34878D82A}">
                    <a16:rowId xmlns:a16="http://schemas.microsoft.com/office/drawing/2014/main" val="3253931883"/>
                  </a:ext>
                </a:extLst>
              </a:tr>
              <a:tr h="370840">
                <a:tc>
                  <a:txBody>
                    <a:bodyPr/>
                    <a:lstStyle/>
                    <a:p>
                      <a:r>
                        <a:rPr lang="en-US" dirty="0"/>
                        <a:t>Mean</a:t>
                      </a:r>
                      <a:endParaRPr lang="en-CA" dirty="0"/>
                    </a:p>
                  </a:txBody>
                  <a:tcPr>
                    <a:solidFill>
                      <a:srgbClr val="85D6FF">
                        <a:alpha val="32157"/>
                      </a:srgbClr>
                    </a:solidFill>
                  </a:tcPr>
                </a:tc>
                <a:tc>
                  <a:txBody>
                    <a:bodyPr/>
                    <a:lstStyle/>
                    <a:p>
                      <a:r>
                        <a:rPr lang="en-US" dirty="0"/>
                        <a:t>32.4%</a:t>
                      </a:r>
                      <a:endParaRPr lang="en-CA" dirty="0"/>
                    </a:p>
                  </a:txBody>
                  <a:tcPr>
                    <a:solidFill>
                      <a:srgbClr val="85D6FF">
                        <a:alpha val="32157"/>
                      </a:srgbClr>
                    </a:solidFill>
                  </a:tcPr>
                </a:tc>
                <a:tc>
                  <a:txBody>
                    <a:bodyPr/>
                    <a:lstStyle/>
                    <a:p>
                      <a:r>
                        <a:rPr lang="en-US" dirty="0"/>
                        <a:t>15.7%</a:t>
                      </a:r>
                      <a:endParaRPr lang="en-CA" dirty="0"/>
                    </a:p>
                  </a:txBody>
                  <a:tcPr>
                    <a:solidFill>
                      <a:srgbClr val="85D6FF">
                        <a:alpha val="32157"/>
                      </a:srgbClr>
                    </a:solidFill>
                  </a:tcPr>
                </a:tc>
                <a:tc>
                  <a:txBody>
                    <a:bodyPr/>
                    <a:lstStyle/>
                    <a:p>
                      <a:r>
                        <a:rPr lang="en-US" dirty="0"/>
                        <a:t>1.90%</a:t>
                      </a:r>
                      <a:endParaRPr lang="en-CA" dirty="0"/>
                    </a:p>
                  </a:txBody>
                  <a:tcPr>
                    <a:solidFill>
                      <a:srgbClr val="85D6FF">
                        <a:alpha val="32157"/>
                      </a:srgbClr>
                    </a:solidFill>
                  </a:tcPr>
                </a:tc>
                <a:tc>
                  <a:txBody>
                    <a:bodyPr/>
                    <a:lstStyle/>
                    <a:p>
                      <a:r>
                        <a:rPr lang="en-US" dirty="0"/>
                        <a:t>(73.13%)</a:t>
                      </a:r>
                      <a:endParaRPr lang="en-CA" dirty="0"/>
                    </a:p>
                  </a:txBody>
                  <a:tcPr>
                    <a:solidFill>
                      <a:srgbClr val="85D6FF">
                        <a:alpha val="32157"/>
                      </a:srgbClr>
                    </a:solidFill>
                  </a:tcPr>
                </a:tc>
                <a:tc>
                  <a:txBody>
                    <a:bodyPr/>
                    <a:lstStyle/>
                    <a:p>
                      <a:r>
                        <a:rPr lang="en-US" dirty="0"/>
                        <a:t>5.4%</a:t>
                      </a:r>
                      <a:endParaRPr lang="en-CA" dirty="0"/>
                    </a:p>
                  </a:txBody>
                  <a:tcPr>
                    <a:solidFill>
                      <a:srgbClr val="85D6FF">
                        <a:alpha val="32157"/>
                      </a:srgbClr>
                    </a:solidFill>
                  </a:tcPr>
                </a:tc>
                <a:tc>
                  <a:txBody>
                    <a:bodyPr/>
                    <a:lstStyle/>
                    <a:p>
                      <a:r>
                        <a:rPr lang="en-US" dirty="0"/>
                        <a:t>9.5%</a:t>
                      </a:r>
                      <a:endParaRPr lang="en-CA" dirty="0"/>
                    </a:p>
                  </a:txBody>
                  <a:tcPr>
                    <a:solidFill>
                      <a:srgbClr val="85D6FF">
                        <a:alpha val="32157"/>
                      </a:srgbClr>
                    </a:solidFill>
                  </a:tcPr>
                </a:tc>
                <a:extLst>
                  <a:ext uri="{0D108BD9-81ED-4DB2-BD59-A6C34878D82A}">
                    <a16:rowId xmlns:a16="http://schemas.microsoft.com/office/drawing/2014/main" val="3898878520"/>
                  </a:ext>
                </a:extLst>
              </a:tr>
              <a:tr h="370840">
                <a:tc>
                  <a:txBody>
                    <a:bodyPr/>
                    <a:lstStyle/>
                    <a:p>
                      <a:r>
                        <a:rPr lang="en-US" b="1" dirty="0"/>
                        <a:t>AMC</a:t>
                      </a:r>
                      <a:endParaRPr lang="en-CA" b="1" dirty="0"/>
                    </a:p>
                  </a:txBody>
                  <a:tcPr>
                    <a:solidFill>
                      <a:schemeClr val="bg1"/>
                    </a:solidFill>
                  </a:tcPr>
                </a:tc>
                <a:tc>
                  <a:txBody>
                    <a:bodyPr/>
                    <a:lstStyle/>
                    <a:p>
                      <a:r>
                        <a:rPr lang="en-US" b="1" dirty="0"/>
                        <a:t>53%</a:t>
                      </a:r>
                      <a:endParaRPr lang="en-CA" b="1" dirty="0"/>
                    </a:p>
                  </a:txBody>
                  <a:tcPr>
                    <a:solidFill>
                      <a:schemeClr val="bg1"/>
                    </a:solidFill>
                  </a:tcPr>
                </a:tc>
                <a:tc>
                  <a:txBody>
                    <a:bodyPr/>
                    <a:lstStyle/>
                    <a:p>
                      <a:r>
                        <a:rPr lang="en-US" b="1"/>
                        <a:t>25.8%</a:t>
                      </a:r>
                      <a:endParaRPr lang="en-CA" b="1" dirty="0"/>
                    </a:p>
                  </a:txBody>
                  <a:tcPr>
                    <a:solidFill>
                      <a:schemeClr val="bg1"/>
                    </a:solidFill>
                  </a:tcPr>
                </a:tc>
                <a:tc>
                  <a:txBody>
                    <a:bodyPr/>
                    <a:lstStyle/>
                    <a:p>
                      <a:r>
                        <a:rPr lang="en-US" b="1" dirty="0"/>
                        <a:t>4.85%</a:t>
                      </a:r>
                      <a:endParaRPr lang="en-CA" b="1" dirty="0"/>
                    </a:p>
                  </a:txBody>
                  <a:tcPr>
                    <a:solidFill>
                      <a:schemeClr val="bg1"/>
                    </a:solidFill>
                  </a:tcPr>
                </a:tc>
                <a:tc>
                  <a:txBody>
                    <a:bodyPr/>
                    <a:lstStyle/>
                    <a:p>
                      <a:r>
                        <a:rPr lang="en-US" b="1" dirty="0"/>
                        <a:t>(70.35%)</a:t>
                      </a:r>
                      <a:endParaRPr lang="en-CA" b="1" dirty="0"/>
                    </a:p>
                  </a:txBody>
                  <a:tcPr>
                    <a:solidFill>
                      <a:schemeClr val="bg1"/>
                    </a:solidFill>
                  </a:tcPr>
                </a:tc>
                <a:tc>
                  <a:txBody>
                    <a:bodyPr/>
                    <a:lstStyle/>
                    <a:p>
                      <a:r>
                        <a:rPr lang="en-US" b="1" dirty="0"/>
                        <a:t>8.3%</a:t>
                      </a:r>
                      <a:endParaRPr lang="en-CA" b="1" dirty="0"/>
                    </a:p>
                  </a:txBody>
                  <a:tcPr>
                    <a:solidFill>
                      <a:schemeClr val="bg1"/>
                    </a:solidFill>
                  </a:tcPr>
                </a:tc>
                <a:tc>
                  <a:txBody>
                    <a:bodyPr/>
                    <a:lstStyle/>
                    <a:p>
                      <a:r>
                        <a:rPr lang="en-US" b="1" dirty="0"/>
                        <a:t>15.6%</a:t>
                      </a:r>
                      <a:endParaRPr lang="en-CA" b="1" dirty="0"/>
                    </a:p>
                  </a:txBody>
                  <a:tcPr>
                    <a:solidFill>
                      <a:schemeClr val="bg1"/>
                    </a:solidFill>
                  </a:tcPr>
                </a:tc>
                <a:extLst>
                  <a:ext uri="{0D108BD9-81ED-4DB2-BD59-A6C34878D82A}">
                    <a16:rowId xmlns:a16="http://schemas.microsoft.com/office/drawing/2014/main" val="280835095"/>
                  </a:ext>
                </a:extLst>
              </a:tr>
            </a:tbl>
          </a:graphicData>
        </a:graphic>
      </p:graphicFrame>
    </p:spTree>
    <p:extLst>
      <p:ext uri="{BB962C8B-B14F-4D97-AF65-F5344CB8AC3E}">
        <p14:creationId xmlns:p14="http://schemas.microsoft.com/office/powerpoint/2010/main" val="226607616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Google Shape;82;p17">
            <a:extLst>
              <a:ext uri="{FF2B5EF4-FFF2-40B4-BE49-F238E27FC236}">
                <a16:creationId xmlns:a16="http://schemas.microsoft.com/office/drawing/2014/main" id="{29471FEE-11A8-4ABC-B9EF-9185842AF4DB}"/>
              </a:ext>
            </a:extLst>
          </p:cNvPr>
          <p:cNvSpPr/>
          <p:nvPr/>
        </p:nvSpPr>
        <p:spPr>
          <a:xfrm>
            <a:off x="0" y="6576300"/>
            <a:ext cx="12192000" cy="281700"/>
          </a:xfrm>
          <a:prstGeom prst="rect">
            <a:avLst/>
          </a:prstGeom>
          <a:solidFill>
            <a:srgbClr val="003F5F"/>
          </a:solidFill>
          <a:ln>
            <a:solidFill>
              <a:srgbClr val="003F5F"/>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6" name="Google Shape;83;p17">
            <a:extLst>
              <a:ext uri="{FF2B5EF4-FFF2-40B4-BE49-F238E27FC236}">
                <a16:creationId xmlns:a16="http://schemas.microsoft.com/office/drawing/2014/main" id="{9D42EC6E-4233-4F6A-B16D-6F550EA4B0CC}"/>
              </a:ext>
            </a:extLst>
          </p:cNvPr>
          <p:cNvSpPr/>
          <p:nvPr/>
        </p:nvSpPr>
        <p:spPr>
          <a:xfrm>
            <a:off x="468693"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Stock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28" name="Google Shape;84;p17">
            <a:extLst>
              <a:ext uri="{FF2B5EF4-FFF2-40B4-BE49-F238E27FC236}">
                <a16:creationId xmlns:a16="http://schemas.microsoft.com/office/drawing/2014/main" id="{2EEDC414-C963-4C6E-BC15-9BBC33BA0F72}"/>
              </a:ext>
            </a:extLst>
          </p:cNvPr>
          <p:cNvSpPr/>
          <p:nvPr/>
        </p:nvSpPr>
        <p:spPr>
          <a:xfrm>
            <a:off x="2095427"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Company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0" name="Google Shape;85;p17">
            <a:extLst>
              <a:ext uri="{FF2B5EF4-FFF2-40B4-BE49-F238E27FC236}">
                <a16:creationId xmlns:a16="http://schemas.microsoft.com/office/drawing/2014/main" id="{D89AEB6E-3925-4EAB-AA0E-894683CC18EA}"/>
              </a:ext>
            </a:extLst>
          </p:cNvPr>
          <p:cNvSpPr/>
          <p:nvPr/>
        </p:nvSpPr>
        <p:spPr>
          <a:xfrm>
            <a:off x="3722161"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Corporate Strategy and Risk</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2" name="Google Shape;86;p17">
            <a:extLst>
              <a:ext uri="{FF2B5EF4-FFF2-40B4-BE49-F238E27FC236}">
                <a16:creationId xmlns:a16="http://schemas.microsoft.com/office/drawing/2014/main" id="{140EE8B8-4809-4529-AE33-2EBE53E1539A}"/>
              </a:ext>
            </a:extLst>
          </p:cNvPr>
          <p:cNvSpPr/>
          <p:nvPr/>
        </p:nvSpPr>
        <p:spPr>
          <a:xfrm>
            <a:off x="6975629" y="6623695"/>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Financial Statements</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4" name="Google Shape;87;p17">
            <a:extLst>
              <a:ext uri="{FF2B5EF4-FFF2-40B4-BE49-F238E27FC236}">
                <a16:creationId xmlns:a16="http://schemas.microsoft.com/office/drawing/2014/main" id="{924E96F2-435B-4833-8861-BAD789C90A65}"/>
              </a:ext>
            </a:extLst>
          </p:cNvPr>
          <p:cNvSpPr/>
          <p:nvPr/>
        </p:nvSpPr>
        <p:spPr>
          <a:xfrm>
            <a:off x="8602363" y="6630191"/>
            <a:ext cx="1531200" cy="192600"/>
          </a:xfrm>
          <a:prstGeom prst="chevron">
            <a:avLst>
              <a:gd name="adj" fmla="val 50000"/>
            </a:avLst>
          </a:prstGeom>
          <a:solidFill>
            <a:srgbClr val="666666"/>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FFFFFF"/>
                </a:solidFill>
                <a:effectLst/>
                <a:uLnTx/>
                <a:uFillTx/>
                <a:latin typeface="Arial"/>
                <a:cs typeface="Arial"/>
                <a:sym typeface="Arial"/>
              </a:rPr>
              <a:t>Industry Comparison</a:t>
            </a:r>
            <a:endParaRPr kumimoji="0" sz="700" b="1" i="0" u="none" strike="noStrike" kern="1200" cap="none" spc="0" normalizeH="0" baseline="0" noProof="0" dirty="0">
              <a:ln>
                <a:noFill/>
              </a:ln>
              <a:solidFill>
                <a:srgbClr val="FFFFFF"/>
              </a:solidFill>
              <a:effectLst/>
              <a:uLnTx/>
              <a:uFillTx/>
              <a:latin typeface="Arial"/>
              <a:cs typeface="Arial"/>
              <a:sym typeface="Arial"/>
            </a:endParaRPr>
          </a:p>
        </p:txBody>
      </p:sp>
      <p:sp>
        <p:nvSpPr>
          <p:cNvPr id="36" name="Google Shape;88;p17">
            <a:extLst>
              <a:ext uri="{FF2B5EF4-FFF2-40B4-BE49-F238E27FC236}">
                <a16:creationId xmlns:a16="http://schemas.microsoft.com/office/drawing/2014/main" id="{854E0DDA-2F8B-4F96-97ED-7E80D6B7FD8D}"/>
              </a:ext>
            </a:extLst>
          </p:cNvPr>
          <p:cNvSpPr/>
          <p:nvPr/>
        </p:nvSpPr>
        <p:spPr>
          <a:xfrm>
            <a:off x="5348895"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Management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8" name="Google Shape;89;p17">
            <a:extLst>
              <a:ext uri="{FF2B5EF4-FFF2-40B4-BE49-F238E27FC236}">
                <a16:creationId xmlns:a16="http://schemas.microsoft.com/office/drawing/2014/main" id="{894BD97B-FF97-4098-9416-85B88D362F64}"/>
              </a:ext>
            </a:extLst>
          </p:cNvPr>
          <p:cNvSpPr/>
          <p:nvPr/>
        </p:nvSpPr>
        <p:spPr>
          <a:xfrm>
            <a:off x="10229097" y="6620604"/>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Recommendation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41" name="Google Shape;177;p21">
            <a:extLst>
              <a:ext uri="{FF2B5EF4-FFF2-40B4-BE49-F238E27FC236}">
                <a16:creationId xmlns:a16="http://schemas.microsoft.com/office/drawing/2014/main" id="{7668813E-4D86-4D98-B924-E4B4CD4838B5}"/>
              </a:ext>
            </a:extLst>
          </p:cNvPr>
          <p:cNvSpPr txBox="1"/>
          <p:nvPr/>
        </p:nvSpPr>
        <p:spPr>
          <a:xfrm>
            <a:off x="311699" y="317372"/>
            <a:ext cx="11448597" cy="572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Industry Comparison</a:t>
            </a:r>
            <a:endParaRPr kumimoji="0"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42" name="Google Shape;178;p21">
            <a:extLst>
              <a:ext uri="{FF2B5EF4-FFF2-40B4-BE49-F238E27FC236}">
                <a16:creationId xmlns:a16="http://schemas.microsoft.com/office/drawing/2014/main" id="{2FCD2873-C976-4D58-93CE-44A113D08EEF}"/>
              </a:ext>
            </a:extLst>
          </p:cNvPr>
          <p:cNvCxnSpPr>
            <a:cxnSpLocks/>
          </p:cNvCxnSpPr>
          <p:nvPr/>
        </p:nvCxnSpPr>
        <p:spPr>
          <a:xfrm>
            <a:off x="311700" y="721272"/>
            <a:ext cx="11448597" cy="0"/>
          </a:xfrm>
          <a:prstGeom prst="straightConnector1">
            <a:avLst/>
          </a:prstGeom>
          <a:noFill/>
          <a:ln w="9525" cap="flat" cmpd="sng">
            <a:solidFill>
              <a:srgbClr val="595959"/>
            </a:solidFill>
            <a:prstDash val="solid"/>
            <a:round/>
            <a:headEnd type="none" w="med" len="med"/>
            <a:tailEnd type="none" w="med" len="med"/>
          </a:ln>
        </p:spPr>
      </p:cxnSp>
      <p:pic>
        <p:nvPicPr>
          <p:cNvPr id="43" name="Picture 42">
            <a:extLst>
              <a:ext uri="{FF2B5EF4-FFF2-40B4-BE49-F238E27FC236}">
                <a16:creationId xmlns:a16="http://schemas.microsoft.com/office/drawing/2014/main" id="{68C8F8D1-788C-4E6E-B884-C98969FD3182}"/>
              </a:ext>
            </a:extLst>
          </p:cNvPr>
          <p:cNvPicPr>
            <a:picLocks noChangeAspect="1"/>
          </p:cNvPicPr>
          <p:nvPr/>
        </p:nvPicPr>
        <p:blipFill>
          <a:blip r:embed="rId3"/>
          <a:stretch>
            <a:fillRect/>
          </a:stretch>
        </p:blipFill>
        <p:spPr>
          <a:xfrm>
            <a:off x="10299713" y="81521"/>
            <a:ext cx="1460584" cy="500499"/>
          </a:xfrm>
          <a:prstGeom prst="rect">
            <a:avLst/>
          </a:prstGeom>
        </p:spPr>
      </p:pic>
      <p:sp>
        <p:nvSpPr>
          <p:cNvPr id="44" name="Google Shape;179;p21">
            <a:extLst>
              <a:ext uri="{FF2B5EF4-FFF2-40B4-BE49-F238E27FC236}">
                <a16:creationId xmlns:a16="http://schemas.microsoft.com/office/drawing/2014/main" id="{93DE1470-728E-4F66-B806-7E850E4140D7}"/>
              </a:ext>
            </a:extLst>
          </p:cNvPr>
          <p:cNvSpPr txBox="1"/>
          <p:nvPr/>
        </p:nvSpPr>
        <p:spPr>
          <a:xfrm>
            <a:off x="311700" y="650197"/>
            <a:ext cx="2668464" cy="29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Company Comparisons</a:t>
            </a:r>
          </a:p>
        </p:txBody>
      </p:sp>
      <p:graphicFrame>
        <p:nvGraphicFramePr>
          <p:cNvPr id="3" name="Table 2">
            <a:extLst>
              <a:ext uri="{FF2B5EF4-FFF2-40B4-BE49-F238E27FC236}">
                <a16:creationId xmlns:a16="http://schemas.microsoft.com/office/drawing/2014/main" id="{967E09DE-518D-4E11-A768-9955E6A48976}"/>
              </a:ext>
            </a:extLst>
          </p:cNvPr>
          <p:cNvGraphicFramePr>
            <a:graphicFrameLocks noGrp="1"/>
          </p:cNvGraphicFramePr>
          <p:nvPr/>
        </p:nvGraphicFramePr>
        <p:xfrm>
          <a:off x="171448" y="2181860"/>
          <a:ext cx="11849103" cy="2372360"/>
        </p:xfrm>
        <a:graphic>
          <a:graphicData uri="http://schemas.openxmlformats.org/drawingml/2006/table">
            <a:tbl>
              <a:tblPr firstRow="1" bandRow="1">
                <a:tableStyleId>{69C7853C-536D-4A76-A0AE-DD22124D55A5}</a:tableStyleId>
              </a:tblPr>
              <a:tblGrid>
                <a:gridCol w="1257302">
                  <a:extLst>
                    <a:ext uri="{9D8B030D-6E8A-4147-A177-3AD203B41FA5}">
                      <a16:colId xmlns:a16="http://schemas.microsoft.com/office/drawing/2014/main" val="3791995862"/>
                    </a:ext>
                  </a:extLst>
                </a:gridCol>
                <a:gridCol w="1375832">
                  <a:extLst>
                    <a:ext uri="{9D8B030D-6E8A-4147-A177-3AD203B41FA5}">
                      <a16:colId xmlns:a16="http://schemas.microsoft.com/office/drawing/2014/main" val="2643197146"/>
                    </a:ext>
                  </a:extLst>
                </a:gridCol>
                <a:gridCol w="1316567">
                  <a:extLst>
                    <a:ext uri="{9D8B030D-6E8A-4147-A177-3AD203B41FA5}">
                      <a16:colId xmlns:a16="http://schemas.microsoft.com/office/drawing/2014/main" val="912686675"/>
                    </a:ext>
                  </a:extLst>
                </a:gridCol>
                <a:gridCol w="1316567">
                  <a:extLst>
                    <a:ext uri="{9D8B030D-6E8A-4147-A177-3AD203B41FA5}">
                      <a16:colId xmlns:a16="http://schemas.microsoft.com/office/drawing/2014/main" val="37001413"/>
                    </a:ext>
                  </a:extLst>
                </a:gridCol>
                <a:gridCol w="1316567">
                  <a:extLst>
                    <a:ext uri="{9D8B030D-6E8A-4147-A177-3AD203B41FA5}">
                      <a16:colId xmlns:a16="http://schemas.microsoft.com/office/drawing/2014/main" val="4113540671"/>
                    </a:ext>
                  </a:extLst>
                </a:gridCol>
                <a:gridCol w="1316567">
                  <a:extLst>
                    <a:ext uri="{9D8B030D-6E8A-4147-A177-3AD203B41FA5}">
                      <a16:colId xmlns:a16="http://schemas.microsoft.com/office/drawing/2014/main" val="3929077775"/>
                    </a:ext>
                  </a:extLst>
                </a:gridCol>
                <a:gridCol w="1316567">
                  <a:extLst>
                    <a:ext uri="{9D8B030D-6E8A-4147-A177-3AD203B41FA5}">
                      <a16:colId xmlns:a16="http://schemas.microsoft.com/office/drawing/2014/main" val="1450110609"/>
                    </a:ext>
                  </a:extLst>
                </a:gridCol>
                <a:gridCol w="1316567">
                  <a:extLst>
                    <a:ext uri="{9D8B030D-6E8A-4147-A177-3AD203B41FA5}">
                      <a16:colId xmlns:a16="http://schemas.microsoft.com/office/drawing/2014/main" val="840438608"/>
                    </a:ext>
                  </a:extLst>
                </a:gridCol>
                <a:gridCol w="1316567">
                  <a:extLst>
                    <a:ext uri="{9D8B030D-6E8A-4147-A177-3AD203B41FA5}">
                      <a16:colId xmlns:a16="http://schemas.microsoft.com/office/drawing/2014/main" val="3936974917"/>
                    </a:ext>
                  </a:extLst>
                </a:gridCol>
              </a:tblGrid>
              <a:tr h="370840">
                <a:tc>
                  <a:txBody>
                    <a:bodyPr/>
                    <a:lstStyle/>
                    <a:p>
                      <a:pPr algn="ctr"/>
                      <a:endParaRPr lang="en-CA" b="1" dirty="0"/>
                    </a:p>
                  </a:txBody>
                  <a:tcPr anchor="ctr">
                    <a:solidFill>
                      <a:srgbClr val="003F5F"/>
                    </a:solidFill>
                  </a:tcPr>
                </a:tc>
                <a:tc>
                  <a:txBody>
                    <a:bodyPr/>
                    <a:lstStyle/>
                    <a:p>
                      <a:pPr algn="ctr"/>
                      <a:r>
                        <a:rPr lang="en-US" dirty="0"/>
                        <a:t>EV/Revenue</a:t>
                      </a:r>
                      <a:endParaRPr lang="en-CA" b="1" dirty="0"/>
                    </a:p>
                  </a:txBody>
                  <a:tcPr anchor="ctr">
                    <a:solidFill>
                      <a:srgbClr val="003F5F"/>
                    </a:solidFill>
                  </a:tcPr>
                </a:tc>
                <a:tc>
                  <a:txBody>
                    <a:bodyPr/>
                    <a:lstStyle/>
                    <a:p>
                      <a:pPr algn="ctr"/>
                      <a:r>
                        <a:rPr lang="en-US" dirty="0"/>
                        <a:t>EV/EBITDA</a:t>
                      </a:r>
                      <a:endParaRPr lang="en-CA" b="1" dirty="0"/>
                    </a:p>
                  </a:txBody>
                  <a:tcPr anchor="ctr">
                    <a:solidFill>
                      <a:srgbClr val="003F5F"/>
                    </a:solidFill>
                  </a:tcPr>
                </a:tc>
                <a:tc>
                  <a:txBody>
                    <a:bodyPr/>
                    <a:lstStyle/>
                    <a:p>
                      <a:pPr algn="ctr"/>
                      <a:r>
                        <a:rPr lang="en-US" dirty="0"/>
                        <a:t>EV/EBIT</a:t>
                      </a:r>
                      <a:endParaRPr lang="en-CA" b="1" dirty="0"/>
                    </a:p>
                  </a:txBody>
                  <a:tcPr anchor="ctr">
                    <a:solidFill>
                      <a:srgbClr val="003F5F"/>
                    </a:solidFill>
                  </a:tcPr>
                </a:tc>
                <a:tc>
                  <a:txBody>
                    <a:bodyPr/>
                    <a:lstStyle/>
                    <a:p>
                      <a:pPr algn="ctr"/>
                      <a:r>
                        <a:rPr lang="en-US" dirty="0"/>
                        <a:t>P/E (Diluted)</a:t>
                      </a:r>
                      <a:endParaRPr lang="en-CA" b="1" dirty="0"/>
                    </a:p>
                  </a:txBody>
                  <a:tcPr anchor="ctr">
                    <a:solidFill>
                      <a:srgbClr val="003F5F"/>
                    </a:solidFill>
                  </a:tcPr>
                </a:tc>
                <a:tc>
                  <a:txBody>
                    <a:bodyPr/>
                    <a:lstStyle/>
                    <a:p>
                      <a:pPr algn="ctr"/>
                      <a:r>
                        <a:rPr lang="en-US" dirty="0"/>
                        <a:t>P/BV</a:t>
                      </a:r>
                      <a:endParaRPr lang="en-CA" b="1" dirty="0"/>
                    </a:p>
                  </a:txBody>
                  <a:tcPr anchor="ctr">
                    <a:solidFill>
                      <a:srgbClr val="003F5F"/>
                    </a:solidFill>
                  </a:tcPr>
                </a:tc>
                <a:tc>
                  <a:txBody>
                    <a:bodyPr/>
                    <a:lstStyle/>
                    <a:p>
                      <a:pPr algn="ctr"/>
                      <a:r>
                        <a:rPr lang="en-US" dirty="0"/>
                        <a:t>EV/Forward Revenue</a:t>
                      </a:r>
                      <a:endParaRPr lang="en-CA" b="1" dirty="0"/>
                    </a:p>
                  </a:txBody>
                  <a:tcPr anchor="ctr">
                    <a:solidFill>
                      <a:srgbClr val="003F5F"/>
                    </a:solidFill>
                  </a:tcPr>
                </a:tc>
                <a:tc>
                  <a:txBody>
                    <a:bodyPr/>
                    <a:lstStyle/>
                    <a:p>
                      <a:pPr algn="ctr"/>
                      <a:r>
                        <a:rPr lang="en-US" dirty="0"/>
                        <a:t>EV/Forward EBITDA</a:t>
                      </a:r>
                      <a:endParaRPr lang="en-CA" b="1" dirty="0"/>
                    </a:p>
                  </a:txBody>
                  <a:tcPr anchor="ctr">
                    <a:solidFill>
                      <a:srgbClr val="003F5F"/>
                    </a:solidFill>
                  </a:tcPr>
                </a:tc>
                <a:tc>
                  <a:txBody>
                    <a:bodyPr/>
                    <a:lstStyle/>
                    <a:p>
                      <a:pPr algn="ctr"/>
                      <a:r>
                        <a:rPr lang="en-US" dirty="0"/>
                        <a:t>Forward P/E</a:t>
                      </a:r>
                      <a:endParaRPr lang="en-CA" b="1" dirty="0"/>
                    </a:p>
                  </a:txBody>
                  <a:tcPr anchor="ctr">
                    <a:solidFill>
                      <a:srgbClr val="003F5F"/>
                    </a:solidFill>
                  </a:tcPr>
                </a:tc>
                <a:extLst>
                  <a:ext uri="{0D108BD9-81ED-4DB2-BD59-A6C34878D82A}">
                    <a16:rowId xmlns:a16="http://schemas.microsoft.com/office/drawing/2014/main" val="2535005197"/>
                  </a:ext>
                </a:extLst>
              </a:tr>
              <a:tr h="370840">
                <a:tc>
                  <a:txBody>
                    <a:bodyPr/>
                    <a:lstStyle/>
                    <a:p>
                      <a:r>
                        <a:rPr lang="en-US" dirty="0"/>
                        <a:t>DIS</a:t>
                      </a:r>
                      <a:endParaRPr lang="en-CA" dirty="0"/>
                    </a:p>
                  </a:txBody>
                  <a:tcPr>
                    <a:solidFill>
                      <a:schemeClr val="bg1"/>
                    </a:solidFill>
                  </a:tcPr>
                </a:tc>
                <a:tc>
                  <a:txBody>
                    <a:bodyPr/>
                    <a:lstStyle/>
                    <a:p>
                      <a:r>
                        <a:rPr lang="en-US" dirty="0"/>
                        <a:t>4.8x</a:t>
                      </a:r>
                    </a:p>
                  </a:txBody>
                  <a:tcPr>
                    <a:solidFill>
                      <a:schemeClr val="bg1"/>
                    </a:solidFill>
                  </a:tcPr>
                </a:tc>
                <a:tc>
                  <a:txBody>
                    <a:bodyPr/>
                    <a:lstStyle/>
                    <a:p>
                      <a:r>
                        <a:rPr lang="en-US" dirty="0"/>
                        <a:t>31.7x</a:t>
                      </a:r>
                      <a:endParaRPr lang="en-CA" dirty="0"/>
                    </a:p>
                  </a:txBody>
                  <a:tcPr>
                    <a:solidFill>
                      <a:schemeClr val="bg1"/>
                    </a:solidFill>
                  </a:tcPr>
                </a:tc>
                <a:tc>
                  <a:txBody>
                    <a:bodyPr/>
                    <a:lstStyle/>
                    <a:p>
                      <a:r>
                        <a:rPr lang="en-US" dirty="0"/>
                        <a:t>69.9x</a:t>
                      </a:r>
                      <a:endParaRPr lang="en-CA" dirty="0"/>
                    </a:p>
                  </a:txBody>
                  <a:tcPr>
                    <a:solidFill>
                      <a:schemeClr val="bg1"/>
                    </a:solidFill>
                  </a:tcPr>
                </a:tc>
                <a:tc>
                  <a:txBody>
                    <a:bodyPr/>
                    <a:lstStyle/>
                    <a:p>
                      <a:r>
                        <a:rPr lang="en-US" dirty="0"/>
                        <a:t>NM</a:t>
                      </a:r>
                      <a:endParaRPr lang="en-CA" dirty="0"/>
                    </a:p>
                  </a:txBody>
                  <a:tcPr>
                    <a:solidFill>
                      <a:schemeClr val="bg1"/>
                    </a:solidFill>
                  </a:tcPr>
                </a:tc>
                <a:tc>
                  <a:txBody>
                    <a:bodyPr/>
                    <a:lstStyle/>
                    <a:p>
                      <a:r>
                        <a:rPr lang="en-US" dirty="0"/>
                        <a:t>NM</a:t>
                      </a:r>
                      <a:endParaRPr lang="en-CA" dirty="0"/>
                    </a:p>
                  </a:txBody>
                  <a:tcPr>
                    <a:solidFill>
                      <a:schemeClr val="bg1"/>
                    </a:solidFill>
                  </a:tcPr>
                </a:tc>
                <a:tc>
                  <a:txBody>
                    <a:bodyPr/>
                    <a:lstStyle/>
                    <a:p>
                      <a:r>
                        <a:rPr lang="en-US" dirty="0"/>
                        <a:t>4.45x</a:t>
                      </a:r>
                      <a:endParaRPr lang="en-CA" dirty="0"/>
                    </a:p>
                  </a:txBody>
                  <a:tcPr>
                    <a:solidFill>
                      <a:schemeClr val="bg1"/>
                    </a:solidFill>
                  </a:tcPr>
                </a:tc>
                <a:tc>
                  <a:txBody>
                    <a:bodyPr/>
                    <a:lstStyle/>
                    <a:p>
                      <a:r>
                        <a:rPr lang="en-US" dirty="0"/>
                        <a:t>28.64x</a:t>
                      </a:r>
                      <a:endParaRPr lang="en-CA" dirty="0"/>
                    </a:p>
                  </a:txBody>
                  <a:tcPr>
                    <a:solidFill>
                      <a:schemeClr val="bg1"/>
                    </a:solidFill>
                  </a:tcPr>
                </a:tc>
                <a:tc>
                  <a:txBody>
                    <a:bodyPr/>
                    <a:lstStyle/>
                    <a:p>
                      <a:r>
                        <a:rPr lang="en-US" dirty="0"/>
                        <a:t>64.94x</a:t>
                      </a:r>
                      <a:endParaRPr lang="en-CA" dirty="0"/>
                    </a:p>
                  </a:txBody>
                  <a:tcPr>
                    <a:solidFill>
                      <a:schemeClr val="bg1"/>
                    </a:solidFill>
                  </a:tcPr>
                </a:tc>
                <a:extLst>
                  <a:ext uri="{0D108BD9-81ED-4DB2-BD59-A6C34878D82A}">
                    <a16:rowId xmlns:a16="http://schemas.microsoft.com/office/drawing/2014/main" val="3804741237"/>
                  </a:ext>
                </a:extLst>
              </a:tr>
              <a:tr h="370840">
                <a:tc>
                  <a:txBody>
                    <a:bodyPr/>
                    <a:lstStyle/>
                    <a:p>
                      <a:r>
                        <a:rPr lang="en-US" dirty="0"/>
                        <a:t>VIAC</a:t>
                      </a:r>
                      <a:endParaRPr lang="en-CA" dirty="0"/>
                    </a:p>
                  </a:txBody>
                  <a:tcPr>
                    <a:solidFill>
                      <a:srgbClr val="85D6FF">
                        <a:alpha val="32157"/>
                      </a:srgbClr>
                    </a:solidFill>
                  </a:tcPr>
                </a:tc>
                <a:tc>
                  <a:txBody>
                    <a:bodyPr/>
                    <a:lstStyle/>
                    <a:p>
                      <a:r>
                        <a:rPr lang="en-US" dirty="0"/>
                        <a:t>1.5x</a:t>
                      </a:r>
                      <a:endParaRPr lang="en-CA" dirty="0"/>
                    </a:p>
                  </a:txBody>
                  <a:tcPr>
                    <a:solidFill>
                      <a:srgbClr val="85D6FF">
                        <a:alpha val="32157"/>
                      </a:srgbClr>
                    </a:solidFill>
                  </a:tcPr>
                </a:tc>
                <a:tc>
                  <a:txBody>
                    <a:bodyPr/>
                    <a:lstStyle/>
                    <a:p>
                      <a:r>
                        <a:rPr lang="en-US" dirty="0"/>
                        <a:t>8.9x</a:t>
                      </a:r>
                      <a:endParaRPr lang="en-CA" dirty="0"/>
                    </a:p>
                  </a:txBody>
                  <a:tcPr>
                    <a:solidFill>
                      <a:srgbClr val="85D6FF">
                        <a:alpha val="32157"/>
                      </a:srgbClr>
                    </a:solidFill>
                  </a:tcPr>
                </a:tc>
                <a:tc>
                  <a:txBody>
                    <a:bodyPr/>
                    <a:lstStyle/>
                    <a:p>
                      <a:r>
                        <a:rPr lang="en-US" dirty="0"/>
                        <a:t>10.0x</a:t>
                      </a:r>
                      <a:endParaRPr lang="en-CA" dirty="0"/>
                    </a:p>
                  </a:txBody>
                  <a:tcPr>
                    <a:solidFill>
                      <a:srgbClr val="85D6FF">
                        <a:alpha val="32157"/>
                      </a:srgbClr>
                    </a:solidFill>
                  </a:tcPr>
                </a:tc>
                <a:tc>
                  <a:txBody>
                    <a:bodyPr/>
                    <a:lstStyle/>
                    <a:p>
                      <a:r>
                        <a:rPr lang="en-US" dirty="0"/>
                        <a:t>15.5x</a:t>
                      </a:r>
                      <a:endParaRPr lang="en-CA" dirty="0"/>
                    </a:p>
                  </a:txBody>
                  <a:tcPr>
                    <a:solidFill>
                      <a:srgbClr val="85D6FF">
                        <a:alpha val="32157"/>
                      </a:srgbClr>
                    </a:solidFill>
                  </a:tcPr>
                </a:tc>
                <a:tc>
                  <a:txBody>
                    <a:bodyPr/>
                    <a:lstStyle/>
                    <a:p>
                      <a:r>
                        <a:rPr lang="en-US" dirty="0"/>
                        <a:t>NM</a:t>
                      </a:r>
                      <a:endParaRPr lang="en-CA" dirty="0"/>
                    </a:p>
                  </a:txBody>
                  <a:tcPr>
                    <a:solidFill>
                      <a:srgbClr val="85D6FF">
                        <a:alpha val="32157"/>
                      </a:srgbClr>
                    </a:solidFill>
                  </a:tcPr>
                </a:tc>
                <a:tc>
                  <a:txBody>
                    <a:bodyPr/>
                    <a:lstStyle/>
                    <a:p>
                      <a:r>
                        <a:rPr lang="en-US" dirty="0"/>
                        <a:t>1.46x</a:t>
                      </a:r>
                      <a:endParaRPr lang="en-CA" dirty="0"/>
                    </a:p>
                  </a:txBody>
                  <a:tcPr>
                    <a:solidFill>
                      <a:srgbClr val="85D6FF">
                        <a:alpha val="32157"/>
                      </a:srgbClr>
                    </a:solidFill>
                  </a:tcPr>
                </a:tc>
                <a:tc>
                  <a:txBody>
                    <a:bodyPr/>
                    <a:lstStyle/>
                    <a:p>
                      <a:r>
                        <a:rPr lang="en-US" dirty="0"/>
                        <a:t>7.97</a:t>
                      </a:r>
                      <a:endParaRPr lang="en-CA" dirty="0"/>
                    </a:p>
                  </a:txBody>
                  <a:tcPr>
                    <a:solidFill>
                      <a:srgbClr val="85D6FF">
                        <a:alpha val="32157"/>
                      </a:srgbClr>
                    </a:solidFill>
                  </a:tcPr>
                </a:tc>
                <a:tc>
                  <a:txBody>
                    <a:bodyPr/>
                    <a:lstStyle/>
                    <a:p>
                      <a:r>
                        <a:rPr lang="en-US" dirty="0"/>
                        <a:t>7.85</a:t>
                      </a:r>
                      <a:endParaRPr lang="en-CA" dirty="0"/>
                    </a:p>
                  </a:txBody>
                  <a:tcPr>
                    <a:solidFill>
                      <a:srgbClr val="85D6FF">
                        <a:alpha val="32157"/>
                      </a:srgbClr>
                    </a:solidFill>
                  </a:tcPr>
                </a:tc>
                <a:extLst>
                  <a:ext uri="{0D108BD9-81ED-4DB2-BD59-A6C34878D82A}">
                    <a16:rowId xmlns:a16="http://schemas.microsoft.com/office/drawing/2014/main" val="2037708452"/>
                  </a:ext>
                </a:extLst>
              </a:tr>
              <a:tr h="370840">
                <a:tc>
                  <a:txBody>
                    <a:bodyPr/>
                    <a:lstStyle/>
                    <a:p>
                      <a:r>
                        <a:rPr lang="en-US" b="0" dirty="0"/>
                        <a:t>NFLX</a:t>
                      </a:r>
                      <a:endParaRPr lang="en-CA" b="0" dirty="0"/>
                    </a:p>
                  </a:txBody>
                  <a:tcPr>
                    <a:solidFill>
                      <a:srgbClr val="FFFFFF"/>
                    </a:solidFill>
                  </a:tcPr>
                </a:tc>
                <a:tc>
                  <a:txBody>
                    <a:bodyPr/>
                    <a:lstStyle/>
                    <a:p>
                      <a:r>
                        <a:rPr lang="en-US" b="0" dirty="0"/>
                        <a:t>9.4x</a:t>
                      </a:r>
                      <a:endParaRPr lang="en-CA" b="0" dirty="0"/>
                    </a:p>
                  </a:txBody>
                  <a:tcPr>
                    <a:solidFill>
                      <a:srgbClr val="FFFFFF"/>
                    </a:solidFill>
                  </a:tcPr>
                </a:tc>
                <a:tc>
                  <a:txBody>
                    <a:bodyPr/>
                    <a:lstStyle/>
                    <a:p>
                      <a:r>
                        <a:rPr lang="en-US" b="0" dirty="0"/>
                        <a:t>52.1x</a:t>
                      </a:r>
                      <a:endParaRPr lang="en-CA" b="0" dirty="0"/>
                    </a:p>
                  </a:txBody>
                  <a:tcPr>
                    <a:solidFill>
                      <a:srgbClr val="FFFFFF"/>
                    </a:solidFill>
                  </a:tcPr>
                </a:tc>
                <a:tc>
                  <a:txBody>
                    <a:bodyPr/>
                    <a:lstStyle/>
                    <a:p>
                      <a:r>
                        <a:rPr lang="en-US" b="0" dirty="0"/>
                        <a:t>54.7x</a:t>
                      </a:r>
                      <a:endParaRPr lang="en-CA" b="0" dirty="0"/>
                    </a:p>
                  </a:txBody>
                  <a:tcPr>
                    <a:solidFill>
                      <a:srgbClr val="FFFFFF"/>
                    </a:solidFill>
                  </a:tcPr>
                </a:tc>
                <a:tc>
                  <a:txBody>
                    <a:bodyPr/>
                    <a:lstStyle/>
                    <a:p>
                      <a:r>
                        <a:rPr lang="en-US" b="0" dirty="0"/>
                        <a:t>78.3x</a:t>
                      </a:r>
                      <a:endParaRPr lang="en-CA" b="0" dirty="0"/>
                    </a:p>
                  </a:txBody>
                  <a:tcPr>
                    <a:solidFill>
                      <a:srgbClr val="FFFFFF"/>
                    </a:solidFill>
                  </a:tcPr>
                </a:tc>
                <a:tc>
                  <a:txBody>
                    <a:bodyPr/>
                    <a:lstStyle/>
                    <a:p>
                      <a:r>
                        <a:rPr lang="en-US" b="0" dirty="0"/>
                        <a:t>NM</a:t>
                      </a:r>
                      <a:endParaRPr lang="en-CA" b="0" dirty="0"/>
                    </a:p>
                  </a:txBody>
                  <a:tcPr>
                    <a:solidFill>
                      <a:srgbClr val="FFFFFF"/>
                    </a:solidFill>
                  </a:tcPr>
                </a:tc>
                <a:tc>
                  <a:txBody>
                    <a:bodyPr/>
                    <a:lstStyle/>
                    <a:p>
                      <a:r>
                        <a:rPr lang="en-US" b="0" dirty="0"/>
                        <a:t>7.88x</a:t>
                      </a:r>
                      <a:endParaRPr lang="en-CA" b="0" dirty="0"/>
                    </a:p>
                  </a:txBody>
                  <a:tcPr>
                    <a:solidFill>
                      <a:srgbClr val="FFFFFF"/>
                    </a:solidFill>
                  </a:tcPr>
                </a:tc>
                <a:tc>
                  <a:txBody>
                    <a:bodyPr/>
                    <a:lstStyle/>
                    <a:p>
                      <a:r>
                        <a:rPr lang="en-US" b="0" dirty="0"/>
                        <a:t>37.41x</a:t>
                      </a:r>
                      <a:endParaRPr lang="en-CA" b="0" dirty="0"/>
                    </a:p>
                  </a:txBody>
                  <a:tcPr>
                    <a:solidFill>
                      <a:srgbClr val="FFFFFF"/>
                    </a:solidFill>
                  </a:tcPr>
                </a:tc>
                <a:tc>
                  <a:txBody>
                    <a:bodyPr/>
                    <a:lstStyle/>
                    <a:p>
                      <a:r>
                        <a:rPr lang="en-US" b="0" dirty="0"/>
                        <a:t>55.93x</a:t>
                      </a:r>
                      <a:endParaRPr lang="en-CA" b="0" dirty="0"/>
                    </a:p>
                  </a:txBody>
                  <a:tcPr>
                    <a:solidFill>
                      <a:srgbClr val="FFFFFF"/>
                    </a:solidFill>
                  </a:tcPr>
                </a:tc>
                <a:extLst>
                  <a:ext uri="{0D108BD9-81ED-4DB2-BD59-A6C34878D82A}">
                    <a16:rowId xmlns:a16="http://schemas.microsoft.com/office/drawing/2014/main" val="4276594371"/>
                  </a:ext>
                </a:extLst>
              </a:tr>
              <a:tr h="370840">
                <a:tc>
                  <a:txBody>
                    <a:bodyPr/>
                    <a:lstStyle/>
                    <a:p>
                      <a:r>
                        <a:rPr lang="en-US" dirty="0"/>
                        <a:t>Mean</a:t>
                      </a:r>
                      <a:endParaRPr lang="en-CA" dirty="0"/>
                    </a:p>
                  </a:txBody>
                  <a:tcPr>
                    <a:solidFill>
                      <a:srgbClr val="85D6FF">
                        <a:alpha val="32157"/>
                      </a:srgbClr>
                    </a:solidFill>
                  </a:tcPr>
                </a:tc>
                <a:tc>
                  <a:txBody>
                    <a:bodyPr/>
                    <a:lstStyle/>
                    <a:p>
                      <a:r>
                        <a:rPr lang="en-US" dirty="0"/>
                        <a:t>2.5x</a:t>
                      </a:r>
                      <a:endParaRPr lang="en-CA" dirty="0"/>
                    </a:p>
                  </a:txBody>
                  <a:tcPr>
                    <a:solidFill>
                      <a:srgbClr val="85D6FF">
                        <a:alpha val="32157"/>
                      </a:srgbClr>
                    </a:solidFill>
                  </a:tcPr>
                </a:tc>
                <a:tc>
                  <a:txBody>
                    <a:bodyPr/>
                    <a:lstStyle/>
                    <a:p>
                      <a:r>
                        <a:rPr lang="en-US" dirty="0"/>
                        <a:t>14.9x</a:t>
                      </a:r>
                      <a:endParaRPr lang="en-CA" dirty="0"/>
                    </a:p>
                  </a:txBody>
                  <a:tcPr>
                    <a:solidFill>
                      <a:srgbClr val="85D6FF">
                        <a:alpha val="32157"/>
                      </a:srgbClr>
                    </a:solidFill>
                  </a:tcPr>
                </a:tc>
                <a:tc>
                  <a:txBody>
                    <a:bodyPr/>
                    <a:lstStyle/>
                    <a:p>
                      <a:r>
                        <a:rPr lang="en-US" dirty="0"/>
                        <a:t>28.2z</a:t>
                      </a:r>
                      <a:endParaRPr lang="en-CA" dirty="0"/>
                    </a:p>
                  </a:txBody>
                  <a:tcPr>
                    <a:solidFill>
                      <a:srgbClr val="85D6FF">
                        <a:alpha val="32157"/>
                      </a:srgbClr>
                    </a:solidFill>
                  </a:tcPr>
                </a:tc>
                <a:tc>
                  <a:txBody>
                    <a:bodyPr/>
                    <a:lstStyle/>
                    <a:p>
                      <a:r>
                        <a:rPr lang="en-US" dirty="0"/>
                        <a:t>13.6x</a:t>
                      </a:r>
                      <a:endParaRPr lang="en-CA" dirty="0"/>
                    </a:p>
                  </a:txBody>
                  <a:tcPr>
                    <a:solidFill>
                      <a:srgbClr val="85D6FF">
                        <a:alpha val="32157"/>
                      </a:srgbClr>
                    </a:solidFill>
                  </a:tcPr>
                </a:tc>
                <a:tc>
                  <a:txBody>
                    <a:bodyPr/>
                    <a:lstStyle/>
                    <a:p>
                      <a:r>
                        <a:rPr lang="en-US" dirty="0"/>
                        <a:t>-</a:t>
                      </a:r>
                      <a:endParaRPr lang="en-CA" dirty="0"/>
                    </a:p>
                  </a:txBody>
                  <a:tcPr>
                    <a:solidFill>
                      <a:srgbClr val="85D6FF">
                        <a:alpha val="32157"/>
                      </a:srgbClr>
                    </a:solidFill>
                  </a:tcPr>
                </a:tc>
                <a:tc>
                  <a:txBody>
                    <a:bodyPr/>
                    <a:lstStyle/>
                    <a:p>
                      <a:r>
                        <a:rPr lang="en-US" dirty="0"/>
                        <a:t>2.39x</a:t>
                      </a:r>
                      <a:endParaRPr lang="en-CA" dirty="0"/>
                    </a:p>
                  </a:txBody>
                  <a:tcPr>
                    <a:solidFill>
                      <a:srgbClr val="85D6FF">
                        <a:alpha val="32157"/>
                      </a:srgbClr>
                    </a:solidFill>
                  </a:tcPr>
                </a:tc>
                <a:tc>
                  <a:txBody>
                    <a:bodyPr/>
                    <a:lstStyle/>
                    <a:p>
                      <a:r>
                        <a:rPr lang="en-US" dirty="0"/>
                        <a:t>14.11x</a:t>
                      </a:r>
                      <a:endParaRPr lang="en-CA" dirty="0"/>
                    </a:p>
                  </a:txBody>
                  <a:tcPr>
                    <a:solidFill>
                      <a:srgbClr val="85D6FF">
                        <a:alpha val="32157"/>
                      </a:srgbClr>
                    </a:solidFill>
                  </a:tcPr>
                </a:tc>
                <a:tc>
                  <a:txBody>
                    <a:bodyPr/>
                    <a:lstStyle/>
                    <a:p>
                      <a:r>
                        <a:rPr lang="en-US" dirty="0"/>
                        <a:t>25.54x</a:t>
                      </a:r>
                      <a:endParaRPr lang="en-CA" dirty="0"/>
                    </a:p>
                  </a:txBody>
                  <a:tcPr>
                    <a:solidFill>
                      <a:srgbClr val="85D6FF">
                        <a:alpha val="32157"/>
                      </a:srgbClr>
                    </a:solidFill>
                  </a:tcPr>
                </a:tc>
                <a:extLst>
                  <a:ext uri="{0D108BD9-81ED-4DB2-BD59-A6C34878D82A}">
                    <a16:rowId xmlns:a16="http://schemas.microsoft.com/office/drawing/2014/main" val="3898878520"/>
                  </a:ext>
                </a:extLst>
              </a:tr>
              <a:tr h="370840">
                <a:tc>
                  <a:txBody>
                    <a:bodyPr/>
                    <a:lstStyle/>
                    <a:p>
                      <a:r>
                        <a:rPr lang="en-US" b="1" dirty="0"/>
                        <a:t>AMC</a:t>
                      </a:r>
                      <a:endParaRPr lang="en-CA" b="1" dirty="0"/>
                    </a:p>
                  </a:txBody>
                  <a:tcPr>
                    <a:solidFill>
                      <a:schemeClr val="bg1"/>
                    </a:solidFill>
                  </a:tcPr>
                </a:tc>
                <a:tc>
                  <a:txBody>
                    <a:bodyPr/>
                    <a:lstStyle/>
                    <a:p>
                      <a:r>
                        <a:rPr lang="en-US" b="1" dirty="0"/>
                        <a:t>1.3x</a:t>
                      </a:r>
                      <a:endParaRPr lang="en-CA" b="1" dirty="0"/>
                    </a:p>
                  </a:txBody>
                  <a:tcPr>
                    <a:solidFill>
                      <a:schemeClr val="bg1"/>
                    </a:solidFill>
                  </a:tcPr>
                </a:tc>
                <a:tc>
                  <a:txBody>
                    <a:bodyPr/>
                    <a:lstStyle/>
                    <a:p>
                      <a:r>
                        <a:rPr lang="en-US" b="1" dirty="0"/>
                        <a:t>4.1x</a:t>
                      </a:r>
                      <a:endParaRPr lang="en-CA" b="1" dirty="0"/>
                    </a:p>
                  </a:txBody>
                  <a:tcPr>
                    <a:solidFill>
                      <a:schemeClr val="bg1"/>
                    </a:solidFill>
                  </a:tcPr>
                </a:tc>
                <a:tc>
                  <a:txBody>
                    <a:bodyPr/>
                    <a:lstStyle/>
                    <a:p>
                      <a:r>
                        <a:rPr lang="en-US" b="1" dirty="0"/>
                        <a:t>4.9x</a:t>
                      </a:r>
                      <a:endParaRPr lang="en-CA" b="1" dirty="0"/>
                    </a:p>
                  </a:txBody>
                  <a:tcPr>
                    <a:solidFill>
                      <a:schemeClr val="bg1"/>
                    </a:solidFill>
                  </a:tcPr>
                </a:tc>
                <a:tc>
                  <a:txBody>
                    <a:bodyPr/>
                    <a:lstStyle/>
                    <a:p>
                      <a:r>
                        <a:rPr lang="en-US" b="1" dirty="0"/>
                        <a:t>11.6x</a:t>
                      </a:r>
                      <a:endParaRPr lang="en-CA" b="1" dirty="0"/>
                    </a:p>
                  </a:txBody>
                  <a:tcPr>
                    <a:solidFill>
                      <a:schemeClr val="bg1"/>
                    </a:solidFill>
                  </a:tcPr>
                </a:tc>
                <a:tc>
                  <a:txBody>
                    <a:bodyPr/>
                    <a:lstStyle/>
                    <a:p>
                      <a:r>
                        <a:rPr lang="en-US" b="1" dirty="0"/>
                        <a:t>NM</a:t>
                      </a:r>
                      <a:endParaRPr lang="en-CA" b="1" dirty="0"/>
                    </a:p>
                  </a:txBody>
                  <a:tcPr>
                    <a:solidFill>
                      <a:schemeClr val="bg1"/>
                    </a:solidFill>
                  </a:tcPr>
                </a:tc>
                <a:tc>
                  <a:txBody>
                    <a:bodyPr/>
                    <a:lstStyle/>
                    <a:p>
                      <a:r>
                        <a:rPr lang="en-US" b="1" dirty="0"/>
                        <a:t>1.25x</a:t>
                      </a:r>
                      <a:endParaRPr lang="en-CA" b="1" dirty="0"/>
                    </a:p>
                  </a:txBody>
                  <a:tcPr>
                    <a:solidFill>
                      <a:schemeClr val="bg1"/>
                    </a:solidFill>
                  </a:tcPr>
                </a:tc>
                <a:tc>
                  <a:txBody>
                    <a:bodyPr/>
                    <a:lstStyle/>
                    <a:p>
                      <a:r>
                        <a:rPr lang="en-US" b="1" dirty="0"/>
                        <a:t>5.72x</a:t>
                      </a:r>
                      <a:endParaRPr lang="en-CA" b="1" dirty="0"/>
                    </a:p>
                  </a:txBody>
                  <a:tcPr>
                    <a:solidFill>
                      <a:schemeClr val="bg1"/>
                    </a:solidFill>
                  </a:tcPr>
                </a:tc>
                <a:tc>
                  <a:txBody>
                    <a:bodyPr/>
                    <a:lstStyle/>
                    <a:p>
                      <a:r>
                        <a:rPr lang="en-US" b="1" dirty="0"/>
                        <a:t>3.84x</a:t>
                      </a:r>
                      <a:endParaRPr lang="en-CA" b="1" dirty="0"/>
                    </a:p>
                  </a:txBody>
                  <a:tcPr>
                    <a:solidFill>
                      <a:schemeClr val="bg1"/>
                    </a:solidFill>
                  </a:tcPr>
                </a:tc>
                <a:extLst>
                  <a:ext uri="{0D108BD9-81ED-4DB2-BD59-A6C34878D82A}">
                    <a16:rowId xmlns:a16="http://schemas.microsoft.com/office/drawing/2014/main" val="675290402"/>
                  </a:ext>
                </a:extLst>
              </a:tr>
            </a:tbl>
          </a:graphicData>
        </a:graphic>
      </p:graphicFrame>
    </p:spTree>
    <p:extLst>
      <p:ext uri="{BB962C8B-B14F-4D97-AF65-F5344CB8AC3E}">
        <p14:creationId xmlns:p14="http://schemas.microsoft.com/office/powerpoint/2010/main" val="41711162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9AB669A-E9D0-46F7-AACE-F05A07AA313F}"/>
              </a:ext>
            </a:extLst>
          </p:cNvPr>
          <p:cNvSpPr/>
          <p:nvPr/>
        </p:nvSpPr>
        <p:spPr>
          <a:xfrm>
            <a:off x="0" y="0"/>
            <a:ext cx="12192000" cy="6858000"/>
          </a:xfrm>
          <a:prstGeom prst="rect">
            <a:avLst/>
          </a:prstGeom>
          <a:solidFill>
            <a:srgbClr val="003F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8DBB45DD-0AF5-4EE3-BAA6-469E5D7000AE}"/>
              </a:ext>
            </a:extLst>
          </p:cNvPr>
          <p:cNvSpPr/>
          <p:nvPr/>
        </p:nvSpPr>
        <p:spPr>
          <a:xfrm>
            <a:off x="5783174" y="1961146"/>
            <a:ext cx="2871537" cy="293570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BAA8102D-4A00-4022-8356-3E552749D56F}"/>
              </a:ext>
            </a:extLst>
          </p:cNvPr>
          <p:cNvSpPr/>
          <p:nvPr/>
        </p:nvSpPr>
        <p:spPr>
          <a:xfrm>
            <a:off x="7277937" y="1961146"/>
            <a:ext cx="4914062" cy="29357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C834295-FD15-4D44-9ABE-677069EC2E73}"/>
              </a:ext>
            </a:extLst>
          </p:cNvPr>
          <p:cNvSpPr>
            <a:spLocks noGrp="1"/>
          </p:cNvSpPr>
          <p:nvPr>
            <p:ph type="title"/>
          </p:nvPr>
        </p:nvSpPr>
        <p:spPr>
          <a:xfrm>
            <a:off x="6933460" y="2605795"/>
            <a:ext cx="5258539" cy="1645363"/>
          </a:xfrm>
        </p:spPr>
        <p:txBody>
          <a:bodyPr>
            <a:normAutofit/>
          </a:bodyPr>
          <a:lstStyle/>
          <a:p>
            <a:r>
              <a:rPr lang="en-CA" sz="5400" b="1" dirty="0">
                <a:solidFill>
                  <a:srgbClr val="003F5F"/>
                </a:solidFill>
              </a:rPr>
              <a:t>Recommendation</a:t>
            </a:r>
          </a:p>
        </p:txBody>
      </p:sp>
      <p:sp>
        <p:nvSpPr>
          <p:cNvPr id="3" name="Rectangle: Rounded Corners 2">
            <a:extLst>
              <a:ext uri="{FF2B5EF4-FFF2-40B4-BE49-F238E27FC236}">
                <a16:creationId xmlns:a16="http://schemas.microsoft.com/office/drawing/2014/main" id="{F2860B15-FEE8-4C38-A983-99F3ECE3D88B}"/>
              </a:ext>
            </a:extLst>
          </p:cNvPr>
          <p:cNvSpPr/>
          <p:nvPr/>
        </p:nvSpPr>
        <p:spPr>
          <a:xfrm>
            <a:off x="559698" y="1960623"/>
            <a:ext cx="3372375" cy="2935705"/>
          </a:xfrm>
          <a:prstGeom prst="roundRect">
            <a:avLst/>
          </a:prstGeom>
          <a:solidFill>
            <a:schemeClr val="bg1"/>
          </a:solidFill>
          <a:ln>
            <a:solidFill>
              <a:srgbClr val="003F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HOLD</a:t>
            </a:r>
          </a:p>
        </p:txBody>
      </p:sp>
    </p:spTree>
    <p:extLst>
      <p:ext uri="{BB962C8B-B14F-4D97-AF65-F5344CB8AC3E}">
        <p14:creationId xmlns:p14="http://schemas.microsoft.com/office/powerpoint/2010/main" val="274585228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pic>
        <p:nvPicPr>
          <p:cNvPr id="1028" name="Picture 4" descr="Star Wars Breakout Character BB-8 Has a Surprising Celebrity Voice | Vanity  Fair">
            <a:extLst>
              <a:ext uri="{FF2B5EF4-FFF2-40B4-BE49-F238E27FC236}">
                <a16:creationId xmlns:a16="http://schemas.microsoft.com/office/drawing/2014/main" id="{44D7CB8B-CE59-734C-BC2A-BE0713B5EE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801" y="263790"/>
            <a:ext cx="9495631" cy="6330420"/>
          </a:xfrm>
          <a:prstGeom prst="rect">
            <a:avLst/>
          </a:prstGeom>
          <a:noFill/>
          <a:extLst>
            <a:ext uri="{909E8E84-426E-40DD-AFC4-6F175D3DCCD1}">
              <a14:hiddenFill xmlns:a14="http://schemas.microsoft.com/office/drawing/2010/main">
                <a:solidFill>
                  <a:srgbClr val="FFFFFF"/>
                </a:solidFill>
              </a14:hiddenFill>
            </a:ext>
          </a:extLst>
        </p:spPr>
      </p:pic>
      <p:sp>
        <p:nvSpPr>
          <p:cNvPr id="72" name="Google Shape;72;p16"/>
          <p:cNvSpPr/>
          <p:nvPr/>
        </p:nvSpPr>
        <p:spPr>
          <a:xfrm>
            <a:off x="7377200" y="1055999"/>
            <a:ext cx="4838800" cy="4746000"/>
          </a:xfrm>
          <a:prstGeom prst="ellipse">
            <a:avLst/>
          </a:prstGeom>
          <a:solidFill>
            <a:srgbClr val="FFFFFF"/>
          </a:solidFill>
          <a:ln>
            <a:noFill/>
          </a:ln>
        </p:spPr>
        <p:txBody>
          <a:bodyPr spcFirstLastPara="1" wrap="square" lIns="121900" tIns="121900" rIns="121900" bIns="121900" anchor="ctr" anchorCtr="0">
            <a:noAutofit/>
          </a:bodyPr>
          <a:lstStyle/>
          <a:p>
            <a:endParaRPr sz="1867">
              <a:latin typeface="+mj-lt"/>
            </a:endParaRPr>
          </a:p>
        </p:txBody>
      </p:sp>
      <p:cxnSp>
        <p:nvCxnSpPr>
          <p:cNvPr id="73" name="Google Shape;73;p16"/>
          <p:cNvCxnSpPr/>
          <p:nvPr/>
        </p:nvCxnSpPr>
        <p:spPr>
          <a:xfrm>
            <a:off x="7856133" y="3870540"/>
            <a:ext cx="4005200" cy="0"/>
          </a:xfrm>
          <a:prstGeom prst="straightConnector1">
            <a:avLst/>
          </a:prstGeom>
          <a:noFill/>
          <a:ln w="9525" cap="flat" cmpd="sng">
            <a:solidFill>
              <a:srgbClr val="FCE5CD"/>
            </a:solidFill>
            <a:prstDash val="solid"/>
            <a:round/>
            <a:headEnd type="none" w="med" len="med"/>
            <a:tailEnd type="none" w="med" len="med"/>
          </a:ln>
        </p:spPr>
      </p:cxnSp>
      <p:sp>
        <p:nvSpPr>
          <p:cNvPr id="74" name="Google Shape;74;p16"/>
          <p:cNvSpPr txBox="1">
            <a:spLocks noGrp="1"/>
          </p:cNvSpPr>
          <p:nvPr>
            <p:ph type="ctrTitle"/>
          </p:nvPr>
        </p:nvSpPr>
        <p:spPr>
          <a:xfrm>
            <a:off x="7177000" y="2072333"/>
            <a:ext cx="5239200" cy="1763200"/>
          </a:xfrm>
          <a:prstGeom prst="rect">
            <a:avLst/>
          </a:prstGeom>
        </p:spPr>
        <p:txBody>
          <a:bodyPr spcFirstLastPara="1" wrap="square" lIns="121900" tIns="121900" rIns="121900" bIns="121900" anchor="b" anchorCtr="0">
            <a:noAutofit/>
          </a:bodyPr>
          <a:lstStyle/>
          <a:p>
            <a:r>
              <a:rPr lang="en" sz="3200" dirty="0">
                <a:latin typeface="+mj-lt"/>
                <a:ea typeface="Times New Roman"/>
                <a:cs typeface="Times New Roman"/>
                <a:sym typeface="Times New Roman"/>
              </a:rPr>
              <a:t>Disney</a:t>
            </a:r>
            <a:endParaRPr sz="3200" dirty="0">
              <a:latin typeface="+mj-lt"/>
              <a:ea typeface="Times New Roman"/>
              <a:cs typeface="Times New Roman"/>
              <a:sym typeface="Times New Roman"/>
            </a:endParaRPr>
          </a:p>
        </p:txBody>
      </p:sp>
      <p:sp>
        <p:nvSpPr>
          <p:cNvPr id="75" name="Google Shape;75;p16"/>
          <p:cNvSpPr txBox="1">
            <a:spLocks noGrp="1"/>
          </p:cNvSpPr>
          <p:nvPr>
            <p:ph type="subTitle" idx="1"/>
          </p:nvPr>
        </p:nvSpPr>
        <p:spPr>
          <a:xfrm>
            <a:off x="7911600" y="3881300"/>
            <a:ext cx="3624800" cy="1395600"/>
          </a:xfrm>
          <a:prstGeom prst="rect">
            <a:avLst/>
          </a:prstGeom>
        </p:spPr>
        <p:txBody>
          <a:bodyPr spcFirstLastPara="1" wrap="square" lIns="121900" tIns="121900" rIns="121900" bIns="121900" anchor="t" anchorCtr="0">
            <a:noAutofit/>
          </a:bodyPr>
          <a:lstStyle/>
          <a:p>
            <a:pPr marL="0" indent="0">
              <a:spcBef>
                <a:spcPts val="0"/>
              </a:spcBef>
            </a:pPr>
            <a:r>
              <a:rPr lang="en-CA" sz="2133" dirty="0">
                <a:latin typeface="+mj-lt"/>
                <a:sym typeface="Times New Roman"/>
              </a:rPr>
              <a:t>Ticker: DIS</a:t>
            </a:r>
            <a:endParaRPr sz="2133" dirty="0">
              <a:latin typeface="+mj-lt"/>
            </a:endParaRPr>
          </a:p>
        </p:txBody>
      </p:sp>
      <p:pic>
        <p:nvPicPr>
          <p:cNvPr id="1030" name="Picture 6" descr="Walt Disney logo | Walt disney logo, Disney logo, Walt disney">
            <a:extLst>
              <a:ext uri="{FF2B5EF4-FFF2-40B4-BE49-F238E27FC236}">
                <a16:creationId xmlns:a16="http://schemas.microsoft.com/office/drawing/2014/main" id="{2244C003-7BB7-3B44-A284-927CDCA4EC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8036" y="1730540"/>
            <a:ext cx="2151928" cy="14346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2" name="Google Shape;82;p17"/>
          <p:cNvSpPr/>
          <p:nvPr/>
        </p:nvSpPr>
        <p:spPr>
          <a:xfrm>
            <a:off x="0" y="6482300"/>
            <a:ext cx="12203837" cy="375600"/>
          </a:xfrm>
          <a:prstGeom prst="rect">
            <a:avLst/>
          </a:prstGeom>
          <a:solidFill>
            <a:srgbClr val="0070C0"/>
          </a:solidFill>
          <a:ln>
            <a:noFill/>
          </a:ln>
        </p:spPr>
        <p:txBody>
          <a:bodyPr spcFirstLastPara="1" wrap="square" lIns="121900" tIns="121900" rIns="121900" bIns="121900" anchor="ctr" anchorCtr="0">
            <a:noAutofit/>
          </a:bodyPr>
          <a:lstStyle/>
          <a:p>
            <a:endParaRPr sz="1867">
              <a:latin typeface="+mj-lt"/>
            </a:endParaRPr>
          </a:p>
        </p:txBody>
      </p:sp>
      <p:sp>
        <p:nvSpPr>
          <p:cNvPr id="83" name="Google Shape;83;p17"/>
          <p:cNvSpPr/>
          <p:nvPr/>
        </p:nvSpPr>
        <p:spPr>
          <a:xfrm>
            <a:off x="673633" y="6541700"/>
            <a:ext cx="1531200" cy="256800"/>
          </a:xfrm>
          <a:prstGeom prst="chevron">
            <a:avLst>
              <a:gd name="adj" fmla="val 50000"/>
            </a:avLst>
          </a:prstGeom>
          <a:solidFill>
            <a:srgbClr val="666666"/>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rgbClr val="FFFFFF"/>
                </a:solidFill>
                <a:latin typeface="+mj-lt"/>
              </a:rPr>
              <a:t>Overview</a:t>
            </a:r>
            <a:endParaRPr sz="933" b="1" dirty="0">
              <a:solidFill>
                <a:srgbClr val="FFFFFF"/>
              </a:solidFill>
              <a:latin typeface="+mj-lt"/>
            </a:endParaRPr>
          </a:p>
        </p:txBody>
      </p:sp>
      <p:sp>
        <p:nvSpPr>
          <p:cNvPr id="84" name="Google Shape;84;p17"/>
          <p:cNvSpPr/>
          <p:nvPr/>
        </p:nvSpPr>
        <p:spPr>
          <a:xfrm>
            <a:off x="22048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Stock Performance </a:t>
            </a:r>
            <a:endParaRPr sz="933" b="1" dirty="0">
              <a:latin typeface="+mj-lt"/>
            </a:endParaRPr>
          </a:p>
        </p:txBody>
      </p:sp>
      <p:sp>
        <p:nvSpPr>
          <p:cNvPr id="85" name="Google Shape;85;p17"/>
          <p:cNvSpPr/>
          <p:nvPr/>
        </p:nvSpPr>
        <p:spPr>
          <a:xfrm>
            <a:off x="52672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Notable Events</a:t>
            </a:r>
            <a:endParaRPr sz="933" b="1" dirty="0">
              <a:latin typeface="+mj-lt"/>
            </a:endParaRPr>
          </a:p>
        </p:txBody>
      </p:sp>
      <p:sp>
        <p:nvSpPr>
          <p:cNvPr id="86" name="Google Shape;86;p17"/>
          <p:cNvSpPr/>
          <p:nvPr/>
        </p:nvSpPr>
        <p:spPr>
          <a:xfrm>
            <a:off x="67984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Management Overview</a:t>
            </a:r>
            <a:endParaRPr sz="933" b="1" dirty="0">
              <a:latin typeface="+mj-lt"/>
            </a:endParaRPr>
          </a:p>
        </p:txBody>
      </p:sp>
      <p:sp>
        <p:nvSpPr>
          <p:cNvPr id="87" name="Google Shape;87;p17"/>
          <p:cNvSpPr/>
          <p:nvPr/>
        </p:nvSpPr>
        <p:spPr>
          <a:xfrm>
            <a:off x="83296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Financial Statements</a:t>
            </a:r>
            <a:endParaRPr sz="933" b="1" dirty="0">
              <a:latin typeface="+mj-lt"/>
            </a:endParaRPr>
          </a:p>
        </p:txBody>
      </p:sp>
      <p:sp>
        <p:nvSpPr>
          <p:cNvPr id="88" name="Google Shape;88;p17"/>
          <p:cNvSpPr/>
          <p:nvPr/>
        </p:nvSpPr>
        <p:spPr>
          <a:xfrm>
            <a:off x="3736017"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Company Overview</a:t>
            </a:r>
            <a:endParaRPr sz="933" b="1" dirty="0">
              <a:latin typeface="+mj-lt"/>
            </a:endParaRPr>
          </a:p>
        </p:txBody>
      </p:sp>
      <p:sp>
        <p:nvSpPr>
          <p:cNvPr id="89" name="Google Shape;89;p17"/>
          <p:cNvSpPr/>
          <p:nvPr/>
        </p:nvSpPr>
        <p:spPr>
          <a:xfrm>
            <a:off x="98608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Recommendation</a:t>
            </a:r>
            <a:endParaRPr sz="933" b="1" dirty="0">
              <a:latin typeface="+mj-lt"/>
            </a:endParaRPr>
          </a:p>
        </p:txBody>
      </p:sp>
      <p:sp>
        <p:nvSpPr>
          <p:cNvPr id="97" name="Google Shape;97;p17"/>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r>
              <a:rPr lang="en" sz="2667" b="1" dirty="0">
                <a:latin typeface="+mj-lt"/>
                <a:ea typeface="Times New Roman"/>
                <a:cs typeface="Times New Roman"/>
                <a:sym typeface="Times New Roman"/>
              </a:rPr>
              <a:t>Stock Overview</a:t>
            </a:r>
            <a:endParaRPr sz="2667" dirty="0">
              <a:latin typeface="+mj-lt"/>
            </a:endParaRPr>
          </a:p>
        </p:txBody>
      </p:sp>
      <p:cxnSp>
        <p:nvCxnSpPr>
          <p:cNvPr id="98" name="Google Shape;98;p17"/>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sp>
        <p:nvSpPr>
          <p:cNvPr id="99" name="Google Shape;99;p17"/>
          <p:cNvSpPr txBox="1"/>
          <p:nvPr/>
        </p:nvSpPr>
        <p:spPr>
          <a:xfrm>
            <a:off x="415600" y="840033"/>
            <a:ext cx="2648000" cy="394400"/>
          </a:xfrm>
          <a:prstGeom prst="rect">
            <a:avLst/>
          </a:prstGeom>
          <a:noFill/>
          <a:ln>
            <a:noFill/>
          </a:ln>
        </p:spPr>
        <p:txBody>
          <a:bodyPr spcFirstLastPara="1" wrap="square" lIns="121900" tIns="121900" rIns="121900" bIns="121900" anchor="t" anchorCtr="0">
            <a:noAutofit/>
          </a:bodyPr>
          <a:lstStyle/>
          <a:p>
            <a:endParaRPr sz="1467" dirty="0">
              <a:latin typeface="+mj-lt"/>
              <a:ea typeface="Times New Roman"/>
              <a:cs typeface="Times New Roman"/>
              <a:sym typeface="Times New Roman"/>
            </a:endParaRPr>
          </a:p>
        </p:txBody>
      </p:sp>
      <p:pic>
        <p:nvPicPr>
          <p:cNvPr id="10" name="Picture 9" descr="Graphical user interface&#10;&#10;Description automatically generated">
            <a:extLst>
              <a:ext uri="{FF2B5EF4-FFF2-40B4-BE49-F238E27FC236}">
                <a16:creationId xmlns:a16="http://schemas.microsoft.com/office/drawing/2014/main" id="{37F293D9-B301-6946-BA68-52C2283F22CE}"/>
              </a:ext>
            </a:extLst>
          </p:cNvPr>
          <p:cNvPicPr>
            <a:picLocks noChangeAspect="1"/>
          </p:cNvPicPr>
          <p:nvPr/>
        </p:nvPicPr>
        <p:blipFill>
          <a:blip r:embed="rId3"/>
          <a:stretch>
            <a:fillRect/>
          </a:stretch>
        </p:blipFill>
        <p:spPr>
          <a:xfrm>
            <a:off x="1341552" y="1018667"/>
            <a:ext cx="9860833" cy="523856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13"/>
          <p:cNvSpPr/>
          <p:nvPr/>
        </p:nvSpPr>
        <p:spPr>
          <a:xfrm>
            <a:off x="0" y="6198750"/>
            <a:ext cx="12192000" cy="659100"/>
          </a:xfrm>
          <a:prstGeom prst="rect">
            <a:avLst/>
          </a:prstGeom>
          <a:solidFill>
            <a:srgbClr val="6666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 name="Google Shape;246;p13"/>
          <p:cNvSpPr/>
          <p:nvPr/>
        </p:nvSpPr>
        <p:spPr>
          <a:xfrm>
            <a:off x="707347"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CA" sz="700" b="1">
                <a:solidFill>
                  <a:srgbClr val="FFFFFF"/>
                </a:solidFill>
              </a:rPr>
              <a:t>	</a:t>
            </a:r>
            <a:r>
              <a:rPr lang="en-CA" sz="700" b="1"/>
              <a:t>Agenda</a:t>
            </a:r>
            <a:endParaRPr sz="700" b="1" i="0" u="none" strike="noStrike" cap="none">
              <a:latin typeface="Arial"/>
              <a:ea typeface="Arial"/>
              <a:cs typeface="Arial"/>
              <a:sym typeface="Arial"/>
            </a:endParaRPr>
          </a:p>
        </p:txBody>
      </p:sp>
      <p:sp>
        <p:nvSpPr>
          <p:cNvPr id="247" name="Google Shape;247;p13"/>
          <p:cNvSpPr/>
          <p:nvPr/>
        </p:nvSpPr>
        <p:spPr>
          <a:xfrm>
            <a:off x="2845560"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CA" sz="700" b="1"/>
              <a:t>	History</a:t>
            </a:r>
            <a:endParaRPr sz="700" b="1" i="0" u="none" strike="noStrike" cap="none">
              <a:latin typeface="Arial"/>
              <a:ea typeface="Arial"/>
              <a:cs typeface="Arial"/>
              <a:sym typeface="Arial"/>
            </a:endParaRPr>
          </a:p>
        </p:txBody>
      </p:sp>
      <p:sp>
        <p:nvSpPr>
          <p:cNvPr id="248" name="Google Shape;248;p13"/>
          <p:cNvSpPr/>
          <p:nvPr/>
        </p:nvSpPr>
        <p:spPr>
          <a:xfrm>
            <a:off x="9235947" y="6303150"/>
            <a:ext cx="2015700" cy="450300"/>
          </a:xfrm>
          <a:prstGeom prst="chevron">
            <a:avLst>
              <a:gd name="adj" fmla="val 50000"/>
            </a:avLst>
          </a:prstGeom>
          <a:solidFill>
            <a:srgbClr val="EEEEE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CA" sz="700" b="1"/>
              <a:t>Trends</a:t>
            </a:r>
            <a:endParaRPr sz="700" b="1" i="0" u="none" strike="noStrike" cap="none">
              <a:solidFill>
                <a:srgbClr val="000000"/>
              </a:solidFill>
              <a:latin typeface="Arial"/>
              <a:ea typeface="Arial"/>
              <a:cs typeface="Arial"/>
              <a:sym typeface="Arial"/>
            </a:endParaRPr>
          </a:p>
        </p:txBody>
      </p:sp>
      <p:sp>
        <p:nvSpPr>
          <p:cNvPr id="249" name="Google Shape;249;p13"/>
          <p:cNvSpPr/>
          <p:nvPr/>
        </p:nvSpPr>
        <p:spPr>
          <a:xfrm>
            <a:off x="7121978"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CA" sz="700" b="1"/>
              <a:t>Business Model Overviews</a:t>
            </a:r>
            <a:endParaRPr sz="700" b="1" i="0" u="none" strike="noStrike" cap="none">
              <a:solidFill>
                <a:srgbClr val="000000"/>
              </a:solidFill>
              <a:latin typeface="Arial"/>
              <a:ea typeface="Arial"/>
              <a:cs typeface="Arial"/>
              <a:sym typeface="Arial"/>
            </a:endParaRPr>
          </a:p>
        </p:txBody>
      </p:sp>
      <p:sp>
        <p:nvSpPr>
          <p:cNvPr id="250" name="Google Shape;250;p13"/>
          <p:cNvSpPr/>
          <p:nvPr/>
        </p:nvSpPr>
        <p:spPr>
          <a:xfrm>
            <a:off x="4983772" y="6303150"/>
            <a:ext cx="2015700" cy="450300"/>
          </a:xfrm>
          <a:prstGeom prst="chevron">
            <a:avLst>
              <a:gd name="adj" fmla="val 50000"/>
            </a:avLst>
          </a:prstGeom>
          <a:solidFill>
            <a:srgbClr val="CC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700"/>
              <a:buFont typeface="Arial"/>
              <a:buNone/>
            </a:pPr>
            <a:r>
              <a:rPr lang="en-CA" sz="700" b="1" dirty="0">
                <a:solidFill>
                  <a:srgbClr val="FFFFFF"/>
                </a:solidFill>
              </a:rPr>
              <a:t>Industry Overview</a:t>
            </a:r>
            <a:endParaRPr sz="700" b="1" i="0" u="none" strike="noStrike" cap="none" dirty="0">
              <a:solidFill>
                <a:srgbClr val="FFFFFF"/>
              </a:solidFill>
              <a:latin typeface="Arial"/>
              <a:ea typeface="Arial"/>
              <a:cs typeface="Arial"/>
              <a:sym typeface="Arial"/>
            </a:endParaRPr>
          </a:p>
        </p:txBody>
      </p:sp>
      <p:sp>
        <p:nvSpPr>
          <p:cNvPr id="251" name="Google Shape;251;p13"/>
          <p:cNvSpPr/>
          <p:nvPr/>
        </p:nvSpPr>
        <p:spPr>
          <a:xfrm>
            <a:off x="833050" y="1977000"/>
            <a:ext cx="10484100" cy="962100"/>
          </a:xfrm>
          <a:prstGeom prst="rect">
            <a:avLst/>
          </a:prstGeom>
          <a:solidFill>
            <a:srgbClr val="EEEEE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CA" sz="1200">
                <a:solidFill>
                  <a:srgbClr val="1C1D20"/>
                </a:solidFill>
                <a:highlight>
                  <a:srgbClr val="FFFFFF"/>
                </a:highlight>
              </a:rPr>
              <a:t>$200 million</a:t>
            </a:r>
            <a:endParaRPr>
              <a:solidFill>
                <a:srgbClr val="FFFFFF"/>
              </a:solidFill>
              <a:latin typeface="Times New Roman"/>
              <a:ea typeface="Times New Roman"/>
              <a:cs typeface="Times New Roman"/>
              <a:sym typeface="Times New Roman"/>
            </a:endParaRPr>
          </a:p>
        </p:txBody>
      </p:sp>
      <p:sp>
        <p:nvSpPr>
          <p:cNvPr id="252" name="Google Shape;252;p13"/>
          <p:cNvSpPr/>
          <p:nvPr/>
        </p:nvSpPr>
        <p:spPr>
          <a:xfrm>
            <a:off x="894050" y="3387450"/>
            <a:ext cx="10423200" cy="962100"/>
          </a:xfrm>
          <a:prstGeom prst="rect">
            <a:avLst/>
          </a:prstGeom>
          <a:solidFill>
            <a:srgbClr val="EEEEE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CA" b="1">
                <a:latin typeface="Times New Roman"/>
                <a:ea typeface="Times New Roman"/>
                <a:cs typeface="Times New Roman"/>
                <a:sym typeface="Times New Roman"/>
              </a:rPr>
              <a:t>Growth rate of Market Share</a:t>
            </a:r>
            <a:r>
              <a:rPr lang="en-CA">
                <a:latin typeface="Times New Roman"/>
                <a:ea typeface="Times New Roman"/>
                <a:cs typeface="Times New Roman"/>
                <a:sym typeface="Times New Roman"/>
              </a:rPr>
              <a:t> </a:t>
            </a:r>
            <a:endParaRPr>
              <a:latin typeface="Times New Roman"/>
              <a:ea typeface="Times New Roman"/>
              <a:cs typeface="Times New Roman"/>
              <a:sym typeface="Times New Roman"/>
            </a:endParaRPr>
          </a:p>
        </p:txBody>
      </p:sp>
      <p:sp>
        <p:nvSpPr>
          <p:cNvPr id="253" name="Google Shape;253;p13"/>
          <p:cNvSpPr txBox="1"/>
          <p:nvPr/>
        </p:nvSpPr>
        <p:spPr>
          <a:xfrm>
            <a:off x="8456426" y="1690697"/>
            <a:ext cx="893100" cy="35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CA" sz="1200" b="1">
                <a:latin typeface="Times New Roman"/>
                <a:ea typeface="Times New Roman"/>
                <a:cs typeface="Times New Roman"/>
                <a:sym typeface="Times New Roman"/>
              </a:rPr>
              <a:t>CAGR</a:t>
            </a:r>
            <a:endParaRPr sz="1200" b="1">
              <a:latin typeface="Times New Roman"/>
              <a:ea typeface="Times New Roman"/>
              <a:cs typeface="Times New Roman"/>
              <a:sym typeface="Times New Roman"/>
            </a:endParaRPr>
          </a:p>
        </p:txBody>
      </p:sp>
      <p:sp>
        <p:nvSpPr>
          <p:cNvPr id="254" name="Google Shape;254;p13"/>
          <p:cNvSpPr txBox="1"/>
          <p:nvPr/>
        </p:nvSpPr>
        <p:spPr>
          <a:xfrm>
            <a:off x="8462598" y="2175773"/>
            <a:ext cx="975300" cy="44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b="1">
                <a:latin typeface="Times New Roman"/>
                <a:ea typeface="Times New Roman"/>
                <a:cs typeface="Times New Roman"/>
                <a:sym typeface="Times New Roman"/>
              </a:rPr>
              <a:t>-2.90%</a:t>
            </a:r>
            <a:endParaRPr b="1">
              <a:latin typeface="Times New Roman"/>
              <a:ea typeface="Times New Roman"/>
              <a:cs typeface="Times New Roman"/>
              <a:sym typeface="Times New Roman"/>
            </a:endParaRPr>
          </a:p>
        </p:txBody>
      </p:sp>
      <p:sp>
        <p:nvSpPr>
          <p:cNvPr id="255" name="Google Shape;255;p13"/>
          <p:cNvSpPr txBox="1"/>
          <p:nvPr/>
        </p:nvSpPr>
        <p:spPr>
          <a:xfrm>
            <a:off x="8418181" y="3643922"/>
            <a:ext cx="1150200" cy="44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b="1">
                <a:latin typeface="Times New Roman"/>
                <a:ea typeface="Times New Roman"/>
                <a:cs typeface="Times New Roman"/>
                <a:sym typeface="Times New Roman"/>
              </a:rPr>
              <a:t>-69.29%</a:t>
            </a:r>
            <a:endParaRPr b="1">
              <a:latin typeface="Times New Roman"/>
              <a:ea typeface="Times New Roman"/>
              <a:cs typeface="Times New Roman"/>
              <a:sym typeface="Times New Roman"/>
            </a:endParaRPr>
          </a:p>
        </p:txBody>
      </p:sp>
      <p:sp>
        <p:nvSpPr>
          <p:cNvPr id="256" name="Google Shape;256;p13"/>
          <p:cNvSpPr/>
          <p:nvPr/>
        </p:nvSpPr>
        <p:spPr>
          <a:xfrm>
            <a:off x="780025" y="1969800"/>
            <a:ext cx="3929100" cy="962100"/>
          </a:xfrm>
          <a:prstGeom prst="rect">
            <a:avLst/>
          </a:prstGeom>
          <a:solidFill>
            <a:srgbClr val="666666"/>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CA" b="1">
                <a:solidFill>
                  <a:srgbClr val="FFFFFF"/>
                </a:solidFill>
                <a:latin typeface="Times New Roman"/>
                <a:ea typeface="Times New Roman"/>
                <a:cs typeface="Times New Roman"/>
                <a:sym typeface="Times New Roman"/>
              </a:rPr>
              <a:t>Subscription TV</a:t>
            </a:r>
            <a:endParaRPr>
              <a:solidFill>
                <a:srgbClr val="FFFFFF"/>
              </a:solidFill>
            </a:endParaRPr>
          </a:p>
        </p:txBody>
      </p:sp>
      <p:sp>
        <p:nvSpPr>
          <p:cNvPr id="257" name="Google Shape;257;p13"/>
          <p:cNvSpPr/>
          <p:nvPr/>
        </p:nvSpPr>
        <p:spPr>
          <a:xfrm>
            <a:off x="780025" y="3387450"/>
            <a:ext cx="3929100" cy="962100"/>
          </a:xfrm>
          <a:prstGeom prst="rect">
            <a:avLst/>
          </a:prstGeom>
          <a:solidFill>
            <a:srgbClr val="666666"/>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457200" lvl="0" indent="457200" algn="l" rtl="0">
              <a:spcBef>
                <a:spcPts val="0"/>
              </a:spcBef>
              <a:spcAft>
                <a:spcPts val="0"/>
              </a:spcAft>
              <a:buNone/>
            </a:pPr>
            <a:endParaRPr b="1">
              <a:solidFill>
                <a:srgbClr val="000000"/>
              </a:solidFill>
              <a:latin typeface="Times New Roman"/>
              <a:ea typeface="Times New Roman"/>
              <a:cs typeface="Times New Roman"/>
              <a:sym typeface="Times New Roman"/>
            </a:endParaRPr>
          </a:p>
          <a:p>
            <a:pPr marL="914400" lvl="0" indent="457200" algn="l" rtl="0">
              <a:spcBef>
                <a:spcPts val="0"/>
              </a:spcBef>
              <a:spcAft>
                <a:spcPts val="0"/>
              </a:spcAft>
              <a:buClr>
                <a:srgbClr val="000000"/>
              </a:buClr>
              <a:buSzPts val="1100"/>
              <a:buFont typeface="Arial"/>
              <a:buNone/>
            </a:pPr>
            <a:r>
              <a:rPr lang="en-CA" b="1">
                <a:solidFill>
                  <a:srgbClr val="FFFFFF"/>
                </a:solidFill>
                <a:latin typeface="Times New Roman"/>
                <a:ea typeface="Times New Roman"/>
                <a:cs typeface="Times New Roman"/>
                <a:sym typeface="Times New Roman"/>
              </a:rPr>
              <a:t>Cinema </a:t>
            </a:r>
            <a:endParaRPr>
              <a:solidFill>
                <a:srgbClr val="FFFFFF"/>
              </a:solidFill>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258" name="Google Shape;258;p13"/>
          <p:cNvSpPr txBox="1"/>
          <p:nvPr/>
        </p:nvSpPr>
        <p:spPr>
          <a:xfrm>
            <a:off x="5315642" y="1690696"/>
            <a:ext cx="893100" cy="35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CA" sz="1200" b="1">
                <a:latin typeface="Times New Roman"/>
                <a:ea typeface="Times New Roman"/>
                <a:cs typeface="Times New Roman"/>
                <a:sym typeface="Times New Roman"/>
              </a:rPr>
              <a:t>USD</a:t>
            </a:r>
            <a:endParaRPr sz="1200" b="1">
              <a:latin typeface="Times New Roman"/>
              <a:ea typeface="Times New Roman"/>
              <a:cs typeface="Times New Roman"/>
              <a:sym typeface="Times New Roman"/>
            </a:endParaRPr>
          </a:p>
        </p:txBody>
      </p:sp>
      <p:sp>
        <p:nvSpPr>
          <p:cNvPr id="259" name="Google Shape;259;p13"/>
          <p:cNvSpPr txBox="1"/>
          <p:nvPr/>
        </p:nvSpPr>
        <p:spPr>
          <a:xfrm>
            <a:off x="5364553" y="3643922"/>
            <a:ext cx="795300" cy="44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b="1">
                <a:latin typeface="Times New Roman"/>
                <a:ea typeface="Times New Roman"/>
                <a:cs typeface="Times New Roman"/>
                <a:sym typeface="Times New Roman"/>
              </a:rPr>
              <a:t>$3.5B</a:t>
            </a:r>
            <a:endParaRPr b="1">
              <a:latin typeface="Times New Roman"/>
              <a:ea typeface="Times New Roman"/>
              <a:cs typeface="Times New Roman"/>
              <a:sym typeface="Times New Roman"/>
            </a:endParaRPr>
          </a:p>
        </p:txBody>
      </p:sp>
      <p:sp>
        <p:nvSpPr>
          <p:cNvPr id="260" name="Google Shape;260;p13"/>
          <p:cNvSpPr txBox="1"/>
          <p:nvPr/>
        </p:nvSpPr>
        <p:spPr>
          <a:xfrm>
            <a:off x="5342044" y="2175773"/>
            <a:ext cx="898200" cy="44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b="1">
                <a:latin typeface="Times New Roman"/>
                <a:ea typeface="Times New Roman"/>
                <a:cs typeface="Times New Roman"/>
                <a:sym typeface="Times New Roman"/>
              </a:rPr>
              <a:t>$94.2B </a:t>
            </a:r>
            <a:endParaRPr b="1">
              <a:latin typeface="Times New Roman"/>
              <a:ea typeface="Times New Roman"/>
              <a:cs typeface="Times New Roman"/>
              <a:sym typeface="Times New Roman"/>
            </a:endParaRPr>
          </a:p>
        </p:txBody>
      </p:sp>
      <p:sp>
        <p:nvSpPr>
          <p:cNvPr id="261" name="Google Shape;261;p13"/>
          <p:cNvSpPr/>
          <p:nvPr/>
        </p:nvSpPr>
        <p:spPr>
          <a:xfrm>
            <a:off x="780025" y="4793100"/>
            <a:ext cx="10537200" cy="962100"/>
          </a:xfrm>
          <a:prstGeom prst="rect">
            <a:avLst/>
          </a:prstGeom>
          <a:solidFill>
            <a:srgbClr val="EEEEE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CA" b="1">
                <a:latin typeface="Times New Roman"/>
                <a:ea typeface="Times New Roman"/>
                <a:cs typeface="Times New Roman"/>
                <a:sym typeface="Times New Roman"/>
              </a:rPr>
              <a:t>Growth rate of Market Share</a:t>
            </a:r>
            <a:r>
              <a:rPr lang="en-CA">
                <a:latin typeface="Times New Roman"/>
                <a:ea typeface="Times New Roman"/>
                <a:cs typeface="Times New Roman"/>
                <a:sym typeface="Times New Roman"/>
              </a:rPr>
              <a:t> </a:t>
            </a:r>
            <a:endParaRPr>
              <a:latin typeface="Times New Roman"/>
              <a:ea typeface="Times New Roman"/>
              <a:cs typeface="Times New Roman"/>
              <a:sym typeface="Times New Roman"/>
            </a:endParaRPr>
          </a:p>
        </p:txBody>
      </p:sp>
      <p:sp>
        <p:nvSpPr>
          <p:cNvPr id="262" name="Google Shape;262;p13"/>
          <p:cNvSpPr/>
          <p:nvPr/>
        </p:nvSpPr>
        <p:spPr>
          <a:xfrm>
            <a:off x="791725" y="4793100"/>
            <a:ext cx="3929100" cy="962100"/>
          </a:xfrm>
          <a:prstGeom prst="rect">
            <a:avLst/>
          </a:prstGeom>
          <a:solidFill>
            <a:srgbClr val="6A6A6A"/>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914400" lvl="0" indent="457200" algn="l" rtl="0">
              <a:spcBef>
                <a:spcPts val="0"/>
              </a:spcBef>
              <a:spcAft>
                <a:spcPts val="0"/>
              </a:spcAft>
              <a:buNone/>
            </a:pPr>
            <a:r>
              <a:rPr lang="en-CA" b="1">
                <a:solidFill>
                  <a:srgbClr val="FFFFFF"/>
                </a:solidFill>
                <a:latin typeface="Times New Roman"/>
                <a:ea typeface="Times New Roman"/>
                <a:cs typeface="Times New Roman"/>
                <a:sym typeface="Times New Roman"/>
              </a:rPr>
              <a:t>OTT Video</a:t>
            </a:r>
            <a:endParaRPr>
              <a:solidFill>
                <a:srgbClr val="FFFFFF"/>
              </a:solidFill>
            </a:endParaRPr>
          </a:p>
        </p:txBody>
      </p:sp>
      <p:sp>
        <p:nvSpPr>
          <p:cNvPr id="263" name="Google Shape;263;p13"/>
          <p:cNvSpPr txBox="1"/>
          <p:nvPr/>
        </p:nvSpPr>
        <p:spPr>
          <a:xfrm>
            <a:off x="5413706" y="5044776"/>
            <a:ext cx="1162800" cy="44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b="1">
                <a:latin typeface="Times New Roman"/>
                <a:ea typeface="Times New Roman"/>
                <a:cs typeface="Times New Roman"/>
                <a:sym typeface="Times New Roman"/>
              </a:rPr>
              <a:t>$15.21B</a:t>
            </a:r>
            <a:endParaRPr b="1">
              <a:latin typeface="Times New Roman"/>
              <a:ea typeface="Times New Roman"/>
              <a:cs typeface="Times New Roman"/>
              <a:sym typeface="Times New Roman"/>
            </a:endParaRPr>
          </a:p>
        </p:txBody>
      </p:sp>
      <p:sp>
        <p:nvSpPr>
          <p:cNvPr id="264" name="Google Shape;264;p13"/>
          <p:cNvSpPr txBox="1"/>
          <p:nvPr/>
        </p:nvSpPr>
        <p:spPr>
          <a:xfrm>
            <a:off x="8448180" y="5022310"/>
            <a:ext cx="1413900" cy="44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b="1">
                <a:latin typeface="Times New Roman"/>
                <a:ea typeface="Times New Roman"/>
                <a:cs typeface="Times New Roman"/>
                <a:sym typeface="Times New Roman"/>
              </a:rPr>
              <a:t>+12.70%</a:t>
            </a:r>
            <a:endParaRPr b="1">
              <a:latin typeface="Times New Roman"/>
              <a:ea typeface="Times New Roman"/>
              <a:cs typeface="Times New Roman"/>
              <a:sym typeface="Times New Roman"/>
            </a:endParaRPr>
          </a:p>
        </p:txBody>
      </p:sp>
      <p:sp>
        <p:nvSpPr>
          <p:cNvPr id="265" name="Google Shape;265;p13"/>
          <p:cNvSpPr txBox="1"/>
          <p:nvPr/>
        </p:nvSpPr>
        <p:spPr>
          <a:xfrm>
            <a:off x="311700" y="297200"/>
            <a:ext cx="11608800" cy="8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CA" sz="2500" b="1"/>
              <a:t>Industry Overview: Market Share of Largest Studios</a:t>
            </a:r>
            <a:endParaRPr sz="2500" b="0" i="0" u="none" strike="noStrike" cap="none">
              <a:solidFill>
                <a:srgbClr val="000000"/>
              </a:solidFill>
              <a:latin typeface="Arial"/>
              <a:ea typeface="Arial"/>
              <a:cs typeface="Arial"/>
              <a:sym typeface="Arial"/>
            </a:endParaRPr>
          </a:p>
        </p:txBody>
      </p:sp>
      <p:cxnSp>
        <p:nvCxnSpPr>
          <p:cNvPr id="266" name="Google Shape;266;p13"/>
          <p:cNvCxnSpPr>
            <a:stCxn id="265" idx="1"/>
          </p:cNvCxnSpPr>
          <p:nvPr/>
        </p:nvCxnSpPr>
        <p:spPr>
          <a:xfrm>
            <a:off x="311700" y="744800"/>
            <a:ext cx="11608800" cy="21900"/>
          </a:xfrm>
          <a:prstGeom prst="straightConnector1">
            <a:avLst/>
          </a:prstGeom>
          <a:noFill/>
          <a:ln w="9525" cap="flat" cmpd="sng">
            <a:solidFill>
              <a:srgbClr val="595959"/>
            </a:solidFill>
            <a:prstDash val="solid"/>
            <a:round/>
            <a:headEnd type="none" w="sm" len="sm"/>
            <a:tailEnd type="none" w="sm" len="sm"/>
          </a:ln>
        </p:spPr>
      </p:cxn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pic>
        <p:nvPicPr>
          <p:cNvPr id="8" name="Picture 4" descr="TV Review: &quot;The Wonderful World of Mickey Mouse&quot; Continues Paul Rudish's  Delightful Short Series on Disney+ - LaughingPlace.com">
            <a:extLst>
              <a:ext uri="{FF2B5EF4-FFF2-40B4-BE49-F238E27FC236}">
                <a16:creationId xmlns:a16="http://schemas.microsoft.com/office/drawing/2014/main" id="{72F34425-B32E-054C-9A4B-239EF32160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557" t="-89" r="1886" b="89"/>
          <a:stretch/>
        </p:blipFill>
        <p:spPr bwMode="auto">
          <a:xfrm>
            <a:off x="277801" y="277395"/>
            <a:ext cx="9495631" cy="6316811"/>
          </a:xfrm>
          <a:prstGeom prst="rect">
            <a:avLst/>
          </a:prstGeom>
          <a:noFill/>
          <a:extLst>
            <a:ext uri="{909E8E84-426E-40DD-AFC4-6F175D3DCCD1}">
              <a14:hiddenFill xmlns:a14="http://schemas.microsoft.com/office/drawing/2010/main">
                <a:solidFill>
                  <a:srgbClr val="FFFFFF"/>
                </a:solidFill>
              </a14:hiddenFill>
            </a:ext>
          </a:extLst>
        </p:spPr>
      </p:pic>
      <p:sp>
        <p:nvSpPr>
          <p:cNvPr id="72" name="Google Shape;72;p16"/>
          <p:cNvSpPr/>
          <p:nvPr/>
        </p:nvSpPr>
        <p:spPr>
          <a:xfrm>
            <a:off x="7377200" y="1055999"/>
            <a:ext cx="4838800" cy="4746000"/>
          </a:xfrm>
          <a:prstGeom prst="ellipse">
            <a:avLst/>
          </a:prstGeom>
          <a:solidFill>
            <a:srgbClr val="FFFFFF"/>
          </a:solidFill>
          <a:ln>
            <a:noFill/>
          </a:ln>
        </p:spPr>
        <p:txBody>
          <a:bodyPr spcFirstLastPara="1" wrap="square" lIns="121900" tIns="121900" rIns="121900" bIns="121900" anchor="ctr" anchorCtr="0">
            <a:noAutofit/>
          </a:bodyPr>
          <a:lstStyle/>
          <a:p>
            <a:endParaRPr sz="1867">
              <a:latin typeface="+mj-lt"/>
            </a:endParaRPr>
          </a:p>
        </p:txBody>
      </p:sp>
      <p:cxnSp>
        <p:nvCxnSpPr>
          <p:cNvPr id="73" name="Google Shape;73;p16"/>
          <p:cNvCxnSpPr/>
          <p:nvPr/>
        </p:nvCxnSpPr>
        <p:spPr>
          <a:xfrm>
            <a:off x="7856133" y="3870540"/>
            <a:ext cx="4005200" cy="0"/>
          </a:xfrm>
          <a:prstGeom prst="straightConnector1">
            <a:avLst/>
          </a:prstGeom>
          <a:noFill/>
          <a:ln w="9525" cap="flat" cmpd="sng">
            <a:solidFill>
              <a:srgbClr val="FCE5CD"/>
            </a:solidFill>
            <a:prstDash val="solid"/>
            <a:round/>
            <a:headEnd type="none" w="med" len="med"/>
            <a:tailEnd type="none" w="med" len="med"/>
          </a:ln>
        </p:spPr>
      </p:cxnSp>
      <p:sp>
        <p:nvSpPr>
          <p:cNvPr id="74" name="Google Shape;74;p16"/>
          <p:cNvSpPr txBox="1">
            <a:spLocks noGrp="1"/>
          </p:cNvSpPr>
          <p:nvPr>
            <p:ph type="ctrTitle"/>
          </p:nvPr>
        </p:nvSpPr>
        <p:spPr>
          <a:xfrm>
            <a:off x="7177000" y="2072333"/>
            <a:ext cx="5239200" cy="1763200"/>
          </a:xfrm>
          <a:prstGeom prst="rect">
            <a:avLst/>
          </a:prstGeom>
        </p:spPr>
        <p:txBody>
          <a:bodyPr spcFirstLastPara="1" wrap="square" lIns="121900" tIns="121900" rIns="121900" bIns="121900" anchor="b" anchorCtr="0">
            <a:noAutofit/>
          </a:bodyPr>
          <a:lstStyle/>
          <a:p>
            <a:r>
              <a:rPr lang="en" sz="3200" dirty="0">
                <a:latin typeface="+mj-lt"/>
                <a:ea typeface="Times New Roman"/>
                <a:cs typeface="Times New Roman"/>
                <a:sym typeface="Times New Roman"/>
              </a:rPr>
              <a:t>Stock </a:t>
            </a:r>
            <a:br>
              <a:rPr lang="en" sz="3200" dirty="0">
                <a:latin typeface="+mj-lt"/>
                <a:ea typeface="Times New Roman"/>
                <a:cs typeface="Times New Roman"/>
                <a:sym typeface="Times New Roman"/>
              </a:rPr>
            </a:br>
            <a:r>
              <a:rPr lang="en" sz="3200" dirty="0">
                <a:latin typeface="+mj-lt"/>
                <a:ea typeface="Times New Roman"/>
                <a:cs typeface="Times New Roman"/>
                <a:sym typeface="Times New Roman"/>
              </a:rPr>
              <a:t>Performance </a:t>
            </a:r>
            <a:endParaRPr sz="3200" dirty="0">
              <a:latin typeface="+mj-lt"/>
              <a:ea typeface="Times New Roman"/>
              <a:cs typeface="Times New Roman"/>
              <a:sym typeface="Times New Roman"/>
            </a:endParaRPr>
          </a:p>
        </p:txBody>
      </p:sp>
      <p:sp>
        <p:nvSpPr>
          <p:cNvPr id="75" name="Google Shape;75;p16"/>
          <p:cNvSpPr txBox="1">
            <a:spLocks noGrp="1"/>
          </p:cNvSpPr>
          <p:nvPr>
            <p:ph type="subTitle" idx="1"/>
          </p:nvPr>
        </p:nvSpPr>
        <p:spPr>
          <a:xfrm>
            <a:off x="7911600" y="3881300"/>
            <a:ext cx="3624800" cy="1395600"/>
          </a:xfrm>
          <a:prstGeom prst="rect">
            <a:avLst/>
          </a:prstGeom>
        </p:spPr>
        <p:txBody>
          <a:bodyPr spcFirstLastPara="1" wrap="square" lIns="121900" tIns="121900" rIns="121900" bIns="121900" anchor="t" anchorCtr="0">
            <a:noAutofit/>
          </a:bodyPr>
          <a:lstStyle/>
          <a:p>
            <a:pPr marL="0" indent="0">
              <a:spcBef>
                <a:spcPts val="0"/>
              </a:spcBef>
            </a:pPr>
            <a:r>
              <a:rPr lang="en-CA" sz="2133" dirty="0">
                <a:latin typeface="+mj-lt"/>
                <a:sym typeface="Times New Roman"/>
              </a:rPr>
              <a:t>DIS</a:t>
            </a:r>
            <a:endParaRPr sz="2133" dirty="0">
              <a:latin typeface="+mj-lt"/>
            </a:endParaRPr>
          </a:p>
        </p:txBody>
      </p:sp>
    </p:spTree>
    <p:extLst>
      <p:ext uri="{BB962C8B-B14F-4D97-AF65-F5344CB8AC3E}">
        <p14:creationId xmlns:p14="http://schemas.microsoft.com/office/powerpoint/2010/main" val="129330584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7"/>
          <p:cNvSpPr txBox="1">
            <a:spLocks noGrp="1"/>
          </p:cNvSpPr>
          <p:nvPr>
            <p:ph type="body" idx="1"/>
          </p:nvPr>
        </p:nvSpPr>
        <p:spPr>
          <a:xfrm>
            <a:off x="415600" y="1341317"/>
            <a:ext cx="11360800" cy="4555200"/>
          </a:xfrm>
          <a:prstGeom prst="rect">
            <a:avLst/>
          </a:prstGeom>
        </p:spPr>
        <p:txBody>
          <a:bodyPr spcFirstLastPara="1" wrap="square" lIns="121900" tIns="121900" rIns="121900" bIns="121900" anchor="t" anchorCtr="0">
            <a:noAutofit/>
          </a:bodyPr>
          <a:lstStyle/>
          <a:p>
            <a:pPr marL="0" indent="0">
              <a:buNone/>
            </a:pPr>
            <a:r>
              <a:rPr lang="en" dirty="0">
                <a:latin typeface="+mj-lt"/>
                <a:ea typeface="Times New Roman"/>
                <a:cs typeface="Times New Roman"/>
                <a:sym typeface="Times New Roman"/>
              </a:rPr>
              <a:t> </a:t>
            </a:r>
            <a:br>
              <a:rPr lang="en" dirty="0">
                <a:latin typeface="+mj-lt"/>
                <a:ea typeface="Times New Roman"/>
                <a:cs typeface="Times New Roman"/>
                <a:sym typeface="Times New Roman"/>
              </a:rPr>
            </a:br>
            <a:endParaRPr dirty="0">
              <a:latin typeface="+mj-lt"/>
              <a:ea typeface="Times New Roman"/>
              <a:cs typeface="Times New Roman"/>
              <a:sym typeface="Times New Roman"/>
            </a:endParaRPr>
          </a:p>
          <a:p>
            <a:pPr marL="0" indent="0" algn="ctr">
              <a:lnSpc>
                <a:spcPct val="100000"/>
              </a:lnSpc>
              <a:spcBef>
                <a:spcPts val="2133"/>
              </a:spcBef>
              <a:buNone/>
            </a:pPr>
            <a:r>
              <a:rPr lang="en" sz="1867" b="1" dirty="0">
                <a:solidFill>
                  <a:srgbClr val="FFFFFF"/>
                </a:solidFill>
                <a:latin typeface="+mj-lt"/>
                <a:ea typeface="Times New Roman"/>
                <a:cs typeface="Times New Roman"/>
                <a:sym typeface="Times New Roman"/>
              </a:rPr>
              <a:t>Select</a:t>
            </a:r>
            <a:endParaRPr sz="1867" b="1" dirty="0">
              <a:solidFill>
                <a:srgbClr val="FFFFFF"/>
              </a:solidFill>
              <a:latin typeface="+mj-lt"/>
              <a:ea typeface="Times New Roman"/>
              <a:cs typeface="Times New Roman"/>
              <a:sym typeface="Times New Roman"/>
            </a:endParaRPr>
          </a:p>
          <a:p>
            <a:pPr marL="0" indent="0" algn="ctr">
              <a:lnSpc>
                <a:spcPct val="100000"/>
              </a:lnSpc>
              <a:buNone/>
            </a:pPr>
            <a:r>
              <a:rPr lang="en" sz="1867" b="1" dirty="0">
                <a:solidFill>
                  <a:srgbClr val="FFFFFF"/>
                </a:solidFill>
                <a:latin typeface="+mj-lt"/>
                <a:ea typeface="Times New Roman"/>
                <a:cs typeface="Times New Roman"/>
                <a:sym typeface="Times New Roman"/>
              </a:rPr>
              <a:t>Select</a:t>
            </a:r>
            <a:endParaRPr sz="1867" b="1" dirty="0">
              <a:solidFill>
                <a:srgbClr val="FFFFFF"/>
              </a:solidFill>
              <a:latin typeface="+mj-lt"/>
              <a:ea typeface="Times New Roman"/>
              <a:cs typeface="Times New Roman"/>
              <a:sym typeface="Times New Roman"/>
            </a:endParaRPr>
          </a:p>
          <a:p>
            <a:pPr marL="0" indent="0" algn="ctr">
              <a:lnSpc>
                <a:spcPct val="100000"/>
              </a:lnSpc>
              <a:buNone/>
            </a:pPr>
            <a:r>
              <a:rPr lang="en" sz="1867" b="1" dirty="0">
                <a:solidFill>
                  <a:srgbClr val="FFFFFF"/>
                </a:solidFill>
                <a:latin typeface="+mj-lt"/>
                <a:ea typeface="Times New Roman"/>
                <a:cs typeface="Times New Roman"/>
                <a:sym typeface="Times New Roman"/>
              </a:rPr>
              <a:t>Select</a:t>
            </a:r>
            <a:endParaRPr sz="1867" b="1" dirty="0">
              <a:solidFill>
                <a:srgbClr val="FFFFFF"/>
              </a:solidFill>
              <a:latin typeface="+mj-lt"/>
              <a:ea typeface="Times New Roman"/>
              <a:cs typeface="Times New Roman"/>
              <a:sym typeface="Times New Roman"/>
            </a:endParaRPr>
          </a:p>
          <a:p>
            <a:pPr marL="0" indent="0">
              <a:buNone/>
            </a:pPr>
            <a:br>
              <a:rPr lang="en" dirty="0">
                <a:latin typeface="+mj-lt"/>
                <a:ea typeface="Times New Roman"/>
                <a:cs typeface="Times New Roman"/>
                <a:sym typeface="Times New Roman"/>
              </a:rPr>
            </a:br>
            <a:br>
              <a:rPr lang="en" dirty="0">
                <a:latin typeface="+mj-lt"/>
                <a:ea typeface="Times New Roman"/>
                <a:cs typeface="Times New Roman"/>
                <a:sym typeface="Times New Roman"/>
              </a:rPr>
            </a:br>
            <a:endParaRPr dirty="0">
              <a:latin typeface="+mj-lt"/>
              <a:ea typeface="Times New Roman"/>
              <a:cs typeface="Times New Roman"/>
              <a:sym typeface="Times New Roman"/>
            </a:endParaRPr>
          </a:p>
          <a:p>
            <a:pPr marL="0" indent="0">
              <a:spcBef>
                <a:spcPts val="2133"/>
              </a:spcBef>
              <a:spcAft>
                <a:spcPts val="2133"/>
              </a:spcAft>
              <a:buNone/>
            </a:pPr>
            <a:endParaRPr dirty="0">
              <a:latin typeface="+mj-lt"/>
              <a:ea typeface="Times New Roman"/>
              <a:cs typeface="Times New Roman"/>
              <a:sym typeface="Times New Roman"/>
            </a:endParaRPr>
          </a:p>
        </p:txBody>
      </p:sp>
      <p:sp>
        <p:nvSpPr>
          <p:cNvPr id="97" name="Google Shape;97;p17"/>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r>
              <a:rPr lang="en" sz="2667" b="1" dirty="0">
                <a:latin typeface="+mj-lt"/>
                <a:ea typeface="Times New Roman"/>
                <a:cs typeface="Times New Roman"/>
                <a:sym typeface="Times New Roman"/>
              </a:rPr>
              <a:t>1Y Stock Performance</a:t>
            </a:r>
            <a:endParaRPr sz="2667" dirty="0">
              <a:latin typeface="+mj-lt"/>
            </a:endParaRPr>
          </a:p>
        </p:txBody>
      </p:sp>
      <p:cxnSp>
        <p:nvCxnSpPr>
          <p:cNvPr id="98" name="Google Shape;98;p17"/>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sp>
        <p:nvSpPr>
          <p:cNvPr id="99" name="Google Shape;99;p17"/>
          <p:cNvSpPr txBox="1"/>
          <p:nvPr/>
        </p:nvSpPr>
        <p:spPr>
          <a:xfrm>
            <a:off x="415600" y="840033"/>
            <a:ext cx="2648000" cy="394400"/>
          </a:xfrm>
          <a:prstGeom prst="rect">
            <a:avLst/>
          </a:prstGeom>
          <a:noFill/>
          <a:ln>
            <a:noFill/>
          </a:ln>
        </p:spPr>
        <p:txBody>
          <a:bodyPr spcFirstLastPara="1" wrap="square" lIns="121900" tIns="121900" rIns="121900" bIns="121900" anchor="t" anchorCtr="0">
            <a:noAutofit/>
          </a:bodyPr>
          <a:lstStyle/>
          <a:p>
            <a:endParaRPr sz="1467" dirty="0">
              <a:latin typeface="+mj-lt"/>
              <a:ea typeface="Times New Roman"/>
              <a:cs typeface="Times New Roman"/>
              <a:sym typeface="Times New Roman"/>
            </a:endParaRPr>
          </a:p>
        </p:txBody>
      </p:sp>
      <p:sp>
        <p:nvSpPr>
          <p:cNvPr id="17" name="Google Shape;82;p17">
            <a:extLst>
              <a:ext uri="{FF2B5EF4-FFF2-40B4-BE49-F238E27FC236}">
                <a16:creationId xmlns:a16="http://schemas.microsoft.com/office/drawing/2014/main" id="{1183A9FF-9FBB-7142-888E-B678DA475824}"/>
              </a:ext>
            </a:extLst>
          </p:cNvPr>
          <p:cNvSpPr/>
          <p:nvPr/>
        </p:nvSpPr>
        <p:spPr>
          <a:xfrm>
            <a:off x="0" y="6482300"/>
            <a:ext cx="12203837" cy="375600"/>
          </a:xfrm>
          <a:prstGeom prst="rect">
            <a:avLst/>
          </a:prstGeom>
          <a:solidFill>
            <a:srgbClr val="0070C0"/>
          </a:solidFill>
          <a:ln>
            <a:noFill/>
          </a:ln>
        </p:spPr>
        <p:txBody>
          <a:bodyPr spcFirstLastPara="1" wrap="square" lIns="121900" tIns="121900" rIns="121900" bIns="121900" anchor="ctr" anchorCtr="0">
            <a:noAutofit/>
          </a:bodyPr>
          <a:lstStyle/>
          <a:p>
            <a:endParaRPr sz="1867">
              <a:latin typeface="+mj-lt"/>
            </a:endParaRPr>
          </a:p>
        </p:txBody>
      </p:sp>
      <p:sp>
        <p:nvSpPr>
          <p:cNvPr id="18" name="Google Shape;83;p17">
            <a:extLst>
              <a:ext uri="{FF2B5EF4-FFF2-40B4-BE49-F238E27FC236}">
                <a16:creationId xmlns:a16="http://schemas.microsoft.com/office/drawing/2014/main" id="{1D5E0645-D29C-0948-9ED5-8A313849EB9A}"/>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Overview</a:t>
            </a:r>
            <a:endParaRPr sz="933" b="1" dirty="0">
              <a:solidFill>
                <a:schemeClr val="tx1"/>
              </a:solidFill>
              <a:latin typeface="+mj-lt"/>
            </a:endParaRPr>
          </a:p>
        </p:txBody>
      </p:sp>
      <p:sp>
        <p:nvSpPr>
          <p:cNvPr id="19" name="Google Shape;84;p17">
            <a:extLst>
              <a:ext uri="{FF2B5EF4-FFF2-40B4-BE49-F238E27FC236}">
                <a16:creationId xmlns:a16="http://schemas.microsoft.com/office/drawing/2014/main" id="{F311E98B-B6C3-6D46-A073-190B50F1A809}"/>
              </a:ext>
            </a:extLst>
          </p:cNvPr>
          <p:cNvSpPr/>
          <p:nvPr/>
        </p:nvSpPr>
        <p:spPr>
          <a:xfrm>
            <a:off x="2204833" y="6541700"/>
            <a:ext cx="1531200" cy="256800"/>
          </a:xfrm>
          <a:prstGeom prst="chevron">
            <a:avLst>
              <a:gd name="adj" fmla="val 50000"/>
            </a:avLst>
          </a:prstGeom>
          <a:solidFill>
            <a:schemeClr val="tx1">
              <a:lumMod val="65000"/>
              <a:lumOff val="3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bg1"/>
                </a:solidFill>
                <a:latin typeface="+mj-lt"/>
              </a:rPr>
              <a:t>Stock Performance </a:t>
            </a:r>
            <a:endParaRPr sz="933" b="1" dirty="0">
              <a:solidFill>
                <a:schemeClr val="bg1"/>
              </a:solidFill>
              <a:latin typeface="+mj-lt"/>
            </a:endParaRPr>
          </a:p>
        </p:txBody>
      </p:sp>
      <p:sp>
        <p:nvSpPr>
          <p:cNvPr id="20" name="Google Shape;85;p17">
            <a:extLst>
              <a:ext uri="{FF2B5EF4-FFF2-40B4-BE49-F238E27FC236}">
                <a16:creationId xmlns:a16="http://schemas.microsoft.com/office/drawing/2014/main" id="{C5023FBD-BB91-594F-9A2B-595334898C1F}"/>
              </a:ext>
            </a:extLst>
          </p:cNvPr>
          <p:cNvSpPr/>
          <p:nvPr/>
        </p:nvSpPr>
        <p:spPr>
          <a:xfrm>
            <a:off x="52672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Notable Events</a:t>
            </a:r>
            <a:endParaRPr sz="933" b="1" dirty="0">
              <a:latin typeface="+mj-lt"/>
            </a:endParaRPr>
          </a:p>
        </p:txBody>
      </p:sp>
      <p:sp>
        <p:nvSpPr>
          <p:cNvPr id="21" name="Google Shape;86;p17">
            <a:extLst>
              <a:ext uri="{FF2B5EF4-FFF2-40B4-BE49-F238E27FC236}">
                <a16:creationId xmlns:a16="http://schemas.microsoft.com/office/drawing/2014/main" id="{A8598C69-1EAD-2344-B1F8-E3DE4FDA8BC4}"/>
              </a:ext>
            </a:extLst>
          </p:cNvPr>
          <p:cNvSpPr/>
          <p:nvPr/>
        </p:nvSpPr>
        <p:spPr>
          <a:xfrm>
            <a:off x="67984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Management Overview</a:t>
            </a:r>
            <a:endParaRPr sz="933" b="1" dirty="0">
              <a:latin typeface="+mj-lt"/>
            </a:endParaRPr>
          </a:p>
        </p:txBody>
      </p:sp>
      <p:sp>
        <p:nvSpPr>
          <p:cNvPr id="22" name="Google Shape;87;p17">
            <a:extLst>
              <a:ext uri="{FF2B5EF4-FFF2-40B4-BE49-F238E27FC236}">
                <a16:creationId xmlns:a16="http://schemas.microsoft.com/office/drawing/2014/main" id="{E23940E0-10BC-9C4D-80BB-D61575E387AA}"/>
              </a:ext>
            </a:extLst>
          </p:cNvPr>
          <p:cNvSpPr/>
          <p:nvPr/>
        </p:nvSpPr>
        <p:spPr>
          <a:xfrm>
            <a:off x="83296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Financial Statements</a:t>
            </a:r>
            <a:endParaRPr sz="933" b="1" dirty="0">
              <a:latin typeface="+mj-lt"/>
            </a:endParaRPr>
          </a:p>
        </p:txBody>
      </p:sp>
      <p:sp>
        <p:nvSpPr>
          <p:cNvPr id="23" name="Google Shape;88;p17">
            <a:extLst>
              <a:ext uri="{FF2B5EF4-FFF2-40B4-BE49-F238E27FC236}">
                <a16:creationId xmlns:a16="http://schemas.microsoft.com/office/drawing/2014/main" id="{4980F1CE-B596-9544-B02B-36D415AE1F65}"/>
              </a:ext>
            </a:extLst>
          </p:cNvPr>
          <p:cNvSpPr/>
          <p:nvPr/>
        </p:nvSpPr>
        <p:spPr>
          <a:xfrm>
            <a:off x="3736017"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Company Overview</a:t>
            </a:r>
            <a:endParaRPr sz="933" b="1" dirty="0">
              <a:latin typeface="+mj-lt"/>
            </a:endParaRPr>
          </a:p>
        </p:txBody>
      </p:sp>
      <p:sp>
        <p:nvSpPr>
          <p:cNvPr id="24" name="Google Shape;89;p17">
            <a:extLst>
              <a:ext uri="{FF2B5EF4-FFF2-40B4-BE49-F238E27FC236}">
                <a16:creationId xmlns:a16="http://schemas.microsoft.com/office/drawing/2014/main" id="{7DFA5EF8-D0EB-B649-9F2C-5BBE913C4E5C}"/>
              </a:ext>
            </a:extLst>
          </p:cNvPr>
          <p:cNvSpPr/>
          <p:nvPr/>
        </p:nvSpPr>
        <p:spPr>
          <a:xfrm>
            <a:off x="98608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Recommendation</a:t>
            </a:r>
            <a:endParaRPr sz="933" b="1" dirty="0">
              <a:latin typeface="+mj-lt"/>
            </a:endParaRPr>
          </a:p>
        </p:txBody>
      </p:sp>
      <p:pic>
        <p:nvPicPr>
          <p:cNvPr id="4" name="Picture 3" descr="A map of a whiteboard&#10;&#10;Description automatically generated">
            <a:extLst>
              <a:ext uri="{FF2B5EF4-FFF2-40B4-BE49-F238E27FC236}">
                <a16:creationId xmlns:a16="http://schemas.microsoft.com/office/drawing/2014/main" id="{020819C1-75D9-0C4B-AD71-05E54C9A87D3}"/>
              </a:ext>
            </a:extLst>
          </p:cNvPr>
          <p:cNvPicPr>
            <a:picLocks noChangeAspect="1"/>
          </p:cNvPicPr>
          <p:nvPr/>
        </p:nvPicPr>
        <p:blipFill>
          <a:blip r:embed="rId3"/>
          <a:stretch>
            <a:fillRect/>
          </a:stretch>
        </p:blipFill>
        <p:spPr>
          <a:xfrm>
            <a:off x="0" y="1112770"/>
            <a:ext cx="12192000" cy="5191564"/>
          </a:xfrm>
          <a:prstGeom prst="rect">
            <a:avLst/>
          </a:prstGeom>
        </p:spPr>
      </p:pic>
    </p:spTree>
    <p:extLst>
      <p:ext uri="{BB962C8B-B14F-4D97-AF65-F5344CB8AC3E}">
        <p14:creationId xmlns:p14="http://schemas.microsoft.com/office/powerpoint/2010/main" val="61147260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7"/>
          <p:cNvSpPr txBox="1">
            <a:spLocks noGrp="1"/>
          </p:cNvSpPr>
          <p:nvPr>
            <p:ph type="body" idx="1"/>
          </p:nvPr>
        </p:nvSpPr>
        <p:spPr>
          <a:xfrm>
            <a:off x="415600" y="1341317"/>
            <a:ext cx="11360800" cy="4555200"/>
          </a:xfrm>
          <a:prstGeom prst="rect">
            <a:avLst/>
          </a:prstGeom>
        </p:spPr>
        <p:txBody>
          <a:bodyPr spcFirstLastPara="1" wrap="square" lIns="121900" tIns="121900" rIns="121900" bIns="121900" anchor="t" anchorCtr="0">
            <a:noAutofit/>
          </a:bodyPr>
          <a:lstStyle/>
          <a:p>
            <a:pPr marL="0" indent="0">
              <a:buNone/>
            </a:pPr>
            <a:r>
              <a:rPr lang="en" dirty="0">
                <a:latin typeface="+mj-lt"/>
                <a:ea typeface="Times New Roman"/>
                <a:cs typeface="Times New Roman"/>
                <a:sym typeface="Times New Roman"/>
              </a:rPr>
              <a:t> </a:t>
            </a:r>
            <a:br>
              <a:rPr lang="en" dirty="0">
                <a:latin typeface="+mj-lt"/>
                <a:ea typeface="Times New Roman"/>
                <a:cs typeface="Times New Roman"/>
                <a:sym typeface="Times New Roman"/>
              </a:rPr>
            </a:br>
            <a:endParaRPr dirty="0">
              <a:latin typeface="+mj-lt"/>
              <a:ea typeface="Times New Roman"/>
              <a:cs typeface="Times New Roman"/>
              <a:sym typeface="Times New Roman"/>
            </a:endParaRPr>
          </a:p>
          <a:p>
            <a:pPr marL="0" indent="0" algn="ctr">
              <a:lnSpc>
                <a:spcPct val="100000"/>
              </a:lnSpc>
              <a:spcBef>
                <a:spcPts val="2133"/>
              </a:spcBef>
              <a:buNone/>
            </a:pPr>
            <a:r>
              <a:rPr lang="en" sz="1867" b="1" dirty="0">
                <a:solidFill>
                  <a:srgbClr val="FFFFFF"/>
                </a:solidFill>
                <a:latin typeface="+mj-lt"/>
                <a:ea typeface="Times New Roman"/>
                <a:cs typeface="Times New Roman"/>
                <a:sym typeface="Times New Roman"/>
              </a:rPr>
              <a:t>Select</a:t>
            </a:r>
            <a:endParaRPr sz="1867" b="1" dirty="0">
              <a:solidFill>
                <a:srgbClr val="FFFFFF"/>
              </a:solidFill>
              <a:latin typeface="+mj-lt"/>
              <a:ea typeface="Times New Roman"/>
              <a:cs typeface="Times New Roman"/>
              <a:sym typeface="Times New Roman"/>
            </a:endParaRPr>
          </a:p>
          <a:p>
            <a:pPr marL="0" indent="0" algn="ctr">
              <a:lnSpc>
                <a:spcPct val="100000"/>
              </a:lnSpc>
              <a:buNone/>
            </a:pPr>
            <a:r>
              <a:rPr lang="en" sz="1867" b="1" dirty="0">
                <a:solidFill>
                  <a:srgbClr val="FFFFFF"/>
                </a:solidFill>
                <a:latin typeface="+mj-lt"/>
                <a:ea typeface="Times New Roman"/>
                <a:cs typeface="Times New Roman"/>
                <a:sym typeface="Times New Roman"/>
              </a:rPr>
              <a:t>Select</a:t>
            </a:r>
            <a:endParaRPr sz="1867" b="1" dirty="0">
              <a:solidFill>
                <a:srgbClr val="FFFFFF"/>
              </a:solidFill>
              <a:latin typeface="+mj-lt"/>
              <a:ea typeface="Times New Roman"/>
              <a:cs typeface="Times New Roman"/>
              <a:sym typeface="Times New Roman"/>
            </a:endParaRPr>
          </a:p>
          <a:p>
            <a:pPr marL="0" indent="0" algn="ctr">
              <a:lnSpc>
                <a:spcPct val="100000"/>
              </a:lnSpc>
              <a:buNone/>
            </a:pPr>
            <a:r>
              <a:rPr lang="en" sz="1867" b="1" dirty="0">
                <a:solidFill>
                  <a:srgbClr val="FFFFFF"/>
                </a:solidFill>
                <a:latin typeface="+mj-lt"/>
                <a:ea typeface="Times New Roman"/>
                <a:cs typeface="Times New Roman"/>
                <a:sym typeface="Times New Roman"/>
              </a:rPr>
              <a:t>Select</a:t>
            </a:r>
            <a:endParaRPr sz="1867" b="1" dirty="0">
              <a:solidFill>
                <a:srgbClr val="FFFFFF"/>
              </a:solidFill>
              <a:latin typeface="+mj-lt"/>
              <a:ea typeface="Times New Roman"/>
              <a:cs typeface="Times New Roman"/>
              <a:sym typeface="Times New Roman"/>
            </a:endParaRPr>
          </a:p>
          <a:p>
            <a:pPr marL="0" indent="0">
              <a:buNone/>
            </a:pPr>
            <a:br>
              <a:rPr lang="en" dirty="0">
                <a:latin typeface="+mj-lt"/>
                <a:ea typeface="Times New Roman"/>
                <a:cs typeface="Times New Roman"/>
                <a:sym typeface="Times New Roman"/>
              </a:rPr>
            </a:br>
            <a:br>
              <a:rPr lang="en" dirty="0">
                <a:latin typeface="+mj-lt"/>
                <a:ea typeface="Times New Roman"/>
                <a:cs typeface="Times New Roman"/>
                <a:sym typeface="Times New Roman"/>
              </a:rPr>
            </a:br>
            <a:endParaRPr dirty="0">
              <a:latin typeface="+mj-lt"/>
              <a:ea typeface="Times New Roman"/>
              <a:cs typeface="Times New Roman"/>
              <a:sym typeface="Times New Roman"/>
            </a:endParaRPr>
          </a:p>
          <a:p>
            <a:pPr marL="0" indent="0">
              <a:spcBef>
                <a:spcPts val="2133"/>
              </a:spcBef>
              <a:spcAft>
                <a:spcPts val="2133"/>
              </a:spcAft>
              <a:buNone/>
            </a:pPr>
            <a:endParaRPr dirty="0">
              <a:latin typeface="+mj-lt"/>
              <a:ea typeface="Times New Roman"/>
              <a:cs typeface="Times New Roman"/>
              <a:sym typeface="Times New Roman"/>
            </a:endParaRPr>
          </a:p>
        </p:txBody>
      </p:sp>
      <p:sp>
        <p:nvSpPr>
          <p:cNvPr id="97" name="Google Shape;97;p17"/>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r>
              <a:rPr lang="en" sz="2667" b="1" dirty="0">
                <a:latin typeface="+mj-lt"/>
                <a:ea typeface="Times New Roman"/>
                <a:cs typeface="Times New Roman"/>
                <a:sym typeface="Times New Roman"/>
              </a:rPr>
              <a:t>5Y Stock Performance</a:t>
            </a:r>
            <a:endParaRPr sz="2667" dirty="0">
              <a:latin typeface="+mj-lt"/>
            </a:endParaRPr>
          </a:p>
        </p:txBody>
      </p:sp>
      <p:cxnSp>
        <p:nvCxnSpPr>
          <p:cNvPr id="98" name="Google Shape;98;p17"/>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sp>
        <p:nvSpPr>
          <p:cNvPr id="99" name="Google Shape;99;p17"/>
          <p:cNvSpPr txBox="1"/>
          <p:nvPr/>
        </p:nvSpPr>
        <p:spPr>
          <a:xfrm>
            <a:off x="415600" y="840033"/>
            <a:ext cx="2648000" cy="394400"/>
          </a:xfrm>
          <a:prstGeom prst="rect">
            <a:avLst/>
          </a:prstGeom>
          <a:noFill/>
          <a:ln>
            <a:noFill/>
          </a:ln>
        </p:spPr>
        <p:txBody>
          <a:bodyPr spcFirstLastPara="1" wrap="square" lIns="121900" tIns="121900" rIns="121900" bIns="121900" anchor="t" anchorCtr="0">
            <a:noAutofit/>
          </a:bodyPr>
          <a:lstStyle/>
          <a:p>
            <a:endParaRPr sz="1467" dirty="0">
              <a:latin typeface="+mj-lt"/>
              <a:ea typeface="Times New Roman"/>
              <a:cs typeface="Times New Roman"/>
              <a:sym typeface="Times New Roman"/>
            </a:endParaRPr>
          </a:p>
        </p:txBody>
      </p:sp>
      <p:sp>
        <p:nvSpPr>
          <p:cNvPr id="16" name="Google Shape;82;p17">
            <a:extLst>
              <a:ext uri="{FF2B5EF4-FFF2-40B4-BE49-F238E27FC236}">
                <a16:creationId xmlns:a16="http://schemas.microsoft.com/office/drawing/2014/main" id="{2E7E77C1-4E6F-0045-AD19-CA50EAA2E4F7}"/>
              </a:ext>
            </a:extLst>
          </p:cNvPr>
          <p:cNvSpPr/>
          <p:nvPr/>
        </p:nvSpPr>
        <p:spPr>
          <a:xfrm>
            <a:off x="0" y="6482300"/>
            <a:ext cx="12203837" cy="375600"/>
          </a:xfrm>
          <a:prstGeom prst="rect">
            <a:avLst/>
          </a:prstGeom>
          <a:solidFill>
            <a:srgbClr val="0070C0"/>
          </a:solidFill>
          <a:ln>
            <a:noFill/>
          </a:ln>
        </p:spPr>
        <p:txBody>
          <a:bodyPr spcFirstLastPara="1" wrap="square" lIns="121900" tIns="121900" rIns="121900" bIns="121900" anchor="ctr" anchorCtr="0">
            <a:noAutofit/>
          </a:bodyPr>
          <a:lstStyle/>
          <a:p>
            <a:endParaRPr sz="1867">
              <a:latin typeface="+mj-lt"/>
            </a:endParaRPr>
          </a:p>
        </p:txBody>
      </p:sp>
      <p:sp>
        <p:nvSpPr>
          <p:cNvPr id="17" name="Google Shape;83;p17">
            <a:extLst>
              <a:ext uri="{FF2B5EF4-FFF2-40B4-BE49-F238E27FC236}">
                <a16:creationId xmlns:a16="http://schemas.microsoft.com/office/drawing/2014/main" id="{60D091F5-2224-9147-B501-68896ED1E191}"/>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Overview</a:t>
            </a:r>
            <a:endParaRPr sz="933" b="1" dirty="0">
              <a:solidFill>
                <a:schemeClr val="tx1"/>
              </a:solidFill>
              <a:latin typeface="+mj-lt"/>
            </a:endParaRPr>
          </a:p>
        </p:txBody>
      </p:sp>
      <p:sp>
        <p:nvSpPr>
          <p:cNvPr id="18" name="Google Shape;84;p17">
            <a:extLst>
              <a:ext uri="{FF2B5EF4-FFF2-40B4-BE49-F238E27FC236}">
                <a16:creationId xmlns:a16="http://schemas.microsoft.com/office/drawing/2014/main" id="{21B6EB21-E2E7-5F4C-9E0E-2D15A2C73021}"/>
              </a:ext>
            </a:extLst>
          </p:cNvPr>
          <p:cNvSpPr/>
          <p:nvPr/>
        </p:nvSpPr>
        <p:spPr>
          <a:xfrm>
            <a:off x="2204833" y="6541700"/>
            <a:ext cx="1531200" cy="256800"/>
          </a:xfrm>
          <a:prstGeom prst="chevron">
            <a:avLst>
              <a:gd name="adj" fmla="val 50000"/>
            </a:avLst>
          </a:prstGeom>
          <a:solidFill>
            <a:schemeClr val="tx1">
              <a:lumMod val="65000"/>
              <a:lumOff val="3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bg1"/>
                </a:solidFill>
                <a:latin typeface="+mj-lt"/>
              </a:rPr>
              <a:t>Stock Performance </a:t>
            </a:r>
            <a:endParaRPr sz="933" b="1" dirty="0">
              <a:solidFill>
                <a:schemeClr val="bg1"/>
              </a:solidFill>
              <a:latin typeface="+mj-lt"/>
            </a:endParaRPr>
          </a:p>
        </p:txBody>
      </p:sp>
      <p:sp>
        <p:nvSpPr>
          <p:cNvPr id="19" name="Google Shape;85;p17">
            <a:extLst>
              <a:ext uri="{FF2B5EF4-FFF2-40B4-BE49-F238E27FC236}">
                <a16:creationId xmlns:a16="http://schemas.microsoft.com/office/drawing/2014/main" id="{3C1CF306-585B-7C44-AC97-01865AC22394}"/>
              </a:ext>
            </a:extLst>
          </p:cNvPr>
          <p:cNvSpPr/>
          <p:nvPr/>
        </p:nvSpPr>
        <p:spPr>
          <a:xfrm>
            <a:off x="52672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Notable Events</a:t>
            </a:r>
            <a:endParaRPr sz="933" b="1" dirty="0">
              <a:latin typeface="+mj-lt"/>
            </a:endParaRPr>
          </a:p>
        </p:txBody>
      </p:sp>
      <p:sp>
        <p:nvSpPr>
          <p:cNvPr id="20" name="Google Shape;86;p17">
            <a:extLst>
              <a:ext uri="{FF2B5EF4-FFF2-40B4-BE49-F238E27FC236}">
                <a16:creationId xmlns:a16="http://schemas.microsoft.com/office/drawing/2014/main" id="{F7C81C11-DCB4-CF43-A842-DC2CB6590677}"/>
              </a:ext>
            </a:extLst>
          </p:cNvPr>
          <p:cNvSpPr/>
          <p:nvPr/>
        </p:nvSpPr>
        <p:spPr>
          <a:xfrm>
            <a:off x="67984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Management Overview</a:t>
            </a:r>
            <a:endParaRPr sz="933" b="1" dirty="0">
              <a:latin typeface="+mj-lt"/>
            </a:endParaRPr>
          </a:p>
        </p:txBody>
      </p:sp>
      <p:sp>
        <p:nvSpPr>
          <p:cNvPr id="21" name="Google Shape;87;p17">
            <a:extLst>
              <a:ext uri="{FF2B5EF4-FFF2-40B4-BE49-F238E27FC236}">
                <a16:creationId xmlns:a16="http://schemas.microsoft.com/office/drawing/2014/main" id="{271F898C-914B-5045-803A-AD0ED9BA84F9}"/>
              </a:ext>
            </a:extLst>
          </p:cNvPr>
          <p:cNvSpPr/>
          <p:nvPr/>
        </p:nvSpPr>
        <p:spPr>
          <a:xfrm>
            <a:off x="83296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Financial Statements</a:t>
            </a:r>
            <a:endParaRPr sz="933" b="1" dirty="0">
              <a:latin typeface="+mj-lt"/>
            </a:endParaRPr>
          </a:p>
        </p:txBody>
      </p:sp>
      <p:sp>
        <p:nvSpPr>
          <p:cNvPr id="22" name="Google Shape;88;p17">
            <a:extLst>
              <a:ext uri="{FF2B5EF4-FFF2-40B4-BE49-F238E27FC236}">
                <a16:creationId xmlns:a16="http://schemas.microsoft.com/office/drawing/2014/main" id="{9ECE3EBB-2CD4-8D45-94BF-528B8C116191}"/>
              </a:ext>
            </a:extLst>
          </p:cNvPr>
          <p:cNvSpPr/>
          <p:nvPr/>
        </p:nvSpPr>
        <p:spPr>
          <a:xfrm>
            <a:off x="3736017"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Company Overview</a:t>
            </a:r>
            <a:endParaRPr sz="933" b="1" dirty="0">
              <a:latin typeface="+mj-lt"/>
            </a:endParaRPr>
          </a:p>
        </p:txBody>
      </p:sp>
      <p:sp>
        <p:nvSpPr>
          <p:cNvPr id="23" name="Google Shape;89;p17">
            <a:extLst>
              <a:ext uri="{FF2B5EF4-FFF2-40B4-BE49-F238E27FC236}">
                <a16:creationId xmlns:a16="http://schemas.microsoft.com/office/drawing/2014/main" id="{5BA54F06-E19B-404F-8BAB-956466A072CA}"/>
              </a:ext>
            </a:extLst>
          </p:cNvPr>
          <p:cNvSpPr/>
          <p:nvPr/>
        </p:nvSpPr>
        <p:spPr>
          <a:xfrm>
            <a:off x="98608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Recommendation</a:t>
            </a:r>
            <a:endParaRPr sz="933" b="1" dirty="0">
              <a:latin typeface="+mj-lt"/>
            </a:endParaRPr>
          </a:p>
        </p:txBody>
      </p:sp>
      <p:pic>
        <p:nvPicPr>
          <p:cNvPr id="3" name="Picture 2" descr="Chart&#10;&#10;Description automatically generated">
            <a:extLst>
              <a:ext uri="{FF2B5EF4-FFF2-40B4-BE49-F238E27FC236}">
                <a16:creationId xmlns:a16="http://schemas.microsoft.com/office/drawing/2014/main" id="{ED18711F-FBEB-C441-9059-113C65E80861}"/>
              </a:ext>
            </a:extLst>
          </p:cNvPr>
          <p:cNvPicPr>
            <a:picLocks noChangeAspect="1"/>
          </p:cNvPicPr>
          <p:nvPr/>
        </p:nvPicPr>
        <p:blipFill>
          <a:blip r:embed="rId3"/>
          <a:stretch>
            <a:fillRect/>
          </a:stretch>
        </p:blipFill>
        <p:spPr>
          <a:xfrm>
            <a:off x="11837" y="1120968"/>
            <a:ext cx="12192000" cy="5175169"/>
          </a:xfrm>
          <a:prstGeom prst="rect">
            <a:avLst/>
          </a:prstGeom>
        </p:spPr>
      </p:pic>
    </p:spTree>
    <p:extLst>
      <p:ext uri="{BB962C8B-B14F-4D97-AF65-F5344CB8AC3E}">
        <p14:creationId xmlns:p14="http://schemas.microsoft.com/office/powerpoint/2010/main" val="99118070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7"/>
          <p:cNvSpPr txBox="1">
            <a:spLocks noGrp="1"/>
          </p:cNvSpPr>
          <p:nvPr>
            <p:ph type="body" idx="1"/>
          </p:nvPr>
        </p:nvSpPr>
        <p:spPr>
          <a:xfrm>
            <a:off x="415600" y="1341317"/>
            <a:ext cx="11360800" cy="4555200"/>
          </a:xfrm>
          <a:prstGeom prst="rect">
            <a:avLst/>
          </a:prstGeom>
        </p:spPr>
        <p:txBody>
          <a:bodyPr spcFirstLastPara="1" wrap="square" lIns="121900" tIns="121900" rIns="121900" bIns="121900" anchor="t" anchorCtr="0">
            <a:noAutofit/>
          </a:bodyPr>
          <a:lstStyle/>
          <a:p>
            <a:pPr marL="0" indent="0">
              <a:buNone/>
            </a:pPr>
            <a:r>
              <a:rPr lang="en" dirty="0">
                <a:latin typeface="+mj-lt"/>
                <a:ea typeface="Times New Roman"/>
                <a:cs typeface="Times New Roman"/>
                <a:sym typeface="Times New Roman"/>
              </a:rPr>
              <a:t> </a:t>
            </a:r>
            <a:br>
              <a:rPr lang="en" dirty="0">
                <a:latin typeface="+mj-lt"/>
                <a:ea typeface="Times New Roman"/>
                <a:cs typeface="Times New Roman"/>
                <a:sym typeface="Times New Roman"/>
              </a:rPr>
            </a:br>
            <a:endParaRPr dirty="0">
              <a:latin typeface="+mj-lt"/>
              <a:ea typeface="Times New Roman"/>
              <a:cs typeface="Times New Roman"/>
              <a:sym typeface="Times New Roman"/>
            </a:endParaRPr>
          </a:p>
          <a:p>
            <a:pPr marL="0" indent="0" algn="ctr">
              <a:lnSpc>
                <a:spcPct val="100000"/>
              </a:lnSpc>
              <a:spcBef>
                <a:spcPts val="2133"/>
              </a:spcBef>
              <a:buNone/>
            </a:pPr>
            <a:r>
              <a:rPr lang="en" sz="1867" b="1" dirty="0">
                <a:solidFill>
                  <a:srgbClr val="FFFFFF"/>
                </a:solidFill>
                <a:latin typeface="+mj-lt"/>
                <a:ea typeface="Times New Roman"/>
                <a:cs typeface="Times New Roman"/>
                <a:sym typeface="Times New Roman"/>
              </a:rPr>
              <a:t>Select</a:t>
            </a:r>
            <a:endParaRPr sz="1867" b="1" dirty="0">
              <a:solidFill>
                <a:srgbClr val="FFFFFF"/>
              </a:solidFill>
              <a:latin typeface="+mj-lt"/>
              <a:ea typeface="Times New Roman"/>
              <a:cs typeface="Times New Roman"/>
              <a:sym typeface="Times New Roman"/>
            </a:endParaRPr>
          </a:p>
          <a:p>
            <a:pPr marL="0" indent="0" algn="ctr">
              <a:lnSpc>
                <a:spcPct val="100000"/>
              </a:lnSpc>
              <a:buNone/>
            </a:pPr>
            <a:r>
              <a:rPr lang="en" sz="1867" b="1" dirty="0">
                <a:solidFill>
                  <a:srgbClr val="FFFFFF"/>
                </a:solidFill>
                <a:latin typeface="+mj-lt"/>
                <a:ea typeface="Times New Roman"/>
                <a:cs typeface="Times New Roman"/>
                <a:sym typeface="Times New Roman"/>
              </a:rPr>
              <a:t>Select</a:t>
            </a:r>
            <a:endParaRPr sz="1867" b="1" dirty="0">
              <a:solidFill>
                <a:srgbClr val="FFFFFF"/>
              </a:solidFill>
              <a:latin typeface="+mj-lt"/>
              <a:ea typeface="Times New Roman"/>
              <a:cs typeface="Times New Roman"/>
              <a:sym typeface="Times New Roman"/>
            </a:endParaRPr>
          </a:p>
          <a:p>
            <a:pPr marL="0" indent="0" algn="ctr">
              <a:lnSpc>
                <a:spcPct val="100000"/>
              </a:lnSpc>
              <a:buNone/>
            </a:pPr>
            <a:r>
              <a:rPr lang="en" sz="1867" b="1" dirty="0">
                <a:solidFill>
                  <a:srgbClr val="FFFFFF"/>
                </a:solidFill>
                <a:latin typeface="+mj-lt"/>
                <a:ea typeface="Times New Roman"/>
                <a:cs typeface="Times New Roman"/>
                <a:sym typeface="Times New Roman"/>
              </a:rPr>
              <a:t>Select</a:t>
            </a:r>
            <a:endParaRPr sz="1867" b="1" dirty="0">
              <a:solidFill>
                <a:srgbClr val="FFFFFF"/>
              </a:solidFill>
              <a:latin typeface="+mj-lt"/>
              <a:ea typeface="Times New Roman"/>
              <a:cs typeface="Times New Roman"/>
              <a:sym typeface="Times New Roman"/>
            </a:endParaRPr>
          </a:p>
          <a:p>
            <a:pPr marL="0" indent="0">
              <a:buNone/>
            </a:pPr>
            <a:br>
              <a:rPr lang="en" dirty="0">
                <a:latin typeface="+mj-lt"/>
                <a:ea typeface="Times New Roman"/>
                <a:cs typeface="Times New Roman"/>
                <a:sym typeface="Times New Roman"/>
              </a:rPr>
            </a:br>
            <a:br>
              <a:rPr lang="en" dirty="0">
                <a:latin typeface="+mj-lt"/>
                <a:ea typeface="Times New Roman"/>
                <a:cs typeface="Times New Roman"/>
                <a:sym typeface="Times New Roman"/>
              </a:rPr>
            </a:br>
            <a:endParaRPr dirty="0">
              <a:latin typeface="+mj-lt"/>
              <a:ea typeface="Times New Roman"/>
              <a:cs typeface="Times New Roman"/>
              <a:sym typeface="Times New Roman"/>
            </a:endParaRPr>
          </a:p>
          <a:p>
            <a:pPr marL="0" indent="0">
              <a:spcBef>
                <a:spcPts val="2133"/>
              </a:spcBef>
              <a:spcAft>
                <a:spcPts val="2133"/>
              </a:spcAft>
              <a:buNone/>
            </a:pPr>
            <a:endParaRPr dirty="0">
              <a:latin typeface="+mj-lt"/>
              <a:ea typeface="Times New Roman"/>
              <a:cs typeface="Times New Roman"/>
              <a:sym typeface="Times New Roman"/>
            </a:endParaRPr>
          </a:p>
        </p:txBody>
      </p:sp>
      <p:sp>
        <p:nvSpPr>
          <p:cNvPr id="97" name="Google Shape;97;p17"/>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r>
              <a:rPr lang="en" sz="2667" b="1" dirty="0">
                <a:latin typeface="+mj-lt"/>
                <a:ea typeface="Times New Roman"/>
                <a:cs typeface="Times New Roman"/>
                <a:sym typeface="Times New Roman"/>
              </a:rPr>
              <a:t>20Y Stock Performance</a:t>
            </a:r>
            <a:endParaRPr sz="2667" dirty="0">
              <a:latin typeface="+mj-lt"/>
            </a:endParaRPr>
          </a:p>
        </p:txBody>
      </p:sp>
      <p:cxnSp>
        <p:nvCxnSpPr>
          <p:cNvPr id="98" name="Google Shape;98;p17"/>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sp>
        <p:nvSpPr>
          <p:cNvPr id="99" name="Google Shape;99;p17"/>
          <p:cNvSpPr txBox="1"/>
          <p:nvPr/>
        </p:nvSpPr>
        <p:spPr>
          <a:xfrm>
            <a:off x="415600" y="840033"/>
            <a:ext cx="2648000" cy="394400"/>
          </a:xfrm>
          <a:prstGeom prst="rect">
            <a:avLst/>
          </a:prstGeom>
          <a:noFill/>
          <a:ln>
            <a:noFill/>
          </a:ln>
        </p:spPr>
        <p:txBody>
          <a:bodyPr spcFirstLastPara="1" wrap="square" lIns="121900" tIns="121900" rIns="121900" bIns="121900" anchor="t" anchorCtr="0">
            <a:noAutofit/>
          </a:bodyPr>
          <a:lstStyle/>
          <a:p>
            <a:endParaRPr sz="1467" dirty="0">
              <a:latin typeface="+mj-lt"/>
              <a:ea typeface="Times New Roman"/>
              <a:cs typeface="Times New Roman"/>
              <a:sym typeface="Times New Roman"/>
            </a:endParaRPr>
          </a:p>
        </p:txBody>
      </p:sp>
      <p:sp>
        <p:nvSpPr>
          <p:cNvPr id="16" name="Google Shape;82;p17">
            <a:extLst>
              <a:ext uri="{FF2B5EF4-FFF2-40B4-BE49-F238E27FC236}">
                <a16:creationId xmlns:a16="http://schemas.microsoft.com/office/drawing/2014/main" id="{9F9CC7A5-A4E6-EB4B-8960-A162CBD3BC9E}"/>
              </a:ext>
            </a:extLst>
          </p:cNvPr>
          <p:cNvSpPr/>
          <p:nvPr/>
        </p:nvSpPr>
        <p:spPr>
          <a:xfrm>
            <a:off x="0" y="6482300"/>
            <a:ext cx="12203837" cy="375600"/>
          </a:xfrm>
          <a:prstGeom prst="rect">
            <a:avLst/>
          </a:prstGeom>
          <a:solidFill>
            <a:srgbClr val="0070C0"/>
          </a:solidFill>
          <a:ln>
            <a:noFill/>
          </a:ln>
        </p:spPr>
        <p:txBody>
          <a:bodyPr spcFirstLastPara="1" wrap="square" lIns="121900" tIns="121900" rIns="121900" bIns="121900" anchor="ctr" anchorCtr="0">
            <a:noAutofit/>
          </a:bodyPr>
          <a:lstStyle/>
          <a:p>
            <a:endParaRPr sz="1867">
              <a:latin typeface="+mj-lt"/>
            </a:endParaRPr>
          </a:p>
        </p:txBody>
      </p:sp>
      <p:sp>
        <p:nvSpPr>
          <p:cNvPr id="17" name="Google Shape;83;p17">
            <a:extLst>
              <a:ext uri="{FF2B5EF4-FFF2-40B4-BE49-F238E27FC236}">
                <a16:creationId xmlns:a16="http://schemas.microsoft.com/office/drawing/2014/main" id="{E2F949C7-4727-E84A-8F6C-B9B3AE74FA1C}"/>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Overview</a:t>
            </a:r>
            <a:endParaRPr sz="933" b="1" dirty="0">
              <a:solidFill>
                <a:schemeClr val="tx1"/>
              </a:solidFill>
              <a:latin typeface="+mj-lt"/>
            </a:endParaRPr>
          </a:p>
        </p:txBody>
      </p:sp>
      <p:sp>
        <p:nvSpPr>
          <p:cNvPr id="18" name="Google Shape;84;p17">
            <a:extLst>
              <a:ext uri="{FF2B5EF4-FFF2-40B4-BE49-F238E27FC236}">
                <a16:creationId xmlns:a16="http://schemas.microsoft.com/office/drawing/2014/main" id="{900F1898-ACDC-7042-8DA4-B400CA964A7A}"/>
              </a:ext>
            </a:extLst>
          </p:cNvPr>
          <p:cNvSpPr/>
          <p:nvPr/>
        </p:nvSpPr>
        <p:spPr>
          <a:xfrm>
            <a:off x="2204833" y="6541700"/>
            <a:ext cx="1531200" cy="256800"/>
          </a:xfrm>
          <a:prstGeom prst="chevron">
            <a:avLst>
              <a:gd name="adj" fmla="val 50000"/>
            </a:avLst>
          </a:prstGeom>
          <a:solidFill>
            <a:schemeClr val="tx1">
              <a:lumMod val="65000"/>
              <a:lumOff val="3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bg1"/>
                </a:solidFill>
                <a:latin typeface="+mj-lt"/>
              </a:rPr>
              <a:t>Stock Performance </a:t>
            </a:r>
            <a:endParaRPr sz="933" b="1" dirty="0">
              <a:solidFill>
                <a:schemeClr val="bg1"/>
              </a:solidFill>
              <a:latin typeface="+mj-lt"/>
            </a:endParaRPr>
          </a:p>
        </p:txBody>
      </p:sp>
      <p:sp>
        <p:nvSpPr>
          <p:cNvPr id="19" name="Google Shape;85;p17">
            <a:extLst>
              <a:ext uri="{FF2B5EF4-FFF2-40B4-BE49-F238E27FC236}">
                <a16:creationId xmlns:a16="http://schemas.microsoft.com/office/drawing/2014/main" id="{7C93799F-6365-2340-859E-C04BCE89910D}"/>
              </a:ext>
            </a:extLst>
          </p:cNvPr>
          <p:cNvSpPr/>
          <p:nvPr/>
        </p:nvSpPr>
        <p:spPr>
          <a:xfrm>
            <a:off x="52672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Notable Events</a:t>
            </a:r>
            <a:endParaRPr sz="933" b="1" dirty="0">
              <a:latin typeface="+mj-lt"/>
            </a:endParaRPr>
          </a:p>
        </p:txBody>
      </p:sp>
      <p:sp>
        <p:nvSpPr>
          <p:cNvPr id="20" name="Google Shape;86;p17">
            <a:extLst>
              <a:ext uri="{FF2B5EF4-FFF2-40B4-BE49-F238E27FC236}">
                <a16:creationId xmlns:a16="http://schemas.microsoft.com/office/drawing/2014/main" id="{425F2145-0A48-804C-9E4F-934EAE724973}"/>
              </a:ext>
            </a:extLst>
          </p:cNvPr>
          <p:cNvSpPr/>
          <p:nvPr/>
        </p:nvSpPr>
        <p:spPr>
          <a:xfrm>
            <a:off x="67984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Management Overview</a:t>
            </a:r>
            <a:endParaRPr sz="933" b="1" dirty="0">
              <a:latin typeface="+mj-lt"/>
            </a:endParaRPr>
          </a:p>
        </p:txBody>
      </p:sp>
      <p:sp>
        <p:nvSpPr>
          <p:cNvPr id="21" name="Google Shape;87;p17">
            <a:extLst>
              <a:ext uri="{FF2B5EF4-FFF2-40B4-BE49-F238E27FC236}">
                <a16:creationId xmlns:a16="http://schemas.microsoft.com/office/drawing/2014/main" id="{DCD12B17-767B-6948-9FD1-2B7F2B04FE00}"/>
              </a:ext>
            </a:extLst>
          </p:cNvPr>
          <p:cNvSpPr/>
          <p:nvPr/>
        </p:nvSpPr>
        <p:spPr>
          <a:xfrm>
            <a:off x="83296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Financial Statements</a:t>
            </a:r>
            <a:endParaRPr sz="933" b="1" dirty="0">
              <a:latin typeface="+mj-lt"/>
            </a:endParaRPr>
          </a:p>
        </p:txBody>
      </p:sp>
      <p:sp>
        <p:nvSpPr>
          <p:cNvPr id="22" name="Google Shape;88;p17">
            <a:extLst>
              <a:ext uri="{FF2B5EF4-FFF2-40B4-BE49-F238E27FC236}">
                <a16:creationId xmlns:a16="http://schemas.microsoft.com/office/drawing/2014/main" id="{0203E1AD-DA6D-FC48-BF20-9C2079CB88EC}"/>
              </a:ext>
            </a:extLst>
          </p:cNvPr>
          <p:cNvSpPr/>
          <p:nvPr/>
        </p:nvSpPr>
        <p:spPr>
          <a:xfrm>
            <a:off x="3736017"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Company Overview</a:t>
            </a:r>
            <a:endParaRPr sz="933" b="1" dirty="0">
              <a:latin typeface="+mj-lt"/>
            </a:endParaRPr>
          </a:p>
        </p:txBody>
      </p:sp>
      <p:sp>
        <p:nvSpPr>
          <p:cNvPr id="23" name="Google Shape;89;p17">
            <a:extLst>
              <a:ext uri="{FF2B5EF4-FFF2-40B4-BE49-F238E27FC236}">
                <a16:creationId xmlns:a16="http://schemas.microsoft.com/office/drawing/2014/main" id="{2456EDCF-879F-9C4B-911D-2F5708EE72F1}"/>
              </a:ext>
            </a:extLst>
          </p:cNvPr>
          <p:cNvSpPr/>
          <p:nvPr/>
        </p:nvSpPr>
        <p:spPr>
          <a:xfrm>
            <a:off x="98608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Recommendation</a:t>
            </a:r>
            <a:endParaRPr sz="933" b="1" dirty="0">
              <a:latin typeface="+mj-lt"/>
            </a:endParaRPr>
          </a:p>
        </p:txBody>
      </p:sp>
      <p:pic>
        <p:nvPicPr>
          <p:cNvPr id="3" name="Picture 2">
            <a:extLst>
              <a:ext uri="{FF2B5EF4-FFF2-40B4-BE49-F238E27FC236}">
                <a16:creationId xmlns:a16="http://schemas.microsoft.com/office/drawing/2014/main" id="{E15A97D7-AF95-884B-BE9C-9B0657A01617}"/>
              </a:ext>
            </a:extLst>
          </p:cNvPr>
          <p:cNvPicPr>
            <a:picLocks noChangeAspect="1"/>
          </p:cNvPicPr>
          <p:nvPr/>
        </p:nvPicPr>
        <p:blipFill>
          <a:blip r:embed="rId3"/>
          <a:stretch>
            <a:fillRect/>
          </a:stretch>
        </p:blipFill>
        <p:spPr>
          <a:xfrm>
            <a:off x="0" y="1159867"/>
            <a:ext cx="12192000" cy="5084195"/>
          </a:xfrm>
          <a:prstGeom prst="rect">
            <a:avLst/>
          </a:prstGeom>
        </p:spPr>
      </p:pic>
    </p:spTree>
    <p:extLst>
      <p:ext uri="{BB962C8B-B14F-4D97-AF65-F5344CB8AC3E}">
        <p14:creationId xmlns:p14="http://schemas.microsoft.com/office/powerpoint/2010/main" val="69242557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7"/>
          <p:cNvSpPr txBox="1">
            <a:spLocks noGrp="1"/>
          </p:cNvSpPr>
          <p:nvPr>
            <p:ph type="body" idx="1"/>
          </p:nvPr>
        </p:nvSpPr>
        <p:spPr>
          <a:xfrm>
            <a:off x="415600" y="1341317"/>
            <a:ext cx="11360800" cy="4555200"/>
          </a:xfrm>
          <a:prstGeom prst="rect">
            <a:avLst/>
          </a:prstGeom>
        </p:spPr>
        <p:txBody>
          <a:bodyPr spcFirstLastPara="1" wrap="square" lIns="121900" tIns="121900" rIns="121900" bIns="121900" anchor="t" anchorCtr="0">
            <a:noAutofit/>
          </a:bodyPr>
          <a:lstStyle/>
          <a:p>
            <a:pPr marL="0" indent="0">
              <a:buNone/>
            </a:pPr>
            <a:r>
              <a:rPr lang="en" dirty="0">
                <a:latin typeface="+mj-lt"/>
                <a:ea typeface="Times New Roman"/>
                <a:cs typeface="Times New Roman"/>
                <a:sym typeface="Times New Roman"/>
              </a:rPr>
              <a:t> </a:t>
            </a:r>
            <a:br>
              <a:rPr lang="en" dirty="0">
                <a:latin typeface="+mj-lt"/>
                <a:ea typeface="Times New Roman"/>
                <a:cs typeface="Times New Roman"/>
                <a:sym typeface="Times New Roman"/>
              </a:rPr>
            </a:br>
            <a:endParaRPr dirty="0">
              <a:latin typeface="+mj-lt"/>
              <a:ea typeface="Times New Roman"/>
              <a:cs typeface="Times New Roman"/>
              <a:sym typeface="Times New Roman"/>
            </a:endParaRPr>
          </a:p>
          <a:p>
            <a:pPr marL="0" indent="0" algn="ctr">
              <a:lnSpc>
                <a:spcPct val="100000"/>
              </a:lnSpc>
              <a:spcBef>
                <a:spcPts val="2133"/>
              </a:spcBef>
              <a:buNone/>
            </a:pPr>
            <a:r>
              <a:rPr lang="en" sz="1867" b="1" dirty="0">
                <a:solidFill>
                  <a:srgbClr val="FFFFFF"/>
                </a:solidFill>
                <a:latin typeface="+mj-lt"/>
                <a:ea typeface="Times New Roman"/>
                <a:cs typeface="Times New Roman"/>
                <a:sym typeface="Times New Roman"/>
              </a:rPr>
              <a:t>Select</a:t>
            </a:r>
            <a:endParaRPr sz="1867" b="1" dirty="0">
              <a:solidFill>
                <a:srgbClr val="FFFFFF"/>
              </a:solidFill>
              <a:latin typeface="+mj-lt"/>
              <a:ea typeface="Times New Roman"/>
              <a:cs typeface="Times New Roman"/>
              <a:sym typeface="Times New Roman"/>
            </a:endParaRPr>
          </a:p>
          <a:p>
            <a:pPr marL="0" indent="0" algn="ctr">
              <a:lnSpc>
                <a:spcPct val="100000"/>
              </a:lnSpc>
              <a:buNone/>
            </a:pPr>
            <a:r>
              <a:rPr lang="en" sz="1867" b="1" dirty="0">
                <a:solidFill>
                  <a:srgbClr val="FFFFFF"/>
                </a:solidFill>
                <a:latin typeface="+mj-lt"/>
                <a:ea typeface="Times New Roman"/>
                <a:cs typeface="Times New Roman"/>
                <a:sym typeface="Times New Roman"/>
              </a:rPr>
              <a:t>Select</a:t>
            </a:r>
            <a:endParaRPr sz="1867" b="1" dirty="0">
              <a:solidFill>
                <a:srgbClr val="FFFFFF"/>
              </a:solidFill>
              <a:latin typeface="+mj-lt"/>
              <a:ea typeface="Times New Roman"/>
              <a:cs typeface="Times New Roman"/>
              <a:sym typeface="Times New Roman"/>
            </a:endParaRPr>
          </a:p>
          <a:p>
            <a:pPr marL="0" indent="0" algn="ctr">
              <a:lnSpc>
                <a:spcPct val="100000"/>
              </a:lnSpc>
              <a:buNone/>
            </a:pPr>
            <a:r>
              <a:rPr lang="en" sz="1867" b="1" dirty="0">
                <a:solidFill>
                  <a:srgbClr val="FFFFFF"/>
                </a:solidFill>
                <a:latin typeface="+mj-lt"/>
                <a:ea typeface="Times New Roman"/>
                <a:cs typeface="Times New Roman"/>
                <a:sym typeface="Times New Roman"/>
              </a:rPr>
              <a:t>Select</a:t>
            </a:r>
            <a:endParaRPr sz="1867" b="1" dirty="0">
              <a:solidFill>
                <a:srgbClr val="FFFFFF"/>
              </a:solidFill>
              <a:latin typeface="+mj-lt"/>
              <a:ea typeface="Times New Roman"/>
              <a:cs typeface="Times New Roman"/>
              <a:sym typeface="Times New Roman"/>
            </a:endParaRPr>
          </a:p>
          <a:p>
            <a:pPr marL="0" indent="0">
              <a:buNone/>
            </a:pPr>
            <a:br>
              <a:rPr lang="en" dirty="0">
                <a:latin typeface="+mj-lt"/>
                <a:ea typeface="Times New Roman"/>
                <a:cs typeface="Times New Roman"/>
                <a:sym typeface="Times New Roman"/>
              </a:rPr>
            </a:br>
            <a:br>
              <a:rPr lang="en" dirty="0">
                <a:latin typeface="+mj-lt"/>
                <a:ea typeface="Times New Roman"/>
                <a:cs typeface="Times New Roman"/>
                <a:sym typeface="Times New Roman"/>
              </a:rPr>
            </a:br>
            <a:endParaRPr dirty="0">
              <a:latin typeface="+mj-lt"/>
              <a:ea typeface="Times New Roman"/>
              <a:cs typeface="Times New Roman"/>
              <a:sym typeface="Times New Roman"/>
            </a:endParaRPr>
          </a:p>
          <a:p>
            <a:pPr marL="0" indent="0">
              <a:spcBef>
                <a:spcPts val="2133"/>
              </a:spcBef>
              <a:spcAft>
                <a:spcPts val="2133"/>
              </a:spcAft>
              <a:buNone/>
            </a:pPr>
            <a:endParaRPr dirty="0">
              <a:latin typeface="+mj-lt"/>
              <a:ea typeface="Times New Roman"/>
              <a:cs typeface="Times New Roman"/>
              <a:sym typeface="Times New Roman"/>
            </a:endParaRPr>
          </a:p>
        </p:txBody>
      </p:sp>
      <p:sp>
        <p:nvSpPr>
          <p:cNvPr id="97" name="Google Shape;97;p17"/>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r>
              <a:rPr lang="en" sz="2667" b="1" dirty="0">
                <a:latin typeface="+mj-lt"/>
                <a:ea typeface="Times New Roman"/>
                <a:cs typeface="Times New Roman"/>
                <a:sym typeface="Times New Roman"/>
              </a:rPr>
              <a:t>1Y Industry Comparison</a:t>
            </a:r>
            <a:endParaRPr sz="2667" dirty="0">
              <a:latin typeface="+mj-lt"/>
            </a:endParaRPr>
          </a:p>
        </p:txBody>
      </p:sp>
      <p:cxnSp>
        <p:nvCxnSpPr>
          <p:cNvPr id="98" name="Google Shape;98;p17"/>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sp>
        <p:nvSpPr>
          <p:cNvPr id="99" name="Google Shape;99;p17"/>
          <p:cNvSpPr txBox="1"/>
          <p:nvPr/>
        </p:nvSpPr>
        <p:spPr>
          <a:xfrm>
            <a:off x="415600" y="840033"/>
            <a:ext cx="2648000" cy="394400"/>
          </a:xfrm>
          <a:prstGeom prst="rect">
            <a:avLst/>
          </a:prstGeom>
          <a:noFill/>
          <a:ln>
            <a:noFill/>
          </a:ln>
        </p:spPr>
        <p:txBody>
          <a:bodyPr spcFirstLastPara="1" wrap="square" lIns="121900" tIns="121900" rIns="121900" bIns="121900" anchor="t" anchorCtr="0">
            <a:noAutofit/>
          </a:bodyPr>
          <a:lstStyle/>
          <a:p>
            <a:endParaRPr sz="1467" dirty="0">
              <a:latin typeface="+mj-lt"/>
              <a:ea typeface="Times New Roman"/>
              <a:cs typeface="Times New Roman"/>
              <a:sym typeface="Times New Roman"/>
            </a:endParaRPr>
          </a:p>
        </p:txBody>
      </p:sp>
      <p:sp>
        <p:nvSpPr>
          <p:cNvPr id="16" name="Google Shape;82;p17">
            <a:extLst>
              <a:ext uri="{FF2B5EF4-FFF2-40B4-BE49-F238E27FC236}">
                <a16:creationId xmlns:a16="http://schemas.microsoft.com/office/drawing/2014/main" id="{EB998EAF-6A49-BE4B-86FB-0608D22DC659}"/>
              </a:ext>
            </a:extLst>
          </p:cNvPr>
          <p:cNvSpPr/>
          <p:nvPr/>
        </p:nvSpPr>
        <p:spPr>
          <a:xfrm>
            <a:off x="0" y="6482300"/>
            <a:ext cx="12203837" cy="375600"/>
          </a:xfrm>
          <a:prstGeom prst="rect">
            <a:avLst/>
          </a:prstGeom>
          <a:solidFill>
            <a:srgbClr val="0070C0"/>
          </a:solidFill>
          <a:ln>
            <a:noFill/>
          </a:ln>
        </p:spPr>
        <p:txBody>
          <a:bodyPr spcFirstLastPara="1" wrap="square" lIns="121900" tIns="121900" rIns="121900" bIns="121900" anchor="ctr" anchorCtr="0">
            <a:noAutofit/>
          </a:bodyPr>
          <a:lstStyle/>
          <a:p>
            <a:endParaRPr sz="1867">
              <a:latin typeface="+mj-lt"/>
            </a:endParaRPr>
          </a:p>
        </p:txBody>
      </p:sp>
      <p:sp>
        <p:nvSpPr>
          <p:cNvPr id="17" name="Google Shape;83;p17">
            <a:extLst>
              <a:ext uri="{FF2B5EF4-FFF2-40B4-BE49-F238E27FC236}">
                <a16:creationId xmlns:a16="http://schemas.microsoft.com/office/drawing/2014/main" id="{F32DFF72-84E2-C140-AF69-732A992E0831}"/>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Overview</a:t>
            </a:r>
            <a:endParaRPr sz="933" b="1" dirty="0">
              <a:solidFill>
                <a:schemeClr val="tx1"/>
              </a:solidFill>
              <a:latin typeface="+mj-lt"/>
            </a:endParaRPr>
          </a:p>
        </p:txBody>
      </p:sp>
      <p:sp>
        <p:nvSpPr>
          <p:cNvPr id="18" name="Google Shape;84;p17">
            <a:extLst>
              <a:ext uri="{FF2B5EF4-FFF2-40B4-BE49-F238E27FC236}">
                <a16:creationId xmlns:a16="http://schemas.microsoft.com/office/drawing/2014/main" id="{19DE98F1-EBBF-6E44-96F5-72E48BE9848C}"/>
              </a:ext>
            </a:extLst>
          </p:cNvPr>
          <p:cNvSpPr/>
          <p:nvPr/>
        </p:nvSpPr>
        <p:spPr>
          <a:xfrm>
            <a:off x="2204833" y="6541700"/>
            <a:ext cx="1531200" cy="256800"/>
          </a:xfrm>
          <a:prstGeom prst="chevron">
            <a:avLst>
              <a:gd name="adj" fmla="val 50000"/>
            </a:avLst>
          </a:prstGeom>
          <a:solidFill>
            <a:schemeClr val="tx1">
              <a:lumMod val="65000"/>
              <a:lumOff val="3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bg1"/>
                </a:solidFill>
                <a:latin typeface="+mj-lt"/>
              </a:rPr>
              <a:t>Stock Performance </a:t>
            </a:r>
            <a:endParaRPr sz="933" b="1" dirty="0">
              <a:solidFill>
                <a:schemeClr val="bg1"/>
              </a:solidFill>
              <a:latin typeface="+mj-lt"/>
            </a:endParaRPr>
          </a:p>
        </p:txBody>
      </p:sp>
      <p:sp>
        <p:nvSpPr>
          <p:cNvPr id="19" name="Google Shape;85;p17">
            <a:extLst>
              <a:ext uri="{FF2B5EF4-FFF2-40B4-BE49-F238E27FC236}">
                <a16:creationId xmlns:a16="http://schemas.microsoft.com/office/drawing/2014/main" id="{BE90A059-D405-814C-B389-164DE8AD1CCA}"/>
              </a:ext>
            </a:extLst>
          </p:cNvPr>
          <p:cNvSpPr/>
          <p:nvPr/>
        </p:nvSpPr>
        <p:spPr>
          <a:xfrm>
            <a:off x="52672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Notable Events</a:t>
            </a:r>
            <a:endParaRPr sz="933" b="1" dirty="0">
              <a:latin typeface="+mj-lt"/>
            </a:endParaRPr>
          </a:p>
        </p:txBody>
      </p:sp>
      <p:sp>
        <p:nvSpPr>
          <p:cNvPr id="20" name="Google Shape;86;p17">
            <a:extLst>
              <a:ext uri="{FF2B5EF4-FFF2-40B4-BE49-F238E27FC236}">
                <a16:creationId xmlns:a16="http://schemas.microsoft.com/office/drawing/2014/main" id="{D0D80F5F-C505-944B-A77A-BF45DBF4EBF0}"/>
              </a:ext>
            </a:extLst>
          </p:cNvPr>
          <p:cNvSpPr/>
          <p:nvPr/>
        </p:nvSpPr>
        <p:spPr>
          <a:xfrm>
            <a:off x="67984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Management Overview</a:t>
            </a:r>
            <a:endParaRPr sz="933" b="1" dirty="0">
              <a:latin typeface="+mj-lt"/>
            </a:endParaRPr>
          </a:p>
        </p:txBody>
      </p:sp>
      <p:sp>
        <p:nvSpPr>
          <p:cNvPr id="21" name="Google Shape;87;p17">
            <a:extLst>
              <a:ext uri="{FF2B5EF4-FFF2-40B4-BE49-F238E27FC236}">
                <a16:creationId xmlns:a16="http://schemas.microsoft.com/office/drawing/2014/main" id="{001B3331-8D8B-5A42-B23D-BDCC5086ABF9}"/>
              </a:ext>
            </a:extLst>
          </p:cNvPr>
          <p:cNvSpPr/>
          <p:nvPr/>
        </p:nvSpPr>
        <p:spPr>
          <a:xfrm>
            <a:off x="83296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Financial Statements</a:t>
            </a:r>
            <a:endParaRPr sz="933" b="1" dirty="0">
              <a:latin typeface="+mj-lt"/>
            </a:endParaRPr>
          </a:p>
        </p:txBody>
      </p:sp>
      <p:sp>
        <p:nvSpPr>
          <p:cNvPr id="22" name="Google Shape;88;p17">
            <a:extLst>
              <a:ext uri="{FF2B5EF4-FFF2-40B4-BE49-F238E27FC236}">
                <a16:creationId xmlns:a16="http://schemas.microsoft.com/office/drawing/2014/main" id="{0779414C-1CB1-044A-BFA0-52280597B5B8}"/>
              </a:ext>
            </a:extLst>
          </p:cNvPr>
          <p:cNvSpPr/>
          <p:nvPr/>
        </p:nvSpPr>
        <p:spPr>
          <a:xfrm>
            <a:off x="3736017"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Company Overview</a:t>
            </a:r>
            <a:endParaRPr sz="933" b="1" dirty="0">
              <a:latin typeface="+mj-lt"/>
            </a:endParaRPr>
          </a:p>
        </p:txBody>
      </p:sp>
      <p:sp>
        <p:nvSpPr>
          <p:cNvPr id="23" name="Google Shape;89;p17">
            <a:extLst>
              <a:ext uri="{FF2B5EF4-FFF2-40B4-BE49-F238E27FC236}">
                <a16:creationId xmlns:a16="http://schemas.microsoft.com/office/drawing/2014/main" id="{FA9440DE-5428-204E-906E-28EE9ED0887B}"/>
              </a:ext>
            </a:extLst>
          </p:cNvPr>
          <p:cNvSpPr/>
          <p:nvPr/>
        </p:nvSpPr>
        <p:spPr>
          <a:xfrm>
            <a:off x="98608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Recommendation</a:t>
            </a:r>
            <a:endParaRPr sz="933" b="1" dirty="0">
              <a:latin typeface="+mj-lt"/>
            </a:endParaRPr>
          </a:p>
        </p:txBody>
      </p:sp>
      <p:pic>
        <p:nvPicPr>
          <p:cNvPr id="6" name="Picture 5" descr="Chart, line chart&#10;&#10;Description automatically generated">
            <a:extLst>
              <a:ext uri="{FF2B5EF4-FFF2-40B4-BE49-F238E27FC236}">
                <a16:creationId xmlns:a16="http://schemas.microsoft.com/office/drawing/2014/main" id="{33CB9CCC-2164-4A4B-92E1-9BD5F413F3AC}"/>
              </a:ext>
            </a:extLst>
          </p:cNvPr>
          <p:cNvPicPr>
            <a:picLocks noChangeAspect="1"/>
          </p:cNvPicPr>
          <p:nvPr/>
        </p:nvPicPr>
        <p:blipFill>
          <a:blip r:embed="rId3"/>
          <a:stretch>
            <a:fillRect/>
          </a:stretch>
        </p:blipFill>
        <p:spPr>
          <a:xfrm>
            <a:off x="1094134" y="1046253"/>
            <a:ext cx="10003732" cy="5210983"/>
          </a:xfrm>
          <a:prstGeom prst="rect">
            <a:avLst/>
          </a:prstGeom>
        </p:spPr>
      </p:pic>
    </p:spTree>
    <p:extLst>
      <p:ext uri="{BB962C8B-B14F-4D97-AF65-F5344CB8AC3E}">
        <p14:creationId xmlns:p14="http://schemas.microsoft.com/office/powerpoint/2010/main" val="66146612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7"/>
          <p:cNvSpPr txBox="1">
            <a:spLocks noGrp="1"/>
          </p:cNvSpPr>
          <p:nvPr>
            <p:ph type="body" idx="1"/>
          </p:nvPr>
        </p:nvSpPr>
        <p:spPr>
          <a:xfrm>
            <a:off x="415600" y="1341317"/>
            <a:ext cx="11360800" cy="4555200"/>
          </a:xfrm>
          <a:prstGeom prst="rect">
            <a:avLst/>
          </a:prstGeom>
        </p:spPr>
        <p:txBody>
          <a:bodyPr spcFirstLastPara="1" wrap="square" lIns="121900" tIns="121900" rIns="121900" bIns="121900" anchor="t" anchorCtr="0">
            <a:noAutofit/>
          </a:bodyPr>
          <a:lstStyle/>
          <a:p>
            <a:pPr marL="0" indent="0">
              <a:buNone/>
            </a:pPr>
            <a:r>
              <a:rPr lang="en" dirty="0">
                <a:latin typeface="+mj-lt"/>
                <a:ea typeface="Times New Roman"/>
                <a:cs typeface="Times New Roman"/>
                <a:sym typeface="Times New Roman"/>
              </a:rPr>
              <a:t> </a:t>
            </a:r>
            <a:br>
              <a:rPr lang="en" dirty="0">
                <a:latin typeface="+mj-lt"/>
                <a:ea typeface="Times New Roman"/>
                <a:cs typeface="Times New Roman"/>
                <a:sym typeface="Times New Roman"/>
              </a:rPr>
            </a:br>
            <a:endParaRPr dirty="0">
              <a:latin typeface="+mj-lt"/>
              <a:ea typeface="Times New Roman"/>
              <a:cs typeface="Times New Roman"/>
              <a:sym typeface="Times New Roman"/>
            </a:endParaRPr>
          </a:p>
          <a:p>
            <a:pPr marL="0" indent="0" algn="ctr">
              <a:lnSpc>
                <a:spcPct val="100000"/>
              </a:lnSpc>
              <a:spcBef>
                <a:spcPts val="2133"/>
              </a:spcBef>
              <a:buNone/>
            </a:pPr>
            <a:r>
              <a:rPr lang="en" sz="1867" b="1" dirty="0">
                <a:solidFill>
                  <a:srgbClr val="FFFFFF"/>
                </a:solidFill>
                <a:latin typeface="+mj-lt"/>
                <a:ea typeface="Times New Roman"/>
                <a:cs typeface="Times New Roman"/>
                <a:sym typeface="Times New Roman"/>
              </a:rPr>
              <a:t>Select</a:t>
            </a:r>
            <a:endParaRPr sz="1867" b="1" dirty="0">
              <a:solidFill>
                <a:srgbClr val="FFFFFF"/>
              </a:solidFill>
              <a:latin typeface="+mj-lt"/>
              <a:ea typeface="Times New Roman"/>
              <a:cs typeface="Times New Roman"/>
              <a:sym typeface="Times New Roman"/>
            </a:endParaRPr>
          </a:p>
          <a:p>
            <a:pPr marL="0" indent="0" algn="ctr">
              <a:lnSpc>
                <a:spcPct val="100000"/>
              </a:lnSpc>
              <a:buNone/>
            </a:pPr>
            <a:r>
              <a:rPr lang="en" sz="1867" b="1" dirty="0">
                <a:solidFill>
                  <a:srgbClr val="FFFFFF"/>
                </a:solidFill>
                <a:latin typeface="+mj-lt"/>
                <a:ea typeface="Times New Roman"/>
                <a:cs typeface="Times New Roman"/>
                <a:sym typeface="Times New Roman"/>
              </a:rPr>
              <a:t>Select</a:t>
            </a:r>
            <a:endParaRPr sz="1867" b="1" dirty="0">
              <a:solidFill>
                <a:srgbClr val="FFFFFF"/>
              </a:solidFill>
              <a:latin typeface="+mj-lt"/>
              <a:ea typeface="Times New Roman"/>
              <a:cs typeface="Times New Roman"/>
              <a:sym typeface="Times New Roman"/>
            </a:endParaRPr>
          </a:p>
          <a:p>
            <a:pPr marL="0" indent="0" algn="ctr">
              <a:lnSpc>
                <a:spcPct val="100000"/>
              </a:lnSpc>
              <a:buNone/>
            </a:pPr>
            <a:r>
              <a:rPr lang="en" sz="1867" b="1" dirty="0">
                <a:solidFill>
                  <a:srgbClr val="FFFFFF"/>
                </a:solidFill>
                <a:latin typeface="+mj-lt"/>
                <a:ea typeface="Times New Roman"/>
                <a:cs typeface="Times New Roman"/>
                <a:sym typeface="Times New Roman"/>
              </a:rPr>
              <a:t>Select</a:t>
            </a:r>
            <a:endParaRPr sz="1867" b="1" dirty="0">
              <a:solidFill>
                <a:srgbClr val="FFFFFF"/>
              </a:solidFill>
              <a:latin typeface="+mj-lt"/>
              <a:ea typeface="Times New Roman"/>
              <a:cs typeface="Times New Roman"/>
              <a:sym typeface="Times New Roman"/>
            </a:endParaRPr>
          </a:p>
          <a:p>
            <a:pPr marL="0" indent="0">
              <a:buNone/>
            </a:pPr>
            <a:br>
              <a:rPr lang="en" dirty="0">
                <a:latin typeface="+mj-lt"/>
                <a:ea typeface="Times New Roman"/>
                <a:cs typeface="Times New Roman"/>
                <a:sym typeface="Times New Roman"/>
              </a:rPr>
            </a:br>
            <a:br>
              <a:rPr lang="en" dirty="0">
                <a:latin typeface="+mj-lt"/>
                <a:ea typeface="Times New Roman"/>
                <a:cs typeface="Times New Roman"/>
                <a:sym typeface="Times New Roman"/>
              </a:rPr>
            </a:br>
            <a:endParaRPr dirty="0">
              <a:latin typeface="+mj-lt"/>
              <a:ea typeface="Times New Roman"/>
              <a:cs typeface="Times New Roman"/>
              <a:sym typeface="Times New Roman"/>
            </a:endParaRPr>
          </a:p>
          <a:p>
            <a:pPr marL="0" indent="0">
              <a:spcBef>
                <a:spcPts val="2133"/>
              </a:spcBef>
              <a:spcAft>
                <a:spcPts val="2133"/>
              </a:spcAft>
              <a:buNone/>
            </a:pPr>
            <a:endParaRPr dirty="0">
              <a:latin typeface="+mj-lt"/>
              <a:ea typeface="Times New Roman"/>
              <a:cs typeface="Times New Roman"/>
              <a:sym typeface="Times New Roman"/>
            </a:endParaRPr>
          </a:p>
        </p:txBody>
      </p:sp>
      <p:sp>
        <p:nvSpPr>
          <p:cNvPr id="97" name="Google Shape;97;p17"/>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r>
              <a:rPr lang="en" sz="2667" b="1" dirty="0">
                <a:latin typeface="+mj-lt"/>
                <a:ea typeface="Times New Roman"/>
                <a:cs typeface="Times New Roman"/>
                <a:sym typeface="Times New Roman"/>
              </a:rPr>
              <a:t>Peer Comparison</a:t>
            </a:r>
            <a:endParaRPr sz="2667" dirty="0">
              <a:latin typeface="+mj-lt"/>
            </a:endParaRPr>
          </a:p>
        </p:txBody>
      </p:sp>
      <p:cxnSp>
        <p:nvCxnSpPr>
          <p:cNvPr id="98" name="Google Shape;98;p17"/>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sp>
        <p:nvSpPr>
          <p:cNvPr id="99" name="Google Shape;99;p17"/>
          <p:cNvSpPr txBox="1"/>
          <p:nvPr/>
        </p:nvSpPr>
        <p:spPr>
          <a:xfrm>
            <a:off x="415600" y="840033"/>
            <a:ext cx="2648000" cy="394400"/>
          </a:xfrm>
          <a:prstGeom prst="rect">
            <a:avLst/>
          </a:prstGeom>
          <a:noFill/>
          <a:ln>
            <a:noFill/>
          </a:ln>
        </p:spPr>
        <p:txBody>
          <a:bodyPr spcFirstLastPara="1" wrap="square" lIns="121900" tIns="121900" rIns="121900" bIns="121900" anchor="t" anchorCtr="0">
            <a:noAutofit/>
          </a:bodyPr>
          <a:lstStyle/>
          <a:p>
            <a:endParaRPr sz="1467" dirty="0">
              <a:latin typeface="+mj-lt"/>
              <a:ea typeface="Times New Roman"/>
              <a:cs typeface="Times New Roman"/>
              <a:sym typeface="Times New Roman"/>
            </a:endParaRPr>
          </a:p>
        </p:txBody>
      </p:sp>
      <p:sp>
        <p:nvSpPr>
          <p:cNvPr id="16" name="Google Shape;82;p17">
            <a:extLst>
              <a:ext uri="{FF2B5EF4-FFF2-40B4-BE49-F238E27FC236}">
                <a16:creationId xmlns:a16="http://schemas.microsoft.com/office/drawing/2014/main" id="{EB998EAF-6A49-BE4B-86FB-0608D22DC659}"/>
              </a:ext>
            </a:extLst>
          </p:cNvPr>
          <p:cNvSpPr/>
          <p:nvPr/>
        </p:nvSpPr>
        <p:spPr>
          <a:xfrm>
            <a:off x="0" y="6482300"/>
            <a:ext cx="12203837" cy="375600"/>
          </a:xfrm>
          <a:prstGeom prst="rect">
            <a:avLst/>
          </a:prstGeom>
          <a:solidFill>
            <a:srgbClr val="0070C0"/>
          </a:solidFill>
          <a:ln>
            <a:noFill/>
          </a:ln>
        </p:spPr>
        <p:txBody>
          <a:bodyPr spcFirstLastPara="1" wrap="square" lIns="121900" tIns="121900" rIns="121900" bIns="121900" anchor="ctr" anchorCtr="0">
            <a:noAutofit/>
          </a:bodyPr>
          <a:lstStyle/>
          <a:p>
            <a:endParaRPr sz="1867">
              <a:latin typeface="+mj-lt"/>
            </a:endParaRPr>
          </a:p>
        </p:txBody>
      </p:sp>
      <p:sp>
        <p:nvSpPr>
          <p:cNvPr id="17" name="Google Shape;83;p17">
            <a:extLst>
              <a:ext uri="{FF2B5EF4-FFF2-40B4-BE49-F238E27FC236}">
                <a16:creationId xmlns:a16="http://schemas.microsoft.com/office/drawing/2014/main" id="{F32DFF72-84E2-C140-AF69-732A992E0831}"/>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Overview</a:t>
            </a:r>
            <a:endParaRPr sz="933" b="1" dirty="0">
              <a:solidFill>
                <a:schemeClr val="tx1"/>
              </a:solidFill>
              <a:latin typeface="+mj-lt"/>
            </a:endParaRPr>
          </a:p>
        </p:txBody>
      </p:sp>
      <p:sp>
        <p:nvSpPr>
          <p:cNvPr id="18" name="Google Shape;84;p17">
            <a:extLst>
              <a:ext uri="{FF2B5EF4-FFF2-40B4-BE49-F238E27FC236}">
                <a16:creationId xmlns:a16="http://schemas.microsoft.com/office/drawing/2014/main" id="{19DE98F1-EBBF-6E44-96F5-72E48BE9848C}"/>
              </a:ext>
            </a:extLst>
          </p:cNvPr>
          <p:cNvSpPr/>
          <p:nvPr/>
        </p:nvSpPr>
        <p:spPr>
          <a:xfrm>
            <a:off x="2204833" y="6541700"/>
            <a:ext cx="1531200" cy="256800"/>
          </a:xfrm>
          <a:prstGeom prst="chevron">
            <a:avLst>
              <a:gd name="adj" fmla="val 50000"/>
            </a:avLst>
          </a:prstGeom>
          <a:solidFill>
            <a:schemeClr val="tx1">
              <a:lumMod val="65000"/>
              <a:lumOff val="3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bg1"/>
                </a:solidFill>
                <a:latin typeface="+mj-lt"/>
              </a:rPr>
              <a:t>Stock Performance </a:t>
            </a:r>
            <a:endParaRPr sz="933" b="1" dirty="0">
              <a:solidFill>
                <a:schemeClr val="bg1"/>
              </a:solidFill>
              <a:latin typeface="+mj-lt"/>
            </a:endParaRPr>
          </a:p>
        </p:txBody>
      </p:sp>
      <p:sp>
        <p:nvSpPr>
          <p:cNvPr id="19" name="Google Shape;85;p17">
            <a:extLst>
              <a:ext uri="{FF2B5EF4-FFF2-40B4-BE49-F238E27FC236}">
                <a16:creationId xmlns:a16="http://schemas.microsoft.com/office/drawing/2014/main" id="{BE90A059-D405-814C-B389-164DE8AD1CCA}"/>
              </a:ext>
            </a:extLst>
          </p:cNvPr>
          <p:cNvSpPr/>
          <p:nvPr/>
        </p:nvSpPr>
        <p:spPr>
          <a:xfrm>
            <a:off x="52672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Notable Events</a:t>
            </a:r>
            <a:endParaRPr sz="933" b="1" dirty="0">
              <a:latin typeface="+mj-lt"/>
            </a:endParaRPr>
          </a:p>
        </p:txBody>
      </p:sp>
      <p:sp>
        <p:nvSpPr>
          <p:cNvPr id="20" name="Google Shape;86;p17">
            <a:extLst>
              <a:ext uri="{FF2B5EF4-FFF2-40B4-BE49-F238E27FC236}">
                <a16:creationId xmlns:a16="http://schemas.microsoft.com/office/drawing/2014/main" id="{D0D80F5F-C505-944B-A77A-BF45DBF4EBF0}"/>
              </a:ext>
            </a:extLst>
          </p:cNvPr>
          <p:cNvSpPr/>
          <p:nvPr/>
        </p:nvSpPr>
        <p:spPr>
          <a:xfrm>
            <a:off x="67984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Management Overview</a:t>
            </a:r>
            <a:endParaRPr sz="933" b="1" dirty="0">
              <a:latin typeface="+mj-lt"/>
            </a:endParaRPr>
          </a:p>
        </p:txBody>
      </p:sp>
      <p:sp>
        <p:nvSpPr>
          <p:cNvPr id="21" name="Google Shape;87;p17">
            <a:extLst>
              <a:ext uri="{FF2B5EF4-FFF2-40B4-BE49-F238E27FC236}">
                <a16:creationId xmlns:a16="http://schemas.microsoft.com/office/drawing/2014/main" id="{001B3331-8D8B-5A42-B23D-BDCC5086ABF9}"/>
              </a:ext>
            </a:extLst>
          </p:cNvPr>
          <p:cNvSpPr/>
          <p:nvPr/>
        </p:nvSpPr>
        <p:spPr>
          <a:xfrm>
            <a:off x="83296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Financial Statements</a:t>
            </a:r>
            <a:endParaRPr sz="933" b="1" dirty="0">
              <a:latin typeface="+mj-lt"/>
            </a:endParaRPr>
          </a:p>
        </p:txBody>
      </p:sp>
      <p:sp>
        <p:nvSpPr>
          <p:cNvPr id="22" name="Google Shape;88;p17">
            <a:extLst>
              <a:ext uri="{FF2B5EF4-FFF2-40B4-BE49-F238E27FC236}">
                <a16:creationId xmlns:a16="http://schemas.microsoft.com/office/drawing/2014/main" id="{0779414C-1CB1-044A-BFA0-52280597B5B8}"/>
              </a:ext>
            </a:extLst>
          </p:cNvPr>
          <p:cNvSpPr/>
          <p:nvPr/>
        </p:nvSpPr>
        <p:spPr>
          <a:xfrm>
            <a:off x="3736017"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Company Overview</a:t>
            </a:r>
            <a:endParaRPr sz="933" b="1" dirty="0">
              <a:latin typeface="+mj-lt"/>
            </a:endParaRPr>
          </a:p>
        </p:txBody>
      </p:sp>
      <p:sp>
        <p:nvSpPr>
          <p:cNvPr id="23" name="Google Shape;89;p17">
            <a:extLst>
              <a:ext uri="{FF2B5EF4-FFF2-40B4-BE49-F238E27FC236}">
                <a16:creationId xmlns:a16="http://schemas.microsoft.com/office/drawing/2014/main" id="{FA9440DE-5428-204E-906E-28EE9ED0887B}"/>
              </a:ext>
            </a:extLst>
          </p:cNvPr>
          <p:cNvSpPr/>
          <p:nvPr/>
        </p:nvSpPr>
        <p:spPr>
          <a:xfrm>
            <a:off x="98608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Recommendation</a:t>
            </a:r>
            <a:endParaRPr sz="933" b="1" dirty="0">
              <a:latin typeface="+mj-lt"/>
            </a:endParaRPr>
          </a:p>
        </p:txBody>
      </p:sp>
      <p:pic>
        <p:nvPicPr>
          <p:cNvPr id="3" name="Picture 2" descr="Graphical user interface, chart, line chart&#10;&#10;Description automatically generated">
            <a:extLst>
              <a:ext uri="{FF2B5EF4-FFF2-40B4-BE49-F238E27FC236}">
                <a16:creationId xmlns:a16="http://schemas.microsoft.com/office/drawing/2014/main" id="{D18E4D82-CA1A-9645-8057-A0C39ACC3BF3}"/>
              </a:ext>
            </a:extLst>
          </p:cNvPr>
          <p:cNvPicPr>
            <a:picLocks noChangeAspect="1"/>
          </p:cNvPicPr>
          <p:nvPr/>
        </p:nvPicPr>
        <p:blipFill>
          <a:blip r:embed="rId3"/>
          <a:stretch>
            <a:fillRect/>
          </a:stretch>
        </p:blipFill>
        <p:spPr>
          <a:xfrm>
            <a:off x="1504396" y="1106797"/>
            <a:ext cx="9183209" cy="5203507"/>
          </a:xfrm>
          <a:prstGeom prst="rect">
            <a:avLst/>
          </a:prstGeom>
        </p:spPr>
      </p:pic>
    </p:spTree>
    <p:extLst>
      <p:ext uri="{BB962C8B-B14F-4D97-AF65-F5344CB8AC3E}">
        <p14:creationId xmlns:p14="http://schemas.microsoft.com/office/powerpoint/2010/main" val="73468952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7"/>
          <p:cNvSpPr txBox="1">
            <a:spLocks noGrp="1"/>
          </p:cNvSpPr>
          <p:nvPr>
            <p:ph type="body" idx="1"/>
          </p:nvPr>
        </p:nvSpPr>
        <p:spPr>
          <a:xfrm>
            <a:off x="415600" y="1341317"/>
            <a:ext cx="11360800" cy="4555200"/>
          </a:xfrm>
          <a:prstGeom prst="rect">
            <a:avLst/>
          </a:prstGeom>
        </p:spPr>
        <p:txBody>
          <a:bodyPr spcFirstLastPara="1" wrap="square" lIns="121900" tIns="121900" rIns="121900" bIns="121900" anchor="t" anchorCtr="0">
            <a:noAutofit/>
          </a:bodyPr>
          <a:lstStyle/>
          <a:p>
            <a:pPr marL="0" indent="0">
              <a:buNone/>
            </a:pPr>
            <a:r>
              <a:rPr lang="en" dirty="0">
                <a:latin typeface="+mj-lt"/>
                <a:ea typeface="Times New Roman"/>
                <a:cs typeface="Times New Roman"/>
                <a:sym typeface="Times New Roman"/>
              </a:rPr>
              <a:t> </a:t>
            </a:r>
            <a:br>
              <a:rPr lang="en" dirty="0">
                <a:latin typeface="+mj-lt"/>
                <a:ea typeface="Times New Roman"/>
                <a:cs typeface="Times New Roman"/>
                <a:sym typeface="Times New Roman"/>
              </a:rPr>
            </a:br>
            <a:endParaRPr dirty="0">
              <a:latin typeface="+mj-lt"/>
              <a:ea typeface="Times New Roman"/>
              <a:cs typeface="Times New Roman"/>
              <a:sym typeface="Times New Roman"/>
            </a:endParaRPr>
          </a:p>
          <a:p>
            <a:pPr marL="0" indent="0" algn="ctr">
              <a:lnSpc>
                <a:spcPct val="100000"/>
              </a:lnSpc>
              <a:spcBef>
                <a:spcPts val="2133"/>
              </a:spcBef>
              <a:buNone/>
            </a:pPr>
            <a:r>
              <a:rPr lang="en" sz="1867" b="1" dirty="0">
                <a:solidFill>
                  <a:srgbClr val="FFFFFF"/>
                </a:solidFill>
                <a:latin typeface="+mj-lt"/>
                <a:ea typeface="Times New Roman"/>
                <a:cs typeface="Times New Roman"/>
                <a:sym typeface="Times New Roman"/>
              </a:rPr>
              <a:t>Select</a:t>
            </a:r>
            <a:endParaRPr sz="1867" b="1" dirty="0">
              <a:solidFill>
                <a:srgbClr val="FFFFFF"/>
              </a:solidFill>
              <a:latin typeface="+mj-lt"/>
              <a:ea typeface="Times New Roman"/>
              <a:cs typeface="Times New Roman"/>
              <a:sym typeface="Times New Roman"/>
            </a:endParaRPr>
          </a:p>
          <a:p>
            <a:pPr marL="0" indent="0" algn="ctr">
              <a:lnSpc>
                <a:spcPct val="100000"/>
              </a:lnSpc>
              <a:buNone/>
            </a:pPr>
            <a:r>
              <a:rPr lang="en" sz="1867" b="1" dirty="0">
                <a:solidFill>
                  <a:srgbClr val="FFFFFF"/>
                </a:solidFill>
                <a:latin typeface="+mj-lt"/>
                <a:ea typeface="Times New Roman"/>
                <a:cs typeface="Times New Roman"/>
                <a:sym typeface="Times New Roman"/>
              </a:rPr>
              <a:t>Select</a:t>
            </a:r>
            <a:endParaRPr sz="1867" b="1" dirty="0">
              <a:solidFill>
                <a:srgbClr val="FFFFFF"/>
              </a:solidFill>
              <a:latin typeface="+mj-lt"/>
              <a:ea typeface="Times New Roman"/>
              <a:cs typeface="Times New Roman"/>
              <a:sym typeface="Times New Roman"/>
            </a:endParaRPr>
          </a:p>
          <a:p>
            <a:pPr marL="0" indent="0" algn="ctr">
              <a:lnSpc>
                <a:spcPct val="100000"/>
              </a:lnSpc>
              <a:buNone/>
            </a:pPr>
            <a:r>
              <a:rPr lang="en" sz="1867" b="1" dirty="0">
                <a:solidFill>
                  <a:srgbClr val="FFFFFF"/>
                </a:solidFill>
                <a:latin typeface="+mj-lt"/>
                <a:ea typeface="Times New Roman"/>
                <a:cs typeface="Times New Roman"/>
                <a:sym typeface="Times New Roman"/>
              </a:rPr>
              <a:t>Select</a:t>
            </a:r>
            <a:endParaRPr sz="1867" b="1" dirty="0">
              <a:solidFill>
                <a:srgbClr val="FFFFFF"/>
              </a:solidFill>
              <a:latin typeface="+mj-lt"/>
              <a:ea typeface="Times New Roman"/>
              <a:cs typeface="Times New Roman"/>
              <a:sym typeface="Times New Roman"/>
            </a:endParaRPr>
          </a:p>
          <a:p>
            <a:pPr marL="0" indent="0">
              <a:buNone/>
            </a:pPr>
            <a:br>
              <a:rPr lang="en" dirty="0">
                <a:latin typeface="+mj-lt"/>
                <a:ea typeface="Times New Roman"/>
                <a:cs typeface="Times New Roman"/>
                <a:sym typeface="Times New Roman"/>
              </a:rPr>
            </a:br>
            <a:br>
              <a:rPr lang="en" dirty="0">
                <a:latin typeface="+mj-lt"/>
                <a:ea typeface="Times New Roman"/>
                <a:cs typeface="Times New Roman"/>
                <a:sym typeface="Times New Roman"/>
              </a:rPr>
            </a:br>
            <a:endParaRPr dirty="0">
              <a:latin typeface="+mj-lt"/>
              <a:ea typeface="Times New Roman"/>
              <a:cs typeface="Times New Roman"/>
              <a:sym typeface="Times New Roman"/>
            </a:endParaRPr>
          </a:p>
          <a:p>
            <a:pPr marL="0" indent="0">
              <a:spcBef>
                <a:spcPts val="2133"/>
              </a:spcBef>
              <a:spcAft>
                <a:spcPts val="2133"/>
              </a:spcAft>
              <a:buNone/>
            </a:pPr>
            <a:endParaRPr dirty="0">
              <a:latin typeface="+mj-lt"/>
              <a:ea typeface="Times New Roman"/>
              <a:cs typeface="Times New Roman"/>
              <a:sym typeface="Times New Roman"/>
            </a:endParaRPr>
          </a:p>
        </p:txBody>
      </p:sp>
      <p:sp>
        <p:nvSpPr>
          <p:cNvPr id="97" name="Google Shape;97;p17"/>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r>
              <a:rPr lang="en" sz="2667" b="1" dirty="0">
                <a:latin typeface="+mj-lt"/>
                <a:cs typeface="Times New Roman"/>
                <a:sym typeface="Times New Roman"/>
              </a:rPr>
              <a:t>P/E Ratio</a:t>
            </a:r>
            <a:endParaRPr sz="2667" dirty="0">
              <a:latin typeface="+mj-lt"/>
            </a:endParaRPr>
          </a:p>
        </p:txBody>
      </p:sp>
      <p:cxnSp>
        <p:nvCxnSpPr>
          <p:cNvPr id="98" name="Google Shape;98;p17"/>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sp>
        <p:nvSpPr>
          <p:cNvPr id="99" name="Google Shape;99;p17"/>
          <p:cNvSpPr txBox="1"/>
          <p:nvPr/>
        </p:nvSpPr>
        <p:spPr>
          <a:xfrm>
            <a:off x="415600" y="840033"/>
            <a:ext cx="2648000" cy="394400"/>
          </a:xfrm>
          <a:prstGeom prst="rect">
            <a:avLst/>
          </a:prstGeom>
          <a:noFill/>
          <a:ln>
            <a:noFill/>
          </a:ln>
        </p:spPr>
        <p:txBody>
          <a:bodyPr spcFirstLastPara="1" wrap="square" lIns="121900" tIns="121900" rIns="121900" bIns="121900" anchor="t" anchorCtr="0">
            <a:noAutofit/>
          </a:bodyPr>
          <a:lstStyle/>
          <a:p>
            <a:endParaRPr sz="1467" dirty="0">
              <a:latin typeface="+mj-lt"/>
              <a:ea typeface="Times New Roman"/>
              <a:cs typeface="Times New Roman"/>
              <a:sym typeface="Times New Roman"/>
            </a:endParaRPr>
          </a:p>
        </p:txBody>
      </p:sp>
      <p:pic>
        <p:nvPicPr>
          <p:cNvPr id="6" name="Picture 5" descr="Chart, line chart&#10;&#10;Description automatically generated">
            <a:extLst>
              <a:ext uri="{FF2B5EF4-FFF2-40B4-BE49-F238E27FC236}">
                <a16:creationId xmlns:a16="http://schemas.microsoft.com/office/drawing/2014/main" id="{F5E1811E-F933-D840-9509-B2C1F7A47718}"/>
              </a:ext>
            </a:extLst>
          </p:cNvPr>
          <p:cNvPicPr>
            <a:picLocks noChangeAspect="1"/>
          </p:cNvPicPr>
          <p:nvPr/>
        </p:nvPicPr>
        <p:blipFill>
          <a:blip r:embed="rId3"/>
          <a:stretch>
            <a:fillRect/>
          </a:stretch>
        </p:blipFill>
        <p:spPr>
          <a:xfrm>
            <a:off x="0" y="1603634"/>
            <a:ext cx="12192000" cy="4109663"/>
          </a:xfrm>
          <a:prstGeom prst="rect">
            <a:avLst/>
          </a:prstGeom>
        </p:spPr>
      </p:pic>
      <p:sp>
        <p:nvSpPr>
          <p:cNvPr id="16" name="Google Shape;82;p17">
            <a:extLst>
              <a:ext uri="{FF2B5EF4-FFF2-40B4-BE49-F238E27FC236}">
                <a16:creationId xmlns:a16="http://schemas.microsoft.com/office/drawing/2014/main" id="{820ACAC4-AD9D-8643-A9D4-30A160A24D76}"/>
              </a:ext>
            </a:extLst>
          </p:cNvPr>
          <p:cNvSpPr/>
          <p:nvPr/>
        </p:nvSpPr>
        <p:spPr>
          <a:xfrm>
            <a:off x="0" y="6482300"/>
            <a:ext cx="12203837" cy="375600"/>
          </a:xfrm>
          <a:prstGeom prst="rect">
            <a:avLst/>
          </a:prstGeom>
          <a:solidFill>
            <a:srgbClr val="0070C0"/>
          </a:solidFill>
          <a:ln>
            <a:noFill/>
          </a:ln>
        </p:spPr>
        <p:txBody>
          <a:bodyPr spcFirstLastPara="1" wrap="square" lIns="121900" tIns="121900" rIns="121900" bIns="121900" anchor="ctr" anchorCtr="0">
            <a:noAutofit/>
          </a:bodyPr>
          <a:lstStyle/>
          <a:p>
            <a:endParaRPr sz="1867">
              <a:latin typeface="+mj-lt"/>
            </a:endParaRPr>
          </a:p>
        </p:txBody>
      </p:sp>
      <p:sp>
        <p:nvSpPr>
          <p:cNvPr id="17" name="Google Shape;83;p17">
            <a:extLst>
              <a:ext uri="{FF2B5EF4-FFF2-40B4-BE49-F238E27FC236}">
                <a16:creationId xmlns:a16="http://schemas.microsoft.com/office/drawing/2014/main" id="{2DB3F8D3-9372-9242-A5B4-B95D48CFD2BB}"/>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Overview</a:t>
            </a:r>
            <a:endParaRPr sz="933" b="1" dirty="0">
              <a:solidFill>
                <a:schemeClr val="tx1"/>
              </a:solidFill>
              <a:latin typeface="+mj-lt"/>
            </a:endParaRPr>
          </a:p>
        </p:txBody>
      </p:sp>
      <p:sp>
        <p:nvSpPr>
          <p:cNvPr id="18" name="Google Shape;84;p17">
            <a:extLst>
              <a:ext uri="{FF2B5EF4-FFF2-40B4-BE49-F238E27FC236}">
                <a16:creationId xmlns:a16="http://schemas.microsoft.com/office/drawing/2014/main" id="{9CF5B97F-F50A-9E46-AE47-EF34A39F1B16}"/>
              </a:ext>
            </a:extLst>
          </p:cNvPr>
          <p:cNvSpPr/>
          <p:nvPr/>
        </p:nvSpPr>
        <p:spPr>
          <a:xfrm>
            <a:off x="2204833" y="6541700"/>
            <a:ext cx="1531200" cy="256800"/>
          </a:xfrm>
          <a:prstGeom prst="chevron">
            <a:avLst>
              <a:gd name="adj" fmla="val 50000"/>
            </a:avLst>
          </a:prstGeom>
          <a:solidFill>
            <a:schemeClr val="tx1">
              <a:lumMod val="65000"/>
              <a:lumOff val="3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bg1"/>
                </a:solidFill>
                <a:latin typeface="+mj-lt"/>
              </a:rPr>
              <a:t>Stock Performance </a:t>
            </a:r>
            <a:endParaRPr sz="933" b="1" dirty="0">
              <a:solidFill>
                <a:schemeClr val="bg1"/>
              </a:solidFill>
              <a:latin typeface="+mj-lt"/>
            </a:endParaRPr>
          </a:p>
        </p:txBody>
      </p:sp>
      <p:sp>
        <p:nvSpPr>
          <p:cNvPr id="19" name="Google Shape;85;p17">
            <a:extLst>
              <a:ext uri="{FF2B5EF4-FFF2-40B4-BE49-F238E27FC236}">
                <a16:creationId xmlns:a16="http://schemas.microsoft.com/office/drawing/2014/main" id="{0800454C-611D-5E44-A024-34934FC99D33}"/>
              </a:ext>
            </a:extLst>
          </p:cNvPr>
          <p:cNvSpPr/>
          <p:nvPr/>
        </p:nvSpPr>
        <p:spPr>
          <a:xfrm>
            <a:off x="52672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Notable Events</a:t>
            </a:r>
            <a:endParaRPr sz="933" b="1" dirty="0">
              <a:latin typeface="+mj-lt"/>
            </a:endParaRPr>
          </a:p>
        </p:txBody>
      </p:sp>
      <p:sp>
        <p:nvSpPr>
          <p:cNvPr id="20" name="Google Shape;86;p17">
            <a:extLst>
              <a:ext uri="{FF2B5EF4-FFF2-40B4-BE49-F238E27FC236}">
                <a16:creationId xmlns:a16="http://schemas.microsoft.com/office/drawing/2014/main" id="{7A215427-952E-344C-B36A-36BE8BBEFA0F}"/>
              </a:ext>
            </a:extLst>
          </p:cNvPr>
          <p:cNvSpPr/>
          <p:nvPr/>
        </p:nvSpPr>
        <p:spPr>
          <a:xfrm>
            <a:off x="67984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Management Overview</a:t>
            </a:r>
            <a:endParaRPr sz="933" b="1" dirty="0">
              <a:latin typeface="+mj-lt"/>
            </a:endParaRPr>
          </a:p>
        </p:txBody>
      </p:sp>
      <p:sp>
        <p:nvSpPr>
          <p:cNvPr id="21" name="Google Shape;87;p17">
            <a:extLst>
              <a:ext uri="{FF2B5EF4-FFF2-40B4-BE49-F238E27FC236}">
                <a16:creationId xmlns:a16="http://schemas.microsoft.com/office/drawing/2014/main" id="{36E9ACAF-43C9-B844-BCDB-B0FBD4D79544}"/>
              </a:ext>
            </a:extLst>
          </p:cNvPr>
          <p:cNvSpPr/>
          <p:nvPr/>
        </p:nvSpPr>
        <p:spPr>
          <a:xfrm>
            <a:off x="83296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Financial Statements</a:t>
            </a:r>
            <a:endParaRPr sz="933" b="1" dirty="0">
              <a:latin typeface="+mj-lt"/>
            </a:endParaRPr>
          </a:p>
        </p:txBody>
      </p:sp>
      <p:sp>
        <p:nvSpPr>
          <p:cNvPr id="22" name="Google Shape;88;p17">
            <a:extLst>
              <a:ext uri="{FF2B5EF4-FFF2-40B4-BE49-F238E27FC236}">
                <a16:creationId xmlns:a16="http://schemas.microsoft.com/office/drawing/2014/main" id="{0AA09E02-3560-FE4F-8AF5-7F4C799AEC10}"/>
              </a:ext>
            </a:extLst>
          </p:cNvPr>
          <p:cNvSpPr/>
          <p:nvPr/>
        </p:nvSpPr>
        <p:spPr>
          <a:xfrm>
            <a:off x="3736017"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Company Overview</a:t>
            </a:r>
            <a:endParaRPr sz="933" b="1" dirty="0">
              <a:latin typeface="+mj-lt"/>
            </a:endParaRPr>
          </a:p>
        </p:txBody>
      </p:sp>
      <p:sp>
        <p:nvSpPr>
          <p:cNvPr id="23" name="Google Shape;89;p17">
            <a:extLst>
              <a:ext uri="{FF2B5EF4-FFF2-40B4-BE49-F238E27FC236}">
                <a16:creationId xmlns:a16="http://schemas.microsoft.com/office/drawing/2014/main" id="{75850DC1-E775-0340-A8EB-16F5CAFCAF89}"/>
              </a:ext>
            </a:extLst>
          </p:cNvPr>
          <p:cNvSpPr/>
          <p:nvPr/>
        </p:nvSpPr>
        <p:spPr>
          <a:xfrm>
            <a:off x="98608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Recommendation</a:t>
            </a:r>
            <a:endParaRPr sz="933" b="1" dirty="0">
              <a:latin typeface="+mj-lt"/>
            </a:endParaRPr>
          </a:p>
        </p:txBody>
      </p:sp>
    </p:spTree>
    <p:extLst>
      <p:ext uri="{BB962C8B-B14F-4D97-AF65-F5344CB8AC3E}">
        <p14:creationId xmlns:p14="http://schemas.microsoft.com/office/powerpoint/2010/main" val="250624989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7"/>
          <p:cNvSpPr txBox="1">
            <a:spLocks noGrp="1"/>
          </p:cNvSpPr>
          <p:nvPr>
            <p:ph type="body" idx="1"/>
          </p:nvPr>
        </p:nvSpPr>
        <p:spPr>
          <a:xfrm>
            <a:off x="415600" y="1341317"/>
            <a:ext cx="11360800" cy="4555200"/>
          </a:xfrm>
          <a:prstGeom prst="rect">
            <a:avLst/>
          </a:prstGeom>
        </p:spPr>
        <p:txBody>
          <a:bodyPr spcFirstLastPara="1" wrap="square" lIns="121900" tIns="121900" rIns="121900" bIns="121900" anchor="t" anchorCtr="0">
            <a:noAutofit/>
          </a:bodyPr>
          <a:lstStyle/>
          <a:p>
            <a:pPr marL="0" indent="0">
              <a:buNone/>
            </a:pPr>
            <a:r>
              <a:rPr lang="en" dirty="0">
                <a:latin typeface="+mj-lt"/>
                <a:ea typeface="Times New Roman"/>
                <a:cs typeface="Times New Roman"/>
                <a:sym typeface="Times New Roman"/>
              </a:rPr>
              <a:t> </a:t>
            </a:r>
            <a:br>
              <a:rPr lang="en" dirty="0">
                <a:latin typeface="+mj-lt"/>
                <a:ea typeface="Times New Roman"/>
                <a:cs typeface="Times New Roman"/>
                <a:sym typeface="Times New Roman"/>
              </a:rPr>
            </a:br>
            <a:endParaRPr dirty="0">
              <a:latin typeface="+mj-lt"/>
              <a:ea typeface="Times New Roman"/>
              <a:cs typeface="Times New Roman"/>
              <a:sym typeface="Times New Roman"/>
            </a:endParaRPr>
          </a:p>
          <a:p>
            <a:pPr marL="0" indent="0" algn="ctr">
              <a:lnSpc>
                <a:spcPct val="100000"/>
              </a:lnSpc>
              <a:spcBef>
                <a:spcPts val="2133"/>
              </a:spcBef>
              <a:buNone/>
            </a:pPr>
            <a:r>
              <a:rPr lang="en" sz="1867" b="1" dirty="0">
                <a:solidFill>
                  <a:srgbClr val="FFFFFF"/>
                </a:solidFill>
                <a:latin typeface="+mj-lt"/>
                <a:ea typeface="Times New Roman"/>
                <a:cs typeface="Times New Roman"/>
                <a:sym typeface="Times New Roman"/>
              </a:rPr>
              <a:t>Select</a:t>
            </a:r>
            <a:endParaRPr sz="1867" b="1" dirty="0">
              <a:solidFill>
                <a:srgbClr val="FFFFFF"/>
              </a:solidFill>
              <a:latin typeface="+mj-lt"/>
              <a:ea typeface="Times New Roman"/>
              <a:cs typeface="Times New Roman"/>
              <a:sym typeface="Times New Roman"/>
            </a:endParaRPr>
          </a:p>
          <a:p>
            <a:pPr marL="0" indent="0" algn="ctr">
              <a:lnSpc>
                <a:spcPct val="100000"/>
              </a:lnSpc>
              <a:buNone/>
            </a:pPr>
            <a:r>
              <a:rPr lang="en" sz="1867" b="1" dirty="0">
                <a:solidFill>
                  <a:srgbClr val="FFFFFF"/>
                </a:solidFill>
                <a:latin typeface="+mj-lt"/>
                <a:ea typeface="Times New Roman"/>
                <a:cs typeface="Times New Roman"/>
                <a:sym typeface="Times New Roman"/>
              </a:rPr>
              <a:t>Select</a:t>
            </a:r>
            <a:endParaRPr sz="1867" b="1" dirty="0">
              <a:solidFill>
                <a:srgbClr val="FFFFFF"/>
              </a:solidFill>
              <a:latin typeface="+mj-lt"/>
              <a:ea typeface="Times New Roman"/>
              <a:cs typeface="Times New Roman"/>
              <a:sym typeface="Times New Roman"/>
            </a:endParaRPr>
          </a:p>
          <a:p>
            <a:pPr marL="0" indent="0" algn="ctr">
              <a:lnSpc>
                <a:spcPct val="100000"/>
              </a:lnSpc>
              <a:buNone/>
            </a:pPr>
            <a:r>
              <a:rPr lang="en" sz="1867" b="1" dirty="0">
                <a:solidFill>
                  <a:srgbClr val="FFFFFF"/>
                </a:solidFill>
                <a:latin typeface="+mj-lt"/>
                <a:ea typeface="Times New Roman"/>
                <a:cs typeface="Times New Roman"/>
                <a:sym typeface="Times New Roman"/>
              </a:rPr>
              <a:t>Select</a:t>
            </a:r>
            <a:endParaRPr sz="1867" b="1" dirty="0">
              <a:solidFill>
                <a:srgbClr val="FFFFFF"/>
              </a:solidFill>
              <a:latin typeface="+mj-lt"/>
              <a:ea typeface="Times New Roman"/>
              <a:cs typeface="Times New Roman"/>
              <a:sym typeface="Times New Roman"/>
            </a:endParaRPr>
          </a:p>
          <a:p>
            <a:pPr marL="0" indent="0">
              <a:buNone/>
            </a:pPr>
            <a:br>
              <a:rPr lang="en" dirty="0">
                <a:latin typeface="+mj-lt"/>
                <a:ea typeface="Times New Roman"/>
                <a:cs typeface="Times New Roman"/>
                <a:sym typeface="Times New Roman"/>
              </a:rPr>
            </a:br>
            <a:br>
              <a:rPr lang="en" dirty="0">
                <a:latin typeface="+mj-lt"/>
                <a:ea typeface="Times New Roman"/>
                <a:cs typeface="Times New Roman"/>
                <a:sym typeface="Times New Roman"/>
              </a:rPr>
            </a:br>
            <a:endParaRPr dirty="0">
              <a:latin typeface="+mj-lt"/>
              <a:ea typeface="Times New Roman"/>
              <a:cs typeface="Times New Roman"/>
              <a:sym typeface="Times New Roman"/>
            </a:endParaRPr>
          </a:p>
          <a:p>
            <a:pPr marL="0" indent="0">
              <a:spcBef>
                <a:spcPts val="2133"/>
              </a:spcBef>
              <a:spcAft>
                <a:spcPts val="2133"/>
              </a:spcAft>
              <a:buNone/>
            </a:pPr>
            <a:endParaRPr dirty="0">
              <a:latin typeface="+mj-lt"/>
              <a:ea typeface="Times New Roman"/>
              <a:cs typeface="Times New Roman"/>
              <a:sym typeface="Times New Roman"/>
            </a:endParaRPr>
          </a:p>
        </p:txBody>
      </p:sp>
      <p:sp>
        <p:nvSpPr>
          <p:cNvPr id="97" name="Google Shape;97;p17"/>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r>
              <a:rPr lang="en" sz="2667" b="1" dirty="0">
                <a:latin typeface="+mj-lt"/>
                <a:cs typeface="Times New Roman"/>
                <a:sym typeface="Times New Roman"/>
              </a:rPr>
              <a:t>EPS </a:t>
            </a:r>
            <a:endParaRPr sz="2667" dirty="0">
              <a:latin typeface="+mj-lt"/>
            </a:endParaRPr>
          </a:p>
        </p:txBody>
      </p:sp>
      <p:cxnSp>
        <p:nvCxnSpPr>
          <p:cNvPr id="98" name="Google Shape;98;p17"/>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sp>
        <p:nvSpPr>
          <p:cNvPr id="99" name="Google Shape;99;p17"/>
          <p:cNvSpPr txBox="1"/>
          <p:nvPr/>
        </p:nvSpPr>
        <p:spPr>
          <a:xfrm>
            <a:off x="415600" y="840033"/>
            <a:ext cx="2648000" cy="394400"/>
          </a:xfrm>
          <a:prstGeom prst="rect">
            <a:avLst/>
          </a:prstGeom>
          <a:noFill/>
          <a:ln>
            <a:noFill/>
          </a:ln>
        </p:spPr>
        <p:txBody>
          <a:bodyPr spcFirstLastPara="1" wrap="square" lIns="121900" tIns="121900" rIns="121900" bIns="121900" anchor="t" anchorCtr="0">
            <a:noAutofit/>
          </a:bodyPr>
          <a:lstStyle/>
          <a:p>
            <a:endParaRPr sz="1467" dirty="0">
              <a:latin typeface="+mj-lt"/>
              <a:ea typeface="Times New Roman"/>
              <a:cs typeface="Times New Roman"/>
              <a:sym typeface="Times New Roman"/>
            </a:endParaRPr>
          </a:p>
        </p:txBody>
      </p:sp>
      <p:pic>
        <p:nvPicPr>
          <p:cNvPr id="3" name="Picture 2" descr="Chart, line chart&#10;&#10;Description automatically generated">
            <a:extLst>
              <a:ext uri="{FF2B5EF4-FFF2-40B4-BE49-F238E27FC236}">
                <a16:creationId xmlns:a16="http://schemas.microsoft.com/office/drawing/2014/main" id="{26230007-3758-8E4F-A852-C3E1C4CAE3E7}"/>
              </a:ext>
            </a:extLst>
          </p:cNvPr>
          <p:cNvPicPr>
            <a:picLocks noChangeAspect="1"/>
          </p:cNvPicPr>
          <p:nvPr/>
        </p:nvPicPr>
        <p:blipFill>
          <a:blip r:embed="rId3"/>
          <a:stretch>
            <a:fillRect/>
          </a:stretch>
        </p:blipFill>
        <p:spPr>
          <a:xfrm>
            <a:off x="1528439" y="1013959"/>
            <a:ext cx="9135123" cy="5328821"/>
          </a:xfrm>
          <a:prstGeom prst="rect">
            <a:avLst/>
          </a:prstGeom>
        </p:spPr>
      </p:pic>
      <p:sp>
        <p:nvSpPr>
          <p:cNvPr id="16" name="Google Shape;82;p17">
            <a:extLst>
              <a:ext uri="{FF2B5EF4-FFF2-40B4-BE49-F238E27FC236}">
                <a16:creationId xmlns:a16="http://schemas.microsoft.com/office/drawing/2014/main" id="{765E3BEE-0934-D343-8396-60C996343852}"/>
              </a:ext>
            </a:extLst>
          </p:cNvPr>
          <p:cNvSpPr/>
          <p:nvPr/>
        </p:nvSpPr>
        <p:spPr>
          <a:xfrm>
            <a:off x="0" y="6482300"/>
            <a:ext cx="12203837" cy="375600"/>
          </a:xfrm>
          <a:prstGeom prst="rect">
            <a:avLst/>
          </a:prstGeom>
          <a:solidFill>
            <a:srgbClr val="0070C0"/>
          </a:solidFill>
          <a:ln>
            <a:noFill/>
          </a:ln>
        </p:spPr>
        <p:txBody>
          <a:bodyPr spcFirstLastPara="1" wrap="square" lIns="121900" tIns="121900" rIns="121900" bIns="121900" anchor="ctr" anchorCtr="0">
            <a:noAutofit/>
          </a:bodyPr>
          <a:lstStyle/>
          <a:p>
            <a:endParaRPr sz="1867">
              <a:latin typeface="+mj-lt"/>
            </a:endParaRPr>
          </a:p>
        </p:txBody>
      </p:sp>
      <p:sp>
        <p:nvSpPr>
          <p:cNvPr id="17" name="Google Shape;83;p17">
            <a:extLst>
              <a:ext uri="{FF2B5EF4-FFF2-40B4-BE49-F238E27FC236}">
                <a16:creationId xmlns:a16="http://schemas.microsoft.com/office/drawing/2014/main" id="{CF485C93-5EE9-F348-97EA-D6FD1A47F941}"/>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Overview</a:t>
            </a:r>
            <a:endParaRPr sz="933" b="1" dirty="0">
              <a:solidFill>
                <a:schemeClr val="tx1"/>
              </a:solidFill>
              <a:latin typeface="+mj-lt"/>
            </a:endParaRPr>
          </a:p>
        </p:txBody>
      </p:sp>
      <p:sp>
        <p:nvSpPr>
          <p:cNvPr id="18" name="Google Shape;84;p17">
            <a:extLst>
              <a:ext uri="{FF2B5EF4-FFF2-40B4-BE49-F238E27FC236}">
                <a16:creationId xmlns:a16="http://schemas.microsoft.com/office/drawing/2014/main" id="{522EAE03-5ED2-AF42-867D-84E9954886D4}"/>
              </a:ext>
            </a:extLst>
          </p:cNvPr>
          <p:cNvSpPr/>
          <p:nvPr/>
        </p:nvSpPr>
        <p:spPr>
          <a:xfrm>
            <a:off x="2204833" y="6541700"/>
            <a:ext cx="1531200" cy="256800"/>
          </a:xfrm>
          <a:prstGeom prst="chevron">
            <a:avLst>
              <a:gd name="adj" fmla="val 50000"/>
            </a:avLst>
          </a:prstGeom>
          <a:solidFill>
            <a:schemeClr val="tx1">
              <a:lumMod val="65000"/>
              <a:lumOff val="3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bg1"/>
                </a:solidFill>
                <a:latin typeface="+mj-lt"/>
              </a:rPr>
              <a:t>Stock Performance </a:t>
            </a:r>
            <a:endParaRPr sz="933" b="1" dirty="0">
              <a:solidFill>
                <a:schemeClr val="bg1"/>
              </a:solidFill>
              <a:latin typeface="+mj-lt"/>
            </a:endParaRPr>
          </a:p>
        </p:txBody>
      </p:sp>
      <p:sp>
        <p:nvSpPr>
          <p:cNvPr id="19" name="Google Shape;85;p17">
            <a:extLst>
              <a:ext uri="{FF2B5EF4-FFF2-40B4-BE49-F238E27FC236}">
                <a16:creationId xmlns:a16="http://schemas.microsoft.com/office/drawing/2014/main" id="{0B34A59B-0BC0-CC49-BDB8-2B45C86C801A}"/>
              </a:ext>
            </a:extLst>
          </p:cNvPr>
          <p:cNvSpPr/>
          <p:nvPr/>
        </p:nvSpPr>
        <p:spPr>
          <a:xfrm>
            <a:off x="52672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Notable Events</a:t>
            </a:r>
            <a:endParaRPr sz="933" b="1" dirty="0">
              <a:latin typeface="+mj-lt"/>
            </a:endParaRPr>
          </a:p>
        </p:txBody>
      </p:sp>
      <p:sp>
        <p:nvSpPr>
          <p:cNvPr id="20" name="Google Shape;86;p17">
            <a:extLst>
              <a:ext uri="{FF2B5EF4-FFF2-40B4-BE49-F238E27FC236}">
                <a16:creationId xmlns:a16="http://schemas.microsoft.com/office/drawing/2014/main" id="{F95C26B1-F403-B640-B42B-56B2C24CB7AA}"/>
              </a:ext>
            </a:extLst>
          </p:cNvPr>
          <p:cNvSpPr/>
          <p:nvPr/>
        </p:nvSpPr>
        <p:spPr>
          <a:xfrm>
            <a:off x="67984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Management Overview</a:t>
            </a:r>
            <a:endParaRPr sz="933" b="1" dirty="0">
              <a:latin typeface="+mj-lt"/>
            </a:endParaRPr>
          </a:p>
        </p:txBody>
      </p:sp>
      <p:sp>
        <p:nvSpPr>
          <p:cNvPr id="21" name="Google Shape;87;p17">
            <a:extLst>
              <a:ext uri="{FF2B5EF4-FFF2-40B4-BE49-F238E27FC236}">
                <a16:creationId xmlns:a16="http://schemas.microsoft.com/office/drawing/2014/main" id="{09B3661C-56F2-8A42-897C-08109ED3F4CF}"/>
              </a:ext>
            </a:extLst>
          </p:cNvPr>
          <p:cNvSpPr/>
          <p:nvPr/>
        </p:nvSpPr>
        <p:spPr>
          <a:xfrm>
            <a:off x="83296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Financial Statements</a:t>
            </a:r>
            <a:endParaRPr sz="933" b="1" dirty="0">
              <a:latin typeface="+mj-lt"/>
            </a:endParaRPr>
          </a:p>
        </p:txBody>
      </p:sp>
      <p:sp>
        <p:nvSpPr>
          <p:cNvPr id="22" name="Google Shape;88;p17">
            <a:extLst>
              <a:ext uri="{FF2B5EF4-FFF2-40B4-BE49-F238E27FC236}">
                <a16:creationId xmlns:a16="http://schemas.microsoft.com/office/drawing/2014/main" id="{DAC49EE0-2C09-D441-BD6A-A53154C6FF90}"/>
              </a:ext>
            </a:extLst>
          </p:cNvPr>
          <p:cNvSpPr/>
          <p:nvPr/>
        </p:nvSpPr>
        <p:spPr>
          <a:xfrm>
            <a:off x="3736017"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Company Overview</a:t>
            </a:r>
            <a:endParaRPr sz="933" b="1" dirty="0">
              <a:latin typeface="+mj-lt"/>
            </a:endParaRPr>
          </a:p>
        </p:txBody>
      </p:sp>
      <p:sp>
        <p:nvSpPr>
          <p:cNvPr id="23" name="Google Shape;89;p17">
            <a:extLst>
              <a:ext uri="{FF2B5EF4-FFF2-40B4-BE49-F238E27FC236}">
                <a16:creationId xmlns:a16="http://schemas.microsoft.com/office/drawing/2014/main" id="{DCA3058B-0DAD-E54D-AD43-EF79B5A05BDC}"/>
              </a:ext>
            </a:extLst>
          </p:cNvPr>
          <p:cNvSpPr/>
          <p:nvPr/>
        </p:nvSpPr>
        <p:spPr>
          <a:xfrm>
            <a:off x="98608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Recommendation</a:t>
            </a:r>
            <a:endParaRPr sz="933" b="1" dirty="0">
              <a:latin typeface="+mj-lt"/>
            </a:endParaRPr>
          </a:p>
        </p:txBody>
      </p:sp>
    </p:spTree>
    <p:extLst>
      <p:ext uri="{BB962C8B-B14F-4D97-AF65-F5344CB8AC3E}">
        <p14:creationId xmlns:p14="http://schemas.microsoft.com/office/powerpoint/2010/main" val="359147153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7"/>
          <p:cNvSpPr txBox="1">
            <a:spLocks noGrp="1"/>
          </p:cNvSpPr>
          <p:nvPr>
            <p:ph type="body" idx="1"/>
          </p:nvPr>
        </p:nvSpPr>
        <p:spPr>
          <a:xfrm>
            <a:off x="415600" y="1341317"/>
            <a:ext cx="11360800" cy="4555200"/>
          </a:xfrm>
          <a:prstGeom prst="rect">
            <a:avLst/>
          </a:prstGeom>
        </p:spPr>
        <p:txBody>
          <a:bodyPr spcFirstLastPara="1" wrap="square" lIns="121900" tIns="121900" rIns="121900" bIns="121900" anchor="t" anchorCtr="0">
            <a:noAutofit/>
          </a:bodyPr>
          <a:lstStyle/>
          <a:p>
            <a:pPr marL="0" indent="0">
              <a:buNone/>
            </a:pPr>
            <a:r>
              <a:rPr lang="en" dirty="0">
                <a:latin typeface="+mj-lt"/>
                <a:ea typeface="Times New Roman"/>
                <a:cs typeface="Times New Roman"/>
                <a:sym typeface="Times New Roman"/>
              </a:rPr>
              <a:t> </a:t>
            </a:r>
            <a:br>
              <a:rPr lang="en" dirty="0">
                <a:latin typeface="+mj-lt"/>
                <a:ea typeface="Times New Roman"/>
                <a:cs typeface="Times New Roman"/>
                <a:sym typeface="Times New Roman"/>
              </a:rPr>
            </a:br>
            <a:endParaRPr dirty="0">
              <a:latin typeface="+mj-lt"/>
              <a:ea typeface="Times New Roman"/>
              <a:cs typeface="Times New Roman"/>
              <a:sym typeface="Times New Roman"/>
            </a:endParaRPr>
          </a:p>
          <a:p>
            <a:pPr marL="0" indent="0" algn="ctr">
              <a:lnSpc>
                <a:spcPct val="100000"/>
              </a:lnSpc>
              <a:spcBef>
                <a:spcPts val="2133"/>
              </a:spcBef>
              <a:buNone/>
            </a:pPr>
            <a:r>
              <a:rPr lang="en" sz="1867" b="1" dirty="0">
                <a:solidFill>
                  <a:srgbClr val="FFFFFF"/>
                </a:solidFill>
                <a:latin typeface="+mj-lt"/>
                <a:ea typeface="Times New Roman"/>
                <a:cs typeface="Times New Roman"/>
                <a:sym typeface="Times New Roman"/>
              </a:rPr>
              <a:t>Select</a:t>
            </a:r>
            <a:endParaRPr sz="1867" b="1" dirty="0">
              <a:solidFill>
                <a:srgbClr val="FFFFFF"/>
              </a:solidFill>
              <a:latin typeface="+mj-lt"/>
              <a:ea typeface="Times New Roman"/>
              <a:cs typeface="Times New Roman"/>
              <a:sym typeface="Times New Roman"/>
            </a:endParaRPr>
          </a:p>
          <a:p>
            <a:pPr marL="0" indent="0" algn="ctr">
              <a:lnSpc>
                <a:spcPct val="100000"/>
              </a:lnSpc>
              <a:buNone/>
            </a:pPr>
            <a:r>
              <a:rPr lang="en" sz="1867" b="1" dirty="0">
                <a:solidFill>
                  <a:srgbClr val="FFFFFF"/>
                </a:solidFill>
                <a:latin typeface="+mj-lt"/>
                <a:ea typeface="Times New Roman"/>
                <a:cs typeface="Times New Roman"/>
                <a:sym typeface="Times New Roman"/>
              </a:rPr>
              <a:t>Select</a:t>
            </a:r>
            <a:endParaRPr sz="1867" b="1" dirty="0">
              <a:solidFill>
                <a:srgbClr val="FFFFFF"/>
              </a:solidFill>
              <a:latin typeface="+mj-lt"/>
              <a:ea typeface="Times New Roman"/>
              <a:cs typeface="Times New Roman"/>
              <a:sym typeface="Times New Roman"/>
            </a:endParaRPr>
          </a:p>
          <a:p>
            <a:pPr marL="0" indent="0" algn="ctr">
              <a:lnSpc>
                <a:spcPct val="100000"/>
              </a:lnSpc>
              <a:buNone/>
            </a:pPr>
            <a:r>
              <a:rPr lang="en" sz="1867" b="1" dirty="0">
                <a:solidFill>
                  <a:srgbClr val="FFFFFF"/>
                </a:solidFill>
                <a:latin typeface="+mj-lt"/>
                <a:ea typeface="Times New Roman"/>
                <a:cs typeface="Times New Roman"/>
                <a:sym typeface="Times New Roman"/>
              </a:rPr>
              <a:t>Select</a:t>
            </a:r>
            <a:endParaRPr sz="1867" b="1" dirty="0">
              <a:solidFill>
                <a:srgbClr val="FFFFFF"/>
              </a:solidFill>
              <a:latin typeface="+mj-lt"/>
              <a:ea typeface="Times New Roman"/>
              <a:cs typeface="Times New Roman"/>
              <a:sym typeface="Times New Roman"/>
            </a:endParaRPr>
          </a:p>
          <a:p>
            <a:pPr marL="0" indent="0">
              <a:buNone/>
            </a:pPr>
            <a:br>
              <a:rPr lang="en" dirty="0">
                <a:latin typeface="+mj-lt"/>
                <a:ea typeface="Times New Roman"/>
                <a:cs typeface="Times New Roman"/>
                <a:sym typeface="Times New Roman"/>
              </a:rPr>
            </a:br>
            <a:br>
              <a:rPr lang="en" dirty="0">
                <a:latin typeface="+mj-lt"/>
                <a:ea typeface="Times New Roman"/>
                <a:cs typeface="Times New Roman"/>
                <a:sym typeface="Times New Roman"/>
              </a:rPr>
            </a:br>
            <a:endParaRPr dirty="0">
              <a:latin typeface="+mj-lt"/>
              <a:ea typeface="Times New Roman"/>
              <a:cs typeface="Times New Roman"/>
              <a:sym typeface="Times New Roman"/>
            </a:endParaRPr>
          </a:p>
          <a:p>
            <a:pPr marL="0" indent="0">
              <a:spcBef>
                <a:spcPts val="2133"/>
              </a:spcBef>
              <a:spcAft>
                <a:spcPts val="2133"/>
              </a:spcAft>
              <a:buNone/>
            </a:pPr>
            <a:endParaRPr dirty="0">
              <a:latin typeface="+mj-lt"/>
              <a:ea typeface="Times New Roman"/>
              <a:cs typeface="Times New Roman"/>
              <a:sym typeface="Times New Roman"/>
            </a:endParaRPr>
          </a:p>
        </p:txBody>
      </p:sp>
      <p:sp>
        <p:nvSpPr>
          <p:cNvPr id="97" name="Google Shape;97;p17"/>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r>
              <a:rPr lang="en" sz="2667" b="1" dirty="0">
                <a:latin typeface="+mj-lt"/>
                <a:cs typeface="Times New Roman"/>
                <a:sym typeface="Times New Roman"/>
              </a:rPr>
              <a:t>5Y Dividends </a:t>
            </a:r>
            <a:endParaRPr sz="2667" dirty="0">
              <a:latin typeface="+mj-lt"/>
            </a:endParaRPr>
          </a:p>
        </p:txBody>
      </p:sp>
      <p:cxnSp>
        <p:nvCxnSpPr>
          <p:cNvPr id="98" name="Google Shape;98;p17"/>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sp>
        <p:nvSpPr>
          <p:cNvPr id="99" name="Google Shape;99;p17"/>
          <p:cNvSpPr txBox="1"/>
          <p:nvPr/>
        </p:nvSpPr>
        <p:spPr>
          <a:xfrm>
            <a:off x="415600" y="840033"/>
            <a:ext cx="2648000" cy="394400"/>
          </a:xfrm>
          <a:prstGeom prst="rect">
            <a:avLst/>
          </a:prstGeom>
          <a:noFill/>
          <a:ln>
            <a:noFill/>
          </a:ln>
        </p:spPr>
        <p:txBody>
          <a:bodyPr spcFirstLastPara="1" wrap="square" lIns="121900" tIns="121900" rIns="121900" bIns="121900" anchor="t" anchorCtr="0">
            <a:noAutofit/>
          </a:bodyPr>
          <a:lstStyle/>
          <a:p>
            <a:endParaRPr sz="1467" dirty="0">
              <a:latin typeface="+mj-lt"/>
              <a:ea typeface="Times New Roman"/>
              <a:cs typeface="Times New Roman"/>
              <a:sym typeface="Times New Roman"/>
            </a:endParaRPr>
          </a:p>
        </p:txBody>
      </p:sp>
      <p:sp>
        <p:nvSpPr>
          <p:cNvPr id="100" name="Google Shape;100;p17"/>
          <p:cNvSpPr txBox="1">
            <a:spLocks noGrp="1"/>
          </p:cNvSpPr>
          <p:nvPr>
            <p:ph type="sldNum" idx="12"/>
          </p:nvPr>
        </p:nvSpPr>
        <p:spPr>
          <a:xfrm>
            <a:off x="11296611" y="6420823"/>
            <a:ext cx="731600" cy="524800"/>
          </a:xfrm>
          <a:prstGeom prst="rect">
            <a:avLst/>
          </a:prstGeom>
        </p:spPr>
        <p:txBody>
          <a:bodyPr spcFirstLastPara="1" wrap="square" lIns="121900" tIns="121900" rIns="121900" bIns="121900" anchor="ctr" anchorCtr="0">
            <a:noAutofit/>
          </a:bodyPr>
          <a:lstStyle/>
          <a:p>
            <a:r>
              <a:rPr lang="en" b="1">
                <a:solidFill>
                  <a:srgbClr val="FFFFFF"/>
                </a:solidFill>
                <a:latin typeface="+mj-lt"/>
                <a:ea typeface="Times New Roman"/>
                <a:cs typeface="Times New Roman"/>
                <a:sym typeface="Times New Roman"/>
              </a:rPr>
              <a:t>1</a:t>
            </a:r>
            <a:endParaRPr b="1">
              <a:solidFill>
                <a:srgbClr val="FFFFFF"/>
              </a:solidFill>
              <a:latin typeface="+mj-lt"/>
              <a:ea typeface="Times New Roman"/>
              <a:cs typeface="Times New Roman"/>
              <a:sym typeface="Times New Roman"/>
            </a:endParaRPr>
          </a:p>
        </p:txBody>
      </p:sp>
      <p:pic>
        <p:nvPicPr>
          <p:cNvPr id="2050" name="Picture 2">
            <a:extLst>
              <a:ext uri="{FF2B5EF4-FFF2-40B4-BE49-F238E27FC236}">
                <a16:creationId xmlns:a16="http://schemas.microsoft.com/office/drawing/2014/main" id="{A3D2F6B9-7724-6E42-B2B6-3B8EBE65BF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9234" y="1061553"/>
            <a:ext cx="9316333" cy="5333025"/>
          </a:xfrm>
          <a:prstGeom prst="rect">
            <a:avLst/>
          </a:prstGeom>
          <a:noFill/>
          <a:extLst>
            <a:ext uri="{909E8E84-426E-40DD-AFC4-6F175D3DCCD1}">
              <a14:hiddenFill xmlns:a14="http://schemas.microsoft.com/office/drawing/2010/main">
                <a:solidFill>
                  <a:srgbClr val="FFFFFF"/>
                </a:solidFill>
              </a14:hiddenFill>
            </a:ext>
          </a:extLst>
        </p:spPr>
      </p:pic>
      <p:sp>
        <p:nvSpPr>
          <p:cNvPr id="16" name="Google Shape;82;p17">
            <a:extLst>
              <a:ext uri="{FF2B5EF4-FFF2-40B4-BE49-F238E27FC236}">
                <a16:creationId xmlns:a16="http://schemas.microsoft.com/office/drawing/2014/main" id="{793B6C38-A303-A749-AF61-F63D34A7134B}"/>
              </a:ext>
            </a:extLst>
          </p:cNvPr>
          <p:cNvSpPr/>
          <p:nvPr/>
        </p:nvSpPr>
        <p:spPr>
          <a:xfrm>
            <a:off x="0" y="6482300"/>
            <a:ext cx="12203837" cy="375600"/>
          </a:xfrm>
          <a:prstGeom prst="rect">
            <a:avLst/>
          </a:prstGeom>
          <a:solidFill>
            <a:srgbClr val="0070C0"/>
          </a:solidFill>
          <a:ln>
            <a:noFill/>
          </a:ln>
        </p:spPr>
        <p:txBody>
          <a:bodyPr spcFirstLastPara="1" wrap="square" lIns="121900" tIns="121900" rIns="121900" bIns="121900" anchor="ctr" anchorCtr="0">
            <a:noAutofit/>
          </a:bodyPr>
          <a:lstStyle/>
          <a:p>
            <a:endParaRPr sz="1867">
              <a:latin typeface="+mj-lt"/>
            </a:endParaRPr>
          </a:p>
        </p:txBody>
      </p:sp>
      <p:sp>
        <p:nvSpPr>
          <p:cNvPr id="17" name="Google Shape;83;p17">
            <a:extLst>
              <a:ext uri="{FF2B5EF4-FFF2-40B4-BE49-F238E27FC236}">
                <a16:creationId xmlns:a16="http://schemas.microsoft.com/office/drawing/2014/main" id="{B8AAD699-FEDC-6846-8503-42F43B7BEF87}"/>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Overview</a:t>
            </a:r>
            <a:endParaRPr sz="933" b="1" dirty="0">
              <a:solidFill>
                <a:schemeClr val="tx1"/>
              </a:solidFill>
              <a:latin typeface="+mj-lt"/>
            </a:endParaRPr>
          </a:p>
        </p:txBody>
      </p:sp>
      <p:sp>
        <p:nvSpPr>
          <p:cNvPr id="18" name="Google Shape;84;p17">
            <a:extLst>
              <a:ext uri="{FF2B5EF4-FFF2-40B4-BE49-F238E27FC236}">
                <a16:creationId xmlns:a16="http://schemas.microsoft.com/office/drawing/2014/main" id="{EF7E774B-EC29-5044-A0FF-1091BBC3AE8E}"/>
              </a:ext>
            </a:extLst>
          </p:cNvPr>
          <p:cNvSpPr/>
          <p:nvPr/>
        </p:nvSpPr>
        <p:spPr>
          <a:xfrm>
            <a:off x="2204833" y="6541700"/>
            <a:ext cx="1531200" cy="256800"/>
          </a:xfrm>
          <a:prstGeom prst="chevron">
            <a:avLst>
              <a:gd name="adj" fmla="val 50000"/>
            </a:avLst>
          </a:prstGeom>
          <a:solidFill>
            <a:schemeClr val="tx1">
              <a:lumMod val="65000"/>
              <a:lumOff val="3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bg1"/>
                </a:solidFill>
                <a:latin typeface="+mj-lt"/>
              </a:rPr>
              <a:t>Stock Performance </a:t>
            </a:r>
            <a:endParaRPr sz="933" b="1" dirty="0">
              <a:solidFill>
                <a:schemeClr val="bg1"/>
              </a:solidFill>
              <a:latin typeface="+mj-lt"/>
            </a:endParaRPr>
          </a:p>
        </p:txBody>
      </p:sp>
      <p:sp>
        <p:nvSpPr>
          <p:cNvPr id="19" name="Google Shape;85;p17">
            <a:extLst>
              <a:ext uri="{FF2B5EF4-FFF2-40B4-BE49-F238E27FC236}">
                <a16:creationId xmlns:a16="http://schemas.microsoft.com/office/drawing/2014/main" id="{2974955F-A8BB-D74D-99BF-D5F47D11C466}"/>
              </a:ext>
            </a:extLst>
          </p:cNvPr>
          <p:cNvSpPr/>
          <p:nvPr/>
        </p:nvSpPr>
        <p:spPr>
          <a:xfrm>
            <a:off x="52672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Notable Events</a:t>
            </a:r>
            <a:endParaRPr sz="933" b="1" dirty="0">
              <a:latin typeface="+mj-lt"/>
            </a:endParaRPr>
          </a:p>
        </p:txBody>
      </p:sp>
      <p:sp>
        <p:nvSpPr>
          <p:cNvPr id="20" name="Google Shape;86;p17">
            <a:extLst>
              <a:ext uri="{FF2B5EF4-FFF2-40B4-BE49-F238E27FC236}">
                <a16:creationId xmlns:a16="http://schemas.microsoft.com/office/drawing/2014/main" id="{918D2F1E-15C0-EA48-ADAA-F66D957C5ECD}"/>
              </a:ext>
            </a:extLst>
          </p:cNvPr>
          <p:cNvSpPr/>
          <p:nvPr/>
        </p:nvSpPr>
        <p:spPr>
          <a:xfrm>
            <a:off x="67984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Management Overview</a:t>
            </a:r>
            <a:endParaRPr sz="933" b="1" dirty="0">
              <a:latin typeface="+mj-lt"/>
            </a:endParaRPr>
          </a:p>
        </p:txBody>
      </p:sp>
      <p:sp>
        <p:nvSpPr>
          <p:cNvPr id="21" name="Google Shape;87;p17">
            <a:extLst>
              <a:ext uri="{FF2B5EF4-FFF2-40B4-BE49-F238E27FC236}">
                <a16:creationId xmlns:a16="http://schemas.microsoft.com/office/drawing/2014/main" id="{601348DC-CDCF-5D4A-BBB3-E01144E42861}"/>
              </a:ext>
            </a:extLst>
          </p:cNvPr>
          <p:cNvSpPr/>
          <p:nvPr/>
        </p:nvSpPr>
        <p:spPr>
          <a:xfrm>
            <a:off x="83296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Financial Statements</a:t>
            </a:r>
            <a:endParaRPr sz="933" b="1" dirty="0">
              <a:latin typeface="+mj-lt"/>
            </a:endParaRPr>
          </a:p>
        </p:txBody>
      </p:sp>
      <p:sp>
        <p:nvSpPr>
          <p:cNvPr id="22" name="Google Shape;88;p17">
            <a:extLst>
              <a:ext uri="{FF2B5EF4-FFF2-40B4-BE49-F238E27FC236}">
                <a16:creationId xmlns:a16="http://schemas.microsoft.com/office/drawing/2014/main" id="{95ED6B36-75AF-9D42-9024-5706E275A165}"/>
              </a:ext>
            </a:extLst>
          </p:cNvPr>
          <p:cNvSpPr/>
          <p:nvPr/>
        </p:nvSpPr>
        <p:spPr>
          <a:xfrm>
            <a:off x="3736017"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Company Overview</a:t>
            </a:r>
            <a:endParaRPr sz="933" b="1" dirty="0">
              <a:latin typeface="+mj-lt"/>
            </a:endParaRPr>
          </a:p>
        </p:txBody>
      </p:sp>
      <p:sp>
        <p:nvSpPr>
          <p:cNvPr id="23" name="Google Shape;89;p17">
            <a:extLst>
              <a:ext uri="{FF2B5EF4-FFF2-40B4-BE49-F238E27FC236}">
                <a16:creationId xmlns:a16="http://schemas.microsoft.com/office/drawing/2014/main" id="{A83AA2D2-0789-3342-8855-46967D9F1C55}"/>
              </a:ext>
            </a:extLst>
          </p:cNvPr>
          <p:cNvSpPr/>
          <p:nvPr/>
        </p:nvSpPr>
        <p:spPr>
          <a:xfrm>
            <a:off x="98608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Recommendation</a:t>
            </a:r>
            <a:endParaRPr sz="933" b="1" dirty="0">
              <a:latin typeface="+mj-lt"/>
            </a:endParaRPr>
          </a:p>
        </p:txBody>
      </p:sp>
    </p:spTree>
    <p:extLst>
      <p:ext uri="{BB962C8B-B14F-4D97-AF65-F5344CB8AC3E}">
        <p14:creationId xmlns:p14="http://schemas.microsoft.com/office/powerpoint/2010/main" val="241369902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7"/>
          <p:cNvSpPr txBox="1">
            <a:spLocks noGrp="1"/>
          </p:cNvSpPr>
          <p:nvPr>
            <p:ph type="body" idx="1"/>
          </p:nvPr>
        </p:nvSpPr>
        <p:spPr>
          <a:xfrm>
            <a:off x="415600" y="1341317"/>
            <a:ext cx="11360800" cy="4555200"/>
          </a:xfrm>
          <a:prstGeom prst="rect">
            <a:avLst/>
          </a:prstGeom>
        </p:spPr>
        <p:txBody>
          <a:bodyPr spcFirstLastPara="1" wrap="square" lIns="121900" tIns="121900" rIns="121900" bIns="121900" anchor="t" anchorCtr="0">
            <a:noAutofit/>
          </a:bodyPr>
          <a:lstStyle/>
          <a:p>
            <a:pPr marL="0" indent="0">
              <a:buNone/>
            </a:pPr>
            <a:r>
              <a:rPr lang="en" dirty="0">
                <a:latin typeface="+mj-lt"/>
                <a:ea typeface="Times New Roman"/>
                <a:cs typeface="Times New Roman"/>
                <a:sym typeface="Times New Roman"/>
              </a:rPr>
              <a:t> </a:t>
            </a:r>
            <a:br>
              <a:rPr lang="en" dirty="0">
                <a:latin typeface="+mj-lt"/>
                <a:ea typeface="Times New Roman"/>
                <a:cs typeface="Times New Roman"/>
                <a:sym typeface="Times New Roman"/>
              </a:rPr>
            </a:br>
            <a:endParaRPr dirty="0">
              <a:latin typeface="+mj-lt"/>
              <a:ea typeface="Times New Roman"/>
              <a:cs typeface="Times New Roman"/>
              <a:sym typeface="Times New Roman"/>
            </a:endParaRPr>
          </a:p>
          <a:p>
            <a:pPr marL="0" indent="0" algn="ctr">
              <a:lnSpc>
                <a:spcPct val="100000"/>
              </a:lnSpc>
              <a:spcBef>
                <a:spcPts val="2133"/>
              </a:spcBef>
              <a:buNone/>
            </a:pPr>
            <a:r>
              <a:rPr lang="en" sz="1867" b="1" dirty="0">
                <a:solidFill>
                  <a:srgbClr val="FFFFFF"/>
                </a:solidFill>
                <a:latin typeface="+mj-lt"/>
                <a:ea typeface="Times New Roman"/>
                <a:cs typeface="Times New Roman"/>
                <a:sym typeface="Times New Roman"/>
              </a:rPr>
              <a:t>Select</a:t>
            </a:r>
            <a:endParaRPr sz="1867" b="1" dirty="0">
              <a:solidFill>
                <a:srgbClr val="FFFFFF"/>
              </a:solidFill>
              <a:latin typeface="+mj-lt"/>
              <a:ea typeface="Times New Roman"/>
              <a:cs typeface="Times New Roman"/>
              <a:sym typeface="Times New Roman"/>
            </a:endParaRPr>
          </a:p>
          <a:p>
            <a:pPr marL="0" indent="0" algn="ctr">
              <a:lnSpc>
                <a:spcPct val="100000"/>
              </a:lnSpc>
              <a:buNone/>
            </a:pPr>
            <a:r>
              <a:rPr lang="en" sz="1867" b="1" dirty="0">
                <a:solidFill>
                  <a:srgbClr val="FFFFFF"/>
                </a:solidFill>
                <a:latin typeface="+mj-lt"/>
                <a:ea typeface="Times New Roman"/>
                <a:cs typeface="Times New Roman"/>
                <a:sym typeface="Times New Roman"/>
              </a:rPr>
              <a:t>Select</a:t>
            </a:r>
            <a:endParaRPr sz="1867" b="1" dirty="0">
              <a:solidFill>
                <a:srgbClr val="FFFFFF"/>
              </a:solidFill>
              <a:latin typeface="+mj-lt"/>
              <a:ea typeface="Times New Roman"/>
              <a:cs typeface="Times New Roman"/>
              <a:sym typeface="Times New Roman"/>
            </a:endParaRPr>
          </a:p>
          <a:p>
            <a:pPr marL="0" indent="0" algn="ctr">
              <a:lnSpc>
                <a:spcPct val="100000"/>
              </a:lnSpc>
              <a:buNone/>
            </a:pPr>
            <a:r>
              <a:rPr lang="en" sz="1867" b="1" dirty="0">
                <a:solidFill>
                  <a:srgbClr val="FFFFFF"/>
                </a:solidFill>
                <a:latin typeface="+mj-lt"/>
                <a:ea typeface="Times New Roman"/>
                <a:cs typeface="Times New Roman"/>
                <a:sym typeface="Times New Roman"/>
              </a:rPr>
              <a:t>Select</a:t>
            </a:r>
            <a:endParaRPr sz="1867" b="1" dirty="0">
              <a:solidFill>
                <a:srgbClr val="FFFFFF"/>
              </a:solidFill>
              <a:latin typeface="+mj-lt"/>
              <a:ea typeface="Times New Roman"/>
              <a:cs typeface="Times New Roman"/>
              <a:sym typeface="Times New Roman"/>
            </a:endParaRPr>
          </a:p>
          <a:p>
            <a:pPr marL="0" indent="0">
              <a:buNone/>
            </a:pPr>
            <a:br>
              <a:rPr lang="en" dirty="0">
                <a:latin typeface="+mj-lt"/>
                <a:ea typeface="Times New Roman"/>
                <a:cs typeface="Times New Roman"/>
                <a:sym typeface="Times New Roman"/>
              </a:rPr>
            </a:br>
            <a:br>
              <a:rPr lang="en" dirty="0">
                <a:latin typeface="+mj-lt"/>
                <a:ea typeface="Times New Roman"/>
                <a:cs typeface="Times New Roman"/>
                <a:sym typeface="Times New Roman"/>
              </a:rPr>
            </a:br>
            <a:endParaRPr dirty="0">
              <a:latin typeface="+mj-lt"/>
              <a:ea typeface="Times New Roman"/>
              <a:cs typeface="Times New Roman"/>
              <a:sym typeface="Times New Roman"/>
            </a:endParaRPr>
          </a:p>
          <a:p>
            <a:pPr marL="0" indent="0">
              <a:spcBef>
                <a:spcPts val="2133"/>
              </a:spcBef>
              <a:spcAft>
                <a:spcPts val="2133"/>
              </a:spcAft>
              <a:buNone/>
            </a:pPr>
            <a:endParaRPr dirty="0">
              <a:latin typeface="+mj-lt"/>
              <a:ea typeface="Times New Roman"/>
              <a:cs typeface="Times New Roman"/>
              <a:sym typeface="Times New Roman"/>
            </a:endParaRPr>
          </a:p>
        </p:txBody>
      </p:sp>
      <p:sp>
        <p:nvSpPr>
          <p:cNvPr id="97" name="Google Shape;97;p17"/>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r>
              <a:rPr lang="en" sz="2667" b="1" dirty="0">
                <a:latin typeface="+mj-lt"/>
                <a:cs typeface="Times New Roman"/>
                <a:sym typeface="Times New Roman"/>
              </a:rPr>
              <a:t>Institutional Ownership</a:t>
            </a:r>
            <a:endParaRPr sz="2667" dirty="0">
              <a:latin typeface="+mj-lt"/>
            </a:endParaRPr>
          </a:p>
        </p:txBody>
      </p:sp>
      <p:cxnSp>
        <p:nvCxnSpPr>
          <p:cNvPr id="98" name="Google Shape;98;p17"/>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sp>
        <p:nvSpPr>
          <p:cNvPr id="99" name="Google Shape;99;p17"/>
          <p:cNvSpPr txBox="1"/>
          <p:nvPr/>
        </p:nvSpPr>
        <p:spPr>
          <a:xfrm>
            <a:off x="415600" y="840033"/>
            <a:ext cx="2648000" cy="394400"/>
          </a:xfrm>
          <a:prstGeom prst="rect">
            <a:avLst/>
          </a:prstGeom>
          <a:noFill/>
          <a:ln>
            <a:noFill/>
          </a:ln>
        </p:spPr>
        <p:txBody>
          <a:bodyPr spcFirstLastPara="1" wrap="square" lIns="121900" tIns="121900" rIns="121900" bIns="121900" anchor="t" anchorCtr="0">
            <a:noAutofit/>
          </a:bodyPr>
          <a:lstStyle/>
          <a:p>
            <a:endParaRPr sz="1467" dirty="0">
              <a:latin typeface="+mj-lt"/>
              <a:ea typeface="Times New Roman"/>
              <a:cs typeface="Times New Roman"/>
              <a:sym typeface="Times New Roman"/>
            </a:endParaRPr>
          </a:p>
        </p:txBody>
      </p:sp>
      <p:pic>
        <p:nvPicPr>
          <p:cNvPr id="4098" name="Picture 2">
            <a:extLst>
              <a:ext uri="{FF2B5EF4-FFF2-40B4-BE49-F238E27FC236}">
                <a16:creationId xmlns:a16="http://schemas.microsoft.com/office/drawing/2014/main" id="{10300455-06B4-2747-918F-CF2716C950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904"/>
          <a:stretch/>
        </p:blipFill>
        <p:spPr bwMode="auto">
          <a:xfrm>
            <a:off x="552842" y="1159867"/>
            <a:ext cx="11086317" cy="4870143"/>
          </a:xfrm>
          <a:prstGeom prst="rect">
            <a:avLst/>
          </a:prstGeom>
          <a:noFill/>
          <a:extLst>
            <a:ext uri="{909E8E84-426E-40DD-AFC4-6F175D3DCCD1}">
              <a14:hiddenFill xmlns:a14="http://schemas.microsoft.com/office/drawing/2010/main">
                <a:solidFill>
                  <a:srgbClr val="FFFFFF"/>
                </a:solidFill>
              </a14:hiddenFill>
            </a:ext>
          </a:extLst>
        </p:spPr>
      </p:pic>
      <p:sp>
        <p:nvSpPr>
          <p:cNvPr id="16" name="Google Shape;82;p17">
            <a:extLst>
              <a:ext uri="{FF2B5EF4-FFF2-40B4-BE49-F238E27FC236}">
                <a16:creationId xmlns:a16="http://schemas.microsoft.com/office/drawing/2014/main" id="{996329F6-BFAB-DC44-9239-9B02666634F6}"/>
              </a:ext>
            </a:extLst>
          </p:cNvPr>
          <p:cNvSpPr/>
          <p:nvPr/>
        </p:nvSpPr>
        <p:spPr>
          <a:xfrm>
            <a:off x="0" y="6482300"/>
            <a:ext cx="12203837" cy="375600"/>
          </a:xfrm>
          <a:prstGeom prst="rect">
            <a:avLst/>
          </a:prstGeom>
          <a:solidFill>
            <a:srgbClr val="0070C0"/>
          </a:solidFill>
          <a:ln>
            <a:noFill/>
          </a:ln>
        </p:spPr>
        <p:txBody>
          <a:bodyPr spcFirstLastPara="1" wrap="square" lIns="121900" tIns="121900" rIns="121900" bIns="121900" anchor="ctr" anchorCtr="0">
            <a:noAutofit/>
          </a:bodyPr>
          <a:lstStyle/>
          <a:p>
            <a:endParaRPr sz="1867">
              <a:latin typeface="+mj-lt"/>
            </a:endParaRPr>
          </a:p>
        </p:txBody>
      </p:sp>
      <p:sp>
        <p:nvSpPr>
          <p:cNvPr id="17" name="Google Shape;83;p17">
            <a:extLst>
              <a:ext uri="{FF2B5EF4-FFF2-40B4-BE49-F238E27FC236}">
                <a16:creationId xmlns:a16="http://schemas.microsoft.com/office/drawing/2014/main" id="{F86B4CF6-A6A2-7645-88D7-8F2481F9CC23}"/>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Overview</a:t>
            </a:r>
            <a:endParaRPr sz="933" b="1" dirty="0">
              <a:solidFill>
                <a:schemeClr val="tx1"/>
              </a:solidFill>
              <a:latin typeface="+mj-lt"/>
            </a:endParaRPr>
          </a:p>
        </p:txBody>
      </p:sp>
      <p:sp>
        <p:nvSpPr>
          <p:cNvPr id="18" name="Google Shape;84;p17">
            <a:extLst>
              <a:ext uri="{FF2B5EF4-FFF2-40B4-BE49-F238E27FC236}">
                <a16:creationId xmlns:a16="http://schemas.microsoft.com/office/drawing/2014/main" id="{64306B4A-99C4-EF45-9330-A3D394A2C6B2}"/>
              </a:ext>
            </a:extLst>
          </p:cNvPr>
          <p:cNvSpPr/>
          <p:nvPr/>
        </p:nvSpPr>
        <p:spPr>
          <a:xfrm>
            <a:off x="2204833" y="6541700"/>
            <a:ext cx="1531200" cy="256800"/>
          </a:xfrm>
          <a:prstGeom prst="chevron">
            <a:avLst>
              <a:gd name="adj" fmla="val 50000"/>
            </a:avLst>
          </a:prstGeom>
          <a:solidFill>
            <a:schemeClr val="tx1">
              <a:lumMod val="65000"/>
              <a:lumOff val="3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bg1"/>
                </a:solidFill>
                <a:latin typeface="+mj-lt"/>
              </a:rPr>
              <a:t>Stock Performance </a:t>
            </a:r>
            <a:endParaRPr sz="933" b="1" dirty="0">
              <a:solidFill>
                <a:schemeClr val="bg1"/>
              </a:solidFill>
              <a:latin typeface="+mj-lt"/>
            </a:endParaRPr>
          </a:p>
        </p:txBody>
      </p:sp>
      <p:sp>
        <p:nvSpPr>
          <p:cNvPr id="19" name="Google Shape;85;p17">
            <a:extLst>
              <a:ext uri="{FF2B5EF4-FFF2-40B4-BE49-F238E27FC236}">
                <a16:creationId xmlns:a16="http://schemas.microsoft.com/office/drawing/2014/main" id="{F26262F9-4B6B-074D-9A49-5C137DC31621}"/>
              </a:ext>
            </a:extLst>
          </p:cNvPr>
          <p:cNvSpPr/>
          <p:nvPr/>
        </p:nvSpPr>
        <p:spPr>
          <a:xfrm>
            <a:off x="52672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Notable Events</a:t>
            </a:r>
            <a:endParaRPr sz="933" b="1" dirty="0">
              <a:latin typeface="+mj-lt"/>
            </a:endParaRPr>
          </a:p>
        </p:txBody>
      </p:sp>
      <p:sp>
        <p:nvSpPr>
          <p:cNvPr id="20" name="Google Shape;86;p17">
            <a:extLst>
              <a:ext uri="{FF2B5EF4-FFF2-40B4-BE49-F238E27FC236}">
                <a16:creationId xmlns:a16="http://schemas.microsoft.com/office/drawing/2014/main" id="{AEEAF9AA-5B31-A64F-9E99-DCBD43D3DFA1}"/>
              </a:ext>
            </a:extLst>
          </p:cNvPr>
          <p:cNvSpPr/>
          <p:nvPr/>
        </p:nvSpPr>
        <p:spPr>
          <a:xfrm>
            <a:off x="67984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Management Overview</a:t>
            </a:r>
            <a:endParaRPr sz="933" b="1" dirty="0">
              <a:latin typeface="+mj-lt"/>
            </a:endParaRPr>
          </a:p>
        </p:txBody>
      </p:sp>
      <p:sp>
        <p:nvSpPr>
          <p:cNvPr id="21" name="Google Shape;87;p17">
            <a:extLst>
              <a:ext uri="{FF2B5EF4-FFF2-40B4-BE49-F238E27FC236}">
                <a16:creationId xmlns:a16="http://schemas.microsoft.com/office/drawing/2014/main" id="{24D546B5-B01E-764D-9AF7-FF538B4C9BF1}"/>
              </a:ext>
            </a:extLst>
          </p:cNvPr>
          <p:cNvSpPr/>
          <p:nvPr/>
        </p:nvSpPr>
        <p:spPr>
          <a:xfrm>
            <a:off x="83296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Financial Statements</a:t>
            </a:r>
            <a:endParaRPr sz="933" b="1" dirty="0">
              <a:latin typeface="+mj-lt"/>
            </a:endParaRPr>
          </a:p>
        </p:txBody>
      </p:sp>
      <p:sp>
        <p:nvSpPr>
          <p:cNvPr id="22" name="Google Shape;88;p17">
            <a:extLst>
              <a:ext uri="{FF2B5EF4-FFF2-40B4-BE49-F238E27FC236}">
                <a16:creationId xmlns:a16="http://schemas.microsoft.com/office/drawing/2014/main" id="{8D9BBC06-D44B-4247-BAAE-AF99C3BE59EF}"/>
              </a:ext>
            </a:extLst>
          </p:cNvPr>
          <p:cNvSpPr/>
          <p:nvPr/>
        </p:nvSpPr>
        <p:spPr>
          <a:xfrm>
            <a:off x="3736017"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Company Overview</a:t>
            </a:r>
            <a:endParaRPr sz="933" b="1" dirty="0">
              <a:latin typeface="+mj-lt"/>
            </a:endParaRPr>
          </a:p>
        </p:txBody>
      </p:sp>
      <p:sp>
        <p:nvSpPr>
          <p:cNvPr id="23" name="Google Shape;89;p17">
            <a:extLst>
              <a:ext uri="{FF2B5EF4-FFF2-40B4-BE49-F238E27FC236}">
                <a16:creationId xmlns:a16="http://schemas.microsoft.com/office/drawing/2014/main" id="{F1C2C4D4-60EE-C24A-B116-10A3DAA8D55E}"/>
              </a:ext>
            </a:extLst>
          </p:cNvPr>
          <p:cNvSpPr/>
          <p:nvPr/>
        </p:nvSpPr>
        <p:spPr>
          <a:xfrm>
            <a:off x="98608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Recommendation</a:t>
            </a:r>
            <a:endParaRPr sz="933" b="1" dirty="0">
              <a:latin typeface="+mj-lt"/>
            </a:endParaRPr>
          </a:p>
        </p:txBody>
      </p:sp>
    </p:spTree>
    <p:extLst>
      <p:ext uri="{BB962C8B-B14F-4D97-AF65-F5344CB8AC3E}">
        <p14:creationId xmlns:p14="http://schemas.microsoft.com/office/powerpoint/2010/main" val="9507560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28"/>
          <p:cNvSpPr/>
          <p:nvPr/>
        </p:nvSpPr>
        <p:spPr>
          <a:xfrm>
            <a:off x="0" y="6198750"/>
            <a:ext cx="12192000" cy="659100"/>
          </a:xfrm>
          <a:prstGeom prst="rect">
            <a:avLst/>
          </a:prstGeom>
          <a:solidFill>
            <a:srgbClr val="6666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p28"/>
          <p:cNvSpPr/>
          <p:nvPr/>
        </p:nvSpPr>
        <p:spPr>
          <a:xfrm>
            <a:off x="707347"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CA" sz="700" b="1">
                <a:solidFill>
                  <a:srgbClr val="FFFFFF"/>
                </a:solidFill>
              </a:rPr>
              <a:t>	</a:t>
            </a:r>
            <a:r>
              <a:rPr lang="en-CA" sz="700" b="1"/>
              <a:t>Agenda</a:t>
            </a:r>
            <a:endParaRPr sz="700" b="1" i="0" u="none" strike="noStrike" cap="none">
              <a:latin typeface="Arial"/>
              <a:ea typeface="Arial"/>
              <a:cs typeface="Arial"/>
              <a:sym typeface="Arial"/>
            </a:endParaRPr>
          </a:p>
        </p:txBody>
      </p:sp>
      <p:sp>
        <p:nvSpPr>
          <p:cNvPr id="273" name="Google Shape;273;p28"/>
          <p:cNvSpPr/>
          <p:nvPr/>
        </p:nvSpPr>
        <p:spPr>
          <a:xfrm>
            <a:off x="2845560"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CA" sz="700" b="1"/>
              <a:t>	History</a:t>
            </a:r>
            <a:endParaRPr sz="700" b="1" i="0" u="none" strike="noStrike" cap="none">
              <a:latin typeface="Arial"/>
              <a:ea typeface="Arial"/>
              <a:cs typeface="Arial"/>
              <a:sym typeface="Arial"/>
            </a:endParaRPr>
          </a:p>
        </p:txBody>
      </p:sp>
      <p:sp>
        <p:nvSpPr>
          <p:cNvPr id="274" name="Google Shape;274;p28"/>
          <p:cNvSpPr/>
          <p:nvPr/>
        </p:nvSpPr>
        <p:spPr>
          <a:xfrm>
            <a:off x="9235947" y="6303150"/>
            <a:ext cx="2015700" cy="450300"/>
          </a:xfrm>
          <a:prstGeom prst="chevron">
            <a:avLst>
              <a:gd name="adj" fmla="val 50000"/>
            </a:avLst>
          </a:prstGeom>
          <a:solidFill>
            <a:srgbClr val="EEEEE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CA" sz="700" b="1"/>
              <a:t>Trends</a:t>
            </a:r>
            <a:endParaRPr sz="700" b="1" i="0" u="none" strike="noStrike" cap="none">
              <a:solidFill>
                <a:srgbClr val="000000"/>
              </a:solidFill>
              <a:latin typeface="Arial"/>
              <a:ea typeface="Arial"/>
              <a:cs typeface="Arial"/>
              <a:sym typeface="Arial"/>
            </a:endParaRPr>
          </a:p>
        </p:txBody>
      </p:sp>
      <p:sp>
        <p:nvSpPr>
          <p:cNvPr id="275" name="Google Shape;275;p28"/>
          <p:cNvSpPr/>
          <p:nvPr/>
        </p:nvSpPr>
        <p:spPr>
          <a:xfrm>
            <a:off x="7121978" y="6303150"/>
            <a:ext cx="2015700" cy="450300"/>
          </a:xfrm>
          <a:prstGeom prst="chevron">
            <a:avLst>
              <a:gd name="adj" fmla="val 50000"/>
            </a:avLst>
          </a:prstGeom>
          <a:solidFill>
            <a:srgbClr val="CC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CA" sz="700" b="1">
                <a:solidFill>
                  <a:srgbClr val="FFFFFF"/>
                </a:solidFill>
              </a:rPr>
              <a:t>Business Model Overviews</a:t>
            </a:r>
            <a:endParaRPr sz="700" b="1" i="0" u="none" strike="noStrike" cap="none">
              <a:solidFill>
                <a:srgbClr val="FFFFFF"/>
              </a:solidFill>
              <a:latin typeface="Arial"/>
              <a:ea typeface="Arial"/>
              <a:cs typeface="Arial"/>
              <a:sym typeface="Arial"/>
            </a:endParaRPr>
          </a:p>
        </p:txBody>
      </p:sp>
      <p:sp>
        <p:nvSpPr>
          <p:cNvPr id="276" name="Google Shape;276;p28"/>
          <p:cNvSpPr/>
          <p:nvPr/>
        </p:nvSpPr>
        <p:spPr>
          <a:xfrm>
            <a:off x="4983772"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457200" algn="r" rtl="0">
              <a:lnSpc>
                <a:spcPct val="100000"/>
              </a:lnSpc>
              <a:spcBef>
                <a:spcPts val="0"/>
              </a:spcBef>
              <a:spcAft>
                <a:spcPts val="0"/>
              </a:spcAft>
              <a:buClr>
                <a:srgbClr val="000000"/>
              </a:buClr>
              <a:buSzPts val="700"/>
              <a:buFont typeface="Arial"/>
              <a:buNone/>
            </a:pPr>
            <a:r>
              <a:rPr lang="en-CA" sz="700" b="1"/>
              <a:t>Industry Overview</a:t>
            </a:r>
            <a:endParaRPr sz="700" b="1" i="0" u="none" strike="noStrike" cap="none">
              <a:latin typeface="Arial"/>
              <a:ea typeface="Arial"/>
              <a:cs typeface="Arial"/>
              <a:sym typeface="Arial"/>
            </a:endParaRPr>
          </a:p>
        </p:txBody>
      </p:sp>
      <p:sp>
        <p:nvSpPr>
          <p:cNvPr id="277" name="Google Shape;277;p28"/>
          <p:cNvSpPr txBox="1"/>
          <p:nvPr/>
        </p:nvSpPr>
        <p:spPr>
          <a:xfrm>
            <a:off x="311700" y="297200"/>
            <a:ext cx="11608800" cy="8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CA" sz="2500" b="1"/>
              <a:t>Industry Overview: Other Notable Metrics</a:t>
            </a:r>
            <a:endParaRPr sz="2500" b="0" i="0" u="none" strike="noStrike" cap="none">
              <a:solidFill>
                <a:srgbClr val="000000"/>
              </a:solidFill>
              <a:latin typeface="Arial"/>
              <a:ea typeface="Arial"/>
              <a:cs typeface="Arial"/>
              <a:sym typeface="Arial"/>
            </a:endParaRPr>
          </a:p>
        </p:txBody>
      </p:sp>
      <p:cxnSp>
        <p:nvCxnSpPr>
          <p:cNvPr id="278" name="Google Shape;278;p28"/>
          <p:cNvCxnSpPr>
            <a:stCxn id="277" idx="1"/>
          </p:cNvCxnSpPr>
          <p:nvPr/>
        </p:nvCxnSpPr>
        <p:spPr>
          <a:xfrm>
            <a:off x="311700" y="744800"/>
            <a:ext cx="11608800" cy="21900"/>
          </a:xfrm>
          <a:prstGeom prst="straightConnector1">
            <a:avLst/>
          </a:prstGeom>
          <a:noFill/>
          <a:ln w="9525" cap="flat" cmpd="sng">
            <a:solidFill>
              <a:srgbClr val="595959"/>
            </a:solidFill>
            <a:prstDash val="solid"/>
            <a:round/>
            <a:headEnd type="none" w="sm" len="sm"/>
            <a:tailEnd type="none" w="sm" len="sm"/>
          </a:ln>
        </p:spPr>
      </p:cxnSp>
      <p:sp>
        <p:nvSpPr>
          <p:cNvPr id="279" name="Google Shape;279;p28"/>
          <p:cNvSpPr/>
          <p:nvPr/>
        </p:nvSpPr>
        <p:spPr>
          <a:xfrm>
            <a:off x="751341" y="2004314"/>
            <a:ext cx="10512300" cy="1085100"/>
          </a:xfrm>
          <a:prstGeom prst="rect">
            <a:avLst/>
          </a:prstGeom>
          <a:solidFill>
            <a:schemeClr val="lt2"/>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CA" sz="1200">
                <a:solidFill>
                  <a:srgbClr val="1C1D20"/>
                </a:solidFill>
                <a:highlight>
                  <a:srgbClr val="FFFFFF"/>
                </a:highlight>
              </a:rPr>
              <a:t>$200 million</a:t>
            </a:r>
            <a:endParaRPr>
              <a:solidFill>
                <a:srgbClr val="FFFFFF"/>
              </a:solidFill>
              <a:latin typeface="Times New Roman"/>
              <a:ea typeface="Times New Roman"/>
              <a:cs typeface="Times New Roman"/>
              <a:sym typeface="Times New Roman"/>
            </a:endParaRPr>
          </a:p>
        </p:txBody>
      </p:sp>
      <p:sp>
        <p:nvSpPr>
          <p:cNvPr id="280" name="Google Shape;280;p28"/>
          <p:cNvSpPr txBox="1"/>
          <p:nvPr/>
        </p:nvSpPr>
        <p:spPr>
          <a:xfrm>
            <a:off x="8531411" y="1572276"/>
            <a:ext cx="900600" cy="40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CA" sz="1200" b="1">
                <a:latin typeface="Times New Roman"/>
                <a:ea typeface="Times New Roman"/>
                <a:cs typeface="Times New Roman"/>
                <a:sym typeface="Times New Roman"/>
              </a:rPr>
              <a:t>CAGR</a:t>
            </a:r>
            <a:endParaRPr sz="1200" b="1">
              <a:latin typeface="Times New Roman"/>
              <a:ea typeface="Times New Roman"/>
              <a:cs typeface="Times New Roman"/>
              <a:sym typeface="Times New Roman"/>
            </a:endParaRPr>
          </a:p>
        </p:txBody>
      </p:sp>
      <p:sp>
        <p:nvSpPr>
          <p:cNvPr id="281" name="Google Shape;281;p28"/>
          <p:cNvSpPr txBox="1"/>
          <p:nvPr/>
        </p:nvSpPr>
        <p:spPr>
          <a:xfrm>
            <a:off x="8401652" y="2353560"/>
            <a:ext cx="1160100" cy="50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2000" b="1">
                <a:latin typeface="Times New Roman"/>
                <a:ea typeface="Times New Roman"/>
                <a:cs typeface="Times New Roman"/>
                <a:sym typeface="Times New Roman"/>
              </a:rPr>
              <a:t>+11.60%</a:t>
            </a:r>
            <a:endParaRPr sz="2000" b="1">
              <a:latin typeface="Times New Roman"/>
              <a:ea typeface="Times New Roman"/>
              <a:cs typeface="Times New Roman"/>
              <a:sym typeface="Times New Roman"/>
            </a:endParaRPr>
          </a:p>
        </p:txBody>
      </p:sp>
      <p:sp>
        <p:nvSpPr>
          <p:cNvPr id="282" name="Google Shape;282;p28"/>
          <p:cNvSpPr/>
          <p:nvPr/>
        </p:nvSpPr>
        <p:spPr>
          <a:xfrm>
            <a:off x="741425" y="2004314"/>
            <a:ext cx="3896700" cy="1076994"/>
          </a:xfrm>
          <a:prstGeom prst="rect">
            <a:avLst/>
          </a:prstGeom>
          <a:solidFill>
            <a:srgbClr val="666666"/>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CA" sz="1800">
                <a:solidFill>
                  <a:srgbClr val="FFFFFF"/>
                </a:solidFill>
              </a:rPr>
              <a:t>TV Advertising Revenue</a:t>
            </a:r>
            <a:endParaRPr sz="1800">
              <a:solidFill>
                <a:srgbClr val="FFFFFF"/>
              </a:solidFill>
            </a:endParaRPr>
          </a:p>
        </p:txBody>
      </p:sp>
      <p:sp>
        <p:nvSpPr>
          <p:cNvPr id="283" name="Google Shape;283;p28"/>
          <p:cNvSpPr/>
          <p:nvPr/>
        </p:nvSpPr>
        <p:spPr>
          <a:xfrm>
            <a:off x="719575" y="4687125"/>
            <a:ext cx="10512300" cy="895200"/>
          </a:xfrm>
          <a:prstGeom prst="rect">
            <a:avLst/>
          </a:prstGeom>
          <a:solidFill>
            <a:srgbClr val="6A6A6A"/>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2743200" lvl="0" indent="457200" algn="l" rtl="0">
              <a:spcBef>
                <a:spcPts val="0"/>
              </a:spcBef>
              <a:spcAft>
                <a:spcPts val="0"/>
              </a:spcAft>
              <a:buClr>
                <a:srgbClr val="000000"/>
              </a:buClr>
              <a:buSzPts val="1100"/>
              <a:buFont typeface="Arial"/>
              <a:buNone/>
            </a:pPr>
            <a:r>
              <a:rPr lang="en-CA" sz="2400" dirty="0">
                <a:solidFill>
                  <a:srgbClr val="FFFFFF"/>
                </a:solidFill>
              </a:rPr>
              <a:t>Streaming Surpasses Cable</a:t>
            </a:r>
            <a:endParaRPr sz="2400" dirty="0">
              <a:solidFill>
                <a:srgbClr val="FFFFFF"/>
              </a:solidFill>
            </a:endParaRPr>
          </a:p>
          <a:p>
            <a:pPr marL="0" lvl="0" indent="0" algn="l" rtl="0">
              <a:spcBef>
                <a:spcPts val="0"/>
              </a:spcBef>
              <a:spcAft>
                <a:spcPts val="0"/>
              </a:spcAft>
              <a:buNone/>
            </a:pPr>
            <a:endParaRPr b="1" dirty="0"/>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7"/>
          <p:cNvSpPr txBox="1">
            <a:spLocks noGrp="1"/>
          </p:cNvSpPr>
          <p:nvPr>
            <p:ph type="body" idx="1"/>
          </p:nvPr>
        </p:nvSpPr>
        <p:spPr>
          <a:xfrm>
            <a:off x="415600" y="1341317"/>
            <a:ext cx="11360800" cy="4555200"/>
          </a:xfrm>
          <a:prstGeom prst="rect">
            <a:avLst/>
          </a:prstGeom>
        </p:spPr>
        <p:txBody>
          <a:bodyPr spcFirstLastPara="1" wrap="square" lIns="121900" tIns="121900" rIns="121900" bIns="121900" anchor="t" anchorCtr="0">
            <a:noAutofit/>
          </a:bodyPr>
          <a:lstStyle/>
          <a:p>
            <a:pPr marL="0" indent="0">
              <a:buNone/>
            </a:pPr>
            <a:r>
              <a:rPr lang="en" dirty="0">
                <a:latin typeface="+mj-lt"/>
                <a:ea typeface="Times New Roman"/>
                <a:cs typeface="Times New Roman"/>
                <a:sym typeface="Times New Roman"/>
              </a:rPr>
              <a:t> </a:t>
            </a:r>
            <a:br>
              <a:rPr lang="en" dirty="0">
                <a:latin typeface="+mj-lt"/>
                <a:ea typeface="Times New Roman"/>
                <a:cs typeface="Times New Roman"/>
                <a:sym typeface="Times New Roman"/>
              </a:rPr>
            </a:br>
            <a:endParaRPr dirty="0">
              <a:latin typeface="+mj-lt"/>
              <a:ea typeface="Times New Roman"/>
              <a:cs typeface="Times New Roman"/>
              <a:sym typeface="Times New Roman"/>
            </a:endParaRPr>
          </a:p>
          <a:p>
            <a:pPr marL="0" indent="0" algn="ctr">
              <a:lnSpc>
                <a:spcPct val="100000"/>
              </a:lnSpc>
              <a:spcBef>
                <a:spcPts val="2133"/>
              </a:spcBef>
              <a:buNone/>
            </a:pPr>
            <a:r>
              <a:rPr lang="en" sz="1867" b="1" dirty="0">
                <a:solidFill>
                  <a:srgbClr val="FFFFFF"/>
                </a:solidFill>
                <a:latin typeface="+mj-lt"/>
                <a:ea typeface="Times New Roman"/>
                <a:cs typeface="Times New Roman"/>
                <a:sym typeface="Times New Roman"/>
              </a:rPr>
              <a:t>Select</a:t>
            </a:r>
            <a:endParaRPr sz="1867" b="1" dirty="0">
              <a:solidFill>
                <a:srgbClr val="FFFFFF"/>
              </a:solidFill>
              <a:latin typeface="+mj-lt"/>
              <a:ea typeface="Times New Roman"/>
              <a:cs typeface="Times New Roman"/>
              <a:sym typeface="Times New Roman"/>
            </a:endParaRPr>
          </a:p>
          <a:p>
            <a:pPr marL="0" indent="0" algn="ctr">
              <a:lnSpc>
                <a:spcPct val="100000"/>
              </a:lnSpc>
              <a:buNone/>
            </a:pPr>
            <a:r>
              <a:rPr lang="en" sz="1867" b="1" dirty="0">
                <a:solidFill>
                  <a:srgbClr val="FFFFFF"/>
                </a:solidFill>
                <a:latin typeface="+mj-lt"/>
                <a:ea typeface="Times New Roman"/>
                <a:cs typeface="Times New Roman"/>
                <a:sym typeface="Times New Roman"/>
              </a:rPr>
              <a:t>Select</a:t>
            </a:r>
            <a:endParaRPr sz="1867" b="1" dirty="0">
              <a:solidFill>
                <a:srgbClr val="FFFFFF"/>
              </a:solidFill>
              <a:latin typeface="+mj-lt"/>
              <a:ea typeface="Times New Roman"/>
              <a:cs typeface="Times New Roman"/>
              <a:sym typeface="Times New Roman"/>
            </a:endParaRPr>
          </a:p>
          <a:p>
            <a:pPr marL="0" indent="0" algn="ctr">
              <a:lnSpc>
                <a:spcPct val="100000"/>
              </a:lnSpc>
              <a:buNone/>
            </a:pPr>
            <a:r>
              <a:rPr lang="en" sz="1867" b="1" dirty="0">
                <a:solidFill>
                  <a:srgbClr val="FFFFFF"/>
                </a:solidFill>
                <a:latin typeface="+mj-lt"/>
                <a:ea typeface="Times New Roman"/>
                <a:cs typeface="Times New Roman"/>
                <a:sym typeface="Times New Roman"/>
              </a:rPr>
              <a:t>Select</a:t>
            </a:r>
            <a:endParaRPr sz="1867" b="1" dirty="0">
              <a:solidFill>
                <a:srgbClr val="FFFFFF"/>
              </a:solidFill>
              <a:latin typeface="+mj-lt"/>
              <a:ea typeface="Times New Roman"/>
              <a:cs typeface="Times New Roman"/>
              <a:sym typeface="Times New Roman"/>
            </a:endParaRPr>
          </a:p>
          <a:p>
            <a:pPr marL="0" indent="0">
              <a:buNone/>
            </a:pPr>
            <a:br>
              <a:rPr lang="en" dirty="0">
                <a:latin typeface="+mj-lt"/>
                <a:ea typeface="Times New Roman"/>
                <a:cs typeface="Times New Roman"/>
                <a:sym typeface="Times New Roman"/>
              </a:rPr>
            </a:br>
            <a:br>
              <a:rPr lang="en" dirty="0">
                <a:latin typeface="+mj-lt"/>
                <a:ea typeface="Times New Roman"/>
                <a:cs typeface="Times New Roman"/>
                <a:sym typeface="Times New Roman"/>
              </a:rPr>
            </a:br>
            <a:endParaRPr dirty="0">
              <a:latin typeface="+mj-lt"/>
              <a:ea typeface="Times New Roman"/>
              <a:cs typeface="Times New Roman"/>
              <a:sym typeface="Times New Roman"/>
            </a:endParaRPr>
          </a:p>
          <a:p>
            <a:pPr marL="0" indent="0">
              <a:spcBef>
                <a:spcPts val="2133"/>
              </a:spcBef>
              <a:spcAft>
                <a:spcPts val="2133"/>
              </a:spcAft>
              <a:buNone/>
            </a:pPr>
            <a:endParaRPr dirty="0">
              <a:latin typeface="+mj-lt"/>
              <a:ea typeface="Times New Roman"/>
              <a:cs typeface="Times New Roman"/>
              <a:sym typeface="Times New Roman"/>
            </a:endParaRPr>
          </a:p>
        </p:txBody>
      </p:sp>
      <p:sp>
        <p:nvSpPr>
          <p:cNvPr id="97" name="Google Shape;97;p17"/>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r>
              <a:rPr lang="en" sz="2667" b="1" dirty="0">
                <a:latin typeface="+mj-lt"/>
                <a:cs typeface="Times New Roman"/>
                <a:sym typeface="Times New Roman"/>
              </a:rPr>
              <a:t>Top Mutual Fund Holders</a:t>
            </a:r>
          </a:p>
          <a:p>
            <a:endParaRPr sz="2667" dirty="0">
              <a:latin typeface="+mj-lt"/>
            </a:endParaRPr>
          </a:p>
        </p:txBody>
      </p:sp>
      <p:cxnSp>
        <p:nvCxnSpPr>
          <p:cNvPr id="98" name="Google Shape;98;p17"/>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sp>
        <p:nvSpPr>
          <p:cNvPr id="99" name="Google Shape;99;p17"/>
          <p:cNvSpPr txBox="1"/>
          <p:nvPr/>
        </p:nvSpPr>
        <p:spPr>
          <a:xfrm>
            <a:off x="415600" y="840033"/>
            <a:ext cx="2648000" cy="394400"/>
          </a:xfrm>
          <a:prstGeom prst="rect">
            <a:avLst/>
          </a:prstGeom>
          <a:noFill/>
          <a:ln>
            <a:noFill/>
          </a:ln>
        </p:spPr>
        <p:txBody>
          <a:bodyPr spcFirstLastPara="1" wrap="square" lIns="121900" tIns="121900" rIns="121900" bIns="121900" anchor="t" anchorCtr="0">
            <a:noAutofit/>
          </a:bodyPr>
          <a:lstStyle/>
          <a:p>
            <a:endParaRPr sz="1467" dirty="0">
              <a:latin typeface="+mj-lt"/>
              <a:ea typeface="Times New Roman"/>
              <a:cs typeface="Times New Roman"/>
              <a:sym typeface="Times New Roman"/>
            </a:endParaRPr>
          </a:p>
        </p:txBody>
      </p:sp>
      <p:sp>
        <p:nvSpPr>
          <p:cNvPr id="100" name="Google Shape;100;p17"/>
          <p:cNvSpPr txBox="1">
            <a:spLocks noGrp="1"/>
          </p:cNvSpPr>
          <p:nvPr>
            <p:ph type="sldNum" idx="12"/>
          </p:nvPr>
        </p:nvSpPr>
        <p:spPr>
          <a:xfrm>
            <a:off x="11296611" y="6420823"/>
            <a:ext cx="731600" cy="524800"/>
          </a:xfrm>
          <a:prstGeom prst="rect">
            <a:avLst/>
          </a:prstGeom>
        </p:spPr>
        <p:txBody>
          <a:bodyPr spcFirstLastPara="1" wrap="square" lIns="121900" tIns="121900" rIns="121900" bIns="121900" anchor="ctr" anchorCtr="0">
            <a:noAutofit/>
          </a:bodyPr>
          <a:lstStyle/>
          <a:p>
            <a:r>
              <a:rPr lang="en" b="1">
                <a:solidFill>
                  <a:srgbClr val="FFFFFF"/>
                </a:solidFill>
                <a:latin typeface="+mj-lt"/>
                <a:ea typeface="Times New Roman"/>
                <a:cs typeface="Times New Roman"/>
                <a:sym typeface="Times New Roman"/>
              </a:rPr>
              <a:t>1</a:t>
            </a:r>
            <a:endParaRPr b="1">
              <a:solidFill>
                <a:srgbClr val="FFFFFF"/>
              </a:solidFill>
              <a:latin typeface="+mj-lt"/>
              <a:ea typeface="Times New Roman"/>
              <a:cs typeface="Times New Roman"/>
              <a:sym typeface="Times New Roman"/>
            </a:endParaRPr>
          </a:p>
        </p:txBody>
      </p:sp>
      <p:pic>
        <p:nvPicPr>
          <p:cNvPr id="4100" name="Picture 4">
            <a:extLst>
              <a:ext uri="{FF2B5EF4-FFF2-40B4-BE49-F238E27FC236}">
                <a16:creationId xmlns:a16="http://schemas.microsoft.com/office/drawing/2014/main" id="{C8098B76-EF50-434D-BF3F-EED42D04A3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427"/>
          <a:stretch/>
        </p:blipFill>
        <p:spPr bwMode="auto">
          <a:xfrm>
            <a:off x="415600" y="1061544"/>
            <a:ext cx="11481787" cy="5171059"/>
          </a:xfrm>
          <a:prstGeom prst="rect">
            <a:avLst/>
          </a:prstGeom>
          <a:noFill/>
          <a:extLst>
            <a:ext uri="{909E8E84-426E-40DD-AFC4-6F175D3DCCD1}">
              <a14:hiddenFill xmlns:a14="http://schemas.microsoft.com/office/drawing/2010/main">
                <a:solidFill>
                  <a:srgbClr val="FFFFFF"/>
                </a:solidFill>
              </a14:hiddenFill>
            </a:ext>
          </a:extLst>
        </p:spPr>
      </p:pic>
      <p:sp>
        <p:nvSpPr>
          <p:cNvPr id="16" name="Google Shape;82;p17">
            <a:extLst>
              <a:ext uri="{FF2B5EF4-FFF2-40B4-BE49-F238E27FC236}">
                <a16:creationId xmlns:a16="http://schemas.microsoft.com/office/drawing/2014/main" id="{F37905DB-26FE-634E-99F5-3ACB2D888F28}"/>
              </a:ext>
            </a:extLst>
          </p:cNvPr>
          <p:cNvSpPr/>
          <p:nvPr/>
        </p:nvSpPr>
        <p:spPr>
          <a:xfrm>
            <a:off x="0" y="6482300"/>
            <a:ext cx="12203837" cy="375600"/>
          </a:xfrm>
          <a:prstGeom prst="rect">
            <a:avLst/>
          </a:prstGeom>
          <a:solidFill>
            <a:srgbClr val="0070C0"/>
          </a:solidFill>
          <a:ln>
            <a:noFill/>
          </a:ln>
        </p:spPr>
        <p:txBody>
          <a:bodyPr spcFirstLastPara="1" wrap="square" lIns="121900" tIns="121900" rIns="121900" bIns="121900" anchor="ctr" anchorCtr="0">
            <a:noAutofit/>
          </a:bodyPr>
          <a:lstStyle/>
          <a:p>
            <a:endParaRPr sz="1867">
              <a:latin typeface="+mj-lt"/>
            </a:endParaRPr>
          </a:p>
        </p:txBody>
      </p:sp>
      <p:sp>
        <p:nvSpPr>
          <p:cNvPr id="17" name="Google Shape;83;p17">
            <a:extLst>
              <a:ext uri="{FF2B5EF4-FFF2-40B4-BE49-F238E27FC236}">
                <a16:creationId xmlns:a16="http://schemas.microsoft.com/office/drawing/2014/main" id="{D5A4FDDB-90A2-4347-B81A-F4C6F1455AB6}"/>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Overview</a:t>
            </a:r>
            <a:endParaRPr sz="933" b="1" dirty="0">
              <a:solidFill>
                <a:schemeClr val="tx1"/>
              </a:solidFill>
              <a:latin typeface="+mj-lt"/>
            </a:endParaRPr>
          </a:p>
        </p:txBody>
      </p:sp>
      <p:sp>
        <p:nvSpPr>
          <p:cNvPr id="18" name="Google Shape;84;p17">
            <a:extLst>
              <a:ext uri="{FF2B5EF4-FFF2-40B4-BE49-F238E27FC236}">
                <a16:creationId xmlns:a16="http://schemas.microsoft.com/office/drawing/2014/main" id="{4A4810F4-740C-5044-AFDF-9DF90C71CBED}"/>
              </a:ext>
            </a:extLst>
          </p:cNvPr>
          <p:cNvSpPr/>
          <p:nvPr/>
        </p:nvSpPr>
        <p:spPr>
          <a:xfrm>
            <a:off x="2204833" y="6541700"/>
            <a:ext cx="1531200" cy="256800"/>
          </a:xfrm>
          <a:prstGeom prst="chevron">
            <a:avLst>
              <a:gd name="adj" fmla="val 50000"/>
            </a:avLst>
          </a:prstGeom>
          <a:solidFill>
            <a:schemeClr val="tx1">
              <a:lumMod val="65000"/>
              <a:lumOff val="3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bg1"/>
                </a:solidFill>
                <a:latin typeface="+mj-lt"/>
              </a:rPr>
              <a:t>Stock Performance </a:t>
            </a:r>
            <a:endParaRPr sz="933" b="1" dirty="0">
              <a:solidFill>
                <a:schemeClr val="bg1"/>
              </a:solidFill>
              <a:latin typeface="+mj-lt"/>
            </a:endParaRPr>
          </a:p>
        </p:txBody>
      </p:sp>
      <p:sp>
        <p:nvSpPr>
          <p:cNvPr id="19" name="Google Shape;85;p17">
            <a:extLst>
              <a:ext uri="{FF2B5EF4-FFF2-40B4-BE49-F238E27FC236}">
                <a16:creationId xmlns:a16="http://schemas.microsoft.com/office/drawing/2014/main" id="{F1821004-E932-4E41-9A87-8E3BA9EA610B}"/>
              </a:ext>
            </a:extLst>
          </p:cNvPr>
          <p:cNvSpPr/>
          <p:nvPr/>
        </p:nvSpPr>
        <p:spPr>
          <a:xfrm>
            <a:off x="52672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Notable Events</a:t>
            </a:r>
            <a:endParaRPr sz="933" b="1" dirty="0">
              <a:latin typeface="+mj-lt"/>
            </a:endParaRPr>
          </a:p>
        </p:txBody>
      </p:sp>
      <p:sp>
        <p:nvSpPr>
          <p:cNvPr id="20" name="Google Shape;86;p17">
            <a:extLst>
              <a:ext uri="{FF2B5EF4-FFF2-40B4-BE49-F238E27FC236}">
                <a16:creationId xmlns:a16="http://schemas.microsoft.com/office/drawing/2014/main" id="{68F2A425-1585-4A42-AADC-596D75F218B0}"/>
              </a:ext>
            </a:extLst>
          </p:cNvPr>
          <p:cNvSpPr/>
          <p:nvPr/>
        </p:nvSpPr>
        <p:spPr>
          <a:xfrm>
            <a:off x="67984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Management Overview</a:t>
            </a:r>
            <a:endParaRPr sz="933" b="1" dirty="0">
              <a:latin typeface="+mj-lt"/>
            </a:endParaRPr>
          </a:p>
        </p:txBody>
      </p:sp>
      <p:sp>
        <p:nvSpPr>
          <p:cNvPr id="21" name="Google Shape;87;p17">
            <a:extLst>
              <a:ext uri="{FF2B5EF4-FFF2-40B4-BE49-F238E27FC236}">
                <a16:creationId xmlns:a16="http://schemas.microsoft.com/office/drawing/2014/main" id="{7961B55D-1046-764F-AC35-5163CBFBB816}"/>
              </a:ext>
            </a:extLst>
          </p:cNvPr>
          <p:cNvSpPr/>
          <p:nvPr/>
        </p:nvSpPr>
        <p:spPr>
          <a:xfrm>
            <a:off x="83296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Financial Statements</a:t>
            </a:r>
            <a:endParaRPr sz="933" b="1" dirty="0">
              <a:latin typeface="+mj-lt"/>
            </a:endParaRPr>
          </a:p>
        </p:txBody>
      </p:sp>
      <p:sp>
        <p:nvSpPr>
          <p:cNvPr id="22" name="Google Shape;88;p17">
            <a:extLst>
              <a:ext uri="{FF2B5EF4-FFF2-40B4-BE49-F238E27FC236}">
                <a16:creationId xmlns:a16="http://schemas.microsoft.com/office/drawing/2014/main" id="{1A2511F0-3B0D-A741-84EF-E5F76CA3651B}"/>
              </a:ext>
            </a:extLst>
          </p:cNvPr>
          <p:cNvSpPr/>
          <p:nvPr/>
        </p:nvSpPr>
        <p:spPr>
          <a:xfrm>
            <a:off x="3736017"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Company Overview</a:t>
            </a:r>
            <a:endParaRPr sz="933" b="1" dirty="0">
              <a:latin typeface="+mj-lt"/>
            </a:endParaRPr>
          </a:p>
        </p:txBody>
      </p:sp>
      <p:sp>
        <p:nvSpPr>
          <p:cNvPr id="23" name="Google Shape;89;p17">
            <a:extLst>
              <a:ext uri="{FF2B5EF4-FFF2-40B4-BE49-F238E27FC236}">
                <a16:creationId xmlns:a16="http://schemas.microsoft.com/office/drawing/2014/main" id="{7D46827E-55EE-D443-BD02-F51D624E6FB5}"/>
              </a:ext>
            </a:extLst>
          </p:cNvPr>
          <p:cNvSpPr/>
          <p:nvPr/>
        </p:nvSpPr>
        <p:spPr>
          <a:xfrm>
            <a:off x="98608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Recommendation</a:t>
            </a:r>
            <a:endParaRPr sz="933" b="1" dirty="0">
              <a:latin typeface="+mj-lt"/>
            </a:endParaRPr>
          </a:p>
        </p:txBody>
      </p:sp>
    </p:spTree>
    <p:extLst>
      <p:ext uri="{BB962C8B-B14F-4D97-AF65-F5344CB8AC3E}">
        <p14:creationId xmlns:p14="http://schemas.microsoft.com/office/powerpoint/2010/main" val="6528434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pic>
        <p:nvPicPr>
          <p:cNvPr id="7" name="Picture 2" descr="The Walt Disney Company">
            <a:extLst>
              <a:ext uri="{FF2B5EF4-FFF2-40B4-BE49-F238E27FC236}">
                <a16:creationId xmlns:a16="http://schemas.microsoft.com/office/drawing/2014/main" id="{B78F50E1-1937-0745-BA19-111A265FA0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799" y="277396"/>
            <a:ext cx="9495631" cy="6320017"/>
          </a:xfrm>
          <a:prstGeom prst="rect">
            <a:avLst/>
          </a:prstGeom>
          <a:noFill/>
          <a:extLst>
            <a:ext uri="{909E8E84-426E-40DD-AFC4-6F175D3DCCD1}">
              <a14:hiddenFill xmlns:a14="http://schemas.microsoft.com/office/drawing/2010/main">
                <a:solidFill>
                  <a:srgbClr val="FFFFFF"/>
                </a:solidFill>
              </a14:hiddenFill>
            </a:ext>
          </a:extLst>
        </p:spPr>
      </p:pic>
      <p:sp>
        <p:nvSpPr>
          <p:cNvPr id="72" name="Google Shape;72;p16"/>
          <p:cNvSpPr/>
          <p:nvPr/>
        </p:nvSpPr>
        <p:spPr>
          <a:xfrm>
            <a:off x="7377200" y="1055999"/>
            <a:ext cx="4838800" cy="4746000"/>
          </a:xfrm>
          <a:prstGeom prst="ellipse">
            <a:avLst/>
          </a:prstGeom>
          <a:solidFill>
            <a:srgbClr val="FFFFFF"/>
          </a:solidFill>
          <a:ln>
            <a:noFill/>
          </a:ln>
        </p:spPr>
        <p:txBody>
          <a:bodyPr spcFirstLastPara="1" wrap="square" lIns="121900" tIns="121900" rIns="121900" bIns="121900" anchor="ctr" anchorCtr="0">
            <a:noAutofit/>
          </a:bodyPr>
          <a:lstStyle/>
          <a:p>
            <a:endParaRPr sz="1867">
              <a:latin typeface="+mj-lt"/>
            </a:endParaRPr>
          </a:p>
        </p:txBody>
      </p:sp>
      <p:cxnSp>
        <p:nvCxnSpPr>
          <p:cNvPr id="73" name="Google Shape;73;p16"/>
          <p:cNvCxnSpPr/>
          <p:nvPr/>
        </p:nvCxnSpPr>
        <p:spPr>
          <a:xfrm>
            <a:off x="7856133" y="3870540"/>
            <a:ext cx="4005200" cy="0"/>
          </a:xfrm>
          <a:prstGeom prst="straightConnector1">
            <a:avLst/>
          </a:prstGeom>
          <a:noFill/>
          <a:ln w="9525" cap="flat" cmpd="sng">
            <a:solidFill>
              <a:srgbClr val="FCE5CD"/>
            </a:solidFill>
            <a:prstDash val="solid"/>
            <a:round/>
            <a:headEnd type="none" w="med" len="med"/>
            <a:tailEnd type="none" w="med" len="med"/>
          </a:ln>
        </p:spPr>
      </p:cxnSp>
      <p:sp>
        <p:nvSpPr>
          <p:cNvPr id="74" name="Google Shape;74;p16"/>
          <p:cNvSpPr txBox="1">
            <a:spLocks noGrp="1"/>
          </p:cNvSpPr>
          <p:nvPr>
            <p:ph type="ctrTitle"/>
          </p:nvPr>
        </p:nvSpPr>
        <p:spPr>
          <a:xfrm>
            <a:off x="7177000" y="2072333"/>
            <a:ext cx="5239200" cy="1763200"/>
          </a:xfrm>
          <a:prstGeom prst="rect">
            <a:avLst/>
          </a:prstGeom>
        </p:spPr>
        <p:txBody>
          <a:bodyPr spcFirstLastPara="1" wrap="square" lIns="121900" tIns="121900" rIns="121900" bIns="121900" anchor="b" anchorCtr="0">
            <a:noAutofit/>
          </a:bodyPr>
          <a:lstStyle/>
          <a:p>
            <a:r>
              <a:rPr lang="en" sz="3200" dirty="0">
                <a:latin typeface="+mj-lt"/>
                <a:ea typeface="Times New Roman"/>
                <a:cs typeface="Times New Roman"/>
                <a:sym typeface="Times New Roman"/>
              </a:rPr>
              <a:t>Company</a:t>
            </a:r>
            <a:br>
              <a:rPr lang="en" sz="3200" dirty="0">
                <a:latin typeface="+mj-lt"/>
                <a:ea typeface="Times New Roman"/>
                <a:cs typeface="Times New Roman"/>
                <a:sym typeface="Times New Roman"/>
              </a:rPr>
            </a:br>
            <a:r>
              <a:rPr lang="en" sz="3200" dirty="0">
                <a:latin typeface="+mj-lt"/>
                <a:ea typeface="Times New Roman"/>
                <a:cs typeface="Times New Roman"/>
                <a:sym typeface="Times New Roman"/>
              </a:rPr>
              <a:t>Overview</a:t>
            </a:r>
            <a:endParaRPr sz="3200" dirty="0">
              <a:latin typeface="+mj-lt"/>
              <a:ea typeface="Times New Roman"/>
              <a:cs typeface="Times New Roman"/>
              <a:sym typeface="Times New Roman"/>
            </a:endParaRPr>
          </a:p>
        </p:txBody>
      </p:sp>
      <p:sp>
        <p:nvSpPr>
          <p:cNvPr id="75" name="Google Shape;75;p16"/>
          <p:cNvSpPr txBox="1">
            <a:spLocks noGrp="1"/>
          </p:cNvSpPr>
          <p:nvPr>
            <p:ph type="subTitle" idx="1"/>
          </p:nvPr>
        </p:nvSpPr>
        <p:spPr>
          <a:xfrm>
            <a:off x="7911600" y="3881300"/>
            <a:ext cx="3624800" cy="1395600"/>
          </a:xfrm>
          <a:prstGeom prst="rect">
            <a:avLst/>
          </a:prstGeom>
        </p:spPr>
        <p:txBody>
          <a:bodyPr spcFirstLastPara="1" wrap="square" lIns="121900" tIns="121900" rIns="121900" bIns="121900" anchor="t" anchorCtr="0">
            <a:noAutofit/>
          </a:bodyPr>
          <a:lstStyle/>
          <a:p>
            <a:pPr marL="0" indent="0">
              <a:spcBef>
                <a:spcPts val="0"/>
              </a:spcBef>
            </a:pPr>
            <a:r>
              <a:rPr lang="en-CA" sz="2133" dirty="0">
                <a:latin typeface="+mj-lt"/>
                <a:sym typeface="Times New Roman"/>
              </a:rPr>
              <a:t>DIS</a:t>
            </a:r>
            <a:endParaRPr sz="2133" dirty="0">
              <a:latin typeface="+mj-lt"/>
            </a:endParaRPr>
          </a:p>
        </p:txBody>
      </p:sp>
    </p:spTree>
    <p:extLst>
      <p:ext uri="{BB962C8B-B14F-4D97-AF65-F5344CB8AC3E}">
        <p14:creationId xmlns:p14="http://schemas.microsoft.com/office/powerpoint/2010/main" val="158751960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13" name="Google Shape;113;p18"/>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r>
              <a:rPr lang="en" sz="2667" b="1" dirty="0">
                <a:latin typeface="+mj-lt"/>
                <a:ea typeface="Times New Roman"/>
                <a:cs typeface="Times New Roman"/>
                <a:sym typeface="Times New Roman"/>
              </a:rPr>
              <a:t>Company Overview</a:t>
            </a:r>
            <a:endParaRPr sz="2667" dirty="0">
              <a:latin typeface="+mj-lt"/>
            </a:endParaRPr>
          </a:p>
        </p:txBody>
      </p:sp>
      <p:cxnSp>
        <p:nvCxnSpPr>
          <p:cNvPr id="114" name="Google Shape;114;p18"/>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sp>
        <p:nvSpPr>
          <p:cNvPr id="116" name="Google Shape;116;p18"/>
          <p:cNvSpPr/>
          <p:nvPr/>
        </p:nvSpPr>
        <p:spPr>
          <a:xfrm>
            <a:off x="415600" y="1608033"/>
            <a:ext cx="11360800" cy="1004800"/>
          </a:xfrm>
          <a:prstGeom prst="rect">
            <a:avLst/>
          </a:prstGeom>
          <a:solidFill>
            <a:srgbClr val="EEEEEE"/>
          </a:solidFill>
          <a:ln>
            <a:noFill/>
          </a:ln>
        </p:spPr>
        <p:txBody>
          <a:bodyPr spcFirstLastPara="1" wrap="square" lIns="121900" tIns="121900" rIns="121900" bIns="121900" anchor="ctr" anchorCtr="0">
            <a:noAutofit/>
          </a:bodyPr>
          <a:lstStyle/>
          <a:p>
            <a:pPr marL="609585" indent="-414856" algn="ctr">
              <a:lnSpc>
                <a:spcPct val="115000"/>
              </a:lnSpc>
              <a:buClr>
                <a:schemeClr val="dk1"/>
              </a:buClr>
              <a:buSzPts val="1300"/>
              <a:buFont typeface="Times New Roman"/>
              <a:buChar char="❖"/>
            </a:pPr>
            <a:r>
              <a:rPr lang="en-CA" sz="2000" dirty="0">
                <a:solidFill>
                  <a:schemeClr val="dk1"/>
                </a:solidFill>
                <a:latin typeface="+mj-lt"/>
                <a:ea typeface="Times New Roman"/>
                <a:cs typeface="Times New Roman"/>
                <a:sym typeface="Times New Roman"/>
              </a:rPr>
              <a:t>A diversified worldwide entertainment company headquartered in Burbank, California</a:t>
            </a:r>
          </a:p>
        </p:txBody>
      </p:sp>
      <p:sp>
        <p:nvSpPr>
          <p:cNvPr id="117" name="Google Shape;117;p18"/>
          <p:cNvSpPr/>
          <p:nvPr/>
        </p:nvSpPr>
        <p:spPr>
          <a:xfrm>
            <a:off x="415600" y="2714785"/>
            <a:ext cx="11360800" cy="550800"/>
          </a:xfrm>
          <a:prstGeom prst="rect">
            <a:avLst/>
          </a:prstGeom>
          <a:solidFill>
            <a:srgbClr val="0070C0"/>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lvl="0" algn="ctr"/>
            <a:r>
              <a:rPr lang="en-CA" sz="1867" b="1" dirty="0">
                <a:solidFill>
                  <a:srgbClr val="FFFFFF"/>
                </a:solidFill>
                <a:latin typeface="+mj-lt"/>
                <a:ea typeface="Times New Roman"/>
                <a:cs typeface="Times New Roman"/>
                <a:sym typeface="Times New Roman"/>
              </a:rPr>
              <a:t>Operations in four business segments:</a:t>
            </a:r>
          </a:p>
        </p:txBody>
      </p:sp>
      <p:sp>
        <p:nvSpPr>
          <p:cNvPr id="118" name="Google Shape;118;p18"/>
          <p:cNvSpPr/>
          <p:nvPr/>
        </p:nvSpPr>
        <p:spPr>
          <a:xfrm>
            <a:off x="415599" y="3656033"/>
            <a:ext cx="2718992" cy="692000"/>
          </a:xfrm>
          <a:prstGeom prst="rect">
            <a:avLst/>
          </a:prstGeom>
          <a:solidFill>
            <a:schemeClr val="lt2"/>
          </a:solidFill>
          <a:ln>
            <a:noFill/>
          </a:ln>
        </p:spPr>
        <p:txBody>
          <a:bodyPr spcFirstLastPara="1" wrap="square" lIns="121900" tIns="121900" rIns="121900" bIns="121900" anchor="ctr" anchorCtr="0">
            <a:noAutofit/>
          </a:bodyPr>
          <a:lstStyle/>
          <a:p>
            <a:pPr algn="ctr">
              <a:lnSpc>
                <a:spcPct val="115000"/>
              </a:lnSpc>
              <a:buClr>
                <a:schemeClr val="dk1"/>
              </a:buClr>
              <a:buSzPts val="1100"/>
            </a:pPr>
            <a:r>
              <a:rPr lang="en" sz="1733" dirty="0">
                <a:latin typeface="+mj-lt"/>
                <a:ea typeface="Times New Roman"/>
                <a:cs typeface="Times New Roman"/>
                <a:sym typeface="Times New Roman"/>
              </a:rPr>
              <a:t>Media Networks</a:t>
            </a:r>
            <a:endParaRPr sz="1733" dirty="0">
              <a:latin typeface="+mj-lt"/>
              <a:ea typeface="Times New Roman"/>
              <a:cs typeface="Times New Roman"/>
              <a:sym typeface="Times New Roman"/>
            </a:endParaRPr>
          </a:p>
        </p:txBody>
      </p:sp>
      <p:sp>
        <p:nvSpPr>
          <p:cNvPr id="119" name="Google Shape;119;p18"/>
          <p:cNvSpPr/>
          <p:nvPr/>
        </p:nvSpPr>
        <p:spPr>
          <a:xfrm>
            <a:off x="6212084" y="3656033"/>
            <a:ext cx="2718992" cy="692000"/>
          </a:xfrm>
          <a:prstGeom prst="rect">
            <a:avLst/>
          </a:prstGeom>
          <a:solidFill>
            <a:schemeClr val="lt2"/>
          </a:solidFill>
          <a:ln>
            <a:noFill/>
          </a:ln>
        </p:spPr>
        <p:txBody>
          <a:bodyPr spcFirstLastPara="1" wrap="square" lIns="121900" tIns="121900" rIns="121900" bIns="121900" anchor="ctr" anchorCtr="0">
            <a:noAutofit/>
          </a:bodyPr>
          <a:lstStyle/>
          <a:p>
            <a:pPr lvl="0" algn="ctr">
              <a:lnSpc>
                <a:spcPct val="115000"/>
              </a:lnSpc>
            </a:pPr>
            <a:r>
              <a:rPr lang="en-CA" sz="1733" dirty="0">
                <a:latin typeface="+mj-lt"/>
                <a:ea typeface="Times New Roman"/>
                <a:cs typeface="Times New Roman"/>
                <a:sym typeface="Times New Roman"/>
              </a:rPr>
              <a:t>Studio Entertainment</a:t>
            </a:r>
          </a:p>
        </p:txBody>
      </p:sp>
      <p:sp>
        <p:nvSpPr>
          <p:cNvPr id="120" name="Google Shape;120;p18"/>
          <p:cNvSpPr/>
          <p:nvPr/>
        </p:nvSpPr>
        <p:spPr>
          <a:xfrm>
            <a:off x="9057408" y="3656033"/>
            <a:ext cx="2718992" cy="692000"/>
          </a:xfrm>
          <a:prstGeom prst="rect">
            <a:avLst/>
          </a:prstGeom>
          <a:solidFill>
            <a:schemeClr val="lt2"/>
          </a:solidFill>
          <a:ln>
            <a:noFill/>
          </a:ln>
        </p:spPr>
        <p:txBody>
          <a:bodyPr spcFirstLastPara="1" wrap="square" lIns="121900" tIns="121900" rIns="121900" bIns="121900" anchor="ctr" anchorCtr="0">
            <a:noAutofit/>
          </a:bodyPr>
          <a:lstStyle/>
          <a:p>
            <a:pPr lvl="0" algn="ctr">
              <a:lnSpc>
                <a:spcPct val="115000"/>
              </a:lnSpc>
            </a:pPr>
            <a:r>
              <a:rPr lang="en-CA" sz="1733" dirty="0">
                <a:latin typeface="+mj-lt"/>
                <a:ea typeface="Times New Roman"/>
                <a:cs typeface="Times New Roman"/>
                <a:sym typeface="Times New Roman"/>
              </a:rPr>
              <a:t>Direct-to-Consumer &amp; International (DTCI)</a:t>
            </a:r>
          </a:p>
        </p:txBody>
      </p:sp>
      <p:sp>
        <p:nvSpPr>
          <p:cNvPr id="22" name="Google Shape;118;p18">
            <a:extLst>
              <a:ext uri="{FF2B5EF4-FFF2-40B4-BE49-F238E27FC236}">
                <a16:creationId xmlns:a16="http://schemas.microsoft.com/office/drawing/2014/main" id="{5501298C-53C1-FC4F-8896-78690AB98A68}"/>
              </a:ext>
            </a:extLst>
          </p:cNvPr>
          <p:cNvSpPr/>
          <p:nvPr/>
        </p:nvSpPr>
        <p:spPr>
          <a:xfrm>
            <a:off x="3313841" y="3656033"/>
            <a:ext cx="2718992" cy="692000"/>
          </a:xfrm>
          <a:prstGeom prst="rect">
            <a:avLst/>
          </a:prstGeom>
          <a:solidFill>
            <a:schemeClr val="lt2"/>
          </a:solidFill>
          <a:ln>
            <a:noFill/>
          </a:ln>
        </p:spPr>
        <p:txBody>
          <a:bodyPr spcFirstLastPara="1" wrap="square" lIns="121900" tIns="121900" rIns="121900" bIns="121900" anchor="ctr" anchorCtr="0">
            <a:noAutofit/>
          </a:bodyPr>
          <a:lstStyle/>
          <a:p>
            <a:pPr lvl="0" algn="ctr">
              <a:lnSpc>
                <a:spcPct val="115000"/>
              </a:lnSpc>
            </a:pPr>
            <a:r>
              <a:rPr lang="en-CA" sz="1733" dirty="0">
                <a:latin typeface="+mj-lt"/>
                <a:ea typeface="Times New Roman"/>
                <a:cs typeface="Times New Roman"/>
                <a:sym typeface="Times New Roman"/>
              </a:rPr>
              <a:t>Parks, Experiences, and Products</a:t>
            </a:r>
          </a:p>
        </p:txBody>
      </p:sp>
      <p:pic>
        <p:nvPicPr>
          <p:cNvPr id="6146" name="Picture 2" descr="Disney+: What to know about Plus release date, price, bundles, shows for  new streaming service - ABC7 San Francisco">
            <a:extLst>
              <a:ext uri="{FF2B5EF4-FFF2-40B4-BE49-F238E27FC236}">
                <a16:creationId xmlns:a16="http://schemas.microsoft.com/office/drawing/2014/main" id="{101AE433-A5D6-9D41-93B4-7894A93170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8623" y="4569041"/>
            <a:ext cx="2718992" cy="158683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Disneyland - Wikipedia">
            <a:extLst>
              <a:ext uri="{FF2B5EF4-FFF2-40B4-BE49-F238E27FC236}">
                <a16:creationId xmlns:a16="http://schemas.microsoft.com/office/drawing/2014/main" id="{ABFAC8EB-6247-D842-A7E2-FA03762823E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577" b="11294"/>
          <a:stretch/>
        </p:blipFill>
        <p:spPr bwMode="auto">
          <a:xfrm>
            <a:off x="3313841" y="4569041"/>
            <a:ext cx="2718992" cy="160646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Marvel.com | The Official Site for Marvel Movies, Characters, Comics, TV">
            <a:extLst>
              <a:ext uri="{FF2B5EF4-FFF2-40B4-BE49-F238E27FC236}">
                <a16:creationId xmlns:a16="http://schemas.microsoft.com/office/drawing/2014/main" id="{C03797FA-7462-BC49-B1C0-98B582A37DE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028" t="-619" r="4180" b="619"/>
          <a:stretch/>
        </p:blipFill>
        <p:spPr bwMode="auto">
          <a:xfrm>
            <a:off x="6217083" y="4569040"/>
            <a:ext cx="2713995" cy="1586829"/>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National Geographic Channel's Tim Pastore Exiting The Network – Deadline">
            <a:extLst>
              <a:ext uri="{FF2B5EF4-FFF2-40B4-BE49-F238E27FC236}">
                <a16:creationId xmlns:a16="http://schemas.microsoft.com/office/drawing/2014/main" id="{D81864A4-A0D4-5345-B921-E6F10B7ED1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5598" y="4454479"/>
            <a:ext cx="2730697" cy="1825044"/>
          </a:xfrm>
          <a:prstGeom prst="rect">
            <a:avLst/>
          </a:prstGeom>
          <a:noFill/>
          <a:extLst>
            <a:ext uri="{909E8E84-426E-40DD-AFC4-6F175D3DCCD1}">
              <a14:hiddenFill xmlns:a14="http://schemas.microsoft.com/office/drawing/2010/main">
                <a:solidFill>
                  <a:srgbClr val="FFFFFF"/>
                </a:solidFill>
              </a14:hiddenFill>
            </a:ext>
          </a:extLst>
        </p:spPr>
      </p:pic>
      <p:sp>
        <p:nvSpPr>
          <p:cNvPr id="24" name="Google Shape;82;p17">
            <a:extLst>
              <a:ext uri="{FF2B5EF4-FFF2-40B4-BE49-F238E27FC236}">
                <a16:creationId xmlns:a16="http://schemas.microsoft.com/office/drawing/2014/main" id="{D06F961B-71DA-8147-BC24-5815681A73E2}"/>
              </a:ext>
            </a:extLst>
          </p:cNvPr>
          <p:cNvSpPr/>
          <p:nvPr/>
        </p:nvSpPr>
        <p:spPr>
          <a:xfrm>
            <a:off x="0" y="6482300"/>
            <a:ext cx="12203837" cy="375600"/>
          </a:xfrm>
          <a:prstGeom prst="rect">
            <a:avLst/>
          </a:prstGeom>
          <a:solidFill>
            <a:srgbClr val="0070C0"/>
          </a:solidFill>
          <a:ln>
            <a:noFill/>
          </a:ln>
        </p:spPr>
        <p:txBody>
          <a:bodyPr spcFirstLastPara="1" wrap="square" lIns="121900" tIns="121900" rIns="121900" bIns="121900" anchor="ctr" anchorCtr="0">
            <a:noAutofit/>
          </a:bodyPr>
          <a:lstStyle/>
          <a:p>
            <a:endParaRPr sz="1867">
              <a:latin typeface="+mj-lt"/>
            </a:endParaRPr>
          </a:p>
        </p:txBody>
      </p:sp>
      <p:sp>
        <p:nvSpPr>
          <p:cNvPr id="25" name="Google Shape;83;p17">
            <a:extLst>
              <a:ext uri="{FF2B5EF4-FFF2-40B4-BE49-F238E27FC236}">
                <a16:creationId xmlns:a16="http://schemas.microsoft.com/office/drawing/2014/main" id="{EAD37540-0992-8C43-A794-FADA7D8D73D7}"/>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Overview</a:t>
            </a:r>
            <a:endParaRPr sz="933" b="1" dirty="0">
              <a:solidFill>
                <a:schemeClr val="tx1"/>
              </a:solidFill>
              <a:latin typeface="+mj-lt"/>
            </a:endParaRPr>
          </a:p>
        </p:txBody>
      </p:sp>
      <p:sp>
        <p:nvSpPr>
          <p:cNvPr id="26" name="Google Shape;84;p17">
            <a:extLst>
              <a:ext uri="{FF2B5EF4-FFF2-40B4-BE49-F238E27FC236}">
                <a16:creationId xmlns:a16="http://schemas.microsoft.com/office/drawing/2014/main" id="{EC2A881B-AA07-E84C-9845-188DAEF91246}"/>
              </a:ext>
            </a:extLst>
          </p:cNvPr>
          <p:cNvSpPr/>
          <p:nvPr/>
        </p:nvSpPr>
        <p:spPr>
          <a:xfrm>
            <a:off x="22048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Stock Performance </a:t>
            </a:r>
            <a:endParaRPr sz="933" b="1" dirty="0">
              <a:solidFill>
                <a:schemeClr val="tx1"/>
              </a:solidFill>
              <a:latin typeface="+mj-lt"/>
            </a:endParaRPr>
          </a:p>
        </p:txBody>
      </p:sp>
      <p:sp>
        <p:nvSpPr>
          <p:cNvPr id="27" name="Google Shape;85;p17">
            <a:extLst>
              <a:ext uri="{FF2B5EF4-FFF2-40B4-BE49-F238E27FC236}">
                <a16:creationId xmlns:a16="http://schemas.microsoft.com/office/drawing/2014/main" id="{34BB98C2-45FA-8D45-9314-4B2848F9E011}"/>
              </a:ext>
            </a:extLst>
          </p:cNvPr>
          <p:cNvSpPr/>
          <p:nvPr/>
        </p:nvSpPr>
        <p:spPr>
          <a:xfrm>
            <a:off x="52672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Notable Events</a:t>
            </a:r>
            <a:endParaRPr sz="933" b="1" dirty="0">
              <a:latin typeface="+mj-lt"/>
            </a:endParaRPr>
          </a:p>
        </p:txBody>
      </p:sp>
      <p:sp>
        <p:nvSpPr>
          <p:cNvPr id="28" name="Google Shape;86;p17">
            <a:extLst>
              <a:ext uri="{FF2B5EF4-FFF2-40B4-BE49-F238E27FC236}">
                <a16:creationId xmlns:a16="http://schemas.microsoft.com/office/drawing/2014/main" id="{9BCB8BB3-DCD2-454A-9279-64F2EDF9865D}"/>
              </a:ext>
            </a:extLst>
          </p:cNvPr>
          <p:cNvSpPr/>
          <p:nvPr/>
        </p:nvSpPr>
        <p:spPr>
          <a:xfrm>
            <a:off x="67984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Management Overview</a:t>
            </a:r>
            <a:endParaRPr sz="933" b="1" dirty="0">
              <a:latin typeface="+mj-lt"/>
            </a:endParaRPr>
          </a:p>
        </p:txBody>
      </p:sp>
      <p:sp>
        <p:nvSpPr>
          <p:cNvPr id="29" name="Google Shape;87;p17">
            <a:extLst>
              <a:ext uri="{FF2B5EF4-FFF2-40B4-BE49-F238E27FC236}">
                <a16:creationId xmlns:a16="http://schemas.microsoft.com/office/drawing/2014/main" id="{4E7978A4-601D-3C4E-AFA0-C1800B7EDF4E}"/>
              </a:ext>
            </a:extLst>
          </p:cNvPr>
          <p:cNvSpPr/>
          <p:nvPr/>
        </p:nvSpPr>
        <p:spPr>
          <a:xfrm>
            <a:off x="83296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Financial Statements</a:t>
            </a:r>
            <a:endParaRPr sz="933" b="1" dirty="0">
              <a:latin typeface="+mj-lt"/>
            </a:endParaRPr>
          </a:p>
        </p:txBody>
      </p:sp>
      <p:sp>
        <p:nvSpPr>
          <p:cNvPr id="30" name="Google Shape;88;p17">
            <a:extLst>
              <a:ext uri="{FF2B5EF4-FFF2-40B4-BE49-F238E27FC236}">
                <a16:creationId xmlns:a16="http://schemas.microsoft.com/office/drawing/2014/main" id="{59473D5E-01F3-EB46-A341-FB18A9DF3B32}"/>
              </a:ext>
            </a:extLst>
          </p:cNvPr>
          <p:cNvSpPr/>
          <p:nvPr/>
        </p:nvSpPr>
        <p:spPr>
          <a:xfrm>
            <a:off x="3736017" y="6541700"/>
            <a:ext cx="1531200" cy="256800"/>
          </a:xfrm>
          <a:prstGeom prst="chevron">
            <a:avLst>
              <a:gd name="adj" fmla="val 50000"/>
            </a:avLst>
          </a:prstGeom>
          <a:solidFill>
            <a:schemeClr val="tx1">
              <a:lumMod val="65000"/>
              <a:lumOff val="3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bg1"/>
                </a:solidFill>
                <a:latin typeface="+mj-lt"/>
              </a:rPr>
              <a:t>Company Overview</a:t>
            </a:r>
            <a:endParaRPr sz="933" b="1" dirty="0">
              <a:solidFill>
                <a:schemeClr val="bg1"/>
              </a:solidFill>
              <a:latin typeface="+mj-lt"/>
            </a:endParaRPr>
          </a:p>
        </p:txBody>
      </p:sp>
      <p:sp>
        <p:nvSpPr>
          <p:cNvPr id="31" name="Google Shape;89;p17">
            <a:extLst>
              <a:ext uri="{FF2B5EF4-FFF2-40B4-BE49-F238E27FC236}">
                <a16:creationId xmlns:a16="http://schemas.microsoft.com/office/drawing/2014/main" id="{00926941-52B3-0C49-A935-BAB81DA6EBBE}"/>
              </a:ext>
            </a:extLst>
          </p:cNvPr>
          <p:cNvSpPr/>
          <p:nvPr/>
        </p:nvSpPr>
        <p:spPr>
          <a:xfrm>
            <a:off x="98608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Recommendation</a:t>
            </a:r>
            <a:endParaRPr sz="933" b="1" dirty="0">
              <a:latin typeface="+mj-lt"/>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31" name="Google Shape;131;p19"/>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r>
              <a:rPr lang="en" sz="2667" b="1" dirty="0">
                <a:latin typeface="+mj-lt"/>
                <a:ea typeface="Times New Roman"/>
                <a:cs typeface="Times New Roman"/>
                <a:sym typeface="Times New Roman"/>
              </a:rPr>
              <a:t>Revenue by Segment, Fiscal Year 2019</a:t>
            </a:r>
            <a:endParaRPr sz="2667" dirty="0">
              <a:latin typeface="+mj-lt"/>
            </a:endParaRPr>
          </a:p>
        </p:txBody>
      </p:sp>
      <p:cxnSp>
        <p:nvCxnSpPr>
          <p:cNvPr id="132" name="Google Shape;132;p19"/>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pic>
        <p:nvPicPr>
          <p:cNvPr id="3" name="Picture 2" descr="Shape&#10;&#10;Description automatically generated">
            <a:extLst>
              <a:ext uri="{FF2B5EF4-FFF2-40B4-BE49-F238E27FC236}">
                <a16:creationId xmlns:a16="http://schemas.microsoft.com/office/drawing/2014/main" id="{BB486C3E-73D8-364E-9A47-ECBBF491C891}"/>
              </a:ext>
            </a:extLst>
          </p:cNvPr>
          <p:cNvPicPr>
            <a:picLocks noChangeAspect="1"/>
          </p:cNvPicPr>
          <p:nvPr/>
        </p:nvPicPr>
        <p:blipFill>
          <a:blip r:embed="rId3"/>
          <a:stretch>
            <a:fillRect/>
          </a:stretch>
        </p:blipFill>
        <p:spPr>
          <a:xfrm>
            <a:off x="936076" y="1379069"/>
            <a:ext cx="9718089" cy="4809463"/>
          </a:xfrm>
          <a:prstGeom prst="rect">
            <a:avLst/>
          </a:prstGeom>
        </p:spPr>
      </p:pic>
      <p:sp>
        <p:nvSpPr>
          <p:cNvPr id="15" name="Google Shape;82;p17">
            <a:extLst>
              <a:ext uri="{FF2B5EF4-FFF2-40B4-BE49-F238E27FC236}">
                <a16:creationId xmlns:a16="http://schemas.microsoft.com/office/drawing/2014/main" id="{C8F43E67-21FA-8043-A8B7-98474BA35A24}"/>
              </a:ext>
            </a:extLst>
          </p:cNvPr>
          <p:cNvSpPr/>
          <p:nvPr/>
        </p:nvSpPr>
        <p:spPr>
          <a:xfrm>
            <a:off x="0" y="6482300"/>
            <a:ext cx="12203837" cy="375600"/>
          </a:xfrm>
          <a:prstGeom prst="rect">
            <a:avLst/>
          </a:prstGeom>
          <a:solidFill>
            <a:srgbClr val="0070C0"/>
          </a:solidFill>
          <a:ln>
            <a:noFill/>
          </a:ln>
        </p:spPr>
        <p:txBody>
          <a:bodyPr spcFirstLastPara="1" wrap="square" lIns="121900" tIns="121900" rIns="121900" bIns="121900" anchor="ctr" anchorCtr="0">
            <a:noAutofit/>
          </a:bodyPr>
          <a:lstStyle/>
          <a:p>
            <a:endParaRPr sz="1867">
              <a:latin typeface="+mj-lt"/>
            </a:endParaRPr>
          </a:p>
        </p:txBody>
      </p:sp>
      <p:sp>
        <p:nvSpPr>
          <p:cNvPr id="16" name="Google Shape;83;p17">
            <a:extLst>
              <a:ext uri="{FF2B5EF4-FFF2-40B4-BE49-F238E27FC236}">
                <a16:creationId xmlns:a16="http://schemas.microsoft.com/office/drawing/2014/main" id="{F01628A6-2919-C44A-85F2-9D7898A0319A}"/>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Overview</a:t>
            </a:r>
            <a:endParaRPr sz="933" b="1" dirty="0">
              <a:solidFill>
                <a:schemeClr val="tx1"/>
              </a:solidFill>
              <a:latin typeface="+mj-lt"/>
            </a:endParaRPr>
          </a:p>
        </p:txBody>
      </p:sp>
      <p:sp>
        <p:nvSpPr>
          <p:cNvPr id="17" name="Google Shape;84;p17">
            <a:extLst>
              <a:ext uri="{FF2B5EF4-FFF2-40B4-BE49-F238E27FC236}">
                <a16:creationId xmlns:a16="http://schemas.microsoft.com/office/drawing/2014/main" id="{3AC143FD-DD4E-8F40-B965-6E0BDAD5BA7C}"/>
              </a:ext>
            </a:extLst>
          </p:cNvPr>
          <p:cNvSpPr/>
          <p:nvPr/>
        </p:nvSpPr>
        <p:spPr>
          <a:xfrm>
            <a:off x="22048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Stock Performance </a:t>
            </a:r>
            <a:endParaRPr sz="933" b="1" dirty="0">
              <a:solidFill>
                <a:schemeClr val="tx1"/>
              </a:solidFill>
              <a:latin typeface="+mj-lt"/>
            </a:endParaRPr>
          </a:p>
        </p:txBody>
      </p:sp>
      <p:sp>
        <p:nvSpPr>
          <p:cNvPr id="18" name="Google Shape;85;p17">
            <a:extLst>
              <a:ext uri="{FF2B5EF4-FFF2-40B4-BE49-F238E27FC236}">
                <a16:creationId xmlns:a16="http://schemas.microsoft.com/office/drawing/2014/main" id="{E9715A32-9468-7E41-B217-C210E5642CE7}"/>
              </a:ext>
            </a:extLst>
          </p:cNvPr>
          <p:cNvSpPr/>
          <p:nvPr/>
        </p:nvSpPr>
        <p:spPr>
          <a:xfrm>
            <a:off x="52672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Notable Events</a:t>
            </a:r>
            <a:endParaRPr sz="933" b="1" dirty="0">
              <a:latin typeface="+mj-lt"/>
            </a:endParaRPr>
          </a:p>
        </p:txBody>
      </p:sp>
      <p:sp>
        <p:nvSpPr>
          <p:cNvPr id="19" name="Google Shape;86;p17">
            <a:extLst>
              <a:ext uri="{FF2B5EF4-FFF2-40B4-BE49-F238E27FC236}">
                <a16:creationId xmlns:a16="http://schemas.microsoft.com/office/drawing/2014/main" id="{80A82E1E-9D0E-3A41-9488-DC519D9C2845}"/>
              </a:ext>
            </a:extLst>
          </p:cNvPr>
          <p:cNvSpPr/>
          <p:nvPr/>
        </p:nvSpPr>
        <p:spPr>
          <a:xfrm>
            <a:off x="67984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Management Overview</a:t>
            </a:r>
            <a:endParaRPr sz="933" b="1" dirty="0">
              <a:latin typeface="+mj-lt"/>
            </a:endParaRPr>
          </a:p>
        </p:txBody>
      </p:sp>
      <p:sp>
        <p:nvSpPr>
          <p:cNvPr id="20" name="Google Shape;87;p17">
            <a:extLst>
              <a:ext uri="{FF2B5EF4-FFF2-40B4-BE49-F238E27FC236}">
                <a16:creationId xmlns:a16="http://schemas.microsoft.com/office/drawing/2014/main" id="{FA56E107-E4ED-5D45-84D2-125AD91F7098}"/>
              </a:ext>
            </a:extLst>
          </p:cNvPr>
          <p:cNvSpPr/>
          <p:nvPr/>
        </p:nvSpPr>
        <p:spPr>
          <a:xfrm>
            <a:off x="83296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Financial Statements</a:t>
            </a:r>
            <a:endParaRPr sz="933" b="1" dirty="0">
              <a:latin typeface="+mj-lt"/>
            </a:endParaRPr>
          </a:p>
        </p:txBody>
      </p:sp>
      <p:sp>
        <p:nvSpPr>
          <p:cNvPr id="21" name="Google Shape;88;p17">
            <a:extLst>
              <a:ext uri="{FF2B5EF4-FFF2-40B4-BE49-F238E27FC236}">
                <a16:creationId xmlns:a16="http://schemas.microsoft.com/office/drawing/2014/main" id="{9FBB8B23-6C17-8C4F-858E-6A4A9049EB7B}"/>
              </a:ext>
            </a:extLst>
          </p:cNvPr>
          <p:cNvSpPr/>
          <p:nvPr/>
        </p:nvSpPr>
        <p:spPr>
          <a:xfrm>
            <a:off x="3736017" y="6541700"/>
            <a:ext cx="1531200" cy="256800"/>
          </a:xfrm>
          <a:prstGeom prst="chevron">
            <a:avLst>
              <a:gd name="adj" fmla="val 50000"/>
            </a:avLst>
          </a:prstGeom>
          <a:solidFill>
            <a:schemeClr val="tx1">
              <a:lumMod val="65000"/>
              <a:lumOff val="3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bg1"/>
                </a:solidFill>
                <a:latin typeface="+mj-lt"/>
              </a:rPr>
              <a:t>Company Overview</a:t>
            </a:r>
            <a:endParaRPr sz="933" b="1" dirty="0">
              <a:solidFill>
                <a:schemeClr val="bg1"/>
              </a:solidFill>
              <a:latin typeface="+mj-lt"/>
            </a:endParaRPr>
          </a:p>
        </p:txBody>
      </p:sp>
      <p:sp>
        <p:nvSpPr>
          <p:cNvPr id="22" name="Google Shape;89;p17">
            <a:extLst>
              <a:ext uri="{FF2B5EF4-FFF2-40B4-BE49-F238E27FC236}">
                <a16:creationId xmlns:a16="http://schemas.microsoft.com/office/drawing/2014/main" id="{29719F60-C694-2B44-85DC-7685726AE367}"/>
              </a:ext>
            </a:extLst>
          </p:cNvPr>
          <p:cNvSpPr/>
          <p:nvPr/>
        </p:nvSpPr>
        <p:spPr>
          <a:xfrm>
            <a:off x="98608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Recommendation</a:t>
            </a:r>
            <a:endParaRPr sz="933" b="1" dirty="0">
              <a:latin typeface="+mj-lt"/>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13" name="Google Shape;313;p26"/>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r>
              <a:rPr lang="en" sz="2667" b="1" dirty="0">
                <a:latin typeface="+mj-lt"/>
                <a:ea typeface="Times New Roman"/>
                <a:cs typeface="Times New Roman"/>
                <a:sym typeface="Times New Roman"/>
              </a:rPr>
              <a:t>Media Networks</a:t>
            </a:r>
            <a:endParaRPr sz="2667" dirty="0">
              <a:latin typeface="+mj-lt"/>
            </a:endParaRPr>
          </a:p>
        </p:txBody>
      </p:sp>
      <p:cxnSp>
        <p:nvCxnSpPr>
          <p:cNvPr id="314" name="Google Shape;314;p26"/>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sp>
        <p:nvSpPr>
          <p:cNvPr id="318" name="Google Shape;318;p26"/>
          <p:cNvSpPr/>
          <p:nvPr/>
        </p:nvSpPr>
        <p:spPr>
          <a:xfrm>
            <a:off x="7089200" y="2047233"/>
            <a:ext cx="4162000" cy="496000"/>
          </a:xfrm>
          <a:prstGeom prst="rect">
            <a:avLst/>
          </a:prstGeom>
          <a:solidFill>
            <a:srgbClr val="0070C0"/>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1867" b="1" dirty="0">
                <a:solidFill>
                  <a:srgbClr val="FFFFFF"/>
                </a:solidFill>
                <a:latin typeface="+mj-lt"/>
                <a:ea typeface="Times New Roman"/>
                <a:cs typeface="Times New Roman"/>
                <a:sym typeface="Times New Roman"/>
              </a:rPr>
              <a:t>About</a:t>
            </a:r>
            <a:endParaRPr sz="1867" b="1" dirty="0">
              <a:solidFill>
                <a:srgbClr val="FFFFFF"/>
              </a:solidFill>
              <a:latin typeface="+mj-lt"/>
              <a:ea typeface="Times New Roman"/>
              <a:cs typeface="Times New Roman"/>
              <a:sym typeface="Times New Roman"/>
            </a:endParaRPr>
          </a:p>
        </p:txBody>
      </p:sp>
      <p:sp>
        <p:nvSpPr>
          <p:cNvPr id="319" name="Google Shape;319;p26"/>
          <p:cNvSpPr txBox="1"/>
          <p:nvPr/>
        </p:nvSpPr>
        <p:spPr>
          <a:xfrm>
            <a:off x="7089200" y="2630000"/>
            <a:ext cx="4162000" cy="2786400"/>
          </a:xfrm>
          <a:prstGeom prst="rect">
            <a:avLst/>
          </a:prstGeom>
          <a:solidFill>
            <a:srgbClr val="EEEEEE"/>
          </a:solidFill>
          <a:ln>
            <a:noFill/>
          </a:ln>
        </p:spPr>
        <p:txBody>
          <a:bodyPr spcFirstLastPara="1" wrap="square" lIns="121900" tIns="121900" rIns="121900" bIns="121900" anchor="t" anchorCtr="0">
            <a:noAutofit/>
          </a:bodyPr>
          <a:lstStyle/>
          <a:p>
            <a:pPr marL="609585" indent="-423323">
              <a:buSzPts val="1400"/>
              <a:buFont typeface="Times New Roman"/>
              <a:buChar char="❖"/>
            </a:pPr>
            <a:r>
              <a:rPr lang="en-CA" sz="1867" dirty="0">
                <a:latin typeface="+mj-lt"/>
                <a:ea typeface="Times New Roman"/>
                <a:cs typeface="Times New Roman"/>
                <a:sym typeface="Times New Roman"/>
              </a:rPr>
              <a:t>Deals with Disney’s array of television networks, cable channels, associated production and distribution companies, and owned and operated television stations</a:t>
            </a:r>
          </a:p>
          <a:p>
            <a:pPr marL="609585" indent="-423323">
              <a:buSzPts val="1400"/>
              <a:buFont typeface="Times New Roman"/>
              <a:buChar char="❖"/>
            </a:pPr>
            <a:r>
              <a:rPr lang="en-CA" sz="1867" dirty="0">
                <a:latin typeface="+mj-lt"/>
                <a:ea typeface="Times New Roman"/>
                <a:cs typeface="Times New Roman"/>
                <a:sym typeface="Times New Roman"/>
              </a:rPr>
              <a:t>Two divisions–Walt Disney Television and ESPN</a:t>
            </a:r>
            <a:endParaRPr sz="1867" dirty="0">
              <a:latin typeface="+mj-lt"/>
              <a:ea typeface="Times New Roman"/>
              <a:cs typeface="Times New Roman"/>
              <a:sym typeface="Times New Roman"/>
            </a:endParaRPr>
          </a:p>
        </p:txBody>
      </p:sp>
      <p:pic>
        <p:nvPicPr>
          <p:cNvPr id="7177" name="Picture 9">
            <a:extLst>
              <a:ext uri="{FF2B5EF4-FFF2-40B4-BE49-F238E27FC236}">
                <a16:creationId xmlns:a16="http://schemas.microsoft.com/office/drawing/2014/main" id="{9E720DA6-487C-EF4E-B351-F78C947610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600" y="1603635"/>
            <a:ext cx="2648000" cy="1438533"/>
          </a:xfrm>
          <a:prstGeom prst="rect">
            <a:avLst/>
          </a:prstGeom>
          <a:noFill/>
          <a:extLst>
            <a:ext uri="{909E8E84-426E-40DD-AFC4-6F175D3DCCD1}">
              <a14:hiddenFill xmlns:a14="http://schemas.microsoft.com/office/drawing/2010/main">
                <a:solidFill>
                  <a:srgbClr val="FFFFFF"/>
                </a:solidFill>
              </a14:hiddenFill>
            </a:ext>
          </a:extLst>
        </p:spPr>
      </p:pic>
      <p:pic>
        <p:nvPicPr>
          <p:cNvPr id="7181" name="Picture 13">
            <a:extLst>
              <a:ext uri="{FF2B5EF4-FFF2-40B4-BE49-F238E27FC236}">
                <a16:creationId xmlns:a16="http://schemas.microsoft.com/office/drawing/2014/main" id="{BE87743B-0AF3-BC47-8678-658EC6EFA3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6018" y="1629161"/>
            <a:ext cx="2083396" cy="1438535"/>
          </a:xfrm>
          <a:prstGeom prst="rect">
            <a:avLst/>
          </a:prstGeom>
          <a:noFill/>
          <a:extLst>
            <a:ext uri="{909E8E84-426E-40DD-AFC4-6F175D3DCCD1}">
              <a14:hiddenFill xmlns:a14="http://schemas.microsoft.com/office/drawing/2010/main">
                <a:solidFill>
                  <a:srgbClr val="FFFFFF"/>
                </a:solidFill>
              </a14:hiddenFill>
            </a:ext>
          </a:extLst>
        </p:spPr>
      </p:pic>
      <p:pic>
        <p:nvPicPr>
          <p:cNvPr id="7183" name="Picture 15">
            <a:extLst>
              <a:ext uri="{FF2B5EF4-FFF2-40B4-BE49-F238E27FC236}">
                <a16:creationId xmlns:a16="http://schemas.microsoft.com/office/drawing/2014/main" id="{57FB19BC-791C-CD45-BF57-AB8A527F2C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600" y="2972277"/>
            <a:ext cx="2490819" cy="1558043"/>
          </a:xfrm>
          <a:prstGeom prst="rect">
            <a:avLst/>
          </a:prstGeom>
          <a:noFill/>
          <a:extLst>
            <a:ext uri="{909E8E84-426E-40DD-AFC4-6F175D3DCCD1}">
              <a14:hiddenFill xmlns:a14="http://schemas.microsoft.com/office/drawing/2010/main">
                <a:solidFill>
                  <a:srgbClr val="FFFFFF"/>
                </a:solidFill>
              </a14:hiddenFill>
            </a:ext>
          </a:extLst>
        </p:spPr>
      </p:pic>
      <p:pic>
        <p:nvPicPr>
          <p:cNvPr id="7187" name="Picture 19">
            <a:extLst>
              <a:ext uri="{FF2B5EF4-FFF2-40B4-BE49-F238E27FC236}">
                <a16:creationId xmlns:a16="http://schemas.microsoft.com/office/drawing/2014/main" id="{4E2CA79A-069E-B542-A968-B92C5722F1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60714" y="3032031"/>
            <a:ext cx="3234001" cy="1438536"/>
          </a:xfrm>
          <a:prstGeom prst="rect">
            <a:avLst/>
          </a:prstGeom>
          <a:noFill/>
          <a:extLst>
            <a:ext uri="{909E8E84-426E-40DD-AFC4-6F175D3DCCD1}">
              <a14:hiddenFill xmlns:a14="http://schemas.microsoft.com/office/drawing/2010/main">
                <a:solidFill>
                  <a:srgbClr val="FFFFFF"/>
                </a:solidFill>
              </a14:hiddenFill>
            </a:ext>
          </a:extLst>
        </p:spPr>
      </p:pic>
      <p:pic>
        <p:nvPicPr>
          <p:cNvPr id="7191" name="Picture 23">
            <a:extLst>
              <a:ext uri="{FF2B5EF4-FFF2-40B4-BE49-F238E27FC236}">
                <a16:creationId xmlns:a16="http://schemas.microsoft.com/office/drawing/2014/main" id="{E7BCE733-DB4E-8349-8F44-2B49C13680B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114" y="4530321"/>
            <a:ext cx="2748973" cy="1193633"/>
          </a:xfrm>
          <a:prstGeom prst="rect">
            <a:avLst/>
          </a:prstGeom>
          <a:noFill/>
          <a:extLst>
            <a:ext uri="{909E8E84-426E-40DD-AFC4-6F175D3DCCD1}">
              <a14:hiddenFill xmlns:a14="http://schemas.microsoft.com/office/drawing/2010/main">
                <a:solidFill>
                  <a:srgbClr val="FFFFFF"/>
                </a:solidFill>
              </a14:hiddenFill>
            </a:ext>
          </a:extLst>
        </p:spPr>
      </p:pic>
      <p:pic>
        <p:nvPicPr>
          <p:cNvPr id="7193" name="Picture 25">
            <a:extLst>
              <a:ext uri="{FF2B5EF4-FFF2-40B4-BE49-F238E27FC236}">
                <a16:creationId xmlns:a16="http://schemas.microsoft.com/office/drawing/2014/main" id="{1B258E65-C06B-CE44-942A-87E7A73FA0B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18585" y="4319912"/>
            <a:ext cx="3358448" cy="1558043"/>
          </a:xfrm>
          <a:prstGeom prst="rect">
            <a:avLst/>
          </a:prstGeom>
          <a:noFill/>
          <a:extLst>
            <a:ext uri="{909E8E84-426E-40DD-AFC4-6F175D3DCCD1}">
              <a14:hiddenFill xmlns:a14="http://schemas.microsoft.com/office/drawing/2010/main">
                <a:solidFill>
                  <a:srgbClr val="FFFFFF"/>
                </a:solidFill>
              </a14:hiddenFill>
            </a:ext>
          </a:extLst>
        </p:spPr>
      </p:pic>
      <p:sp>
        <p:nvSpPr>
          <p:cNvPr id="22" name="Google Shape;82;p17">
            <a:extLst>
              <a:ext uri="{FF2B5EF4-FFF2-40B4-BE49-F238E27FC236}">
                <a16:creationId xmlns:a16="http://schemas.microsoft.com/office/drawing/2014/main" id="{9A1DC224-B6D7-1F4C-AC03-D127E2A3B0BD}"/>
              </a:ext>
            </a:extLst>
          </p:cNvPr>
          <p:cNvSpPr/>
          <p:nvPr/>
        </p:nvSpPr>
        <p:spPr>
          <a:xfrm>
            <a:off x="0" y="6482300"/>
            <a:ext cx="12203837" cy="375600"/>
          </a:xfrm>
          <a:prstGeom prst="rect">
            <a:avLst/>
          </a:prstGeom>
          <a:solidFill>
            <a:srgbClr val="0070C0"/>
          </a:solidFill>
          <a:ln>
            <a:noFill/>
          </a:ln>
        </p:spPr>
        <p:txBody>
          <a:bodyPr spcFirstLastPara="1" wrap="square" lIns="121900" tIns="121900" rIns="121900" bIns="121900" anchor="ctr" anchorCtr="0">
            <a:noAutofit/>
          </a:bodyPr>
          <a:lstStyle/>
          <a:p>
            <a:endParaRPr sz="1867">
              <a:latin typeface="+mj-lt"/>
            </a:endParaRPr>
          </a:p>
        </p:txBody>
      </p:sp>
      <p:sp>
        <p:nvSpPr>
          <p:cNvPr id="23" name="Google Shape;83;p17">
            <a:extLst>
              <a:ext uri="{FF2B5EF4-FFF2-40B4-BE49-F238E27FC236}">
                <a16:creationId xmlns:a16="http://schemas.microsoft.com/office/drawing/2014/main" id="{AC023EBB-E286-A447-96C6-5340CD862EDD}"/>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Overview</a:t>
            </a:r>
            <a:endParaRPr sz="933" b="1" dirty="0">
              <a:solidFill>
                <a:schemeClr val="tx1"/>
              </a:solidFill>
              <a:latin typeface="+mj-lt"/>
            </a:endParaRPr>
          </a:p>
        </p:txBody>
      </p:sp>
      <p:sp>
        <p:nvSpPr>
          <p:cNvPr id="24" name="Google Shape;84;p17">
            <a:extLst>
              <a:ext uri="{FF2B5EF4-FFF2-40B4-BE49-F238E27FC236}">
                <a16:creationId xmlns:a16="http://schemas.microsoft.com/office/drawing/2014/main" id="{B02B3CC7-21C8-3F4A-95AA-D9BE8368B778}"/>
              </a:ext>
            </a:extLst>
          </p:cNvPr>
          <p:cNvSpPr/>
          <p:nvPr/>
        </p:nvSpPr>
        <p:spPr>
          <a:xfrm>
            <a:off x="22048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Stock Performance </a:t>
            </a:r>
            <a:endParaRPr sz="933" b="1" dirty="0">
              <a:solidFill>
                <a:schemeClr val="tx1"/>
              </a:solidFill>
              <a:latin typeface="+mj-lt"/>
            </a:endParaRPr>
          </a:p>
        </p:txBody>
      </p:sp>
      <p:sp>
        <p:nvSpPr>
          <p:cNvPr id="25" name="Google Shape;85;p17">
            <a:extLst>
              <a:ext uri="{FF2B5EF4-FFF2-40B4-BE49-F238E27FC236}">
                <a16:creationId xmlns:a16="http://schemas.microsoft.com/office/drawing/2014/main" id="{06BE6846-7E9A-7642-99CE-D46219635E89}"/>
              </a:ext>
            </a:extLst>
          </p:cNvPr>
          <p:cNvSpPr/>
          <p:nvPr/>
        </p:nvSpPr>
        <p:spPr>
          <a:xfrm>
            <a:off x="52672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Notable Events</a:t>
            </a:r>
            <a:endParaRPr sz="933" b="1" dirty="0">
              <a:latin typeface="+mj-lt"/>
            </a:endParaRPr>
          </a:p>
        </p:txBody>
      </p:sp>
      <p:sp>
        <p:nvSpPr>
          <p:cNvPr id="26" name="Google Shape;86;p17">
            <a:extLst>
              <a:ext uri="{FF2B5EF4-FFF2-40B4-BE49-F238E27FC236}">
                <a16:creationId xmlns:a16="http://schemas.microsoft.com/office/drawing/2014/main" id="{103154FD-295C-CE42-A5E6-C2B4963DBC8D}"/>
              </a:ext>
            </a:extLst>
          </p:cNvPr>
          <p:cNvSpPr/>
          <p:nvPr/>
        </p:nvSpPr>
        <p:spPr>
          <a:xfrm>
            <a:off x="67984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Management Overview</a:t>
            </a:r>
            <a:endParaRPr sz="933" b="1" dirty="0">
              <a:latin typeface="+mj-lt"/>
            </a:endParaRPr>
          </a:p>
        </p:txBody>
      </p:sp>
      <p:sp>
        <p:nvSpPr>
          <p:cNvPr id="27" name="Google Shape;87;p17">
            <a:extLst>
              <a:ext uri="{FF2B5EF4-FFF2-40B4-BE49-F238E27FC236}">
                <a16:creationId xmlns:a16="http://schemas.microsoft.com/office/drawing/2014/main" id="{66EA0952-04A0-6C4F-A26D-4D5B4C435A26}"/>
              </a:ext>
            </a:extLst>
          </p:cNvPr>
          <p:cNvSpPr/>
          <p:nvPr/>
        </p:nvSpPr>
        <p:spPr>
          <a:xfrm>
            <a:off x="83296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Financial Statements</a:t>
            </a:r>
            <a:endParaRPr sz="933" b="1" dirty="0">
              <a:latin typeface="+mj-lt"/>
            </a:endParaRPr>
          </a:p>
        </p:txBody>
      </p:sp>
      <p:sp>
        <p:nvSpPr>
          <p:cNvPr id="28" name="Google Shape;88;p17">
            <a:extLst>
              <a:ext uri="{FF2B5EF4-FFF2-40B4-BE49-F238E27FC236}">
                <a16:creationId xmlns:a16="http://schemas.microsoft.com/office/drawing/2014/main" id="{61D30601-261D-AF4E-947C-5834515DC938}"/>
              </a:ext>
            </a:extLst>
          </p:cNvPr>
          <p:cNvSpPr/>
          <p:nvPr/>
        </p:nvSpPr>
        <p:spPr>
          <a:xfrm>
            <a:off x="3736017" y="6541700"/>
            <a:ext cx="1531200" cy="256800"/>
          </a:xfrm>
          <a:prstGeom prst="chevron">
            <a:avLst>
              <a:gd name="adj" fmla="val 50000"/>
            </a:avLst>
          </a:prstGeom>
          <a:solidFill>
            <a:schemeClr val="tx1">
              <a:lumMod val="65000"/>
              <a:lumOff val="3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bg1"/>
                </a:solidFill>
                <a:latin typeface="+mj-lt"/>
              </a:rPr>
              <a:t>Company Overview</a:t>
            </a:r>
            <a:endParaRPr sz="933" b="1" dirty="0">
              <a:solidFill>
                <a:schemeClr val="bg1"/>
              </a:solidFill>
              <a:latin typeface="+mj-lt"/>
            </a:endParaRPr>
          </a:p>
        </p:txBody>
      </p:sp>
      <p:sp>
        <p:nvSpPr>
          <p:cNvPr id="29" name="Google Shape;89;p17">
            <a:extLst>
              <a:ext uri="{FF2B5EF4-FFF2-40B4-BE49-F238E27FC236}">
                <a16:creationId xmlns:a16="http://schemas.microsoft.com/office/drawing/2014/main" id="{B335E139-E1DB-DB4A-A30E-0C3F90102BBD}"/>
              </a:ext>
            </a:extLst>
          </p:cNvPr>
          <p:cNvSpPr/>
          <p:nvPr/>
        </p:nvSpPr>
        <p:spPr>
          <a:xfrm>
            <a:off x="98608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Recommendation</a:t>
            </a:r>
            <a:endParaRPr sz="933" b="1" dirty="0">
              <a:latin typeface="+mj-lt"/>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13" name="Google Shape;313;p26"/>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r>
              <a:rPr lang="en" sz="2667" b="1" dirty="0">
                <a:latin typeface="+mj-lt"/>
                <a:ea typeface="Times New Roman"/>
                <a:cs typeface="Times New Roman"/>
                <a:sym typeface="Times New Roman"/>
              </a:rPr>
              <a:t>Parks, Experiences, and Products</a:t>
            </a:r>
            <a:endParaRPr sz="2667" dirty="0">
              <a:latin typeface="+mj-lt"/>
            </a:endParaRPr>
          </a:p>
        </p:txBody>
      </p:sp>
      <p:cxnSp>
        <p:nvCxnSpPr>
          <p:cNvPr id="314" name="Google Shape;314;p26"/>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sp>
        <p:nvSpPr>
          <p:cNvPr id="318" name="Google Shape;318;p26"/>
          <p:cNvSpPr/>
          <p:nvPr/>
        </p:nvSpPr>
        <p:spPr>
          <a:xfrm>
            <a:off x="7089200" y="2047233"/>
            <a:ext cx="4162000" cy="496000"/>
          </a:xfrm>
          <a:prstGeom prst="rect">
            <a:avLst/>
          </a:prstGeom>
          <a:solidFill>
            <a:srgbClr val="0070C0"/>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1867" b="1" dirty="0">
                <a:solidFill>
                  <a:srgbClr val="FFFFFF"/>
                </a:solidFill>
                <a:latin typeface="+mj-lt"/>
                <a:ea typeface="Times New Roman"/>
                <a:cs typeface="Times New Roman"/>
                <a:sym typeface="Times New Roman"/>
              </a:rPr>
              <a:t>About</a:t>
            </a:r>
            <a:endParaRPr sz="1867" b="1" dirty="0">
              <a:solidFill>
                <a:srgbClr val="FFFFFF"/>
              </a:solidFill>
              <a:latin typeface="+mj-lt"/>
              <a:ea typeface="Times New Roman"/>
              <a:cs typeface="Times New Roman"/>
              <a:sym typeface="Times New Roman"/>
            </a:endParaRPr>
          </a:p>
        </p:txBody>
      </p:sp>
      <p:sp>
        <p:nvSpPr>
          <p:cNvPr id="319" name="Google Shape;319;p26"/>
          <p:cNvSpPr txBox="1"/>
          <p:nvPr/>
        </p:nvSpPr>
        <p:spPr>
          <a:xfrm>
            <a:off x="7089200" y="2630000"/>
            <a:ext cx="4162000" cy="2786400"/>
          </a:xfrm>
          <a:prstGeom prst="rect">
            <a:avLst/>
          </a:prstGeom>
          <a:solidFill>
            <a:srgbClr val="EEEEEE"/>
          </a:solidFill>
          <a:ln>
            <a:noFill/>
          </a:ln>
        </p:spPr>
        <p:txBody>
          <a:bodyPr spcFirstLastPara="1" wrap="square" lIns="121900" tIns="121900" rIns="121900" bIns="121900" anchor="t" anchorCtr="0">
            <a:noAutofit/>
          </a:bodyPr>
          <a:lstStyle/>
          <a:p>
            <a:pPr marL="609585" indent="-423323">
              <a:buSzPts val="1400"/>
              <a:buFont typeface="Times New Roman"/>
              <a:buChar char="❖"/>
            </a:pPr>
            <a:r>
              <a:rPr lang="en-CA" sz="1867" dirty="0">
                <a:latin typeface="+mj-lt"/>
                <a:ea typeface="Times New Roman"/>
                <a:cs typeface="Times New Roman"/>
                <a:sym typeface="Times New Roman"/>
              </a:rPr>
              <a:t>The global hub that brings Disney’s stories, characters, and franchises to life through theme parks and resorts, cruise and vacation experiences, and consumer products</a:t>
            </a:r>
          </a:p>
          <a:p>
            <a:pPr marL="609585" indent="-423323">
              <a:buSzPts val="1400"/>
              <a:buFont typeface="Times New Roman"/>
              <a:buChar char="❖"/>
            </a:pPr>
            <a:r>
              <a:rPr lang="en-CA" sz="1867" dirty="0">
                <a:latin typeface="+mj-lt"/>
                <a:ea typeface="Times New Roman"/>
                <a:cs typeface="Times New Roman"/>
                <a:sym typeface="Times New Roman"/>
              </a:rPr>
              <a:t>From toys to apparel, and books to video games</a:t>
            </a:r>
            <a:endParaRPr sz="1867" dirty="0">
              <a:latin typeface="+mj-lt"/>
              <a:ea typeface="Times New Roman"/>
              <a:cs typeface="Times New Roman"/>
              <a:sym typeface="Times New Roman"/>
            </a:endParaRPr>
          </a:p>
        </p:txBody>
      </p:sp>
      <p:pic>
        <p:nvPicPr>
          <p:cNvPr id="9218" name="Picture 2" descr="Disney World Updates COVID Rules to Ban Eating And Walking">
            <a:extLst>
              <a:ext uri="{FF2B5EF4-FFF2-40B4-BE49-F238E27FC236}">
                <a16:creationId xmlns:a16="http://schemas.microsoft.com/office/drawing/2014/main" id="{33493DE5-04A7-F147-A822-3F2FDBB897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884" y="1349816"/>
            <a:ext cx="4763333" cy="4763333"/>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54591E27-2C28-C742-886B-7254A90C86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3194" y="2256766"/>
            <a:ext cx="1675413" cy="687349"/>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a:extLst>
              <a:ext uri="{FF2B5EF4-FFF2-40B4-BE49-F238E27FC236}">
                <a16:creationId xmlns:a16="http://schemas.microsoft.com/office/drawing/2014/main" id="{51C8BC9B-B8C5-964B-BE89-3EF71F6D42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0502" y="3424368"/>
            <a:ext cx="1653029" cy="598833"/>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a:extLst>
              <a:ext uri="{FF2B5EF4-FFF2-40B4-BE49-F238E27FC236}">
                <a16:creationId xmlns:a16="http://schemas.microsoft.com/office/drawing/2014/main" id="{7F4B4F35-572C-5F4C-83B2-A089446F0A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40502" y="4311724"/>
            <a:ext cx="1648105" cy="1124289"/>
          </a:xfrm>
          <a:prstGeom prst="rect">
            <a:avLst/>
          </a:prstGeom>
          <a:noFill/>
          <a:extLst>
            <a:ext uri="{909E8E84-426E-40DD-AFC4-6F175D3DCCD1}">
              <a14:hiddenFill xmlns:a14="http://schemas.microsoft.com/office/drawing/2010/main">
                <a:solidFill>
                  <a:srgbClr val="FFFFFF"/>
                </a:solidFill>
              </a14:hiddenFill>
            </a:ext>
          </a:extLst>
        </p:spPr>
      </p:pic>
      <p:sp>
        <p:nvSpPr>
          <p:cNvPr id="20" name="Google Shape;82;p17">
            <a:extLst>
              <a:ext uri="{FF2B5EF4-FFF2-40B4-BE49-F238E27FC236}">
                <a16:creationId xmlns:a16="http://schemas.microsoft.com/office/drawing/2014/main" id="{3B383C1D-F91A-E045-BC47-C969CD1CAFF4}"/>
              </a:ext>
            </a:extLst>
          </p:cNvPr>
          <p:cNvSpPr/>
          <p:nvPr/>
        </p:nvSpPr>
        <p:spPr>
          <a:xfrm>
            <a:off x="0" y="6482300"/>
            <a:ext cx="12203837" cy="375600"/>
          </a:xfrm>
          <a:prstGeom prst="rect">
            <a:avLst/>
          </a:prstGeom>
          <a:solidFill>
            <a:srgbClr val="0070C0"/>
          </a:solidFill>
          <a:ln>
            <a:noFill/>
          </a:ln>
        </p:spPr>
        <p:txBody>
          <a:bodyPr spcFirstLastPara="1" wrap="square" lIns="121900" tIns="121900" rIns="121900" bIns="121900" anchor="ctr" anchorCtr="0">
            <a:noAutofit/>
          </a:bodyPr>
          <a:lstStyle/>
          <a:p>
            <a:endParaRPr sz="1867">
              <a:latin typeface="+mj-lt"/>
            </a:endParaRPr>
          </a:p>
        </p:txBody>
      </p:sp>
      <p:sp>
        <p:nvSpPr>
          <p:cNvPr id="21" name="Google Shape;83;p17">
            <a:extLst>
              <a:ext uri="{FF2B5EF4-FFF2-40B4-BE49-F238E27FC236}">
                <a16:creationId xmlns:a16="http://schemas.microsoft.com/office/drawing/2014/main" id="{DBBFBC98-74D0-D14D-961E-51B5F6128B80}"/>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Overview</a:t>
            </a:r>
            <a:endParaRPr sz="933" b="1" dirty="0">
              <a:solidFill>
                <a:schemeClr val="tx1"/>
              </a:solidFill>
              <a:latin typeface="+mj-lt"/>
            </a:endParaRPr>
          </a:p>
        </p:txBody>
      </p:sp>
      <p:sp>
        <p:nvSpPr>
          <p:cNvPr id="22" name="Google Shape;84;p17">
            <a:extLst>
              <a:ext uri="{FF2B5EF4-FFF2-40B4-BE49-F238E27FC236}">
                <a16:creationId xmlns:a16="http://schemas.microsoft.com/office/drawing/2014/main" id="{44210836-7637-F548-BDEE-D09CE06059CB}"/>
              </a:ext>
            </a:extLst>
          </p:cNvPr>
          <p:cNvSpPr/>
          <p:nvPr/>
        </p:nvSpPr>
        <p:spPr>
          <a:xfrm>
            <a:off x="22048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Stock Performance </a:t>
            </a:r>
            <a:endParaRPr sz="933" b="1" dirty="0">
              <a:solidFill>
                <a:schemeClr val="tx1"/>
              </a:solidFill>
              <a:latin typeface="+mj-lt"/>
            </a:endParaRPr>
          </a:p>
        </p:txBody>
      </p:sp>
      <p:sp>
        <p:nvSpPr>
          <p:cNvPr id="23" name="Google Shape;85;p17">
            <a:extLst>
              <a:ext uri="{FF2B5EF4-FFF2-40B4-BE49-F238E27FC236}">
                <a16:creationId xmlns:a16="http://schemas.microsoft.com/office/drawing/2014/main" id="{D6FB0A0A-C34D-2A4D-8211-EC9F6E87B4E8}"/>
              </a:ext>
            </a:extLst>
          </p:cNvPr>
          <p:cNvSpPr/>
          <p:nvPr/>
        </p:nvSpPr>
        <p:spPr>
          <a:xfrm>
            <a:off x="52672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Notable Events</a:t>
            </a:r>
            <a:endParaRPr sz="933" b="1" dirty="0">
              <a:latin typeface="+mj-lt"/>
            </a:endParaRPr>
          </a:p>
        </p:txBody>
      </p:sp>
      <p:sp>
        <p:nvSpPr>
          <p:cNvPr id="24" name="Google Shape;86;p17">
            <a:extLst>
              <a:ext uri="{FF2B5EF4-FFF2-40B4-BE49-F238E27FC236}">
                <a16:creationId xmlns:a16="http://schemas.microsoft.com/office/drawing/2014/main" id="{2958F9B7-DC7B-F541-843F-A8A181EAD410}"/>
              </a:ext>
            </a:extLst>
          </p:cNvPr>
          <p:cNvSpPr/>
          <p:nvPr/>
        </p:nvSpPr>
        <p:spPr>
          <a:xfrm>
            <a:off x="67984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Management Overview</a:t>
            </a:r>
            <a:endParaRPr sz="933" b="1" dirty="0">
              <a:latin typeface="+mj-lt"/>
            </a:endParaRPr>
          </a:p>
        </p:txBody>
      </p:sp>
      <p:sp>
        <p:nvSpPr>
          <p:cNvPr id="25" name="Google Shape;87;p17">
            <a:extLst>
              <a:ext uri="{FF2B5EF4-FFF2-40B4-BE49-F238E27FC236}">
                <a16:creationId xmlns:a16="http://schemas.microsoft.com/office/drawing/2014/main" id="{B2A2D416-45B6-6547-AFB2-FA88520D971A}"/>
              </a:ext>
            </a:extLst>
          </p:cNvPr>
          <p:cNvSpPr/>
          <p:nvPr/>
        </p:nvSpPr>
        <p:spPr>
          <a:xfrm>
            <a:off x="83296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Financial Statements</a:t>
            </a:r>
            <a:endParaRPr sz="933" b="1" dirty="0">
              <a:latin typeface="+mj-lt"/>
            </a:endParaRPr>
          </a:p>
        </p:txBody>
      </p:sp>
      <p:sp>
        <p:nvSpPr>
          <p:cNvPr id="26" name="Google Shape;88;p17">
            <a:extLst>
              <a:ext uri="{FF2B5EF4-FFF2-40B4-BE49-F238E27FC236}">
                <a16:creationId xmlns:a16="http://schemas.microsoft.com/office/drawing/2014/main" id="{EFDAF154-24AC-6A4F-A6F3-41C9B7EC156C}"/>
              </a:ext>
            </a:extLst>
          </p:cNvPr>
          <p:cNvSpPr/>
          <p:nvPr/>
        </p:nvSpPr>
        <p:spPr>
          <a:xfrm>
            <a:off x="3736017" y="6541700"/>
            <a:ext cx="1531200" cy="256800"/>
          </a:xfrm>
          <a:prstGeom prst="chevron">
            <a:avLst>
              <a:gd name="adj" fmla="val 50000"/>
            </a:avLst>
          </a:prstGeom>
          <a:solidFill>
            <a:schemeClr val="tx1">
              <a:lumMod val="65000"/>
              <a:lumOff val="3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bg1"/>
                </a:solidFill>
                <a:latin typeface="+mj-lt"/>
              </a:rPr>
              <a:t>Company Overview</a:t>
            </a:r>
            <a:endParaRPr sz="933" b="1" dirty="0">
              <a:solidFill>
                <a:schemeClr val="bg1"/>
              </a:solidFill>
              <a:latin typeface="+mj-lt"/>
            </a:endParaRPr>
          </a:p>
        </p:txBody>
      </p:sp>
      <p:sp>
        <p:nvSpPr>
          <p:cNvPr id="27" name="Google Shape;89;p17">
            <a:extLst>
              <a:ext uri="{FF2B5EF4-FFF2-40B4-BE49-F238E27FC236}">
                <a16:creationId xmlns:a16="http://schemas.microsoft.com/office/drawing/2014/main" id="{4AA13E7D-1C95-534F-BEBC-31FCB8E66998}"/>
              </a:ext>
            </a:extLst>
          </p:cNvPr>
          <p:cNvSpPr/>
          <p:nvPr/>
        </p:nvSpPr>
        <p:spPr>
          <a:xfrm>
            <a:off x="98608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Recommendation</a:t>
            </a:r>
            <a:endParaRPr sz="933" b="1" dirty="0">
              <a:latin typeface="+mj-lt"/>
            </a:endParaRPr>
          </a:p>
        </p:txBody>
      </p:sp>
    </p:spTree>
    <p:extLst>
      <p:ext uri="{BB962C8B-B14F-4D97-AF65-F5344CB8AC3E}">
        <p14:creationId xmlns:p14="http://schemas.microsoft.com/office/powerpoint/2010/main" val="315335738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24"/>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r>
              <a:rPr lang="en" sz="2667" b="1" dirty="0">
                <a:latin typeface="+mj-lt"/>
                <a:ea typeface="Times New Roman"/>
                <a:cs typeface="Times New Roman"/>
                <a:sym typeface="Times New Roman"/>
              </a:rPr>
              <a:t>P</a:t>
            </a:r>
            <a:r>
              <a:rPr lang="en-CA" sz="2667" b="1" dirty="0">
                <a:latin typeface="+mj-lt"/>
                <a:ea typeface="Times New Roman"/>
                <a:cs typeface="Times New Roman"/>
                <a:sym typeface="Times New Roman"/>
              </a:rPr>
              <a:t>a</a:t>
            </a:r>
            <a:r>
              <a:rPr lang="en" sz="2667" b="1" dirty="0">
                <a:latin typeface="+mj-lt"/>
                <a:ea typeface="Times New Roman"/>
                <a:cs typeface="Times New Roman"/>
                <a:sym typeface="Times New Roman"/>
              </a:rPr>
              <a:t>rks, Experiences, and Products</a:t>
            </a:r>
            <a:endParaRPr sz="2667" dirty="0">
              <a:latin typeface="+mj-lt"/>
            </a:endParaRPr>
          </a:p>
        </p:txBody>
      </p:sp>
      <p:cxnSp>
        <p:nvCxnSpPr>
          <p:cNvPr id="261" name="Google Shape;261;p24"/>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sp>
        <p:nvSpPr>
          <p:cNvPr id="273" name="Google Shape;273;p24"/>
          <p:cNvSpPr/>
          <p:nvPr/>
        </p:nvSpPr>
        <p:spPr>
          <a:xfrm>
            <a:off x="794381" y="1583187"/>
            <a:ext cx="3462000" cy="3962000"/>
          </a:xfrm>
          <a:prstGeom prst="rect">
            <a:avLst/>
          </a:prstGeom>
          <a:solidFill>
            <a:schemeClr val="lt2"/>
          </a:solidFill>
          <a:ln>
            <a:noFill/>
          </a:ln>
        </p:spPr>
        <p:txBody>
          <a:bodyPr spcFirstLastPara="1" wrap="square" lIns="121900" tIns="121900" rIns="121900" bIns="121900" anchor="ctr" anchorCtr="0">
            <a:noAutofit/>
          </a:bodyPr>
          <a:lstStyle/>
          <a:p>
            <a:endParaRPr sz="1867">
              <a:latin typeface="+mj-lt"/>
            </a:endParaRPr>
          </a:p>
        </p:txBody>
      </p:sp>
      <p:sp>
        <p:nvSpPr>
          <p:cNvPr id="274" name="Google Shape;274;p24"/>
          <p:cNvSpPr txBox="1"/>
          <p:nvPr/>
        </p:nvSpPr>
        <p:spPr>
          <a:xfrm>
            <a:off x="794381" y="1583185"/>
            <a:ext cx="3462000" cy="3962000"/>
          </a:xfrm>
          <a:prstGeom prst="rect">
            <a:avLst/>
          </a:prstGeom>
          <a:noFill/>
          <a:ln>
            <a:noFill/>
          </a:ln>
        </p:spPr>
        <p:txBody>
          <a:bodyPr spcFirstLastPara="1" wrap="square" lIns="121900" tIns="121900" rIns="121900" bIns="121900" anchor="ctr" anchorCtr="0">
            <a:noAutofit/>
          </a:bodyPr>
          <a:lstStyle/>
          <a:p>
            <a:pPr marL="609585" indent="-414856">
              <a:lnSpc>
                <a:spcPct val="115000"/>
              </a:lnSpc>
              <a:buClr>
                <a:schemeClr val="dk1"/>
              </a:buClr>
              <a:buSzPts val="1300"/>
              <a:buFont typeface="Times New Roman"/>
              <a:buChar char="❖"/>
            </a:pPr>
            <a:r>
              <a:rPr lang="en-CA" sz="1600" dirty="0">
                <a:solidFill>
                  <a:schemeClr val="dk1"/>
                </a:solidFill>
                <a:latin typeface="+mj-lt"/>
                <a:ea typeface="Times New Roman"/>
                <a:cs typeface="Times New Roman"/>
                <a:sym typeface="Times New Roman"/>
              </a:rPr>
              <a:t>Walt Disney World Resort </a:t>
            </a:r>
          </a:p>
          <a:p>
            <a:pPr marL="609585" indent="-414856">
              <a:lnSpc>
                <a:spcPct val="115000"/>
              </a:lnSpc>
              <a:buClr>
                <a:schemeClr val="dk1"/>
              </a:buClr>
              <a:buSzPts val="1300"/>
              <a:buFont typeface="Times New Roman"/>
              <a:buChar char="❖"/>
            </a:pPr>
            <a:r>
              <a:rPr lang="en-CA" sz="1600" dirty="0">
                <a:solidFill>
                  <a:schemeClr val="dk1"/>
                </a:solidFill>
                <a:latin typeface="+mj-lt"/>
                <a:ea typeface="Times New Roman"/>
                <a:cs typeface="Times New Roman"/>
                <a:sym typeface="Times New Roman"/>
              </a:rPr>
              <a:t>Disneyland Resort</a:t>
            </a:r>
          </a:p>
          <a:p>
            <a:pPr marL="609585" indent="-414856">
              <a:lnSpc>
                <a:spcPct val="115000"/>
              </a:lnSpc>
              <a:buClr>
                <a:schemeClr val="dk1"/>
              </a:buClr>
              <a:buSzPts val="1300"/>
              <a:buFont typeface="Times New Roman"/>
              <a:buChar char="❖"/>
            </a:pPr>
            <a:r>
              <a:rPr lang="en-CA" sz="1600" dirty="0">
                <a:solidFill>
                  <a:schemeClr val="dk1"/>
                </a:solidFill>
                <a:latin typeface="+mj-lt"/>
                <a:ea typeface="Times New Roman"/>
                <a:cs typeface="Times New Roman"/>
                <a:sym typeface="Times New Roman"/>
              </a:rPr>
              <a:t>Disneyland Paris</a:t>
            </a:r>
          </a:p>
          <a:p>
            <a:pPr marL="609585" indent="-414856">
              <a:lnSpc>
                <a:spcPct val="115000"/>
              </a:lnSpc>
              <a:buClr>
                <a:schemeClr val="dk1"/>
              </a:buClr>
              <a:buSzPts val="1300"/>
              <a:buFont typeface="Times New Roman"/>
              <a:buChar char="❖"/>
            </a:pPr>
            <a:r>
              <a:rPr lang="en-CA" sz="1600" dirty="0">
                <a:solidFill>
                  <a:schemeClr val="dk1"/>
                </a:solidFill>
                <a:latin typeface="+mj-lt"/>
                <a:ea typeface="Times New Roman"/>
                <a:cs typeface="Times New Roman"/>
                <a:sym typeface="Times New Roman"/>
              </a:rPr>
              <a:t>Hong Kong Disneyland Resort</a:t>
            </a:r>
          </a:p>
          <a:p>
            <a:pPr marL="609585" indent="-414856">
              <a:lnSpc>
                <a:spcPct val="115000"/>
              </a:lnSpc>
              <a:buClr>
                <a:schemeClr val="dk1"/>
              </a:buClr>
              <a:buSzPts val="1300"/>
              <a:buFont typeface="Times New Roman"/>
              <a:buChar char="❖"/>
            </a:pPr>
            <a:r>
              <a:rPr lang="en-CA" sz="1600" dirty="0">
                <a:solidFill>
                  <a:schemeClr val="dk1"/>
                </a:solidFill>
                <a:latin typeface="+mj-lt"/>
                <a:ea typeface="Times New Roman"/>
                <a:cs typeface="Times New Roman"/>
                <a:sym typeface="Times New Roman"/>
              </a:rPr>
              <a:t>Shanghai Disneyland Resort</a:t>
            </a:r>
          </a:p>
          <a:p>
            <a:pPr marL="609585" indent="-414856">
              <a:lnSpc>
                <a:spcPct val="115000"/>
              </a:lnSpc>
              <a:buClr>
                <a:schemeClr val="dk1"/>
              </a:buClr>
              <a:buSzPts val="1300"/>
              <a:buFont typeface="Times New Roman"/>
              <a:buChar char="❖"/>
            </a:pPr>
            <a:r>
              <a:rPr lang="en-CA" sz="1600" dirty="0">
                <a:solidFill>
                  <a:schemeClr val="dk1"/>
                </a:solidFill>
                <a:latin typeface="+mj-lt"/>
                <a:ea typeface="Times New Roman"/>
                <a:cs typeface="Times New Roman"/>
                <a:sym typeface="Times New Roman"/>
              </a:rPr>
              <a:t>Walt Disney World Resort </a:t>
            </a:r>
          </a:p>
          <a:p>
            <a:pPr marL="609585" indent="-414856">
              <a:lnSpc>
                <a:spcPct val="115000"/>
              </a:lnSpc>
              <a:buClr>
                <a:schemeClr val="dk1"/>
              </a:buClr>
              <a:buSzPts val="1300"/>
              <a:buFont typeface="Times New Roman"/>
              <a:buChar char="❖"/>
            </a:pPr>
            <a:r>
              <a:rPr lang="en-CA" sz="1600" dirty="0">
                <a:solidFill>
                  <a:schemeClr val="dk1"/>
                </a:solidFill>
                <a:latin typeface="+mj-lt"/>
                <a:ea typeface="Times New Roman"/>
                <a:cs typeface="Times New Roman"/>
                <a:sym typeface="Times New Roman"/>
              </a:rPr>
              <a:t>Disneyland Resort</a:t>
            </a:r>
          </a:p>
          <a:p>
            <a:pPr marL="609585" indent="-414856">
              <a:lnSpc>
                <a:spcPct val="115000"/>
              </a:lnSpc>
              <a:buClr>
                <a:schemeClr val="dk1"/>
              </a:buClr>
              <a:buSzPts val="1300"/>
              <a:buFont typeface="Times New Roman"/>
              <a:buChar char="❖"/>
            </a:pPr>
            <a:r>
              <a:rPr lang="en-CA" sz="1600" dirty="0">
                <a:solidFill>
                  <a:schemeClr val="dk1"/>
                </a:solidFill>
                <a:latin typeface="+mj-lt"/>
                <a:ea typeface="Times New Roman"/>
                <a:cs typeface="Times New Roman"/>
                <a:sym typeface="Times New Roman"/>
              </a:rPr>
              <a:t>Disneyland Paris</a:t>
            </a:r>
          </a:p>
          <a:p>
            <a:pPr marL="609585" indent="-414856">
              <a:lnSpc>
                <a:spcPct val="115000"/>
              </a:lnSpc>
              <a:buClr>
                <a:schemeClr val="dk1"/>
              </a:buClr>
              <a:buSzPts val="1300"/>
              <a:buFont typeface="Times New Roman"/>
              <a:buChar char="❖"/>
            </a:pPr>
            <a:r>
              <a:rPr lang="en-CA" sz="1600" dirty="0">
                <a:solidFill>
                  <a:schemeClr val="dk1"/>
                </a:solidFill>
                <a:latin typeface="+mj-lt"/>
                <a:ea typeface="Times New Roman"/>
                <a:cs typeface="Times New Roman"/>
                <a:sym typeface="Times New Roman"/>
              </a:rPr>
              <a:t>Hong Kong Disneyland Resort</a:t>
            </a:r>
          </a:p>
          <a:p>
            <a:pPr marL="609585" indent="-414856">
              <a:lnSpc>
                <a:spcPct val="115000"/>
              </a:lnSpc>
              <a:buClr>
                <a:schemeClr val="dk1"/>
              </a:buClr>
              <a:buSzPts val="1300"/>
              <a:buFont typeface="Times New Roman"/>
              <a:buChar char="❖"/>
            </a:pPr>
            <a:r>
              <a:rPr lang="en-CA" sz="1600" dirty="0">
                <a:solidFill>
                  <a:schemeClr val="dk1"/>
                </a:solidFill>
                <a:latin typeface="+mj-lt"/>
                <a:ea typeface="Times New Roman"/>
                <a:cs typeface="Times New Roman"/>
                <a:sym typeface="Times New Roman"/>
              </a:rPr>
              <a:t>Shanghai Disneyland Resort</a:t>
            </a:r>
          </a:p>
        </p:txBody>
      </p:sp>
      <p:pic>
        <p:nvPicPr>
          <p:cNvPr id="23554" name="Picture 2">
            <a:extLst>
              <a:ext uri="{FF2B5EF4-FFF2-40B4-BE49-F238E27FC236}">
                <a16:creationId xmlns:a16="http://schemas.microsoft.com/office/drawing/2014/main" id="{FACE3F68-5CF7-5845-93F0-55ED74C523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6617" y="1254634"/>
            <a:ext cx="6492409" cy="4619105"/>
          </a:xfrm>
          <a:prstGeom prst="rect">
            <a:avLst/>
          </a:prstGeom>
          <a:noFill/>
          <a:extLst>
            <a:ext uri="{909E8E84-426E-40DD-AFC4-6F175D3DCCD1}">
              <a14:hiddenFill xmlns:a14="http://schemas.microsoft.com/office/drawing/2010/main">
                <a:solidFill>
                  <a:srgbClr val="FFFFFF"/>
                </a:solidFill>
              </a14:hiddenFill>
            </a:ext>
          </a:extLst>
        </p:spPr>
      </p:pic>
      <p:sp>
        <p:nvSpPr>
          <p:cNvPr id="17" name="Google Shape;82;p17">
            <a:extLst>
              <a:ext uri="{FF2B5EF4-FFF2-40B4-BE49-F238E27FC236}">
                <a16:creationId xmlns:a16="http://schemas.microsoft.com/office/drawing/2014/main" id="{EDF98BC6-02FD-2741-AE00-AF6EC7CF32DB}"/>
              </a:ext>
            </a:extLst>
          </p:cNvPr>
          <p:cNvSpPr/>
          <p:nvPr/>
        </p:nvSpPr>
        <p:spPr>
          <a:xfrm>
            <a:off x="0" y="6482300"/>
            <a:ext cx="12203837" cy="375600"/>
          </a:xfrm>
          <a:prstGeom prst="rect">
            <a:avLst/>
          </a:prstGeom>
          <a:solidFill>
            <a:srgbClr val="0070C0"/>
          </a:solidFill>
          <a:ln>
            <a:noFill/>
          </a:ln>
        </p:spPr>
        <p:txBody>
          <a:bodyPr spcFirstLastPara="1" wrap="square" lIns="121900" tIns="121900" rIns="121900" bIns="121900" anchor="ctr" anchorCtr="0">
            <a:noAutofit/>
          </a:bodyPr>
          <a:lstStyle/>
          <a:p>
            <a:endParaRPr sz="1867">
              <a:latin typeface="+mj-lt"/>
            </a:endParaRPr>
          </a:p>
        </p:txBody>
      </p:sp>
      <p:sp>
        <p:nvSpPr>
          <p:cNvPr id="18" name="Google Shape;83;p17">
            <a:extLst>
              <a:ext uri="{FF2B5EF4-FFF2-40B4-BE49-F238E27FC236}">
                <a16:creationId xmlns:a16="http://schemas.microsoft.com/office/drawing/2014/main" id="{82C3DA12-A814-DA44-8647-85A2AC20D1F4}"/>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Overview</a:t>
            </a:r>
            <a:endParaRPr sz="933" b="1" dirty="0">
              <a:solidFill>
                <a:schemeClr val="tx1"/>
              </a:solidFill>
              <a:latin typeface="+mj-lt"/>
            </a:endParaRPr>
          </a:p>
        </p:txBody>
      </p:sp>
      <p:sp>
        <p:nvSpPr>
          <p:cNvPr id="19" name="Google Shape;84;p17">
            <a:extLst>
              <a:ext uri="{FF2B5EF4-FFF2-40B4-BE49-F238E27FC236}">
                <a16:creationId xmlns:a16="http://schemas.microsoft.com/office/drawing/2014/main" id="{6EA5E76E-1FEA-6346-A7E6-EADC53223C8A}"/>
              </a:ext>
            </a:extLst>
          </p:cNvPr>
          <p:cNvSpPr/>
          <p:nvPr/>
        </p:nvSpPr>
        <p:spPr>
          <a:xfrm>
            <a:off x="22048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Stock Performance </a:t>
            </a:r>
            <a:endParaRPr sz="933" b="1" dirty="0">
              <a:solidFill>
                <a:schemeClr val="tx1"/>
              </a:solidFill>
              <a:latin typeface="+mj-lt"/>
            </a:endParaRPr>
          </a:p>
        </p:txBody>
      </p:sp>
      <p:sp>
        <p:nvSpPr>
          <p:cNvPr id="20" name="Google Shape;85;p17">
            <a:extLst>
              <a:ext uri="{FF2B5EF4-FFF2-40B4-BE49-F238E27FC236}">
                <a16:creationId xmlns:a16="http://schemas.microsoft.com/office/drawing/2014/main" id="{8C0AB11E-9C1B-454D-BB35-CC924DFD8E49}"/>
              </a:ext>
            </a:extLst>
          </p:cNvPr>
          <p:cNvSpPr/>
          <p:nvPr/>
        </p:nvSpPr>
        <p:spPr>
          <a:xfrm>
            <a:off x="52672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Notable Events</a:t>
            </a:r>
            <a:endParaRPr sz="933" b="1" dirty="0">
              <a:latin typeface="+mj-lt"/>
            </a:endParaRPr>
          </a:p>
        </p:txBody>
      </p:sp>
      <p:sp>
        <p:nvSpPr>
          <p:cNvPr id="21" name="Google Shape;86;p17">
            <a:extLst>
              <a:ext uri="{FF2B5EF4-FFF2-40B4-BE49-F238E27FC236}">
                <a16:creationId xmlns:a16="http://schemas.microsoft.com/office/drawing/2014/main" id="{4F2CA2A4-0D36-094E-ACB3-4422C53CA25A}"/>
              </a:ext>
            </a:extLst>
          </p:cNvPr>
          <p:cNvSpPr/>
          <p:nvPr/>
        </p:nvSpPr>
        <p:spPr>
          <a:xfrm>
            <a:off x="67984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Management Overview</a:t>
            </a:r>
            <a:endParaRPr sz="933" b="1" dirty="0">
              <a:latin typeface="+mj-lt"/>
            </a:endParaRPr>
          </a:p>
        </p:txBody>
      </p:sp>
      <p:sp>
        <p:nvSpPr>
          <p:cNvPr id="22" name="Google Shape;87;p17">
            <a:extLst>
              <a:ext uri="{FF2B5EF4-FFF2-40B4-BE49-F238E27FC236}">
                <a16:creationId xmlns:a16="http://schemas.microsoft.com/office/drawing/2014/main" id="{55CEA018-599A-2F45-8E8E-F9120C1874CF}"/>
              </a:ext>
            </a:extLst>
          </p:cNvPr>
          <p:cNvSpPr/>
          <p:nvPr/>
        </p:nvSpPr>
        <p:spPr>
          <a:xfrm>
            <a:off x="83296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Financial Statements</a:t>
            </a:r>
            <a:endParaRPr sz="933" b="1" dirty="0">
              <a:latin typeface="+mj-lt"/>
            </a:endParaRPr>
          </a:p>
        </p:txBody>
      </p:sp>
      <p:sp>
        <p:nvSpPr>
          <p:cNvPr id="23" name="Google Shape;88;p17">
            <a:extLst>
              <a:ext uri="{FF2B5EF4-FFF2-40B4-BE49-F238E27FC236}">
                <a16:creationId xmlns:a16="http://schemas.microsoft.com/office/drawing/2014/main" id="{33F63383-E3B5-3C4B-9F1E-94F1CC353BFB}"/>
              </a:ext>
            </a:extLst>
          </p:cNvPr>
          <p:cNvSpPr/>
          <p:nvPr/>
        </p:nvSpPr>
        <p:spPr>
          <a:xfrm>
            <a:off x="3736017" y="6541700"/>
            <a:ext cx="1531200" cy="256800"/>
          </a:xfrm>
          <a:prstGeom prst="chevron">
            <a:avLst>
              <a:gd name="adj" fmla="val 50000"/>
            </a:avLst>
          </a:prstGeom>
          <a:solidFill>
            <a:schemeClr val="tx1">
              <a:lumMod val="65000"/>
              <a:lumOff val="3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bg1"/>
                </a:solidFill>
                <a:latin typeface="+mj-lt"/>
              </a:rPr>
              <a:t>Company Overview</a:t>
            </a:r>
            <a:endParaRPr sz="933" b="1" dirty="0">
              <a:solidFill>
                <a:schemeClr val="bg1"/>
              </a:solidFill>
              <a:latin typeface="+mj-lt"/>
            </a:endParaRPr>
          </a:p>
        </p:txBody>
      </p:sp>
      <p:sp>
        <p:nvSpPr>
          <p:cNvPr id="24" name="Google Shape;89;p17">
            <a:extLst>
              <a:ext uri="{FF2B5EF4-FFF2-40B4-BE49-F238E27FC236}">
                <a16:creationId xmlns:a16="http://schemas.microsoft.com/office/drawing/2014/main" id="{6391591A-1CCA-BF41-8339-8D12119C358B}"/>
              </a:ext>
            </a:extLst>
          </p:cNvPr>
          <p:cNvSpPr/>
          <p:nvPr/>
        </p:nvSpPr>
        <p:spPr>
          <a:xfrm>
            <a:off x="98608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Recommendation</a:t>
            </a:r>
            <a:endParaRPr sz="933" b="1" dirty="0">
              <a:latin typeface="+mj-lt"/>
            </a:endParaRPr>
          </a:p>
        </p:txBody>
      </p:sp>
    </p:spTree>
    <p:extLst>
      <p:ext uri="{BB962C8B-B14F-4D97-AF65-F5344CB8AC3E}">
        <p14:creationId xmlns:p14="http://schemas.microsoft.com/office/powerpoint/2010/main" val="290588024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13" name="Google Shape;313;p26"/>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r>
              <a:rPr lang="en" sz="2667" b="1" dirty="0">
                <a:latin typeface="+mj-lt"/>
                <a:ea typeface="Times New Roman"/>
                <a:cs typeface="Times New Roman"/>
                <a:sym typeface="Times New Roman"/>
              </a:rPr>
              <a:t>Studio Entertainment</a:t>
            </a:r>
            <a:endParaRPr sz="2667" dirty="0">
              <a:latin typeface="+mj-lt"/>
            </a:endParaRPr>
          </a:p>
        </p:txBody>
      </p:sp>
      <p:cxnSp>
        <p:nvCxnSpPr>
          <p:cNvPr id="314" name="Google Shape;314;p26"/>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sp>
        <p:nvSpPr>
          <p:cNvPr id="318" name="Google Shape;318;p26"/>
          <p:cNvSpPr/>
          <p:nvPr/>
        </p:nvSpPr>
        <p:spPr>
          <a:xfrm>
            <a:off x="413444" y="1881444"/>
            <a:ext cx="4162000" cy="496000"/>
          </a:xfrm>
          <a:prstGeom prst="rect">
            <a:avLst/>
          </a:prstGeom>
          <a:solidFill>
            <a:srgbClr val="0070C0"/>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1867" b="1" dirty="0">
                <a:solidFill>
                  <a:srgbClr val="FFFFFF"/>
                </a:solidFill>
                <a:latin typeface="+mj-lt"/>
                <a:ea typeface="Times New Roman"/>
                <a:cs typeface="Times New Roman"/>
                <a:sym typeface="Times New Roman"/>
              </a:rPr>
              <a:t>About</a:t>
            </a:r>
            <a:endParaRPr sz="1867" b="1" dirty="0">
              <a:solidFill>
                <a:srgbClr val="FFFFFF"/>
              </a:solidFill>
              <a:latin typeface="+mj-lt"/>
              <a:ea typeface="Times New Roman"/>
              <a:cs typeface="Times New Roman"/>
              <a:sym typeface="Times New Roman"/>
            </a:endParaRPr>
          </a:p>
        </p:txBody>
      </p:sp>
      <p:sp>
        <p:nvSpPr>
          <p:cNvPr id="319" name="Google Shape;319;p26"/>
          <p:cNvSpPr txBox="1"/>
          <p:nvPr/>
        </p:nvSpPr>
        <p:spPr>
          <a:xfrm>
            <a:off x="415600" y="2465167"/>
            <a:ext cx="4162000" cy="2786400"/>
          </a:xfrm>
          <a:prstGeom prst="rect">
            <a:avLst/>
          </a:prstGeom>
          <a:solidFill>
            <a:srgbClr val="EEEEEE"/>
          </a:solidFill>
          <a:ln>
            <a:noFill/>
          </a:ln>
        </p:spPr>
        <p:txBody>
          <a:bodyPr spcFirstLastPara="1" wrap="square" lIns="121900" tIns="121900" rIns="121900" bIns="121900" anchor="t" anchorCtr="0">
            <a:noAutofit/>
          </a:bodyPr>
          <a:lstStyle/>
          <a:p>
            <a:pPr marL="609585" indent="-423323">
              <a:buSzPts val="1400"/>
              <a:buFont typeface="Times New Roman"/>
              <a:buChar char="❖"/>
            </a:pPr>
            <a:r>
              <a:rPr lang="en-CA" sz="1867" dirty="0">
                <a:latin typeface="+mj-lt"/>
                <a:ea typeface="Times New Roman"/>
                <a:cs typeface="Times New Roman"/>
                <a:sym typeface="Times New Roman"/>
              </a:rPr>
              <a:t>Encompasses Disney, Walt Disney Animation Studios, Pixar Animation Studios, Disneynature, Marvel Studios, Lucasfilm, 20th Century Studios, Searchlight Pictures, and Blue Sky Studios</a:t>
            </a:r>
          </a:p>
          <a:p>
            <a:pPr marL="609585" indent="-423323">
              <a:buSzPts val="1400"/>
              <a:buFont typeface="Times New Roman"/>
              <a:buChar char="❖"/>
            </a:pPr>
            <a:r>
              <a:rPr lang="en-CA" sz="1867" dirty="0">
                <a:latin typeface="+mj-lt"/>
                <a:ea typeface="Times New Roman"/>
                <a:cs typeface="Times New Roman"/>
                <a:sym typeface="Times New Roman"/>
              </a:rPr>
              <a:t>Walt Disney Records, Hollywood Records, and Disney Theatrical Productions</a:t>
            </a:r>
            <a:endParaRPr sz="1867" dirty="0">
              <a:latin typeface="+mj-lt"/>
              <a:ea typeface="Times New Roman"/>
              <a:cs typeface="Times New Roman"/>
              <a:sym typeface="Times New Roman"/>
            </a:endParaRPr>
          </a:p>
        </p:txBody>
      </p:sp>
      <p:pic>
        <p:nvPicPr>
          <p:cNvPr id="11266" name="Picture 2" descr="Watch Marvel Studios' Avengers: Endgame | Prime Video">
            <a:extLst>
              <a:ext uri="{FF2B5EF4-FFF2-40B4-BE49-F238E27FC236}">
                <a16:creationId xmlns:a16="http://schemas.microsoft.com/office/drawing/2014/main" id="{BC899CFB-AC17-1A4F-983A-4871EA1C96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7671" y="1831352"/>
            <a:ext cx="2575028" cy="3433371"/>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Star Wars: The Rise of Skywalker | StarWars.com">
            <a:extLst>
              <a:ext uri="{FF2B5EF4-FFF2-40B4-BE49-F238E27FC236}">
                <a16:creationId xmlns:a16="http://schemas.microsoft.com/office/drawing/2014/main" id="{9419B179-983B-0848-B241-5BE0280BFD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2770" y="1810784"/>
            <a:ext cx="2292989" cy="3474507"/>
          </a:xfrm>
          <a:prstGeom prst="rect">
            <a:avLst/>
          </a:prstGeom>
          <a:noFill/>
          <a:extLst>
            <a:ext uri="{909E8E84-426E-40DD-AFC4-6F175D3DCCD1}">
              <a14:hiddenFill xmlns:a14="http://schemas.microsoft.com/office/drawing/2010/main">
                <a:solidFill>
                  <a:srgbClr val="FFFFFF"/>
                </a:solidFill>
              </a14:hiddenFill>
            </a:ext>
          </a:extLst>
        </p:spPr>
      </p:pic>
      <p:pic>
        <p:nvPicPr>
          <p:cNvPr id="11278" name="Picture 14" descr="Toy Story - Wikipedia">
            <a:extLst>
              <a:ext uri="{FF2B5EF4-FFF2-40B4-BE49-F238E27FC236}">
                <a16:creationId xmlns:a16="http://schemas.microsoft.com/office/drawing/2014/main" id="{104328A3-B520-144C-BCE5-5D412B38AB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75830" y="1807392"/>
            <a:ext cx="2328757" cy="3474507"/>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82;p17">
            <a:extLst>
              <a:ext uri="{FF2B5EF4-FFF2-40B4-BE49-F238E27FC236}">
                <a16:creationId xmlns:a16="http://schemas.microsoft.com/office/drawing/2014/main" id="{191E971C-D15B-7B46-A1F5-13945D033F62}"/>
              </a:ext>
            </a:extLst>
          </p:cNvPr>
          <p:cNvSpPr/>
          <p:nvPr/>
        </p:nvSpPr>
        <p:spPr>
          <a:xfrm>
            <a:off x="0" y="6482300"/>
            <a:ext cx="12203837" cy="375600"/>
          </a:xfrm>
          <a:prstGeom prst="rect">
            <a:avLst/>
          </a:prstGeom>
          <a:solidFill>
            <a:srgbClr val="0070C0"/>
          </a:solidFill>
          <a:ln>
            <a:noFill/>
          </a:ln>
        </p:spPr>
        <p:txBody>
          <a:bodyPr spcFirstLastPara="1" wrap="square" lIns="121900" tIns="121900" rIns="121900" bIns="121900" anchor="ctr" anchorCtr="0">
            <a:noAutofit/>
          </a:bodyPr>
          <a:lstStyle/>
          <a:p>
            <a:endParaRPr sz="1867">
              <a:latin typeface="+mj-lt"/>
            </a:endParaRPr>
          </a:p>
        </p:txBody>
      </p:sp>
      <p:sp>
        <p:nvSpPr>
          <p:cNvPr id="20" name="Google Shape;83;p17">
            <a:extLst>
              <a:ext uri="{FF2B5EF4-FFF2-40B4-BE49-F238E27FC236}">
                <a16:creationId xmlns:a16="http://schemas.microsoft.com/office/drawing/2014/main" id="{857E8F20-9FE5-C04E-AB8A-4DE732972A56}"/>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Overview</a:t>
            </a:r>
            <a:endParaRPr sz="933" b="1" dirty="0">
              <a:solidFill>
                <a:schemeClr val="tx1"/>
              </a:solidFill>
              <a:latin typeface="+mj-lt"/>
            </a:endParaRPr>
          </a:p>
        </p:txBody>
      </p:sp>
      <p:sp>
        <p:nvSpPr>
          <p:cNvPr id="21" name="Google Shape;84;p17">
            <a:extLst>
              <a:ext uri="{FF2B5EF4-FFF2-40B4-BE49-F238E27FC236}">
                <a16:creationId xmlns:a16="http://schemas.microsoft.com/office/drawing/2014/main" id="{80AAA7A5-0B76-C94C-A199-092B8D4E7B76}"/>
              </a:ext>
            </a:extLst>
          </p:cNvPr>
          <p:cNvSpPr/>
          <p:nvPr/>
        </p:nvSpPr>
        <p:spPr>
          <a:xfrm>
            <a:off x="22048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Stock Performance </a:t>
            </a:r>
            <a:endParaRPr sz="933" b="1" dirty="0">
              <a:solidFill>
                <a:schemeClr val="tx1"/>
              </a:solidFill>
              <a:latin typeface="+mj-lt"/>
            </a:endParaRPr>
          </a:p>
        </p:txBody>
      </p:sp>
      <p:sp>
        <p:nvSpPr>
          <p:cNvPr id="22" name="Google Shape;85;p17">
            <a:extLst>
              <a:ext uri="{FF2B5EF4-FFF2-40B4-BE49-F238E27FC236}">
                <a16:creationId xmlns:a16="http://schemas.microsoft.com/office/drawing/2014/main" id="{0E23D1A8-825A-2745-B033-9F3AEDC72F00}"/>
              </a:ext>
            </a:extLst>
          </p:cNvPr>
          <p:cNvSpPr/>
          <p:nvPr/>
        </p:nvSpPr>
        <p:spPr>
          <a:xfrm>
            <a:off x="52672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Notable Events</a:t>
            </a:r>
            <a:endParaRPr sz="933" b="1" dirty="0">
              <a:latin typeface="+mj-lt"/>
            </a:endParaRPr>
          </a:p>
        </p:txBody>
      </p:sp>
      <p:sp>
        <p:nvSpPr>
          <p:cNvPr id="23" name="Google Shape;86;p17">
            <a:extLst>
              <a:ext uri="{FF2B5EF4-FFF2-40B4-BE49-F238E27FC236}">
                <a16:creationId xmlns:a16="http://schemas.microsoft.com/office/drawing/2014/main" id="{9BEDAF1E-F833-CD49-8592-755948C84124}"/>
              </a:ext>
            </a:extLst>
          </p:cNvPr>
          <p:cNvSpPr/>
          <p:nvPr/>
        </p:nvSpPr>
        <p:spPr>
          <a:xfrm>
            <a:off x="67984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Management Overview</a:t>
            </a:r>
            <a:endParaRPr sz="933" b="1" dirty="0">
              <a:latin typeface="+mj-lt"/>
            </a:endParaRPr>
          </a:p>
        </p:txBody>
      </p:sp>
      <p:sp>
        <p:nvSpPr>
          <p:cNvPr id="24" name="Google Shape;87;p17">
            <a:extLst>
              <a:ext uri="{FF2B5EF4-FFF2-40B4-BE49-F238E27FC236}">
                <a16:creationId xmlns:a16="http://schemas.microsoft.com/office/drawing/2014/main" id="{5208A3F3-D604-7245-B6EB-45243E71CFA2}"/>
              </a:ext>
            </a:extLst>
          </p:cNvPr>
          <p:cNvSpPr/>
          <p:nvPr/>
        </p:nvSpPr>
        <p:spPr>
          <a:xfrm>
            <a:off x="83296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Financial Statements</a:t>
            </a:r>
            <a:endParaRPr sz="933" b="1" dirty="0">
              <a:latin typeface="+mj-lt"/>
            </a:endParaRPr>
          </a:p>
        </p:txBody>
      </p:sp>
      <p:sp>
        <p:nvSpPr>
          <p:cNvPr id="25" name="Google Shape;88;p17">
            <a:extLst>
              <a:ext uri="{FF2B5EF4-FFF2-40B4-BE49-F238E27FC236}">
                <a16:creationId xmlns:a16="http://schemas.microsoft.com/office/drawing/2014/main" id="{63775698-F119-5C40-8B78-1F0E3E5477E5}"/>
              </a:ext>
            </a:extLst>
          </p:cNvPr>
          <p:cNvSpPr/>
          <p:nvPr/>
        </p:nvSpPr>
        <p:spPr>
          <a:xfrm>
            <a:off x="3736017" y="6541700"/>
            <a:ext cx="1531200" cy="256800"/>
          </a:xfrm>
          <a:prstGeom prst="chevron">
            <a:avLst>
              <a:gd name="adj" fmla="val 50000"/>
            </a:avLst>
          </a:prstGeom>
          <a:solidFill>
            <a:schemeClr val="tx1">
              <a:lumMod val="65000"/>
              <a:lumOff val="3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bg1"/>
                </a:solidFill>
                <a:latin typeface="+mj-lt"/>
              </a:rPr>
              <a:t>Company Overview</a:t>
            </a:r>
            <a:endParaRPr sz="933" b="1" dirty="0">
              <a:solidFill>
                <a:schemeClr val="bg1"/>
              </a:solidFill>
              <a:latin typeface="+mj-lt"/>
            </a:endParaRPr>
          </a:p>
        </p:txBody>
      </p:sp>
      <p:sp>
        <p:nvSpPr>
          <p:cNvPr id="26" name="Google Shape;89;p17">
            <a:extLst>
              <a:ext uri="{FF2B5EF4-FFF2-40B4-BE49-F238E27FC236}">
                <a16:creationId xmlns:a16="http://schemas.microsoft.com/office/drawing/2014/main" id="{844504F5-37D1-4849-86FC-12FF731532CC}"/>
              </a:ext>
            </a:extLst>
          </p:cNvPr>
          <p:cNvSpPr/>
          <p:nvPr/>
        </p:nvSpPr>
        <p:spPr>
          <a:xfrm>
            <a:off x="98608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Recommendation</a:t>
            </a:r>
            <a:endParaRPr sz="933" b="1" dirty="0">
              <a:latin typeface="+mj-lt"/>
            </a:endParaRPr>
          </a:p>
        </p:txBody>
      </p:sp>
    </p:spTree>
    <p:extLst>
      <p:ext uri="{BB962C8B-B14F-4D97-AF65-F5344CB8AC3E}">
        <p14:creationId xmlns:p14="http://schemas.microsoft.com/office/powerpoint/2010/main" val="143142371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13" name="Google Shape;313;p26"/>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r>
              <a:rPr lang="en" sz="2667" b="1" dirty="0">
                <a:latin typeface="+mj-lt"/>
                <a:ea typeface="Times New Roman"/>
                <a:cs typeface="Times New Roman"/>
                <a:sym typeface="Times New Roman"/>
              </a:rPr>
              <a:t>Direct-to-Consumer &amp; International</a:t>
            </a:r>
            <a:endParaRPr sz="2667" dirty="0">
              <a:latin typeface="+mj-lt"/>
            </a:endParaRPr>
          </a:p>
        </p:txBody>
      </p:sp>
      <p:cxnSp>
        <p:nvCxnSpPr>
          <p:cNvPr id="314" name="Google Shape;314;p26"/>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sp>
        <p:nvSpPr>
          <p:cNvPr id="318" name="Google Shape;318;p26"/>
          <p:cNvSpPr/>
          <p:nvPr/>
        </p:nvSpPr>
        <p:spPr>
          <a:xfrm>
            <a:off x="413444" y="1881444"/>
            <a:ext cx="4162000" cy="496000"/>
          </a:xfrm>
          <a:prstGeom prst="rect">
            <a:avLst/>
          </a:prstGeom>
          <a:solidFill>
            <a:srgbClr val="0070C0"/>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1867" b="1" dirty="0">
                <a:solidFill>
                  <a:srgbClr val="FFFFFF"/>
                </a:solidFill>
                <a:latin typeface="+mj-lt"/>
                <a:ea typeface="Times New Roman"/>
                <a:cs typeface="Times New Roman"/>
                <a:sym typeface="Times New Roman"/>
              </a:rPr>
              <a:t>About</a:t>
            </a:r>
            <a:endParaRPr sz="1867" b="1" dirty="0">
              <a:solidFill>
                <a:srgbClr val="FFFFFF"/>
              </a:solidFill>
              <a:latin typeface="+mj-lt"/>
              <a:ea typeface="Times New Roman"/>
              <a:cs typeface="Times New Roman"/>
              <a:sym typeface="Times New Roman"/>
            </a:endParaRPr>
          </a:p>
        </p:txBody>
      </p:sp>
      <p:sp>
        <p:nvSpPr>
          <p:cNvPr id="319" name="Google Shape;319;p26"/>
          <p:cNvSpPr txBox="1"/>
          <p:nvPr/>
        </p:nvSpPr>
        <p:spPr>
          <a:xfrm>
            <a:off x="415600" y="2465167"/>
            <a:ext cx="4162000" cy="2786400"/>
          </a:xfrm>
          <a:prstGeom prst="rect">
            <a:avLst/>
          </a:prstGeom>
          <a:solidFill>
            <a:srgbClr val="EEEEEE"/>
          </a:solidFill>
          <a:ln>
            <a:noFill/>
          </a:ln>
        </p:spPr>
        <p:txBody>
          <a:bodyPr spcFirstLastPara="1" wrap="square" lIns="121900" tIns="121900" rIns="121900" bIns="121900" anchor="t" anchorCtr="0">
            <a:noAutofit/>
          </a:bodyPr>
          <a:lstStyle/>
          <a:p>
            <a:pPr marL="609585" indent="-423323">
              <a:buSzPts val="1400"/>
              <a:buFont typeface="Times New Roman"/>
              <a:buChar char="❖"/>
            </a:pPr>
            <a:r>
              <a:rPr lang="en-CA" sz="1867" dirty="0">
                <a:latin typeface="+mj-lt"/>
                <a:ea typeface="Times New Roman"/>
                <a:cs typeface="Times New Roman"/>
                <a:sym typeface="Times New Roman"/>
              </a:rPr>
              <a:t>Comprises of Disney’s international business units and direct-to-consumer streaming services</a:t>
            </a:r>
          </a:p>
          <a:p>
            <a:pPr marL="609585" indent="-423323">
              <a:buSzPts val="1400"/>
              <a:buFont typeface="Times New Roman"/>
              <a:buChar char="❖"/>
            </a:pPr>
            <a:r>
              <a:rPr lang="en-CA" sz="1867" dirty="0">
                <a:latin typeface="+mj-lt"/>
                <a:ea typeface="Times New Roman"/>
                <a:cs typeface="Times New Roman"/>
                <a:sym typeface="Times New Roman"/>
              </a:rPr>
              <a:t>Mission is to provide entertainment to consumers around the world with convenience and personalization</a:t>
            </a:r>
            <a:endParaRPr sz="1867" dirty="0">
              <a:latin typeface="+mj-lt"/>
              <a:ea typeface="Times New Roman"/>
              <a:cs typeface="Times New Roman"/>
              <a:sym typeface="Times New Roman"/>
            </a:endParaRPr>
          </a:p>
        </p:txBody>
      </p:sp>
      <p:pic>
        <p:nvPicPr>
          <p:cNvPr id="13314" name="Picture 2" descr="Disney Plus let's you disable background video. Here's how to do it. -  Insider">
            <a:extLst>
              <a:ext uri="{FF2B5EF4-FFF2-40B4-BE49-F238E27FC236}">
                <a16:creationId xmlns:a16="http://schemas.microsoft.com/office/drawing/2014/main" id="{2A20006D-3A40-2D44-90BB-E580645DE2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3162" y="1473334"/>
            <a:ext cx="7001903" cy="4088335"/>
          </a:xfrm>
          <a:prstGeom prst="rect">
            <a:avLst/>
          </a:prstGeom>
          <a:noFill/>
          <a:extLst>
            <a:ext uri="{909E8E84-426E-40DD-AFC4-6F175D3DCCD1}">
              <a14:hiddenFill xmlns:a14="http://schemas.microsoft.com/office/drawing/2010/main">
                <a:solidFill>
                  <a:srgbClr val="FFFFFF"/>
                </a:solidFill>
              </a14:hiddenFill>
            </a:ext>
          </a:extLst>
        </p:spPr>
      </p:pic>
      <p:sp>
        <p:nvSpPr>
          <p:cNvPr id="17" name="Google Shape;82;p17">
            <a:extLst>
              <a:ext uri="{FF2B5EF4-FFF2-40B4-BE49-F238E27FC236}">
                <a16:creationId xmlns:a16="http://schemas.microsoft.com/office/drawing/2014/main" id="{99A22ADD-12EF-BD45-9E7B-064AF3A4F4EF}"/>
              </a:ext>
            </a:extLst>
          </p:cNvPr>
          <p:cNvSpPr/>
          <p:nvPr/>
        </p:nvSpPr>
        <p:spPr>
          <a:xfrm>
            <a:off x="0" y="6482300"/>
            <a:ext cx="12203837" cy="375600"/>
          </a:xfrm>
          <a:prstGeom prst="rect">
            <a:avLst/>
          </a:prstGeom>
          <a:solidFill>
            <a:srgbClr val="0070C0"/>
          </a:solidFill>
          <a:ln>
            <a:noFill/>
          </a:ln>
        </p:spPr>
        <p:txBody>
          <a:bodyPr spcFirstLastPara="1" wrap="square" lIns="121900" tIns="121900" rIns="121900" bIns="121900" anchor="ctr" anchorCtr="0">
            <a:noAutofit/>
          </a:bodyPr>
          <a:lstStyle/>
          <a:p>
            <a:endParaRPr sz="1867">
              <a:latin typeface="+mj-lt"/>
            </a:endParaRPr>
          </a:p>
        </p:txBody>
      </p:sp>
      <p:sp>
        <p:nvSpPr>
          <p:cNvPr id="18" name="Google Shape;83;p17">
            <a:extLst>
              <a:ext uri="{FF2B5EF4-FFF2-40B4-BE49-F238E27FC236}">
                <a16:creationId xmlns:a16="http://schemas.microsoft.com/office/drawing/2014/main" id="{F4899FFE-B4C5-AD49-93B0-A0EA51AD1CEA}"/>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Overview</a:t>
            </a:r>
            <a:endParaRPr sz="933" b="1" dirty="0">
              <a:solidFill>
                <a:schemeClr val="tx1"/>
              </a:solidFill>
              <a:latin typeface="+mj-lt"/>
            </a:endParaRPr>
          </a:p>
        </p:txBody>
      </p:sp>
      <p:sp>
        <p:nvSpPr>
          <p:cNvPr id="19" name="Google Shape;84;p17">
            <a:extLst>
              <a:ext uri="{FF2B5EF4-FFF2-40B4-BE49-F238E27FC236}">
                <a16:creationId xmlns:a16="http://schemas.microsoft.com/office/drawing/2014/main" id="{D1189D3A-3FAA-4C4F-A076-DDC45E2CA129}"/>
              </a:ext>
            </a:extLst>
          </p:cNvPr>
          <p:cNvSpPr/>
          <p:nvPr/>
        </p:nvSpPr>
        <p:spPr>
          <a:xfrm>
            <a:off x="22048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Stock Performance </a:t>
            </a:r>
            <a:endParaRPr sz="933" b="1" dirty="0">
              <a:solidFill>
                <a:schemeClr val="tx1"/>
              </a:solidFill>
              <a:latin typeface="+mj-lt"/>
            </a:endParaRPr>
          </a:p>
        </p:txBody>
      </p:sp>
      <p:sp>
        <p:nvSpPr>
          <p:cNvPr id="20" name="Google Shape;85;p17">
            <a:extLst>
              <a:ext uri="{FF2B5EF4-FFF2-40B4-BE49-F238E27FC236}">
                <a16:creationId xmlns:a16="http://schemas.microsoft.com/office/drawing/2014/main" id="{F066ECD7-B8A3-E144-8CFD-892463F97476}"/>
              </a:ext>
            </a:extLst>
          </p:cNvPr>
          <p:cNvSpPr/>
          <p:nvPr/>
        </p:nvSpPr>
        <p:spPr>
          <a:xfrm>
            <a:off x="52672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Notable Events</a:t>
            </a:r>
            <a:endParaRPr sz="933" b="1" dirty="0">
              <a:latin typeface="+mj-lt"/>
            </a:endParaRPr>
          </a:p>
        </p:txBody>
      </p:sp>
      <p:sp>
        <p:nvSpPr>
          <p:cNvPr id="21" name="Google Shape;86;p17">
            <a:extLst>
              <a:ext uri="{FF2B5EF4-FFF2-40B4-BE49-F238E27FC236}">
                <a16:creationId xmlns:a16="http://schemas.microsoft.com/office/drawing/2014/main" id="{04BEA1A3-D1FC-B344-BDDB-D955FE09F23A}"/>
              </a:ext>
            </a:extLst>
          </p:cNvPr>
          <p:cNvSpPr/>
          <p:nvPr/>
        </p:nvSpPr>
        <p:spPr>
          <a:xfrm>
            <a:off x="67984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Management Overview</a:t>
            </a:r>
            <a:endParaRPr sz="933" b="1" dirty="0">
              <a:latin typeface="+mj-lt"/>
            </a:endParaRPr>
          </a:p>
        </p:txBody>
      </p:sp>
      <p:sp>
        <p:nvSpPr>
          <p:cNvPr id="22" name="Google Shape;87;p17">
            <a:extLst>
              <a:ext uri="{FF2B5EF4-FFF2-40B4-BE49-F238E27FC236}">
                <a16:creationId xmlns:a16="http://schemas.microsoft.com/office/drawing/2014/main" id="{7DDDD0F6-2C8E-EA43-9345-9F917A84C702}"/>
              </a:ext>
            </a:extLst>
          </p:cNvPr>
          <p:cNvSpPr/>
          <p:nvPr/>
        </p:nvSpPr>
        <p:spPr>
          <a:xfrm>
            <a:off x="83296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Financial Statements</a:t>
            </a:r>
            <a:endParaRPr sz="933" b="1" dirty="0">
              <a:latin typeface="+mj-lt"/>
            </a:endParaRPr>
          </a:p>
        </p:txBody>
      </p:sp>
      <p:sp>
        <p:nvSpPr>
          <p:cNvPr id="23" name="Google Shape;88;p17">
            <a:extLst>
              <a:ext uri="{FF2B5EF4-FFF2-40B4-BE49-F238E27FC236}">
                <a16:creationId xmlns:a16="http://schemas.microsoft.com/office/drawing/2014/main" id="{ABD9BD41-AE14-BC49-BCEA-C57B6E52D012}"/>
              </a:ext>
            </a:extLst>
          </p:cNvPr>
          <p:cNvSpPr/>
          <p:nvPr/>
        </p:nvSpPr>
        <p:spPr>
          <a:xfrm>
            <a:off x="3736017" y="6541700"/>
            <a:ext cx="1531200" cy="256800"/>
          </a:xfrm>
          <a:prstGeom prst="chevron">
            <a:avLst>
              <a:gd name="adj" fmla="val 50000"/>
            </a:avLst>
          </a:prstGeom>
          <a:solidFill>
            <a:schemeClr val="tx1">
              <a:lumMod val="65000"/>
              <a:lumOff val="3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bg1"/>
                </a:solidFill>
                <a:latin typeface="+mj-lt"/>
              </a:rPr>
              <a:t>Company Overview</a:t>
            </a:r>
            <a:endParaRPr sz="933" b="1" dirty="0">
              <a:solidFill>
                <a:schemeClr val="bg1"/>
              </a:solidFill>
              <a:latin typeface="+mj-lt"/>
            </a:endParaRPr>
          </a:p>
        </p:txBody>
      </p:sp>
      <p:sp>
        <p:nvSpPr>
          <p:cNvPr id="24" name="Google Shape;89;p17">
            <a:extLst>
              <a:ext uri="{FF2B5EF4-FFF2-40B4-BE49-F238E27FC236}">
                <a16:creationId xmlns:a16="http://schemas.microsoft.com/office/drawing/2014/main" id="{70EC9BB0-6AF2-4449-8BE7-C4625A97DB64}"/>
              </a:ext>
            </a:extLst>
          </p:cNvPr>
          <p:cNvSpPr/>
          <p:nvPr/>
        </p:nvSpPr>
        <p:spPr>
          <a:xfrm>
            <a:off x="98608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Recommendation</a:t>
            </a:r>
            <a:endParaRPr sz="933" b="1" dirty="0">
              <a:latin typeface="+mj-lt"/>
            </a:endParaRPr>
          </a:p>
        </p:txBody>
      </p:sp>
    </p:spTree>
    <p:extLst>
      <p:ext uri="{BB962C8B-B14F-4D97-AF65-F5344CB8AC3E}">
        <p14:creationId xmlns:p14="http://schemas.microsoft.com/office/powerpoint/2010/main" val="37889813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1"/>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r>
              <a:rPr lang="en" sz="2667" b="1" dirty="0">
                <a:latin typeface="+mj-lt"/>
                <a:ea typeface="Times New Roman"/>
                <a:cs typeface="Times New Roman"/>
                <a:sym typeface="Times New Roman"/>
              </a:rPr>
              <a:t>History of Disney</a:t>
            </a:r>
            <a:endParaRPr sz="2667" dirty="0">
              <a:latin typeface="+mj-lt"/>
            </a:endParaRPr>
          </a:p>
        </p:txBody>
      </p:sp>
      <p:cxnSp>
        <p:nvCxnSpPr>
          <p:cNvPr id="178" name="Google Shape;178;p21"/>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sp>
        <p:nvSpPr>
          <p:cNvPr id="180" name="Google Shape;180;p21"/>
          <p:cNvSpPr/>
          <p:nvPr/>
        </p:nvSpPr>
        <p:spPr>
          <a:xfrm>
            <a:off x="459633" y="1370631"/>
            <a:ext cx="3199200" cy="496000"/>
          </a:xfrm>
          <a:prstGeom prst="rect">
            <a:avLst/>
          </a:prstGeom>
          <a:solidFill>
            <a:srgbClr val="0070C0"/>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1867" b="1" dirty="0">
                <a:solidFill>
                  <a:srgbClr val="FFFFFF"/>
                </a:solidFill>
                <a:latin typeface="+mj-lt"/>
                <a:ea typeface="Times New Roman"/>
                <a:cs typeface="Times New Roman"/>
                <a:sym typeface="Times New Roman"/>
              </a:rPr>
              <a:t>1923</a:t>
            </a:r>
            <a:endParaRPr sz="1867" b="1" dirty="0">
              <a:solidFill>
                <a:srgbClr val="FFFFFF"/>
              </a:solidFill>
              <a:latin typeface="+mj-lt"/>
              <a:ea typeface="Times New Roman"/>
              <a:cs typeface="Times New Roman"/>
              <a:sym typeface="Times New Roman"/>
            </a:endParaRPr>
          </a:p>
        </p:txBody>
      </p:sp>
      <p:sp>
        <p:nvSpPr>
          <p:cNvPr id="181" name="Google Shape;181;p21"/>
          <p:cNvSpPr/>
          <p:nvPr/>
        </p:nvSpPr>
        <p:spPr>
          <a:xfrm>
            <a:off x="459633" y="1960339"/>
            <a:ext cx="3199200" cy="3671707"/>
          </a:xfrm>
          <a:prstGeom prst="rect">
            <a:avLst/>
          </a:prstGeom>
          <a:solidFill>
            <a:schemeClr val="lt2"/>
          </a:solidFill>
          <a:ln>
            <a:noFill/>
          </a:ln>
        </p:spPr>
        <p:txBody>
          <a:bodyPr spcFirstLastPara="1" wrap="square" lIns="121900" tIns="121900" rIns="121900" bIns="121900" anchor="ctr" anchorCtr="0">
            <a:noAutofit/>
          </a:bodyPr>
          <a:lstStyle/>
          <a:p>
            <a:endParaRPr sz="1867">
              <a:latin typeface="+mj-lt"/>
            </a:endParaRPr>
          </a:p>
        </p:txBody>
      </p:sp>
      <p:sp>
        <p:nvSpPr>
          <p:cNvPr id="182" name="Google Shape;182;p21"/>
          <p:cNvSpPr txBox="1"/>
          <p:nvPr/>
        </p:nvSpPr>
        <p:spPr>
          <a:xfrm>
            <a:off x="450131" y="1960339"/>
            <a:ext cx="3171600" cy="2217200"/>
          </a:xfrm>
          <a:prstGeom prst="rect">
            <a:avLst/>
          </a:prstGeom>
          <a:noFill/>
          <a:ln>
            <a:noFill/>
          </a:ln>
        </p:spPr>
        <p:txBody>
          <a:bodyPr spcFirstLastPara="1" wrap="square" lIns="121900" tIns="121900" rIns="121900" bIns="121900" anchor="t" anchorCtr="0">
            <a:noAutofit/>
          </a:bodyPr>
          <a:lstStyle/>
          <a:p>
            <a:pPr marL="380990" indent="-347125">
              <a:lnSpc>
                <a:spcPct val="115000"/>
              </a:lnSpc>
              <a:buSzPts val="1400"/>
              <a:buFont typeface="Times New Roman"/>
              <a:buChar char="❖"/>
            </a:pPr>
            <a:r>
              <a:rPr lang="en-CA" sz="1867" dirty="0">
                <a:latin typeface="+mj-lt"/>
                <a:ea typeface="Times New Roman"/>
                <a:cs typeface="Times New Roman"/>
                <a:sym typeface="Times New Roman"/>
              </a:rPr>
              <a:t>Beginning of the Walt Disney Company, first known as Disney Brothers Cartoon Studio, by signing a contract with M.J. Winkler to produce a series of Alice Comedies</a:t>
            </a:r>
          </a:p>
        </p:txBody>
      </p:sp>
      <p:sp>
        <p:nvSpPr>
          <p:cNvPr id="183" name="Google Shape;183;p21"/>
          <p:cNvSpPr/>
          <p:nvPr/>
        </p:nvSpPr>
        <p:spPr>
          <a:xfrm>
            <a:off x="4371555" y="2980275"/>
            <a:ext cx="3199200" cy="496000"/>
          </a:xfrm>
          <a:prstGeom prst="rect">
            <a:avLst/>
          </a:prstGeom>
          <a:solidFill>
            <a:srgbClr val="0070C0"/>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lvl="0" algn="ctr"/>
            <a:r>
              <a:rPr lang="en" sz="1867" b="1" dirty="0">
                <a:solidFill>
                  <a:srgbClr val="FFFFFF"/>
                </a:solidFill>
                <a:latin typeface="+mj-lt"/>
                <a:ea typeface="Times New Roman"/>
                <a:cs typeface="Times New Roman"/>
                <a:sym typeface="Times New Roman"/>
              </a:rPr>
              <a:t>1928</a:t>
            </a:r>
            <a:endParaRPr sz="1867" b="1" dirty="0">
              <a:solidFill>
                <a:srgbClr val="FFFFFF"/>
              </a:solidFill>
              <a:latin typeface="+mj-lt"/>
              <a:ea typeface="Times New Roman"/>
              <a:cs typeface="Times New Roman"/>
              <a:sym typeface="Times New Roman"/>
            </a:endParaRPr>
          </a:p>
        </p:txBody>
      </p:sp>
      <p:sp>
        <p:nvSpPr>
          <p:cNvPr id="184" name="Google Shape;184;p21"/>
          <p:cNvSpPr/>
          <p:nvPr/>
        </p:nvSpPr>
        <p:spPr>
          <a:xfrm>
            <a:off x="4371555" y="3559912"/>
            <a:ext cx="3183200" cy="2072133"/>
          </a:xfrm>
          <a:prstGeom prst="rect">
            <a:avLst/>
          </a:prstGeom>
          <a:solidFill>
            <a:schemeClr val="lt2"/>
          </a:solidFill>
          <a:ln>
            <a:noFill/>
          </a:ln>
        </p:spPr>
        <p:txBody>
          <a:bodyPr spcFirstLastPara="1" wrap="square" lIns="121900" tIns="121900" rIns="121900" bIns="121900" anchor="ctr" anchorCtr="0">
            <a:noAutofit/>
          </a:bodyPr>
          <a:lstStyle/>
          <a:p>
            <a:endParaRPr sz="1867" dirty="0">
              <a:latin typeface="+mj-lt"/>
            </a:endParaRPr>
          </a:p>
        </p:txBody>
      </p:sp>
      <p:sp>
        <p:nvSpPr>
          <p:cNvPr id="185" name="Google Shape;185;p21"/>
          <p:cNvSpPr txBox="1"/>
          <p:nvPr/>
        </p:nvSpPr>
        <p:spPr>
          <a:xfrm>
            <a:off x="4355555" y="3489423"/>
            <a:ext cx="3183200" cy="2308800"/>
          </a:xfrm>
          <a:prstGeom prst="rect">
            <a:avLst/>
          </a:prstGeom>
          <a:noFill/>
          <a:ln>
            <a:noFill/>
          </a:ln>
        </p:spPr>
        <p:txBody>
          <a:bodyPr spcFirstLastPara="1" wrap="square" lIns="121900" tIns="121900" rIns="121900" bIns="121900" anchor="t" anchorCtr="0">
            <a:noAutofit/>
          </a:bodyPr>
          <a:lstStyle/>
          <a:p>
            <a:pPr marL="609585" indent="-423323">
              <a:lnSpc>
                <a:spcPct val="115000"/>
              </a:lnSpc>
              <a:buSzPts val="1400"/>
              <a:buFont typeface="Times New Roman"/>
              <a:buChar char="❖"/>
            </a:pPr>
            <a:r>
              <a:rPr lang="en-CA" sz="1867" dirty="0">
                <a:latin typeface="+mj-lt"/>
                <a:ea typeface="Times New Roman"/>
                <a:cs typeface="Times New Roman"/>
                <a:sym typeface="Times New Roman"/>
              </a:rPr>
              <a:t>Debut of Steamboat Willie, the first animated film that starred Mickey Mouse, at the Colony Theatre in New York</a:t>
            </a:r>
          </a:p>
        </p:txBody>
      </p:sp>
      <p:sp>
        <p:nvSpPr>
          <p:cNvPr id="186" name="Google Shape;186;p21"/>
          <p:cNvSpPr/>
          <p:nvPr/>
        </p:nvSpPr>
        <p:spPr>
          <a:xfrm>
            <a:off x="8269233" y="1354205"/>
            <a:ext cx="3199200" cy="496000"/>
          </a:xfrm>
          <a:prstGeom prst="rect">
            <a:avLst/>
          </a:prstGeom>
          <a:solidFill>
            <a:srgbClr val="0070C0"/>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lvl="0" algn="ctr"/>
            <a:r>
              <a:rPr lang="en" sz="1867" b="1" dirty="0">
                <a:solidFill>
                  <a:srgbClr val="FFFFFF"/>
                </a:solidFill>
                <a:latin typeface="+mj-lt"/>
                <a:ea typeface="Times New Roman"/>
                <a:cs typeface="Times New Roman"/>
                <a:sym typeface="Times New Roman"/>
              </a:rPr>
              <a:t>1929</a:t>
            </a:r>
            <a:endParaRPr sz="1867" b="1" dirty="0">
              <a:solidFill>
                <a:srgbClr val="FFFFFF"/>
              </a:solidFill>
              <a:latin typeface="+mj-lt"/>
              <a:ea typeface="Times New Roman"/>
              <a:cs typeface="Times New Roman"/>
              <a:sym typeface="Times New Roman"/>
            </a:endParaRPr>
          </a:p>
        </p:txBody>
      </p:sp>
      <p:sp>
        <p:nvSpPr>
          <p:cNvPr id="187" name="Google Shape;187;p21"/>
          <p:cNvSpPr/>
          <p:nvPr/>
        </p:nvSpPr>
        <p:spPr>
          <a:xfrm>
            <a:off x="8283475" y="1965071"/>
            <a:ext cx="3183200" cy="3666976"/>
          </a:xfrm>
          <a:prstGeom prst="rect">
            <a:avLst/>
          </a:prstGeom>
          <a:solidFill>
            <a:schemeClr val="lt2"/>
          </a:solidFill>
          <a:ln>
            <a:noFill/>
          </a:ln>
        </p:spPr>
        <p:txBody>
          <a:bodyPr spcFirstLastPara="1" wrap="square" lIns="121900" tIns="121900" rIns="121900" bIns="121900" anchor="ctr" anchorCtr="0">
            <a:noAutofit/>
          </a:bodyPr>
          <a:lstStyle/>
          <a:p>
            <a:endParaRPr sz="1867">
              <a:latin typeface="+mj-lt"/>
            </a:endParaRPr>
          </a:p>
        </p:txBody>
      </p:sp>
      <p:sp>
        <p:nvSpPr>
          <p:cNvPr id="188" name="Google Shape;188;p21"/>
          <p:cNvSpPr txBox="1"/>
          <p:nvPr/>
        </p:nvSpPr>
        <p:spPr>
          <a:xfrm>
            <a:off x="8235476" y="1960339"/>
            <a:ext cx="3199200" cy="2308800"/>
          </a:xfrm>
          <a:prstGeom prst="rect">
            <a:avLst/>
          </a:prstGeom>
          <a:noFill/>
          <a:ln>
            <a:noFill/>
          </a:ln>
        </p:spPr>
        <p:txBody>
          <a:bodyPr spcFirstLastPara="1" wrap="square" lIns="121900" tIns="121900" rIns="121900" bIns="121900" anchor="t" anchorCtr="0">
            <a:noAutofit/>
          </a:bodyPr>
          <a:lstStyle/>
          <a:p>
            <a:pPr marL="609585" indent="-423323">
              <a:lnSpc>
                <a:spcPct val="115000"/>
              </a:lnSpc>
              <a:buSzPts val="1400"/>
              <a:buFont typeface="Times New Roman"/>
              <a:buChar char="❖"/>
            </a:pPr>
            <a:r>
              <a:rPr lang="en-CA" sz="1867" dirty="0">
                <a:latin typeface="+mj-lt"/>
                <a:ea typeface="Times New Roman"/>
                <a:cs typeface="Times New Roman"/>
                <a:sym typeface="Times New Roman"/>
              </a:rPr>
              <a:t>Partnership replaced by 4 companies: Walt Disney Productions, Ltd.; Walt Disney Enterprises; </a:t>
            </a:r>
            <a:r>
              <a:rPr lang="en-CA" sz="1867" dirty="0" err="1">
                <a:latin typeface="+mj-lt"/>
                <a:ea typeface="Times New Roman"/>
                <a:cs typeface="Times New Roman"/>
                <a:sym typeface="Times New Roman"/>
              </a:rPr>
              <a:t>Liled</a:t>
            </a:r>
            <a:r>
              <a:rPr lang="en-CA" sz="1867" dirty="0">
                <a:latin typeface="+mj-lt"/>
                <a:ea typeface="Times New Roman"/>
                <a:cs typeface="Times New Roman"/>
                <a:sym typeface="Times New Roman"/>
              </a:rPr>
              <a:t> Reality and Investment Company; Disney Film Recording Company</a:t>
            </a:r>
          </a:p>
        </p:txBody>
      </p:sp>
      <p:pic>
        <p:nvPicPr>
          <p:cNvPr id="24" name="Picture 2" descr="Steamboat Willie Premieres - D23">
            <a:extLst>
              <a:ext uri="{FF2B5EF4-FFF2-40B4-BE49-F238E27FC236}">
                <a16:creationId xmlns:a16="http://schemas.microsoft.com/office/drawing/2014/main" id="{95C88382-4C75-E942-8280-9F6EB70046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8030" y="1294574"/>
            <a:ext cx="3212724" cy="1568113"/>
          </a:xfrm>
          <a:prstGeom prst="rect">
            <a:avLst/>
          </a:prstGeom>
          <a:noFill/>
          <a:extLst>
            <a:ext uri="{909E8E84-426E-40DD-AFC4-6F175D3DCCD1}">
              <a14:hiddenFill xmlns:a14="http://schemas.microsoft.com/office/drawing/2010/main">
                <a:solidFill>
                  <a:srgbClr val="FFFFFF"/>
                </a:solidFill>
              </a14:hiddenFill>
            </a:ext>
          </a:extLst>
        </p:spPr>
      </p:pic>
      <p:sp>
        <p:nvSpPr>
          <p:cNvPr id="33" name="Google Shape;82;p17">
            <a:extLst>
              <a:ext uri="{FF2B5EF4-FFF2-40B4-BE49-F238E27FC236}">
                <a16:creationId xmlns:a16="http://schemas.microsoft.com/office/drawing/2014/main" id="{B03FDD23-2C20-BE4A-8567-78E890DD0B67}"/>
              </a:ext>
            </a:extLst>
          </p:cNvPr>
          <p:cNvSpPr/>
          <p:nvPr/>
        </p:nvSpPr>
        <p:spPr>
          <a:xfrm>
            <a:off x="0" y="6482300"/>
            <a:ext cx="12203837" cy="375600"/>
          </a:xfrm>
          <a:prstGeom prst="rect">
            <a:avLst/>
          </a:prstGeom>
          <a:solidFill>
            <a:srgbClr val="0070C0"/>
          </a:solidFill>
          <a:ln>
            <a:noFill/>
          </a:ln>
        </p:spPr>
        <p:txBody>
          <a:bodyPr spcFirstLastPara="1" wrap="square" lIns="121900" tIns="121900" rIns="121900" bIns="121900" anchor="ctr" anchorCtr="0">
            <a:noAutofit/>
          </a:bodyPr>
          <a:lstStyle/>
          <a:p>
            <a:endParaRPr sz="1867">
              <a:latin typeface="+mj-lt"/>
            </a:endParaRPr>
          </a:p>
        </p:txBody>
      </p:sp>
      <p:sp>
        <p:nvSpPr>
          <p:cNvPr id="34" name="Google Shape;83;p17">
            <a:extLst>
              <a:ext uri="{FF2B5EF4-FFF2-40B4-BE49-F238E27FC236}">
                <a16:creationId xmlns:a16="http://schemas.microsoft.com/office/drawing/2014/main" id="{20C21EFD-2CD4-D44B-98F1-6A8E265C57BD}"/>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Overview</a:t>
            </a:r>
            <a:endParaRPr sz="933" b="1" dirty="0">
              <a:solidFill>
                <a:schemeClr val="tx1"/>
              </a:solidFill>
              <a:latin typeface="+mj-lt"/>
            </a:endParaRPr>
          </a:p>
        </p:txBody>
      </p:sp>
      <p:sp>
        <p:nvSpPr>
          <p:cNvPr id="35" name="Google Shape;84;p17">
            <a:extLst>
              <a:ext uri="{FF2B5EF4-FFF2-40B4-BE49-F238E27FC236}">
                <a16:creationId xmlns:a16="http://schemas.microsoft.com/office/drawing/2014/main" id="{94C64DDA-9CC8-FD44-BA30-C068EB1AFE24}"/>
              </a:ext>
            </a:extLst>
          </p:cNvPr>
          <p:cNvSpPr/>
          <p:nvPr/>
        </p:nvSpPr>
        <p:spPr>
          <a:xfrm>
            <a:off x="22048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Stock Performance </a:t>
            </a:r>
            <a:endParaRPr sz="933" b="1" dirty="0">
              <a:solidFill>
                <a:schemeClr val="tx1"/>
              </a:solidFill>
              <a:latin typeface="+mj-lt"/>
            </a:endParaRPr>
          </a:p>
        </p:txBody>
      </p:sp>
      <p:sp>
        <p:nvSpPr>
          <p:cNvPr id="36" name="Google Shape;85;p17">
            <a:extLst>
              <a:ext uri="{FF2B5EF4-FFF2-40B4-BE49-F238E27FC236}">
                <a16:creationId xmlns:a16="http://schemas.microsoft.com/office/drawing/2014/main" id="{286B0439-EFDC-D942-A8BF-59ED96983309}"/>
              </a:ext>
            </a:extLst>
          </p:cNvPr>
          <p:cNvSpPr/>
          <p:nvPr/>
        </p:nvSpPr>
        <p:spPr>
          <a:xfrm>
            <a:off x="52672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Notable Events</a:t>
            </a:r>
            <a:endParaRPr sz="933" b="1" dirty="0">
              <a:latin typeface="+mj-lt"/>
            </a:endParaRPr>
          </a:p>
        </p:txBody>
      </p:sp>
      <p:sp>
        <p:nvSpPr>
          <p:cNvPr id="37" name="Google Shape;86;p17">
            <a:extLst>
              <a:ext uri="{FF2B5EF4-FFF2-40B4-BE49-F238E27FC236}">
                <a16:creationId xmlns:a16="http://schemas.microsoft.com/office/drawing/2014/main" id="{0D495345-0E55-3445-8A98-F30C4992AD3B}"/>
              </a:ext>
            </a:extLst>
          </p:cNvPr>
          <p:cNvSpPr/>
          <p:nvPr/>
        </p:nvSpPr>
        <p:spPr>
          <a:xfrm>
            <a:off x="67984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Management Overview</a:t>
            </a:r>
            <a:endParaRPr sz="933" b="1" dirty="0">
              <a:latin typeface="+mj-lt"/>
            </a:endParaRPr>
          </a:p>
        </p:txBody>
      </p:sp>
      <p:sp>
        <p:nvSpPr>
          <p:cNvPr id="38" name="Google Shape;87;p17">
            <a:extLst>
              <a:ext uri="{FF2B5EF4-FFF2-40B4-BE49-F238E27FC236}">
                <a16:creationId xmlns:a16="http://schemas.microsoft.com/office/drawing/2014/main" id="{66B6CB09-D075-E34A-A162-14E8E9C2B9CB}"/>
              </a:ext>
            </a:extLst>
          </p:cNvPr>
          <p:cNvSpPr/>
          <p:nvPr/>
        </p:nvSpPr>
        <p:spPr>
          <a:xfrm>
            <a:off x="83296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Financial Statements</a:t>
            </a:r>
            <a:endParaRPr sz="933" b="1" dirty="0">
              <a:latin typeface="+mj-lt"/>
            </a:endParaRPr>
          </a:p>
        </p:txBody>
      </p:sp>
      <p:sp>
        <p:nvSpPr>
          <p:cNvPr id="39" name="Google Shape;88;p17">
            <a:extLst>
              <a:ext uri="{FF2B5EF4-FFF2-40B4-BE49-F238E27FC236}">
                <a16:creationId xmlns:a16="http://schemas.microsoft.com/office/drawing/2014/main" id="{5016EA41-B7D1-7249-A265-DFF5F29BEA09}"/>
              </a:ext>
            </a:extLst>
          </p:cNvPr>
          <p:cNvSpPr/>
          <p:nvPr/>
        </p:nvSpPr>
        <p:spPr>
          <a:xfrm>
            <a:off x="3736017" y="6541700"/>
            <a:ext cx="1531200" cy="256800"/>
          </a:xfrm>
          <a:prstGeom prst="chevron">
            <a:avLst>
              <a:gd name="adj" fmla="val 50000"/>
            </a:avLst>
          </a:prstGeom>
          <a:solidFill>
            <a:schemeClr val="tx1">
              <a:lumMod val="65000"/>
              <a:lumOff val="3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bg1"/>
                </a:solidFill>
                <a:latin typeface="+mj-lt"/>
              </a:rPr>
              <a:t>Company Overview</a:t>
            </a:r>
            <a:endParaRPr sz="933" b="1" dirty="0">
              <a:solidFill>
                <a:schemeClr val="bg1"/>
              </a:solidFill>
              <a:latin typeface="+mj-lt"/>
            </a:endParaRPr>
          </a:p>
        </p:txBody>
      </p:sp>
      <p:sp>
        <p:nvSpPr>
          <p:cNvPr id="40" name="Google Shape;89;p17">
            <a:extLst>
              <a:ext uri="{FF2B5EF4-FFF2-40B4-BE49-F238E27FC236}">
                <a16:creationId xmlns:a16="http://schemas.microsoft.com/office/drawing/2014/main" id="{7F9B3760-4083-9045-9EB1-7F8FE8EF729A}"/>
              </a:ext>
            </a:extLst>
          </p:cNvPr>
          <p:cNvSpPr/>
          <p:nvPr/>
        </p:nvSpPr>
        <p:spPr>
          <a:xfrm>
            <a:off x="98608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Recommendation</a:t>
            </a:r>
            <a:endParaRPr sz="933" b="1" dirty="0">
              <a:latin typeface="+mj-l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14"/>
          <p:cNvSpPr/>
          <p:nvPr/>
        </p:nvSpPr>
        <p:spPr>
          <a:xfrm>
            <a:off x="0" y="6198750"/>
            <a:ext cx="12192000" cy="659100"/>
          </a:xfrm>
          <a:prstGeom prst="rect">
            <a:avLst/>
          </a:prstGeom>
          <a:solidFill>
            <a:srgbClr val="6666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289;p14"/>
          <p:cNvSpPr/>
          <p:nvPr/>
        </p:nvSpPr>
        <p:spPr>
          <a:xfrm>
            <a:off x="707347"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CA" sz="700" b="1">
                <a:solidFill>
                  <a:srgbClr val="FFFFFF"/>
                </a:solidFill>
              </a:rPr>
              <a:t>	</a:t>
            </a:r>
            <a:r>
              <a:rPr lang="en-CA" sz="700" b="1"/>
              <a:t>Agenda</a:t>
            </a:r>
            <a:endParaRPr sz="700" b="1" i="0" u="none" strike="noStrike" cap="none">
              <a:latin typeface="Arial"/>
              <a:ea typeface="Arial"/>
              <a:cs typeface="Arial"/>
              <a:sym typeface="Arial"/>
            </a:endParaRPr>
          </a:p>
        </p:txBody>
      </p:sp>
      <p:sp>
        <p:nvSpPr>
          <p:cNvPr id="290" name="Google Shape;290;p14"/>
          <p:cNvSpPr/>
          <p:nvPr/>
        </p:nvSpPr>
        <p:spPr>
          <a:xfrm>
            <a:off x="2845560"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CA" sz="700" b="1"/>
              <a:t>	History</a:t>
            </a:r>
            <a:endParaRPr sz="700" b="1" i="0" u="none" strike="noStrike" cap="none">
              <a:latin typeface="Arial"/>
              <a:ea typeface="Arial"/>
              <a:cs typeface="Arial"/>
              <a:sym typeface="Arial"/>
            </a:endParaRPr>
          </a:p>
        </p:txBody>
      </p:sp>
      <p:sp>
        <p:nvSpPr>
          <p:cNvPr id="291" name="Google Shape;291;p14"/>
          <p:cNvSpPr/>
          <p:nvPr/>
        </p:nvSpPr>
        <p:spPr>
          <a:xfrm>
            <a:off x="9235947" y="6303150"/>
            <a:ext cx="2015700" cy="450300"/>
          </a:xfrm>
          <a:prstGeom prst="chevron">
            <a:avLst>
              <a:gd name="adj" fmla="val 50000"/>
            </a:avLst>
          </a:prstGeom>
          <a:solidFill>
            <a:srgbClr val="EEEEE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CA" sz="700" b="1"/>
              <a:t>Trends</a:t>
            </a:r>
            <a:endParaRPr sz="700" b="1" i="0" u="none" strike="noStrike" cap="none">
              <a:solidFill>
                <a:srgbClr val="000000"/>
              </a:solidFill>
              <a:latin typeface="Arial"/>
              <a:ea typeface="Arial"/>
              <a:cs typeface="Arial"/>
              <a:sym typeface="Arial"/>
            </a:endParaRPr>
          </a:p>
        </p:txBody>
      </p:sp>
      <p:sp>
        <p:nvSpPr>
          <p:cNvPr id="292" name="Google Shape;292;p14"/>
          <p:cNvSpPr/>
          <p:nvPr/>
        </p:nvSpPr>
        <p:spPr>
          <a:xfrm>
            <a:off x="7121978" y="6303150"/>
            <a:ext cx="2015700" cy="450300"/>
          </a:xfrm>
          <a:prstGeom prst="chevron">
            <a:avLst>
              <a:gd name="adj" fmla="val 50000"/>
            </a:avLst>
          </a:prstGeom>
          <a:solidFill>
            <a:srgbClr val="CC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CA" sz="700" b="1">
                <a:solidFill>
                  <a:srgbClr val="FFFFFF"/>
                </a:solidFill>
              </a:rPr>
              <a:t>Business Model Overviews</a:t>
            </a:r>
            <a:endParaRPr sz="700" b="1" i="0" u="none" strike="noStrike" cap="none">
              <a:solidFill>
                <a:srgbClr val="FFFFFF"/>
              </a:solidFill>
              <a:latin typeface="Arial"/>
              <a:ea typeface="Arial"/>
              <a:cs typeface="Arial"/>
              <a:sym typeface="Arial"/>
            </a:endParaRPr>
          </a:p>
        </p:txBody>
      </p:sp>
      <p:sp>
        <p:nvSpPr>
          <p:cNvPr id="293" name="Google Shape;293;p14"/>
          <p:cNvSpPr/>
          <p:nvPr/>
        </p:nvSpPr>
        <p:spPr>
          <a:xfrm>
            <a:off x="4983772"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457200" algn="r" rtl="0">
              <a:lnSpc>
                <a:spcPct val="100000"/>
              </a:lnSpc>
              <a:spcBef>
                <a:spcPts val="0"/>
              </a:spcBef>
              <a:spcAft>
                <a:spcPts val="0"/>
              </a:spcAft>
              <a:buClr>
                <a:srgbClr val="000000"/>
              </a:buClr>
              <a:buSzPts val="700"/>
              <a:buFont typeface="Arial"/>
              <a:buNone/>
            </a:pPr>
            <a:r>
              <a:rPr lang="en-CA" sz="700" b="1"/>
              <a:t>Industry Overview</a:t>
            </a:r>
            <a:endParaRPr sz="700" b="1" i="0" u="none" strike="noStrike" cap="none">
              <a:latin typeface="Arial"/>
              <a:ea typeface="Arial"/>
              <a:cs typeface="Arial"/>
              <a:sym typeface="Arial"/>
            </a:endParaRPr>
          </a:p>
        </p:txBody>
      </p:sp>
      <p:sp>
        <p:nvSpPr>
          <p:cNvPr id="294" name="Google Shape;294;p14"/>
          <p:cNvSpPr txBox="1"/>
          <p:nvPr/>
        </p:nvSpPr>
        <p:spPr>
          <a:xfrm>
            <a:off x="311700" y="297200"/>
            <a:ext cx="11608800" cy="8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CA" sz="2500" b="1"/>
              <a:t>Industry Overview: Producing Content: Process</a:t>
            </a:r>
            <a:endParaRPr sz="2500" b="0" i="0" u="none" strike="noStrike" cap="none">
              <a:solidFill>
                <a:srgbClr val="000000"/>
              </a:solidFill>
              <a:latin typeface="Arial"/>
              <a:ea typeface="Arial"/>
              <a:cs typeface="Arial"/>
              <a:sym typeface="Arial"/>
            </a:endParaRPr>
          </a:p>
        </p:txBody>
      </p:sp>
      <p:cxnSp>
        <p:nvCxnSpPr>
          <p:cNvPr id="295" name="Google Shape;295;p14"/>
          <p:cNvCxnSpPr>
            <a:stCxn id="294" idx="1"/>
          </p:cNvCxnSpPr>
          <p:nvPr/>
        </p:nvCxnSpPr>
        <p:spPr>
          <a:xfrm>
            <a:off x="311700" y="744800"/>
            <a:ext cx="11608800" cy="21900"/>
          </a:xfrm>
          <a:prstGeom prst="straightConnector1">
            <a:avLst/>
          </a:prstGeom>
          <a:noFill/>
          <a:ln w="9525" cap="flat" cmpd="sng">
            <a:solidFill>
              <a:srgbClr val="595959"/>
            </a:solidFill>
            <a:prstDash val="solid"/>
            <a:round/>
            <a:headEnd type="none" w="sm" len="sm"/>
            <a:tailEnd type="none" w="sm" len="sm"/>
          </a:ln>
        </p:spPr>
      </p:cxnSp>
      <p:sp>
        <p:nvSpPr>
          <p:cNvPr id="296" name="Google Shape;296;p14"/>
          <p:cNvSpPr txBox="1"/>
          <p:nvPr/>
        </p:nvSpPr>
        <p:spPr>
          <a:xfrm>
            <a:off x="5078181" y="1551502"/>
            <a:ext cx="2819400" cy="1585200"/>
          </a:xfrm>
          <a:prstGeom prst="rect">
            <a:avLst/>
          </a:prstGeom>
          <a:solidFill>
            <a:srgbClr val="D9D9D9"/>
          </a:solidFill>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42900" algn="l" rtl="0">
              <a:lnSpc>
                <a:spcPct val="90000"/>
              </a:lnSpc>
              <a:spcBef>
                <a:spcPts val="500"/>
              </a:spcBef>
              <a:spcAft>
                <a:spcPts val="0"/>
              </a:spcAft>
              <a:buClr>
                <a:srgbClr val="000000"/>
              </a:buClr>
              <a:buSzPts val="1800"/>
              <a:buChar char="-"/>
            </a:pPr>
            <a:r>
              <a:rPr lang="en-CA" sz="1800">
                <a:solidFill>
                  <a:srgbClr val="000000"/>
                </a:solidFill>
              </a:rPr>
              <a:t>Pre</a:t>
            </a:r>
            <a:r>
              <a:rPr lang="en-CA" sz="1800"/>
              <a:t>-</a:t>
            </a:r>
            <a:r>
              <a:rPr lang="en-CA" sz="1800">
                <a:solidFill>
                  <a:srgbClr val="000000"/>
                </a:solidFill>
              </a:rPr>
              <a:t>script work and costs</a:t>
            </a:r>
            <a:endParaRPr sz="800"/>
          </a:p>
        </p:txBody>
      </p:sp>
      <p:sp>
        <p:nvSpPr>
          <p:cNvPr id="297" name="Google Shape;297;p14"/>
          <p:cNvSpPr txBox="1"/>
          <p:nvPr/>
        </p:nvSpPr>
        <p:spPr>
          <a:xfrm>
            <a:off x="8444395" y="1551500"/>
            <a:ext cx="2819400" cy="1585200"/>
          </a:xfrm>
          <a:prstGeom prst="rect">
            <a:avLst/>
          </a:prstGeom>
          <a:solidFill>
            <a:srgbClr val="D9D9D9"/>
          </a:solidFill>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42900" algn="l" rtl="0">
              <a:lnSpc>
                <a:spcPct val="90000"/>
              </a:lnSpc>
              <a:spcBef>
                <a:spcPts val="500"/>
              </a:spcBef>
              <a:spcAft>
                <a:spcPts val="0"/>
              </a:spcAft>
              <a:buClr>
                <a:srgbClr val="000000"/>
              </a:buClr>
              <a:buSzPts val="1800"/>
              <a:buChar char="-"/>
            </a:pPr>
            <a:r>
              <a:rPr lang="en-CA" sz="1800">
                <a:solidFill>
                  <a:srgbClr val="000000"/>
                </a:solidFill>
              </a:rPr>
              <a:t>Building a team, writing a script</a:t>
            </a:r>
            <a:endParaRPr sz="800"/>
          </a:p>
        </p:txBody>
      </p:sp>
      <p:sp>
        <p:nvSpPr>
          <p:cNvPr id="298" name="Google Shape;298;p14"/>
          <p:cNvSpPr/>
          <p:nvPr/>
        </p:nvSpPr>
        <p:spPr>
          <a:xfrm>
            <a:off x="719450" y="5445743"/>
            <a:ext cx="10544100" cy="498300"/>
          </a:xfrm>
          <a:prstGeom prst="rect">
            <a:avLst/>
          </a:prstGeom>
          <a:solidFill>
            <a:srgbClr val="666666"/>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1371600" lvl="1" indent="457200" algn="l" rtl="0">
              <a:lnSpc>
                <a:spcPct val="90000"/>
              </a:lnSpc>
              <a:spcBef>
                <a:spcPts val="500"/>
              </a:spcBef>
              <a:spcAft>
                <a:spcPts val="0"/>
              </a:spcAft>
              <a:buNone/>
            </a:pPr>
            <a:r>
              <a:rPr lang="en-CA" sz="2400">
                <a:solidFill>
                  <a:srgbClr val="FFFFFF"/>
                </a:solidFill>
              </a:rPr>
              <a:t>Actual production costs for films are not revealed</a:t>
            </a:r>
            <a:endParaRPr>
              <a:solidFill>
                <a:srgbClr val="FFFFFF"/>
              </a:solidFill>
            </a:endParaRPr>
          </a:p>
        </p:txBody>
      </p:sp>
      <p:sp>
        <p:nvSpPr>
          <p:cNvPr id="299" name="Google Shape;299;p14"/>
          <p:cNvSpPr/>
          <p:nvPr/>
        </p:nvSpPr>
        <p:spPr>
          <a:xfrm>
            <a:off x="5078181" y="3307922"/>
            <a:ext cx="2819400" cy="337200"/>
          </a:xfrm>
          <a:prstGeom prst="rect">
            <a:avLst/>
          </a:prstGeom>
          <a:solidFill>
            <a:srgbClr val="CC0000"/>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CA" b="1">
                <a:solidFill>
                  <a:srgbClr val="FFFFFF"/>
                </a:solidFill>
                <a:latin typeface="Times New Roman"/>
                <a:ea typeface="Times New Roman"/>
                <a:cs typeface="Times New Roman"/>
                <a:sym typeface="Times New Roman"/>
              </a:rPr>
              <a:t>Production</a:t>
            </a:r>
            <a:endParaRPr b="1">
              <a:solidFill>
                <a:srgbClr val="FFFFFF"/>
              </a:solidFill>
              <a:latin typeface="Times New Roman"/>
              <a:ea typeface="Times New Roman"/>
              <a:cs typeface="Times New Roman"/>
              <a:sym typeface="Times New Roman"/>
            </a:endParaRPr>
          </a:p>
        </p:txBody>
      </p:sp>
      <p:sp>
        <p:nvSpPr>
          <p:cNvPr id="300" name="Google Shape;300;p14"/>
          <p:cNvSpPr/>
          <p:nvPr/>
        </p:nvSpPr>
        <p:spPr>
          <a:xfrm>
            <a:off x="8444396" y="3307922"/>
            <a:ext cx="2819400" cy="337200"/>
          </a:xfrm>
          <a:prstGeom prst="rect">
            <a:avLst/>
          </a:prstGeom>
          <a:solidFill>
            <a:srgbClr val="CC0000"/>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CA" b="1">
                <a:solidFill>
                  <a:srgbClr val="FFFFFF"/>
                </a:solidFill>
                <a:latin typeface="Times New Roman"/>
                <a:ea typeface="Times New Roman"/>
                <a:cs typeface="Times New Roman"/>
                <a:sym typeface="Times New Roman"/>
              </a:rPr>
              <a:t>Post Production</a:t>
            </a:r>
            <a:endParaRPr b="1">
              <a:solidFill>
                <a:srgbClr val="FFFFFF"/>
              </a:solidFill>
              <a:latin typeface="Times New Roman"/>
              <a:ea typeface="Times New Roman"/>
              <a:cs typeface="Times New Roman"/>
              <a:sym typeface="Times New Roman"/>
            </a:endParaRPr>
          </a:p>
        </p:txBody>
      </p:sp>
      <p:sp>
        <p:nvSpPr>
          <p:cNvPr id="301" name="Google Shape;301;p14"/>
          <p:cNvSpPr txBox="1"/>
          <p:nvPr/>
        </p:nvSpPr>
        <p:spPr>
          <a:xfrm>
            <a:off x="5078181" y="3689351"/>
            <a:ext cx="2819400" cy="1585200"/>
          </a:xfrm>
          <a:prstGeom prst="rect">
            <a:avLst/>
          </a:prstGeom>
          <a:solidFill>
            <a:srgbClr val="D9D9D9"/>
          </a:solidFill>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42900" algn="l" rtl="0">
              <a:lnSpc>
                <a:spcPct val="90000"/>
              </a:lnSpc>
              <a:spcBef>
                <a:spcPts val="500"/>
              </a:spcBef>
              <a:spcAft>
                <a:spcPts val="0"/>
              </a:spcAft>
              <a:buClr>
                <a:srgbClr val="000000"/>
              </a:buClr>
              <a:buSzPts val="1800"/>
              <a:buChar char="-"/>
            </a:pPr>
            <a:r>
              <a:rPr lang="en-CA" sz="1800"/>
              <a:t>S</a:t>
            </a:r>
            <a:r>
              <a:rPr lang="en-CA" sz="1800">
                <a:solidFill>
                  <a:srgbClr val="000000"/>
                </a:solidFill>
              </a:rPr>
              <a:t>hooting the movie</a:t>
            </a:r>
            <a:endParaRPr sz="1800"/>
          </a:p>
          <a:p>
            <a:pPr marL="0" lvl="0" indent="0" algn="l" rtl="0">
              <a:spcBef>
                <a:spcPts val="0"/>
              </a:spcBef>
              <a:spcAft>
                <a:spcPts val="0"/>
              </a:spcAft>
              <a:buNone/>
            </a:pPr>
            <a:endParaRPr sz="1800"/>
          </a:p>
        </p:txBody>
      </p:sp>
      <p:sp>
        <p:nvSpPr>
          <p:cNvPr id="302" name="Google Shape;302;p14"/>
          <p:cNvSpPr txBox="1"/>
          <p:nvPr/>
        </p:nvSpPr>
        <p:spPr>
          <a:xfrm>
            <a:off x="8444395" y="3689349"/>
            <a:ext cx="2819400" cy="1585200"/>
          </a:xfrm>
          <a:prstGeom prst="rect">
            <a:avLst/>
          </a:prstGeom>
          <a:solidFill>
            <a:srgbClr val="D9D9D9"/>
          </a:solidFill>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42900" algn="l" rtl="0">
              <a:lnSpc>
                <a:spcPct val="90000"/>
              </a:lnSpc>
              <a:spcBef>
                <a:spcPts val="500"/>
              </a:spcBef>
              <a:spcAft>
                <a:spcPts val="0"/>
              </a:spcAft>
              <a:buClr>
                <a:srgbClr val="000000"/>
              </a:buClr>
              <a:buSzPts val="1800"/>
              <a:buChar char="-"/>
            </a:pPr>
            <a:r>
              <a:rPr lang="en-CA" sz="1800"/>
              <a:t>E</a:t>
            </a:r>
            <a:r>
              <a:rPr lang="en-CA" sz="1800">
                <a:solidFill>
                  <a:srgbClr val="000000"/>
                </a:solidFill>
              </a:rPr>
              <a:t>diting, effects etc.</a:t>
            </a:r>
            <a:endParaRPr sz="800"/>
          </a:p>
          <a:p>
            <a:pPr marL="0" lvl="0" indent="0" algn="l" rtl="0">
              <a:spcBef>
                <a:spcPts val="0"/>
              </a:spcBef>
              <a:spcAft>
                <a:spcPts val="0"/>
              </a:spcAft>
              <a:buNone/>
            </a:pPr>
            <a:endParaRPr/>
          </a:p>
        </p:txBody>
      </p:sp>
      <p:sp>
        <p:nvSpPr>
          <p:cNvPr id="303" name="Google Shape;303;p14"/>
          <p:cNvSpPr/>
          <p:nvPr/>
        </p:nvSpPr>
        <p:spPr>
          <a:xfrm>
            <a:off x="5078175" y="1195850"/>
            <a:ext cx="2813700" cy="309600"/>
          </a:xfrm>
          <a:prstGeom prst="rect">
            <a:avLst/>
          </a:prstGeom>
          <a:solidFill>
            <a:srgbClr val="CC0000"/>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CA" b="1">
                <a:solidFill>
                  <a:srgbClr val="FFFFFF"/>
                </a:solidFill>
                <a:latin typeface="Times New Roman"/>
                <a:ea typeface="Times New Roman"/>
                <a:cs typeface="Times New Roman"/>
                <a:sym typeface="Times New Roman"/>
              </a:rPr>
              <a:t>Development</a:t>
            </a:r>
            <a:endParaRPr b="1">
              <a:solidFill>
                <a:srgbClr val="FFFFFF"/>
              </a:solidFill>
              <a:latin typeface="Times New Roman"/>
              <a:ea typeface="Times New Roman"/>
              <a:cs typeface="Times New Roman"/>
              <a:sym typeface="Times New Roman"/>
            </a:endParaRPr>
          </a:p>
        </p:txBody>
      </p:sp>
      <p:sp>
        <p:nvSpPr>
          <p:cNvPr id="304" name="Google Shape;304;p14"/>
          <p:cNvSpPr/>
          <p:nvPr/>
        </p:nvSpPr>
        <p:spPr>
          <a:xfrm>
            <a:off x="8447246" y="1197705"/>
            <a:ext cx="2813700" cy="309600"/>
          </a:xfrm>
          <a:prstGeom prst="rect">
            <a:avLst/>
          </a:prstGeom>
          <a:solidFill>
            <a:srgbClr val="CC0000"/>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CA" b="1">
                <a:solidFill>
                  <a:srgbClr val="FFFFFF"/>
                </a:solidFill>
                <a:latin typeface="Times New Roman"/>
                <a:ea typeface="Times New Roman"/>
                <a:cs typeface="Times New Roman"/>
                <a:sym typeface="Times New Roman"/>
              </a:rPr>
              <a:t>Pre Production</a:t>
            </a:r>
            <a:endParaRPr b="1">
              <a:solidFill>
                <a:srgbClr val="FFFFFF"/>
              </a:solidFill>
              <a:latin typeface="Times New Roman"/>
              <a:ea typeface="Times New Roman"/>
              <a:cs typeface="Times New Roman"/>
              <a:sym typeface="Times New Roman"/>
            </a:endParaRPr>
          </a:p>
        </p:txBody>
      </p:sp>
      <p:sp>
        <p:nvSpPr>
          <p:cNvPr id="305" name="Google Shape;305;p14"/>
          <p:cNvSpPr/>
          <p:nvPr/>
        </p:nvSpPr>
        <p:spPr>
          <a:xfrm>
            <a:off x="719460" y="1223451"/>
            <a:ext cx="3863400" cy="962100"/>
          </a:xfrm>
          <a:prstGeom prst="rect">
            <a:avLst/>
          </a:prstGeom>
          <a:solidFill>
            <a:srgbClr val="666666"/>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CA" sz="2400">
                <a:solidFill>
                  <a:srgbClr val="FFFFFF"/>
                </a:solidFill>
              </a:rPr>
              <a:t>Capital Intensive</a:t>
            </a:r>
            <a:endParaRPr sz="2400">
              <a:solidFill>
                <a:srgbClr val="FFFFFF"/>
              </a:solidFill>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1"/>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r>
              <a:rPr lang="en" sz="2667" b="1" dirty="0">
                <a:latin typeface="+mj-lt"/>
                <a:ea typeface="Times New Roman"/>
                <a:cs typeface="Times New Roman"/>
                <a:sym typeface="Times New Roman"/>
              </a:rPr>
              <a:t>History of Disney</a:t>
            </a:r>
            <a:endParaRPr sz="2667" dirty="0">
              <a:latin typeface="+mj-lt"/>
            </a:endParaRPr>
          </a:p>
        </p:txBody>
      </p:sp>
      <p:cxnSp>
        <p:nvCxnSpPr>
          <p:cNvPr id="178" name="Google Shape;178;p21"/>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sp>
        <p:nvSpPr>
          <p:cNvPr id="180" name="Google Shape;180;p21"/>
          <p:cNvSpPr/>
          <p:nvPr/>
        </p:nvSpPr>
        <p:spPr>
          <a:xfrm>
            <a:off x="459633" y="1370631"/>
            <a:ext cx="3199200" cy="496000"/>
          </a:xfrm>
          <a:prstGeom prst="rect">
            <a:avLst/>
          </a:prstGeom>
          <a:solidFill>
            <a:srgbClr val="0070C0"/>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lvl="0" algn="ctr"/>
            <a:r>
              <a:rPr lang="en" sz="1867" b="1" dirty="0">
                <a:solidFill>
                  <a:srgbClr val="FFFFFF"/>
                </a:solidFill>
                <a:latin typeface="+mj-lt"/>
                <a:ea typeface="Times New Roman"/>
                <a:cs typeface="Times New Roman"/>
                <a:sym typeface="Times New Roman"/>
              </a:rPr>
              <a:t>1932</a:t>
            </a:r>
            <a:endParaRPr sz="1867" b="1" dirty="0">
              <a:solidFill>
                <a:srgbClr val="FFFFFF"/>
              </a:solidFill>
              <a:latin typeface="+mj-lt"/>
              <a:ea typeface="Times New Roman"/>
              <a:cs typeface="Times New Roman"/>
              <a:sym typeface="Times New Roman"/>
            </a:endParaRPr>
          </a:p>
        </p:txBody>
      </p:sp>
      <p:sp>
        <p:nvSpPr>
          <p:cNvPr id="181" name="Google Shape;181;p21"/>
          <p:cNvSpPr/>
          <p:nvPr/>
        </p:nvSpPr>
        <p:spPr>
          <a:xfrm>
            <a:off x="459633" y="1960339"/>
            <a:ext cx="3199200" cy="1962268"/>
          </a:xfrm>
          <a:prstGeom prst="rect">
            <a:avLst/>
          </a:prstGeom>
          <a:solidFill>
            <a:schemeClr val="lt2"/>
          </a:solidFill>
          <a:ln>
            <a:noFill/>
          </a:ln>
        </p:spPr>
        <p:txBody>
          <a:bodyPr spcFirstLastPara="1" wrap="square" lIns="121900" tIns="121900" rIns="121900" bIns="121900" anchor="ctr" anchorCtr="0">
            <a:noAutofit/>
          </a:bodyPr>
          <a:lstStyle/>
          <a:p>
            <a:endParaRPr sz="1867">
              <a:latin typeface="+mj-lt"/>
            </a:endParaRPr>
          </a:p>
        </p:txBody>
      </p:sp>
      <p:sp>
        <p:nvSpPr>
          <p:cNvPr id="182" name="Google Shape;182;p21"/>
          <p:cNvSpPr txBox="1"/>
          <p:nvPr/>
        </p:nvSpPr>
        <p:spPr>
          <a:xfrm>
            <a:off x="450131" y="1960339"/>
            <a:ext cx="3171600" cy="2217200"/>
          </a:xfrm>
          <a:prstGeom prst="rect">
            <a:avLst/>
          </a:prstGeom>
          <a:noFill/>
          <a:ln>
            <a:noFill/>
          </a:ln>
        </p:spPr>
        <p:txBody>
          <a:bodyPr spcFirstLastPara="1" wrap="square" lIns="121900" tIns="121900" rIns="121900" bIns="121900" anchor="t" anchorCtr="0">
            <a:noAutofit/>
          </a:bodyPr>
          <a:lstStyle/>
          <a:p>
            <a:pPr marL="380990" indent="-347125">
              <a:lnSpc>
                <a:spcPct val="115000"/>
              </a:lnSpc>
              <a:buSzPts val="1400"/>
              <a:buFont typeface="Times New Roman"/>
              <a:buChar char="❖"/>
            </a:pPr>
            <a:r>
              <a:rPr lang="en-CA" sz="1867" dirty="0">
                <a:latin typeface="+mj-lt"/>
                <a:ea typeface="Times New Roman"/>
                <a:cs typeface="Times New Roman"/>
                <a:sym typeface="Times New Roman"/>
              </a:rPr>
              <a:t>Disney’s first full-colour cartoon, Flower and Trees, and first Academy Award Winner for Cartoon Shorts debuts</a:t>
            </a:r>
          </a:p>
        </p:txBody>
      </p:sp>
      <p:sp>
        <p:nvSpPr>
          <p:cNvPr id="183" name="Google Shape;183;p21"/>
          <p:cNvSpPr/>
          <p:nvPr/>
        </p:nvSpPr>
        <p:spPr>
          <a:xfrm>
            <a:off x="4339555" y="2843414"/>
            <a:ext cx="3199200" cy="496000"/>
          </a:xfrm>
          <a:prstGeom prst="rect">
            <a:avLst/>
          </a:prstGeom>
          <a:solidFill>
            <a:srgbClr val="0070C0"/>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lvl="0" algn="ctr"/>
            <a:r>
              <a:rPr lang="en" sz="1867" b="1" dirty="0">
                <a:solidFill>
                  <a:srgbClr val="FFFFFF"/>
                </a:solidFill>
                <a:latin typeface="+mj-lt"/>
                <a:ea typeface="Times New Roman"/>
                <a:cs typeface="Times New Roman"/>
                <a:sym typeface="Times New Roman"/>
              </a:rPr>
              <a:t>1937</a:t>
            </a:r>
          </a:p>
        </p:txBody>
      </p:sp>
      <p:sp>
        <p:nvSpPr>
          <p:cNvPr id="184" name="Google Shape;184;p21"/>
          <p:cNvSpPr/>
          <p:nvPr/>
        </p:nvSpPr>
        <p:spPr>
          <a:xfrm>
            <a:off x="4371555" y="3429000"/>
            <a:ext cx="3183200" cy="2203046"/>
          </a:xfrm>
          <a:prstGeom prst="rect">
            <a:avLst/>
          </a:prstGeom>
          <a:solidFill>
            <a:schemeClr val="lt2"/>
          </a:solidFill>
          <a:ln>
            <a:noFill/>
          </a:ln>
        </p:spPr>
        <p:txBody>
          <a:bodyPr spcFirstLastPara="1" wrap="square" lIns="121900" tIns="121900" rIns="121900" bIns="121900" anchor="ctr" anchorCtr="0">
            <a:noAutofit/>
          </a:bodyPr>
          <a:lstStyle/>
          <a:p>
            <a:endParaRPr sz="1867" dirty="0">
              <a:latin typeface="+mj-lt"/>
            </a:endParaRPr>
          </a:p>
        </p:txBody>
      </p:sp>
      <p:sp>
        <p:nvSpPr>
          <p:cNvPr id="185" name="Google Shape;185;p21"/>
          <p:cNvSpPr txBox="1"/>
          <p:nvPr/>
        </p:nvSpPr>
        <p:spPr>
          <a:xfrm>
            <a:off x="4299107" y="3282322"/>
            <a:ext cx="3183200" cy="2308800"/>
          </a:xfrm>
          <a:prstGeom prst="rect">
            <a:avLst/>
          </a:prstGeom>
          <a:noFill/>
          <a:ln>
            <a:noFill/>
          </a:ln>
        </p:spPr>
        <p:txBody>
          <a:bodyPr spcFirstLastPara="1" wrap="square" lIns="121900" tIns="121900" rIns="121900" bIns="121900" anchor="t" anchorCtr="0">
            <a:noAutofit/>
          </a:bodyPr>
          <a:lstStyle/>
          <a:p>
            <a:pPr marL="609585" indent="-423323">
              <a:lnSpc>
                <a:spcPct val="115000"/>
              </a:lnSpc>
              <a:buSzPts val="1400"/>
              <a:buFont typeface="Times New Roman"/>
              <a:buChar char="❖"/>
            </a:pPr>
            <a:r>
              <a:rPr lang="en-CA" sz="1867" dirty="0">
                <a:latin typeface="+mj-lt"/>
                <a:ea typeface="Times New Roman"/>
                <a:cs typeface="Times New Roman"/>
                <a:sym typeface="Times New Roman"/>
              </a:rPr>
              <a:t>Snow White and the Seven Dwarfs premiers at </a:t>
            </a:r>
            <a:r>
              <a:rPr lang="en-CA" sz="1867" dirty="0" err="1">
                <a:latin typeface="+mj-lt"/>
                <a:ea typeface="Times New Roman"/>
                <a:cs typeface="Times New Roman"/>
                <a:sym typeface="Times New Roman"/>
              </a:rPr>
              <a:t>Carthay</a:t>
            </a:r>
            <a:r>
              <a:rPr lang="en-CA" sz="1867" dirty="0">
                <a:latin typeface="+mj-lt"/>
                <a:ea typeface="Times New Roman"/>
                <a:cs typeface="Times New Roman"/>
                <a:sym typeface="Times New Roman"/>
              </a:rPr>
              <a:t> Circle Theatre in Los Angeles</a:t>
            </a:r>
          </a:p>
          <a:p>
            <a:pPr marL="609585" indent="-423323">
              <a:lnSpc>
                <a:spcPct val="115000"/>
              </a:lnSpc>
              <a:buSzPts val="1400"/>
              <a:buFont typeface="Times New Roman"/>
              <a:buChar char="❖"/>
            </a:pPr>
            <a:r>
              <a:rPr lang="en-CA" sz="1867" dirty="0">
                <a:latin typeface="+mj-lt"/>
                <a:ea typeface="Times New Roman"/>
                <a:cs typeface="Times New Roman"/>
                <a:sym typeface="Times New Roman"/>
              </a:rPr>
              <a:t>First feature-length animated film</a:t>
            </a:r>
          </a:p>
        </p:txBody>
      </p:sp>
      <p:sp>
        <p:nvSpPr>
          <p:cNvPr id="186" name="Google Shape;186;p21"/>
          <p:cNvSpPr/>
          <p:nvPr/>
        </p:nvSpPr>
        <p:spPr>
          <a:xfrm>
            <a:off x="8269233" y="1370631"/>
            <a:ext cx="3199200" cy="496000"/>
          </a:xfrm>
          <a:prstGeom prst="rect">
            <a:avLst/>
          </a:prstGeom>
          <a:solidFill>
            <a:srgbClr val="0070C0"/>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lvl="0" algn="ctr"/>
            <a:r>
              <a:rPr lang="en" sz="1867" b="1" dirty="0">
                <a:solidFill>
                  <a:srgbClr val="FFFFFF"/>
                </a:solidFill>
                <a:latin typeface="+mj-lt"/>
                <a:ea typeface="Times New Roman"/>
                <a:cs typeface="Times New Roman"/>
                <a:sym typeface="Times New Roman"/>
              </a:rPr>
              <a:t>1940</a:t>
            </a:r>
          </a:p>
        </p:txBody>
      </p:sp>
      <p:sp>
        <p:nvSpPr>
          <p:cNvPr id="187" name="Google Shape;187;p21"/>
          <p:cNvSpPr/>
          <p:nvPr/>
        </p:nvSpPr>
        <p:spPr>
          <a:xfrm>
            <a:off x="8269233" y="1960340"/>
            <a:ext cx="3183200" cy="3671707"/>
          </a:xfrm>
          <a:prstGeom prst="rect">
            <a:avLst/>
          </a:prstGeom>
          <a:solidFill>
            <a:schemeClr val="lt2"/>
          </a:solidFill>
          <a:ln>
            <a:noFill/>
          </a:ln>
        </p:spPr>
        <p:txBody>
          <a:bodyPr spcFirstLastPara="1" wrap="square" lIns="121900" tIns="121900" rIns="121900" bIns="121900" anchor="ctr" anchorCtr="0">
            <a:noAutofit/>
          </a:bodyPr>
          <a:lstStyle/>
          <a:p>
            <a:endParaRPr sz="1867">
              <a:latin typeface="+mj-lt"/>
            </a:endParaRPr>
          </a:p>
        </p:txBody>
      </p:sp>
      <p:sp>
        <p:nvSpPr>
          <p:cNvPr id="188" name="Google Shape;188;p21"/>
          <p:cNvSpPr txBox="1"/>
          <p:nvPr/>
        </p:nvSpPr>
        <p:spPr>
          <a:xfrm>
            <a:off x="8232131" y="1960891"/>
            <a:ext cx="3199200" cy="2308800"/>
          </a:xfrm>
          <a:prstGeom prst="rect">
            <a:avLst/>
          </a:prstGeom>
          <a:noFill/>
          <a:ln>
            <a:noFill/>
          </a:ln>
        </p:spPr>
        <p:txBody>
          <a:bodyPr spcFirstLastPara="1" wrap="square" lIns="121900" tIns="121900" rIns="121900" bIns="121900" anchor="t" anchorCtr="0">
            <a:noAutofit/>
          </a:bodyPr>
          <a:lstStyle/>
          <a:p>
            <a:pPr marL="609585" indent="-423323">
              <a:lnSpc>
                <a:spcPct val="115000"/>
              </a:lnSpc>
              <a:buSzPts val="1400"/>
              <a:buFont typeface="Times New Roman"/>
              <a:buChar char="❖"/>
            </a:pPr>
            <a:r>
              <a:rPr lang="en-CA" sz="1867" dirty="0">
                <a:latin typeface="+mj-lt"/>
                <a:ea typeface="Times New Roman"/>
                <a:cs typeface="Times New Roman"/>
                <a:sym typeface="Times New Roman"/>
              </a:rPr>
              <a:t>First stock issued by Walt Disney Productions</a:t>
            </a:r>
          </a:p>
          <a:p>
            <a:pPr marL="609585" indent="-423323">
              <a:lnSpc>
                <a:spcPct val="115000"/>
              </a:lnSpc>
              <a:buSzPts val="1400"/>
              <a:buFont typeface="Times New Roman"/>
              <a:buChar char="❖"/>
            </a:pPr>
            <a:r>
              <a:rPr lang="en-CA" sz="1867" dirty="0">
                <a:latin typeface="+mj-lt"/>
                <a:ea typeface="Times New Roman"/>
                <a:cs typeface="Times New Roman"/>
                <a:sym typeface="Times New Roman"/>
              </a:rPr>
              <a:t>Disney Studio moves to Burbank, California</a:t>
            </a:r>
          </a:p>
        </p:txBody>
      </p:sp>
      <p:pic>
        <p:nvPicPr>
          <p:cNvPr id="17412" name="Picture 4" descr="Flowers and Trees | Animation film, Cartoon faces, Disney">
            <a:extLst>
              <a:ext uri="{FF2B5EF4-FFF2-40B4-BE49-F238E27FC236}">
                <a16:creationId xmlns:a16="http://schemas.microsoft.com/office/drawing/2014/main" id="{F76D9DC6-BD50-C247-B46F-FF45291BE5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2" t="11301" r="-182" b="15549"/>
          <a:stretch/>
        </p:blipFill>
        <p:spPr bwMode="auto">
          <a:xfrm>
            <a:off x="450131" y="4010167"/>
            <a:ext cx="3183200" cy="1621879"/>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How to watch Snow White and the Seven Dwarfs: Reviewed">
            <a:extLst>
              <a:ext uri="{FF2B5EF4-FFF2-40B4-BE49-F238E27FC236}">
                <a16:creationId xmlns:a16="http://schemas.microsoft.com/office/drawing/2014/main" id="{6EFAAD5A-B0C6-E042-8F05-74DCD8D609A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3094"/>
          <a:stretch/>
        </p:blipFill>
        <p:spPr bwMode="auto">
          <a:xfrm>
            <a:off x="4352209" y="1370633"/>
            <a:ext cx="3199199" cy="1382906"/>
          </a:xfrm>
          <a:prstGeom prst="rect">
            <a:avLst/>
          </a:prstGeom>
          <a:noFill/>
          <a:extLst>
            <a:ext uri="{909E8E84-426E-40DD-AFC4-6F175D3DCCD1}">
              <a14:hiddenFill xmlns:a14="http://schemas.microsoft.com/office/drawing/2010/main">
                <a:solidFill>
                  <a:srgbClr val="FFFFFF"/>
                </a:solidFill>
              </a14:hiddenFill>
            </a:ext>
          </a:extLst>
        </p:spPr>
      </p:pic>
      <p:sp>
        <p:nvSpPr>
          <p:cNvPr id="25" name="Google Shape;82;p17">
            <a:extLst>
              <a:ext uri="{FF2B5EF4-FFF2-40B4-BE49-F238E27FC236}">
                <a16:creationId xmlns:a16="http://schemas.microsoft.com/office/drawing/2014/main" id="{3482860B-D09D-A04E-869C-6476A6437398}"/>
              </a:ext>
            </a:extLst>
          </p:cNvPr>
          <p:cNvSpPr/>
          <p:nvPr/>
        </p:nvSpPr>
        <p:spPr>
          <a:xfrm>
            <a:off x="0" y="6482300"/>
            <a:ext cx="12203837" cy="375600"/>
          </a:xfrm>
          <a:prstGeom prst="rect">
            <a:avLst/>
          </a:prstGeom>
          <a:solidFill>
            <a:srgbClr val="0070C0"/>
          </a:solidFill>
          <a:ln>
            <a:noFill/>
          </a:ln>
        </p:spPr>
        <p:txBody>
          <a:bodyPr spcFirstLastPara="1" wrap="square" lIns="121900" tIns="121900" rIns="121900" bIns="121900" anchor="ctr" anchorCtr="0">
            <a:noAutofit/>
          </a:bodyPr>
          <a:lstStyle/>
          <a:p>
            <a:endParaRPr sz="1867">
              <a:latin typeface="+mj-lt"/>
            </a:endParaRPr>
          </a:p>
        </p:txBody>
      </p:sp>
      <p:sp>
        <p:nvSpPr>
          <p:cNvPr id="26" name="Google Shape;83;p17">
            <a:extLst>
              <a:ext uri="{FF2B5EF4-FFF2-40B4-BE49-F238E27FC236}">
                <a16:creationId xmlns:a16="http://schemas.microsoft.com/office/drawing/2014/main" id="{999873A4-4776-CC47-879A-FA5A48B6289C}"/>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Overview</a:t>
            </a:r>
            <a:endParaRPr sz="933" b="1" dirty="0">
              <a:solidFill>
                <a:schemeClr val="tx1"/>
              </a:solidFill>
              <a:latin typeface="+mj-lt"/>
            </a:endParaRPr>
          </a:p>
        </p:txBody>
      </p:sp>
      <p:sp>
        <p:nvSpPr>
          <p:cNvPr id="27" name="Google Shape;84;p17">
            <a:extLst>
              <a:ext uri="{FF2B5EF4-FFF2-40B4-BE49-F238E27FC236}">
                <a16:creationId xmlns:a16="http://schemas.microsoft.com/office/drawing/2014/main" id="{83ADC946-295D-014A-A667-B856BFD583AC}"/>
              </a:ext>
            </a:extLst>
          </p:cNvPr>
          <p:cNvSpPr/>
          <p:nvPr/>
        </p:nvSpPr>
        <p:spPr>
          <a:xfrm>
            <a:off x="22048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Stock Performance </a:t>
            </a:r>
            <a:endParaRPr sz="933" b="1" dirty="0">
              <a:solidFill>
                <a:schemeClr val="tx1"/>
              </a:solidFill>
              <a:latin typeface="+mj-lt"/>
            </a:endParaRPr>
          </a:p>
        </p:txBody>
      </p:sp>
      <p:sp>
        <p:nvSpPr>
          <p:cNvPr id="28" name="Google Shape;85;p17">
            <a:extLst>
              <a:ext uri="{FF2B5EF4-FFF2-40B4-BE49-F238E27FC236}">
                <a16:creationId xmlns:a16="http://schemas.microsoft.com/office/drawing/2014/main" id="{5547CE08-1386-F249-9A49-C64A27BE9A53}"/>
              </a:ext>
            </a:extLst>
          </p:cNvPr>
          <p:cNvSpPr/>
          <p:nvPr/>
        </p:nvSpPr>
        <p:spPr>
          <a:xfrm>
            <a:off x="52672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Notable Events</a:t>
            </a:r>
            <a:endParaRPr sz="933" b="1" dirty="0">
              <a:latin typeface="+mj-lt"/>
            </a:endParaRPr>
          </a:p>
        </p:txBody>
      </p:sp>
      <p:sp>
        <p:nvSpPr>
          <p:cNvPr id="29" name="Google Shape;86;p17">
            <a:extLst>
              <a:ext uri="{FF2B5EF4-FFF2-40B4-BE49-F238E27FC236}">
                <a16:creationId xmlns:a16="http://schemas.microsoft.com/office/drawing/2014/main" id="{C59251A5-3958-A24B-9079-BF8F9478A9DD}"/>
              </a:ext>
            </a:extLst>
          </p:cNvPr>
          <p:cNvSpPr/>
          <p:nvPr/>
        </p:nvSpPr>
        <p:spPr>
          <a:xfrm>
            <a:off x="67984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Management Overview</a:t>
            </a:r>
            <a:endParaRPr sz="933" b="1" dirty="0">
              <a:latin typeface="+mj-lt"/>
            </a:endParaRPr>
          </a:p>
        </p:txBody>
      </p:sp>
      <p:sp>
        <p:nvSpPr>
          <p:cNvPr id="30" name="Google Shape;87;p17">
            <a:extLst>
              <a:ext uri="{FF2B5EF4-FFF2-40B4-BE49-F238E27FC236}">
                <a16:creationId xmlns:a16="http://schemas.microsoft.com/office/drawing/2014/main" id="{9AA08DAF-CDEB-7D40-B7AC-8D8822D7A8BD}"/>
              </a:ext>
            </a:extLst>
          </p:cNvPr>
          <p:cNvSpPr/>
          <p:nvPr/>
        </p:nvSpPr>
        <p:spPr>
          <a:xfrm>
            <a:off x="83296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Financial Statements</a:t>
            </a:r>
            <a:endParaRPr sz="933" b="1" dirty="0">
              <a:latin typeface="+mj-lt"/>
            </a:endParaRPr>
          </a:p>
        </p:txBody>
      </p:sp>
      <p:sp>
        <p:nvSpPr>
          <p:cNvPr id="31" name="Google Shape;88;p17">
            <a:extLst>
              <a:ext uri="{FF2B5EF4-FFF2-40B4-BE49-F238E27FC236}">
                <a16:creationId xmlns:a16="http://schemas.microsoft.com/office/drawing/2014/main" id="{96E71A6A-9A13-374F-AF5E-B2BC1220FD51}"/>
              </a:ext>
            </a:extLst>
          </p:cNvPr>
          <p:cNvSpPr/>
          <p:nvPr/>
        </p:nvSpPr>
        <p:spPr>
          <a:xfrm>
            <a:off x="3736017" y="6541700"/>
            <a:ext cx="1531200" cy="256800"/>
          </a:xfrm>
          <a:prstGeom prst="chevron">
            <a:avLst>
              <a:gd name="adj" fmla="val 50000"/>
            </a:avLst>
          </a:prstGeom>
          <a:solidFill>
            <a:schemeClr val="tx1">
              <a:lumMod val="65000"/>
              <a:lumOff val="3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bg1"/>
                </a:solidFill>
                <a:latin typeface="+mj-lt"/>
              </a:rPr>
              <a:t>Company Overview</a:t>
            </a:r>
            <a:endParaRPr sz="933" b="1" dirty="0">
              <a:solidFill>
                <a:schemeClr val="bg1"/>
              </a:solidFill>
              <a:latin typeface="+mj-lt"/>
            </a:endParaRPr>
          </a:p>
        </p:txBody>
      </p:sp>
      <p:sp>
        <p:nvSpPr>
          <p:cNvPr id="32" name="Google Shape;89;p17">
            <a:extLst>
              <a:ext uri="{FF2B5EF4-FFF2-40B4-BE49-F238E27FC236}">
                <a16:creationId xmlns:a16="http://schemas.microsoft.com/office/drawing/2014/main" id="{BDAD644E-BB14-1242-B5B8-2041E024220C}"/>
              </a:ext>
            </a:extLst>
          </p:cNvPr>
          <p:cNvSpPr/>
          <p:nvPr/>
        </p:nvSpPr>
        <p:spPr>
          <a:xfrm>
            <a:off x="98608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Recommendation</a:t>
            </a:r>
            <a:endParaRPr sz="933" b="1" dirty="0">
              <a:latin typeface="+mj-lt"/>
            </a:endParaRPr>
          </a:p>
        </p:txBody>
      </p:sp>
    </p:spTree>
    <p:extLst>
      <p:ext uri="{BB962C8B-B14F-4D97-AF65-F5344CB8AC3E}">
        <p14:creationId xmlns:p14="http://schemas.microsoft.com/office/powerpoint/2010/main" val="44814709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1"/>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r>
              <a:rPr lang="en" sz="2667" b="1" dirty="0">
                <a:latin typeface="+mj-lt"/>
                <a:ea typeface="Times New Roman"/>
                <a:cs typeface="Times New Roman"/>
                <a:sym typeface="Times New Roman"/>
              </a:rPr>
              <a:t>History of Disney</a:t>
            </a:r>
            <a:endParaRPr sz="2667" dirty="0">
              <a:latin typeface="+mj-lt"/>
            </a:endParaRPr>
          </a:p>
        </p:txBody>
      </p:sp>
      <p:cxnSp>
        <p:nvCxnSpPr>
          <p:cNvPr id="178" name="Google Shape;178;p21"/>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sp>
        <p:nvSpPr>
          <p:cNvPr id="180" name="Google Shape;180;p21"/>
          <p:cNvSpPr/>
          <p:nvPr/>
        </p:nvSpPr>
        <p:spPr>
          <a:xfrm>
            <a:off x="459633" y="1370631"/>
            <a:ext cx="3199200" cy="496000"/>
          </a:xfrm>
          <a:prstGeom prst="rect">
            <a:avLst/>
          </a:prstGeom>
          <a:solidFill>
            <a:srgbClr val="0070C0"/>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lvl="0" algn="ctr"/>
            <a:r>
              <a:rPr lang="en" sz="1867" b="1" dirty="0">
                <a:solidFill>
                  <a:srgbClr val="FFFFFF"/>
                </a:solidFill>
                <a:latin typeface="+mj-lt"/>
                <a:ea typeface="Times New Roman"/>
                <a:cs typeface="Times New Roman"/>
                <a:sym typeface="Times New Roman"/>
              </a:rPr>
              <a:t>1950</a:t>
            </a:r>
            <a:endParaRPr sz="1867" b="1" dirty="0">
              <a:solidFill>
                <a:srgbClr val="FFFFFF"/>
              </a:solidFill>
              <a:latin typeface="+mj-lt"/>
              <a:ea typeface="Times New Roman"/>
              <a:cs typeface="Times New Roman"/>
              <a:sym typeface="Times New Roman"/>
            </a:endParaRPr>
          </a:p>
        </p:txBody>
      </p:sp>
      <p:sp>
        <p:nvSpPr>
          <p:cNvPr id="181" name="Google Shape;181;p21"/>
          <p:cNvSpPr/>
          <p:nvPr/>
        </p:nvSpPr>
        <p:spPr>
          <a:xfrm>
            <a:off x="459633" y="1960339"/>
            <a:ext cx="3199200" cy="3681975"/>
          </a:xfrm>
          <a:prstGeom prst="rect">
            <a:avLst/>
          </a:prstGeom>
          <a:solidFill>
            <a:schemeClr val="lt2"/>
          </a:solidFill>
          <a:ln>
            <a:noFill/>
          </a:ln>
        </p:spPr>
        <p:txBody>
          <a:bodyPr spcFirstLastPara="1" wrap="square" lIns="121900" tIns="121900" rIns="121900" bIns="121900" anchor="ctr" anchorCtr="0">
            <a:noAutofit/>
          </a:bodyPr>
          <a:lstStyle/>
          <a:p>
            <a:endParaRPr sz="1867">
              <a:latin typeface="+mj-lt"/>
            </a:endParaRPr>
          </a:p>
        </p:txBody>
      </p:sp>
      <p:sp>
        <p:nvSpPr>
          <p:cNvPr id="182" name="Google Shape;182;p21"/>
          <p:cNvSpPr txBox="1"/>
          <p:nvPr/>
        </p:nvSpPr>
        <p:spPr>
          <a:xfrm>
            <a:off x="459633" y="1977101"/>
            <a:ext cx="3171600" cy="2217200"/>
          </a:xfrm>
          <a:prstGeom prst="rect">
            <a:avLst/>
          </a:prstGeom>
          <a:noFill/>
          <a:ln>
            <a:noFill/>
          </a:ln>
        </p:spPr>
        <p:txBody>
          <a:bodyPr spcFirstLastPara="1" wrap="square" lIns="121900" tIns="121900" rIns="121900" bIns="121900" anchor="t" anchorCtr="0">
            <a:noAutofit/>
          </a:bodyPr>
          <a:lstStyle/>
          <a:p>
            <a:pPr marL="380990" indent="-347125">
              <a:lnSpc>
                <a:spcPct val="115000"/>
              </a:lnSpc>
              <a:buSzPts val="1400"/>
              <a:buFont typeface="Times New Roman"/>
              <a:buChar char="❖"/>
            </a:pPr>
            <a:r>
              <a:rPr lang="en-CA" sz="1867" dirty="0">
                <a:latin typeface="+mj-lt"/>
                <a:ea typeface="Times New Roman"/>
                <a:cs typeface="Times New Roman"/>
                <a:sym typeface="Times New Roman"/>
              </a:rPr>
              <a:t>Disney’s first live-action, Treasure Island, opens in theatres</a:t>
            </a:r>
          </a:p>
          <a:p>
            <a:pPr marL="380990" indent="-347125">
              <a:lnSpc>
                <a:spcPct val="115000"/>
              </a:lnSpc>
              <a:buSzPts val="1400"/>
              <a:buFont typeface="Times New Roman"/>
              <a:buChar char="❖"/>
            </a:pPr>
            <a:r>
              <a:rPr lang="en-CA" sz="1867" dirty="0">
                <a:latin typeface="+mj-lt"/>
                <a:ea typeface="Times New Roman"/>
                <a:cs typeface="Times New Roman"/>
                <a:sym typeface="Times New Roman"/>
              </a:rPr>
              <a:t>Disney’s first Television show, One hour in Wonderland, airs</a:t>
            </a:r>
          </a:p>
        </p:txBody>
      </p:sp>
      <p:sp>
        <p:nvSpPr>
          <p:cNvPr id="183" name="Google Shape;183;p21"/>
          <p:cNvSpPr/>
          <p:nvPr/>
        </p:nvSpPr>
        <p:spPr>
          <a:xfrm>
            <a:off x="4347555" y="2978604"/>
            <a:ext cx="3199200" cy="496000"/>
          </a:xfrm>
          <a:prstGeom prst="rect">
            <a:avLst/>
          </a:prstGeom>
          <a:solidFill>
            <a:srgbClr val="0070C0"/>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lvl="0" algn="ctr"/>
            <a:r>
              <a:rPr lang="en" sz="1867" b="1" dirty="0">
                <a:solidFill>
                  <a:srgbClr val="FFFFFF"/>
                </a:solidFill>
                <a:latin typeface="+mj-lt"/>
                <a:ea typeface="Times New Roman"/>
                <a:cs typeface="Times New Roman"/>
                <a:sym typeface="Times New Roman"/>
              </a:rPr>
              <a:t>1952</a:t>
            </a:r>
          </a:p>
        </p:txBody>
      </p:sp>
      <p:sp>
        <p:nvSpPr>
          <p:cNvPr id="184" name="Google Shape;184;p21"/>
          <p:cNvSpPr/>
          <p:nvPr/>
        </p:nvSpPr>
        <p:spPr>
          <a:xfrm>
            <a:off x="4371555" y="3559912"/>
            <a:ext cx="3183200" cy="2072133"/>
          </a:xfrm>
          <a:prstGeom prst="rect">
            <a:avLst/>
          </a:prstGeom>
          <a:solidFill>
            <a:schemeClr val="lt2"/>
          </a:solidFill>
          <a:ln>
            <a:noFill/>
          </a:ln>
        </p:spPr>
        <p:txBody>
          <a:bodyPr spcFirstLastPara="1" wrap="square" lIns="121900" tIns="121900" rIns="121900" bIns="121900" anchor="ctr" anchorCtr="0">
            <a:noAutofit/>
          </a:bodyPr>
          <a:lstStyle/>
          <a:p>
            <a:endParaRPr sz="1867" dirty="0">
              <a:latin typeface="+mj-lt"/>
            </a:endParaRPr>
          </a:p>
        </p:txBody>
      </p:sp>
      <p:sp>
        <p:nvSpPr>
          <p:cNvPr id="185" name="Google Shape;185;p21"/>
          <p:cNvSpPr txBox="1"/>
          <p:nvPr/>
        </p:nvSpPr>
        <p:spPr>
          <a:xfrm>
            <a:off x="4355555" y="3489423"/>
            <a:ext cx="3183200" cy="2308800"/>
          </a:xfrm>
          <a:prstGeom prst="rect">
            <a:avLst/>
          </a:prstGeom>
          <a:noFill/>
          <a:ln>
            <a:noFill/>
          </a:ln>
        </p:spPr>
        <p:txBody>
          <a:bodyPr spcFirstLastPara="1" wrap="square" lIns="121900" tIns="121900" rIns="121900" bIns="121900" anchor="t" anchorCtr="0">
            <a:noAutofit/>
          </a:bodyPr>
          <a:lstStyle/>
          <a:p>
            <a:pPr marL="609585" indent="-423323">
              <a:lnSpc>
                <a:spcPct val="115000"/>
              </a:lnSpc>
              <a:buSzPts val="1400"/>
              <a:buFont typeface="Times New Roman"/>
              <a:buChar char="❖"/>
            </a:pPr>
            <a:r>
              <a:rPr lang="en-CA" sz="1867" dirty="0">
                <a:latin typeface="+mj-lt"/>
                <a:ea typeface="Times New Roman"/>
                <a:cs typeface="Times New Roman"/>
                <a:sym typeface="Times New Roman"/>
              </a:rPr>
              <a:t>WED Enterprises established</a:t>
            </a:r>
          </a:p>
        </p:txBody>
      </p:sp>
      <p:sp>
        <p:nvSpPr>
          <p:cNvPr id="186" name="Google Shape;186;p21"/>
          <p:cNvSpPr/>
          <p:nvPr/>
        </p:nvSpPr>
        <p:spPr>
          <a:xfrm>
            <a:off x="8269233" y="1366891"/>
            <a:ext cx="3199200" cy="496000"/>
          </a:xfrm>
          <a:prstGeom prst="rect">
            <a:avLst/>
          </a:prstGeom>
          <a:solidFill>
            <a:srgbClr val="0070C0"/>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lvl="0" algn="ctr"/>
            <a:r>
              <a:rPr lang="en" sz="1867" b="1" dirty="0">
                <a:solidFill>
                  <a:srgbClr val="FFFFFF"/>
                </a:solidFill>
                <a:latin typeface="+mj-lt"/>
                <a:ea typeface="Times New Roman"/>
                <a:cs typeface="Times New Roman"/>
                <a:sym typeface="Times New Roman"/>
              </a:rPr>
              <a:t>1955</a:t>
            </a:r>
          </a:p>
        </p:txBody>
      </p:sp>
      <p:sp>
        <p:nvSpPr>
          <p:cNvPr id="187" name="Google Shape;187;p21"/>
          <p:cNvSpPr/>
          <p:nvPr/>
        </p:nvSpPr>
        <p:spPr>
          <a:xfrm>
            <a:off x="8269233" y="1963741"/>
            <a:ext cx="3183200" cy="605063"/>
          </a:xfrm>
          <a:prstGeom prst="rect">
            <a:avLst/>
          </a:prstGeom>
          <a:solidFill>
            <a:schemeClr val="lt2"/>
          </a:solidFill>
          <a:ln>
            <a:noFill/>
          </a:ln>
        </p:spPr>
        <p:txBody>
          <a:bodyPr spcFirstLastPara="1" wrap="square" lIns="121900" tIns="121900" rIns="121900" bIns="121900" anchor="ctr" anchorCtr="0">
            <a:noAutofit/>
          </a:bodyPr>
          <a:lstStyle/>
          <a:p>
            <a:endParaRPr sz="1867">
              <a:latin typeface="+mj-lt"/>
            </a:endParaRPr>
          </a:p>
        </p:txBody>
      </p:sp>
      <p:sp>
        <p:nvSpPr>
          <p:cNvPr id="188" name="Google Shape;188;p21"/>
          <p:cNvSpPr txBox="1"/>
          <p:nvPr/>
        </p:nvSpPr>
        <p:spPr>
          <a:xfrm>
            <a:off x="8252356" y="1982267"/>
            <a:ext cx="3199200" cy="2308800"/>
          </a:xfrm>
          <a:prstGeom prst="rect">
            <a:avLst/>
          </a:prstGeom>
          <a:noFill/>
          <a:ln>
            <a:noFill/>
          </a:ln>
        </p:spPr>
        <p:txBody>
          <a:bodyPr spcFirstLastPara="1" wrap="square" lIns="121900" tIns="121900" rIns="121900" bIns="121900" anchor="t" anchorCtr="0">
            <a:noAutofit/>
          </a:bodyPr>
          <a:lstStyle/>
          <a:p>
            <a:pPr marL="609585" indent="-423323">
              <a:lnSpc>
                <a:spcPct val="115000"/>
              </a:lnSpc>
              <a:buSzPts val="1400"/>
              <a:buFont typeface="Times New Roman"/>
              <a:buChar char="❖"/>
            </a:pPr>
            <a:r>
              <a:rPr lang="en-CA" sz="1867" dirty="0">
                <a:latin typeface="+mj-lt"/>
                <a:ea typeface="Times New Roman"/>
                <a:cs typeface="Times New Roman"/>
                <a:sym typeface="Times New Roman"/>
              </a:rPr>
              <a:t>Disneyland opens</a:t>
            </a:r>
          </a:p>
        </p:txBody>
      </p:sp>
      <p:pic>
        <p:nvPicPr>
          <p:cNvPr id="19458" name="Picture 2">
            <a:extLst>
              <a:ext uri="{FF2B5EF4-FFF2-40B4-BE49-F238E27FC236}">
                <a16:creationId xmlns:a16="http://schemas.microsoft.com/office/drawing/2014/main" id="{9A77BD21-1643-9944-987C-B0E2DCB863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031" y="1340555"/>
            <a:ext cx="3083099" cy="1553499"/>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Disneyland anniversary: Here's 37 things you probably don't know about the  park">
            <a:extLst>
              <a:ext uri="{FF2B5EF4-FFF2-40B4-BE49-F238E27FC236}">
                <a16:creationId xmlns:a16="http://schemas.microsoft.com/office/drawing/2014/main" id="{E5AA8996-1C51-BC45-A9C5-1063399B6F1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207" b="12455"/>
          <a:stretch/>
        </p:blipFill>
        <p:spPr bwMode="auto">
          <a:xfrm>
            <a:off x="8269235" y="2669653"/>
            <a:ext cx="3165443" cy="2962393"/>
          </a:xfrm>
          <a:prstGeom prst="rect">
            <a:avLst/>
          </a:prstGeom>
          <a:noFill/>
          <a:extLst>
            <a:ext uri="{909E8E84-426E-40DD-AFC4-6F175D3DCCD1}">
              <a14:hiddenFill xmlns:a14="http://schemas.microsoft.com/office/drawing/2010/main">
                <a:solidFill>
                  <a:srgbClr val="FFFFFF"/>
                </a:solidFill>
              </a14:hiddenFill>
            </a:ext>
          </a:extLst>
        </p:spPr>
      </p:pic>
      <p:sp>
        <p:nvSpPr>
          <p:cNvPr id="25" name="Google Shape;82;p17">
            <a:extLst>
              <a:ext uri="{FF2B5EF4-FFF2-40B4-BE49-F238E27FC236}">
                <a16:creationId xmlns:a16="http://schemas.microsoft.com/office/drawing/2014/main" id="{0B0BC169-5661-EA42-BA7C-7BF2373DAE07}"/>
              </a:ext>
            </a:extLst>
          </p:cNvPr>
          <p:cNvSpPr/>
          <p:nvPr/>
        </p:nvSpPr>
        <p:spPr>
          <a:xfrm>
            <a:off x="0" y="6482300"/>
            <a:ext cx="12203837" cy="375600"/>
          </a:xfrm>
          <a:prstGeom prst="rect">
            <a:avLst/>
          </a:prstGeom>
          <a:solidFill>
            <a:srgbClr val="0070C0"/>
          </a:solidFill>
          <a:ln>
            <a:noFill/>
          </a:ln>
        </p:spPr>
        <p:txBody>
          <a:bodyPr spcFirstLastPara="1" wrap="square" lIns="121900" tIns="121900" rIns="121900" bIns="121900" anchor="ctr" anchorCtr="0">
            <a:noAutofit/>
          </a:bodyPr>
          <a:lstStyle/>
          <a:p>
            <a:endParaRPr sz="1867">
              <a:latin typeface="+mj-lt"/>
            </a:endParaRPr>
          </a:p>
        </p:txBody>
      </p:sp>
      <p:sp>
        <p:nvSpPr>
          <p:cNvPr id="26" name="Google Shape;83;p17">
            <a:extLst>
              <a:ext uri="{FF2B5EF4-FFF2-40B4-BE49-F238E27FC236}">
                <a16:creationId xmlns:a16="http://schemas.microsoft.com/office/drawing/2014/main" id="{FDE97CCF-FCA2-3D42-A1F4-D2384748D2C3}"/>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Overview</a:t>
            </a:r>
            <a:endParaRPr sz="933" b="1" dirty="0">
              <a:solidFill>
                <a:schemeClr val="tx1"/>
              </a:solidFill>
              <a:latin typeface="+mj-lt"/>
            </a:endParaRPr>
          </a:p>
        </p:txBody>
      </p:sp>
      <p:sp>
        <p:nvSpPr>
          <p:cNvPr id="27" name="Google Shape;84;p17">
            <a:extLst>
              <a:ext uri="{FF2B5EF4-FFF2-40B4-BE49-F238E27FC236}">
                <a16:creationId xmlns:a16="http://schemas.microsoft.com/office/drawing/2014/main" id="{3B58CBC5-8DB1-5F45-B488-D164044ED62F}"/>
              </a:ext>
            </a:extLst>
          </p:cNvPr>
          <p:cNvSpPr/>
          <p:nvPr/>
        </p:nvSpPr>
        <p:spPr>
          <a:xfrm>
            <a:off x="22048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Stock Performance </a:t>
            </a:r>
            <a:endParaRPr sz="933" b="1" dirty="0">
              <a:solidFill>
                <a:schemeClr val="tx1"/>
              </a:solidFill>
              <a:latin typeface="+mj-lt"/>
            </a:endParaRPr>
          </a:p>
        </p:txBody>
      </p:sp>
      <p:sp>
        <p:nvSpPr>
          <p:cNvPr id="28" name="Google Shape;85;p17">
            <a:extLst>
              <a:ext uri="{FF2B5EF4-FFF2-40B4-BE49-F238E27FC236}">
                <a16:creationId xmlns:a16="http://schemas.microsoft.com/office/drawing/2014/main" id="{2F9CB1F9-792E-AB45-9532-C9C13CC68ABF}"/>
              </a:ext>
            </a:extLst>
          </p:cNvPr>
          <p:cNvSpPr/>
          <p:nvPr/>
        </p:nvSpPr>
        <p:spPr>
          <a:xfrm>
            <a:off x="52672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Notable Events</a:t>
            </a:r>
            <a:endParaRPr sz="933" b="1" dirty="0">
              <a:latin typeface="+mj-lt"/>
            </a:endParaRPr>
          </a:p>
        </p:txBody>
      </p:sp>
      <p:sp>
        <p:nvSpPr>
          <p:cNvPr id="29" name="Google Shape;86;p17">
            <a:extLst>
              <a:ext uri="{FF2B5EF4-FFF2-40B4-BE49-F238E27FC236}">
                <a16:creationId xmlns:a16="http://schemas.microsoft.com/office/drawing/2014/main" id="{41E3863E-0C88-DD4A-AA3E-2BB214A5D2FF}"/>
              </a:ext>
            </a:extLst>
          </p:cNvPr>
          <p:cNvSpPr/>
          <p:nvPr/>
        </p:nvSpPr>
        <p:spPr>
          <a:xfrm>
            <a:off x="67984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Management Overview</a:t>
            </a:r>
            <a:endParaRPr sz="933" b="1" dirty="0">
              <a:latin typeface="+mj-lt"/>
            </a:endParaRPr>
          </a:p>
        </p:txBody>
      </p:sp>
      <p:sp>
        <p:nvSpPr>
          <p:cNvPr id="30" name="Google Shape;87;p17">
            <a:extLst>
              <a:ext uri="{FF2B5EF4-FFF2-40B4-BE49-F238E27FC236}">
                <a16:creationId xmlns:a16="http://schemas.microsoft.com/office/drawing/2014/main" id="{0D6CA213-056B-2343-91B4-53E1D7485C9D}"/>
              </a:ext>
            </a:extLst>
          </p:cNvPr>
          <p:cNvSpPr/>
          <p:nvPr/>
        </p:nvSpPr>
        <p:spPr>
          <a:xfrm>
            <a:off x="83296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Financial Statements</a:t>
            </a:r>
            <a:endParaRPr sz="933" b="1" dirty="0">
              <a:latin typeface="+mj-lt"/>
            </a:endParaRPr>
          </a:p>
        </p:txBody>
      </p:sp>
      <p:sp>
        <p:nvSpPr>
          <p:cNvPr id="31" name="Google Shape;88;p17">
            <a:extLst>
              <a:ext uri="{FF2B5EF4-FFF2-40B4-BE49-F238E27FC236}">
                <a16:creationId xmlns:a16="http://schemas.microsoft.com/office/drawing/2014/main" id="{248CF88B-20F2-8D44-930C-2ADD2BEF56F1}"/>
              </a:ext>
            </a:extLst>
          </p:cNvPr>
          <p:cNvSpPr/>
          <p:nvPr/>
        </p:nvSpPr>
        <p:spPr>
          <a:xfrm>
            <a:off x="3736017" y="6541700"/>
            <a:ext cx="1531200" cy="256800"/>
          </a:xfrm>
          <a:prstGeom prst="chevron">
            <a:avLst>
              <a:gd name="adj" fmla="val 50000"/>
            </a:avLst>
          </a:prstGeom>
          <a:solidFill>
            <a:schemeClr val="tx1">
              <a:lumMod val="65000"/>
              <a:lumOff val="3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bg1"/>
                </a:solidFill>
                <a:latin typeface="+mj-lt"/>
              </a:rPr>
              <a:t>Company Overview</a:t>
            </a:r>
            <a:endParaRPr sz="933" b="1" dirty="0">
              <a:solidFill>
                <a:schemeClr val="bg1"/>
              </a:solidFill>
              <a:latin typeface="+mj-lt"/>
            </a:endParaRPr>
          </a:p>
        </p:txBody>
      </p:sp>
      <p:sp>
        <p:nvSpPr>
          <p:cNvPr id="32" name="Google Shape;89;p17">
            <a:extLst>
              <a:ext uri="{FF2B5EF4-FFF2-40B4-BE49-F238E27FC236}">
                <a16:creationId xmlns:a16="http://schemas.microsoft.com/office/drawing/2014/main" id="{B90E4E62-6FA5-5C45-955D-B173D59EE6AC}"/>
              </a:ext>
            </a:extLst>
          </p:cNvPr>
          <p:cNvSpPr/>
          <p:nvPr/>
        </p:nvSpPr>
        <p:spPr>
          <a:xfrm>
            <a:off x="98608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Recommendation</a:t>
            </a:r>
            <a:endParaRPr sz="933" b="1" dirty="0">
              <a:latin typeface="+mj-lt"/>
            </a:endParaRPr>
          </a:p>
        </p:txBody>
      </p:sp>
    </p:spTree>
    <p:extLst>
      <p:ext uri="{BB962C8B-B14F-4D97-AF65-F5344CB8AC3E}">
        <p14:creationId xmlns:p14="http://schemas.microsoft.com/office/powerpoint/2010/main" val="378157890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1"/>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r>
              <a:rPr lang="en" sz="2667" b="1" dirty="0">
                <a:latin typeface="+mj-lt"/>
                <a:ea typeface="Times New Roman"/>
                <a:cs typeface="Times New Roman"/>
                <a:sym typeface="Times New Roman"/>
              </a:rPr>
              <a:t>History of Disney</a:t>
            </a:r>
            <a:endParaRPr sz="2667" dirty="0">
              <a:latin typeface="+mj-lt"/>
            </a:endParaRPr>
          </a:p>
        </p:txBody>
      </p:sp>
      <p:cxnSp>
        <p:nvCxnSpPr>
          <p:cNvPr id="178" name="Google Shape;178;p21"/>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sp>
        <p:nvSpPr>
          <p:cNvPr id="180" name="Google Shape;180;p21"/>
          <p:cNvSpPr/>
          <p:nvPr/>
        </p:nvSpPr>
        <p:spPr>
          <a:xfrm>
            <a:off x="459633" y="1370631"/>
            <a:ext cx="3199200" cy="496000"/>
          </a:xfrm>
          <a:prstGeom prst="rect">
            <a:avLst/>
          </a:prstGeom>
          <a:solidFill>
            <a:srgbClr val="0070C0"/>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lvl="0" algn="ctr"/>
            <a:r>
              <a:rPr lang="en" sz="1867" b="1" dirty="0">
                <a:solidFill>
                  <a:srgbClr val="FFFFFF"/>
                </a:solidFill>
                <a:latin typeface="+mj-lt"/>
                <a:ea typeface="Times New Roman"/>
                <a:cs typeface="Times New Roman"/>
                <a:sym typeface="Times New Roman"/>
              </a:rPr>
              <a:t>1971</a:t>
            </a:r>
          </a:p>
        </p:txBody>
      </p:sp>
      <p:sp>
        <p:nvSpPr>
          <p:cNvPr id="181" name="Google Shape;181;p21"/>
          <p:cNvSpPr/>
          <p:nvPr/>
        </p:nvSpPr>
        <p:spPr>
          <a:xfrm>
            <a:off x="459633" y="1960340"/>
            <a:ext cx="3199200" cy="590369"/>
          </a:xfrm>
          <a:prstGeom prst="rect">
            <a:avLst/>
          </a:prstGeom>
          <a:solidFill>
            <a:schemeClr val="lt2"/>
          </a:solidFill>
          <a:ln>
            <a:noFill/>
          </a:ln>
        </p:spPr>
        <p:txBody>
          <a:bodyPr spcFirstLastPara="1" wrap="square" lIns="121900" tIns="121900" rIns="121900" bIns="121900" anchor="ctr" anchorCtr="0">
            <a:noAutofit/>
          </a:bodyPr>
          <a:lstStyle/>
          <a:p>
            <a:endParaRPr sz="1867">
              <a:latin typeface="+mj-lt"/>
            </a:endParaRPr>
          </a:p>
        </p:txBody>
      </p:sp>
      <p:sp>
        <p:nvSpPr>
          <p:cNvPr id="182" name="Google Shape;182;p21"/>
          <p:cNvSpPr txBox="1"/>
          <p:nvPr/>
        </p:nvSpPr>
        <p:spPr>
          <a:xfrm>
            <a:off x="450131" y="1960340"/>
            <a:ext cx="3171600" cy="590369"/>
          </a:xfrm>
          <a:prstGeom prst="rect">
            <a:avLst/>
          </a:prstGeom>
          <a:noFill/>
          <a:ln>
            <a:noFill/>
          </a:ln>
        </p:spPr>
        <p:txBody>
          <a:bodyPr spcFirstLastPara="1" wrap="square" lIns="121900" tIns="121900" rIns="121900" bIns="121900" anchor="t" anchorCtr="0">
            <a:noAutofit/>
          </a:bodyPr>
          <a:lstStyle/>
          <a:p>
            <a:pPr marL="380990" indent="-347125">
              <a:lnSpc>
                <a:spcPct val="115000"/>
              </a:lnSpc>
              <a:buSzPts val="1400"/>
              <a:buFont typeface="Times New Roman"/>
              <a:buChar char="❖"/>
            </a:pPr>
            <a:r>
              <a:rPr lang="en-CA" sz="1867" dirty="0">
                <a:latin typeface="+mj-lt"/>
                <a:ea typeface="Times New Roman"/>
                <a:cs typeface="Times New Roman"/>
                <a:sym typeface="Times New Roman"/>
              </a:rPr>
              <a:t>Walt Disney World opens</a:t>
            </a:r>
          </a:p>
        </p:txBody>
      </p:sp>
      <p:sp>
        <p:nvSpPr>
          <p:cNvPr id="183" name="Google Shape;183;p21"/>
          <p:cNvSpPr/>
          <p:nvPr/>
        </p:nvSpPr>
        <p:spPr>
          <a:xfrm>
            <a:off x="4278523" y="1370631"/>
            <a:ext cx="3199200" cy="496000"/>
          </a:xfrm>
          <a:prstGeom prst="rect">
            <a:avLst/>
          </a:prstGeom>
          <a:solidFill>
            <a:srgbClr val="0070C0"/>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lvl="0" algn="ctr"/>
            <a:r>
              <a:rPr lang="en" sz="1867" b="1" dirty="0">
                <a:solidFill>
                  <a:srgbClr val="FFFFFF"/>
                </a:solidFill>
                <a:latin typeface="+mj-lt"/>
                <a:ea typeface="Times New Roman"/>
                <a:cs typeface="Times New Roman"/>
                <a:sym typeface="Times New Roman"/>
              </a:rPr>
              <a:t>1982</a:t>
            </a:r>
          </a:p>
        </p:txBody>
      </p:sp>
      <p:sp>
        <p:nvSpPr>
          <p:cNvPr id="184" name="Google Shape;184;p21"/>
          <p:cNvSpPr/>
          <p:nvPr/>
        </p:nvSpPr>
        <p:spPr>
          <a:xfrm>
            <a:off x="4286523" y="1960340"/>
            <a:ext cx="3183200" cy="590369"/>
          </a:xfrm>
          <a:prstGeom prst="rect">
            <a:avLst/>
          </a:prstGeom>
          <a:solidFill>
            <a:schemeClr val="lt2"/>
          </a:solidFill>
          <a:ln>
            <a:noFill/>
          </a:ln>
        </p:spPr>
        <p:txBody>
          <a:bodyPr spcFirstLastPara="1" wrap="square" lIns="121900" tIns="121900" rIns="121900" bIns="121900" anchor="ctr" anchorCtr="0">
            <a:noAutofit/>
          </a:bodyPr>
          <a:lstStyle/>
          <a:p>
            <a:endParaRPr sz="1867" dirty="0">
              <a:latin typeface="+mj-lt"/>
            </a:endParaRPr>
          </a:p>
        </p:txBody>
      </p:sp>
      <p:sp>
        <p:nvSpPr>
          <p:cNvPr id="185" name="Google Shape;185;p21"/>
          <p:cNvSpPr txBox="1"/>
          <p:nvPr/>
        </p:nvSpPr>
        <p:spPr>
          <a:xfrm>
            <a:off x="4286523" y="1960340"/>
            <a:ext cx="3183200" cy="590369"/>
          </a:xfrm>
          <a:prstGeom prst="rect">
            <a:avLst/>
          </a:prstGeom>
          <a:noFill/>
          <a:ln>
            <a:noFill/>
          </a:ln>
        </p:spPr>
        <p:txBody>
          <a:bodyPr spcFirstLastPara="1" wrap="square" lIns="121900" tIns="121900" rIns="121900" bIns="121900" anchor="t" anchorCtr="0">
            <a:noAutofit/>
          </a:bodyPr>
          <a:lstStyle/>
          <a:p>
            <a:pPr marL="609585" indent="-423323">
              <a:lnSpc>
                <a:spcPct val="115000"/>
              </a:lnSpc>
              <a:buSzPts val="1400"/>
              <a:buFont typeface="Times New Roman"/>
              <a:buChar char="❖"/>
            </a:pPr>
            <a:r>
              <a:rPr lang="en-CA" sz="1867" dirty="0">
                <a:latin typeface="+mj-lt"/>
                <a:ea typeface="Times New Roman"/>
                <a:cs typeface="Times New Roman"/>
                <a:sym typeface="Times New Roman"/>
              </a:rPr>
              <a:t>EPCOT Centre opens</a:t>
            </a:r>
          </a:p>
        </p:txBody>
      </p:sp>
      <p:sp>
        <p:nvSpPr>
          <p:cNvPr id="186" name="Google Shape;186;p21"/>
          <p:cNvSpPr/>
          <p:nvPr/>
        </p:nvSpPr>
        <p:spPr>
          <a:xfrm>
            <a:off x="8269233" y="1370631"/>
            <a:ext cx="3199200" cy="496000"/>
          </a:xfrm>
          <a:prstGeom prst="rect">
            <a:avLst/>
          </a:prstGeom>
          <a:solidFill>
            <a:srgbClr val="0070C0"/>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lvl="0" algn="ctr"/>
            <a:r>
              <a:rPr lang="en" sz="1867" b="1" dirty="0">
                <a:solidFill>
                  <a:srgbClr val="FFFFFF"/>
                </a:solidFill>
                <a:latin typeface="+mj-lt"/>
                <a:ea typeface="Times New Roman"/>
                <a:cs typeface="Times New Roman"/>
                <a:sym typeface="Times New Roman"/>
              </a:rPr>
              <a:t>1983</a:t>
            </a:r>
          </a:p>
        </p:txBody>
      </p:sp>
      <p:sp>
        <p:nvSpPr>
          <p:cNvPr id="187" name="Google Shape;187;p21"/>
          <p:cNvSpPr/>
          <p:nvPr/>
        </p:nvSpPr>
        <p:spPr>
          <a:xfrm>
            <a:off x="8269233" y="1961349"/>
            <a:ext cx="3183200" cy="3765415"/>
          </a:xfrm>
          <a:prstGeom prst="rect">
            <a:avLst/>
          </a:prstGeom>
          <a:solidFill>
            <a:schemeClr val="lt2"/>
          </a:solidFill>
          <a:ln>
            <a:noFill/>
          </a:ln>
        </p:spPr>
        <p:txBody>
          <a:bodyPr spcFirstLastPara="1" wrap="square" lIns="121900" tIns="121900" rIns="121900" bIns="121900" anchor="ctr" anchorCtr="0">
            <a:noAutofit/>
          </a:bodyPr>
          <a:lstStyle/>
          <a:p>
            <a:endParaRPr sz="1867">
              <a:latin typeface="+mj-lt"/>
            </a:endParaRPr>
          </a:p>
        </p:txBody>
      </p:sp>
      <p:sp>
        <p:nvSpPr>
          <p:cNvPr id="188" name="Google Shape;188;p21"/>
          <p:cNvSpPr txBox="1"/>
          <p:nvPr/>
        </p:nvSpPr>
        <p:spPr>
          <a:xfrm>
            <a:off x="8261233" y="1960339"/>
            <a:ext cx="3199200" cy="2308800"/>
          </a:xfrm>
          <a:prstGeom prst="rect">
            <a:avLst/>
          </a:prstGeom>
          <a:noFill/>
          <a:ln>
            <a:noFill/>
          </a:ln>
        </p:spPr>
        <p:txBody>
          <a:bodyPr spcFirstLastPara="1" wrap="square" lIns="121900" tIns="121900" rIns="121900" bIns="121900" anchor="t" anchorCtr="0">
            <a:noAutofit/>
          </a:bodyPr>
          <a:lstStyle/>
          <a:p>
            <a:pPr marL="609585" indent="-423323">
              <a:lnSpc>
                <a:spcPct val="115000"/>
              </a:lnSpc>
              <a:buSzPts val="1400"/>
              <a:buFont typeface="Times New Roman"/>
              <a:buChar char="❖"/>
            </a:pPr>
            <a:r>
              <a:rPr lang="en-CA" sz="1867" dirty="0">
                <a:latin typeface="+mj-lt"/>
                <a:ea typeface="Times New Roman"/>
                <a:cs typeface="Times New Roman"/>
                <a:sym typeface="Times New Roman"/>
              </a:rPr>
              <a:t>Disney’s first international park, </a:t>
            </a:r>
            <a:r>
              <a:rPr lang="en-CA" sz="1867" dirty="0" err="1">
                <a:latin typeface="+mj-lt"/>
                <a:ea typeface="Times New Roman"/>
                <a:cs typeface="Times New Roman"/>
                <a:sym typeface="Times New Roman"/>
              </a:rPr>
              <a:t>Toykyo</a:t>
            </a:r>
            <a:r>
              <a:rPr lang="en-CA" sz="1867" dirty="0">
                <a:latin typeface="+mj-lt"/>
                <a:ea typeface="Times New Roman"/>
                <a:cs typeface="Times New Roman"/>
                <a:sym typeface="Times New Roman"/>
              </a:rPr>
              <a:t> Disneyland, opens</a:t>
            </a:r>
          </a:p>
          <a:p>
            <a:pPr marL="609585" indent="-423323">
              <a:lnSpc>
                <a:spcPct val="115000"/>
              </a:lnSpc>
              <a:buSzPts val="1400"/>
              <a:buFont typeface="Times New Roman"/>
              <a:buChar char="❖"/>
            </a:pPr>
            <a:r>
              <a:rPr lang="en-CA" sz="1867" dirty="0">
                <a:latin typeface="+mj-lt"/>
                <a:ea typeface="Times New Roman"/>
                <a:cs typeface="Times New Roman"/>
                <a:sym typeface="Times New Roman"/>
              </a:rPr>
              <a:t>The Disney Channel begins broadcasting</a:t>
            </a:r>
          </a:p>
        </p:txBody>
      </p:sp>
      <p:pic>
        <p:nvPicPr>
          <p:cNvPr id="21506" name="Picture 2" descr="Walt Disney World Releases Updated Information on Coronavirus Closure,  Including Annual Pass Extensions and Refund Policies - WDW News Today">
            <a:extLst>
              <a:ext uri="{FF2B5EF4-FFF2-40B4-BE49-F238E27FC236}">
                <a16:creationId xmlns:a16="http://schemas.microsoft.com/office/drawing/2014/main" id="{E482621F-AFEA-FF43-91FB-C850887E63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58" t="-351" r="13488" b="351"/>
          <a:stretch/>
        </p:blipFill>
        <p:spPr bwMode="auto">
          <a:xfrm>
            <a:off x="459633" y="2706618"/>
            <a:ext cx="3169379" cy="2925428"/>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UPDATE: Spaceship Earth Will Close for Over Two Years, Part of Massive  Overhaul of Epcot's Future World - WDW News Today">
            <a:extLst>
              <a:ext uri="{FF2B5EF4-FFF2-40B4-BE49-F238E27FC236}">
                <a16:creationId xmlns:a16="http://schemas.microsoft.com/office/drawing/2014/main" id="{DA28C4E4-1B0E-3547-B66B-796B64C9F56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7" t="17462" r="-157" b="10005"/>
          <a:stretch/>
        </p:blipFill>
        <p:spPr bwMode="auto">
          <a:xfrm>
            <a:off x="4283493" y="2706617"/>
            <a:ext cx="3169379" cy="2935696"/>
          </a:xfrm>
          <a:prstGeom prst="rect">
            <a:avLst/>
          </a:prstGeom>
          <a:noFill/>
          <a:extLst>
            <a:ext uri="{909E8E84-426E-40DD-AFC4-6F175D3DCCD1}">
              <a14:hiddenFill xmlns:a14="http://schemas.microsoft.com/office/drawing/2010/main">
                <a:solidFill>
                  <a:srgbClr val="FFFFFF"/>
                </a:solidFill>
              </a14:hiddenFill>
            </a:ext>
          </a:extLst>
        </p:spPr>
      </p:pic>
      <p:sp>
        <p:nvSpPr>
          <p:cNvPr id="25" name="Google Shape;82;p17">
            <a:extLst>
              <a:ext uri="{FF2B5EF4-FFF2-40B4-BE49-F238E27FC236}">
                <a16:creationId xmlns:a16="http://schemas.microsoft.com/office/drawing/2014/main" id="{25287975-0AC0-144E-BEFE-8E1045539957}"/>
              </a:ext>
            </a:extLst>
          </p:cNvPr>
          <p:cNvSpPr/>
          <p:nvPr/>
        </p:nvSpPr>
        <p:spPr>
          <a:xfrm>
            <a:off x="0" y="6482300"/>
            <a:ext cx="12203837" cy="375600"/>
          </a:xfrm>
          <a:prstGeom prst="rect">
            <a:avLst/>
          </a:prstGeom>
          <a:solidFill>
            <a:srgbClr val="0070C0"/>
          </a:solidFill>
          <a:ln>
            <a:noFill/>
          </a:ln>
        </p:spPr>
        <p:txBody>
          <a:bodyPr spcFirstLastPara="1" wrap="square" lIns="121900" tIns="121900" rIns="121900" bIns="121900" anchor="ctr" anchorCtr="0">
            <a:noAutofit/>
          </a:bodyPr>
          <a:lstStyle/>
          <a:p>
            <a:endParaRPr sz="1867">
              <a:latin typeface="+mj-lt"/>
            </a:endParaRPr>
          </a:p>
        </p:txBody>
      </p:sp>
      <p:sp>
        <p:nvSpPr>
          <p:cNvPr id="26" name="Google Shape;83;p17">
            <a:extLst>
              <a:ext uri="{FF2B5EF4-FFF2-40B4-BE49-F238E27FC236}">
                <a16:creationId xmlns:a16="http://schemas.microsoft.com/office/drawing/2014/main" id="{3CAC731D-98A8-1E4F-A06D-5948676E46C1}"/>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Overview</a:t>
            </a:r>
            <a:endParaRPr sz="933" b="1" dirty="0">
              <a:solidFill>
                <a:schemeClr val="tx1"/>
              </a:solidFill>
              <a:latin typeface="+mj-lt"/>
            </a:endParaRPr>
          </a:p>
        </p:txBody>
      </p:sp>
      <p:sp>
        <p:nvSpPr>
          <p:cNvPr id="27" name="Google Shape;84;p17">
            <a:extLst>
              <a:ext uri="{FF2B5EF4-FFF2-40B4-BE49-F238E27FC236}">
                <a16:creationId xmlns:a16="http://schemas.microsoft.com/office/drawing/2014/main" id="{9B1442A4-ECC4-4047-B377-95007D179B22}"/>
              </a:ext>
            </a:extLst>
          </p:cNvPr>
          <p:cNvSpPr/>
          <p:nvPr/>
        </p:nvSpPr>
        <p:spPr>
          <a:xfrm>
            <a:off x="22048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Stock Performance </a:t>
            </a:r>
            <a:endParaRPr sz="933" b="1" dirty="0">
              <a:solidFill>
                <a:schemeClr val="tx1"/>
              </a:solidFill>
              <a:latin typeface="+mj-lt"/>
            </a:endParaRPr>
          </a:p>
        </p:txBody>
      </p:sp>
      <p:sp>
        <p:nvSpPr>
          <p:cNvPr id="28" name="Google Shape;85;p17">
            <a:extLst>
              <a:ext uri="{FF2B5EF4-FFF2-40B4-BE49-F238E27FC236}">
                <a16:creationId xmlns:a16="http://schemas.microsoft.com/office/drawing/2014/main" id="{5AD20B83-BFB8-6D46-9BFB-F378B4B84EC4}"/>
              </a:ext>
            </a:extLst>
          </p:cNvPr>
          <p:cNvSpPr/>
          <p:nvPr/>
        </p:nvSpPr>
        <p:spPr>
          <a:xfrm>
            <a:off x="52672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Notable Events</a:t>
            </a:r>
            <a:endParaRPr sz="933" b="1" dirty="0">
              <a:latin typeface="+mj-lt"/>
            </a:endParaRPr>
          </a:p>
        </p:txBody>
      </p:sp>
      <p:sp>
        <p:nvSpPr>
          <p:cNvPr id="29" name="Google Shape;86;p17">
            <a:extLst>
              <a:ext uri="{FF2B5EF4-FFF2-40B4-BE49-F238E27FC236}">
                <a16:creationId xmlns:a16="http://schemas.microsoft.com/office/drawing/2014/main" id="{CD410911-A3B0-AE46-8ACE-5900BE5221E1}"/>
              </a:ext>
            </a:extLst>
          </p:cNvPr>
          <p:cNvSpPr/>
          <p:nvPr/>
        </p:nvSpPr>
        <p:spPr>
          <a:xfrm>
            <a:off x="67984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Management Overview</a:t>
            </a:r>
            <a:endParaRPr sz="933" b="1" dirty="0">
              <a:latin typeface="+mj-lt"/>
            </a:endParaRPr>
          </a:p>
        </p:txBody>
      </p:sp>
      <p:sp>
        <p:nvSpPr>
          <p:cNvPr id="30" name="Google Shape;87;p17">
            <a:extLst>
              <a:ext uri="{FF2B5EF4-FFF2-40B4-BE49-F238E27FC236}">
                <a16:creationId xmlns:a16="http://schemas.microsoft.com/office/drawing/2014/main" id="{F181F565-E2B5-5A43-93B8-1C642BBB7FE1}"/>
              </a:ext>
            </a:extLst>
          </p:cNvPr>
          <p:cNvSpPr/>
          <p:nvPr/>
        </p:nvSpPr>
        <p:spPr>
          <a:xfrm>
            <a:off x="83296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Financial Statements</a:t>
            </a:r>
            <a:endParaRPr sz="933" b="1" dirty="0">
              <a:latin typeface="+mj-lt"/>
            </a:endParaRPr>
          </a:p>
        </p:txBody>
      </p:sp>
      <p:sp>
        <p:nvSpPr>
          <p:cNvPr id="31" name="Google Shape;88;p17">
            <a:extLst>
              <a:ext uri="{FF2B5EF4-FFF2-40B4-BE49-F238E27FC236}">
                <a16:creationId xmlns:a16="http://schemas.microsoft.com/office/drawing/2014/main" id="{C877B69F-02AE-B548-A34D-83AB6BB782E0}"/>
              </a:ext>
            </a:extLst>
          </p:cNvPr>
          <p:cNvSpPr/>
          <p:nvPr/>
        </p:nvSpPr>
        <p:spPr>
          <a:xfrm>
            <a:off x="3736017" y="6541700"/>
            <a:ext cx="1531200" cy="256800"/>
          </a:xfrm>
          <a:prstGeom prst="chevron">
            <a:avLst>
              <a:gd name="adj" fmla="val 50000"/>
            </a:avLst>
          </a:prstGeom>
          <a:solidFill>
            <a:schemeClr val="tx1">
              <a:lumMod val="65000"/>
              <a:lumOff val="3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bg1"/>
                </a:solidFill>
                <a:latin typeface="+mj-lt"/>
              </a:rPr>
              <a:t>Company Overview</a:t>
            </a:r>
            <a:endParaRPr sz="933" b="1" dirty="0">
              <a:solidFill>
                <a:schemeClr val="bg1"/>
              </a:solidFill>
              <a:latin typeface="+mj-lt"/>
            </a:endParaRPr>
          </a:p>
        </p:txBody>
      </p:sp>
      <p:sp>
        <p:nvSpPr>
          <p:cNvPr id="32" name="Google Shape;89;p17">
            <a:extLst>
              <a:ext uri="{FF2B5EF4-FFF2-40B4-BE49-F238E27FC236}">
                <a16:creationId xmlns:a16="http://schemas.microsoft.com/office/drawing/2014/main" id="{03E4B6FA-485F-FC42-95F6-00E4AFCFDD83}"/>
              </a:ext>
            </a:extLst>
          </p:cNvPr>
          <p:cNvSpPr/>
          <p:nvPr/>
        </p:nvSpPr>
        <p:spPr>
          <a:xfrm>
            <a:off x="98608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Recommendation</a:t>
            </a:r>
            <a:endParaRPr sz="933" b="1" dirty="0">
              <a:latin typeface="+mj-lt"/>
            </a:endParaRPr>
          </a:p>
        </p:txBody>
      </p:sp>
    </p:spTree>
    <p:extLst>
      <p:ext uri="{BB962C8B-B14F-4D97-AF65-F5344CB8AC3E}">
        <p14:creationId xmlns:p14="http://schemas.microsoft.com/office/powerpoint/2010/main" val="31032130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1"/>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r>
              <a:rPr lang="en" sz="2667" b="1" dirty="0">
                <a:latin typeface="+mj-lt"/>
                <a:ea typeface="Times New Roman"/>
                <a:cs typeface="Times New Roman"/>
                <a:sym typeface="Times New Roman"/>
              </a:rPr>
              <a:t>History of Disney</a:t>
            </a:r>
            <a:endParaRPr sz="2667" dirty="0">
              <a:latin typeface="+mj-lt"/>
            </a:endParaRPr>
          </a:p>
        </p:txBody>
      </p:sp>
      <p:cxnSp>
        <p:nvCxnSpPr>
          <p:cNvPr id="178" name="Google Shape;178;p21"/>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sp>
        <p:nvSpPr>
          <p:cNvPr id="180" name="Google Shape;180;p21"/>
          <p:cNvSpPr/>
          <p:nvPr/>
        </p:nvSpPr>
        <p:spPr>
          <a:xfrm>
            <a:off x="459633" y="1370631"/>
            <a:ext cx="3199200" cy="496000"/>
          </a:xfrm>
          <a:prstGeom prst="rect">
            <a:avLst/>
          </a:prstGeom>
          <a:solidFill>
            <a:srgbClr val="0070C0"/>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lvl="0" algn="ctr"/>
            <a:r>
              <a:rPr lang="en" sz="1867" b="1" dirty="0">
                <a:solidFill>
                  <a:srgbClr val="FFFFFF"/>
                </a:solidFill>
                <a:latin typeface="+mj-lt"/>
                <a:ea typeface="Times New Roman"/>
                <a:cs typeface="Times New Roman"/>
                <a:sym typeface="Times New Roman"/>
              </a:rPr>
              <a:t>1984</a:t>
            </a:r>
          </a:p>
        </p:txBody>
      </p:sp>
      <p:sp>
        <p:nvSpPr>
          <p:cNvPr id="181" name="Google Shape;181;p21"/>
          <p:cNvSpPr/>
          <p:nvPr/>
        </p:nvSpPr>
        <p:spPr>
          <a:xfrm>
            <a:off x="459633" y="1960339"/>
            <a:ext cx="3199200" cy="3765415"/>
          </a:xfrm>
          <a:prstGeom prst="rect">
            <a:avLst/>
          </a:prstGeom>
          <a:solidFill>
            <a:schemeClr val="lt2"/>
          </a:solidFill>
          <a:ln>
            <a:noFill/>
          </a:ln>
        </p:spPr>
        <p:txBody>
          <a:bodyPr spcFirstLastPara="1" wrap="square" lIns="121900" tIns="121900" rIns="121900" bIns="121900" anchor="ctr" anchorCtr="0">
            <a:noAutofit/>
          </a:bodyPr>
          <a:lstStyle/>
          <a:p>
            <a:endParaRPr sz="1867">
              <a:latin typeface="+mj-lt"/>
            </a:endParaRPr>
          </a:p>
        </p:txBody>
      </p:sp>
      <p:sp>
        <p:nvSpPr>
          <p:cNvPr id="182" name="Google Shape;182;p21"/>
          <p:cNvSpPr txBox="1"/>
          <p:nvPr/>
        </p:nvSpPr>
        <p:spPr>
          <a:xfrm>
            <a:off x="395523" y="1973632"/>
            <a:ext cx="3171600" cy="590369"/>
          </a:xfrm>
          <a:prstGeom prst="rect">
            <a:avLst/>
          </a:prstGeom>
          <a:noFill/>
          <a:ln>
            <a:noFill/>
          </a:ln>
        </p:spPr>
        <p:txBody>
          <a:bodyPr spcFirstLastPara="1" wrap="square" lIns="121900" tIns="121900" rIns="121900" bIns="121900" anchor="t" anchorCtr="0">
            <a:noAutofit/>
          </a:bodyPr>
          <a:lstStyle/>
          <a:p>
            <a:pPr marL="380990" indent="-347125">
              <a:lnSpc>
                <a:spcPct val="115000"/>
              </a:lnSpc>
              <a:buSzPts val="1400"/>
              <a:buFont typeface="Times New Roman"/>
              <a:buChar char="❖"/>
            </a:pPr>
            <a:r>
              <a:rPr lang="en-CA" sz="1867" dirty="0">
                <a:latin typeface="+mj-lt"/>
                <a:ea typeface="Times New Roman"/>
                <a:cs typeface="Times New Roman"/>
                <a:sym typeface="Times New Roman"/>
              </a:rPr>
              <a:t>Michael Eisner and Frank Wells named chairman and president of Walt Disney Productions respectively</a:t>
            </a:r>
          </a:p>
          <a:p>
            <a:pPr marL="380990" indent="-347125">
              <a:lnSpc>
                <a:spcPct val="115000"/>
              </a:lnSpc>
              <a:buSzPts val="1400"/>
              <a:buFont typeface="Times New Roman"/>
              <a:buChar char="❖"/>
            </a:pPr>
            <a:r>
              <a:rPr lang="en-CA" sz="1867" dirty="0">
                <a:latin typeface="+mj-lt"/>
                <a:ea typeface="Times New Roman"/>
                <a:cs typeface="Times New Roman"/>
                <a:sym typeface="Times New Roman"/>
              </a:rPr>
              <a:t>The first Touchstone film Splash opens in theaters</a:t>
            </a:r>
          </a:p>
        </p:txBody>
      </p:sp>
      <p:sp>
        <p:nvSpPr>
          <p:cNvPr id="183" name="Google Shape;183;p21"/>
          <p:cNvSpPr/>
          <p:nvPr/>
        </p:nvSpPr>
        <p:spPr>
          <a:xfrm>
            <a:off x="4278523" y="1370631"/>
            <a:ext cx="3199200" cy="496000"/>
          </a:xfrm>
          <a:prstGeom prst="rect">
            <a:avLst/>
          </a:prstGeom>
          <a:solidFill>
            <a:srgbClr val="0070C0"/>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lvl="0" algn="ctr"/>
            <a:r>
              <a:rPr lang="en" sz="1867" b="1" dirty="0">
                <a:solidFill>
                  <a:srgbClr val="FFFFFF"/>
                </a:solidFill>
                <a:latin typeface="+mj-lt"/>
                <a:ea typeface="Times New Roman"/>
                <a:cs typeface="Times New Roman"/>
                <a:sym typeface="Times New Roman"/>
              </a:rPr>
              <a:t>1986</a:t>
            </a:r>
          </a:p>
        </p:txBody>
      </p:sp>
      <p:sp>
        <p:nvSpPr>
          <p:cNvPr id="184" name="Google Shape;184;p21"/>
          <p:cNvSpPr/>
          <p:nvPr/>
        </p:nvSpPr>
        <p:spPr>
          <a:xfrm>
            <a:off x="4286523" y="1960339"/>
            <a:ext cx="3183200" cy="3765415"/>
          </a:xfrm>
          <a:prstGeom prst="rect">
            <a:avLst/>
          </a:prstGeom>
          <a:solidFill>
            <a:schemeClr val="lt2"/>
          </a:solidFill>
          <a:ln>
            <a:noFill/>
          </a:ln>
        </p:spPr>
        <p:txBody>
          <a:bodyPr spcFirstLastPara="1" wrap="square" lIns="121900" tIns="121900" rIns="121900" bIns="121900" anchor="ctr" anchorCtr="0">
            <a:noAutofit/>
          </a:bodyPr>
          <a:lstStyle/>
          <a:p>
            <a:endParaRPr sz="1867" dirty="0">
              <a:latin typeface="+mj-lt"/>
            </a:endParaRPr>
          </a:p>
        </p:txBody>
      </p:sp>
      <p:sp>
        <p:nvSpPr>
          <p:cNvPr id="185" name="Google Shape;185;p21"/>
          <p:cNvSpPr txBox="1"/>
          <p:nvPr/>
        </p:nvSpPr>
        <p:spPr>
          <a:xfrm>
            <a:off x="4278523" y="1986650"/>
            <a:ext cx="3183200" cy="590369"/>
          </a:xfrm>
          <a:prstGeom prst="rect">
            <a:avLst/>
          </a:prstGeom>
          <a:noFill/>
          <a:ln>
            <a:noFill/>
          </a:ln>
        </p:spPr>
        <p:txBody>
          <a:bodyPr spcFirstLastPara="1" wrap="square" lIns="121900" tIns="121900" rIns="121900" bIns="121900" anchor="t" anchorCtr="0">
            <a:noAutofit/>
          </a:bodyPr>
          <a:lstStyle/>
          <a:p>
            <a:pPr marL="609585" indent="-423323">
              <a:lnSpc>
                <a:spcPct val="115000"/>
              </a:lnSpc>
              <a:buSzPts val="1400"/>
              <a:buFont typeface="Times New Roman"/>
              <a:buChar char="❖"/>
            </a:pPr>
            <a:r>
              <a:rPr lang="en-CA" sz="1867" dirty="0">
                <a:latin typeface="+mj-lt"/>
                <a:ea typeface="Times New Roman"/>
                <a:cs typeface="Times New Roman"/>
                <a:sym typeface="Times New Roman"/>
              </a:rPr>
              <a:t>Walt Disney Productions renamed to The Walt Disney Company</a:t>
            </a:r>
          </a:p>
        </p:txBody>
      </p:sp>
      <p:sp>
        <p:nvSpPr>
          <p:cNvPr id="186" name="Google Shape;186;p21"/>
          <p:cNvSpPr/>
          <p:nvPr/>
        </p:nvSpPr>
        <p:spPr>
          <a:xfrm>
            <a:off x="8269233" y="1370631"/>
            <a:ext cx="3199200" cy="496000"/>
          </a:xfrm>
          <a:prstGeom prst="rect">
            <a:avLst/>
          </a:prstGeom>
          <a:solidFill>
            <a:srgbClr val="0070C0"/>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lvl="0" algn="ctr"/>
            <a:r>
              <a:rPr lang="en" sz="1867" b="1" dirty="0">
                <a:solidFill>
                  <a:srgbClr val="FFFFFF"/>
                </a:solidFill>
                <a:latin typeface="+mj-lt"/>
                <a:ea typeface="Times New Roman"/>
                <a:cs typeface="Times New Roman"/>
                <a:sym typeface="Times New Roman"/>
              </a:rPr>
              <a:t>1987</a:t>
            </a:r>
          </a:p>
        </p:txBody>
      </p:sp>
      <p:sp>
        <p:nvSpPr>
          <p:cNvPr id="187" name="Google Shape;187;p21"/>
          <p:cNvSpPr/>
          <p:nvPr/>
        </p:nvSpPr>
        <p:spPr>
          <a:xfrm>
            <a:off x="8269233" y="1961349"/>
            <a:ext cx="3183200" cy="1219656"/>
          </a:xfrm>
          <a:prstGeom prst="rect">
            <a:avLst/>
          </a:prstGeom>
          <a:solidFill>
            <a:schemeClr val="lt2"/>
          </a:solidFill>
          <a:ln>
            <a:noFill/>
          </a:ln>
        </p:spPr>
        <p:txBody>
          <a:bodyPr spcFirstLastPara="1" wrap="square" lIns="121900" tIns="121900" rIns="121900" bIns="121900" anchor="ctr" anchorCtr="0">
            <a:noAutofit/>
          </a:bodyPr>
          <a:lstStyle/>
          <a:p>
            <a:endParaRPr sz="1867">
              <a:latin typeface="+mj-lt"/>
            </a:endParaRPr>
          </a:p>
        </p:txBody>
      </p:sp>
      <p:sp>
        <p:nvSpPr>
          <p:cNvPr id="188" name="Google Shape;188;p21"/>
          <p:cNvSpPr txBox="1"/>
          <p:nvPr/>
        </p:nvSpPr>
        <p:spPr>
          <a:xfrm>
            <a:off x="8261233" y="1960340"/>
            <a:ext cx="3199200" cy="1220665"/>
          </a:xfrm>
          <a:prstGeom prst="rect">
            <a:avLst/>
          </a:prstGeom>
          <a:noFill/>
          <a:ln>
            <a:noFill/>
          </a:ln>
        </p:spPr>
        <p:txBody>
          <a:bodyPr spcFirstLastPara="1" wrap="square" lIns="121900" tIns="121900" rIns="121900" bIns="121900" anchor="t" anchorCtr="0">
            <a:noAutofit/>
          </a:bodyPr>
          <a:lstStyle/>
          <a:p>
            <a:pPr marL="609585" indent="-423323">
              <a:lnSpc>
                <a:spcPct val="115000"/>
              </a:lnSpc>
              <a:buSzPts val="1400"/>
              <a:buFont typeface="Times New Roman"/>
              <a:buChar char="❖"/>
            </a:pPr>
            <a:r>
              <a:rPr lang="en-CA" sz="1867" dirty="0">
                <a:latin typeface="+mj-lt"/>
                <a:ea typeface="Times New Roman"/>
                <a:cs typeface="Times New Roman"/>
                <a:sym typeface="Times New Roman"/>
              </a:rPr>
              <a:t>The first Disney Store opens in Glendale, California</a:t>
            </a:r>
          </a:p>
        </p:txBody>
      </p:sp>
      <p:pic>
        <p:nvPicPr>
          <p:cNvPr id="3" name="Picture 2" descr="A group of people in a store&#10;&#10;Description automatically generated">
            <a:extLst>
              <a:ext uri="{FF2B5EF4-FFF2-40B4-BE49-F238E27FC236}">
                <a16:creationId xmlns:a16="http://schemas.microsoft.com/office/drawing/2014/main" id="{4BFF249C-5913-9B4B-B0AB-0E51613B025F}"/>
              </a:ext>
            </a:extLst>
          </p:cNvPr>
          <p:cNvPicPr>
            <a:picLocks noChangeAspect="1"/>
          </p:cNvPicPr>
          <p:nvPr/>
        </p:nvPicPr>
        <p:blipFill rotWithShape="1">
          <a:blip r:embed="rId3"/>
          <a:srcRect l="16205" r="9256"/>
          <a:stretch/>
        </p:blipFill>
        <p:spPr>
          <a:xfrm>
            <a:off x="8261233" y="3300950"/>
            <a:ext cx="3207200" cy="2413109"/>
          </a:xfrm>
          <a:prstGeom prst="rect">
            <a:avLst/>
          </a:prstGeom>
        </p:spPr>
      </p:pic>
      <p:sp>
        <p:nvSpPr>
          <p:cNvPr id="24" name="Google Shape;82;p17">
            <a:extLst>
              <a:ext uri="{FF2B5EF4-FFF2-40B4-BE49-F238E27FC236}">
                <a16:creationId xmlns:a16="http://schemas.microsoft.com/office/drawing/2014/main" id="{53C3A3F5-52B3-0648-AD0E-8467F02C1920}"/>
              </a:ext>
            </a:extLst>
          </p:cNvPr>
          <p:cNvSpPr/>
          <p:nvPr/>
        </p:nvSpPr>
        <p:spPr>
          <a:xfrm>
            <a:off x="0" y="6482300"/>
            <a:ext cx="12203837" cy="375600"/>
          </a:xfrm>
          <a:prstGeom prst="rect">
            <a:avLst/>
          </a:prstGeom>
          <a:solidFill>
            <a:srgbClr val="0070C0"/>
          </a:solidFill>
          <a:ln>
            <a:noFill/>
          </a:ln>
        </p:spPr>
        <p:txBody>
          <a:bodyPr spcFirstLastPara="1" wrap="square" lIns="121900" tIns="121900" rIns="121900" bIns="121900" anchor="ctr" anchorCtr="0">
            <a:noAutofit/>
          </a:bodyPr>
          <a:lstStyle/>
          <a:p>
            <a:endParaRPr sz="1867">
              <a:latin typeface="+mj-lt"/>
            </a:endParaRPr>
          </a:p>
        </p:txBody>
      </p:sp>
      <p:sp>
        <p:nvSpPr>
          <p:cNvPr id="25" name="Google Shape;83;p17">
            <a:extLst>
              <a:ext uri="{FF2B5EF4-FFF2-40B4-BE49-F238E27FC236}">
                <a16:creationId xmlns:a16="http://schemas.microsoft.com/office/drawing/2014/main" id="{0DD3A8F6-BF6A-6640-BDB0-ED8861E67356}"/>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Overview</a:t>
            </a:r>
            <a:endParaRPr sz="933" b="1" dirty="0">
              <a:solidFill>
                <a:schemeClr val="tx1"/>
              </a:solidFill>
              <a:latin typeface="+mj-lt"/>
            </a:endParaRPr>
          </a:p>
        </p:txBody>
      </p:sp>
      <p:sp>
        <p:nvSpPr>
          <p:cNvPr id="26" name="Google Shape;84;p17">
            <a:extLst>
              <a:ext uri="{FF2B5EF4-FFF2-40B4-BE49-F238E27FC236}">
                <a16:creationId xmlns:a16="http://schemas.microsoft.com/office/drawing/2014/main" id="{A0E4D9DC-96CC-9645-B850-BDC94B2F860A}"/>
              </a:ext>
            </a:extLst>
          </p:cNvPr>
          <p:cNvSpPr/>
          <p:nvPr/>
        </p:nvSpPr>
        <p:spPr>
          <a:xfrm>
            <a:off x="22048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Stock Performance </a:t>
            </a:r>
            <a:endParaRPr sz="933" b="1" dirty="0">
              <a:solidFill>
                <a:schemeClr val="tx1"/>
              </a:solidFill>
              <a:latin typeface="+mj-lt"/>
            </a:endParaRPr>
          </a:p>
        </p:txBody>
      </p:sp>
      <p:sp>
        <p:nvSpPr>
          <p:cNvPr id="27" name="Google Shape;85;p17">
            <a:extLst>
              <a:ext uri="{FF2B5EF4-FFF2-40B4-BE49-F238E27FC236}">
                <a16:creationId xmlns:a16="http://schemas.microsoft.com/office/drawing/2014/main" id="{A47C47B8-1F09-6645-B885-6EB9B5C5494B}"/>
              </a:ext>
            </a:extLst>
          </p:cNvPr>
          <p:cNvSpPr/>
          <p:nvPr/>
        </p:nvSpPr>
        <p:spPr>
          <a:xfrm>
            <a:off x="52672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Notable Events</a:t>
            </a:r>
            <a:endParaRPr sz="933" b="1" dirty="0">
              <a:latin typeface="+mj-lt"/>
            </a:endParaRPr>
          </a:p>
        </p:txBody>
      </p:sp>
      <p:sp>
        <p:nvSpPr>
          <p:cNvPr id="28" name="Google Shape;86;p17">
            <a:extLst>
              <a:ext uri="{FF2B5EF4-FFF2-40B4-BE49-F238E27FC236}">
                <a16:creationId xmlns:a16="http://schemas.microsoft.com/office/drawing/2014/main" id="{F29EBD86-C3A4-8747-BC8D-78D9AC7C7491}"/>
              </a:ext>
            </a:extLst>
          </p:cNvPr>
          <p:cNvSpPr/>
          <p:nvPr/>
        </p:nvSpPr>
        <p:spPr>
          <a:xfrm>
            <a:off x="67984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Management Overview</a:t>
            </a:r>
            <a:endParaRPr sz="933" b="1" dirty="0">
              <a:latin typeface="+mj-lt"/>
            </a:endParaRPr>
          </a:p>
        </p:txBody>
      </p:sp>
      <p:sp>
        <p:nvSpPr>
          <p:cNvPr id="29" name="Google Shape;87;p17">
            <a:extLst>
              <a:ext uri="{FF2B5EF4-FFF2-40B4-BE49-F238E27FC236}">
                <a16:creationId xmlns:a16="http://schemas.microsoft.com/office/drawing/2014/main" id="{FD969017-AF16-6E44-B82E-2E355A25D002}"/>
              </a:ext>
            </a:extLst>
          </p:cNvPr>
          <p:cNvSpPr/>
          <p:nvPr/>
        </p:nvSpPr>
        <p:spPr>
          <a:xfrm>
            <a:off x="83296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Financial Statements</a:t>
            </a:r>
            <a:endParaRPr sz="933" b="1" dirty="0">
              <a:latin typeface="+mj-lt"/>
            </a:endParaRPr>
          </a:p>
        </p:txBody>
      </p:sp>
      <p:sp>
        <p:nvSpPr>
          <p:cNvPr id="30" name="Google Shape;88;p17">
            <a:extLst>
              <a:ext uri="{FF2B5EF4-FFF2-40B4-BE49-F238E27FC236}">
                <a16:creationId xmlns:a16="http://schemas.microsoft.com/office/drawing/2014/main" id="{4E553E15-4DFC-1E44-A07A-F5E009403BCC}"/>
              </a:ext>
            </a:extLst>
          </p:cNvPr>
          <p:cNvSpPr/>
          <p:nvPr/>
        </p:nvSpPr>
        <p:spPr>
          <a:xfrm>
            <a:off x="3736017" y="6541700"/>
            <a:ext cx="1531200" cy="256800"/>
          </a:xfrm>
          <a:prstGeom prst="chevron">
            <a:avLst>
              <a:gd name="adj" fmla="val 50000"/>
            </a:avLst>
          </a:prstGeom>
          <a:solidFill>
            <a:schemeClr val="tx1">
              <a:lumMod val="65000"/>
              <a:lumOff val="3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bg1"/>
                </a:solidFill>
                <a:latin typeface="+mj-lt"/>
              </a:rPr>
              <a:t>Company Overview</a:t>
            </a:r>
            <a:endParaRPr sz="933" b="1" dirty="0">
              <a:solidFill>
                <a:schemeClr val="bg1"/>
              </a:solidFill>
              <a:latin typeface="+mj-lt"/>
            </a:endParaRPr>
          </a:p>
        </p:txBody>
      </p:sp>
      <p:sp>
        <p:nvSpPr>
          <p:cNvPr id="31" name="Google Shape;89;p17">
            <a:extLst>
              <a:ext uri="{FF2B5EF4-FFF2-40B4-BE49-F238E27FC236}">
                <a16:creationId xmlns:a16="http://schemas.microsoft.com/office/drawing/2014/main" id="{F84B8BAB-46D2-2746-86F2-FDF8D5B8C66E}"/>
              </a:ext>
            </a:extLst>
          </p:cNvPr>
          <p:cNvSpPr/>
          <p:nvPr/>
        </p:nvSpPr>
        <p:spPr>
          <a:xfrm>
            <a:off x="98608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Recommendation</a:t>
            </a:r>
            <a:endParaRPr sz="933" b="1" dirty="0">
              <a:latin typeface="+mj-lt"/>
            </a:endParaRPr>
          </a:p>
        </p:txBody>
      </p:sp>
    </p:spTree>
    <p:extLst>
      <p:ext uri="{BB962C8B-B14F-4D97-AF65-F5344CB8AC3E}">
        <p14:creationId xmlns:p14="http://schemas.microsoft.com/office/powerpoint/2010/main" val="87002103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1"/>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r>
              <a:rPr lang="en" sz="2667" b="1" dirty="0">
                <a:latin typeface="+mj-lt"/>
                <a:ea typeface="Times New Roman"/>
                <a:cs typeface="Times New Roman"/>
                <a:sym typeface="Times New Roman"/>
              </a:rPr>
              <a:t>History of Disney</a:t>
            </a:r>
            <a:endParaRPr sz="2667" dirty="0">
              <a:latin typeface="+mj-lt"/>
            </a:endParaRPr>
          </a:p>
        </p:txBody>
      </p:sp>
      <p:cxnSp>
        <p:nvCxnSpPr>
          <p:cNvPr id="178" name="Google Shape;178;p21"/>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sp>
        <p:nvSpPr>
          <p:cNvPr id="180" name="Google Shape;180;p21"/>
          <p:cNvSpPr/>
          <p:nvPr/>
        </p:nvSpPr>
        <p:spPr>
          <a:xfrm>
            <a:off x="459633" y="1370631"/>
            <a:ext cx="3199200" cy="496000"/>
          </a:xfrm>
          <a:prstGeom prst="rect">
            <a:avLst/>
          </a:prstGeom>
          <a:solidFill>
            <a:srgbClr val="0070C0"/>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lvl="0" algn="ctr"/>
            <a:r>
              <a:rPr lang="en" sz="1867" b="1" dirty="0">
                <a:solidFill>
                  <a:srgbClr val="FFFFFF"/>
                </a:solidFill>
                <a:latin typeface="+mj-lt"/>
                <a:ea typeface="Times New Roman"/>
                <a:cs typeface="Times New Roman"/>
                <a:sym typeface="Times New Roman"/>
              </a:rPr>
              <a:t>1996</a:t>
            </a:r>
          </a:p>
        </p:txBody>
      </p:sp>
      <p:sp>
        <p:nvSpPr>
          <p:cNvPr id="181" name="Google Shape;181;p21"/>
          <p:cNvSpPr/>
          <p:nvPr/>
        </p:nvSpPr>
        <p:spPr>
          <a:xfrm>
            <a:off x="459633" y="1960339"/>
            <a:ext cx="3199200" cy="3765415"/>
          </a:xfrm>
          <a:prstGeom prst="rect">
            <a:avLst/>
          </a:prstGeom>
          <a:solidFill>
            <a:schemeClr val="lt2"/>
          </a:solidFill>
          <a:ln>
            <a:noFill/>
          </a:ln>
        </p:spPr>
        <p:txBody>
          <a:bodyPr spcFirstLastPara="1" wrap="square" lIns="121900" tIns="121900" rIns="121900" bIns="121900" anchor="ctr" anchorCtr="0">
            <a:noAutofit/>
          </a:bodyPr>
          <a:lstStyle/>
          <a:p>
            <a:endParaRPr sz="1867">
              <a:latin typeface="+mj-lt"/>
            </a:endParaRPr>
          </a:p>
        </p:txBody>
      </p:sp>
      <p:sp>
        <p:nvSpPr>
          <p:cNvPr id="182" name="Google Shape;182;p21"/>
          <p:cNvSpPr txBox="1"/>
          <p:nvPr/>
        </p:nvSpPr>
        <p:spPr>
          <a:xfrm>
            <a:off x="404278" y="1866631"/>
            <a:ext cx="3171600" cy="590369"/>
          </a:xfrm>
          <a:prstGeom prst="rect">
            <a:avLst/>
          </a:prstGeom>
          <a:noFill/>
          <a:ln>
            <a:noFill/>
          </a:ln>
        </p:spPr>
        <p:txBody>
          <a:bodyPr spcFirstLastPara="1" wrap="square" lIns="121900" tIns="121900" rIns="121900" bIns="121900" anchor="t" anchorCtr="0">
            <a:noAutofit/>
          </a:bodyPr>
          <a:lstStyle/>
          <a:p>
            <a:pPr marL="380990" indent="-347125">
              <a:lnSpc>
                <a:spcPct val="115000"/>
              </a:lnSpc>
              <a:buSzPts val="1400"/>
              <a:buFont typeface="Times New Roman"/>
              <a:buChar char="❖"/>
            </a:pPr>
            <a:r>
              <a:rPr lang="en-CA" sz="1867" dirty="0">
                <a:latin typeface="+mj-lt"/>
                <a:ea typeface="Times New Roman"/>
                <a:cs typeface="Times New Roman"/>
                <a:sym typeface="Times New Roman"/>
              </a:rPr>
              <a:t>Stockholders approve of Disney merger with Capital Cities/ABC</a:t>
            </a:r>
          </a:p>
        </p:txBody>
      </p:sp>
      <p:sp>
        <p:nvSpPr>
          <p:cNvPr id="183" name="Google Shape;183;p21"/>
          <p:cNvSpPr/>
          <p:nvPr/>
        </p:nvSpPr>
        <p:spPr>
          <a:xfrm>
            <a:off x="4278523" y="1370631"/>
            <a:ext cx="3199200" cy="496000"/>
          </a:xfrm>
          <a:prstGeom prst="rect">
            <a:avLst/>
          </a:prstGeom>
          <a:solidFill>
            <a:srgbClr val="0070C0"/>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lvl="0" algn="ctr"/>
            <a:r>
              <a:rPr lang="en" sz="1867" b="1" dirty="0">
                <a:solidFill>
                  <a:srgbClr val="FFFFFF"/>
                </a:solidFill>
                <a:latin typeface="+mj-lt"/>
                <a:ea typeface="Times New Roman"/>
                <a:cs typeface="Times New Roman"/>
                <a:sym typeface="Times New Roman"/>
              </a:rPr>
              <a:t>2005</a:t>
            </a:r>
          </a:p>
        </p:txBody>
      </p:sp>
      <p:sp>
        <p:nvSpPr>
          <p:cNvPr id="184" name="Google Shape;184;p21"/>
          <p:cNvSpPr/>
          <p:nvPr/>
        </p:nvSpPr>
        <p:spPr>
          <a:xfrm>
            <a:off x="4286523" y="1960340"/>
            <a:ext cx="3183200" cy="1030426"/>
          </a:xfrm>
          <a:prstGeom prst="rect">
            <a:avLst/>
          </a:prstGeom>
          <a:solidFill>
            <a:schemeClr val="lt2"/>
          </a:solidFill>
          <a:ln>
            <a:noFill/>
          </a:ln>
        </p:spPr>
        <p:txBody>
          <a:bodyPr spcFirstLastPara="1" wrap="square" lIns="121900" tIns="121900" rIns="121900" bIns="121900" anchor="ctr" anchorCtr="0">
            <a:noAutofit/>
          </a:bodyPr>
          <a:lstStyle/>
          <a:p>
            <a:endParaRPr sz="1867" dirty="0">
              <a:latin typeface="+mj-lt"/>
            </a:endParaRPr>
          </a:p>
        </p:txBody>
      </p:sp>
      <p:sp>
        <p:nvSpPr>
          <p:cNvPr id="185" name="Google Shape;185;p21"/>
          <p:cNvSpPr txBox="1"/>
          <p:nvPr/>
        </p:nvSpPr>
        <p:spPr>
          <a:xfrm>
            <a:off x="4286523" y="1866631"/>
            <a:ext cx="3183200" cy="590369"/>
          </a:xfrm>
          <a:prstGeom prst="rect">
            <a:avLst/>
          </a:prstGeom>
          <a:noFill/>
          <a:ln>
            <a:noFill/>
          </a:ln>
        </p:spPr>
        <p:txBody>
          <a:bodyPr spcFirstLastPara="1" wrap="square" lIns="121900" tIns="121900" rIns="121900" bIns="121900" anchor="t" anchorCtr="0">
            <a:noAutofit/>
          </a:bodyPr>
          <a:lstStyle/>
          <a:p>
            <a:pPr marL="609585" indent="-423323">
              <a:lnSpc>
                <a:spcPct val="115000"/>
              </a:lnSpc>
              <a:buSzPts val="1400"/>
              <a:buFont typeface="Times New Roman"/>
              <a:buChar char="❖"/>
            </a:pPr>
            <a:r>
              <a:rPr lang="en-CA" sz="1867" dirty="0">
                <a:latin typeface="+mj-lt"/>
                <a:ea typeface="Times New Roman"/>
                <a:cs typeface="Times New Roman"/>
                <a:sym typeface="Times New Roman"/>
              </a:rPr>
              <a:t>Robert A. </a:t>
            </a:r>
            <a:r>
              <a:rPr lang="en-CA" sz="1867" dirty="0" err="1">
                <a:latin typeface="+mj-lt"/>
                <a:ea typeface="Times New Roman"/>
                <a:cs typeface="Times New Roman"/>
                <a:sym typeface="Times New Roman"/>
              </a:rPr>
              <a:t>Iger</a:t>
            </a:r>
            <a:r>
              <a:rPr lang="en-CA" sz="1867" dirty="0">
                <a:latin typeface="+mj-lt"/>
                <a:ea typeface="Times New Roman"/>
                <a:cs typeface="Times New Roman"/>
                <a:sym typeface="Times New Roman"/>
              </a:rPr>
              <a:t> becomes Chief Executive Officer</a:t>
            </a:r>
          </a:p>
        </p:txBody>
      </p:sp>
      <p:sp>
        <p:nvSpPr>
          <p:cNvPr id="186" name="Google Shape;186;p21"/>
          <p:cNvSpPr/>
          <p:nvPr/>
        </p:nvSpPr>
        <p:spPr>
          <a:xfrm>
            <a:off x="8269233" y="1370631"/>
            <a:ext cx="3199200" cy="496000"/>
          </a:xfrm>
          <a:prstGeom prst="rect">
            <a:avLst/>
          </a:prstGeom>
          <a:solidFill>
            <a:srgbClr val="0070C0"/>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lvl="0" algn="ctr"/>
            <a:r>
              <a:rPr lang="en" sz="1867" b="1" dirty="0">
                <a:solidFill>
                  <a:srgbClr val="FFFFFF"/>
                </a:solidFill>
                <a:latin typeface="+mj-lt"/>
                <a:ea typeface="Times New Roman"/>
                <a:cs typeface="Times New Roman"/>
                <a:sym typeface="Times New Roman"/>
              </a:rPr>
              <a:t>2006</a:t>
            </a:r>
          </a:p>
        </p:txBody>
      </p:sp>
      <p:sp>
        <p:nvSpPr>
          <p:cNvPr id="187" name="Google Shape;187;p21"/>
          <p:cNvSpPr/>
          <p:nvPr/>
        </p:nvSpPr>
        <p:spPr>
          <a:xfrm>
            <a:off x="8269233" y="1961349"/>
            <a:ext cx="3183200" cy="1030426"/>
          </a:xfrm>
          <a:prstGeom prst="rect">
            <a:avLst/>
          </a:prstGeom>
          <a:solidFill>
            <a:schemeClr val="lt2"/>
          </a:solidFill>
          <a:ln>
            <a:noFill/>
          </a:ln>
        </p:spPr>
        <p:txBody>
          <a:bodyPr spcFirstLastPara="1" wrap="square" lIns="121900" tIns="121900" rIns="121900" bIns="121900" anchor="ctr" anchorCtr="0">
            <a:noAutofit/>
          </a:bodyPr>
          <a:lstStyle/>
          <a:p>
            <a:endParaRPr sz="1867">
              <a:latin typeface="+mj-lt"/>
            </a:endParaRPr>
          </a:p>
        </p:txBody>
      </p:sp>
      <p:sp>
        <p:nvSpPr>
          <p:cNvPr id="188" name="Google Shape;188;p21"/>
          <p:cNvSpPr txBox="1"/>
          <p:nvPr/>
        </p:nvSpPr>
        <p:spPr>
          <a:xfrm>
            <a:off x="8253233" y="1866631"/>
            <a:ext cx="3199200" cy="932491"/>
          </a:xfrm>
          <a:prstGeom prst="rect">
            <a:avLst/>
          </a:prstGeom>
          <a:noFill/>
          <a:ln>
            <a:noFill/>
          </a:ln>
        </p:spPr>
        <p:txBody>
          <a:bodyPr spcFirstLastPara="1" wrap="square" lIns="121900" tIns="121900" rIns="121900" bIns="121900" anchor="t" anchorCtr="0">
            <a:noAutofit/>
          </a:bodyPr>
          <a:lstStyle/>
          <a:p>
            <a:pPr marL="609585" indent="-423323">
              <a:lnSpc>
                <a:spcPct val="115000"/>
              </a:lnSpc>
              <a:buSzPts val="1400"/>
              <a:buFont typeface="Times New Roman"/>
              <a:buChar char="❖"/>
            </a:pPr>
            <a:r>
              <a:rPr lang="en-CA" sz="1867" dirty="0">
                <a:latin typeface="+mj-lt"/>
                <a:ea typeface="Times New Roman"/>
                <a:cs typeface="Times New Roman"/>
                <a:sym typeface="Times New Roman"/>
              </a:rPr>
              <a:t>Disney purchases Pixar Animation Studios</a:t>
            </a:r>
          </a:p>
        </p:txBody>
      </p:sp>
      <p:pic>
        <p:nvPicPr>
          <p:cNvPr id="5" name="Picture 4" descr="A picture containing person, outdoor, grass, child&#10;&#10;Description automatically generated">
            <a:extLst>
              <a:ext uri="{FF2B5EF4-FFF2-40B4-BE49-F238E27FC236}">
                <a16:creationId xmlns:a16="http://schemas.microsoft.com/office/drawing/2014/main" id="{11EB9718-B48B-8846-8592-3DCDBFDFB02A}"/>
              </a:ext>
            </a:extLst>
          </p:cNvPr>
          <p:cNvPicPr>
            <a:picLocks noChangeAspect="1"/>
          </p:cNvPicPr>
          <p:nvPr/>
        </p:nvPicPr>
        <p:blipFill rotWithShape="1">
          <a:blip r:embed="rId3"/>
          <a:srcRect l="15390" t="3867" r="18607" b="1957"/>
          <a:stretch/>
        </p:blipFill>
        <p:spPr>
          <a:xfrm>
            <a:off x="4278523" y="3162483"/>
            <a:ext cx="3206705" cy="2563271"/>
          </a:xfrm>
          <a:prstGeom prst="rect">
            <a:avLst/>
          </a:prstGeom>
        </p:spPr>
      </p:pic>
      <p:pic>
        <p:nvPicPr>
          <p:cNvPr id="7" name="Picture 6" descr="A picture containing outdoor, table, sitting, person&#10;&#10;Description automatically generated">
            <a:extLst>
              <a:ext uri="{FF2B5EF4-FFF2-40B4-BE49-F238E27FC236}">
                <a16:creationId xmlns:a16="http://schemas.microsoft.com/office/drawing/2014/main" id="{EADFB1B1-919C-C34C-B400-0D34C493A6E5}"/>
              </a:ext>
            </a:extLst>
          </p:cNvPr>
          <p:cNvPicPr>
            <a:picLocks noChangeAspect="1"/>
          </p:cNvPicPr>
          <p:nvPr/>
        </p:nvPicPr>
        <p:blipFill rotWithShape="1">
          <a:blip r:embed="rId4"/>
          <a:srcRect l="34289" r="-329" b="6022"/>
          <a:stretch/>
        </p:blipFill>
        <p:spPr>
          <a:xfrm>
            <a:off x="8261233" y="3162482"/>
            <a:ext cx="3207200" cy="2563271"/>
          </a:xfrm>
          <a:prstGeom prst="rect">
            <a:avLst/>
          </a:prstGeom>
        </p:spPr>
      </p:pic>
      <p:sp>
        <p:nvSpPr>
          <p:cNvPr id="25" name="Google Shape;82;p17">
            <a:extLst>
              <a:ext uri="{FF2B5EF4-FFF2-40B4-BE49-F238E27FC236}">
                <a16:creationId xmlns:a16="http://schemas.microsoft.com/office/drawing/2014/main" id="{54FF0014-AA7F-084F-8639-FE7DE8DAC417}"/>
              </a:ext>
            </a:extLst>
          </p:cNvPr>
          <p:cNvSpPr/>
          <p:nvPr/>
        </p:nvSpPr>
        <p:spPr>
          <a:xfrm>
            <a:off x="0" y="6482300"/>
            <a:ext cx="12203837" cy="375600"/>
          </a:xfrm>
          <a:prstGeom prst="rect">
            <a:avLst/>
          </a:prstGeom>
          <a:solidFill>
            <a:srgbClr val="0070C0"/>
          </a:solidFill>
          <a:ln>
            <a:noFill/>
          </a:ln>
        </p:spPr>
        <p:txBody>
          <a:bodyPr spcFirstLastPara="1" wrap="square" lIns="121900" tIns="121900" rIns="121900" bIns="121900" anchor="ctr" anchorCtr="0">
            <a:noAutofit/>
          </a:bodyPr>
          <a:lstStyle/>
          <a:p>
            <a:endParaRPr sz="1867">
              <a:latin typeface="+mj-lt"/>
            </a:endParaRPr>
          </a:p>
        </p:txBody>
      </p:sp>
      <p:sp>
        <p:nvSpPr>
          <p:cNvPr id="26" name="Google Shape;83;p17">
            <a:extLst>
              <a:ext uri="{FF2B5EF4-FFF2-40B4-BE49-F238E27FC236}">
                <a16:creationId xmlns:a16="http://schemas.microsoft.com/office/drawing/2014/main" id="{0F61D1FA-BC63-A94A-9276-799A5A4763BF}"/>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Overview</a:t>
            </a:r>
            <a:endParaRPr sz="933" b="1" dirty="0">
              <a:solidFill>
                <a:schemeClr val="tx1"/>
              </a:solidFill>
              <a:latin typeface="+mj-lt"/>
            </a:endParaRPr>
          </a:p>
        </p:txBody>
      </p:sp>
      <p:sp>
        <p:nvSpPr>
          <p:cNvPr id="27" name="Google Shape;84;p17">
            <a:extLst>
              <a:ext uri="{FF2B5EF4-FFF2-40B4-BE49-F238E27FC236}">
                <a16:creationId xmlns:a16="http://schemas.microsoft.com/office/drawing/2014/main" id="{64B6E71A-E704-6F4A-8C53-60DA731FA7E9}"/>
              </a:ext>
            </a:extLst>
          </p:cNvPr>
          <p:cNvSpPr/>
          <p:nvPr/>
        </p:nvSpPr>
        <p:spPr>
          <a:xfrm>
            <a:off x="22048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Stock Performance </a:t>
            </a:r>
            <a:endParaRPr sz="933" b="1" dirty="0">
              <a:solidFill>
                <a:schemeClr val="tx1"/>
              </a:solidFill>
              <a:latin typeface="+mj-lt"/>
            </a:endParaRPr>
          </a:p>
        </p:txBody>
      </p:sp>
      <p:sp>
        <p:nvSpPr>
          <p:cNvPr id="28" name="Google Shape;85;p17">
            <a:extLst>
              <a:ext uri="{FF2B5EF4-FFF2-40B4-BE49-F238E27FC236}">
                <a16:creationId xmlns:a16="http://schemas.microsoft.com/office/drawing/2014/main" id="{4DDDE42C-65DD-6B43-B02A-0844C964802C}"/>
              </a:ext>
            </a:extLst>
          </p:cNvPr>
          <p:cNvSpPr/>
          <p:nvPr/>
        </p:nvSpPr>
        <p:spPr>
          <a:xfrm>
            <a:off x="52672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Notable Events</a:t>
            </a:r>
            <a:endParaRPr sz="933" b="1" dirty="0">
              <a:latin typeface="+mj-lt"/>
            </a:endParaRPr>
          </a:p>
        </p:txBody>
      </p:sp>
      <p:sp>
        <p:nvSpPr>
          <p:cNvPr id="29" name="Google Shape;86;p17">
            <a:extLst>
              <a:ext uri="{FF2B5EF4-FFF2-40B4-BE49-F238E27FC236}">
                <a16:creationId xmlns:a16="http://schemas.microsoft.com/office/drawing/2014/main" id="{A99C2244-538E-814C-BEB4-6EFB3E8B4616}"/>
              </a:ext>
            </a:extLst>
          </p:cNvPr>
          <p:cNvSpPr/>
          <p:nvPr/>
        </p:nvSpPr>
        <p:spPr>
          <a:xfrm>
            <a:off x="67984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Management Overview</a:t>
            </a:r>
            <a:endParaRPr sz="933" b="1" dirty="0">
              <a:latin typeface="+mj-lt"/>
            </a:endParaRPr>
          </a:p>
        </p:txBody>
      </p:sp>
      <p:sp>
        <p:nvSpPr>
          <p:cNvPr id="30" name="Google Shape;87;p17">
            <a:extLst>
              <a:ext uri="{FF2B5EF4-FFF2-40B4-BE49-F238E27FC236}">
                <a16:creationId xmlns:a16="http://schemas.microsoft.com/office/drawing/2014/main" id="{C85494D1-A624-3B46-A1F7-E4DFEE8C97EE}"/>
              </a:ext>
            </a:extLst>
          </p:cNvPr>
          <p:cNvSpPr/>
          <p:nvPr/>
        </p:nvSpPr>
        <p:spPr>
          <a:xfrm>
            <a:off x="83296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Financial Statements</a:t>
            </a:r>
            <a:endParaRPr sz="933" b="1" dirty="0">
              <a:latin typeface="+mj-lt"/>
            </a:endParaRPr>
          </a:p>
        </p:txBody>
      </p:sp>
      <p:sp>
        <p:nvSpPr>
          <p:cNvPr id="31" name="Google Shape;88;p17">
            <a:extLst>
              <a:ext uri="{FF2B5EF4-FFF2-40B4-BE49-F238E27FC236}">
                <a16:creationId xmlns:a16="http://schemas.microsoft.com/office/drawing/2014/main" id="{ADFF121B-48C3-4848-AB86-81802612C476}"/>
              </a:ext>
            </a:extLst>
          </p:cNvPr>
          <p:cNvSpPr/>
          <p:nvPr/>
        </p:nvSpPr>
        <p:spPr>
          <a:xfrm>
            <a:off x="3736017" y="6541700"/>
            <a:ext cx="1531200" cy="256800"/>
          </a:xfrm>
          <a:prstGeom prst="chevron">
            <a:avLst>
              <a:gd name="adj" fmla="val 50000"/>
            </a:avLst>
          </a:prstGeom>
          <a:solidFill>
            <a:schemeClr val="tx1">
              <a:lumMod val="65000"/>
              <a:lumOff val="3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bg1"/>
                </a:solidFill>
                <a:latin typeface="+mj-lt"/>
              </a:rPr>
              <a:t>Company Overview</a:t>
            </a:r>
            <a:endParaRPr sz="933" b="1" dirty="0">
              <a:solidFill>
                <a:schemeClr val="bg1"/>
              </a:solidFill>
              <a:latin typeface="+mj-lt"/>
            </a:endParaRPr>
          </a:p>
        </p:txBody>
      </p:sp>
      <p:sp>
        <p:nvSpPr>
          <p:cNvPr id="32" name="Google Shape;89;p17">
            <a:extLst>
              <a:ext uri="{FF2B5EF4-FFF2-40B4-BE49-F238E27FC236}">
                <a16:creationId xmlns:a16="http://schemas.microsoft.com/office/drawing/2014/main" id="{528ACCA8-3E39-8B44-ABD5-59F7303CF8D1}"/>
              </a:ext>
            </a:extLst>
          </p:cNvPr>
          <p:cNvSpPr/>
          <p:nvPr/>
        </p:nvSpPr>
        <p:spPr>
          <a:xfrm>
            <a:off x="98608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Recommendation</a:t>
            </a:r>
            <a:endParaRPr sz="933" b="1" dirty="0">
              <a:latin typeface="+mj-lt"/>
            </a:endParaRPr>
          </a:p>
        </p:txBody>
      </p:sp>
    </p:spTree>
    <p:extLst>
      <p:ext uri="{BB962C8B-B14F-4D97-AF65-F5344CB8AC3E}">
        <p14:creationId xmlns:p14="http://schemas.microsoft.com/office/powerpoint/2010/main" val="119536587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1"/>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r>
              <a:rPr lang="en" sz="2667" b="1" dirty="0">
                <a:latin typeface="+mj-lt"/>
                <a:ea typeface="Times New Roman"/>
                <a:cs typeface="Times New Roman"/>
                <a:sym typeface="Times New Roman"/>
              </a:rPr>
              <a:t>History of Disney</a:t>
            </a:r>
            <a:endParaRPr sz="2667" dirty="0">
              <a:latin typeface="+mj-lt"/>
            </a:endParaRPr>
          </a:p>
        </p:txBody>
      </p:sp>
      <p:cxnSp>
        <p:nvCxnSpPr>
          <p:cNvPr id="178" name="Google Shape;178;p21"/>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sp>
        <p:nvSpPr>
          <p:cNvPr id="180" name="Google Shape;180;p21"/>
          <p:cNvSpPr/>
          <p:nvPr/>
        </p:nvSpPr>
        <p:spPr>
          <a:xfrm>
            <a:off x="459633" y="1370631"/>
            <a:ext cx="3199200" cy="496000"/>
          </a:xfrm>
          <a:prstGeom prst="rect">
            <a:avLst/>
          </a:prstGeom>
          <a:solidFill>
            <a:srgbClr val="0070C0"/>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lvl="0" algn="ctr"/>
            <a:r>
              <a:rPr lang="en" sz="1867" b="1" dirty="0">
                <a:solidFill>
                  <a:srgbClr val="FFFFFF"/>
                </a:solidFill>
                <a:latin typeface="+mj-lt"/>
                <a:ea typeface="Times New Roman"/>
                <a:cs typeface="Times New Roman"/>
                <a:sym typeface="Times New Roman"/>
              </a:rPr>
              <a:t>2009</a:t>
            </a:r>
          </a:p>
        </p:txBody>
      </p:sp>
      <p:sp>
        <p:nvSpPr>
          <p:cNvPr id="181" name="Google Shape;181;p21"/>
          <p:cNvSpPr/>
          <p:nvPr/>
        </p:nvSpPr>
        <p:spPr>
          <a:xfrm>
            <a:off x="459633" y="1960338"/>
            <a:ext cx="3199200" cy="1097235"/>
          </a:xfrm>
          <a:prstGeom prst="rect">
            <a:avLst/>
          </a:prstGeom>
          <a:solidFill>
            <a:schemeClr val="lt2"/>
          </a:solidFill>
          <a:ln>
            <a:noFill/>
          </a:ln>
        </p:spPr>
        <p:txBody>
          <a:bodyPr spcFirstLastPara="1" wrap="square" lIns="121900" tIns="121900" rIns="121900" bIns="121900" anchor="ctr" anchorCtr="0">
            <a:noAutofit/>
          </a:bodyPr>
          <a:lstStyle/>
          <a:p>
            <a:endParaRPr sz="1867">
              <a:latin typeface="+mj-lt"/>
            </a:endParaRPr>
          </a:p>
        </p:txBody>
      </p:sp>
      <p:sp>
        <p:nvSpPr>
          <p:cNvPr id="182" name="Google Shape;182;p21"/>
          <p:cNvSpPr txBox="1"/>
          <p:nvPr/>
        </p:nvSpPr>
        <p:spPr>
          <a:xfrm>
            <a:off x="395523" y="1973632"/>
            <a:ext cx="3263310" cy="590369"/>
          </a:xfrm>
          <a:prstGeom prst="rect">
            <a:avLst/>
          </a:prstGeom>
          <a:noFill/>
          <a:ln>
            <a:noFill/>
          </a:ln>
        </p:spPr>
        <p:txBody>
          <a:bodyPr spcFirstLastPara="1" wrap="square" lIns="121900" tIns="121900" rIns="121900" bIns="121900" anchor="t" anchorCtr="0">
            <a:noAutofit/>
          </a:bodyPr>
          <a:lstStyle/>
          <a:p>
            <a:pPr marL="380990" indent="-347125">
              <a:lnSpc>
                <a:spcPct val="115000"/>
              </a:lnSpc>
              <a:buSzPts val="1400"/>
              <a:buFont typeface="Times New Roman"/>
              <a:buChar char="❖"/>
            </a:pPr>
            <a:r>
              <a:rPr lang="en-CA" sz="1867" dirty="0">
                <a:latin typeface="+mj-lt"/>
                <a:ea typeface="Times New Roman"/>
                <a:cs typeface="Times New Roman"/>
                <a:sym typeface="Times New Roman"/>
              </a:rPr>
              <a:t>Completion of Marvel Entertainment acquisition</a:t>
            </a:r>
          </a:p>
        </p:txBody>
      </p:sp>
      <p:sp>
        <p:nvSpPr>
          <p:cNvPr id="183" name="Google Shape;183;p21"/>
          <p:cNvSpPr/>
          <p:nvPr/>
        </p:nvSpPr>
        <p:spPr>
          <a:xfrm>
            <a:off x="4270523" y="3380399"/>
            <a:ext cx="3199200" cy="496000"/>
          </a:xfrm>
          <a:prstGeom prst="rect">
            <a:avLst/>
          </a:prstGeom>
          <a:solidFill>
            <a:srgbClr val="0070C0"/>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lvl="0" algn="ctr"/>
            <a:r>
              <a:rPr lang="en" sz="1867" b="1" dirty="0">
                <a:solidFill>
                  <a:srgbClr val="FFFFFF"/>
                </a:solidFill>
                <a:latin typeface="+mj-lt"/>
                <a:ea typeface="Times New Roman"/>
                <a:cs typeface="Times New Roman"/>
                <a:sym typeface="Times New Roman"/>
              </a:rPr>
              <a:t>2012</a:t>
            </a:r>
          </a:p>
        </p:txBody>
      </p:sp>
      <p:sp>
        <p:nvSpPr>
          <p:cNvPr id="184" name="Google Shape;184;p21"/>
          <p:cNvSpPr/>
          <p:nvPr/>
        </p:nvSpPr>
        <p:spPr>
          <a:xfrm>
            <a:off x="4286523" y="4009955"/>
            <a:ext cx="3183200" cy="1715799"/>
          </a:xfrm>
          <a:prstGeom prst="rect">
            <a:avLst/>
          </a:prstGeom>
          <a:solidFill>
            <a:schemeClr val="lt2"/>
          </a:solidFill>
          <a:ln>
            <a:noFill/>
          </a:ln>
        </p:spPr>
        <p:txBody>
          <a:bodyPr spcFirstLastPara="1" wrap="square" lIns="121900" tIns="121900" rIns="121900" bIns="121900" anchor="ctr" anchorCtr="0">
            <a:noAutofit/>
          </a:bodyPr>
          <a:lstStyle/>
          <a:p>
            <a:endParaRPr sz="1867" dirty="0">
              <a:latin typeface="+mj-lt"/>
            </a:endParaRPr>
          </a:p>
        </p:txBody>
      </p:sp>
      <p:sp>
        <p:nvSpPr>
          <p:cNvPr id="185" name="Google Shape;185;p21"/>
          <p:cNvSpPr txBox="1"/>
          <p:nvPr/>
        </p:nvSpPr>
        <p:spPr>
          <a:xfrm>
            <a:off x="4326279" y="4085577"/>
            <a:ext cx="3183200" cy="590369"/>
          </a:xfrm>
          <a:prstGeom prst="rect">
            <a:avLst/>
          </a:prstGeom>
          <a:noFill/>
          <a:ln>
            <a:noFill/>
          </a:ln>
        </p:spPr>
        <p:txBody>
          <a:bodyPr spcFirstLastPara="1" wrap="square" lIns="121900" tIns="121900" rIns="121900" bIns="121900" anchor="t" anchorCtr="0">
            <a:noAutofit/>
          </a:bodyPr>
          <a:lstStyle/>
          <a:p>
            <a:pPr marL="609585" indent="-423323">
              <a:lnSpc>
                <a:spcPct val="115000"/>
              </a:lnSpc>
              <a:buSzPts val="1400"/>
              <a:buFont typeface="Times New Roman"/>
              <a:buChar char="❖"/>
            </a:pPr>
            <a:r>
              <a:rPr lang="en-CA" sz="1867" dirty="0">
                <a:latin typeface="+mj-lt"/>
                <a:ea typeface="Times New Roman"/>
                <a:cs typeface="Times New Roman"/>
                <a:sym typeface="Times New Roman"/>
              </a:rPr>
              <a:t>Completion of Lucasfilm acquisition</a:t>
            </a:r>
          </a:p>
        </p:txBody>
      </p:sp>
      <p:sp>
        <p:nvSpPr>
          <p:cNvPr id="186" name="Google Shape;186;p21"/>
          <p:cNvSpPr/>
          <p:nvPr/>
        </p:nvSpPr>
        <p:spPr>
          <a:xfrm>
            <a:off x="8269233" y="1370631"/>
            <a:ext cx="3199200" cy="496000"/>
          </a:xfrm>
          <a:prstGeom prst="rect">
            <a:avLst/>
          </a:prstGeom>
          <a:solidFill>
            <a:srgbClr val="0070C0"/>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lvl="0" algn="ctr"/>
            <a:r>
              <a:rPr lang="en" sz="1867" b="1" dirty="0">
                <a:solidFill>
                  <a:srgbClr val="FFFFFF"/>
                </a:solidFill>
                <a:latin typeface="+mj-lt"/>
                <a:ea typeface="Times New Roman"/>
                <a:cs typeface="Times New Roman"/>
                <a:sym typeface="Times New Roman"/>
              </a:rPr>
              <a:t>2015</a:t>
            </a:r>
          </a:p>
        </p:txBody>
      </p:sp>
      <p:sp>
        <p:nvSpPr>
          <p:cNvPr id="187" name="Google Shape;187;p21"/>
          <p:cNvSpPr/>
          <p:nvPr/>
        </p:nvSpPr>
        <p:spPr>
          <a:xfrm>
            <a:off x="8269233" y="1961349"/>
            <a:ext cx="3183200" cy="1895035"/>
          </a:xfrm>
          <a:prstGeom prst="rect">
            <a:avLst/>
          </a:prstGeom>
          <a:solidFill>
            <a:schemeClr val="lt2"/>
          </a:solidFill>
          <a:ln>
            <a:noFill/>
          </a:ln>
        </p:spPr>
        <p:txBody>
          <a:bodyPr spcFirstLastPara="1" wrap="square" lIns="121900" tIns="121900" rIns="121900" bIns="121900" anchor="ctr" anchorCtr="0">
            <a:noAutofit/>
          </a:bodyPr>
          <a:lstStyle/>
          <a:p>
            <a:endParaRPr sz="1867">
              <a:latin typeface="+mj-lt"/>
            </a:endParaRPr>
          </a:p>
        </p:txBody>
      </p:sp>
      <p:sp>
        <p:nvSpPr>
          <p:cNvPr id="188" name="Google Shape;188;p21"/>
          <p:cNvSpPr txBox="1"/>
          <p:nvPr/>
        </p:nvSpPr>
        <p:spPr>
          <a:xfrm>
            <a:off x="8261233" y="1960339"/>
            <a:ext cx="3199200" cy="1896044"/>
          </a:xfrm>
          <a:prstGeom prst="rect">
            <a:avLst/>
          </a:prstGeom>
          <a:noFill/>
          <a:ln>
            <a:noFill/>
          </a:ln>
        </p:spPr>
        <p:txBody>
          <a:bodyPr spcFirstLastPara="1" wrap="square" lIns="121900" tIns="121900" rIns="121900" bIns="121900" anchor="t" anchorCtr="0">
            <a:noAutofit/>
          </a:bodyPr>
          <a:lstStyle/>
          <a:p>
            <a:pPr marL="609585" indent="-423323">
              <a:lnSpc>
                <a:spcPct val="115000"/>
              </a:lnSpc>
              <a:buSzPts val="1400"/>
              <a:buFont typeface="Times New Roman"/>
              <a:buChar char="❖"/>
            </a:pPr>
            <a:r>
              <a:rPr lang="en-CA" sz="1867" dirty="0">
                <a:latin typeface="+mj-lt"/>
                <a:ea typeface="Times New Roman"/>
                <a:cs typeface="Times New Roman"/>
                <a:sym typeface="Times New Roman"/>
              </a:rPr>
              <a:t>Release of Star Wars: The Force Awakens; the first Lucasfilm title released from The Walt Disney Company</a:t>
            </a:r>
          </a:p>
        </p:txBody>
      </p:sp>
      <p:pic>
        <p:nvPicPr>
          <p:cNvPr id="3" name="Picture 2" descr="A person in a costume&#10;&#10;Description automatically generated">
            <a:extLst>
              <a:ext uri="{FF2B5EF4-FFF2-40B4-BE49-F238E27FC236}">
                <a16:creationId xmlns:a16="http://schemas.microsoft.com/office/drawing/2014/main" id="{2B121836-2CDB-6D4E-A261-F2AAA2B388D4}"/>
              </a:ext>
            </a:extLst>
          </p:cNvPr>
          <p:cNvPicPr>
            <a:picLocks noChangeAspect="1"/>
          </p:cNvPicPr>
          <p:nvPr/>
        </p:nvPicPr>
        <p:blipFill rotWithShape="1">
          <a:blip r:embed="rId3"/>
          <a:srcRect l="18496" t="489" r="15271" b="3910"/>
          <a:stretch/>
        </p:blipFill>
        <p:spPr>
          <a:xfrm>
            <a:off x="459633" y="3116974"/>
            <a:ext cx="3199200" cy="2597086"/>
          </a:xfrm>
          <a:prstGeom prst="rect">
            <a:avLst/>
          </a:prstGeom>
        </p:spPr>
      </p:pic>
      <p:pic>
        <p:nvPicPr>
          <p:cNvPr id="5" name="Picture 4" descr="A person standing on a beach&#10;&#10;Description automatically generated">
            <a:extLst>
              <a:ext uri="{FF2B5EF4-FFF2-40B4-BE49-F238E27FC236}">
                <a16:creationId xmlns:a16="http://schemas.microsoft.com/office/drawing/2014/main" id="{FC0CAE14-1D1D-D046-8742-7E40B21194B7}"/>
              </a:ext>
            </a:extLst>
          </p:cNvPr>
          <p:cNvPicPr>
            <a:picLocks noChangeAspect="1"/>
          </p:cNvPicPr>
          <p:nvPr/>
        </p:nvPicPr>
        <p:blipFill rotWithShape="1">
          <a:blip r:embed="rId4"/>
          <a:srcRect b="4686"/>
          <a:stretch/>
        </p:blipFill>
        <p:spPr>
          <a:xfrm>
            <a:off x="8261233" y="3998261"/>
            <a:ext cx="3207200" cy="1715799"/>
          </a:xfrm>
          <a:prstGeom prst="rect">
            <a:avLst/>
          </a:prstGeom>
        </p:spPr>
      </p:pic>
      <p:pic>
        <p:nvPicPr>
          <p:cNvPr id="8" name="Picture 7" descr="A person sitting on a table&#10;&#10;Description automatically generated">
            <a:extLst>
              <a:ext uri="{FF2B5EF4-FFF2-40B4-BE49-F238E27FC236}">
                <a16:creationId xmlns:a16="http://schemas.microsoft.com/office/drawing/2014/main" id="{A8F4BB66-4501-4D49-944F-6CBBA607CE02}"/>
              </a:ext>
            </a:extLst>
          </p:cNvPr>
          <p:cNvPicPr>
            <a:picLocks noChangeAspect="1"/>
          </p:cNvPicPr>
          <p:nvPr/>
        </p:nvPicPr>
        <p:blipFill rotWithShape="1">
          <a:blip r:embed="rId5"/>
          <a:srcRect l="2971" t="-657" r="2971" b="657"/>
          <a:stretch/>
        </p:blipFill>
        <p:spPr>
          <a:xfrm>
            <a:off x="4270523" y="1360187"/>
            <a:ext cx="3199200" cy="1915623"/>
          </a:xfrm>
          <a:prstGeom prst="rect">
            <a:avLst/>
          </a:prstGeom>
        </p:spPr>
      </p:pic>
      <p:sp>
        <p:nvSpPr>
          <p:cNvPr id="26" name="Google Shape;82;p17">
            <a:extLst>
              <a:ext uri="{FF2B5EF4-FFF2-40B4-BE49-F238E27FC236}">
                <a16:creationId xmlns:a16="http://schemas.microsoft.com/office/drawing/2014/main" id="{759A8EEF-C18A-E040-A1CB-472EC9B205A2}"/>
              </a:ext>
            </a:extLst>
          </p:cNvPr>
          <p:cNvSpPr/>
          <p:nvPr/>
        </p:nvSpPr>
        <p:spPr>
          <a:xfrm>
            <a:off x="0" y="6482300"/>
            <a:ext cx="12203837" cy="375600"/>
          </a:xfrm>
          <a:prstGeom prst="rect">
            <a:avLst/>
          </a:prstGeom>
          <a:solidFill>
            <a:srgbClr val="0070C0"/>
          </a:solidFill>
          <a:ln>
            <a:noFill/>
          </a:ln>
        </p:spPr>
        <p:txBody>
          <a:bodyPr spcFirstLastPara="1" wrap="square" lIns="121900" tIns="121900" rIns="121900" bIns="121900" anchor="ctr" anchorCtr="0">
            <a:noAutofit/>
          </a:bodyPr>
          <a:lstStyle/>
          <a:p>
            <a:endParaRPr sz="1867">
              <a:latin typeface="+mj-lt"/>
            </a:endParaRPr>
          </a:p>
        </p:txBody>
      </p:sp>
      <p:sp>
        <p:nvSpPr>
          <p:cNvPr id="27" name="Google Shape;83;p17">
            <a:extLst>
              <a:ext uri="{FF2B5EF4-FFF2-40B4-BE49-F238E27FC236}">
                <a16:creationId xmlns:a16="http://schemas.microsoft.com/office/drawing/2014/main" id="{BBABB285-1955-D94F-B8CF-41654554ED15}"/>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Overview</a:t>
            </a:r>
            <a:endParaRPr sz="933" b="1" dirty="0">
              <a:solidFill>
                <a:schemeClr val="tx1"/>
              </a:solidFill>
              <a:latin typeface="+mj-lt"/>
            </a:endParaRPr>
          </a:p>
        </p:txBody>
      </p:sp>
      <p:sp>
        <p:nvSpPr>
          <p:cNvPr id="28" name="Google Shape;84;p17">
            <a:extLst>
              <a:ext uri="{FF2B5EF4-FFF2-40B4-BE49-F238E27FC236}">
                <a16:creationId xmlns:a16="http://schemas.microsoft.com/office/drawing/2014/main" id="{C520459C-5774-1D49-8355-F72E4DC17834}"/>
              </a:ext>
            </a:extLst>
          </p:cNvPr>
          <p:cNvSpPr/>
          <p:nvPr/>
        </p:nvSpPr>
        <p:spPr>
          <a:xfrm>
            <a:off x="22048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Stock Performance </a:t>
            </a:r>
            <a:endParaRPr sz="933" b="1" dirty="0">
              <a:solidFill>
                <a:schemeClr val="tx1"/>
              </a:solidFill>
              <a:latin typeface="+mj-lt"/>
            </a:endParaRPr>
          </a:p>
        </p:txBody>
      </p:sp>
      <p:sp>
        <p:nvSpPr>
          <p:cNvPr id="29" name="Google Shape;85;p17">
            <a:extLst>
              <a:ext uri="{FF2B5EF4-FFF2-40B4-BE49-F238E27FC236}">
                <a16:creationId xmlns:a16="http://schemas.microsoft.com/office/drawing/2014/main" id="{6E85F291-1949-4D4B-8360-DD35964B95F1}"/>
              </a:ext>
            </a:extLst>
          </p:cNvPr>
          <p:cNvSpPr/>
          <p:nvPr/>
        </p:nvSpPr>
        <p:spPr>
          <a:xfrm>
            <a:off x="52672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Notable Events</a:t>
            </a:r>
            <a:endParaRPr sz="933" b="1" dirty="0">
              <a:latin typeface="+mj-lt"/>
            </a:endParaRPr>
          </a:p>
        </p:txBody>
      </p:sp>
      <p:sp>
        <p:nvSpPr>
          <p:cNvPr id="30" name="Google Shape;86;p17">
            <a:extLst>
              <a:ext uri="{FF2B5EF4-FFF2-40B4-BE49-F238E27FC236}">
                <a16:creationId xmlns:a16="http://schemas.microsoft.com/office/drawing/2014/main" id="{C4A480C6-E2C9-C74F-9E8A-F4A0E0E06CF1}"/>
              </a:ext>
            </a:extLst>
          </p:cNvPr>
          <p:cNvSpPr/>
          <p:nvPr/>
        </p:nvSpPr>
        <p:spPr>
          <a:xfrm>
            <a:off x="67984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Management Overview</a:t>
            </a:r>
            <a:endParaRPr sz="933" b="1" dirty="0">
              <a:latin typeface="+mj-lt"/>
            </a:endParaRPr>
          </a:p>
        </p:txBody>
      </p:sp>
      <p:sp>
        <p:nvSpPr>
          <p:cNvPr id="31" name="Google Shape;87;p17">
            <a:extLst>
              <a:ext uri="{FF2B5EF4-FFF2-40B4-BE49-F238E27FC236}">
                <a16:creationId xmlns:a16="http://schemas.microsoft.com/office/drawing/2014/main" id="{6CCFDD05-F2F2-F04D-BA23-16129E5A5F02}"/>
              </a:ext>
            </a:extLst>
          </p:cNvPr>
          <p:cNvSpPr/>
          <p:nvPr/>
        </p:nvSpPr>
        <p:spPr>
          <a:xfrm>
            <a:off x="83296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Financial Statements</a:t>
            </a:r>
            <a:endParaRPr sz="933" b="1" dirty="0">
              <a:latin typeface="+mj-lt"/>
            </a:endParaRPr>
          </a:p>
        </p:txBody>
      </p:sp>
      <p:sp>
        <p:nvSpPr>
          <p:cNvPr id="32" name="Google Shape;88;p17">
            <a:extLst>
              <a:ext uri="{FF2B5EF4-FFF2-40B4-BE49-F238E27FC236}">
                <a16:creationId xmlns:a16="http://schemas.microsoft.com/office/drawing/2014/main" id="{7406F614-8EB9-CE43-8BCA-B92155FAD582}"/>
              </a:ext>
            </a:extLst>
          </p:cNvPr>
          <p:cNvSpPr/>
          <p:nvPr/>
        </p:nvSpPr>
        <p:spPr>
          <a:xfrm>
            <a:off x="3736017" y="6541700"/>
            <a:ext cx="1531200" cy="256800"/>
          </a:xfrm>
          <a:prstGeom prst="chevron">
            <a:avLst>
              <a:gd name="adj" fmla="val 50000"/>
            </a:avLst>
          </a:prstGeom>
          <a:solidFill>
            <a:schemeClr val="tx1">
              <a:lumMod val="65000"/>
              <a:lumOff val="3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bg1"/>
                </a:solidFill>
                <a:latin typeface="+mj-lt"/>
              </a:rPr>
              <a:t>Company Overview</a:t>
            </a:r>
            <a:endParaRPr sz="933" b="1" dirty="0">
              <a:solidFill>
                <a:schemeClr val="bg1"/>
              </a:solidFill>
              <a:latin typeface="+mj-lt"/>
            </a:endParaRPr>
          </a:p>
        </p:txBody>
      </p:sp>
      <p:sp>
        <p:nvSpPr>
          <p:cNvPr id="33" name="Google Shape;89;p17">
            <a:extLst>
              <a:ext uri="{FF2B5EF4-FFF2-40B4-BE49-F238E27FC236}">
                <a16:creationId xmlns:a16="http://schemas.microsoft.com/office/drawing/2014/main" id="{96D4A551-B192-1C45-8B5E-2C3916ACE5BC}"/>
              </a:ext>
            </a:extLst>
          </p:cNvPr>
          <p:cNvSpPr/>
          <p:nvPr/>
        </p:nvSpPr>
        <p:spPr>
          <a:xfrm>
            <a:off x="98608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Recommendation</a:t>
            </a:r>
            <a:endParaRPr sz="933" b="1" dirty="0">
              <a:latin typeface="+mj-lt"/>
            </a:endParaRPr>
          </a:p>
        </p:txBody>
      </p:sp>
    </p:spTree>
    <p:extLst>
      <p:ext uri="{BB962C8B-B14F-4D97-AF65-F5344CB8AC3E}">
        <p14:creationId xmlns:p14="http://schemas.microsoft.com/office/powerpoint/2010/main" val="80436109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1"/>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r>
              <a:rPr lang="en" sz="2667" b="1" dirty="0">
                <a:latin typeface="+mj-lt"/>
                <a:ea typeface="Times New Roman"/>
                <a:cs typeface="Times New Roman"/>
                <a:sym typeface="Times New Roman"/>
              </a:rPr>
              <a:t>History of Disney</a:t>
            </a:r>
            <a:endParaRPr sz="2667" dirty="0">
              <a:latin typeface="+mj-lt"/>
            </a:endParaRPr>
          </a:p>
        </p:txBody>
      </p:sp>
      <p:cxnSp>
        <p:nvCxnSpPr>
          <p:cNvPr id="178" name="Google Shape;178;p21"/>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sp>
        <p:nvSpPr>
          <p:cNvPr id="180" name="Google Shape;180;p21"/>
          <p:cNvSpPr/>
          <p:nvPr/>
        </p:nvSpPr>
        <p:spPr>
          <a:xfrm>
            <a:off x="459633" y="1370631"/>
            <a:ext cx="3199200" cy="496000"/>
          </a:xfrm>
          <a:prstGeom prst="rect">
            <a:avLst/>
          </a:prstGeom>
          <a:solidFill>
            <a:srgbClr val="0070C0"/>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lvl="0" algn="ctr"/>
            <a:r>
              <a:rPr lang="en" sz="1867" b="1" dirty="0">
                <a:solidFill>
                  <a:srgbClr val="FFFFFF"/>
                </a:solidFill>
                <a:latin typeface="+mj-lt"/>
                <a:ea typeface="Times New Roman"/>
                <a:cs typeface="Times New Roman"/>
                <a:sym typeface="Times New Roman"/>
              </a:rPr>
              <a:t>2016</a:t>
            </a:r>
          </a:p>
        </p:txBody>
      </p:sp>
      <p:sp>
        <p:nvSpPr>
          <p:cNvPr id="181" name="Google Shape;181;p21"/>
          <p:cNvSpPr/>
          <p:nvPr/>
        </p:nvSpPr>
        <p:spPr>
          <a:xfrm>
            <a:off x="459633" y="1960339"/>
            <a:ext cx="3199200" cy="955140"/>
          </a:xfrm>
          <a:prstGeom prst="rect">
            <a:avLst/>
          </a:prstGeom>
          <a:solidFill>
            <a:schemeClr val="lt2"/>
          </a:solidFill>
          <a:ln>
            <a:noFill/>
          </a:ln>
        </p:spPr>
        <p:txBody>
          <a:bodyPr spcFirstLastPara="1" wrap="square" lIns="121900" tIns="121900" rIns="121900" bIns="121900" anchor="ctr" anchorCtr="0">
            <a:noAutofit/>
          </a:bodyPr>
          <a:lstStyle/>
          <a:p>
            <a:endParaRPr sz="1867">
              <a:latin typeface="+mj-lt"/>
            </a:endParaRPr>
          </a:p>
        </p:txBody>
      </p:sp>
      <p:sp>
        <p:nvSpPr>
          <p:cNvPr id="182" name="Google Shape;182;p21"/>
          <p:cNvSpPr txBox="1"/>
          <p:nvPr/>
        </p:nvSpPr>
        <p:spPr>
          <a:xfrm>
            <a:off x="395523" y="1973632"/>
            <a:ext cx="3171600" cy="590369"/>
          </a:xfrm>
          <a:prstGeom prst="rect">
            <a:avLst/>
          </a:prstGeom>
          <a:noFill/>
          <a:ln>
            <a:noFill/>
          </a:ln>
        </p:spPr>
        <p:txBody>
          <a:bodyPr spcFirstLastPara="1" wrap="square" lIns="121900" tIns="121900" rIns="121900" bIns="121900" anchor="t" anchorCtr="0">
            <a:noAutofit/>
          </a:bodyPr>
          <a:lstStyle/>
          <a:p>
            <a:pPr marL="380990" indent="-347125">
              <a:lnSpc>
                <a:spcPct val="115000"/>
              </a:lnSpc>
              <a:buSzPts val="1400"/>
              <a:buFont typeface="Times New Roman"/>
              <a:buChar char="❖"/>
            </a:pPr>
            <a:r>
              <a:rPr lang="en-CA" sz="1867" dirty="0">
                <a:latin typeface="+mj-lt"/>
                <a:ea typeface="Times New Roman"/>
                <a:cs typeface="Times New Roman"/>
                <a:sym typeface="Times New Roman"/>
              </a:rPr>
              <a:t>Shanghai Disney resort opens</a:t>
            </a:r>
          </a:p>
        </p:txBody>
      </p:sp>
      <p:sp>
        <p:nvSpPr>
          <p:cNvPr id="183" name="Google Shape;183;p21"/>
          <p:cNvSpPr/>
          <p:nvPr/>
        </p:nvSpPr>
        <p:spPr>
          <a:xfrm>
            <a:off x="4278523" y="1370631"/>
            <a:ext cx="3199200" cy="496000"/>
          </a:xfrm>
          <a:prstGeom prst="rect">
            <a:avLst/>
          </a:prstGeom>
          <a:solidFill>
            <a:srgbClr val="0070C0"/>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lvl="0" algn="ctr"/>
            <a:r>
              <a:rPr lang="en" sz="1867" b="1" dirty="0">
                <a:solidFill>
                  <a:srgbClr val="FFFFFF"/>
                </a:solidFill>
                <a:latin typeface="+mj-lt"/>
                <a:ea typeface="Times New Roman"/>
                <a:cs typeface="Times New Roman"/>
                <a:sym typeface="Times New Roman"/>
              </a:rPr>
              <a:t>2018</a:t>
            </a:r>
          </a:p>
        </p:txBody>
      </p:sp>
      <p:sp>
        <p:nvSpPr>
          <p:cNvPr id="184" name="Google Shape;184;p21"/>
          <p:cNvSpPr/>
          <p:nvPr/>
        </p:nvSpPr>
        <p:spPr>
          <a:xfrm>
            <a:off x="4286523" y="1960339"/>
            <a:ext cx="3183200" cy="1814059"/>
          </a:xfrm>
          <a:prstGeom prst="rect">
            <a:avLst/>
          </a:prstGeom>
          <a:solidFill>
            <a:schemeClr val="lt2"/>
          </a:solidFill>
          <a:ln>
            <a:noFill/>
          </a:ln>
        </p:spPr>
        <p:txBody>
          <a:bodyPr spcFirstLastPara="1" wrap="square" lIns="121900" tIns="121900" rIns="121900" bIns="121900" anchor="ctr" anchorCtr="0">
            <a:noAutofit/>
          </a:bodyPr>
          <a:lstStyle/>
          <a:p>
            <a:endParaRPr sz="1867" dirty="0">
              <a:latin typeface="+mj-lt"/>
            </a:endParaRPr>
          </a:p>
        </p:txBody>
      </p:sp>
      <p:sp>
        <p:nvSpPr>
          <p:cNvPr id="185" name="Google Shape;185;p21"/>
          <p:cNvSpPr txBox="1"/>
          <p:nvPr/>
        </p:nvSpPr>
        <p:spPr>
          <a:xfrm>
            <a:off x="4278523" y="1986650"/>
            <a:ext cx="3183200" cy="590369"/>
          </a:xfrm>
          <a:prstGeom prst="rect">
            <a:avLst/>
          </a:prstGeom>
          <a:noFill/>
          <a:ln>
            <a:noFill/>
          </a:ln>
        </p:spPr>
        <p:txBody>
          <a:bodyPr spcFirstLastPara="1" wrap="square" lIns="121900" tIns="121900" rIns="121900" bIns="121900" anchor="t" anchorCtr="0">
            <a:noAutofit/>
          </a:bodyPr>
          <a:lstStyle/>
          <a:p>
            <a:pPr marL="609585" indent="-423323">
              <a:lnSpc>
                <a:spcPct val="115000"/>
              </a:lnSpc>
              <a:buSzPts val="1400"/>
              <a:buFont typeface="Times New Roman"/>
              <a:buChar char="❖"/>
            </a:pPr>
            <a:r>
              <a:rPr lang="en-CA" sz="1867" dirty="0">
                <a:latin typeface="+mj-lt"/>
                <a:ea typeface="Times New Roman"/>
                <a:cs typeface="Times New Roman"/>
                <a:sym typeface="Times New Roman"/>
              </a:rPr>
              <a:t>Disney launches ESPN+</a:t>
            </a:r>
          </a:p>
        </p:txBody>
      </p:sp>
      <p:sp>
        <p:nvSpPr>
          <p:cNvPr id="186" name="Google Shape;186;p21"/>
          <p:cNvSpPr/>
          <p:nvPr/>
        </p:nvSpPr>
        <p:spPr>
          <a:xfrm>
            <a:off x="8253233" y="3278397"/>
            <a:ext cx="3199200" cy="496000"/>
          </a:xfrm>
          <a:prstGeom prst="rect">
            <a:avLst/>
          </a:prstGeom>
          <a:solidFill>
            <a:srgbClr val="0070C0"/>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lvl="0" algn="ctr"/>
            <a:r>
              <a:rPr lang="en" sz="1867" b="1" dirty="0">
                <a:solidFill>
                  <a:srgbClr val="FFFFFF"/>
                </a:solidFill>
                <a:latin typeface="+mj-lt"/>
                <a:ea typeface="Times New Roman"/>
                <a:cs typeface="Times New Roman"/>
                <a:sym typeface="Times New Roman"/>
              </a:rPr>
              <a:t>2019</a:t>
            </a:r>
          </a:p>
        </p:txBody>
      </p:sp>
      <p:sp>
        <p:nvSpPr>
          <p:cNvPr id="187" name="Google Shape;187;p21"/>
          <p:cNvSpPr/>
          <p:nvPr/>
        </p:nvSpPr>
        <p:spPr>
          <a:xfrm>
            <a:off x="8269233" y="3938855"/>
            <a:ext cx="3183200" cy="1787909"/>
          </a:xfrm>
          <a:prstGeom prst="rect">
            <a:avLst/>
          </a:prstGeom>
          <a:solidFill>
            <a:schemeClr val="lt2"/>
          </a:solidFill>
          <a:ln>
            <a:noFill/>
          </a:ln>
        </p:spPr>
        <p:txBody>
          <a:bodyPr spcFirstLastPara="1" wrap="square" lIns="121900" tIns="121900" rIns="121900" bIns="121900" anchor="ctr" anchorCtr="0">
            <a:noAutofit/>
          </a:bodyPr>
          <a:lstStyle/>
          <a:p>
            <a:endParaRPr sz="1867">
              <a:latin typeface="+mj-lt"/>
            </a:endParaRPr>
          </a:p>
        </p:txBody>
      </p:sp>
      <p:sp>
        <p:nvSpPr>
          <p:cNvPr id="188" name="Google Shape;188;p21"/>
          <p:cNvSpPr txBox="1"/>
          <p:nvPr/>
        </p:nvSpPr>
        <p:spPr>
          <a:xfrm>
            <a:off x="8192833" y="3938853"/>
            <a:ext cx="3199200" cy="2308800"/>
          </a:xfrm>
          <a:prstGeom prst="rect">
            <a:avLst/>
          </a:prstGeom>
          <a:noFill/>
          <a:ln>
            <a:noFill/>
          </a:ln>
        </p:spPr>
        <p:txBody>
          <a:bodyPr spcFirstLastPara="1" wrap="square" lIns="121900" tIns="121900" rIns="121900" bIns="121900" anchor="t" anchorCtr="0">
            <a:noAutofit/>
          </a:bodyPr>
          <a:lstStyle/>
          <a:p>
            <a:pPr marL="609585" indent="-423323">
              <a:lnSpc>
                <a:spcPct val="115000"/>
              </a:lnSpc>
              <a:buSzPts val="1400"/>
              <a:buFont typeface="Times New Roman"/>
              <a:buChar char="❖"/>
            </a:pPr>
            <a:r>
              <a:rPr lang="en-CA" sz="1867" dirty="0">
                <a:latin typeface="+mj-lt"/>
                <a:ea typeface="Times New Roman"/>
                <a:cs typeface="Times New Roman"/>
                <a:sym typeface="Times New Roman"/>
              </a:rPr>
              <a:t>Completion of 21st Century Fox acquisition </a:t>
            </a:r>
          </a:p>
        </p:txBody>
      </p:sp>
      <p:pic>
        <p:nvPicPr>
          <p:cNvPr id="3" name="Picture 2">
            <a:extLst>
              <a:ext uri="{FF2B5EF4-FFF2-40B4-BE49-F238E27FC236}">
                <a16:creationId xmlns:a16="http://schemas.microsoft.com/office/drawing/2014/main" id="{42356B0C-9FEB-094A-8F26-D913A6D73177}"/>
              </a:ext>
            </a:extLst>
          </p:cNvPr>
          <p:cNvPicPr>
            <a:picLocks noChangeAspect="1"/>
          </p:cNvPicPr>
          <p:nvPr/>
        </p:nvPicPr>
        <p:blipFill rotWithShape="1">
          <a:blip r:embed="rId3"/>
          <a:srcRect l="16089" t="445" r="17523" b="-445"/>
          <a:stretch/>
        </p:blipFill>
        <p:spPr>
          <a:xfrm>
            <a:off x="465895" y="3021222"/>
            <a:ext cx="3192939" cy="2704532"/>
          </a:xfrm>
          <a:prstGeom prst="rect">
            <a:avLst/>
          </a:prstGeom>
        </p:spPr>
      </p:pic>
      <p:pic>
        <p:nvPicPr>
          <p:cNvPr id="5" name="Picture 4" descr="A screenshot of a video game&#10;&#10;Description automatically generated">
            <a:extLst>
              <a:ext uri="{FF2B5EF4-FFF2-40B4-BE49-F238E27FC236}">
                <a16:creationId xmlns:a16="http://schemas.microsoft.com/office/drawing/2014/main" id="{801DB5E4-E068-FD40-833D-B4DF9E714259}"/>
              </a:ext>
            </a:extLst>
          </p:cNvPr>
          <p:cNvPicPr>
            <a:picLocks noChangeAspect="1"/>
          </p:cNvPicPr>
          <p:nvPr/>
        </p:nvPicPr>
        <p:blipFill>
          <a:blip r:embed="rId4"/>
          <a:stretch>
            <a:fillRect/>
          </a:stretch>
        </p:blipFill>
        <p:spPr>
          <a:xfrm>
            <a:off x="4278524" y="3896369"/>
            <a:ext cx="3192939" cy="1814059"/>
          </a:xfrm>
          <a:prstGeom prst="rect">
            <a:avLst/>
          </a:prstGeom>
        </p:spPr>
      </p:pic>
      <p:pic>
        <p:nvPicPr>
          <p:cNvPr id="7" name="Picture 6" descr="A person standing in front of a group of people posing for the camera&#10;&#10;Description automatically generated">
            <a:extLst>
              <a:ext uri="{FF2B5EF4-FFF2-40B4-BE49-F238E27FC236}">
                <a16:creationId xmlns:a16="http://schemas.microsoft.com/office/drawing/2014/main" id="{137766F5-1C3E-5345-814A-F199F890932F}"/>
              </a:ext>
            </a:extLst>
          </p:cNvPr>
          <p:cNvPicPr>
            <a:picLocks noChangeAspect="1"/>
          </p:cNvPicPr>
          <p:nvPr/>
        </p:nvPicPr>
        <p:blipFill>
          <a:blip r:embed="rId5"/>
          <a:stretch>
            <a:fillRect/>
          </a:stretch>
        </p:blipFill>
        <p:spPr>
          <a:xfrm>
            <a:off x="8253233" y="1365490"/>
            <a:ext cx="3199200" cy="1801492"/>
          </a:xfrm>
          <a:prstGeom prst="rect">
            <a:avLst/>
          </a:prstGeom>
        </p:spPr>
      </p:pic>
      <p:sp>
        <p:nvSpPr>
          <p:cNvPr id="26" name="Google Shape;82;p17">
            <a:extLst>
              <a:ext uri="{FF2B5EF4-FFF2-40B4-BE49-F238E27FC236}">
                <a16:creationId xmlns:a16="http://schemas.microsoft.com/office/drawing/2014/main" id="{81115832-5A15-9F4C-AA31-2FA9C26BC143}"/>
              </a:ext>
            </a:extLst>
          </p:cNvPr>
          <p:cNvSpPr/>
          <p:nvPr/>
        </p:nvSpPr>
        <p:spPr>
          <a:xfrm>
            <a:off x="0" y="6482300"/>
            <a:ext cx="12203837" cy="375600"/>
          </a:xfrm>
          <a:prstGeom prst="rect">
            <a:avLst/>
          </a:prstGeom>
          <a:solidFill>
            <a:srgbClr val="0070C0"/>
          </a:solidFill>
          <a:ln>
            <a:noFill/>
          </a:ln>
        </p:spPr>
        <p:txBody>
          <a:bodyPr spcFirstLastPara="1" wrap="square" lIns="121900" tIns="121900" rIns="121900" bIns="121900" anchor="ctr" anchorCtr="0">
            <a:noAutofit/>
          </a:bodyPr>
          <a:lstStyle/>
          <a:p>
            <a:endParaRPr sz="1867">
              <a:latin typeface="+mj-lt"/>
            </a:endParaRPr>
          </a:p>
        </p:txBody>
      </p:sp>
      <p:sp>
        <p:nvSpPr>
          <p:cNvPr id="27" name="Google Shape;83;p17">
            <a:extLst>
              <a:ext uri="{FF2B5EF4-FFF2-40B4-BE49-F238E27FC236}">
                <a16:creationId xmlns:a16="http://schemas.microsoft.com/office/drawing/2014/main" id="{B5AE909E-A191-C64C-A20D-15A91C287706}"/>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Overview</a:t>
            </a:r>
            <a:endParaRPr sz="933" b="1" dirty="0">
              <a:solidFill>
                <a:schemeClr val="tx1"/>
              </a:solidFill>
              <a:latin typeface="+mj-lt"/>
            </a:endParaRPr>
          </a:p>
        </p:txBody>
      </p:sp>
      <p:sp>
        <p:nvSpPr>
          <p:cNvPr id="28" name="Google Shape;84;p17">
            <a:extLst>
              <a:ext uri="{FF2B5EF4-FFF2-40B4-BE49-F238E27FC236}">
                <a16:creationId xmlns:a16="http://schemas.microsoft.com/office/drawing/2014/main" id="{A9910110-25AD-EA4A-ABA5-DC305398F2D5}"/>
              </a:ext>
            </a:extLst>
          </p:cNvPr>
          <p:cNvSpPr/>
          <p:nvPr/>
        </p:nvSpPr>
        <p:spPr>
          <a:xfrm>
            <a:off x="22048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Stock Performance </a:t>
            </a:r>
            <a:endParaRPr sz="933" b="1" dirty="0">
              <a:solidFill>
                <a:schemeClr val="tx1"/>
              </a:solidFill>
              <a:latin typeface="+mj-lt"/>
            </a:endParaRPr>
          </a:p>
        </p:txBody>
      </p:sp>
      <p:sp>
        <p:nvSpPr>
          <p:cNvPr id="29" name="Google Shape;85;p17">
            <a:extLst>
              <a:ext uri="{FF2B5EF4-FFF2-40B4-BE49-F238E27FC236}">
                <a16:creationId xmlns:a16="http://schemas.microsoft.com/office/drawing/2014/main" id="{F823F6EB-424A-A044-B2CF-6F1D82389D93}"/>
              </a:ext>
            </a:extLst>
          </p:cNvPr>
          <p:cNvSpPr/>
          <p:nvPr/>
        </p:nvSpPr>
        <p:spPr>
          <a:xfrm>
            <a:off x="52672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Notable Events</a:t>
            </a:r>
            <a:endParaRPr sz="933" b="1" dirty="0">
              <a:latin typeface="+mj-lt"/>
            </a:endParaRPr>
          </a:p>
        </p:txBody>
      </p:sp>
      <p:sp>
        <p:nvSpPr>
          <p:cNvPr id="30" name="Google Shape;86;p17">
            <a:extLst>
              <a:ext uri="{FF2B5EF4-FFF2-40B4-BE49-F238E27FC236}">
                <a16:creationId xmlns:a16="http://schemas.microsoft.com/office/drawing/2014/main" id="{0493948C-B4D5-5B4F-8793-F9B0117B1E5E}"/>
              </a:ext>
            </a:extLst>
          </p:cNvPr>
          <p:cNvSpPr/>
          <p:nvPr/>
        </p:nvSpPr>
        <p:spPr>
          <a:xfrm>
            <a:off x="67984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Management Overview</a:t>
            </a:r>
            <a:endParaRPr sz="933" b="1" dirty="0">
              <a:latin typeface="+mj-lt"/>
            </a:endParaRPr>
          </a:p>
        </p:txBody>
      </p:sp>
      <p:sp>
        <p:nvSpPr>
          <p:cNvPr id="31" name="Google Shape;87;p17">
            <a:extLst>
              <a:ext uri="{FF2B5EF4-FFF2-40B4-BE49-F238E27FC236}">
                <a16:creationId xmlns:a16="http://schemas.microsoft.com/office/drawing/2014/main" id="{4C194823-A8E8-6441-BE8A-761B690F9F69}"/>
              </a:ext>
            </a:extLst>
          </p:cNvPr>
          <p:cNvSpPr/>
          <p:nvPr/>
        </p:nvSpPr>
        <p:spPr>
          <a:xfrm>
            <a:off x="83296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Financial Statements</a:t>
            </a:r>
            <a:endParaRPr sz="933" b="1" dirty="0">
              <a:latin typeface="+mj-lt"/>
            </a:endParaRPr>
          </a:p>
        </p:txBody>
      </p:sp>
      <p:sp>
        <p:nvSpPr>
          <p:cNvPr id="32" name="Google Shape;88;p17">
            <a:extLst>
              <a:ext uri="{FF2B5EF4-FFF2-40B4-BE49-F238E27FC236}">
                <a16:creationId xmlns:a16="http://schemas.microsoft.com/office/drawing/2014/main" id="{157CC6B4-C1DD-AE49-8BB1-E236D3BE48FA}"/>
              </a:ext>
            </a:extLst>
          </p:cNvPr>
          <p:cNvSpPr/>
          <p:nvPr/>
        </p:nvSpPr>
        <p:spPr>
          <a:xfrm>
            <a:off x="3736017" y="6541700"/>
            <a:ext cx="1531200" cy="256800"/>
          </a:xfrm>
          <a:prstGeom prst="chevron">
            <a:avLst>
              <a:gd name="adj" fmla="val 50000"/>
            </a:avLst>
          </a:prstGeom>
          <a:solidFill>
            <a:schemeClr val="tx1">
              <a:lumMod val="65000"/>
              <a:lumOff val="3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bg1"/>
                </a:solidFill>
                <a:latin typeface="+mj-lt"/>
              </a:rPr>
              <a:t>Company Overview</a:t>
            </a:r>
            <a:endParaRPr sz="933" b="1" dirty="0">
              <a:solidFill>
                <a:schemeClr val="bg1"/>
              </a:solidFill>
              <a:latin typeface="+mj-lt"/>
            </a:endParaRPr>
          </a:p>
        </p:txBody>
      </p:sp>
      <p:sp>
        <p:nvSpPr>
          <p:cNvPr id="33" name="Google Shape;89;p17">
            <a:extLst>
              <a:ext uri="{FF2B5EF4-FFF2-40B4-BE49-F238E27FC236}">
                <a16:creationId xmlns:a16="http://schemas.microsoft.com/office/drawing/2014/main" id="{C5F7784E-B650-1042-B486-896407061469}"/>
              </a:ext>
            </a:extLst>
          </p:cNvPr>
          <p:cNvSpPr/>
          <p:nvPr/>
        </p:nvSpPr>
        <p:spPr>
          <a:xfrm>
            <a:off x="98608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Recommendation</a:t>
            </a:r>
            <a:endParaRPr sz="933" b="1" dirty="0">
              <a:latin typeface="+mj-lt"/>
            </a:endParaRPr>
          </a:p>
        </p:txBody>
      </p:sp>
    </p:spTree>
    <p:extLst>
      <p:ext uri="{BB962C8B-B14F-4D97-AF65-F5344CB8AC3E}">
        <p14:creationId xmlns:p14="http://schemas.microsoft.com/office/powerpoint/2010/main" val="292065224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1"/>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r>
              <a:rPr lang="en" sz="2667" b="1" dirty="0">
                <a:latin typeface="+mj-lt"/>
                <a:ea typeface="Times New Roman"/>
                <a:cs typeface="Times New Roman"/>
                <a:sym typeface="Times New Roman"/>
              </a:rPr>
              <a:t>History of Disney</a:t>
            </a:r>
            <a:endParaRPr sz="2667" dirty="0">
              <a:latin typeface="+mj-lt"/>
            </a:endParaRPr>
          </a:p>
        </p:txBody>
      </p:sp>
      <p:cxnSp>
        <p:nvCxnSpPr>
          <p:cNvPr id="178" name="Google Shape;178;p21"/>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sp>
        <p:nvSpPr>
          <p:cNvPr id="180" name="Google Shape;180;p21"/>
          <p:cNvSpPr/>
          <p:nvPr/>
        </p:nvSpPr>
        <p:spPr>
          <a:xfrm>
            <a:off x="459633" y="1370631"/>
            <a:ext cx="3199200" cy="496000"/>
          </a:xfrm>
          <a:prstGeom prst="rect">
            <a:avLst/>
          </a:prstGeom>
          <a:solidFill>
            <a:srgbClr val="0070C0"/>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lvl="0" algn="ctr"/>
            <a:r>
              <a:rPr lang="en" sz="1867" b="1" dirty="0">
                <a:solidFill>
                  <a:srgbClr val="FFFFFF"/>
                </a:solidFill>
                <a:latin typeface="+mj-lt"/>
                <a:ea typeface="Times New Roman"/>
                <a:cs typeface="Times New Roman"/>
                <a:sym typeface="Times New Roman"/>
              </a:rPr>
              <a:t>2020</a:t>
            </a:r>
          </a:p>
        </p:txBody>
      </p:sp>
      <p:sp>
        <p:nvSpPr>
          <p:cNvPr id="181" name="Google Shape;181;p21"/>
          <p:cNvSpPr/>
          <p:nvPr/>
        </p:nvSpPr>
        <p:spPr>
          <a:xfrm>
            <a:off x="459633" y="1960339"/>
            <a:ext cx="3199200" cy="3765415"/>
          </a:xfrm>
          <a:prstGeom prst="rect">
            <a:avLst/>
          </a:prstGeom>
          <a:solidFill>
            <a:schemeClr val="lt2"/>
          </a:solidFill>
          <a:ln>
            <a:noFill/>
          </a:ln>
        </p:spPr>
        <p:txBody>
          <a:bodyPr spcFirstLastPara="1" wrap="square" lIns="121900" tIns="121900" rIns="121900" bIns="121900" anchor="ctr" anchorCtr="0">
            <a:noAutofit/>
          </a:bodyPr>
          <a:lstStyle/>
          <a:p>
            <a:endParaRPr sz="1867">
              <a:latin typeface="+mj-lt"/>
            </a:endParaRPr>
          </a:p>
        </p:txBody>
      </p:sp>
      <p:sp>
        <p:nvSpPr>
          <p:cNvPr id="182" name="Google Shape;182;p21"/>
          <p:cNvSpPr txBox="1"/>
          <p:nvPr/>
        </p:nvSpPr>
        <p:spPr>
          <a:xfrm>
            <a:off x="395523" y="1973632"/>
            <a:ext cx="3171600" cy="590369"/>
          </a:xfrm>
          <a:prstGeom prst="rect">
            <a:avLst/>
          </a:prstGeom>
          <a:noFill/>
          <a:ln>
            <a:noFill/>
          </a:ln>
        </p:spPr>
        <p:txBody>
          <a:bodyPr spcFirstLastPara="1" wrap="square" lIns="121900" tIns="121900" rIns="121900" bIns="121900" anchor="t" anchorCtr="0">
            <a:noAutofit/>
          </a:bodyPr>
          <a:lstStyle/>
          <a:p>
            <a:pPr marL="380990" indent="-347125">
              <a:lnSpc>
                <a:spcPct val="115000"/>
              </a:lnSpc>
              <a:buSzPts val="1400"/>
              <a:buFont typeface="Times New Roman"/>
              <a:buChar char="❖"/>
            </a:pPr>
            <a:r>
              <a:rPr lang="en-CA" sz="1867" dirty="0">
                <a:latin typeface="+mj-lt"/>
                <a:ea typeface="Times New Roman"/>
                <a:cs typeface="Times New Roman"/>
                <a:sym typeface="Times New Roman"/>
              </a:rPr>
              <a:t>Bob </a:t>
            </a:r>
            <a:r>
              <a:rPr lang="en-CA" sz="1867" dirty="0" err="1">
                <a:latin typeface="+mj-lt"/>
                <a:ea typeface="Times New Roman"/>
                <a:cs typeface="Times New Roman"/>
                <a:sym typeface="Times New Roman"/>
              </a:rPr>
              <a:t>Chapek</a:t>
            </a:r>
            <a:r>
              <a:rPr lang="en-CA" sz="1867" dirty="0">
                <a:latin typeface="+mj-lt"/>
                <a:ea typeface="Times New Roman"/>
                <a:cs typeface="Times New Roman"/>
                <a:sym typeface="Times New Roman"/>
              </a:rPr>
              <a:t> becomes Chief Executive Officer and Bob </a:t>
            </a:r>
            <a:r>
              <a:rPr lang="en-CA" sz="1867" dirty="0" err="1">
                <a:latin typeface="+mj-lt"/>
                <a:ea typeface="Times New Roman"/>
                <a:cs typeface="Times New Roman"/>
                <a:sym typeface="Times New Roman"/>
              </a:rPr>
              <a:t>Iger</a:t>
            </a:r>
            <a:r>
              <a:rPr lang="en-CA" sz="1867" dirty="0">
                <a:latin typeface="+mj-lt"/>
                <a:ea typeface="Times New Roman"/>
                <a:cs typeface="Times New Roman"/>
                <a:sym typeface="Times New Roman"/>
              </a:rPr>
              <a:t> becomes Executive Chairman</a:t>
            </a:r>
          </a:p>
        </p:txBody>
      </p:sp>
      <p:pic>
        <p:nvPicPr>
          <p:cNvPr id="3" name="Picture 2" descr="A person standing in front of a group of people posing for the camera&#10;&#10;Description automatically generated">
            <a:extLst>
              <a:ext uri="{FF2B5EF4-FFF2-40B4-BE49-F238E27FC236}">
                <a16:creationId xmlns:a16="http://schemas.microsoft.com/office/drawing/2014/main" id="{CBEF9AD8-1CF9-B74A-BF35-2B1D5F4ED089}"/>
              </a:ext>
            </a:extLst>
          </p:cNvPr>
          <p:cNvPicPr>
            <a:picLocks noChangeAspect="1"/>
          </p:cNvPicPr>
          <p:nvPr/>
        </p:nvPicPr>
        <p:blipFill>
          <a:blip r:embed="rId3"/>
          <a:stretch>
            <a:fillRect/>
          </a:stretch>
        </p:blipFill>
        <p:spPr>
          <a:xfrm>
            <a:off x="3843131" y="1370631"/>
            <a:ext cx="7753195" cy="4355123"/>
          </a:xfrm>
          <a:prstGeom prst="rect">
            <a:avLst/>
          </a:prstGeom>
        </p:spPr>
      </p:pic>
      <p:sp>
        <p:nvSpPr>
          <p:cNvPr id="18" name="Google Shape;82;p17">
            <a:extLst>
              <a:ext uri="{FF2B5EF4-FFF2-40B4-BE49-F238E27FC236}">
                <a16:creationId xmlns:a16="http://schemas.microsoft.com/office/drawing/2014/main" id="{3A5D802E-C21F-A74F-A82D-9264CCA5B525}"/>
              </a:ext>
            </a:extLst>
          </p:cNvPr>
          <p:cNvSpPr/>
          <p:nvPr/>
        </p:nvSpPr>
        <p:spPr>
          <a:xfrm>
            <a:off x="0" y="6482300"/>
            <a:ext cx="12203837" cy="375600"/>
          </a:xfrm>
          <a:prstGeom prst="rect">
            <a:avLst/>
          </a:prstGeom>
          <a:solidFill>
            <a:srgbClr val="0070C0"/>
          </a:solidFill>
          <a:ln>
            <a:noFill/>
          </a:ln>
        </p:spPr>
        <p:txBody>
          <a:bodyPr spcFirstLastPara="1" wrap="square" lIns="121900" tIns="121900" rIns="121900" bIns="121900" anchor="ctr" anchorCtr="0">
            <a:noAutofit/>
          </a:bodyPr>
          <a:lstStyle/>
          <a:p>
            <a:endParaRPr sz="1867">
              <a:latin typeface="+mj-lt"/>
            </a:endParaRPr>
          </a:p>
        </p:txBody>
      </p:sp>
      <p:sp>
        <p:nvSpPr>
          <p:cNvPr id="19" name="Google Shape;83;p17">
            <a:extLst>
              <a:ext uri="{FF2B5EF4-FFF2-40B4-BE49-F238E27FC236}">
                <a16:creationId xmlns:a16="http://schemas.microsoft.com/office/drawing/2014/main" id="{142C1403-EA92-9244-80CE-E2936786847F}"/>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Overview</a:t>
            </a:r>
            <a:endParaRPr sz="933" b="1" dirty="0">
              <a:solidFill>
                <a:schemeClr val="tx1"/>
              </a:solidFill>
              <a:latin typeface="+mj-lt"/>
            </a:endParaRPr>
          </a:p>
        </p:txBody>
      </p:sp>
      <p:sp>
        <p:nvSpPr>
          <p:cNvPr id="20" name="Google Shape;84;p17">
            <a:extLst>
              <a:ext uri="{FF2B5EF4-FFF2-40B4-BE49-F238E27FC236}">
                <a16:creationId xmlns:a16="http://schemas.microsoft.com/office/drawing/2014/main" id="{F1A7C2BC-71AA-6043-BDF7-838B58D8084A}"/>
              </a:ext>
            </a:extLst>
          </p:cNvPr>
          <p:cNvSpPr/>
          <p:nvPr/>
        </p:nvSpPr>
        <p:spPr>
          <a:xfrm>
            <a:off x="22048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Stock Performance </a:t>
            </a:r>
            <a:endParaRPr sz="933" b="1" dirty="0">
              <a:solidFill>
                <a:schemeClr val="tx1"/>
              </a:solidFill>
              <a:latin typeface="+mj-lt"/>
            </a:endParaRPr>
          </a:p>
        </p:txBody>
      </p:sp>
      <p:sp>
        <p:nvSpPr>
          <p:cNvPr id="21" name="Google Shape;85;p17">
            <a:extLst>
              <a:ext uri="{FF2B5EF4-FFF2-40B4-BE49-F238E27FC236}">
                <a16:creationId xmlns:a16="http://schemas.microsoft.com/office/drawing/2014/main" id="{04CB9FDB-F8AD-4046-B4E4-6F8B4A145E0C}"/>
              </a:ext>
            </a:extLst>
          </p:cNvPr>
          <p:cNvSpPr/>
          <p:nvPr/>
        </p:nvSpPr>
        <p:spPr>
          <a:xfrm>
            <a:off x="52672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Notable Events</a:t>
            </a:r>
            <a:endParaRPr sz="933" b="1" dirty="0">
              <a:latin typeface="+mj-lt"/>
            </a:endParaRPr>
          </a:p>
        </p:txBody>
      </p:sp>
      <p:sp>
        <p:nvSpPr>
          <p:cNvPr id="22" name="Google Shape;86;p17">
            <a:extLst>
              <a:ext uri="{FF2B5EF4-FFF2-40B4-BE49-F238E27FC236}">
                <a16:creationId xmlns:a16="http://schemas.microsoft.com/office/drawing/2014/main" id="{534778F3-8C0D-B840-BE73-76634CBA13AB}"/>
              </a:ext>
            </a:extLst>
          </p:cNvPr>
          <p:cNvSpPr/>
          <p:nvPr/>
        </p:nvSpPr>
        <p:spPr>
          <a:xfrm>
            <a:off x="67984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Management Overview</a:t>
            </a:r>
            <a:endParaRPr sz="933" b="1" dirty="0">
              <a:latin typeface="+mj-lt"/>
            </a:endParaRPr>
          </a:p>
        </p:txBody>
      </p:sp>
      <p:sp>
        <p:nvSpPr>
          <p:cNvPr id="23" name="Google Shape;87;p17">
            <a:extLst>
              <a:ext uri="{FF2B5EF4-FFF2-40B4-BE49-F238E27FC236}">
                <a16:creationId xmlns:a16="http://schemas.microsoft.com/office/drawing/2014/main" id="{299B3C79-9219-B24E-B969-9FBA0860D992}"/>
              </a:ext>
            </a:extLst>
          </p:cNvPr>
          <p:cNvSpPr/>
          <p:nvPr/>
        </p:nvSpPr>
        <p:spPr>
          <a:xfrm>
            <a:off x="83296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Financial Statements</a:t>
            </a:r>
            <a:endParaRPr sz="933" b="1" dirty="0">
              <a:latin typeface="+mj-lt"/>
            </a:endParaRPr>
          </a:p>
        </p:txBody>
      </p:sp>
      <p:sp>
        <p:nvSpPr>
          <p:cNvPr id="24" name="Google Shape;88;p17">
            <a:extLst>
              <a:ext uri="{FF2B5EF4-FFF2-40B4-BE49-F238E27FC236}">
                <a16:creationId xmlns:a16="http://schemas.microsoft.com/office/drawing/2014/main" id="{A4D0BF20-15DF-5945-AF5B-EB4EF7817C1D}"/>
              </a:ext>
            </a:extLst>
          </p:cNvPr>
          <p:cNvSpPr/>
          <p:nvPr/>
        </p:nvSpPr>
        <p:spPr>
          <a:xfrm>
            <a:off x="3736017" y="6541700"/>
            <a:ext cx="1531200" cy="256800"/>
          </a:xfrm>
          <a:prstGeom prst="chevron">
            <a:avLst>
              <a:gd name="adj" fmla="val 50000"/>
            </a:avLst>
          </a:prstGeom>
          <a:solidFill>
            <a:schemeClr val="tx1">
              <a:lumMod val="65000"/>
              <a:lumOff val="3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bg1"/>
                </a:solidFill>
                <a:latin typeface="+mj-lt"/>
              </a:rPr>
              <a:t>Company Overview</a:t>
            </a:r>
            <a:endParaRPr sz="933" b="1" dirty="0">
              <a:solidFill>
                <a:schemeClr val="bg1"/>
              </a:solidFill>
              <a:latin typeface="+mj-lt"/>
            </a:endParaRPr>
          </a:p>
        </p:txBody>
      </p:sp>
      <p:sp>
        <p:nvSpPr>
          <p:cNvPr id="25" name="Google Shape;89;p17">
            <a:extLst>
              <a:ext uri="{FF2B5EF4-FFF2-40B4-BE49-F238E27FC236}">
                <a16:creationId xmlns:a16="http://schemas.microsoft.com/office/drawing/2014/main" id="{3680FE44-2708-B34E-9F3D-8EF9E3C4B640}"/>
              </a:ext>
            </a:extLst>
          </p:cNvPr>
          <p:cNvSpPr/>
          <p:nvPr/>
        </p:nvSpPr>
        <p:spPr>
          <a:xfrm>
            <a:off x="98608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Recommendation</a:t>
            </a:r>
            <a:endParaRPr sz="933" b="1" dirty="0">
              <a:latin typeface="+mj-lt"/>
            </a:endParaRPr>
          </a:p>
        </p:txBody>
      </p:sp>
    </p:spTree>
    <p:extLst>
      <p:ext uri="{BB962C8B-B14F-4D97-AF65-F5344CB8AC3E}">
        <p14:creationId xmlns:p14="http://schemas.microsoft.com/office/powerpoint/2010/main" val="202381011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13" name="Google Shape;313;p26"/>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r>
              <a:rPr lang="en" sz="2667" b="1" dirty="0">
                <a:latin typeface="+mj-lt"/>
                <a:ea typeface="Times New Roman"/>
                <a:cs typeface="Times New Roman"/>
                <a:sym typeface="Times New Roman"/>
              </a:rPr>
              <a:t>Effects of Covid-19 on Operations</a:t>
            </a:r>
            <a:endParaRPr sz="2667" dirty="0">
              <a:latin typeface="+mj-lt"/>
            </a:endParaRPr>
          </a:p>
        </p:txBody>
      </p:sp>
      <p:cxnSp>
        <p:nvCxnSpPr>
          <p:cNvPr id="314" name="Google Shape;314;p26"/>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sp>
        <p:nvSpPr>
          <p:cNvPr id="318" name="Google Shape;318;p26"/>
          <p:cNvSpPr/>
          <p:nvPr/>
        </p:nvSpPr>
        <p:spPr>
          <a:xfrm>
            <a:off x="7089200" y="2047233"/>
            <a:ext cx="4162000" cy="496000"/>
          </a:xfrm>
          <a:prstGeom prst="rect">
            <a:avLst/>
          </a:prstGeom>
          <a:solidFill>
            <a:srgbClr val="0070C0"/>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1867" b="1" dirty="0">
                <a:solidFill>
                  <a:srgbClr val="FFFFFF"/>
                </a:solidFill>
                <a:latin typeface="+mj-lt"/>
                <a:ea typeface="Times New Roman"/>
                <a:cs typeface="Times New Roman"/>
                <a:sym typeface="Times New Roman"/>
              </a:rPr>
              <a:t>Initial Impact</a:t>
            </a:r>
            <a:endParaRPr sz="1867" b="1" dirty="0">
              <a:solidFill>
                <a:srgbClr val="FFFFFF"/>
              </a:solidFill>
              <a:latin typeface="+mj-lt"/>
              <a:ea typeface="Times New Roman"/>
              <a:cs typeface="Times New Roman"/>
              <a:sym typeface="Times New Roman"/>
            </a:endParaRPr>
          </a:p>
        </p:txBody>
      </p:sp>
      <p:sp>
        <p:nvSpPr>
          <p:cNvPr id="319" name="Google Shape;319;p26"/>
          <p:cNvSpPr txBox="1"/>
          <p:nvPr/>
        </p:nvSpPr>
        <p:spPr>
          <a:xfrm>
            <a:off x="7089200" y="2630000"/>
            <a:ext cx="4162000" cy="2786400"/>
          </a:xfrm>
          <a:prstGeom prst="rect">
            <a:avLst/>
          </a:prstGeom>
          <a:solidFill>
            <a:srgbClr val="EEEEEE"/>
          </a:solidFill>
          <a:ln>
            <a:noFill/>
          </a:ln>
        </p:spPr>
        <p:txBody>
          <a:bodyPr spcFirstLastPara="1" wrap="square" lIns="121900" tIns="121900" rIns="121900" bIns="121900" anchor="t" anchorCtr="0">
            <a:noAutofit/>
          </a:bodyPr>
          <a:lstStyle/>
          <a:p>
            <a:pPr marL="609585" lvl="2" indent="-423323">
              <a:buSzPts val="1400"/>
              <a:buFont typeface="Times New Roman"/>
              <a:buChar char="❖"/>
            </a:pPr>
            <a:r>
              <a:rPr lang="en-CA" sz="1867" dirty="0">
                <a:latin typeface="+mj-lt"/>
                <a:ea typeface="Times New Roman"/>
                <a:cs typeface="Times New Roman"/>
                <a:sym typeface="Times New Roman"/>
              </a:rPr>
              <a:t>Parks closed mid-March or operating at reduced capacity</a:t>
            </a:r>
          </a:p>
          <a:p>
            <a:pPr marL="609585" indent="-423323">
              <a:buSzPts val="1400"/>
              <a:buFont typeface="Times New Roman"/>
              <a:buChar char="❖"/>
            </a:pPr>
            <a:r>
              <a:rPr lang="en-CA" sz="1867" dirty="0">
                <a:latin typeface="+mj-lt"/>
                <a:ea typeface="Times New Roman"/>
                <a:cs typeface="Times New Roman"/>
                <a:sym typeface="Times New Roman"/>
              </a:rPr>
              <a:t>Cruise ships and guided tours suspended </a:t>
            </a:r>
          </a:p>
          <a:p>
            <a:pPr marL="609585" indent="-423323">
              <a:buSzPts val="1400"/>
              <a:buFont typeface="Times New Roman"/>
              <a:buChar char="❖"/>
            </a:pPr>
            <a:r>
              <a:rPr lang="en-CA" sz="1867" dirty="0">
                <a:latin typeface="+mj-lt"/>
                <a:ea typeface="Times New Roman"/>
                <a:cs typeface="Times New Roman"/>
                <a:sym typeface="Times New Roman"/>
              </a:rPr>
              <a:t>Closed retail stores</a:t>
            </a:r>
          </a:p>
          <a:p>
            <a:pPr marL="609585" indent="-423323">
              <a:buSzPts val="1400"/>
              <a:buFont typeface="Times New Roman"/>
              <a:buChar char="❖"/>
            </a:pPr>
            <a:r>
              <a:rPr lang="en-CA" sz="1867" dirty="0">
                <a:latin typeface="+mj-lt"/>
                <a:ea typeface="Times New Roman"/>
                <a:cs typeface="Times New Roman"/>
                <a:sym typeface="Times New Roman"/>
              </a:rPr>
              <a:t>Delayed or cancelled theatrical releases</a:t>
            </a:r>
          </a:p>
        </p:txBody>
      </p:sp>
      <p:pic>
        <p:nvPicPr>
          <p:cNvPr id="24578" name="Picture 2">
            <a:extLst>
              <a:ext uri="{FF2B5EF4-FFF2-40B4-BE49-F238E27FC236}">
                <a16:creationId xmlns:a16="http://schemas.microsoft.com/office/drawing/2014/main" id="{F8815610-B4B4-F64F-9DA9-F4172337E4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633" y="1329201"/>
            <a:ext cx="6021936" cy="4809236"/>
          </a:xfrm>
          <a:prstGeom prst="rect">
            <a:avLst/>
          </a:prstGeom>
          <a:noFill/>
          <a:extLst>
            <a:ext uri="{909E8E84-426E-40DD-AFC4-6F175D3DCCD1}">
              <a14:hiddenFill xmlns:a14="http://schemas.microsoft.com/office/drawing/2010/main">
                <a:solidFill>
                  <a:srgbClr val="FFFFFF"/>
                </a:solidFill>
              </a14:hiddenFill>
            </a:ext>
          </a:extLst>
        </p:spPr>
      </p:pic>
      <p:sp>
        <p:nvSpPr>
          <p:cNvPr id="17" name="Google Shape;82;p17">
            <a:extLst>
              <a:ext uri="{FF2B5EF4-FFF2-40B4-BE49-F238E27FC236}">
                <a16:creationId xmlns:a16="http://schemas.microsoft.com/office/drawing/2014/main" id="{AA7B483F-6791-504F-B8F5-CA6469F1A44F}"/>
              </a:ext>
            </a:extLst>
          </p:cNvPr>
          <p:cNvSpPr/>
          <p:nvPr/>
        </p:nvSpPr>
        <p:spPr>
          <a:xfrm>
            <a:off x="0" y="6482300"/>
            <a:ext cx="12203837" cy="375600"/>
          </a:xfrm>
          <a:prstGeom prst="rect">
            <a:avLst/>
          </a:prstGeom>
          <a:solidFill>
            <a:srgbClr val="0070C0"/>
          </a:solidFill>
          <a:ln>
            <a:noFill/>
          </a:ln>
        </p:spPr>
        <p:txBody>
          <a:bodyPr spcFirstLastPara="1" wrap="square" lIns="121900" tIns="121900" rIns="121900" bIns="121900" anchor="ctr" anchorCtr="0">
            <a:noAutofit/>
          </a:bodyPr>
          <a:lstStyle/>
          <a:p>
            <a:endParaRPr sz="1867">
              <a:latin typeface="+mj-lt"/>
            </a:endParaRPr>
          </a:p>
        </p:txBody>
      </p:sp>
      <p:sp>
        <p:nvSpPr>
          <p:cNvPr id="18" name="Google Shape;83;p17">
            <a:extLst>
              <a:ext uri="{FF2B5EF4-FFF2-40B4-BE49-F238E27FC236}">
                <a16:creationId xmlns:a16="http://schemas.microsoft.com/office/drawing/2014/main" id="{0103AF59-38FF-334E-913F-B778AEE1EA8E}"/>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Overview</a:t>
            </a:r>
            <a:endParaRPr sz="933" b="1" dirty="0">
              <a:solidFill>
                <a:schemeClr val="tx1"/>
              </a:solidFill>
              <a:latin typeface="+mj-lt"/>
            </a:endParaRPr>
          </a:p>
        </p:txBody>
      </p:sp>
      <p:sp>
        <p:nvSpPr>
          <p:cNvPr id="19" name="Google Shape;84;p17">
            <a:extLst>
              <a:ext uri="{FF2B5EF4-FFF2-40B4-BE49-F238E27FC236}">
                <a16:creationId xmlns:a16="http://schemas.microsoft.com/office/drawing/2014/main" id="{ABE456E7-7C4B-A342-BAD1-116F724707E1}"/>
              </a:ext>
            </a:extLst>
          </p:cNvPr>
          <p:cNvSpPr/>
          <p:nvPr/>
        </p:nvSpPr>
        <p:spPr>
          <a:xfrm>
            <a:off x="22048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Stock Performance </a:t>
            </a:r>
            <a:endParaRPr sz="933" b="1" dirty="0">
              <a:solidFill>
                <a:schemeClr val="tx1"/>
              </a:solidFill>
              <a:latin typeface="+mj-lt"/>
            </a:endParaRPr>
          </a:p>
        </p:txBody>
      </p:sp>
      <p:sp>
        <p:nvSpPr>
          <p:cNvPr id="20" name="Google Shape;85;p17">
            <a:extLst>
              <a:ext uri="{FF2B5EF4-FFF2-40B4-BE49-F238E27FC236}">
                <a16:creationId xmlns:a16="http://schemas.microsoft.com/office/drawing/2014/main" id="{FF031D81-DF5E-5E47-8E06-91A9D2FA0EDE}"/>
              </a:ext>
            </a:extLst>
          </p:cNvPr>
          <p:cNvSpPr/>
          <p:nvPr/>
        </p:nvSpPr>
        <p:spPr>
          <a:xfrm>
            <a:off x="5267233" y="6541700"/>
            <a:ext cx="1531200" cy="256800"/>
          </a:xfrm>
          <a:prstGeom prst="chevron">
            <a:avLst>
              <a:gd name="adj" fmla="val 50000"/>
            </a:avLst>
          </a:prstGeom>
          <a:solidFill>
            <a:schemeClr val="tx1">
              <a:lumMod val="65000"/>
              <a:lumOff val="3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bg1"/>
                </a:solidFill>
                <a:latin typeface="+mj-lt"/>
              </a:rPr>
              <a:t>Notable Events</a:t>
            </a:r>
            <a:endParaRPr sz="933" b="1" dirty="0">
              <a:solidFill>
                <a:schemeClr val="bg1"/>
              </a:solidFill>
              <a:latin typeface="+mj-lt"/>
            </a:endParaRPr>
          </a:p>
        </p:txBody>
      </p:sp>
      <p:sp>
        <p:nvSpPr>
          <p:cNvPr id="21" name="Google Shape;86;p17">
            <a:extLst>
              <a:ext uri="{FF2B5EF4-FFF2-40B4-BE49-F238E27FC236}">
                <a16:creationId xmlns:a16="http://schemas.microsoft.com/office/drawing/2014/main" id="{9842762F-2BFF-DF4D-8DAC-CD528D6FFC46}"/>
              </a:ext>
            </a:extLst>
          </p:cNvPr>
          <p:cNvSpPr/>
          <p:nvPr/>
        </p:nvSpPr>
        <p:spPr>
          <a:xfrm>
            <a:off x="67984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Management Overview</a:t>
            </a:r>
            <a:endParaRPr sz="933" b="1" dirty="0">
              <a:latin typeface="+mj-lt"/>
            </a:endParaRPr>
          </a:p>
        </p:txBody>
      </p:sp>
      <p:sp>
        <p:nvSpPr>
          <p:cNvPr id="22" name="Google Shape;87;p17">
            <a:extLst>
              <a:ext uri="{FF2B5EF4-FFF2-40B4-BE49-F238E27FC236}">
                <a16:creationId xmlns:a16="http://schemas.microsoft.com/office/drawing/2014/main" id="{C5E26F91-6BB0-F24B-92AE-9829D2C3FFAF}"/>
              </a:ext>
            </a:extLst>
          </p:cNvPr>
          <p:cNvSpPr/>
          <p:nvPr/>
        </p:nvSpPr>
        <p:spPr>
          <a:xfrm>
            <a:off x="83296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Financial Statements</a:t>
            </a:r>
            <a:endParaRPr sz="933" b="1" dirty="0">
              <a:latin typeface="+mj-lt"/>
            </a:endParaRPr>
          </a:p>
        </p:txBody>
      </p:sp>
      <p:sp>
        <p:nvSpPr>
          <p:cNvPr id="23" name="Google Shape;88;p17">
            <a:extLst>
              <a:ext uri="{FF2B5EF4-FFF2-40B4-BE49-F238E27FC236}">
                <a16:creationId xmlns:a16="http://schemas.microsoft.com/office/drawing/2014/main" id="{7F079ED2-CAC6-3649-8986-0B0D3D7E6AA5}"/>
              </a:ext>
            </a:extLst>
          </p:cNvPr>
          <p:cNvSpPr/>
          <p:nvPr/>
        </p:nvSpPr>
        <p:spPr>
          <a:xfrm>
            <a:off x="3736017"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Company Overview</a:t>
            </a:r>
            <a:endParaRPr sz="933" b="1" dirty="0">
              <a:solidFill>
                <a:schemeClr val="tx1"/>
              </a:solidFill>
              <a:latin typeface="+mj-lt"/>
            </a:endParaRPr>
          </a:p>
        </p:txBody>
      </p:sp>
      <p:sp>
        <p:nvSpPr>
          <p:cNvPr id="24" name="Google Shape;89;p17">
            <a:extLst>
              <a:ext uri="{FF2B5EF4-FFF2-40B4-BE49-F238E27FC236}">
                <a16:creationId xmlns:a16="http://schemas.microsoft.com/office/drawing/2014/main" id="{3A84F7FE-C3F7-8549-8C52-6C9C75753095}"/>
              </a:ext>
            </a:extLst>
          </p:cNvPr>
          <p:cNvSpPr/>
          <p:nvPr/>
        </p:nvSpPr>
        <p:spPr>
          <a:xfrm>
            <a:off x="98608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Recommendation</a:t>
            </a:r>
            <a:endParaRPr sz="933" b="1" dirty="0">
              <a:latin typeface="+mj-lt"/>
            </a:endParaRPr>
          </a:p>
        </p:txBody>
      </p:sp>
    </p:spTree>
    <p:extLst>
      <p:ext uri="{BB962C8B-B14F-4D97-AF65-F5344CB8AC3E}">
        <p14:creationId xmlns:p14="http://schemas.microsoft.com/office/powerpoint/2010/main" val="37070418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13" name="Google Shape;313;p26"/>
          <p:cNvSpPr txBox="1"/>
          <p:nvPr/>
        </p:nvSpPr>
        <p:spPr>
          <a:xfrm>
            <a:off x="415600" y="419941"/>
            <a:ext cx="11360800" cy="763600"/>
          </a:xfrm>
          <a:prstGeom prst="rect">
            <a:avLst/>
          </a:prstGeom>
          <a:noFill/>
          <a:ln>
            <a:noFill/>
          </a:ln>
        </p:spPr>
        <p:txBody>
          <a:bodyPr spcFirstLastPara="1" wrap="square" lIns="121900" tIns="121900" rIns="121900" bIns="121900" anchor="t" anchorCtr="0">
            <a:noAutofit/>
          </a:bodyPr>
          <a:lstStyle/>
          <a:p>
            <a:r>
              <a:rPr lang="en" sz="2667" b="1" dirty="0">
                <a:latin typeface="+mj-lt"/>
                <a:ea typeface="Times New Roman"/>
                <a:cs typeface="Times New Roman"/>
                <a:sym typeface="Times New Roman"/>
              </a:rPr>
              <a:t>Effects of Covid-19 on Operations</a:t>
            </a:r>
            <a:endParaRPr sz="2667" dirty="0">
              <a:latin typeface="+mj-lt"/>
            </a:endParaRPr>
          </a:p>
        </p:txBody>
      </p:sp>
      <p:cxnSp>
        <p:nvCxnSpPr>
          <p:cNvPr id="314" name="Google Shape;314;p26"/>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sp>
        <p:nvSpPr>
          <p:cNvPr id="318" name="Google Shape;318;p26"/>
          <p:cNvSpPr/>
          <p:nvPr/>
        </p:nvSpPr>
        <p:spPr>
          <a:xfrm>
            <a:off x="7089200" y="2047233"/>
            <a:ext cx="4162000" cy="496000"/>
          </a:xfrm>
          <a:prstGeom prst="rect">
            <a:avLst/>
          </a:prstGeom>
          <a:solidFill>
            <a:srgbClr val="0070C0"/>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1867" b="1" dirty="0">
                <a:solidFill>
                  <a:srgbClr val="FFFFFF"/>
                </a:solidFill>
                <a:latin typeface="+mj-lt"/>
                <a:ea typeface="Times New Roman"/>
                <a:cs typeface="Times New Roman"/>
                <a:sym typeface="Times New Roman"/>
              </a:rPr>
              <a:t>Revenue by Segment</a:t>
            </a:r>
            <a:endParaRPr sz="1867" b="1" dirty="0">
              <a:solidFill>
                <a:srgbClr val="FFFFFF"/>
              </a:solidFill>
              <a:latin typeface="+mj-lt"/>
              <a:ea typeface="Times New Roman"/>
              <a:cs typeface="Times New Roman"/>
              <a:sym typeface="Times New Roman"/>
            </a:endParaRPr>
          </a:p>
        </p:txBody>
      </p:sp>
      <p:sp>
        <p:nvSpPr>
          <p:cNvPr id="319" name="Google Shape;319;p26"/>
          <p:cNvSpPr txBox="1"/>
          <p:nvPr/>
        </p:nvSpPr>
        <p:spPr>
          <a:xfrm>
            <a:off x="7089200" y="2630000"/>
            <a:ext cx="4162000" cy="2786400"/>
          </a:xfrm>
          <a:prstGeom prst="rect">
            <a:avLst/>
          </a:prstGeom>
          <a:solidFill>
            <a:srgbClr val="EEEEEE"/>
          </a:solidFill>
          <a:ln>
            <a:noFill/>
          </a:ln>
        </p:spPr>
        <p:txBody>
          <a:bodyPr spcFirstLastPara="1" wrap="square" lIns="121900" tIns="121900" rIns="121900" bIns="121900" anchor="t" anchorCtr="0">
            <a:noAutofit/>
          </a:bodyPr>
          <a:lstStyle/>
          <a:p>
            <a:pPr marL="609585" lvl="2" indent="-423323">
              <a:buSzPts val="1400"/>
              <a:buFont typeface="Times New Roman"/>
              <a:buChar char="❖"/>
            </a:pPr>
            <a:r>
              <a:rPr lang="en-CA" sz="1867" dirty="0">
                <a:latin typeface="+mj-lt"/>
                <a:ea typeface="Times New Roman"/>
                <a:cs typeface="Times New Roman"/>
                <a:sym typeface="Times New Roman"/>
              </a:rPr>
              <a:t>Estimation on the net adverse impact of Covid-19 on quarter 4 income is $3.1 billion and $7.4 billion on full year segment operating income</a:t>
            </a:r>
          </a:p>
        </p:txBody>
      </p:sp>
      <p:pic>
        <p:nvPicPr>
          <p:cNvPr id="26626" name="Picture 2">
            <a:extLst>
              <a:ext uri="{FF2B5EF4-FFF2-40B4-BE49-F238E27FC236}">
                <a16:creationId xmlns:a16="http://schemas.microsoft.com/office/drawing/2014/main" id="{0D258AAB-662D-664F-8F1F-83B99345F8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705" y="1329200"/>
            <a:ext cx="5867816" cy="4893624"/>
          </a:xfrm>
          <a:prstGeom prst="rect">
            <a:avLst/>
          </a:prstGeom>
          <a:noFill/>
          <a:extLst>
            <a:ext uri="{909E8E84-426E-40DD-AFC4-6F175D3DCCD1}">
              <a14:hiddenFill xmlns:a14="http://schemas.microsoft.com/office/drawing/2010/main">
                <a:solidFill>
                  <a:srgbClr val="FFFFFF"/>
                </a:solidFill>
              </a14:hiddenFill>
            </a:ext>
          </a:extLst>
        </p:spPr>
      </p:pic>
      <p:sp>
        <p:nvSpPr>
          <p:cNvPr id="17" name="Google Shape;82;p17">
            <a:extLst>
              <a:ext uri="{FF2B5EF4-FFF2-40B4-BE49-F238E27FC236}">
                <a16:creationId xmlns:a16="http://schemas.microsoft.com/office/drawing/2014/main" id="{363F6172-C550-F847-938B-B3B7F75599F9}"/>
              </a:ext>
            </a:extLst>
          </p:cNvPr>
          <p:cNvSpPr/>
          <p:nvPr/>
        </p:nvSpPr>
        <p:spPr>
          <a:xfrm>
            <a:off x="0" y="6482300"/>
            <a:ext cx="12203837" cy="375600"/>
          </a:xfrm>
          <a:prstGeom prst="rect">
            <a:avLst/>
          </a:prstGeom>
          <a:solidFill>
            <a:srgbClr val="0070C0"/>
          </a:solidFill>
          <a:ln>
            <a:noFill/>
          </a:ln>
        </p:spPr>
        <p:txBody>
          <a:bodyPr spcFirstLastPara="1" wrap="square" lIns="121900" tIns="121900" rIns="121900" bIns="121900" anchor="ctr" anchorCtr="0">
            <a:noAutofit/>
          </a:bodyPr>
          <a:lstStyle/>
          <a:p>
            <a:endParaRPr sz="1867">
              <a:latin typeface="+mj-lt"/>
            </a:endParaRPr>
          </a:p>
        </p:txBody>
      </p:sp>
      <p:sp>
        <p:nvSpPr>
          <p:cNvPr id="18" name="Google Shape;83;p17">
            <a:extLst>
              <a:ext uri="{FF2B5EF4-FFF2-40B4-BE49-F238E27FC236}">
                <a16:creationId xmlns:a16="http://schemas.microsoft.com/office/drawing/2014/main" id="{F6755D0C-5554-ED4C-A153-F4E5FA2C244D}"/>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Overview</a:t>
            </a:r>
            <a:endParaRPr sz="933" b="1" dirty="0">
              <a:solidFill>
                <a:schemeClr val="tx1"/>
              </a:solidFill>
              <a:latin typeface="+mj-lt"/>
            </a:endParaRPr>
          </a:p>
        </p:txBody>
      </p:sp>
      <p:sp>
        <p:nvSpPr>
          <p:cNvPr id="19" name="Google Shape;84;p17">
            <a:extLst>
              <a:ext uri="{FF2B5EF4-FFF2-40B4-BE49-F238E27FC236}">
                <a16:creationId xmlns:a16="http://schemas.microsoft.com/office/drawing/2014/main" id="{AC4F48BA-1C53-7E45-B969-940F85BE49F1}"/>
              </a:ext>
            </a:extLst>
          </p:cNvPr>
          <p:cNvSpPr/>
          <p:nvPr/>
        </p:nvSpPr>
        <p:spPr>
          <a:xfrm>
            <a:off x="22048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Stock Performance </a:t>
            </a:r>
            <a:endParaRPr sz="933" b="1" dirty="0">
              <a:solidFill>
                <a:schemeClr val="tx1"/>
              </a:solidFill>
              <a:latin typeface="+mj-lt"/>
            </a:endParaRPr>
          </a:p>
        </p:txBody>
      </p:sp>
      <p:sp>
        <p:nvSpPr>
          <p:cNvPr id="20" name="Google Shape;85;p17">
            <a:extLst>
              <a:ext uri="{FF2B5EF4-FFF2-40B4-BE49-F238E27FC236}">
                <a16:creationId xmlns:a16="http://schemas.microsoft.com/office/drawing/2014/main" id="{E716EEAE-8266-F64B-9F98-ECA59DBDE2E5}"/>
              </a:ext>
            </a:extLst>
          </p:cNvPr>
          <p:cNvSpPr/>
          <p:nvPr/>
        </p:nvSpPr>
        <p:spPr>
          <a:xfrm>
            <a:off x="5267233" y="6541700"/>
            <a:ext cx="1531200" cy="256800"/>
          </a:xfrm>
          <a:prstGeom prst="chevron">
            <a:avLst>
              <a:gd name="adj" fmla="val 50000"/>
            </a:avLst>
          </a:prstGeom>
          <a:solidFill>
            <a:schemeClr val="tx1">
              <a:lumMod val="65000"/>
              <a:lumOff val="3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bg1"/>
                </a:solidFill>
                <a:latin typeface="+mj-lt"/>
              </a:rPr>
              <a:t>Notable Events</a:t>
            </a:r>
            <a:endParaRPr sz="933" b="1" dirty="0">
              <a:solidFill>
                <a:schemeClr val="bg1"/>
              </a:solidFill>
              <a:latin typeface="+mj-lt"/>
            </a:endParaRPr>
          </a:p>
        </p:txBody>
      </p:sp>
      <p:sp>
        <p:nvSpPr>
          <p:cNvPr id="21" name="Google Shape;86;p17">
            <a:extLst>
              <a:ext uri="{FF2B5EF4-FFF2-40B4-BE49-F238E27FC236}">
                <a16:creationId xmlns:a16="http://schemas.microsoft.com/office/drawing/2014/main" id="{6614725C-15A1-C94A-95D4-F2F28EA696D0}"/>
              </a:ext>
            </a:extLst>
          </p:cNvPr>
          <p:cNvSpPr/>
          <p:nvPr/>
        </p:nvSpPr>
        <p:spPr>
          <a:xfrm>
            <a:off x="67984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Management Overview</a:t>
            </a:r>
            <a:endParaRPr sz="933" b="1" dirty="0">
              <a:latin typeface="+mj-lt"/>
            </a:endParaRPr>
          </a:p>
        </p:txBody>
      </p:sp>
      <p:sp>
        <p:nvSpPr>
          <p:cNvPr id="22" name="Google Shape;87;p17">
            <a:extLst>
              <a:ext uri="{FF2B5EF4-FFF2-40B4-BE49-F238E27FC236}">
                <a16:creationId xmlns:a16="http://schemas.microsoft.com/office/drawing/2014/main" id="{87941FAF-79A3-F74B-8A58-9534886FBC0F}"/>
              </a:ext>
            </a:extLst>
          </p:cNvPr>
          <p:cNvSpPr/>
          <p:nvPr/>
        </p:nvSpPr>
        <p:spPr>
          <a:xfrm>
            <a:off x="83296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Financial Statements</a:t>
            </a:r>
            <a:endParaRPr sz="933" b="1" dirty="0">
              <a:latin typeface="+mj-lt"/>
            </a:endParaRPr>
          </a:p>
        </p:txBody>
      </p:sp>
      <p:sp>
        <p:nvSpPr>
          <p:cNvPr id="23" name="Google Shape;88;p17">
            <a:extLst>
              <a:ext uri="{FF2B5EF4-FFF2-40B4-BE49-F238E27FC236}">
                <a16:creationId xmlns:a16="http://schemas.microsoft.com/office/drawing/2014/main" id="{1BEA8946-1B65-4049-873E-7D163ECFE670}"/>
              </a:ext>
            </a:extLst>
          </p:cNvPr>
          <p:cNvSpPr/>
          <p:nvPr/>
        </p:nvSpPr>
        <p:spPr>
          <a:xfrm>
            <a:off x="3736017"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Company Overview</a:t>
            </a:r>
            <a:endParaRPr sz="933" b="1" dirty="0">
              <a:solidFill>
                <a:schemeClr val="tx1"/>
              </a:solidFill>
              <a:latin typeface="+mj-lt"/>
            </a:endParaRPr>
          </a:p>
        </p:txBody>
      </p:sp>
      <p:sp>
        <p:nvSpPr>
          <p:cNvPr id="24" name="Google Shape;89;p17">
            <a:extLst>
              <a:ext uri="{FF2B5EF4-FFF2-40B4-BE49-F238E27FC236}">
                <a16:creationId xmlns:a16="http://schemas.microsoft.com/office/drawing/2014/main" id="{D2C754FC-A104-C744-BBCC-0119F49240E9}"/>
              </a:ext>
            </a:extLst>
          </p:cNvPr>
          <p:cNvSpPr/>
          <p:nvPr/>
        </p:nvSpPr>
        <p:spPr>
          <a:xfrm>
            <a:off x="98608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Recommendation</a:t>
            </a:r>
            <a:endParaRPr sz="933" b="1" dirty="0">
              <a:latin typeface="+mj-lt"/>
            </a:endParaRPr>
          </a:p>
        </p:txBody>
      </p:sp>
    </p:spTree>
    <p:extLst>
      <p:ext uri="{BB962C8B-B14F-4D97-AF65-F5344CB8AC3E}">
        <p14:creationId xmlns:p14="http://schemas.microsoft.com/office/powerpoint/2010/main" val="1065894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15"/>
          <p:cNvSpPr/>
          <p:nvPr/>
        </p:nvSpPr>
        <p:spPr>
          <a:xfrm>
            <a:off x="0" y="6198750"/>
            <a:ext cx="12192000" cy="659100"/>
          </a:xfrm>
          <a:prstGeom prst="rect">
            <a:avLst/>
          </a:prstGeom>
          <a:solidFill>
            <a:srgbClr val="6666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p15"/>
          <p:cNvSpPr/>
          <p:nvPr/>
        </p:nvSpPr>
        <p:spPr>
          <a:xfrm>
            <a:off x="707347"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CA" sz="700" b="1">
                <a:solidFill>
                  <a:srgbClr val="FFFFFF"/>
                </a:solidFill>
              </a:rPr>
              <a:t>	</a:t>
            </a:r>
            <a:r>
              <a:rPr lang="en-CA" sz="700" b="1"/>
              <a:t>Agenda</a:t>
            </a:r>
            <a:endParaRPr sz="700" b="1" i="0" u="none" strike="noStrike" cap="none">
              <a:latin typeface="Arial"/>
              <a:ea typeface="Arial"/>
              <a:cs typeface="Arial"/>
              <a:sym typeface="Arial"/>
            </a:endParaRPr>
          </a:p>
        </p:txBody>
      </p:sp>
      <p:sp>
        <p:nvSpPr>
          <p:cNvPr id="313" name="Google Shape;313;p15"/>
          <p:cNvSpPr/>
          <p:nvPr/>
        </p:nvSpPr>
        <p:spPr>
          <a:xfrm>
            <a:off x="2845560"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CA" sz="700" b="1"/>
              <a:t>	History</a:t>
            </a:r>
            <a:endParaRPr sz="700" b="1" i="0" u="none" strike="noStrike" cap="none">
              <a:latin typeface="Arial"/>
              <a:ea typeface="Arial"/>
              <a:cs typeface="Arial"/>
              <a:sym typeface="Arial"/>
            </a:endParaRPr>
          </a:p>
        </p:txBody>
      </p:sp>
      <p:sp>
        <p:nvSpPr>
          <p:cNvPr id="314" name="Google Shape;314;p15"/>
          <p:cNvSpPr/>
          <p:nvPr/>
        </p:nvSpPr>
        <p:spPr>
          <a:xfrm>
            <a:off x="9235947" y="6303150"/>
            <a:ext cx="2015700" cy="450300"/>
          </a:xfrm>
          <a:prstGeom prst="chevron">
            <a:avLst>
              <a:gd name="adj" fmla="val 50000"/>
            </a:avLst>
          </a:prstGeom>
          <a:solidFill>
            <a:srgbClr val="EEEEE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CA" sz="700" b="1"/>
              <a:t>Trends</a:t>
            </a:r>
            <a:endParaRPr sz="700" b="1" i="0" u="none" strike="noStrike" cap="none">
              <a:solidFill>
                <a:srgbClr val="000000"/>
              </a:solidFill>
              <a:latin typeface="Arial"/>
              <a:ea typeface="Arial"/>
              <a:cs typeface="Arial"/>
              <a:sym typeface="Arial"/>
            </a:endParaRPr>
          </a:p>
        </p:txBody>
      </p:sp>
      <p:sp>
        <p:nvSpPr>
          <p:cNvPr id="315" name="Google Shape;315;p15"/>
          <p:cNvSpPr/>
          <p:nvPr/>
        </p:nvSpPr>
        <p:spPr>
          <a:xfrm>
            <a:off x="7121978" y="6303150"/>
            <a:ext cx="2015700" cy="450300"/>
          </a:xfrm>
          <a:prstGeom prst="chevron">
            <a:avLst>
              <a:gd name="adj" fmla="val 50000"/>
            </a:avLst>
          </a:prstGeom>
          <a:solidFill>
            <a:srgbClr val="CC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CA" sz="700" b="1">
                <a:solidFill>
                  <a:srgbClr val="FFFFFF"/>
                </a:solidFill>
              </a:rPr>
              <a:t>Business Model Overviews</a:t>
            </a:r>
            <a:endParaRPr sz="700" b="1" i="0" u="none" strike="noStrike" cap="none">
              <a:solidFill>
                <a:srgbClr val="FFFFFF"/>
              </a:solidFill>
              <a:latin typeface="Arial"/>
              <a:ea typeface="Arial"/>
              <a:cs typeface="Arial"/>
              <a:sym typeface="Arial"/>
            </a:endParaRPr>
          </a:p>
        </p:txBody>
      </p:sp>
      <p:sp>
        <p:nvSpPr>
          <p:cNvPr id="316" name="Google Shape;316;p15"/>
          <p:cNvSpPr/>
          <p:nvPr/>
        </p:nvSpPr>
        <p:spPr>
          <a:xfrm>
            <a:off x="4983772"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457200" algn="r" rtl="0">
              <a:lnSpc>
                <a:spcPct val="100000"/>
              </a:lnSpc>
              <a:spcBef>
                <a:spcPts val="0"/>
              </a:spcBef>
              <a:spcAft>
                <a:spcPts val="0"/>
              </a:spcAft>
              <a:buClr>
                <a:srgbClr val="000000"/>
              </a:buClr>
              <a:buSzPts val="700"/>
              <a:buFont typeface="Arial"/>
              <a:buNone/>
            </a:pPr>
            <a:r>
              <a:rPr lang="en-CA" sz="700" b="1" dirty="0"/>
              <a:t>Industry Overview</a:t>
            </a:r>
            <a:endParaRPr sz="700" b="1" i="0" u="none" strike="noStrike" cap="none" dirty="0">
              <a:latin typeface="Arial"/>
              <a:ea typeface="Arial"/>
              <a:cs typeface="Arial"/>
              <a:sym typeface="Arial"/>
            </a:endParaRPr>
          </a:p>
        </p:txBody>
      </p:sp>
      <p:sp>
        <p:nvSpPr>
          <p:cNvPr id="317" name="Google Shape;317;p15"/>
          <p:cNvSpPr/>
          <p:nvPr/>
        </p:nvSpPr>
        <p:spPr>
          <a:xfrm>
            <a:off x="784825" y="1192401"/>
            <a:ext cx="10413600" cy="4705500"/>
          </a:xfrm>
          <a:prstGeom prst="rect">
            <a:avLst/>
          </a:prstGeom>
          <a:solidFill>
            <a:schemeClr val="lt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2800"/>
              <a:buFont typeface="Arial"/>
              <a:buNone/>
            </a:pPr>
            <a:endParaRPr sz="2800">
              <a:solidFill>
                <a:schemeClr val="dk1"/>
              </a:solidFill>
              <a:highlight>
                <a:srgbClr val="000000"/>
              </a:highlight>
              <a:latin typeface="Calibri"/>
              <a:ea typeface="Calibri"/>
              <a:cs typeface="Calibri"/>
              <a:sym typeface="Calibri"/>
            </a:endParaRPr>
          </a:p>
          <a:p>
            <a:pPr marL="228600" lvl="0" indent="-228600" algn="l" rtl="0">
              <a:lnSpc>
                <a:spcPct val="90000"/>
              </a:lnSpc>
              <a:spcBef>
                <a:spcPts val="1000"/>
              </a:spcBef>
              <a:spcAft>
                <a:spcPts val="0"/>
              </a:spcAft>
              <a:buClr>
                <a:schemeClr val="dk1"/>
              </a:buClr>
              <a:buSzPts val="2800"/>
              <a:buChar char="•"/>
            </a:pPr>
            <a:r>
              <a:rPr lang="en-CA" sz="2800">
                <a:solidFill>
                  <a:schemeClr val="dk1"/>
                </a:solidFill>
              </a:rPr>
              <a:t>Marketing – 81% of a major film’s budget. Can be significantly more than double the budget for small films</a:t>
            </a:r>
            <a:endParaRPr sz="2800">
              <a:solidFill>
                <a:schemeClr val="dk1"/>
              </a:solidFill>
            </a:endParaRPr>
          </a:p>
          <a:p>
            <a:pPr marL="228600" lvl="0" indent="-228600" algn="l" rtl="0">
              <a:lnSpc>
                <a:spcPct val="90000"/>
              </a:lnSpc>
              <a:spcBef>
                <a:spcPts val="1000"/>
              </a:spcBef>
              <a:spcAft>
                <a:spcPts val="0"/>
              </a:spcAft>
              <a:buClr>
                <a:schemeClr val="dk1"/>
              </a:buClr>
              <a:buSzPts val="2800"/>
              <a:buChar char="•"/>
            </a:pPr>
            <a:r>
              <a:rPr lang="en-CA" sz="2800">
                <a:solidFill>
                  <a:schemeClr val="dk1"/>
                </a:solidFill>
              </a:rPr>
              <a:t>Prints – development of the physical copies of the films sent to cinema</a:t>
            </a:r>
            <a:endParaRPr sz="2800">
              <a:solidFill>
                <a:schemeClr val="dk1"/>
              </a:solidFill>
            </a:endParaRPr>
          </a:p>
          <a:p>
            <a:pPr marL="228600" lvl="0" indent="-228600" algn="l" rtl="0">
              <a:lnSpc>
                <a:spcPct val="90000"/>
              </a:lnSpc>
              <a:spcBef>
                <a:spcPts val="1000"/>
              </a:spcBef>
              <a:spcAft>
                <a:spcPts val="0"/>
              </a:spcAft>
              <a:buClr>
                <a:schemeClr val="dk1"/>
              </a:buClr>
              <a:buSzPts val="2800"/>
              <a:buChar char="•"/>
            </a:pPr>
            <a:r>
              <a:rPr lang="en-CA" sz="2800">
                <a:solidFill>
                  <a:schemeClr val="dk1"/>
                </a:solidFill>
              </a:rPr>
              <a:t>Residuals – profits mandated for film union workers</a:t>
            </a:r>
            <a:endParaRPr sz="2800">
              <a:solidFill>
                <a:schemeClr val="dk1"/>
              </a:solidFill>
            </a:endParaRPr>
          </a:p>
          <a:p>
            <a:pPr marL="228600" lvl="0" indent="-228600" algn="l" rtl="0">
              <a:lnSpc>
                <a:spcPct val="90000"/>
              </a:lnSpc>
              <a:spcBef>
                <a:spcPts val="1000"/>
              </a:spcBef>
              <a:spcAft>
                <a:spcPts val="0"/>
              </a:spcAft>
              <a:buClr>
                <a:schemeClr val="dk1"/>
              </a:buClr>
              <a:buSzPts val="2800"/>
              <a:buChar char="•"/>
            </a:pPr>
            <a:r>
              <a:rPr lang="en-CA" sz="2800">
                <a:solidFill>
                  <a:schemeClr val="dk1"/>
                </a:solidFill>
              </a:rPr>
              <a:t>Financing costs</a:t>
            </a:r>
            <a:endParaRPr sz="2800">
              <a:solidFill>
                <a:schemeClr val="dk1"/>
              </a:solidFill>
            </a:endParaRPr>
          </a:p>
          <a:p>
            <a:pPr marL="228600" lvl="0" indent="-228600" algn="l" rtl="0">
              <a:lnSpc>
                <a:spcPct val="90000"/>
              </a:lnSpc>
              <a:spcBef>
                <a:spcPts val="1000"/>
              </a:spcBef>
              <a:spcAft>
                <a:spcPts val="0"/>
              </a:spcAft>
              <a:buClr>
                <a:schemeClr val="dk1"/>
              </a:buClr>
              <a:buSzPts val="2800"/>
              <a:buChar char="•"/>
            </a:pPr>
            <a:r>
              <a:rPr lang="en-CA" sz="2800">
                <a:solidFill>
                  <a:schemeClr val="dk1"/>
                </a:solidFill>
              </a:rPr>
              <a:t>Overhead</a:t>
            </a:r>
            <a:endParaRPr sz="2800">
              <a:solidFill>
                <a:schemeClr val="dk1"/>
              </a:solidFill>
            </a:endParaRPr>
          </a:p>
          <a:p>
            <a:pPr marL="228600" lvl="0" indent="-228600" algn="l" rtl="0">
              <a:lnSpc>
                <a:spcPct val="90000"/>
              </a:lnSpc>
              <a:spcBef>
                <a:spcPts val="1000"/>
              </a:spcBef>
              <a:spcAft>
                <a:spcPts val="0"/>
              </a:spcAft>
              <a:buClr>
                <a:schemeClr val="dk1"/>
              </a:buClr>
              <a:buSzPts val="2800"/>
              <a:buChar char="•"/>
            </a:pPr>
            <a:r>
              <a:rPr lang="en-CA" sz="2800">
                <a:solidFill>
                  <a:schemeClr val="dk1"/>
                </a:solidFill>
              </a:rPr>
              <a:t>Physical delivery of units to consumers (less of a modern issue)</a:t>
            </a:r>
            <a:endParaRPr sz="2800">
              <a:solidFill>
                <a:schemeClr val="dk1"/>
              </a:solidFill>
            </a:endParaRPr>
          </a:p>
          <a:p>
            <a:pPr marL="228600" lvl="0" indent="0" algn="l" rtl="0">
              <a:lnSpc>
                <a:spcPct val="90000"/>
              </a:lnSpc>
              <a:spcBef>
                <a:spcPts val="1000"/>
              </a:spcBef>
              <a:spcAft>
                <a:spcPts val="0"/>
              </a:spcAft>
              <a:buNone/>
            </a:pPr>
            <a:endParaRPr sz="2800">
              <a:solidFill>
                <a:schemeClr val="dk1"/>
              </a:solidFill>
              <a:latin typeface="Calibri"/>
              <a:ea typeface="Calibri"/>
              <a:cs typeface="Calibri"/>
              <a:sym typeface="Calibri"/>
            </a:endParaRPr>
          </a:p>
        </p:txBody>
      </p:sp>
      <p:sp>
        <p:nvSpPr>
          <p:cNvPr id="318" name="Google Shape;318;p15"/>
          <p:cNvSpPr txBox="1"/>
          <p:nvPr/>
        </p:nvSpPr>
        <p:spPr>
          <a:xfrm>
            <a:off x="311700" y="297200"/>
            <a:ext cx="11608800" cy="8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CA" sz="2500" b="1"/>
              <a:t>Industry Overview: Producing Content: Costs</a:t>
            </a:r>
            <a:endParaRPr sz="2500" b="0" i="0" u="none" strike="noStrike" cap="none">
              <a:solidFill>
                <a:srgbClr val="000000"/>
              </a:solidFill>
              <a:latin typeface="Arial"/>
              <a:ea typeface="Arial"/>
              <a:cs typeface="Arial"/>
              <a:sym typeface="Arial"/>
            </a:endParaRPr>
          </a:p>
        </p:txBody>
      </p:sp>
      <p:cxnSp>
        <p:nvCxnSpPr>
          <p:cNvPr id="319" name="Google Shape;319;p15"/>
          <p:cNvCxnSpPr>
            <a:stCxn id="318" idx="1"/>
          </p:cNvCxnSpPr>
          <p:nvPr/>
        </p:nvCxnSpPr>
        <p:spPr>
          <a:xfrm>
            <a:off x="311700" y="744800"/>
            <a:ext cx="11608800" cy="21900"/>
          </a:xfrm>
          <a:prstGeom prst="straightConnector1">
            <a:avLst/>
          </a:prstGeom>
          <a:noFill/>
          <a:ln w="9525" cap="flat" cmpd="sng">
            <a:solidFill>
              <a:srgbClr val="595959"/>
            </a:solidFill>
            <a:prstDash val="solid"/>
            <a:round/>
            <a:headEnd type="none" w="sm" len="sm"/>
            <a:tailEnd type="none" w="sm" len="sm"/>
          </a:ln>
        </p:spPr>
      </p:cxn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13" name="Google Shape;313;p26"/>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r>
              <a:rPr lang="en" sz="2667" b="1" dirty="0">
                <a:latin typeface="+mj-lt"/>
                <a:ea typeface="Times New Roman"/>
                <a:cs typeface="Times New Roman"/>
                <a:sym typeface="Times New Roman"/>
              </a:rPr>
              <a:t>Effects of Covid-19 on Operations</a:t>
            </a:r>
            <a:endParaRPr sz="2667" dirty="0">
              <a:latin typeface="+mj-lt"/>
            </a:endParaRPr>
          </a:p>
        </p:txBody>
      </p:sp>
      <p:cxnSp>
        <p:nvCxnSpPr>
          <p:cNvPr id="314" name="Google Shape;314;p26"/>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pic>
        <p:nvPicPr>
          <p:cNvPr id="28674" name="Picture 2">
            <a:extLst>
              <a:ext uri="{FF2B5EF4-FFF2-40B4-BE49-F238E27FC236}">
                <a16:creationId xmlns:a16="http://schemas.microsoft.com/office/drawing/2014/main" id="{F93929CB-77AA-1145-8DD3-1D66320EA3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9600" y="1063259"/>
            <a:ext cx="8476365" cy="5290584"/>
          </a:xfrm>
          <a:prstGeom prst="rect">
            <a:avLst/>
          </a:prstGeom>
          <a:noFill/>
          <a:extLst>
            <a:ext uri="{909E8E84-426E-40DD-AFC4-6F175D3DCCD1}">
              <a14:hiddenFill xmlns:a14="http://schemas.microsoft.com/office/drawing/2010/main">
                <a:solidFill>
                  <a:srgbClr val="FFFFFF"/>
                </a:solidFill>
              </a14:hiddenFill>
            </a:ext>
          </a:extLst>
        </p:spPr>
      </p:pic>
      <p:sp>
        <p:nvSpPr>
          <p:cNvPr id="15" name="Google Shape;82;p17">
            <a:extLst>
              <a:ext uri="{FF2B5EF4-FFF2-40B4-BE49-F238E27FC236}">
                <a16:creationId xmlns:a16="http://schemas.microsoft.com/office/drawing/2014/main" id="{BFC36C8F-1189-CB4E-AFBD-55679345F0CF}"/>
              </a:ext>
            </a:extLst>
          </p:cNvPr>
          <p:cNvSpPr/>
          <p:nvPr/>
        </p:nvSpPr>
        <p:spPr>
          <a:xfrm>
            <a:off x="0" y="6482300"/>
            <a:ext cx="12203837" cy="375600"/>
          </a:xfrm>
          <a:prstGeom prst="rect">
            <a:avLst/>
          </a:prstGeom>
          <a:solidFill>
            <a:srgbClr val="0070C0"/>
          </a:solidFill>
          <a:ln>
            <a:noFill/>
          </a:ln>
        </p:spPr>
        <p:txBody>
          <a:bodyPr spcFirstLastPara="1" wrap="square" lIns="121900" tIns="121900" rIns="121900" bIns="121900" anchor="ctr" anchorCtr="0">
            <a:noAutofit/>
          </a:bodyPr>
          <a:lstStyle/>
          <a:p>
            <a:endParaRPr sz="1867">
              <a:latin typeface="+mj-lt"/>
            </a:endParaRPr>
          </a:p>
        </p:txBody>
      </p:sp>
      <p:sp>
        <p:nvSpPr>
          <p:cNvPr id="16" name="Google Shape;83;p17">
            <a:extLst>
              <a:ext uri="{FF2B5EF4-FFF2-40B4-BE49-F238E27FC236}">
                <a16:creationId xmlns:a16="http://schemas.microsoft.com/office/drawing/2014/main" id="{37678317-B711-474F-9D20-D521ACA0284D}"/>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Overview</a:t>
            </a:r>
            <a:endParaRPr sz="933" b="1" dirty="0">
              <a:solidFill>
                <a:schemeClr val="tx1"/>
              </a:solidFill>
              <a:latin typeface="+mj-lt"/>
            </a:endParaRPr>
          </a:p>
        </p:txBody>
      </p:sp>
      <p:sp>
        <p:nvSpPr>
          <p:cNvPr id="17" name="Google Shape;84;p17">
            <a:extLst>
              <a:ext uri="{FF2B5EF4-FFF2-40B4-BE49-F238E27FC236}">
                <a16:creationId xmlns:a16="http://schemas.microsoft.com/office/drawing/2014/main" id="{1A27E3F1-7679-6F4B-8189-29AA6DFC598B}"/>
              </a:ext>
            </a:extLst>
          </p:cNvPr>
          <p:cNvSpPr/>
          <p:nvPr/>
        </p:nvSpPr>
        <p:spPr>
          <a:xfrm>
            <a:off x="22048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Stock Performance </a:t>
            </a:r>
            <a:endParaRPr sz="933" b="1" dirty="0">
              <a:solidFill>
                <a:schemeClr val="tx1"/>
              </a:solidFill>
              <a:latin typeface="+mj-lt"/>
            </a:endParaRPr>
          </a:p>
        </p:txBody>
      </p:sp>
      <p:sp>
        <p:nvSpPr>
          <p:cNvPr id="18" name="Google Shape;85;p17">
            <a:extLst>
              <a:ext uri="{FF2B5EF4-FFF2-40B4-BE49-F238E27FC236}">
                <a16:creationId xmlns:a16="http://schemas.microsoft.com/office/drawing/2014/main" id="{947D5C6D-444F-754D-A6B5-CEFD63EE3470}"/>
              </a:ext>
            </a:extLst>
          </p:cNvPr>
          <p:cNvSpPr/>
          <p:nvPr/>
        </p:nvSpPr>
        <p:spPr>
          <a:xfrm>
            <a:off x="5267233" y="6541700"/>
            <a:ext cx="1531200" cy="256800"/>
          </a:xfrm>
          <a:prstGeom prst="chevron">
            <a:avLst>
              <a:gd name="adj" fmla="val 50000"/>
            </a:avLst>
          </a:prstGeom>
          <a:solidFill>
            <a:schemeClr val="tx1">
              <a:lumMod val="65000"/>
              <a:lumOff val="3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bg1"/>
                </a:solidFill>
                <a:latin typeface="+mj-lt"/>
              </a:rPr>
              <a:t>Notable Events</a:t>
            </a:r>
            <a:endParaRPr sz="933" b="1" dirty="0">
              <a:solidFill>
                <a:schemeClr val="bg1"/>
              </a:solidFill>
              <a:latin typeface="+mj-lt"/>
            </a:endParaRPr>
          </a:p>
        </p:txBody>
      </p:sp>
      <p:sp>
        <p:nvSpPr>
          <p:cNvPr id="19" name="Google Shape;86;p17">
            <a:extLst>
              <a:ext uri="{FF2B5EF4-FFF2-40B4-BE49-F238E27FC236}">
                <a16:creationId xmlns:a16="http://schemas.microsoft.com/office/drawing/2014/main" id="{C32D32DE-97EC-F040-A0B2-60E2F56EC36F}"/>
              </a:ext>
            </a:extLst>
          </p:cNvPr>
          <p:cNvSpPr/>
          <p:nvPr/>
        </p:nvSpPr>
        <p:spPr>
          <a:xfrm>
            <a:off x="67984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Management Overview</a:t>
            </a:r>
            <a:endParaRPr sz="933" b="1" dirty="0">
              <a:latin typeface="+mj-lt"/>
            </a:endParaRPr>
          </a:p>
        </p:txBody>
      </p:sp>
      <p:sp>
        <p:nvSpPr>
          <p:cNvPr id="20" name="Google Shape;87;p17">
            <a:extLst>
              <a:ext uri="{FF2B5EF4-FFF2-40B4-BE49-F238E27FC236}">
                <a16:creationId xmlns:a16="http://schemas.microsoft.com/office/drawing/2014/main" id="{D9350C1C-F0F4-8548-9F4F-13EA8A2C7653}"/>
              </a:ext>
            </a:extLst>
          </p:cNvPr>
          <p:cNvSpPr/>
          <p:nvPr/>
        </p:nvSpPr>
        <p:spPr>
          <a:xfrm>
            <a:off x="83296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Financial Statements</a:t>
            </a:r>
            <a:endParaRPr sz="933" b="1" dirty="0">
              <a:latin typeface="+mj-lt"/>
            </a:endParaRPr>
          </a:p>
        </p:txBody>
      </p:sp>
      <p:sp>
        <p:nvSpPr>
          <p:cNvPr id="21" name="Google Shape;88;p17">
            <a:extLst>
              <a:ext uri="{FF2B5EF4-FFF2-40B4-BE49-F238E27FC236}">
                <a16:creationId xmlns:a16="http://schemas.microsoft.com/office/drawing/2014/main" id="{6C652222-0715-064D-8057-5B2FCFB6603E}"/>
              </a:ext>
            </a:extLst>
          </p:cNvPr>
          <p:cNvSpPr/>
          <p:nvPr/>
        </p:nvSpPr>
        <p:spPr>
          <a:xfrm>
            <a:off x="3736017"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Company Overview</a:t>
            </a:r>
            <a:endParaRPr sz="933" b="1" dirty="0">
              <a:solidFill>
                <a:schemeClr val="tx1"/>
              </a:solidFill>
              <a:latin typeface="+mj-lt"/>
            </a:endParaRPr>
          </a:p>
        </p:txBody>
      </p:sp>
      <p:sp>
        <p:nvSpPr>
          <p:cNvPr id="22" name="Google Shape;89;p17">
            <a:extLst>
              <a:ext uri="{FF2B5EF4-FFF2-40B4-BE49-F238E27FC236}">
                <a16:creationId xmlns:a16="http://schemas.microsoft.com/office/drawing/2014/main" id="{3B85F284-15F4-8D4B-B88D-86DD67B96B8A}"/>
              </a:ext>
            </a:extLst>
          </p:cNvPr>
          <p:cNvSpPr/>
          <p:nvPr/>
        </p:nvSpPr>
        <p:spPr>
          <a:xfrm>
            <a:off x="98608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Recommendation</a:t>
            </a:r>
            <a:endParaRPr sz="933" b="1" dirty="0">
              <a:latin typeface="+mj-lt"/>
            </a:endParaRPr>
          </a:p>
        </p:txBody>
      </p:sp>
    </p:spTree>
    <p:extLst>
      <p:ext uri="{BB962C8B-B14F-4D97-AF65-F5344CB8AC3E}">
        <p14:creationId xmlns:p14="http://schemas.microsoft.com/office/powerpoint/2010/main" val="124137515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13" name="Google Shape;313;p26"/>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r>
              <a:rPr lang="en" sz="2667" b="1" dirty="0">
                <a:latin typeface="+mj-lt"/>
                <a:ea typeface="Times New Roman"/>
                <a:cs typeface="Times New Roman"/>
                <a:sym typeface="Times New Roman"/>
              </a:rPr>
              <a:t>Streaming</a:t>
            </a:r>
            <a:endParaRPr sz="2667" dirty="0">
              <a:latin typeface="+mj-lt"/>
            </a:endParaRPr>
          </a:p>
        </p:txBody>
      </p:sp>
      <p:cxnSp>
        <p:nvCxnSpPr>
          <p:cNvPr id="314" name="Google Shape;314;p26"/>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sp>
        <p:nvSpPr>
          <p:cNvPr id="318" name="Google Shape;318;p26"/>
          <p:cNvSpPr/>
          <p:nvPr/>
        </p:nvSpPr>
        <p:spPr>
          <a:xfrm>
            <a:off x="7107129" y="1770568"/>
            <a:ext cx="4162000" cy="496000"/>
          </a:xfrm>
          <a:prstGeom prst="rect">
            <a:avLst/>
          </a:prstGeom>
          <a:solidFill>
            <a:srgbClr val="0070C0"/>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1867" b="1" dirty="0">
                <a:solidFill>
                  <a:srgbClr val="FFFFFF"/>
                </a:solidFill>
                <a:latin typeface="+mj-lt"/>
                <a:ea typeface="Times New Roman"/>
                <a:cs typeface="Times New Roman"/>
                <a:sym typeface="Times New Roman"/>
              </a:rPr>
              <a:t>Shift in Focus</a:t>
            </a:r>
            <a:endParaRPr sz="1867" b="1" dirty="0">
              <a:solidFill>
                <a:srgbClr val="FFFFFF"/>
              </a:solidFill>
              <a:latin typeface="+mj-lt"/>
              <a:ea typeface="Times New Roman"/>
              <a:cs typeface="Times New Roman"/>
              <a:sym typeface="Times New Roman"/>
            </a:endParaRPr>
          </a:p>
        </p:txBody>
      </p:sp>
      <p:sp>
        <p:nvSpPr>
          <p:cNvPr id="319" name="Google Shape;319;p26"/>
          <p:cNvSpPr txBox="1"/>
          <p:nvPr/>
        </p:nvSpPr>
        <p:spPr>
          <a:xfrm>
            <a:off x="7107129" y="2353335"/>
            <a:ext cx="4162000" cy="3293200"/>
          </a:xfrm>
          <a:prstGeom prst="rect">
            <a:avLst/>
          </a:prstGeom>
          <a:solidFill>
            <a:srgbClr val="EEEEEE"/>
          </a:solidFill>
          <a:ln>
            <a:noFill/>
          </a:ln>
        </p:spPr>
        <p:txBody>
          <a:bodyPr spcFirstLastPara="1" wrap="square" lIns="121900" tIns="121900" rIns="121900" bIns="121900" anchor="t" anchorCtr="0">
            <a:noAutofit/>
          </a:bodyPr>
          <a:lstStyle/>
          <a:p>
            <a:pPr marL="609585" lvl="2" indent="-423323">
              <a:buSzPts val="1400"/>
              <a:buFont typeface="Times New Roman"/>
              <a:buChar char="❖"/>
            </a:pPr>
            <a:r>
              <a:rPr lang="en-CA" sz="1867" dirty="0">
                <a:latin typeface="+mj-lt"/>
                <a:ea typeface="Times New Roman"/>
                <a:cs typeface="Times New Roman"/>
                <a:sym typeface="Times New Roman"/>
              </a:rPr>
              <a:t>Centralizing media business into a single organization</a:t>
            </a:r>
          </a:p>
          <a:p>
            <a:pPr marL="609585" lvl="2" indent="-423323">
              <a:buSzPts val="1400"/>
              <a:buFont typeface="Times New Roman"/>
              <a:buChar char="❖"/>
            </a:pPr>
            <a:r>
              <a:rPr lang="en-CA" sz="1867" dirty="0">
                <a:latin typeface="+mj-lt"/>
                <a:ea typeface="Times New Roman"/>
                <a:cs typeface="Times New Roman"/>
                <a:sym typeface="Times New Roman"/>
              </a:rPr>
              <a:t>Responsible for content distribution, ad sales, and Disney+</a:t>
            </a:r>
          </a:p>
          <a:p>
            <a:pPr marL="609585" lvl="2" indent="-423323">
              <a:buSzPts val="1400"/>
              <a:buFont typeface="Times New Roman"/>
              <a:buChar char="❖"/>
            </a:pPr>
            <a:r>
              <a:rPr lang="en-CA" sz="1867" dirty="0">
                <a:latin typeface="+mj-lt"/>
                <a:ea typeface="Times New Roman"/>
                <a:cs typeface="Times New Roman"/>
                <a:sym typeface="Times New Roman"/>
              </a:rPr>
              <a:t>Studios segment focused on creating content for theatrical release, Disney+ and Hulu</a:t>
            </a:r>
          </a:p>
          <a:p>
            <a:pPr marL="609585" lvl="2" indent="-423323">
              <a:buSzPts val="1400"/>
              <a:buFont typeface="Times New Roman"/>
              <a:buChar char="❖"/>
            </a:pPr>
            <a:r>
              <a:rPr lang="en-CA" sz="1867" dirty="0">
                <a:latin typeface="+mj-lt"/>
                <a:ea typeface="Times New Roman"/>
                <a:cs typeface="Times New Roman"/>
                <a:sym typeface="Times New Roman"/>
              </a:rPr>
              <a:t>Kareem Daniel leads the new Media and Entertainment Distribution group</a:t>
            </a:r>
          </a:p>
          <a:p>
            <a:pPr marL="609585" lvl="2" indent="-423323">
              <a:buSzPts val="1400"/>
              <a:buFont typeface="Times New Roman"/>
              <a:buChar char="❖"/>
            </a:pPr>
            <a:endParaRPr lang="en-CA" sz="1867" dirty="0">
              <a:latin typeface="+mj-lt"/>
              <a:ea typeface="Times New Roman"/>
              <a:cs typeface="Times New Roman"/>
              <a:sym typeface="Times New Roman"/>
            </a:endParaRPr>
          </a:p>
        </p:txBody>
      </p:sp>
      <p:pic>
        <p:nvPicPr>
          <p:cNvPr id="30722" name="Picture 2">
            <a:extLst>
              <a:ext uri="{FF2B5EF4-FFF2-40B4-BE49-F238E27FC236}">
                <a16:creationId xmlns:a16="http://schemas.microsoft.com/office/drawing/2014/main" id="{336633E6-06EB-9347-9912-D0A61AF877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633" y="1234433"/>
            <a:ext cx="5777043" cy="5060184"/>
          </a:xfrm>
          <a:prstGeom prst="rect">
            <a:avLst/>
          </a:prstGeom>
          <a:noFill/>
          <a:extLst>
            <a:ext uri="{909E8E84-426E-40DD-AFC4-6F175D3DCCD1}">
              <a14:hiddenFill xmlns:a14="http://schemas.microsoft.com/office/drawing/2010/main">
                <a:solidFill>
                  <a:srgbClr val="FFFFFF"/>
                </a:solidFill>
              </a14:hiddenFill>
            </a:ext>
          </a:extLst>
        </p:spPr>
      </p:pic>
      <p:sp>
        <p:nvSpPr>
          <p:cNvPr id="17" name="Google Shape;82;p17">
            <a:extLst>
              <a:ext uri="{FF2B5EF4-FFF2-40B4-BE49-F238E27FC236}">
                <a16:creationId xmlns:a16="http://schemas.microsoft.com/office/drawing/2014/main" id="{0EEDEF32-9A27-BD42-BDD4-326414522B47}"/>
              </a:ext>
            </a:extLst>
          </p:cNvPr>
          <p:cNvSpPr/>
          <p:nvPr/>
        </p:nvSpPr>
        <p:spPr>
          <a:xfrm>
            <a:off x="0" y="6482300"/>
            <a:ext cx="12203837" cy="375600"/>
          </a:xfrm>
          <a:prstGeom prst="rect">
            <a:avLst/>
          </a:prstGeom>
          <a:solidFill>
            <a:srgbClr val="0070C0"/>
          </a:solidFill>
          <a:ln>
            <a:noFill/>
          </a:ln>
        </p:spPr>
        <p:txBody>
          <a:bodyPr spcFirstLastPara="1" wrap="square" lIns="121900" tIns="121900" rIns="121900" bIns="121900" anchor="ctr" anchorCtr="0">
            <a:noAutofit/>
          </a:bodyPr>
          <a:lstStyle/>
          <a:p>
            <a:endParaRPr sz="1867">
              <a:latin typeface="+mj-lt"/>
            </a:endParaRPr>
          </a:p>
        </p:txBody>
      </p:sp>
      <p:sp>
        <p:nvSpPr>
          <p:cNvPr id="18" name="Google Shape;83;p17">
            <a:extLst>
              <a:ext uri="{FF2B5EF4-FFF2-40B4-BE49-F238E27FC236}">
                <a16:creationId xmlns:a16="http://schemas.microsoft.com/office/drawing/2014/main" id="{C801F12A-79F2-4D47-9AD4-CEAF814B85F2}"/>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Overview</a:t>
            </a:r>
            <a:endParaRPr sz="933" b="1" dirty="0">
              <a:solidFill>
                <a:schemeClr val="tx1"/>
              </a:solidFill>
              <a:latin typeface="+mj-lt"/>
            </a:endParaRPr>
          </a:p>
        </p:txBody>
      </p:sp>
      <p:sp>
        <p:nvSpPr>
          <p:cNvPr id="19" name="Google Shape;84;p17">
            <a:extLst>
              <a:ext uri="{FF2B5EF4-FFF2-40B4-BE49-F238E27FC236}">
                <a16:creationId xmlns:a16="http://schemas.microsoft.com/office/drawing/2014/main" id="{A9AB48C8-927A-8A47-829B-976D5FED46CA}"/>
              </a:ext>
            </a:extLst>
          </p:cNvPr>
          <p:cNvSpPr/>
          <p:nvPr/>
        </p:nvSpPr>
        <p:spPr>
          <a:xfrm>
            <a:off x="22048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Stock Performance </a:t>
            </a:r>
            <a:endParaRPr sz="933" b="1" dirty="0">
              <a:solidFill>
                <a:schemeClr val="tx1"/>
              </a:solidFill>
              <a:latin typeface="+mj-lt"/>
            </a:endParaRPr>
          </a:p>
        </p:txBody>
      </p:sp>
      <p:sp>
        <p:nvSpPr>
          <p:cNvPr id="20" name="Google Shape;85;p17">
            <a:extLst>
              <a:ext uri="{FF2B5EF4-FFF2-40B4-BE49-F238E27FC236}">
                <a16:creationId xmlns:a16="http://schemas.microsoft.com/office/drawing/2014/main" id="{C53F8C44-711C-304E-8284-051C4A64BD73}"/>
              </a:ext>
            </a:extLst>
          </p:cNvPr>
          <p:cNvSpPr/>
          <p:nvPr/>
        </p:nvSpPr>
        <p:spPr>
          <a:xfrm>
            <a:off x="5267233" y="6541700"/>
            <a:ext cx="1531200" cy="256800"/>
          </a:xfrm>
          <a:prstGeom prst="chevron">
            <a:avLst>
              <a:gd name="adj" fmla="val 50000"/>
            </a:avLst>
          </a:prstGeom>
          <a:solidFill>
            <a:schemeClr val="tx1">
              <a:lumMod val="65000"/>
              <a:lumOff val="3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bg1"/>
                </a:solidFill>
                <a:latin typeface="+mj-lt"/>
              </a:rPr>
              <a:t>Notable Events</a:t>
            </a:r>
            <a:endParaRPr sz="933" b="1" dirty="0">
              <a:solidFill>
                <a:schemeClr val="bg1"/>
              </a:solidFill>
              <a:latin typeface="+mj-lt"/>
            </a:endParaRPr>
          </a:p>
        </p:txBody>
      </p:sp>
      <p:sp>
        <p:nvSpPr>
          <p:cNvPr id="21" name="Google Shape;86;p17">
            <a:extLst>
              <a:ext uri="{FF2B5EF4-FFF2-40B4-BE49-F238E27FC236}">
                <a16:creationId xmlns:a16="http://schemas.microsoft.com/office/drawing/2014/main" id="{C7115378-7A2B-7E4A-BB7C-1C0CC656C1E7}"/>
              </a:ext>
            </a:extLst>
          </p:cNvPr>
          <p:cNvSpPr/>
          <p:nvPr/>
        </p:nvSpPr>
        <p:spPr>
          <a:xfrm>
            <a:off x="67984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Management Overview</a:t>
            </a:r>
            <a:endParaRPr sz="933" b="1" dirty="0">
              <a:latin typeface="+mj-lt"/>
            </a:endParaRPr>
          </a:p>
        </p:txBody>
      </p:sp>
      <p:sp>
        <p:nvSpPr>
          <p:cNvPr id="22" name="Google Shape;87;p17">
            <a:extLst>
              <a:ext uri="{FF2B5EF4-FFF2-40B4-BE49-F238E27FC236}">
                <a16:creationId xmlns:a16="http://schemas.microsoft.com/office/drawing/2014/main" id="{89A94C66-FDD6-CF43-AB88-553A10822007}"/>
              </a:ext>
            </a:extLst>
          </p:cNvPr>
          <p:cNvSpPr/>
          <p:nvPr/>
        </p:nvSpPr>
        <p:spPr>
          <a:xfrm>
            <a:off x="83296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Financial Statements</a:t>
            </a:r>
            <a:endParaRPr sz="933" b="1" dirty="0">
              <a:latin typeface="+mj-lt"/>
            </a:endParaRPr>
          </a:p>
        </p:txBody>
      </p:sp>
      <p:sp>
        <p:nvSpPr>
          <p:cNvPr id="23" name="Google Shape;88;p17">
            <a:extLst>
              <a:ext uri="{FF2B5EF4-FFF2-40B4-BE49-F238E27FC236}">
                <a16:creationId xmlns:a16="http://schemas.microsoft.com/office/drawing/2014/main" id="{7B78BE6A-69CF-CA4A-9D80-224BD28E108D}"/>
              </a:ext>
            </a:extLst>
          </p:cNvPr>
          <p:cNvSpPr/>
          <p:nvPr/>
        </p:nvSpPr>
        <p:spPr>
          <a:xfrm>
            <a:off x="3736017"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Company Overview</a:t>
            </a:r>
            <a:endParaRPr sz="933" b="1" dirty="0">
              <a:solidFill>
                <a:schemeClr val="tx1"/>
              </a:solidFill>
              <a:latin typeface="+mj-lt"/>
            </a:endParaRPr>
          </a:p>
        </p:txBody>
      </p:sp>
      <p:sp>
        <p:nvSpPr>
          <p:cNvPr id="24" name="Google Shape;89;p17">
            <a:extLst>
              <a:ext uri="{FF2B5EF4-FFF2-40B4-BE49-F238E27FC236}">
                <a16:creationId xmlns:a16="http://schemas.microsoft.com/office/drawing/2014/main" id="{13E956B1-6F34-7F42-97A5-1E27EB1AC71C}"/>
              </a:ext>
            </a:extLst>
          </p:cNvPr>
          <p:cNvSpPr/>
          <p:nvPr/>
        </p:nvSpPr>
        <p:spPr>
          <a:xfrm>
            <a:off x="98608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Recommendation</a:t>
            </a:r>
            <a:endParaRPr sz="933" b="1" dirty="0">
              <a:latin typeface="+mj-lt"/>
            </a:endParaRPr>
          </a:p>
        </p:txBody>
      </p:sp>
    </p:spTree>
    <p:extLst>
      <p:ext uri="{BB962C8B-B14F-4D97-AF65-F5344CB8AC3E}">
        <p14:creationId xmlns:p14="http://schemas.microsoft.com/office/powerpoint/2010/main" val="407554154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13" name="Google Shape;313;p26"/>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r>
              <a:rPr lang="en" sz="2667" b="1" dirty="0">
                <a:latin typeface="+mj-lt"/>
                <a:ea typeface="Times New Roman"/>
                <a:cs typeface="Times New Roman"/>
                <a:sym typeface="Times New Roman"/>
              </a:rPr>
              <a:t>Streaming</a:t>
            </a:r>
            <a:endParaRPr sz="2667" dirty="0">
              <a:latin typeface="+mj-lt"/>
            </a:endParaRPr>
          </a:p>
        </p:txBody>
      </p:sp>
      <p:cxnSp>
        <p:nvCxnSpPr>
          <p:cNvPr id="314" name="Google Shape;314;p26"/>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sp>
        <p:nvSpPr>
          <p:cNvPr id="318" name="Google Shape;318;p26"/>
          <p:cNvSpPr/>
          <p:nvPr/>
        </p:nvSpPr>
        <p:spPr>
          <a:xfrm>
            <a:off x="559687" y="2005344"/>
            <a:ext cx="4162000" cy="496000"/>
          </a:xfrm>
          <a:prstGeom prst="rect">
            <a:avLst/>
          </a:prstGeom>
          <a:solidFill>
            <a:srgbClr val="0070C0"/>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1867" b="1" dirty="0">
                <a:solidFill>
                  <a:srgbClr val="FFFFFF"/>
                </a:solidFill>
                <a:latin typeface="+mj-lt"/>
                <a:ea typeface="Times New Roman"/>
                <a:cs typeface="Times New Roman"/>
                <a:sym typeface="Times New Roman"/>
              </a:rPr>
              <a:t>Disney+</a:t>
            </a:r>
            <a:endParaRPr sz="1867" b="1" dirty="0">
              <a:solidFill>
                <a:srgbClr val="FFFFFF"/>
              </a:solidFill>
              <a:latin typeface="+mj-lt"/>
              <a:ea typeface="Times New Roman"/>
              <a:cs typeface="Times New Roman"/>
              <a:sym typeface="Times New Roman"/>
            </a:endParaRPr>
          </a:p>
        </p:txBody>
      </p:sp>
      <p:sp>
        <p:nvSpPr>
          <p:cNvPr id="319" name="Google Shape;319;p26"/>
          <p:cNvSpPr txBox="1"/>
          <p:nvPr/>
        </p:nvSpPr>
        <p:spPr>
          <a:xfrm>
            <a:off x="559687" y="2560744"/>
            <a:ext cx="4162000" cy="3089157"/>
          </a:xfrm>
          <a:prstGeom prst="rect">
            <a:avLst/>
          </a:prstGeom>
          <a:solidFill>
            <a:srgbClr val="EEEEEE"/>
          </a:solidFill>
          <a:ln>
            <a:noFill/>
          </a:ln>
        </p:spPr>
        <p:txBody>
          <a:bodyPr spcFirstLastPara="1" wrap="square" lIns="121900" tIns="121900" rIns="121900" bIns="121900" anchor="t" anchorCtr="0">
            <a:noAutofit/>
          </a:bodyPr>
          <a:lstStyle/>
          <a:p>
            <a:pPr marL="609585" lvl="2" indent="-423323">
              <a:buSzPts val="1400"/>
              <a:buFont typeface="Times New Roman"/>
              <a:buChar char="❖"/>
            </a:pPr>
            <a:r>
              <a:rPr lang="en-CA" sz="1867" dirty="0">
                <a:latin typeface="+mj-lt"/>
                <a:ea typeface="Times New Roman"/>
                <a:cs typeface="Times New Roman"/>
                <a:sym typeface="Times New Roman"/>
              </a:rPr>
              <a:t>Launched November 19, 2019</a:t>
            </a:r>
          </a:p>
          <a:p>
            <a:pPr marL="609585" lvl="2" indent="-423323">
              <a:buSzPts val="1400"/>
              <a:buFont typeface="Times New Roman"/>
              <a:buChar char="❖"/>
            </a:pPr>
            <a:r>
              <a:rPr lang="en-CA" sz="1867" dirty="0">
                <a:latin typeface="+mj-lt"/>
                <a:ea typeface="Times New Roman"/>
                <a:cs typeface="Times New Roman"/>
                <a:sym typeface="Times New Roman"/>
              </a:rPr>
              <a:t>$8.99/month</a:t>
            </a:r>
          </a:p>
          <a:p>
            <a:pPr marL="609585" lvl="2" indent="-423323">
              <a:buSzPts val="1400"/>
              <a:buFont typeface="Times New Roman"/>
              <a:buChar char="❖"/>
            </a:pPr>
            <a:r>
              <a:rPr lang="en-CA" sz="1867" dirty="0">
                <a:latin typeface="+mj-lt"/>
                <a:ea typeface="Times New Roman"/>
                <a:cs typeface="Times New Roman"/>
                <a:sym typeface="Times New Roman"/>
              </a:rPr>
              <a:t>$89.99/year</a:t>
            </a:r>
          </a:p>
          <a:p>
            <a:pPr marL="609585" lvl="2" indent="-423323">
              <a:buSzPts val="1400"/>
              <a:buFont typeface="Times New Roman"/>
              <a:buChar char="❖"/>
            </a:pPr>
            <a:r>
              <a:rPr lang="en-CA" sz="1867" dirty="0">
                <a:latin typeface="+mj-lt"/>
                <a:ea typeface="Times New Roman"/>
                <a:cs typeface="Times New Roman"/>
                <a:sym typeface="Times New Roman"/>
              </a:rPr>
              <a:t>Disney</a:t>
            </a:r>
          </a:p>
          <a:p>
            <a:pPr marL="609585" lvl="2" indent="-423323">
              <a:buSzPts val="1400"/>
              <a:buFont typeface="Times New Roman"/>
              <a:buChar char="❖"/>
            </a:pPr>
            <a:r>
              <a:rPr lang="en-CA" sz="1867" dirty="0">
                <a:latin typeface="+mj-lt"/>
                <a:ea typeface="Times New Roman"/>
                <a:cs typeface="Times New Roman"/>
                <a:sym typeface="Times New Roman"/>
              </a:rPr>
              <a:t>Pixar</a:t>
            </a:r>
          </a:p>
          <a:p>
            <a:pPr marL="609585" lvl="2" indent="-423323">
              <a:buSzPts val="1400"/>
              <a:buFont typeface="Times New Roman"/>
              <a:buChar char="❖"/>
            </a:pPr>
            <a:r>
              <a:rPr lang="en-CA" sz="1867" dirty="0">
                <a:latin typeface="+mj-lt"/>
                <a:ea typeface="Times New Roman"/>
                <a:cs typeface="Times New Roman"/>
                <a:sym typeface="Times New Roman"/>
              </a:rPr>
              <a:t>Marvel</a:t>
            </a:r>
          </a:p>
          <a:p>
            <a:pPr marL="609585" lvl="2" indent="-423323">
              <a:buSzPts val="1400"/>
              <a:buFont typeface="Times New Roman"/>
              <a:buChar char="❖"/>
            </a:pPr>
            <a:r>
              <a:rPr lang="en-CA" sz="1867" dirty="0">
                <a:latin typeface="+mj-lt"/>
                <a:ea typeface="Times New Roman"/>
                <a:cs typeface="Times New Roman"/>
                <a:sym typeface="Times New Roman"/>
              </a:rPr>
              <a:t>Star Wars</a:t>
            </a:r>
          </a:p>
          <a:p>
            <a:pPr marL="609585" lvl="2" indent="-423323">
              <a:buSzPts val="1400"/>
              <a:buFont typeface="Times New Roman"/>
              <a:buChar char="❖"/>
            </a:pPr>
            <a:r>
              <a:rPr lang="en-CA" sz="1867" dirty="0">
                <a:latin typeface="+mj-lt"/>
                <a:ea typeface="Times New Roman"/>
                <a:cs typeface="Times New Roman"/>
                <a:sym typeface="Times New Roman"/>
              </a:rPr>
              <a:t>National Geographic</a:t>
            </a:r>
          </a:p>
        </p:txBody>
      </p:sp>
      <p:pic>
        <p:nvPicPr>
          <p:cNvPr id="32770" name="Picture 2">
            <a:extLst>
              <a:ext uri="{FF2B5EF4-FFF2-40B4-BE49-F238E27FC236}">
                <a16:creationId xmlns:a16="http://schemas.microsoft.com/office/drawing/2014/main" id="{9EA99093-9FB6-D445-B9F4-C305C898D9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0270" y="1159867"/>
            <a:ext cx="6258727" cy="5124659"/>
          </a:xfrm>
          <a:prstGeom prst="rect">
            <a:avLst/>
          </a:prstGeom>
          <a:noFill/>
          <a:extLst>
            <a:ext uri="{909E8E84-426E-40DD-AFC4-6F175D3DCCD1}">
              <a14:hiddenFill xmlns:a14="http://schemas.microsoft.com/office/drawing/2010/main">
                <a:solidFill>
                  <a:srgbClr val="FFFFFF"/>
                </a:solidFill>
              </a14:hiddenFill>
            </a:ext>
          </a:extLst>
        </p:spPr>
      </p:pic>
      <p:sp>
        <p:nvSpPr>
          <p:cNvPr id="17" name="Google Shape;82;p17">
            <a:extLst>
              <a:ext uri="{FF2B5EF4-FFF2-40B4-BE49-F238E27FC236}">
                <a16:creationId xmlns:a16="http://schemas.microsoft.com/office/drawing/2014/main" id="{929F4D83-4CC6-144D-83DB-1A68D9C0ABE7}"/>
              </a:ext>
            </a:extLst>
          </p:cNvPr>
          <p:cNvSpPr/>
          <p:nvPr/>
        </p:nvSpPr>
        <p:spPr>
          <a:xfrm>
            <a:off x="0" y="6482300"/>
            <a:ext cx="12203837" cy="375600"/>
          </a:xfrm>
          <a:prstGeom prst="rect">
            <a:avLst/>
          </a:prstGeom>
          <a:solidFill>
            <a:srgbClr val="0070C0"/>
          </a:solidFill>
          <a:ln>
            <a:noFill/>
          </a:ln>
        </p:spPr>
        <p:txBody>
          <a:bodyPr spcFirstLastPara="1" wrap="square" lIns="121900" tIns="121900" rIns="121900" bIns="121900" anchor="ctr" anchorCtr="0">
            <a:noAutofit/>
          </a:bodyPr>
          <a:lstStyle/>
          <a:p>
            <a:endParaRPr sz="1867">
              <a:latin typeface="+mj-lt"/>
            </a:endParaRPr>
          </a:p>
        </p:txBody>
      </p:sp>
      <p:sp>
        <p:nvSpPr>
          <p:cNvPr id="18" name="Google Shape;83;p17">
            <a:extLst>
              <a:ext uri="{FF2B5EF4-FFF2-40B4-BE49-F238E27FC236}">
                <a16:creationId xmlns:a16="http://schemas.microsoft.com/office/drawing/2014/main" id="{7DAC569F-C21B-EA4A-95C4-006467E1FEAB}"/>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Overview</a:t>
            </a:r>
            <a:endParaRPr sz="933" b="1" dirty="0">
              <a:solidFill>
                <a:schemeClr val="tx1"/>
              </a:solidFill>
              <a:latin typeface="+mj-lt"/>
            </a:endParaRPr>
          </a:p>
        </p:txBody>
      </p:sp>
      <p:sp>
        <p:nvSpPr>
          <p:cNvPr id="19" name="Google Shape;84;p17">
            <a:extLst>
              <a:ext uri="{FF2B5EF4-FFF2-40B4-BE49-F238E27FC236}">
                <a16:creationId xmlns:a16="http://schemas.microsoft.com/office/drawing/2014/main" id="{C05D91FC-DFF9-C648-9305-DEFB1B4D90FF}"/>
              </a:ext>
            </a:extLst>
          </p:cNvPr>
          <p:cNvSpPr/>
          <p:nvPr/>
        </p:nvSpPr>
        <p:spPr>
          <a:xfrm>
            <a:off x="22048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Stock Performance </a:t>
            </a:r>
            <a:endParaRPr sz="933" b="1" dirty="0">
              <a:solidFill>
                <a:schemeClr val="tx1"/>
              </a:solidFill>
              <a:latin typeface="+mj-lt"/>
            </a:endParaRPr>
          </a:p>
        </p:txBody>
      </p:sp>
      <p:sp>
        <p:nvSpPr>
          <p:cNvPr id="20" name="Google Shape;85;p17">
            <a:extLst>
              <a:ext uri="{FF2B5EF4-FFF2-40B4-BE49-F238E27FC236}">
                <a16:creationId xmlns:a16="http://schemas.microsoft.com/office/drawing/2014/main" id="{CB8C0847-AFF6-7D4A-8657-E879AEFD60FC}"/>
              </a:ext>
            </a:extLst>
          </p:cNvPr>
          <p:cNvSpPr/>
          <p:nvPr/>
        </p:nvSpPr>
        <p:spPr>
          <a:xfrm>
            <a:off x="5267233" y="6541700"/>
            <a:ext cx="1531200" cy="256800"/>
          </a:xfrm>
          <a:prstGeom prst="chevron">
            <a:avLst>
              <a:gd name="adj" fmla="val 50000"/>
            </a:avLst>
          </a:prstGeom>
          <a:solidFill>
            <a:schemeClr val="tx1">
              <a:lumMod val="65000"/>
              <a:lumOff val="3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bg1"/>
                </a:solidFill>
                <a:latin typeface="+mj-lt"/>
              </a:rPr>
              <a:t>Notable Events</a:t>
            </a:r>
            <a:endParaRPr sz="933" b="1" dirty="0">
              <a:solidFill>
                <a:schemeClr val="bg1"/>
              </a:solidFill>
              <a:latin typeface="+mj-lt"/>
            </a:endParaRPr>
          </a:p>
        </p:txBody>
      </p:sp>
      <p:sp>
        <p:nvSpPr>
          <p:cNvPr id="21" name="Google Shape;86;p17">
            <a:extLst>
              <a:ext uri="{FF2B5EF4-FFF2-40B4-BE49-F238E27FC236}">
                <a16:creationId xmlns:a16="http://schemas.microsoft.com/office/drawing/2014/main" id="{3FFDD26C-C143-1F45-A81A-5CB4C8F270C2}"/>
              </a:ext>
            </a:extLst>
          </p:cNvPr>
          <p:cNvSpPr/>
          <p:nvPr/>
        </p:nvSpPr>
        <p:spPr>
          <a:xfrm>
            <a:off x="67984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Management Overview</a:t>
            </a:r>
            <a:endParaRPr sz="933" b="1" dirty="0">
              <a:latin typeface="+mj-lt"/>
            </a:endParaRPr>
          </a:p>
        </p:txBody>
      </p:sp>
      <p:sp>
        <p:nvSpPr>
          <p:cNvPr id="22" name="Google Shape;87;p17">
            <a:extLst>
              <a:ext uri="{FF2B5EF4-FFF2-40B4-BE49-F238E27FC236}">
                <a16:creationId xmlns:a16="http://schemas.microsoft.com/office/drawing/2014/main" id="{28A0BFDD-FDCF-ED40-B226-2729615A0A51}"/>
              </a:ext>
            </a:extLst>
          </p:cNvPr>
          <p:cNvSpPr/>
          <p:nvPr/>
        </p:nvSpPr>
        <p:spPr>
          <a:xfrm>
            <a:off x="83296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Financial Statements</a:t>
            </a:r>
            <a:endParaRPr sz="933" b="1" dirty="0">
              <a:latin typeface="+mj-lt"/>
            </a:endParaRPr>
          </a:p>
        </p:txBody>
      </p:sp>
      <p:sp>
        <p:nvSpPr>
          <p:cNvPr id="23" name="Google Shape;88;p17">
            <a:extLst>
              <a:ext uri="{FF2B5EF4-FFF2-40B4-BE49-F238E27FC236}">
                <a16:creationId xmlns:a16="http://schemas.microsoft.com/office/drawing/2014/main" id="{CE4A38FB-17DD-F445-94ED-232422AFDCEB}"/>
              </a:ext>
            </a:extLst>
          </p:cNvPr>
          <p:cNvSpPr/>
          <p:nvPr/>
        </p:nvSpPr>
        <p:spPr>
          <a:xfrm>
            <a:off x="3736017"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Company Overview</a:t>
            </a:r>
            <a:endParaRPr sz="933" b="1" dirty="0">
              <a:solidFill>
                <a:schemeClr val="tx1"/>
              </a:solidFill>
              <a:latin typeface="+mj-lt"/>
            </a:endParaRPr>
          </a:p>
        </p:txBody>
      </p:sp>
      <p:sp>
        <p:nvSpPr>
          <p:cNvPr id="24" name="Google Shape;89;p17">
            <a:extLst>
              <a:ext uri="{FF2B5EF4-FFF2-40B4-BE49-F238E27FC236}">
                <a16:creationId xmlns:a16="http://schemas.microsoft.com/office/drawing/2014/main" id="{CA30C63B-AA6C-2A41-9933-9F68483C1861}"/>
              </a:ext>
            </a:extLst>
          </p:cNvPr>
          <p:cNvSpPr/>
          <p:nvPr/>
        </p:nvSpPr>
        <p:spPr>
          <a:xfrm>
            <a:off x="98608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Recommendation</a:t>
            </a:r>
            <a:endParaRPr sz="933" b="1" dirty="0">
              <a:latin typeface="+mj-lt"/>
            </a:endParaRPr>
          </a:p>
        </p:txBody>
      </p:sp>
    </p:spTree>
    <p:extLst>
      <p:ext uri="{BB962C8B-B14F-4D97-AF65-F5344CB8AC3E}">
        <p14:creationId xmlns:p14="http://schemas.microsoft.com/office/powerpoint/2010/main" val="243962303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25"/>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r>
              <a:rPr lang="en" sz="2667" b="1" dirty="0">
                <a:latin typeface="+mj-lt"/>
                <a:ea typeface="Times New Roman"/>
                <a:cs typeface="Times New Roman"/>
                <a:sym typeface="Times New Roman"/>
              </a:rPr>
              <a:t>Disney/Fox Merger</a:t>
            </a:r>
            <a:endParaRPr sz="2667" dirty="0">
              <a:latin typeface="+mj-lt"/>
            </a:endParaRPr>
          </a:p>
        </p:txBody>
      </p:sp>
      <p:cxnSp>
        <p:nvCxnSpPr>
          <p:cNvPr id="280" name="Google Shape;280;p25"/>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sp>
        <p:nvSpPr>
          <p:cNvPr id="290" name="Google Shape;290;p25"/>
          <p:cNvSpPr/>
          <p:nvPr/>
        </p:nvSpPr>
        <p:spPr>
          <a:xfrm>
            <a:off x="415600" y="1528133"/>
            <a:ext cx="11360800" cy="496000"/>
          </a:xfrm>
          <a:prstGeom prst="rect">
            <a:avLst/>
          </a:prstGeom>
          <a:solidFill>
            <a:srgbClr val="0070C0"/>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1867" b="1" dirty="0">
                <a:solidFill>
                  <a:srgbClr val="FFFFFF"/>
                </a:solidFill>
                <a:latin typeface="+mj-lt"/>
                <a:ea typeface="Times New Roman"/>
                <a:cs typeface="Times New Roman"/>
                <a:sym typeface="Times New Roman"/>
              </a:rPr>
              <a:t>Major Points</a:t>
            </a:r>
            <a:endParaRPr sz="1867" b="1" dirty="0">
              <a:solidFill>
                <a:srgbClr val="FFFFFF"/>
              </a:solidFill>
              <a:latin typeface="+mj-lt"/>
              <a:ea typeface="Times New Roman"/>
              <a:cs typeface="Times New Roman"/>
              <a:sym typeface="Times New Roman"/>
            </a:endParaRPr>
          </a:p>
        </p:txBody>
      </p:sp>
      <p:sp>
        <p:nvSpPr>
          <p:cNvPr id="291" name="Google Shape;291;p25"/>
          <p:cNvSpPr/>
          <p:nvPr/>
        </p:nvSpPr>
        <p:spPr>
          <a:xfrm>
            <a:off x="415600" y="2408933"/>
            <a:ext cx="3214400" cy="496000"/>
          </a:xfrm>
          <a:prstGeom prst="rect">
            <a:avLst/>
          </a:prstGeom>
          <a:solidFill>
            <a:srgbClr val="0070C0"/>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1867" b="1" dirty="0">
                <a:solidFill>
                  <a:srgbClr val="FFFFFF"/>
                </a:solidFill>
                <a:latin typeface="+mj-lt"/>
                <a:ea typeface="Times New Roman"/>
                <a:cs typeface="Times New Roman"/>
                <a:sym typeface="Times New Roman"/>
              </a:rPr>
              <a:t>Purchase</a:t>
            </a:r>
            <a:endParaRPr sz="1867" b="1" dirty="0">
              <a:solidFill>
                <a:srgbClr val="FFFFFF"/>
              </a:solidFill>
              <a:latin typeface="+mj-lt"/>
              <a:ea typeface="Times New Roman"/>
              <a:cs typeface="Times New Roman"/>
              <a:sym typeface="Times New Roman"/>
            </a:endParaRPr>
          </a:p>
        </p:txBody>
      </p:sp>
      <p:sp>
        <p:nvSpPr>
          <p:cNvPr id="292" name="Google Shape;292;p25"/>
          <p:cNvSpPr/>
          <p:nvPr/>
        </p:nvSpPr>
        <p:spPr>
          <a:xfrm>
            <a:off x="4488800" y="2392400"/>
            <a:ext cx="3214400" cy="496000"/>
          </a:xfrm>
          <a:prstGeom prst="rect">
            <a:avLst/>
          </a:prstGeom>
          <a:solidFill>
            <a:srgbClr val="0070C0"/>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1867" b="1" dirty="0">
                <a:solidFill>
                  <a:srgbClr val="FFFFFF"/>
                </a:solidFill>
                <a:latin typeface="+mj-lt"/>
                <a:ea typeface="Times New Roman"/>
                <a:cs typeface="Times New Roman"/>
                <a:sym typeface="Times New Roman"/>
              </a:rPr>
              <a:t>Remaining Major Studios </a:t>
            </a:r>
            <a:endParaRPr sz="1867" b="1" dirty="0">
              <a:solidFill>
                <a:srgbClr val="FFFFFF"/>
              </a:solidFill>
              <a:latin typeface="+mj-lt"/>
              <a:ea typeface="Times New Roman"/>
              <a:cs typeface="Times New Roman"/>
              <a:sym typeface="Times New Roman"/>
            </a:endParaRPr>
          </a:p>
        </p:txBody>
      </p:sp>
      <p:sp>
        <p:nvSpPr>
          <p:cNvPr id="293" name="Google Shape;293;p25"/>
          <p:cNvSpPr/>
          <p:nvPr/>
        </p:nvSpPr>
        <p:spPr>
          <a:xfrm>
            <a:off x="8562000" y="2408933"/>
            <a:ext cx="3214400" cy="496000"/>
          </a:xfrm>
          <a:prstGeom prst="rect">
            <a:avLst/>
          </a:prstGeom>
          <a:solidFill>
            <a:srgbClr val="0070C0"/>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1867" b="1" dirty="0">
                <a:solidFill>
                  <a:srgbClr val="FFFFFF"/>
                </a:solidFill>
                <a:latin typeface="+mj-lt"/>
                <a:ea typeface="Times New Roman"/>
                <a:cs typeface="Times New Roman"/>
                <a:sym typeface="Times New Roman"/>
              </a:rPr>
              <a:t>Notes</a:t>
            </a:r>
            <a:endParaRPr sz="1867" b="1" dirty="0">
              <a:solidFill>
                <a:srgbClr val="FFFFFF"/>
              </a:solidFill>
              <a:latin typeface="+mj-lt"/>
              <a:ea typeface="Times New Roman"/>
              <a:cs typeface="Times New Roman"/>
              <a:sym typeface="Times New Roman"/>
            </a:endParaRPr>
          </a:p>
        </p:txBody>
      </p:sp>
      <p:sp>
        <p:nvSpPr>
          <p:cNvPr id="294" name="Google Shape;294;p25"/>
          <p:cNvSpPr/>
          <p:nvPr/>
        </p:nvSpPr>
        <p:spPr>
          <a:xfrm>
            <a:off x="423200" y="2973033"/>
            <a:ext cx="3199200" cy="2308800"/>
          </a:xfrm>
          <a:prstGeom prst="rect">
            <a:avLst/>
          </a:prstGeom>
          <a:solidFill>
            <a:schemeClr val="lt2"/>
          </a:solidFill>
          <a:ln>
            <a:noFill/>
          </a:ln>
        </p:spPr>
        <p:txBody>
          <a:bodyPr spcFirstLastPara="1" wrap="square" lIns="121900" tIns="121900" rIns="121900" bIns="121900" anchor="ctr" anchorCtr="0">
            <a:noAutofit/>
          </a:bodyPr>
          <a:lstStyle/>
          <a:p>
            <a:endParaRPr sz="1867">
              <a:latin typeface="+mj-lt"/>
            </a:endParaRPr>
          </a:p>
        </p:txBody>
      </p:sp>
      <p:sp>
        <p:nvSpPr>
          <p:cNvPr id="295" name="Google Shape;295;p25"/>
          <p:cNvSpPr txBox="1"/>
          <p:nvPr/>
        </p:nvSpPr>
        <p:spPr>
          <a:xfrm>
            <a:off x="437000" y="2969936"/>
            <a:ext cx="3171600" cy="2217200"/>
          </a:xfrm>
          <a:prstGeom prst="rect">
            <a:avLst/>
          </a:prstGeom>
          <a:noFill/>
          <a:ln>
            <a:noFill/>
          </a:ln>
        </p:spPr>
        <p:txBody>
          <a:bodyPr spcFirstLastPara="1" wrap="square" lIns="121900" tIns="121900" rIns="121900" bIns="121900" anchor="ctr" anchorCtr="0">
            <a:noAutofit/>
          </a:bodyPr>
          <a:lstStyle/>
          <a:p>
            <a:pPr marL="609585" indent="-406390">
              <a:lnSpc>
                <a:spcPct val="115000"/>
              </a:lnSpc>
              <a:buSzPts val="1200"/>
              <a:buFont typeface="Times New Roman"/>
              <a:buChar char="❖"/>
            </a:pPr>
            <a:r>
              <a:rPr lang="en-CA" sz="1600" dirty="0">
                <a:latin typeface="+mj-lt"/>
                <a:ea typeface="Times New Roman"/>
                <a:cs typeface="Times New Roman"/>
                <a:sym typeface="Times New Roman"/>
              </a:rPr>
              <a:t>$71.3 billion purchase of film and TV assets held by 21st Century Fox</a:t>
            </a:r>
          </a:p>
          <a:p>
            <a:pPr marL="609585" indent="-406390">
              <a:lnSpc>
                <a:spcPct val="115000"/>
              </a:lnSpc>
              <a:buSzPts val="1200"/>
              <a:buFont typeface="Times New Roman"/>
              <a:buChar char="❖"/>
            </a:pPr>
            <a:r>
              <a:rPr lang="en-CA" sz="1600" dirty="0">
                <a:latin typeface="+mj-lt"/>
                <a:ea typeface="Times New Roman"/>
                <a:cs typeface="Times New Roman"/>
                <a:sym typeface="Times New Roman"/>
              </a:rPr>
              <a:t>Gained 20th Century Fox and Fox Searchlight </a:t>
            </a:r>
          </a:p>
          <a:p>
            <a:pPr marL="609585" indent="-406390">
              <a:lnSpc>
                <a:spcPct val="115000"/>
              </a:lnSpc>
              <a:buSzPts val="1200"/>
              <a:buFont typeface="Times New Roman"/>
              <a:buChar char="❖"/>
            </a:pPr>
            <a:r>
              <a:rPr lang="en-CA" sz="1600" dirty="0">
                <a:latin typeface="+mj-lt"/>
                <a:ea typeface="Times New Roman"/>
                <a:cs typeface="Times New Roman"/>
                <a:sym typeface="Times New Roman"/>
              </a:rPr>
              <a:t>Gains 33% stake in Hulu (results in 67% ownership)</a:t>
            </a:r>
          </a:p>
        </p:txBody>
      </p:sp>
      <p:sp>
        <p:nvSpPr>
          <p:cNvPr id="296" name="Google Shape;296;p25"/>
          <p:cNvSpPr/>
          <p:nvPr/>
        </p:nvSpPr>
        <p:spPr>
          <a:xfrm>
            <a:off x="4496400" y="3002733"/>
            <a:ext cx="3199200" cy="2308800"/>
          </a:xfrm>
          <a:prstGeom prst="rect">
            <a:avLst/>
          </a:prstGeom>
          <a:solidFill>
            <a:schemeClr val="lt2"/>
          </a:solidFill>
          <a:ln>
            <a:noFill/>
          </a:ln>
        </p:spPr>
        <p:txBody>
          <a:bodyPr spcFirstLastPara="1" wrap="square" lIns="121900" tIns="121900" rIns="121900" bIns="121900" anchor="ctr" anchorCtr="0">
            <a:noAutofit/>
          </a:bodyPr>
          <a:lstStyle/>
          <a:p>
            <a:endParaRPr sz="1867">
              <a:latin typeface="+mj-lt"/>
            </a:endParaRPr>
          </a:p>
        </p:txBody>
      </p:sp>
      <p:sp>
        <p:nvSpPr>
          <p:cNvPr id="297" name="Google Shape;297;p25"/>
          <p:cNvSpPr txBox="1"/>
          <p:nvPr/>
        </p:nvSpPr>
        <p:spPr>
          <a:xfrm>
            <a:off x="4503300" y="3048519"/>
            <a:ext cx="3171600" cy="2217200"/>
          </a:xfrm>
          <a:prstGeom prst="rect">
            <a:avLst/>
          </a:prstGeom>
          <a:noFill/>
          <a:ln>
            <a:noFill/>
          </a:ln>
        </p:spPr>
        <p:txBody>
          <a:bodyPr spcFirstLastPara="1" wrap="square" lIns="121900" tIns="121900" rIns="121900" bIns="121900" anchor="t" anchorCtr="0">
            <a:noAutofit/>
          </a:bodyPr>
          <a:lstStyle/>
          <a:p>
            <a:pPr marL="609585" indent="-406390">
              <a:lnSpc>
                <a:spcPct val="115000"/>
              </a:lnSpc>
              <a:buSzPts val="1200"/>
              <a:buFont typeface="Times New Roman"/>
              <a:buChar char="❖"/>
            </a:pPr>
            <a:r>
              <a:rPr lang="en-CA" sz="1600" dirty="0">
                <a:latin typeface="+mj-lt"/>
                <a:ea typeface="Times New Roman"/>
                <a:cs typeface="Times New Roman"/>
                <a:sym typeface="Times New Roman"/>
              </a:rPr>
              <a:t>Disney</a:t>
            </a:r>
          </a:p>
          <a:p>
            <a:pPr marL="609585" indent="-406390">
              <a:lnSpc>
                <a:spcPct val="115000"/>
              </a:lnSpc>
              <a:buSzPts val="1200"/>
              <a:buFont typeface="Times New Roman"/>
              <a:buChar char="❖"/>
            </a:pPr>
            <a:r>
              <a:rPr lang="en-CA" sz="1600" dirty="0">
                <a:latin typeface="+mj-lt"/>
                <a:ea typeface="Times New Roman"/>
                <a:cs typeface="Times New Roman"/>
                <a:sym typeface="Times New Roman"/>
              </a:rPr>
              <a:t>Warner Bros.</a:t>
            </a:r>
          </a:p>
          <a:p>
            <a:pPr marL="609585" indent="-406390">
              <a:lnSpc>
                <a:spcPct val="115000"/>
              </a:lnSpc>
              <a:buSzPts val="1200"/>
              <a:buFont typeface="Times New Roman"/>
              <a:buChar char="❖"/>
            </a:pPr>
            <a:r>
              <a:rPr lang="en-CA" sz="1600" dirty="0">
                <a:latin typeface="+mj-lt"/>
                <a:ea typeface="Times New Roman"/>
                <a:cs typeface="Times New Roman"/>
                <a:sym typeface="Times New Roman"/>
              </a:rPr>
              <a:t>Sony</a:t>
            </a:r>
          </a:p>
          <a:p>
            <a:pPr marL="609585" indent="-406390">
              <a:lnSpc>
                <a:spcPct val="115000"/>
              </a:lnSpc>
              <a:buSzPts val="1200"/>
              <a:buFont typeface="Times New Roman"/>
              <a:buChar char="❖"/>
            </a:pPr>
            <a:r>
              <a:rPr lang="en-CA" sz="1600" dirty="0">
                <a:latin typeface="+mj-lt"/>
                <a:ea typeface="Times New Roman"/>
                <a:cs typeface="Times New Roman"/>
                <a:sym typeface="Times New Roman"/>
              </a:rPr>
              <a:t>Universal</a:t>
            </a:r>
          </a:p>
          <a:p>
            <a:pPr marL="609585" indent="-406390">
              <a:lnSpc>
                <a:spcPct val="115000"/>
              </a:lnSpc>
              <a:buSzPts val="1200"/>
              <a:buFont typeface="Times New Roman"/>
              <a:buChar char="❖"/>
            </a:pPr>
            <a:r>
              <a:rPr lang="en-CA" sz="1600" dirty="0">
                <a:latin typeface="+mj-lt"/>
                <a:ea typeface="Times New Roman"/>
                <a:cs typeface="Times New Roman"/>
                <a:sym typeface="Times New Roman"/>
              </a:rPr>
              <a:t>Paramount</a:t>
            </a:r>
          </a:p>
        </p:txBody>
      </p:sp>
      <p:sp>
        <p:nvSpPr>
          <p:cNvPr id="298" name="Google Shape;298;p25"/>
          <p:cNvSpPr/>
          <p:nvPr/>
        </p:nvSpPr>
        <p:spPr>
          <a:xfrm>
            <a:off x="8569600" y="3002733"/>
            <a:ext cx="3199200" cy="2308800"/>
          </a:xfrm>
          <a:prstGeom prst="rect">
            <a:avLst/>
          </a:prstGeom>
          <a:solidFill>
            <a:schemeClr val="lt2"/>
          </a:solidFill>
          <a:ln>
            <a:noFill/>
          </a:ln>
        </p:spPr>
        <p:txBody>
          <a:bodyPr spcFirstLastPara="1" wrap="square" lIns="121900" tIns="121900" rIns="121900" bIns="121900" anchor="ctr" anchorCtr="0">
            <a:noAutofit/>
          </a:bodyPr>
          <a:lstStyle/>
          <a:p>
            <a:endParaRPr sz="1867">
              <a:latin typeface="+mj-lt"/>
            </a:endParaRPr>
          </a:p>
        </p:txBody>
      </p:sp>
      <p:sp>
        <p:nvSpPr>
          <p:cNvPr id="25" name="Google Shape;297;p25">
            <a:extLst>
              <a:ext uri="{FF2B5EF4-FFF2-40B4-BE49-F238E27FC236}">
                <a16:creationId xmlns:a16="http://schemas.microsoft.com/office/drawing/2014/main" id="{6CEFCE82-79FA-894F-9BEC-348C92306140}"/>
              </a:ext>
            </a:extLst>
          </p:cNvPr>
          <p:cNvSpPr txBox="1"/>
          <p:nvPr/>
        </p:nvSpPr>
        <p:spPr>
          <a:xfrm>
            <a:off x="8583400" y="2931317"/>
            <a:ext cx="3171600" cy="2217200"/>
          </a:xfrm>
          <a:prstGeom prst="rect">
            <a:avLst/>
          </a:prstGeom>
          <a:noFill/>
          <a:ln>
            <a:noFill/>
          </a:ln>
        </p:spPr>
        <p:txBody>
          <a:bodyPr spcFirstLastPara="1" wrap="square" lIns="121900" tIns="121900" rIns="121900" bIns="121900" anchor="t" anchorCtr="0">
            <a:noAutofit/>
          </a:bodyPr>
          <a:lstStyle/>
          <a:p>
            <a:pPr marL="609585" indent="-406390">
              <a:lnSpc>
                <a:spcPct val="115000"/>
              </a:lnSpc>
              <a:buSzPts val="1200"/>
              <a:buFont typeface="Times New Roman"/>
              <a:buChar char="❖"/>
            </a:pPr>
            <a:r>
              <a:rPr lang="en-CA" sz="1600" dirty="0">
                <a:latin typeface="+mj-lt"/>
                <a:ea typeface="Times New Roman"/>
                <a:cs typeface="Times New Roman"/>
                <a:sym typeface="Times New Roman"/>
              </a:rPr>
              <a:t>Notable shows Disney now owns: FX’s American Horror Story, Deadpool, X-Men</a:t>
            </a:r>
          </a:p>
          <a:p>
            <a:pPr marL="609585" indent="-406390">
              <a:lnSpc>
                <a:spcPct val="115000"/>
              </a:lnSpc>
              <a:buSzPts val="1200"/>
              <a:buFont typeface="Times New Roman"/>
              <a:buChar char="❖"/>
            </a:pPr>
            <a:r>
              <a:rPr lang="en-CA" sz="1600" dirty="0">
                <a:latin typeface="+mj-lt"/>
                <a:ea typeface="Times New Roman"/>
                <a:cs typeface="Times New Roman"/>
                <a:sym typeface="Times New Roman"/>
              </a:rPr>
              <a:t>Completed March 20, 2020</a:t>
            </a:r>
          </a:p>
        </p:txBody>
      </p:sp>
      <p:sp>
        <p:nvSpPr>
          <p:cNvPr id="24" name="Google Shape;82;p17">
            <a:extLst>
              <a:ext uri="{FF2B5EF4-FFF2-40B4-BE49-F238E27FC236}">
                <a16:creationId xmlns:a16="http://schemas.microsoft.com/office/drawing/2014/main" id="{77531F10-850A-694C-819A-A3065A2C3D86}"/>
              </a:ext>
            </a:extLst>
          </p:cNvPr>
          <p:cNvSpPr/>
          <p:nvPr/>
        </p:nvSpPr>
        <p:spPr>
          <a:xfrm>
            <a:off x="0" y="6482300"/>
            <a:ext cx="12203837" cy="375600"/>
          </a:xfrm>
          <a:prstGeom prst="rect">
            <a:avLst/>
          </a:prstGeom>
          <a:solidFill>
            <a:srgbClr val="0070C0"/>
          </a:solidFill>
          <a:ln>
            <a:noFill/>
          </a:ln>
        </p:spPr>
        <p:txBody>
          <a:bodyPr spcFirstLastPara="1" wrap="square" lIns="121900" tIns="121900" rIns="121900" bIns="121900" anchor="ctr" anchorCtr="0">
            <a:noAutofit/>
          </a:bodyPr>
          <a:lstStyle/>
          <a:p>
            <a:endParaRPr sz="1867">
              <a:latin typeface="+mj-lt"/>
            </a:endParaRPr>
          </a:p>
        </p:txBody>
      </p:sp>
      <p:sp>
        <p:nvSpPr>
          <p:cNvPr id="26" name="Google Shape;83;p17">
            <a:extLst>
              <a:ext uri="{FF2B5EF4-FFF2-40B4-BE49-F238E27FC236}">
                <a16:creationId xmlns:a16="http://schemas.microsoft.com/office/drawing/2014/main" id="{55C9DE60-DDC7-2C46-97AA-1F7C74BFD9D5}"/>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Overview</a:t>
            </a:r>
            <a:endParaRPr sz="933" b="1" dirty="0">
              <a:solidFill>
                <a:schemeClr val="tx1"/>
              </a:solidFill>
              <a:latin typeface="+mj-lt"/>
            </a:endParaRPr>
          </a:p>
        </p:txBody>
      </p:sp>
      <p:sp>
        <p:nvSpPr>
          <p:cNvPr id="27" name="Google Shape;84;p17">
            <a:extLst>
              <a:ext uri="{FF2B5EF4-FFF2-40B4-BE49-F238E27FC236}">
                <a16:creationId xmlns:a16="http://schemas.microsoft.com/office/drawing/2014/main" id="{451C5DA4-DFF6-6246-BF28-68CF2D7EA922}"/>
              </a:ext>
            </a:extLst>
          </p:cNvPr>
          <p:cNvSpPr/>
          <p:nvPr/>
        </p:nvSpPr>
        <p:spPr>
          <a:xfrm>
            <a:off x="22048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Stock Performance </a:t>
            </a:r>
            <a:endParaRPr sz="933" b="1" dirty="0">
              <a:solidFill>
                <a:schemeClr val="tx1"/>
              </a:solidFill>
              <a:latin typeface="+mj-lt"/>
            </a:endParaRPr>
          </a:p>
        </p:txBody>
      </p:sp>
      <p:sp>
        <p:nvSpPr>
          <p:cNvPr id="28" name="Google Shape;85;p17">
            <a:extLst>
              <a:ext uri="{FF2B5EF4-FFF2-40B4-BE49-F238E27FC236}">
                <a16:creationId xmlns:a16="http://schemas.microsoft.com/office/drawing/2014/main" id="{330F305F-03F8-B249-81FC-EA103A422897}"/>
              </a:ext>
            </a:extLst>
          </p:cNvPr>
          <p:cNvSpPr/>
          <p:nvPr/>
        </p:nvSpPr>
        <p:spPr>
          <a:xfrm>
            <a:off x="5267233" y="6541700"/>
            <a:ext cx="1531200" cy="256800"/>
          </a:xfrm>
          <a:prstGeom prst="chevron">
            <a:avLst>
              <a:gd name="adj" fmla="val 50000"/>
            </a:avLst>
          </a:prstGeom>
          <a:solidFill>
            <a:schemeClr val="tx1">
              <a:lumMod val="65000"/>
              <a:lumOff val="3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bg1"/>
                </a:solidFill>
                <a:latin typeface="+mj-lt"/>
              </a:rPr>
              <a:t>Notable Events</a:t>
            </a:r>
            <a:endParaRPr sz="933" b="1" dirty="0">
              <a:solidFill>
                <a:schemeClr val="bg1"/>
              </a:solidFill>
              <a:latin typeface="+mj-lt"/>
            </a:endParaRPr>
          </a:p>
        </p:txBody>
      </p:sp>
      <p:sp>
        <p:nvSpPr>
          <p:cNvPr id="29" name="Google Shape;86;p17">
            <a:extLst>
              <a:ext uri="{FF2B5EF4-FFF2-40B4-BE49-F238E27FC236}">
                <a16:creationId xmlns:a16="http://schemas.microsoft.com/office/drawing/2014/main" id="{CAA27B83-0830-DC43-A7D6-79EFF93941E1}"/>
              </a:ext>
            </a:extLst>
          </p:cNvPr>
          <p:cNvSpPr/>
          <p:nvPr/>
        </p:nvSpPr>
        <p:spPr>
          <a:xfrm>
            <a:off x="67984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Management Overview</a:t>
            </a:r>
            <a:endParaRPr sz="933" b="1" dirty="0">
              <a:latin typeface="+mj-lt"/>
            </a:endParaRPr>
          </a:p>
        </p:txBody>
      </p:sp>
      <p:sp>
        <p:nvSpPr>
          <p:cNvPr id="30" name="Google Shape;87;p17">
            <a:extLst>
              <a:ext uri="{FF2B5EF4-FFF2-40B4-BE49-F238E27FC236}">
                <a16:creationId xmlns:a16="http://schemas.microsoft.com/office/drawing/2014/main" id="{C1F6BB39-8E58-9E45-B944-0960F320E438}"/>
              </a:ext>
            </a:extLst>
          </p:cNvPr>
          <p:cNvSpPr/>
          <p:nvPr/>
        </p:nvSpPr>
        <p:spPr>
          <a:xfrm>
            <a:off x="83296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Financial Statements</a:t>
            </a:r>
            <a:endParaRPr sz="933" b="1" dirty="0">
              <a:latin typeface="+mj-lt"/>
            </a:endParaRPr>
          </a:p>
        </p:txBody>
      </p:sp>
      <p:sp>
        <p:nvSpPr>
          <p:cNvPr id="31" name="Google Shape;88;p17">
            <a:extLst>
              <a:ext uri="{FF2B5EF4-FFF2-40B4-BE49-F238E27FC236}">
                <a16:creationId xmlns:a16="http://schemas.microsoft.com/office/drawing/2014/main" id="{490FF2F5-0246-FC48-81C1-6E2CFA028590}"/>
              </a:ext>
            </a:extLst>
          </p:cNvPr>
          <p:cNvSpPr/>
          <p:nvPr/>
        </p:nvSpPr>
        <p:spPr>
          <a:xfrm>
            <a:off x="3736017"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Company Overview</a:t>
            </a:r>
            <a:endParaRPr sz="933" b="1" dirty="0">
              <a:solidFill>
                <a:schemeClr val="tx1"/>
              </a:solidFill>
              <a:latin typeface="+mj-lt"/>
            </a:endParaRPr>
          </a:p>
        </p:txBody>
      </p:sp>
      <p:sp>
        <p:nvSpPr>
          <p:cNvPr id="32" name="Google Shape;89;p17">
            <a:extLst>
              <a:ext uri="{FF2B5EF4-FFF2-40B4-BE49-F238E27FC236}">
                <a16:creationId xmlns:a16="http://schemas.microsoft.com/office/drawing/2014/main" id="{A597AF81-00A7-3649-94A9-DAA08DE46D9E}"/>
              </a:ext>
            </a:extLst>
          </p:cNvPr>
          <p:cNvSpPr/>
          <p:nvPr/>
        </p:nvSpPr>
        <p:spPr>
          <a:xfrm>
            <a:off x="98608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Recommendation</a:t>
            </a:r>
            <a:endParaRPr sz="933" b="1" dirty="0">
              <a:latin typeface="+mj-lt"/>
            </a:endParaRPr>
          </a:p>
        </p:txBody>
      </p:sp>
    </p:spTree>
    <p:extLst>
      <p:ext uri="{BB962C8B-B14F-4D97-AF65-F5344CB8AC3E}">
        <p14:creationId xmlns:p14="http://schemas.microsoft.com/office/powerpoint/2010/main" val="6446253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13" name="Google Shape;313;p26"/>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r>
              <a:rPr lang="en" sz="2667" b="1" dirty="0">
                <a:latin typeface="+mj-lt"/>
                <a:ea typeface="Times New Roman"/>
                <a:cs typeface="Times New Roman"/>
                <a:sym typeface="Times New Roman"/>
              </a:rPr>
              <a:t>Streaming</a:t>
            </a:r>
            <a:endParaRPr sz="2667" dirty="0">
              <a:latin typeface="+mj-lt"/>
            </a:endParaRPr>
          </a:p>
        </p:txBody>
      </p:sp>
      <p:cxnSp>
        <p:nvCxnSpPr>
          <p:cNvPr id="314" name="Google Shape;314;p26"/>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sp>
        <p:nvSpPr>
          <p:cNvPr id="318" name="Google Shape;318;p26"/>
          <p:cNvSpPr/>
          <p:nvPr/>
        </p:nvSpPr>
        <p:spPr>
          <a:xfrm>
            <a:off x="559687" y="2005344"/>
            <a:ext cx="4162000" cy="496000"/>
          </a:xfrm>
          <a:prstGeom prst="rect">
            <a:avLst/>
          </a:prstGeom>
          <a:solidFill>
            <a:srgbClr val="0070C0"/>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1867" b="1" dirty="0">
                <a:solidFill>
                  <a:srgbClr val="FFFFFF"/>
                </a:solidFill>
                <a:latin typeface="+mj-lt"/>
                <a:ea typeface="Times New Roman"/>
                <a:cs typeface="Times New Roman"/>
                <a:sym typeface="Times New Roman"/>
              </a:rPr>
              <a:t>Hulu</a:t>
            </a:r>
            <a:endParaRPr sz="1867" b="1" dirty="0">
              <a:solidFill>
                <a:srgbClr val="FFFFFF"/>
              </a:solidFill>
              <a:latin typeface="+mj-lt"/>
              <a:ea typeface="Times New Roman"/>
              <a:cs typeface="Times New Roman"/>
              <a:sym typeface="Times New Roman"/>
            </a:endParaRPr>
          </a:p>
        </p:txBody>
      </p:sp>
      <p:sp>
        <p:nvSpPr>
          <p:cNvPr id="319" name="Google Shape;319;p26"/>
          <p:cNvSpPr txBox="1"/>
          <p:nvPr/>
        </p:nvSpPr>
        <p:spPr>
          <a:xfrm>
            <a:off x="559687" y="2560744"/>
            <a:ext cx="4162000" cy="3089157"/>
          </a:xfrm>
          <a:prstGeom prst="rect">
            <a:avLst/>
          </a:prstGeom>
          <a:solidFill>
            <a:srgbClr val="EEEEEE"/>
          </a:solidFill>
          <a:ln>
            <a:noFill/>
          </a:ln>
        </p:spPr>
        <p:txBody>
          <a:bodyPr spcFirstLastPara="1" wrap="square" lIns="121900" tIns="121900" rIns="121900" bIns="121900" anchor="t" anchorCtr="0">
            <a:noAutofit/>
          </a:bodyPr>
          <a:lstStyle/>
          <a:p>
            <a:pPr marL="609585" lvl="2" indent="-423323">
              <a:buSzPts val="1400"/>
              <a:buFont typeface="Times New Roman"/>
              <a:buChar char="❖"/>
            </a:pPr>
            <a:r>
              <a:rPr lang="en-CA" sz="1867" dirty="0">
                <a:latin typeface="+mj-lt"/>
                <a:ea typeface="Times New Roman"/>
                <a:cs typeface="Times New Roman"/>
                <a:sym typeface="Times New Roman"/>
              </a:rPr>
              <a:t>Fully controlled and majority-owned by Disney</a:t>
            </a:r>
          </a:p>
          <a:p>
            <a:pPr marL="609585" lvl="2" indent="-423323">
              <a:buSzPts val="1400"/>
              <a:buFont typeface="Times New Roman"/>
              <a:buChar char="❖"/>
            </a:pPr>
            <a:r>
              <a:rPr lang="en-CA" sz="1867" dirty="0">
                <a:latin typeface="+mj-lt"/>
                <a:ea typeface="Times New Roman"/>
                <a:cs typeface="Times New Roman"/>
                <a:sym typeface="Times New Roman"/>
              </a:rPr>
              <a:t>33% owned by Comcast</a:t>
            </a:r>
          </a:p>
          <a:p>
            <a:pPr marL="609585" lvl="2" indent="-423323">
              <a:buSzPts val="1400"/>
              <a:buFont typeface="Times New Roman"/>
              <a:buChar char="❖"/>
            </a:pPr>
            <a:r>
              <a:rPr lang="en-CA" sz="1867" dirty="0">
                <a:latin typeface="+mj-lt"/>
                <a:ea typeface="Times New Roman"/>
                <a:cs typeface="Times New Roman"/>
                <a:sym typeface="Times New Roman"/>
              </a:rPr>
              <a:t>FX on Hulu</a:t>
            </a:r>
          </a:p>
          <a:p>
            <a:pPr marL="609585" lvl="2" indent="-423323">
              <a:buSzPts val="1400"/>
              <a:buFont typeface="Times New Roman"/>
              <a:buChar char="❖"/>
            </a:pPr>
            <a:r>
              <a:rPr lang="en-CA" sz="1867" dirty="0">
                <a:latin typeface="+mj-lt"/>
                <a:ea typeface="Times New Roman"/>
                <a:cs typeface="Times New Roman"/>
                <a:sym typeface="Times New Roman"/>
              </a:rPr>
              <a:t>Over 30 million subscribers</a:t>
            </a:r>
          </a:p>
          <a:p>
            <a:pPr marL="609585" lvl="2" indent="-423323">
              <a:buSzPts val="1400"/>
              <a:buFont typeface="Times New Roman"/>
              <a:buChar char="❖"/>
            </a:pPr>
            <a:endParaRPr lang="en-CA" sz="1867" dirty="0">
              <a:latin typeface="+mj-lt"/>
              <a:ea typeface="Times New Roman"/>
              <a:cs typeface="Times New Roman"/>
              <a:sym typeface="Times New Roman"/>
            </a:endParaRPr>
          </a:p>
        </p:txBody>
      </p:sp>
      <p:sp>
        <p:nvSpPr>
          <p:cNvPr id="17" name="Google Shape;82;p17">
            <a:extLst>
              <a:ext uri="{FF2B5EF4-FFF2-40B4-BE49-F238E27FC236}">
                <a16:creationId xmlns:a16="http://schemas.microsoft.com/office/drawing/2014/main" id="{929F4D83-4CC6-144D-83DB-1A68D9C0ABE7}"/>
              </a:ext>
            </a:extLst>
          </p:cNvPr>
          <p:cNvSpPr/>
          <p:nvPr/>
        </p:nvSpPr>
        <p:spPr>
          <a:xfrm>
            <a:off x="0" y="6482300"/>
            <a:ext cx="12203837" cy="375600"/>
          </a:xfrm>
          <a:prstGeom prst="rect">
            <a:avLst/>
          </a:prstGeom>
          <a:solidFill>
            <a:srgbClr val="0070C0"/>
          </a:solidFill>
          <a:ln>
            <a:noFill/>
          </a:ln>
        </p:spPr>
        <p:txBody>
          <a:bodyPr spcFirstLastPara="1" wrap="square" lIns="121900" tIns="121900" rIns="121900" bIns="121900" anchor="ctr" anchorCtr="0">
            <a:noAutofit/>
          </a:bodyPr>
          <a:lstStyle/>
          <a:p>
            <a:endParaRPr sz="1867">
              <a:latin typeface="+mj-lt"/>
            </a:endParaRPr>
          </a:p>
        </p:txBody>
      </p:sp>
      <p:sp>
        <p:nvSpPr>
          <p:cNvPr id="18" name="Google Shape;83;p17">
            <a:extLst>
              <a:ext uri="{FF2B5EF4-FFF2-40B4-BE49-F238E27FC236}">
                <a16:creationId xmlns:a16="http://schemas.microsoft.com/office/drawing/2014/main" id="{7DAC569F-C21B-EA4A-95C4-006467E1FEAB}"/>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Overview</a:t>
            </a:r>
            <a:endParaRPr sz="933" b="1" dirty="0">
              <a:solidFill>
                <a:schemeClr val="tx1"/>
              </a:solidFill>
              <a:latin typeface="+mj-lt"/>
            </a:endParaRPr>
          </a:p>
        </p:txBody>
      </p:sp>
      <p:sp>
        <p:nvSpPr>
          <p:cNvPr id="19" name="Google Shape;84;p17">
            <a:extLst>
              <a:ext uri="{FF2B5EF4-FFF2-40B4-BE49-F238E27FC236}">
                <a16:creationId xmlns:a16="http://schemas.microsoft.com/office/drawing/2014/main" id="{C05D91FC-DFF9-C648-9305-DEFB1B4D90FF}"/>
              </a:ext>
            </a:extLst>
          </p:cNvPr>
          <p:cNvSpPr/>
          <p:nvPr/>
        </p:nvSpPr>
        <p:spPr>
          <a:xfrm>
            <a:off x="22048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Stock Performance </a:t>
            </a:r>
            <a:endParaRPr sz="933" b="1" dirty="0">
              <a:solidFill>
                <a:schemeClr val="tx1"/>
              </a:solidFill>
              <a:latin typeface="+mj-lt"/>
            </a:endParaRPr>
          </a:p>
        </p:txBody>
      </p:sp>
      <p:sp>
        <p:nvSpPr>
          <p:cNvPr id="20" name="Google Shape;85;p17">
            <a:extLst>
              <a:ext uri="{FF2B5EF4-FFF2-40B4-BE49-F238E27FC236}">
                <a16:creationId xmlns:a16="http://schemas.microsoft.com/office/drawing/2014/main" id="{CB8C0847-AFF6-7D4A-8657-E879AEFD60FC}"/>
              </a:ext>
            </a:extLst>
          </p:cNvPr>
          <p:cNvSpPr/>
          <p:nvPr/>
        </p:nvSpPr>
        <p:spPr>
          <a:xfrm>
            <a:off x="5267233" y="6541700"/>
            <a:ext cx="1531200" cy="256800"/>
          </a:xfrm>
          <a:prstGeom prst="chevron">
            <a:avLst>
              <a:gd name="adj" fmla="val 50000"/>
            </a:avLst>
          </a:prstGeom>
          <a:solidFill>
            <a:schemeClr val="tx1">
              <a:lumMod val="65000"/>
              <a:lumOff val="3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bg1"/>
                </a:solidFill>
                <a:latin typeface="+mj-lt"/>
              </a:rPr>
              <a:t>Notable Events</a:t>
            </a:r>
            <a:endParaRPr sz="933" b="1" dirty="0">
              <a:solidFill>
                <a:schemeClr val="bg1"/>
              </a:solidFill>
              <a:latin typeface="+mj-lt"/>
            </a:endParaRPr>
          </a:p>
        </p:txBody>
      </p:sp>
      <p:sp>
        <p:nvSpPr>
          <p:cNvPr id="21" name="Google Shape;86;p17">
            <a:extLst>
              <a:ext uri="{FF2B5EF4-FFF2-40B4-BE49-F238E27FC236}">
                <a16:creationId xmlns:a16="http://schemas.microsoft.com/office/drawing/2014/main" id="{3FFDD26C-C143-1F45-A81A-5CB4C8F270C2}"/>
              </a:ext>
            </a:extLst>
          </p:cNvPr>
          <p:cNvSpPr/>
          <p:nvPr/>
        </p:nvSpPr>
        <p:spPr>
          <a:xfrm>
            <a:off x="67984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Management Overview</a:t>
            </a:r>
            <a:endParaRPr sz="933" b="1" dirty="0">
              <a:latin typeface="+mj-lt"/>
            </a:endParaRPr>
          </a:p>
        </p:txBody>
      </p:sp>
      <p:sp>
        <p:nvSpPr>
          <p:cNvPr id="22" name="Google Shape;87;p17">
            <a:extLst>
              <a:ext uri="{FF2B5EF4-FFF2-40B4-BE49-F238E27FC236}">
                <a16:creationId xmlns:a16="http://schemas.microsoft.com/office/drawing/2014/main" id="{28A0BFDD-FDCF-ED40-B226-2729615A0A51}"/>
              </a:ext>
            </a:extLst>
          </p:cNvPr>
          <p:cNvSpPr/>
          <p:nvPr/>
        </p:nvSpPr>
        <p:spPr>
          <a:xfrm>
            <a:off x="83296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Financial Statements</a:t>
            </a:r>
            <a:endParaRPr sz="933" b="1" dirty="0">
              <a:latin typeface="+mj-lt"/>
            </a:endParaRPr>
          </a:p>
        </p:txBody>
      </p:sp>
      <p:sp>
        <p:nvSpPr>
          <p:cNvPr id="23" name="Google Shape;88;p17">
            <a:extLst>
              <a:ext uri="{FF2B5EF4-FFF2-40B4-BE49-F238E27FC236}">
                <a16:creationId xmlns:a16="http://schemas.microsoft.com/office/drawing/2014/main" id="{CE4A38FB-17DD-F445-94ED-232422AFDCEB}"/>
              </a:ext>
            </a:extLst>
          </p:cNvPr>
          <p:cNvSpPr/>
          <p:nvPr/>
        </p:nvSpPr>
        <p:spPr>
          <a:xfrm>
            <a:off x="3736017"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Company Overview</a:t>
            </a:r>
            <a:endParaRPr sz="933" b="1" dirty="0">
              <a:solidFill>
                <a:schemeClr val="tx1"/>
              </a:solidFill>
              <a:latin typeface="+mj-lt"/>
            </a:endParaRPr>
          </a:p>
        </p:txBody>
      </p:sp>
      <p:sp>
        <p:nvSpPr>
          <p:cNvPr id="24" name="Google Shape;89;p17">
            <a:extLst>
              <a:ext uri="{FF2B5EF4-FFF2-40B4-BE49-F238E27FC236}">
                <a16:creationId xmlns:a16="http://schemas.microsoft.com/office/drawing/2014/main" id="{CA30C63B-AA6C-2A41-9933-9F68483C1861}"/>
              </a:ext>
            </a:extLst>
          </p:cNvPr>
          <p:cNvSpPr/>
          <p:nvPr/>
        </p:nvSpPr>
        <p:spPr>
          <a:xfrm>
            <a:off x="98608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Recommendation</a:t>
            </a:r>
            <a:endParaRPr sz="933" b="1" dirty="0">
              <a:latin typeface="+mj-lt"/>
            </a:endParaRPr>
          </a:p>
        </p:txBody>
      </p:sp>
      <p:pic>
        <p:nvPicPr>
          <p:cNvPr id="1026" name="Picture 2" descr="Hulu is bringing back a simpler, more familiar home screen - The Verge">
            <a:extLst>
              <a:ext uri="{FF2B5EF4-FFF2-40B4-BE49-F238E27FC236}">
                <a16:creationId xmlns:a16="http://schemas.microsoft.com/office/drawing/2014/main" id="{151D0E54-2A44-B646-A2D4-1759FA3A6A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7491" y="1029584"/>
            <a:ext cx="6524823" cy="4893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734937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13" name="Google Shape;313;p26"/>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r>
              <a:rPr lang="en" sz="2667" b="1" dirty="0">
                <a:latin typeface="+mj-lt"/>
                <a:ea typeface="Times New Roman"/>
                <a:cs typeface="Times New Roman"/>
                <a:sym typeface="Times New Roman"/>
              </a:rPr>
              <a:t>Number of Paid Subscribers</a:t>
            </a:r>
            <a:endParaRPr sz="2667" dirty="0">
              <a:latin typeface="+mj-lt"/>
            </a:endParaRPr>
          </a:p>
        </p:txBody>
      </p:sp>
      <p:cxnSp>
        <p:nvCxnSpPr>
          <p:cNvPr id="314" name="Google Shape;314;p26"/>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sp>
        <p:nvSpPr>
          <p:cNvPr id="17" name="Google Shape;82;p17">
            <a:extLst>
              <a:ext uri="{FF2B5EF4-FFF2-40B4-BE49-F238E27FC236}">
                <a16:creationId xmlns:a16="http://schemas.microsoft.com/office/drawing/2014/main" id="{929F4D83-4CC6-144D-83DB-1A68D9C0ABE7}"/>
              </a:ext>
            </a:extLst>
          </p:cNvPr>
          <p:cNvSpPr/>
          <p:nvPr/>
        </p:nvSpPr>
        <p:spPr>
          <a:xfrm>
            <a:off x="0" y="6482300"/>
            <a:ext cx="12203837" cy="375600"/>
          </a:xfrm>
          <a:prstGeom prst="rect">
            <a:avLst/>
          </a:prstGeom>
          <a:solidFill>
            <a:srgbClr val="0070C0"/>
          </a:solidFill>
          <a:ln>
            <a:noFill/>
          </a:ln>
        </p:spPr>
        <p:txBody>
          <a:bodyPr spcFirstLastPara="1" wrap="square" lIns="121900" tIns="121900" rIns="121900" bIns="121900" anchor="ctr" anchorCtr="0">
            <a:noAutofit/>
          </a:bodyPr>
          <a:lstStyle/>
          <a:p>
            <a:endParaRPr sz="1867">
              <a:latin typeface="+mj-lt"/>
            </a:endParaRPr>
          </a:p>
        </p:txBody>
      </p:sp>
      <p:sp>
        <p:nvSpPr>
          <p:cNvPr id="18" name="Google Shape;83;p17">
            <a:extLst>
              <a:ext uri="{FF2B5EF4-FFF2-40B4-BE49-F238E27FC236}">
                <a16:creationId xmlns:a16="http://schemas.microsoft.com/office/drawing/2014/main" id="{7DAC569F-C21B-EA4A-95C4-006467E1FEAB}"/>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Overview</a:t>
            </a:r>
            <a:endParaRPr sz="933" b="1" dirty="0">
              <a:solidFill>
                <a:schemeClr val="tx1"/>
              </a:solidFill>
              <a:latin typeface="+mj-lt"/>
            </a:endParaRPr>
          </a:p>
        </p:txBody>
      </p:sp>
      <p:sp>
        <p:nvSpPr>
          <p:cNvPr id="19" name="Google Shape;84;p17">
            <a:extLst>
              <a:ext uri="{FF2B5EF4-FFF2-40B4-BE49-F238E27FC236}">
                <a16:creationId xmlns:a16="http://schemas.microsoft.com/office/drawing/2014/main" id="{C05D91FC-DFF9-C648-9305-DEFB1B4D90FF}"/>
              </a:ext>
            </a:extLst>
          </p:cNvPr>
          <p:cNvSpPr/>
          <p:nvPr/>
        </p:nvSpPr>
        <p:spPr>
          <a:xfrm>
            <a:off x="22048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Stock Performance </a:t>
            </a:r>
            <a:endParaRPr sz="933" b="1" dirty="0">
              <a:solidFill>
                <a:schemeClr val="tx1"/>
              </a:solidFill>
              <a:latin typeface="+mj-lt"/>
            </a:endParaRPr>
          </a:p>
        </p:txBody>
      </p:sp>
      <p:sp>
        <p:nvSpPr>
          <p:cNvPr id="20" name="Google Shape;85;p17">
            <a:extLst>
              <a:ext uri="{FF2B5EF4-FFF2-40B4-BE49-F238E27FC236}">
                <a16:creationId xmlns:a16="http://schemas.microsoft.com/office/drawing/2014/main" id="{CB8C0847-AFF6-7D4A-8657-E879AEFD60FC}"/>
              </a:ext>
            </a:extLst>
          </p:cNvPr>
          <p:cNvSpPr/>
          <p:nvPr/>
        </p:nvSpPr>
        <p:spPr>
          <a:xfrm>
            <a:off x="5267233" y="6541700"/>
            <a:ext cx="1531200" cy="256800"/>
          </a:xfrm>
          <a:prstGeom prst="chevron">
            <a:avLst>
              <a:gd name="adj" fmla="val 50000"/>
            </a:avLst>
          </a:prstGeom>
          <a:solidFill>
            <a:schemeClr val="tx1">
              <a:lumMod val="65000"/>
              <a:lumOff val="3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bg1"/>
                </a:solidFill>
                <a:latin typeface="+mj-lt"/>
              </a:rPr>
              <a:t>Notable Events</a:t>
            </a:r>
            <a:endParaRPr sz="933" b="1" dirty="0">
              <a:solidFill>
                <a:schemeClr val="bg1"/>
              </a:solidFill>
              <a:latin typeface="+mj-lt"/>
            </a:endParaRPr>
          </a:p>
        </p:txBody>
      </p:sp>
      <p:sp>
        <p:nvSpPr>
          <p:cNvPr id="21" name="Google Shape;86;p17">
            <a:extLst>
              <a:ext uri="{FF2B5EF4-FFF2-40B4-BE49-F238E27FC236}">
                <a16:creationId xmlns:a16="http://schemas.microsoft.com/office/drawing/2014/main" id="{3FFDD26C-C143-1F45-A81A-5CB4C8F270C2}"/>
              </a:ext>
            </a:extLst>
          </p:cNvPr>
          <p:cNvSpPr/>
          <p:nvPr/>
        </p:nvSpPr>
        <p:spPr>
          <a:xfrm>
            <a:off x="67984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Management Overview</a:t>
            </a:r>
            <a:endParaRPr sz="933" b="1" dirty="0">
              <a:latin typeface="+mj-lt"/>
            </a:endParaRPr>
          </a:p>
        </p:txBody>
      </p:sp>
      <p:sp>
        <p:nvSpPr>
          <p:cNvPr id="22" name="Google Shape;87;p17">
            <a:extLst>
              <a:ext uri="{FF2B5EF4-FFF2-40B4-BE49-F238E27FC236}">
                <a16:creationId xmlns:a16="http://schemas.microsoft.com/office/drawing/2014/main" id="{28A0BFDD-FDCF-ED40-B226-2729615A0A51}"/>
              </a:ext>
            </a:extLst>
          </p:cNvPr>
          <p:cNvSpPr/>
          <p:nvPr/>
        </p:nvSpPr>
        <p:spPr>
          <a:xfrm>
            <a:off x="83296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Financial Statements</a:t>
            </a:r>
            <a:endParaRPr sz="933" b="1" dirty="0">
              <a:latin typeface="+mj-lt"/>
            </a:endParaRPr>
          </a:p>
        </p:txBody>
      </p:sp>
      <p:sp>
        <p:nvSpPr>
          <p:cNvPr id="23" name="Google Shape;88;p17">
            <a:extLst>
              <a:ext uri="{FF2B5EF4-FFF2-40B4-BE49-F238E27FC236}">
                <a16:creationId xmlns:a16="http://schemas.microsoft.com/office/drawing/2014/main" id="{CE4A38FB-17DD-F445-94ED-232422AFDCEB}"/>
              </a:ext>
            </a:extLst>
          </p:cNvPr>
          <p:cNvSpPr/>
          <p:nvPr/>
        </p:nvSpPr>
        <p:spPr>
          <a:xfrm>
            <a:off x="3736017"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Company Overview</a:t>
            </a:r>
            <a:endParaRPr sz="933" b="1" dirty="0">
              <a:solidFill>
                <a:schemeClr val="tx1"/>
              </a:solidFill>
              <a:latin typeface="+mj-lt"/>
            </a:endParaRPr>
          </a:p>
        </p:txBody>
      </p:sp>
      <p:sp>
        <p:nvSpPr>
          <p:cNvPr id="24" name="Google Shape;89;p17">
            <a:extLst>
              <a:ext uri="{FF2B5EF4-FFF2-40B4-BE49-F238E27FC236}">
                <a16:creationId xmlns:a16="http://schemas.microsoft.com/office/drawing/2014/main" id="{CA30C63B-AA6C-2A41-9933-9F68483C1861}"/>
              </a:ext>
            </a:extLst>
          </p:cNvPr>
          <p:cNvSpPr/>
          <p:nvPr/>
        </p:nvSpPr>
        <p:spPr>
          <a:xfrm>
            <a:off x="98608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Recommendation</a:t>
            </a:r>
            <a:endParaRPr sz="933" b="1" dirty="0">
              <a:latin typeface="+mj-lt"/>
            </a:endParaRPr>
          </a:p>
        </p:txBody>
      </p:sp>
      <p:pic>
        <p:nvPicPr>
          <p:cNvPr id="3" name="Picture 2" descr="A picture containing chart&#10;&#10;Description automatically generated">
            <a:extLst>
              <a:ext uri="{FF2B5EF4-FFF2-40B4-BE49-F238E27FC236}">
                <a16:creationId xmlns:a16="http://schemas.microsoft.com/office/drawing/2014/main" id="{21484D12-BAEE-0047-84D9-57DA35A4C4DE}"/>
              </a:ext>
            </a:extLst>
          </p:cNvPr>
          <p:cNvPicPr>
            <a:picLocks noChangeAspect="1"/>
          </p:cNvPicPr>
          <p:nvPr/>
        </p:nvPicPr>
        <p:blipFill>
          <a:blip r:embed="rId3"/>
          <a:stretch>
            <a:fillRect/>
          </a:stretch>
        </p:blipFill>
        <p:spPr>
          <a:xfrm>
            <a:off x="0" y="2548467"/>
            <a:ext cx="12192000" cy="1761067"/>
          </a:xfrm>
          <a:prstGeom prst="rect">
            <a:avLst/>
          </a:prstGeom>
        </p:spPr>
      </p:pic>
    </p:spTree>
    <p:extLst>
      <p:ext uri="{BB962C8B-B14F-4D97-AF65-F5344CB8AC3E}">
        <p14:creationId xmlns:p14="http://schemas.microsoft.com/office/powerpoint/2010/main" val="75586063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13" name="Google Shape;313;p26"/>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r>
              <a:rPr lang="en" sz="2667" b="1" dirty="0">
                <a:latin typeface="+mj-lt"/>
                <a:ea typeface="Times New Roman"/>
                <a:cs typeface="Times New Roman"/>
                <a:sym typeface="Times New Roman"/>
              </a:rPr>
              <a:t>Average Monthly Revenue Per Subscriber</a:t>
            </a:r>
            <a:endParaRPr sz="2667" dirty="0">
              <a:latin typeface="+mj-lt"/>
            </a:endParaRPr>
          </a:p>
        </p:txBody>
      </p:sp>
      <p:cxnSp>
        <p:nvCxnSpPr>
          <p:cNvPr id="314" name="Google Shape;314;p26"/>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sp>
        <p:nvSpPr>
          <p:cNvPr id="17" name="Google Shape;82;p17">
            <a:extLst>
              <a:ext uri="{FF2B5EF4-FFF2-40B4-BE49-F238E27FC236}">
                <a16:creationId xmlns:a16="http://schemas.microsoft.com/office/drawing/2014/main" id="{929F4D83-4CC6-144D-83DB-1A68D9C0ABE7}"/>
              </a:ext>
            </a:extLst>
          </p:cNvPr>
          <p:cNvSpPr/>
          <p:nvPr/>
        </p:nvSpPr>
        <p:spPr>
          <a:xfrm>
            <a:off x="0" y="6482300"/>
            <a:ext cx="12203837" cy="375600"/>
          </a:xfrm>
          <a:prstGeom prst="rect">
            <a:avLst/>
          </a:prstGeom>
          <a:solidFill>
            <a:srgbClr val="0070C0"/>
          </a:solidFill>
          <a:ln>
            <a:noFill/>
          </a:ln>
        </p:spPr>
        <p:txBody>
          <a:bodyPr spcFirstLastPara="1" wrap="square" lIns="121900" tIns="121900" rIns="121900" bIns="121900" anchor="ctr" anchorCtr="0">
            <a:noAutofit/>
          </a:bodyPr>
          <a:lstStyle/>
          <a:p>
            <a:endParaRPr sz="1867">
              <a:latin typeface="+mj-lt"/>
            </a:endParaRPr>
          </a:p>
        </p:txBody>
      </p:sp>
      <p:sp>
        <p:nvSpPr>
          <p:cNvPr id="18" name="Google Shape;83;p17">
            <a:extLst>
              <a:ext uri="{FF2B5EF4-FFF2-40B4-BE49-F238E27FC236}">
                <a16:creationId xmlns:a16="http://schemas.microsoft.com/office/drawing/2014/main" id="{7DAC569F-C21B-EA4A-95C4-006467E1FEAB}"/>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Overview</a:t>
            </a:r>
            <a:endParaRPr sz="933" b="1" dirty="0">
              <a:solidFill>
                <a:schemeClr val="tx1"/>
              </a:solidFill>
              <a:latin typeface="+mj-lt"/>
            </a:endParaRPr>
          </a:p>
        </p:txBody>
      </p:sp>
      <p:sp>
        <p:nvSpPr>
          <p:cNvPr id="19" name="Google Shape;84;p17">
            <a:extLst>
              <a:ext uri="{FF2B5EF4-FFF2-40B4-BE49-F238E27FC236}">
                <a16:creationId xmlns:a16="http://schemas.microsoft.com/office/drawing/2014/main" id="{C05D91FC-DFF9-C648-9305-DEFB1B4D90FF}"/>
              </a:ext>
            </a:extLst>
          </p:cNvPr>
          <p:cNvSpPr/>
          <p:nvPr/>
        </p:nvSpPr>
        <p:spPr>
          <a:xfrm>
            <a:off x="22048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Stock Performance </a:t>
            </a:r>
            <a:endParaRPr sz="933" b="1" dirty="0">
              <a:solidFill>
                <a:schemeClr val="tx1"/>
              </a:solidFill>
              <a:latin typeface="+mj-lt"/>
            </a:endParaRPr>
          </a:p>
        </p:txBody>
      </p:sp>
      <p:sp>
        <p:nvSpPr>
          <p:cNvPr id="20" name="Google Shape;85;p17">
            <a:extLst>
              <a:ext uri="{FF2B5EF4-FFF2-40B4-BE49-F238E27FC236}">
                <a16:creationId xmlns:a16="http://schemas.microsoft.com/office/drawing/2014/main" id="{CB8C0847-AFF6-7D4A-8657-E879AEFD60FC}"/>
              </a:ext>
            </a:extLst>
          </p:cNvPr>
          <p:cNvSpPr/>
          <p:nvPr/>
        </p:nvSpPr>
        <p:spPr>
          <a:xfrm>
            <a:off x="5267233" y="6541700"/>
            <a:ext cx="1531200" cy="256800"/>
          </a:xfrm>
          <a:prstGeom prst="chevron">
            <a:avLst>
              <a:gd name="adj" fmla="val 50000"/>
            </a:avLst>
          </a:prstGeom>
          <a:solidFill>
            <a:schemeClr val="tx1">
              <a:lumMod val="65000"/>
              <a:lumOff val="3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bg1"/>
                </a:solidFill>
                <a:latin typeface="+mj-lt"/>
              </a:rPr>
              <a:t>Notable Events</a:t>
            </a:r>
            <a:endParaRPr sz="933" b="1" dirty="0">
              <a:solidFill>
                <a:schemeClr val="bg1"/>
              </a:solidFill>
              <a:latin typeface="+mj-lt"/>
            </a:endParaRPr>
          </a:p>
        </p:txBody>
      </p:sp>
      <p:sp>
        <p:nvSpPr>
          <p:cNvPr id="21" name="Google Shape;86;p17">
            <a:extLst>
              <a:ext uri="{FF2B5EF4-FFF2-40B4-BE49-F238E27FC236}">
                <a16:creationId xmlns:a16="http://schemas.microsoft.com/office/drawing/2014/main" id="{3FFDD26C-C143-1F45-A81A-5CB4C8F270C2}"/>
              </a:ext>
            </a:extLst>
          </p:cNvPr>
          <p:cNvSpPr/>
          <p:nvPr/>
        </p:nvSpPr>
        <p:spPr>
          <a:xfrm>
            <a:off x="67984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Management Overview</a:t>
            </a:r>
            <a:endParaRPr sz="933" b="1" dirty="0">
              <a:latin typeface="+mj-lt"/>
            </a:endParaRPr>
          </a:p>
        </p:txBody>
      </p:sp>
      <p:sp>
        <p:nvSpPr>
          <p:cNvPr id="22" name="Google Shape;87;p17">
            <a:extLst>
              <a:ext uri="{FF2B5EF4-FFF2-40B4-BE49-F238E27FC236}">
                <a16:creationId xmlns:a16="http://schemas.microsoft.com/office/drawing/2014/main" id="{28A0BFDD-FDCF-ED40-B226-2729615A0A51}"/>
              </a:ext>
            </a:extLst>
          </p:cNvPr>
          <p:cNvSpPr/>
          <p:nvPr/>
        </p:nvSpPr>
        <p:spPr>
          <a:xfrm>
            <a:off x="83296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Financial Statements</a:t>
            </a:r>
            <a:endParaRPr sz="933" b="1" dirty="0">
              <a:latin typeface="+mj-lt"/>
            </a:endParaRPr>
          </a:p>
        </p:txBody>
      </p:sp>
      <p:sp>
        <p:nvSpPr>
          <p:cNvPr id="23" name="Google Shape;88;p17">
            <a:extLst>
              <a:ext uri="{FF2B5EF4-FFF2-40B4-BE49-F238E27FC236}">
                <a16:creationId xmlns:a16="http://schemas.microsoft.com/office/drawing/2014/main" id="{CE4A38FB-17DD-F445-94ED-232422AFDCEB}"/>
              </a:ext>
            </a:extLst>
          </p:cNvPr>
          <p:cNvSpPr/>
          <p:nvPr/>
        </p:nvSpPr>
        <p:spPr>
          <a:xfrm>
            <a:off x="3736017"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Company Overview</a:t>
            </a:r>
            <a:endParaRPr sz="933" b="1" dirty="0">
              <a:solidFill>
                <a:schemeClr val="tx1"/>
              </a:solidFill>
              <a:latin typeface="+mj-lt"/>
            </a:endParaRPr>
          </a:p>
        </p:txBody>
      </p:sp>
      <p:sp>
        <p:nvSpPr>
          <p:cNvPr id="24" name="Google Shape;89;p17">
            <a:extLst>
              <a:ext uri="{FF2B5EF4-FFF2-40B4-BE49-F238E27FC236}">
                <a16:creationId xmlns:a16="http://schemas.microsoft.com/office/drawing/2014/main" id="{CA30C63B-AA6C-2A41-9933-9F68483C1861}"/>
              </a:ext>
            </a:extLst>
          </p:cNvPr>
          <p:cNvSpPr/>
          <p:nvPr/>
        </p:nvSpPr>
        <p:spPr>
          <a:xfrm>
            <a:off x="98608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Recommendation</a:t>
            </a:r>
            <a:endParaRPr sz="933" b="1" dirty="0">
              <a:latin typeface="+mj-lt"/>
            </a:endParaRPr>
          </a:p>
        </p:txBody>
      </p:sp>
      <p:pic>
        <p:nvPicPr>
          <p:cNvPr id="4" name="Picture 3" descr="A picture containing background pattern&#10;&#10;Description automatically generated">
            <a:extLst>
              <a:ext uri="{FF2B5EF4-FFF2-40B4-BE49-F238E27FC236}">
                <a16:creationId xmlns:a16="http://schemas.microsoft.com/office/drawing/2014/main" id="{FD9BB04F-941B-B34D-8B30-FB93AEF0BF56}"/>
              </a:ext>
            </a:extLst>
          </p:cNvPr>
          <p:cNvPicPr>
            <a:picLocks noChangeAspect="1"/>
          </p:cNvPicPr>
          <p:nvPr/>
        </p:nvPicPr>
        <p:blipFill rotWithShape="1">
          <a:blip r:embed="rId3"/>
          <a:srcRect t="6539"/>
          <a:stretch/>
        </p:blipFill>
        <p:spPr>
          <a:xfrm>
            <a:off x="-11837" y="2669344"/>
            <a:ext cx="12192000" cy="1519313"/>
          </a:xfrm>
          <a:prstGeom prst="rect">
            <a:avLst/>
          </a:prstGeom>
        </p:spPr>
      </p:pic>
    </p:spTree>
    <p:extLst>
      <p:ext uri="{BB962C8B-B14F-4D97-AF65-F5344CB8AC3E}">
        <p14:creationId xmlns:p14="http://schemas.microsoft.com/office/powerpoint/2010/main" val="366790233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13" name="Google Shape;313;p26"/>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r>
              <a:rPr lang="en" sz="2667" b="1" dirty="0">
                <a:latin typeface="+mj-lt"/>
                <a:ea typeface="Times New Roman"/>
                <a:cs typeface="Times New Roman"/>
                <a:sym typeface="Times New Roman"/>
              </a:rPr>
              <a:t>Streaming</a:t>
            </a:r>
            <a:endParaRPr sz="2667" dirty="0">
              <a:latin typeface="+mj-lt"/>
            </a:endParaRPr>
          </a:p>
        </p:txBody>
      </p:sp>
      <p:cxnSp>
        <p:nvCxnSpPr>
          <p:cNvPr id="314" name="Google Shape;314;p26"/>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sp>
        <p:nvSpPr>
          <p:cNvPr id="17" name="Google Shape;82;p17">
            <a:extLst>
              <a:ext uri="{FF2B5EF4-FFF2-40B4-BE49-F238E27FC236}">
                <a16:creationId xmlns:a16="http://schemas.microsoft.com/office/drawing/2014/main" id="{929F4D83-4CC6-144D-83DB-1A68D9C0ABE7}"/>
              </a:ext>
            </a:extLst>
          </p:cNvPr>
          <p:cNvSpPr/>
          <p:nvPr/>
        </p:nvSpPr>
        <p:spPr>
          <a:xfrm>
            <a:off x="0" y="6482300"/>
            <a:ext cx="12203837" cy="375600"/>
          </a:xfrm>
          <a:prstGeom prst="rect">
            <a:avLst/>
          </a:prstGeom>
          <a:solidFill>
            <a:srgbClr val="0070C0"/>
          </a:solidFill>
          <a:ln>
            <a:noFill/>
          </a:ln>
        </p:spPr>
        <p:txBody>
          <a:bodyPr spcFirstLastPara="1" wrap="square" lIns="121900" tIns="121900" rIns="121900" bIns="121900" anchor="ctr" anchorCtr="0">
            <a:noAutofit/>
          </a:bodyPr>
          <a:lstStyle/>
          <a:p>
            <a:endParaRPr sz="1867">
              <a:latin typeface="+mj-lt"/>
            </a:endParaRPr>
          </a:p>
        </p:txBody>
      </p:sp>
      <p:sp>
        <p:nvSpPr>
          <p:cNvPr id="18" name="Google Shape;83;p17">
            <a:extLst>
              <a:ext uri="{FF2B5EF4-FFF2-40B4-BE49-F238E27FC236}">
                <a16:creationId xmlns:a16="http://schemas.microsoft.com/office/drawing/2014/main" id="{7DAC569F-C21B-EA4A-95C4-006467E1FEAB}"/>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Overview</a:t>
            </a:r>
            <a:endParaRPr sz="933" b="1" dirty="0">
              <a:solidFill>
                <a:schemeClr val="tx1"/>
              </a:solidFill>
              <a:latin typeface="+mj-lt"/>
            </a:endParaRPr>
          </a:p>
        </p:txBody>
      </p:sp>
      <p:sp>
        <p:nvSpPr>
          <p:cNvPr id="19" name="Google Shape;84;p17">
            <a:extLst>
              <a:ext uri="{FF2B5EF4-FFF2-40B4-BE49-F238E27FC236}">
                <a16:creationId xmlns:a16="http://schemas.microsoft.com/office/drawing/2014/main" id="{C05D91FC-DFF9-C648-9305-DEFB1B4D90FF}"/>
              </a:ext>
            </a:extLst>
          </p:cNvPr>
          <p:cNvSpPr/>
          <p:nvPr/>
        </p:nvSpPr>
        <p:spPr>
          <a:xfrm>
            <a:off x="22048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Stock Performance </a:t>
            </a:r>
            <a:endParaRPr sz="933" b="1" dirty="0">
              <a:solidFill>
                <a:schemeClr val="tx1"/>
              </a:solidFill>
              <a:latin typeface="+mj-lt"/>
            </a:endParaRPr>
          </a:p>
        </p:txBody>
      </p:sp>
      <p:sp>
        <p:nvSpPr>
          <p:cNvPr id="20" name="Google Shape;85;p17">
            <a:extLst>
              <a:ext uri="{FF2B5EF4-FFF2-40B4-BE49-F238E27FC236}">
                <a16:creationId xmlns:a16="http://schemas.microsoft.com/office/drawing/2014/main" id="{CB8C0847-AFF6-7D4A-8657-E879AEFD60FC}"/>
              </a:ext>
            </a:extLst>
          </p:cNvPr>
          <p:cNvSpPr/>
          <p:nvPr/>
        </p:nvSpPr>
        <p:spPr>
          <a:xfrm>
            <a:off x="5267233" y="6541700"/>
            <a:ext cx="1531200" cy="256800"/>
          </a:xfrm>
          <a:prstGeom prst="chevron">
            <a:avLst>
              <a:gd name="adj" fmla="val 50000"/>
            </a:avLst>
          </a:prstGeom>
          <a:solidFill>
            <a:schemeClr val="tx1">
              <a:lumMod val="65000"/>
              <a:lumOff val="3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bg1"/>
                </a:solidFill>
                <a:latin typeface="+mj-lt"/>
              </a:rPr>
              <a:t>Notable Events</a:t>
            </a:r>
            <a:endParaRPr sz="933" b="1" dirty="0">
              <a:solidFill>
                <a:schemeClr val="bg1"/>
              </a:solidFill>
              <a:latin typeface="+mj-lt"/>
            </a:endParaRPr>
          </a:p>
        </p:txBody>
      </p:sp>
      <p:sp>
        <p:nvSpPr>
          <p:cNvPr id="21" name="Google Shape;86;p17">
            <a:extLst>
              <a:ext uri="{FF2B5EF4-FFF2-40B4-BE49-F238E27FC236}">
                <a16:creationId xmlns:a16="http://schemas.microsoft.com/office/drawing/2014/main" id="{3FFDD26C-C143-1F45-A81A-5CB4C8F270C2}"/>
              </a:ext>
            </a:extLst>
          </p:cNvPr>
          <p:cNvSpPr/>
          <p:nvPr/>
        </p:nvSpPr>
        <p:spPr>
          <a:xfrm>
            <a:off x="67984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Management Overview</a:t>
            </a:r>
            <a:endParaRPr sz="933" b="1" dirty="0">
              <a:latin typeface="+mj-lt"/>
            </a:endParaRPr>
          </a:p>
        </p:txBody>
      </p:sp>
      <p:sp>
        <p:nvSpPr>
          <p:cNvPr id="22" name="Google Shape;87;p17">
            <a:extLst>
              <a:ext uri="{FF2B5EF4-FFF2-40B4-BE49-F238E27FC236}">
                <a16:creationId xmlns:a16="http://schemas.microsoft.com/office/drawing/2014/main" id="{28A0BFDD-FDCF-ED40-B226-2729615A0A51}"/>
              </a:ext>
            </a:extLst>
          </p:cNvPr>
          <p:cNvSpPr/>
          <p:nvPr/>
        </p:nvSpPr>
        <p:spPr>
          <a:xfrm>
            <a:off x="83296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Financial Statements</a:t>
            </a:r>
            <a:endParaRPr sz="933" b="1" dirty="0">
              <a:latin typeface="+mj-lt"/>
            </a:endParaRPr>
          </a:p>
        </p:txBody>
      </p:sp>
      <p:sp>
        <p:nvSpPr>
          <p:cNvPr id="23" name="Google Shape;88;p17">
            <a:extLst>
              <a:ext uri="{FF2B5EF4-FFF2-40B4-BE49-F238E27FC236}">
                <a16:creationId xmlns:a16="http://schemas.microsoft.com/office/drawing/2014/main" id="{CE4A38FB-17DD-F445-94ED-232422AFDCEB}"/>
              </a:ext>
            </a:extLst>
          </p:cNvPr>
          <p:cNvSpPr/>
          <p:nvPr/>
        </p:nvSpPr>
        <p:spPr>
          <a:xfrm>
            <a:off x="3736017"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Company Overview</a:t>
            </a:r>
            <a:endParaRPr sz="933" b="1" dirty="0">
              <a:solidFill>
                <a:schemeClr val="tx1"/>
              </a:solidFill>
              <a:latin typeface="+mj-lt"/>
            </a:endParaRPr>
          </a:p>
        </p:txBody>
      </p:sp>
      <p:sp>
        <p:nvSpPr>
          <p:cNvPr id="24" name="Google Shape;89;p17">
            <a:extLst>
              <a:ext uri="{FF2B5EF4-FFF2-40B4-BE49-F238E27FC236}">
                <a16:creationId xmlns:a16="http://schemas.microsoft.com/office/drawing/2014/main" id="{CA30C63B-AA6C-2A41-9933-9F68483C1861}"/>
              </a:ext>
            </a:extLst>
          </p:cNvPr>
          <p:cNvSpPr/>
          <p:nvPr/>
        </p:nvSpPr>
        <p:spPr>
          <a:xfrm>
            <a:off x="98608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Recommendation</a:t>
            </a:r>
            <a:endParaRPr sz="933" b="1" dirty="0">
              <a:latin typeface="+mj-lt"/>
            </a:endParaRPr>
          </a:p>
        </p:txBody>
      </p:sp>
      <p:pic>
        <p:nvPicPr>
          <p:cNvPr id="3" name="Picture 2" descr="Graphical user interface&#10;&#10;Description automatically generated">
            <a:extLst>
              <a:ext uri="{FF2B5EF4-FFF2-40B4-BE49-F238E27FC236}">
                <a16:creationId xmlns:a16="http://schemas.microsoft.com/office/drawing/2014/main" id="{B92B031D-7898-BE45-8800-880D74D1E0FE}"/>
              </a:ext>
            </a:extLst>
          </p:cNvPr>
          <p:cNvPicPr>
            <a:picLocks noChangeAspect="1"/>
          </p:cNvPicPr>
          <p:nvPr/>
        </p:nvPicPr>
        <p:blipFill>
          <a:blip r:embed="rId3"/>
          <a:stretch>
            <a:fillRect/>
          </a:stretch>
        </p:blipFill>
        <p:spPr>
          <a:xfrm>
            <a:off x="968188" y="1318039"/>
            <a:ext cx="10255624" cy="4699928"/>
          </a:xfrm>
          <a:prstGeom prst="rect">
            <a:avLst/>
          </a:prstGeom>
        </p:spPr>
      </p:pic>
    </p:spTree>
    <p:extLst>
      <p:ext uri="{BB962C8B-B14F-4D97-AF65-F5344CB8AC3E}">
        <p14:creationId xmlns:p14="http://schemas.microsoft.com/office/powerpoint/2010/main" val="229466349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pic>
        <p:nvPicPr>
          <p:cNvPr id="8" name="Picture 2" descr="Disney World has reopened, despite the threat of coronavirus in Florida -  Vox">
            <a:extLst>
              <a:ext uri="{FF2B5EF4-FFF2-40B4-BE49-F238E27FC236}">
                <a16:creationId xmlns:a16="http://schemas.microsoft.com/office/drawing/2014/main" id="{FAC862EF-FAB9-BA49-8DC2-05D994B0B3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576" t="-181" r="6004" b="181"/>
          <a:stretch/>
        </p:blipFill>
        <p:spPr bwMode="auto">
          <a:xfrm>
            <a:off x="277800" y="263266"/>
            <a:ext cx="9495632" cy="6331468"/>
          </a:xfrm>
          <a:prstGeom prst="rect">
            <a:avLst/>
          </a:prstGeom>
          <a:noFill/>
          <a:extLst>
            <a:ext uri="{909E8E84-426E-40DD-AFC4-6F175D3DCCD1}">
              <a14:hiddenFill xmlns:a14="http://schemas.microsoft.com/office/drawing/2010/main">
                <a:solidFill>
                  <a:srgbClr val="FFFFFF"/>
                </a:solidFill>
              </a14:hiddenFill>
            </a:ext>
          </a:extLst>
        </p:spPr>
      </p:pic>
      <p:sp>
        <p:nvSpPr>
          <p:cNvPr id="72" name="Google Shape;72;p16"/>
          <p:cNvSpPr/>
          <p:nvPr/>
        </p:nvSpPr>
        <p:spPr>
          <a:xfrm>
            <a:off x="7377200" y="1055999"/>
            <a:ext cx="4838800" cy="4746000"/>
          </a:xfrm>
          <a:prstGeom prst="ellipse">
            <a:avLst/>
          </a:prstGeom>
          <a:solidFill>
            <a:srgbClr val="FFFFFF"/>
          </a:solidFill>
          <a:ln>
            <a:noFill/>
          </a:ln>
        </p:spPr>
        <p:txBody>
          <a:bodyPr spcFirstLastPara="1" wrap="square" lIns="121900" tIns="121900" rIns="121900" bIns="121900" anchor="ctr" anchorCtr="0">
            <a:noAutofit/>
          </a:bodyPr>
          <a:lstStyle/>
          <a:p>
            <a:endParaRPr sz="1867">
              <a:latin typeface="+mj-lt"/>
            </a:endParaRPr>
          </a:p>
        </p:txBody>
      </p:sp>
      <p:cxnSp>
        <p:nvCxnSpPr>
          <p:cNvPr id="73" name="Google Shape;73;p16"/>
          <p:cNvCxnSpPr/>
          <p:nvPr/>
        </p:nvCxnSpPr>
        <p:spPr>
          <a:xfrm>
            <a:off x="7856133" y="3870540"/>
            <a:ext cx="4005200" cy="0"/>
          </a:xfrm>
          <a:prstGeom prst="straightConnector1">
            <a:avLst/>
          </a:prstGeom>
          <a:noFill/>
          <a:ln w="9525" cap="flat" cmpd="sng">
            <a:solidFill>
              <a:srgbClr val="FCE5CD"/>
            </a:solidFill>
            <a:prstDash val="solid"/>
            <a:round/>
            <a:headEnd type="none" w="med" len="med"/>
            <a:tailEnd type="none" w="med" len="med"/>
          </a:ln>
        </p:spPr>
      </p:cxnSp>
      <p:sp>
        <p:nvSpPr>
          <p:cNvPr id="74" name="Google Shape;74;p16"/>
          <p:cNvSpPr txBox="1">
            <a:spLocks noGrp="1"/>
          </p:cNvSpPr>
          <p:nvPr>
            <p:ph type="ctrTitle"/>
          </p:nvPr>
        </p:nvSpPr>
        <p:spPr>
          <a:xfrm>
            <a:off x="7177000" y="2072333"/>
            <a:ext cx="5239200" cy="1763200"/>
          </a:xfrm>
          <a:prstGeom prst="rect">
            <a:avLst/>
          </a:prstGeom>
        </p:spPr>
        <p:txBody>
          <a:bodyPr spcFirstLastPara="1" wrap="square" lIns="121900" tIns="121900" rIns="121900" bIns="121900" anchor="b" anchorCtr="0">
            <a:noAutofit/>
          </a:bodyPr>
          <a:lstStyle/>
          <a:p>
            <a:r>
              <a:rPr lang="en" sz="3200" dirty="0">
                <a:latin typeface="+mj-lt"/>
                <a:ea typeface="Times New Roman"/>
                <a:cs typeface="Times New Roman"/>
                <a:sym typeface="Times New Roman"/>
              </a:rPr>
              <a:t>Management</a:t>
            </a:r>
            <a:br>
              <a:rPr lang="en" sz="3200" dirty="0">
                <a:latin typeface="+mj-lt"/>
                <a:ea typeface="Times New Roman"/>
                <a:cs typeface="Times New Roman"/>
                <a:sym typeface="Times New Roman"/>
              </a:rPr>
            </a:br>
            <a:r>
              <a:rPr lang="en" sz="3200" dirty="0">
                <a:latin typeface="+mj-lt"/>
                <a:ea typeface="Times New Roman"/>
                <a:cs typeface="Times New Roman"/>
                <a:sym typeface="Times New Roman"/>
              </a:rPr>
              <a:t>Overview</a:t>
            </a:r>
            <a:endParaRPr sz="3200" dirty="0">
              <a:latin typeface="+mj-lt"/>
              <a:ea typeface="Times New Roman"/>
              <a:cs typeface="Times New Roman"/>
              <a:sym typeface="Times New Roman"/>
            </a:endParaRPr>
          </a:p>
        </p:txBody>
      </p:sp>
      <p:sp>
        <p:nvSpPr>
          <p:cNvPr id="75" name="Google Shape;75;p16"/>
          <p:cNvSpPr txBox="1">
            <a:spLocks noGrp="1"/>
          </p:cNvSpPr>
          <p:nvPr>
            <p:ph type="subTitle" idx="1"/>
          </p:nvPr>
        </p:nvSpPr>
        <p:spPr>
          <a:xfrm>
            <a:off x="7911600" y="3881300"/>
            <a:ext cx="3624800" cy="1395600"/>
          </a:xfrm>
          <a:prstGeom prst="rect">
            <a:avLst/>
          </a:prstGeom>
        </p:spPr>
        <p:txBody>
          <a:bodyPr spcFirstLastPara="1" wrap="square" lIns="121900" tIns="121900" rIns="121900" bIns="121900" anchor="t" anchorCtr="0">
            <a:noAutofit/>
          </a:bodyPr>
          <a:lstStyle/>
          <a:p>
            <a:pPr marL="0" indent="0">
              <a:spcBef>
                <a:spcPts val="0"/>
              </a:spcBef>
            </a:pPr>
            <a:r>
              <a:rPr lang="en-CA" sz="2133" dirty="0">
                <a:latin typeface="+mj-lt"/>
                <a:sym typeface="Times New Roman"/>
              </a:rPr>
              <a:t>DIS</a:t>
            </a:r>
            <a:endParaRPr sz="2133" dirty="0">
              <a:latin typeface="+mj-lt"/>
            </a:endParaRPr>
          </a:p>
        </p:txBody>
      </p:sp>
    </p:spTree>
    <p:extLst>
      <p:ext uri="{BB962C8B-B14F-4D97-AF65-F5344CB8AC3E}">
        <p14:creationId xmlns:p14="http://schemas.microsoft.com/office/powerpoint/2010/main" val="110800461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1"/>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r>
              <a:rPr lang="en" sz="2667" b="1" dirty="0">
                <a:latin typeface="+mj-lt"/>
                <a:ea typeface="Times New Roman"/>
                <a:cs typeface="Times New Roman"/>
                <a:sym typeface="Times New Roman"/>
              </a:rPr>
              <a:t>Management Overview</a:t>
            </a:r>
            <a:endParaRPr sz="2667" dirty="0">
              <a:latin typeface="+mj-lt"/>
            </a:endParaRPr>
          </a:p>
        </p:txBody>
      </p:sp>
      <p:cxnSp>
        <p:nvCxnSpPr>
          <p:cNvPr id="178" name="Google Shape;178;p21"/>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sp>
        <p:nvSpPr>
          <p:cNvPr id="179" name="Google Shape;179;p21"/>
          <p:cNvSpPr txBox="1"/>
          <p:nvPr/>
        </p:nvSpPr>
        <p:spPr>
          <a:xfrm>
            <a:off x="415600" y="840033"/>
            <a:ext cx="2648000" cy="394400"/>
          </a:xfrm>
          <a:prstGeom prst="rect">
            <a:avLst/>
          </a:prstGeom>
          <a:noFill/>
          <a:ln>
            <a:noFill/>
          </a:ln>
        </p:spPr>
        <p:txBody>
          <a:bodyPr spcFirstLastPara="1" wrap="square" lIns="121900" tIns="121900" rIns="121900" bIns="121900" anchor="t" anchorCtr="0">
            <a:noAutofit/>
          </a:bodyPr>
          <a:lstStyle/>
          <a:p>
            <a:endParaRPr sz="1467" dirty="0">
              <a:latin typeface="+mj-lt"/>
              <a:ea typeface="Times New Roman"/>
              <a:cs typeface="Times New Roman"/>
              <a:sym typeface="Times New Roman"/>
            </a:endParaRPr>
          </a:p>
        </p:txBody>
      </p:sp>
      <p:sp>
        <p:nvSpPr>
          <p:cNvPr id="180" name="Google Shape;180;p21"/>
          <p:cNvSpPr/>
          <p:nvPr/>
        </p:nvSpPr>
        <p:spPr>
          <a:xfrm>
            <a:off x="415600" y="3709512"/>
            <a:ext cx="5481616" cy="499200"/>
          </a:xfrm>
          <a:prstGeom prst="rect">
            <a:avLst/>
          </a:prstGeom>
          <a:solidFill>
            <a:srgbClr val="0070C0"/>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lvl="0" algn="ctr"/>
            <a:r>
              <a:rPr lang="en-CA" sz="1867" b="1" dirty="0">
                <a:solidFill>
                  <a:srgbClr val="FFFFFF"/>
                </a:solidFill>
                <a:latin typeface="+mj-lt"/>
                <a:ea typeface="Times New Roman"/>
                <a:cs typeface="Times New Roman"/>
                <a:sym typeface="Times New Roman"/>
              </a:rPr>
              <a:t>Robert A. </a:t>
            </a:r>
            <a:r>
              <a:rPr lang="en-CA" sz="1867" b="1" dirty="0" err="1">
                <a:solidFill>
                  <a:srgbClr val="FFFFFF"/>
                </a:solidFill>
                <a:latin typeface="+mj-lt"/>
                <a:ea typeface="Times New Roman"/>
                <a:cs typeface="Times New Roman"/>
                <a:sym typeface="Times New Roman"/>
              </a:rPr>
              <a:t>Iger</a:t>
            </a:r>
            <a:endParaRPr lang="en-CA" sz="1867" b="1" dirty="0">
              <a:solidFill>
                <a:srgbClr val="FFFFFF"/>
              </a:solidFill>
              <a:latin typeface="+mj-lt"/>
              <a:ea typeface="Times New Roman"/>
              <a:cs typeface="Times New Roman"/>
              <a:sym typeface="Times New Roman"/>
            </a:endParaRPr>
          </a:p>
        </p:txBody>
      </p:sp>
      <p:sp>
        <p:nvSpPr>
          <p:cNvPr id="181" name="Google Shape;181;p21"/>
          <p:cNvSpPr/>
          <p:nvPr/>
        </p:nvSpPr>
        <p:spPr>
          <a:xfrm>
            <a:off x="415600" y="4345993"/>
            <a:ext cx="5481616" cy="1836609"/>
          </a:xfrm>
          <a:prstGeom prst="rect">
            <a:avLst/>
          </a:prstGeom>
          <a:solidFill>
            <a:schemeClr val="lt2"/>
          </a:solidFill>
          <a:ln>
            <a:noFill/>
          </a:ln>
        </p:spPr>
        <p:txBody>
          <a:bodyPr spcFirstLastPara="1" wrap="square" lIns="121900" tIns="121900" rIns="121900" bIns="121900" anchor="ctr" anchorCtr="0">
            <a:noAutofit/>
          </a:bodyPr>
          <a:lstStyle/>
          <a:p>
            <a:endParaRPr sz="1867">
              <a:latin typeface="+mj-lt"/>
            </a:endParaRPr>
          </a:p>
        </p:txBody>
      </p:sp>
      <p:sp>
        <p:nvSpPr>
          <p:cNvPr id="182" name="Google Shape;182;p21"/>
          <p:cNvSpPr txBox="1"/>
          <p:nvPr/>
        </p:nvSpPr>
        <p:spPr>
          <a:xfrm>
            <a:off x="415599" y="4339342"/>
            <a:ext cx="5481616" cy="1828689"/>
          </a:xfrm>
          <a:prstGeom prst="rect">
            <a:avLst/>
          </a:prstGeom>
          <a:noFill/>
          <a:ln>
            <a:noFill/>
          </a:ln>
        </p:spPr>
        <p:txBody>
          <a:bodyPr spcFirstLastPara="1" wrap="square" lIns="121900" tIns="121900" rIns="121900" bIns="121900" anchor="t" anchorCtr="0">
            <a:noAutofit/>
          </a:bodyPr>
          <a:lstStyle/>
          <a:p>
            <a:pPr marL="380990" indent="-347125">
              <a:lnSpc>
                <a:spcPct val="115000"/>
              </a:lnSpc>
              <a:buSzPts val="1400"/>
              <a:buFont typeface="Times New Roman"/>
              <a:buChar char="❖"/>
            </a:pPr>
            <a:r>
              <a:rPr lang="en-CA" sz="1867" dirty="0">
                <a:latin typeface="+mj-lt"/>
                <a:ea typeface="Times New Roman"/>
                <a:cs typeface="Times New Roman"/>
                <a:sym typeface="Times New Roman"/>
              </a:rPr>
              <a:t>CEO from 2005 - 2020; Executive Chairman since Feb 2020</a:t>
            </a:r>
          </a:p>
          <a:p>
            <a:pPr marL="380990" indent="-347125">
              <a:lnSpc>
                <a:spcPct val="115000"/>
              </a:lnSpc>
              <a:buSzPts val="1400"/>
              <a:buFont typeface="Times New Roman"/>
              <a:buChar char="❖"/>
            </a:pPr>
            <a:r>
              <a:rPr lang="en-CA" sz="1867" dirty="0">
                <a:latin typeface="+mj-lt"/>
                <a:ea typeface="Times New Roman"/>
                <a:cs typeface="Times New Roman"/>
                <a:sym typeface="Times New Roman"/>
              </a:rPr>
              <a:t>Previously Chairman of ABC Group</a:t>
            </a:r>
          </a:p>
          <a:p>
            <a:pPr marL="380990" indent="-347125">
              <a:lnSpc>
                <a:spcPct val="115000"/>
              </a:lnSpc>
              <a:buSzPts val="1400"/>
              <a:buFont typeface="Times New Roman"/>
              <a:buChar char="❖"/>
            </a:pPr>
            <a:r>
              <a:rPr lang="en-CA" sz="1867" dirty="0">
                <a:latin typeface="+mj-lt"/>
                <a:ea typeface="Times New Roman"/>
                <a:cs typeface="Times New Roman"/>
                <a:sym typeface="Times New Roman"/>
              </a:rPr>
              <a:t>Graduate of Ithaca College and Western State College of Law</a:t>
            </a:r>
          </a:p>
          <a:p>
            <a:pPr marL="380990" indent="-347125">
              <a:lnSpc>
                <a:spcPct val="115000"/>
              </a:lnSpc>
              <a:buSzPts val="1400"/>
              <a:buFont typeface="Times New Roman"/>
              <a:buChar char="❖"/>
            </a:pPr>
            <a:endParaRPr lang="en-CA" sz="1867" dirty="0">
              <a:latin typeface="+mj-lt"/>
              <a:ea typeface="Times New Roman"/>
              <a:cs typeface="Times New Roman"/>
              <a:sym typeface="Times New Roman"/>
            </a:endParaRPr>
          </a:p>
        </p:txBody>
      </p:sp>
      <p:pic>
        <p:nvPicPr>
          <p:cNvPr id="34820" name="Picture 4">
            <a:extLst>
              <a:ext uri="{FF2B5EF4-FFF2-40B4-BE49-F238E27FC236}">
                <a16:creationId xmlns:a16="http://schemas.microsoft.com/office/drawing/2014/main" id="{014EA6E3-5D42-D946-94D5-B20837F862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0687" y="1037234"/>
            <a:ext cx="2619493" cy="2612879"/>
          </a:xfrm>
          <a:prstGeom prst="rect">
            <a:avLst/>
          </a:prstGeom>
          <a:noFill/>
          <a:extLst>
            <a:ext uri="{909E8E84-426E-40DD-AFC4-6F175D3DCCD1}">
              <a14:hiddenFill xmlns:a14="http://schemas.microsoft.com/office/drawing/2010/main">
                <a:solidFill>
                  <a:srgbClr val="FFFFFF"/>
                </a:solidFill>
              </a14:hiddenFill>
            </a:ext>
          </a:extLst>
        </p:spPr>
      </p:pic>
      <p:sp>
        <p:nvSpPr>
          <p:cNvPr id="25" name="Google Shape;179;p21">
            <a:extLst>
              <a:ext uri="{FF2B5EF4-FFF2-40B4-BE49-F238E27FC236}">
                <a16:creationId xmlns:a16="http://schemas.microsoft.com/office/drawing/2014/main" id="{C5AD5CBC-3DDE-BA45-9A6F-AC809FC22E37}"/>
              </a:ext>
            </a:extLst>
          </p:cNvPr>
          <p:cNvSpPr txBox="1"/>
          <p:nvPr/>
        </p:nvSpPr>
        <p:spPr>
          <a:xfrm>
            <a:off x="5584269" y="840100"/>
            <a:ext cx="2648000" cy="394400"/>
          </a:xfrm>
          <a:prstGeom prst="rect">
            <a:avLst/>
          </a:prstGeom>
          <a:noFill/>
          <a:ln>
            <a:noFill/>
          </a:ln>
        </p:spPr>
        <p:txBody>
          <a:bodyPr spcFirstLastPara="1" wrap="square" lIns="121900" tIns="121900" rIns="121900" bIns="121900" anchor="t" anchorCtr="0">
            <a:noAutofit/>
          </a:bodyPr>
          <a:lstStyle/>
          <a:p>
            <a:endParaRPr sz="1467" dirty="0">
              <a:latin typeface="+mj-lt"/>
              <a:ea typeface="Times New Roman"/>
              <a:cs typeface="Times New Roman"/>
              <a:sym typeface="Times New Roman"/>
            </a:endParaRPr>
          </a:p>
        </p:txBody>
      </p:sp>
      <p:sp>
        <p:nvSpPr>
          <p:cNvPr id="26" name="Google Shape;180;p21">
            <a:extLst>
              <a:ext uri="{FF2B5EF4-FFF2-40B4-BE49-F238E27FC236}">
                <a16:creationId xmlns:a16="http://schemas.microsoft.com/office/drawing/2014/main" id="{F8AA99F2-DAD2-DC44-ABC8-23A45D99CC23}"/>
              </a:ext>
            </a:extLst>
          </p:cNvPr>
          <p:cNvSpPr/>
          <p:nvPr/>
        </p:nvSpPr>
        <p:spPr>
          <a:xfrm>
            <a:off x="6195389" y="3719556"/>
            <a:ext cx="5481616" cy="499200"/>
          </a:xfrm>
          <a:prstGeom prst="rect">
            <a:avLst/>
          </a:prstGeom>
          <a:solidFill>
            <a:srgbClr val="0070C0"/>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lvl="0" algn="ctr"/>
            <a:r>
              <a:rPr lang="en-CA" sz="1867" b="1" dirty="0">
                <a:solidFill>
                  <a:srgbClr val="FFFFFF"/>
                </a:solidFill>
                <a:latin typeface="+mj-lt"/>
                <a:ea typeface="Times New Roman"/>
                <a:cs typeface="Times New Roman"/>
                <a:sym typeface="Times New Roman"/>
              </a:rPr>
              <a:t>Bob </a:t>
            </a:r>
            <a:r>
              <a:rPr lang="en-CA" sz="1867" b="1" dirty="0" err="1">
                <a:solidFill>
                  <a:srgbClr val="FFFFFF"/>
                </a:solidFill>
                <a:latin typeface="+mj-lt"/>
                <a:ea typeface="Times New Roman"/>
                <a:cs typeface="Times New Roman"/>
                <a:sym typeface="Times New Roman"/>
              </a:rPr>
              <a:t>Chapek</a:t>
            </a:r>
            <a:endParaRPr lang="en-CA" sz="1867" b="1" dirty="0">
              <a:solidFill>
                <a:srgbClr val="FFFFFF"/>
              </a:solidFill>
              <a:latin typeface="+mj-lt"/>
              <a:ea typeface="Times New Roman"/>
              <a:cs typeface="Times New Roman"/>
              <a:sym typeface="Times New Roman"/>
            </a:endParaRPr>
          </a:p>
        </p:txBody>
      </p:sp>
      <p:pic>
        <p:nvPicPr>
          <p:cNvPr id="34822" name="Picture 6">
            <a:extLst>
              <a:ext uri="{FF2B5EF4-FFF2-40B4-BE49-F238E27FC236}">
                <a16:creationId xmlns:a16="http://schemas.microsoft.com/office/drawing/2014/main" id="{8B5145A6-BA44-FF44-82BB-E38F3B69E1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6451" y="1030618"/>
            <a:ext cx="2619495" cy="2619495"/>
          </a:xfrm>
          <a:prstGeom prst="rect">
            <a:avLst/>
          </a:prstGeom>
          <a:noFill/>
          <a:extLst>
            <a:ext uri="{909E8E84-426E-40DD-AFC4-6F175D3DCCD1}">
              <a14:hiddenFill xmlns:a14="http://schemas.microsoft.com/office/drawing/2010/main">
                <a:solidFill>
                  <a:srgbClr val="FFFFFF"/>
                </a:solidFill>
              </a14:hiddenFill>
            </a:ext>
          </a:extLst>
        </p:spPr>
      </p:pic>
      <p:sp>
        <p:nvSpPr>
          <p:cNvPr id="30" name="Google Shape;181;p21">
            <a:extLst>
              <a:ext uri="{FF2B5EF4-FFF2-40B4-BE49-F238E27FC236}">
                <a16:creationId xmlns:a16="http://schemas.microsoft.com/office/drawing/2014/main" id="{539242B5-1F1A-844B-B389-6F0A193CF47D}"/>
              </a:ext>
            </a:extLst>
          </p:cNvPr>
          <p:cNvSpPr/>
          <p:nvPr/>
        </p:nvSpPr>
        <p:spPr>
          <a:xfrm>
            <a:off x="6194729" y="4339342"/>
            <a:ext cx="5481616" cy="1867380"/>
          </a:xfrm>
          <a:prstGeom prst="rect">
            <a:avLst/>
          </a:prstGeom>
          <a:solidFill>
            <a:schemeClr val="lt2"/>
          </a:solidFill>
          <a:ln>
            <a:noFill/>
          </a:ln>
        </p:spPr>
        <p:txBody>
          <a:bodyPr spcFirstLastPara="1" wrap="square" lIns="121900" tIns="121900" rIns="121900" bIns="121900" anchor="ctr" anchorCtr="0">
            <a:noAutofit/>
          </a:bodyPr>
          <a:lstStyle/>
          <a:p>
            <a:endParaRPr sz="1867">
              <a:latin typeface="+mj-lt"/>
            </a:endParaRPr>
          </a:p>
        </p:txBody>
      </p:sp>
      <p:sp>
        <p:nvSpPr>
          <p:cNvPr id="31" name="Google Shape;182;p21">
            <a:extLst>
              <a:ext uri="{FF2B5EF4-FFF2-40B4-BE49-F238E27FC236}">
                <a16:creationId xmlns:a16="http://schemas.microsoft.com/office/drawing/2014/main" id="{50DC15F2-A8E3-9845-9CF2-A145350C44E5}"/>
              </a:ext>
            </a:extLst>
          </p:cNvPr>
          <p:cNvSpPr txBox="1"/>
          <p:nvPr/>
        </p:nvSpPr>
        <p:spPr>
          <a:xfrm>
            <a:off x="6255035" y="4339371"/>
            <a:ext cx="5421312" cy="1711421"/>
          </a:xfrm>
          <a:prstGeom prst="rect">
            <a:avLst/>
          </a:prstGeom>
          <a:noFill/>
          <a:ln>
            <a:noFill/>
          </a:ln>
        </p:spPr>
        <p:txBody>
          <a:bodyPr spcFirstLastPara="1" wrap="square" lIns="121900" tIns="121900" rIns="121900" bIns="121900" anchor="t" anchorCtr="0">
            <a:noAutofit/>
          </a:bodyPr>
          <a:lstStyle/>
          <a:p>
            <a:pPr marL="380990" indent="-347125">
              <a:lnSpc>
                <a:spcPct val="115000"/>
              </a:lnSpc>
              <a:buSzPts val="1400"/>
              <a:buFont typeface="Times New Roman"/>
              <a:buChar char="❖"/>
            </a:pPr>
            <a:r>
              <a:rPr lang="en-CA" sz="1867" dirty="0">
                <a:latin typeface="+mj-lt"/>
                <a:ea typeface="Times New Roman"/>
                <a:cs typeface="Times New Roman"/>
                <a:sym typeface="Times New Roman"/>
              </a:rPr>
              <a:t>CEO since Feb 25, 2020</a:t>
            </a:r>
          </a:p>
          <a:p>
            <a:pPr marL="380990" indent="-347125">
              <a:lnSpc>
                <a:spcPct val="115000"/>
              </a:lnSpc>
              <a:buSzPts val="1400"/>
              <a:buFont typeface="Times New Roman"/>
              <a:buChar char="❖"/>
            </a:pPr>
            <a:r>
              <a:rPr lang="en-CA" sz="1867" dirty="0">
                <a:latin typeface="+mj-lt"/>
                <a:ea typeface="Times New Roman"/>
                <a:cs typeface="Times New Roman"/>
                <a:sym typeface="Times New Roman"/>
              </a:rPr>
              <a:t>Chairman of Disney since 2015</a:t>
            </a:r>
          </a:p>
          <a:p>
            <a:pPr marL="380990" indent="-347125">
              <a:lnSpc>
                <a:spcPct val="115000"/>
              </a:lnSpc>
              <a:buSzPts val="1400"/>
              <a:buFont typeface="Times New Roman"/>
              <a:buChar char="❖"/>
            </a:pPr>
            <a:r>
              <a:rPr lang="en-CA" sz="1867" dirty="0">
                <a:latin typeface="+mj-lt"/>
                <a:ea typeface="Times New Roman"/>
                <a:cs typeface="Times New Roman"/>
                <a:sym typeface="Times New Roman"/>
              </a:rPr>
              <a:t>Degree in Microbiology from Indiana University Bloomington; MBA from Michigan State University </a:t>
            </a:r>
          </a:p>
          <a:p>
            <a:pPr marL="380990" indent="-347125">
              <a:lnSpc>
                <a:spcPct val="115000"/>
              </a:lnSpc>
              <a:buSzPts val="1400"/>
              <a:buFont typeface="Times New Roman"/>
              <a:buChar char="❖"/>
            </a:pPr>
            <a:endParaRPr lang="en-CA" sz="1867" dirty="0">
              <a:latin typeface="+mj-lt"/>
              <a:ea typeface="Times New Roman"/>
              <a:cs typeface="Times New Roman"/>
              <a:sym typeface="Times New Roman"/>
            </a:endParaRPr>
          </a:p>
        </p:txBody>
      </p:sp>
      <p:sp>
        <p:nvSpPr>
          <p:cNvPr id="23" name="Google Shape;82;p17">
            <a:extLst>
              <a:ext uri="{FF2B5EF4-FFF2-40B4-BE49-F238E27FC236}">
                <a16:creationId xmlns:a16="http://schemas.microsoft.com/office/drawing/2014/main" id="{49931C20-4592-D342-AE6D-CE954B88E959}"/>
              </a:ext>
            </a:extLst>
          </p:cNvPr>
          <p:cNvSpPr/>
          <p:nvPr/>
        </p:nvSpPr>
        <p:spPr>
          <a:xfrm>
            <a:off x="0" y="6482300"/>
            <a:ext cx="12203837" cy="375600"/>
          </a:xfrm>
          <a:prstGeom prst="rect">
            <a:avLst/>
          </a:prstGeom>
          <a:solidFill>
            <a:srgbClr val="0070C0"/>
          </a:solidFill>
          <a:ln>
            <a:noFill/>
          </a:ln>
        </p:spPr>
        <p:txBody>
          <a:bodyPr spcFirstLastPara="1" wrap="square" lIns="121900" tIns="121900" rIns="121900" bIns="121900" anchor="ctr" anchorCtr="0">
            <a:noAutofit/>
          </a:bodyPr>
          <a:lstStyle/>
          <a:p>
            <a:endParaRPr sz="1867">
              <a:latin typeface="+mj-lt"/>
            </a:endParaRPr>
          </a:p>
        </p:txBody>
      </p:sp>
      <p:sp>
        <p:nvSpPr>
          <p:cNvPr id="24" name="Google Shape;83;p17">
            <a:extLst>
              <a:ext uri="{FF2B5EF4-FFF2-40B4-BE49-F238E27FC236}">
                <a16:creationId xmlns:a16="http://schemas.microsoft.com/office/drawing/2014/main" id="{113694E6-6CF8-5346-BD9B-7B0F3558165E}"/>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Overview</a:t>
            </a:r>
            <a:endParaRPr sz="933" b="1" dirty="0">
              <a:solidFill>
                <a:schemeClr val="tx1"/>
              </a:solidFill>
              <a:latin typeface="+mj-lt"/>
            </a:endParaRPr>
          </a:p>
        </p:txBody>
      </p:sp>
      <p:sp>
        <p:nvSpPr>
          <p:cNvPr id="27" name="Google Shape;84;p17">
            <a:extLst>
              <a:ext uri="{FF2B5EF4-FFF2-40B4-BE49-F238E27FC236}">
                <a16:creationId xmlns:a16="http://schemas.microsoft.com/office/drawing/2014/main" id="{6F36E4DB-C0AD-CD4E-85A2-91DF42CAACC6}"/>
              </a:ext>
            </a:extLst>
          </p:cNvPr>
          <p:cNvSpPr/>
          <p:nvPr/>
        </p:nvSpPr>
        <p:spPr>
          <a:xfrm>
            <a:off x="22048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Stock Performance </a:t>
            </a:r>
            <a:endParaRPr sz="933" b="1" dirty="0">
              <a:solidFill>
                <a:schemeClr val="tx1"/>
              </a:solidFill>
              <a:latin typeface="+mj-lt"/>
            </a:endParaRPr>
          </a:p>
        </p:txBody>
      </p:sp>
      <p:sp>
        <p:nvSpPr>
          <p:cNvPr id="28" name="Google Shape;85;p17">
            <a:extLst>
              <a:ext uri="{FF2B5EF4-FFF2-40B4-BE49-F238E27FC236}">
                <a16:creationId xmlns:a16="http://schemas.microsoft.com/office/drawing/2014/main" id="{4F227363-A15E-544A-A7D9-EA6F042365BA}"/>
              </a:ext>
            </a:extLst>
          </p:cNvPr>
          <p:cNvSpPr/>
          <p:nvPr/>
        </p:nvSpPr>
        <p:spPr>
          <a:xfrm>
            <a:off x="52672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Notable Events</a:t>
            </a:r>
            <a:endParaRPr sz="933" b="1" dirty="0">
              <a:solidFill>
                <a:schemeClr val="tx1"/>
              </a:solidFill>
              <a:latin typeface="+mj-lt"/>
            </a:endParaRPr>
          </a:p>
        </p:txBody>
      </p:sp>
      <p:sp>
        <p:nvSpPr>
          <p:cNvPr id="29" name="Google Shape;86;p17">
            <a:extLst>
              <a:ext uri="{FF2B5EF4-FFF2-40B4-BE49-F238E27FC236}">
                <a16:creationId xmlns:a16="http://schemas.microsoft.com/office/drawing/2014/main" id="{8761A24A-F279-4341-94D9-DC97EBB2EA4D}"/>
              </a:ext>
            </a:extLst>
          </p:cNvPr>
          <p:cNvSpPr/>
          <p:nvPr/>
        </p:nvSpPr>
        <p:spPr>
          <a:xfrm>
            <a:off x="6798433" y="6541700"/>
            <a:ext cx="1531200" cy="256800"/>
          </a:xfrm>
          <a:prstGeom prst="chevron">
            <a:avLst>
              <a:gd name="adj" fmla="val 50000"/>
            </a:avLst>
          </a:prstGeom>
          <a:solidFill>
            <a:schemeClr val="tx1">
              <a:lumMod val="65000"/>
              <a:lumOff val="3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bg1"/>
                </a:solidFill>
                <a:latin typeface="+mj-lt"/>
              </a:rPr>
              <a:t>Management Overview</a:t>
            </a:r>
            <a:endParaRPr sz="933" b="1" dirty="0">
              <a:solidFill>
                <a:schemeClr val="bg1"/>
              </a:solidFill>
              <a:latin typeface="+mj-lt"/>
            </a:endParaRPr>
          </a:p>
        </p:txBody>
      </p:sp>
      <p:sp>
        <p:nvSpPr>
          <p:cNvPr id="32" name="Google Shape;87;p17">
            <a:extLst>
              <a:ext uri="{FF2B5EF4-FFF2-40B4-BE49-F238E27FC236}">
                <a16:creationId xmlns:a16="http://schemas.microsoft.com/office/drawing/2014/main" id="{27F9D4A0-F793-C049-81BF-C1BC72DC437B}"/>
              </a:ext>
            </a:extLst>
          </p:cNvPr>
          <p:cNvSpPr/>
          <p:nvPr/>
        </p:nvSpPr>
        <p:spPr>
          <a:xfrm>
            <a:off x="83296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Financial Statements</a:t>
            </a:r>
            <a:endParaRPr sz="933" b="1" dirty="0">
              <a:latin typeface="+mj-lt"/>
            </a:endParaRPr>
          </a:p>
        </p:txBody>
      </p:sp>
      <p:sp>
        <p:nvSpPr>
          <p:cNvPr id="33" name="Google Shape;88;p17">
            <a:extLst>
              <a:ext uri="{FF2B5EF4-FFF2-40B4-BE49-F238E27FC236}">
                <a16:creationId xmlns:a16="http://schemas.microsoft.com/office/drawing/2014/main" id="{AEF45E78-4B18-CE4B-8965-C3A973CFCCCD}"/>
              </a:ext>
            </a:extLst>
          </p:cNvPr>
          <p:cNvSpPr/>
          <p:nvPr/>
        </p:nvSpPr>
        <p:spPr>
          <a:xfrm>
            <a:off x="3736017"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Company Overview</a:t>
            </a:r>
            <a:endParaRPr sz="933" b="1" dirty="0">
              <a:solidFill>
                <a:schemeClr val="tx1"/>
              </a:solidFill>
              <a:latin typeface="+mj-lt"/>
            </a:endParaRPr>
          </a:p>
        </p:txBody>
      </p:sp>
      <p:sp>
        <p:nvSpPr>
          <p:cNvPr id="34" name="Google Shape;89;p17">
            <a:extLst>
              <a:ext uri="{FF2B5EF4-FFF2-40B4-BE49-F238E27FC236}">
                <a16:creationId xmlns:a16="http://schemas.microsoft.com/office/drawing/2014/main" id="{67FD9503-AECA-BB43-B7A8-F188B459E0F2}"/>
              </a:ext>
            </a:extLst>
          </p:cNvPr>
          <p:cNvSpPr/>
          <p:nvPr/>
        </p:nvSpPr>
        <p:spPr>
          <a:xfrm>
            <a:off x="98608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Recommendation</a:t>
            </a:r>
            <a:endParaRPr sz="933" b="1" dirty="0">
              <a:latin typeface="+mj-lt"/>
            </a:endParaRPr>
          </a:p>
        </p:txBody>
      </p:sp>
    </p:spTree>
    <p:extLst>
      <p:ext uri="{BB962C8B-B14F-4D97-AF65-F5344CB8AC3E}">
        <p14:creationId xmlns:p14="http://schemas.microsoft.com/office/powerpoint/2010/main" val="25879152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16"/>
          <p:cNvSpPr/>
          <p:nvPr/>
        </p:nvSpPr>
        <p:spPr>
          <a:xfrm>
            <a:off x="0" y="6198750"/>
            <a:ext cx="12192000" cy="659100"/>
          </a:xfrm>
          <a:prstGeom prst="rect">
            <a:avLst/>
          </a:prstGeom>
          <a:solidFill>
            <a:srgbClr val="6666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5;p16"/>
          <p:cNvSpPr/>
          <p:nvPr/>
        </p:nvSpPr>
        <p:spPr>
          <a:xfrm>
            <a:off x="707347"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CA" sz="700" b="1">
                <a:solidFill>
                  <a:srgbClr val="FFFFFF"/>
                </a:solidFill>
              </a:rPr>
              <a:t>	</a:t>
            </a:r>
            <a:r>
              <a:rPr lang="en-CA" sz="700" b="1"/>
              <a:t>Agenda</a:t>
            </a:r>
            <a:endParaRPr sz="700" b="1" i="0" u="none" strike="noStrike" cap="none">
              <a:latin typeface="Arial"/>
              <a:ea typeface="Arial"/>
              <a:cs typeface="Arial"/>
              <a:sym typeface="Arial"/>
            </a:endParaRPr>
          </a:p>
        </p:txBody>
      </p:sp>
      <p:sp>
        <p:nvSpPr>
          <p:cNvPr id="326" name="Google Shape;326;p16"/>
          <p:cNvSpPr/>
          <p:nvPr/>
        </p:nvSpPr>
        <p:spPr>
          <a:xfrm>
            <a:off x="2845560"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CA" sz="700" b="1"/>
              <a:t>	History</a:t>
            </a:r>
            <a:endParaRPr sz="700" b="1" i="0" u="none" strike="noStrike" cap="none">
              <a:latin typeface="Arial"/>
              <a:ea typeface="Arial"/>
              <a:cs typeface="Arial"/>
              <a:sym typeface="Arial"/>
            </a:endParaRPr>
          </a:p>
        </p:txBody>
      </p:sp>
      <p:sp>
        <p:nvSpPr>
          <p:cNvPr id="327" name="Google Shape;327;p16"/>
          <p:cNvSpPr/>
          <p:nvPr/>
        </p:nvSpPr>
        <p:spPr>
          <a:xfrm>
            <a:off x="9235947" y="6303150"/>
            <a:ext cx="2015700" cy="450300"/>
          </a:xfrm>
          <a:prstGeom prst="chevron">
            <a:avLst>
              <a:gd name="adj" fmla="val 50000"/>
            </a:avLst>
          </a:prstGeom>
          <a:solidFill>
            <a:srgbClr val="EEEEE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CA" sz="700" b="1"/>
              <a:t>Trends</a:t>
            </a:r>
            <a:endParaRPr sz="700" b="1" i="0" u="none" strike="noStrike" cap="none">
              <a:solidFill>
                <a:srgbClr val="000000"/>
              </a:solidFill>
              <a:latin typeface="Arial"/>
              <a:ea typeface="Arial"/>
              <a:cs typeface="Arial"/>
              <a:sym typeface="Arial"/>
            </a:endParaRPr>
          </a:p>
        </p:txBody>
      </p:sp>
      <p:sp>
        <p:nvSpPr>
          <p:cNvPr id="328" name="Google Shape;328;p16"/>
          <p:cNvSpPr/>
          <p:nvPr/>
        </p:nvSpPr>
        <p:spPr>
          <a:xfrm>
            <a:off x="7121978" y="6303150"/>
            <a:ext cx="2015700" cy="450300"/>
          </a:xfrm>
          <a:prstGeom prst="chevron">
            <a:avLst>
              <a:gd name="adj" fmla="val 50000"/>
            </a:avLst>
          </a:prstGeom>
          <a:solidFill>
            <a:srgbClr val="CC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CA" sz="700" b="1">
                <a:solidFill>
                  <a:srgbClr val="FFFFFF"/>
                </a:solidFill>
              </a:rPr>
              <a:t>Business Model Overviews</a:t>
            </a:r>
            <a:endParaRPr sz="700" b="1" i="0" u="none" strike="noStrike" cap="none">
              <a:solidFill>
                <a:srgbClr val="FFFFFF"/>
              </a:solidFill>
              <a:latin typeface="Arial"/>
              <a:ea typeface="Arial"/>
              <a:cs typeface="Arial"/>
              <a:sym typeface="Arial"/>
            </a:endParaRPr>
          </a:p>
        </p:txBody>
      </p:sp>
      <p:sp>
        <p:nvSpPr>
          <p:cNvPr id="329" name="Google Shape;329;p16"/>
          <p:cNvSpPr/>
          <p:nvPr/>
        </p:nvSpPr>
        <p:spPr>
          <a:xfrm>
            <a:off x="4983772"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457200" algn="r" rtl="0">
              <a:lnSpc>
                <a:spcPct val="100000"/>
              </a:lnSpc>
              <a:spcBef>
                <a:spcPts val="0"/>
              </a:spcBef>
              <a:spcAft>
                <a:spcPts val="0"/>
              </a:spcAft>
              <a:buClr>
                <a:srgbClr val="000000"/>
              </a:buClr>
              <a:buSzPts val="700"/>
              <a:buFont typeface="Arial"/>
              <a:buNone/>
            </a:pPr>
            <a:r>
              <a:rPr lang="en-CA" sz="700" b="1"/>
              <a:t>Industry Overview</a:t>
            </a:r>
            <a:endParaRPr sz="700" b="1" i="0" u="none" strike="noStrike" cap="none">
              <a:latin typeface="Arial"/>
              <a:ea typeface="Arial"/>
              <a:cs typeface="Arial"/>
              <a:sym typeface="Arial"/>
            </a:endParaRPr>
          </a:p>
        </p:txBody>
      </p:sp>
      <p:sp>
        <p:nvSpPr>
          <p:cNvPr id="330" name="Google Shape;330;p16"/>
          <p:cNvSpPr/>
          <p:nvPr/>
        </p:nvSpPr>
        <p:spPr>
          <a:xfrm>
            <a:off x="784825" y="1192400"/>
            <a:ext cx="10413600" cy="4740300"/>
          </a:xfrm>
          <a:prstGeom prst="rect">
            <a:avLst/>
          </a:prstGeom>
          <a:solidFill>
            <a:schemeClr val="lt2"/>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228600" lvl="0" indent="0" algn="l" rtl="0">
              <a:lnSpc>
                <a:spcPct val="90000"/>
              </a:lnSpc>
              <a:spcBef>
                <a:spcPts val="0"/>
              </a:spcBef>
              <a:spcAft>
                <a:spcPts val="0"/>
              </a:spcAft>
              <a:buNone/>
            </a:pPr>
            <a:endParaRPr sz="2800">
              <a:solidFill>
                <a:schemeClr val="dk1"/>
              </a:solidFill>
            </a:endParaRPr>
          </a:p>
          <a:p>
            <a:pPr marL="228600" lvl="0" indent="0" algn="l" rtl="0">
              <a:lnSpc>
                <a:spcPct val="90000"/>
              </a:lnSpc>
              <a:spcBef>
                <a:spcPts val="0"/>
              </a:spcBef>
              <a:spcAft>
                <a:spcPts val="0"/>
              </a:spcAft>
              <a:buNone/>
            </a:pPr>
            <a:endParaRPr sz="2800">
              <a:solidFill>
                <a:schemeClr val="dk1"/>
              </a:solidFill>
            </a:endParaRPr>
          </a:p>
          <a:p>
            <a:pPr marL="228600" lvl="0" indent="-228600" algn="l" rtl="0">
              <a:lnSpc>
                <a:spcPct val="90000"/>
              </a:lnSpc>
              <a:spcBef>
                <a:spcPts val="0"/>
              </a:spcBef>
              <a:spcAft>
                <a:spcPts val="0"/>
              </a:spcAft>
              <a:buClr>
                <a:schemeClr val="dk1"/>
              </a:buClr>
              <a:buSzPts val="2800"/>
              <a:buChar char="•"/>
            </a:pPr>
            <a:r>
              <a:rPr lang="en-CA" sz="2800">
                <a:solidFill>
                  <a:schemeClr val="dk1"/>
                </a:solidFill>
              </a:rPr>
              <a:t>Theatrical </a:t>
            </a:r>
            <a:endParaRPr sz="2800">
              <a:solidFill>
                <a:schemeClr val="dk1"/>
              </a:solidFill>
            </a:endParaRPr>
          </a:p>
          <a:p>
            <a:pPr marL="228600" lvl="0" indent="-228600" algn="l" rtl="0">
              <a:lnSpc>
                <a:spcPct val="90000"/>
              </a:lnSpc>
              <a:spcBef>
                <a:spcPts val="1000"/>
              </a:spcBef>
              <a:spcAft>
                <a:spcPts val="0"/>
              </a:spcAft>
              <a:buClr>
                <a:schemeClr val="dk1"/>
              </a:buClr>
              <a:buSzPts val="2800"/>
              <a:buChar char="•"/>
            </a:pPr>
            <a:r>
              <a:rPr lang="en-CA" sz="2800">
                <a:solidFill>
                  <a:schemeClr val="dk1"/>
                </a:solidFill>
              </a:rPr>
              <a:t>Home Entertainment </a:t>
            </a:r>
            <a:endParaRPr sz="2800">
              <a:solidFill>
                <a:schemeClr val="dk1"/>
              </a:solidFill>
            </a:endParaRPr>
          </a:p>
          <a:p>
            <a:pPr marL="228600" lvl="0" indent="-228600" algn="l" rtl="0">
              <a:lnSpc>
                <a:spcPct val="90000"/>
              </a:lnSpc>
              <a:spcBef>
                <a:spcPts val="1000"/>
              </a:spcBef>
              <a:spcAft>
                <a:spcPts val="0"/>
              </a:spcAft>
              <a:buClr>
                <a:schemeClr val="dk1"/>
              </a:buClr>
              <a:buSzPts val="2800"/>
              <a:buChar char="•"/>
            </a:pPr>
            <a:r>
              <a:rPr lang="en-CA" sz="2800">
                <a:solidFill>
                  <a:schemeClr val="dk1"/>
                </a:solidFill>
              </a:rPr>
              <a:t>Television</a:t>
            </a:r>
            <a:endParaRPr sz="2800">
              <a:solidFill>
                <a:schemeClr val="dk1"/>
              </a:solidFill>
            </a:endParaRPr>
          </a:p>
          <a:p>
            <a:pPr marL="228600" lvl="0" indent="-228600" algn="l" rtl="0">
              <a:lnSpc>
                <a:spcPct val="90000"/>
              </a:lnSpc>
              <a:spcBef>
                <a:spcPts val="1000"/>
              </a:spcBef>
              <a:spcAft>
                <a:spcPts val="0"/>
              </a:spcAft>
              <a:buClr>
                <a:schemeClr val="dk1"/>
              </a:buClr>
              <a:buSzPts val="2800"/>
              <a:buChar char="•"/>
            </a:pPr>
            <a:r>
              <a:rPr lang="en-CA" sz="2800">
                <a:solidFill>
                  <a:schemeClr val="dk1"/>
                </a:solidFill>
              </a:rPr>
              <a:t>Streaming</a:t>
            </a:r>
            <a:endParaRPr sz="2800">
              <a:solidFill>
                <a:schemeClr val="dk1"/>
              </a:solidFill>
            </a:endParaRPr>
          </a:p>
          <a:p>
            <a:pPr marL="228600" lvl="0" indent="-228600" algn="l" rtl="0">
              <a:lnSpc>
                <a:spcPct val="90000"/>
              </a:lnSpc>
              <a:spcBef>
                <a:spcPts val="1000"/>
              </a:spcBef>
              <a:spcAft>
                <a:spcPts val="0"/>
              </a:spcAft>
              <a:buClr>
                <a:schemeClr val="dk1"/>
              </a:buClr>
              <a:buSzPts val="2800"/>
              <a:buChar char="•"/>
            </a:pPr>
            <a:r>
              <a:rPr lang="en-CA" sz="2800">
                <a:solidFill>
                  <a:schemeClr val="dk1"/>
                </a:solidFill>
              </a:rPr>
              <a:t>Soundtrack Sales</a:t>
            </a:r>
            <a:endParaRPr sz="2800">
              <a:solidFill>
                <a:schemeClr val="dk1"/>
              </a:solidFill>
            </a:endParaRPr>
          </a:p>
          <a:p>
            <a:pPr marL="228600" lvl="0" indent="-228600" algn="l" rtl="0">
              <a:lnSpc>
                <a:spcPct val="90000"/>
              </a:lnSpc>
              <a:spcBef>
                <a:spcPts val="1000"/>
              </a:spcBef>
              <a:spcAft>
                <a:spcPts val="0"/>
              </a:spcAft>
              <a:buClr>
                <a:schemeClr val="dk1"/>
              </a:buClr>
              <a:buSzPts val="2800"/>
              <a:buChar char="•"/>
            </a:pPr>
            <a:r>
              <a:rPr lang="en-CA" sz="2800">
                <a:solidFill>
                  <a:schemeClr val="dk1"/>
                </a:solidFill>
              </a:rPr>
              <a:t>Merchandising</a:t>
            </a:r>
            <a:endParaRPr sz="2800">
              <a:solidFill>
                <a:schemeClr val="dk1"/>
              </a:solidFill>
            </a:endParaRPr>
          </a:p>
          <a:p>
            <a:pPr marL="228600" lvl="0" indent="-228600" algn="l" rtl="0">
              <a:lnSpc>
                <a:spcPct val="90000"/>
              </a:lnSpc>
              <a:spcBef>
                <a:spcPts val="1000"/>
              </a:spcBef>
              <a:spcAft>
                <a:spcPts val="0"/>
              </a:spcAft>
              <a:buClr>
                <a:schemeClr val="dk1"/>
              </a:buClr>
              <a:buSzPts val="2800"/>
              <a:buChar char="•"/>
            </a:pPr>
            <a:r>
              <a:rPr lang="en-CA" sz="2800">
                <a:solidFill>
                  <a:schemeClr val="dk1"/>
                </a:solidFill>
              </a:rPr>
              <a:t>Product Placement</a:t>
            </a:r>
            <a:endParaRPr sz="2800">
              <a:solidFill>
                <a:schemeClr val="dk1"/>
              </a:solidFill>
            </a:endParaRPr>
          </a:p>
          <a:p>
            <a:pPr marL="228600" lvl="0" indent="-50800" algn="l" rtl="0">
              <a:lnSpc>
                <a:spcPct val="90000"/>
              </a:lnSpc>
              <a:spcBef>
                <a:spcPts val="1000"/>
              </a:spcBef>
              <a:spcAft>
                <a:spcPts val="0"/>
              </a:spcAft>
              <a:buClr>
                <a:schemeClr val="dk1"/>
              </a:buClr>
              <a:buSzPts val="2800"/>
              <a:buFont typeface="Arial"/>
              <a:buNone/>
            </a:pPr>
            <a:endParaRPr sz="2800">
              <a:solidFill>
                <a:schemeClr val="dk1"/>
              </a:solidFill>
            </a:endParaRPr>
          </a:p>
          <a:p>
            <a:pPr marL="228600" lvl="0" indent="0" algn="l" rtl="0">
              <a:lnSpc>
                <a:spcPct val="90000"/>
              </a:lnSpc>
              <a:spcBef>
                <a:spcPts val="1000"/>
              </a:spcBef>
              <a:spcAft>
                <a:spcPts val="0"/>
              </a:spcAft>
              <a:buNone/>
            </a:pPr>
            <a:endParaRPr sz="2800">
              <a:solidFill>
                <a:schemeClr val="dk1"/>
              </a:solidFill>
            </a:endParaRPr>
          </a:p>
        </p:txBody>
      </p:sp>
      <p:sp>
        <p:nvSpPr>
          <p:cNvPr id="331" name="Google Shape;331;p16"/>
          <p:cNvSpPr txBox="1"/>
          <p:nvPr/>
        </p:nvSpPr>
        <p:spPr>
          <a:xfrm>
            <a:off x="311700" y="297200"/>
            <a:ext cx="11608800" cy="8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CA" sz="2500" b="1"/>
              <a:t>Industry Overview: Key Revenue Drivers</a:t>
            </a:r>
            <a:endParaRPr sz="2500" b="0" i="0" u="none" strike="noStrike" cap="none">
              <a:solidFill>
                <a:srgbClr val="000000"/>
              </a:solidFill>
              <a:latin typeface="Arial"/>
              <a:ea typeface="Arial"/>
              <a:cs typeface="Arial"/>
              <a:sym typeface="Arial"/>
            </a:endParaRPr>
          </a:p>
        </p:txBody>
      </p:sp>
      <p:cxnSp>
        <p:nvCxnSpPr>
          <p:cNvPr id="332" name="Google Shape;332;p16"/>
          <p:cNvCxnSpPr>
            <a:stCxn id="331" idx="1"/>
          </p:cNvCxnSpPr>
          <p:nvPr/>
        </p:nvCxnSpPr>
        <p:spPr>
          <a:xfrm>
            <a:off x="311700" y="744800"/>
            <a:ext cx="11608800" cy="21900"/>
          </a:xfrm>
          <a:prstGeom prst="straightConnector1">
            <a:avLst/>
          </a:prstGeom>
          <a:noFill/>
          <a:ln w="9525" cap="flat" cmpd="sng">
            <a:solidFill>
              <a:srgbClr val="595959"/>
            </a:solidFill>
            <a:prstDash val="solid"/>
            <a:round/>
            <a:headEnd type="none" w="sm" len="sm"/>
            <a:tailEnd type="none" w="sm" len="sm"/>
          </a:ln>
        </p:spPr>
      </p:cxn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1"/>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r>
              <a:rPr lang="en" sz="2667" b="1" dirty="0">
                <a:latin typeface="+mj-lt"/>
                <a:ea typeface="Times New Roman"/>
                <a:cs typeface="Times New Roman"/>
                <a:sym typeface="Times New Roman"/>
              </a:rPr>
              <a:t>Management Overview</a:t>
            </a:r>
            <a:endParaRPr sz="2667" dirty="0">
              <a:latin typeface="+mj-lt"/>
            </a:endParaRPr>
          </a:p>
        </p:txBody>
      </p:sp>
      <p:cxnSp>
        <p:nvCxnSpPr>
          <p:cNvPr id="178" name="Google Shape;178;p21"/>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sp>
        <p:nvSpPr>
          <p:cNvPr id="179" name="Google Shape;179;p21"/>
          <p:cNvSpPr txBox="1"/>
          <p:nvPr/>
        </p:nvSpPr>
        <p:spPr>
          <a:xfrm>
            <a:off x="415600" y="840033"/>
            <a:ext cx="2648000" cy="394400"/>
          </a:xfrm>
          <a:prstGeom prst="rect">
            <a:avLst/>
          </a:prstGeom>
          <a:noFill/>
          <a:ln>
            <a:noFill/>
          </a:ln>
        </p:spPr>
        <p:txBody>
          <a:bodyPr spcFirstLastPara="1" wrap="square" lIns="121900" tIns="121900" rIns="121900" bIns="121900" anchor="t" anchorCtr="0">
            <a:noAutofit/>
          </a:bodyPr>
          <a:lstStyle/>
          <a:p>
            <a:endParaRPr sz="1467" dirty="0">
              <a:latin typeface="+mj-lt"/>
              <a:ea typeface="Times New Roman"/>
              <a:cs typeface="Times New Roman"/>
              <a:sym typeface="Times New Roman"/>
            </a:endParaRPr>
          </a:p>
        </p:txBody>
      </p:sp>
      <p:sp>
        <p:nvSpPr>
          <p:cNvPr id="180" name="Google Shape;180;p21"/>
          <p:cNvSpPr/>
          <p:nvPr/>
        </p:nvSpPr>
        <p:spPr>
          <a:xfrm>
            <a:off x="415600" y="3709512"/>
            <a:ext cx="5481616" cy="499200"/>
          </a:xfrm>
          <a:prstGeom prst="rect">
            <a:avLst/>
          </a:prstGeom>
          <a:solidFill>
            <a:srgbClr val="0070C0"/>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lvl="0" algn="ctr"/>
            <a:r>
              <a:rPr lang="en-CA" sz="1867" b="1" dirty="0">
                <a:solidFill>
                  <a:srgbClr val="FFFFFF"/>
                </a:solidFill>
                <a:latin typeface="+mj-lt"/>
                <a:ea typeface="Times New Roman"/>
                <a:cs typeface="Times New Roman"/>
                <a:sym typeface="Times New Roman"/>
              </a:rPr>
              <a:t>Alan Bergman</a:t>
            </a:r>
          </a:p>
        </p:txBody>
      </p:sp>
      <p:sp>
        <p:nvSpPr>
          <p:cNvPr id="181" name="Google Shape;181;p21"/>
          <p:cNvSpPr/>
          <p:nvPr/>
        </p:nvSpPr>
        <p:spPr>
          <a:xfrm>
            <a:off x="415600" y="4345993"/>
            <a:ext cx="5481616" cy="1836609"/>
          </a:xfrm>
          <a:prstGeom prst="rect">
            <a:avLst/>
          </a:prstGeom>
          <a:solidFill>
            <a:schemeClr val="lt2"/>
          </a:solidFill>
          <a:ln>
            <a:noFill/>
          </a:ln>
        </p:spPr>
        <p:txBody>
          <a:bodyPr spcFirstLastPara="1" wrap="square" lIns="121900" tIns="121900" rIns="121900" bIns="121900" anchor="ctr" anchorCtr="0">
            <a:noAutofit/>
          </a:bodyPr>
          <a:lstStyle/>
          <a:p>
            <a:endParaRPr sz="1867">
              <a:latin typeface="+mj-lt"/>
            </a:endParaRPr>
          </a:p>
        </p:txBody>
      </p:sp>
      <p:sp>
        <p:nvSpPr>
          <p:cNvPr id="182" name="Google Shape;182;p21"/>
          <p:cNvSpPr txBox="1"/>
          <p:nvPr/>
        </p:nvSpPr>
        <p:spPr>
          <a:xfrm>
            <a:off x="415599" y="4339342"/>
            <a:ext cx="5481616" cy="1828689"/>
          </a:xfrm>
          <a:prstGeom prst="rect">
            <a:avLst/>
          </a:prstGeom>
          <a:noFill/>
          <a:ln>
            <a:noFill/>
          </a:ln>
        </p:spPr>
        <p:txBody>
          <a:bodyPr spcFirstLastPara="1" wrap="square" lIns="121900" tIns="121900" rIns="121900" bIns="121900" anchor="t" anchorCtr="0">
            <a:noAutofit/>
          </a:bodyPr>
          <a:lstStyle/>
          <a:p>
            <a:pPr marL="380990" indent="-347125">
              <a:lnSpc>
                <a:spcPct val="115000"/>
              </a:lnSpc>
              <a:buSzPts val="1400"/>
              <a:buFont typeface="Times New Roman"/>
              <a:buChar char="❖"/>
            </a:pPr>
            <a:r>
              <a:rPr lang="en-CA" sz="1867" dirty="0">
                <a:latin typeface="+mj-lt"/>
                <a:ea typeface="Times New Roman"/>
                <a:cs typeface="Times New Roman"/>
                <a:sym typeface="Times New Roman"/>
              </a:rPr>
              <a:t>Co-Chairman: Studios Content</a:t>
            </a:r>
          </a:p>
          <a:p>
            <a:pPr marL="380990" indent="-347125">
              <a:lnSpc>
                <a:spcPct val="115000"/>
              </a:lnSpc>
              <a:buSzPts val="1400"/>
              <a:buFont typeface="Times New Roman"/>
              <a:buChar char="❖"/>
            </a:pPr>
            <a:r>
              <a:rPr lang="en-CA" sz="1867" dirty="0">
                <a:latin typeface="+mj-lt"/>
                <a:ea typeface="Times New Roman"/>
                <a:cs typeface="Times New Roman"/>
                <a:sym typeface="Times New Roman"/>
              </a:rPr>
              <a:t>Joined Disney in 1996 as Director in the corporate controllership group</a:t>
            </a:r>
          </a:p>
          <a:p>
            <a:pPr marL="380990" indent="-347125">
              <a:lnSpc>
                <a:spcPct val="115000"/>
              </a:lnSpc>
              <a:buSzPts val="1400"/>
              <a:buFont typeface="Times New Roman"/>
              <a:buChar char="❖"/>
            </a:pPr>
            <a:r>
              <a:rPr lang="en-CA" sz="1867" dirty="0">
                <a:latin typeface="+mj-lt"/>
                <a:ea typeface="Times New Roman"/>
                <a:cs typeface="Times New Roman"/>
                <a:sym typeface="Times New Roman"/>
              </a:rPr>
              <a:t>Bachelor’s degree in business economics from UCLA</a:t>
            </a:r>
          </a:p>
          <a:p>
            <a:pPr marL="380990" indent="-347125">
              <a:lnSpc>
                <a:spcPct val="115000"/>
              </a:lnSpc>
              <a:buSzPts val="1400"/>
              <a:buFont typeface="Times New Roman"/>
              <a:buChar char="❖"/>
            </a:pPr>
            <a:endParaRPr lang="en-CA" sz="1867" dirty="0">
              <a:latin typeface="+mj-lt"/>
              <a:ea typeface="Times New Roman"/>
              <a:cs typeface="Times New Roman"/>
              <a:sym typeface="Times New Roman"/>
            </a:endParaRPr>
          </a:p>
        </p:txBody>
      </p:sp>
      <p:sp>
        <p:nvSpPr>
          <p:cNvPr id="25" name="Google Shape;179;p21">
            <a:extLst>
              <a:ext uri="{FF2B5EF4-FFF2-40B4-BE49-F238E27FC236}">
                <a16:creationId xmlns:a16="http://schemas.microsoft.com/office/drawing/2014/main" id="{C5AD5CBC-3DDE-BA45-9A6F-AC809FC22E37}"/>
              </a:ext>
            </a:extLst>
          </p:cNvPr>
          <p:cNvSpPr txBox="1"/>
          <p:nvPr/>
        </p:nvSpPr>
        <p:spPr>
          <a:xfrm>
            <a:off x="5584269" y="840100"/>
            <a:ext cx="2648000" cy="394400"/>
          </a:xfrm>
          <a:prstGeom prst="rect">
            <a:avLst/>
          </a:prstGeom>
          <a:noFill/>
          <a:ln>
            <a:noFill/>
          </a:ln>
        </p:spPr>
        <p:txBody>
          <a:bodyPr spcFirstLastPara="1" wrap="square" lIns="121900" tIns="121900" rIns="121900" bIns="121900" anchor="t" anchorCtr="0">
            <a:noAutofit/>
          </a:bodyPr>
          <a:lstStyle/>
          <a:p>
            <a:endParaRPr sz="1467" dirty="0">
              <a:latin typeface="+mj-lt"/>
              <a:ea typeface="Times New Roman"/>
              <a:cs typeface="Times New Roman"/>
              <a:sym typeface="Times New Roman"/>
            </a:endParaRPr>
          </a:p>
        </p:txBody>
      </p:sp>
      <p:sp>
        <p:nvSpPr>
          <p:cNvPr id="26" name="Google Shape;180;p21">
            <a:extLst>
              <a:ext uri="{FF2B5EF4-FFF2-40B4-BE49-F238E27FC236}">
                <a16:creationId xmlns:a16="http://schemas.microsoft.com/office/drawing/2014/main" id="{F8AA99F2-DAD2-DC44-ABC8-23A45D99CC23}"/>
              </a:ext>
            </a:extLst>
          </p:cNvPr>
          <p:cNvSpPr/>
          <p:nvPr/>
        </p:nvSpPr>
        <p:spPr>
          <a:xfrm>
            <a:off x="6195389" y="3719556"/>
            <a:ext cx="5481616" cy="499200"/>
          </a:xfrm>
          <a:prstGeom prst="rect">
            <a:avLst/>
          </a:prstGeom>
          <a:solidFill>
            <a:srgbClr val="0070C0"/>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lvl="0" algn="ctr"/>
            <a:r>
              <a:rPr lang="en-CA" sz="1867" b="1" dirty="0">
                <a:solidFill>
                  <a:srgbClr val="FFFFFF"/>
                </a:solidFill>
                <a:latin typeface="+mj-lt"/>
                <a:ea typeface="Times New Roman"/>
                <a:cs typeface="Times New Roman"/>
                <a:sym typeface="Times New Roman"/>
              </a:rPr>
              <a:t>Alan F. Horn</a:t>
            </a:r>
          </a:p>
        </p:txBody>
      </p:sp>
      <p:sp>
        <p:nvSpPr>
          <p:cNvPr id="30" name="Google Shape;181;p21">
            <a:extLst>
              <a:ext uri="{FF2B5EF4-FFF2-40B4-BE49-F238E27FC236}">
                <a16:creationId xmlns:a16="http://schemas.microsoft.com/office/drawing/2014/main" id="{539242B5-1F1A-844B-B389-6F0A193CF47D}"/>
              </a:ext>
            </a:extLst>
          </p:cNvPr>
          <p:cNvSpPr/>
          <p:nvPr/>
        </p:nvSpPr>
        <p:spPr>
          <a:xfrm>
            <a:off x="6194729" y="4339342"/>
            <a:ext cx="5481616" cy="1867380"/>
          </a:xfrm>
          <a:prstGeom prst="rect">
            <a:avLst/>
          </a:prstGeom>
          <a:solidFill>
            <a:schemeClr val="lt2"/>
          </a:solidFill>
          <a:ln>
            <a:noFill/>
          </a:ln>
        </p:spPr>
        <p:txBody>
          <a:bodyPr spcFirstLastPara="1" wrap="square" lIns="121900" tIns="121900" rIns="121900" bIns="121900" anchor="ctr" anchorCtr="0">
            <a:noAutofit/>
          </a:bodyPr>
          <a:lstStyle/>
          <a:p>
            <a:endParaRPr sz="1867">
              <a:latin typeface="+mj-lt"/>
            </a:endParaRPr>
          </a:p>
        </p:txBody>
      </p:sp>
      <p:sp>
        <p:nvSpPr>
          <p:cNvPr id="31" name="Google Shape;182;p21">
            <a:extLst>
              <a:ext uri="{FF2B5EF4-FFF2-40B4-BE49-F238E27FC236}">
                <a16:creationId xmlns:a16="http://schemas.microsoft.com/office/drawing/2014/main" id="{50DC15F2-A8E3-9845-9CF2-A145350C44E5}"/>
              </a:ext>
            </a:extLst>
          </p:cNvPr>
          <p:cNvSpPr txBox="1"/>
          <p:nvPr/>
        </p:nvSpPr>
        <p:spPr>
          <a:xfrm>
            <a:off x="6255035" y="4339371"/>
            <a:ext cx="5421312" cy="1711421"/>
          </a:xfrm>
          <a:prstGeom prst="rect">
            <a:avLst/>
          </a:prstGeom>
          <a:noFill/>
          <a:ln>
            <a:noFill/>
          </a:ln>
        </p:spPr>
        <p:txBody>
          <a:bodyPr spcFirstLastPara="1" wrap="square" lIns="121900" tIns="121900" rIns="121900" bIns="121900" anchor="t" anchorCtr="0">
            <a:noAutofit/>
          </a:bodyPr>
          <a:lstStyle/>
          <a:p>
            <a:pPr marL="380990" indent="-347125">
              <a:lnSpc>
                <a:spcPct val="115000"/>
              </a:lnSpc>
              <a:buSzPts val="1400"/>
              <a:buFont typeface="Times New Roman"/>
              <a:buChar char="❖"/>
            </a:pPr>
            <a:r>
              <a:rPr lang="en-CA" sz="1867" dirty="0">
                <a:latin typeface="+mj-lt"/>
                <a:ea typeface="Times New Roman"/>
                <a:cs typeface="Times New Roman"/>
                <a:sym typeface="Times New Roman"/>
              </a:rPr>
              <a:t>Co-Chairman: Studios Content</a:t>
            </a:r>
          </a:p>
          <a:p>
            <a:pPr marL="380990" indent="-347125">
              <a:lnSpc>
                <a:spcPct val="115000"/>
              </a:lnSpc>
              <a:buSzPts val="1400"/>
              <a:buFont typeface="Times New Roman"/>
              <a:buChar char="❖"/>
            </a:pPr>
            <a:r>
              <a:rPr lang="en-CA" sz="1867" dirty="0">
                <a:latin typeface="+mj-lt"/>
                <a:ea typeface="Times New Roman"/>
                <a:cs typeface="Times New Roman"/>
                <a:sym typeface="Times New Roman"/>
              </a:rPr>
              <a:t>Previously President and Chief Operating Officer of Warner Bros. and Twentieth Century Fox Film Corporation</a:t>
            </a:r>
          </a:p>
          <a:p>
            <a:pPr marL="380990" indent="-347125">
              <a:lnSpc>
                <a:spcPct val="115000"/>
              </a:lnSpc>
              <a:buSzPts val="1400"/>
              <a:buFont typeface="Times New Roman"/>
              <a:buChar char="❖"/>
            </a:pPr>
            <a:r>
              <a:rPr lang="en-CA" sz="1867" dirty="0">
                <a:latin typeface="+mj-lt"/>
                <a:ea typeface="Times New Roman"/>
                <a:cs typeface="Times New Roman"/>
                <a:sym typeface="Times New Roman"/>
              </a:rPr>
              <a:t>MBA from Harvard Business School</a:t>
            </a:r>
          </a:p>
          <a:p>
            <a:pPr marL="33866">
              <a:lnSpc>
                <a:spcPct val="115000"/>
              </a:lnSpc>
              <a:buSzPts val="1400"/>
            </a:pPr>
            <a:endParaRPr lang="en-CA" sz="1867" dirty="0">
              <a:latin typeface="+mj-lt"/>
              <a:ea typeface="Times New Roman"/>
              <a:cs typeface="Times New Roman"/>
              <a:sym typeface="Times New Roman"/>
            </a:endParaRPr>
          </a:p>
        </p:txBody>
      </p:sp>
      <p:pic>
        <p:nvPicPr>
          <p:cNvPr id="38914" name="Picture 2">
            <a:extLst>
              <a:ext uri="{FF2B5EF4-FFF2-40B4-BE49-F238E27FC236}">
                <a16:creationId xmlns:a16="http://schemas.microsoft.com/office/drawing/2014/main" id="{DC34152B-16B0-8342-93C7-C7D1A96CF2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4088" y="1034779"/>
            <a:ext cx="2612691" cy="2606093"/>
          </a:xfrm>
          <a:prstGeom prst="rect">
            <a:avLst/>
          </a:prstGeom>
          <a:noFill/>
          <a:extLst>
            <a:ext uri="{909E8E84-426E-40DD-AFC4-6F175D3DCCD1}">
              <a14:hiddenFill xmlns:a14="http://schemas.microsoft.com/office/drawing/2010/main">
                <a:solidFill>
                  <a:srgbClr val="FFFFFF"/>
                </a:solidFill>
              </a14:hiddenFill>
            </a:ext>
          </a:extLst>
        </p:spPr>
      </p:pic>
      <p:pic>
        <p:nvPicPr>
          <p:cNvPr id="38916" name="Picture 4">
            <a:extLst>
              <a:ext uri="{FF2B5EF4-FFF2-40B4-BE49-F238E27FC236}">
                <a16:creationId xmlns:a16="http://schemas.microsoft.com/office/drawing/2014/main" id="{F5DA6807-6468-874A-B704-BF8A2AAABD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9192" y="1033624"/>
            <a:ext cx="2612691" cy="2612691"/>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82;p17">
            <a:extLst>
              <a:ext uri="{FF2B5EF4-FFF2-40B4-BE49-F238E27FC236}">
                <a16:creationId xmlns:a16="http://schemas.microsoft.com/office/drawing/2014/main" id="{C29EF98D-39E7-3E49-84EA-8A37F2CA7A16}"/>
              </a:ext>
            </a:extLst>
          </p:cNvPr>
          <p:cNvSpPr/>
          <p:nvPr/>
        </p:nvSpPr>
        <p:spPr>
          <a:xfrm>
            <a:off x="0" y="6482300"/>
            <a:ext cx="12203837" cy="375600"/>
          </a:xfrm>
          <a:prstGeom prst="rect">
            <a:avLst/>
          </a:prstGeom>
          <a:solidFill>
            <a:srgbClr val="0070C0"/>
          </a:solidFill>
          <a:ln>
            <a:noFill/>
          </a:ln>
        </p:spPr>
        <p:txBody>
          <a:bodyPr spcFirstLastPara="1" wrap="square" lIns="121900" tIns="121900" rIns="121900" bIns="121900" anchor="ctr" anchorCtr="0">
            <a:noAutofit/>
          </a:bodyPr>
          <a:lstStyle/>
          <a:p>
            <a:endParaRPr sz="1867">
              <a:latin typeface="+mj-lt"/>
            </a:endParaRPr>
          </a:p>
        </p:txBody>
      </p:sp>
      <p:sp>
        <p:nvSpPr>
          <p:cNvPr id="24" name="Google Shape;83;p17">
            <a:extLst>
              <a:ext uri="{FF2B5EF4-FFF2-40B4-BE49-F238E27FC236}">
                <a16:creationId xmlns:a16="http://schemas.microsoft.com/office/drawing/2014/main" id="{69BE1D7B-3858-0F46-9502-1E7010B5C7DC}"/>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Overview</a:t>
            </a:r>
            <a:endParaRPr sz="933" b="1" dirty="0">
              <a:solidFill>
                <a:schemeClr val="tx1"/>
              </a:solidFill>
              <a:latin typeface="+mj-lt"/>
            </a:endParaRPr>
          </a:p>
        </p:txBody>
      </p:sp>
      <p:sp>
        <p:nvSpPr>
          <p:cNvPr id="27" name="Google Shape;84;p17">
            <a:extLst>
              <a:ext uri="{FF2B5EF4-FFF2-40B4-BE49-F238E27FC236}">
                <a16:creationId xmlns:a16="http://schemas.microsoft.com/office/drawing/2014/main" id="{A7DE7F97-CDD2-2047-AE5D-C42B8E9C4DF9}"/>
              </a:ext>
            </a:extLst>
          </p:cNvPr>
          <p:cNvSpPr/>
          <p:nvPr/>
        </p:nvSpPr>
        <p:spPr>
          <a:xfrm>
            <a:off x="22048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Stock Performance </a:t>
            </a:r>
            <a:endParaRPr sz="933" b="1" dirty="0">
              <a:solidFill>
                <a:schemeClr val="tx1"/>
              </a:solidFill>
              <a:latin typeface="+mj-lt"/>
            </a:endParaRPr>
          </a:p>
        </p:txBody>
      </p:sp>
      <p:sp>
        <p:nvSpPr>
          <p:cNvPr id="28" name="Google Shape;85;p17">
            <a:extLst>
              <a:ext uri="{FF2B5EF4-FFF2-40B4-BE49-F238E27FC236}">
                <a16:creationId xmlns:a16="http://schemas.microsoft.com/office/drawing/2014/main" id="{943CAB7E-4ACB-B14B-994D-0E91D745683D}"/>
              </a:ext>
            </a:extLst>
          </p:cNvPr>
          <p:cNvSpPr/>
          <p:nvPr/>
        </p:nvSpPr>
        <p:spPr>
          <a:xfrm>
            <a:off x="52672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Notable Events</a:t>
            </a:r>
            <a:endParaRPr sz="933" b="1" dirty="0">
              <a:solidFill>
                <a:schemeClr val="tx1"/>
              </a:solidFill>
              <a:latin typeface="+mj-lt"/>
            </a:endParaRPr>
          </a:p>
        </p:txBody>
      </p:sp>
      <p:sp>
        <p:nvSpPr>
          <p:cNvPr id="29" name="Google Shape;86;p17">
            <a:extLst>
              <a:ext uri="{FF2B5EF4-FFF2-40B4-BE49-F238E27FC236}">
                <a16:creationId xmlns:a16="http://schemas.microsoft.com/office/drawing/2014/main" id="{329180C0-372F-5E4D-852D-39313188964A}"/>
              </a:ext>
            </a:extLst>
          </p:cNvPr>
          <p:cNvSpPr/>
          <p:nvPr/>
        </p:nvSpPr>
        <p:spPr>
          <a:xfrm>
            <a:off x="6798433" y="6541700"/>
            <a:ext cx="1531200" cy="256800"/>
          </a:xfrm>
          <a:prstGeom prst="chevron">
            <a:avLst>
              <a:gd name="adj" fmla="val 50000"/>
            </a:avLst>
          </a:prstGeom>
          <a:solidFill>
            <a:schemeClr val="tx1">
              <a:lumMod val="65000"/>
              <a:lumOff val="3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bg1"/>
                </a:solidFill>
                <a:latin typeface="+mj-lt"/>
              </a:rPr>
              <a:t>Management Overview</a:t>
            </a:r>
            <a:endParaRPr sz="933" b="1" dirty="0">
              <a:solidFill>
                <a:schemeClr val="bg1"/>
              </a:solidFill>
              <a:latin typeface="+mj-lt"/>
            </a:endParaRPr>
          </a:p>
        </p:txBody>
      </p:sp>
      <p:sp>
        <p:nvSpPr>
          <p:cNvPr id="32" name="Google Shape;87;p17">
            <a:extLst>
              <a:ext uri="{FF2B5EF4-FFF2-40B4-BE49-F238E27FC236}">
                <a16:creationId xmlns:a16="http://schemas.microsoft.com/office/drawing/2014/main" id="{434010E1-9393-4E47-893C-811576F4AE32}"/>
              </a:ext>
            </a:extLst>
          </p:cNvPr>
          <p:cNvSpPr/>
          <p:nvPr/>
        </p:nvSpPr>
        <p:spPr>
          <a:xfrm>
            <a:off x="83296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Financial Statements</a:t>
            </a:r>
            <a:endParaRPr sz="933" b="1" dirty="0">
              <a:latin typeface="+mj-lt"/>
            </a:endParaRPr>
          </a:p>
        </p:txBody>
      </p:sp>
      <p:sp>
        <p:nvSpPr>
          <p:cNvPr id="33" name="Google Shape;88;p17">
            <a:extLst>
              <a:ext uri="{FF2B5EF4-FFF2-40B4-BE49-F238E27FC236}">
                <a16:creationId xmlns:a16="http://schemas.microsoft.com/office/drawing/2014/main" id="{8563645B-C2DA-5F45-BB37-F54281587543}"/>
              </a:ext>
            </a:extLst>
          </p:cNvPr>
          <p:cNvSpPr/>
          <p:nvPr/>
        </p:nvSpPr>
        <p:spPr>
          <a:xfrm>
            <a:off x="3736017"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Company Overview</a:t>
            </a:r>
            <a:endParaRPr sz="933" b="1" dirty="0">
              <a:solidFill>
                <a:schemeClr val="tx1"/>
              </a:solidFill>
              <a:latin typeface="+mj-lt"/>
            </a:endParaRPr>
          </a:p>
        </p:txBody>
      </p:sp>
      <p:sp>
        <p:nvSpPr>
          <p:cNvPr id="34" name="Google Shape;89;p17">
            <a:extLst>
              <a:ext uri="{FF2B5EF4-FFF2-40B4-BE49-F238E27FC236}">
                <a16:creationId xmlns:a16="http://schemas.microsoft.com/office/drawing/2014/main" id="{1098018F-C6E4-CE4A-9B16-ADC7031CFDB0}"/>
              </a:ext>
            </a:extLst>
          </p:cNvPr>
          <p:cNvSpPr/>
          <p:nvPr/>
        </p:nvSpPr>
        <p:spPr>
          <a:xfrm>
            <a:off x="98608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Recommendation</a:t>
            </a:r>
            <a:endParaRPr sz="933" b="1" dirty="0">
              <a:latin typeface="+mj-lt"/>
            </a:endParaRPr>
          </a:p>
        </p:txBody>
      </p:sp>
    </p:spTree>
    <p:extLst>
      <p:ext uri="{BB962C8B-B14F-4D97-AF65-F5344CB8AC3E}">
        <p14:creationId xmlns:p14="http://schemas.microsoft.com/office/powerpoint/2010/main" val="344888462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1"/>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r>
              <a:rPr lang="en" sz="2667" b="1" dirty="0">
                <a:latin typeface="+mj-lt"/>
                <a:ea typeface="Times New Roman"/>
                <a:cs typeface="Times New Roman"/>
                <a:sym typeface="Times New Roman"/>
              </a:rPr>
              <a:t>Management Overview</a:t>
            </a:r>
            <a:endParaRPr sz="2667" dirty="0">
              <a:latin typeface="+mj-lt"/>
            </a:endParaRPr>
          </a:p>
        </p:txBody>
      </p:sp>
      <p:cxnSp>
        <p:nvCxnSpPr>
          <p:cNvPr id="178" name="Google Shape;178;p21"/>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sp>
        <p:nvSpPr>
          <p:cNvPr id="179" name="Google Shape;179;p21"/>
          <p:cNvSpPr txBox="1"/>
          <p:nvPr/>
        </p:nvSpPr>
        <p:spPr>
          <a:xfrm>
            <a:off x="415600" y="840033"/>
            <a:ext cx="2648000" cy="394400"/>
          </a:xfrm>
          <a:prstGeom prst="rect">
            <a:avLst/>
          </a:prstGeom>
          <a:noFill/>
          <a:ln>
            <a:noFill/>
          </a:ln>
        </p:spPr>
        <p:txBody>
          <a:bodyPr spcFirstLastPara="1" wrap="square" lIns="121900" tIns="121900" rIns="121900" bIns="121900" anchor="t" anchorCtr="0">
            <a:noAutofit/>
          </a:bodyPr>
          <a:lstStyle/>
          <a:p>
            <a:endParaRPr sz="1467" dirty="0">
              <a:latin typeface="+mj-lt"/>
              <a:ea typeface="Times New Roman"/>
              <a:cs typeface="Times New Roman"/>
              <a:sym typeface="Times New Roman"/>
            </a:endParaRPr>
          </a:p>
        </p:txBody>
      </p:sp>
      <p:sp>
        <p:nvSpPr>
          <p:cNvPr id="180" name="Google Shape;180;p21"/>
          <p:cNvSpPr/>
          <p:nvPr/>
        </p:nvSpPr>
        <p:spPr>
          <a:xfrm>
            <a:off x="415600" y="3709512"/>
            <a:ext cx="5481616" cy="499200"/>
          </a:xfrm>
          <a:prstGeom prst="rect">
            <a:avLst/>
          </a:prstGeom>
          <a:solidFill>
            <a:srgbClr val="0070C0"/>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lvl="0" algn="ctr"/>
            <a:r>
              <a:rPr lang="en-CA" sz="1867" b="1" dirty="0">
                <a:solidFill>
                  <a:srgbClr val="FFFFFF"/>
                </a:solidFill>
                <a:latin typeface="+mj-lt"/>
                <a:ea typeface="Times New Roman"/>
                <a:cs typeface="Times New Roman"/>
                <a:sym typeface="Times New Roman"/>
              </a:rPr>
              <a:t>Rebecca Campbell</a:t>
            </a:r>
          </a:p>
        </p:txBody>
      </p:sp>
      <p:sp>
        <p:nvSpPr>
          <p:cNvPr id="181" name="Google Shape;181;p21"/>
          <p:cNvSpPr/>
          <p:nvPr/>
        </p:nvSpPr>
        <p:spPr>
          <a:xfrm>
            <a:off x="415600" y="4345993"/>
            <a:ext cx="5481616" cy="1836609"/>
          </a:xfrm>
          <a:prstGeom prst="rect">
            <a:avLst/>
          </a:prstGeom>
          <a:solidFill>
            <a:schemeClr val="lt2"/>
          </a:solidFill>
          <a:ln>
            <a:noFill/>
          </a:ln>
        </p:spPr>
        <p:txBody>
          <a:bodyPr spcFirstLastPara="1" wrap="square" lIns="121900" tIns="121900" rIns="121900" bIns="121900" anchor="ctr" anchorCtr="0">
            <a:noAutofit/>
          </a:bodyPr>
          <a:lstStyle/>
          <a:p>
            <a:endParaRPr sz="1867">
              <a:latin typeface="+mj-lt"/>
            </a:endParaRPr>
          </a:p>
        </p:txBody>
      </p:sp>
      <p:sp>
        <p:nvSpPr>
          <p:cNvPr id="182" name="Google Shape;182;p21"/>
          <p:cNvSpPr txBox="1"/>
          <p:nvPr/>
        </p:nvSpPr>
        <p:spPr>
          <a:xfrm>
            <a:off x="415599" y="4339342"/>
            <a:ext cx="5481616" cy="1828689"/>
          </a:xfrm>
          <a:prstGeom prst="rect">
            <a:avLst/>
          </a:prstGeom>
          <a:noFill/>
          <a:ln>
            <a:noFill/>
          </a:ln>
        </p:spPr>
        <p:txBody>
          <a:bodyPr spcFirstLastPara="1" wrap="square" lIns="121900" tIns="121900" rIns="121900" bIns="121900" anchor="t" anchorCtr="0">
            <a:noAutofit/>
          </a:bodyPr>
          <a:lstStyle/>
          <a:p>
            <a:pPr marL="380990" indent="-347125">
              <a:lnSpc>
                <a:spcPct val="115000"/>
              </a:lnSpc>
              <a:buSzPts val="1400"/>
              <a:buFont typeface="Times New Roman"/>
              <a:buChar char="❖"/>
            </a:pPr>
            <a:r>
              <a:rPr lang="en-CA" sz="1867" dirty="0">
                <a:latin typeface="+mj-lt"/>
                <a:ea typeface="Times New Roman"/>
                <a:cs typeface="Times New Roman"/>
                <a:sym typeface="Times New Roman"/>
              </a:rPr>
              <a:t>Chairman of International Operations and Direct-to-Consumer</a:t>
            </a:r>
          </a:p>
          <a:p>
            <a:pPr marL="380990" indent="-347125">
              <a:lnSpc>
                <a:spcPct val="115000"/>
              </a:lnSpc>
              <a:buSzPts val="1400"/>
              <a:buFont typeface="Times New Roman"/>
              <a:buChar char="❖"/>
            </a:pPr>
            <a:r>
              <a:rPr lang="en-CA" sz="1867" dirty="0">
                <a:latin typeface="+mj-lt"/>
                <a:ea typeface="Times New Roman"/>
                <a:cs typeface="Times New Roman"/>
                <a:sym typeface="Times New Roman"/>
              </a:rPr>
              <a:t>Previously employed at ABC</a:t>
            </a:r>
          </a:p>
          <a:p>
            <a:pPr marL="380990" indent="-347125">
              <a:lnSpc>
                <a:spcPct val="115000"/>
              </a:lnSpc>
              <a:buSzPts val="1400"/>
              <a:buFont typeface="Times New Roman"/>
              <a:buChar char="❖"/>
            </a:pPr>
            <a:r>
              <a:rPr lang="en-CA" sz="1867" dirty="0">
                <a:latin typeface="+mj-lt"/>
                <a:ea typeface="Times New Roman"/>
                <a:cs typeface="Times New Roman"/>
                <a:sym typeface="Times New Roman"/>
              </a:rPr>
              <a:t>Graduate of Bloomsburg University</a:t>
            </a:r>
          </a:p>
          <a:p>
            <a:pPr marL="380990" indent="-347125">
              <a:lnSpc>
                <a:spcPct val="115000"/>
              </a:lnSpc>
              <a:buSzPts val="1400"/>
              <a:buFont typeface="Times New Roman"/>
              <a:buChar char="❖"/>
            </a:pPr>
            <a:endParaRPr lang="en-CA" sz="1867" dirty="0">
              <a:latin typeface="+mj-lt"/>
              <a:ea typeface="Times New Roman"/>
              <a:cs typeface="Times New Roman"/>
              <a:sym typeface="Times New Roman"/>
            </a:endParaRPr>
          </a:p>
        </p:txBody>
      </p:sp>
      <p:sp>
        <p:nvSpPr>
          <p:cNvPr id="25" name="Google Shape;179;p21">
            <a:extLst>
              <a:ext uri="{FF2B5EF4-FFF2-40B4-BE49-F238E27FC236}">
                <a16:creationId xmlns:a16="http://schemas.microsoft.com/office/drawing/2014/main" id="{C5AD5CBC-3DDE-BA45-9A6F-AC809FC22E37}"/>
              </a:ext>
            </a:extLst>
          </p:cNvPr>
          <p:cNvSpPr txBox="1"/>
          <p:nvPr/>
        </p:nvSpPr>
        <p:spPr>
          <a:xfrm>
            <a:off x="5584269" y="840100"/>
            <a:ext cx="2648000" cy="394400"/>
          </a:xfrm>
          <a:prstGeom prst="rect">
            <a:avLst/>
          </a:prstGeom>
          <a:noFill/>
          <a:ln>
            <a:noFill/>
          </a:ln>
        </p:spPr>
        <p:txBody>
          <a:bodyPr spcFirstLastPara="1" wrap="square" lIns="121900" tIns="121900" rIns="121900" bIns="121900" anchor="t" anchorCtr="0">
            <a:noAutofit/>
          </a:bodyPr>
          <a:lstStyle/>
          <a:p>
            <a:endParaRPr sz="1467" dirty="0">
              <a:latin typeface="+mj-lt"/>
              <a:ea typeface="Times New Roman"/>
              <a:cs typeface="Times New Roman"/>
              <a:sym typeface="Times New Roman"/>
            </a:endParaRPr>
          </a:p>
        </p:txBody>
      </p:sp>
      <p:sp>
        <p:nvSpPr>
          <p:cNvPr id="26" name="Google Shape;180;p21">
            <a:extLst>
              <a:ext uri="{FF2B5EF4-FFF2-40B4-BE49-F238E27FC236}">
                <a16:creationId xmlns:a16="http://schemas.microsoft.com/office/drawing/2014/main" id="{F8AA99F2-DAD2-DC44-ABC8-23A45D99CC23}"/>
              </a:ext>
            </a:extLst>
          </p:cNvPr>
          <p:cNvSpPr/>
          <p:nvPr/>
        </p:nvSpPr>
        <p:spPr>
          <a:xfrm>
            <a:off x="6195389" y="3719556"/>
            <a:ext cx="5481616" cy="499200"/>
          </a:xfrm>
          <a:prstGeom prst="rect">
            <a:avLst/>
          </a:prstGeom>
          <a:solidFill>
            <a:srgbClr val="0070C0"/>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lvl="0" algn="ctr"/>
            <a:r>
              <a:rPr lang="en-CA" sz="1867" b="1" dirty="0">
                <a:solidFill>
                  <a:srgbClr val="FFFFFF"/>
                </a:solidFill>
                <a:latin typeface="+mj-lt"/>
                <a:ea typeface="Times New Roman"/>
                <a:cs typeface="Times New Roman"/>
                <a:sym typeface="Times New Roman"/>
              </a:rPr>
              <a:t>Josh </a:t>
            </a:r>
            <a:r>
              <a:rPr lang="en-CA" sz="1867" b="1" dirty="0" err="1">
                <a:solidFill>
                  <a:srgbClr val="FFFFFF"/>
                </a:solidFill>
                <a:latin typeface="+mj-lt"/>
                <a:ea typeface="Times New Roman"/>
                <a:cs typeface="Times New Roman"/>
                <a:sym typeface="Times New Roman"/>
              </a:rPr>
              <a:t>D’Amaro</a:t>
            </a:r>
            <a:endParaRPr lang="en-CA" sz="1867" b="1" dirty="0">
              <a:solidFill>
                <a:srgbClr val="FFFFFF"/>
              </a:solidFill>
              <a:latin typeface="+mj-lt"/>
              <a:ea typeface="Times New Roman"/>
              <a:cs typeface="Times New Roman"/>
              <a:sym typeface="Times New Roman"/>
            </a:endParaRPr>
          </a:p>
        </p:txBody>
      </p:sp>
      <p:sp>
        <p:nvSpPr>
          <p:cNvPr id="30" name="Google Shape;181;p21">
            <a:extLst>
              <a:ext uri="{FF2B5EF4-FFF2-40B4-BE49-F238E27FC236}">
                <a16:creationId xmlns:a16="http://schemas.microsoft.com/office/drawing/2014/main" id="{539242B5-1F1A-844B-B389-6F0A193CF47D}"/>
              </a:ext>
            </a:extLst>
          </p:cNvPr>
          <p:cNvSpPr/>
          <p:nvPr/>
        </p:nvSpPr>
        <p:spPr>
          <a:xfrm>
            <a:off x="6194729" y="4339342"/>
            <a:ext cx="5481616" cy="1867380"/>
          </a:xfrm>
          <a:prstGeom prst="rect">
            <a:avLst/>
          </a:prstGeom>
          <a:solidFill>
            <a:schemeClr val="lt2"/>
          </a:solidFill>
          <a:ln>
            <a:noFill/>
          </a:ln>
        </p:spPr>
        <p:txBody>
          <a:bodyPr spcFirstLastPara="1" wrap="square" lIns="121900" tIns="121900" rIns="121900" bIns="121900" anchor="ctr" anchorCtr="0">
            <a:noAutofit/>
          </a:bodyPr>
          <a:lstStyle/>
          <a:p>
            <a:endParaRPr sz="1867">
              <a:latin typeface="+mj-lt"/>
            </a:endParaRPr>
          </a:p>
        </p:txBody>
      </p:sp>
      <p:sp>
        <p:nvSpPr>
          <p:cNvPr id="31" name="Google Shape;182;p21">
            <a:extLst>
              <a:ext uri="{FF2B5EF4-FFF2-40B4-BE49-F238E27FC236}">
                <a16:creationId xmlns:a16="http://schemas.microsoft.com/office/drawing/2014/main" id="{50DC15F2-A8E3-9845-9CF2-A145350C44E5}"/>
              </a:ext>
            </a:extLst>
          </p:cNvPr>
          <p:cNvSpPr txBox="1"/>
          <p:nvPr/>
        </p:nvSpPr>
        <p:spPr>
          <a:xfrm>
            <a:off x="6255035" y="4339371"/>
            <a:ext cx="5421312" cy="1711421"/>
          </a:xfrm>
          <a:prstGeom prst="rect">
            <a:avLst/>
          </a:prstGeom>
          <a:noFill/>
          <a:ln>
            <a:noFill/>
          </a:ln>
        </p:spPr>
        <p:txBody>
          <a:bodyPr spcFirstLastPara="1" wrap="square" lIns="121900" tIns="121900" rIns="121900" bIns="121900" anchor="t" anchorCtr="0">
            <a:noAutofit/>
          </a:bodyPr>
          <a:lstStyle/>
          <a:p>
            <a:pPr marL="380990" indent="-347125">
              <a:lnSpc>
                <a:spcPct val="115000"/>
              </a:lnSpc>
              <a:buSzPts val="1400"/>
              <a:buFont typeface="Times New Roman"/>
              <a:buChar char="❖"/>
            </a:pPr>
            <a:r>
              <a:rPr lang="en-CA" sz="1867" dirty="0">
                <a:latin typeface="+mj-lt"/>
                <a:ea typeface="Times New Roman"/>
                <a:cs typeface="Times New Roman"/>
                <a:sym typeface="Times New Roman"/>
              </a:rPr>
              <a:t>Chairman of Disney Parks, Experiences and Products</a:t>
            </a:r>
          </a:p>
          <a:p>
            <a:pPr marL="380990" indent="-347125">
              <a:lnSpc>
                <a:spcPct val="115000"/>
              </a:lnSpc>
              <a:buSzPts val="1400"/>
              <a:buFont typeface="Times New Roman"/>
              <a:buChar char="❖"/>
            </a:pPr>
            <a:r>
              <a:rPr lang="en-CA" sz="1867" dirty="0">
                <a:latin typeface="+mj-lt"/>
                <a:ea typeface="Times New Roman"/>
                <a:cs typeface="Times New Roman"/>
                <a:sym typeface="Times New Roman"/>
              </a:rPr>
              <a:t>With Disney since 1998 at Disneyland Resort</a:t>
            </a:r>
          </a:p>
          <a:p>
            <a:pPr marL="380990" indent="-347125">
              <a:lnSpc>
                <a:spcPct val="115000"/>
              </a:lnSpc>
              <a:buSzPts val="1400"/>
              <a:buFont typeface="Times New Roman"/>
              <a:buChar char="❖"/>
            </a:pPr>
            <a:r>
              <a:rPr lang="en-CA" sz="1867" dirty="0">
                <a:latin typeface="+mj-lt"/>
                <a:ea typeface="Times New Roman"/>
                <a:cs typeface="Times New Roman"/>
                <a:sym typeface="Times New Roman"/>
              </a:rPr>
              <a:t>Bachelor’s degree in business administration from Georgetown University</a:t>
            </a:r>
          </a:p>
          <a:p>
            <a:pPr marL="380990" indent="-347125">
              <a:lnSpc>
                <a:spcPct val="115000"/>
              </a:lnSpc>
              <a:buSzPts val="1400"/>
              <a:buFont typeface="Times New Roman"/>
              <a:buChar char="❖"/>
            </a:pPr>
            <a:endParaRPr lang="en-CA" sz="1867" dirty="0">
              <a:latin typeface="+mj-lt"/>
              <a:ea typeface="Times New Roman"/>
              <a:cs typeface="Times New Roman"/>
              <a:sym typeface="Times New Roman"/>
            </a:endParaRPr>
          </a:p>
        </p:txBody>
      </p:sp>
      <p:pic>
        <p:nvPicPr>
          <p:cNvPr id="40962" name="Picture 2">
            <a:extLst>
              <a:ext uri="{FF2B5EF4-FFF2-40B4-BE49-F238E27FC236}">
                <a16:creationId xmlns:a16="http://schemas.microsoft.com/office/drawing/2014/main" id="{9A5FA4C2-7E81-3D40-A9C2-CB267FD195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8956" y="1040222"/>
            <a:ext cx="2612691" cy="2606093"/>
          </a:xfrm>
          <a:prstGeom prst="rect">
            <a:avLst/>
          </a:prstGeom>
          <a:noFill/>
          <a:extLst>
            <a:ext uri="{909E8E84-426E-40DD-AFC4-6F175D3DCCD1}">
              <a14:hiddenFill xmlns:a14="http://schemas.microsoft.com/office/drawing/2010/main">
                <a:solidFill>
                  <a:srgbClr val="FFFFFF"/>
                </a:solidFill>
              </a14:hiddenFill>
            </a:ext>
          </a:extLst>
        </p:spPr>
      </p:pic>
      <p:pic>
        <p:nvPicPr>
          <p:cNvPr id="40966" name="Picture 6">
            <a:extLst>
              <a:ext uri="{FF2B5EF4-FFF2-40B4-BE49-F238E27FC236}">
                <a16:creationId xmlns:a16="http://schemas.microsoft.com/office/drawing/2014/main" id="{494538AA-BD7E-4848-B94D-73B3E1B473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2478" y="1033525"/>
            <a:ext cx="2626119" cy="2619487"/>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82;p17">
            <a:extLst>
              <a:ext uri="{FF2B5EF4-FFF2-40B4-BE49-F238E27FC236}">
                <a16:creationId xmlns:a16="http://schemas.microsoft.com/office/drawing/2014/main" id="{56CAE7E9-67B1-B44B-8756-7F50D0ABC0D8}"/>
              </a:ext>
            </a:extLst>
          </p:cNvPr>
          <p:cNvSpPr/>
          <p:nvPr/>
        </p:nvSpPr>
        <p:spPr>
          <a:xfrm>
            <a:off x="0" y="6482300"/>
            <a:ext cx="12203837" cy="375600"/>
          </a:xfrm>
          <a:prstGeom prst="rect">
            <a:avLst/>
          </a:prstGeom>
          <a:solidFill>
            <a:srgbClr val="0070C0"/>
          </a:solidFill>
          <a:ln>
            <a:noFill/>
          </a:ln>
        </p:spPr>
        <p:txBody>
          <a:bodyPr spcFirstLastPara="1" wrap="square" lIns="121900" tIns="121900" rIns="121900" bIns="121900" anchor="ctr" anchorCtr="0">
            <a:noAutofit/>
          </a:bodyPr>
          <a:lstStyle/>
          <a:p>
            <a:endParaRPr sz="1867">
              <a:latin typeface="+mj-lt"/>
            </a:endParaRPr>
          </a:p>
        </p:txBody>
      </p:sp>
      <p:sp>
        <p:nvSpPr>
          <p:cNvPr id="24" name="Google Shape;83;p17">
            <a:extLst>
              <a:ext uri="{FF2B5EF4-FFF2-40B4-BE49-F238E27FC236}">
                <a16:creationId xmlns:a16="http://schemas.microsoft.com/office/drawing/2014/main" id="{CD179379-510D-6544-A915-1E14342F1C7C}"/>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Overview</a:t>
            </a:r>
            <a:endParaRPr sz="933" b="1" dirty="0">
              <a:solidFill>
                <a:schemeClr val="tx1"/>
              </a:solidFill>
              <a:latin typeface="+mj-lt"/>
            </a:endParaRPr>
          </a:p>
        </p:txBody>
      </p:sp>
      <p:sp>
        <p:nvSpPr>
          <p:cNvPr id="27" name="Google Shape;84;p17">
            <a:extLst>
              <a:ext uri="{FF2B5EF4-FFF2-40B4-BE49-F238E27FC236}">
                <a16:creationId xmlns:a16="http://schemas.microsoft.com/office/drawing/2014/main" id="{FAC442F0-39D2-6645-837F-6270E649AC97}"/>
              </a:ext>
            </a:extLst>
          </p:cNvPr>
          <p:cNvSpPr/>
          <p:nvPr/>
        </p:nvSpPr>
        <p:spPr>
          <a:xfrm>
            <a:off x="22048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Stock Performance </a:t>
            </a:r>
            <a:endParaRPr sz="933" b="1" dirty="0">
              <a:solidFill>
                <a:schemeClr val="tx1"/>
              </a:solidFill>
              <a:latin typeface="+mj-lt"/>
            </a:endParaRPr>
          </a:p>
        </p:txBody>
      </p:sp>
      <p:sp>
        <p:nvSpPr>
          <p:cNvPr id="28" name="Google Shape;85;p17">
            <a:extLst>
              <a:ext uri="{FF2B5EF4-FFF2-40B4-BE49-F238E27FC236}">
                <a16:creationId xmlns:a16="http://schemas.microsoft.com/office/drawing/2014/main" id="{F24CB551-97F0-0B45-9C12-35E34799BC82}"/>
              </a:ext>
            </a:extLst>
          </p:cNvPr>
          <p:cNvSpPr/>
          <p:nvPr/>
        </p:nvSpPr>
        <p:spPr>
          <a:xfrm>
            <a:off x="52672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Notable Events</a:t>
            </a:r>
            <a:endParaRPr sz="933" b="1" dirty="0">
              <a:solidFill>
                <a:schemeClr val="tx1"/>
              </a:solidFill>
              <a:latin typeface="+mj-lt"/>
            </a:endParaRPr>
          </a:p>
        </p:txBody>
      </p:sp>
      <p:sp>
        <p:nvSpPr>
          <p:cNvPr id="29" name="Google Shape;86;p17">
            <a:extLst>
              <a:ext uri="{FF2B5EF4-FFF2-40B4-BE49-F238E27FC236}">
                <a16:creationId xmlns:a16="http://schemas.microsoft.com/office/drawing/2014/main" id="{29355F89-C78B-BC49-9644-82F221336E00}"/>
              </a:ext>
            </a:extLst>
          </p:cNvPr>
          <p:cNvSpPr/>
          <p:nvPr/>
        </p:nvSpPr>
        <p:spPr>
          <a:xfrm>
            <a:off x="6798433" y="6541700"/>
            <a:ext cx="1531200" cy="256800"/>
          </a:xfrm>
          <a:prstGeom prst="chevron">
            <a:avLst>
              <a:gd name="adj" fmla="val 50000"/>
            </a:avLst>
          </a:prstGeom>
          <a:solidFill>
            <a:schemeClr val="tx1">
              <a:lumMod val="65000"/>
              <a:lumOff val="3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bg1"/>
                </a:solidFill>
                <a:latin typeface="+mj-lt"/>
              </a:rPr>
              <a:t>Management Overview</a:t>
            </a:r>
            <a:endParaRPr sz="933" b="1" dirty="0">
              <a:solidFill>
                <a:schemeClr val="bg1"/>
              </a:solidFill>
              <a:latin typeface="+mj-lt"/>
            </a:endParaRPr>
          </a:p>
        </p:txBody>
      </p:sp>
      <p:sp>
        <p:nvSpPr>
          <p:cNvPr id="32" name="Google Shape;87;p17">
            <a:extLst>
              <a:ext uri="{FF2B5EF4-FFF2-40B4-BE49-F238E27FC236}">
                <a16:creationId xmlns:a16="http://schemas.microsoft.com/office/drawing/2014/main" id="{9496FF80-653A-7F49-92C2-BDCE9E08F498}"/>
              </a:ext>
            </a:extLst>
          </p:cNvPr>
          <p:cNvSpPr/>
          <p:nvPr/>
        </p:nvSpPr>
        <p:spPr>
          <a:xfrm>
            <a:off x="83296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Financial Statements</a:t>
            </a:r>
            <a:endParaRPr sz="933" b="1" dirty="0">
              <a:latin typeface="+mj-lt"/>
            </a:endParaRPr>
          </a:p>
        </p:txBody>
      </p:sp>
      <p:sp>
        <p:nvSpPr>
          <p:cNvPr id="33" name="Google Shape;88;p17">
            <a:extLst>
              <a:ext uri="{FF2B5EF4-FFF2-40B4-BE49-F238E27FC236}">
                <a16:creationId xmlns:a16="http://schemas.microsoft.com/office/drawing/2014/main" id="{580DA4DE-81A3-2342-9445-598B07E0A4DF}"/>
              </a:ext>
            </a:extLst>
          </p:cNvPr>
          <p:cNvSpPr/>
          <p:nvPr/>
        </p:nvSpPr>
        <p:spPr>
          <a:xfrm>
            <a:off x="3736017"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Company Overview</a:t>
            </a:r>
            <a:endParaRPr sz="933" b="1" dirty="0">
              <a:solidFill>
                <a:schemeClr val="tx1"/>
              </a:solidFill>
              <a:latin typeface="+mj-lt"/>
            </a:endParaRPr>
          </a:p>
        </p:txBody>
      </p:sp>
      <p:sp>
        <p:nvSpPr>
          <p:cNvPr id="34" name="Google Shape;89;p17">
            <a:extLst>
              <a:ext uri="{FF2B5EF4-FFF2-40B4-BE49-F238E27FC236}">
                <a16:creationId xmlns:a16="http://schemas.microsoft.com/office/drawing/2014/main" id="{5E3E573B-33E6-B04D-B270-CECC69433041}"/>
              </a:ext>
            </a:extLst>
          </p:cNvPr>
          <p:cNvSpPr/>
          <p:nvPr/>
        </p:nvSpPr>
        <p:spPr>
          <a:xfrm>
            <a:off x="98608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Recommendation</a:t>
            </a:r>
            <a:endParaRPr sz="933" b="1" dirty="0">
              <a:latin typeface="+mj-lt"/>
            </a:endParaRPr>
          </a:p>
        </p:txBody>
      </p:sp>
    </p:spTree>
    <p:extLst>
      <p:ext uri="{BB962C8B-B14F-4D97-AF65-F5344CB8AC3E}">
        <p14:creationId xmlns:p14="http://schemas.microsoft.com/office/powerpoint/2010/main" val="46651281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1"/>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r>
              <a:rPr lang="en" sz="2667" b="1" dirty="0">
                <a:latin typeface="+mj-lt"/>
                <a:ea typeface="Times New Roman"/>
                <a:cs typeface="Times New Roman"/>
                <a:sym typeface="Times New Roman"/>
              </a:rPr>
              <a:t>Management Overview</a:t>
            </a:r>
            <a:endParaRPr sz="2667" dirty="0">
              <a:latin typeface="+mj-lt"/>
            </a:endParaRPr>
          </a:p>
        </p:txBody>
      </p:sp>
      <p:cxnSp>
        <p:nvCxnSpPr>
          <p:cNvPr id="178" name="Google Shape;178;p21"/>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sp>
        <p:nvSpPr>
          <p:cNvPr id="179" name="Google Shape;179;p21"/>
          <p:cNvSpPr txBox="1"/>
          <p:nvPr/>
        </p:nvSpPr>
        <p:spPr>
          <a:xfrm>
            <a:off x="415600" y="840033"/>
            <a:ext cx="2648000" cy="394400"/>
          </a:xfrm>
          <a:prstGeom prst="rect">
            <a:avLst/>
          </a:prstGeom>
          <a:noFill/>
          <a:ln>
            <a:noFill/>
          </a:ln>
        </p:spPr>
        <p:txBody>
          <a:bodyPr spcFirstLastPara="1" wrap="square" lIns="121900" tIns="121900" rIns="121900" bIns="121900" anchor="t" anchorCtr="0">
            <a:noAutofit/>
          </a:bodyPr>
          <a:lstStyle/>
          <a:p>
            <a:endParaRPr sz="1467" dirty="0">
              <a:latin typeface="+mj-lt"/>
              <a:ea typeface="Times New Roman"/>
              <a:cs typeface="Times New Roman"/>
              <a:sym typeface="Times New Roman"/>
            </a:endParaRPr>
          </a:p>
        </p:txBody>
      </p:sp>
      <p:sp>
        <p:nvSpPr>
          <p:cNvPr id="180" name="Google Shape;180;p21"/>
          <p:cNvSpPr/>
          <p:nvPr/>
        </p:nvSpPr>
        <p:spPr>
          <a:xfrm>
            <a:off x="415600" y="3709512"/>
            <a:ext cx="5481616" cy="499200"/>
          </a:xfrm>
          <a:prstGeom prst="rect">
            <a:avLst/>
          </a:prstGeom>
          <a:solidFill>
            <a:srgbClr val="0070C0"/>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lvl="0" algn="ctr"/>
            <a:r>
              <a:rPr lang="en-CA" sz="1867" b="1" dirty="0">
                <a:solidFill>
                  <a:srgbClr val="FFFFFF"/>
                </a:solidFill>
                <a:latin typeface="+mj-lt"/>
                <a:ea typeface="Times New Roman"/>
                <a:cs typeface="Times New Roman"/>
                <a:sym typeface="Times New Roman"/>
              </a:rPr>
              <a:t>Kareem Daniel</a:t>
            </a:r>
          </a:p>
        </p:txBody>
      </p:sp>
      <p:sp>
        <p:nvSpPr>
          <p:cNvPr id="181" name="Google Shape;181;p21"/>
          <p:cNvSpPr/>
          <p:nvPr/>
        </p:nvSpPr>
        <p:spPr>
          <a:xfrm>
            <a:off x="415600" y="4345993"/>
            <a:ext cx="5481616" cy="1836609"/>
          </a:xfrm>
          <a:prstGeom prst="rect">
            <a:avLst/>
          </a:prstGeom>
          <a:solidFill>
            <a:schemeClr val="lt2"/>
          </a:solidFill>
          <a:ln>
            <a:noFill/>
          </a:ln>
        </p:spPr>
        <p:txBody>
          <a:bodyPr spcFirstLastPara="1" wrap="square" lIns="121900" tIns="121900" rIns="121900" bIns="121900" anchor="ctr" anchorCtr="0">
            <a:noAutofit/>
          </a:bodyPr>
          <a:lstStyle/>
          <a:p>
            <a:endParaRPr sz="1867">
              <a:latin typeface="+mj-lt"/>
            </a:endParaRPr>
          </a:p>
        </p:txBody>
      </p:sp>
      <p:sp>
        <p:nvSpPr>
          <p:cNvPr id="182" name="Google Shape;182;p21"/>
          <p:cNvSpPr txBox="1"/>
          <p:nvPr/>
        </p:nvSpPr>
        <p:spPr>
          <a:xfrm>
            <a:off x="415599" y="4339342"/>
            <a:ext cx="5481616" cy="1828689"/>
          </a:xfrm>
          <a:prstGeom prst="rect">
            <a:avLst/>
          </a:prstGeom>
          <a:noFill/>
          <a:ln>
            <a:noFill/>
          </a:ln>
        </p:spPr>
        <p:txBody>
          <a:bodyPr spcFirstLastPara="1" wrap="square" lIns="121900" tIns="121900" rIns="121900" bIns="121900" anchor="t" anchorCtr="0">
            <a:noAutofit/>
          </a:bodyPr>
          <a:lstStyle/>
          <a:p>
            <a:pPr marL="380990" indent="-347125">
              <a:lnSpc>
                <a:spcPct val="115000"/>
              </a:lnSpc>
              <a:buSzPts val="1400"/>
              <a:buFont typeface="Times New Roman"/>
              <a:buChar char="❖"/>
            </a:pPr>
            <a:r>
              <a:rPr lang="en-CA" sz="1867" dirty="0">
                <a:latin typeface="+mj-lt"/>
                <a:ea typeface="Times New Roman"/>
                <a:cs typeface="Times New Roman"/>
                <a:sym typeface="Times New Roman"/>
              </a:rPr>
              <a:t>Chairman of Media and Entertainment Distribution</a:t>
            </a:r>
          </a:p>
          <a:p>
            <a:pPr marL="380990" indent="-347125">
              <a:lnSpc>
                <a:spcPct val="115000"/>
              </a:lnSpc>
              <a:buSzPts val="1400"/>
              <a:buFont typeface="Times New Roman"/>
              <a:buChar char="❖"/>
            </a:pPr>
            <a:r>
              <a:rPr lang="en-CA" sz="1867" dirty="0">
                <a:latin typeface="+mj-lt"/>
                <a:ea typeface="Times New Roman"/>
                <a:cs typeface="Times New Roman"/>
                <a:sym typeface="Times New Roman"/>
              </a:rPr>
              <a:t>Joined Disney as an intern</a:t>
            </a:r>
          </a:p>
          <a:p>
            <a:pPr marL="380990" indent="-347125">
              <a:lnSpc>
                <a:spcPct val="115000"/>
              </a:lnSpc>
              <a:buSzPts val="1400"/>
              <a:buFont typeface="Times New Roman"/>
              <a:buChar char="❖"/>
            </a:pPr>
            <a:r>
              <a:rPr lang="en-CA" sz="1867" dirty="0">
                <a:latin typeface="+mj-lt"/>
                <a:ea typeface="Times New Roman"/>
                <a:cs typeface="Times New Roman"/>
                <a:sym typeface="Times New Roman"/>
              </a:rPr>
              <a:t>Bachelor of Science degree in Electrical Engineering; MBA from Stanford University</a:t>
            </a:r>
          </a:p>
          <a:p>
            <a:pPr marL="380990" indent="-347125">
              <a:lnSpc>
                <a:spcPct val="115000"/>
              </a:lnSpc>
              <a:buSzPts val="1400"/>
              <a:buFont typeface="Times New Roman"/>
              <a:buChar char="❖"/>
            </a:pPr>
            <a:endParaRPr lang="en-CA" sz="1867" dirty="0">
              <a:latin typeface="+mj-lt"/>
              <a:ea typeface="Times New Roman"/>
              <a:cs typeface="Times New Roman"/>
              <a:sym typeface="Times New Roman"/>
            </a:endParaRPr>
          </a:p>
        </p:txBody>
      </p:sp>
      <p:sp>
        <p:nvSpPr>
          <p:cNvPr id="25" name="Google Shape;179;p21">
            <a:extLst>
              <a:ext uri="{FF2B5EF4-FFF2-40B4-BE49-F238E27FC236}">
                <a16:creationId xmlns:a16="http://schemas.microsoft.com/office/drawing/2014/main" id="{C5AD5CBC-3DDE-BA45-9A6F-AC809FC22E37}"/>
              </a:ext>
            </a:extLst>
          </p:cNvPr>
          <p:cNvSpPr txBox="1"/>
          <p:nvPr/>
        </p:nvSpPr>
        <p:spPr>
          <a:xfrm>
            <a:off x="5584269" y="840100"/>
            <a:ext cx="2648000" cy="394400"/>
          </a:xfrm>
          <a:prstGeom prst="rect">
            <a:avLst/>
          </a:prstGeom>
          <a:noFill/>
          <a:ln>
            <a:noFill/>
          </a:ln>
        </p:spPr>
        <p:txBody>
          <a:bodyPr spcFirstLastPara="1" wrap="square" lIns="121900" tIns="121900" rIns="121900" bIns="121900" anchor="t" anchorCtr="0">
            <a:noAutofit/>
          </a:bodyPr>
          <a:lstStyle/>
          <a:p>
            <a:endParaRPr sz="1467" dirty="0">
              <a:latin typeface="+mj-lt"/>
              <a:ea typeface="Times New Roman"/>
              <a:cs typeface="Times New Roman"/>
              <a:sym typeface="Times New Roman"/>
            </a:endParaRPr>
          </a:p>
        </p:txBody>
      </p:sp>
      <p:sp>
        <p:nvSpPr>
          <p:cNvPr id="26" name="Google Shape;180;p21">
            <a:extLst>
              <a:ext uri="{FF2B5EF4-FFF2-40B4-BE49-F238E27FC236}">
                <a16:creationId xmlns:a16="http://schemas.microsoft.com/office/drawing/2014/main" id="{F8AA99F2-DAD2-DC44-ABC8-23A45D99CC23}"/>
              </a:ext>
            </a:extLst>
          </p:cNvPr>
          <p:cNvSpPr/>
          <p:nvPr/>
        </p:nvSpPr>
        <p:spPr>
          <a:xfrm>
            <a:off x="6195389" y="3719556"/>
            <a:ext cx="5481616" cy="499200"/>
          </a:xfrm>
          <a:prstGeom prst="rect">
            <a:avLst/>
          </a:prstGeom>
          <a:solidFill>
            <a:srgbClr val="0070C0"/>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lvl="0" algn="ctr"/>
            <a:r>
              <a:rPr lang="en-CA" sz="1867" b="1" dirty="0">
                <a:solidFill>
                  <a:srgbClr val="FFFFFF"/>
                </a:solidFill>
                <a:latin typeface="+mj-lt"/>
                <a:ea typeface="Times New Roman"/>
                <a:cs typeface="Times New Roman"/>
                <a:sym typeface="Times New Roman"/>
              </a:rPr>
              <a:t>James </a:t>
            </a:r>
            <a:r>
              <a:rPr lang="en-CA" sz="1867" b="1" dirty="0" err="1">
                <a:solidFill>
                  <a:srgbClr val="FFFFFF"/>
                </a:solidFill>
                <a:latin typeface="+mj-lt"/>
                <a:ea typeface="Times New Roman"/>
                <a:cs typeface="Times New Roman"/>
                <a:sym typeface="Times New Roman"/>
              </a:rPr>
              <a:t>Pitaro</a:t>
            </a:r>
            <a:endParaRPr lang="en-CA" sz="1867" b="1" dirty="0">
              <a:solidFill>
                <a:srgbClr val="FFFFFF"/>
              </a:solidFill>
              <a:latin typeface="+mj-lt"/>
              <a:ea typeface="Times New Roman"/>
              <a:cs typeface="Times New Roman"/>
              <a:sym typeface="Times New Roman"/>
            </a:endParaRPr>
          </a:p>
        </p:txBody>
      </p:sp>
      <p:sp>
        <p:nvSpPr>
          <p:cNvPr id="30" name="Google Shape;181;p21">
            <a:extLst>
              <a:ext uri="{FF2B5EF4-FFF2-40B4-BE49-F238E27FC236}">
                <a16:creationId xmlns:a16="http://schemas.microsoft.com/office/drawing/2014/main" id="{539242B5-1F1A-844B-B389-6F0A193CF47D}"/>
              </a:ext>
            </a:extLst>
          </p:cNvPr>
          <p:cNvSpPr/>
          <p:nvPr/>
        </p:nvSpPr>
        <p:spPr>
          <a:xfrm>
            <a:off x="6194729" y="4339342"/>
            <a:ext cx="5481616" cy="1867380"/>
          </a:xfrm>
          <a:prstGeom prst="rect">
            <a:avLst/>
          </a:prstGeom>
          <a:solidFill>
            <a:schemeClr val="lt2"/>
          </a:solidFill>
          <a:ln>
            <a:noFill/>
          </a:ln>
        </p:spPr>
        <p:txBody>
          <a:bodyPr spcFirstLastPara="1" wrap="square" lIns="121900" tIns="121900" rIns="121900" bIns="121900" anchor="ctr" anchorCtr="0">
            <a:noAutofit/>
          </a:bodyPr>
          <a:lstStyle/>
          <a:p>
            <a:endParaRPr sz="1867">
              <a:latin typeface="+mj-lt"/>
            </a:endParaRPr>
          </a:p>
        </p:txBody>
      </p:sp>
      <p:sp>
        <p:nvSpPr>
          <p:cNvPr id="31" name="Google Shape;182;p21">
            <a:extLst>
              <a:ext uri="{FF2B5EF4-FFF2-40B4-BE49-F238E27FC236}">
                <a16:creationId xmlns:a16="http://schemas.microsoft.com/office/drawing/2014/main" id="{50DC15F2-A8E3-9845-9CF2-A145350C44E5}"/>
              </a:ext>
            </a:extLst>
          </p:cNvPr>
          <p:cNvSpPr txBox="1"/>
          <p:nvPr/>
        </p:nvSpPr>
        <p:spPr>
          <a:xfrm>
            <a:off x="6255035" y="4339371"/>
            <a:ext cx="5421312" cy="1711421"/>
          </a:xfrm>
          <a:prstGeom prst="rect">
            <a:avLst/>
          </a:prstGeom>
          <a:noFill/>
          <a:ln>
            <a:noFill/>
          </a:ln>
        </p:spPr>
        <p:txBody>
          <a:bodyPr spcFirstLastPara="1" wrap="square" lIns="121900" tIns="121900" rIns="121900" bIns="121900" anchor="t" anchorCtr="0">
            <a:noAutofit/>
          </a:bodyPr>
          <a:lstStyle/>
          <a:p>
            <a:pPr marL="380990" indent="-347125">
              <a:lnSpc>
                <a:spcPct val="115000"/>
              </a:lnSpc>
              <a:buSzPts val="1400"/>
              <a:buFont typeface="Times New Roman"/>
              <a:buChar char="❖"/>
            </a:pPr>
            <a:r>
              <a:rPr lang="en-CA" sz="1867" dirty="0">
                <a:latin typeface="+mj-lt"/>
                <a:ea typeface="Times New Roman"/>
                <a:cs typeface="Times New Roman"/>
                <a:sym typeface="Times New Roman"/>
              </a:rPr>
              <a:t>Chairman of ESPN and Sports Content since October 12, 2020</a:t>
            </a:r>
          </a:p>
          <a:p>
            <a:pPr marL="380990" indent="-347125">
              <a:lnSpc>
                <a:spcPct val="115000"/>
              </a:lnSpc>
              <a:buSzPts val="1400"/>
              <a:buFont typeface="Times New Roman"/>
              <a:buChar char="❖"/>
            </a:pPr>
            <a:r>
              <a:rPr lang="en-CA" sz="1867" dirty="0">
                <a:latin typeface="+mj-lt"/>
                <a:ea typeface="Times New Roman"/>
                <a:cs typeface="Times New Roman"/>
                <a:sym typeface="Times New Roman"/>
              </a:rPr>
              <a:t>Joined Disney  in 2010</a:t>
            </a:r>
          </a:p>
          <a:p>
            <a:pPr marL="380990" indent="-347125">
              <a:lnSpc>
                <a:spcPct val="115000"/>
              </a:lnSpc>
              <a:buSzPts val="1400"/>
              <a:buFont typeface="Times New Roman"/>
              <a:buChar char="❖"/>
            </a:pPr>
            <a:r>
              <a:rPr lang="en-CA" sz="1867" dirty="0">
                <a:latin typeface="+mj-lt"/>
                <a:ea typeface="Times New Roman"/>
                <a:cs typeface="Times New Roman"/>
                <a:sym typeface="Times New Roman"/>
              </a:rPr>
              <a:t>Bachelor of Science degree in economics from Cornell University in 1991</a:t>
            </a:r>
          </a:p>
          <a:p>
            <a:pPr marL="380990" indent="-347125">
              <a:lnSpc>
                <a:spcPct val="115000"/>
              </a:lnSpc>
              <a:buSzPts val="1400"/>
              <a:buFont typeface="Times New Roman"/>
              <a:buChar char="❖"/>
            </a:pPr>
            <a:endParaRPr lang="en-CA" sz="1867" dirty="0">
              <a:latin typeface="+mj-lt"/>
              <a:ea typeface="Times New Roman"/>
              <a:cs typeface="Times New Roman"/>
              <a:sym typeface="Times New Roman"/>
            </a:endParaRPr>
          </a:p>
        </p:txBody>
      </p:sp>
      <p:pic>
        <p:nvPicPr>
          <p:cNvPr id="43010" name="Picture 2">
            <a:extLst>
              <a:ext uri="{FF2B5EF4-FFF2-40B4-BE49-F238E27FC236}">
                <a16:creationId xmlns:a16="http://schemas.microsoft.com/office/drawing/2014/main" id="{F321B8BA-29DB-4E43-9E59-1850889087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4348" y="1024219"/>
            <a:ext cx="2617269" cy="2610660"/>
          </a:xfrm>
          <a:prstGeom prst="rect">
            <a:avLst/>
          </a:prstGeom>
          <a:noFill/>
          <a:extLst>
            <a:ext uri="{909E8E84-426E-40DD-AFC4-6F175D3DCCD1}">
              <a14:hiddenFill xmlns:a14="http://schemas.microsoft.com/office/drawing/2010/main">
                <a:solidFill>
                  <a:srgbClr val="FFFFFF"/>
                </a:solidFill>
              </a14:hiddenFill>
            </a:ext>
          </a:extLst>
        </p:spPr>
      </p:pic>
      <p:pic>
        <p:nvPicPr>
          <p:cNvPr id="43012" name="Picture 4">
            <a:extLst>
              <a:ext uri="{FF2B5EF4-FFF2-40B4-BE49-F238E27FC236}">
                <a16:creationId xmlns:a16="http://schemas.microsoft.com/office/drawing/2014/main" id="{44416C4B-08DA-FE45-8573-EA5AB2C659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6396" y="1011540"/>
            <a:ext cx="2617269" cy="2617269"/>
          </a:xfrm>
          <a:prstGeom prst="rect">
            <a:avLst/>
          </a:prstGeom>
          <a:noFill/>
          <a:extLst>
            <a:ext uri="{909E8E84-426E-40DD-AFC4-6F175D3DCCD1}">
              <a14:hiddenFill xmlns:a14="http://schemas.microsoft.com/office/drawing/2010/main">
                <a:solidFill>
                  <a:srgbClr val="FFFFFF"/>
                </a:solidFill>
              </a14:hiddenFill>
            </a:ext>
          </a:extLst>
        </p:spPr>
      </p:pic>
      <p:sp>
        <p:nvSpPr>
          <p:cNvPr id="27" name="Google Shape;82;p17">
            <a:extLst>
              <a:ext uri="{FF2B5EF4-FFF2-40B4-BE49-F238E27FC236}">
                <a16:creationId xmlns:a16="http://schemas.microsoft.com/office/drawing/2014/main" id="{DABC4740-480A-B347-BC5F-610BD8E9654A}"/>
              </a:ext>
            </a:extLst>
          </p:cNvPr>
          <p:cNvSpPr/>
          <p:nvPr/>
        </p:nvSpPr>
        <p:spPr>
          <a:xfrm>
            <a:off x="0" y="6482300"/>
            <a:ext cx="12203837" cy="375600"/>
          </a:xfrm>
          <a:prstGeom prst="rect">
            <a:avLst/>
          </a:prstGeom>
          <a:solidFill>
            <a:srgbClr val="0070C0"/>
          </a:solidFill>
          <a:ln>
            <a:noFill/>
          </a:ln>
        </p:spPr>
        <p:txBody>
          <a:bodyPr spcFirstLastPara="1" wrap="square" lIns="121900" tIns="121900" rIns="121900" bIns="121900" anchor="ctr" anchorCtr="0">
            <a:noAutofit/>
          </a:bodyPr>
          <a:lstStyle/>
          <a:p>
            <a:endParaRPr sz="1867">
              <a:latin typeface="+mj-lt"/>
            </a:endParaRPr>
          </a:p>
        </p:txBody>
      </p:sp>
      <p:sp>
        <p:nvSpPr>
          <p:cNvPr id="28" name="Google Shape;83;p17">
            <a:extLst>
              <a:ext uri="{FF2B5EF4-FFF2-40B4-BE49-F238E27FC236}">
                <a16:creationId xmlns:a16="http://schemas.microsoft.com/office/drawing/2014/main" id="{F86A5FD1-40F8-1947-943B-2D59664F0E78}"/>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Overview</a:t>
            </a:r>
            <a:endParaRPr sz="933" b="1" dirty="0">
              <a:solidFill>
                <a:schemeClr val="tx1"/>
              </a:solidFill>
              <a:latin typeface="+mj-lt"/>
            </a:endParaRPr>
          </a:p>
        </p:txBody>
      </p:sp>
      <p:sp>
        <p:nvSpPr>
          <p:cNvPr id="29" name="Google Shape;84;p17">
            <a:extLst>
              <a:ext uri="{FF2B5EF4-FFF2-40B4-BE49-F238E27FC236}">
                <a16:creationId xmlns:a16="http://schemas.microsoft.com/office/drawing/2014/main" id="{39F5E057-0E1A-9746-BA50-50646AB5F4CE}"/>
              </a:ext>
            </a:extLst>
          </p:cNvPr>
          <p:cNvSpPr/>
          <p:nvPr/>
        </p:nvSpPr>
        <p:spPr>
          <a:xfrm>
            <a:off x="22048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Stock Performance </a:t>
            </a:r>
            <a:endParaRPr sz="933" b="1" dirty="0">
              <a:solidFill>
                <a:schemeClr val="tx1"/>
              </a:solidFill>
              <a:latin typeface="+mj-lt"/>
            </a:endParaRPr>
          </a:p>
        </p:txBody>
      </p:sp>
      <p:sp>
        <p:nvSpPr>
          <p:cNvPr id="32" name="Google Shape;85;p17">
            <a:extLst>
              <a:ext uri="{FF2B5EF4-FFF2-40B4-BE49-F238E27FC236}">
                <a16:creationId xmlns:a16="http://schemas.microsoft.com/office/drawing/2014/main" id="{EDB8B0F0-A980-7642-A2A9-3F6E6D1F9618}"/>
              </a:ext>
            </a:extLst>
          </p:cNvPr>
          <p:cNvSpPr/>
          <p:nvPr/>
        </p:nvSpPr>
        <p:spPr>
          <a:xfrm>
            <a:off x="52672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Notable Events</a:t>
            </a:r>
            <a:endParaRPr sz="933" b="1" dirty="0">
              <a:solidFill>
                <a:schemeClr val="tx1"/>
              </a:solidFill>
              <a:latin typeface="+mj-lt"/>
            </a:endParaRPr>
          </a:p>
        </p:txBody>
      </p:sp>
      <p:sp>
        <p:nvSpPr>
          <p:cNvPr id="33" name="Google Shape;86;p17">
            <a:extLst>
              <a:ext uri="{FF2B5EF4-FFF2-40B4-BE49-F238E27FC236}">
                <a16:creationId xmlns:a16="http://schemas.microsoft.com/office/drawing/2014/main" id="{5F5B6058-48E2-D942-91A3-D0C0B0AC0D0D}"/>
              </a:ext>
            </a:extLst>
          </p:cNvPr>
          <p:cNvSpPr/>
          <p:nvPr/>
        </p:nvSpPr>
        <p:spPr>
          <a:xfrm>
            <a:off x="6798433" y="6541700"/>
            <a:ext cx="1531200" cy="256800"/>
          </a:xfrm>
          <a:prstGeom prst="chevron">
            <a:avLst>
              <a:gd name="adj" fmla="val 50000"/>
            </a:avLst>
          </a:prstGeom>
          <a:solidFill>
            <a:schemeClr val="tx1">
              <a:lumMod val="65000"/>
              <a:lumOff val="3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bg1"/>
                </a:solidFill>
                <a:latin typeface="+mj-lt"/>
              </a:rPr>
              <a:t>Management Overview</a:t>
            </a:r>
            <a:endParaRPr sz="933" b="1" dirty="0">
              <a:solidFill>
                <a:schemeClr val="bg1"/>
              </a:solidFill>
              <a:latin typeface="+mj-lt"/>
            </a:endParaRPr>
          </a:p>
        </p:txBody>
      </p:sp>
      <p:sp>
        <p:nvSpPr>
          <p:cNvPr id="34" name="Google Shape;87;p17">
            <a:extLst>
              <a:ext uri="{FF2B5EF4-FFF2-40B4-BE49-F238E27FC236}">
                <a16:creationId xmlns:a16="http://schemas.microsoft.com/office/drawing/2014/main" id="{E49DFDDB-E1F7-7543-AE8C-69B23BBBD775}"/>
              </a:ext>
            </a:extLst>
          </p:cNvPr>
          <p:cNvSpPr/>
          <p:nvPr/>
        </p:nvSpPr>
        <p:spPr>
          <a:xfrm>
            <a:off x="83296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Financial Statements</a:t>
            </a:r>
            <a:endParaRPr sz="933" b="1" dirty="0">
              <a:latin typeface="+mj-lt"/>
            </a:endParaRPr>
          </a:p>
        </p:txBody>
      </p:sp>
      <p:sp>
        <p:nvSpPr>
          <p:cNvPr id="35" name="Google Shape;88;p17">
            <a:extLst>
              <a:ext uri="{FF2B5EF4-FFF2-40B4-BE49-F238E27FC236}">
                <a16:creationId xmlns:a16="http://schemas.microsoft.com/office/drawing/2014/main" id="{BCFF3AEC-0F33-F54C-8C70-DA90F4A37673}"/>
              </a:ext>
            </a:extLst>
          </p:cNvPr>
          <p:cNvSpPr/>
          <p:nvPr/>
        </p:nvSpPr>
        <p:spPr>
          <a:xfrm>
            <a:off x="3736017"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Company Overview</a:t>
            </a:r>
            <a:endParaRPr sz="933" b="1" dirty="0">
              <a:solidFill>
                <a:schemeClr val="tx1"/>
              </a:solidFill>
              <a:latin typeface="+mj-lt"/>
            </a:endParaRPr>
          </a:p>
        </p:txBody>
      </p:sp>
      <p:sp>
        <p:nvSpPr>
          <p:cNvPr id="36" name="Google Shape;89;p17">
            <a:extLst>
              <a:ext uri="{FF2B5EF4-FFF2-40B4-BE49-F238E27FC236}">
                <a16:creationId xmlns:a16="http://schemas.microsoft.com/office/drawing/2014/main" id="{9EB6299D-BC9B-5C48-B51F-B03C0A11AB84}"/>
              </a:ext>
            </a:extLst>
          </p:cNvPr>
          <p:cNvSpPr/>
          <p:nvPr/>
        </p:nvSpPr>
        <p:spPr>
          <a:xfrm>
            <a:off x="98608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Recommendation</a:t>
            </a:r>
            <a:endParaRPr sz="933" b="1" dirty="0">
              <a:latin typeface="+mj-lt"/>
            </a:endParaRPr>
          </a:p>
        </p:txBody>
      </p:sp>
    </p:spTree>
    <p:extLst>
      <p:ext uri="{BB962C8B-B14F-4D97-AF65-F5344CB8AC3E}">
        <p14:creationId xmlns:p14="http://schemas.microsoft.com/office/powerpoint/2010/main" val="46231920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pic>
        <p:nvPicPr>
          <p:cNvPr id="7" name="Picture 2" descr="The Mandalorian: Why you don't have to be a Star Wars fan to love it - Vox">
            <a:extLst>
              <a:ext uri="{FF2B5EF4-FFF2-40B4-BE49-F238E27FC236}">
                <a16:creationId xmlns:a16="http://schemas.microsoft.com/office/drawing/2014/main" id="{2F38807A-D149-8046-B1A3-A82A6512EF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693" b="7678"/>
          <a:stretch/>
        </p:blipFill>
        <p:spPr bwMode="auto">
          <a:xfrm>
            <a:off x="277800" y="263268"/>
            <a:ext cx="9495632" cy="6331464"/>
          </a:xfrm>
          <a:prstGeom prst="rect">
            <a:avLst/>
          </a:prstGeom>
          <a:noFill/>
          <a:extLst>
            <a:ext uri="{909E8E84-426E-40DD-AFC4-6F175D3DCCD1}">
              <a14:hiddenFill xmlns:a14="http://schemas.microsoft.com/office/drawing/2010/main">
                <a:solidFill>
                  <a:srgbClr val="FFFFFF"/>
                </a:solidFill>
              </a14:hiddenFill>
            </a:ext>
          </a:extLst>
        </p:spPr>
      </p:pic>
      <p:sp>
        <p:nvSpPr>
          <p:cNvPr id="72" name="Google Shape;72;p16"/>
          <p:cNvSpPr/>
          <p:nvPr/>
        </p:nvSpPr>
        <p:spPr>
          <a:xfrm>
            <a:off x="7377200" y="1055999"/>
            <a:ext cx="4838800" cy="4746000"/>
          </a:xfrm>
          <a:prstGeom prst="ellipse">
            <a:avLst/>
          </a:prstGeom>
          <a:solidFill>
            <a:srgbClr val="FFFFFF"/>
          </a:solidFill>
          <a:ln>
            <a:noFill/>
          </a:ln>
        </p:spPr>
        <p:txBody>
          <a:bodyPr spcFirstLastPara="1" wrap="square" lIns="121900" tIns="121900" rIns="121900" bIns="121900" anchor="ctr" anchorCtr="0">
            <a:noAutofit/>
          </a:bodyPr>
          <a:lstStyle/>
          <a:p>
            <a:endParaRPr sz="1867">
              <a:latin typeface="+mj-lt"/>
            </a:endParaRPr>
          </a:p>
        </p:txBody>
      </p:sp>
      <p:cxnSp>
        <p:nvCxnSpPr>
          <p:cNvPr id="73" name="Google Shape;73;p16"/>
          <p:cNvCxnSpPr/>
          <p:nvPr/>
        </p:nvCxnSpPr>
        <p:spPr>
          <a:xfrm>
            <a:off x="7856133" y="3870540"/>
            <a:ext cx="4005200" cy="0"/>
          </a:xfrm>
          <a:prstGeom prst="straightConnector1">
            <a:avLst/>
          </a:prstGeom>
          <a:noFill/>
          <a:ln w="9525" cap="flat" cmpd="sng">
            <a:solidFill>
              <a:srgbClr val="FCE5CD"/>
            </a:solidFill>
            <a:prstDash val="solid"/>
            <a:round/>
            <a:headEnd type="none" w="med" len="med"/>
            <a:tailEnd type="none" w="med" len="med"/>
          </a:ln>
        </p:spPr>
      </p:cxnSp>
      <p:sp>
        <p:nvSpPr>
          <p:cNvPr id="74" name="Google Shape;74;p16"/>
          <p:cNvSpPr txBox="1">
            <a:spLocks noGrp="1"/>
          </p:cNvSpPr>
          <p:nvPr>
            <p:ph type="ctrTitle"/>
          </p:nvPr>
        </p:nvSpPr>
        <p:spPr>
          <a:xfrm>
            <a:off x="7177000" y="2072333"/>
            <a:ext cx="5239200" cy="1763200"/>
          </a:xfrm>
          <a:prstGeom prst="rect">
            <a:avLst/>
          </a:prstGeom>
        </p:spPr>
        <p:txBody>
          <a:bodyPr spcFirstLastPara="1" wrap="square" lIns="121900" tIns="121900" rIns="121900" bIns="121900" anchor="b" anchorCtr="0">
            <a:noAutofit/>
          </a:bodyPr>
          <a:lstStyle/>
          <a:p>
            <a:r>
              <a:rPr lang="en" sz="3200" dirty="0">
                <a:latin typeface="+mj-lt"/>
                <a:ea typeface="Times New Roman"/>
                <a:cs typeface="Times New Roman"/>
                <a:sym typeface="Times New Roman"/>
              </a:rPr>
              <a:t>Company</a:t>
            </a:r>
            <a:br>
              <a:rPr lang="en" sz="3200" dirty="0">
                <a:latin typeface="+mj-lt"/>
                <a:ea typeface="Times New Roman"/>
                <a:cs typeface="Times New Roman"/>
                <a:sym typeface="Times New Roman"/>
              </a:rPr>
            </a:br>
            <a:r>
              <a:rPr lang="en" sz="3200" dirty="0">
                <a:latin typeface="+mj-lt"/>
                <a:ea typeface="Times New Roman"/>
                <a:cs typeface="Times New Roman"/>
                <a:sym typeface="Times New Roman"/>
              </a:rPr>
              <a:t>Overview</a:t>
            </a:r>
            <a:endParaRPr sz="3200" dirty="0">
              <a:latin typeface="+mj-lt"/>
              <a:ea typeface="Times New Roman"/>
              <a:cs typeface="Times New Roman"/>
              <a:sym typeface="Times New Roman"/>
            </a:endParaRPr>
          </a:p>
        </p:txBody>
      </p:sp>
      <p:sp>
        <p:nvSpPr>
          <p:cNvPr id="75" name="Google Shape;75;p16"/>
          <p:cNvSpPr txBox="1">
            <a:spLocks noGrp="1"/>
          </p:cNvSpPr>
          <p:nvPr>
            <p:ph type="subTitle" idx="1"/>
          </p:nvPr>
        </p:nvSpPr>
        <p:spPr>
          <a:xfrm>
            <a:off x="7911600" y="3881300"/>
            <a:ext cx="3624800" cy="1395600"/>
          </a:xfrm>
          <a:prstGeom prst="rect">
            <a:avLst/>
          </a:prstGeom>
        </p:spPr>
        <p:txBody>
          <a:bodyPr spcFirstLastPara="1" wrap="square" lIns="121900" tIns="121900" rIns="121900" bIns="121900" anchor="t" anchorCtr="0">
            <a:noAutofit/>
          </a:bodyPr>
          <a:lstStyle/>
          <a:p>
            <a:pPr marL="0" indent="0">
              <a:spcBef>
                <a:spcPts val="0"/>
              </a:spcBef>
            </a:pPr>
            <a:r>
              <a:rPr lang="en-CA" sz="2133" dirty="0">
                <a:latin typeface="+mj-lt"/>
                <a:sym typeface="Times New Roman"/>
              </a:rPr>
              <a:t>DIS</a:t>
            </a:r>
            <a:endParaRPr sz="2133" dirty="0">
              <a:latin typeface="+mj-lt"/>
            </a:endParaRPr>
          </a:p>
        </p:txBody>
      </p:sp>
    </p:spTree>
    <p:extLst>
      <p:ext uri="{BB962C8B-B14F-4D97-AF65-F5344CB8AC3E}">
        <p14:creationId xmlns:p14="http://schemas.microsoft.com/office/powerpoint/2010/main" val="177747622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13" name="Google Shape;313;p26"/>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r>
              <a:rPr lang="en" sz="2667" b="1" dirty="0">
                <a:latin typeface="+mj-lt"/>
                <a:cs typeface="Times New Roman"/>
                <a:sym typeface="Times New Roman"/>
              </a:rPr>
              <a:t>Balance Sheet Assets – 10Q</a:t>
            </a:r>
            <a:endParaRPr sz="2667" dirty="0">
              <a:latin typeface="+mj-lt"/>
            </a:endParaRPr>
          </a:p>
        </p:txBody>
      </p:sp>
      <p:cxnSp>
        <p:nvCxnSpPr>
          <p:cNvPr id="314" name="Google Shape;314;p26"/>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pic>
        <p:nvPicPr>
          <p:cNvPr id="3" name="Picture 2" descr="A picture containing graphical user interface&#10;&#10;Description automatically generated">
            <a:extLst>
              <a:ext uri="{FF2B5EF4-FFF2-40B4-BE49-F238E27FC236}">
                <a16:creationId xmlns:a16="http://schemas.microsoft.com/office/drawing/2014/main" id="{99BE9EBB-76BC-FD49-BA2B-4D6B9AC8B2F1}"/>
              </a:ext>
            </a:extLst>
          </p:cNvPr>
          <p:cNvPicPr>
            <a:picLocks noChangeAspect="1"/>
          </p:cNvPicPr>
          <p:nvPr/>
        </p:nvPicPr>
        <p:blipFill>
          <a:blip r:embed="rId3"/>
          <a:stretch>
            <a:fillRect/>
          </a:stretch>
        </p:blipFill>
        <p:spPr>
          <a:xfrm>
            <a:off x="1217565" y="1029568"/>
            <a:ext cx="9756871" cy="5153093"/>
          </a:xfrm>
          <a:prstGeom prst="rect">
            <a:avLst/>
          </a:prstGeom>
        </p:spPr>
      </p:pic>
      <p:sp>
        <p:nvSpPr>
          <p:cNvPr id="15" name="Google Shape;82;p17">
            <a:extLst>
              <a:ext uri="{FF2B5EF4-FFF2-40B4-BE49-F238E27FC236}">
                <a16:creationId xmlns:a16="http://schemas.microsoft.com/office/drawing/2014/main" id="{ABDA379A-DB6B-C54A-92B2-268BF1565259}"/>
              </a:ext>
            </a:extLst>
          </p:cNvPr>
          <p:cNvSpPr/>
          <p:nvPr/>
        </p:nvSpPr>
        <p:spPr>
          <a:xfrm>
            <a:off x="0" y="6482300"/>
            <a:ext cx="12203837" cy="375600"/>
          </a:xfrm>
          <a:prstGeom prst="rect">
            <a:avLst/>
          </a:prstGeom>
          <a:solidFill>
            <a:srgbClr val="0070C0"/>
          </a:solidFill>
          <a:ln>
            <a:noFill/>
          </a:ln>
        </p:spPr>
        <p:txBody>
          <a:bodyPr spcFirstLastPara="1" wrap="square" lIns="121900" tIns="121900" rIns="121900" bIns="121900" anchor="ctr" anchorCtr="0">
            <a:noAutofit/>
          </a:bodyPr>
          <a:lstStyle/>
          <a:p>
            <a:endParaRPr sz="1867">
              <a:latin typeface="+mj-lt"/>
            </a:endParaRPr>
          </a:p>
        </p:txBody>
      </p:sp>
      <p:sp>
        <p:nvSpPr>
          <p:cNvPr id="16" name="Google Shape;83;p17">
            <a:extLst>
              <a:ext uri="{FF2B5EF4-FFF2-40B4-BE49-F238E27FC236}">
                <a16:creationId xmlns:a16="http://schemas.microsoft.com/office/drawing/2014/main" id="{4E3AD0A3-B3D8-F84C-ABA0-6427771126AC}"/>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Overview</a:t>
            </a:r>
            <a:endParaRPr sz="933" b="1" dirty="0">
              <a:solidFill>
                <a:schemeClr val="tx1"/>
              </a:solidFill>
              <a:latin typeface="+mj-lt"/>
            </a:endParaRPr>
          </a:p>
        </p:txBody>
      </p:sp>
      <p:sp>
        <p:nvSpPr>
          <p:cNvPr id="17" name="Google Shape;84;p17">
            <a:extLst>
              <a:ext uri="{FF2B5EF4-FFF2-40B4-BE49-F238E27FC236}">
                <a16:creationId xmlns:a16="http://schemas.microsoft.com/office/drawing/2014/main" id="{F41DB437-2AA8-FB44-842A-475D8C04712C}"/>
              </a:ext>
            </a:extLst>
          </p:cNvPr>
          <p:cNvSpPr/>
          <p:nvPr/>
        </p:nvSpPr>
        <p:spPr>
          <a:xfrm>
            <a:off x="22048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Stock Performance </a:t>
            </a:r>
            <a:endParaRPr sz="933" b="1" dirty="0">
              <a:solidFill>
                <a:schemeClr val="tx1"/>
              </a:solidFill>
              <a:latin typeface="+mj-lt"/>
            </a:endParaRPr>
          </a:p>
        </p:txBody>
      </p:sp>
      <p:sp>
        <p:nvSpPr>
          <p:cNvPr id="18" name="Google Shape;85;p17">
            <a:extLst>
              <a:ext uri="{FF2B5EF4-FFF2-40B4-BE49-F238E27FC236}">
                <a16:creationId xmlns:a16="http://schemas.microsoft.com/office/drawing/2014/main" id="{821A6072-55B9-9446-982E-467308F74C6C}"/>
              </a:ext>
            </a:extLst>
          </p:cNvPr>
          <p:cNvSpPr/>
          <p:nvPr/>
        </p:nvSpPr>
        <p:spPr>
          <a:xfrm>
            <a:off x="52672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Notable Events</a:t>
            </a:r>
            <a:endParaRPr sz="933" b="1" dirty="0">
              <a:solidFill>
                <a:schemeClr val="tx1"/>
              </a:solidFill>
              <a:latin typeface="+mj-lt"/>
            </a:endParaRPr>
          </a:p>
        </p:txBody>
      </p:sp>
      <p:sp>
        <p:nvSpPr>
          <p:cNvPr id="19" name="Google Shape;86;p17">
            <a:extLst>
              <a:ext uri="{FF2B5EF4-FFF2-40B4-BE49-F238E27FC236}">
                <a16:creationId xmlns:a16="http://schemas.microsoft.com/office/drawing/2014/main" id="{B269B3FA-5CA3-A246-B965-6FC5A4FC5A5B}"/>
              </a:ext>
            </a:extLst>
          </p:cNvPr>
          <p:cNvSpPr/>
          <p:nvPr/>
        </p:nvSpPr>
        <p:spPr>
          <a:xfrm>
            <a:off x="67984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Management Overview</a:t>
            </a:r>
            <a:endParaRPr sz="933" b="1" dirty="0">
              <a:solidFill>
                <a:schemeClr val="tx1"/>
              </a:solidFill>
              <a:latin typeface="+mj-lt"/>
            </a:endParaRPr>
          </a:p>
        </p:txBody>
      </p:sp>
      <p:sp>
        <p:nvSpPr>
          <p:cNvPr id="20" name="Google Shape;87;p17">
            <a:extLst>
              <a:ext uri="{FF2B5EF4-FFF2-40B4-BE49-F238E27FC236}">
                <a16:creationId xmlns:a16="http://schemas.microsoft.com/office/drawing/2014/main" id="{BF0C41C1-7BC1-BF48-A3FF-49963BB8AFED}"/>
              </a:ext>
            </a:extLst>
          </p:cNvPr>
          <p:cNvSpPr/>
          <p:nvPr/>
        </p:nvSpPr>
        <p:spPr>
          <a:xfrm>
            <a:off x="8329633" y="6541700"/>
            <a:ext cx="1531200" cy="256800"/>
          </a:xfrm>
          <a:prstGeom prst="chevron">
            <a:avLst>
              <a:gd name="adj" fmla="val 50000"/>
            </a:avLst>
          </a:prstGeom>
          <a:solidFill>
            <a:schemeClr val="tx1">
              <a:lumMod val="65000"/>
              <a:lumOff val="3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bg1"/>
                </a:solidFill>
                <a:latin typeface="+mj-lt"/>
              </a:rPr>
              <a:t>Financial Statements</a:t>
            </a:r>
            <a:endParaRPr sz="933" b="1" dirty="0">
              <a:solidFill>
                <a:schemeClr val="bg1"/>
              </a:solidFill>
              <a:latin typeface="+mj-lt"/>
            </a:endParaRPr>
          </a:p>
        </p:txBody>
      </p:sp>
      <p:sp>
        <p:nvSpPr>
          <p:cNvPr id="21" name="Google Shape;88;p17">
            <a:extLst>
              <a:ext uri="{FF2B5EF4-FFF2-40B4-BE49-F238E27FC236}">
                <a16:creationId xmlns:a16="http://schemas.microsoft.com/office/drawing/2014/main" id="{98B3B89E-CA7A-034A-84FE-E4C33911C7EB}"/>
              </a:ext>
            </a:extLst>
          </p:cNvPr>
          <p:cNvSpPr/>
          <p:nvPr/>
        </p:nvSpPr>
        <p:spPr>
          <a:xfrm>
            <a:off x="3736017"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Company Overview</a:t>
            </a:r>
            <a:endParaRPr sz="933" b="1" dirty="0">
              <a:solidFill>
                <a:schemeClr val="tx1"/>
              </a:solidFill>
              <a:latin typeface="+mj-lt"/>
            </a:endParaRPr>
          </a:p>
        </p:txBody>
      </p:sp>
      <p:sp>
        <p:nvSpPr>
          <p:cNvPr id="22" name="Google Shape;89;p17">
            <a:extLst>
              <a:ext uri="{FF2B5EF4-FFF2-40B4-BE49-F238E27FC236}">
                <a16:creationId xmlns:a16="http://schemas.microsoft.com/office/drawing/2014/main" id="{4A27356C-F032-134C-B8A3-FD1EDEF7629F}"/>
              </a:ext>
            </a:extLst>
          </p:cNvPr>
          <p:cNvSpPr/>
          <p:nvPr/>
        </p:nvSpPr>
        <p:spPr>
          <a:xfrm>
            <a:off x="98608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Recommendation</a:t>
            </a:r>
            <a:endParaRPr sz="933" b="1" dirty="0">
              <a:latin typeface="+mj-lt"/>
            </a:endParaRPr>
          </a:p>
        </p:txBody>
      </p:sp>
      <p:sp>
        <p:nvSpPr>
          <p:cNvPr id="2" name="Frame 1">
            <a:extLst>
              <a:ext uri="{FF2B5EF4-FFF2-40B4-BE49-F238E27FC236}">
                <a16:creationId xmlns:a16="http://schemas.microsoft.com/office/drawing/2014/main" id="{2ABBE87B-15A6-F540-BB8B-9431AA73B8FC}"/>
              </a:ext>
            </a:extLst>
          </p:cNvPr>
          <p:cNvSpPr/>
          <p:nvPr/>
        </p:nvSpPr>
        <p:spPr>
          <a:xfrm>
            <a:off x="1766048" y="1888563"/>
            <a:ext cx="8704729" cy="254003"/>
          </a:xfrm>
          <a:prstGeom prst="frame">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67">
              <a:solidFill>
                <a:schemeClr val="tx1"/>
              </a:solidFill>
              <a:latin typeface="+mj-lt"/>
            </a:endParaRPr>
          </a:p>
        </p:txBody>
      </p:sp>
    </p:spTree>
    <p:extLst>
      <p:ext uri="{BB962C8B-B14F-4D97-AF65-F5344CB8AC3E}">
        <p14:creationId xmlns:p14="http://schemas.microsoft.com/office/powerpoint/2010/main" val="1146641234"/>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13" name="Google Shape;313;p26"/>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r>
              <a:rPr lang="en" sz="2667" b="1" dirty="0">
                <a:latin typeface="+mj-lt"/>
                <a:cs typeface="Times New Roman"/>
                <a:sym typeface="Times New Roman"/>
              </a:rPr>
              <a:t>Balance Sheet Assets – 10Q</a:t>
            </a:r>
            <a:endParaRPr sz="2667" dirty="0">
              <a:latin typeface="+mj-lt"/>
            </a:endParaRPr>
          </a:p>
        </p:txBody>
      </p:sp>
      <p:cxnSp>
        <p:nvCxnSpPr>
          <p:cNvPr id="314" name="Google Shape;314;p26"/>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pic>
        <p:nvPicPr>
          <p:cNvPr id="6" name="Picture 5" descr="Graphical user interface, text, application, email&#10;&#10;Description automatically generated">
            <a:extLst>
              <a:ext uri="{FF2B5EF4-FFF2-40B4-BE49-F238E27FC236}">
                <a16:creationId xmlns:a16="http://schemas.microsoft.com/office/drawing/2014/main" id="{9A505DFD-2423-F74E-A111-F92D28600583}"/>
              </a:ext>
            </a:extLst>
          </p:cNvPr>
          <p:cNvPicPr>
            <a:picLocks noChangeAspect="1"/>
          </p:cNvPicPr>
          <p:nvPr/>
        </p:nvPicPr>
        <p:blipFill>
          <a:blip r:embed="rId3"/>
          <a:stretch>
            <a:fillRect/>
          </a:stretch>
        </p:blipFill>
        <p:spPr>
          <a:xfrm>
            <a:off x="1256661" y="1191365"/>
            <a:ext cx="9552345" cy="4924167"/>
          </a:xfrm>
          <a:prstGeom prst="rect">
            <a:avLst/>
          </a:prstGeom>
        </p:spPr>
      </p:pic>
      <p:sp>
        <p:nvSpPr>
          <p:cNvPr id="15" name="Google Shape;82;p17">
            <a:extLst>
              <a:ext uri="{FF2B5EF4-FFF2-40B4-BE49-F238E27FC236}">
                <a16:creationId xmlns:a16="http://schemas.microsoft.com/office/drawing/2014/main" id="{24C2AFF5-0919-AB40-ACEE-CA8A3740472B}"/>
              </a:ext>
            </a:extLst>
          </p:cNvPr>
          <p:cNvSpPr/>
          <p:nvPr/>
        </p:nvSpPr>
        <p:spPr>
          <a:xfrm>
            <a:off x="0" y="6482300"/>
            <a:ext cx="12203837" cy="375600"/>
          </a:xfrm>
          <a:prstGeom prst="rect">
            <a:avLst/>
          </a:prstGeom>
          <a:solidFill>
            <a:srgbClr val="0070C0"/>
          </a:solidFill>
          <a:ln>
            <a:noFill/>
          </a:ln>
        </p:spPr>
        <p:txBody>
          <a:bodyPr spcFirstLastPara="1" wrap="square" lIns="121900" tIns="121900" rIns="121900" bIns="121900" anchor="ctr" anchorCtr="0">
            <a:noAutofit/>
          </a:bodyPr>
          <a:lstStyle/>
          <a:p>
            <a:endParaRPr sz="1867">
              <a:latin typeface="+mj-lt"/>
            </a:endParaRPr>
          </a:p>
        </p:txBody>
      </p:sp>
      <p:sp>
        <p:nvSpPr>
          <p:cNvPr id="16" name="Google Shape;83;p17">
            <a:extLst>
              <a:ext uri="{FF2B5EF4-FFF2-40B4-BE49-F238E27FC236}">
                <a16:creationId xmlns:a16="http://schemas.microsoft.com/office/drawing/2014/main" id="{B3172857-76C6-8741-8348-CD136EF501F3}"/>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Overview</a:t>
            </a:r>
            <a:endParaRPr sz="933" b="1" dirty="0">
              <a:solidFill>
                <a:schemeClr val="tx1"/>
              </a:solidFill>
              <a:latin typeface="+mj-lt"/>
            </a:endParaRPr>
          </a:p>
        </p:txBody>
      </p:sp>
      <p:sp>
        <p:nvSpPr>
          <p:cNvPr id="17" name="Google Shape;84;p17">
            <a:extLst>
              <a:ext uri="{FF2B5EF4-FFF2-40B4-BE49-F238E27FC236}">
                <a16:creationId xmlns:a16="http://schemas.microsoft.com/office/drawing/2014/main" id="{D36A0179-2229-9640-8B59-00372198946F}"/>
              </a:ext>
            </a:extLst>
          </p:cNvPr>
          <p:cNvSpPr/>
          <p:nvPr/>
        </p:nvSpPr>
        <p:spPr>
          <a:xfrm>
            <a:off x="22048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Stock Performance </a:t>
            </a:r>
            <a:endParaRPr sz="933" b="1" dirty="0">
              <a:solidFill>
                <a:schemeClr val="tx1"/>
              </a:solidFill>
              <a:latin typeface="+mj-lt"/>
            </a:endParaRPr>
          </a:p>
        </p:txBody>
      </p:sp>
      <p:sp>
        <p:nvSpPr>
          <p:cNvPr id="18" name="Google Shape;85;p17">
            <a:extLst>
              <a:ext uri="{FF2B5EF4-FFF2-40B4-BE49-F238E27FC236}">
                <a16:creationId xmlns:a16="http://schemas.microsoft.com/office/drawing/2014/main" id="{32C0BAFB-EEEF-3A49-84A0-7E8C54B79379}"/>
              </a:ext>
            </a:extLst>
          </p:cNvPr>
          <p:cNvSpPr/>
          <p:nvPr/>
        </p:nvSpPr>
        <p:spPr>
          <a:xfrm>
            <a:off x="52672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Notable Events</a:t>
            </a:r>
            <a:endParaRPr sz="933" b="1" dirty="0">
              <a:solidFill>
                <a:schemeClr val="tx1"/>
              </a:solidFill>
              <a:latin typeface="+mj-lt"/>
            </a:endParaRPr>
          </a:p>
        </p:txBody>
      </p:sp>
      <p:sp>
        <p:nvSpPr>
          <p:cNvPr id="19" name="Google Shape;86;p17">
            <a:extLst>
              <a:ext uri="{FF2B5EF4-FFF2-40B4-BE49-F238E27FC236}">
                <a16:creationId xmlns:a16="http://schemas.microsoft.com/office/drawing/2014/main" id="{49370BE7-71EE-794C-B4F8-7B1F5456C701}"/>
              </a:ext>
            </a:extLst>
          </p:cNvPr>
          <p:cNvSpPr/>
          <p:nvPr/>
        </p:nvSpPr>
        <p:spPr>
          <a:xfrm>
            <a:off x="67984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Management Overview</a:t>
            </a:r>
            <a:endParaRPr sz="933" b="1" dirty="0">
              <a:solidFill>
                <a:schemeClr val="tx1"/>
              </a:solidFill>
              <a:latin typeface="+mj-lt"/>
            </a:endParaRPr>
          </a:p>
        </p:txBody>
      </p:sp>
      <p:sp>
        <p:nvSpPr>
          <p:cNvPr id="20" name="Google Shape;87;p17">
            <a:extLst>
              <a:ext uri="{FF2B5EF4-FFF2-40B4-BE49-F238E27FC236}">
                <a16:creationId xmlns:a16="http://schemas.microsoft.com/office/drawing/2014/main" id="{07602B8D-5C6F-8D4F-ADFF-308FC36BD5F0}"/>
              </a:ext>
            </a:extLst>
          </p:cNvPr>
          <p:cNvSpPr/>
          <p:nvPr/>
        </p:nvSpPr>
        <p:spPr>
          <a:xfrm>
            <a:off x="8329633" y="6541700"/>
            <a:ext cx="1531200" cy="256800"/>
          </a:xfrm>
          <a:prstGeom prst="chevron">
            <a:avLst>
              <a:gd name="adj" fmla="val 50000"/>
            </a:avLst>
          </a:prstGeom>
          <a:solidFill>
            <a:schemeClr val="tx1">
              <a:lumMod val="65000"/>
              <a:lumOff val="3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bg1"/>
                </a:solidFill>
                <a:latin typeface="+mj-lt"/>
              </a:rPr>
              <a:t>Financial Statements</a:t>
            </a:r>
            <a:endParaRPr sz="933" b="1" dirty="0">
              <a:solidFill>
                <a:schemeClr val="bg1"/>
              </a:solidFill>
              <a:latin typeface="+mj-lt"/>
            </a:endParaRPr>
          </a:p>
        </p:txBody>
      </p:sp>
      <p:sp>
        <p:nvSpPr>
          <p:cNvPr id="21" name="Google Shape;88;p17">
            <a:extLst>
              <a:ext uri="{FF2B5EF4-FFF2-40B4-BE49-F238E27FC236}">
                <a16:creationId xmlns:a16="http://schemas.microsoft.com/office/drawing/2014/main" id="{977FE5F4-F910-4A4A-8A42-D3D2A8F62503}"/>
              </a:ext>
            </a:extLst>
          </p:cNvPr>
          <p:cNvSpPr/>
          <p:nvPr/>
        </p:nvSpPr>
        <p:spPr>
          <a:xfrm>
            <a:off x="3736017"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Company Overview</a:t>
            </a:r>
            <a:endParaRPr sz="933" b="1" dirty="0">
              <a:solidFill>
                <a:schemeClr val="tx1"/>
              </a:solidFill>
              <a:latin typeface="+mj-lt"/>
            </a:endParaRPr>
          </a:p>
        </p:txBody>
      </p:sp>
      <p:sp>
        <p:nvSpPr>
          <p:cNvPr id="22" name="Google Shape;89;p17">
            <a:extLst>
              <a:ext uri="{FF2B5EF4-FFF2-40B4-BE49-F238E27FC236}">
                <a16:creationId xmlns:a16="http://schemas.microsoft.com/office/drawing/2014/main" id="{BCE6B527-2663-DA44-930B-DDF775ED4FC3}"/>
              </a:ext>
            </a:extLst>
          </p:cNvPr>
          <p:cNvSpPr/>
          <p:nvPr/>
        </p:nvSpPr>
        <p:spPr>
          <a:xfrm>
            <a:off x="98608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Recommendation</a:t>
            </a:r>
            <a:endParaRPr sz="933" b="1" dirty="0">
              <a:latin typeface="+mj-lt"/>
            </a:endParaRPr>
          </a:p>
        </p:txBody>
      </p:sp>
      <p:sp>
        <p:nvSpPr>
          <p:cNvPr id="14" name="Frame 13">
            <a:extLst>
              <a:ext uri="{FF2B5EF4-FFF2-40B4-BE49-F238E27FC236}">
                <a16:creationId xmlns:a16="http://schemas.microsoft.com/office/drawing/2014/main" id="{9AA13AED-7E8D-5243-BBD6-BF648A9B20E7}"/>
              </a:ext>
            </a:extLst>
          </p:cNvPr>
          <p:cNvSpPr/>
          <p:nvPr/>
        </p:nvSpPr>
        <p:spPr>
          <a:xfrm>
            <a:off x="1990165" y="2330822"/>
            <a:ext cx="8636268" cy="233084"/>
          </a:xfrm>
          <a:prstGeom prst="frame">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67">
              <a:solidFill>
                <a:schemeClr val="tx1"/>
              </a:solidFill>
              <a:latin typeface="+mj-lt"/>
            </a:endParaRPr>
          </a:p>
        </p:txBody>
      </p:sp>
      <p:sp>
        <p:nvSpPr>
          <p:cNvPr id="24" name="Frame 23">
            <a:extLst>
              <a:ext uri="{FF2B5EF4-FFF2-40B4-BE49-F238E27FC236}">
                <a16:creationId xmlns:a16="http://schemas.microsoft.com/office/drawing/2014/main" id="{C497F233-408A-47D7-A26B-BA30BA1A899F}"/>
              </a:ext>
            </a:extLst>
          </p:cNvPr>
          <p:cNvSpPr/>
          <p:nvPr/>
        </p:nvSpPr>
        <p:spPr>
          <a:xfrm>
            <a:off x="1382995" y="2563906"/>
            <a:ext cx="9243437" cy="233084"/>
          </a:xfrm>
          <a:prstGeom prst="frame">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67">
              <a:solidFill>
                <a:schemeClr val="tx1"/>
              </a:solidFill>
              <a:latin typeface="+mj-lt"/>
            </a:endParaRPr>
          </a:p>
        </p:txBody>
      </p:sp>
    </p:spTree>
    <p:extLst>
      <p:ext uri="{BB962C8B-B14F-4D97-AF65-F5344CB8AC3E}">
        <p14:creationId xmlns:p14="http://schemas.microsoft.com/office/powerpoint/2010/main" val="40674018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13" name="Google Shape;313;p26"/>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r>
              <a:rPr lang="en" sz="2667" b="1" dirty="0">
                <a:latin typeface="+mj-lt"/>
                <a:cs typeface="Times New Roman"/>
                <a:sym typeface="Times New Roman"/>
              </a:rPr>
              <a:t>Income Statement – 10K</a:t>
            </a:r>
            <a:endParaRPr sz="2667" dirty="0">
              <a:latin typeface="+mj-lt"/>
            </a:endParaRPr>
          </a:p>
        </p:txBody>
      </p:sp>
      <p:cxnSp>
        <p:nvCxnSpPr>
          <p:cNvPr id="314" name="Google Shape;314;p26"/>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sp>
        <p:nvSpPr>
          <p:cNvPr id="15" name="Google Shape;82;p17">
            <a:extLst>
              <a:ext uri="{FF2B5EF4-FFF2-40B4-BE49-F238E27FC236}">
                <a16:creationId xmlns:a16="http://schemas.microsoft.com/office/drawing/2014/main" id="{0141FF4E-26AD-374E-AE0F-6700C957BDAF}"/>
              </a:ext>
            </a:extLst>
          </p:cNvPr>
          <p:cNvSpPr/>
          <p:nvPr/>
        </p:nvSpPr>
        <p:spPr>
          <a:xfrm>
            <a:off x="0" y="6482300"/>
            <a:ext cx="12203837" cy="375600"/>
          </a:xfrm>
          <a:prstGeom prst="rect">
            <a:avLst/>
          </a:prstGeom>
          <a:solidFill>
            <a:srgbClr val="0070C0"/>
          </a:solidFill>
          <a:ln>
            <a:noFill/>
          </a:ln>
        </p:spPr>
        <p:txBody>
          <a:bodyPr spcFirstLastPara="1" wrap="square" lIns="121900" tIns="121900" rIns="121900" bIns="121900" anchor="ctr" anchorCtr="0">
            <a:noAutofit/>
          </a:bodyPr>
          <a:lstStyle/>
          <a:p>
            <a:endParaRPr sz="1867">
              <a:latin typeface="+mj-lt"/>
            </a:endParaRPr>
          </a:p>
        </p:txBody>
      </p:sp>
      <p:sp>
        <p:nvSpPr>
          <p:cNvPr id="16" name="Google Shape;83;p17">
            <a:extLst>
              <a:ext uri="{FF2B5EF4-FFF2-40B4-BE49-F238E27FC236}">
                <a16:creationId xmlns:a16="http://schemas.microsoft.com/office/drawing/2014/main" id="{A73F1026-6E75-0040-AA7A-BEA27BC2256C}"/>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Overview</a:t>
            </a:r>
            <a:endParaRPr sz="933" b="1" dirty="0">
              <a:solidFill>
                <a:schemeClr val="tx1"/>
              </a:solidFill>
              <a:latin typeface="+mj-lt"/>
            </a:endParaRPr>
          </a:p>
        </p:txBody>
      </p:sp>
      <p:sp>
        <p:nvSpPr>
          <p:cNvPr id="17" name="Google Shape;84;p17">
            <a:extLst>
              <a:ext uri="{FF2B5EF4-FFF2-40B4-BE49-F238E27FC236}">
                <a16:creationId xmlns:a16="http://schemas.microsoft.com/office/drawing/2014/main" id="{54FBAEE8-2B28-DC49-AC79-DCC9667632BC}"/>
              </a:ext>
            </a:extLst>
          </p:cNvPr>
          <p:cNvSpPr/>
          <p:nvPr/>
        </p:nvSpPr>
        <p:spPr>
          <a:xfrm>
            <a:off x="22048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Stock Performance </a:t>
            </a:r>
            <a:endParaRPr sz="933" b="1" dirty="0">
              <a:solidFill>
                <a:schemeClr val="tx1"/>
              </a:solidFill>
              <a:latin typeface="+mj-lt"/>
            </a:endParaRPr>
          </a:p>
        </p:txBody>
      </p:sp>
      <p:sp>
        <p:nvSpPr>
          <p:cNvPr id="18" name="Google Shape;85;p17">
            <a:extLst>
              <a:ext uri="{FF2B5EF4-FFF2-40B4-BE49-F238E27FC236}">
                <a16:creationId xmlns:a16="http://schemas.microsoft.com/office/drawing/2014/main" id="{F0A7FC4F-F9DB-7A45-8DDA-BA8E6E0FE1DD}"/>
              </a:ext>
            </a:extLst>
          </p:cNvPr>
          <p:cNvSpPr/>
          <p:nvPr/>
        </p:nvSpPr>
        <p:spPr>
          <a:xfrm>
            <a:off x="52672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Notable Events</a:t>
            </a:r>
            <a:endParaRPr sz="933" b="1" dirty="0">
              <a:solidFill>
                <a:schemeClr val="tx1"/>
              </a:solidFill>
              <a:latin typeface="+mj-lt"/>
            </a:endParaRPr>
          </a:p>
        </p:txBody>
      </p:sp>
      <p:sp>
        <p:nvSpPr>
          <p:cNvPr id="19" name="Google Shape;86;p17">
            <a:extLst>
              <a:ext uri="{FF2B5EF4-FFF2-40B4-BE49-F238E27FC236}">
                <a16:creationId xmlns:a16="http://schemas.microsoft.com/office/drawing/2014/main" id="{5D348AA6-9CFB-B44A-8AAE-8E775EAF14BA}"/>
              </a:ext>
            </a:extLst>
          </p:cNvPr>
          <p:cNvSpPr/>
          <p:nvPr/>
        </p:nvSpPr>
        <p:spPr>
          <a:xfrm>
            <a:off x="67984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Management Overview</a:t>
            </a:r>
            <a:endParaRPr sz="933" b="1" dirty="0">
              <a:solidFill>
                <a:schemeClr val="tx1"/>
              </a:solidFill>
              <a:latin typeface="+mj-lt"/>
            </a:endParaRPr>
          </a:p>
        </p:txBody>
      </p:sp>
      <p:sp>
        <p:nvSpPr>
          <p:cNvPr id="20" name="Google Shape;87;p17">
            <a:extLst>
              <a:ext uri="{FF2B5EF4-FFF2-40B4-BE49-F238E27FC236}">
                <a16:creationId xmlns:a16="http://schemas.microsoft.com/office/drawing/2014/main" id="{BA5508BA-231C-2847-9152-3FEED96F8810}"/>
              </a:ext>
            </a:extLst>
          </p:cNvPr>
          <p:cNvSpPr/>
          <p:nvPr/>
        </p:nvSpPr>
        <p:spPr>
          <a:xfrm>
            <a:off x="8329633" y="6541700"/>
            <a:ext cx="1531200" cy="256800"/>
          </a:xfrm>
          <a:prstGeom prst="chevron">
            <a:avLst>
              <a:gd name="adj" fmla="val 50000"/>
            </a:avLst>
          </a:prstGeom>
          <a:solidFill>
            <a:schemeClr val="tx1">
              <a:lumMod val="65000"/>
              <a:lumOff val="3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bg1"/>
                </a:solidFill>
                <a:latin typeface="+mj-lt"/>
              </a:rPr>
              <a:t>Financial Statements</a:t>
            </a:r>
            <a:endParaRPr sz="933" b="1" dirty="0">
              <a:solidFill>
                <a:schemeClr val="bg1"/>
              </a:solidFill>
              <a:latin typeface="+mj-lt"/>
            </a:endParaRPr>
          </a:p>
        </p:txBody>
      </p:sp>
      <p:sp>
        <p:nvSpPr>
          <p:cNvPr id="21" name="Google Shape;88;p17">
            <a:extLst>
              <a:ext uri="{FF2B5EF4-FFF2-40B4-BE49-F238E27FC236}">
                <a16:creationId xmlns:a16="http://schemas.microsoft.com/office/drawing/2014/main" id="{CDF512A3-2781-C648-8CD2-30BE68448C80}"/>
              </a:ext>
            </a:extLst>
          </p:cNvPr>
          <p:cNvSpPr/>
          <p:nvPr/>
        </p:nvSpPr>
        <p:spPr>
          <a:xfrm>
            <a:off x="3736017"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Company Overview</a:t>
            </a:r>
            <a:endParaRPr sz="933" b="1" dirty="0">
              <a:solidFill>
                <a:schemeClr val="tx1"/>
              </a:solidFill>
              <a:latin typeface="+mj-lt"/>
            </a:endParaRPr>
          </a:p>
        </p:txBody>
      </p:sp>
      <p:sp>
        <p:nvSpPr>
          <p:cNvPr id="22" name="Google Shape;89;p17">
            <a:extLst>
              <a:ext uri="{FF2B5EF4-FFF2-40B4-BE49-F238E27FC236}">
                <a16:creationId xmlns:a16="http://schemas.microsoft.com/office/drawing/2014/main" id="{34A5E829-39F9-3748-B39B-A6A5F88E7C2E}"/>
              </a:ext>
            </a:extLst>
          </p:cNvPr>
          <p:cNvSpPr/>
          <p:nvPr/>
        </p:nvSpPr>
        <p:spPr>
          <a:xfrm>
            <a:off x="98608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Recommendation</a:t>
            </a:r>
            <a:endParaRPr sz="933" b="1" dirty="0">
              <a:latin typeface="+mj-lt"/>
            </a:endParaRPr>
          </a:p>
        </p:txBody>
      </p:sp>
      <p:pic>
        <p:nvPicPr>
          <p:cNvPr id="3" name="Picture 2" descr="A picture containing background pattern&#10;&#10;Description automatically generated">
            <a:extLst>
              <a:ext uri="{FF2B5EF4-FFF2-40B4-BE49-F238E27FC236}">
                <a16:creationId xmlns:a16="http://schemas.microsoft.com/office/drawing/2014/main" id="{DFB24D7C-4FF2-324C-B3EE-132BB248A7E6}"/>
              </a:ext>
            </a:extLst>
          </p:cNvPr>
          <p:cNvPicPr>
            <a:picLocks noChangeAspect="1"/>
          </p:cNvPicPr>
          <p:nvPr/>
        </p:nvPicPr>
        <p:blipFill>
          <a:blip r:embed="rId3"/>
          <a:stretch>
            <a:fillRect/>
          </a:stretch>
        </p:blipFill>
        <p:spPr>
          <a:xfrm>
            <a:off x="0" y="1678200"/>
            <a:ext cx="12192000" cy="3970867"/>
          </a:xfrm>
          <a:prstGeom prst="rect">
            <a:avLst/>
          </a:prstGeom>
        </p:spPr>
      </p:pic>
      <p:sp>
        <p:nvSpPr>
          <p:cNvPr id="13" name="Frame 12">
            <a:extLst>
              <a:ext uri="{FF2B5EF4-FFF2-40B4-BE49-F238E27FC236}">
                <a16:creationId xmlns:a16="http://schemas.microsoft.com/office/drawing/2014/main" id="{A23EB703-01C1-4B17-812B-86FBF8B07D74}"/>
              </a:ext>
            </a:extLst>
          </p:cNvPr>
          <p:cNvSpPr/>
          <p:nvPr/>
        </p:nvSpPr>
        <p:spPr>
          <a:xfrm>
            <a:off x="0" y="5369860"/>
            <a:ext cx="12203837" cy="206187"/>
          </a:xfrm>
          <a:prstGeom prst="frame">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67">
              <a:solidFill>
                <a:schemeClr val="tx1"/>
              </a:solidFill>
              <a:latin typeface="+mj-lt"/>
            </a:endParaRPr>
          </a:p>
        </p:txBody>
      </p:sp>
    </p:spTree>
    <p:extLst>
      <p:ext uri="{BB962C8B-B14F-4D97-AF65-F5344CB8AC3E}">
        <p14:creationId xmlns:p14="http://schemas.microsoft.com/office/powerpoint/2010/main" val="1335665563"/>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13" name="Google Shape;313;p26"/>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r>
              <a:rPr lang="en" sz="2667" b="1" dirty="0">
                <a:latin typeface="+mj-lt"/>
                <a:cs typeface="Times New Roman"/>
                <a:sym typeface="Times New Roman"/>
              </a:rPr>
              <a:t>Income Statement – 10K</a:t>
            </a:r>
            <a:endParaRPr sz="2667" dirty="0">
              <a:latin typeface="+mj-lt"/>
            </a:endParaRPr>
          </a:p>
        </p:txBody>
      </p:sp>
      <p:cxnSp>
        <p:nvCxnSpPr>
          <p:cNvPr id="314" name="Google Shape;314;p26"/>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sp>
        <p:nvSpPr>
          <p:cNvPr id="15" name="Google Shape;82;p17">
            <a:extLst>
              <a:ext uri="{FF2B5EF4-FFF2-40B4-BE49-F238E27FC236}">
                <a16:creationId xmlns:a16="http://schemas.microsoft.com/office/drawing/2014/main" id="{0141FF4E-26AD-374E-AE0F-6700C957BDAF}"/>
              </a:ext>
            </a:extLst>
          </p:cNvPr>
          <p:cNvSpPr/>
          <p:nvPr/>
        </p:nvSpPr>
        <p:spPr>
          <a:xfrm>
            <a:off x="0" y="6482300"/>
            <a:ext cx="12203837" cy="375600"/>
          </a:xfrm>
          <a:prstGeom prst="rect">
            <a:avLst/>
          </a:prstGeom>
          <a:solidFill>
            <a:srgbClr val="0070C0"/>
          </a:solidFill>
          <a:ln>
            <a:noFill/>
          </a:ln>
        </p:spPr>
        <p:txBody>
          <a:bodyPr spcFirstLastPara="1" wrap="square" lIns="121900" tIns="121900" rIns="121900" bIns="121900" anchor="ctr" anchorCtr="0">
            <a:noAutofit/>
          </a:bodyPr>
          <a:lstStyle/>
          <a:p>
            <a:endParaRPr sz="1867">
              <a:latin typeface="+mj-lt"/>
            </a:endParaRPr>
          </a:p>
        </p:txBody>
      </p:sp>
      <p:sp>
        <p:nvSpPr>
          <p:cNvPr id="16" name="Google Shape;83;p17">
            <a:extLst>
              <a:ext uri="{FF2B5EF4-FFF2-40B4-BE49-F238E27FC236}">
                <a16:creationId xmlns:a16="http://schemas.microsoft.com/office/drawing/2014/main" id="{A73F1026-6E75-0040-AA7A-BEA27BC2256C}"/>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Overview</a:t>
            </a:r>
            <a:endParaRPr sz="933" b="1" dirty="0">
              <a:solidFill>
                <a:schemeClr val="tx1"/>
              </a:solidFill>
              <a:latin typeface="+mj-lt"/>
            </a:endParaRPr>
          </a:p>
        </p:txBody>
      </p:sp>
      <p:sp>
        <p:nvSpPr>
          <p:cNvPr id="17" name="Google Shape;84;p17">
            <a:extLst>
              <a:ext uri="{FF2B5EF4-FFF2-40B4-BE49-F238E27FC236}">
                <a16:creationId xmlns:a16="http://schemas.microsoft.com/office/drawing/2014/main" id="{54FBAEE8-2B28-DC49-AC79-DCC9667632BC}"/>
              </a:ext>
            </a:extLst>
          </p:cNvPr>
          <p:cNvSpPr/>
          <p:nvPr/>
        </p:nvSpPr>
        <p:spPr>
          <a:xfrm>
            <a:off x="22048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Stock Performance </a:t>
            </a:r>
            <a:endParaRPr sz="933" b="1" dirty="0">
              <a:solidFill>
                <a:schemeClr val="tx1"/>
              </a:solidFill>
              <a:latin typeface="+mj-lt"/>
            </a:endParaRPr>
          </a:p>
        </p:txBody>
      </p:sp>
      <p:sp>
        <p:nvSpPr>
          <p:cNvPr id="18" name="Google Shape;85;p17">
            <a:extLst>
              <a:ext uri="{FF2B5EF4-FFF2-40B4-BE49-F238E27FC236}">
                <a16:creationId xmlns:a16="http://schemas.microsoft.com/office/drawing/2014/main" id="{F0A7FC4F-F9DB-7A45-8DDA-BA8E6E0FE1DD}"/>
              </a:ext>
            </a:extLst>
          </p:cNvPr>
          <p:cNvSpPr/>
          <p:nvPr/>
        </p:nvSpPr>
        <p:spPr>
          <a:xfrm>
            <a:off x="52672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Notable Events</a:t>
            </a:r>
            <a:endParaRPr sz="933" b="1" dirty="0">
              <a:solidFill>
                <a:schemeClr val="tx1"/>
              </a:solidFill>
              <a:latin typeface="+mj-lt"/>
            </a:endParaRPr>
          </a:p>
        </p:txBody>
      </p:sp>
      <p:sp>
        <p:nvSpPr>
          <p:cNvPr id="19" name="Google Shape;86;p17">
            <a:extLst>
              <a:ext uri="{FF2B5EF4-FFF2-40B4-BE49-F238E27FC236}">
                <a16:creationId xmlns:a16="http://schemas.microsoft.com/office/drawing/2014/main" id="{5D348AA6-9CFB-B44A-8AAE-8E775EAF14BA}"/>
              </a:ext>
            </a:extLst>
          </p:cNvPr>
          <p:cNvSpPr/>
          <p:nvPr/>
        </p:nvSpPr>
        <p:spPr>
          <a:xfrm>
            <a:off x="67984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Management Overview</a:t>
            </a:r>
            <a:endParaRPr sz="933" b="1" dirty="0">
              <a:solidFill>
                <a:schemeClr val="tx1"/>
              </a:solidFill>
              <a:latin typeface="+mj-lt"/>
            </a:endParaRPr>
          </a:p>
        </p:txBody>
      </p:sp>
      <p:sp>
        <p:nvSpPr>
          <p:cNvPr id="20" name="Google Shape;87;p17">
            <a:extLst>
              <a:ext uri="{FF2B5EF4-FFF2-40B4-BE49-F238E27FC236}">
                <a16:creationId xmlns:a16="http://schemas.microsoft.com/office/drawing/2014/main" id="{BA5508BA-231C-2847-9152-3FEED96F8810}"/>
              </a:ext>
            </a:extLst>
          </p:cNvPr>
          <p:cNvSpPr/>
          <p:nvPr/>
        </p:nvSpPr>
        <p:spPr>
          <a:xfrm>
            <a:off x="8329633" y="6541700"/>
            <a:ext cx="1531200" cy="256800"/>
          </a:xfrm>
          <a:prstGeom prst="chevron">
            <a:avLst>
              <a:gd name="adj" fmla="val 50000"/>
            </a:avLst>
          </a:prstGeom>
          <a:solidFill>
            <a:schemeClr val="tx1">
              <a:lumMod val="65000"/>
              <a:lumOff val="3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bg1"/>
                </a:solidFill>
                <a:latin typeface="+mj-lt"/>
              </a:rPr>
              <a:t>Financial Statements</a:t>
            </a:r>
            <a:endParaRPr sz="933" b="1" dirty="0">
              <a:solidFill>
                <a:schemeClr val="bg1"/>
              </a:solidFill>
              <a:latin typeface="+mj-lt"/>
            </a:endParaRPr>
          </a:p>
        </p:txBody>
      </p:sp>
      <p:sp>
        <p:nvSpPr>
          <p:cNvPr id="21" name="Google Shape;88;p17">
            <a:extLst>
              <a:ext uri="{FF2B5EF4-FFF2-40B4-BE49-F238E27FC236}">
                <a16:creationId xmlns:a16="http://schemas.microsoft.com/office/drawing/2014/main" id="{CDF512A3-2781-C648-8CD2-30BE68448C80}"/>
              </a:ext>
            </a:extLst>
          </p:cNvPr>
          <p:cNvSpPr/>
          <p:nvPr/>
        </p:nvSpPr>
        <p:spPr>
          <a:xfrm>
            <a:off x="3736017"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Company Overview</a:t>
            </a:r>
            <a:endParaRPr sz="933" b="1" dirty="0">
              <a:solidFill>
                <a:schemeClr val="tx1"/>
              </a:solidFill>
              <a:latin typeface="+mj-lt"/>
            </a:endParaRPr>
          </a:p>
        </p:txBody>
      </p:sp>
      <p:sp>
        <p:nvSpPr>
          <p:cNvPr id="22" name="Google Shape;89;p17">
            <a:extLst>
              <a:ext uri="{FF2B5EF4-FFF2-40B4-BE49-F238E27FC236}">
                <a16:creationId xmlns:a16="http://schemas.microsoft.com/office/drawing/2014/main" id="{34A5E829-39F9-3748-B39B-A6A5F88E7C2E}"/>
              </a:ext>
            </a:extLst>
          </p:cNvPr>
          <p:cNvSpPr/>
          <p:nvPr/>
        </p:nvSpPr>
        <p:spPr>
          <a:xfrm>
            <a:off x="98608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Recommendation</a:t>
            </a:r>
            <a:endParaRPr sz="933" b="1" dirty="0">
              <a:latin typeface="+mj-lt"/>
            </a:endParaRPr>
          </a:p>
        </p:txBody>
      </p:sp>
      <p:pic>
        <p:nvPicPr>
          <p:cNvPr id="4" name="Picture 3" descr="Background pattern&#10;&#10;Description automatically generated">
            <a:extLst>
              <a:ext uri="{FF2B5EF4-FFF2-40B4-BE49-F238E27FC236}">
                <a16:creationId xmlns:a16="http://schemas.microsoft.com/office/drawing/2014/main" id="{CA14D5AC-139B-2046-A7FB-4B2A8C1C8D0B}"/>
              </a:ext>
            </a:extLst>
          </p:cNvPr>
          <p:cNvPicPr>
            <a:picLocks noChangeAspect="1"/>
          </p:cNvPicPr>
          <p:nvPr/>
        </p:nvPicPr>
        <p:blipFill>
          <a:blip r:embed="rId3"/>
          <a:stretch>
            <a:fillRect/>
          </a:stretch>
        </p:blipFill>
        <p:spPr>
          <a:xfrm>
            <a:off x="0" y="2150534"/>
            <a:ext cx="12192000" cy="2556933"/>
          </a:xfrm>
          <a:prstGeom prst="rect">
            <a:avLst/>
          </a:prstGeom>
        </p:spPr>
      </p:pic>
    </p:spTree>
    <p:extLst>
      <p:ext uri="{BB962C8B-B14F-4D97-AF65-F5344CB8AC3E}">
        <p14:creationId xmlns:p14="http://schemas.microsoft.com/office/powerpoint/2010/main" val="355573122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13" name="Google Shape;313;p26"/>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r>
              <a:rPr lang="en" sz="2667" b="1" dirty="0">
                <a:latin typeface="+mj-lt"/>
                <a:cs typeface="Times New Roman"/>
                <a:sym typeface="Times New Roman"/>
              </a:rPr>
              <a:t>Income Statement – 10Q</a:t>
            </a:r>
            <a:endParaRPr sz="2667" dirty="0">
              <a:latin typeface="+mj-lt"/>
            </a:endParaRPr>
          </a:p>
        </p:txBody>
      </p:sp>
      <p:cxnSp>
        <p:nvCxnSpPr>
          <p:cNvPr id="314" name="Google Shape;314;p26"/>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pic>
        <p:nvPicPr>
          <p:cNvPr id="5" name="Picture 4" descr="Table&#10;&#10;Description automatically generated">
            <a:extLst>
              <a:ext uri="{FF2B5EF4-FFF2-40B4-BE49-F238E27FC236}">
                <a16:creationId xmlns:a16="http://schemas.microsoft.com/office/drawing/2014/main" id="{89854610-121E-A24D-83C4-74333119C617}"/>
              </a:ext>
            </a:extLst>
          </p:cNvPr>
          <p:cNvPicPr>
            <a:picLocks noChangeAspect="1"/>
          </p:cNvPicPr>
          <p:nvPr/>
        </p:nvPicPr>
        <p:blipFill>
          <a:blip r:embed="rId3"/>
          <a:stretch>
            <a:fillRect/>
          </a:stretch>
        </p:blipFill>
        <p:spPr>
          <a:xfrm>
            <a:off x="1168384" y="1234140"/>
            <a:ext cx="9855233" cy="4948825"/>
          </a:xfrm>
          <a:prstGeom prst="rect">
            <a:avLst/>
          </a:prstGeom>
        </p:spPr>
      </p:pic>
      <p:sp>
        <p:nvSpPr>
          <p:cNvPr id="15" name="Google Shape;82;p17">
            <a:extLst>
              <a:ext uri="{FF2B5EF4-FFF2-40B4-BE49-F238E27FC236}">
                <a16:creationId xmlns:a16="http://schemas.microsoft.com/office/drawing/2014/main" id="{DEEDADFE-FB2D-524B-A173-F7752E53226F}"/>
              </a:ext>
            </a:extLst>
          </p:cNvPr>
          <p:cNvSpPr/>
          <p:nvPr/>
        </p:nvSpPr>
        <p:spPr>
          <a:xfrm>
            <a:off x="0" y="6482300"/>
            <a:ext cx="12203837" cy="375600"/>
          </a:xfrm>
          <a:prstGeom prst="rect">
            <a:avLst/>
          </a:prstGeom>
          <a:solidFill>
            <a:srgbClr val="0070C0"/>
          </a:solidFill>
          <a:ln>
            <a:noFill/>
          </a:ln>
        </p:spPr>
        <p:txBody>
          <a:bodyPr spcFirstLastPara="1" wrap="square" lIns="121900" tIns="121900" rIns="121900" bIns="121900" anchor="ctr" anchorCtr="0">
            <a:noAutofit/>
          </a:bodyPr>
          <a:lstStyle/>
          <a:p>
            <a:endParaRPr sz="1867">
              <a:latin typeface="+mj-lt"/>
            </a:endParaRPr>
          </a:p>
        </p:txBody>
      </p:sp>
      <p:sp>
        <p:nvSpPr>
          <p:cNvPr id="16" name="Google Shape;83;p17">
            <a:extLst>
              <a:ext uri="{FF2B5EF4-FFF2-40B4-BE49-F238E27FC236}">
                <a16:creationId xmlns:a16="http://schemas.microsoft.com/office/drawing/2014/main" id="{57672884-80B2-1B4E-9597-DFD49384B889}"/>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Overview</a:t>
            </a:r>
            <a:endParaRPr sz="933" b="1" dirty="0">
              <a:solidFill>
                <a:schemeClr val="tx1"/>
              </a:solidFill>
              <a:latin typeface="+mj-lt"/>
            </a:endParaRPr>
          </a:p>
        </p:txBody>
      </p:sp>
      <p:sp>
        <p:nvSpPr>
          <p:cNvPr id="17" name="Google Shape;84;p17">
            <a:extLst>
              <a:ext uri="{FF2B5EF4-FFF2-40B4-BE49-F238E27FC236}">
                <a16:creationId xmlns:a16="http://schemas.microsoft.com/office/drawing/2014/main" id="{F6A486A5-2BE7-9E4F-B6BA-4A7DA1D227F4}"/>
              </a:ext>
            </a:extLst>
          </p:cNvPr>
          <p:cNvSpPr/>
          <p:nvPr/>
        </p:nvSpPr>
        <p:spPr>
          <a:xfrm>
            <a:off x="22048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Stock Performance </a:t>
            </a:r>
            <a:endParaRPr sz="933" b="1" dirty="0">
              <a:solidFill>
                <a:schemeClr val="tx1"/>
              </a:solidFill>
              <a:latin typeface="+mj-lt"/>
            </a:endParaRPr>
          </a:p>
        </p:txBody>
      </p:sp>
      <p:sp>
        <p:nvSpPr>
          <p:cNvPr id="18" name="Google Shape;85;p17">
            <a:extLst>
              <a:ext uri="{FF2B5EF4-FFF2-40B4-BE49-F238E27FC236}">
                <a16:creationId xmlns:a16="http://schemas.microsoft.com/office/drawing/2014/main" id="{0E53F27A-3A57-3742-AE10-D7B423521104}"/>
              </a:ext>
            </a:extLst>
          </p:cNvPr>
          <p:cNvSpPr/>
          <p:nvPr/>
        </p:nvSpPr>
        <p:spPr>
          <a:xfrm>
            <a:off x="52672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Notable Events</a:t>
            </a:r>
            <a:endParaRPr sz="933" b="1" dirty="0">
              <a:solidFill>
                <a:schemeClr val="tx1"/>
              </a:solidFill>
              <a:latin typeface="+mj-lt"/>
            </a:endParaRPr>
          </a:p>
        </p:txBody>
      </p:sp>
      <p:sp>
        <p:nvSpPr>
          <p:cNvPr id="19" name="Google Shape;86;p17">
            <a:extLst>
              <a:ext uri="{FF2B5EF4-FFF2-40B4-BE49-F238E27FC236}">
                <a16:creationId xmlns:a16="http://schemas.microsoft.com/office/drawing/2014/main" id="{CBF69205-4A1C-854F-A25E-D3AD42DFF930}"/>
              </a:ext>
            </a:extLst>
          </p:cNvPr>
          <p:cNvSpPr/>
          <p:nvPr/>
        </p:nvSpPr>
        <p:spPr>
          <a:xfrm>
            <a:off x="67984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Management Overview</a:t>
            </a:r>
            <a:endParaRPr sz="933" b="1" dirty="0">
              <a:solidFill>
                <a:schemeClr val="tx1"/>
              </a:solidFill>
              <a:latin typeface="+mj-lt"/>
            </a:endParaRPr>
          </a:p>
        </p:txBody>
      </p:sp>
      <p:sp>
        <p:nvSpPr>
          <p:cNvPr id="20" name="Google Shape;87;p17">
            <a:extLst>
              <a:ext uri="{FF2B5EF4-FFF2-40B4-BE49-F238E27FC236}">
                <a16:creationId xmlns:a16="http://schemas.microsoft.com/office/drawing/2014/main" id="{69466E3B-8E61-7E45-8452-692EC2847A1B}"/>
              </a:ext>
            </a:extLst>
          </p:cNvPr>
          <p:cNvSpPr/>
          <p:nvPr/>
        </p:nvSpPr>
        <p:spPr>
          <a:xfrm>
            <a:off x="8329633" y="6541700"/>
            <a:ext cx="1531200" cy="256800"/>
          </a:xfrm>
          <a:prstGeom prst="chevron">
            <a:avLst>
              <a:gd name="adj" fmla="val 50000"/>
            </a:avLst>
          </a:prstGeom>
          <a:solidFill>
            <a:schemeClr val="tx1">
              <a:lumMod val="65000"/>
              <a:lumOff val="3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bg1"/>
                </a:solidFill>
                <a:latin typeface="+mj-lt"/>
              </a:rPr>
              <a:t>Financial Statements</a:t>
            </a:r>
            <a:endParaRPr sz="933" b="1" dirty="0">
              <a:solidFill>
                <a:schemeClr val="bg1"/>
              </a:solidFill>
              <a:latin typeface="+mj-lt"/>
            </a:endParaRPr>
          </a:p>
        </p:txBody>
      </p:sp>
      <p:sp>
        <p:nvSpPr>
          <p:cNvPr id="21" name="Google Shape;88;p17">
            <a:extLst>
              <a:ext uri="{FF2B5EF4-FFF2-40B4-BE49-F238E27FC236}">
                <a16:creationId xmlns:a16="http://schemas.microsoft.com/office/drawing/2014/main" id="{1E80C182-B028-B34A-9702-C2BEA5688551}"/>
              </a:ext>
            </a:extLst>
          </p:cNvPr>
          <p:cNvSpPr/>
          <p:nvPr/>
        </p:nvSpPr>
        <p:spPr>
          <a:xfrm>
            <a:off x="3736017"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Company Overview</a:t>
            </a:r>
            <a:endParaRPr sz="933" b="1" dirty="0">
              <a:solidFill>
                <a:schemeClr val="tx1"/>
              </a:solidFill>
              <a:latin typeface="+mj-lt"/>
            </a:endParaRPr>
          </a:p>
        </p:txBody>
      </p:sp>
      <p:sp>
        <p:nvSpPr>
          <p:cNvPr id="22" name="Google Shape;89;p17">
            <a:extLst>
              <a:ext uri="{FF2B5EF4-FFF2-40B4-BE49-F238E27FC236}">
                <a16:creationId xmlns:a16="http://schemas.microsoft.com/office/drawing/2014/main" id="{2C254FF8-AA61-0442-BE28-52A6ACC24CB7}"/>
              </a:ext>
            </a:extLst>
          </p:cNvPr>
          <p:cNvSpPr/>
          <p:nvPr/>
        </p:nvSpPr>
        <p:spPr>
          <a:xfrm>
            <a:off x="98608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Recommendation</a:t>
            </a:r>
            <a:endParaRPr sz="933" b="1" dirty="0">
              <a:latin typeface="+mj-lt"/>
            </a:endParaRPr>
          </a:p>
        </p:txBody>
      </p:sp>
      <p:sp>
        <p:nvSpPr>
          <p:cNvPr id="14" name="Frame 13">
            <a:extLst>
              <a:ext uri="{FF2B5EF4-FFF2-40B4-BE49-F238E27FC236}">
                <a16:creationId xmlns:a16="http://schemas.microsoft.com/office/drawing/2014/main" id="{8C521733-31D5-BB42-B194-E22224897CE2}"/>
              </a:ext>
            </a:extLst>
          </p:cNvPr>
          <p:cNvSpPr/>
          <p:nvPr/>
        </p:nvSpPr>
        <p:spPr>
          <a:xfrm>
            <a:off x="1237130" y="1936375"/>
            <a:ext cx="9786487" cy="286872"/>
          </a:xfrm>
          <a:prstGeom prst="frame">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67">
              <a:solidFill>
                <a:schemeClr val="tx1"/>
              </a:solidFill>
              <a:latin typeface="+mj-lt"/>
            </a:endParaRPr>
          </a:p>
        </p:txBody>
      </p:sp>
      <p:sp>
        <p:nvSpPr>
          <p:cNvPr id="23" name="Frame 22">
            <a:extLst>
              <a:ext uri="{FF2B5EF4-FFF2-40B4-BE49-F238E27FC236}">
                <a16:creationId xmlns:a16="http://schemas.microsoft.com/office/drawing/2014/main" id="{C054CFCE-2511-4CAF-A7E6-2326CC158D00}"/>
              </a:ext>
            </a:extLst>
          </p:cNvPr>
          <p:cNvSpPr/>
          <p:nvPr/>
        </p:nvSpPr>
        <p:spPr>
          <a:xfrm>
            <a:off x="1202755" y="5779764"/>
            <a:ext cx="9786487" cy="286872"/>
          </a:xfrm>
          <a:prstGeom prst="frame">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67">
              <a:solidFill>
                <a:schemeClr val="tx1"/>
              </a:solidFill>
              <a:latin typeface="+mj-lt"/>
            </a:endParaRPr>
          </a:p>
        </p:txBody>
      </p:sp>
    </p:spTree>
    <p:extLst>
      <p:ext uri="{BB962C8B-B14F-4D97-AF65-F5344CB8AC3E}">
        <p14:creationId xmlns:p14="http://schemas.microsoft.com/office/powerpoint/2010/main" val="31315942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13" name="Google Shape;313;p26"/>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r>
              <a:rPr lang="en" sz="2667" b="1" dirty="0">
                <a:latin typeface="+mj-lt"/>
                <a:cs typeface="Times New Roman"/>
                <a:sym typeface="Times New Roman"/>
              </a:rPr>
              <a:t>Cash Flows– 10K</a:t>
            </a:r>
            <a:endParaRPr sz="2667" dirty="0">
              <a:latin typeface="+mj-lt"/>
            </a:endParaRPr>
          </a:p>
        </p:txBody>
      </p:sp>
      <p:cxnSp>
        <p:nvCxnSpPr>
          <p:cNvPr id="314" name="Google Shape;314;p26"/>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sp>
        <p:nvSpPr>
          <p:cNvPr id="15" name="Google Shape;82;p17">
            <a:extLst>
              <a:ext uri="{FF2B5EF4-FFF2-40B4-BE49-F238E27FC236}">
                <a16:creationId xmlns:a16="http://schemas.microsoft.com/office/drawing/2014/main" id="{B7255F9C-5ACA-3947-BD87-9AA183908C22}"/>
              </a:ext>
            </a:extLst>
          </p:cNvPr>
          <p:cNvSpPr/>
          <p:nvPr/>
        </p:nvSpPr>
        <p:spPr>
          <a:xfrm>
            <a:off x="0" y="6482300"/>
            <a:ext cx="12203837" cy="375600"/>
          </a:xfrm>
          <a:prstGeom prst="rect">
            <a:avLst/>
          </a:prstGeom>
          <a:solidFill>
            <a:srgbClr val="0070C0"/>
          </a:solidFill>
          <a:ln>
            <a:noFill/>
          </a:ln>
        </p:spPr>
        <p:txBody>
          <a:bodyPr spcFirstLastPara="1" wrap="square" lIns="121900" tIns="121900" rIns="121900" bIns="121900" anchor="ctr" anchorCtr="0">
            <a:noAutofit/>
          </a:bodyPr>
          <a:lstStyle/>
          <a:p>
            <a:endParaRPr sz="1867">
              <a:latin typeface="+mj-lt"/>
            </a:endParaRPr>
          </a:p>
        </p:txBody>
      </p:sp>
      <p:sp>
        <p:nvSpPr>
          <p:cNvPr id="16" name="Google Shape;83;p17">
            <a:extLst>
              <a:ext uri="{FF2B5EF4-FFF2-40B4-BE49-F238E27FC236}">
                <a16:creationId xmlns:a16="http://schemas.microsoft.com/office/drawing/2014/main" id="{AE4E26BF-42B9-E949-8C35-2BC1AA479B12}"/>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Overview</a:t>
            </a:r>
            <a:endParaRPr sz="933" b="1" dirty="0">
              <a:solidFill>
                <a:schemeClr val="tx1"/>
              </a:solidFill>
              <a:latin typeface="+mj-lt"/>
            </a:endParaRPr>
          </a:p>
        </p:txBody>
      </p:sp>
      <p:sp>
        <p:nvSpPr>
          <p:cNvPr id="17" name="Google Shape;84;p17">
            <a:extLst>
              <a:ext uri="{FF2B5EF4-FFF2-40B4-BE49-F238E27FC236}">
                <a16:creationId xmlns:a16="http://schemas.microsoft.com/office/drawing/2014/main" id="{7531AB60-1C1B-684B-BC1B-5CDED41C0254}"/>
              </a:ext>
            </a:extLst>
          </p:cNvPr>
          <p:cNvSpPr/>
          <p:nvPr/>
        </p:nvSpPr>
        <p:spPr>
          <a:xfrm>
            <a:off x="22048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Stock Performance </a:t>
            </a:r>
            <a:endParaRPr sz="933" b="1" dirty="0">
              <a:solidFill>
                <a:schemeClr val="tx1"/>
              </a:solidFill>
              <a:latin typeface="+mj-lt"/>
            </a:endParaRPr>
          </a:p>
        </p:txBody>
      </p:sp>
      <p:sp>
        <p:nvSpPr>
          <p:cNvPr id="18" name="Google Shape;85;p17">
            <a:extLst>
              <a:ext uri="{FF2B5EF4-FFF2-40B4-BE49-F238E27FC236}">
                <a16:creationId xmlns:a16="http://schemas.microsoft.com/office/drawing/2014/main" id="{AD2DE461-AB80-2142-9862-A54A29C72F91}"/>
              </a:ext>
            </a:extLst>
          </p:cNvPr>
          <p:cNvSpPr/>
          <p:nvPr/>
        </p:nvSpPr>
        <p:spPr>
          <a:xfrm>
            <a:off x="52672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Notable Events</a:t>
            </a:r>
            <a:endParaRPr sz="933" b="1" dirty="0">
              <a:solidFill>
                <a:schemeClr val="tx1"/>
              </a:solidFill>
              <a:latin typeface="+mj-lt"/>
            </a:endParaRPr>
          </a:p>
        </p:txBody>
      </p:sp>
      <p:sp>
        <p:nvSpPr>
          <p:cNvPr id="19" name="Google Shape;86;p17">
            <a:extLst>
              <a:ext uri="{FF2B5EF4-FFF2-40B4-BE49-F238E27FC236}">
                <a16:creationId xmlns:a16="http://schemas.microsoft.com/office/drawing/2014/main" id="{0AE6BD1A-E11D-2C47-880D-7DA4AEE0BD89}"/>
              </a:ext>
            </a:extLst>
          </p:cNvPr>
          <p:cNvSpPr/>
          <p:nvPr/>
        </p:nvSpPr>
        <p:spPr>
          <a:xfrm>
            <a:off x="67984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Management Overview</a:t>
            </a:r>
            <a:endParaRPr sz="933" b="1" dirty="0">
              <a:solidFill>
                <a:schemeClr val="tx1"/>
              </a:solidFill>
              <a:latin typeface="+mj-lt"/>
            </a:endParaRPr>
          </a:p>
        </p:txBody>
      </p:sp>
      <p:sp>
        <p:nvSpPr>
          <p:cNvPr id="20" name="Google Shape;87;p17">
            <a:extLst>
              <a:ext uri="{FF2B5EF4-FFF2-40B4-BE49-F238E27FC236}">
                <a16:creationId xmlns:a16="http://schemas.microsoft.com/office/drawing/2014/main" id="{C4C06136-AD7A-0C4F-9149-35F8B56FCAB0}"/>
              </a:ext>
            </a:extLst>
          </p:cNvPr>
          <p:cNvSpPr/>
          <p:nvPr/>
        </p:nvSpPr>
        <p:spPr>
          <a:xfrm>
            <a:off x="8329633" y="6541700"/>
            <a:ext cx="1531200" cy="256800"/>
          </a:xfrm>
          <a:prstGeom prst="chevron">
            <a:avLst>
              <a:gd name="adj" fmla="val 50000"/>
            </a:avLst>
          </a:prstGeom>
          <a:solidFill>
            <a:schemeClr val="tx1">
              <a:lumMod val="65000"/>
              <a:lumOff val="3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bg1"/>
                </a:solidFill>
                <a:latin typeface="+mj-lt"/>
              </a:rPr>
              <a:t>Financial Statements</a:t>
            </a:r>
            <a:endParaRPr sz="933" b="1" dirty="0">
              <a:solidFill>
                <a:schemeClr val="bg1"/>
              </a:solidFill>
              <a:latin typeface="+mj-lt"/>
            </a:endParaRPr>
          </a:p>
        </p:txBody>
      </p:sp>
      <p:sp>
        <p:nvSpPr>
          <p:cNvPr id="21" name="Google Shape;88;p17">
            <a:extLst>
              <a:ext uri="{FF2B5EF4-FFF2-40B4-BE49-F238E27FC236}">
                <a16:creationId xmlns:a16="http://schemas.microsoft.com/office/drawing/2014/main" id="{6FDB76A0-2B16-344E-89CF-245A3321D9C6}"/>
              </a:ext>
            </a:extLst>
          </p:cNvPr>
          <p:cNvSpPr/>
          <p:nvPr/>
        </p:nvSpPr>
        <p:spPr>
          <a:xfrm>
            <a:off x="3736017"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Company Overview</a:t>
            </a:r>
            <a:endParaRPr sz="933" b="1" dirty="0">
              <a:solidFill>
                <a:schemeClr val="tx1"/>
              </a:solidFill>
              <a:latin typeface="+mj-lt"/>
            </a:endParaRPr>
          </a:p>
        </p:txBody>
      </p:sp>
      <p:sp>
        <p:nvSpPr>
          <p:cNvPr id="22" name="Google Shape;89;p17">
            <a:extLst>
              <a:ext uri="{FF2B5EF4-FFF2-40B4-BE49-F238E27FC236}">
                <a16:creationId xmlns:a16="http://schemas.microsoft.com/office/drawing/2014/main" id="{DA8DB385-105B-3941-9EB1-12379C8FC59C}"/>
              </a:ext>
            </a:extLst>
          </p:cNvPr>
          <p:cNvSpPr/>
          <p:nvPr/>
        </p:nvSpPr>
        <p:spPr>
          <a:xfrm>
            <a:off x="98608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Recommendation</a:t>
            </a:r>
            <a:endParaRPr sz="933" b="1" dirty="0">
              <a:latin typeface="+mj-lt"/>
            </a:endParaRPr>
          </a:p>
        </p:txBody>
      </p:sp>
      <p:pic>
        <p:nvPicPr>
          <p:cNvPr id="3" name="Picture 2" descr="A picture containing graphical user interface, table&#10;&#10;Description automatically generated">
            <a:extLst>
              <a:ext uri="{FF2B5EF4-FFF2-40B4-BE49-F238E27FC236}">
                <a16:creationId xmlns:a16="http://schemas.microsoft.com/office/drawing/2014/main" id="{2A08AFFB-4468-4541-990A-5DF864CC50D6}"/>
              </a:ext>
            </a:extLst>
          </p:cNvPr>
          <p:cNvPicPr>
            <a:picLocks noChangeAspect="1"/>
          </p:cNvPicPr>
          <p:nvPr/>
        </p:nvPicPr>
        <p:blipFill>
          <a:blip r:embed="rId3"/>
          <a:stretch>
            <a:fillRect/>
          </a:stretch>
        </p:blipFill>
        <p:spPr>
          <a:xfrm>
            <a:off x="0" y="1603634"/>
            <a:ext cx="12192000" cy="4004733"/>
          </a:xfrm>
          <a:prstGeom prst="rect">
            <a:avLst/>
          </a:prstGeom>
        </p:spPr>
      </p:pic>
      <p:sp>
        <p:nvSpPr>
          <p:cNvPr id="25" name="Frame 24">
            <a:extLst>
              <a:ext uri="{FF2B5EF4-FFF2-40B4-BE49-F238E27FC236}">
                <a16:creationId xmlns:a16="http://schemas.microsoft.com/office/drawing/2014/main" id="{00C1FC01-3574-45E4-BBBE-16B138137E1E}"/>
              </a:ext>
            </a:extLst>
          </p:cNvPr>
          <p:cNvSpPr/>
          <p:nvPr/>
        </p:nvSpPr>
        <p:spPr>
          <a:xfrm>
            <a:off x="0" y="4455460"/>
            <a:ext cx="12203837" cy="197224"/>
          </a:xfrm>
          <a:prstGeom prst="frame">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67">
              <a:solidFill>
                <a:schemeClr val="tx1"/>
              </a:solidFill>
              <a:latin typeface="+mj-lt"/>
            </a:endParaRPr>
          </a:p>
        </p:txBody>
      </p:sp>
      <p:sp>
        <p:nvSpPr>
          <p:cNvPr id="26" name="Frame 25">
            <a:extLst>
              <a:ext uri="{FF2B5EF4-FFF2-40B4-BE49-F238E27FC236}">
                <a16:creationId xmlns:a16="http://schemas.microsoft.com/office/drawing/2014/main" id="{8839A385-6F4A-4A4C-A546-6531F51476A7}"/>
              </a:ext>
            </a:extLst>
          </p:cNvPr>
          <p:cNvSpPr/>
          <p:nvPr/>
        </p:nvSpPr>
        <p:spPr>
          <a:xfrm>
            <a:off x="0" y="5034644"/>
            <a:ext cx="12192000" cy="219723"/>
          </a:xfrm>
          <a:prstGeom prst="frame">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67">
              <a:solidFill>
                <a:schemeClr val="tx1"/>
              </a:solidFill>
              <a:latin typeface="+mj-lt"/>
            </a:endParaRPr>
          </a:p>
        </p:txBody>
      </p:sp>
    </p:spTree>
    <p:extLst>
      <p:ext uri="{BB962C8B-B14F-4D97-AF65-F5344CB8AC3E}">
        <p14:creationId xmlns:p14="http://schemas.microsoft.com/office/powerpoint/2010/main" val="19566873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338" name="Google Shape;338;p17"/>
          <p:cNvPicPr preferRelativeResize="0">
            <a:picLocks noGrp="1"/>
          </p:cNvPicPr>
          <p:nvPr>
            <p:ph type="body" idx="1"/>
          </p:nvPr>
        </p:nvPicPr>
        <p:blipFill rotWithShape="1">
          <a:blip r:embed="rId3">
            <a:alphaModFix/>
          </a:blip>
          <a:srcRect/>
          <a:stretch/>
        </p:blipFill>
        <p:spPr>
          <a:xfrm>
            <a:off x="707350" y="1307125"/>
            <a:ext cx="10544400" cy="4351200"/>
          </a:xfrm>
          <a:prstGeom prst="rect">
            <a:avLst/>
          </a:prstGeom>
          <a:noFill/>
          <a:ln w="38100" cap="flat" cmpd="sng">
            <a:solidFill>
              <a:srgbClr val="000000"/>
            </a:solidFill>
            <a:prstDash val="solid"/>
            <a:round/>
            <a:headEnd type="none" w="sm" len="sm"/>
            <a:tailEnd type="none" w="sm" len="sm"/>
          </a:ln>
        </p:spPr>
      </p:pic>
      <p:sp>
        <p:nvSpPr>
          <p:cNvPr id="339" name="Google Shape;339;p17"/>
          <p:cNvSpPr/>
          <p:nvPr/>
        </p:nvSpPr>
        <p:spPr>
          <a:xfrm>
            <a:off x="0" y="6198750"/>
            <a:ext cx="12192000" cy="659100"/>
          </a:xfrm>
          <a:prstGeom prst="rect">
            <a:avLst/>
          </a:prstGeom>
          <a:solidFill>
            <a:srgbClr val="6666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 name="Google Shape;340;p17"/>
          <p:cNvSpPr/>
          <p:nvPr/>
        </p:nvSpPr>
        <p:spPr>
          <a:xfrm>
            <a:off x="707347"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CA" sz="700" b="1">
                <a:solidFill>
                  <a:srgbClr val="FFFFFF"/>
                </a:solidFill>
              </a:rPr>
              <a:t>	</a:t>
            </a:r>
            <a:r>
              <a:rPr lang="en-CA" sz="700" b="1"/>
              <a:t>Agenda</a:t>
            </a:r>
            <a:endParaRPr sz="700" b="1" i="0" u="none" strike="noStrike" cap="none">
              <a:latin typeface="Arial"/>
              <a:ea typeface="Arial"/>
              <a:cs typeface="Arial"/>
              <a:sym typeface="Arial"/>
            </a:endParaRPr>
          </a:p>
        </p:txBody>
      </p:sp>
      <p:sp>
        <p:nvSpPr>
          <p:cNvPr id="341" name="Google Shape;341;p17"/>
          <p:cNvSpPr/>
          <p:nvPr/>
        </p:nvSpPr>
        <p:spPr>
          <a:xfrm>
            <a:off x="2845560"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CA" sz="700" b="1"/>
              <a:t>	History</a:t>
            </a:r>
            <a:endParaRPr sz="700" b="1" i="0" u="none" strike="noStrike" cap="none">
              <a:latin typeface="Arial"/>
              <a:ea typeface="Arial"/>
              <a:cs typeface="Arial"/>
              <a:sym typeface="Arial"/>
            </a:endParaRPr>
          </a:p>
        </p:txBody>
      </p:sp>
      <p:sp>
        <p:nvSpPr>
          <p:cNvPr id="342" name="Google Shape;342;p17"/>
          <p:cNvSpPr/>
          <p:nvPr/>
        </p:nvSpPr>
        <p:spPr>
          <a:xfrm>
            <a:off x="9235947" y="6303150"/>
            <a:ext cx="2015700" cy="450300"/>
          </a:xfrm>
          <a:prstGeom prst="chevron">
            <a:avLst>
              <a:gd name="adj" fmla="val 50000"/>
            </a:avLst>
          </a:prstGeom>
          <a:solidFill>
            <a:srgbClr val="EEEEE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CA" sz="700" b="1"/>
              <a:t>Trends</a:t>
            </a:r>
            <a:endParaRPr sz="700" b="1" i="0" u="none" strike="noStrike" cap="none">
              <a:solidFill>
                <a:srgbClr val="000000"/>
              </a:solidFill>
              <a:latin typeface="Arial"/>
              <a:ea typeface="Arial"/>
              <a:cs typeface="Arial"/>
              <a:sym typeface="Arial"/>
            </a:endParaRPr>
          </a:p>
        </p:txBody>
      </p:sp>
      <p:sp>
        <p:nvSpPr>
          <p:cNvPr id="343" name="Google Shape;343;p17"/>
          <p:cNvSpPr/>
          <p:nvPr/>
        </p:nvSpPr>
        <p:spPr>
          <a:xfrm>
            <a:off x="7121978" y="6303150"/>
            <a:ext cx="2015700" cy="450300"/>
          </a:xfrm>
          <a:prstGeom prst="chevron">
            <a:avLst>
              <a:gd name="adj" fmla="val 50000"/>
            </a:avLst>
          </a:prstGeom>
          <a:solidFill>
            <a:srgbClr val="CC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CA" sz="700" b="1">
                <a:solidFill>
                  <a:srgbClr val="FFFFFF"/>
                </a:solidFill>
              </a:rPr>
              <a:t>Business Model Overviews</a:t>
            </a:r>
            <a:endParaRPr sz="700" b="1" i="0" u="none" strike="noStrike" cap="none">
              <a:solidFill>
                <a:srgbClr val="FFFFFF"/>
              </a:solidFill>
              <a:latin typeface="Arial"/>
              <a:ea typeface="Arial"/>
              <a:cs typeface="Arial"/>
              <a:sym typeface="Arial"/>
            </a:endParaRPr>
          </a:p>
        </p:txBody>
      </p:sp>
      <p:sp>
        <p:nvSpPr>
          <p:cNvPr id="344" name="Google Shape;344;p17"/>
          <p:cNvSpPr/>
          <p:nvPr/>
        </p:nvSpPr>
        <p:spPr>
          <a:xfrm>
            <a:off x="4983772"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457200" algn="r" rtl="0">
              <a:lnSpc>
                <a:spcPct val="100000"/>
              </a:lnSpc>
              <a:spcBef>
                <a:spcPts val="0"/>
              </a:spcBef>
              <a:spcAft>
                <a:spcPts val="0"/>
              </a:spcAft>
              <a:buClr>
                <a:srgbClr val="000000"/>
              </a:buClr>
              <a:buSzPts val="700"/>
              <a:buFont typeface="Arial"/>
              <a:buNone/>
            </a:pPr>
            <a:r>
              <a:rPr lang="en-CA" sz="700" b="1" dirty="0"/>
              <a:t>Industry Overview</a:t>
            </a:r>
            <a:endParaRPr sz="700" b="1" i="0" u="none" strike="noStrike" cap="none" dirty="0">
              <a:latin typeface="Arial"/>
              <a:ea typeface="Arial"/>
              <a:cs typeface="Arial"/>
              <a:sym typeface="Arial"/>
            </a:endParaRPr>
          </a:p>
        </p:txBody>
      </p:sp>
      <p:sp>
        <p:nvSpPr>
          <p:cNvPr id="345" name="Google Shape;345;p17"/>
          <p:cNvSpPr txBox="1"/>
          <p:nvPr/>
        </p:nvSpPr>
        <p:spPr>
          <a:xfrm>
            <a:off x="311700" y="297200"/>
            <a:ext cx="11608800" cy="8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CA" sz="2500" b="1"/>
              <a:t>Industry Overview: Breakdown of Revenue Drivers</a:t>
            </a:r>
            <a:endParaRPr sz="2500" b="0" i="0" u="none" strike="noStrike" cap="none">
              <a:solidFill>
                <a:srgbClr val="000000"/>
              </a:solidFill>
              <a:latin typeface="Arial"/>
              <a:ea typeface="Arial"/>
              <a:cs typeface="Arial"/>
              <a:sym typeface="Arial"/>
            </a:endParaRPr>
          </a:p>
        </p:txBody>
      </p:sp>
      <p:cxnSp>
        <p:nvCxnSpPr>
          <p:cNvPr id="346" name="Google Shape;346;p17"/>
          <p:cNvCxnSpPr>
            <a:stCxn id="345" idx="1"/>
          </p:cNvCxnSpPr>
          <p:nvPr/>
        </p:nvCxnSpPr>
        <p:spPr>
          <a:xfrm>
            <a:off x="311700" y="744800"/>
            <a:ext cx="11608800" cy="21900"/>
          </a:xfrm>
          <a:prstGeom prst="straightConnector1">
            <a:avLst/>
          </a:prstGeom>
          <a:noFill/>
          <a:ln w="9525" cap="flat" cmpd="sng">
            <a:solidFill>
              <a:srgbClr val="595959"/>
            </a:solidFill>
            <a:prstDash val="solid"/>
            <a:round/>
            <a:headEnd type="none" w="sm" len="sm"/>
            <a:tailEnd type="none" w="sm" len="sm"/>
          </a:ln>
        </p:spPr>
      </p:cxn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13" name="Google Shape;313;p26"/>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r>
              <a:rPr lang="en" sz="2667" b="1" dirty="0">
                <a:latin typeface="+mj-lt"/>
                <a:cs typeface="Times New Roman"/>
                <a:sym typeface="Times New Roman"/>
              </a:rPr>
              <a:t>Cash Flows– 10K</a:t>
            </a:r>
            <a:endParaRPr sz="2667" dirty="0">
              <a:latin typeface="+mj-lt"/>
            </a:endParaRPr>
          </a:p>
        </p:txBody>
      </p:sp>
      <p:cxnSp>
        <p:nvCxnSpPr>
          <p:cNvPr id="314" name="Google Shape;314;p26"/>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pic>
        <p:nvPicPr>
          <p:cNvPr id="50178" name="Picture 2">
            <a:extLst>
              <a:ext uri="{FF2B5EF4-FFF2-40B4-BE49-F238E27FC236}">
                <a16:creationId xmlns:a16="http://schemas.microsoft.com/office/drawing/2014/main" id="{8B103D9C-C9DB-1C49-BEDC-BEE428EC41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270" y="1401414"/>
            <a:ext cx="11926941" cy="4257255"/>
          </a:xfrm>
          <a:prstGeom prst="rect">
            <a:avLst/>
          </a:prstGeom>
          <a:noFill/>
          <a:extLst>
            <a:ext uri="{909E8E84-426E-40DD-AFC4-6F175D3DCCD1}">
              <a14:hiddenFill xmlns:a14="http://schemas.microsoft.com/office/drawing/2010/main">
                <a:solidFill>
                  <a:srgbClr val="FFFFFF"/>
                </a:solidFill>
              </a14:hiddenFill>
            </a:ext>
          </a:extLst>
        </p:spPr>
      </p:pic>
      <p:sp>
        <p:nvSpPr>
          <p:cNvPr id="15" name="Google Shape;82;p17">
            <a:extLst>
              <a:ext uri="{FF2B5EF4-FFF2-40B4-BE49-F238E27FC236}">
                <a16:creationId xmlns:a16="http://schemas.microsoft.com/office/drawing/2014/main" id="{7DA429E7-062D-F546-BCA0-C7FAB5309DB7}"/>
              </a:ext>
            </a:extLst>
          </p:cNvPr>
          <p:cNvSpPr/>
          <p:nvPr/>
        </p:nvSpPr>
        <p:spPr>
          <a:xfrm>
            <a:off x="0" y="6482300"/>
            <a:ext cx="12203837" cy="375600"/>
          </a:xfrm>
          <a:prstGeom prst="rect">
            <a:avLst/>
          </a:prstGeom>
          <a:solidFill>
            <a:srgbClr val="0070C0"/>
          </a:solidFill>
          <a:ln>
            <a:noFill/>
          </a:ln>
        </p:spPr>
        <p:txBody>
          <a:bodyPr spcFirstLastPara="1" wrap="square" lIns="121900" tIns="121900" rIns="121900" bIns="121900" anchor="ctr" anchorCtr="0">
            <a:noAutofit/>
          </a:bodyPr>
          <a:lstStyle/>
          <a:p>
            <a:endParaRPr sz="1867">
              <a:latin typeface="+mj-lt"/>
            </a:endParaRPr>
          </a:p>
        </p:txBody>
      </p:sp>
      <p:sp>
        <p:nvSpPr>
          <p:cNvPr id="16" name="Google Shape;83;p17">
            <a:extLst>
              <a:ext uri="{FF2B5EF4-FFF2-40B4-BE49-F238E27FC236}">
                <a16:creationId xmlns:a16="http://schemas.microsoft.com/office/drawing/2014/main" id="{D5671F3F-9CD8-C244-954C-F38D19B16A92}"/>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Overview</a:t>
            </a:r>
            <a:endParaRPr sz="933" b="1" dirty="0">
              <a:solidFill>
                <a:schemeClr val="tx1"/>
              </a:solidFill>
              <a:latin typeface="+mj-lt"/>
            </a:endParaRPr>
          </a:p>
        </p:txBody>
      </p:sp>
      <p:sp>
        <p:nvSpPr>
          <p:cNvPr id="17" name="Google Shape;84;p17">
            <a:extLst>
              <a:ext uri="{FF2B5EF4-FFF2-40B4-BE49-F238E27FC236}">
                <a16:creationId xmlns:a16="http://schemas.microsoft.com/office/drawing/2014/main" id="{F7D4C4FB-3C15-A843-BA08-4F553E85B21C}"/>
              </a:ext>
            </a:extLst>
          </p:cNvPr>
          <p:cNvSpPr/>
          <p:nvPr/>
        </p:nvSpPr>
        <p:spPr>
          <a:xfrm>
            <a:off x="22048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Stock Performance </a:t>
            </a:r>
            <a:endParaRPr sz="933" b="1" dirty="0">
              <a:solidFill>
                <a:schemeClr val="tx1"/>
              </a:solidFill>
              <a:latin typeface="+mj-lt"/>
            </a:endParaRPr>
          </a:p>
        </p:txBody>
      </p:sp>
      <p:sp>
        <p:nvSpPr>
          <p:cNvPr id="18" name="Google Shape;85;p17">
            <a:extLst>
              <a:ext uri="{FF2B5EF4-FFF2-40B4-BE49-F238E27FC236}">
                <a16:creationId xmlns:a16="http://schemas.microsoft.com/office/drawing/2014/main" id="{A58D19A1-26A2-7E4E-953F-F309AB694ADF}"/>
              </a:ext>
            </a:extLst>
          </p:cNvPr>
          <p:cNvSpPr/>
          <p:nvPr/>
        </p:nvSpPr>
        <p:spPr>
          <a:xfrm>
            <a:off x="52672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Notable Events</a:t>
            </a:r>
            <a:endParaRPr sz="933" b="1" dirty="0">
              <a:solidFill>
                <a:schemeClr val="tx1"/>
              </a:solidFill>
              <a:latin typeface="+mj-lt"/>
            </a:endParaRPr>
          </a:p>
        </p:txBody>
      </p:sp>
      <p:sp>
        <p:nvSpPr>
          <p:cNvPr id="19" name="Google Shape;86;p17">
            <a:extLst>
              <a:ext uri="{FF2B5EF4-FFF2-40B4-BE49-F238E27FC236}">
                <a16:creationId xmlns:a16="http://schemas.microsoft.com/office/drawing/2014/main" id="{B61918F5-CD9C-6948-BB64-BDF5D1AC19D1}"/>
              </a:ext>
            </a:extLst>
          </p:cNvPr>
          <p:cNvSpPr/>
          <p:nvPr/>
        </p:nvSpPr>
        <p:spPr>
          <a:xfrm>
            <a:off x="67984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Management Overview</a:t>
            </a:r>
            <a:endParaRPr sz="933" b="1" dirty="0">
              <a:solidFill>
                <a:schemeClr val="tx1"/>
              </a:solidFill>
              <a:latin typeface="+mj-lt"/>
            </a:endParaRPr>
          </a:p>
        </p:txBody>
      </p:sp>
      <p:sp>
        <p:nvSpPr>
          <p:cNvPr id="20" name="Google Shape;87;p17">
            <a:extLst>
              <a:ext uri="{FF2B5EF4-FFF2-40B4-BE49-F238E27FC236}">
                <a16:creationId xmlns:a16="http://schemas.microsoft.com/office/drawing/2014/main" id="{367B1632-CE8E-DD46-BA35-D325DF56F454}"/>
              </a:ext>
            </a:extLst>
          </p:cNvPr>
          <p:cNvSpPr/>
          <p:nvPr/>
        </p:nvSpPr>
        <p:spPr>
          <a:xfrm>
            <a:off x="8329633" y="6541700"/>
            <a:ext cx="1531200" cy="256800"/>
          </a:xfrm>
          <a:prstGeom prst="chevron">
            <a:avLst>
              <a:gd name="adj" fmla="val 50000"/>
            </a:avLst>
          </a:prstGeom>
          <a:solidFill>
            <a:schemeClr val="tx1">
              <a:lumMod val="65000"/>
              <a:lumOff val="3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bg1"/>
                </a:solidFill>
                <a:latin typeface="+mj-lt"/>
              </a:rPr>
              <a:t>Financial Statements</a:t>
            </a:r>
            <a:endParaRPr sz="933" b="1" dirty="0">
              <a:solidFill>
                <a:schemeClr val="bg1"/>
              </a:solidFill>
              <a:latin typeface="+mj-lt"/>
            </a:endParaRPr>
          </a:p>
        </p:txBody>
      </p:sp>
      <p:sp>
        <p:nvSpPr>
          <p:cNvPr id="21" name="Google Shape;88;p17">
            <a:extLst>
              <a:ext uri="{FF2B5EF4-FFF2-40B4-BE49-F238E27FC236}">
                <a16:creationId xmlns:a16="http://schemas.microsoft.com/office/drawing/2014/main" id="{CB587E2E-F45B-874C-B093-1B6E014F0F74}"/>
              </a:ext>
            </a:extLst>
          </p:cNvPr>
          <p:cNvSpPr/>
          <p:nvPr/>
        </p:nvSpPr>
        <p:spPr>
          <a:xfrm>
            <a:off x="3736017"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Company Overview</a:t>
            </a:r>
            <a:endParaRPr sz="933" b="1" dirty="0">
              <a:solidFill>
                <a:schemeClr val="tx1"/>
              </a:solidFill>
              <a:latin typeface="+mj-lt"/>
            </a:endParaRPr>
          </a:p>
        </p:txBody>
      </p:sp>
      <p:sp>
        <p:nvSpPr>
          <p:cNvPr id="22" name="Google Shape;89;p17">
            <a:extLst>
              <a:ext uri="{FF2B5EF4-FFF2-40B4-BE49-F238E27FC236}">
                <a16:creationId xmlns:a16="http://schemas.microsoft.com/office/drawing/2014/main" id="{AB23A309-5952-1646-8674-ABC4C9C385C2}"/>
              </a:ext>
            </a:extLst>
          </p:cNvPr>
          <p:cNvSpPr/>
          <p:nvPr/>
        </p:nvSpPr>
        <p:spPr>
          <a:xfrm>
            <a:off x="98608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Recommendation</a:t>
            </a:r>
            <a:endParaRPr sz="933" b="1" dirty="0">
              <a:latin typeface="+mj-lt"/>
            </a:endParaRPr>
          </a:p>
        </p:txBody>
      </p:sp>
      <p:sp>
        <p:nvSpPr>
          <p:cNvPr id="23" name="Frame 22">
            <a:extLst>
              <a:ext uri="{FF2B5EF4-FFF2-40B4-BE49-F238E27FC236}">
                <a16:creationId xmlns:a16="http://schemas.microsoft.com/office/drawing/2014/main" id="{3A037142-B735-4FE0-BD98-00E39D4F5317}"/>
              </a:ext>
            </a:extLst>
          </p:cNvPr>
          <p:cNvSpPr/>
          <p:nvPr/>
        </p:nvSpPr>
        <p:spPr>
          <a:xfrm>
            <a:off x="101270" y="1758434"/>
            <a:ext cx="11926941" cy="225065"/>
          </a:xfrm>
          <a:prstGeom prst="frame">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67">
              <a:solidFill>
                <a:schemeClr val="tx1"/>
              </a:solidFill>
              <a:latin typeface="+mj-lt"/>
            </a:endParaRPr>
          </a:p>
        </p:txBody>
      </p:sp>
      <p:sp>
        <p:nvSpPr>
          <p:cNvPr id="25" name="Frame 24">
            <a:extLst>
              <a:ext uri="{FF2B5EF4-FFF2-40B4-BE49-F238E27FC236}">
                <a16:creationId xmlns:a16="http://schemas.microsoft.com/office/drawing/2014/main" id="{4FECF673-ACBC-474B-BCB8-0354F56DC96E}"/>
              </a:ext>
            </a:extLst>
          </p:cNvPr>
          <p:cNvSpPr/>
          <p:nvPr/>
        </p:nvSpPr>
        <p:spPr>
          <a:xfrm>
            <a:off x="101270" y="4007834"/>
            <a:ext cx="11926941" cy="225065"/>
          </a:xfrm>
          <a:prstGeom prst="frame">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67">
              <a:solidFill>
                <a:schemeClr val="tx1"/>
              </a:solidFill>
              <a:latin typeface="+mj-lt"/>
            </a:endParaRPr>
          </a:p>
        </p:txBody>
      </p:sp>
    </p:spTree>
    <p:extLst>
      <p:ext uri="{BB962C8B-B14F-4D97-AF65-F5344CB8AC3E}">
        <p14:creationId xmlns:p14="http://schemas.microsoft.com/office/powerpoint/2010/main" val="124923624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13" name="Google Shape;313;p26"/>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r>
              <a:rPr lang="en" sz="2667" b="1" dirty="0">
                <a:latin typeface="+mj-lt"/>
                <a:cs typeface="Times New Roman"/>
                <a:sym typeface="Times New Roman"/>
              </a:rPr>
              <a:t>Cash Flows– 10Q</a:t>
            </a:r>
            <a:endParaRPr sz="2667" dirty="0">
              <a:latin typeface="+mj-lt"/>
            </a:endParaRPr>
          </a:p>
        </p:txBody>
      </p:sp>
      <p:cxnSp>
        <p:nvCxnSpPr>
          <p:cNvPr id="314" name="Google Shape;314;p26"/>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pic>
        <p:nvPicPr>
          <p:cNvPr id="3" name="Picture 2" descr="A picture containing table&#10;&#10;Description automatically generated">
            <a:extLst>
              <a:ext uri="{FF2B5EF4-FFF2-40B4-BE49-F238E27FC236}">
                <a16:creationId xmlns:a16="http://schemas.microsoft.com/office/drawing/2014/main" id="{FD8687A3-D547-A449-9C26-C96611E7E168}"/>
              </a:ext>
            </a:extLst>
          </p:cNvPr>
          <p:cNvPicPr>
            <a:picLocks noChangeAspect="1"/>
          </p:cNvPicPr>
          <p:nvPr/>
        </p:nvPicPr>
        <p:blipFill>
          <a:blip r:embed="rId3"/>
          <a:stretch>
            <a:fillRect/>
          </a:stretch>
        </p:blipFill>
        <p:spPr>
          <a:xfrm>
            <a:off x="1893312" y="994202"/>
            <a:ext cx="8279043" cy="5407431"/>
          </a:xfrm>
          <a:prstGeom prst="rect">
            <a:avLst/>
          </a:prstGeom>
        </p:spPr>
      </p:pic>
      <p:sp>
        <p:nvSpPr>
          <p:cNvPr id="15" name="Google Shape;82;p17">
            <a:extLst>
              <a:ext uri="{FF2B5EF4-FFF2-40B4-BE49-F238E27FC236}">
                <a16:creationId xmlns:a16="http://schemas.microsoft.com/office/drawing/2014/main" id="{7B82A706-6D1E-C643-8BD7-A75349C9EBB8}"/>
              </a:ext>
            </a:extLst>
          </p:cNvPr>
          <p:cNvSpPr/>
          <p:nvPr/>
        </p:nvSpPr>
        <p:spPr>
          <a:xfrm>
            <a:off x="0" y="6482300"/>
            <a:ext cx="12203837" cy="375600"/>
          </a:xfrm>
          <a:prstGeom prst="rect">
            <a:avLst/>
          </a:prstGeom>
          <a:solidFill>
            <a:srgbClr val="0070C0"/>
          </a:solidFill>
          <a:ln>
            <a:noFill/>
          </a:ln>
        </p:spPr>
        <p:txBody>
          <a:bodyPr spcFirstLastPara="1" wrap="square" lIns="121900" tIns="121900" rIns="121900" bIns="121900" anchor="ctr" anchorCtr="0">
            <a:noAutofit/>
          </a:bodyPr>
          <a:lstStyle/>
          <a:p>
            <a:endParaRPr sz="1867">
              <a:latin typeface="+mj-lt"/>
            </a:endParaRPr>
          </a:p>
        </p:txBody>
      </p:sp>
      <p:sp>
        <p:nvSpPr>
          <p:cNvPr id="16" name="Google Shape;83;p17">
            <a:extLst>
              <a:ext uri="{FF2B5EF4-FFF2-40B4-BE49-F238E27FC236}">
                <a16:creationId xmlns:a16="http://schemas.microsoft.com/office/drawing/2014/main" id="{09C60480-29BE-2647-BB0D-369836EC10DA}"/>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Overview</a:t>
            </a:r>
            <a:endParaRPr sz="933" b="1" dirty="0">
              <a:solidFill>
                <a:schemeClr val="tx1"/>
              </a:solidFill>
              <a:latin typeface="+mj-lt"/>
            </a:endParaRPr>
          </a:p>
        </p:txBody>
      </p:sp>
      <p:sp>
        <p:nvSpPr>
          <p:cNvPr id="17" name="Google Shape;84;p17">
            <a:extLst>
              <a:ext uri="{FF2B5EF4-FFF2-40B4-BE49-F238E27FC236}">
                <a16:creationId xmlns:a16="http://schemas.microsoft.com/office/drawing/2014/main" id="{DE7EB51E-C20D-E848-BB91-4C6B8150E12B}"/>
              </a:ext>
            </a:extLst>
          </p:cNvPr>
          <p:cNvSpPr/>
          <p:nvPr/>
        </p:nvSpPr>
        <p:spPr>
          <a:xfrm>
            <a:off x="22048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Stock Performance </a:t>
            </a:r>
            <a:endParaRPr sz="933" b="1" dirty="0">
              <a:solidFill>
                <a:schemeClr val="tx1"/>
              </a:solidFill>
              <a:latin typeface="+mj-lt"/>
            </a:endParaRPr>
          </a:p>
        </p:txBody>
      </p:sp>
      <p:sp>
        <p:nvSpPr>
          <p:cNvPr id="18" name="Google Shape;85;p17">
            <a:extLst>
              <a:ext uri="{FF2B5EF4-FFF2-40B4-BE49-F238E27FC236}">
                <a16:creationId xmlns:a16="http://schemas.microsoft.com/office/drawing/2014/main" id="{5542D634-4989-884C-9DEF-7BA62DAB53FF}"/>
              </a:ext>
            </a:extLst>
          </p:cNvPr>
          <p:cNvSpPr/>
          <p:nvPr/>
        </p:nvSpPr>
        <p:spPr>
          <a:xfrm>
            <a:off x="52672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Notable Events</a:t>
            </a:r>
            <a:endParaRPr sz="933" b="1" dirty="0">
              <a:solidFill>
                <a:schemeClr val="tx1"/>
              </a:solidFill>
              <a:latin typeface="+mj-lt"/>
            </a:endParaRPr>
          </a:p>
        </p:txBody>
      </p:sp>
      <p:sp>
        <p:nvSpPr>
          <p:cNvPr id="19" name="Google Shape;86;p17">
            <a:extLst>
              <a:ext uri="{FF2B5EF4-FFF2-40B4-BE49-F238E27FC236}">
                <a16:creationId xmlns:a16="http://schemas.microsoft.com/office/drawing/2014/main" id="{84FF0712-7342-9E41-AD79-FEC11ADA51A6}"/>
              </a:ext>
            </a:extLst>
          </p:cNvPr>
          <p:cNvSpPr/>
          <p:nvPr/>
        </p:nvSpPr>
        <p:spPr>
          <a:xfrm>
            <a:off x="67984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Management Overview</a:t>
            </a:r>
            <a:endParaRPr sz="933" b="1" dirty="0">
              <a:solidFill>
                <a:schemeClr val="tx1"/>
              </a:solidFill>
              <a:latin typeface="+mj-lt"/>
            </a:endParaRPr>
          </a:p>
        </p:txBody>
      </p:sp>
      <p:sp>
        <p:nvSpPr>
          <p:cNvPr id="20" name="Google Shape;87;p17">
            <a:extLst>
              <a:ext uri="{FF2B5EF4-FFF2-40B4-BE49-F238E27FC236}">
                <a16:creationId xmlns:a16="http://schemas.microsoft.com/office/drawing/2014/main" id="{3418A8F4-3111-A74A-B213-EFAB9069630E}"/>
              </a:ext>
            </a:extLst>
          </p:cNvPr>
          <p:cNvSpPr/>
          <p:nvPr/>
        </p:nvSpPr>
        <p:spPr>
          <a:xfrm>
            <a:off x="8329633" y="6541700"/>
            <a:ext cx="1531200" cy="256800"/>
          </a:xfrm>
          <a:prstGeom prst="chevron">
            <a:avLst>
              <a:gd name="adj" fmla="val 50000"/>
            </a:avLst>
          </a:prstGeom>
          <a:solidFill>
            <a:schemeClr val="tx1">
              <a:lumMod val="65000"/>
              <a:lumOff val="3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bg1"/>
                </a:solidFill>
                <a:latin typeface="+mj-lt"/>
              </a:rPr>
              <a:t>Financial Statements</a:t>
            </a:r>
            <a:endParaRPr sz="933" b="1" dirty="0">
              <a:solidFill>
                <a:schemeClr val="bg1"/>
              </a:solidFill>
              <a:latin typeface="+mj-lt"/>
            </a:endParaRPr>
          </a:p>
        </p:txBody>
      </p:sp>
      <p:sp>
        <p:nvSpPr>
          <p:cNvPr id="21" name="Google Shape;88;p17">
            <a:extLst>
              <a:ext uri="{FF2B5EF4-FFF2-40B4-BE49-F238E27FC236}">
                <a16:creationId xmlns:a16="http://schemas.microsoft.com/office/drawing/2014/main" id="{35AF514F-A5AF-8D48-B4F5-48B15BE27696}"/>
              </a:ext>
            </a:extLst>
          </p:cNvPr>
          <p:cNvSpPr/>
          <p:nvPr/>
        </p:nvSpPr>
        <p:spPr>
          <a:xfrm>
            <a:off x="3736017"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Company Overview</a:t>
            </a:r>
            <a:endParaRPr sz="933" b="1" dirty="0">
              <a:solidFill>
                <a:schemeClr val="tx1"/>
              </a:solidFill>
              <a:latin typeface="+mj-lt"/>
            </a:endParaRPr>
          </a:p>
        </p:txBody>
      </p:sp>
      <p:sp>
        <p:nvSpPr>
          <p:cNvPr id="22" name="Google Shape;89;p17">
            <a:extLst>
              <a:ext uri="{FF2B5EF4-FFF2-40B4-BE49-F238E27FC236}">
                <a16:creationId xmlns:a16="http://schemas.microsoft.com/office/drawing/2014/main" id="{A34C5FFB-62D1-B040-9A91-29B90A89AB0E}"/>
              </a:ext>
            </a:extLst>
          </p:cNvPr>
          <p:cNvSpPr/>
          <p:nvPr/>
        </p:nvSpPr>
        <p:spPr>
          <a:xfrm>
            <a:off x="98608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Recommendation</a:t>
            </a:r>
            <a:endParaRPr sz="933" b="1" dirty="0">
              <a:latin typeface="+mj-lt"/>
            </a:endParaRPr>
          </a:p>
        </p:txBody>
      </p:sp>
      <p:sp>
        <p:nvSpPr>
          <p:cNvPr id="23" name="Frame 22">
            <a:extLst>
              <a:ext uri="{FF2B5EF4-FFF2-40B4-BE49-F238E27FC236}">
                <a16:creationId xmlns:a16="http://schemas.microsoft.com/office/drawing/2014/main" id="{787497ED-21E4-40E4-B200-AA964184ABAC}"/>
              </a:ext>
            </a:extLst>
          </p:cNvPr>
          <p:cNvSpPr/>
          <p:nvPr/>
        </p:nvSpPr>
        <p:spPr>
          <a:xfrm>
            <a:off x="2088777" y="2107138"/>
            <a:ext cx="7772057" cy="223687"/>
          </a:xfrm>
          <a:prstGeom prst="frame">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67">
              <a:solidFill>
                <a:schemeClr val="tx1"/>
              </a:solidFill>
              <a:latin typeface="+mj-lt"/>
            </a:endParaRPr>
          </a:p>
        </p:txBody>
      </p:sp>
      <p:sp>
        <p:nvSpPr>
          <p:cNvPr id="24" name="Frame 23">
            <a:extLst>
              <a:ext uri="{FF2B5EF4-FFF2-40B4-BE49-F238E27FC236}">
                <a16:creationId xmlns:a16="http://schemas.microsoft.com/office/drawing/2014/main" id="{C746F9D3-DAB9-491B-B8A8-998A459C22A4}"/>
              </a:ext>
            </a:extLst>
          </p:cNvPr>
          <p:cNvSpPr/>
          <p:nvPr/>
        </p:nvSpPr>
        <p:spPr>
          <a:xfrm>
            <a:off x="2088777" y="5751267"/>
            <a:ext cx="7772057" cy="223687"/>
          </a:xfrm>
          <a:prstGeom prst="frame">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67">
              <a:solidFill>
                <a:schemeClr val="tx1"/>
              </a:solidFill>
              <a:latin typeface="+mj-lt"/>
            </a:endParaRPr>
          </a:p>
        </p:txBody>
      </p:sp>
    </p:spTree>
    <p:extLst>
      <p:ext uri="{BB962C8B-B14F-4D97-AF65-F5344CB8AC3E}">
        <p14:creationId xmlns:p14="http://schemas.microsoft.com/office/powerpoint/2010/main" val="718479692"/>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13" name="Google Shape;313;p26"/>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r>
              <a:rPr lang="en" sz="2667" b="1" dirty="0">
                <a:latin typeface="+mj-lt"/>
                <a:cs typeface="Times New Roman"/>
                <a:sym typeface="Times New Roman"/>
              </a:rPr>
              <a:t>Cash Flows– 10Q</a:t>
            </a:r>
            <a:endParaRPr sz="2667" dirty="0">
              <a:latin typeface="+mj-lt"/>
            </a:endParaRPr>
          </a:p>
        </p:txBody>
      </p:sp>
      <p:cxnSp>
        <p:nvCxnSpPr>
          <p:cNvPr id="314" name="Google Shape;314;p26"/>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pic>
        <p:nvPicPr>
          <p:cNvPr id="4" name="Picture 3" descr="Graphical user interface, text, application&#10;&#10;Description automatically generated">
            <a:extLst>
              <a:ext uri="{FF2B5EF4-FFF2-40B4-BE49-F238E27FC236}">
                <a16:creationId xmlns:a16="http://schemas.microsoft.com/office/drawing/2014/main" id="{C1421E5C-E363-A040-B1C6-E47FF5E4FD3A}"/>
              </a:ext>
            </a:extLst>
          </p:cNvPr>
          <p:cNvPicPr>
            <a:picLocks noChangeAspect="1"/>
          </p:cNvPicPr>
          <p:nvPr/>
        </p:nvPicPr>
        <p:blipFill>
          <a:blip r:embed="rId3"/>
          <a:stretch>
            <a:fillRect/>
          </a:stretch>
        </p:blipFill>
        <p:spPr>
          <a:xfrm>
            <a:off x="1261867" y="1159867"/>
            <a:ext cx="9541933" cy="5011231"/>
          </a:xfrm>
          <a:prstGeom prst="rect">
            <a:avLst/>
          </a:prstGeom>
        </p:spPr>
      </p:pic>
      <p:sp>
        <p:nvSpPr>
          <p:cNvPr id="15" name="Google Shape;82;p17">
            <a:extLst>
              <a:ext uri="{FF2B5EF4-FFF2-40B4-BE49-F238E27FC236}">
                <a16:creationId xmlns:a16="http://schemas.microsoft.com/office/drawing/2014/main" id="{B6C8C0AC-B93E-6046-A937-991E14A9254B}"/>
              </a:ext>
            </a:extLst>
          </p:cNvPr>
          <p:cNvSpPr/>
          <p:nvPr/>
        </p:nvSpPr>
        <p:spPr>
          <a:xfrm>
            <a:off x="0" y="6482300"/>
            <a:ext cx="12203837" cy="375600"/>
          </a:xfrm>
          <a:prstGeom prst="rect">
            <a:avLst/>
          </a:prstGeom>
          <a:solidFill>
            <a:srgbClr val="0070C0"/>
          </a:solidFill>
          <a:ln>
            <a:noFill/>
          </a:ln>
        </p:spPr>
        <p:txBody>
          <a:bodyPr spcFirstLastPara="1" wrap="square" lIns="121900" tIns="121900" rIns="121900" bIns="121900" anchor="ctr" anchorCtr="0">
            <a:noAutofit/>
          </a:bodyPr>
          <a:lstStyle/>
          <a:p>
            <a:endParaRPr sz="1867">
              <a:latin typeface="+mj-lt"/>
            </a:endParaRPr>
          </a:p>
        </p:txBody>
      </p:sp>
      <p:sp>
        <p:nvSpPr>
          <p:cNvPr id="16" name="Google Shape;83;p17">
            <a:extLst>
              <a:ext uri="{FF2B5EF4-FFF2-40B4-BE49-F238E27FC236}">
                <a16:creationId xmlns:a16="http://schemas.microsoft.com/office/drawing/2014/main" id="{D59BAA30-7FAD-F348-805D-4CA64F9ADC29}"/>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Overview</a:t>
            </a:r>
            <a:endParaRPr sz="933" b="1" dirty="0">
              <a:solidFill>
                <a:schemeClr val="tx1"/>
              </a:solidFill>
              <a:latin typeface="+mj-lt"/>
            </a:endParaRPr>
          </a:p>
        </p:txBody>
      </p:sp>
      <p:sp>
        <p:nvSpPr>
          <p:cNvPr id="17" name="Google Shape;84;p17">
            <a:extLst>
              <a:ext uri="{FF2B5EF4-FFF2-40B4-BE49-F238E27FC236}">
                <a16:creationId xmlns:a16="http://schemas.microsoft.com/office/drawing/2014/main" id="{6EFE89D0-1194-3A4A-9A48-77C488A8A4C2}"/>
              </a:ext>
            </a:extLst>
          </p:cNvPr>
          <p:cNvSpPr/>
          <p:nvPr/>
        </p:nvSpPr>
        <p:spPr>
          <a:xfrm>
            <a:off x="22048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Stock Performance </a:t>
            </a:r>
            <a:endParaRPr sz="933" b="1" dirty="0">
              <a:solidFill>
                <a:schemeClr val="tx1"/>
              </a:solidFill>
              <a:latin typeface="+mj-lt"/>
            </a:endParaRPr>
          </a:p>
        </p:txBody>
      </p:sp>
      <p:sp>
        <p:nvSpPr>
          <p:cNvPr id="18" name="Google Shape;85;p17">
            <a:extLst>
              <a:ext uri="{FF2B5EF4-FFF2-40B4-BE49-F238E27FC236}">
                <a16:creationId xmlns:a16="http://schemas.microsoft.com/office/drawing/2014/main" id="{19BAA8CE-B371-8F4F-B7AD-2BE61D2D4AFC}"/>
              </a:ext>
            </a:extLst>
          </p:cNvPr>
          <p:cNvSpPr/>
          <p:nvPr/>
        </p:nvSpPr>
        <p:spPr>
          <a:xfrm>
            <a:off x="52672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Notable Events</a:t>
            </a:r>
            <a:endParaRPr sz="933" b="1" dirty="0">
              <a:solidFill>
                <a:schemeClr val="tx1"/>
              </a:solidFill>
              <a:latin typeface="+mj-lt"/>
            </a:endParaRPr>
          </a:p>
        </p:txBody>
      </p:sp>
      <p:sp>
        <p:nvSpPr>
          <p:cNvPr id="19" name="Google Shape;86;p17">
            <a:extLst>
              <a:ext uri="{FF2B5EF4-FFF2-40B4-BE49-F238E27FC236}">
                <a16:creationId xmlns:a16="http://schemas.microsoft.com/office/drawing/2014/main" id="{011930AB-EC16-B743-A162-7D3282B38396}"/>
              </a:ext>
            </a:extLst>
          </p:cNvPr>
          <p:cNvSpPr/>
          <p:nvPr/>
        </p:nvSpPr>
        <p:spPr>
          <a:xfrm>
            <a:off x="67984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Management Overview</a:t>
            </a:r>
            <a:endParaRPr sz="933" b="1" dirty="0">
              <a:solidFill>
                <a:schemeClr val="tx1"/>
              </a:solidFill>
              <a:latin typeface="+mj-lt"/>
            </a:endParaRPr>
          </a:p>
        </p:txBody>
      </p:sp>
      <p:sp>
        <p:nvSpPr>
          <p:cNvPr id="20" name="Google Shape;87;p17">
            <a:extLst>
              <a:ext uri="{FF2B5EF4-FFF2-40B4-BE49-F238E27FC236}">
                <a16:creationId xmlns:a16="http://schemas.microsoft.com/office/drawing/2014/main" id="{4F251D14-F681-0546-BCEC-67C674571C90}"/>
              </a:ext>
            </a:extLst>
          </p:cNvPr>
          <p:cNvSpPr/>
          <p:nvPr/>
        </p:nvSpPr>
        <p:spPr>
          <a:xfrm>
            <a:off x="8329633" y="6541700"/>
            <a:ext cx="1531200" cy="256800"/>
          </a:xfrm>
          <a:prstGeom prst="chevron">
            <a:avLst>
              <a:gd name="adj" fmla="val 50000"/>
            </a:avLst>
          </a:prstGeom>
          <a:solidFill>
            <a:schemeClr val="tx1">
              <a:lumMod val="65000"/>
              <a:lumOff val="3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bg1"/>
                </a:solidFill>
                <a:latin typeface="+mj-lt"/>
              </a:rPr>
              <a:t>Financial Statements</a:t>
            </a:r>
            <a:endParaRPr sz="933" b="1" dirty="0">
              <a:solidFill>
                <a:schemeClr val="bg1"/>
              </a:solidFill>
              <a:latin typeface="+mj-lt"/>
            </a:endParaRPr>
          </a:p>
        </p:txBody>
      </p:sp>
      <p:sp>
        <p:nvSpPr>
          <p:cNvPr id="21" name="Google Shape;88;p17">
            <a:extLst>
              <a:ext uri="{FF2B5EF4-FFF2-40B4-BE49-F238E27FC236}">
                <a16:creationId xmlns:a16="http://schemas.microsoft.com/office/drawing/2014/main" id="{7539BB3F-8AC9-114D-B9B2-2B8E3C7DD5FE}"/>
              </a:ext>
            </a:extLst>
          </p:cNvPr>
          <p:cNvSpPr/>
          <p:nvPr/>
        </p:nvSpPr>
        <p:spPr>
          <a:xfrm>
            <a:off x="3736017"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Company Overview</a:t>
            </a:r>
            <a:endParaRPr sz="933" b="1" dirty="0">
              <a:solidFill>
                <a:schemeClr val="tx1"/>
              </a:solidFill>
              <a:latin typeface="+mj-lt"/>
            </a:endParaRPr>
          </a:p>
        </p:txBody>
      </p:sp>
      <p:sp>
        <p:nvSpPr>
          <p:cNvPr id="22" name="Google Shape;89;p17">
            <a:extLst>
              <a:ext uri="{FF2B5EF4-FFF2-40B4-BE49-F238E27FC236}">
                <a16:creationId xmlns:a16="http://schemas.microsoft.com/office/drawing/2014/main" id="{D345A939-1252-9F49-B7F7-B71C0272138D}"/>
              </a:ext>
            </a:extLst>
          </p:cNvPr>
          <p:cNvSpPr/>
          <p:nvPr/>
        </p:nvSpPr>
        <p:spPr>
          <a:xfrm>
            <a:off x="98608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Recommendation</a:t>
            </a:r>
            <a:endParaRPr sz="933" b="1" dirty="0">
              <a:latin typeface="+mj-lt"/>
            </a:endParaRPr>
          </a:p>
        </p:txBody>
      </p:sp>
    </p:spTree>
    <p:extLst>
      <p:ext uri="{BB962C8B-B14F-4D97-AF65-F5344CB8AC3E}">
        <p14:creationId xmlns:p14="http://schemas.microsoft.com/office/powerpoint/2010/main" val="1688470560"/>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13" name="Google Shape;313;p26"/>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r>
              <a:rPr lang="en" sz="2667" b="1" dirty="0">
                <a:latin typeface="+mj-lt"/>
                <a:cs typeface="Times New Roman"/>
                <a:sym typeface="Times New Roman"/>
              </a:rPr>
              <a:t>Capital Structure</a:t>
            </a:r>
            <a:endParaRPr sz="2667" dirty="0">
              <a:latin typeface="+mj-lt"/>
            </a:endParaRPr>
          </a:p>
        </p:txBody>
      </p:sp>
      <p:cxnSp>
        <p:nvCxnSpPr>
          <p:cNvPr id="314" name="Google Shape;314;p26"/>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sp>
        <p:nvSpPr>
          <p:cNvPr id="15" name="Google Shape;82;p17">
            <a:extLst>
              <a:ext uri="{FF2B5EF4-FFF2-40B4-BE49-F238E27FC236}">
                <a16:creationId xmlns:a16="http://schemas.microsoft.com/office/drawing/2014/main" id="{B6C8C0AC-B93E-6046-A937-991E14A9254B}"/>
              </a:ext>
            </a:extLst>
          </p:cNvPr>
          <p:cNvSpPr/>
          <p:nvPr/>
        </p:nvSpPr>
        <p:spPr>
          <a:xfrm>
            <a:off x="0" y="6482300"/>
            <a:ext cx="12203837" cy="375600"/>
          </a:xfrm>
          <a:prstGeom prst="rect">
            <a:avLst/>
          </a:prstGeom>
          <a:solidFill>
            <a:srgbClr val="0070C0"/>
          </a:solidFill>
          <a:ln>
            <a:noFill/>
          </a:ln>
        </p:spPr>
        <p:txBody>
          <a:bodyPr spcFirstLastPara="1" wrap="square" lIns="121900" tIns="121900" rIns="121900" bIns="121900" anchor="ctr" anchorCtr="0">
            <a:noAutofit/>
          </a:bodyPr>
          <a:lstStyle/>
          <a:p>
            <a:endParaRPr sz="1867">
              <a:latin typeface="+mj-lt"/>
            </a:endParaRPr>
          </a:p>
        </p:txBody>
      </p:sp>
      <p:sp>
        <p:nvSpPr>
          <p:cNvPr id="16" name="Google Shape;83;p17">
            <a:extLst>
              <a:ext uri="{FF2B5EF4-FFF2-40B4-BE49-F238E27FC236}">
                <a16:creationId xmlns:a16="http://schemas.microsoft.com/office/drawing/2014/main" id="{D59BAA30-7FAD-F348-805D-4CA64F9ADC29}"/>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Overview</a:t>
            </a:r>
            <a:endParaRPr sz="933" b="1" dirty="0">
              <a:solidFill>
                <a:schemeClr val="tx1"/>
              </a:solidFill>
              <a:latin typeface="+mj-lt"/>
            </a:endParaRPr>
          </a:p>
        </p:txBody>
      </p:sp>
      <p:sp>
        <p:nvSpPr>
          <p:cNvPr id="17" name="Google Shape;84;p17">
            <a:extLst>
              <a:ext uri="{FF2B5EF4-FFF2-40B4-BE49-F238E27FC236}">
                <a16:creationId xmlns:a16="http://schemas.microsoft.com/office/drawing/2014/main" id="{6EFE89D0-1194-3A4A-9A48-77C488A8A4C2}"/>
              </a:ext>
            </a:extLst>
          </p:cNvPr>
          <p:cNvSpPr/>
          <p:nvPr/>
        </p:nvSpPr>
        <p:spPr>
          <a:xfrm>
            <a:off x="22048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Stock Performance </a:t>
            </a:r>
            <a:endParaRPr sz="933" b="1" dirty="0">
              <a:solidFill>
                <a:schemeClr val="tx1"/>
              </a:solidFill>
              <a:latin typeface="+mj-lt"/>
            </a:endParaRPr>
          </a:p>
        </p:txBody>
      </p:sp>
      <p:sp>
        <p:nvSpPr>
          <p:cNvPr id="18" name="Google Shape;85;p17">
            <a:extLst>
              <a:ext uri="{FF2B5EF4-FFF2-40B4-BE49-F238E27FC236}">
                <a16:creationId xmlns:a16="http://schemas.microsoft.com/office/drawing/2014/main" id="{19BAA8CE-B371-8F4F-B7AD-2BE61D2D4AFC}"/>
              </a:ext>
            </a:extLst>
          </p:cNvPr>
          <p:cNvSpPr/>
          <p:nvPr/>
        </p:nvSpPr>
        <p:spPr>
          <a:xfrm>
            <a:off x="52672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Notable Events</a:t>
            </a:r>
            <a:endParaRPr sz="933" b="1" dirty="0">
              <a:solidFill>
                <a:schemeClr val="tx1"/>
              </a:solidFill>
              <a:latin typeface="+mj-lt"/>
            </a:endParaRPr>
          </a:p>
        </p:txBody>
      </p:sp>
      <p:sp>
        <p:nvSpPr>
          <p:cNvPr id="19" name="Google Shape;86;p17">
            <a:extLst>
              <a:ext uri="{FF2B5EF4-FFF2-40B4-BE49-F238E27FC236}">
                <a16:creationId xmlns:a16="http://schemas.microsoft.com/office/drawing/2014/main" id="{011930AB-EC16-B743-A162-7D3282B38396}"/>
              </a:ext>
            </a:extLst>
          </p:cNvPr>
          <p:cNvSpPr/>
          <p:nvPr/>
        </p:nvSpPr>
        <p:spPr>
          <a:xfrm>
            <a:off x="67984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Management Overview</a:t>
            </a:r>
            <a:endParaRPr sz="933" b="1" dirty="0">
              <a:solidFill>
                <a:schemeClr val="tx1"/>
              </a:solidFill>
              <a:latin typeface="+mj-lt"/>
            </a:endParaRPr>
          </a:p>
        </p:txBody>
      </p:sp>
      <p:sp>
        <p:nvSpPr>
          <p:cNvPr id="20" name="Google Shape;87;p17">
            <a:extLst>
              <a:ext uri="{FF2B5EF4-FFF2-40B4-BE49-F238E27FC236}">
                <a16:creationId xmlns:a16="http://schemas.microsoft.com/office/drawing/2014/main" id="{4F251D14-F681-0546-BCEC-67C674571C90}"/>
              </a:ext>
            </a:extLst>
          </p:cNvPr>
          <p:cNvSpPr/>
          <p:nvPr/>
        </p:nvSpPr>
        <p:spPr>
          <a:xfrm>
            <a:off x="8329633" y="6541700"/>
            <a:ext cx="1531200" cy="256800"/>
          </a:xfrm>
          <a:prstGeom prst="chevron">
            <a:avLst>
              <a:gd name="adj" fmla="val 50000"/>
            </a:avLst>
          </a:prstGeom>
          <a:solidFill>
            <a:schemeClr val="tx1">
              <a:lumMod val="65000"/>
              <a:lumOff val="3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bg1"/>
                </a:solidFill>
                <a:latin typeface="+mj-lt"/>
              </a:rPr>
              <a:t>Financial Statements</a:t>
            </a:r>
            <a:endParaRPr sz="933" b="1" dirty="0">
              <a:solidFill>
                <a:schemeClr val="bg1"/>
              </a:solidFill>
              <a:latin typeface="+mj-lt"/>
            </a:endParaRPr>
          </a:p>
        </p:txBody>
      </p:sp>
      <p:sp>
        <p:nvSpPr>
          <p:cNvPr id="21" name="Google Shape;88;p17">
            <a:extLst>
              <a:ext uri="{FF2B5EF4-FFF2-40B4-BE49-F238E27FC236}">
                <a16:creationId xmlns:a16="http://schemas.microsoft.com/office/drawing/2014/main" id="{7539BB3F-8AC9-114D-B9B2-2B8E3C7DD5FE}"/>
              </a:ext>
            </a:extLst>
          </p:cNvPr>
          <p:cNvSpPr/>
          <p:nvPr/>
        </p:nvSpPr>
        <p:spPr>
          <a:xfrm>
            <a:off x="3736017"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Company Overview</a:t>
            </a:r>
            <a:endParaRPr sz="933" b="1" dirty="0">
              <a:solidFill>
                <a:schemeClr val="tx1"/>
              </a:solidFill>
              <a:latin typeface="+mj-lt"/>
            </a:endParaRPr>
          </a:p>
        </p:txBody>
      </p:sp>
      <p:sp>
        <p:nvSpPr>
          <p:cNvPr id="22" name="Google Shape;89;p17">
            <a:extLst>
              <a:ext uri="{FF2B5EF4-FFF2-40B4-BE49-F238E27FC236}">
                <a16:creationId xmlns:a16="http://schemas.microsoft.com/office/drawing/2014/main" id="{D345A939-1252-9F49-B7F7-B71C0272138D}"/>
              </a:ext>
            </a:extLst>
          </p:cNvPr>
          <p:cNvSpPr/>
          <p:nvPr/>
        </p:nvSpPr>
        <p:spPr>
          <a:xfrm>
            <a:off x="98608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Recommendation</a:t>
            </a:r>
            <a:endParaRPr sz="933" b="1" dirty="0">
              <a:latin typeface="+mj-lt"/>
            </a:endParaRPr>
          </a:p>
        </p:txBody>
      </p:sp>
      <p:pic>
        <p:nvPicPr>
          <p:cNvPr id="3" name="Picture 2" descr="Graphical user interface, table&#10;&#10;Description automatically generated">
            <a:extLst>
              <a:ext uri="{FF2B5EF4-FFF2-40B4-BE49-F238E27FC236}">
                <a16:creationId xmlns:a16="http://schemas.microsoft.com/office/drawing/2014/main" id="{423A1A7E-BA11-F54E-B60D-AD0078B7D163}"/>
              </a:ext>
            </a:extLst>
          </p:cNvPr>
          <p:cNvPicPr>
            <a:picLocks noChangeAspect="1"/>
          </p:cNvPicPr>
          <p:nvPr/>
        </p:nvPicPr>
        <p:blipFill>
          <a:blip r:embed="rId3"/>
          <a:stretch>
            <a:fillRect/>
          </a:stretch>
        </p:blipFill>
        <p:spPr>
          <a:xfrm>
            <a:off x="421792" y="1159867"/>
            <a:ext cx="11354608" cy="4948800"/>
          </a:xfrm>
          <a:prstGeom prst="rect">
            <a:avLst/>
          </a:prstGeom>
        </p:spPr>
      </p:pic>
    </p:spTree>
    <p:extLst>
      <p:ext uri="{BB962C8B-B14F-4D97-AF65-F5344CB8AC3E}">
        <p14:creationId xmlns:p14="http://schemas.microsoft.com/office/powerpoint/2010/main" val="607411860"/>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13" name="Google Shape;313;p26"/>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r>
              <a:rPr lang="en-CA" sz="2667" b="1" dirty="0">
                <a:latin typeface="+mj-lt"/>
                <a:cs typeface="Times New Roman"/>
                <a:sym typeface="Times New Roman"/>
              </a:rPr>
              <a:t>Profitability &amp; Margin Comps </a:t>
            </a:r>
            <a:endParaRPr sz="2667" dirty="0">
              <a:latin typeface="+mj-lt"/>
            </a:endParaRPr>
          </a:p>
        </p:txBody>
      </p:sp>
      <p:cxnSp>
        <p:nvCxnSpPr>
          <p:cNvPr id="314" name="Google Shape;314;p26"/>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sp>
        <p:nvSpPr>
          <p:cNvPr id="15" name="Google Shape;82;p17">
            <a:extLst>
              <a:ext uri="{FF2B5EF4-FFF2-40B4-BE49-F238E27FC236}">
                <a16:creationId xmlns:a16="http://schemas.microsoft.com/office/drawing/2014/main" id="{B6C8C0AC-B93E-6046-A937-991E14A9254B}"/>
              </a:ext>
            </a:extLst>
          </p:cNvPr>
          <p:cNvSpPr/>
          <p:nvPr/>
        </p:nvSpPr>
        <p:spPr>
          <a:xfrm>
            <a:off x="0" y="6482300"/>
            <a:ext cx="12203837" cy="375600"/>
          </a:xfrm>
          <a:prstGeom prst="rect">
            <a:avLst/>
          </a:prstGeom>
          <a:solidFill>
            <a:srgbClr val="0070C0"/>
          </a:solidFill>
          <a:ln>
            <a:noFill/>
          </a:ln>
        </p:spPr>
        <p:txBody>
          <a:bodyPr spcFirstLastPara="1" wrap="square" lIns="121900" tIns="121900" rIns="121900" bIns="121900" anchor="ctr" anchorCtr="0">
            <a:noAutofit/>
          </a:bodyPr>
          <a:lstStyle/>
          <a:p>
            <a:endParaRPr sz="1867">
              <a:latin typeface="+mj-lt"/>
            </a:endParaRPr>
          </a:p>
        </p:txBody>
      </p:sp>
      <p:sp>
        <p:nvSpPr>
          <p:cNvPr id="16" name="Google Shape;83;p17">
            <a:extLst>
              <a:ext uri="{FF2B5EF4-FFF2-40B4-BE49-F238E27FC236}">
                <a16:creationId xmlns:a16="http://schemas.microsoft.com/office/drawing/2014/main" id="{D59BAA30-7FAD-F348-805D-4CA64F9ADC29}"/>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Overview</a:t>
            </a:r>
            <a:endParaRPr sz="933" b="1" dirty="0">
              <a:solidFill>
                <a:schemeClr val="tx1"/>
              </a:solidFill>
              <a:latin typeface="+mj-lt"/>
            </a:endParaRPr>
          </a:p>
        </p:txBody>
      </p:sp>
      <p:sp>
        <p:nvSpPr>
          <p:cNvPr id="17" name="Google Shape;84;p17">
            <a:extLst>
              <a:ext uri="{FF2B5EF4-FFF2-40B4-BE49-F238E27FC236}">
                <a16:creationId xmlns:a16="http://schemas.microsoft.com/office/drawing/2014/main" id="{6EFE89D0-1194-3A4A-9A48-77C488A8A4C2}"/>
              </a:ext>
            </a:extLst>
          </p:cNvPr>
          <p:cNvSpPr/>
          <p:nvPr/>
        </p:nvSpPr>
        <p:spPr>
          <a:xfrm>
            <a:off x="22048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Stock Performance </a:t>
            </a:r>
            <a:endParaRPr sz="933" b="1" dirty="0">
              <a:solidFill>
                <a:schemeClr val="tx1"/>
              </a:solidFill>
              <a:latin typeface="+mj-lt"/>
            </a:endParaRPr>
          </a:p>
        </p:txBody>
      </p:sp>
      <p:sp>
        <p:nvSpPr>
          <p:cNvPr id="18" name="Google Shape;85;p17">
            <a:extLst>
              <a:ext uri="{FF2B5EF4-FFF2-40B4-BE49-F238E27FC236}">
                <a16:creationId xmlns:a16="http://schemas.microsoft.com/office/drawing/2014/main" id="{19BAA8CE-B371-8F4F-B7AD-2BE61D2D4AFC}"/>
              </a:ext>
            </a:extLst>
          </p:cNvPr>
          <p:cNvSpPr/>
          <p:nvPr/>
        </p:nvSpPr>
        <p:spPr>
          <a:xfrm>
            <a:off x="52672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Notable Events</a:t>
            </a:r>
            <a:endParaRPr sz="933" b="1" dirty="0">
              <a:solidFill>
                <a:schemeClr val="tx1"/>
              </a:solidFill>
              <a:latin typeface="+mj-lt"/>
            </a:endParaRPr>
          </a:p>
        </p:txBody>
      </p:sp>
      <p:sp>
        <p:nvSpPr>
          <p:cNvPr id="19" name="Google Shape;86;p17">
            <a:extLst>
              <a:ext uri="{FF2B5EF4-FFF2-40B4-BE49-F238E27FC236}">
                <a16:creationId xmlns:a16="http://schemas.microsoft.com/office/drawing/2014/main" id="{011930AB-EC16-B743-A162-7D3282B38396}"/>
              </a:ext>
            </a:extLst>
          </p:cNvPr>
          <p:cNvSpPr/>
          <p:nvPr/>
        </p:nvSpPr>
        <p:spPr>
          <a:xfrm>
            <a:off x="67984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Management Overview</a:t>
            </a:r>
            <a:endParaRPr sz="933" b="1" dirty="0">
              <a:solidFill>
                <a:schemeClr val="tx1"/>
              </a:solidFill>
              <a:latin typeface="+mj-lt"/>
            </a:endParaRPr>
          </a:p>
        </p:txBody>
      </p:sp>
      <p:sp>
        <p:nvSpPr>
          <p:cNvPr id="20" name="Google Shape;87;p17">
            <a:extLst>
              <a:ext uri="{FF2B5EF4-FFF2-40B4-BE49-F238E27FC236}">
                <a16:creationId xmlns:a16="http://schemas.microsoft.com/office/drawing/2014/main" id="{4F251D14-F681-0546-BCEC-67C674571C90}"/>
              </a:ext>
            </a:extLst>
          </p:cNvPr>
          <p:cNvSpPr/>
          <p:nvPr/>
        </p:nvSpPr>
        <p:spPr>
          <a:xfrm>
            <a:off x="8329633" y="6541700"/>
            <a:ext cx="1531200" cy="256800"/>
          </a:xfrm>
          <a:prstGeom prst="chevron">
            <a:avLst>
              <a:gd name="adj" fmla="val 50000"/>
            </a:avLst>
          </a:prstGeom>
          <a:solidFill>
            <a:schemeClr val="tx1">
              <a:lumMod val="65000"/>
              <a:lumOff val="3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bg1"/>
                </a:solidFill>
                <a:latin typeface="+mj-lt"/>
              </a:rPr>
              <a:t>Financial Statements</a:t>
            </a:r>
            <a:endParaRPr sz="933" b="1" dirty="0">
              <a:solidFill>
                <a:schemeClr val="bg1"/>
              </a:solidFill>
              <a:latin typeface="+mj-lt"/>
            </a:endParaRPr>
          </a:p>
        </p:txBody>
      </p:sp>
      <p:sp>
        <p:nvSpPr>
          <p:cNvPr id="21" name="Google Shape;88;p17">
            <a:extLst>
              <a:ext uri="{FF2B5EF4-FFF2-40B4-BE49-F238E27FC236}">
                <a16:creationId xmlns:a16="http://schemas.microsoft.com/office/drawing/2014/main" id="{7539BB3F-8AC9-114D-B9B2-2B8E3C7DD5FE}"/>
              </a:ext>
            </a:extLst>
          </p:cNvPr>
          <p:cNvSpPr/>
          <p:nvPr/>
        </p:nvSpPr>
        <p:spPr>
          <a:xfrm>
            <a:off x="3736017"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Company Overview</a:t>
            </a:r>
            <a:endParaRPr sz="933" b="1" dirty="0">
              <a:solidFill>
                <a:schemeClr val="tx1"/>
              </a:solidFill>
              <a:latin typeface="+mj-lt"/>
            </a:endParaRPr>
          </a:p>
        </p:txBody>
      </p:sp>
      <p:sp>
        <p:nvSpPr>
          <p:cNvPr id="22" name="Google Shape;89;p17">
            <a:extLst>
              <a:ext uri="{FF2B5EF4-FFF2-40B4-BE49-F238E27FC236}">
                <a16:creationId xmlns:a16="http://schemas.microsoft.com/office/drawing/2014/main" id="{D345A939-1252-9F49-B7F7-B71C0272138D}"/>
              </a:ext>
            </a:extLst>
          </p:cNvPr>
          <p:cNvSpPr/>
          <p:nvPr/>
        </p:nvSpPr>
        <p:spPr>
          <a:xfrm>
            <a:off x="98608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Recommendation</a:t>
            </a:r>
            <a:endParaRPr sz="933" b="1" dirty="0">
              <a:latin typeface="+mj-lt"/>
            </a:endParaRPr>
          </a:p>
        </p:txBody>
      </p:sp>
      <p:graphicFrame>
        <p:nvGraphicFramePr>
          <p:cNvPr id="2" name="Table 1">
            <a:extLst>
              <a:ext uri="{FF2B5EF4-FFF2-40B4-BE49-F238E27FC236}">
                <a16:creationId xmlns:a16="http://schemas.microsoft.com/office/drawing/2014/main" id="{69DC47B2-94CD-4E78-915A-A6F59783A9B4}"/>
              </a:ext>
            </a:extLst>
          </p:cNvPr>
          <p:cNvGraphicFramePr>
            <a:graphicFrameLocks noGrp="1"/>
          </p:cNvGraphicFramePr>
          <p:nvPr/>
        </p:nvGraphicFramePr>
        <p:xfrm>
          <a:off x="414865" y="2087701"/>
          <a:ext cx="11276405" cy="3468305"/>
        </p:xfrm>
        <a:graphic>
          <a:graphicData uri="http://schemas.openxmlformats.org/drawingml/2006/table">
            <a:tbl>
              <a:tblPr/>
              <a:tblGrid>
                <a:gridCol w="1610915">
                  <a:extLst>
                    <a:ext uri="{9D8B030D-6E8A-4147-A177-3AD203B41FA5}">
                      <a16:colId xmlns:a16="http://schemas.microsoft.com/office/drawing/2014/main" val="3041108415"/>
                    </a:ext>
                  </a:extLst>
                </a:gridCol>
                <a:gridCol w="1610915">
                  <a:extLst>
                    <a:ext uri="{9D8B030D-6E8A-4147-A177-3AD203B41FA5}">
                      <a16:colId xmlns:a16="http://schemas.microsoft.com/office/drawing/2014/main" val="3566058937"/>
                    </a:ext>
                  </a:extLst>
                </a:gridCol>
                <a:gridCol w="1610915">
                  <a:extLst>
                    <a:ext uri="{9D8B030D-6E8A-4147-A177-3AD203B41FA5}">
                      <a16:colId xmlns:a16="http://schemas.microsoft.com/office/drawing/2014/main" val="975637801"/>
                    </a:ext>
                  </a:extLst>
                </a:gridCol>
                <a:gridCol w="1610915">
                  <a:extLst>
                    <a:ext uri="{9D8B030D-6E8A-4147-A177-3AD203B41FA5}">
                      <a16:colId xmlns:a16="http://schemas.microsoft.com/office/drawing/2014/main" val="520272131"/>
                    </a:ext>
                  </a:extLst>
                </a:gridCol>
                <a:gridCol w="1610915">
                  <a:extLst>
                    <a:ext uri="{9D8B030D-6E8A-4147-A177-3AD203B41FA5}">
                      <a16:colId xmlns:a16="http://schemas.microsoft.com/office/drawing/2014/main" val="1124281006"/>
                    </a:ext>
                  </a:extLst>
                </a:gridCol>
                <a:gridCol w="1610915">
                  <a:extLst>
                    <a:ext uri="{9D8B030D-6E8A-4147-A177-3AD203B41FA5}">
                      <a16:colId xmlns:a16="http://schemas.microsoft.com/office/drawing/2014/main" val="37718317"/>
                    </a:ext>
                  </a:extLst>
                </a:gridCol>
                <a:gridCol w="1610915">
                  <a:extLst>
                    <a:ext uri="{9D8B030D-6E8A-4147-A177-3AD203B41FA5}">
                      <a16:colId xmlns:a16="http://schemas.microsoft.com/office/drawing/2014/main" val="94293288"/>
                    </a:ext>
                  </a:extLst>
                </a:gridCol>
              </a:tblGrid>
              <a:tr h="980251">
                <a:tc>
                  <a:txBody>
                    <a:bodyPr/>
                    <a:lstStyle/>
                    <a:p>
                      <a:pPr fontAlgn="ctr"/>
                      <a:r>
                        <a:rPr lang="en-CA" sz="1900" dirty="0">
                          <a:effectLst/>
                        </a:rPr>
                        <a:t> </a:t>
                      </a:r>
                    </a:p>
                  </a:txBody>
                  <a:tcPr marL="126811" marR="126811" marT="63405" marB="63405" anchor="ctr">
                    <a:lnL w="9525" cap="flat" cmpd="sng" algn="ctr">
                      <a:solidFill>
                        <a:srgbClr val="78909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78909C"/>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0070C0"/>
                    </a:solidFill>
                  </a:tcPr>
                </a:tc>
                <a:tc>
                  <a:txBody>
                    <a:bodyPr/>
                    <a:lstStyle/>
                    <a:p>
                      <a:pPr algn="ctr" rtl="0" fontAlgn="ctr">
                        <a:spcBef>
                          <a:spcPts val="0"/>
                        </a:spcBef>
                        <a:spcAft>
                          <a:spcPts val="0"/>
                        </a:spcAft>
                      </a:pPr>
                      <a:r>
                        <a:rPr lang="en-CA" sz="1900" b="1" i="0" u="none" strike="noStrike" dirty="0">
                          <a:solidFill>
                            <a:srgbClr val="FFFFFF"/>
                          </a:solidFill>
                          <a:effectLst/>
                          <a:latin typeface="Arial" panose="020B0604020202020204" pitchFamily="34" charset="0"/>
                        </a:rPr>
                        <a:t>LTM Gross Margin</a:t>
                      </a:r>
                      <a:endParaRPr lang="en-CA" sz="1900" dirty="0">
                        <a:effectLst/>
                      </a:endParaRPr>
                    </a:p>
                  </a:txBody>
                  <a:tcPr marL="126811" marR="126811" marT="63405" marB="6340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78909C"/>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0070C0"/>
                    </a:solidFill>
                  </a:tcPr>
                </a:tc>
                <a:tc>
                  <a:txBody>
                    <a:bodyPr/>
                    <a:lstStyle/>
                    <a:p>
                      <a:pPr algn="ctr" rtl="0" fontAlgn="ctr">
                        <a:spcBef>
                          <a:spcPts val="0"/>
                        </a:spcBef>
                        <a:spcAft>
                          <a:spcPts val="0"/>
                        </a:spcAft>
                      </a:pPr>
                      <a:r>
                        <a:rPr lang="en-CA" sz="1900" b="1" i="0" u="none" strike="noStrike" dirty="0">
                          <a:solidFill>
                            <a:srgbClr val="FFFFFF"/>
                          </a:solidFill>
                          <a:effectLst/>
                          <a:latin typeface="Arial" panose="020B0604020202020204" pitchFamily="34" charset="0"/>
                        </a:rPr>
                        <a:t>LTM EBIT Margin</a:t>
                      </a:r>
                      <a:endParaRPr lang="en-CA" sz="1900" dirty="0">
                        <a:effectLst/>
                      </a:endParaRPr>
                    </a:p>
                  </a:txBody>
                  <a:tcPr marL="126811" marR="126811" marT="63405" marB="6340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78909C"/>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0070C0"/>
                    </a:solidFill>
                  </a:tcPr>
                </a:tc>
                <a:tc>
                  <a:txBody>
                    <a:bodyPr/>
                    <a:lstStyle/>
                    <a:p>
                      <a:pPr algn="ctr" rtl="0" fontAlgn="ctr">
                        <a:spcBef>
                          <a:spcPts val="0"/>
                        </a:spcBef>
                        <a:spcAft>
                          <a:spcPts val="0"/>
                        </a:spcAft>
                      </a:pPr>
                      <a:r>
                        <a:rPr lang="en-CA" sz="1900" b="1" i="0" u="none" strike="noStrike" dirty="0">
                          <a:solidFill>
                            <a:srgbClr val="FFFFFF"/>
                          </a:solidFill>
                          <a:effectLst/>
                          <a:latin typeface="Arial" panose="020B0604020202020204" pitchFamily="34" charset="0"/>
                        </a:rPr>
                        <a:t>LTM Net Income Margin</a:t>
                      </a:r>
                      <a:endParaRPr lang="en-CA" sz="1900" dirty="0">
                        <a:effectLst/>
                      </a:endParaRPr>
                    </a:p>
                  </a:txBody>
                  <a:tcPr marL="126811" marR="126811" marT="63405" marB="6340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78909C"/>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0070C0"/>
                    </a:solidFill>
                  </a:tcPr>
                </a:tc>
                <a:tc>
                  <a:txBody>
                    <a:bodyPr/>
                    <a:lstStyle/>
                    <a:p>
                      <a:pPr algn="ctr" rtl="0" fontAlgn="ctr">
                        <a:spcBef>
                          <a:spcPts val="0"/>
                        </a:spcBef>
                        <a:spcAft>
                          <a:spcPts val="0"/>
                        </a:spcAft>
                      </a:pPr>
                      <a:r>
                        <a:rPr lang="en-US" sz="1900" b="1" i="0" u="none" strike="noStrike" dirty="0">
                          <a:solidFill>
                            <a:srgbClr val="FFFFFF"/>
                          </a:solidFill>
                          <a:effectLst/>
                          <a:latin typeface="Arial" panose="020B0604020202020204" pitchFamily="34" charset="0"/>
                        </a:rPr>
                        <a:t>LTM Net Income, 1Y Growth</a:t>
                      </a:r>
                      <a:endParaRPr lang="en-US" sz="1900" dirty="0">
                        <a:effectLst/>
                      </a:endParaRPr>
                    </a:p>
                  </a:txBody>
                  <a:tcPr marL="126811" marR="126811" marT="63405" marB="6340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78909C"/>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0070C0"/>
                    </a:solidFill>
                  </a:tcPr>
                </a:tc>
                <a:tc>
                  <a:txBody>
                    <a:bodyPr/>
                    <a:lstStyle/>
                    <a:p>
                      <a:pPr algn="ctr" rtl="0" fontAlgn="ctr">
                        <a:spcBef>
                          <a:spcPts val="0"/>
                        </a:spcBef>
                        <a:spcAft>
                          <a:spcPts val="0"/>
                        </a:spcAft>
                      </a:pPr>
                      <a:r>
                        <a:rPr lang="en-CA" sz="1900" b="1" i="0" u="none" strike="noStrike" dirty="0">
                          <a:solidFill>
                            <a:srgbClr val="FFFFFF"/>
                          </a:solidFill>
                          <a:effectLst/>
                          <a:latin typeface="Arial" panose="020B0604020202020204" pitchFamily="34" charset="0"/>
                        </a:rPr>
                        <a:t>LTM ROA</a:t>
                      </a:r>
                      <a:endParaRPr lang="en-CA" sz="1900" dirty="0">
                        <a:effectLst/>
                      </a:endParaRPr>
                    </a:p>
                  </a:txBody>
                  <a:tcPr marL="126811" marR="126811" marT="63405" marB="6340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78909C"/>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0070C0"/>
                    </a:solidFill>
                  </a:tcPr>
                </a:tc>
                <a:tc>
                  <a:txBody>
                    <a:bodyPr/>
                    <a:lstStyle/>
                    <a:p>
                      <a:pPr algn="ctr" rtl="0" fontAlgn="ctr">
                        <a:spcBef>
                          <a:spcPts val="0"/>
                        </a:spcBef>
                        <a:spcAft>
                          <a:spcPts val="0"/>
                        </a:spcAft>
                      </a:pPr>
                      <a:r>
                        <a:rPr lang="en-CA" sz="1900" b="1" i="0" u="none" strike="noStrike" dirty="0">
                          <a:solidFill>
                            <a:srgbClr val="FFFFFF"/>
                          </a:solidFill>
                          <a:effectLst/>
                          <a:latin typeface="Arial" panose="020B0604020202020204" pitchFamily="34" charset="0"/>
                        </a:rPr>
                        <a:t>LTM ROE</a:t>
                      </a:r>
                      <a:endParaRPr lang="en-CA" sz="1900" dirty="0">
                        <a:effectLst/>
                      </a:endParaRPr>
                    </a:p>
                  </a:txBody>
                  <a:tcPr marL="126811" marR="126811" marT="63405" marB="63405" anchor="ctr">
                    <a:lnL w="9525" cap="flat" cmpd="sng" algn="ctr">
                      <a:solidFill>
                        <a:srgbClr val="000000"/>
                      </a:solidFill>
                      <a:prstDash val="solid"/>
                      <a:round/>
                      <a:headEnd type="none" w="med" len="med"/>
                      <a:tailEnd type="none" w="med" len="med"/>
                    </a:lnL>
                    <a:lnR w="9525" cap="flat" cmpd="sng" algn="ctr">
                      <a:solidFill>
                        <a:srgbClr val="78909C"/>
                      </a:solidFill>
                      <a:prstDash val="solid"/>
                      <a:round/>
                      <a:headEnd type="none" w="med" len="med"/>
                      <a:tailEnd type="none" w="med" len="med"/>
                    </a:lnR>
                    <a:lnT w="9525" cap="flat" cmpd="sng" algn="ctr">
                      <a:solidFill>
                        <a:srgbClr val="78909C"/>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0070C0"/>
                    </a:solidFill>
                  </a:tcPr>
                </a:tc>
                <a:extLst>
                  <a:ext uri="{0D108BD9-81ED-4DB2-BD59-A6C34878D82A}">
                    <a16:rowId xmlns:a16="http://schemas.microsoft.com/office/drawing/2014/main" val="323538451"/>
                  </a:ext>
                </a:extLst>
              </a:tr>
              <a:tr h="494563">
                <a:tc>
                  <a:txBody>
                    <a:bodyPr/>
                    <a:lstStyle/>
                    <a:p>
                      <a:pPr rtl="0" fontAlgn="t">
                        <a:spcBef>
                          <a:spcPts val="0"/>
                        </a:spcBef>
                        <a:spcAft>
                          <a:spcPts val="0"/>
                        </a:spcAft>
                      </a:pPr>
                      <a:r>
                        <a:rPr lang="en-CA" sz="1900" b="0" i="0" u="none" strike="noStrike">
                          <a:solidFill>
                            <a:srgbClr val="000000"/>
                          </a:solidFill>
                          <a:effectLst/>
                          <a:latin typeface="Arial" panose="020B0604020202020204" pitchFamily="34" charset="0"/>
                        </a:rPr>
                        <a:t>NFLX</a:t>
                      </a:r>
                      <a:endParaRPr lang="en-CA" sz="1900" b="0">
                        <a:effectLst/>
                      </a:endParaRPr>
                    </a:p>
                  </a:txBody>
                  <a:tcPr marL="126811" marR="126811" marT="63405" marB="63405">
                    <a:lnL w="9525" cap="flat" cmpd="sng" algn="ctr">
                      <a:solidFill>
                        <a:srgbClr val="78909C"/>
                      </a:solidFill>
                      <a:prstDash val="solid"/>
                      <a:round/>
                      <a:headEnd type="none" w="med" len="med"/>
                      <a:tailEnd type="none" w="med" len="med"/>
                    </a:lnL>
                    <a:lnR w="9525" cap="flat" cmpd="sng" algn="ctr">
                      <a:solidFill>
                        <a:srgbClr val="78909C"/>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78909C"/>
                      </a:solidFill>
                      <a:prstDash val="solid"/>
                      <a:round/>
                      <a:headEnd type="none" w="med" len="med"/>
                      <a:tailEnd type="none" w="med" len="med"/>
                    </a:lnB>
                    <a:solidFill>
                      <a:srgbClr val="FFFFFF"/>
                    </a:solidFill>
                  </a:tcPr>
                </a:tc>
                <a:tc>
                  <a:txBody>
                    <a:bodyPr/>
                    <a:lstStyle/>
                    <a:p>
                      <a:pPr rtl="0" fontAlgn="t">
                        <a:spcBef>
                          <a:spcPts val="0"/>
                        </a:spcBef>
                        <a:spcAft>
                          <a:spcPts val="0"/>
                        </a:spcAft>
                      </a:pPr>
                      <a:r>
                        <a:rPr lang="en-CA" sz="1900" b="0" i="0" u="none" strike="noStrike">
                          <a:solidFill>
                            <a:srgbClr val="000000"/>
                          </a:solidFill>
                          <a:effectLst/>
                          <a:latin typeface="Arial" panose="020B0604020202020204" pitchFamily="34" charset="0"/>
                        </a:rPr>
                        <a:t>38.8%</a:t>
                      </a:r>
                      <a:endParaRPr lang="en-CA" sz="1900" b="0">
                        <a:effectLst/>
                      </a:endParaRPr>
                    </a:p>
                  </a:txBody>
                  <a:tcPr marL="126811" marR="126811" marT="63405" marB="63405">
                    <a:lnL w="9525" cap="flat" cmpd="sng" algn="ctr">
                      <a:solidFill>
                        <a:srgbClr val="78909C"/>
                      </a:solidFill>
                      <a:prstDash val="solid"/>
                      <a:round/>
                      <a:headEnd type="none" w="med" len="med"/>
                      <a:tailEnd type="none" w="med" len="med"/>
                    </a:lnL>
                    <a:lnR w="9525" cap="flat" cmpd="sng" algn="ctr">
                      <a:solidFill>
                        <a:srgbClr val="78909C"/>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78909C"/>
                      </a:solidFill>
                      <a:prstDash val="solid"/>
                      <a:round/>
                      <a:headEnd type="none" w="med" len="med"/>
                      <a:tailEnd type="none" w="med" len="med"/>
                    </a:lnB>
                    <a:solidFill>
                      <a:srgbClr val="FFFFFF"/>
                    </a:solidFill>
                  </a:tcPr>
                </a:tc>
                <a:tc>
                  <a:txBody>
                    <a:bodyPr/>
                    <a:lstStyle/>
                    <a:p>
                      <a:pPr rtl="0" fontAlgn="t">
                        <a:spcBef>
                          <a:spcPts val="0"/>
                        </a:spcBef>
                        <a:spcAft>
                          <a:spcPts val="0"/>
                        </a:spcAft>
                      </a:pPr>
                      <a:r>
                        <a:rPr lang="en-CA" sz="1900" b="0" i="0" u="none" strike="noStrike">
                          <a:solidFill>
                            <a:srgbClr val="000000"/>
                          </a:solidFill>
                          <a:effectLst/>
                          <a:latin typeface="Arial" panose="020B0604020202020204" pitchFamily="34" charset="0"/>
                        </a:rPr>
                        <a:t>17.2%</a:t>
                      </a:r>
                      <a:endParaRPr lang="en-CA" sz="1900" b="0">
                        <a:effectLst/>
                      </a:endParaRPr>
                    </a:p>
                  </a:txBody>
                  <a:tcPr marL="126811" marR="126811" marT="63405" marB="63405">
                    <a:lnL w="9525" cap="flat" cmpd="sng" algn="ctr">
                      <a:solidFill>
                        <a:srgbClr val="78909C"/>
                      </a:solidFill>
                      <a:prstDash val="solid"/>
                      <a:round/>
                      <a:headEnd type="none" w="med" len="med"/>
                      <a:tailEnd type="none" w="med" len="med"/>
                    </a:lnL>
                    <a:lnR w="9525" cap="flat" cmpd="sng" algn="ctr">
                      <a:solidFill>
                        <a:srgbClr val="78909C"/>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78909C"/>
                      </a:solidFill>
                      <a:prstDash val="solid"/>
                      <a:round/>
                      <a:headEnd type="none" w="med" len="med"/>
                      <a:tailEnd type="none" w="med" len="med"/>
                    </a:lnB>
                    <a:solidFill>
                      <a:srgbClr val="FFFFFF"/>
                    </a:solidFill>
                  </a:tcPr>
                </a:tc>
                <a:tc>
                  <a:txBody>
                    <a:bodyPr/>
                    <a:lstStyle/>
                    <a:p>
                      <a:pPr rtl="0" fontAlgn="t">
                        <a:spcBef>
                          <a:spcPts val="0"/>
                        </a:spcBef>
                        <a:spcAft>
                          <a:spcPts val="0"/>
                        </a:spcAft>
                      </a:pPr>
                      <a:r>
                        <a:rPr lang="en-CA" sz="1900" b="0" i="0" u="none" strike="noStrike">
                          <a:solidFill>
                            <a:srgbClr val="000000"/>
                          </a:solidFill>
                          <a:effectLst/>
                          <a:latin typeface="Arial" panose="020B0604020202020204" pitchFamily="34" charset="0"/>
                        </a:rPr>
                        <a:t>11.78%</a:t>
                      </a:r>
                      <a:endParaRPr lang="en-CA" sz="1900" b="0">
                        <a:effectLst/>
                      </a:endParaRPr>
                    </a:p>
                  </a:txBody>
                  <a:tcPr marL="126811" marR="126811" marT="63405" marB="63405">
                    <a:lnL w="9525" cap="flat" cmpd="sng" algn="ctr">
                      <a:solidFill>
                        <a:srgbClr val="78909C"/>
                      </a:solidFill>
                      <a:prstDash val="solid"/>
                      <a:round/>
                      <a:headEnd type="none" w="med" len="med"/>
                      <a:tailEnd type="none" w="med" len="med"/>
                    </a:lnL>
                    <a:lnR w="9525" cap="flat" cmpd="sng" algn="ctr">
                      <a:solidFill>
                        <a:srgbClr val="78909C"/>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78909C"/>
                      </a:solidFill>
                      <a:prstDash val="solid"/>
                      <a:round/>
                      <a:headEnd type="none" w="med" len="med"/>
                      <a:tailEnd type="none" w="med" len="med"/>
                    </a:lnB>
                    <a:solidFill>
                      <a:srgbClr val="FFFFFF"/>
                    </a:solidFill>
                  </a:tcPr>
                </a:tc>
                <a:tc>
                  <a:txBody>
                    <a:bodyPr/>
                    <a:lstStyle/>
                    <a:p>
                      <a:pPr rtl="0" fontAlgn="t">
                        <a:spcBef>
                          <a:spcPts val="0"/>
                        </a:spcBef>
                        <a:spcAft>
                          <a:spcPts val="0"/>
                        </a:spcAft>
                      </a:pPr>
                      <a:r>
                        <a:rPr lang="en-CA" sz="1900" b="0" i="0" u="none" strike="noStrike">
                          <a:solidFill>
                            <a:srgbClr val="000000"/>
                          </a:solidFill>
                          <a:effectLst/>
                          <a:latin typeface="Arial" panose="020B0604020202020204" pitchFamily="34" charset="0"/>
                        </a:rPr>
                        <a:t>98.48%</a:t>
                      </a:r>
                      <a:endParaRPr lang="en-CA" sz="1900" b="0">
                        <a:effectLst/>
                      </a:endParaRPr>
                    </a:p>
                  </a:txBody>
                  <a:tcPr marL="126811" marR="126811" marT="63405" marB="63405">
                    <a:lnL w="9525" cap="flat" cmpd="sng" algn="ctr">
                      <a:solidFill>
                        <a:srgbClr val="78909C"/>
                      </a:solidFill>
                      <a:prstDash val="solid"/>
                      <a:round/>
                      <a:headEnd type="none" w="med" len="med"/>
                      <a:tailEnd type="none" w="med" len="med"/>
                    </a:lnL>
                    <a:lnR w="9525" cap="flat" cmpd="sng" algn="ctr">
                      <a:solidFill>
                        <a:srgbClr val="78909C"/>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78909C"/>
                      </a:solidFill>
                      <a:prstDash val="solid"/>
                      <a:round/>
                      <a:headEnd type="none" w="med" len="med"/>
                      <a:tailEnd type="none" w="med" len="med"/>
                    </a:lnB>
                    <a:solidFill>
                      <a:srgbClr val="FFFFFF"/>
                    </a:solidFill>
                  </a:tcPr>
                </a:tc>
                <a:tc>
                  <a:txBody>
                    <a:bodyPr/>
                    <a:lstStyle/>
                    <a:p>
                      <a:pPr rtl="0" fontAlgn="t">
                        <a:spcBef>
                          <a:spcPts val="0"/>
                        </a:spcBef>
                        <a:spcAft>
                          <a:spcPts val="0"/>
                        </a:spcAft>
                      </a:pPr>
                      <a:r>
                        <a:rPr lang="en-CA" sz="1900" b="0" i="0" u="none" strike="noStrike">
                          <a:solidFill>
                            <a:srgbClr val="000000"/>
                          </a:solidFill>
                          <a:effectLst/>
                          <a:latin typeface="Arial" panose="020B0604020202020204" pitchFamily="34" charset="0"/>
                        </a:rPr>
                        <a:t>7.3%</a:t>
                      </a:r>
                      <a:endParaRPr lang="en-CA" sz="1900" b="0">
                        <a:effectLst/>
                      </a:endParaRPr>
                    </a:p>
                  </a:txBody>
                  <a:tcPr marL="126811" marR="126811" marT="63405" marB="63405">
                    <a:lnL w="9525" cap="flat" cmpd="sng" algn="ctr">
                      <a:solidFill>
                        <a:srgbClr val="78909C"/>
                      </a:solidFill>
                      <a:prstDash val="solid"/>
                      <a:round/>
                      <a:headEnd type="none" w="med" len="med"/>
                      <a:tailEnd type="none" w="med" len="med"/>
                    </a:lnL>
                    <a:lnR w="9525" cap="flat" cmpd="sng" algn="ctr">
                      <a:solidFill>
                        <a:srgbClr val="78909C"/>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78909C"/>
                      </a:solidFill>
                      <a:prstDash val="solid"/>
                      <a:round/>
                      <a:headEnd type="none" w="med" len="med"/>
                      <a:tailEnd type="none" w="med" len="med"/>
                    </a:lnB>
                    <a:solidFill>
                      <a:srgbClr val="FFFFFF"/>
                    </a:solidFill>
                  </a:tcPr>
                </a:tc>
                <a:tc>
                  <a:txBody>
                    <a:bodyPr/>
                    <a:lstStyle/>
                    <a:p>
                      <a:pPr rtl="0" fontAlgn="t">
                        <a:spcBef>
                          <a:spcPts val="0"/>
                        </a:spcBef>
                        <a:spcAft>
                          <a:spcPts val="0"/>
                        </a:spcAft>
                      </a:pPr>
                      <a:r>
                        <a:rPr lang="en-CA" sz="1900" b="0" i="0" u="none" strike="noStrike" dirty="0">
                          <a:solidFill>
                            <a:srgbClr val="000000"/>
                          </a:solidFill>
                          <a:effectLst/>
                          <a:latin typeface="Arial" panose="020B0604020202020204" pitchFamily="34" charset="0"/>
                        </a:rPr>
                        <a:t>32.6%</a:t>
                      </a:r>
                      <a:endParaRPr lang="en-CA" sz="1900" b="0" dirty="0">
                        <a:effectLst/>
                      </a:endParaRPr>
                    </a:p>
                  </a:txBody>
                  <a:tcPr marL="126811" marR="126811" marT="63405" marB="63405">
                    <a:lnL w="9525" cap="flat" cmpd="sng" algn="ctr">
                      <a:solidFill>
                        <a:srgbClr val="78909C"/>
                      </a:solidFill>
                      <a:prstDash val="solid"/>
                      <a:round/>
                      <a:headEnd type="none" w="med" len="med"/>
                      <a:tailEnd type="none" w="med" len="med"/>
                    </a:lnL>
                    <a:lnR w="9525" cap="flat" cmpd="sng" algn="ctr">
                      <a:solidFill>
                        <a:srgbClr val="78909C"/>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78909C"/>
                      </a:solidFill>
                      <a:prstDash val="solid"/>
                      <a:round/>
                      <a:headEnd type="none" w="med" len="med"/>
                      <a:tailEnd type="none" w="med" len="med"/>
                    </a:lnB>
                    <a:solidFill>
                      <a:srgbClr val="FFFFFF"/>
                    </a:solidFill>
                  </a:tcPr>
                </a:tc>
                <a:extLst>
                  <a:ext uri="{0D108BD9-81ED-4DB2-BD59-A6C34878D82A}">
                    <a16:rowId xmlns:a16="http://schemas.microsoft.com/office/drawing/2014/main" val="2305790652"/>
                  </a:ext>
                </a:extLst>
              </a:tr>
              <a:tr h="494563">
                <a:tc>
                  <a:txBody>
                    <a:bodyPr/>
                    <a:lstStyle/>
                    <a:p>
                      <a:pPr rtl="0" fontAlgn="t">
                        <a:spcBef>
                          <a:spcPts val="0"/>
                        </a:spcBef>
                        <a:spcAft>
                          <a:spcPts val="0"/>
                        </a:spcAft>
                      </a:pPr>
                      <a:r>
                        <a:rPr lang="en-CA" sz="1900" b="0" i="0" u="none" strike="noStrike" dirty="0">
                          <a:solidFill>
                            <a:srgbClr val="000000"/>
                          </a:solidFill>
                          <a:effectLst/>
                          <a:latin typeface="Arial" panose="020B0604020202020204" pitchFamily="34" charset="0"/>
                        </a:rPr>
                        <a:t>VIAC</a:t>
                      </a:r>
                      <a:endParaRPr lang="en-CA" sz="1900" dirty="0">
                        <a:effectLst/>
                      </a:endParaRPr>
                    </a:p>
                  </a:txBody>
                  <a:tcPr marL="126811" marR="126811" marT="63405" marB="63405">
                    <a:lnL w="9525" cap="flat" cmpd="sng" algn="ctr">
                      <a:solidFill>
                        <a:srgbClr val="78909C"/>
                      </a:solidFill>
                      <a:prstDash val="solid"/>
                      <a:round/>
                      <a:headEnd type="none" w="med" len="med"/>
                      <a:tailEnd type="none" w="med" len="med"/>
                    </a:lnL>
                    <a:lnR w="9525" cap="flat" cmpd="sng" algn="ctr">
                      <a:solidFill>
                        <a:srgbClr val="78909C"/>
                      </a:solidFill>
                      <a:prstDash val="solid"/>
                      <a:round/>
                      <a:headEnd type="none" w="med" len="med"/>
                      <a:tailEnd type="none" w="med" len="med"/>
                    </a:lnR>
                    <a:lnT w="9525" cap="flat" cmpd="sng" algn="ctr">
                      <a:solidFill>
                        <a:srgbClr val="78909C"/>
                      </a:solidFill>
                      <a:prstDash val="solid"/>
                      <a:round/>
                      <a:headEnd type="none" w="med" len="med"/>
                      <a:tailEnd type="none" w="med" len="med"/>
                    </a:lnT>
                    <a:lnB w="9525" cap="flat" cmpd="sng" algn="ctr">
                      <a:solidFill>
                        <a:srgbClr val="78909C"/>
                      </a:solidFill>
                      <a:prstDash val="solid"/>
                      <a:round/>
                      <a:headEnd type="none" w="med" len="med"/>
                      <a:tailEnd type="none" w="med" len="med"/>
                    </a:lnB>
                    <a:solidFill>
                      <a:srgbClr val="0070C0">
                        <a:alpha val="20000"/>
                      </a:srgbClr>
                    </a:solidFill>
                  </a:tcPr>
                </a:tc>
                <a:tc>
                  <a:txBody>
                    <a:bodyPr/>
                    <a:lstStyle/>
                    <a:p>
                      <a:pPr rtl="0" fontAlgn="t">
                        <a:spcBef>
                          <a:spcPts val="0"/>
                        </a:spcBef>
                        <a:spcAft>
                          <a:spcPts val="0"/>
                        </a:spcAft>
                      </a:pPr>
                      <a:r>
                        <a:rPr lang="en-CA" sz="1900" b="0" i="0" u="none" strike="noStrike" dirty="0">
                          <a:solidFill>
                            <a:srgbClr val="000000"/>
                          </a:solidFill>
                          <a:effectLst/>
                          <a:latin typeface="Arial" panose="020B0604020202020204" pitchFamily="34" charset="0"/>
                        </a:rPr>
                        <a:t>38.3%</a:t>
                      </a:r>
                      <a:endParaRPr lang="en-CA" sz="1900" dirty="0">
                        <a:effectLst/>
                      </a:endParaRPr>
                    </a:p>
                  </a:txBody>
                  <a:tcPr marL="126811" marR="126811" marT="63405" marB="63405">
                    <a:lnL w="9525" cap="flat" cmpd="sng" algn="ctr">
                      <a:solidFill>
                        <a:srgbClr val="78909C"/>
                      </a:solidFill>
                      <a:prstDash val="solid"/>
                      <a:round/>
                      <a:headEnd type="none" w="med" len="med"/>
                      <a:tailEnd type="none" w="med" len="med"/>
                    </a:lnL>
                    <a:lnR w="9525" cap="flat" cmpd="sng" algn="ctr">
                      <a:solidFill>
                        <a:srgbClr val="78909C"/>
                      </a:solidFill>
                      <a:prstDash val="solid"/>
                      <a:round/>
                      <a:headEnd type="none" w="med" len="med"/>
                      <a:tailEnd type="none" w="med" len="med"/>
                    </a:lnR>
                    <a:lnT w="9525" cap="flat" cmpd="sng" algn="ctr">
                      <a:solidFill>
                        <a:srgbClr val="78909C"/>
                      </a:solidFill>
                      <a:prstDash val="solid"/>
                      <a:round/>
                      <a:headEnd type="none" w="med" len="med"/>
                      <a:tailEnd type="none" w="med" len="med"/>
                    </a:lnT>
                    <a:lnB w="9525" cap="flat" cmpd="sng" algn="ctr">
                      <a:solidFill>
                        <a:srgbClr val="78909C"/>
                      </a:solidFill>
                      <a:prstDash val="solid"/>
                      <a:round/>
                      <a:headEnd type="none" w="med" len="med"/>
                      <a:tailEnd type="none" w="med" len="med"/>
                    </a:lnB>
                    <a:solidFill>
                      <a:srgbClr val="0070C0">
                        <a:alpha val="20000"/>
                      </a:srgbClr>
                    </a:solidFill>
                  </a:tcPr>
                </a:tc>
                <a:tc>
                  <a:txBody>
                    <a:bodyPr/>
                    <a:lstStyle/>
                    <a:p>
                      <a:pPr rtl="0" fontAlgn="t">
                        <a:spcBef>
                          <a:spcPts val="0"/>
                        </a:spcBef>
                        <a:spcAft>
                          <a:spcPts val="0"/>
                        </a:spcAft>
                      </a:pPr>
                      <a:r>
                        <a:rPr lang="en-CA" sz="1900" b="0" i="0" u="none" strike="noStrike" dirty="0">
                          <a:solidFill>
                            <a:srgbClr val="000000"/>
                          </a:solidFill>
                          <a:effectLst/>
                          <a:latin typeface="Arial" panose="020B0604020202020204" pitchFamily="34" charset="0"/>
                        </a:rPr>
                        <a:t>15.6%</a:t>
                      </a:r>
                      <a:endParaRPr lang="en-CA" sz="1900" dirty="0">
                        <a:effectLst/>
                      </a:endParaRPr>
                    </a:p>
                  </a:txBody>
                  <a:tcPr marL="126811" marR="126811" marT="63405" marB="63405">
                    <a:lnL w="9525" cap="flat" cmpd="sng" algn="ctr">
                      <a:solidFill>
                        <a:srgbClr val="78909C"/>
                      </a:solidFill>
                      <a:prstDash val="solid"/>
                      <a:round/>
                      <a:headEnd type="none" w="med" len="med"/>
                      <a:tailEnd type="none" w="med" len="med"/>
                    </a:lnL>
                    <a:lnR w="9525" cap="flat" cmpd="sng" algn="ctr">
                      <a:solidFill>
                        <a:srgbClr val="78909C"/>
                      </a:solidFill>
                      <a:prstDash val="solid"/>
                      <a:round/>
                      <a:headEnd type="none" w="med" len="med"/>
                      <a:tailEnd type="none" w="med" len="med"/>
                    </a:lnR>
                    <a:lnT w="9525" cap="flat" cmpd="sng" algn="ctr">
                      <a:solidFill>
                        <a:srgbClr val="78909C"/>
                      </a:solidFill>
                      <a:prstDash val="solid"/>
                      <a:round/>
                      <a:headEnd type="none" w="med" len="med"/>
                      <a:tailEnd type="none" w="med" len="med"/>
                    </a:lnT>
                    <a:lnB w="9525" cap="flat" cmpd="sng" algn="ctr">
                      <a:solidFill>
                        <a:srgbClr val="78909C"/>
                      </a:solidFill>
                      <a:prstDash val="solid"/>
                      <a:round/>
                      <a:headEnd type="none" w="med" len="med"/>
                      <a:tailEnd type="none" w="med" len="med"/>
                    </a:lnB>
                    <a:solidFill>
                      <a:srgbClr val="0070C0">
                        <a:alpha val="20000"/>
                      </a:srgbClr>
                    </a:solidFill>
                  </a:tcPr>
                </a:tc>
                <a:tc>
                  <a:txBody>
                    <a:bodyPr/>
                    <a:lstStyle/>
                    <a:p>
                      <a:pPr rtl="0" fontAlgn="t">
                        <a:spcBef>
                          <a:spcPts val="0"/>
                        </a:spcBef>
                        <a:spcAft>
                          <a:spcPts val="0"/>
                        </a:spcAft>
                      </a:pPr>
                      <a:r>
                        <a:rPr lang="en-CA" sz="1900" b="0" i="0" u="none" strike="noStrike" dirty="0">
                          <a:solidFill>
                            <a:srgbClr val="000000"/>
                          </a:solidFill>
                          <a:effectLst/>
                          <a:latin typeface="Arial" panose="020B0604020202020204" pitchFamily="34" charset="0"/>
                        </a:rPr>
                        <a:t>5.22%</a:t>
                      </a:r>
                      <a:endParaRPr lang="en-CA" sz="1900" dirty="0">
                        <a:effectLst/>
                      </a:endParaRPr>
                    </a:p>
                  </a:txBody>
                  <a:tcPr marL="126811" marR="126811" marT="63405" marB="63405">
                    <a:lnL w="9525" cap="flat" cmpd="sng" algn="ctr">
                      <a:solidFill>
                        <a:srgbClr val="78909C"/>
                      </a:solidFill>
                      <a:prstDash val="solid"/>
                      <a:round/>
                      <a:headEnd type="none" w="med" len="med"/>
                      <a:tailEnd type="none" w="med" len="med"/>
                    </a:lnL>
                    <a:lnR w="9525" cap="flat" cmpd="sng" algn="ctr">
                      <a:solidFill>
                        <a:srgbClr val="78909C"/>
                      </a:solidFill>
                      <a:prstDash val="solid"/>
                      <a:round/>
                      <a:headEnd type="none" w="med" len="med"/>
                      <a:tailEnd type="none" w="med" len="med"/>
                    </a:lnR>
                    <a:lnT w="9525" cap="flat" cmpd="sng" algn="ctr">
                      <a:solidFill>
                        <a:srgbClr val="78909C"/>
                      </a:solidFill>
                      <a:prstDash val="solid"/>
                      <a:round/>
                      <a:headEnd type="none" w="med" len="med"/>
                      <a:tailEnd type="none" w="med" len="med"/>
                    </a:lnT>
                    <a:lnB w="9525" cap="flat" cmpd="sng" algn="ctr">
                      <a:solidFill>
                        <a:srgbClr val="78909C"/>
                      </a:solidFill>
                      <a:prstDash val="solid"/>
                      <a:round/>
                      <a:headEnd type="none" w="med" len="med"/>
                      <a:tailEnd type="none" w="med" len="med"/>
                    </a:lnB>
                    <a:solidFill>
                      <a:srgbClr val="0070C0">
                        <a:alpha val="20000"/>
                      </a:srgbClr>
                    </a:solidFill>
                  </a:tcPr>
                </a:tc>
                <a:tc>
                  <a:txBody>
                    <a:bodyPr/>
                    <a:lstStyle/>
                    <a:p>
                      <a:pPr rtl="0" fontAlgn="t">
                        <a:spcBef>
                          <a:spcPts val="0"/>
                        </a:spcBef>
                        <a:spcAft>
                          <a:spcPts val="0"/>
                        </a:spcAft>
                      </a:pPr>
                      <a:r>
                        <a:rPr lang="en-CA" sz="1900" b="0" i="0" u="none" strike="noStrike" dirty="0">
                          <a:solidFill>
                            <a:srgbClr val="000000"/>
                          </a:solidFill>
                          <a:effectLst/>
                          <a:latin typeface="Arial" panose="020B0604020202020204" pitchFamily="34" charset="0"/>
                        </a:rPr>
                        <a:t>(75.92%)</a:t>
                      </a:r>
                      <a:endParaRPr lang="en-CA" sz="1900" dirty="0">
                        <a:effectLst/>
                      </a:endParaRPr>
                    </a:p>
                  </a:txBody>
                  <a:tcPr marL="126811" marR="126811" marT="63405" marB="63405">
                    <a:lnL w="9525" cap="flat" cmpd="sng" algn="ctr">
                      <a:solidFill>
                        <a:srgbClr val="78909C"/>
                      </a:solidFill>
                      <a:prstDash val="solid"/>
                      <a:round/>
                      <a:headEnd type="none" w="med" len="med"/>
                      <a:tailEnd type="none" w="med" len="med"/>
                    </a:lnL>
                    <a:lnR w="9525" cap="flat" cmpd="sng" algn="ctr">
                      <a:solidFill>
                        <a:srgbClr val="78909C"/>
                      </a:solidFill>
                      <a:prstDash val="solid"/>
                      <a:round/>
                      <a:headEnd type="none" w="med" len="med"/>
                      <a:tailEnd type="none" w="med" len="med"/>
                    </a:lnR>
                    <a:lnT w="9525" cap="flat" cmpd="sng" algn="ctr">
                      <a:solidFill>
                        <a:srgbClr val="78909C"/>
                      </a:solidFill>
                      <a:prstDash val="solid"/>
                      <a:round/>
                      <a:headEnd type="none" w="med" len="med"/>
                      <a:tailEnd type="none" w="med" len="med"/>
                    </a:lnT>
                    <a:lnB w="9525" cap="flat" cmpd="sng" algn="ctr">
                      <a:solidFill>
                        <a:srgbClr val="78909C"/>
                      </a:solidFill>
                      <a:prstDash val="solid"/>
                      <a:round/>
                      <a:headEnd type="none" w="med" len="med"/>
                      <a:tailEnd type="none" w="med" len="med"/>
                    </a:lnB>
                    <a:solidFill>
                      <a:srgbClr val="0070C0">
                        <a:alpha val="20000"/>
                      </a:srgbClr>
                    </a:solidFill>
                  </a:tcPr>
                </a:tc>
                <a:tc>
                  <a:txBody>
                    <a:bodyPr/>
                    <a:lstStyle/>
                    <a:p>
                      <a:pPr rtl="0" fontAlgn="t">
                        <a:spcBef>
                          <a:spcPts val="0"/>
                        </a:spcBef>
                        <a:spcAft>
                          <a:spcPts val="0"/>
                        </a:spcAft>
                      </a:pPr>
                      <a:r>
                        <a:rPr lang="en-CA" sz="1900" b="0" i="0" u="none" strike="noStrike" dirty="0">
                          <a:solidFill>
                            <a:srgbClr val="000000"/>
                          </a:solidFill>
                          <a:effectLst/>
                          <a:latin typeface="Arial" panose="020B0604020202020204" pitchFamily="34" charset="0"/>
                        </a:rPr>
                        <a:t>6.7%</a:t>
                      </a:r>
                      <a:endParaRPr lang="en-CA" sz="1900" dirty="0">
                        <a:effectLst/>
                      </a:endParaRPr>
                    </a:p>
                  </a:txBody>
                  <a:tcPr marL="126811" marR="126811" marT="63405" marB="63405">
                    <a:lnL w="9525" cap="flat" cmpd="sng" algn="ctr">
                      <a:solidFill>
                        <a:srgbClr val="78909C"/>
                      </a:solidFill>
                      <a:prstDash val="solid"/>
                      <a:round/>
                      <a:headEnd type="none" w="med" len="med"/>
                      <a:tailEnd type="none" w="med" len="med"/>
                    </a:lnL>
                    <a:lnR w="9525" cap="flat" cmpd="sng" algn="ctr">
                      <a:solidFill>
                        <a:srgbClr val="78909C"/>
                      </a:solidFill>
                      <a:prstDash val="solid"/>
                      <a:round/>
                      <a:headEnd type="none" w="med" len="med"/>
                      <a:tailEnd type="none" w="med" len="med"/>
                    </a:lnR>
                    <a:lnT w="9525" cap="flat" cmpd="sng" algn="ctr">
                      <a:solidFill>
                        <a:srgbClr val="78909C"/>
                      </a:solidFill>
                      <a:prstDash val="solid"/>
                      <a:round/>
                      <a:headEnd type="none" w="med" len="med"/>
                      <a:tailEnd type="none" w="med" len="med"/>
                    </a:lnT>
                    <a:lnB w="9525" cap="flat" cmpd="sng" algn="ctr">
                      <a:solidFill>
                        <a:srgbClr val="78909C"/>
                      </a:solidFill>
                      <a:prstDash val="solid"/>
                      <a:round/>
                      <a:headEnd type="none" w="med" len="med"/>
                      <a:tailEnd type="none" w="med" len="med"/>
                    </a:lnB>
                    <a:solidFill>
                      <a:srgbClr val="0070C0">
                        <a:alpha val="20000"/>
                      </a:srgbClr>
                    </a:solidFill>
                  </a:tcPr>
                </a:tc>
                <a:tc>
                  <a:txBody>
                    <a:bodyPr/>
                    <a:lstStyle/>
                    <a:p>
                      <a:pPr rtl="0" fontAlgn="t">
                        <a:spcBef>
                          <a:spcPts val="0"/>
                        </a:spcBef>
                        <a:spcAft>
                          <a:spcPts val="0"/>
                        </a:spcAft>
                      </a:pPr>
                      <a:r>
                        <a:rPr lang="en-CA" sz="1900" b="0" i="0" u="none" strike="noStrike" dirty="0">
                          <a:solidFill>
                            <a:srgbClr val="000000"/>
                          </a:solidFill>
                          <a:effectLst/>
                          <a:latin typeface="Arial" panose="020B0604020202020204" pitchFamily="34" charset="0"/>
                        </a:rPr>
                        <a:t>15.5%</a:t>
                      </a:r>
                      <a:endParaRPr lang="en-CA" sz="1900" dirty="0">
                        <a:effectLst/>
                      </a:endParaRPr>
                    </a:p>
                  </a:txBody>
                  <a:tcPr marL="126811" marR="126811" marT="63405" marB="63405">
                    <a:lnL w="9525" cap="flat" cmpd="sng" algn="ctr">
                      <a:solidFill>
                        <a:srgbClr val="78909C"/>
                      </a:solidFill>
                      <a:prstDash val="solid"/>
                      <a:round/>
                      <a:headEnd type="none" w="med" len="med"/>
                      <a:tailEnd type="none" w="med" len="med"/>
                    </a:lnL>
                    <a:lnR w="9525" cap="flat" cmpd="sng" algn="ctr">
                      <a:solidFill>
                        <a:srgbClr val="78909C"/>
                      </a:solidFill>
                      <a:prstDash val="solid"/>
                      <a:round/>
                      <a:headEnd type="none" w="med" len="med"/>
                      <a:tailEnd type="none" w="med" len="med"/>
                    </a:lnR>
                    <a:lnT w="9525" cap="flat" cmpd="sng" algn="ctr">
                      <a:solidFill>
                        <a:srgbClr val="78909C"/>
                      </a:solidFill>
                      <a:prstDash val="solid"/>
                      <a:round/>
                      <a:headEnd type="none" w="med" len="med"/>
                      <a:tailEnd type="none" w="med" len="med"/>
                    </a:lnT>
                    <a:lnB w="9525" cap="flat" cmpd="sng" algn="ctr">
                      <a:solidFill>
                        <a:srgbClr val="78909C"/>
                      </a:solidFill>
                      <a:prstDash val="solid"/>
                      <a:round/>
                      <a:headEnd type="none" w="med" len="med"/>
                      <a:tailEnd type="none" w="med" len="med"/>
                    </a:lnB>
                    <a:solidFill>
                      <a:srgbClr val="0070C0">
                        <a:alpha val="20000"/>
                      </a:srgbClr>
                    </a:solidFill>
                  </a:tcPr>
                </a:tc>
                <a:extLst>
                  <a:ext uri="{0D108BD9-81ED-4DB2-BD59-A6C34878D82A}">
                    <a16:rowId xmlns:a16="http://schemas.microsoft.com/office/drawing/2014/main" val="2192296869"/>
                  </a:ext>
                </a:extLst>
              </a:tr>
              <a:tr h="494563">
                <a:tc>
                  <a:txBody>
                    <a:bodyPr/>
                    <a:lstStyle/>
                    <a:p>
                      <a:pPr rtl="0" fontAlgn="t">
                        <a:spcBef>
                          <a:spcPts val="0"/>
                        </a:spcBef>
                        <a:spcAft>
                          <a:spcPts val="0"/>
                        </a:spcAft>
                      </a:pPr>
                      <a:r>
                        <a:rPr lang="en-CA" sz="1900" b="0" i="0" u="none" strike="noStrike">
                          <a:solidFill>
                            <a:srgbClr val="000000"/>
                          </a:solidFill>
                          <a:effectLst/>
                          <a:latin typeface="Arial" panose="020B0604020202020204" pitchFamily="34" charset="0"/>
                        </a:rPr>
                        <a:t>AMC</a:t>
                      </a:r>
                      <a:endParaRPr lang="en-CA" sz="1900">
                        <a:effectLst/>
                      </a:endParaRPr>
                    </a:p>
                  </a:txBody>
                  <a:tcPr marL="126811" marR="126811" marT="63405" marB="63405">
                    <a:lnL w="9525" cap="flat" cmpd="sng" algn="ctr">
                      <a:solidFill>
                        <a:srgbClr val="78909C"/>
                      </a:solidFill>
                      <a:prstDash val="solid"/>
                      <a:round/>
                      <a:headEnd type="none" w="med" len="med"/>
                      <a:tailEnd type="none" w="med" len="med"/>
                    </a:lnL>
                    <a:lnR w="9525" cap="flat" cmpd="sng" algn="ctr">
                      <a:solidFill>
                        <a:srgbClr val="78909C"/>
                      </a:solidFill>
                      <a:prstDash val="solid"/>
                      <a:round/>
                      <a:headEnd type="none" w="med" len="med"/>
                      <a:tailEnd type="none" w="med" len="med"/>
                    </a:lnR>
                    <a:lnT w="9525" cap="flat" cmpd="sng" algn="ctr">
                      <a:solidFill>
                        <a:srgbClr val="78909C"/>
                      </a:solidFill>
                      <a:prstDash val="solid"/>
                      <a:round/>
                      <a:headEnd type="none" w="med" len="med"/>
                      <a:tailEnd type="none" w="med" len="med"/>
                    </a:lnT>
                    <a:lnB w="9525" cap="flat" cmpd="sng" algn="ctr">
                      <a:solidFill>
                        <a:srgbClr val="78909C"/>
                      </a:solidFill>
                      <a:prstDash val="solid"/>
                      <a:round/>
                      <a:headEnd type="none" w="med" len="med"/>
                      <a:tailEnd type="none" w="med" len="med"/>
                    </a:lnB>
                    <a:solidFill>
                      <a:srgbClr val="FFFFFF"/>
                    </a:solidFill>
                  </a:tcPr>
                </a:tc>
                <a:tc>
                  <a:txBody>
                    <a:bodyPr/>
                    <a:lstStyle/>
                    <a:p>
                      <a:pPr rtl="0" fontAlgn="t">
                        <a:spcBef>
                          <a:spcPts val="0"/>
                        </a:spcBef>
                        <a:spcAft>
                          <a:spcPts val="0"/>
                        </a:spcAft>
                      </a:pPr>
                      <a:r>
                        <a:rPr lang="en-CA" sz="1900" b="0" i="0" u="none" strike="noStrike" dirty="0">
                          <a:solidFill>
                            <a:srgbClr val="000000"/>
                          </a:solidFill>
                          <a:effectLst/>
                          <a:latin typeface="Arial" panose="020B0604020202020204" pitchFamily="34" charset="0"/>
                        </a:rPr>
                        <a:t>53%</a:t>
                      </a:r>
                      <a:endParaRPr lang="en-CA" sz="1900" dirty="0">
                        <a:effectLst/>
                      </a:endParaRPr>
                    </a:p>
                  </a:txBody>
                  <a:tcPr marL="126811" marR="126811" marT="63405" marB="63405">
                    <a:lnL w="9525" cap="flat" cmpd="sng" algn="ctr">
                      <a:solidFill>
                        <a:srgbClr val="78909C"/>
                      </a:solidFill>
                      <a:prstDash val="solid"/>
                      <a:round/>
                      <a:headEnd type="none" w="med" len="med"/>
                      <a:tailEnd type="none" w="med" len="med"/>
                    </a:lnL>
                    <a:lnR w="9525" cap="flat" cmpd="sng" algn="ctr">
                      <a:solidFill>
                        <a:srgbClr val="78909C"/>
                      </a:solidFill>
                      <a:prstDash val="solid"/>
                      <a:round/>
                      <a:headEnd type="none" w="med" len="med"/>
                      <a:tailEnd type="none" w="med" len="med"/>
                    </a:lnR>
                    <a:lnT w="9525" cap="flat" cmpd="sng" algn="ctr">
                      <a:solidFill>
                        <a:srgbClr val="78909C"/>
                      </a:solidFill>
                      <a:prstDash val="solid"/>
                      <a:round/>
                      <a:headEnd type="none" w="med" len="med"/>
                      <a:tailEnd type="none" w="med" len="med"/>
                    </a:lnT>
                    <a:lnB w="9525" cap="flat" cmpd="sng" algn="ctr">
                      <a:solidFill>
                        <a:srgbClr val="78909C"/>
                      </a:solidFill>
                      <a:prstDash val="solid"/>
                      <a:round/>
                      <a:headEnd type="none" w="med" len="med"/>
                      <a:tailEnd type="none" w="med" len="med"/>
                    </a:lnB>
                    <a:solidFill>
                      <a:srgbClr val="FFFFFF"/>
                    </a:solidFill>
                  </a:tcPr>
                </a:tc>
                <a:tc>
                  <a:txBody>
                    <a:bodyPr/>
                    <a:lstStyle/>
                    <a:p>
                      <a:pPr rtl="0" fontAlgn="t">
                        <a:spcBef>
                          <a:spcPts val="0"/>
                        </a:spcBef>
                        <a:spcAft>
                          <a:spcPts val="0"/>
                        </a:spcAft>
                      </a:pPr>
                      <a:r>
                        <a:rPr lang="en-CA" sz="1900" b="0" i="0" u="none" strike="noStrike">
                          <a:solidFill>
                            <a:srgbClr val="000000"/>
                          </a:solidFill>
                          <a:effectLst/>
                          <a:latin typeface="Arial" panose="020B0604020202020204" pitchFamily="34" charset="0"/>
                        </a:rPr>
                        <a:t>25.8%</a:t>
                      </a:r>
                      <a:endParaRPr lang="en-CA" sz="1900">
                        <a:effectLst/>
                      </a:endParaRPr>
                    </a:p>
                  </a:txBody>
                  <a:tcPr marL="126811" marR="126811" marT="63405" marB="63405">
                    <a:lnL w="9525" cap="flat" cmpd="sng" algn="ctr">
                      <a:solidFill>
                        <a:srgbClr val="78909C"/>
                      </a:solidFill>
                      <a:prstDash val="solid"/>
                      <a:round/>
                      <a:headEnd type="none" w="med" len="med"/>
                      <a:tailEnd type="none" w="med" len="med"/>
                    </a:lnL>
                    <a:lnR w="9525" cap="flat" cmpd="sng" algn="ctr">
                      <a:solidFill>
                        <a:srgbClr val="78909C"/>
                      </a:solidFill>
                      <a:prstDash val="solid"/>
                      <a:round/>
                      <a:headEnd type="none" w="med" len="med"/>
                      <a:tailEnd type="none" w="med" len="med"/>
                    </a:lnR>
                    <a:lnT w="9525" cap="flat" cmpd="sng" algn="ctr">
                      <a:solidFill>
                        <a:srgbClr val="78909C"/>
                      </a:solidFill>
                      <a:prstDash val="solid"/>
                      <a:round/>
                      <a:headEnd type="none" w="med" len="med"/>
                      <a:tailEnd type="none" w="med" len="med"/>
                    </a:lnT>
                    <a:lnB w="9525" cap="flat" cmpd="sng" algn="ctr">
                      <a:solidFill>
                        <a:srgbClr val="78909C"/>
                      </a:solidFill>
                      <a:prstDash val="solid"/>
                      <a:round/>
                      <a:headEnd type="none" w="med" len="med"/>
                      <a:tailEnd type="none" w="med" len="med"/>
                    </a:lnB>
                    <a:solidFill>
                      <a:srgbClr val="FFFFFF"/>
                    </a:solidFill>
                  </a:tcPr>
                </a:tc>
                <a:tc>
                  <a:txBody>
                    <a:bodyPr/>
                    <a:lstStyle/>
                    <a:p>
                      <a:pPr rtl="0" fontAlgn="t">
                        <a:spcBef>
                          <a:spcPts val="0"/>
                        </a:spcBef>
                        <a:spcAft>
                          <a:spcPts val="0"/>
                        </a:spcAft>
                      </a:pPr>
                      <a:r>
                        <a:rPr lang="en-CA" sz="1900" b="0" i="0" u="none" strike="noStrike" dirty="0">
                          <a:solidFill>
                            <a:srgbClr val="000000"/>
                          </a:solidFill>
                          <a:effectLst/>
                          <a:latin typeface="Arial" panose="020B0604020202020204" pitchFamily="34" charset="0"/>
                        </a:rPr>
                        <a:t>4.85%</a:t>
                      </a:r>
                      <a:endParaRPr lang="en-CA" sz="1900" dirty="0">
                        <a:effectLst/>
                      </a:endParaRPr>
                    </a:p>
                  </a:txBody>
                  <a:tcPr marL="126811" marR="126811" marT="63405" marB="63405">
                    <a:lnL w="9525" cap="flat" cmpd="sng" algn="ctr">
                      <a:solidFill>
                        <a:srgbClr val="78909C"/>
                      </a:solidFill>
                      <a:prstDash val="solid"/>
                      <a:round/>
                      <a:headEnd type="none" w="med" len="med"/>
                      <a:tailEnd type="none" w="med" len="med"/>
                    </a:lnL>
                    <a:lnR w="9525" cap="flat" cmpd="sng" algn="ctr">
                      <a:solidFill>
                        <a:srgbClr val="78909C"/>
                      </a:solidFill>
                      <a:prstDash val="solid"/>
                      <a:round/>
                      <a:headEnd type="none" w="med" len="med"/>
                      <a:tailEnd type="none" w="med" len="med"/>
                    </a:lnR>
                    <a:lnT w="9525" cap="flat" cmpd="sng" algn="ctr">
                      <a:solidFill>
                        <a:srgbClr val="78909C"/>
                      </a:solidFill>
                      <a:prstDash val="solid"/>
                      <a:round/>
                      <a:headEnd type="none" w="med" len="med"/>
                      <a:tailEnd type="none" w="med" len="med"/>
                    </a:lnT>
                    <a:lnB w="9525" cap="flat" cmpd="sng" algn="ctr">
                      <a:solidFill>
                        <a:srgbClr val="78909C"/>
                      </a:solidFill>
                      <a:prstDash val="solid"/>
                      <a:round/>
                      <a:headEnd type="none" w="med" len="med"/>
                      <a:tailEnd type="none" w="med" len="med"/>
                    </a:lnB>
                    <a:solidFill>
                      <a:srgbClr val="FFFFFF"/>
                    </a:solidFill>
                  </a:tcPr>
                </a:tc>
                <a:tc>
                  <a:txBody>
                    <a:bodyPr/>
                    <a:lstStyle/>
                    <a:p>
                      <a:pPr rtl="0" fontAlgn="t">
                        <a:spcBef>
                          <a:spcPts val="0"/>
                        </a:spcBef>
                        <a:spcAft>
                          <a:spcPts val="0"/>
                        </a:spcAft>
                      </a:pPr>
                      <a:r>
                        <a:rPr lang="en-CA" sz="1900" b="0" i="0" u="none" strike="noStrike" dirty="0">
                          <a:solidFill>
                            <a:srgbClr val="000000"/>
                          </a:solidFill>
                          <a:effectLst/>
                          <a:latin typeface="Arial" panose="020B0604020202020204" pitchFamily="34" charset="0"/>
                        </a:rPr>
                        <a:t>(70.35%)</a:t>
                      </a:r>
                      <a:endParaRPr lang="en-CA" sz="1900" dirty="0">
                        <a:effectLst/>
                      </a:endParaRPr>
                    </a:p>
                  </a:txBody>
                  <a:tcPr marL="126811" marR="126811" marT="63405" marB="63405">
                    <a:lnL w="9525" cap="flat" cmpd="sng" algn="ctr">
                      <a:solidFill>
                        <a:srgbClr val="78909C"/>
                      </a:solidFill>
                      <a:prstDash val="solid"/>
                      <a:round/>
                      <a:headEnd type="none" w="med" len="med"/>
                      <a:tailEnd type="none" w="med" len="med"/>
                    </a:lnL>
                    <a:lnR w="9525" cap="flat" cmpd="sng" algn="ctr">
                      <a:solidFill>
                        <a:srgbClr val="78909C"/>
                      </a:solidFill>
                      <a:prstDash val="solid"/>
                      <a:round/>
                      <a:headEnd type="none" w="med" len="med"/>
                      <a:tailEnd type="none" w="med" len="med"/>
                    </a:lnR>
                    <a:lnT w="9525" cap="flat" cmpd="sng" algn="ctr">
                      <a:solidFill>
                        <a:srgbClr val="78909C"/>
                      </a:solidFill>
                      <a:prstDash val="solid"/>
                      <a:round/>
                      <a:headEnd type="none" w="med" len="med"/>
                      <a:tailEnd type="none" w="med" len="med"/>
                    </a:lnT>
                    <a:lnB w="9525" cap="flat" cmpd="sng" algn="ctr">
                      <a:solidFill>
                        <a:srgbClr val="78909C"/>
                      </a:solidFill>
                      <a:prstDash val="solid"/>
                      <a:round/>
                      <a:headEnd type="none" w="med" len="med"/>
                      <a:tailEnd type="none" w="med" len="med"/>
                    </a:lnB>
                    <a:solidFill>
                      <a:srgbClr val="FFFFFF"/>
                    </a:solidFill>
                  </a:tcPr>
                </a:tc>
                <a:tc>
                  <a:txBody>
                    <a:bodyPr/>
                    <a:lstStyle/>
                    <a:p>
                      <a:pPr rtl="0" fontAlgn="t">
                        <a:spcBef>
                          <a:spcPts val="0"/>
                        </a:spcBef>
                        <a:spcAft>
                          <a:spcPts val="0"/>
                        </a:spcAft>
                      </a:pPr>
                      <a:r>
                        <a:rPr lang="en-CA" sz="1900" b="0" i="0" u="none" strike="noStrike">
                          <a:solidFill>
                            <a:srgbClr val="000000"/>
                          </a:solidFill>
                          <a:effectLst/>
                          <a:latin typeface="Arial" panose="020B0604020202020204" pitchFamily="34" charset="0"/>
                        </a:rPr>
                        <a:t>8.3%</a:t>
                      </a:r>
                      <a:endParaRPr lang="en-CA" sz="1900">
                        <a:effectLst/>
                      </a:endParaRPr>
                    </a:p>
                  </a:txBody>
                  <a:tcPr marL="126811" marR="126811" marT="63405" marB="63405">
                    <a:lnL w="9525" cap="flat" cmpd="sng" algn="ctr">
                      <a:solidFill>
                        <a:srgbClr val="78909C"/>
                      </a:solidFill>
                      <a:prstDash val="solid"/>
                      <a:round/>
                      <a:headEnd type="none" w="med" len="med"/>
                      <a:tailEnd type="none" w="med" len="med"/>
                    </a:lnL>
                    <a:lnR w="9525" cap="flat" cmpd="sng" algn="ctr">
                      <a:solidFill>
                        <a:srgbClr val="78909C"/>
                      </a:solidFill>
                      <a:prstDash val="solid"/>
                      <a:round/>
                      <a:headEnd type="none" w="med" len="med"/>
                      <a:tailEnd type="none" w="med" len="med"/>
                    </a:lnR>
                    <a:lnT w="9525" cap="flat" cmpd="sng" algn="ctr">
                      <a:solidFill>
                        <a:srgbClr val="78909C"/>
                      </a:solidFill>
                      <a:prstDash val="solid"/>
                      <a:round/>
                      <a:headEnd type="none" w="med" len="med"/>
                      <a:tailEnd type="none" w="med" len="med"/>
                    </a:lnT>
                    <a:lnB w="9525" cap="flat" cmpd="sng" algn="ctr">
                      <a:solidFill>
                        <a:srgbClr val="78909C"/>
                      </a:solidFill>
                      <a:prstDash val="solid"/>
                      <a:round/>
                      <a:headEnd type="none" w="med" len="med"/>
                      <a:tailEnd type="none" w="med" len="med"/>
                    </a:lnB>
                    <a:solidFill>
                      <a:srgbClr val="FFFFFF"/>
                    </a:solidFill>
                  </a:tcPr>
                </a:tc>
                <a:tc>
                  <a:txBody>
                    <a:bodyPr/>
                    <a:lstStyle/>
                    <a:p>
                      <a:pPr rtl="0" fontAlgn="t">
                        <a:spcBef>
                          <a:spcPts val="0"/>
                        </a:spcBef>
                        <a:spcAft>
                          <a:spcPts val="0"/>
                        </a:spcAft>
                      </a:pPr>
                      <a:r>
                        <a:rPr lang="en-CA" sz="1900" b="0" i="0" u="none" strike="noStrike">
                          <a:solidFill>
                            <a:srgbClr val="000000"/>
                          </a:solidFill>
                          <a:effectLst/>
                          <a:latin typeface="Arial" panose="020B0604020202020204" pitchFamily="34" charset="0"/>
                        </a:rPr>
                        <a:t>15.6%</a:t>
                      </a:r>
                      <a:endParaRPr lang="en-CA" sz="1900">
                        <a:effectLst/>
                      </a:endParaRPr>
                    </a:p>
                  </a:txBody>
                  <a:tcPr marL="126811" marR="126811" marT="63405" marB="63405">
                    <a:lnL w="9525" cap="flat" cmpd="sng" algn="ctr">
                      <a:solidFill>
                        <a:srgbClr val="78909C"/>
                      </a:solidFill>
                      <a:prstDash val="solid"/>
                      <a:round/>
                      <a:headEnd type="none" w="med" len="med"/>
                      <a:tailEnd type="none" w="med" len="med"/>
                    </a:lnL>
                    <a:lnR w="9525" cap="flat" cmpd="sng" algn="ctr">
                      <a:solidFill>
                        <a:srgbClr val="78909C"/>
                      </a:solidFill>
                      <a:prstDash val="solid"/>
                      <a:round/>
                      <a:headEnd type="none" w="med" len="med"/>
                      <a:tailEnd type="none" w="med" len="med"/>
                    </a:lnR>
                    <a:lnT w="9525" cap="flat" cmpd="sng" algn="ctr">
                      <a:solidFill>
                        <a:srgbClr val="78909C"/>
                      </a:solidFill>
                      <a:prstDash val="solid"/>
                      <a:round/>
                      <a:headEnd type="none" w="med" len="med"/>
                      <a:tailEnd type="none" w="med" len="med"/>
                    </a:lnT>
                    <a:lnB w="9525" cap="flat" cmpd="sng" algn="ctr">
                      <a:solidFill>
                        <a:srgbClr val="78909C"/>
                      </a:solidFill>
                      <a:prstDash val="solid"/>
                      <a:round/>
                      <a:headEnd type="none" w="med" len="med"/>
                      <a:tailEnd type="none" w="med" len="med"/>
                    </a:lnB>
                    <a:solidFill>
                      <a:srgbClr val="FFFFFF"/>
                    </a:solidFill>
                  </a:tcPr>
                </a:tc>
                <a:extLst>
                  <a:ext uri="{0D108BD9-81ED-4DB2-BD59-A6C34878D82A}">
                    <a16:rowId xmlns:a16="http://schemas.microsoft.com/office/drawing/2014/main" val="3928647538"/>
                  </a:ext>
                </a:extLst>
              </a:tr>
              <a:tr h="494563">
                <a:tc>
                  <a:txBody>
                    <a:bodyPr/>
                    <a:lstStyle/>
                    <a:p>
                      <a:pPr rtl="0" fontAlgn="t">
                        <a:spcBef>
                          <a:spcPts val="0"/>
                        </a:spcBef>
                        <a:spcAft>
                          <a:spcPts val="0"/>
                        </a:spcAft>
                      </a:pPr>
                      <a:r>
                        <a:rPr lang="en-CA" sz="1900" b="0" i="0" u="none" strike="noStrike" dirty="0">
                          <a:solidFill>
                            <a:srgbClr val="000000"/>
                          </a:solidFill>
                          <a:effectLst/>
                          <a:latin typeface="Arial" panose="020B0604020202020204" pitchFamily="34" charset="0"/>
                        </a:rPr>
                        <a:t>Mean</a:t>
                      </a:r>
                      <a:endParaRPr lang="en-CA" sz="1900" dirty="0">
                        <a:effectLst/>
                      </a:endParaRPr>
                    </a:p>
                  </a:txBody>
                  <a:tcPr marL="126811" marR="126811" marT="63405" marB="63405">
                    <a:lnL w="9525" cap="flat" cmpd="sng" algn="ctr">
                      <a:solidFill>
                        <a:srgbClr val="78909C"/>
                      </a:solidFill>
                      <a:prstDash val="solid"/>
                      <a:round/>
                      <a:headEnd type="none" w="med" len="med"/>
                      <a:tailEnd type="none" w="med" len="med"/>
                    </a:lnL>
                    <a:lnR w="9525" cap="flat" cmpd="sng" algn="ctr">
                      <a:solidFill>
                        <a:srgbClr val="78909C"/>
                      </a:solidFill>
                      <a:prstDash val="solid"/>
                      <a:round/>
                      <a:headEnd type="none" w="med" len="med"/>
                      <a:tailEnd type="none" w="med" len="med"/>
                    </a:lnR>
                    <a:lnT w="9525" cap="flat" cmpd="sng" algn="ctr">
                      <a:solidFill>
                        <a:srgbClr val="78909C"/>
                      </a:solidFill>
                      <a:prstDash val="solid"/>
                      <a:round/>
                      <a:headEnd type="none" w="med" len="med"/>
                      <a:tailEnd type="none" w="med" len="med"/>
                    </a:lnT>
                    <a:lnB w="9525" cap="flat" cmpd="sng" algn="ctr">
                      <a:solidFill>
                        <a:srgbClr val="78909C"/>
                      </a:solidFill>
                      <a:prstDash val="solid"/>
                      <a:round/>
                      <a:headEnd type="none" w="med" len="med"/>
                      <a:tailEnd type="none" w="med" len="med"/>
                    </a:lnB>
                    <a:solidFill>
                      <a:srgbClr val="CCE2F2"/>
                    </a:solidFill>
                  </a:tcPr>
                </a:tc>
                <a:tc>
                  <a:txBody>
                    <a:bodyPr/>
                    <a:lstStyle/>
                    <a:p>
                      <a:pPr rtl="0" fontAlgn="t">
                        <a:spcBef>
                          <a:spcPts val="0"/>
                        </a:spcBef>
                        <a:spcAft>
                          <a:spcPts val="0"/>
                        </a:spcAft>
                      </a:pPr>
                      <a:r>
                        <a:rPr lang="en-CA" sz="1900" b="0" i="0" u="none" strike="noStrike" dirty="0">
                          <a:solidFill>
                            <a:srgbClr val="000000"/>
                          </a:solidFill>
                          <a:effectLst/>
                          <a:latin typeface="Arial" panose="020B0604020202020204" pitchFamily="34" charset="0"/>
                        </a:rPr>
                        <a:t>32.4%</a:t>
                      </a:r>
                      <a:endParaRPr lang="en-CA" sz="1900" dirty="0">
                        <a:effectLst/>
                      </a:endParaRPr>
                    </a:p>
                  </a:txBody>
                  <a:tcPr marL="126811" marR="126811" marT="63405" marB="63405">
                    <a:lnL w="9525" cap="flat" cmpd="sng" algn="ctr">
                      <a:solidFill>
                        <a:srgbClr val="78909C"/>
                      </a:solidFill>
                      <a:prstDash val="solid"/>
                      <a:round/>
                      <a:headEnd type="none" w="med" len="med"/>
                      <a:tailEnd type="none" w="med" len="med"/>
                    </a:lnL>
                    <a:lnR w="9525" cap="flat" cmpd="sng" algn="ctr">
                      <a:solidFill>
                        <a:srgbClr val="78909C"/>
                      </a:solidFill>
                      <a:prstDash val="solid"/>
                      <a:round/>
                      <a:headEnd type="none" w="med" len="med"/>
                      <a:tailEnd type="none" w="med" len="med"/>
                    </a:lnR>
                    <a:lnT w="9525" cap="flat" cmpd="sng" algn="ctr">
                      <a:solidFill>
                        <a:srgbClr val="78909C"/>
                      </a:solidFill>
                      <a:prstDash val="solid"/>
                      <a:round/>
                      <a:headEnd type="none" w="med" len="med"/>
                      <a:tailEnd type="none" w="med" len="med"/>
                    </a:lnT>
                    <a:lnB w="9525" cap="flat" cmpd="sng" algn="ctr">
                      <a:solidFill>
                        <a:srgbClr val="78909C"/>
                      </a:solidFill>
                      <a:prstDash val="solid"/>
                      <a:round/>
                      <a:headEnd type="none" w="med" len="med"/>
                      <a:tailEnd type="none" w="med" len="med"/>
                    </a:lnB>
                    <a:solidFill>
                      <a:srgbClr val="CCE2F2"/>
                    </a:solidFill>
                  </a:tcPr>
                </a:tc>
                <a:tc>
                  <a:txBody>
                    <a:bodyPr/>
                    <a:lstStyle/>
                    <a:p>
                      <a:pPr rtl="0" fontAlgn="t">
                        <a:spcBef>
                          <a:spcPts val="0"/>
                        </a:spcBef>
                        <a:spcAft>
                          <a:spcPts val="0"/>
                        </a:spcAft>
                      </a:pPr>
                      <a:r>
                        <a:rPr lang="en-CA" sz="1900" b="0" i="0" u="none" strike="noStrike" dirty="0">
                          <a:solidFill>
                            <a:srgbClr val="000000"/>
                          </a:solidFill>
                          <a:effectLst/>
                          <a:latin typeface="Arial" panose="020B0604020202020204" pitchFamily="34" charset="0"/>
                        </a:rPr>
                        <a:t>15.7%</a:t>
                      </a:r>
                      <a:endParaRPr lang="en-CA" sz="1900" dirty="0">
                        <a:effectLst/>
                      </a:endParaRPr>
                    </a:p>
                  </a:txBody>
                  <a:tcPr marL="126811" marR="126811" marT="63405" marB="63405">
                    <a:lnL w="9525" cap="flat" cmpd="sng" algn="ctr">
                      <a:solidFill>
                        <a:srgbClr val="78909C"/>
                      </a:solidFill>
                      <a:prstDash val="solid"/>
                      <a:round/>
                      <a:headEnd type="none" w="med" len="med"/>
                      <a:tailEnd type="none" w="med" len="med"/>
                    </a:lnL>
                    <a:lnR w="9525" cap="flat" cmpd="sng" algn="ctr">
                      <a:solidFill>
                        <a:srgbClr val="78909C"/>
                      </a:solidFill>
                      <a:prstDash val="solid"/>
                      <a:round/>
                      <a:headEnd type="none" w="med" len="med"/>
                      <a:tailEnd type="none" w="med" len="med"/>
                    </a:lnR>
                    <a:lnT w="9525" cap="flat" cmpd="sng" algn="ctr">
                      <a:solidFill>
                        <a:srgbClr val="78909C"/>
                      </a:solidFill>
                      <a:prstDash val="solid"/>
                      <a:round/>
                      <a:headEnd type="none" w="med" len="med"/>
                      <a:tailEnd type="none" w="med" len="med"/>
                    </a:lnT>
                    <a:lnB w="9525" cap="flat" cmpd="sng" algn="ctr">
                      <a:solidFill>
                        <a:srgbClr val="78909C"/>
                      </a:solidFill>
                      <a:prstDash val="solid"/>
                      <a:round/>
                      <a:headEnd type="none" w="med" len="med"/>
                      <a:tailEnd type="none" w="med" len="med"/>
                    </a:lnB>
                    <a:solidFill>
                      <a:srgbClr val="CCE2F2"/>
                    </a:solidFill>
                  </a:tcPr>
                </a:tc>
                <a:tc>
                  <a:txBody>
                    <a:bodyPr/>
                    <a:lstStyle/>
                    <a:p>
                      <a:pPr rtl="0" fontAlgn="t">
                        <a:spcBef>
                          <a:spcPts val="0"/>
                        </a:spcBef>
                        <a:spcAft>
                          <a:spcPts val="0"/>
                        </a:spcAft>
                      </a:pPr>
                      <a:r>
                        <a:rPr lang="en-CA" sz="1900" b="0" i="0" u="none" strike="noStrike" dirty="0">
                          <a:solidFill>
                            <a:srgbClr val="000000"/>
                          </a:solidFill>
                          <a:effectLst/>
                          <a:latin typeface="Arial" panose="020B0604020202020204" pitchFamily="34" charset="0"/>
                        </a:rPr>
                        <a:t>1.90%</a:t>
                      </a:r>
                      <a:endParaRPr lang="en-CA" sz="1900" dirty="0">
                        <a:effectLst/>
                      </a:endParaRPr>
                    </a:p>
                  </a:txBody>
                  <a:tcPr marL="126811" marR="126811" marT="63405" marB="63405">
                    <a:lnL w="9525" cap="flat" cmpd="sng" algn="ctr">
                      <a:solidFill>
                        <a:srgbClr val="78909C"/>
                      </a:solidFill>
                      <a:prstDash val="solid"/>
                      <a:round/>
                      <a:headEnd type="none" w="med" len="med"/>
                      <a:tailEnd type="none" w="med" len="med"/>
                    </a:lnL>
                    <a:lnR w="9525" cap="flat" cmpd="sng" algn="ctr">
                      <a:solidFill>
                        <a:srgbClr val="78909C"/>
                      </a:solidFill>
                      <a:prstDash val="solid"/>
                      <a:round/>
                      <a:headEnd type="none" w="med" len="med"/>
                      <a:tailEnd type="none" w="med" len="med"/>
                    </a:lnR>
                    <a:lnT w="9525" cap="flat" cmpd="sng" algn="ctr">
                      <a:solidFill>
                        <a:srgbClr val="78909C"/>
                      </a:solidFill>
                      <a:prstDash val="solid"/>
                      <a:round/>
                      <a:headEnd type="none" w="med" len="med"/>
                      <a:tailEnd type="none" w="med" len="med"/>
                    </a:lnT>
                    <a:lnB w="9525" cap="flat" cmpd="sng" algn="ctr">
                      <a:solidFill>
                        <a:srgbClr val="78909C"/>
                      </a:solidFill>
                      <a:prstDash val="solid"/>
                      <a:round/>
                      <a:headEnd type="none" w="med" len="med"/>
                      <a:tailEnd type="none" w="med" len="med"/>
                    </a:lnB>
                    <a:solidFill>
                      <a:srgbClr val="CCE2F2"/>
                    </a:solidFill>
                  </a:tcPr>
                </a:tc>
                <a:tc>
                  <a:txBody>
                    <a:bodyPr/>
                    <a:lstStyle/>
                    <a:p>
                      <a:pPr rtl="0" fontAlgn="t">
                        <a:spcBef>
                          <a:spcPts val="0"/>
                        </a:spcBef>
                        <a:spcAft>
                          <a:spcPts val="0"/>
                        </a:spcAft>
                      </a:pPr>
                      <a:r>
                        <a:rPr lang="en-CA" sz="1900" b="0" i="0" u="none" strike="noStrike" dirty="0">
                          <a:solidFill>
                            <a:srgbClr val="000000"/>
                          </a:solidFill>
                          <a:effectLst/>
                          <a:latin typeface="Arial" panose="020B0604020202020204" pitchFamily="34" charset="0"/>
                        </a:rPr>
                        <a:t>(73.13%)</a:t>
                      </a:r>
                      <a:endParaRPr lang="en-CA" sz="1900" dirty="0">
                        <a:effectLst/>
                      </a:endParaRPr>
                    </a:p>
                  </a:txBody>
                  <a:tcPr marL="126811" marR="126811" marT="63405" marB="63405">
                    <a:lnL w="9525" cap="flat" cmpd="sng" algn="ctr">
                      <a:solidFill>
                        <a:srgbClr val="78909C"/>
                      </a:solidFill>
                      <a:prstDash val="solid"/>
                      <a:round/>
                      <a:headEnd type="none" w="med" len="med"/>
                      <a:tailEnd type="none" w="med" len="med"/>
                    </a:lnL>
                    <a:lnR w="9525" cap="flat" cmpd="sng" algn="ctr">
                      <a:solidFill>
                        <a:srgbClr val="78909C"/>
                      </a:solidFill>
                      <a:prstDash val="solid"/>
                      <a:round/>
                      <a:headEnd type="none" w="med" len="med"/>
                      <a:tailEnd type="none" w="med" len="med"/>
                    </a:lnR>
                    <a:lnT w="9525" cap="flat" cmpd="sng" algn="ctr">
                      <a:solidFill>
                        <a:srgbClr val="78909C"/>
                      </a:solidFill>
                      <a:prstDash val="solid"/>
                      <a:round/>
                      <a:headEnd type="none" w="med" len="med"/>
                      <a:tailEnd type="none" w="med" len="med"/>
                    </a:lnT>
                    <a:lnB w="9525" cap="flat" cmpd="sng" algn="ctr">
                      <a:solidFill>
                        <a:srgbClr val="78909C"/>
                      </a:solidFill>
                      <a:prstDash val="solid"/>
                      <a:round/>
                      <a:headEnd type="none" w="med" len="med"/>
                      <a:tailEnd type="none" w="med" len="med"/>
                    </a:lnB>
                    <a:solidFill>
                      <a:srgbClr val="CCE2F2"/>
                    </a:solidFill>
                  </a:tcPr>
                </a:tc>
                <a:tc>
                  <a:txBody>
                    <a:bodyPr/>
                    <a:lstStyle/>
                    <a:p>
                      <a:pPr rtl="0" fontAlgn="t">
                        <a:spcBef>
                          <a:spcPts val="0"/>
                        </a:spcBef>
                        <a:spcAft>
                          <a:spcPts val="0"/>
                        </a:spcAft>
                      </a:pPr>
                      <a:r>
                        <a:rPr lang="en-CA" sz="1900" b="0" i="0" u="none" strike="noStrike" dirty="0">
                          <a:solidFill>
                            <a:srgbClr val="000000"/>
                          </a:solidFill>
                          <a:effectLst/>
                          <a:latin typeface="Arial" panose="020B0604020202020204" pitchFamily="34" charset="0"/>
                        </a:rPr>
                        <a:t>5.4%</a:t>
                      </a:r>
                      <a:endParaRPr lang="en-CA" sz="1900" dirty="0">
                        <a:effectLst/>
                      </a:endParaRPr>
                    </a:p>
                  </a:txBody>
                  <a:tcPr marL="126811" marR="126811" marT="63405" marB="63405">
                    <a:lnL w="9525" cap="flat" cmpd="sng" algn="ctr">
                      <a:solidFill>
                        <a:srgbClr val="78909C"/>
                      </a:solidFill>
                      <a:prstDash val="solid"/>
                      <a:round/>
                      <a:headEnd type="none" w="med" len="med"/>
                      <a:tailEnd type="none" w="med" len="med"/>
                    </a:lnL>
                    <a:lnR w="9525" cap="flat" cmpd="sng" algn="ctr">
                      <a:solidFill>
                        <a:srgbClr val="78909C"/>
                      </a:solidFill>
                      <a:prstDash val="solid"/>
                      <a:round/>
                      <a:headEnd type="none" w="med" len="med"/>
                      <a:tailEnd type="none" w="med" len="med"/>
                    </a:lnR>
                    <a:lnT w="9525" cap="flat" cmpd="sng" algn="ctr">
                      <a:solidFill>
                        <a:srgbClr val="78909C"/>
                      </a:solidFill>
                      <a:prstDash val="solid"/>
                      <a:round/>
                      <a:headEnd type="none" w="med" len="med"/>
                      <a:tailEnd type="none" w="med" len="med"/>
                    </a:lnT>
                    <a:lnB w="9525" cap="flat" cmpd="sng" algn="ctr">
                      <a:solidFill>
                        <a:srgbClr val="78909C"/>
                      </a:solidFill>
                      <a:prstDash val="solid"/>
                      <a:round/>
                      <a:headEnd type="none" w="med" len="med"/>
                      <a:tailEnd type="none" w="med" len="med"/>
                    </a:lnB>
                    <a:solidFill>
                      <a:srgbClr val="CCE2F2"/>
                    </a:solidFill>
                  </a:tcPr>
                </a:tc>
                <a:tc>
                  <a:txBody>
                    <a:bodyPr/>
                    <a:lstStyle/>
                    <a:p>
                      <a:pPr rtl="0" fontAlgn="t">
                        <a:spcBef>
                          <a:spcPts val="0"/>
                        </a:spcBef>
                        <a:spcAft>
                          <a:spcPts val="0"/>
                        </a:spcAft>
                      </a:pPr>
                      <a:r>
                        <a:rPr lang="en-CA" sz="1900" b="0" i="0" u="none" strike="noStrike" dirty="0">
                          <a:solidFill>
                            <a:srgbClr val="000000"/>
                          </a:solidFill>
                          <a:effectLst/>
                          <a:latin typeface="Arial" panose="020B0604020202020204" pitchFamily="34" charset="0"/>
                        </a:rPr>
                        <a:t>9.5%</a:t>
                      </a:r>
                      <a:endParaRPr lang="en-CA" sz="1900" dirty="0">
                        <a:effectLst/>
                      </a:endParaRPr>
                    </a:p>
                  </a:txBody>
                  <a:tcPr marL="126811" marR="126811" marT="63405" marB="63405">
                    <a:lnL w="9525" cap="flat" cmpd="sng" algn="ctr">
                      <a:solidFill>
                        <a:srgbClr val="78909C"/>
                      </a:solidFill>
                      <a:prstDash val="solid"/>
                      <a:round/>
                      <a:headEnd type="none" w="med" len="med"/>
                      <a:tailEnd type="none" w="med" len="med"/>
                    </a:lnL>
                    <a:lnR w="9525" cap="flat" cmpd="sng" algn="ctr">
                      <a:solidFill>
                        <a:srgbClr val="78909C"/>
                      </a:solidFill>
                      <a:prstDash val="solid"/>
                      <a:round/>
                      <a:headEnd type="none" w="med" len="med"/>
                      <a:tailEnd type="none" w="med" len="med"/>
                    </a:lnR>
                    <a:lnT w="9525" cap="flat" cmpd="sng" algn="ctr">
                      <a:solidFill>
                        <a:srgbClr val="78909C"/>
                      </a:solidFill>
                      <a:prstDash val="solid"/>
                      <a:round/>
                      <a:headEnd type="none" w="med" len="med"/>
                      <a:tailEnd type="none" w="med" len="med"/>
                    </a:lnT>
                    <a:lnB w="9525" cap="flat" cmpd="sng" algn="ctr">
                      <a:solidFill>
                        <a:srgbClr val="78909C"/>
                      </a:solidFill>
                      <a:prstDash val="solid"/>
                      <a:round/>
                      <a:headEnd type="none" w="med" len="med"/>
                      <a:tailEnd type="none" w="med" len="med"/>
                    </a:lnB>
                    <a:solidFill>
                      <a:srgbClr val="CCE2F2"/>
                    </a:solidFill>
                  </a:tcPr>
                </a:tc>
                <a:extLst>
                  <a:ext uri="{0D108BD9-81ED-4DB2-BD59-A6C34878D82A}">
                    <a16:rowId xmlns:a16="http://schemas.microsoft.com/office/drawing/2014/main" val="1355563150"/>
                  </a:ext>
                </a:extLst>
              </a:tr>
              <a:tr h="494563">
                <a:tc>
                  <a:txBody>
                    <a:bodyPr/>
                    <a:lstStyle/>
                    <a:p>
                      <a:pPr rtl="0" fontAlgn="t">
                        <a:spcBef>
                          <a:spcPts val="0"/>
                        </a:spcBef>
                        <a:spcAft>
                          <a:spcPts val="0"/>
                        </a:spcAft>
                      </a:pPr>
                      <a:r>
                        <a:rPr lang="en-CA" sz="1900" b="1" i="0" u="none" strike="noStrike" dirty="0">
                          <a:solidFill>
                            <a:srgbClr val="000000"/>
                          </a:solidFill>
                          <a:effectLst/>
                          <a:latin typeface="Arial" panose="020B0604020202020204" pitchFamily="34" charset="0"/>
                        </a:rPr>
                        <a:t>DIS</a:t>
                      </a:r>
                      <a:endParaRPr lang="en-CA" sz="1900" b="1" dirty="0">
                        <a:effectLst/>
                      </a:endParaRPr>
                    </a:p>
                  </a:txBody>
                  <a:tcPr marL="126811" marR="126811" marT="63405" marB="63405">
                    <a:lnL w="9525" cap="flat" cmpd="sng" algn="ctr">
                      <a:solidFill>
                        <a:srgbClr val="78909C"/>
                      </a:solidFill>
                      <a:prstDash val="solid"/>
                      <a:round/>
                      <a:headEnd type="none" w="med" len="med"/>
                      <a:tailEnd type="none" w="med" len="med"/>
                    </a:lnL>
                    <a:lnR w="9525" cap="flat" cmpd="sng" algn="ctr">
                      <a:solidFill>
                        <a:srgbClr val="78909C"/>
                      </a:solidFill>
                      <a:prstDash val="solid"/>
                      <a:round/>
                      <a:headEnd type="none" w="med" len="med"/>
                      <a:tailEnd type="none" w="med" len="med"/>
                    </a:lnR>
                    <a:lnT w="9525" cap="flat" cmpd="sng" algn="ctr">
                      <a:solidFill>
                        <a:srgbClr val="78909C"/>
                      </a:solidFill>
                      <a:prstDash val="solid"/>
                      <a:round/>
                      <a:headEnd type="none" w="med" len="med"/>
                      <a:tailEnd type="none" w="med" len="med"/>
                    </a:lnT>
                    <a:lnB w="9525" cap="flat" cmpd="sng" algn="ctr">
                      <a:solidFill>
                        <a:srgbClr val="78909C"/>
                      </a:solidFill>
                      <a:prstDash val="solid"/>
                      <a:round/>
                      <a:headEnd type="none" w="med" len="med"/>
                      <a:tailEnd type="none" w="med" len="med"/>
                    </a:lnB>
                    <a:solidFill>
                      <a:srgbClr val="FFFFFF"/>
                    </a:solidFill>
                  </a:tcPr>
                </a:tc>
                <a:tc>
                  <a:txBody>
                    <a:bodyPr/>
                    <a:lstStyle/>
                    <a:p>
                      <a:pPr rtl="0" fontAlgn="t">
                        <a:spcBef>
                          <a:spcPts val="0"/>
                        </a:spcBef>
                        <a:spcAft>
                          <a:spcPts val="0"/>
                        </a:spcAft>
                      </a:pPr>
                      <a:r>
                        <a:rPr lang="en-CA" sz="1900" b="1" i="0" u="none" strike="noStrike" dirty="0">
                          <a:solidFill>
                            <a:srgbClr val="000000"/>
                          </a:solidFill>
                          <a:effectLst/>
                          <a:latin typeface="Arial" panose="020B0604020202020204" pitchFamily="34" charset="0"/>
                        </a:rPr>
                        <a:t>5.8%</a:t>
                      </a:r>
                      <a:endParaRPr lang="en-CA" sz="1900" b="1" dirty="0">
                        <a:effectLst/>
                      </a:endParaRPr>
                    </a:p>
                  </a:txBody>
                  <a:tcPr marL="126811" marR="126811" marT="63405" marB="63405">
                    <a:lnL w="9525" cap="flat" cmpd="sng" algn="ctr">
                      <a:solidFill>
                        <a:srgbClr val="78909C"/>
                      </a:solidFill>
                      <a:prstDash val="solid"/>
                      <a:round/>
                      <a:headEnd type="none" w="med" len="med"/>
                      <a:tailEnd type="none" w="med" len="med"/>
                    </a:lnL>
                    <a:lnR w="9525" cap="flat" cmpd="sng" algn="ctr">
                      <a:solidFill>
                        <a:srgbClr val="78909C"/>
                      </a:solidFill>
                      <a:prstDash val="solid"/>
                      <a:round/>
                      <a:headEnd type="none" w="med" len="med"/>
                      <a:tailEnd type="none" w="med" len="med"/>
                    </a:lnR>
                    <a:lnT w="9525" cap="flat" cmpd="sng" algn="ctr">
                      <a:solidFill>
                        <a:srgbClr val="78909C"/>
                      </a:solidFill>
                      <a:prstDash val="solid"/>
                      <a:round/>
                      <a:headEnd type="none" w="med" len="med"/>
                      <a:tailEnd type="none" w="med" len="med"/>
                    </a:lnT>
                    <a:lnB w="9525" cap="flat" cmpd="sng" algn="ctr">
                      <a:solidFill>
                        <a:srgbClr val="78909C"/>
                      </a:solidFill>
                      <a:prstDash val="solid"/>
                      <a:round/>
                      <a:headEnd type="none" w="med" len="med"/>
                      <a:tailEnd type="none" w="med" len="med"/>
                    </a:lnB>
                    <a:solidFill>
                      <a:srgbClr val="FFFFFF"/>
                    </a:solidFill>
                  </a:tcPr>
                </a:tc>
                <a:tc>
                  <a:txBody>
                    <a:bodyPr/>
                    <a:lstStyle/>
                    <a:p>
                      <a:pPr rtl="0" fontAlgn="t">
                        <a:spcBef>
                          <a:spcPts val="0"/>
                        </a:spcBef>
                        <a:spcAft>
                          <a:spcPts val="0"/>
                        </a:spcAft>
                      </a:pPr>
                      <a:r>
                        <a:rPr lang="en-CA" sz="1900" b="1" i="0" u="none" strike="noStrike" dirty="0">
                          <a:solidFill>
                            <a:srgbClr val="000000"/>
                          </a:solidFill>
                          <a:effectLst/>
                          <a:latin typeface="Arial" panose="020B0604020202020204" pitchFamily="34" charset="0"/>
                        </a:rPr>
                        <a:t>5.8%</a:t>
                      </a:r>
                      <a:endParaRPr lang="en-CA" sz="1900" b="1" dirty="0">
                        <a:effectLst/>
                      </a:endParaRPr>
                    </a:p>
                  </a:txBody>
                  <a:tcPr marL="126811" marR="126811" marT="63405" marB="63405">
                    <a:lnL w="9525" cap="flat" cmpd="sng" algn="ctr">
                      <a:solidFill>
                        <a:srgbClr val="78909C"/>
                      </a:solidFill>
                      <a:prstDash val="solid"/>
                      <a:round/>
                      <a:headEnd type="none" w="med" len="med"/>
                      <a:tailEnd type="none" w="med" len="med"/>
                    </a:lnL>
                    <a:lnR w="9525" cap="flat" cmpd="sng" algn="ctr">
                      <a:solidFill>
                        <a:srgbClr val="78909C"/>
                      </a:solidFill>
                      <a:prstDash val="solid"/>
                      <a:round/>
                      <a:headEnd type="none" w="med" len="med"/>
                      <a:tailEnd type="none" w="med" len="med"/>
                    </a:lnR>
                    <a:lnT w="9525" cap="flat" cmpd="sng" algn="ctr">
                      <a:solidFill>
                        <a:srgbClr val="78909C"/>
                      </a:solidFill>
                      <a:prstDash val="solid"/>
                      <a:round/>
                      <a:headEnd type="none" w="med" len="med"/>
                      <a:tailEnd type="none" w="med" len="med"/>
                    </a:lnT>
                    <a:lnB w="9525" cap="flat" cmpd="sng" algn="ctr">
                      <a:solidFill>
                        <a:srgbClr val="78909C"/>
                      </a:solidFill>
                      <a:prstDash val="solid"/>
                      <a:round/>
                      <a:headEnd type="none" w="med" len="med"/>
                      <a:tailEnd type="none" w="med" len="med"/>
                    </a:lnB>
                    <a:solidFill>
                      <a:srgbClr val="FFFFFF"/>
                    </a:solidFill>
                  </a:tcPr>
                </a:tc>
                <a:tc>
                  <a:txBody>
                    <a:bodyPr/>
                    <a:lstStyle/>
                    <a:p>
                      <a:pPr rtl="0" fontAlgn="t">
                        <a:spcBef>
                          <a:spcPts val="0"/>
                        </a:spcBef>
                        <a:spcAft>
                          <a:spcPts val="0"/>
                        </a:spcAft>
                      </a:pPr>
                      <a:r>
                        <a:rPr lang="en-CA" sz="1900" b="1" i="0" u="none" strike="noStrike">
                          <a:solidFill>
                            <a:srgbClr val="000000"/>
                          </a:solidFill>
                          <a:effectLst/>
                          <a:latin typeface="Arial" panose="020B0604020202020204" pitchFamily="34" charset="0"/>
                        </a:rPr>
                        <a:t>(4.38%)</a:t>
                      </a:r>
                      <a:endParaRPr lang="en-CA" sz="1900" b="1">
                        <a:effectLst/>
                      </a:endParaRPr>
                    </a:p>
                  </a:txBody>
                  <a:tcPr marL="126811" marR="126811" marT="63405" marB="63405">
                    <a:lnL w="9525" cap="flat" cmpd="sng" algn="ctr">
                      <a:solidFill>
                        <a:srgbClr val="78909C"/>
                      </a:solidFill>
                      <a:prstDash val="solid"/>
                      <a:round/>
                      <a:headEnd type="none" w="med" len="med"/>
                      <a:tailEnd type="none" w="med" len="med"/>
                    </a:lnL>
                    <a:lnR w="9525" cap="flat" cmpd="sng" algn="ctr">
                      <a:solidFill>
                        <a:srgbClr val="78909C"/>
                      </a:solidFill>
                      <a:prstDash val="solid"/>
                      <a:round/>
                      <a:headEnd type="none" w="med" len="med"/>
                      <a:tailEnd type="none" w="med" len="med"/>
                    </a:lnR>
                    <a:lnT w="9525" cap="flat" cmpd="sng" algn="ctr">
                      <a:solidFill>
                        <a:srgbClr val="78909C"/>
                      </a:solidFill>
                      <a:prstDash val="solid"/>
                      <a:round/>
                      <a:headEnd type="none" w="med" len="med"/>
                      <a:tailEnd type="none" w="med" len="med"/>
                    </a:lnT>
                    <a:lnB w="9525" cap="flat" cmpd="sng" algn="ctr">
                      <a:solidFill>
                        <a:srgbClr val="78909C"/>
                      </a:solidFill>
                      <a:prstDash val="solid"/>
                      <a:round/>
                      <a:headEnd type="none" w="med" len="med"/>
                      <a:tailEnd type="none" w="med" len="med"/>
                    </a:lnB>
                    <a:solidFill>
                      <a:srgbClr val="FFFFFF"/>
                    </a:solidFill>
                  </a:tcPr>
                </a:tc>
                <a:tc>
                  <a:txBody>
                    <a:bodyPr/>
                    <a:lstStyle/>
                    <a:p>
                      <a:pPr rtl="0" fontAlgn="t">
                        <a:spcBef>
                          <a:spcPts val="0"/>
                        </a:spcBef>
                        <a:spcAft>
                          <a:spcPts val="0"/>
                        </a:spcAft>
                      </a:pPr>
                      <a:r>
                        <a:rPr lang="en-CA" sz="1900" b="1" i="0" u="none" strike="noStrike">
                          <a:solidFill>
                            <a:srgbClr val="000000"/>
                          </a:solidFill>
                          <a:effectLst/>
                          <a:latin typeface="Arial" panose="020B0604020202020204" pitchFamily="34" charset="0"/>
                        </a:rPr>
                        <a:t>-</a:t>
                      </a:r>
                      <a:endParaRPr lang="en-CA" sz="1900" b="1">
                        <a:effectLst/>
                      </a:endParaRPr>
                    </a:p>
                  </a:txBody>
                  <a:tcPr marL="126811" marR="126811" marT="63405" marB="63405">
                    <a:lnL w="9525" cap="flat" cmpd="sng" algn="ctr">
                      <a:solidFill>
                        <a:srgbClr val="78909C"/>
                      </a:solidFill>
                      <a:prstDash val="solid"/>
                      <a:round/>
                      <a:headEnd type="none" w="med" len="med"/>
                      <a:tailEnd type="none" w="med" len="med"/>
                    </a:lnL>
                    <a:lnR w="9525" cap="flat" cmpd="sng" algn="ctr">
                      <a:solidFill>
                        <a:srgbClr val="78909C"/>
                      </a:solidFill>
                      <a:prstDash val="solid"/>
                      <a:round/>
                      <a:headEnd type="none" w="med" len="med"/>
                      <a:tailEnd type="none" w="med" len="med"/>
                    </a:lnR>
                    <a:lnT w="9525" cap="flat" cmpd="sng" algn="ctr">
                      <a:solidFill>
                        <a:srgbClr val="78909C"/>
                      </a:solidFill>
                      <a:prstDash val="solid"/>
                      <a:round/>
                      <a:headEnd type="none" w="med" len="med"/>
                      <a:tailEnd type="none" w="med" len="med"/>
                    </a:lnT>
                    <a:lnB w="9525" cap="flat" cmpd="sng" algn="ctr">
                      <a:solidFill>
                        <a:srgbClr val="78909C"/>
                      </a:solidFill>
                      <a:prstDash val="solid"/>
                      <a:round/>
                      <a:headEnd type="none" w="med" len="med"/>
                      <a:tailEnd type="none" w="med" len="med"/>
                    </a:lnB>
                    <a:solidFill>
                      <a:srgbClr val="FFFFFF"/>
                    </a:solidFill>
                  </a:tcPr>
                </a:tc>
                <a:tc>
                  <a:txBody>
                    <a:bodyPr/>
                    <a:lstStyle/>
                    <a:p>
                      <a:pPr rtl="0" fontAlgn="t">
                        <a:spcBef>
                          <a:spcPts val="0"/>
                        </a:spcBef>
                        <a:spcAft>
                          <a:spcPts val="0"/>
                        </a:spcAft>
                      </a:pPr>
                      <a:r>
                        <a:rPr lang="en-CA" sz="1900" b="1" i="0" u="none" strike="noStrike">
                          <a:solidFill>
                            <a:srgbClr val="000000"/>
                          </a:solidFill>
                          <a:effectLst/>
                          <a:latin typeface="Arial" panose="020B0604020202020204" pitchFamily="34" charset="0"/>
                        </a:rPr>
                        <a:t>1.2%</a:t>
                      </a:r>
                      <a:endParaRPr lang="en-CA" sz="1900" b="1">
                        <a:effectLst/>
                      </a:endParaRPr>
                    </a:p>
                  </a:txBody>
                  <a:tcPr marL="126811" marR="126811" marT="63405" marB="63405">
                    <a:lnL w="9525" cap="flat" cmpd="sng" algn="ctr">
                      <a:solidFill>
                        <a:srgbClr val="78909C"/>
                      </a:solidFill>
                      <a:prstDash val="solid"/>
                      <a:round/>
                      <a:headEnd type="none" w="med" len="med"/>
                      <a:tailEnd type="none" w="med" len="med"/>
                    </a:lnL>
                    <a:lnR w="9525" cap="flat" cmpd="sng" algn="ctr">
                      <a:solidFill>
                        <a:srgbClr val="78909C"/>
                      </a:solidFill>
                      <a:prstDash val="solid"/>
                      <a:round/>
                      <a:headEnd type="none" w="med" len="med"/>
                      <a:tailEnd type="none" w="med" len="med"/>
                    </a:lnR>
                    <a:lnT w="9525" cap="flat" cmpd="sng" algn="ctr">
                      <a:solidFill>
                        <a:srgbClr val="78909C"/>
                      </a:solidFill>
                      <a:prstDash val="solid"/>
                      <a:round/>
                      <a:headEnd type="none" w="med" len="med"/>
                      <a:tailEnd type="none" w="med" len="med"/>
                    </a:lnT>
                    <a:lnB w="9525" cap="flat" cmpd="sng" algn="ctr">
                      <a:solidFill>
                        <a:srgbClr val="78909C"/>
                      </a:solidFill>
                      <a:prstDash val="solid"/>
                      <a:round/>
                      <a:headEnd type="none" w="med" len="med"/>
                      <a:tailEnd type="none" w="med" len="med"/>
                    </a:lnB>
                    <a:solidFill>
                      <a:srgbClr val="FFFFFF"/>
                    </a:solidFill>
                  </a:tcPr>
                </a:tc>
                <a:tc>
                  <a:txBody>
                    <a:bodyPr/>
                    <a:lstStyle/>
                    <a:p>
                      <a:pPr rtl="0" fontAlgn="t">
                        <a:spcBef>
                          <a:spcPts val="0"/>
                        </a:spcBef>
                        <a:spcAft>
                          <a:spcPts val="0"/>
                        </a:spcAft>
                      </a:pPr>
                      <a:r>
                        <a:rPr lang="en-CA" sz="1900" b="1" i="0" u="none" strike="noStrike" dirty="0">
                          <a:solidFill>
                            <a:srgbClr val="000000"/>
                          </a:solidFill>
                          <a:effectLst/>
                          <a:latin typeface="Arial" panose="020B0604020202020204" pitchFamily="34" charset="0"/>
                        </a:rPr>
                        <a:t>(2.4%)</a:t>
                      </a:r>
                      <a:endParaRPr lang="en-CA" sz="1900" b="1" dirty="0">
                        <a:effectLst/>
                      </a:endParaRPr>
                    </a:p>
                  </a:txBody>
                  <a:tcPr marL="126811" marR="126811" marT="63405" marB="63405">
                    <a:lnL w="9525" cap="flat" cmpd="sng" algn="ctr">
                      <a:solidFill>
                        <a:srgbClr val="78909C"/>
                      </a:solidFill>
                      <a:prstDash val="solid"/>
                      <a:round/>
                      <a:headEnd type="none" w="med" len="med"/>
                      <a:tailEnd type="none" w="med" len="med"/>
                    </a:lnL>
                    <a:lnR w="9525" cap="flat" cmpd="sng" algn="ctr">
                      <a:solidFill>
                        <a:srgbClr val="78909C"/>
                      </a:solidFill>
                      <a:prstDash val="solid"/>
                      <a:round/>
                      <a:headEnd type="none" w="med" len="med"/>
                      <a:tailEnd type="none" w="med" len="med"/>
                    </a:lnR>
                    <a:lnT w="9525" cap="flat" cmpd="sng" algn="ctr">
                      <a:solidFill>
                        <a:srgbClr val="78909C"/>
                      </a:solidFill>
                      <a:prstDash val="solid"/>
                      <a:round/>
                      <a:headEnd type="none" w="med" len="med"/>
                      <a:tailEnd type="none" w="med" len="med"/>
                    </a:lnT>
                    <a:lnB w="9525" cap="flat" cmpd="sng" algn="ctr">
                      <a:solidFill>
                        <a:srgbClr val="78909C"/>
                      </a:solidFill>
                      <a:prstDash val="solid"/>
                      <a:round/>
                      <a:headEnd type="none" w="med" len="med"/>
                      <a:tailEnd type="none" w="med" len="med"/>
                    </a:lnB>
                    <a:solidFill>
                      <a:srgbClr val="FFFFFF"/>
                    </a:solidFill>
                  </a:tcPr>
                </a:tc>
                <a:extLst>
                  <a:ext uri="{0D108BD9-81ED-4DB2-BD59-A6C34878D82A}">
                    <a16:rowId xmlns:a16="http://schemas.microsoft.com/office/drawing/2014/main" val="2452082523"/>
                  </a:ext>
                </a:extLst>
              </a:tr>
            </a:tbl>
          </a:graphicData>
        </a:graphic>
      </p:graphicFrame>
      <p:sp>
        <p:nvSpPr>
          <p:cNvPr id="4" name="Rectangle 1">
            <a:extLst>
              <a:ext uri="{FF2B5EF4-FFF2-40B4-BE49-F238E27FC236}">
                <a16:creationId xmlns:a16="http://schemas.microsoft.com/office/drawing/2014/main" id="{3DDEAD84-CA99-4308-8CF5-31DE4B81E381}"/>
              </a:ext>
            </a:extLst>
          </p:cNvPr>
          <p:cNvSpPr>
            <a:spLocks noChangeArrowheads="1"/>
          </p:cNvSpPr>
          <p:nvPr/>
        </p:nvSpPr>
        <p:spPr bwMode="auto">
          <a:xfrm>
            <a:off x="414867" y="2186616"/>
            <a:ext cx="12099863" cy="410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p>
            <a:endParaRPr lang="en-CA" sz="1867"/>
          </a:p>
        </p:txBody>
      </p:sp>
    </p:spTree>
    <p:extLst>
      <p:ext uri="{BB962C8B-B14F-4D97-AF65-F5344CB8AC3E}">
        <p14:creationId xmlns:p14="http://schemas.microsoft.com/office/powerpoint/2010/main" val="97508371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13" name="Google Shape;313;p26"/>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r>
              <a:rPr lang="en-CA" sz="2667" b="1" dirty="0">
                <a:latin typeface="+mj-lt"/>
                <a:cs typeface="Times New Roman"/>
                <a:sym typeface="Times New Roman"/>
              </a:rPr>
              <a:t>Profitability &amp; Margin Comps </a:t>
            </a:r>
            <a:endParaRPr sz="2667" dirty="0">
              <a:latin typeface="+mj-lt"/>
            </a:endParaRPr>
          </a:p>
        </p:txBody>
      </p:sp>
      <p:cxnSp>
        <p:nvCxnSpPr>
          <p:cNvPr id="314" name="Google Shape;314;p26"/>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sp>
        <p:nvSpPr>
          <p:cNvPr id="15" name="Google Shape;82;p17">
            <a:extLst>
              <a:ext uri="{FF2B5EF4-FFF2-40B4-BE49-F238E27FC236}">
                <a16:creationId xmlns:a16="http://schemas.microsoft.com/office/drawing/2014/main" id="{B6C8C0AC-B93E-6046-A937-991E14A9254B}"/>
              </a:ext>
            </a:extLst>
          </p:cNvPr>
          <p:cNvSpPr/>
          <p:nvPr/>
        </p:nvSpPr>
        <p:spPr>
          <a:xfrm>
            <a:off x="0" y="6482300"/>
            <a:ext cx="12203837" cy="375600"/>
          </a:xfrm>
          <a:prstGeom prst="rect">
            <a:avLst/>
          </a:prstGeom>
          <a:solidFill>
            <a:srgbClr val="0070C0"/>
          </a:solidFill>
          <a:ln>
            <a:noFill/>
          </a:ln>
        </p:spPr>
        <p:txBody>
          <a:bodyPr spcFirstLastPara="1" wrap="square" lIns="121900" tIns="121900" rIns="121900" bIns="121900" anchor="ctr" anchorCtr="0">
            <a:noAutofit/>
          </a:bodyPr>
          <a:lstStyle/>
          <a:p>
            <a:endParaRPr sz="1867">
              <a:latin typeface="+mj-lt"/>
            </a:endParaRPr>
          </a:p>
        </p:txBody>
      </p:sp>
      <p:sp>
        <p:nvSpPr>
          <p:cNvPr id="16" name="Google Shape;83;p17">
            <a:extLst>
              <a:ext uri="{FF2B5EF4-FFF2-40B4-BE49-F238E27FC236}">
                <a16:creationId xmlns:a16="http://schemas.microsoft.com/office/drawing/2014/main" id="{D59BAA30-7FAD-F348-805D-4CA64F9ADC29}"/>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Overview</a:t>
            </a:r>
            <a:endParaRPr sz="933" b="1" dirty="0">
              <a:solidFill>
                <a:schemeClr val="tx1"/>
              </a:solidFill>
              <a:latin typeface="+mj-lt"/>
            </a:endParaRPr>
          </a:p>
        </p:txBody>
      </p:sp>
      <p:sp>
        <p:nvSpPr>
          <p:cNvPr id="17" name="Google Shape;84;p17">
            <a:extLst>
              <a:ext uri="{FF2B5EF4-FFF2-40B4-BE49-F238E27FC236}">
                <a16:creationId xmlns:a16="http://schemas.microsoft.com/office/drawing/2014/main" id="{6EFE89D0-1194-3A4A-9A48-77C488A8A4C2}"/>
              </a:ext>
            </a:extLst>
          </p:cNvPr>
          <p:cNvSpPr/>
          <p:nvPr/>
        </p:nvSpPr>
        <p:spPr>
          <a:xfrm>
            <a:off x="22048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Stock Performance </a:t>
            </a:r>
            <a:endParaRPr sz="933" b="1" dirty="0">
              <a:solidFill>
                <a:schemeClr val="tx1"/>
              </a:solidFill>
              <a:latin typeface="+mj-lt"/>
            </a:endParaRPr>
          </a:p>
        </p:txBody>
      </p:sp>
      <p:sp>
        <p:nvSpPr>
          <p:cNvPr id="18" name="Google Shape;85;p17">
            <a:extLst>
              <a:ext uri="{FF2B5EF4-FFF2-40B4-BE49-F238E27FC236}">
                <a16:creationId xmlns:a16="http://schemas.microsoft.com/office/drawing/2014/main" id="{19BAA8CE-B371-8F4F-B7AD-2BE61D2D4AFC}"/>
              </a:ext>
            </a:extLst>
          </p:cNvPr>
          <p:cNvSpPr/>
          <p:nvPr/>
        </p:nvSpPr>
        <p:spPr>
          <a:xfrm>
            <a:off x="52672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Notable Events</a:t>
            </a:r>
            <a:endParaRPr sz="933" b="1" dirty="0">
              <a:solidFill>
                <a:schemeClr val="tx1"/>
              </a:solidFill>
              <a:latin typeface="+mj-lt"/>
            </a:endParaRPr>
          </a:p>
        </p:txBody>
      </p:sp>
      <p:sp>
        <p:nvSpPr>
          <p:cNvPr id="19" name="Google Shape;86;p17">
            <a:extLst>
              <a:ext uri="{FF2B5EF4-FFF2-40B4-BE49-F238E27FC236}">
                <a16:creationId xmlns:a16="http://schemas.microsoft.com/office/drawing/2014/main" id="{011930AB-EC16-B743-A162-7D3282B38396}"/>
              </a:ext>
            </a:extLst>
          </p:cNvPr>
          <p:cNvSpPr/>
          <p:nvPr/>
        </p:nvSpPr>
        <p:spPr>
          <a:xfrm>
            <a:off x="67984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Management Overview</a:t>
            </a:r>
            <a:endParaRPr sz="933" b="1" dirty="0">
              <a:solidFill>
                <a:schemeClr val="tx1"/>
              </a:solidFill>
              <a:latin typeface="+mj-lt"/>
            </a:endParaRPr>
          </a:p>
        </p:txBody>
      </p:sp>
      <p:sp>
        <p:nvSpPr>
          <p:cNvPr id="20" name="Google Shape;87;p17">
            <a:extLst>
              <a:ext uri="{FF2B5EF4-FFF2-40B4-BE49-F238E27FC236}">
                <a16:creationId xmlns:a16="http://schemas.microsoft.com/office/drawing/2014/main" id="{4F251D14-F681-0546-BCEC-67C674571C90}"/>
              </a:ext>
            </a:extLst>
          </p:cNvPr>
          <p:cNvSpPr/>
          <p:nvPr/>
        </p:nvSpPr>
        <p:spPr>
          <a:xfrm>
            <a:off x="8329633" y="6541700"/>
            <a:ext cx="1531200" cy="256800"/>
          </a:xfrm>
          <a:prstGeom prst="chevron">
            <a:avLst>
              <a:gd name="adj" fmla="val 50000"/>
            </a:avLst>
          </a:prstGeom>
          <a:solidFill>
            <a:schemeClr val="tx1">
              <a:lumMod val="65000"/>
              <a:lumOff val="3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bg1"/>
                </a:solidFill>
                <a:latin typeface="+mj-lt"/>
              </a:rPr>
              <a:t>Financial Statements</a:t>
            </a:r>
            <a:endParaRPr sz="933" b="1" dirty="0">
              <a:solidFill>
                <a:schemeClr val="bg1"/>
              </a:solidFill>
              <a:latin typeface="+mj-lt"/>
            </a:endParaRPr>
          </a:p>
        </p:txBody>
      </p:sp>
      <p:sp>
        <p:nvSpPr>
          <p:cNvPr id="21" name="Google Shape;88;p17">
            <a:extLst>
              <a:ext uri="{FF2B5EF4-FFF2-40B4-BE49-F238E27FC236}">
                <a16:creationId xmlns:a16="http://schemas.microsoft.com/office/drawing/2014/main" id="{7539BB3F-8AC9-114D-B9B2-2B8E3C7DD5FE}"/>
              </a:ext>
            </a:extLst>
          </p:cNvPr>
          <p:cNvSpPr/>
          <p:nvPr/>
        </p:nvSpPr>
        <p:spPr>
          <a:xfrm>
            <a:off x="3736017"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Company Overview</a:t>
            </a:r>
            <a:endParaRPr sz="933" b="1" dirty="0">
              <a:solidFill>
                <a:schemeClr val="tx1"/>
              </a:solidFill>
              <a:latin typeface="+mj-lt"/>
            </a:endParaRPr>
          </a:p>
        </p:txBody>
      </p:sp>
      <p:sp>
        <p:nvSpPr>
          <p:cNvPr id="22" name="Google Shape;89;p17">
            <a:extLst>
              <a:ext uri="{FF2B5EF4-FFF2-40B4-BE49-F238E27FC236}">
                <a16:creationId xmlns:a16="http://schemas.microsoft.com/office/drawing/2014/main" id="{D345A939-1252-9F49-B7F7-B71C0272138D}"/>
              </a:ext>
            </a:extLst>
          </p:cNvPr>
          <p:cNvSpPr/>
          <p:nvPr/>
        </p:nvSpPr>
        <p:spPr>
          <a:xfrm>
            <a:off x="9860833" y="6541700"/>
            <a:ext cx="1531200" cy="256800"/>
          </a:xfrm>
          <a:prstGeom prst="chevron">
            <a:avLst>
              <a:gd name="adj" fmla="val 50000"/>
            </a:avLst>
          </a:prstGeom>
          <a:solidFill>
            <a:srgbClr val="EEEEEE"/>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latin typeface="+mj-lt"/>
              </a:rPr>
              <a:t>Recommendation</a:t>
            </a:r>
            <a:endParaRPr sz="933" b="1" dirty="0">
              <a:latin typeface="+mj-lt"/>
            </a:endParaRPr>
          </a:p>
        </p:txBody>
      </p:sp>
      <p:sp>
        <p:nvSpPr>
          <p:cNvPr id="4" name="Rectangle 1">
            <a:extLst>
              <a:ext uri="{FF2B5EF4-FFF2-40B4-BE49-F238E27FC236}">
                <a16:creationId xmlns:a16="http://schemas.microsoft.com/office/drawing/2014/main" id="{3DDEAD84-CA99-4308-8CF5-31DE4B81E381}"/>
              </a:ext>
            </a:extLst>
          </p:cNvPr>
          <p:cNvSpPr>
            <a:spLocks noChangeArrowheads="1"/>
          </p:cNvSpPr>
          <p:nvPr/>
        </p:nvSpPr>
        <p:spPr bwMode="auto">
          <a:xfrm>
            <a:off x="414867" y="2186616"/>
            <a:ext cx="12099863" cy="410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p>
            <a:endParaRPr lang="en-CA" sz="1867"/>
          </a:p>
        </p:txBody>
      </p:sp>
      <p:graphicFrame>
        <p:nvGraphicFramePr>
          <p:cNvPr id="3" name="Table 2">
            <a:extLst>
              <a:ext uri="{FF2B5EF4-FFF2-40B4-BE49-F238E27FC236}">
                <a16:creationId xmlns:a16="http://schemas.microsoft.com/office/drawing/2014/main" id="{04C51301-8085-4B30-9C5A-961099B0F141}"/>
              </a:ext>
            </a:extLst>
          </p:cNvPr>
          <p:cNvGraphicFramePr>
            <a:graphicFrameLocks noGrp="1"/>
          </p:cNvGraphicFramePr>
          <p:nvPr>
            <p:extLst>
              <p:ext uri="{D42A27DB-BD31-4B8C-83A1-F6EECF244321}">
                <p14:modId xmlns:p14="http://schemas.microsoft.com/office/powerpoint/2010/main" val="1400939066"/>
              </p:ext>
            </p:extLst>
          </p:nvPr>
        </p:nvGraphicFramePr>
        <p:xfrm>
          <a:off x="292963" y="2085763"/>
          <a:ext cx="11620870" cy="3456940"/>
        </p:xfrm>
        <a:graphic>
          <a:graphicData uri="http://schemas.openxmlformats.org/drawingml/2006/table">
            <a:tbl>
              <a:tblPr/>
              <a:tblGrid>
                <a:gridCol w="1035538">
                  <a:extLst>
                    <a:ext uri="{9D8B030D-6E8A-4147-A177-3AD203B41FA5}">
                      <a16:colId xmlns:a16="http://schemas.microsoft.com/office/drawing/2014/main" val="3671578999"/>
                    </a:ext>
                  </a:extLst>
                </a:gridCol>
                <a:gridCol w="1546878">
                  <a:extLst>
                    <a:ext uri="{9D8B030D-6E8A-4147-A177-3AD203B41FA5}">
                      <a16:colId xmlns:a16="http://schemas.microsoft.com/office/drawing/2014/main" val="1529700099"/>
                    </a:ext>
                  </a:extLst>
                </a:gridCol>
                <a:gridCol w="1416501">
                  <a:extLst>
                    <a:ext uri="{9D8B030D-6E8A-4147-A177-3AD203B41FA5}">
                      <a16:colId xmlns:a16="http://schemas.microsoft.com/office/drawing/2014/main" val="110676288"/>
                    </a:ext>
                  </a:extLst>
                </a:gridCol>
                <a:gridCol w="1165914">
                  <a:extLst>
                    <a:ext uri="{9D8B030D-6E8A-4147-A177-3AD203B41FA5}">
                      <a16:colId xmlns:a16="http://schemas.microsoft.com/office/drawing/2014/main" val="442094588"/>
                    </a:ext>
                  </a:extLst>
                </a:gridCol>
                <a:gridCol w="1291208">
                  <a:extLst>
                    <a:ext uri="{9D8B030D-6E8A-4147-A177-3AD203B41FA5}">
                      <a16:colId xmlns:a16="http://schemas.microsoft.com/office/drawing/2014/main" val="1266303926"/>
                    </a:ext>
                  </a:extLst>
                </a:gridCol>
                <a:gridCol w="1031873">
                  <a:extLst>
                    <a:ext uri="{9D8B030D-6E8A-4147-A177-3AD203B41FA5}">
                      <a16:colId xmlns:a16="http://schemas.microsoft.com/office/drawing/2014/main" val="4239459565"/>
                    </a:ext>
                  </a:extLst>
                </a:gridCol>
                <a:gridCol w="1487412">
                  <a:extLst>
                    <a:ext uri="{9D8B030D-6E8A-4147-A177-3AD203B41FA5}">
                      <a16:colId xmlns:a16="http://schemas.microsoft.com/office/drawing/2014/main" val="1719395284"/>
                    </a:ext>
                  </a:extLst>
                </a:gridCol>
                <a:gridCol w="1429305">
                  <a:extLst>
                    <a:ext uri="{9D8B030D-6E8A-4147-A177-3AD203B41FA5}">
                      <a16:colId xmlns:a16="http://schemas.microsoft.com/office/drawing/2014/main" val="2885879025"/>
                    </a:ext>
                  </a:extLst>
                </a:gridCol>
                <a:gridCol w="1216241">
                  <a:extLst>
                    <a:ext uri="{9D8B030D-6E8A-4147-A177-3AD203B41FA5}">
                      <a16:colId xmlns:a16="http://schemas.microsoft.com/office/drawing/2014/main" val="1973569446"/>
                    </a:ext>
                  </a:extLst>
                </a:gridCol>
              </a:tblGrid>
              <a:tr h="980440">
                <a:tc>
                  <a:txBody>
                    <a:bodyPr/>
                    <a:lstStyle/>
                    <a:p>
                      <a:pPr fontAlgn="ctr"/>
                      <a:r>
                        <a:rPr lang="en-CA" sz="1650" dirty="0">
                          <a:effectLst/>
                        </a:rPr>
                        <a:t> </a:t>
                      </a:r>
                    </a:p>
                  </a:txBody>
                  <a:tcPr marL="127000" marR="127000" marT="63500" marB="63500" anchor="ctr">
                    <a:lnL w="9525" cap="flat" cmpd="sng" algn="ctr">
                      <a:solidFill>
                        <a:srgbClr val="78909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78909C"/>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0070C0"/>
                    </a:solidFill>
                  </a:tcPr>
                </a:tc>
                <a:tc>
                  <a:txBody>
                    <a:bodyPr/>
                    <a:lstStyle/>
                    <a:p>
                      <a:pPr algn="ctr" rtl="0" fontAlgn="ctr">
                        <a:spcBef>
                          <a:spcPts val="0"/>
                        </a:spcBef>
                        <a:spcAft>
                          <a:spcPts val="0"/>
                        </a:spcAft>
                      </a:pPr>
                      <a:r>
                        <a:rPr lang="en-CA" sz="1650" b="1" i="0" u="none" strike="noStrike" dirty="0">
                          <a:solidFill>
                            <a:srgbClr val="FFFFFF"/>
                          </a:solidFill>
                          <a:effectLst/>
                          <a:latin typeface="Arial" panose="020B0604020202020204" pitchFamily="34" charset="0"/>
                        </a:rPr>
                        <a:t>EV/Revenue</a:t>
                      </a:r>
                      <a:endParaRPr lang="en-CA" sz="1650" dirty="0">
                        <a:effectLst/>
                      </a:endParaRPr>
                    </a:p>
                  </a:txBody>
                  <a:tcPr marL="127000" marR="127000" marT="63500" marB="63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78909C"/>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0070C0"/>
                    </a:solidFill>
                  </a:tcPr>
                </a:tc>
                <a:tc>
                  <a:txBody>
                    <a:bodyPr/>
                    <a:lstStyle/>
                    <a:p>
                      <a:pPr algn="ctr" rtl="0" fontAlgn="ctr">
                        <a:spcBef>
                          <a:spcPts val="0"/>
                        </a:spcBef>
                        <a:spcAft>
                          <a:spcPts val="0"/>
                        </a:spcAft>
                      </a:pPr>
                      <a:r>
                        <a:rPr lang="en-CA" sz="1650" b="1" i="0" u="none" strike="noStrike" dirty="0">
                          <a:solidFill>
                            <a:srgbClr val="FFFFFF"/>
                          </a:solidFill>
                          <a:effectLst/>
                          <a:latin typeface="Arial" panose="020B0604020202020204" pitchFamily="34" charset="0"/>
                        </a:rPr>
                        <a:t>EV/EBITDA</a:t>
                      </a:r>
                      <a:endParaRPr lang="en-CA" sz="1650" dirty="0">
                        <a:effectLst/>
                      </a:endParaRPr>
                    </a:p>
                  </a:txBody>
                  <a:tcPr marL="127000" marR="127000" marT="63500" marB="63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78909C"/>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0070C0"/>
                    </a:solidFill>
                  </a:tcPr>
                </a:tc>
                <a:tc>
                  <a:txBody>
                    <a:bodyPr/>
                    <a:lstStyle/>
                    <a:p>
                      <a:pPr algn="ctr" rtl="0" fontAlgn="ctr">
                        <a:spcBef>
                          <a:spcPts val="0"/>
                        </a:spcBef>
                        <a:spcAft>
                          <a:spcPts val="0"/>
                        </a:spcAft>
                      </a:pPr>
                      <a:r>
                        <a:rPr lang="en-CA" sz="1650" b="1" i="0" u="none" strike="noStrike" dirty="0">
                          <a:solidFill>
                            <a:srgbClr val="FFFFFF"/>
                          </a:solidFill>
                          <a:effectLst/>
                          <a:latin typeface="Arial" panose="020B0604020202020204" pitchFamily="34" charset="0"/>
                        </a:rPr>
                        <a:t>EV/EBIT</a:t>
                      </a:r>
                      <a:endParaRPr lang="en-CA" sz="1650" dirty="0">
                        <a:effectLst/>
                      </a:endParaRPr>
                    </a:p>
                  </a:txBody>
                  <a:tcPr marL="127000" marR="127000" marT="63500" marB="63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78909C"/>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0070C0"/>
                    </a:solidFill>
                  </a:tcPr>
                </a:tc>
                <a:tc>
                  <a:txBody>
                    <a:bodyPr/>
                    <a:lstStyle/>
                    <a:p>
                      <a:pPr algn="ctr" rtl="0" fontAlgn="ctr">
                        <a:spcBef>
                          <a:spcPts val="0"/>
                        </a:spcBef>
                        <a:spcAft>
                          <a:spcPts val="0"/>
                        </a:spcAft>
                      </a:pPr>
                      <a:r>
                        <a:rPr lang="en-CA" sz="1650" b="1" i="0" u="none" strike="noStrike" dirty="0">
                          <a:solidFill>
                            <a:srgbClr val="FFFFFF"/>
                          </a:solidFill>
                          <a:effectLst/>
                          <a:latin typeface="Arial" panose="020B0604020202020204" pitchFamily="34" charset="0"/>
                        </a:rPr>
                        <a:t>P/E (Diluted)</a:t>
                      </a:r>
                      <a:endParaRPr lang="en-CA" sz="1650" dirty="0">
                        <a:effectLst/>
                      </a:endParaRPr>
                    </a:p>
                  </a:txBody>
                  <a:tcPr marL="127000" marR="127000" marT="63500" marB="63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78909C"/>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0070C0"/>
                    </a:solidFill>
                  </a:tcPr>
                </a:tc>
                <a:tc>
                  <a:txBody>
                    <a:bodyPr/>
                    <a:lstStyle/>
                    <a:p>
                      <a:pPr algn="ctr" rtl="0" fontAlgn="ctr">
                        <a:spcBef>
                          <a:spcPts val="0"/>
                        </a:spcBef>
                        <a:spcAft>
                          <a:spcPts val="0"/>
                        </a:spcAft>
                      </a:pPr>
                      <a:r>
                        <a:rPr lang="en-CA" sz="1650" b="1" i="0" u="none" strike="noStrike" dirty="0">
                          <a:solidFill>
                            <a:srgbClr val="FFFFFF"/>
                          </a:solidFill>
                          <a:effectLst/>
                          <a:latin typeface="Arial" panose="020B0604020202020204" pitchFamily="34" charset="0"/>
                        </a:rPr>
                        <a:t>P/BV</a:t>
                      </a:r>
                      <a:endParaRPr lang="en-CA" sz="1650" dirty="0">
                        <a:effectLst/>
                      </a:endParaRPr>
                    </a:p>
                  </a:txBody>
                  <a:tcPr marL="127000" marR="127000" marT="63500" marB="63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78909C"/>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0070C0"/>
                    </a:solidFill>
                  </a:tcPr>
                </a:tc>
                <a:tc>
                  <a:txBody>
                    <a:bodyPr/>
                    <a:lstStyle/>
                    <a:p>
                      <a:pPr algn="ctr" rtl="0" fontAlgn="ctr">
                        <a:spcBef>
                          <a:spcPts val="0"/>
                        </a:spcBef>
                        <a:spcAft>
                          <a:spcPts val="0"/>
                        </a:spcAft>
                      </a:pPr>
                      <a:r>
                        <a:rPr lang="en-CA" sz="1650" b="1" i="0" u="none" strike="noStrike" dirty="0">
                          <a:solidFill>
                            <a:srgbClr val="FFFFFF"/>
                          </a:solidFill>
                          <a:effectLst/>
                          <a:latin typeface="Arial" panose="020B0604020202020204" pitchFamily="34" charset="0"/>
                        </a:rPr>
                        <a:t>EV/Forward Revenue</a:t>
                      </a:r>
                      <a:endParaRPr lang="en-CA" sz="1650" dirty="0">
                        <a:effectLst/>
                      </a:endParaRPr>
                    </a:p>
                  </a:txBody>
                  <a:tcPr marL="127000" marR="127000" marT="63500" marB="63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78909C"/>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0070C0"/>
                    </a:solidFill>
                  </a:tcPr>
                </a:tc>
                <a:tc>
                  <a:txBody>
                    <a:bodyPr/>
                    <a:lstStyle/>
                    <a:p>
                      <a:pPr algn="ctr" rtl="0" fontAlgn="ctr">
                        <a:spcBef>
                          <a:spcPts val="0"/>
                        </a:spcBef>
                        <a:spcAft>
                          <a:spcPts val="0"/>
                        </a:spcAft>
                      </a:pPr>
                      <a:r>
                        <a:rPr lang="en-CA" sz="1650" b="1" i="0" u="none" strike="noStrike" dirty="0">
                          <a:solidFill>
                            <a:srgbClr val="FFFFFF"/>
                          </a:solidFill>
                          <a:effectLst/>
                          <a:latin typeface="Arial" panose="020B0604020202020204" pitchFamily="34" charset="0"/>
                        </a:rPr>
                        <a:t>EV/Forward EBITDA</a:t>
                      </a:r>
                      <a:endParaRPr lang="en-CA" sz="1650" dirty="0">
                        <a:effectLst/>
                      </a:endParaRPr>
                    </a:p>
                  </a:txBody>
                  <a:tcPr marL="127000" marR="127000" marT="63500" marB="63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78909C"/>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0070C0"/>
                    </a:solidFill>
                  </a:tcPr>
                </a:tc>
                <a:tc>
                  <a:txBody>
                    <a:bodyPr/>
                    <a:lstStyle/>
                    <a:p>
                      <a:pPr algn="ctr" rtl="0" fontAlgn="ctr">
                        <a:spcBef>
                          <a:spcPts val="0"/>
                        </a:spcBef>
                        <a:spcAft>
                          <a:spcPts val="0"/>
                        </a:spcAft>
                      </a:pPr>
                      <a:r>
                        <a:rPr lang="en-CA" sz="1650" b="1" i="0" u="none" strike="noStrike" dirty="0">
                          <a:solidFill>
                            <a:srgbClr val="FFFFFF"/>
                          </a:solidFill>
                          <a:effectLst/>
                          <a:latin typeface="Arial" panose="020B0604020202020204" pitchFamily="34" charset="0"/>
                        </a:rPr>
                        <a:t>Forward P/E</a:t>
                      </a:r>
                      <a:endParaRPr lang="en-CA" sz="1650" dirty="0">
                        <a:effectLst/>
                      </a:endParaRPr>
                    </a:p>
                  </a:txBody>
                  <a:tcPr marL="127000" marR="127000" marT="63500" marB="63500" anchor="ctr">
                    <a:lnL w="9525" cap="flat" cmpd="sng" algn="ctr">
                      <a:solidFill>
                        <a:srgbClr val="000000"/>
                      </a:solidFill>
                      <a:prstDash val="solid"/>
                      <a:round/>
                      <a:headEnd type="none" w="med" len="med"/>
                      <a:tailEnd type="none" w="med" len="med"/>
                    </a:lnL>
                    <a:lnR w="9525" cap="flat" cmpd="sng" algn="ctr">
                      <a:solidFill>
                        <a:srgbClr val="78909C"/>
                      </a:solidFill>
                      <a:prstDash val="solid"/>
                      <a:round/>
                      <a:headEnd type="none" w="med" len="med"/>
                      <a:tailEnd type="none" w="med" len="med"/>
                    </a:lnR>
                    <a:lnT w="9525" cap="flat" cmpd="sng" algn="ctr">
                      <a:solidFill>
                        <a:srgbClr val="78909C"/>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0070C0"/>
                    </a:solidFill>
                  </a:tcPr>
                </a:tc>
                <a:extLst>
                  <a:ext uri="{0D108BD9-81ED-4DB2-BD59-A6C34878D82A}">
                    <a16:rowId xmlns:a16="http://schemas.microsoft.com/office/drawing/2014/main" val="4162051166"/>
                  </a:ext>
                </a:extLst>
              </a:tr>
              <a:tr h="495300">
                <a:tc>
                  <a:txBody>
                    <a:bodyPr/>
                    <a:lstStyle/>
                    <a:p>
                      <a:pPr rtl="0" fontAlgn="t">
                        <a:spcBef>
                          <a:spcPts val="0"/>
                        </a:spcBef>
                        <a:spcAft>
                          <a:spcPts val="0"/>
                        </a:spcAft>
                      </a:pPr>
                      <a:r>
                        <a:rPr lang="en-CA" sz="1900" b="0" i="0" u="none" strike="noStrike">
                          <a:solidFill>
                            <a:srgbClr val="000000"/>
                          </a:solidFill>
                          <a:effectLst/>
                          <a:latin typeface="Arial" panose="020B0604020202020204" pitchFamily="34" charset="0"/>
                        </a:rPr>
                        <a:t>NFLX</a:t>
                      </a:r>
                      <a:endParaRPr lang="en-CA" sz="1900" b="0">
                        <a:effectLst/>
                      </a:endParaRPr>
                    </a:p>
                  </a:txBody>
                  <a:tcPr marL="127000" marR="127000" marT="63500" marB="63500">
                    <a:lnL w="9525" cap="flat" cmpd="sng" algn="ctr">
                      <a:solidFill>
                        <a:srgbClr val="78909C"/>
                      </a:solidFill>
                      <a:prstDash val="solid"/>
                      <a:round/>
                      <a:headEnd type="none" w="med" len="med"/>
                      <a:tailEnd type="none" w="med" len="med"/>
                    </a:lnL>
                    <a:lnR w="9525" cap="flat" cmpd="sng" algn="ctr">
                      <a:solidFill>
                        <a:srgbClr val="78909C"/>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78909C"/>
                      </a:solidFill>
                      <a:prstDash val="solid"/>
                      <a:round/>
                      <a:headEnd type="none" w="med" len="med"/>
                      <a:tailEnd type="none" w="med" len="med"/>
                    </a:lnB>
                    <a:solidFill>
                      <a:srgbClr val="FFFFFF"/>
                    </a:solidFill>
                  </a:tcPr>
                </a:tc>
                <a:tc>
                  <a:txBody>
                    <a:bodyPr/>
                    <a:lstStyle/>
                    <a:p>
                      <a:pPr rtl="0" fontAlgn="t">
                        <a:spcBef>
                          <a:spcPts val="0"/>
                        </a:spcBef>
                        <a:spcAft>
                          <a:spcPts val="0"/>
                        </a:spcAft>
                      </a:pPr>
                      <a:r>
                        <a:rPr lang="en-CA" sz="1900" b="0" i="0" u="none" strike="noStrike">
                          <a:solidFill>
                            <a:srgbClr val="000000"/>
                          </a:solidFill>
                          <a:effectLst/>
                          <a:latin typeface="Arial" panose="020B0604020202020204" pitchFamily="34" charset="0"/>
                        </a:rPr>
                        <a:t>9.4x</a:t>
                      </a:r>
                      <a:endParaRPr lang="en-CA" sz="1900" b="0">
                        <a:effectLst/>
                      </a:endParaRPr>
                    </a:p>
                  </a:txBody>
                  <a:tcPr marL="127000" marR="127000" marT="63500" marB="63500">
                    <a:lnL w="9525" cap="flat" cmpd="sng" algn="ctr">
                      <a:solidFill>
                        <a:srgbClr val="78909C"/>
                      </a:solidFill>
                      <a:prstDash val="solid"/>
                      <a:round/>
                      <a:headEnd type="none" w="med" len="med"/>
                      <a:tailEnd type="none" w="med" len="med"/>
                    </a:lnL>
                    <a:lnR w="9525" cap="flat" cmpd="sng" algn="ctr">
                      <a:solidFill>
                        <a:srgbClr val="78909C"/>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78909C"/>
                      </a:solidFill>
                      <a:prstDash val="solid"/>
                      <a:round/>
                      <a:headEnd type="none" w="med" len="med"/>
                      <a:tailEnd type="none" w="med" len="med"/>
                    </a:lnB>
                    <a:solidFill>
                      <a:srgbClr val="FFFFFF"/>
                    </a:solidFill>
                  </a:tcPr>
                </a:tc>
                <a:tc>
                  <a:txBody>
                    <a:bodyPr/>
                    <a:lstStyle/>
                    <a:p>
                      <a:pPr rtl="0" fontAlgn="t">
                        <a:spcBef>
                          <a:spcPts val="0"/>
                        </a:spcBef>
                        <a:spcAft>
                          <a:spcPts val="0"/>
                        </a:spcAft>
                      </a:pPr>
                      <a:r>
                        <a:rPr lang="en-CA" sz="1900" b="0" i="0" u="none" strike="noStrike">
                          <a:solidFill>
                            <a:srgbClr val="000000"/>
                          </a:solidFill>
                          <a:effectLst/>
                          <a:latin typeface="Arial" panose="020B0604020202020204" pitchFamily="34" charset="0"/>
                        </a:rPr>
                        <a:t>52.1x</a:t>
                      </a:r>
                      <a:endParaRPr lang="en-CA" sz="1900" b="0">
                        <a:effectLst/>
                      </a:endParaRPr>
                    </a:p>
                  </a:txBody>
                  <a:tcPr marL="127000" marR="127000" marT="63500" marB="63500">
                    <a:lnL w="9525" cap="flat" cmpd="sng" algn="ctr">
                      <a:solidFill>
                        <a:srgbClr val="78909C"/>
                      </a:solidFill>
                      <a:prstDash val="solid"/>
                      <a:round/>
                      <a:headEnd type="none" w="med" len="med"/>
                      <a:tailEnd type="none" w="med" len="med"/>
                    </a:lnL>
                    <a:lnR w="9525" cap="flat" cmpd="sng" algn="ctr">
                      <a:solidFill>
                        <a:srgbClr val="78909C"/>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78909C"/>
                      </a:solidFill>
                      <a:prstDash val="solid"/>
                      <a:round/>
                      <a:headEnd type="none" w="med" len="med"/>
                      <a:tailEnd type="none" w="med" len="med"/>
                    </a:lnB>
                    <a:solidFill>
                      <a:srgbClr val="FFFFFF"/>
                    </a:solidFill>
                  </a:tcPr>
                </a:tc>
                <a:tc>
                  <a:txBody>
                    <a:bodyPr/>
                    <a:lstStyle/>
                    <a:p>
                      <a:pPr rtl="0" fontAlgn="t">
                        <a:spcBef>
                          <a:spcPts val="0"/>
                        </a:spcBef>
                        <a:spcAft>
                          <a:spcPts val="0"/>
                        </a:spcAft>
                      </a:pPr>
                      <a:r>
                        <a:rPr lang="en-CA" sz="1900" b="0" i="0" u="none" strike="noStrike">
                          <a:solidFill>
                            <a:srgbClr val="000000"/>
                          </a:solidFill>
                          <a:effectLst/>
                          <a:latin typeface="Arial" panose="020B0604020202020204" pitchFamily="34" charset="0"/>
                        </a:rPr>
                        <a:t>54.7x</a:t>
                      </a:r>
                      <a:endParaRPr lang="en-CA" sz="1900" b="0">
                        <a:effectLst/>
                      </a:endParaRPr>
                    </a:p>
                  </a:txBody>
                  <a:tcPr marL="127000" marR="127000" marT="63500" marB="63500">
                    <a:lnL w="9525" cap="flat" cmpd="sng" algn="ctr">
                      <a:solidFill>
                        <a:srgbClr val="78909C"/>
                      </a:solidFill>
                      <a:prstDash val="solid"/>
                      <a:round/>
                      <a:headEnd type="none" w="med" len="med"/>
                      <a:tailEnd type="none" w="med" len="med"/>
                    </a:lnL>
                    <a:lnR w="9525" cap="flat" cmpd="sng" algn="ctr">
                      <a:solidFill>
                        <a:srgbClr val="78909C"/>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78909C"/>
                      </a:solidFill>
                      <a:prstDash val="solid"/>
                      <a:round/>
                      <a:headEnd type="none" w="med" len="med"/>
                      <a:tailEnd type="none" w="med" len="med"/>
                    </a:lnB>
                    <a:solidFill>
                      <a:srgbClr val="FFFFFF"/>
                    </a:solidFill>
                  </a:tcPr>
                </a:tc>
                <a:tc>
                  <a:txBody>
                    <a:bodyPr/>
                    <a:lstStyle/>
                    <a:p>
                      <a:pPr rtl="0" fontAlgn="t">
                        <a:spcBef>
                          <a:spcPts val="0"/>
                        </a:spcBef>
                        <a:spcAft>
                          <a:spcPts val="0"/>
                        </a:spcAft>
                      </a:pPr>
                      <a:r>
                        <a:rPr lang="en-CA" sz="1900" b="0" i="0" u="none" strike="noStrike">
                          <a:solidFill>
                            <a:srgbClr val="000000"/>
                          </a:solidFill>
                          <a:effectLst/>
                          <a:latin typeface="Arial" panose="020B0604020202020204" pitchFamily="34" charset="0"/>
                        </a:rPr>
                        <a:t>78.3x</a:t>
                      </a:r>
                      <a:endParaRPr lang="en-CA" sz="1900" b="0">
                        <a:effectLst/>
                      </a:endParaRPr>
                    </a:p>
                  </a:txBody>
                  <a:tcPr marL="127000" marR="127000" marT="63500" marB="63500">
                    <a:lnL w="9525" cap="flat" cmpd="sng" algn="ctr">
                      <a:solidFill>
                        <a:srgbClr val="78909C"/>
                      </a:solidFill>
                      <a:prstDash val="solid"/>
                      <a:round/>
                      <a:headEnd type="none" w="med" len="med"/>
                      <a:tailEnd type="none" w="med" len="med"/>
                    </a:lnL>
                    <a:lnR w="9525" cap="flat" cmpd="sng" algn="ctr">
                      <a:solidFill>
                        <a:srgbClr val="78909C"/>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78909C"/>
                      </a:solidFill>
                      <a:prstDash val="solid"/>
                      <a:round/>
                      <a:headEnd type="none" w="med" len="med"/>
                      <a:tailEnd type="none" w="med" len="med"/>
                    </a:lnB>
                    <a:solidFill>
                      <a:srgbClr val="FFFFFF"/>
                    </a:solidFill>
                  </a:tcPr>
                </a:tc>
                <a:tc>
                  <a:txBody>
                    <a:bodyPr/>
                    <a:lstStyle/>
                    <a:p>
                      <a:pPr rtl="0" fontAlgn="t">
                        <a:spcBef>
                          <a:spcPts val="0"/>
                        </a:spcBef>
                        <a:spcAft>
                          <a:spcPts val="0"/>
                        </a:spcAft>
                      </a:pPr>
                      <a:r>
                        <a:rPr lang="en-CA" sz="1900" b="0" i="0" u="none" strike="noStrike">
                          <a:solidFill>
                            <a:srgbClr val="000000"/>
                          </a:solidFill>
                          <a:effectLst/>
                          <a:latin typeface="Arial" panose="020B0604020202020204" pitchFamily="34" charset="0"/>
                        </a:rPr>
                        <a:t>NM</a:t>
                      </a:r>
                      <a:endParaRPr lang="en-CA" sz="1900" b="0">
                        <a:effectLst/>
                      </a:endParaRPr>
                    </a:p>
                  </a:txBody>
                  <a:tcPr marL="127000" marR="127000" marT="63500" marB="63500">
                    <a:lnL w="9525" cap="flat" cmpd="sng" algn="ctr">
                      <a:solidFill>
                        <a:srgbClr val="78909C"/>
                      </a:solidFill>
                      <a:prstDash val="solid"/>
                      <a:round/>
                      <a:headEnd type="none" w="med" len="med"/>
                      <a:tailEnd type="none" w="med" len="med"/>
                    </a:lnL>
                    <a:lnR w="9525" cap="flat" cmpd="sng" algn="ctr">
                      <a:solidFill>
                        <a:srgbClr val="78909C"/>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78909C"/>
                      </a:solidFill>
                      <a:prstDash val="solid"/>
                      <a:round/>
                      <a:headEnd type="none" w="med" len="med"/>
                      <a:tailEnd type="none" w="med" len="med"/>
                    </a:lnB>
                    <a:solidFill>
                      <a:srgbClr val="FFFFFF"/>
                    </a:solidFill>
                  </a:tcPr>
                </a:tc>
                <a:tc>
                  <a:txBody>
                    <a:bodyPr/>
                    <a:lstStyle/>
                    <a:p>
                      <a:pPr rtl="0" fontAlgn="t">
                        <a:spcBef>
                          <a:spcPts val="0"/>
                        </a:spcBef>
                        <a:spcAft>
                          <a:spcPts val="0"/>
                        </a:spcAft>
                      </a:pPr>
                      <a:r>
                        <a:rPr lang="en-CA" sz="1900" b="0" i="0" u="none" strike="noStrike">
                          <a:solidFill>
                            <a:srgbClr val="000000"/>
                          </a:solidFill>
                          <a:effectLst/>
                          <a:latin typeface="Arial" panose="020B0604020202020204" pitchFamily="34" charset="0"/>
                        </a:rPr>
                        <a:t>7.88x</a:t>
                      </a:r>
                      <a:endParaRPr lang="en-CA" sz="1900" b="0">
                        <a:effectLst/>
                      </a:endParaRPr>
                    </a:p>
                  </a:txBody>
                  <a:tcPr marL="127000" marR="127000" marT="63500" marB="63500">
                    <a:lnL w="9525" cap="flat" cmpd="sng" algn="ctr">
                      <a:solidFill>
                        <a:srgbClr val="78909C"/>
                      </a:solidFill>
                      <a:prstDash val="solid"/>
                      <a:round/>
                      <a:headEnd type="none" w="med" len="med"/>
                      <a:tailEnd type="none" w="med" len="med"/>
                    </a:lnL>
                    <a:lnR w="9525" cap="flat" cmpd="sng" algn="ctr">
                      <a:solidFill>
                        <a:srgbClr val="78909C"/>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78909C"/>
                      </a:solidFill>
                      <a:prstDash val="solid"/>
                      <a:round/>
                      <a:headEnd type="none" w="med" len="med"/>
                      <a:tailEnd type="none" w="med" len="med"/>
                    </a:lnB>
                    <a:solidFill>
                      <a:srgbClr val="FFFFFF"/>
                    </a:solidFill>
                  </a:tcPr>
                </a:tc>
                <a:tc>
                  <a:txBody>
                    <a:bodyPr/>
                    <a:lstStyle/>
                    <a:p>
                      <a:pPr rtl="0" fontAlgn="t">
                        <a:spcBef>
                          <a:spcPts val="0"/>
                        </a:spcBef>
                        <a:spcAft>
                          <a:spcPts val="0"/>
                        </a:spcAft>
                      </a:pPr>
                      <a:r>
                        <a:rPr lang="en-CA" sz="1900" b="0" i="0" u="none" strike="noStrike">
                          <a:solidFill>
                            <a:srgbClr val="000000"/>
                          </a:solidFill>
                          <a:effectLst/>
                          <a:latin typeface="Arial" panose="020B0604020202020204" pitchFamily="34" charset="0"/>
                        </a:rPr>
                        <a:t>37.41x</a:t>
                      </a:r>
                      <a:endParaRPr lang="en-CA" sz="1900" b="0">
                        <a:effectLst/>
                      </a:endParaRPr>
                    </a:p>
                  </a:txBody>
                  <a:tcPr marL="127000" marR="127000" marT="63500" marB="63500">
                    <a:lnL w="9525" cap="flat" cmpd="sng" algn="ctr">
                      <a:solidFill>
                        <a:srgbClr val="78909C"/>
                      </a:solidFill>
                      <a:prstDash val="solid"/>
                      <a:round/>
                      <a:headEnd type="none" w="med" len="med"/>
                      <a:tailEnd type="none" w="med" len="med"/>
                    </a:lnL>
                    <a:lnR w="9525" cap="flat" cmpd="sng" algn="ctr">
                      <a:solidFill>
                        <a:srgbClr val="78909C"/>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78909C"/>
                      </a:solidFill>
                      <a:prstDash val="solid"/>
                      <a:round/>
                      <a:headEnd type="none" w="med" len="med"/>
                      <a:tailEnd type="none" w="med" len="med"/>
                    </a:lnB>
                    <a:solidFill>
                      <a:srgbClr val="FFFFFF"/>
                    </a:solidFill>
                  </a:tcPr>
                </a:tc>
                <a:tc>
                  <a:txBody>
                    <a:bodyPr/>
                    <a:lstStyle/>
                    <a:p>
                      <a:pPr rtl="0" fontAlgn="t">
                        <a:spcBef>
                          <a:spcPts val="0"/>
                        </a:spcBef>
                        <a:spcAft>
                          <a:spcPts val="0"/>
                        </a:spcAft>
                      </a:pPr>
                      <a:r>
                        <a:rPr lang="en-CA" sz="1900" b="0" i="0" u="none" strike="noStrike" dirty="0">
                          <a:solidFill>
                            <a:srgbClr val="000000"/>
                          </a:solidFill>
                          <a:effectLst/>
                          <a:latin typeface="Arial" panose="020B0604020202020204" pitchFamily="34" charset="0"/>
                        </a:rPr>
                        <a:t>55.93x</a:t>
                      </a:r>
                      <a:endParaRPr lang="en-CA" sz="1900" b="0" dirty="0">
                        <a:effectLst/>
                      </a:endParaRPr>
                    </a:p>
                  </a:txBody>
                  <a:tcPr marL="127000" marR="127000" marT="63500" marB="63500">
                    <a:lnL w="9525" cap="flat" cmpd="sng" algn="ctr">
                      <a:solidFill>
                        <a:srgbClr val="78909C"/>
                      </a:solidFill>
                      <a:prstDash val="solid"/>
                      <a:round/>
                      <a:headEnd type="none" w="med" len="med"/>
                      <a:tailEnd type="none" w="med" len="med"/>
                    </a:lnL>
                    <a:lnR w="9525" cap="flat" cmpd="sng" algn="ctr">
                      <a:solidFill>
                        <a:srgbClr val="78909C"/>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78909C"/>
                      </a:solidFill>
                      <a:prstDash val="solid"/>
                      <a:round/>
                      <a:headEnd type="none" w="med" len="med"/>
                      <a:tailEnd type="none" w="med" len="med"/>
                    </a:lnB>
                    <a:solidFill>
                      <a:srgbClr val="FFFFFF"/>
                    </a:solidFill>
                  </a:tcPr>
                </a:tc>
                <a:extLst>
                  <a:ext uri="{0D108BD9-81ED-4DB2-BD59-A6C34878D82A}">
                    <a16:rowId xmlns:a16="http://schemas.microsoft.com/office/drawing/2014/main" val="3547725199"/>
                  </a:ext>
                </a:extLst>
              </a:tr>
              <a:tr h="495300">
                <a:tc>
                  <a:txBody>
                    <a:bodyPr/>
                    <a:lstStyle/>
                    <a:p>
                      <a:pPr rtl="0" fontAlgn="t">
                        <a:spcBef>
                          <a:spcPts val="0"/>
                        </a:spcBef>
                        <a:spcAft>
                          <a:spcPts val="0"/>
                        </a:spcAft>
                      </a:pPr>
                      <a:r>
                        <a:rPr lang="en-CA" sz="1900" b="0" i="0" u="none" strike="noStrike" dirty="0">
                          <a:solidFill>
                            <a:srgbClr val="000000"/>
                          </a:solidFill>
                          <a:effectLst/>
                          <a:latin typeface="Arial" panose="020B0604020202020204" pitchFamily="34" charset="0"/>
                        </a:rPr>
                        <a:t>VIAC</a:t>
                      </a:r>
                      <a:endParaRPr lang="en-CA" sz="1900" dirty="0">
                        <a:effectLst/>
                      </a:endParaRPr>
                    </a:p>
                  </a:txBody>
                  <a:tcPr marL="127000" marR="127000" marT="63500" marB="63500">
                    <a:lnL w="9525" cap="flat" cmpd="sng" algn="ctr">
                      <a:solidFill>
                        <a:srgbClr val="78909C"/>
                      </a:solidFill>
                      <a:prstDash val="solid"/>
                      <a:round/>
                      <a:headEnd type="none" w="med" len="med"/>
                      <a:tailEnd type="none" w="med" len="med"/>
                    </a:lnL>
                    <a:lnR w="9525" cap="flat" cmpd="sng" algn="ctr">
                      <a:solidFill>
                        <a:srgbClr val="78909C"/>
                      </a:solidFill>
                      <a:prstDash val="solid"/>
                      <a:round/>
                      <a:headEnd type="none" w="med" len="med"/>
                      <a:tailEnd type="none" w="med" len="med"/>
                    </a:lnR>
                    <a:lnT w="9525" cap="flat" cmpd="sng" algn="ctr">
                      <a:solidFill>
                        <a:srgbClr val="78909C"/>
                      </a:solidFill>
                      <a:prstDash val="solid"/>
                      <a:round/>
                      <a:headEnd type="none" w="med" len="med"/>
                      <a:tailEnd type="none" w="med" len="med"/>
                    </a:lnT>
                    <a:lnB w="9525" cap="flat" cmpd="sng" algn="ctr">
                      <a:solidFill>
                        <a:srgbClr val="78909C"/>
                      </a:solidFill>
                      <a:prstDash val="solid"/>
                      <a:round/>
                      <a:headEnd type="none" w="med" len="med"/>
                      <a:tailEnd type="none" w="med" len="med"/>
                    </a:lnB>
                    <a:solidFill>
                      <a:srgbClr val="CCE2F2"/>
                    </a:solidFill>
                  </a:tcPr>
                </a:tc>
                <a:tc>
                  <a:txBody>
                    <a:bodyPr/>
                    <a:lstStyle/>
                    <a:p>
                      <a:pPr rtl="0" fontAlgn="t">
                        <a:spcBef>
                          <a:spcPts val="0"/>
                        </a:spcBef>
                        <a:spcAft>
                          <a:spcPts val="0"/>
                        </a:spcAft>
                      </a:pPr>
                      <a:r>
                        <a:rPr lang="en-CA" sz="1900" b="0" i="0" u="none" strike="noStrike" dirty="0">
                          <a:solidFill>
                            <a:srgbClr val="000000"/>
                          </a:solidFill>
                          <a:effectLst/>
                          <a:latin typeface="Arial" panose="020B0604020202020204" pitchFamily="34" charset="0"/>
                        </a:rPr>
                        <a:t>1.5x</a:t>
                      </a:r>
                      <a:endParaRPr lang="en-CA" sz="1900" dirty="0">
                        <a:effectLst/>
                      </a:endParaRPr>
                    </a:p>
                  </a:txBody>
                  <a:tcPr marL="127000" marR="127000" marT="63500" marB="63500">
                    <a:lnL w="9525" cap="flat" cmpd="sng" algn="ctr">
                      <a:solidFill>
                        <a:srgbClr val="78909C"/>
                      </a:solidFill>
                      <a:prstDash val="solid"/>
                      <a:round/>
                      <a:headEnd type="none" w="med" len="med"/>
                      <a:tailEnd type="none" w="med" len="med"/>
                    </a:lnL>
                    <a:lnR w="9525" cap="flat" cmpd="sng" algn="ctr">
                      <a:solidFill>
                        <a:srgbClr val="78909C"/>
                      </a:solidFill>
                      <a:prstDash val="solid"/>
                      <a:round/>
                      <a:headEnd type="none" w="med" len="med"/>
                      <a:tailEnd type="none" w="med" len="med"/>
                    </a:lnR>
                    <a:lnT w="9525" cap="flat" cmpd="sng" algn="ctr">
                      <a:solidFill>
                        <a:srgbClr val="78909C"/>
                      </a:solidFill>
                      <a:prstDash val="solid"/>
                      <a:round/>
                      <a:headEnd type="none" w="med" len="med"/>
                      <a:tailEnd type="none" w="med" len="med"/>
                    </a:lnT>
                    <a:lnB w="9525" cap="flat" cmpd="sng" algn="ctr">
                      <a:solidFill>
                        <a:srgbClr val="78909C"/>
                      </a:solidFill>
                      <a:prstDash val="solid"/>
                      <a:round/>
                      <a:headEnd type="none" w="med" len="med"/>
                      <a:tailEnd type="none" w="med" len="med"/>
                    </a:lnB>
                    <a:solidFill>
                      <a:srgbClr val="CCE2F2"/>
                    </a:solidFill>
                  </a:tcPr>
                </a:tc>
                <a:tc>
                  <a:txBody>
                    <a:bodyPr/>
                    <a:lstStyle/>
                    <a:p>
                      <a:pPr rtl="0" fontAlgn="t">
                        <a:spcBef>
                          <a:spcPts val="0"/>
                        </a:spcBef>
                        <a:spcAft>
                          <a:spcPts val="0"/>
                        </a:spcAft>
                      </a:pPr>
                      <a:r>
                        <a:rPr lang="en-CA" sz="1900" b="0" i="0" u="none" strike="noStrike" dirty="0">
                          <a:solidFill>
                            <a:srgbClr val="000000"/>
                          </a:solidFill>
                          <a:effectLst/>
                          <a:latin typeface="Arial" panose="020B0604020202020204" pitchFamily="34" charset="0"/>
                        </a:rPr>
                        <a:t>8.9x</a:t>
                      </a:r>
                      <a:endParaRPr lang="en-CA" sz="1900" dirty="0">
                        <a:effectLst/>
                      </a:endParaRPr>
                    </a:p>
                  </a:txBody>
                  <a:tcPr marL="127000" marR="127000" marT="63500" marB="63500">
                    <a:lnL w="9525" cap="flat" cmpd="sng" algn="ctr">
                      <a:solidFill>
                        <a:srgbClr val="78909C"/>
                      </a:solidFill>
                      <a:prstDash val="solid"/>
                      <a:round/>
                      <a:headEnd type="none" w="med" len="med"/>
                      <a:tailEnd type="none" w="med" len="med"/>
                    </a:lnL>
                    <a:lnR w="9525" cap="flat" cmpd="sng" algn="ctr">
                      <a:solidFill>
                        <a:srgbClr val="78909C"/>
                      </a:solidFill>
                      <a:prstDash val="solid"/>
                      <a:round/>
                      <a:headEnd type="none" w="med" len="med"/>
                      <a:tailEnd type="none" w="med" len="med"/>
                    </a:lnR>
                    <a:lnT w="9525" cap="flat" cmpd="sng" algn="ctr">
                      <a:solidFill>
                        <a:srgbClr val="78909C"/>
                      </a:solidFill>
                      <a:prstDash val="solid"/>
                      <a:round/>
                      <a:headEnd type="none" w="med" len="med"/>
                      <a:tailEnd type="none" w="med" len="med"/>
                    </a:lnT>
                    <a:lnB w="9525" cap="flat" cmpd="sng" algn="ctr">
                      <a:solidFill>
                        <a:srgbClr val="78909C"/>
                      </a:solidFill>
                      <a:prstDash val="solid"/>
                      <a:round/>
                      <a:headEnd type="none" w="med" len="med"/>
                      <a:tailEnd type="none" w="med" len="med"/>
                    </a:lnB>
                    <a:solidFill>
                      <a:srgbClr val="CCE2F2"/>
                    </a:solidFill>
                  </a:tcPr>
                </a:tc>
                <a:tc>
                  <a:txBody>
                    <a:bodyPr/>
                    <a:lstStyle/>
                    <a:p>
                      <a:pPr rtl="0" fontAlgn="t">
                        <a:spcBef>
                          <a:spcPts val="0"/>
                        </a:spcBef>
                        <a:spcAft>
                          <a:spcPts val="0"/>
                        </a:spcAft>
                      </a:pPr>
                      <a:r>
                        <a:rPr lang="en-CA" sz="1900" b="0" i="0" u="none" strike="noStrike" dirty="0">
                          <a:solidFill>
                            <a:srgbClr val="000000"/>
                          </a:solidFill>
                          <a:effectLst/>
                          <a:latin typeface="Arial" panose="020B0604020202020204" pitchFamily="34" charset="0"/>
                        </a:rPr>
                        <a:t>10.0x</a:t>
                      </a:r>
                      <a:endParaRPr lang="en-CA" sz="1900" dirty="0">
                        <a:effectLst/>
                      </a:endParaRPr>
                    </a:p>
                  </a:txBody>
                  <a:tcPr marL="127000" marR="127000" marT="63500" marB="63500">
                    <a:lnL w="9525" cap="flat" cmpd="sng" algn="ctr">
                      <a:solidFill>
                        <a:srgbClr val="78909C"/>
                      </a:solidFill>
                      <a:prstDash val="solid"/>
                      <a:round/>
                      <a:headEnd type="none" w="med" len="med"/>
                      <a:tailEnd type="none" w="med" len="med"/>
                    </a:lnL>
                    <a:lnR w="9525" cap="flat" cmpd="sng" algn="ctr">
                      <a:solidFill>
                        <a:srgbClr val="78909C"/>
                      </a:solidFill>
                      <a:prstDash val="solid"/>
                      <a:round/>
                      <a:headEnd type="none" w="med" len="med"/>
                      <a:tailEnd type="none" w="med" len="med"/>
                    </a:lnR>
                    <a:lnT w="9525" cap="flat" cmpd="sng" algn="ctr">
                      <a:solidFill>
                        <a:srgbClr val="78909C"/>
                      </a:solidFill>
                      <a:prstDash val="solid"/>
                      <a:round/>
                      <a:headEnd type="none" w="med" len="med"/>
                      <a:tailEnd type="none" w="med" len="med"/>
                    </a:lnT>
                    <a:lnB w="9525" cap="flat" cmpd="sng" algn="ctr">
                      <a:solidFill>
                        <a:srgbClr val="78909C"/>
                      </a:solidFill>
                      <a:prstDash val="solid"/>
                      <a:round/>
                      <a:headEnd type="none" w="med" len="med"/>
                      <a:tailEnd type="none" w="med" len="med"/>
                    </a:lnB>
                    <a:solidFill>
                      <a:srgbClr val="CCE2F2"/>
                    </a:solidFill>
                  </a:tcPr>
                </a:tc>
                <a:tc>
                  <a:txBody>
                    <a:bodyPr/>
                    <a:lstStyle/>
                    <a:p>
                      <a:pPr rtl="0" fontAlgn="t">
                        <a:spcBef>
                          <a:spcPts val="0"/>
                        </a:spcBef>
                        <a:spcAft>
                          <a:spcPts val="0"/>
                        </a:spcAft>
                      </a:pPr>
                      <a:r>
                        <a:rPr lang="en-CA" sz="1900" b="0" i="0" u="none" strike="noStrike" dirty="0">
                          <a:solidFill>
                            <a:srgbClr val="000000"/>
                          </a:solidFill>
                          <a:effectLst/>
                          <a:latin typeface="Arial" panose="020B0604020202020204" pitchFamily="34" charset="0"/>
                        </a:rPr>
                        <a:t>15.5x</a:t>
                      </a:r>
                      <a:endParaRPr lang="en-CA" sz="1900" dirty="0">
                        <a:effectLst/>
                      </a:endParaRPr>
                    </a:p>
                  </a:txBody>
                  <a:tcPr marL="127000" marR="127000" marT="63500" marB="63500">
                    <a:lnL w="9525" cap="flat" cmpd="sng" algn="ctr">
                      <a:solidFill>
                        <a:srgbClr val="78909C"/>
                      </a:solidFill>
                      <a:prstDash val="solid"/>
                      <a:round/>
                      <a:headEnd type="none" w="med" len="med"/>
                      <a:tailEnd type="none" w="med" len="med"/>
                    </a:lnL>
                    <a:lnR w="9525" cap="flat" cmpd="sng" algn="ctr">
                      <a:solidFill>
                        <a:srgbClr val="78909C"/>
                      </a:solidFill>
                      <a:prstDash val="solid"/>
                      <a:round/>
                      <a:headEnd type="none" w="med" len="med"/>
                      <a:tailEnd type="none" w="med" len="med"/>
                    </a:lnR>
                    <a:lnT w="9525" cap="flat" cmpd="sng" algn="ctr">
                      <a:solidFill>
                        <a:srgbClr val="78909C"/>
                      </a:solidFill>
                      <a:prstDash val="solid"/>
                      <a:round/>
                      <a:headEnd type="none" w="med" len="med"/>
                      <a:tailEnd type="none" w="med" len="med"/>
                    </a:lnT>
                    <a:lnB w="9525" cap="flat" cmpd="sng" algn="ctr">
                      <a:solidFill>
                        <a:srgbClr val="78909C"/>
                      </a:solidFill>
                      <a:prstDash val="solid"/>
                      <a:round/>
                      <a:headEnd type="none" w="med" len="med"/>
                      <a:tailEnd type="none" w="med" len="med"/>
                    </a:lnB>
                    <a:solidFill>
                      <a:srgbClr val="CCE2F2"/>
                    </a:solidFill>
                  </a:tcPr>
                </a:tc>
                <a:tc>
                  <a:txBody>
                    <a:bodyPr/>
                    <a:lstStyle/>
                    <a:p>
                      <a:pPr rtl="0" fontAlgn="t">
                        <a:spcBef>
                          <a:spcPts val="0"/>
                        </a:spcBef>
                        <a:spcAft>
                          <a:spcPts val="0"/>
                        </a:spcAft>
                      </a:pPr>
                      <a:r>
                        <a:rPr lang="en-CA" sz="1900" b="0" i="0" u="none" strike="noStrike" dirty="0">
                          <a:solidFill>
                            <a:srgbClr val="000000"/>
                          </a:solidFill>
                          <a:effectLst/>
                          <a:latin typeface="Arial" panose="020B0604020202020204" pitchFamily="34" charset="0"/>
                        </a:rPr>
                        <a:t>NM</a:t>
                      </a:r>
                      <a:endParaRPr lang="en-CA" sz="1900" dirty="0">
                        <a:effectLst/>
                      </a:endParaRPr>
                    </a:p>
                  </a:txBody>
                  <a:tcPr marL="127000" marR="127000" marT="63500" marB="63500">
                    <a:lnL w="9525" cap="flat" cmpd="sng" algn="ctr">
                      <a:solidFill>
                        <a:srgbClr val="78909C"/>
                      </a:solidFill>
                      <a:prstDash val="solid"/>
                      <a:round/>
                      <a:headEnd type="none" w="med" len="med"/>
                      <a:tailEnd type="none" w="med" len="med"/>
                    </a:lnL>
                    <a:lnR w="9525" cap="flat" cmpd="sng" algn="ctr">
                      <a:solidFill>
                        <a:srgbClr val="78909C"/>
                      </a:solidFill>
                      <a:prstDash val="solid"/>
                      <a:round/>
                      <a:headEnd type="none" w="med" len="med"/>
                      <a:tailEnd type="none" w="med" len="med"/>
                    </a:lnR>
                    <a:lnT w="9525" cap="flat" cmpd="sng" algn="ctr">
                      <a:solidFill>
                        <a:srgbClr val="78909C"/>
                      </a:solidFill>
                      <a:prstDash val="solid"/>
                      <a:round/>
                      <a:headEnd type="none" w="med" len="med"/>
                      <a:tailEnd type="none" w="med" len="med"/>
                    </a:lnT>
                    <a:lnB w="9525" cap="flat" cmpd="sng" algn="ctr">
                      <a:solidFill>
                        <a:srgbClr val="78909C"/>
                      </a:solidFill>
                      <a:prstDash val="solid"/>
                      <a:round/>
                      <a:headEnd type="none" w="med" len="med"/>
                      <a:tailEnd type="none" w="med" len="med"/>
                    </a:lnB>
                    <a:solidFill>
                      <a:srgbClr val="CCE2F2"/>
                    </a:solidFill>
                  </a:tcPr>
                </a:tc>
                <a:tc>
                  <a:txBody>
                    <a:bodyPr/>
                    <a:lstStyle/>
                    <a:p>
                      <a:pPr rtl="0" fontAlgn="t">
                        <a:spcBef>
                          <a:spcPts val="0"/>
                        </a:spcBef>
                        <a:spcAft>
                          <a:spcPts val="0"/>
                        </a:spcAft>
                      </a:pPr>
                      <a:r>
                        <a:rPr lang="en-CA" sz="1900" b="0" i="0" u="none" strike="noStrike" dirty="0">
                          <a:solidFill>
                            <a:srgbClr val="000000"/>
                          </a:solidFill>
                          <a:effectLst/>
                          <a:latin typeface="Arial" panose="020B0604020202020204" pitchFamily="34" charset="0"/>
                        </a:rPr>
                        <a:t>1.46x</a:t>
                      </a:r>
                      <a:endParaRPr lang="en-CA" sz="1900" dirty="0">
                        <a:effectLst/>
                      </a:endParaRPr>
                    </a:p>
                  </a:txBody>
                  <a:tcPr marL="127000" marR="127000" marT="63500" marB="63500">
                    <a:lnL w="9525" cap="flat" cmpd="sng" algn="ctr">
                      <a:solidFill>
                        <a:srgbClr val="78909C"/>
                      </a:solidFill>
                      <a:prstDash val="solid"/>
                      <a:round/>
                      <a:headEnd type="none" w="med" len="med"/>
                      <a:tailEnd type="none" w="med" len="med"/>
                    </a:lnL>
                    <a:lnR w="9525" cap="flat" cmpd="sng" algn="ctr">
                      <a:solidFill>
                        <a:srgbClr val="78909C"/>
                      </a:solidFill>
                      <a:prstDash val="solid"/>
                      <a:round/>
                      <a:headEnd type="none" w="med" len="med"/>
                      <a:tailEnd type="none" w="med" len="med"/>
                    </a:lnR>
                    <a:lnT w="9525" cap="flat" cmpd="sng" algn="ctr">
                      <a:solidFill>
                        <a:srgbClr val="78909C"/>
                      </a:solidFill>
                      <a:prstDash val="solid"/>
                      <a:round/>
                      <a:headEnd type="none" w="med" len="med"/>
                      <a:tailEnd type="none" w="med" len="med"/>
                    </a:lnT>
                    <a:lnB w="9525" cap="flat" cmpd="sng" algn="ctr">
                      <a:solidFill>
                        <a:srgbClr val="78909C"/>
                      </a:solidFill>
                      <a:prstDash val="solid"/>
                      <a:round/>
                      <a:headEnd type="none" w="med" len="med"/>
                      <a:tailEnd type="none" w="med" len="med"/>
                    </a:lnB>
                    <a:solidFill>
                      <a:srgbClr val="CCE2F2"/>
                    </a:solidFill>
                  </a:tcPr>
                </a:tc>
                <a:tc>
                  <a:txBody>
                    <a:bodyPr/>
                    <a:lstStyle/>
                    <a:p>
                      <a:pPr rtl="0" fontAlgn="t">
                        <a:spcBef>
                          <a:spcPts val="0"/>
                        </a:spcBef>
                        <a:spcAft>
                          <a:spcPts val="0"/>
                        </a:spcAft>
                      </a:pPr>
                      <a:r>
                        <a:rPr lang="en-CA" sz="1900" b="0" i="0" u="none" strike="noStrike" dirty="0">
                          <a:solidFill>
                            <a:srgbClr val="000000"/>
                          </a:solidFill>
                          <a:effectLst/>
                          <a:latin typeface="Arial" panose="020B0604020202020204" pitchFamily="34" charset="0"/>
                        </a:rPr>
                        <a:t>7.97</a:t>
                      </a:r>
                      <a:endParaRPr lang="en-CA" sz="1900" dirty="0">
                        <a:effectLst/>
                      </a:endParaRPr>
                    </a:p>
                  </a:txBody>
                  <a:tcPr marL="127000" marR="127000" marT="63500" marB="63500">
                    <a:lnL w="9525" cap="flat" cmpd="sng" algn="ctr">
                      <a:solidFill>
                        <a:srgbClr val="78909C"/>
                      </a:solidFill>
                      <a:prstDash val="solid"/>
                      <a:round/>
                      <a:headEnd type="none" w="med" len="med"/>
                      <a:tailEnd type="none" w="med" len="med"/>
                    </a:lnL>
                    <a:lnR w="9525" cap="flat" cmpd="sng" algn="ctr">
                      <a:solidFill>
                        <a:srgbClr val="78909C"/>
                      </a:solidFill>
                      <a:prstDash val="solid"/>
                      <a:round/>
                      <a:headEnd type="none" w="med" len="med"/>
                      <a:tailEnd type="none" w="med" len="med"/>
                    </a:lnR>
                    <a:lnT w="9525" cap="flat" cmpd="sng" algn="ctr">
                      <a:solidFill>
                        <a:srgbClr val="78909C"/>
                      </a:solidFill>
                      <a:prstDash val="solid"/>
                      <a:round/>
                      <a:headEnd type="none" w="med" len="med"/>
                      <a:tailEnd type="none" w="med" len="med"/>
                    </a:lnT>
                    <a:lnB w="9525" cap="flat" cmpd="sng" algn="ctr">
                      <a:solidFill>
                        <a:srgbClr val="78909C"/>
                      </a:solidFill>
                      <a:prstDash val="solid"/>
                      <a:round/>
                      <a:headEnd type="none" w="med" len="med"/>
                      <a:tailEnd type="none" w="med" len="med"/>
                    </a:lnB>
                    <a:solidFill>
                      <a:srgbClr val="CCE2F2"/>
                    </a:solidFill>
                  </a:tcPr>
                </a:tc>
                <a:tc>
                  <a:txBody>
                    <a:bodyPr/>
                    <a:lstStyle/>
                    <a:p>
                      <a:pPr rtl="0" fontAlgn="t">
                        <a:spcBef>
                          <a:spcPts val="0"/>
                        </a:spcBef>
                        <a:spcAft>
                          <a:spcPts val="0"/>
                        </a:spcAft>
                      </a:pPr>
                      <a:r>
                        <a:rPr lang="en-CA" sz="1900" b="0" i="0" u="none" strike="noStrike" dirty="0">
                          <a:solidFill>
                            <a:srgbClr val="000000"/>
                          </a:solidFill>
                          <a:effectLst/>
                          <a:latin typeface="Arial" panose="020B0604020202020204" pitchFamily="34" charset="0"/>
                        </a:rPr>
                        <a:t>7.85</a:t>
                      </a:r>
                      <a:endParaRPr lang="en-CA" sz="1900" dirty="0">
                        <a:effectLst/>
                      </a:endParaRPr>
                    </a:p>
                  </a:txBody>
                  <a:tcPr marL="127000" marR="127000" marT="63500" marB="63500">
                    <a:lnL w="9525" cap="flat" cmpd="sng" algn="ctr">
                      <a:solidFill>
                        <a:srgbClr val="78909C"/>
                      </a:solidFill>
                      <a:prstDash val="solid"/>
                      <a:round/>
                      <a:headEnd type="none" w="med" len="med"/>
                      <a:tailEnd type="none" w="med" len="med"/>
                    </a:lnL>
                    <a:lnR w="9525" cap="flat" cmpd="sng" algn="ctr">
                      <a:solidFill>
                        <a:srgbClr val="78909C"/>
                      </a:solidFill>
                      <a:prstDash val="solid"/>
                      <a:round/>
                      <a:headEnd type="none" w="med" len="med"/>
                      <a:tailEnd type="none" w="med" len="med"/>
                    </a:lnR>
                    <a:lnT w="9525" cap="flat" cmpd="sng" algn="ctr">
                      <a:solidFill>
                        <a:srgbClr val="78909C"/>
                      </a:solidFill>
                      <a:prstDash val="solid"/>
                      <a:round/>
                      <a:headEnd type="none" w="med" len="med"/>
                      <a:tailEnd type="none" w="med" len="med"/>
                    </a:lnT>
                    <a:lnB w="9525" cap="flat" cmpd="sng" algn="ctr">
                      <a:solidFill>
                        <a:srgbClr val="78909C"/>
                      </a:solidFill>
                      <a:prstDash val="solid"/>
                      <a:round/>
                      <a:headEnd type="none" w="med" len="med"/>
                      <a:tailEnd type="none" w="med" len="med"/>
                    </a:lnB>
                    <a:solidFill>
                      <a:srgbClr val="CCE2F2"/>
                    </a:solidFill>
                  </a:tcPr>
                </a:tc>
                <a:extLst>
                  <a:ext uri="{0D108BD9-81ED-4DB2-BD59-A6C34878D82A}">
                    <a16:rowId xmlns:a16="http://schemas.microsoft.com/office/drawing/2014/main" val="680138767"/>
                  </a:ext>
                </a:extLst>
              </a:tr>
              <a:tr h="495300">
                <a:tc>
                  <a:txBody>
                    <a:bodyPr/>
                    <a:lstStyle/>
                    <a:p>
                      <a:pPr rtl="0" fontAlgn="t">
                        <a:spcBef>
                          <a:spcPts val="0"/>
                        </a:spcBef>
                        <a:spcAft>
                          <a:spcPts val="0"/>
                        </a:spcAft>
                      </a:pPr>
                      <a:r>
                        <a:rPr lang="en-CA" sz="1900" b="0" i="0" u="none" strike="noStrike">
                          <a:solidFill>
                            <a:srgbClr val="000000"/>
                          </a:solidFill>
                          <a:effectLst/>
                          <a:latin typeface="Arial" panose="020B0604020202020204" pitchFamily="34" charset="0"/>
                        </a:rPr>
                        <a:t>AMC</a:t>
                      </a:r>
                      <a:endParaRPr lang="en-CA" sz="1900">
                        <a:effectLst/>
                      </a:endParaRPr>
                    </a:p>
                  </a:txBody>
                  <a:tcPr marL="127000" marR="127000" marT="63500" marB="63500">
                    <a:lnL w="9525" cap="flat" cmpd="sng" algn="ctr">
                      <a:solidFill>
                        <a:srgbClr val="78909C"/>
                      </a:solidFill>
                      <a:prstDash val="solid"/>
                      <a:round/>
                      <a:headEnd type="none" w="med" len="med"/>
                      <a:tailEnd type="none" w="med" len="med"/>
                    </a:lnL>
                    <a:lnR w="9525" cap="flat" cmpd="sng" algn="ctr">
                      <a:solidFill>
                        <a:srgbClr val="78909C"/>
                      </a:solidFill>
                      <a:prstDash val="solid"/>
                      <a:round/>
                      <a:headEnd type="none" w="med" len="med"/>
                      <a:tailEnd type="none" w="med" len="med"/>
                    </a:lnR>
                    <a:lnT w="9525" cap="flat" cmpd="sng" algn="ctr">
                      <a:solidFill>
                        <a:srgbClr val="78909C"/>
                      </a:solidFill>
                      <a:prstDash val="solid"/>
                      <a:round/>
                      <a:headEnd type="none" w="med" len="med"/>
                      <a:tailEnd type="none" w="med" len="med"/>
                    </a:lnT>
                    <a:lnB w="9525" cap="flat" cmpd="sng" algn="ctr">
                      <a:solidFill>
                        <a:srgbClr val="78909C"/>
                      </a:solidFill>
                      <a:prstDash val="solid"/>
                      <a:round/>
                      <a:headEnd type="none" w="med" len="med"/>
                      <a:tailEnd type="none" w="med" len="med"/>
                    </a:lnB>
                    <a:solidFill>
                      <a:srgbClr val="FFFFFF"/>
                    </a:solidFill>
                  </a:tcPr>
                </a:tc>
                <a:tc>
                  <a:txBody>
                    <a:bodyPr/>
                    <a:lstStyle/>
                    <a:p>
                      <a:pPr rtl="0" fontAlgn="t">
                        <a:spcBef>
                          <a:spcPts val="0"/>
                        </a:spcBef>
                        <a:spcAft>
                          <a:spcPts val="0"/>
                        </a:spcAft>
                      </a:pPr>
                      <a:r>
                        <a:rPr lang="en-CA" sz="1900" b="0" i="0" u="none" strike="noStrike">
                          <a:solidFill>
                            <a:srgbClr val="000000"/>
                          </a:solidFill>
                          <a:effectLst/>
                          <a:latin typeface="Arial" panose="020B0604020202020204" pitchFamily="34" charset="0"/>
                        </a:rPr>
                        <a:t>1.3x</a:t>
                      </a:r>
                      <a:endParaRPr lang="en-CA" sz="1900">
                        <a:effectLst/>
                      </a:endParaRPr>
                    </a:p>
                  </a:txBody>
                  <a:tcPr marL="127000" marR="127000" marT="63500" marB="63500">
                    <a:lnL w="9525" cap="flat" cmpd="sng" algn="ctr">
                      <a:solidFill>
                        <a:srgbClr val="78909C"/>
                      </a:solidFill>
                      <a:prstDash val="solid"/>
                      <a:round/>
                      <a:headEnd type="none" w="med" len="med"/>
                      <a:tailEnd type="none" w="med" len="med"/>
                    </a:lnL>
                    <a:lnR w="9525" cap="flat" cmpd="sng" algn="ctr">
                      <a:solidFill>
                        <a:srgbClr val="78909C"/>
                      </a:solidFill>
                      <a:prstDash val="solid"/>
                      <a:round/>
                      <a:headEnd type="none" w="med" len="med"/>
                      <a:tailEnd type="none" w="med" len="med"/>
                    </a:lnR>
                    <a:lnT w="9525" cap="flat" cmpd="sng" algn="ctr">
                      <a:solidFill>
                        <a:srgbClr val="78909C"/>
                      </a:solidFill>
                      <a:prstDash val="solid"/>
                      <a:round/>
                      <a:headEnd type="none" w="med" len="med"/>
                      <a:tailEnd type="none" w="med" len="med"/>
                    </a:lnT>
                    <a:lnB w="9525" cap="flat" cmpd="sng" algn="ctr">
                      <a:solidFill>
                        <a:srgbClr val="78909C"/>
                      </a:solidFill>
                      <a:prstDash val="solid"/>
                      <a:round/>
                      <a:headEnd type="none" w="med" len="med"/>
                      <a:tailEnd type="none" w="med" len="med"/>
                    </a:lnB>
                    <a:solidFill>
                      <a:srgbClr val="FFFFFF"/>
                    </a:solidFill>
                  </a:tcPr>
                </a:tc>
                <a:tc>
                  <a:txBody>
                    <a:bodyPr/>
                    <a:lstStyle/>
                    <a:p>
                      <a:pPr rtl="0" fontAlgn="t">
                        <a:spcBef>
                          <a:spcPts val="0"/>
                        </a:spcBef>
                        <a:spcAft>
                          <a:spcPts val="0"/>
                        </a:spcAft>
                      </a:pPr>
                      <a:r>
                        <a:rPr lang="en-CA" sz="1900" b="0" i="0" u="none" strike="noStrike">
                          <a:solidFill>
                            <a:srgbClr val="000000"/>
                          </a:solidFill>
                          <a:effectLst/>
                          <a:latin typeface="Arial" panose="020B0604020202020204" pitchFamily="34" charset="0"/>
                        </a:rPr>
                        <a:t>4.1x</a:t>
                      </a:r>
                      <a:endParaRPr lang="en-CA" sz="1900">
                        <a:effectLst/>
                      </a:endParaRPr>
                    </a:p>
                  </a:txBody>
                  <a:tcPr marL="127000" marR="127000" marT="63500" marB="63500">
                    <a:lnL w="9525" cap="flat" cmpd="sng" algn="ctr">
                      <a:solidFill>
                        <a:srgbClr val="78909C"/>
                      </a:solidFill>
                      <a:prstDash val="solid"/>
                      <a:round/>
                      <a:headEnd type="none" w="med" len="med"/>
                      <a:tailEnd type="none" w="med" len="med"/>
                    </a:lnL>
                    <a:lnR w="9525" cap="flat" cmpd="sng" algn="ctr">
                      <a:solidFill>
                        <a:srgbClr val="78909C"/>
                      </a:solidFill>
                      <a:prstDash val="solid"/>
                      <a:round/>
                      <a:headEnd type="none" w="med" len="med"/>
                      <a:tailEnd type="none" w="med" len="med"/>
                    </a:lnR>
                    <a:lnT w="9525" cap="flat" cmpd="sng" algn="ctr">
                      <a:solidFill>
                        <a:srgbClr val="78909C"/>
                      </a:solidFill>
                      <a:prstDash val="solid"/>
                      <a:round/>
                      <a:headEnd type="none" w="med" len="med"/>
                      <a:tailEnd type="none" w="med" len="med"/>
                    </a:lnT>
                    <a:lnB w="9525" cap="flat" cmpd="sng" algn="ctr">
                      <a:solidFill>
                        <a:srgbClr val="78909C"/>
                      </a:solidFill>
                      <a:prstDash val="solid"/>
                      <a:round/>
                      <a:headEnd type="none" w="med" len="med"/>
                      <a:tailEnd type="none" w="med" len="med"/>
                    </a:lnB>
                    <a:solidFill>
                      <a:srgbClr val="FFFFFF"/>
                    </a:solidFill>
                  </a:tcPr>
                </a:tc>
                <a:tc>
                  <a:txBody>
                    <a:bodyPr/>
                    <a:lstStyle/>
                    <a:p>
                      <a:pPr rtl="0" fontAlgn="t">
                        <a:spcBef>
                          <a:spcPts val="0"/>
                        </a:spcBef>
                        <a:spcAft>
                          <a:spcPts val="0"/>
                        </a:spcAft>
                      </a:pPr>
                      <a:r>
                        <a:rPr lang="en-CA" sz="1900" b="0" i="0" u="none" strike="noStrike">
                          <a:solidFill>
                            <a:srgbClr val="000000"/>
                          </a:solidFill>
                          <a:effectLst/>
                          <a:latin typeface="Arial" panose="020B0604020202020204" pitchFamily="34" charset="0"/>
                        </a:rPr>
                        <a:t>4.9x</a:t>
                      </a:r>
                      <a:endParaRPr lang="en-CA" sz="1900">
                        <a:effectLst/>
                      </a:endParaRPr>
                    </a:p>
                  </a:txBody>
                  <a:tcPr marL="127000" marR="127000" marT="63500" marB="63500">
                    <a:lnL w="9525" cap="flat" cmpd="sng" algn="ctr">
                      <a:solidFill>
                        <a:srgbClr val="78909C"/>
                      </a:solidFill>
                      <a:prstDash val="solid"/>
                      <a:round/>
                      <a:headEnd type="none" w="med" len="med"/>
                      <a:tailEnd type="none" w="med" len="med"/>
                    </a:lnL>
                    <a:lnR w="9525" cap="flat" cmpd="sng" algn="ctr">
                      <a:solidFill>
                        <a:srgbClr val="78909C"/>
                      </a:solidFill>
                      <a:prstDash val="solid"/>
                      <a:round/>
                      <a:headEnd type="none" w="med" len="med"/>
                      <a:tailEnd type="none" w="med" len="med"/>
                    </a:lnR>
                    <a:lnT w="9525" cap="flat" cmpd="sng" algn="ctr">
                      <a:solidFill>
                        <a:srgbClr val="78909C"/>
                      </a:solidFill>
                      <a:prstDash val="solid"/>
                      <a:round/>
                      <a:headEnd type="none" w="med" len="med"/>
                      <a:tailEnd type="none" w="med" len="med"/>
                    </a:lnT>
                    <a:lnB w="9525" cap="flat" cmpd="sng" algn="ctr">
                      <a:solidFill>
                        <a:srgbClr val="78909C"/>
                      </a:solidFill>
                      <a:prstDash val="solid"/>
                      <a:round/>
                      <a:headEnd type="none" w="med" len="med"/>
                      <a:tailEnd type="none" w="med" len="med"/>
                    </a:lnB>
                    <a:solidFill>
                      <a:srgbClr val="FFFFFF"/>
                    </a:solidFill>
                  </a:tcPr>
                </a:tc>
                <a:tc>
                  <a:txBody>
                    <a:bodyPr/>
                    <a:lstStyle/>
                    <a:p>
                      <a:pPr rtl="0" fontAlgn="t">
                        <a:spcBef>
                          <a:spcPts val="0"/>
                        </a:spcBef>
                        <a:spcAft>
                          <a:spcPts val="0"/>
                        </a:spcAft>
                      </a:pPr>
                      <a:r>
                        <a:rPr lang="en-CA" sz="1900" b="0" i="0" u="none" strike="noStrike">
                          <a:solidFill>
                            <a:srgbClr val="000000"/>
                          </a:solidFill>
                          <a:effectLst/>
                          <a:latin typeface="Arial" panose="020B0604020202020204" pitchFamily="34" charset="0"/>
                        </a:rPr>
                        <a:t>11.6x</a:t>
                      </a:r>
                      <a:endParaRPr lang="en-CA" sz="1900">
                        <a:effectLst/>
                      </a:endParaRPr>
                    </a:p>
                  </a:txBody>
                  <a:tcPr marL="127000" marR="127000" marT="63500" marB="63500">
                    <a:lnL w="9525" cap="flat" cmpd="sng" algn="ctr">
                      <a:solidFill>
                        <a:srgbClr val="78909C"/>
                      </a:solidFill>
                      <a:prstDash val="solid"/>
                      <a:round/>
                      <a:headEnd type="none" w="med" len="med"/>
                      <a:tailEnd type="none" w="med" len="med"/>
                    </a:lnL>
                    <a:lnR w="9525" cap="flat" cmpd="sng" algn="ctr">
                      <a:solidFill>
                        <a:srgbClr val="78909C"/>
                      </a:solidFill>
                      <a:prstDash val="solid"/>
                      <a:round/>
                      <a:headEnd type="none" w="med" len="med"/>
                      <a:tailEnd type="none" w="med" len="med"/>
                    </a:lnR>
                    <a:lnT w="9525" cap="flat" cmpd="sng" algn="ctr">
                      <a:solidFill>
                        <a:srgbClr val="78909C"/>
                      </a:solidFill>
                      <a:prstDash val="solid"/>
                      <a:round/>
                      <a:headEnd type="none" w="med" len="med"/>
                      <a:tailEnd type="none" w="med" len="med"/>
                    </a:lnT>
                    <a:lnB w="9525" cap="flat" cmpd="sng" algn="ctr">
                      <a:solidFill>
                        <a:srgbClr val="78909C"/>
                      </a:solidFill>
                      <a:prstDash val="solid"/>
                      <a:round/>
                      <a:headEnd type="none" w="med" len="med"/>
                      <a:tailEnd type="none" w="med" len="med"/>
                    </a:lnB>
                    <a:solidFill>
                      <a:srgbClr val="FFFFFF"/>
                    </a:solidFill>
                  </a:tcPr>
                </a:tc>
                <a:tc>
                  <a:txBody>
                    <a:bodyPr/>
                    <a:lstStyle/>
                    <a:p>
                      <a:pPr rtl="0" fontAlgn="t">
                        <a:spcBef>
                          <a:spcPts val="0"/>
                        </a:spcBef>
                        <a:spcAft>
                          <a:spcPts val="0"/>
                        </a:spcAft>
                      </a:pPr>
                      <a:r>
                        <a:rPr lang="en-CA" sz="1900" b="0" i="0" u="none" strike="noStrike">
                          <a:solidFill>
                            <a:srgbClr val="000000"/>
                          </a:solidFill>
                          <a:effectLst/>
                          <a:latin typeface="Arial" panose="020B0604020202020204" pitchFamily="34" charset="0"/>
                        </a:rPr>
                        <a:t>NM</a:t>
                      </a:r>
                      <a:endParaRPr lang="en-CA" sz="1900">
                        <a:effectLst/>
                      </a:endParaRPr>
                    </a:p>
                  </a:txBody>
                  <a:tcPr marL="127000" marR="127000" marT="63500" marB="63500">
                    <a:lnL w="9525" cap="flat" cmpd="sng" algn="ctr">
                      <a:solidFill>
                        <a:srgbClr val="78909C"/>
                      </a:solidFill>
                      <a:prstDash val="solid"/>
                      <a:round/>
                      <a:headEnd type="none" w="med" len="med"/>
                      <a:tailEnd type="none" w="med" len="med"/>
                    </a:lnL>
                    <a:lnR w="9525" cap="flat" cmpd="sng" algn="ctr">
                      <a:solidFill>
                        <a:srgbClr val="78909C"/>
                      </a:solidFill>
                      <a:prstDash val="solid"/>
                      <a:round/>
                      <a:headEnd type="none" w="med" len="med"/>
                      <a:tailEnd type="none" w="med" len="med"/>
                    </a:lnR>
                    <a:lnT w="9525" cap="flat" cmpd="sng" algn="ctr">
                      <a:solidFill>
                        <a:srgbClr val="78909C"/>
                      </a:solidFill>
                      <a:prstDash val="solid"/>
                      <a:round/>
                      <a:headEnd type="none" w="med" len="med"/>
                      <a:tailEnd type="none" w="med" len="med"/>
                    </a:lnT>
                    <a:lnB w="9525" cap="flat" cmpd="sng" algn="ctr">
                      <a:solidFill>
                        <a:srgbClr val="78909C"/>
                      </a:solidFill>
                      <a:prstDash val="solid"/>
                      <a:round/>
                      <a:headEnd type="none" w="med" len="med"/>
                      <a:tailEnd type="none" w="med" len="med"/>
                    </a:lnB>
                    <a:solidFill>
                      <a:srgbClr val="FFFFFF"/>
                    </a:solidFill>
                  </a:tcPr>
                </a:tc>
                <a:tc>
                  <a:txBody>
                    <a:bodyPr/>
                    <a:lstStyle/>
                    <a:p>
                      <a:pPr rtl="0" fontAlgn="t">
                        <a:spcBef>
                          <a:spcPts val="0"/>
                        </a:spcBef>
                        <a:spcAft>
                          <a:spcPts val="0"/>
                        </a:spcAft>
                      </a:pPr>
                      <a:r>
                        <a:rPr lang="en-CA" sz="1900" b="0" i="0" u="none" strike="noStrike">
                          <a:solidFill>
                            <a:srgbClr val="000000"/>
                          </a:solidFill>
                          <a:effectLst/>
                          <a:latin typeface="Arial" panose="020B0604020202020204" pitchFamily="34" charset="0"/>
                        </a:rPr>
                        <a:t>1.25x</a:t>
                      </a:r>
                      <a:endParaRPr lang="en-CA" sz="1900">
                        <a:effectLst/>
                      </a:endParaRPr>
                    </a:p>
                  </a:txBody>
                  <a:tcPr marL="127000" marR="127000" marT="63500" marB="63500">
                    <a:lnL w="9525" cap="flat" cmpd="sng" algn="ctr">
                      <a:solidFill>
                        <a:srgbClr val="78909C"/>
                      </a:solidFill>
                      <a:prstDash val="solid"/>
                      <a:round/>
                      <a:headEnd type="none" w="med" len="med"/>
                      <a:tailEnd type="none" w="med" len="med"/>
                    </a:lnL>
                    <a:lnR w="9525" cap="flat" cmpd="sng" algn="ctr">
                      <a:solidFill>
                        <a:srgbClr val="78909C"/>
                      </a:solidFill>
                      <a:prstDash val="solid"/>
                      <a:round/>
                      <a:headEnd type="none" w="med" len="med"/>
                      <a:tailEnd type="none" w="med" len="med"/>
                    </a:lnR>
                    <a:lnT w="9525" cap="flat" cmpd="sng" algn="ctr">
                      <a:solidFill>
                        <a:srgbClr val="78909C"/>
                      </a:solidFill>
                      <a:prstDash val="solid"/>
                      <a:round/>
                      <a:headEnd type="none" w="med" len="med"/>
                      <a:tailEnd type="none" w="med" len="med"/>
                    </a:lnT>
                    <a:lnB w="9525" cap="flat" cmpd="sng" algn="ctr">
                      <a:solidFill>
                        <a:srgbClr val="78909C"/>
                      </a:solidFill>
                      <a:prstDash val="solid"/>
                      <a:round/>
                      <a:headEnd type="none" w="med" len="med"/>
                      <a:tailEnd type="none" w="med" len="med"/>
                    </a:lnB>
                    <a:solidFill>
                      <a:srgbClr val="FFFFFF"/>
                    </a:solidFill>
                  </a:tcPr>
                </a:tc>
                <a:tc>
                  <a:txBody>
                    <a:bodyPr/>
                    <a:lstStyle/>
                    <a:p>
                      <a:pPr rtl="0" fontAlgn="t">
                        <a:spcBef>
                          <a:spcPts val="0"/>
                        </a:spcBef>
                        <a:spcAft>
                          <a:spcPts val="0"/>
                        </a:spcAft>
                      </a:pPr>
                      <a:r>
                        <a:rPr lang="en-CA" sz="1900" b="0" i="0" u="none" strike="noStrike">
                          <a:solidFill>
                            <a:srgbClr val="000000"/>
                          </a:solidFill>
                          <a:effectLst/>
                          <a:latin typeface="Arial" panose="020B0604020202020204" pitchFamily="34" charset="0"/>
                        </a:rPr>
                        <a:t>5.72x</a:t>
                      </a:r>
                      <a:endParaRPr lang="en-CA" sz="1900">
                        <a:effectLst/>
                      </a:endParaRPr>
                    </a:p>
                  </a:txBody>
                  <a:tcPr marL="127000" marR="127000" marT="63500" marB="63500">
                    <a:lnL w="9525" cap="flat" cmpd="sng" algn="ctr">
                      <a:solidFill>
                        <a:srgbClr val="78909C"/>
                      </a:solidFill>
                      <a:prstDash val="solid"/>
                      <a:round/>
                      <a:headEnd type="none" w="med" len="med"/>
                      <a:tailEnd type="none" w="med" len="med"/>
                    </a:lnL>
                    <a:lnR w="9525" cap="flat" cmpd="sng" algn="ctr">
                      <a:solidFill>
                        <a:srgbClr val="78909C"/>
                      </a:solidFill>
                      <a:prstDash val="solid"/>
                      <a:round/>
                      <a:headEnd type="none" w="med" len="med"/>
                      <a:tailEnd type="none" w="med" len="med"/>
                    </a:lnR>
                    <a:lnT w="9525" cap="flat" cmpd="sng" algn="ctr">
                      <a:solidFill>
                        <a:srgbClr val="78909C"/>
                      </a:solidFill>
                      <a:prstDash val="solid"/>
                      <a:round/>
                      <a:headEnd type="none" w="med" len="med"/>
                      <a:tailEnd type="none" w="med" len="med"/>
                    </a:lnT>
                    <a:lnB w="9525" cap="flat" cmpd="sng" algn="ctr">
                      <a:solidFill>
                        <a:srgbClr val="78909C"/>
                      </a:solidFill>
                      <a:prstDash val="solid"/>
                      <a:round/>
                      <a:headEnd type="none" w="med" len="med"/>
                      <a:tailEnd type="none" w="med" len="med"/>
                    </a:lnB>
                    <a:solidFill>
                      <a:srgbClr val="FFFFFF"/>
                    </a:solidFill>
                  </a:tcPr>
                </a:tc>
                <a:tc>
                  <a:txBody>
                    <a:bodyPr/>
                    <a:lstStyle/>
                    <a:p>
                      <a:pPr rtl="0" fontAlgn="t">
                        <a:spcBef>
                          <a:spcPts val="0"/>
                        </a:spcBef>
                        <a:spcAft>
                          <a:spcPts val="0"/>
                        </a:spcAft>
                      </a:pPr>
                      <a:r>
                        <a:rPr lang="en-CA" sz="1900" b="0" i="0" u="none" strike="noStrike">
                          <a:solidFill>
                            <a:srgbClr val="000000"/>
                          </a:solidFill>
                          <a:effectLst/>
                          <a:latin typeface="Arial" panose="020B0604020202020204" pitchFamily="34" charset="0"/>
                        </a:rPr>
                        <a:t>3.84x</a:t>
                      </a:r>
                      <a:endParaRPr lang="en-CA" sz="1900">
                        <a:effectLst/>
                      </a:endParaRPr>
                    </a:p>
                  </a:txBody>
                  <a:tcPr marL="127000" marR="127000" marT="63500" marB="63500">
                    <a:lnL w="9525" cap="flat" cmpd="sng" algn="ctr">
                      <a:solidFill>
                        <a:srgbClr val="78909C"/>
                      </a:solidFill>
                      <a:prstDash val="solid"/>
                      <a:round/>
                      <a:headEnd type="none" w="med" len="med"/>
                      <a:tailEnd type="none" w="med" len="med"/>
                    </a:lnL>
                    <a:lnR w="9525" cap="flat" cmpd="sng" algn="ctr">
                      <a:solidFill>
                        <a:srgbClr val="78909C"/>
                      </a:solidFill>
                      <a:prstDash val="solid"/>
                      <a:round/>
                      <a:headEnd type="none" w="med" len="med"/>
                      <a:tailEnd type="none" w="med" len="med"/>
                    </a:lnR>
                    <a:lnT w="9525" cap="flat" cmpd="sng" algn="ctr">
                      <a:solidFill>
                        <a:srgbClr val="78909C"/>
                      </a:solidFill>
                      <a:prstDash val="solid"/>
                      <a:round/>
                      <a:headEnd type="none" w="med" len="med"/>
                      <a:tailEnd type="none" w="med" len="med"/>
                    </a:lnT>
                    <a:lnB w="9525" cap="flat" cmpd="sng" algn="ctr">
                      <a:solidFill>
                        <a:srgbClr val="78909C"/>
                      </a:solidFill>
                      <a:prstDash val="solid"/>
                      <a:round/>
                      <a:headEnd type="none" w="med" len="med"/>
                      <a:tailEnd type="none" w="med" len="med"/>
                    </a:lnB>
                    <a:solidFill>
                      <a:srgbClr val="FFFFFF"/>
                    </a:solidFill>
                  </a:tcPr>
                </a:tc>
                <a:extLst>
                  <a:ext uri="{0D108BD9-81ED-4DB2-BD59-A6C34878D82A}">
                    <a16:rowId xmlns:a16="http://schemas.microsoft.com/office/drawing/2014/main" val="668488433"/>
                  </a:ext>
                </a:extLst>
              </a:tr>
              <a:tr h="495300">
                <a:tc>
                  <a:txBody>
                    <a:bodyPr/>
                    <a:lstStyle/>
                    <a:p>
                      <a:pPr rtl="0" fontAlgn="t">
                        <a:spcBef>
                          <a:spcPts val="0"/>
                        </a:spcBef>
                        <a:spcAft>
                          <a:spcPts val="0"/>
                        </a:spcAft>
                      </a:pPr>
                      <a:r>
                        <a:rPr lang="en-CA" sz="1900" b="0" i="0" u="none" strike="noStrike" dirty="0">
                          <a:solidFill>
                            <a:srgbClr val="000000"/>
                          </a:solidFill>
                          <a:effectLst/>
                          <a:latin typeface="Arial" panose="020B0604020202020204" pitchFamily="34" charset="0"/>
                        </a:rPr>
                        <a:t>Mean</a:t>
                      </a:r>
                      <a:endParaRPr lang="en-CA" sz="1900" dirty="0">
                        <a:effectLst/>
                      </a:endParaRPr>
                    </a:p>
                  </a:txBody>
                  <a:tcPr marL="127000" marR="127000" marT="63500" marB="63500">
                    <a:lnL w="9525" cap="flat" cmpd="sng" algn="ctr">
                      <a:solidFill>
                        <a:srgbClr val="78909C"/>
                      </a:solidFill>
                      <a:prstDash val="solid"/>
                      <a:round/>
                      <a:headEnd type="none" w="med" len="med"/>
                      <a:tailEnd type="none" w="med" len="med"/>
                    </a:lnL>
                    <a:lnR w="9525" cap="flat" cmpd="sng" algn="ctr">
                      <a:solidFill>
                        <a:srgbClr val="78909C"/>
                      </a:solidFill>
                      <a:prstDash val="solid"/>
                      <a:round/>
                      <a:headEnd type="none" w="med" len="med"/>
                      <a:tailEnd type="none" w="med" len="med"/>
                    </a:lnR>
                    <a:lnT w="9525" cap="flat" cmpd="sng" algn="ctr">
                      <a:solidFill>
                        <a:srgbClr val="78909C"/>
                      </a:solidFill>
                      <a:prstDash val="solid"/>
                      <a:round/>
                      <a:headEnd type="none" w="med" len="med"/>
                      <a:tailEnd type="none" w="med" len="med"/>
                    </a:lnT>
                    <a:lnB w="9525" cap="flat" cmpd="sng" algn="ctr">
                      <a:solidFill>
                        <a:srgbClr val="78909C"/>
                      </a:solidFill>
                      <a:prstDash val="solid"/>
                      <a:round/>
                      <a:headEnd type="none" w="med" len="med"/>
                      <a:tailEnd type="none" w="med" len="med"/>
                    </a:lnB>
                    <a:solidFill>
                      <a:srgbClr val="CCE2F2"/>
                    </a:solidFill>
                  </a:tcPr>
                </a:tc>
                <a:tc>
                  <a:txBody>
                    <a:bodyPr/>
                    <a:lstStyle/>
                    <a:p>
                      <a:pPr rtl="0" fontAlgn="t">
                        <a:spcBef>
                          <a:spcPts val="0"/>
                        </a:spcBef>
                        <a:spcAft>
                          <a:spcPts val="0"/>
                        </a:spcAft>
                      </a:pPr>
                      <a:r>
                        <a:rPr lang="en-CA" sz="1900" b="0" i="0" u="none" strike="noStrike" dirty="0">
                          <a:solidFill>
                            <a:srgbClr val="000000"/>
                          </a:solidFill>
                          <a:effectLst/>
                          <a:latin typeface="Arial" panose="020B0604020202020204" pitchFamily="34" charset="0"/>
                        </a:rPr>
                        <a:t>2.5x</a:t>
                      </a:r>
                      <a:endParaRPr lang="en-CA" sz="1900" dirty="0">
                        <a:effectLst/>
                      </a:endParaRPr>
                    </a:p>
                  </a:txBody>
                  <a:tcPr marL="127000" marR="127000" marT="63500" marB="63500">
                    <a:lnL w="9525" cap="flat" cmpd="sng" algn="ctr">
                      <a:solidFill>
                        <a:srgbClr val="78909C"/>
                      </a:solidFill>
                      <a:prstDash val="solid"/>
                      <a:round/>
                      <a:headEnd type="none" w="med" len="med"/>
                      <a:tailEnd type="none" w="med" len="med"/>
                    </a:lnL>
                    <a:lnR w="9525" cap="flat" cmpd="sng" algn="ctr">
                      <a:solidFill>
                        <a:srgbClr val="78909C"/>
                      </a:solidFill>
                      <a:prstDash val="solid"/>
                      <a:round/>
                      <a:headEnd type="none" w="med" len="med"/>
                      <a:tailEnd type="none" w="med" len="med"/>
                    </a:lnR>
                    <a:lnT w="9525" cap="flat" cmpd="sng" algn="ctr">
                      <a:solidFill>
                        <a:srgbClr val="78909C"/>
                      </a:solidFill>
                      <a:prstDash val="solid"/>
                      <a:round/>
                      <a:headEnd type="none" w="med" len="med"/>
                      <a:tailEnd type="none" w="med" len="med"/>
                    </a:lnT>
                    <a:lnB w="9525" cap="flat" cmpd="sng" algn="ctr">
                      <a:solidFill>
                        <a:srgbClr val="78909C"/>
                      </a:solidFill>
                      <a:prstDash val="solid"/>
                      <a:round/>
                      <a:headEnd type="none" w="med" len="med"/>
                      <a:tailEnd type="none" w="med" len="med"/>
                    </a:lnB>
                    <a:solidFill>
                      <a:srgbClr val="CCE2F2"/>
                    </a:solidFill>
                  </a:tcPr>
                </a:tc>
                <a:tc>
                  <a:txBody>
                    <a:bodyPr/>
                    <a:lstStyle/>
                    <a:p>
                      <a:pPr rtl="0" fontAlgn="t">
                        <a:spcBef>
                          <a:spcPts val="0"/>
                        </a:spcBef>
                        <a:spcAft>
                          <a:spcPts val="0"/>
                        </a:spcAft>
                      </a:pPr>
                      <a:r>
                        <a:rPr lang="en-CA" sz="1900" b="0" i="0" u="none" strike="noStrike" dirty="0">
                          <a:solidFill>
                            <a:srgbClr val="000000"/>
                          </a:solidFill>
                          <a:effectLst/>
                          <a:latin typeface="Arial" panose="020B0604020202020204" pitchFamily="34" charset="0"/>
                        </a:rPr>
                        <a:t>14.9x</a:t>
                      </a:r>
                      <a:endParaRPr lang="en-CA" sz="1900" dirty="0">
                        <a:effectLst/>
                      </a:endParaRPr>
                    </a:p>
                  </a:txBody>
                  <a:tcPr marL="127000" marR="127000" marT="63500" marB="63500">
                    <a:lnL w="9525" cap="flat" cmpd="sng" algn="ctr">
                      <a:solidFill>
                        <a:srgbClr val="78909C"/>
                      </a:solidFill>
                      <a:prstDash val="solid"/>
                      <a:round/>
                      <a:headEnd type="none" w="med" len="med"/>
                      <a:tailEnd type="none" w="med" len="med"/>
                    </a:lnL>
                    <a:lnR w="9525" cap="flat" cmpd="sng" algn="ctr">
                      <a:solidFill>
                        <a:srgbClr val="78909C"/>
                      </a:solidFill>
                      <a:prstDash val="solid"/>
                      <a:round/>
                      <a:headEnd type="none" w="med" len="med"/>
                      <a:tailEnd type="none" w="med" len="med"/>
                    </a:lnR>
                    <a:lnT w="9525" cap="flat" cmpd="sng" algn="ctr">
                      <a:solidFill>
                        <a:srgbClr val="78909C"/>
                      </a:solidFill>
                      <a:prstDash val="solid"/>
                      <a:round/>
                      <a:headEnd type="none" w="med" len="med"/>
                      <a:tailEnd type="none" w="med" len="med"/>
                    </a:lnT>
                    <a:lnB w="9525" cap="flat" cmpd="sng" algn="ctr">
                      <a:solidFill>
                        <a:srgbClr val="78909C"/>
                      </a:solidFill>
                      <a:prstDash val="solid"/>
                      <a:round/>
                      <a:headEnd type="none" w="med" len="med"/>
                      <a:tailEnd type="none" w="med" len="med"/>
                    </a:lnB>
                    <a:solidFill>
                      <a:srgbClr val="CCE2F2"/>
                    </a:solidFill>
                  </a:tcPr>
                </a:tc>
                <a:tc>
                  <a:txBody>
                    <a:bodyPr/>
                    <a:lstStyle/>
                    <a:p>
                      <a:pPr rtl="0" fontAlgn="t">
                        <a:spcBef>
                          <a:spcPts val="0"/>
                        </a:spcBef>
                        <a:spcAft>
                          <a:spcPts val="0"/>
                        </a:spcAft>
                      </a:pPr>
                      <a:r>
                        <a:rPr lang="en-CA" sz="1900" b="0" i="0" u="none" strike="noStrike" dirty="0">
                          <a:solidFill>
                            <a:srgbClr val="000000"/>
                          </a:solidFill>
                          <a:effectLst/>
                          <a:latin typeface="Arial" panose="020B0604020202020204" pitchFamily="34" charset="0"/>
                        </a:rPr>
                        <a:t>28.2z</a:t>
                      </a:r>
                      <a:endParaRPr lang="en-CA" sz="1900" dirty="0">
                        <a:effectLst/>
                      </a:endParaRPr>
                    </a:p>
                  </a:txBody>
                  <a:tcPr marL="127000" marR="127000" marT="63500" marB="63500">
                    <a:lnL w="9525" cap="flat" cmpd="sng" algn="ctr">
                      <a:solidFill>
                        <a:srgbClr val="78909C"/>
                      </a:solidFill>
                      <a:prstDash val="solid"/>
                      <a:round/>
                      <a:headEnd type="none" w="med" len="med"/>
                      <a:tailEnd type="none" w="med" len="med"/>
                    </a:lnL>
                    <a:lnR w="9525" cap="flat" cmpd="sng" algn="ctr">
                      <a:solidFill>
                        <a:srgbClr val="78909C"/>
                      </a:solidFill>
                      <a:prstDash val="solid"/>
                      <a:round/>
                      <a:headEnd type="none" w="med" len="med"/>
                      <a:tailEnd type="none" w="med" len="med"/>
                    </a:lnR>
                    <a:lnT w="9525" cap="flat" cmpd="sng" algn="ctr">
                      <a:solidFill>
                        <a:srgbClr val="78909C"/>
                      </a:solidFill>
                      <a:prstDash val="solid"/>
                      <a:round/>
                      <a:headEnd type="none" w="med" len="med"/>
                      <a:tailEnd type="none" w="med" len="med"/>
                    </a:lnT>
                    <a:lnB w="9525" cap="flat" cmpd="sng" algn="ctr">
                      <a:solidFill>
                        <a:srgbClr val="78909C"/>
                      </a:solidFill>
                      <a:prstDash val="solid"/>
                      <a:round/>
                      <a:headEnd type="none" w="med" len="med"/>
                      <a:tailEnd type="none" w="med" len="med"/>
                    </a:lnB>
                    <a:solidFill>
                      <a:srgbClr val="CCE2F2"/>
                    </a:solidFill>
                  </a:tcPr>
                </a:tc>
                <a:tc>
                  <a:txBody>
                    <a:bodyPr/>
                    <a:lstStyle/>
                    <a:p>
                      <a:pPr rtl="0" fontAlgn="t">
                        <a:spcBef>
                          <a:spcPts val="0"/>
                        </a:spcBef>
                        <a:spcAft>
                          <a:spcPts val="0"/>
                        </a:spcAft>
                      </a:pPr>
                      <a:r>
                        <a:rPr lang="en-CA" sz="1900" b="0" i="0" u="none" strike="noStrike" dirty="0">
                          <a:solidFill>
                            <a:srgbClr val="000000"/>
                          </a:solidFill>
                          <a:effectLst/>
                          <a:latin typeface="Arial" panose="020B0604020202020204" pitchFamily="34" charset="0"/>
                        </a:rPr>
                        <a:t>13.6x</a:t>
                      </a:r>
                      <a:endParaRPr lang="en-CA" sz="1900" dirty="0">
                        <a:effectLst/>
                      </a:endParaRPr>
                    </a:p>
                  </a:txBody>
                  <a:tcPr marL="127000" marR="127000" marT="63500" marB="63500">
                    <a:lnL w="9525" cap="flat" cmpd="sng" algn="ctr">
                      <a:solidFill>
                        <a:srgbClr val="78909C"/>
                      </a:solidFill>
                      <a:prstDash val="solid"/>
                      <a:round/>
                      <a:headEnd type="none" w="med" len="med"/>
                      <a:tailEnd type="none" w="med" len="med"/>
                    </a:lnL>
                    <a:lnR w="9525" cap="flat" cmpd="sng" algn="ctr">
                      <a:solidFill>
                        <a:srgbClr val="78909C"/>
                      </a:solidFill>
                      <a:prstDash val="solid"/>
                      <a:round/>
                      <a:headEnd type="none" w="med" len="med"/>
                      <a:tailEnd type="none" w="med" len="med"/>
                    </a:lnR>
                    <a:lnT w="9525" cap="flat" cmpd="sng" algn="ctr">
                      <a:solidFill>
                        <a:srgbClr val="78909C"/>
                      </a:solidFill>
                      <a:prstDash val="solid"/>
                      <a:round/>
                      <a:headEnd type="none" w="med" len="med"/>
                      <a:tailEnd type="none" w="med" len="med"/>
                    </a:lnT>
                    <a:lnB w="9525" cap="flat" cmpd="sng" algn="ctr">
                      <a:solidFill>
                        <a:srgbClr val="78909C"/>
                      </a:solidFill>
                      <a:prstDash val="solid"/>
                      <a:round/>
                      <a:headEnd type="none" w="med" len="med"/>
                      <a:tailEnd type="none" w="med" len="med"/>
                    </a:lnB>
                    <a:solidFill>
                      <a:srgbClr val="CCE2F2"/>
                    </a:solidFill>
                  </a:tcPr>
                </a:tc>
                <a:tc>
                  <a:txBody>
                    <a:bodyPr/>
                    <a:lstStyle/>
                    <a:p>
                      <a:pPr rtl="0" fontAlgn="t">
                        <a:spcBef>
                          <a:spcPts val="0"/>
                        </a:spcBef>
                        <a:spcAft>
                          <a:spcPts val="0"/>
                        </a:spcAft>
                      </a:pPr>
                      <a:r>
                        <a:rPr lang="en-CA" sz="1900" b="0" i="0" u="none" strike="noStrike" dirty="0">
                          <a:solidFill>
                            <a:srgbClr val="000000"/>
                          </a:solidFill>
                          <a:effectLst/>
                          <a:latin typeface="Arial" panose="020B0604020202020204" pitchFamily="34" charset="0"/>
                        </a:rPr>
                        <a:t>-</a:t>
                      </a:r>
                      <a:endParaRPr lang="en-CA" sz="1900" dirty="0">
                        <a:effectLst/>
                      </a:endParaRPr>
                    </a:p>
                  </a:txBody>
                  <a:tcPr marL="127000" marR="127000" marT="63500" marB="63500">
                    <a:lnL w="9525" cap="flat" cmpd="sng" algn="ctr">
                      <a:solidFill>
                        <a:srgbClr val="78909C"/>
                      </a:solidFill>
                      <a:prstDash val="solid"/>
                      <a:round/>
                      <a:headEnd type="none" w="med" len="med"/>
                      <a:tailEnd type="none" w="med" len="med"/>
                    </a:lnL>
                    <a:lnR w="9525" cap="flat" cmpd="sng" algn="ctr">
                      <a:solidFill>
                        <a:srgbClr val="78909C"/>
                      </a:solidFill>
                      <a:prstDash val="solid"/>
                      <a:round/>
                      <a:headEnd type="none" w="med" len="med"/>
                      <a:tailEnd type="none" w="med" len="med"/>
                    </a:lnR>
                    <a:lnT w="9525" cap="flat" cmpd="sng" algn="ctr">
                      <a:solidFill>
                        <a:srgbClr val="78909C"/>
                      </a:solidFill>
                      <a:prstDash val="solid"/>
                      <a:round/>
                      <a:headEnd type="none" w="med" len="med"/>
                      <a:tailEnd type="none" w="med" len="med"/>
                    </a:lnT>
                    <a:lnB w="9525" cap="flat" cmpd="sng" algn="ctr">
                      <a:solidFill>
                        <a:srgbClr val="78909C"/>
                      </a:solidFill>
                      <a:prstDash val="solid"/>
                      <a:round/>
                      <a:headEnd type="none" w="med" len="med"/>
                      <a:tailEnd type="none" w="med" len="med"/>
                    </a:lnB>
                    <a:solidFill>
                      <a:srgbClr val="CCE2F2"/>
                    </a:solidFill>
                  </a:tcPr>
                </a:tc>
                <a:tc>
                  <a:txBody>
                    <a:bodyPr/>
                    <a:lstStyle/>
                    <a:p>
                      <a:pPr rtl="0" fontAlgn="t">
                        <a:spcBef>
                          <a:spcPts val="0"/>
                        </a:spcBef>
                        <a:spcAft>
                          <a:spcPts val="0"/>
                        </a:spcAft>
                      </a:pPr>
                      <a:r>
                        <a:rPr lang="en-CA" sz="1900" b="0" i="0" u="none" strike="noStrike" dirty="0">
                          <a:solidFill>
                            <a:srgbClr val="000000"/>
                          </a:solidFill>
                          <a:effectLst/>
                          <a:latin typeface="Arial" panose="020B0604020202020204" pitchFamily="34" charset="0"/>
                        </a:rPr>
                        <a:t>2.39x</a:t>
                      </a:r>
                      <a:endParaRPr lang="en-CA" sz="1900" dirty="0">
                        <a:effectLst/>
                      </a:endParaRPr>
                    </a:p>
                  </a:txBody>
                  <a:tcPr marL="127000" marR="127000" marT="63500" marB="63500">
                    <a:lnL w="9525" cap="flat" cmpd="sng" algn="ctr">
                      <a:solidFill>
                        <a:srgbClr val="78909C"/>
                      </a:solidFill>
                      <a:prstDash val="solid"/>
                      <a:round/>
                      <a:headEnd type="none" w="med" len="med"/>
                      <a:tailEnd type="none" w="med" len="med"/>
                    </a:lnL>
                    <a:lnR w="9525" cap="flat" cmpd="sng" algn="ctr">
                      <a:solidFill>
                        <a:srgbClr val="78909C"/>
                      </a:solidFill>
                      <a:prstDash val="solid"/>
                      <a:round/>
                      <a:headEnd type="none" w="med" len="med"/>
                      <a:tailEnd type="none" w="med" len="med"/>
                    </a:lnR>
                    <a:lnT w="9525" cap="flat" cmpd="sng" algn="ctr">
                      <a:solidFill>
                        <a:srgbClr val="78909C"/>
                      </a:solidFill>
                      <a:prstDash val="solid"/>
                      <a:round/>
                      <a:headEnd type="none" w="med" len="med"/>
                      <a:tailEnd type="none" w="med" len="med"/>
                    </a:lnT>
                    <a:lnB w="9525" cap="flat" cmpd="sng" algn="ctr">
                      <a:solidFill>
                        <a:srgbClr val="78909C"/>
                      </a:solidFill>
                      <a:prstDash val="solid"/>
                      <a:round/>
                      <a:headEnd type="none" w="med" len="med"/>
                      <a:tailEnd type="none" w="med" len="med"/>
                    </a:lnB>
                    <a:solidFill>
                      <a:srgbClr val="CCE2F2"/>
                    </a:solidFill>
                  </a:tcPr>
                </a:tc>
                <a:tc>
                  <a:txBody>
                    <a:bodyPr/>
                    <a:lstStyle/>
                    <a:p>
                      <a:pPr rtl="0" fontAlgn="t">
                        <a:spcBef>
                          <a:spcPts val="0"/>
                        </a:spcBef>
                        <a:spcAft>
                          <a:spcPts val="0"/>
                        </a:spcAft>
                      </a:pPr>
                      <a:r>
                        <a:rPr lang="en-CA" sz="1900" b="0" i="0" u="none" strike="noStrike" dirty="0">
                          <a:solidFill>
                            <a:srgbClr val="000000"/>
                          </a:solidFill>
                          <a:effectLst/>
                          <a:latin typeface="Arial" panose="020B0604020202020204" pitchFamily="34" charset="0"/>
                        </a:rPr>
                        <a:t>14.11x</a:t>
                      </a:r>
                      <a:endParaRPr lang="en-CA" sz="1900" dirty="0">
                        <a:effectLst/>
                      </a:endParaRPr>
                    </a:p>
                  </a:txBody>
                  <a:tcPr marL="127000" marR="127000" marT="63500" marB="63500">
                    <a:lnL w="9525" cap="flat" cmpd="sng" algn="ctr">
                      <a:solidFill>
                        <a:srgbClr val="78909C"/>
                      </a:solidFill>
                      <a:prstDash val="solid"/>
                      <a:round/>
                      <a:headEnd type="none" w="med" len="med"/>
                      <a:tailEnd type="none" w="med" len="med"/>
                    </a:lnL>
                    <a:lnR w="9525" cap="flat" cmpd="sng" algn="ctr">
                      <a:solidFill>
                        <a:srgbClr val="78909C"/>
                      </a:solidFill>
                      <a:prstDash val="solid"/>
                      <a:round/>
                      <a:headEnd type="none" w="med" len="med"/>
                      <a:tailEnd type="none" w="med" len="med"/>
                    </a:lnR>
                    <a:lnT w="9525" cap="flat" cmpd="sng" algn="ctr">
                      <a:solidFill>
                        <a:srgbClr val="78909C"/>
                      </a:solidFill>
                      <a:prstDash val="solid"/>
                      <a:round/>
                      <a:headEnd type="none" w="med" len="med"/>
                      <a:tailEnd type="none" w="med" len="med"/>
                    </a:lnT>
                    <a:lnB w="9525" cap="flat" cmpd="sng" algn="ctr">
                      <a:solidFill>
                        <a:srgbClr val="78909C"/>
                      </a:solidFill>
                      <a:prstDash val="solid"/>
                      <a:round/>
                      <a:headEnd type="none" w="med" len="med"/>
                      <a:tailEnd type="none" w="med" len="med"/>
                    </a:lnB>
                    <a:solidFill>
                      <a:srgbClr val="CCE2F2"/>
                    </a:solidFill>
                  </a:tcPr>
                </a:tc>
                <a:tc>
                  <a:txBody>
                    <a:bodyPr/>
                    <a:lstStyle/>
                    <a:p>
                      <a:pPr rtl="0" fontAlgn="t">
                        <a:spcBef>
                          <a:spcPts val="0"/>
                        </a:spcBef>
                        <a:spcAft>
                          <a:spcPts val="0"/>
                        </a:spcAft>
                      </a:pPr>
                      <a:r>
                        <a:rPr lang="en-CA" sz="1900" b="0" i="0" u="none" strike="noStrike" dirty="0">
                          <a:solidFill>
                            <a:srgbClr val="000000"/>
                          </a:solidFill>
                          <a:effectLst/>
                          <a:latin typeface="Arial" panose="020B0604020202020204" pitchFamily="34" charset="0"/>
                        </a:rPr>
                        <a:t>25.54x</a:t>
                      </a:r>
                      <a:endParaRPr lang="en-CA" sz="1900" dirty="0">
                        <a:effectLst/>
                      </a:endParaRPr>
                    </a:p>
                  </a:txBody>
                  <a:tcPr marL="127000" marR="127000" marT="63500" marB="63500">
                    <a:lnL w="9525" cap="flat" cmpd="sng" algn="ctr">
                      <a:solidFill>
                        <a:srgbClr val="78909C"/>
                      </a:solidFill>
                      <a:prstDash val="solid"/>
                      <a:round/>
                      <a:headEnd type="none" w="med" len="med"/>
                      <a:tailEnd type="none" w="med" len="med"/>
                    </a:lnL>
                    <a:lnR w="9525" cap="flat" cmpd="sng" algn="ctr">
                      <a:solidFill>
                        <a:srgbClr val="78909C"/>
                      </a:solidFill>
                      <a:prstDash val="solid"/>
                      <a:round/>
                      <a:headEnd type="none" w="med" len="med"/>
                      <a:tailEnd type="none" w="med" len="med"/>
                    </a:lnR>
                    <a:lnT w="9525" cap="flat" cmpd="sng" algn="ctr">
                      <a:solidFill>
                        <a:srgbClr val="78909C"/>
                      </a:solidFill>
                      <a:prstDash val="solid"/>
                      <a:round/>
                      <a:headEnd type="none" w="med" len="med"/>
                      <a:tailEnd type="none" w="med" len="med"/>
                    </a:lnT>
                    <a:lnB w="9525" cap="flat" cmpd="sng" algn="ctr">
                      <a:solidFill>
                        <a:srgbClr val="78909C"/>
                      </a:solidFill>
                      <a:prstDash val="solid"/>
                      <a:round/>
                      <a:headEnd type="none" w="med" len="med"/>
                      <a:tailEnd type="none" w="med" len="med"/>
                    </a:lnB>
                    <a:solidFill>
                      <a:srgbClr val="CCE2F2"/>
                    </a:solidFill>
                  </a:tcPr>
                </a:tc>
                <a:extLst>
                  <a:ext uri="{0D108BD9-81ED-4DB2-BD59-A6C34878D82A}">
                    <a16:rowId xmlns:a16="http://schemas.microsoft.com/office/drawing/2014/main" val="3702566420"/>
                  </a:ext>
                </a:extLst>
              </a:tr>
              <a:tr h="495300">
                <a:tc>
                  <a:txBody>
                    <a:bodyPr/>
                    <a:lstStyle/>
                    <a:p>
                      <a:pPr rtl="0" fontAlgn="t">
                        <a:spcBef>
                          <a:spcPts val="0"/>
                        </a:spcBef>
                        <a:spcAft>
                          <a:spcPts val="0"/>
                        </a:spcAft>
                      </a:pPr>
                      <a:r>
                        <a:rPr lang="en-CA" sz="1900" b="1" i="0" u="none" strike="noStrike">
                          <a:solidFill>
                            <a:srgbClr val="000000"/>
                          </a:solidFill>
                          <a:effectLst/>
                          <a:latin typeface="Arial" panose="020B0604020202020204" pitchFamily="34" charset="0"/>
                        </a:rPr>
                        <a:t>DIS</a:t>
                      </a:r>
                      <a:endParaRPr lang="en-CA" sz="1900" b="1">
                        <a:effectLst/>
                      </a:endParaRPr>
                    </a:p>
                  </a:txBody>
                  <a:tcPr marL="127000" marR="127000" marT="63500" marB="63500">
                    <a:lnL w="9525" cap="flat" cmpd="sng" algn="ctr">
                      <a:solidFill>
                        <a:srgbClr val="78909C"/>
                      </a:solidFill>
                      <a:prstDash val="solid"/>
                      <a:round/>
                      <a:headEnd type="none" w="med" len="med"/>
                      <a:tailEnd type="none" w="med" len="med"/>
                    </a:lnL>
                    <a:lnR w="9525" cap="flat" cmpd="sng" algn="ctr">
                      <a:solidFill>
                        <a:srgbClr val="78909C"/>
                      </a:solidFill>
                      <a:prstDash val="solid"/>
                      <a:round/>
                      <a:headEnd type="none" w="med" len="med"/>
                      <a:tailEnd type="none" w="med" len="med"/>
                    </a:lnR>
                    <a:lnT w="9525" cap="flat" cmpd="sng" algn="ctr">
                      <a:solidFill>
                        <a:srgbClr val="78909C"/>
                      </a:solidFill>
                      <a:prstDash val="solid"/>
                      <a:round/>
                      <a:headEnd type="none" w="med" len="med"/>
                      <a:tailEnd type="none" w="med" len="med"/>
                    </a:lnT>
                    <a:lnB w="9525" cap="flat" cmpd="sng" algn="ctr">
                      <a:solidFill>
                        <a:srgbClr val="78909C"/>
                      </a:solidFill>
                      <a:prstDash val="solid"/>
                      <a:round/>
                      <a:headEnd type="none" w="med" len="med"/>
                      <a:tailEnd type="none" w="med" len="med"/>
                    </a:lnB>
                    <a:solidFill>
                      <a:srgbClr val="FFFFFF"/>
                    </a:solidFill>
                  </a:tcPr>
                </a:tc>
                <a:tc>
                  <a:txBody>
                    <a:bodyPr/>
                    <a:lstStyle/>
                    <a:p>
                      <a:pPr rtl="0" fontAlgn="t">
                        <a:spcBef>
                          <a:spcPts val="0"/>
                        </a:spcBef>
                        <a:spcAft>
                          <a:spcPts val="0"/>
                        </a:spcAft>
                      </a:pPr>
                      <a:r>
                        <a:rPr lang="en-CA" sz="1900" b="1" i="0" u="none" strike="noStrike">
                          <a:solidFill>
                            <a:srgbClr val="000000"/>
                          </a:solidFill>
                          <a:effectLst/>
                          <a:latin typeface="Arial" panose="020B0604020202020204" pitchFamily="34" charset="0"/>
                        </a:rPr>
                        <a:t>4.8x</a:t>
                      </a:r>
                      <a:endParaRPr lang="en-CA" sz="1900" b="1">
                        <a:effectLst/>
                      </a:endParaRPr>
                    </a:p>
                  </a:txBody>
                  <a:tcPr marL="127000" marR="127000" marT="63500" marB="63500">
                    <a:lnL w="9525" cap="flat" cmpd="sng" algn="ctr">
                      <a:solidFill>
                        <a:srgbClr val="78909C"/>
                      </a:solidFill>
                      <a:prstDash val="solid"/>
                      <a:round/>
                      <a:headEnd type="none" w="med" len="med"/>
                      <a:tailEnd type="none" w="med" len="med"/>
                    </a:lnL>
                    <a:lnR w="9525" cap="flat" cmpd="sng" algn="ctr">
                      <a:solidFill>
                        <a:srgbClr val="78909C"/>
                      </a:solidFill>
                      <a:prstDash val="solid"/>
                      <a:round/>
                      <a:headEnd type="none" w="med" len="med"/>
                      <a:tailEnd type="none" w="med" len="med"/>
                    </a:lnR>
                    <a:lnT w="9525" cap="flat" cmpd="sng" algn="ctr">
                      <a:solidFill>
                        <a:srgbClr val="78909C"/>
                      </a:solidFill>
                      <a:prstDash val="solid"/>
                      <a:round/>
                      <a:headEnd type="none" w="med" len="med"/>
                      <a:tailEnd type="none" w="med" len="med"/>
                    </a:lnT>
                    <a:lnB w="9525" cap="flat" cmpd="sng" algn="ctr">
                      <a:solidFill>
                        <a:srgbClr val="78909C"/>
                      </a:solidFill>
                      <a:prstDash val="solid"/>
                      <a:round/>
                      <a:headEnd type="none" w="med" len="med"/>
                      <a:tailEnd type="none" w="med" len="med"/>
                    </a:lnB>
                    <a:solidFill>
                      <a:srgbClr val="FFFFFF"/>
                    </a:solidFill>
                  </a:tcPr>
                </a:tc>
                <a:tc>
                  <a:txBody>
                    <a:bodyPr/>
                    <a:lstStyle/>
                    <a:p>
                      <a:pPr rtl="0" fontAlgn="t">
                        <a:spcBef>
                          <a:spcPts val="0"/>
                        </a:spcBef>
                        <a:spcAft>
                          <a:spcPts val="0"/>
                        </a:spcAft>
                      </a:pPr>
                      <a:r>
                        <a:rPr lang="en-CA" sz="1900" b="1" i="0" u="none" strike="noStrike">
                          <a:solidFill>
                            <a:srgbClr val="000000"/>
                          </a:solidFill>
                          <a:effectLst/>
                          <a:latin typeface="Arial" panose="020B0604020202020204" pitchFamily="34" charset="0"/>
                        </a:rPr>
                        <a:t>31.7x</a:t>
                      </a:r>
                      <a:endParaRPr lang="en-CA" sz="1900" b="1">
                        <a:effectLst/>
                      </a:endParaRPr>
                    </a:p>
                  </a:txBody>
                  <a:tcPr marL="127000" marR="127000" marT="63500" marB="63500">
                    <a:lnL w="9525" cap="flat" cmpd="sng" algn="ctr">
                      <a:solidFill>
                        <a:srgbClr val="78909C"/>
                      </a:solidFill>
                      <a:prstDash val="solid"/>
                      <a:round/>
                      <a:headEnd type="none" w="med" len="med"/>
                      <a:tailEnd type="none" w="med" len="med"/>
                    </a:lnL>
                    <a:lnR w="9525" cap="flat" cmpd="sng" algn="ctr">
                      <a:solidFill>
                        <a:srgbClr val="78909C"/>
                      </a:solidFill>
                      <a:prstDash val="solid"/>
                      <a:round/>
                      <a:headEnd type="none" w="med" len="med"/>
                      <a:tailEnd type="none" w="med" len="med"/>
                    </a:lnR>
                    <a:lnT w="9525" cap="flat" cmpd="sng" algn="ctr">
                      <a:solidFill>
                        <a:srgbClr val="78909C"/>
                      </a:solidFill>
                      <a:prstDash val="solid"/>
                      <a:round/>
                      <a:headEnd type="none" w="med" len="med"/>
                      <a:tailEnd type="none" w="med" len="med"/>
                    </a:lnT>
                    <a:lnB w="9525" cap="flat" cmpd="sng" algn="ctr">
                      <a:solidFill>
                        <a:srgbClr val="78909C"/>
                      </a:solidFill>
                      <a:prstDash val="solid"/>
                      <a:round/>
                      <a:headEnd type="none" w="med" len="med"/>
                      <a:tailEnd type="none" w="med" len="med"/>
                    </a:lnB>
                    <a:solidFill>
                      <a:srgbClr val="FFFFFF"/>
                    </a:solidFill>
                  </a:tcPr>
                </a:tc>
                <a:tc>
                  <a:txBody>
                    <a:bodyPr/>
                    <a:lstStyle/>
                    <a:p>
                      <a:pPr rtl="0" fontAlgn="t">
                        <a:spcBef>
                          <a:spcPts val="0"/>
                        </a:spcBef>
                        <a:spcAft>
                          <a:spcPts val="0"/>
                        </a:spcAft>
                      </a:pPr>
                      <a:r>
                        <a:rPr lang="en-CA" sz="1900" b="1" i="0" u="none" strike="noStrike">
                          <a:solidFill>
                            <a:srgbClr val="000000"/>
                          </a:solidFill>
                          <a:effectLst/>
                          <a:latin typeface="Arial" panose="020B0604020202020204" pitchFamily="34" charset="0"/>
                        </a:rPr>
                        <a:t>69.9x</a:t>
                      </a:r>
                      <a:endParaRPr lang="en-CA" sz="1900" b="1">
                        <a:effectLst/>
                      </a:endParaRPr>
                    </a:p>
                  </a:txBody>
                  <a:tcPr marL="127000" marR="127000" marT="63500" marB="63500">
                    <a:lnL w="9525" cap="flat" cmpd="sng" algn="ctr">
                      <a:solidFill>
                        <a:srgbClr val="78909C"/>
                      </a:solidFill>
                      <a:prstDash val="solid"/>
                      <a:round/>
                      <a:headEnd type="none" w="med" len="med"/>
                      <a:tailEnd type="none" w="med" len="med"/>
                    </a:lnL>
                    <a:lnR w="9525" cap="flat" cmpd="sng" algn="ctr">
                      <a:solidFill>
                        <a:srgbClr val="78909C"/>
                      </a:solidFill>
                      <a:prstDash val="solid"/>
                      <a:round/>
                      <a:headEnd type="none" w="med" len="med"/>
                      <a:tailEnd type="none" w="med" len="med"/>
                    </a:lnR>
                    <a:lnT w="9525" cap="flat" cmpd="sng" algn="ctr">
                      <a:solidFill>
                        <a:srgbClr val="78909C"/>
                      </a:solidFill>
                      <a:prstDash val="solid"/>
                      <a:round/>
                      <a:headEnd type="none" w="med" len="med"/>
                      <a:tailEnd type="none" w="med" len="med"/>
                    </a:lnT>
                    <a:lnB w="9525" cap="flat" cmpd="sng" algn="ctr">
                      <a:solidFill>
                        <a:srgbClr val="78909C"/>
                      </a:solidFill>
                      <a:prstDash val="solid"/>
                      <a:round/>
                      <a:headEnd type="none" w="med" len="med"/>
                      <a:tailEnd type="none" w="med" len="med"/>
                    </a:lnB>
                    <a:solidFill>
                      <a:srgbClr val="FFFFFF"/>
                    </a:solidFill>
                  </a:tcPr>
                </a:tc>
                <a:tc>
                  <a:txBody>
                    <a:bodyPr/>
                    <a:lstStyle/>
                    <a:p>
                      <a:pPr rtl="0" fontAlgn="t">
                        <a:spcBef>
                          <a:spcPts val="0"/>
                        </a:spcBef>
                        <a:spcAft>
                          <a:spcPts val="0"/>
                        </a:spcAft>
                      </a:pPr>
                      <a:r>
                        <a:rPr lang="en-CA" sz="1900" b="1" i="0" u="none" strike="noStrike">
                          <a:solidFill>
                            <a:srgbClr val="000000"/>
                          </a:solidFill>
                          <a:effectLst/>
                          <a:latin typeface="Arial" panose="020B0604020202020204" pitchFamily="34" charset="0"/>
                        </a:rPr>
                        <a:t>NM</a:t>
                      </a:r>
                      <a:endParaRPr lang="en-CA" sz="1900" b="1">
                        <a:effectLst/>
                      </a:endParaRPr>
                    </a:p>
                  </a:txBody>
                  <a:tcPr marL="127000" marR="127000" marT="63500" marB="63500">
                    <a:lnL w="9525" cap="flat" cmpd="sng" algn="ctr">
                      <a:solidFill>
                        <a:srgbClr val="78909C"/>
                      </a:solidFill>
                      <a:prstDash val="solid"/>
                      <a:round/>
                      <a:headEnd type="none" w="med" len="med"/>
                      <a:tailEnd type="none" w="med" len="med"/>
                    </a:lnL>
                    <a:lnR w="9525" cap="flat" cmpd="sng" algn="ctr">
                      <a:solidFill>
                        <a:srgbClr val="78909C"/>
                      </a:solidFill>
                      <a:prstDash val="solid"/>
                      <a:round/>
                      <a:headEnd type="none" w="med" len="med"/>
                      <a:tailEnd type="none" w="med" len="med"/>
                    </a:lnR>
                    <a:lnT w="9525" cap="flat" cmpd="sng" algn="ctr">
                      <a:solidFill>
                        <a:srgbClr val="78909C"/>
                      </a:solidFill>
                      <a:prstDash val="solid"/>
                      <a:round/>
                      <a:headEnd type="none" w="med" len="med"/>
                      <a:tailEnd type="none" w="med" len="med"/>
                    </a:lnT>
                    <a:lnB w="9525" cap="flat" cmpd="sng" algn="ctr">
                      <a:solidFill>
                        <a:srgbClr val="78909C"/>
                      </a:solidFill>
                      <a:prstDash val="solid"/>
                      <a:round/>
                      <a:headEnd type="none" w="med" len="med"/>
                      <a:tailEnd type="none" w="med" len="med"/>
                    </a:lnB>
                    <a:solidFill>
                      <a:srgbClr val="FFFFFF"/>
                    </a:solidFill>
                  </a:tcPr>
                </a:tc>
                <a:tc>
                  <a:txBody>
                    <a:bodyPr/>
                    <a:lstStyle/>
                    <a:p>
                      <a:pPr rtl="0" fontAlgn="t">
                        <a:spcBef>
                          <a:spcPts val="0"/>
                        </a:spcBef>
                        <a:spcAft>
                          <a:spcPts val="0"/>
                        </a:spcAft>
                      </a:pPr>
                      <a:r>
                        <a:rPr lang="en-CA" sz="1900" b="1" i="0" u="none" strike="noStrike">
                          <a:solidFill>
                            <a:srgbClr val="000000"/>
                          </a:solidFill>
                          <a:effectLst/>
                          <a:latin typeface="Arial" panose="020B0604020202020204" pitchFamily="34" charset="0"/>
                        </a:rPr>
                        <a:t>NM</a:t>
                      </a:r>
                      <a:endParaRPr lang="en-CA" sz="1900" b="1">
                        <a:effectLst/>
                      </a:endParaRPr>
                    </a:p>
                  </a:txBody>
                  <a:tcPr marL="127000" marR="127000" marT="63500" marB="63500">
                    <a:lnL w="9525" cap="flat" cmpd="sng" algn="ctr">
                      <a:solidFill>
                        <a:srgbClr val="78909C"/>
                      </a:solidFill>
                      <a:prstDash val="solid"/>
                      <a:round/>
                      <a:headEnd type="none" w="med" len="med"/>
                      <a:tailEnd type="none" w="med" len="med"/>
                    </a:lnL>
                    <a:lnR w="9525" cap="flat" cmpd="sng" algn="ctr">
                      <a:solidFill>
                        <a:srgbClr val="78909C"/>
                      </a:solidFill>
                      <a:prstDash val="solid"/>
                      <a:round/>
                      <a:headEnd type="none" w="med" len="med"/>
                      <a:tailEnd type="none" w="med" len="med"/>
                    </a:lnR>
                    <a:lnT w="9525" cap="flat" cmpd="sng" algn="ctr">
                      <a:solidFill>
                        <a:srgbClr val="78909C"/>
                      </a:solidFill>
                      <a:prstDash val="solid"/>
                      <a:round/>
                      <a:headEnd type="none" w="med" len="med"/>
                      <a:tailEnd type="none" w="med" len="med"/>
                    </a:lnT>
                    <a:lnB w="9525" cap="flat" cmpd="sng" algn="ctr">
                      <a:solidFill>
                        <a:srgbClr val="78909C"/>
                      </a:solidFill>
                      <a:prstDash val="solid"/>
                      <a:round/>
                      <a:headEnd type="none" w="med" len="med"/>
                      <a:tailEnd type="none" w="med" len="med"/>
                    </a:lnB>
                    <a:solidFill>
                      <a:srgbClr val="FFFFFF"/>
                    </a:solidFill>
                  </a:tcPr>
                </a:tc>
                <a:tc>
                  <a:txBody>
                    <a:bodyPr/>
                    <a:lstStyle/>
                    <a:p>
                      <a:pPr rtl="0" fontAlgn="t">
                        <a:spcBef>
                          <a:spcPts val="0"/>
                        </a:spcBef>
                        <a:spcAft>
                          <a:spcPts val="0"/>
                        </a:spcAft>
                      </a:pPr>
                      <a:r>
                        <a:rPr lang="en-CA" sz="1900" b="1" i="0" u="none" strike="noStrike">
                          <a:solidFill>
                            <a:srgbClr val="000000"/>
                          </a:solidFill>
                          <a:effectLst/>
                          <a:latin typeface="Arial" panose="020B0604020202020204" pitchFamily="34" charset="0"/>
                        </a:rPr>
                        <a:t>4.45x</a:t>
                      </a:r>
                      <a:endParaRPr lang="en-CA" sz="1900" b="1">
                        <a:effectLst/>
                      </a:endParaRPr>
                    </a:p>
                  </a:txBody>
                  <a:tcPr marL="127000" marR="127000" marT="63500" marB="63500">
                    <a:lnL w="9525" cap="flat" cmpd="sng" algn="ctr">
                      <a:solidFill>
                        <a:srgbClr val="78909C"/>
                      </a:solidFill>
                      <a:prstDash val="solid"/>
                      <a:round/>
                      <a:headEnd type="none" w="med" len="med"/>
                      <a:tailEnd type="none" w="med" len="med"/>
                    </a:lnL>
                    <a:lnR w="9525" cap="flat" cmpd="sng" algn="ctr">
                      <a:solidFill>
                        <a:srgbClr val="78909C"/>
                      </a:solidFill>
                      <a:prstDash val="solid"/>
                      <a:round/>
                      <a:headEnd type="none" w="med" len="med"/>
                      <a:tailEnd type="none" w="med" len="med"/>
                    </a:lnR>
                    <a:lnT w="9525" cap="flat" cmpd="sng" algn="ctr">
                      <a:solidFill>
                        <a:srgbClr val="78909C"/>
                      </a:solidFill>
                      <a:prstDash val="solid"/>
                      <a:round/>
                      <a:headEnd type="none" w="med" len="med"/>
                      <a:tailEnd type="none" w="med" len="med"/>
                    </a:lnT>
                    <a:lnB w="9525" cap="flat" cmpd="sng" algn="ctr">
                      <a:solidFill>
                        <a:srgbClr val="78909C"/>
                      </a:solidFill>
                      <a:prstDash val="solid"/>
                      <a:round/>
                      <a:headEnd type="none" w="med" len="med"/>
                      <a:tailEnd type="none" w="med" len="med"/>
                    </a:lnB>
                    <a:solidFill>
                      <a:srgbClr val="FFFFFF"/>
                    </a:solidFill>
                  </a:tcPr>
                </a:tc>
                <a:tc>
                  <a:txBody>
                    <a:bodyPr/>
                    <a:lstStyle/>
                    <a:p>
                      <a:pPr rtl="0" fontAlgn="t">
                        <a:spcBef>
                          <a:spcPts val="0"/>
                        </a:spcBef>
                        <a:spcAft>
                          <a:spcPts val="0"/>
                        </a:spcAft>
                      </a:pPr>
                      <a:r>
                        <a:rPr lang="en-CA" sz="1900" b="1" i="0" u="none" strike="noStrike">
                          <a:solidFill>
                            <a:srgbClr val="000000"/>
                          </a:solidFill>
                          <a:effectLst/>
                          <a:latin typeface="Arial" panose="020B0604020202020204" pitchFamily="34" charset="0"/>
                        </a:rPr>
                        <a:t>28.64x</a:t>
                      </a:r>
                      <a:endParaRPr lang="en-CA" sz="1900" b="1">
                        <a:effectLst/>
                      </a:endParaRPr>
                    </a:p>
                  </a:txBody>
                  <a:tcPr marL="127000" marR="127000" marT="63500" marB="63500">
                    <a:lnL w="9525" cap="flat" cmpd="sng" algn="ctr">
                      <a:solidFill>
                        <a:srgbClr val="78909C"/>
                      </a:solidFill>
                      <a:prstDash val="solid"/>
                      <a:round/>
                      <a:headEnd type="none" w="med" len="med"/>
                      <a:tailEnd type="none" w="med" len="med"/>
                    </a:lnL>
                    <a:lnR w="9525" cap="flat" cmpd="sng" algn="ctr">
                      <a:solidFill>
                        <a:srgbClr val="78909C"/>
                      </a:solidFill>
                      <a:prstDash val="solid"/>
                      <a:round/>
                      <a:headEnd type="none" w="med" len="med"/>
                      <a:tailEnd type="none" w="med" len="med"/>
                    </a:lnR>
                    <a:lnT w="9525" cap="flat" cmpd="sng" algn="ctr">
                      <a:solidFill>
                        <a:srgbClr val="78909C"/>
                      </a:solidFill>
                      <a:prstDash val="solid"/>
                      <a:round/>
                      <a:headEnd type="none" w="med" len="med"/>
                      <a:tailEnd type="none" w="med" len="med"/>
                    </a:lnT>
                    <a:lnB w="9525" cap="flat" cmpd="sng" algn="ctr">
                      <a:solidFill>
                        <a:srgbClr val="78909C"/>
                      </a:solidFill>
                      <a:prstDash val="solid"/>
                      <a:round/>
                      <a:headEnd type="none" w="med" len="med"/>
                      <a:tailEnd type="none" w="med" len="med"/>
                    </a:lnB>
                    <a:solidFill>
                      <a:srgbClr val="FFFFFF"/>
                    </a:solidFill>
                  </a:tcPr>
                </a:tc>
                <a:tc>
                  <a:txBody>
                    <a:bodyPr/>
                    <a:lstStyle/>
                    <a:p>
                      <a:pPr rtl="0" fontAlgn="t">
                        <a:spcBef>
                          <a:spcPts val="0"/>
                        </a:spcBef>
                        <a:spcAft>
                          <a:spcPts val="0"/>
                        </a:spcAft>
                      </a:pPr>
                      <a:r>
                        <a:rPr lang="en-CA" sz="1900" b="1" i="0" u="none" strike="noStrike" dirty="0">
                          <a:solidFill>
                            <a:srgbClr val="000000"/>
                          </a:solidFill>
                          <a:effectLst/>
                          <a:latin typeface="Arial" panose="020B0604020202020204" pitchFamily="34" charset="0"/>
                        </a:rPr>
                        <a:t>64.94x</a:t>
                      </a:r>
                      <a:endParaRPr lang="en-CA" sz="1900" b="1" dirty="0">
                        <a:effectLst/>
                      </a:endParaRPr>
                    </a:p>
                  </a:txBody>
                  <a:tcPr marL="127000" marR="127000" marT="63500" marB="63500">
                    <a:lnL w="9525" cap="flat" cmpd="sng" algn="ctr">
                      <a:solidFill>
                        <a:srgbClr val="78909C"/>
                      </a:solidFill>
                      <a:prstDash val="solid"/>
                      <a:round/>
                      <a:headEnd type="none" w="med" len="med"/>
                      <a:tailEnd type="none" w="med" len="med"/>
                    </a:lnL>
                    <a:lnR w="9525" cap="flat" cmpd="sng" algn="ctr">
                      <a:solidFill>
                        <a:srgbClr val="78909C"/>
                      </a:solidFill>
                      <a:prstDash val="solid"/>
                      <a:round/>
                      <a:headEnd type="none" w="med" len="med"/>
                      <a:tailEnd type="none" w="med" len="med"/>
                    </a:lnR>
                    <a:lnT w="9525" cap="flat" cmpd="sng" algn="ctr">
                      <a:solidFill>
                        <a:srgbClr val="78909C"/>
                      </a:solidFill>
                      <a:prstDash val="solid"/>
                      <a:round/>
                      <a:headEnd type="none" w="med" len="med"/>
                      <a:tailEnd type="none" w="med" len="med"/>
                    </a:lnT>
                    <a:lnB w="9525" cap="flat" cmpd="sng" algn="ctr">
                      <a:solidFill>
                        <a:srgbClr val="78909C"/>
                      </a:solidFill>
                      <a:prstDash val="solid"/>
                      <a:round/>
                      <a:headEnd type="none" w="med" len="med"/>
                      <a:tailEnd type="none" w="med" len="med"/>
                    </a:lnB>
                    <a:solidFill>
                      <a:srgbClr val="FFFFFF"/>
                    </a:solidFill>
                  </a:tcPr>
                </a:tc>
                <a:extLst>
                  <a:ext uri="{0D108BD9-81ED-4DB2-BD59-A6C34878D82A}">
                    <a16:rowId xmlns:a16="http://schemas.microsoft.com/office/drawing/2014/main" val="3608258729"/>
                  </a:ext>
                </a:extLst>
              </a:tr>
            </a:tbl>
          </a:graphicData>
        </a:graphic>
      </p:graphicFrame>
      <p:sp>
        <p:nvSpPr>
          <p:cNvPr id="5" name="Rectangle 1">
            <a:extLst>
              <a:ext uri="{FF2B5EF4-FFF2-40B4-BE49-F238E27FC236}">
                <a16:creationId xmlns:a16="http://schemas.microsoft.com/office/drawing/2014/main" id="{76A8BD76-B8B3-48B6-949E-CC8293CDB84D}"/>
              </a:ext>
            </a:extLst>
          </p:cNvPr>
          <p:cNvSpPr>
            <a:spLocks noChangeArrowheads="1"/>
          </p:cNvSpPr>
          <p:nvPr/>
        </p:nvSpPr>
        <p:spPr bwMode="auto">
          <a:xfrm>
            <a:off x="438151" y="2184500"/>
            <a:ext cx="246286" cy="410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en-CA" sz="1867"/>
          </a:p>
        </p:txBody>
      </p:sp>
    </p:spTree>
    <p:extLst>
      <p:ext uri="{BB962C8B-B14F-4D97-AF65-F5344CB8AC3E}">
        <p14:creationId xmlns:p14="http://schemas.microsoft.com/office/powerpoint/2010/main" val="3300852026"/>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8" name="Oval 7">
            <a:extLst>
              <a:ext uri="{FF2B5EF4-FFF2-40B4-BE49-F238E27FC236}">
                <a16:creationId xmlns:a16="http://schemas.microsoft.com/office/drawing/2014/main" id="{260AD383-A1BF-BD41-B34D-910C3EC7E5AC}"/>
              </a:ext>
            </a:extLst>
          </p:cNvPr>
          <p:cNvSpPr/>
          <p:nvPr/>
        </p:nvSpPr>
        <p:spPr>
          <a:xfrm>
            <a:off x="3578710" y="1251982"/>
            <a:ext cx="4637509" cy="4354033"/>
          </a:xfrm>
          <a:prstGeom prst="ellipse">
            <a:avLst/>
          </a:prstGeom>
          <a:solidFill>
            <a:srgbClr val="0070C0">
              <a:alpha val="18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67" dirty="0">
              <a:latin typeface="+mj-lt"/>
            </a:endParaRPr>
          </a:p>
        </p:txBody>
      </p:sp>
      <p:sp>
        <p:nvSpPr>
          <p:cNvPr id="313" name="Google Shape;313;p26"/>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r>
              <a:rPr lang="en" sz="2667" b="1" dirty="0">
                <a:latin typeface="+mj-lt"/>
                <a:cs typeface="Times New Roman"/>
                <a:sym typeface="Times New Roman"/>
              </a:rPr>
              <a:t>Recommendation</a:t>
            </a:r>
            <a:endParaRPr sz="2667" dirty="0">
              <a:latin typeface="+mj-lt"/>
            </a:endParaRPr>
          </a:p>
        </p:txBody>
      </p:sp>
      <p:cxnSp>
        <p:nvCxnSpPr>
          <p:cNvPr id="314" name="Google Shape;314;p26"/>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sp>
        <p:nvSpPr>
          <p:cNvPr id="315" name="Google Shape;315;p26"/>
          <p:cNvSpPr txBox="1"/>
          <p:nvPr/>
        </p:nvSpPr>
        <p:spPr>
          <a:xfrm>
            <a:off x="4889263" y="2735832"/>
            <a:ext cx="2287141" cy="1386333"/>
          </a:xfrm>
          <a:prstGeom prst="rect">
            <a:avLst/>
          </a:prstGeom>
          <a:noFill/>
          <a:ln>
            <a:noFill/>
          </a:ln>
        </p:spPr>
        <p:txBody>
          <a:bodyPr spcFirstLastPara="1" wrap="square" lIns="121900" tIns="121900" rIns="121900" bIns="121900" anchor="t" anchorCtr="0">
            <a:noAutofit/>
          </a:bodyPr>
          <a:lstStyle/>
          <a:p>
            <a:r>
              <a:rPr lang="en-CA" sz="7200" dirty="0">
                <a:solidFill>
                  <a:schemeClr val="tx1"/>
                </a:solidFill>
                <a:latin typeface="+mj-lt"/>
                <a:ea typeface="Times New Roman"/>
                <a:cs typeface="Times New Roman"/>
                <a:sym typeface="Times New Roman"/>
              </a:rPr>
              <a:t>BUY</a:t>
            </a:r>
            <a:endParaRPr sz="7200" dirty="0">
              <a:solidFill>
                <a:schemeClr val="tx1"/>
              </a:solidFill>
              <a:latin typeface="+mj-lt"/>
              <a:ea typeface="Times New Roman"/>
              <a:cs typeface="Times New Roman"/>
              <a:sym typeface="Times New Roman"/>
            </a:endParaRPr>
          </a:p>
        </p:txBody>
      </p:sp>
      <p:sp>
        <p:nvSpPr>
          <p:cNvPr id="14" name="Google Shape;82;p17">
            <a:extLst>
              <a:ext uri="{FF2B5EF4-FFF2-40B4-BE49-F238E27FC236}">
                <a16:creationId xmlns:a16="http://schemas.microsoft.com/office/drawing/2014/main" id="{0FA6E08A-9915-6C4B-8935-98B76464DA59}"/>
              </a:ext>
            </a:extLst>
          </p:cNvPr>
          <p:cNvSpPr/>
          <p:nvPr/>
        </p:nvSpPr>
        <p:spPr>
          <a:xfrm>
            <a:off x="0" y="6482300"/>
            <a:ext cx="12203837" cy="375600"/>
          </a:xfrm>
          <a:prstGeom prst="rect">
            <a:avLst/>
          </a:prstGeom>
          <a:solidFill>
            <a:srgbClr val="0070C0"/>
          </a:solidFill>
          <a:ln>
            <a:noFill/>
          </a:ln>
        </p:spPr>
        <p:txBody>
          <a:bodyPr spcFirstLastPara="1" wrap="square" lIns="121900" tIns="121900" rIns="121900" bIns="121900" anchor="ctr" anchorCtr="0">
            <a:noAutofit/>
          </a:bodyPr>
          <a:lstStyle/>
          <a:p>
            <a:endParaRPr sz="1867">
              <a:latin typeface="+mj-lt"/>
            </a:endParaRPr>
          </a:p>
        </p:txBody>
      </p:sp>
      <p:sp>
        <p:nvSpPr>
          <p:cNvPr id="15" name="Google Shape;83;p17">
            <a:extLst>
              <a:ext uri="{FF2B5EF4-FFF2-40B4-BE49-F238E27FC236}">
                <a16:creationId xmlns:a16="http://schemas.microsoft.com/office/drawing/2014/main" id="{36598692-D333-DD40-852C-9827BB22B82D}"/>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Overview</a:t>
            </a:r>
            <a:endParaRPr sz="933" b="1" dirty="0">
              <a:solidFill>
                <a:schemeClr val="tx1"/>
              </a:solidFill>
              <a:latin typeface="+mj-lt"/>
            </a:endParaRPr>
          </a:p>
        </p:txBody>
      </p:sp>
      <p:sp>
        <p:nvSpPr>
          <p:cNvPr id="16" name="Google Shape;84;p17">
            <a:extLst>
              <a:ext uri="{FF2B5EF4-FFF2-40B4-BE49-F238E27FC236}">
                <a16:creationId xmlns:a16="http://schemas.microsoft.com/office/drawing/2014/main" id="{495F4458-E3C1-4342-BF4D-D3435A568894}"/>
              </a:ext>
            </a:extLst>
          </p:cNvPr>
          <p:cNvSpPr/>
          <p:nvPr/>
        </p:nvSpPr>
        <p:spPr>
          <a:xfrm>
            <a:off x="22048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Stock Performance </a:t>
            </a:r>
            <a:endParaRPr sz="933" b="1" dirty="0">
              <a:solidFill>
                <a:schemeClr val="tx1"/>
              </a:solidFill>
              <a:latin typeface="+mj-lt"/>
            </a:endParaRPr>
          </a:p>
        </p:txBody>
      </p:sp>
      <p:sp>
        <p:nvSpPr>
          <p:cNvPr id="17" name="Google Shape;85;p17">
            <a:extLst>
              <a:ext uri="{FF2B5EF4-FFF2-40B4-BE49-F238E27FC236}">
                <a16:creationId xmlns:a16="http://schemas.microsoft.com/office/drawing/2014/main" id="{E1C889C2-4FF6-5A44-AD62-0E6396058065}"/>
              </a:ext>
            </a:extLst>
          </p:cNvPr>
          <p:cNvSpPr/>
          <p:nvPr/>
        </p:nvSpPr>
        <p:spPr>
          <a:xfrm>
            <a:off x="52672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Notable Events</a:t>
            </a:r>
            <a:endParaRPr sz="933" b="1" dirty="0">
              <a:solidFill>
                <a:schemeClr val="tx1"/>
              </a:solidFill>
              <a:latin typeface="+mj-lt"/>
            </a:endParaRPr>
          </a:p>
        </p:txBody>
      </p:sp>
      <p:sp>
        <p:nvSpPr>
          <p:cNvPr id="18" name="Google Shape;86;p17">
            <a:extLst>
              <a:ext uri="{FF2B5EF4-FFF2-40B4-BE49-F238E27FC236}">
                <a16:creationId xmlns:a16="http://schemas.microsoft.com/office/drawing/2014/main" id="{21307BA5-67AC-5746-ABC1-018D8D64FA4C}"/>
              </a:ext>
            </a:extLst>
          </p:cNvPr>
          <p:cNvSpPr/>
          <p:nvPr/>
        </p:nvSpPr>
        <p:spPr>
          <a:xfrm>
            <a:off x="67984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Management Overview</a:t>
            </a:r>
            <a:endParaRPr sz="933" b="1" dirty="0">
              <a:solidFill>
                <a:schemeClr val="tx1"/>
              </a:solidFill>
              <a:latin typeface="+mj-lt"/>
            </a:endParaRPr>
          </a:p>
        </p:txBody>
      </p:sp>
      <p:sp>
        <p:nvSpPr>
          <p:cNvPr id="19" name="Google Shape;87;p17">
            <a:extLst>
              <a:ext uri="{FF2B5EF4-FFF2-40B4-BE49-F238E27FC236}">
                <a16:creationId xmlns:a16="http://schemas.microsoft.com/office/drawing/2014/main" id="{9201331E-B544-934D-8F2D-38F90B2367CD}"/>
              </a:ext>
            </a:extLst>
          </p:cNvPr>
          <p:cNvSpPr/>
          <p:nvPr/>
        </p:nvSpPr>
        <p:spPr>
          <a:xfrm>
            <a:off x="8329633"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Financial Statements</a:t>
            </a:r>
            <a:endParaRPr sz="933" b="1" dirty="0">
              <a:solidFill>
                <a:schemeClr val="tx1"/>
              </a:solidFill>
              <a:latin typeface="+mj-lt"/>
            </a:endParaRPr>
          </a:p>
        </p:txBody>
      </p:sp>
      <p:sp>
        <p:nvSpPr>
          <p:cNvPr id="20" name="Google Shape;88;p17">
            <a:extLst>
              <a:ext uri="{FF2B5EF4-FFF2-40B4-BE49-F238E27FC236}">
                <a16:creationId xmlns:a16="http://schemas.microsoft.com/office/drawing/2014/main" id="{4D1DE2F0-BF6D-244F-836B-07B1F1F9DCEB}"/>
              </a:ext>
            </a:extLst>
          </p:cNvPr>
          <p:cNvSpPr/>
          <p:nvPr/>
        </p:nvSpPr>
        <p:spPr>
          <a:xfrm>
            <a:off x="3736017" y="6541700"/>
            <a:ext cx="1531200" cy="256800"/>
          </a:xfrm>
          <a:prstGeom prst="chevron">
            <a:avLst>
              <a:gd name="adj" fmla="val 50000"/>
            </a:avLst>
          </a:prstGeom>
          <a:solidFill>
            <a:schemeClr val="bg1">
              <a:lumMod val="9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tx1"/>
                </a:solidFill>
                <a:latin typeface="+mj-lt"/>
              </a:rPr>
              <a:t>Company Overview</a:t>
            </a:r>
            <a:endParaRPr sz="933" b="1" dirty="0">
              <a:solidFill>
                <a:schemeClr val="tx1"/>
              </a:solidFill>
              <a:latin typeface="+mj-lt"/>
            </a:endParaRPr>
          </a:p>
        </p:txBody>
      </p:sp>
      <p:sp>
        <p:nvSpPr>
          <p:cNvPr id="21" name="Google Shape;89;p17">
            <a:extLst>
              <a:ext uri="{FF2B5EF4-FFF2-40B4-BE49-F238E27FC236}">
                <a16:creationId xmlns:a16="http://schemas.microsoft.com/office/drawing/2014/main" id="{E44D3D32-9CD8-1046-A257-BC3C853DDDE0}"/>
              </a:ext>
            </a:extLst>
          </p:cNvPr>
          <p:cNvSpPr/>
          <p:nvPr/>
        </p:nvSpPr>
        <p:spPr>
          <a:xfrm>
            <a:off x="9860833" y="6541700"/>
            <a:ext cx="1531200" cy="256800"/>
          </a:xfrm>
          <a:prstGeom prst="chevron">
            <a:avLst>
              <a:gd name="adj" fmla="val 50000"/>
            </a:avLst>
          </a:prstGeom>
          <a:solidFill>
            <a:schemeClr val="tx1">
              <a:lumMod val="65000"/>
              <a:lumOff val="35000"/>
            </a:schemeClr>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b="1" dirty="0">
                <a:solidFill>
                  <a:schemeClr val="bg1"/>
                </a:solidFill>
                <a:latin typeface="+mj-lt"/>
              </a:rPr>
              <a:t>Recommendation</a:t>
            </a:r>
            <a:endParaRPr sz="933" b="1" dirty="0">
              <a:solidFill>
                <a:schemeClr val="bg1"/>
              </a:solidFill>
              <a:latin typeface="+mj-lt"/>
            </a:endParaRPr>
          </a:p>
        </p:txBody>
      </p:sp>
    </p:spTree>
    <p:extLst>
      <p:ext uri="{BB962C8B-B14F-4D97-AF65-F5344CB8AC3E}">
        <p14:creationId xmlns:p14="http://schemas.microsoft.com/office/powerpoint/2010/main" val="2179420162"/>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13" name="Google Shape;313;p26"/>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r>
              <a:rPr lang="en" sz="2667" b="1" dirty="0">
                <a:latin typeface="+mj-lt"/>
                <a:cs typeface="Times New Roman"/>
                <a:sym typeface="Times New Roman"/>
              </a:rPr>
              <a:t>Our Rankings</a:t>
            </a:r>
            <a:endParaRPr sz="2667" dirty="0">
              <a:latin typeface="+mj-lt"/>
            </a:endParaRPr>
          </a:p>
        </p:txBody>
      </p:sp>
      <p:cxnSp>
        <p:nvCxnSpPr>
          <p:cNvPr id="314" name="Google Shape;314;p26"/>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sp>
        <p:nvSpPr>
          <p:cNvPr id="14" name="Google Shape;82;p17">
            <a:extLst>
              <a:ext uri="{FF2B5EF4-FFF2-40B4-BE49-F238E27FC236}">
                <a16:creationId xmlns:a16="http://schemas.microsoft.com/office/drawing/2014/main" id="{0FA6E08A-9915-6C4B-8935-98B76464DA59}"/>
              </a:ext>
            </a:extLst>
          </p:cNvPr>
          <p:cNvSpPr/>
          <p:nvPr/>
        </p:nvSpPr>
        <p:spPr>
          <a:xfrm>
            <a:off x="0" y="6482300"/>
            <a:ext cx="12203837" cy="375600"/>
          </a:xfrm>
          <a:prstGeom prst="rect">
            <a:avLst/>
          </a:prstGeom>
          <a:solidFill>
            <a:schemeClr val="tx1">
              <a:lumMod val="75000"/>
              <a:lumOff val="25000"/>
            </a:schemeClr>
          </a:solidFill>
          <a:ln>
            <a:noFill/>
          </a:ln>
        </p:spPr>
        <p:txBody>
          <a:bodyPr spcFirstLastPara="1" wrap="square" lIns="121900" tIns="121900" rIns="121900" bIns="121900" anchor="ctr" anchorCtr="0">
            <a:noAutofit/>
          </a:bodyPr>
          <a:lstStyle/>
          <a:p>
            <a:endParaRPr sz="1867" dirty="0">
              <a:latin typeface="+mj-lt"/>
            </a:endParaRPr>
          </a:p>
        </p:txBody>
      </p:sp>
      <p:sp>
        <p:nvSpPr>
          <p:cNvPr id="2" name="Rectangle 1">
            <a:extLst>
              <a:ext uri="{FF2B5EF4-FFF2-40B4-BE49-F238E27FC236}">
                <a16:creationId xmlns:a16="http://schemas.microsoft.com/office/drawing/2014/main" id="{32E5F38E-8528-4259-9171-146004DB22A6}"/>
              </a:ext>
            </a:extLst>
          </p:cNvPr>
          <p:cNvSpPr/>
          <p:nvPr/>
        </p:nvSpPr>
        <p:spPr>
          <a:xfrm>
            <a:off x="4607511" y="3677150"/>
            <a:ext cx="2317072" cy="2246050"/>
          </a:xfrm>
          <a:prstGeom prst="rect">
            <a:avLst/>
          </a:prstGeom>
          <a:solidFill>
            <a:schemeClr val="bg1">
              <a:lumMod val="95000"/>
            </a:schemeClr>
          </a:solidFill>
          <a:ln>
            <a:solidFill>
              <a:srgbClr val="FFD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D3DCD76A-6260-4E88-8847-6CC80BDCBA2F}"/>
              </a:ext>
            </a:extLst>
          </p:cNvPr>
          <p:cNvSpPr/>
          <p:nvPr/>
        </p:nvSpPr>
        <p:spPr>
          <a:xfrm>
            <a:off x="1936812" y="4429956"/>
            <a:ext cx="2317072" cy="1493243"/>
          </a:xfrm>
          <a:prstGeom prst="rect">
            <a:avLst/>
          </a:prstGeom>
          <a:solidFill>
            <a:schemeClr val="bg1">
              <a:lumMod val="95000"/>
            </a:schemeClr>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a:extLst>
              <a:ext uri="{FF2B5EF4-FFF2-40B4-BE49-F238E27FC236}">
                <a16:creationId xmlns:a16="http://schemas.microsoft.com/office/drawing/2014/main" id="{E4C9C0AE-CE7D-4018-9865-9B8C1D4241CE}"/>
              </a:ext>
            </a:extLst>
          </p:cNvPr>
          <p:cNvSpPr/>
          <p:nvPr/>
        </p:nvSpPr>
        <p:spPr>
          <a:xfrm>
            <a:off x="7278210" y="5181599"/>
            <a:ext cx="2317072" cy="741600"/>
          </a:xfrm>
          <a:prstGeom prst="rect">
            <a:avLst/>
          </a:prstGeom>
          <a:solidFill>
            <a:schemeClr val="bg1">
              <a:lumMod val="95000"/>
            </a:schemeClr>
          </a:solidFill>
          <a:ln>
            <a:solidFill>
              <a:srgbClr val="CD7F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Google Shape;89;p1">
            <a:extLst>
              <a:ext uri="{FF2B5EF4-FFF2-40B4-BE49-F238E27FC236}">
                <a16:creationId xmlns:a16="http://schemas.microsoft.com/office/drawing/2014/main" id="{33D24CD5-48E4-4EB7-BFD7-E2639F554E41}"/>
              </a:ext>
            </a:extLst>
          </p:cNvPr>
          <p:cNvPicPr preferRelativeResize="0"/>
          <p:nvPr/>
        </p:nvPicPr>
        <p:blipFill rotWithShape="1">
          <a:blip r:embed="rId3">
            <a:alphaModFix/>
          </a:blip>
          <a:srcRect t="33684" b="34379"/>
          <a:stretch/>
        </p:blipFill>
        <p:spPr>
          <a:xfrm>
            <a:off x="1852615" y="3365041"/>
            <a:ext cx="2485466" cy="912084"/>
          </a:xfrm>
          <a:prstGeom prst="rect">
            <a:avLst/>
          </a:prstGeom>
          <a:noFill/>
          <a:ln>
            <a:noFill/>
          </a:ln>
        </p:spPr>
      </p:pic>
      <p:pic>
        <p:nvPicPr>
          <p:cNvPr id="6" name="Google Shape;90;p1" descr="Walt Disney logo | Walt disney logo, Disney logo, Walt disney">
            <a:extLst>
              <a:ext uri="{FF2B5EF4-FFF2-40B4-BE49-F238E27FC236}">
                <a16:creationId xmlns:a16="http://schemas.microsoft.com/office/drawing/2014/main" id="{34393E60-7FE1-4A2C-847D-653549DFA584}"/>
              </a:ext>
            </a:extLst>
          </p:cNvPr>
          <p:cNvPicPr preferRelativeResize="0"/>
          <p:nvPr/>
        </p:nvPicPr>
        <p:blipFill rotWithShape="1">
          <a:blip r:embed="rId4">
            <a:alphaModFix/>
          </a:blip>
          <a:srcRect/>
          <a:stretch/>
        </p:blipFill>
        <p:spPr>
          <a:xfrm>
            <a:off x="4253884" y="1850328"/>
            <a:ext cx="3029584" cy="1677355"/>
          </a:xfrm>
          <a:prstGeom prst="rect">
            <a:avLst/>
          </a:prstGeom>
          <a:noFill/>
          <a:ln>
            <a:noFill/>
          </a:ln>
        </p:spPr>
      </p:pic>
      <p:pic>
        <p:nvPicPr>
          <p:cNvPr id="7" name="Google Shape;91;p1" descr="AMC Networks Misses Wall Street Targets In Q1 On 11% Ad Revenue Drop –  Deadline">
            <a:extLst>
              <a:ext uri="{FF2B5EF4-FFF2-40B4-BE49-F238E27FC236}">
                <a16:creationId xmlns:a16="http://schemas.microsoft.com/office/drawing/2014/main" id="{B4ECFBE4-A875-41E3-A0D3-24777845B7FD}"/>
              </a:ext>
            </a:extLst>
          </p:cNvPr>
          <p:cNvPicPr preferRelativeResize="0"/>
          <p:nvPr/>
        </p:nvPicPr>
        <p:blipFill rotWithShape="1">
          <a:blip r:embed="rId5">
            <a:alphaModFix/>
          </a:blip>
          <a:srcRect b="14600"/>
          <a:stretch/>
        </p:blipFill>
        <p:spPr>
          <a:xfrm>
            <a:off x="7194013" y="3719474"/>
            <a:ext cx="2485466" cy="1270333"/>
          </a:xfrm>
          <a:prstGeom prst="rect">
            <a:avLst/>
          </a:prstGeom>
          <a:noFill/>
          <a:ln>
            <a:noFill/>
          </a:ln>
        </p:spPr>
      </p:pic>
    </p:spTree>
    <p:extLst>
      <p:ext uri="{BB962C8B-B14F-4D97-AF65-F5344CB8AC3E}">
        <p14:creationId xmlns:p14="http://schemas.microsoft.com/office/powerpoint/2010/main" val="17068543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13" name="Google Shape;97;p2">
            <a:extLst>
              <a:ext uri="{FF2B5EF4-FFF2-40B4-BE49-F238E27FC236}">
                <a16:creationId xmlns:a16="http://schemas.microsoft.com/office/drawing/2014/main" id="{0F6AA165-779A-4CCB-AF1E-954D81758442}"/>
              </a:ext>
            </a:extLst>
          </p:cNvPr>
          <p:cNvSpPr/>
          <p:nvPr/>
        </p:nvSpPr>
        <p:spPr>
          <a:xfrm>
            <a:off x="3406822" y="4747736"/>
            <a:ext cx="2583402" cy="726861"/>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CA" dirty="0"/>
              <a:t>Netflix</a:t>
            </a:r>
          </a:p>
          <a:p>
            <a:pPr algn="ctr"/>
            <a:r>
              <a:rPr lang="en-CA" dirty="0"/>
              <a:t>Jeremy Effendy</a:t>
            </a:r>
          </a:p>
        </p:txBody>
      </p:sp>
      <p:sp>
        <p:nvSpPr>
          <p:cNvPr id="14" name="Google Shape;97;p2">
            <a:extLst>
              <a:ext uri="{FF2B5EF4-FFF2-40B4-BE49-F238E27FC236}">
                <a16:creationId xmlns:a16="http://schemas.microsoft.com/office/drawing/2014/main" id="{178FB09F-4781-4486-82DD-85978B24FB71}"/>
              </a:ext>
            </a:extLst>
          </p:cNvPr>
          <p:cNvSpPr/>
          <p:nvPr/>
        </p:nvSpPr>
        <p:spPr>
          <a:xfrm>
            <a:off x="6296633" y="4754504"/>
            <a:ext cx="2583402" cy="726861"/>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CA" dirty="0"/>
              <a:t>AMC Networks</a:t>
            </a:r>
          </a:p>
          <a:p>
            <a:pPr algn="ctr"/>
            <a:r>
              <a:rPr lang="en-CA" dirty="0"/>
              <a:t>Will Kinnaird</a:t>
            </a:r>
          </a:p>
        </p:txBody>
      </p:sp>
      <p:sp>
        <p:nvSpPr>
          <p:cNvPr id="15" name="Google Shape;97;p2">
            <a:extLst>
              <a:ext uri="{FF2B5EF4-FFF2-40B4-BE49-F238E27FC236}">
                <a16:creationId xmlns:a16="http://schemas.microsoft.com/office/drawing/2014/main" id="{892AD905-4A08-4CFF-B492-4CF260920EB5}"/>
              </a:ext>
            </a:extLst>
          </p:cNvPr>
          <p:cNvSpPr/>
          <p:nvPr/>
        </p:nvSpPr>
        <p:spPr>
          <a:xfrm>
            <a:off x="9183650" y="4763979"/>
            <a:ext cx="2583402" cy="726861"/>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CA" dirty="0"/>
              <a:t>The Walt Disney Company</a:t>
            </a:r>
          </a:p>
          <a:p>
            <a:pPr algn="ctr"/>
            <a:r>
              <a:rPr lang="en-CA" dirty="0"/>
              <a:t>Madison Park</a:t>
            </a:r>
          </a:p>
        </p:txBody>
      </p:sp>
      <p:sp>
        <p:nvSpPr>
          <p:cNvPr id="12" name="Google Shape;97;p2">
            <a:extLst>
              <a:ext uri="{FF2B5EF4-FFF2-40B4-BE49-F238E27FC236}">
                <a16:creationId xmlns:a16="http://schemas.microsoft.com/office/drawing/2014/main" id="{20B6C1C6-A86C-42DA-B668-4CF1DE80277D}"/>
              </a:ext>
            </a:extLst>
          </p:cNvPr>
          <p:cNvSpPr/>
          <p:nvPr/>
        </p:nvSpPr>
        <p:spPr>
          <a:xfrm>
            <a:off x="546113" y="4763979"/>
            <a:ext cx="2583402" cy="726861"/>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CA" dirty="0"/>
              <a:t>Industry</a:t>
            </a:r>
          </a:p>
          <a:p>
            <a:pPr algn="ctr"/>
            <a:r>
              <a:rPr lang="en-CA" dirty="0"/>
              <a:t>Shayne LaRochelle</a:t>
            </a:r>
          </a:p>
        </p:txBody>
      </p:sp>
      <p:sp>
        <p:nvSpPr>
          <p:cNvPr id="98" name="Google Shape;98;p2"/>
          <p:cNvSpPr txBox="1"/>
          <p:nvPr/>
        </p:nvSpPr>
        <p:spPr>
          <a:xfrm>
            <a:off x="311700" y="297200"/>
            <a:ext cx="11608800" cy="8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CA" sz="2500" b="1"/>
              <a:t>Agenda</a:t>
            </a:r>
            <a:endParaRPr sz="2500" b="0" i="0" u="none" strike="noStrike" cap="none">
              <a:solidFill>
                <a:srgbClr val="000000"/>
              </a:solidFill>
              <a:latin typeface="Arial"/>
              <a:ea typeface="Arial"/>
              <a:cs typeface="Arial"/>
              <a:sym typeface="Arial"/>
            </a:endParaRPr>
          </a:p>
        </p:txBody>
      </p:sp>
      <p:cxnSp>
        <p:nvCxnSpPr>
          <p:cNvPr id="99" name="Google Shape;99;p2"/>
          <p:cNvCxnSpPr>
            <a:stCxn id="98" idx="1"/>
          </p:cNvCxnSpPr>
          <p:nvPr/>
        </p:nvCxnSpPr>
        <p:spPr>
          <a:xfrm>
            <a:off x="311700" y="744800"/>
            <a:ext cx="11608800" cy="21900"/>
          </a:xfrm>
          <a:prstGeom prst="straightConnector1">
            <a:avLst/>
          </a:prstGeom>
          <a:noFill/>
          <a:ln w="9525" cap="flat" cmpd="sng">
            <a:solidFill>
              <a:srgbClr val="595959"/>
            </a:solidFill>
            <a:prstDash val="solid"/>
            <a:round/>
            <a:headEnd type="none" w="sm" len="sm"/>
            <a:tailEnd type="none" w="sm" len="sm"/>
          </a:ln>
        </p:spPr>
      </p:cxnSp>
      <p:sp>
        <p:nvSpPr>
          <p:cNvPr id="100" name="Google Shape;100;p2"/>
          <p:cNvSpPr/>
          <p:nvPr/>
        </p:nvSpPr>
        <p:spPr>
          <a:xfrm>
            <a:off x="0" y="6198750"/>
            <a:ext cx="12192000" cy="659100"/>
          </a:xfrm>
          <a:prstGeom prst="rect">
            <a:avLst/>
          </a:prstGeom>
          <a:solidFill>
            <a:srgbClr val="6666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2"/>
          <p:cNvSpPr/>
          <p:nvPr/>
        </p:nvSpPr>
        <p:spPr>
          <a:xfrm>
            <a:off x="707347" y="6303150"/>
            <a:ext cx="2015700" cy="450300"/>
          </a:xfrm>
          <a:prstGeom prst="chevron">
            <a:avLst>
              <a:gd name="adj" fmla="val 50000"/>
            </a:avLst>
          </a:prstGeom>
          <a:solidFill>
            <a:srgbClr val="CC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700"/>
              <a:buFont typeface="Arial"/>
              <a:buNone/>
            </a:pPr>
            <a:r>
              <a:rPr lang="en-CA" sz="700" b="1" dirty="0">
                <a:solidFill>
                  <a:srgbClr val="FFFFFF"/>
                </a:solidFill>
              </a:rPr>
              <a:t>Agenda</a:t>
            </a:r>
            <a:endParaRPr sz="700" b="1" i="0" u="none" strike="noStrike" cap="none" dirty="0">
              <a:solidFill>
                <a:srgbClr val="FFFFFF"/>
              </a:solidFill>
              <a:latin typeface="Arial"/>
              <a:ea typeface="Arial"/>
              <a:cs typeface="Arial"/>
              <a:sym typeface="Arial"/>
            </a:endParaRPr>
          </a:p>
        </p:txBody>
      </p:sp>
      <p:sp>
        <p:nvSpPr>
          <p:cNvPr id="102" name="Google Shape;102;p2"/>
          <p:cNvSpPr/>
          <p:nvPr/>
        </p:nvSpPr>
        <p:spPr>
          <a:xfrm>
            <a:off x="2845560" y="6303150"/>
            <a:ext cx="2015700" cy="450300"/>
          </a:xfrm>
          <a:prstGeom prst="chevron">
            <a:avLst>
              <a:gd name="adj" fmla="val 50000"/>
            </a:avLst>
          </a:prstGeom>
          <a:solidFill>
            <a:srgbClr val="EEEEE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700"/>
              <a:buFont typeface="Arial"/>
              <a:buNone/>
            </a:pPr>
            <a:r>
              <a:rPr lang="en-CA" sz="700" b="1" dirty="0"/>
              <a:t>History</a:t>
            </a:r>
            <a:endParaRPr sz="700" b="1" i="0" u="none" strike="noStrike" cap="none" dirty="0">
              <a:solidFill>
                <a:srgbClr val="000000"/>
              </a:solidFill>
              <a:latin typeface="Arial"/>
              <a:ea typeface="Arial"/>
              <a:cs typeface="Arial"/>
              <a:sym typeface="Arial"/>
            </a:endParaRPr>
          </a:p>
        </p:txBody>
      </p:sp>
      <p:sp>
        <p:nvSpPr>
          <p:cNvPr id="103" name="Google Shape;103;p2"/>
          <p:cNvSpPr/>
          <p:nvPr/>
        </p:nvSpPr>
        <p:spPr>
          <a:xfrm>
            <a:off x="9235947" y="6303150"/>
            <a:ext cx="2015700" cy="450300"/>
          </a:xfrm>
          <a:prstGeom prst="chevron">
            <a:avLst>
              <a:gd name="adj" fmla="val 50000"/>
            </a:avLst>
          </a:prstGeom>
          <a:solidFill>
            <a:srgbClr val="EEEEE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CA" sz="700" b="1" dirty="0"/>
              <a:t>Trends</a:t>
            </a:r>
            <a:endParaRPr sz="700" b="1" i="0" u="none" strike="noStrike" cap="none" dirty="0">
              <a:solidFill>
                <a:srgbClr val="000000"/>
              </a:solidFill>
              <a:latin typeface="Arial"/>
              <a:ea typeface="Arial"/>
              <a:cs typeface="Arial"/>
              <a:sym typeface="Arial"/>
            </a:endParaRPr>
          </a:p>
        </p:txBody>
      </p:sp>
      <p:sp>
        <p:nvSpPr>
          <p:cNvPr id="104" name="Google Shape;104;p2"/>
          <p:cNvSpPr/>
          <p:nvPr/>
        </p:nvSpPr>
        <p:spPr>
          <a:xfrm>
            <a:off x="7121978"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CA" sz="700" b="1"/>
              <a:t>Business Model Overviews</a:t>
            </a:r>
            <a:endParaRPr sz="700" b="1" i="0" u="none" strike="noStrike" cap="none">
              <a:solidFill>
                <a:srgbClr val="000000"/>
              </a:solidFill>
              <a:latin typeface="Arial"/>
              <a:ea typeface="Arial"/>
              <a:cs typeface="Arial"/>
              <a:sym typeface="Arial"/>
            </a:endParaRPr>
          </a:p>
        </p:txBody>
      </p:sp>
      <p:sp>
        <p:nvSpPr>
          <p:cNvPr id="105" name="Google Shape;105;p2"/>
          <p:cNvSpPr/>
          <p:nvPr/>
        </p:nvSpPr>
        <p:spPr>
          <a:xfrm>
            <a:off x="4983772" y="6303150"/>
            <a:ext cx="2015700" cy="450300"/>
          </a:xfrm>
          <a:prstGeom prst="chevron">
            <a:avLst>
              <a:gd name="adj" fmla="val 50000"/>
            </a:avLst>
          </a:prstGeom>
          <a:solidFill>
            <a:srgbClr val="EEEEE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700"/>
              <a:buFont typeface="Arial"/>
              <a:buNone/>
            </a:pPr>
            <a:r>
              <a:rPr lang="en-CA" sz="700" b="1" dirty="0"/>
              <a:t>Industry Overview</a:t>
            </a:r>
            <a:endParaRPr sz="700" b="1"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D1610D9B-BA6E-449A-9308-2DFB4F6CE3DA}"/>
              </a:ext>
            </a:extLst>
          </p:cNvPr>
          <p:cNvPicPr>
            <a:picLocks noChangeAspect="1"/>
          </p:cNvPicPr>
          <p:nvPr/>
        </p:nvPicPr>
        <p:blipFill rotWithShape="1">
          <a:blip r:embed="rId3"/>
          <a:srcRect l="10465" r="10601"/>
          <a:stretch/>
        </p:blipFill>
        <p:spPr>
          <a:xfrm>
            <a:off x="549610" y="1367160"/>
            <a:ext cx="2583402" cy="3272900"/>
          </a:xfrm>
          <a:prstGeom prst="rect">
            <a:avLst/>
          </a:prstGeom>
          <a:ln>
            <a:solidFill>
              <a:schemeClr val="tx1"/>
            </a:solidFill>
          </a:ln>
        </p:spPr>
      </p:pic>
      <p:pic>
        <p:nvPicPr>
          <p:cNvPr id="4" name="Picture 3">
            <a:extLst>
              <a:ext uri="{FF2B5EF4-FFF2-40B4-BE49-F238E27FC236}">
                <a16:creationId xmlns:a16="http://schemas.microsoft.com/office/drawing/2014/main" id="{2A1EFC7C-A9B5-473D-A00E-B55623D8C1F1}"/>
              </a:ext>
            </a:extLst>
          </p:cNvPr>
          <p:cNvPicPr>
            <a:picLocks noChangeAspect="1"/>
          </p:cNvPicPr>
          <p:nvPr/>
        </p:nvPicPr>
        <p:blipFill rotWithShape="1">
          <a:blip r:embed="rId4"/>
          <a:srcRect l="10759" r="10307"/>
          <a:stretch/>
        </p:blipFill>
        <p:spPr>
          <a:xfrm>
            <a:off x="3408220" y="1367160"/>
            <a:ext cx="2583402" cy="3272900"/>
          </a:xfrm>
          <a:prstGeom prst="rect">
            <a:avLst/>
          </a:prstGeom>
          <a:ln>
            <a:solidFill>
              <a:schemeClr val="tx1"/>
            </a:solidFill>
          </a:ln>
        </p:spPr>
      </p:pic>
      <p:pic>
        <p:nvPicPr>
          <p:cNvPr id="5" name="Picture 4">
            <a:extLst>
              <a:ext uri="{FF2B5EF4-FFF2-40B4-BE49-F238E27FC236}">
                <a16:creationId xmlns:a16="http://schemas.microsoft.com/office/drawing/2014/main" id="{D361FCFA-3D6C-4796-8DD0-5CF98C87C0D1}"/>
              </a:ext>
            </a:extLst>
          </p:cNvPr>
          <p:cNvPicPr>
            <a:picLocks noChangeAspect="1"/>
          </p:cNvPicPr>
          <p:nvPr/>
        </p:nvPicPr>
        <p:blipFill rotWithShape="1">
          <a:blip r:embed="rId5"/>
          <a:srcRect l="26262" t="4626" r="28916" b="10115"/>
          <a:stretch/>
        </p:blipFill>
        <p:spPr>
          <a:xfrm>
            <a:off x="6296633" y="1367160"/>
            <a:ext cx="2583402" cy="3272900"/>
          </a:xfrm>
          <a:prstGeom prst="rect">
            <a:avLst/>
          </a:prstGeom>
          <a:ln>
            <a:solidFill>
              <a:schemeClr val="tx1"/>
            </a:solidFill>
          </a:ln>
        </p:spPr>
      </p:pic>
      <p:pic>
        <p:nvPicPr>
          <p:cNvPr id="9" name="Picture 8">
            <a:extLst>
              <a:ext uri="{FF2B5EF4-FFF2-40B4-BE49-F238E27FC236}">
                <a16:creationId xmlns:a16="http://schemas.microsoft.com/office/drawing/2014/main" id="{32107BEF-6E9C-485F-BAA3-FB3836D1D49D}"/>
              </a:ext>
            </a:extLst>
          </p:cNvPr>
          <p:cNvPicPr>
            <a:picLocks noChangeAspect="1"/>
          </p:cNvPicPr>
          <p:nvPr/>
        </p:nvPicPr>
        <p:blipFill rotWithShape="1">
          <a:blip r:embed="rId6"/>
          <a:srcRect l="15246" t="-6" r="23012" b="21825"/>
          <a:stretch/>
        </p:blipFill>
        <p:spPr>
          <a:xfrm>
            <a:off x="9157343" y="1367160"/>
            <a:ext cx="2584800" cy="3272900"/>
          </a:xfrm>
          <a:prstGeom prst="rect">
            <a:avLst/>
          </a:prstGeom>
          <a:ln>
            <a:solidFill>
              <a:schemeClr val="tx1"/>
            </a:solidFill>
          </a:ln>
        </p:spPr>
      </p:pic>
    </p:spTree>
    <p:extLst>
      <p:ext uri="{BB962C8B-B14F-4D97-AF65-F5344CB8AC3E}">
        <p14:creationId xmlns:p14="http://schemas.microsoft.com/office/powerpoint/2010/main" val="20673897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2" name="Google Shape;352;ga2c0385d4a_0_0"/>
          <p:cNvPicPr preferRelativeResize="0"/>
          <p:nvPr/>
        </p:nvPicPr>
        <p:blipFill>
          <a:blip r:embed="rId3">
            <a:alphaModFix/>
          </a:blip>
          <a:stretch>
            <a:fillRect/>
          </a:stretch>
        </p:blipFill>
        <p:spPr>
          <a:xfrm>
            <a:off x="2832313" y="1090100"/>
            <a:ext cx="6527375" cy="4785250"/>
          </a:xfrm>
          <a:prstGeom prst="rect">
            <a:avLst/>
          </a:prstGeom>
          <a:noFill/>
          <a:ln>
            <a:noFill/>
          </a:ln>
        </p:spPr>
      </p:pic>
      <p:sp>
        <p:nvSpPr>
          <p:cNvPr id="353" name="Google Shape;353;ga2c0385d4a_0_0"/>
          <p:cNvSpPr txBox="1"/>
          <p:nvPr/>
        </p:nvSpPr>
        <p:spPr>
          <a:xfrm>
            <a:off x="311700" y="297200"/>
            <a:ext cx="11608800" cy="8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CA" sz="2500" b="1"/>
              <a:t>Industry Overview: Star Wars Franchise Breakdown</a:t>
            </a:r>
            <a:endParaRPr sz="2500" b="0" i="0" u="none" strike="noStrike" cap="none">
              <a:solidFill>
                <a:srgbClr val="000000"/>
              </a:solidFill>
              <a:latin typeface="Arial"/>
              <a:ea typeface="Arial"/>
              <a:cs typeface="Arial"/>
              <a:sym typeface="Arial"/>
            </a:endParaRPr>
          </a:p>
        </p:txBody>
      </p:sp>
      <p:cxnSp>
        <p:nvCxnSpPr>
          <p:cNvPr id="354" name="Google Shape;354;ga2c0385d4a_0_0"/>
          <p:cNvCxnSpPr>
            <a:stCxn id="353" idx="1"/>
          </p:cNvCxnSpPr>
          <p:nvPr/>
        </p:nvCxnSpPr>
        <p:spPr>
          <a:xfrm>
            <a:off x="311700" y="744800"/>
            <a:ext cx="11608800" cy="21900"/>
          </a:xfrm>
          <a:prstGeom prst="straightConnector1">
            <a:avLst/>
          </a:prstGeom>
          <a:noFill/>
          <a:ln w="9525" cap="flat" cmpd="sng">
            <a:solidFill>
              <a:srgbClr val="595959"/>
            </a:solidFill>
            <a:prstDash val="solid"/>
            <a:round/>
            <a:headEnd type="none" w="sm" len="sm"/>
            <a:tailEnd type="none" w="sm" len="sm"/>
          </a:ln>
        </p:spPr>
      </p:cxnSp>
      <p:sp>
        <p:nvSpPr>
          <p:cNvPr id="355" name="Google Shape;355;ga2c0385d4a_0_0"/>
          <p:cNvSpPr/>
          <p:nvPr/>
        </p:nvSpPr>
        <p:spPr>
          <a:xfrm>
            <a:off x="0" y="6198750"/>
            <a:ext cx="12192000" cy="659100"/>
          </a:xfrm>
          <a:prstGeom prst="rect">
            <a:avLst/>
          </a:prstGeom>
          <a:solidFill>
            <a:srgbClr val="6666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Google Shape;356;ga2c0385d4a_0_0"/>
          <p:cNvSpPr/>
          <p:nvPr/>
        </p:nvSpPr>
        <p:spPr>
          <a:xfrm>
            <a:off x="707347"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CA" sz="700" b="1">
                <a:solidFill>
                  <a:srgbClr val="FFFFFF"/>
                </a:solidFill>
              </a:rPr>
              <a:t>	</a:t>
            </a:r>
            <a:r>
              <a:rPr lang="en-CA" sz="700" b="1"/>
              <a:t>Agenda</a:t>
            </a:r>
            <a:endParaRPr sz="700" b="1" i="0" u="none" strike="noStrike" cap="none">
              <a:latin typeface="Arial"/>
              <a:ea typeface="Arial"/>
              <a:cs typeface="Arial"/>
              <a:sym typeface="Arial"/>
            </a:endParaRPr>
          </a:p>
        </p:txBody>
      </p:sp>
      <p:sp>
        <p:nvSpPr>
          <p:cNvPr id="357" name="Google Shape;357;ga2c0385d4a_0_0"/>
          <p:cNvSpPr/>
          <p:nvPr/>
        </p:nvSpPr>
        <p:spPr>
          <a:xfrm>
            <a:off x="2845560"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CA" sz="700" b="1"/>
              <a:t>	History</a:t>
            </a:r>
            <a:endParaRPr sz="700" b="1" i="0" u="none" strike="noStrike" cap="none">
              <a:latin typeface="Arial"/>
              <a:ea typeface="Arial"/>
              <a:cs typeface="Arial"/>
              <a:sym typeface="Arial"/>
            </a:endParaRPr>
          </a:p>
        </p:txBody>
      </p:sp>
      <p:sp>
        <p:nvSpPr>
          <p:cNvPr id="358" name="Google Shape;358;ga2c0385d4a_0_0"/>
          <p:cNvSpPr/>
          <p:nvPr/>
        </p:nvSpPr>
        <p:spPr>
          <a:xfrm>
            <a:off x="9235947" y="6303150"/>
            <a:ext cx="2015700" cy="450300"/>
          </a:xfrm>
          <a:prstGeom prst="chevron">
            <a:avLst>
              <a:gd name="adj" fmla="val 50000"/>
            </a:avLst>
          </a:prstGeom>
          <a:solidFill>
            <a:srgbClr val="EEEEE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CA" sz="700" b="1"/>
              <a:t>Trends</a:t>
            </a:r>
            <a:endParaRPr sz="700" b="1" i="0" u="none" strike="noStrike" cap="none">
              <a:solidFill>
                <a:srgbClr val="000000"/>
              </a:solidFill>
              <a:latin typeface="Arial"/>
              <a:ea typeface="Arial"/>
              <a:cs typeface="Arial"/>
              <a:sym typeface="Arial"/>
            </a:endParaRPr>
          </a:p>
        </p:txBody>
      </p:sp>
      <p:sp>
        <p:nvSpPr>
          <p:cNvPr id="359" name="Google Shape;359;ga2c0385d4a_0_0"/>
          <p:cNvSpPr/>
          <p:nvPr/>
        </p:nvSpPr>
        <p:spPr>
          <a:xfrm>
            <a:off x="7121978" y="6303150"/>
            <a:ext cx="2015700" cy="450300"/>
          </a:xfrm>
          <a:prstGeom prst="chevron">
            <a:avLst>
              <a:gd name="adj" fmla="val 50000"/>
            </a:avLst>
          </a:prstGeom>
          <a:solidFill>
            <a:srgbClr val="CC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CA" sz="700" b="1">
                <a:solidFill>
                  <a:srgbClr val="FFFFFF"/>
                </a:solidFill>
              </a:rPr>
              <a:t>Business Model Overviews</a:t>
            </a:r>
            <a:endParaRPr sz="700" b="1" i="0" u="none" strike="noStrike" cap="none">
              <a:solidFill>
                <a:srgbClr val="FFFFFF"/>
              </a:solidFill>
              <a:latin typeface="Arial"/>
              <a:ea typeface="Arial"/>
              <a:cs typeface="Arial"/>
              <a:sym typeface="Arial"/>
            </a:endParaRPr>
          </a:p>
        </p:txBody>
      </p:sp>
      <p:sp>
        <p:nvSpPr>
          <p:cNvPr id="360" name="Google Shape;360;ga2c0385d4a_0_0"/>
          <p:cNvSpPr/>
          <p:nvPr/>
        </p:nvSpPr>
        <p:spPr>
          <a:xfrm>
            <a:off x="4983772"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457200" algn="r" rtl="0">
              <a:lnSpc>
                <a:spcPct val="100000"/>
              </a:lnSpc>
              <a:spcBef>
                <a:spcPts val="0"/>
              </a:spcBef>
              <a:spcAft>
                <a:spcPts val="0"/>
              </a:spcAft>
              <a:buClr>
                <a:srgbClr val="000000"/>
              </a:buClr>
              <a:buSzPts val="700"/>
              <a:buFont typeface="Arial"/>
              <a:buNone/>
            </a:pPr>
            <a:r>
              <a:rPr lang="en-CA" sz="700" b="1" dirty="0"/>
              <a:t>Industry Overview</a:t>
            </a:r>
            <a:endParaRPr sz="700" b="1" i="0" u="none" strike="noStrike" cap="none" dirty="0">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18"/>
          <p:cNvPicPr preferRelativeResize="0">
            <a:picLocks noGrp="1"/>
          </p:cNvPicPr>
          <p:nvPr>
            <p:ph type="body" idx="1"/>
          </p:nvPr>
        </p:nvPicPr>
        <p:blipFill rotWithShape="1">
          <a:blip r:embed="rId3">
            <a:alphaModFix/>
          </a:blip>
          <a:srcRect/>
          <a:stretch/>
        </p:blipFill>
        <p:spPr>
          <a:xfrm>
            <a:off x="964725" y="1192400"/>
            <a:ext cx="9940500" cy="4740600"/>
          </a:xfrm>
          <a:prstGeom prst="rect">
            <a:avLst/>
          </a:prstGeom>
          <a:noFill/>
          <a:ln w="38100" cap="flat" cmpd="sng">
            <a:solidFill>
              <a:srgbClr val="000000"/>
            </a:solidFill>
            <a:prstDash val="solid"/>
            <a:round/>
            <a:headEnd type="none" w="sm" len="sm"/>
            <a:tailEnd type="none" w="sm" len="sm"/>
          </a:ln>
        </p:spPr>
      </p:pic>
      <p:sp>
        <p:nvSpPr>
          <p:cNvPr id="366" name="Google Shape;366;p18"/>
          <p:cNvSpPr/>
          <p:nvPr/>
        </p:nvSpPr>
        <p:spPr>
          <a:xfrm>
            <a:off x="0" y="6198750"/>
            <a:ext cx="12192000" cy="659100"/>
          </a:xfrm>
          <a:prstGeom prst="rect">
            <a:avLst/>
          </a:prstGeom>
          <a:solidFill>
            <a:srgbClr val="6666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67;p18"/>
          <p:cNvSpPr/>
          <p:nvPr/>
        </p:nvSpPr>
        <p:spPr>
          <a:xfrm>
            <a:off x="707347"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CA" sz="700" b="1">
                <a:solidFill>
                  <a:srgbClr val="FFFFFF"/>
                </a:solidFill>
              </a:rPr>
              <a:t>	</a:t>
            </a:r>
            <a:r>
              <a:rPr lang="en-CA" sz="700" b="1"/>
              <a:t>Agenda</a:t>
            </a:r>
            <a:endParaRPr sz="700" b="1" i="0" u="none" strike="noStrike" cap="none">
              <a:latin typeface="Arial"/>
              <a:ea typeface="Arial"/>
              <a:cs typeface="Arial"/>
              <a:sym typeface="Arial"/>
            </a:endParaRPr>
          </a:p>
        </p:txBody>
      </p:sp>
      <p:sp>
        <p:nvSpPr>
          <p:cNvPr id="368" name="Google Shape;368;p18"/>
          <p:cNvSpPr/>
          <p:nvPr/>
        </p:nvSpPr>
        <p:spPr>
          <a:xfrm>
            <a:off x="2845560"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CA" sz="700" b="1"/>
              <a:t>	History</a:t>
            </a:r>
            <a:endParaRPr sz="700" b="1" i="0" u="none" strike="noStrike" cap="none">
              <a:latin typeface="Arial"/>
              <a:ea typeface="Arial"/>
              <a:cs typeface="Arial"/>
              <a:sym typeface="Arial"/>
            </a:endParaRPr>
          </a:p>
        </p:txBody>
      </p:sp>
      <p:sp>
        <p:nvSpPr>
          <p:cNvPr id="369" name="Google Shape;369;p18"/>
          <p:cNvSpPr/>
          <p:nvPr/>
        </p:nvSpPr>
        <p:spPr>
          <a:xfrm>
            <a:off x="9235947" y="6303150"/>
            <a:ext cx="2015700" cy="450300"/>
          </a:xfrm>
          <a:prstGeom prst="chevron">
            <a:avLst>
              <a:gd name="adj" fmla="val 50000"/>
            </a:avLst>
          </a:prstGeom>
          <a:solidFill>
            <a:srgbClr val="EEEEE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CA" sz="700" b="1"/>
              <a:t>Trends</a:t>
            </a:r>
            <a:endParaRPr sz="700" b="1" i="0" u="none" strike="noStrike" cap="none">
              <a:solidFill>
                <a:srgbClr val="000000"/>
              </a:solidFill>
              <a:latin typeface="Arial"/>
              <a:ea typeface="Arial"/>
              <a:cs typeface="Arial"/>
              <a:sym typeface="Arial"/>
            </a:endParaRPr>
          </a:p>
        </p:txBody>
      </p:sp>
      <p:sp>
        <p:nvSpPr>
          <p:cNvPr id="370" name="Google Shape;370;p18"/>
          <p:cNvSpPr/>
          <p:nvPr/>
        </p:nvSpPr>
        <p:spPr>
          <a:xfrm>
            <a:off x="7121978" y="6303150"/>
            <a:ext cx="2015700" cy="450300"/>
          </a:xfrm>
          <a:prstGeom prst="chevron">
            <a:avLst>
              <a:gd name="adj" fmla="val 50000"/>
            </a:avLst>
          </a:prstGeom>
          <a:solidFill>
            <a:srgbClr val="CC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CA" sz="700" b="1">
                <a:solidFill>
                  <a:srgbClr val="FFFFFF"/>
                </a:solidFill>
              </a:rPr>
              <a:t>Business Model Overviews</a:t>
            </a:r>
            <a:endParaRPr sz="700" b="1" i="0" u="none" strike="noStrike" cap="none">
              <a:solidFill>
                <a:srgbClr val="FFFFFF"/>
              </a:solidFill>
              <a:latin typeface="Arial"/>
              <a:ea typeface="Arial"/>
              <a:cs typeface="Arial"/>
              <a:sym typeface="Arial"/>
            </a:endParaRPr>
          </a:p>
        </p:txBody>
      </p:sp>
      <p:sp>
        <p:nvSpPr>
          <p:cNvPr id="371" name="Google Shape;371;p18"/>
          <p:cNvSpPr/>
          <p:nvPr/>
        </p:nvSpPr>
        <p:spPr>
          <a:xfrm>
            <a:off x="4983772"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457200" algn="r" rtl="0">
              <a:lnSpc>
                <a:spcPct val="100000"/>
              </a:lnSpc>
              <a:spcBef>
                <a:spcPts val="0"/>
              </a:spcBef>
              <a:spcAft>
                <a:spcPts val="0"/>
              </a:spcAft>
              <a:buClr>
                <a:srgbClr val="000000"/>
              </a:buClr>
              <a:buSzPts val="700"/>
              <a:buFont typeface="Arial"/>
              <a:buNone/>
            </a:pPr>
            <a:r>
              <a:rPr lang="en-CA" sz="700" b="1" dirty="0"/>
              <a:t>Industry Overview</a:t>
            </a:r>
            <a:endParaRPr sz="700" b="1" i="0" u="none" strike="noStrike" cap="none" dirty="0">
              <a:latin typeface="Arial"/>
              <a:ea typeface="Arial"/>
              <a:cs typeface="Arial"/>
              <a:sym typeface="Arial"/>
            </a:endParaRPr>
          </a:p>
        </p:txBody>
      </p:sp>
      <p:sp>
        <p:nvSpPr>
          <p:cNvPr id="372" name="Google Shape;372;p18"/>
          <p:cNvSpPr txBox="1"/>
          <p:nvPr/>
        </p:nvSpPr>
        <p:spPr>
          <a:xfrm>
            <a:off x="311700" y="297200"/>
            <a:ext cx="11608800" cy="8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CA" sz="2500" b="1"/>
              <a:t>Industry Overview: Producing Content</a:t>
            </a:r>
            <a:endParaRPr sz="2500" b="0" i="0" u="none" strike="noStrike" cap="none">
              <a:solidFill>
                <a:srgbClr val="000000"/>
              </a:solidFill>
              <a:latin typeface="Arial"/>
              <a:ea typeface="Arial"/>
              <a:cs typeface="Arial"/>
              <a:sym typeface="Arial"/>
            </a:endParaRPr>
          </a:p>
        </p:txBody>
      </p:sp>
      <p:cxnSp>
        <p:nvCxnSpPr>
          <p:cNvPr id="373" name="Google Shape;373;p18"/>
          <p:cNvCxnSpPr>
            <a:stCxn id="372" idx="1"/>
          </p:cNvCxnSpPr>
          <p:nvPr/>
        </p:nvCxnSpPr>
        <p:spPr>
          <a:xfrm>
            <a:off x="311700" y="744800"/>
            <a:ext cx="11608800" cy="21900"/>
          </a:xfrm>
          <a:prstGeom prst="straightConnector1">
            <a:avLst/>
          </a:prstGeom>
          <a:noFill/>
          <a:ln w="9525" cap="flat" cmpd="sng">
            <a:solidFill>
              <a:srgbClr val="595959"/>
            </a:solidFill>
            <a:prstDash val="solid"/>
            <a:round/>
            <a:headEnd type="none" w="sm" len="sm"/>
            <a:tailEnd type="none" w="sm" len="sm"/>
          </a:ln>
        </p:spPr>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19"/>
          <p:cNvSpPr/>
          <p:nvPr/>
        </p:nvSpPr>
        <p:spPr>
          <a:xfrm>
            <a:off x="0" y="6198750"/>
            <a:ext cx="12192000" cy="659100"/>
          </a:xfrm>
          <a:prstGeom prst="rect">
            <a:avLst/>
          </a:prstGeom>
          <a:solidFill>
            <a:srgbClr val="6666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 name="Google Shape;380;p19"/>
          <p:cNvSpPr/>
          <p:nvPr/>
        </p:nvSpPr>
        <p:spPr>
          <a:xfrm>
            <a:off x="707347"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CA" sz="700" b="1">
                <a:solidFill>
                  <a:srgbClr val="FFFFFF"/>
                </a:solidFill>
              </a:rPr>
              <a:t>	</a:t>
            </a:r>
            <a:r>
              <a:rPr lang="en-CA" sz="700" b="1"/>
              <a:t>Agenda</a:t>
            </a:r>
            <a:endParaRPr sz="700" b="1" i="0" u="none" strike="noStrike" cap="none">
              <a:latin typeface="Arial"/>
              <a:ea typeface="Arial"/>
              <a:cs typeface="Arial"/>
              <a:sym typeface="Arial"/>
            </a:endParaRPr>
          </a:p>
        </p:txBody>
      </p:sp>
      <p:sp>
        <p:nvSpPr>
          <p:cNvPr id="381" name="Google Shape;381;p19"/>
          <p:cNvSpPr/>
          <p:nvPr/>
        </p:nvSpPr>
        <p:spPr>
          <a:xfrm>
            <a:off x="2845560"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CA" sz="700" b="1"/>
              <a:t>	History</a:t>
            </a:r>
            <a:endParaRPr sz="700" b="1" i="0" u="none" strike="noStrike" cap="none">
              <a:latin typeface="Arial"/>
              <a:ea typeface="Arial"/>
              <a:cs typeface="Arial"/>
              <a:sym typeface="Arial"/>
            </a:endParaRPr>
          </a:p>
        </p:txBody>
      </p:sp>
      <p:sp>
        <p:nvSpPr>
          <p:cNvPr id="382" name="Google Shape;382;p19"/>
          <p:cNvSpPr/>
          <p:nvPr/>
        </p:nvSpPr>
        <p:spPr>
          <a:xfrm>
            <a:off x="9235947" y="6303150"/>
            <a:ext cx="2015700" cy="450300"/>
          </a:xfrm>
          <a:prstGeom prst="chevron">
            <a:avLst>
              <a:gd name="adj" fmla="val 50000"/>
            </a:avLst>
          </a:prstGeom>
          <a:solidFill>
            <a:srgbClr val="EEEEE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CA" sz="700" b="1"/>
              <a:t>Trends</a:t>
            </a:r>
            <a:endParaRPr sz="700" b="1" i="0" u="none" strike="noStrike" cap="none">
              <a:solidFill>
                <a:srgbClr val="000000"/>
              </a:solidFill>
              <a:latin typeface="Arial"/>
              <a:ea typeface="Arial"/>
              <a:cs typeface="Arial"/>
              <a:sym typeface="Arial"/>
            </a:endParaRPr>
          </a:p>
        </p:txBody>
      </p:sp>
      <p:sp>
        <p:nvSpPr>
          <p:cNvPr id="383" name="Google Shape;383;p19"/>
          <p:cNvSpPr/>
          <p:nvPr/>
        </p:nvSpPr>
        <p:spPr>
          <a:xfrm>
            <a:off x="7121978" y="6303150"/>
            <a:ext cx="2015700" cy="450300"/>
          </a:xfrm>
          <a:prstGeom prst="chevron">
            <a:avLst>
              <a:gd name="adj" fmla="val 50000"/>
            </a:avLst>
          </a:prstGeom>
          <a:solidFill>
            <a:srgbClr val="CC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CA" sz="700" b="1">
                <a:solidFill>
                  <a:srgbClr val="FFFFFF"/>
                </a:solidFill>
              </a:rPr>
              <a:t>Business Model Overviews</a:t>
            </a:r>
            <a:endParaRPr sz="700" b="1" i="0" u="none" strike="noStrike" cap="none">
              <a:solidFill>
                <a:srgbClr val="FFFFFF"/>
              </a:solidFill>
              <a:latin typeface="Arial"/>
              <a:ea typeface="Arial"/>
              <a:cs typeface="Arial"/>
              <a:sym typeface="Arial"/>
            </a:endParaRPr>
          </a:p>
        </p:txBody>
      </p:sp>
      <p:sp>
        <p:nvSpPr>
          <p:cNvPr id="384" name="Google Shape;384;p19"/>
          <p:cNvSpPr/>
          <p:nvPr/>
        </p:nvSpPr>
        <p:spPr>
          <a:xfrm>
            <a:off x="4983772"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457200" algn="r" rtl="0">
              <a:lnSpc>
                <a:spcPct val="100000"/>
              </a:lnSpc>
              <a:spcBef>
                <a:spcPts val="0"/>
              </a:spcBef>
              <a:spcAft>
                <a:spcPts val="0"/>
              </a:spcAft>
              <a:buClr>
                <a:srgbClr val="000000"/>
              </a:buClr>
              <a:buSzPts val="700"/>
              <a:buFont typeface="Arial"/>
              <a:buNone/>
            </a:pPr>
            <a:r>
              <a:rPr lang="en-CA" sz="700" b="1" dirty="0"/>
              <a:t>Industry Overview</a:t>
            </a:r>
            <a:endParaRPr sz="700" b="1" i="0" u="none" strike="noStrike" cap="none" dirty="0">
              <a:latin typeface="Arial"/>
              <a:ea typeface="Arial"/>
              <a:cs typeface="Arial"/>
              <a:sym typeface="Arial"/>
            </a:endParaRPr>
          </a:p>
        </p:txBody>
      </p:sp>
      <p:sp>
        <p:nvSpPr>
          <p:cNvPr id="385" name="Google Shape;385;p19"/>
          <p:cNvSpPr txBox="1"/>
          <p:nvPr/>
        </p:nvSpPr>
        <p:spPr>
          <a:xfrm>
            <a:off x="311700" y="297200"/>
            <a:ext cx="11608800" cy="8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CA" sz="2500" b="1"/>
              <a:t>Industry Overview: Film Release Cycle</a:t>
            </a:r>
            <a:endParaRPr sz="2500" b="0" i="0" u="none" strike="noStrike" cap="none">
              <a:solidFill>
                <a:srgbClr val="000000"/>
              </a:solidFill>
              <a:latin typeface="Arial"/>
              <a:ea typeface="Arial"/>
              <a:cs typeface="Arial"/>
              <a:sym typeface="Arial"/>
            </a:endParaRPr>
          </a:p>
        </p:txBody>
      </p:sp>
      <p:cxnSp>
        <p:nvCxnSpPr>
          <p:cNvPr id="386" name="Google Shape;386;p19"/>
          <p:cNvCxnSpPr>
            <a:stCxn id="385" idx="1"/>
          </p:cNvCxnSpPr>
          <p:nvPr/>
        </p:nvCxnSpPr>
        <p:spPr>
          <a:xfrm>
            <a:off x="311700" y="744800"/>
            <a:ext cx="11608800" cy="21900"/>
          </a:xfrm>
          <a:prstGeom prst="straightConnector1">
            <a:avLst/>
          </a:prstGeom>
          <a:noFill/>
          <a:ln w="9525" cap="flat" cmpd="sng">
            <a:solidFill>
              <a:srgbClr val="595959"/>
            </a:solidFill>
            <a:prstDash val="solid"/>
            <a:round/>
            <a:headEnd type="none" w="sm" len="sm"/>
            <a:tailEnd type="none" w="sm" len="sm"/>
          </a:ln>
        </p:spPr>
      </p:cxnSp>
      <p:sp>
        <p:nvSpPr>
          <p:cNvPr id="387" name="Google Shape;387;p19"/>
          <p:cNvSpPr/>
          <p:nvPr/>
        </p:nvSpPr>
        <p:spPr>
          <a:xfrm>
            <a:off x="3323475" y="1029238"/>
            <a:ext cx="5293500" cy="785700"/>
          </a:xfrm>
          <a:prstGeom prst="rect">
            <a:avLst/>
          </a:prstGeom>
          <a:solidFill>
            <a:srgbClr val="666666"/>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CA" sz="1800">
                <a:solidFill>
                  <a:srgbClr val="FFFFFF"/>
                </a:solidFill>
              </a:rPr>
              <a:t>Theatrical</a:t>
            </a:r>
            <a:endParaRPr sz="1800">
              <a:solidFill>
                <a:srgbClr val="FFFFFF"/>
              </a:solidFill>
            </a:endParaRPr>
          </a:p>
        </p:txBody>
      </p:sp>
      <p:sp>
        <p:nvSpPr>
          <p:cNvPr id="388" name="Google Shape;388;p19"/>
          <p:cNvSpPr/>
          <p:nvPr/>
        </p:nvSpPr>
        <p:spPr>
          <a:xfrm>
            <a:off x="3366282" y="5220138"/>
            <a:ext cx="5293500" cy="785700"/>
          </a:xfrm>
          <a:prstGeom prst="rect">
            <a:avLst/>
          </a:prstGeom>
          <a:solidFill>
            <a:srgbClr val="666666"/>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914400" lvl="0" indent="0" algn="l" rtl="0">
              <a:spcBef>
                <a:spcPts val="0"/>
              </a:spcBef>
              <a:spcAft>
                <a:spcPts val="0"/>
              </a:spcAft>
              <a:buNone/>
            </a:pPr>
            <a:r>
              <a:rPr lang="en-CA" sz="1800">
                <a:solidFill>
                  <a:srgbClr val="FFFFFF"/>
                </a:solidFill>
              </a:rPr>
              <a:t>   	     Television Licencing</a:t>
            </a:r>
            <a:endParaRPr sz="1800">
              <a:solidFill>
                <a:srgbClr val="FFFFFF"/>
              </a:solidFill>
            </a:endParaRPr>
          </a:p>
        </p:txBody>
      </p:sp>
      <p:sp>
        <p:nvSpPr>
          <p:cNvPr id="389" name="Google Shape;389;p19"/>
          <p:cNvSpPr/>
          <p:nvPr/>
        </p:nvSpPr>
        <p:spPr>
          <a:xfrm>
            <a:off x="3353995" y="2322095"/>
            <a:ext cx="5293500" cy="654900"/>
          </a:xfrm>
          <a:prstGeom prst="rect">
            <a:avLst/>
          </a:prstGeom>
          <a:solidFill>
            <a:srgbClr val="666666"/>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CA" sz="1800">
                <a:solidFill>
                  <a:srgbClr val="FFFFFF"/>
                </a:solidFill>
              </a:rPr>
              <a:t>Airlines, Premium Hospitality, PPV</a:t>
            </a:r>
            <a:endParaRPr sz="1800">
              <a:solidFill>
                <a:srgbClr val="FFFFFF"/>
              </a:solidFill>
            </a:endParaRPr>
          </a:p>
        </p:txBody>
      </p:sp>
      <p:sp>
        <p:nvSpPr>
          <p:cNvPr id="390" name="Google Shape;390;p19"/>
          <p:cNvSpPr/>
          <p:nvPr/>
        </p:nvSpPr>
        <p:spPr>
          <a:xfrm>
            <a:off x="3366277" y="3155393"/>
            <a:ext cx="5293500" cy="654900"/>
          </a:xfrm>
          <a:prstGeom prst="rect">
            <a:avLst/>
          </a:prstGeom>
          <a:solidFill>
            <a:srgbClr val="666666"/>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CA" sz="1800">
                <a:solidFill>
                  <a:srgbClr val="FFFFFF"/>
                </a:solidFill>
              </a:rPr>
              <a:t>Home Entertainment Release</a:t>
            </a:r>
            <a:endParaRPr sz="1800">
              <a:solidFill>
                <a:srgbClr val="FFFFFF"/>
              </a:solidFill>
            </a:endParaRPr>
          </a:p>
        </p:txBody>
      </p:sp>
      <p:sp>
        <p:nvSpPr>
          <p:cNvPr id="391" name="Google Shape;391;p19"/>
          <p:cNvSpPr/>
          <p:nvPr/>
        </p:nvSpPr>
        <p:spPr>
          <a:xfrm>
            <a:off x="3366283" y="3988692"/>
            <a:ext cx="5293500" cy="654900"/>
          </a:xfrm>
          <a:prstGeom prst="rect">
            <a:avLst/>
          </a:prstGeom>
          <a:solidFill>
            <a:srgbClr val="666666"/>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CA" sz="1800">
                <a:solidFill>
                  <a:srgbClr val="FFFFFF"/>
                </a:solidFill>
              </a:rPr>
              <a:t>Streaming Licensing</a:t>
            </a:r>
            <a:endParaRPr sz="1800">
              <a:solidFill>
                <a:srgbClr val="FFFFFF"/>
              </a:solidFill>
            </a:endParaRPr>
          </a:p>
        </p:txBody>
      </p:sp>
      <p:sp>
        <p:nvSpPr>
          <p:cNvPr id="392" name="Google Shape;392;p19"/>
          <p:cNvSpPr/>
          <p:nvPr/>
        </p:nvSpPr>
        <p:spPr>
          <a:xfrm rot="10800000">
            <a:off x="3380020" y="1938098"/>
            <a:ext cx="5265600" cy="260700"/>
          </a:xfrm>
          <a:prstGeom prst="triangle">
            <a:avLst>
              <a:gd name="adj" fmla="val 50000"/>
            </a:avLst>
          </a:prstGeom>
          <a:solidFill>
            <a:srgbClr val="CC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9"/>
          <p:cNvSpPr/>
          <p:nvPr/>
        </p:nvSpPr>
        <p:spPr>
          <a:xfrm rot="10800000">
            <a:off x="3380020" y="4766560"/>
            <a:ext cx="5265600" cy="260700"/>
          </a:xfrm>
          <a:prstGeom prst="triangle">
            <a:avLst>
              <a:gd name="adj" fmla="val 49883"/>
            </a:avLst>
          </a:prstGeom>
          <a:solidFill>
            <a:srgbClr val="CC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C00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20"/>
          <p:cNvSpPr/>
          <p:nvPr/>
        </p:nvSpPr>
        <p:spPr>
          <a:xfrm>
            <a:off x="0" y="6198750"/>
            <a:ext cx="12192000" cy="659100"/>
          </a:xfrm>
          <a:prstGeom prst="rect">
            <a:avLst/>
          </a:prstGeom>
          <a:solidFill>
            <a:srgbClr val="6666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 name="Google Shape;400;p20"/>
          <p:cNvSpPr/>
          <p:nvPr/>
        </p:nvSpPr>
        <p:spPr>
          <a:xfrm>
            <a:off x="707347"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CA" sz="700" b="1">
                <a:solidFill>
                  <a:srgbClr val="FFFFFF"/>
                </a:solidFill>
              </a:rPr>
              <a:t>	</a:t>
            </a:r>
            <a:r>
              <a:rPr lang="en-CA" sz="700" b="1"/>
              <a:t>Agenda</a:t>
            </a:r>
            <a:endParaRPr sz="700" b="1" i="0" u="none" strike="noStrike" cap="none">
              <a:latin typeface="Arial"/>
              <a:ea typeface="Arial"/>
              <a:cs typeface="Arial"/>
              <a:sym typeface="Arial"/>
            </a:endParaRPr>
          </a:p>
        </p:txBody>
      </p:sp>
      <p:sp>
        <p:nvSpPr>
          <p:cNvPr id="401" name="Google Shape;401;p20"/>
          <p:cNvSpPr/>
          <p:nvPr/>
        </p:nvSpPr>
        <p:spPr>
          <a:xfrm>
            <a:off x="2845560"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CA" sz="700" b="1"/>
              <a:t>	History</a:t>
            </a:r>
            <a:endParaRPr sz="700" b="1" i="0" u="none" strike="noStrike" cap="none">
              <a:latin typeface="Arial"/>
              <a:ea typeface="Arial"/>
              <a:cs typeface="Arial"/>
              <a:sym typeface="Arial"/>
            </a:endParaRPr>
          </a:p>
        </p:txBody>
      </p:sp>
      <p:sp>
        <p:nvSpPr>
          <p:cNvPr id="402" name="Google Shape;402;p20"/>
          <p:cNvSpPr/>
          <p:nvPr/>
        </p:nvSpPr>
        <p:spPr>
          <a:xfrm>
            <a:off x="9235947" y="6303150"/>
            <a:ext cx="2015700" cy="450300"/>
          </a:xfrm>
          <a:prstGeom prst="chevron">
            <a:avLst>
              <a:gd name="adj" fmla="val 50000"/>
            </a:avLst>
          </a:prstGeom>
          <a:solidFill>
            <a:srgbClr val="EEEEE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CA" sz="700" b="1"/>
              <a:t>Trends</a:t>
            </a:r>
            <a:endParaRPr sz="700" b="1" i="0" u="none" strike="noStrike" cap="none">
              <a:solidFill>
                <a:srgbClr val="000000"/>
              </a:solidFill>
              <a:latin typeface="Arial"/>
              <a:ea typeface="Arial"/>
              <a:cs typeface="Arial"/>
              <a:sym typeface="Arial"/>
            </a:endParaRPr>
          </a:p>
        </p:txBody>
      </p:sp>
      <p:sp>
        <p:nvSpPr>
          <p:cNvPr id="403" name="Google Shape;403;p20"/>
          <p:cNvSpPr/>
          <p:nvPr/>
        </p:nvSpPr>
        <p:spPr>
          <a:xfrm>
            <a:off x="7121978" y="6303150"/>
            <a:ext cx="2015700" cy="450300"/>
          </a:xfrm>
          <a:prstGeom prst="chevron">
            <a:avLst>
              <a:gd name="adj" fmla="val 50000"/>
            </a:avLst>
          </a:prstGeom>
          <a:solidFill>
            <a:srgbClr val="CC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CA" sz="700" b="1">
                <a:solidFill>
                  <a:srgbClr val="FFFFFF"/>
                </a:solidFill>
              </a:rPr>
              <a:t>Business Model Overviews</a:t>
            </a:r>
            <a:endParaRPr sz="700" b="1" i="0" u="none" strike="noStrike" cap="none">
              <a:solidFill>
                <a:srgbClr val="FFFFFF"/>
              </a:solidFill>
              <a:latin typeface="Arial"/>
              <a:ea typeface="Arial"/>
              <a:cs typeface="Arial"/>
              <a:sym typeface="Arial"/>
            </a:endParaRPr>
          </a:p>
        </p:txBody>
      </p:sp>
      <p:sp>
        <p:nvSpPr>
          <p:cNvPr id="404" name="Google Shape;404;p20"/>
          <p:cNvSpPr/>
          <p:nvPr/>
        </p:nvSpPr>
        <p:spPr>
          <a:xfrm>
            <a:off x="4983772"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457200" algn="r" rtl="0">
              <a:lnSpc>
                <a:spcPct val="100000"/>
              </a:lnSpc>
              <a:spcBef>
                <a:spcPts val="0"/>
              </a:spcBef>
              <a:spcAft>
                <a:spcPts val="0"/>
              </a:spcAft>
              <a:buClr>
                <a:srgbClr val="000000"/>
              </a:buClr>
              <a:buSzPts val="700"/>
              <a:buFont typeface="Arial"/>
              <a:buNone/>
            </a:pPr>
            <a:r>
              <a:rPr lang="en-CA" sz="700" b="1" dirty="0"/>
              <a:t>Industry Overview</a:t>
            </a:r>
            <a:endParaRPr sz="700" b="1" i="0" u="none" strike="noStrike" cap="none" dirty="0">
              <a:latin typeface="Arial"/>
              <a:ea typeface="Arial"/>
              <a:cs typeface="Arial"/>
              <a:sym typeface="Arial"/>
            </a:endParaRPr>
          </a:p>
        </p:txBody>
      </p:sp>
      <p:sp>
        <p:nvSpPr>
          <p:cNvPr id="405" name="Google Shape;405;p20"/>
          <p:cNvSpPr/>
          <p:nvPr/>
        </p:nvSpPr>
        <p:spPr>
          <a:xfrm>
            <a:off x="707350" y="2137009"/>
            <a:ext cx="3894900" cy="3649500"/>
          </a:xfrm>
          <a:prstGeom prst="rect">
            <a:avLst/>
          </a:prstGeom>
          <a:solidFill>
            <a:schemeClr val="lt2"/>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457200" algn="l" rtl="0">
              <a:lnSpc>
                <a:spcPct val="90000"/>
              </a:lnSpc>
              <a:spcBef>
                <a:spcPts val="1000"/>
              </a:spcBef>
              <a:spcAft>
                <a:spcPts val="0"/>
              </a:spcAft>
              <a:buNone/>
            </a:pPr>
            <a:r>
              <a:rPr lang="en-CA" sz="2200" b="1"/>
              <a:t>Pilot</a:t>
            </a:r>
            <a:endParaRPr sz="2200" b="1">
              <a:solidFill>
                <a:srgbClr val="000000"/>
              </a:solidFill>
            </a:endParaRPr>
          </a:p>
          <a:p>
            <a:pPr marL="914400" lvl="1" indent="-342900" algn="l" rtl="0">
              <a:lnSpc>
                <a:spcPct val="90000"/>
              </a:lnSpc>
              <a:spcBef>
                <a:spcPts val="500"/>
              </a:spcBef>
              <a:spcAft>
                <a:spcPts val="0"/>
              </a:spcAft>
              <a:buClr>
                <a:srgbClr val="000000"/>
              </a:buClr>
              <a:buSzPts val="1800"/>
              <a:buChar char="-"/>
            </a:pPr>
            <a:r>
              <a:rPr lang="en-CA" sz="1800">
                <a:solidFill>
                  <a:srgbClr val="000000"/>
                </a:solidFill>
              </a:rPr>
              <a:t>Shows released constantly throughout the year</a:t>
            </a:r>
            <a:endParaRPr sz="800"/>
          </a:p>
          <a:p>
            <a:pPr marL="0" lvl="0" indent="0" algn="l" rtl="0">
              <a:spcBef>
                <a:spcPts val="0"/>
              </a:spcBef>
              <a:spcAft>
                <a:spcPts val="0"/>
              </a:spcAft>
              <a:buNone/>
            </a:pPr>
            <a:r>
              <a:rPr lang="en-CA" sz="800"/>
              <a:t>  </a:t>
            </a:r>
            <a:endParaRPr sz="800"/>
          </a:p>
        </p:txBody>
      </p:sp>
      <p:sp>
        <p:nvSpPr>
          <p:cNvPr id="406" name="Google Shape;406;p20"/>
          <p:cNvSpPr/>
          <p:nvPr/>
        </p:nvSpPr>
        <p:spPr>
          <a:xfrm>
            <a:off x="707524" y="1690700"/>
            <a:ext cx="3894900" cy="551400"/>
          </a:xfrm>
          <a:prstGeom prst="rect">
            <a:avLst/>
          </a:prstGeom>
          <a:solidFill>
            <a:srgbClr val="666666"/>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CA" b="1">
                <a:solidFill>
                  <a:srgbClr val="FFFFFF"/>
                </a:solidFill>
                <a:latin typeface="Times New Roman"/>
                <a:ea typeface="Times New Roman"/>
                <a:cs typeface="Times New Roman"/>
                <a:sym typeface="Times New Roman"/>
              </a:rPr>
              <a:t>Traditionally</a:t>
            </a:r>
            <a:endParaRPr b="1" u="sng">
              <a:solidFill>
                <a:srgbClr val="FFFFFF"/>
              </a:solidFill>
              <a:latin typeface="Times New Roman"/>
              <a:ea typeface="Times New Roman"/>
              <a:cs typeface="Times New Roman"/>
              <a:sym typeface="Times New Roman"/>
            </a:endParaRPr>
          </a:p>
        </p:txBody>
      </p:sp>
      <p:sp>
        <p:nvSpPr>
          <p:cNvPr id="407" name="Google Shape;407;p20"/>
          <p:cNvSpPr/>
          <p:nvPr/>
        </p:nvSpPr>
        <p:spPr>
          <a:xfrm>
            <a:off x="4983775" y="2137008"/>
            <a:ext cx="6267900" cy="3649500"/>
          </a:xfrm>
          <a:prstGeom prst="rect">
            <a:avLst/>
          </a:prstGeom>
          <a:solidFill>
            <a:schemeClr val="lt2"/>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457200" lvl="0" indent="0" algn="l" rtl="0">
              <a:spcBef>
                <a:spcPts val="0"/>
              </a:spcBef>
              <a:spcAft>
                <a:spcPts val="0"/>
              </a:spcAft>
              <a:buNone/>
            </a:pPr>
            <a:endParaRPr sz="600"/>
          </a:p>
          <a:p>
            <a:pPr marL="0" lvl="0" indent="457200" algn="l" rtl="0">
              <a:lnSpc>
                <a:spcPct val="90000"/>
              </a:lnSpc>
              <a:spcBef>
                <a:spcPts val="1000"/>
              </a:spcBef>
              <a:spcAft>
                <a:spcPts val="0"/>
              </a:spcAft>
              <a:buNone/>
            </a:pPr>
            <a:r>
              <a:rPr lang="en-CA" sz="2200" b="1">
                <a:solidFill>
                  <a:srgbClr val="000000"/>
                </a:solidFill>
              </a:rPr>
              <a:t>Straight-to-series </a:t>
            </a:r>
            <a:endParaRPr sz="2200" b="1">
              <a:solidFill>
                <a:srgbClr val="000000"/>
              </a:solidFill>
            </a:endParaRPr>
          </a:p>
          <a:p>
            <a:pPr marL="914400" lvl="0" indent="-361950" algn="l" rtl="0">
              <a:lnSpc>
                <a:spcPct val="90000"/>
              </a:lnSpc>
              <a:spcBef>
                <a:spcPts val="1000"/>
              </a:spcBef>
              <a:spcAft>
                <a:spcPts val="0"/>
              </a:spcAft>
              <a:buClr>
                <a:srgbClr val="000000"/>
              </a:buClr>
              <a:buSzPts val="2100"/>
              <a:buChar char="-"/>
            </a:pPr>
            <a:r>
              <a:rPr lang="en-CA" sz="2100">
                <a:solidFill>
                  <a:srgbClr val="000000"/>
                </a:solidFill>
              </a:rPr>
              <a:t>full order immediately</a:t>
            </a:r>
            <a:endParaRPr sz="2200"/>
          </a:p>
          <a:p>
            <a:pPr marL="457200" lvl="0" indent="0" algn="l" rtl="0">
              <a:lnSpc>
                <a:spcPct val="90000"/>
              </a:lnSpc>
              <a:spcBef>
                <a:spcPts val="1000"/>
              </a:spcBef>
              <a:spcAft>
                <a:spcPts val="0"/>
              </a:spcAft>
              <a:buNone/>
            </a:pPr>
            <a:r>
              <a:rPr lang="en-CA" sz="2200" b="1">
                <a:solidFill>
                  <a:srgbClr val="000000"/>
                </a:solidFill>
              </a:rPr>
              <a:t>Pilots released en masse</a:t>
            </a:r>
            <a:endParaRPr sz="2200" b="1">
              <a:solidFill>
                <a:srgbClr val="000000"/>
              </a:solidFill>
            </a:endParaRPr>
          </a:p>
          <a:p>
            <a:pPr marL="914400" lvl="0" indent="-336550" algn="l" rtl="0">
              <a:lnSpc>
                <a:spcPct val="90000"/>
              </a:lnSpc>
              <a:spcBef>
                <a:spcPts val="500"/>
              </a:spcBef>
              <a:spcAft>
                <a:spcPts val="0"/>
              </a:spcAft>
              <a:buClr>
                <a:srgbClr val="000000"/>
              </a:buClr>
              <a:buSzPts val="1700"/>
              <a:buChar char="-"/>
            </a:pPr>
            <a:r>
              <a:rPr lang="en-CA" sz="1700">
                <a:solidFill>
                  <a:srgbClr val="000000"/>
                </a:solidFill>
              </a:rPr>
              <a:t>Allow for viewers to vote for their favourite shows or analyze viewer information for the pilots over a specified time period to determine which shows are picked up</a:t>
            </a:r>
            <a:endParaRPr sz="700"/>
          </a:p>
        </p:txBody>
      </p:sp>
      <p:sp>
        <p:nvSpPr>
          <p:cNvPr id="408" name="Google Shape;408;p20"/>
          <p:cNvSpPr/>
          <p:nvPr/>
        </p:nvSpPr>
        <p:spPr>
          <a:xfrm>
            <a:off x="4983775" y="1690700"/>
            <a:ext cx="6267900" cy="551400"/>
          </a:xfrm>
          <a:prstGeom prst="rect">
            <a:avLst/>
          </a:prstGeom>
          <a:solidFill>
            <a:srgbClr val="666666"/>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CA" b="1">
                <a:solidFill>
                  <a:srgbClr val="FFFFFF"/>
                </a:solidFill>
                <a:latin typeface="Times New Roman"/>
                <a:ea typeface="Times New Roman"/>
                <a:cs typeface="Times New Roman"/>
                <a:sym typeface="Times New Roman"/>
              </a:rPr>
              <a:t>Newer Styles</a:t>
            </a:r>
            <a:endParaRPr b="1">
              <a:solidFill>
                <a:srgbClr val="FFFFFF"/>
              </a:solidFill>
              <a:latin typeface="Times New Roman"/>
              <a:ea typeface="Times New Roman"/>
              <a:cs typeface="Times New Roman"/>
              <a:sym typeface="Times New Roman"/>
            </a:endParaRPr>
          </a:p>
        </p:txBody>
      </p:sp>
      <p:sp>
        <p:nvSpPr>
          <p:cNvPr id="409" name="Google Shape;409;p20"/>
          <p:cNvSpPr txBox="1"/>
          <p:nvPr/>
        </p:nvSpPr>
        <p:spPr>
          <a:xfrm>
            <a:off x="311700" y="297200"/>
            <a:ext cx="11608800" cy="8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CA" sz="2500" b="1"/>
              <a:t>Industry Overview: Television</a:t>
            </a:r>
            <a:endParaRPr sz="2500" b="0" i="0" u="none" strike="noStrike" cap="none">
              <a:solidFill>
                <a:srgbClr val="000000"/>
              </a:solidFill>
              <a:latin typeface="Arial"/>
              <a:ea typeface="Arial"/>
              <a:cs typeface="Arial"/>
              <a:sym typeface="Arial"/>
            </a:endParaRPr>
          </a:p>
        </p:txBody>
      </p:sp>
      <p:cxnSp>
        <p:nvCxnSpPr>
          <p:cNvPr id="410" name="Google Shape;410;p20"/>
          <p:cNvCxnSpPr>
            <a:stCxn id="409" idx="1"/>
          </p:cNvCxnSpPr>
          <p:nvPr/>
        </p:nvCxnSpPr>
        <p:spPr>
          <a:xfrm>
            <a:off x="311700" y="744800"/>
            <a:ext cx="11608800" cy="21900"/>
          </a:xfrm>
          <a:prstGeom prst="straightConnector1">
            <a:avLst/>
          </a:prstGeom>
          <a:noFill/>
          <a:ln w="9525" cap="flat" cmpd="sng">
            <a:solidFill>
              <a:srgbClr val="595959"/>
            </a:solidFill>
            <a:prstDash val="solid"/>
            <a:round/>
            <a:headEnd type="none" w="sm" len="sm"/>
            <a:tailEnd type="none" w="sm" len="sm"/>
          </a:ln>
        </p:spPr>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21"/>
          <p:cNvSpPr/>
          <p:nvPr/>
        </p:nvSpPr>
        <p:spPr>
          <a:xfrm>
            <a:off x="0" y="6198750"/>
            <a:ext cx="12192000" cy="659100"/>
          </a:xfrm>
          <a:prstGeom prst="rect">
            <a:avLst/>
          </a:prstGeom>
          <a:solidFill>
            <a:srgbClr val="6666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 name="Google Shape;417;p21"/>
          <p:cNvSpPr/>
          <p:nvPr/>
        </p:nvSpPr>
        <p:spPr>
          <a:xfrm>
            <a:off x="707347"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CA" sz="700" b="1">
                <a:solidFill>
                  <a:srgbClr val="FFFFFF"/>
                </a:solidFill>
              </a:rPr>
              <a:t>	</a:t>
            </a:r>
            <a:r>
              <a:rPr lang="en-CA" sz="700" b="1"/>
              <a:t>Agenda</a:t>
            </a:r>
            <a:endParaRPr sz="700" b="1" i="0" u="none" strike="noStrike" cap="none">
              <a:latin typeface="Arial"/>
              <a:ea typeface="Arial"/>
              <a:cs typeface="Arial"/>
              <a:sym typeface="Arial"/>
            </a:endParaRPr>
          </a:p>
        </p:txBody>
      </p:sp>
      <p:sp>
        <p:nvSpPr>
          <p:cNvPr id="418" name="Google Shape;418;p21"/>
          <p:cNvSpPr/>
          <p:nvPr/>
        </p:nvSpPr>
        <p:spPr>
          <a:xfrm>
            <a:off x="2845560"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CA" sz="700" b="1"/>
              <a:t>	History</a:t>
            </a:r>
            <a:endParaRPr sz="700" b="1" i="0" u="none" strike="noStrike" cap="none">
              <a:latin typeface="Arial"/>
              <a:ea typeface="Arial"/>
              <a:cs typeface="Arial"/>
              <a:sym typeface="Arial"/>
            </a:endParaRPr>
          </a:p>
        </p:txBody>
      </p:sp>
      <p:sp>
        <p:nvSpPr>
          <p:cNvPr id="419" name="Google Shape;419;p21"/>
          <p:cNvSpPr/>
          <p:nvPr/>
        </p:nvSpPr>
        <p:spPr>
          <a:xfrm>
            <a:off x="9235947" y="6303150"/>
            <a:ext cx="2015700" cy="450300"/>
          </a:xfrm>
          <a:prstGeom prst="chevron">
            <a:avLst>
              <a:gd name="adj" fmla="val 50000"/>
            </a:avLst>
          </a:prstGeom>
          <a:solidFill>
            <a:srgbClr val="EEEEE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CA" sz="700" b="1"/>
              <a:t>Trends</a:t>
            </a:r>
            <a:endParaRPr sz="700" b="1" i="0" u="none" strike="noStrike" cap="none">
              <a:solidFill>
                <a:srgbClr val="000000"/>
              </a:solidFill>
              <a:latin typeface="Arial"/>
              <a:ea typeface="Arial"/>
              <a:cs typeface="Arial"/>
              <a:sym typeface="Arial"/>
            </a:endParaRPr>
          </a:p>
        </p:txBody>
      </p:sp>
      <p:sp>
        <p:nvSpPr>
          <p:cNvPr id="420" name="Google Shape;420;p21"/>
          <p:cNvSpPr/>
          <p:nvPr/>
        </p:nvSpPr>
        <p:spPr>
          <a:xfrm>
            <a:off x="7121978" y="6303150"/>
            <a:ext cx="2015700" cy="450300"/>
          </a:xfrm>
          <a:prstGeom prst="chevron">
            <a:avLst>
              <a:gd name="adj" fmla="val 50000"/>
            </a:avLst>
          </a:prstGeom>
          <a:solidFill>
            <a:srgbClr val="CC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CA" sz="700" b="1">
                <a:solidFill>
                  <a:srgbClr val="FFFFFF"/>
                </a:solidFill>
              </a:rPr>
              <a:t>Business Model Overviews</a:t>
            </a:r>
            <a:endParaRPr sz="700" b="1" i="0" u="none" strike="noStrike" cap="none">
              <a:solidFill>
                <a:srgbClr val="FFFFFF"/>
              </a:solidFill>
              <a:latin typeface="Arial"/>
              <a:ea typeface="Arial"/>
              <a:cs typeface="Arial"/>
              <a:sym typeface="Arial"/>
            </a:endParaRPr>
          </a:p>
        </p:txBody>
      </p:sp>
      <p:sp>
        <p:nvSpPr>
          <p:cNvPr id="421" name="Google Shape;421;p21"/>
          <p:cNvSpPr/>
          <p:nvPr/>
        </p:nvSpPr>
        <p:spPr>
          <a:xfrm>
            <a:off x="4983772"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457200" algn="r" rtl="0">
              <a:lnSpc>
                <a:spcPct val="100000"/>
              </a:lnSpc>
              <a:spcBef>
                <a:spcPts val="0"/>
              </a:spcBef>
              <a:spcAft>
                <a:spcPts val="0"/>
              </a:spcAft>
              <a:buClr>
                <a:srgbClr val="000000"/>
              </a:buClr>
              <a:buSzPts val="700"/>
              <a:buFont typeface="Arial"/>
              <a:buNone/>
            </a:pPr>
            <a:r>
              <a:rPr lang="en-CA" sz="700" b="1" dirty="0"/>
              <a:t>Industry Overview</a:t>
            </a:r>
            <a:endParaRPr sz="700" b="1" i="0" u="none" strike="noStrike" cap="none" dirty="0">
              <a:latin typeface="Arial"/>
              <a:ea typeface="Arial"/>
              <a:cs typeface="Arial"/>
              <a:sym typeface="Arial"/>
            </a:endParaRPr>
          </a:p>
        </p:txBody>
      </p:sp>
      <p:sp>
        <p:nvSpPr>
          <p:cNvPr id="422" name="Google Shape;422;p21"/>
          <p:cNvSpPr txBox="1"/>
          <p:nvPr/>
        </p:nvSpPr>
        <p:spPr>
          <a:xfrm>
            <a:off x="311700" y="297200"/>
            <a:ext cx="11608800" cy="8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CA" sz="2500" b="1"/>
              <a:t>Industry Overview: Trends in Revenue Sourcing</a:t>
            </a:r>
            <a:endParaRPr sz="2500" b="0" i="0" u="none" strike="noStrike" cap="none">
              <a:solidFill>
                <a:srgbClr val="000000"/>
              </a:solidFill>
              <a:latin typeface="Arial"/>
              <a:ea typeface="Arial"/>
              <a:cs typeface="Arial"/>
              <a:sym typeface="Arial"/>
            </a:endParaRPr>
          </a:p>
        </p:txBody>
      </p:sp>
      <p:cxnSp>
        <p:nvCxnSpPr>
          <p:cNvPr id="423" name="Google Shape;423;p21"/>
          <p:cNvCxnSpPr>
            <a:stCxn id="422" idx="1"/>
          </p:cNvCxnSpPr>
          <p:nvPr/>
        </p:nvCxnSpPr>
        <p:spPr>
          <a:xfrm>
            <a:off x="311700" y="744800"/>
            <a:ext cx="11608800" cy="21900"/>
          </a:xfrm>
          <a:prstGeom prst="straightConnector1">
            <a:avLst/>
          </a:prstGeom>
          <a:noFill/>
          <a:ln w="9525" cap="flat" cmpd="sng">
            <a:solidFill>
              <a:srgbClr val="595959"/>
            </a:solidFill>
            <a:prstDash val="solid"/>
            <a:round/>
            <a:headEnd type="none" w="sm" len="sm"/>
            <a:tailEnd type="none" w="sm" len="sm"/>
          </a:ln>
        </p:spPr>
      </p:cxnSp>
      <p:sp>
        <p:nvSpPr>
          <p:cNvPr id="424" name="Google Shape;424;p21"/>
          <p:cNvSpPr/>
          <p:nvPr/>
        </p:nvSpPr>
        <p:spPr>
          <a:xfrm>
            <a:off x="784825" y="1192400"/>
            <a:ext cx="10413600" cy="4705500"/>
          </a:xfrm>
          <a:prstGeom prst="rect">
            <a:avLst/>
          </a:prstGeom>
          <a:solidFill>
            <a:schemeClr val="lt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80000"/>
              </a:lnSpc>
              <a:spcBef>
                <a:spcPts val="0"/>
              </a:spcBef>
              <a:spcAft>
                <a:spcPts val="0"/>
              </a:spcAft>
              <a:buClr>
                <a:schemeClr val="dk1"/>
              </a:buClr>
              <a:buSzPts val="2800"/>
              <a:buFont typeface="Arial"/>
              <a:buNone/>
            </a:pPr>
            <a:endParaRPr sz="2800">
              <a:solidFill>
                <a:schemeClr val="dk1"/>
              </a:solidFill>
            </a:endParaRPr>
          </a:p>
          <a:p>
            <a:pPr marL="228600" lvl="0" indent="-228600" algn="l" rtl="0">
              <a:lnSpc>
                <a:spcPct val="115000"/>
              </a:lnSpc>
              <a:spcBef>
                <a:spcPts val="1000"/>
              </a:spcBef>
              <a:spcAft>
                <a:spcPts val="0"/>
              </a:spcAft>
              <a:buClr>
                <a:schemeClr val="dk1"/>
              </a:buClr>
              <a:buSzPts val="2800"/>
              <a:buChar char="●"/>
            </a:pPr>
            <a:r>
              <a:rPr lang="en-CA" sz="2800">
                <a:solidFill>
                  <a:schemeClr val="dk1"/>
                </a:solidFill>
              </a:rPr>
              <a:t>Content is key</a:t>
            </a:r>
            <a:endParaRPr sz="2800">
              <a:solidFill>
                <a:schemeClr val="dk1"/>
              </a:solidFill>
            </a:endParaRPr>
          </a:p>
          <a:p>
            <a:pPr marL="228600" lvl="0" indent="-228600" algn="l" rtl="0">
              <a:lnSpc>
                <a:spcPct val="115000"/>
              </a:lnSpc>
              <a:spcBef>
                <a:spcPts val="1000"/>
              </a:spcBef>
              <a:spcAft>
                <a:spcPts val="0"/>
              </a:spcAft>
              <a:buClr>
                <a:schemeClr val="dk1"/>
              </a:buClr>
              <a:buSzPts val="2800"/>
              <a:buChar char="●"/>
            </a:pPr>
            <a:r>
              <a:rPr lang="en-CA" sz="2800">
                <a:solidFill>
                  <a:schemeClr val="dk1"/>
                </a:solidFill>
              </a:rPr>
              <a:t>Control of intellectual property is key </a:t>
            </a:r>
            <a:endParaRPr sz="2800">
              <a:solidFill>
                <a:schemeClr val="dk1"/>
              </a:solidFill>
            </a:endParaRPr>
          </a:p>
          <a:p>
            <a:pPr marL="228600" lvl="0" indent="-228600" algn="l" rtl="0">
              <a:lnSpc>
                <a:spcPct val="115000"/>
              </a:lnSpc>
              <a:spcBef>
                <a:spcPts val="1000"/>
              </a:spcBef>
              <a:spcAft>
                <a:spcPts val="0"/>
              </a:spcAft>
              <a:buClr>
                <a:schemeClr val="dk1"/>
              </a:buClr>
              <a:buSzPts val="2800"/>
              <a:buChar char="●"/>
            </a:pPr>
            <a:r>
              <a:rPr lang="en-CA" sz="2800">
                <a:solidFill>
                  <a:schemeClr val="dk1"/>
                </a:solidFill>
              </a:rPr>
              <a:t>Push towards content creators owning OTT services (CBS All Access Disney + etc)</a:t>
            </a:r>
            <a:endParaRPr sz="2800">
              <a:solidFill>
                <a:schemeClr val="dk1"/>
              </a:solidFill>
            </a:endParaRPr>
          </a:p>
          <a:p>
            <a:pPr marL="228600" lvl="0" indent="-228600" algn="l" rtl="0">
              <a:lnSpc>
                <a:spcPct val="115000"/>
              </a:lnSpc>
              <a:spcBef>
                <a:spcPts val="1000"/>
              </a:spcBef>
              <a:spcAft>
                <a:spcPts val="0"/>
              </a:spcAft>
              <a:buClr>
                <a:schemeClr val="dk1"/>
              </a:buClr>
              <a:buSzPts val="2800"/>
              <a:buChar char="●"/>
            </a:pPr>
            <a:r>
              <a:rPr lang="en-CA" sz="2800">
                <a:solidFill>
                  <a:schemeClr val="dk1"/>
                </a:solidFill>
              </a:rPr>
              <a:t>Additional licencing of content to major OTT carriers for smaller markets</a:t>
            </a:r>
            <a:endParaRPr sz="2800">
              <a:solidFill>
                <a:schemeClr val="dk1"/>
              </a:solidFill>
            </a:endParaRPr>
          </a:p>
          <a:p>
            <a:pPr marL="228600" lvl="0" indent="0" algn="l" rtl="0">
              <a:lnSpc>
                <a:spcPct val="90000"/>
              </a:lnSpc>
              <a:spcBef>
                <a:spcPts val="1000"/>
              </a:spcBef>
              <a:spcAft>
                <a:spcPts val="0"/>
              </a:spcAft>
              <a:buNone/>
            </a:pPr>
            <a:endParaRPr sz="2800">
              <a:solidFill>
                <a:schemeClr val="dk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22"/>
          <p:cNvSpPr/>
          <p:nvPr/>
        </p:nvSpPr>
        <p:spPr>
          <a:xfrm>
            <a:off x="0" y="6198750"/>
            <a:ext cx="12192000" cy="659100"/>
          </a:xfrm>
          <a:prstGeom prst="rect">
            <a:avLst/>
          </a:prstGeom>
          <a:solidFill>
            <a:srgbClr val="6666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 name="Google Shape;431;p22"/>
          <p:cNvSpPr/>
          <p:nvPr/>
        </p:nvSpPr>
        <p:spPr>
          <a:xfrm>
            <a:off x="707347"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CA" sz="700" b="1">
                <a:solidFill>
                  <a:srgbClr val="FFFFFF"/>
                </a:solidFill>
              </a:rPr>
              <a:t>	</a:t>
            </a:r>
            <a:r>
              <a:rPr lang="en-CA" sz="700" b="1"/>
              <a:t>Agenda</a:t>
            </a:r>
            <a:endParaRPr sz="700" b="1" i="0" u="none" strike="noStrike" cap="none">
              <a:latin typeface="Arial"/>
              <a:ea typeface="Arial"/>
              <a:cs typeface="Arial"/>
              <a:sym typeface="Arial"/>
            </a:endParaRPr>
          </a:p>
        </p:txBody>
      </p:sp>
      <p:sp>
        <p:nvSpPr>
          <p:cNvPr id="432" name="Google Shape;432;p22"/>
          <p:cNvSpPr/>
          <p:nvPr/>
        </p:nvSpPr>
        <p:spPr>
          <a:xfrm>
            <a:off x="2845560"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CA" sz="700" b="1"/>
              <a:t>	History</a:t>
            </a:r>
            <a:endParaRPr sz="700" b="1" i="0" u="none" strike="noStrike" cap="none">
              <a:latin typeface="Arial"/>
              <a:ea typeface="Arial"/>
              <a:cs typeface="Arial"/>
              <a:sym typeface="Arial"/>
            </a:endParaRPr>
          </a:p>
        </p:txBody>
      </p:sp>
      <p:sp>
        <p:nvSpPr>
          <p:cNvPr id="433" name="Google Shape;433;p22"/>
          <p:cNvSpPr/>
          <p:nvPr/>
        </p:nvSpPr>
        <p:spPr>
          <a:xfrm>
            <a:off x="9235947" y="6303150"/>
            <a:ext cx="2015700" cy="450300"/>
          </a:xfrm>
          <a:prstGeom prst="chevron">
            <a:avLst>
              <a:gd name="adj" fmla="val 50000"/>
            </a:avLst>
          </a:prstGeom>
          <a:solidFill>
            <a:srgbClr val="EEEEE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CA" sz="700" b="1"/>
              <a:t>Trends</a:t>
            </a:r>
            <a:endParaRPr sz="700" b="1" i="0" u="none" strike="noStrike" cap="none">
              <a:solidFill>
                <a:srgbClr val="000000"/>
              </a:solidFill>
              <a:latin typeface="Arial"/>
              <a:ea typeface="Arial"/>
              <a:cs typeface="Arial"/>
              <a:sym typeface="Arial"/>
            </a:endParaRPr>
          </a:p>
        </p:txBody>
      </p:sp>
      <p:sp>
        <p:nvSpPr>
          <p:cNvPr id="434" name="Google Shape;434;p22"/>
          <p:cNvSpPr/>
          <p:nvPr/>
        </p:nvSpPr>
        <p:spPr>
          <a:xfrm>
            <a:off x="7121978" y="6303150"/>
            <a:ext cx="2015700" cy="450300"/>
          </a:xfrm>
          <a:prstGeom prst="chevron">
            <a:avLst>
              <a:gd name="adj" fmla="val 50000"/>
            </a:avLst>
          </a:prstGeom>
          <a:solidFill>
            <a:srgbClr val="CC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CA" sz="700" b="1">
                <a:solidFill>
                  <a:srgbClr val="FFFFFF"/>
                </a:solidFill>
              </a:rPr>
              <a:t>Business Model Overviews</a:t>
            </a:r>
            <a:endParaRPr sz="700" b="1" i="0" u="none" strike="noStrike" cap="none">
              <a:solidFill>
                <a:srgbClr val="FFFFFF"/>
              </a:solidFill>
              <a:latin typeface="Arial"/>
              <a:ea typeface="Arial"/>
              <a:cs typeface="Arial"/>
              <a:sym typeface="Arial"/>
            </a:endParaRPr>
          </a:p>
        </p:txBody>
      </p:sp>
      <p:sp>
        <p:nvSpPr>
          <p:cNvPr id="435" name="Google Shape;435;p22"/>
          <p:cNvSpPr/>
          <p:nvPr/>
        </p:nvSpPr>
        <p:spPr>
          <a:xfrm>
            <a:off x="4983772"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457200" algn="r" rtl="0">
              <a:lnSpc>
                <a:spcPct val="100000"/>
              </a:lnSpc>
              <a:spcBef>
                <a:spcPts val="0"/>
              </a:spcBef>
              <a:spcAft>
                <a:spcPts val="0"/>
              </a:spcAft>
              <a:buClr>
                <a:srgbClr val="000000"/>
              </a:buClr>
              <a:buSzPts val="700"/>
              <a:buFont typeface="Arial"/>
              <a:buNone/>
            </a:pPr>
            <a:r>
              <a:rPr lang="en-CA" sz="700" b="1" dirty="0"/>
              <a:t>Industry Overview</a:t>
            </a:r>
            <a:endParaRPr sz="700" b="1" i="0" u="none" strike="noStrike" cap="none" dirty="0">
              <a:latin typeface="Arial"/>
              <a:ea typeface="Arial"/>
              <a:cs typeface="Arial"/>
              <a:sym typeface="Arial"/>
            </a:endParaRPr>
          </a:p>
        </p:txBody>
      </p:sp>
      <p:sp>
        <p:nvSpPr>
          <p:cNvPr id="436" name="Google Shape;436;p22"/>
          <p:cNvSpPr/>
          <p:nvPr/>
        </p:nvSpPr>
        <p:spPr>
          <a:xfrm>
            <a:off x="784825" y="1192400"/>
            <a:ext cx="10413600" cy="4705500"/>
          </a:xfrm>
          <a:prstGeom prst="rect">
            <a:avLst/>
          </a:prstGeom>
          <a:solidFill>
            <a:schemeClr val="lt2"/>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endParaRPr sz="2800">
              <a:solidFill>
                <a:schemeClr val="dk1"/>
              </a:solidFill>
            </a:endParaRPr>
          </a:p>
          <a:p>
            <a:pPr marL="228600" lvl="0" indent="-228600" algn="l" rtl="0">
              <a:lnSpc>
                <a:spcPct val="150000"/>
              </a:lnSpc>
              <a:spcBef>
                <a:spcPts val="1000"/>
              </a:spcBef>
              <a:spcAft>
                <a:spcPts val="0"/>
              </a:spcAft>
              <a:buClr>
                <a:schemeClr val="dk1"/>
              </a:buClr>
              <a:buSzPts val="2800"/>
              <a:buChar char="●"/>
            </a:pPr>
            <a:r>
              <a:rPr lang="en-CA" sz="2800">
                <a:solidFill>
                  <a:schemeClr val="dk1"/>
                </a:solidFill>
              </a:rPr>
              <a:t>Merchandising</a:t>
            </a:r>
            <a:endParaRPr sz="2800">
              <a:solidFill>
                <a:schemeClr val="dk1"/>
              </a:solidFill>
            </a:endParaRPr>
          </a:p>
          <a:p>
            <a:pPr marL="228600" lvl="0" indent="-228600" algn="l" rtl="0">
              <a:lnSpc>
                <a:spcPct val="150000"/>
              </a:lnSpc>
              <a:spcBef>
                <a:spcPts val="1000"/>
              </a:spcBef>
              <a:spcAft>
                <a:spcPts val="0"/>
              </a:spcAft>
              <a:buClr>
                <a:schemeClr val="dk1"/>
              </a:buClr>
              <a:buSzPts val="2800"/>
              <a:buChar char="●"/>
            </a:pPr>
            <a:r>
              <a:rPr lang="en-CA" sz="2800">
                <a:solidFill>
                  <a:schemeClr val="dk1"/>
                </a:solidFill>
              </a:rPr>
              <a:t>New ways to brand IP video games etc</a:t>
            </a:r>
            <a:endParaRPr sz="2800">
              <a:solidFill>
                <a:schemeClr val="dk1"/>
              </a:solidFill>
            </a:endParaRPr>
          </a:p>
          <a:p>
            <a:pPr marL="228600" lvl="0" indent="0" algn="l" rtl="0">
              <a:lnSpc>
                <a:spcPct val="90000"/>
              </a:lnSpc>
              <a:spcBef>
                <a:spcPts val="1000"/>
              </a:spcBef>
              <a:spcAft>
                <a:spcPts val="0"/>
              </a:spcAft>
              <a:buNone/>
            </a:pPr>
            <a:endParaRPr sz="2800">
              <a:solidFill>
                <a:schemeClr val="dk1"/>
              </a:solidFill>
            </a:endParaRPr>
          </a:p>
        </p:txBody>
      </p:sp>
      <p:sp>
        <p:nvSpPr>
          <p:cNvPr id="437" name="Google Shape;437;p22"/>
          <p:cNvSpPr txBox="1"/>
          <p:nvPr/>
        </p:nvSpPr>
        <p:spPr>
          <a:xfrm>
            <a:off x="311700" y="297200"/>
            <a:ext cx="11608800" cy="8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CA" sz="2500" b="1"/>
              <a:t>Industry Overview: Trends in Revenue Sourcing Cont</a:t>
            </a:r>
            <a:endParaRPr sz="2500" b="0" i="0" u="none" strike="noStrike" cap="none">
              <a:solidFill>
                <a:srgbClr val="000000"/>
              </a:solidFill>
              <a:latin typeface="Arial"/>
              <a:ea typeface="Arial"/>
              <a:cs typeface="Arial"/>
              <a:sym typeface="Arial"/>
            </a:endParaRPr>
          </a:p>
        </p:txBody>
      </p:sp>
      <p:cxnSp>
        <p:nvCxnSpPr>
          <p:cNvPr id="438" name="Google Shape;438;p22"/>
          <p:cNvCxnSpPr>
            <a:stCxn id="437" idx="1"/>
          </p:cNvCxnSpPr>
          <p:nvPr/>
        </p:nvCxnSpPr>
        <p:spPr>
          <a:xfrm>
            <a:off x="311700" y="744800"/>
            <a:ext cx="11608800" cy="21900"/>
          </a:xfrm>
          <a:prstGeom prst="straightConnector1">
            <a:avLst/>
          </a:prstGeom>
          <a:noFill/>
          <a:ln w="9525" cap="flat" cmpd="sng">
            <a:solidFill>
              <a:srgbClr val="595959"/>
            </a:solidFill>
            <a:prstDash val="solid"/>
            <a:round/>
            <a:headEnd type="none" w="sm" len="sm"/>
            <a:tailEnd type="none" w="sm" len="sm"/>
          </a:ln>
        </p:spPr>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23"/>
          <p:cNvSpPr/>
          <p:nvPr/>
        </p:nvSpPr>
        <p:spPr>
          <a:xfrm>
            <a:off x="0" y="6198750"/>
            <a:ext cx="12192000" cy="659100"/>
          </a:xfrm>
          <a:prstGeom prst="rect">
            <a:avLst/>
          </a:prstGeom>
          <a:solidFill>
            <a:srgbClr val="6666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 name="Google Shape;445;p23"/>
          <p:cNvSpPr/>
          <p:nvPr/>
        </p:nvSpPr>
        <p:spPr>
          <a:xfrm>
            <a:off x="707347"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CA" sz="700" b="1">
                <a:solidFill>
                  <a:srgbClr val="FFFFFF"/>
                </a:solidFill>
              </a:rPr>
              <a:t>	</a:t>
            </a:r>
            <a:r>
              <a:rPr lang="en-CA" sz="700" b="1"/>
              <a:t>Agenda</a:t>
            </a:r>
            <a:endParaRPr sz="700" b="1" i="0" u="none" strike="noStrike" cap="none">
              <a:latin typeface="Arial"/>
              <a:ea typeface="Arial"/>
              <a:cs typeface="Arial"/>
              <a:sym typeface="Arial"/>
            </a:endParaRPr>
          </a:p>
        </p:txBody>
      </p:sp>
      <p:sp>
        <p:nvSpPr>
          <p:cNvPr id="446" name="Google Shape;446;p23"/>
          <p:cNvSpPr/>
          <p:nvPr/>
        </p:nvSpPr>
        <p:spPr>
          <a:xfrm>
            <a:off x="2845560"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CA" sz="700" b="1"/>
              <a:t>	History</a:t>
            </a:r>
            <a:endParaRPr sz="700" b="1" i="0" u="none" strike="noStrike" cap="none">
              <a:latin typeface="Arial"/>
              <a:ea typeface="Arial"/>
              <a:cs typeface="Arial"/>
              <a:sym typeface="Arial"/>
            </a:endParaRPr>
          </a:p>
        </p:txBody>
      </p:sp>
      <p:sp>
        <p:nvSpPr>
          <p:cNvPr id="447" name="Google Shape;447;p23"/>
          <p:cNvSpPr/>
          <p:nvPr/>
        </p:nvSpPr>
        <p:spPr>
          <a:xfrm>
            <a:off x="9235947" y="6303150"/>
            <a:ext cx="2015700" cy="450300"/>
          </a:xfrm>
          <a:prstGeom prst="chevron">
            <a:avLst>
              <a:gd name="adj" fmla="val 50000"/>
            </a:avLst>
          </a:prstGeom>
          <a:solidFill>
            <a:srgbClr val="EEEEE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CA" sz="700" b="1"/>
              <a:t>Trends</a:t>
            </a:r>
            <a:endParaRPr sz="700" b="1" i="0" u="none" strike="noStrike" cap="none">
              <a:solidFill>
                <a:srgbClr val="000000"/>
              </a:solidFill>
              <a:latin typeface="Arial"/>
              <a:ea typeface="Arial"/>
              <a:cs typeface="Arial"/>
              <a:sym typeface="Arial"/>
            </a:endParaRPr>
          </a:p>
        </p:txBody>
      </p:sp>
      <p:sp>
        <p:nvSpPr>
          <p:cNvPr id="448" name="Google Shape;448;p23"/>
          <p:cNvSpPr/>
          <p:nvPr/>
        </p:nvSpPr>
        <p:spPr>
          <a:xfrm>
            <a:off x="7121978" y="6303150"/>
            <a:ext cx="2015700" cy="450300"/>
          </a:xfrm>
          <a:prstGeom prst="chevron">
            <a:avLst>
              <a:gd name="adj" fmla="val 50000"/>
            </a:avLst>
          </a:prstGeom>
          <a:solidFill>
            <a:srgbClr val="CC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CA" sz="700" b="1">
                <a:solidFill>
                  <a:srgbClr val="FFFFFF"/>
                </a:solidFill>
              </a:rPr>
              <a:t>Business Model Overviews</a:t>
            </a:r>
            <a:endParaRPr sz="700" b="1" i="0" u="none" strike="noStrike" cap="none">
              <a:solidFill>
                <a:srgbClr val="FFFFFF"/>
              </a:solidFill>
              <a:latin typeface="Arial"/>
              <a:ea typeface="Arial"/>
              <a:cs typeface="Arial"/>
              <a:sym typeface="Arial"/>
            </a:endParaRPr>
          </a:p>
        </p:txBody>
      </p:sp>
      <p:sp>
        <p:nvSpPr>
          <p:cNvPr id="449" name="Google Shape;449;p23"/>
          <p:cNvSpPr/>
          <p:nvPr/>
        </p:nvSpPr>
        <p:spPr>
          <a:xfrm>
            <a:off x="4983772"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457200" algn="r" rtl="0">
              <a:lnSpc>
                <a:spcPct val="100000"/>
              </a:lnSpc>
              <a:spcBef>
                <a:spcPts val="0"/>
              </a:spcBef>
              <a:spcAft>
                <a:spcPts val="0"/>
              </a:spcAft>
              <a:buClr>
                <a:srgbClr val="000000"/>
              </a:buClr>
              <a:buSzPts val="700"/>
              <a:buFont typeface="Arial"/>
              <a:buNone/>
            </a:pPr>
            <a:r>
              <a:rPr lang="en-CA" sz="700" b="1" dirty="0"/>
              <a:t>Industry Overview</a:t>
            </a:r>
            <a:endParaRPr sz="700" b="1" i="0" u="none" strike="noStrike" cap="none" dirty="0">
              <a:latin typeface="Arial"/>
              <a:ea typeface="Arial"/>
              <a:cs typeface="Arial"/>
              <a:sym typeface="Arial"/>
            </a:endParaRPr>
          </a:p>
        </p:txBody>
      </p:sp>
      <p:sp>
        <p:nvSpPr>
          <p:cNvPr id="450" name="Google Shape;450;p23"/>
          <p:cNvSpPr txBox="1"/>
          <p:nvPr/>
        </p:nvSpPr>
        <p:spPr>
          <a:xfrm>
            <a:off x="311700" y="297200"/>
            <a:ext cx="11608800" cy="8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CA" sz="2500" b="1"/>
              <a:t>Industry Overview: Streaming Models</a:t>
            </a:r>
            <a:endParaRPr sz="2500" b="0" i="0" u="none" strike="noStrike" cap="none">
              <a:solidFill>
                <a:srgbClr val="000000"/>
              </a:solidFill>
              <a:latin typeface="Arial"/>
              <a:ea typeface="Arial"/>
              <a:cs typeface="Arial"/>
              <a:sym typeface="Arial"/>
            </a:endParaRPr>
          </a:p>
        </p:txBody>
      </p:sp>
      <p:cxnSp>
        <p:nvCxnSpPr>
          <p:cNvPr id="451" name="Google Shape;451;p23"/>
          <p:cNvCxnSpPr>
            <a:stCxn id="450" idx="1"/>
          </p:cNvCxnSpPr>
          <p:nvPr/>
        </p:nvCxnSpPr>
        <p:spPr>
          <a:xfrm>
            <a:off x="311700" y="744800"/>
            <a:ext cx="11608800" cy="21900"/>
          </a:xfrm>
          <a:prstGeom prst="straightConnector1">
            <a:avLst/>
          </a:prstGeom>
          <a:noFill/>
          <a:ln w="9525" cap="flat" cmpd="sng">
            <a:solidFill>
              <a:srgbClr val="595959"/>
            </a:solidFill>
            <a:prstDash val="solid"/>
            <a:round/>
            <a:headEnd type="none" w="sm" len="sm"/>
            <a:tailEnd type="none" w="sm" len="sm"/>
          </a:ln>
        </p:spPr>
      </p:cxnSp>
      <p:sp>
        <p:nvSpPr>
          <p:cNvPr id="452" name="Google Shape;452;p23"/>
          <p:cNvSpPr/>
          <p:nvPr/>
        </p:nvSpPr>
        <p:spPr>
          <a:xfrm>
            <a:off x="707350" y="1680021"/>
            <a:ext cx="8430000" cy="3987300"/>
          </a:xfrm>
          <a:prstGeom prst="rect">
            <a:avLst/>
          </a:prstGeom>
          <a:solidFill>
            <a:schemeClr val="lt2"/>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342900" lvl="0" indent="-342900" algn="l" rtl="0">
              <a:lnSpc>
                <a:spcPct val="107000"/>
              </a:lnSpc>
              <a:spcBef>
                <a:spcPts val="1800"/>
              </a:spcBef>
              <a:spcAft>
                <a:spcPts val="0"/>
              </a:spcAft>
              <a:buClr>
                <a:schemeClr val="dk1"/>
              </a:buClr>
              <a:buSzPts val="2800"/>
              <a:buChar char="●"/>
            </a:pPr>
            <a:r>
              <a:rPr lang="en-CA" sz="2800">
                <a:solidFill>
                  <a:schemeClr val="dk1"/>
                </a:solidFill>
              </a:rPr>
              <a:t>Typical pay per view structure</a:t>
            </a:r>
            <a:endParaRPr sz="2800">
              <a:solidFill>
                <a:schemeClr val="dk1"/>
              </a:solidFill>
            </a:endParaRPr>
          </a:p>
          <a:p>
            <a:pPr marL="342900" lvl="0" indent="-342900" algn="l" rtl="0">
              <a:lnSpc>
                <a:spcPct val="107000"/>
              </a:lnSpc>
              <a:spcBef>
                <a:spcPts val="1800"/>
              </a:spcBef>
              <a:spcAft>
                <a:spcPts val="0"/>
              </a:spcAft>
              <a:buClr>
                <a:schemeClr val="dk1"/>
              </a:buClr>
              <a:buSzPts val="2800"/>
              <a:buChar char="●"/>
            </a:pPr>
            <a:r>
              <a:rPr lang="en-CA" sz="2800">
                <a:solidFill>
                  <a:schemeClr val="dk1"/>
                </a:solidFill>
              </a:rPr>
              <a:t>Content behind paywall</a:t>
            </a:r>
            <a:endParaRPr sz="2800">
              <a:solidFill>
                <a:schemeClr val="dk1"/>
              </a:solidFill>
            </a:endParaRPr>
          </a:p>
          <a:p>
            <a:pPr marL="342900" lvl="0" indent="-342900" algn="l" rtl="0">
              <a:lnSpc>
                <a:spcPct val="107000"/>
              </a:lnSpc>
              <a:spcBef>
                <a:spcPts val="1800"/>
              </a:spcBef>
              <a:spcAft>
                <a:spcPts val="0"/>
              </a:spcAft>
              <a:buClr>
                <a:schemeClr val="dk1"/>
              </a:buClr>
              <a:buSzPts val="2800"/>
              <a:buChar char="●"/>
            </a:pPr>
            <a:r>
              <a:rPr lang="en-CA" sz="2800">
                <a:solidFill>
                  <a:schemeClr val="dk1"/>
                </a:solidFill>
              </a:rPr>
              <a:t>Pay for individual items of content</a:t>
            </a:r>
            <a:endParaRPr sz="2800">
              <a:solidFill>
                <a:schemeClr val="dk1"/>
              </a:solidFill>
            </a:endParaRPr>
          </a:p>
          <a:p>
            <a:pPr marL="742950" lvl="1" indent="-285750" algn="l" rtl="0">
              <a:lnSpc>
                <a:spcPct val="107000"/>
              </a:lnSpc>
              <a:spcBef>
                <a:spcPts val="1300"/>
              </a:spcBef>
              <a:spcAft>
                <a:spcPts val="0"/>
              </a:spcAft>
              <a:buClr>
                <a:schemeClr val="dk1"/>
              </a:buClr>
              <a:buSzPts val="2800"/>
              <a:buChar char="○"/>
            </a:pPr>
            <a:r>
              <a:rPr lang="en-CA" sz="2800">
                <a:solidFill>
                  <a:schemeClr val="dk1"/>
                </a:solidFill>
              </a:rPr>
              <a:t>Download to own or download to rent options</a:t>
            </a:r>
            <a:endParaRPr sz="2800"/>
          </a:p>
        </p:txBody>
      </p:sp>
      <p:sp>
        <p:nvSpPr>
          <p:cNvPr id="453" name="Google Shape;453;p23"/>
          <p:cNvSpPr/>
          <p:nvPr/>
        </p:nvSpPr>
        <p:spPr>
          <a:xfrm>
            <a:off x="707726" y="1192400"/>
            <a:ext cx="8430000" cy="602400"/>
          </a:xfrm>
          <a:prstGeom prst="rect">
            <a:avLst/>
          </a:prstGeom>
          <a:solidFill>
            <a:srgbClr val="666666"/>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CA" b="1">
                <a:solidFill>
                  <a:schemeClr val="lt1"/>
                </a:solidFill>
                <a:latin typeface="Times New Roman"/>
                <a:ea typeface="Times New Roman"/>
                <a:cs typeface="Times New Roman"/>
                <a:sym typeface="Times New Roman"/>
              </a:rPr>
              <a:t>Transaction VOD</a:t>
            </a:r>
            <a:endParaRPr b="1" u="sng">
              <a:solidFill>
                <a:schemeClr val="lt1"/>
              </a:solidFill>
              <a:latin typeface="Times New Roman"/>
              <a:ea typeface="Times New Roman"/>
              <a:cs typeface="Times New Roman"/>
              <a:sym typeface="Times New Roman"/>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24"/>
          <p:cNvSpPr/>
          <p:nvPr/>
        </p:nvSpPr>
        <p:spPr>
          <a:xfrm>
            <a:off x="0" y="6198750"/>
            <a:ext cx="12192000" cy="659100"/>
          </a:xfrm>
          <a:prstGeom prst="rect">
            <a:avLst/>
          </a:prstGeom>
          <a:solidFill>
            <a:srgbClr val="6666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 name="Google Shape;460;p24"/>
          <p:cNvSpPr/>
          <p:nvPr/>
        </p:nvSpPr>
        <p:spPr>
          <a:xfrm>
            <a:off x="707347"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CA" sz="700" b="1">
                <a:solidFill>
                  <a:srgbClr val="FFFFFF"/>
                </a:solidFill>
              </a:rPr>
              <a:t>	</a:t>
            </a:r>
            <a:r>
              <a:rPr lang="en-CA" sz="700" b="1"/>
              <a:t>Agenda</a:t>
            </a:r>
            <a:endParaRPr sz="700" b="1" i="0" u="none" strike="noStrike" cap="none">
              <a:latin typeface="Arial"/>
              <a:ea typeface="Arial"/>
              <a:cs typeface="Arial"/>
              <a:sym typeface="Arial"/>
            </a:endParaRPr>
          </a:p>
        </p:txBody>
      </p:sp>
      <p:sp>
        <p:nvSpPr>
          <p:cNvPr id="461" name="Google Shape;461;p24"/>
          <p:cNvSpPr/>
          <p:nvPr/>
        </p:nvSpPr>
        <p:spPr>
          <a:xfrm>
            <a:off x="2845560"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CA" sz="700" b="1"/>
              <a:t>	History</a:t>
            </a:r>
            <a:endParaRPr sz="700" b="1" i="0" u="none" strike="noStrike" cap="none">
              <a:latin typeface="Arial"/>
              <a:ea typeface="Arial"/>
              <a:cs typeface="Arial"/>
              <a:sym typeface="Arial"/>
            </a:endParaRPr>
          </a:p>
        </p:txBody>
      </p:sp>
      <p:sp>
        <p:nvSpPr>
          <p:cNvPr id="462" name="Google Shape;462;p24"/>
          <p:cNvSpPr/>
          <p:nvPr/>
        </p:nvSpPr>
        <p:spPr>
          <a:xfrm>
            <a:off x="9235947" y="6303150"/>
            <a:ext cx="2015700" cy="450300"/>
          </a:xfrm>
          <a:prstGeom prst="chevron">
            <a:avLst>
              <a:gd name="adj" fmla="val 50000"/>
            </a:avLst>
          </a:prstGeom>
          <a:solidFill>
            <a:srgbClr val="EEEEE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CA" sz="700" b="1"/>
              <a:t>Trends</a:t>
            </a:r>
            <a:endParaRPr sz="700" b="1" i="0" u="none" strike="noStrike" cap="none">
              <a:solidFill>
                <a:srgbClr val="000000"/>
              </a:solidFill>
              <a:latin typeface="Arial"/>
              <a:ea typeface="Arial"/>
              <a:cs typeface="Arial"/>
              <a:sym typeface="Arial"/>
            </a:endParaRPr>
          </a:p>
        </p:txBody>
      </p:sp>
      <p:sp>
        <p:nvSpPr>
          <p:cNvPr id="463" name="Google Shape;463;p24"/>
          <p:cNvSpPr/>
          <p:nvPr/>
        </p:nvSpPr>
        <p:spPr>
          <a:xfrm>
            <a:off x="7121978" y="6303150"/>
            <a:ext cx="2015700" cy="450300"/>
          </a:xfrm>
          <a:prstGeom prst="chevron">
            <a:avLst>
              <a:gd name="adj" fmla="val 50000"/>
            </a:avLst>
          </a:prstGeom>
          <a:solidFill>
            <a:srgbClr val="CC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CA" sz="700" b="1">
                <a:solidFill>
                  <a:srgbClr val="FFFFFF"/>
                </a:solidFill>
              </a:rPr>
              <a:t>Business Model Overviews</a:t>
            </a:r>
            <a:endParaRPr sz="700" b="1" i="0" u="none" strike="noStrike" cap="none">
              <a:solidFill>
                <a:srgbClr val="FFFFFF"/>
              </a:solidFill>
              <a:latin typeface="Arial"/>
              <a:ea typeface="Arial"/>
              <a:cs typeface="Arial"/>
              <a:sym typeface="Arial"/>
            </a:endParaRPr>
          </a:p>
        </p:txBody>
      </p:sp>
      <p:sp>
        <p:nvSpPr>
          <p:cNvPr id="464" name="Google Shape;464;p24"/>
          <p:cNvSpPr/>
          <p:nvPr/>
        </p:nvSpPr>
        <p:spPr>
          <a:xfrm>
            <a:off x="4983772"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457200" algn="r" rtl="0">
              <a:lnSpc>
                <a:spcPct val="100000"/>
              </a:lnSpc>
              <a:spcBef>
                <a:spcPts val="0"/>
              </a:spcBef>
              <a:spcAft>
                <a:spcPts val="0"/>
              </a:spcAft>
              <a:buClr>
                <a:srgbClr val="000000"/>
              </a:buClr>
              <a:buSzPts val="700"/>
              <a:buFont typeface="Arial"/>
              <a:buNone/>
            </a:pPr>
            <a:r>
              <a:rPr lang="en-CA" sz="700" b="1" dirty="0"/>
              <a:t>Industry Overview</a:t>
            </a:r>
            <a:endParaRPr sz="700" b="1" i="0" u="none" strike="noStrike" cap="none" dirty="0">
              <a:latin typeface="Arial"/>
              <a:ea typeface="Arial"/>
              <a:cs typeface="Arial"/>
              <a:sym typeface="Arial"/>
            </a:endParaRPr>
          </a:p>
        </p:txBody>
      </p:sp>
      <p:sp>
        <p:nvSpPr>
          <p:cNvPr id="465" name="Google Shape;465;p24"/>
          <p:cNvSpPr/>
          <p:nvPr/>
        </p:nvSpPr>
        <p:spPr>
          <a:xfrm>
            <a:off x="707350" y="1679159"/>
            <a:ext cx="8430000" cy="3987300"/>
          </a:xfrm>
          <a:prstGeom prst="rect">
            <a:avLst/>
          </a:prstGeom>
          <a:solidFill>
            <a:schemeClr val="lt2"/>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342900" lvl="0" indent="-342900" algn="l" rtl="0">
              <a:lnSpc>
                <a:spcPct val="107000"/>
              </a:lnSpc>
              <a:spcBef>
                <a:spcPts val="1800"/>
              </a:spcBef>
              <a:spcAft>
                <a:spcPts val="0"/>
              </a:spcAft>
              <a:buClr>
                <a:schemeClr val="dk1"/>
              </a:buClr>
              <a:buSzPts val="2800"/>
              <a:buChar char="●"/>
            </a:pPr>
            <a:r>
              <a:rPr lang="en-CA" sz="2800">
                <a:solidFill>
                  <a:schemeClr val="dk1"/>
                </a:solidFill>
              </a:rPr>
              <a:t>Standard Monthly Subscription Model</a:t>
            </a:r>
            <a:endParaRPr sz="2800">
              <a:solidFill>
                <a:schemeClr val="dk1"/>
              </a:solidFill>
            </a:endParaRPr>
          </a:p>
          <a:p>
            <a:pPr marL="342900" lvl="0" indent="-342900" algn="l" rtl="0">
              <a:lnSpc>
                <a:spcPct val="107000"/>
              </a:lnSpc>
              <a:spcBef>
                <a:spcPts val="1800"/>
              </a:spcBef>
              <a:spcAft>
                <a:spcPts val="0"/>
              </a:spcAft>
              <a:buClr>
                <a:schemeClr val="dk1"/>
              </a:buClr>
              <a:buSzPts val="2800"/>
              <a:buChar char="●"/>
            </a:pPr>
            <a:r>
              <a:rPr lang="en-CA" sz="2800">
                <a:solidFill>
                  <a:schemeClr val="dk1"/>
                </a:solidFill>
              </a:rPr>
              <a:t>Large Access to Catalog</a:t>
            </a:r>
            <a:endParaRPr sz="2800">
              <a:solidFill>
                <a:schemeClr val="dk1"/>
              </a:solidFill>
            </a:endParaRPr>
          </a:p>
          <a:p>
            <a:pPr marL="342900" lvl="0" indent="-342900" algn="l" rtl="0">
              <a:lnSpc>
                <a:spcPct val="107000"/>
              </a:lnSpc>
              <a:spcBef>
                <a:spcPts val="1800"/>
              </a:spcBef>
              <a:spcAft>
                <a:spcPts val="0"/>
              </a:spcAft>
              <a:buClr>
                <a:schemeClr val="dk1"/>
              </a:buClr>
              <a:buSzPts val="2800"/>
              <a:buChar char="●"/>
            </a:pPr>
            <a:r>
              <a:rPr lang="en-CA" sz="2800">
                <a:solidFill>
                  <a:schemeClr val="dk1"/>
                </a:solidFill>
              </a:rPr>
              <a:t>Cancel Anytime</a:t>
            </a:r>
            <a:endParaRPr sz="2800">
              <a:solidFill>
                <a:schemeClr val="dk1"/>
              </a:solidFill>
            </a:endParaRPr>
          </a:p>
        </p:txBody>
      </p:sp>
      <p:sp>
        <p:nvSpPr>
          <p:cNvPr id="466" name="Google Shape;466;p24"/>
          <p:cNvSpPr/>
          <p:nvPr/>
        </p:nvSpPr>
        <p:spPr>
          <a:xfrm>
            <a:off x="707726" y="1191538"/>
            <a:ext cx="8430000" cy="602400"/>
          </a:xfrm>
          <a:prstGeom prst="rect">
            <a:avLst/>
          </a:prstGeom>
          <a:solidFill>
            <a:srgbClr val="666666"/>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CA" b="1">
                <a:solidFill>
                  <a:schemeClr val="lt1"/>
                </a:solidFill>
                <a:latin typeface="Times New Roman"/>
                <a:ea typeface="Times New Roman"/>
                <a:cs typeface="Times New Roman"/>
                <a:sym typeface="Times New Roman"/>
              </a:rPr>
              <a:t>Subscription VOD</a:t>
            </a:r>
            <a:endParaRPr b="1" u="sng">
              <a:solidFill>
                <a:schemeClr val="lt1"/>
              </a:solidFill>
              <a:latin typeface="Times New Roman"/>
              <a:ea typeface="Times New Roman"/>
              <a:cs typeface="Times New Roman"/>
              <a:sym typeface="Times New Roman"/>
            </a:endParaRPr>
          </a:p>
        </p:txBody>
      </p:sp>
      <p:sp>
        <p:nvSpPr>
          <p:cNvPr id="467" name="Google Shape;467;p24"/>
          <p:cNvSpPr txBox="1"/>
          <p:nvPr/>
        </p:nvSpPr>
        <p:spPr>
          <a:xfrm>
            <a:off x="311700" y="297200"/>
            <a:ext cx="11608800" cy="8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CA" sz="2500" b="1"/>
              <a:t>Industry Overview: Streaming Models</a:t>
            </a:r>
            <a:endParaRPr sz="2500" b="0" i="0" u="none" strike="noStrike" cap="none">
              <a:solidFill>
                <a:srgbClr val="000000"/>
              </a:solidFill>
              <a:latin typeface="Arial"/>
              <a:ea typeface="Arial"/>
              <a:cs typeface="Arial"/>
              <a:sym typeface="Arial"/>
            </a:endParaRPr>
          </a:p>
        </p:txBody>
      </p:sp>
      <p:cxnSp>
        <p:nvCxnSpPr>
          <p:cNvPr id="468" name="Google Shape;468;p24"/>
          <p:cNvCxnSpPr>
            <a:stCxn id="467" idx="1"/>
          </p:cNvCxnSpPr>
          <p:nvPr/>
        </p:nvCxnSpPr>
        <p:spPr>
          <a:xfrm>
            <a:off x="311700" y="744800"/>
            <a:ext cx="11608800" cy="21900"/>
          </a:xfrm>
          <a:prstGeom prst="straightConnector1">
            <a:avLst/>
          </a:prstGeom>
          <a:noFill/>
          <a:ln w="9525" cap="flat" cmpd="sng">
            <a:solidFill>
              <a:srgbClr val="595959"/>
            </a:solidFill>
            <a:prstDash val="solid"/>
            <a:round/>
            <a:headEnd type="none" w="sm" len="sm"/>
            <a:tailEnd type="none" w="sm" len="sm"/>
          </a:ln>
        </p:spPr>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25"/>
          <p:cNvSpPr/>
          <p:nvPr/>
        </p:nvSpPr>
        <p:spPr>
          <a:xfrm>
            <a:off x="0" y="6198750"/>
            <a:ext cx="12192000" cy="659100"/>
          </a:xfrm>
          <a:prstGeom prst="rect">
            <a:avLst/>
          </a:prstGeom>
          <a:solidFill>
            <a:srgbClr val="6666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 name="Google Shape;475;p25"/>
          <p:cNvSpPr/>
          <p:nvPr/>
        </p:nvSpPr>
        <p:spPr>
          <a:xfrm>
            <a:off x="707347"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CA" sz="700" b="1">
                <a:solidFill>
                  <a:srgbClr val="FFFFFF"/>
                </a:solidFill>
              </a:rPr>
              <a:t>	</a:t>
            </a:r>
            <a:r>
              <a:rPr lang="en-CA" sz="700" b="1"/>
              <a:t>Agenda</a:t>
            </a:r>
            <a:endParaRPr sz="700" b="1" i="0" u="none" strike="noStrike" cap="none">
              <a:latin typeface="Arial"/>
              <a:ea typeface="Arial"/>
              <a:cs typeface="Arial"/>
              <a:sym typeface="Arial"/>
            </a:endParaRPr>
          </a:p>
        </p:txBody>
      </p:sp>
      <p:sp>
        <p:nvSpPr>
          <p:cNvPr id="476" name="Google Shape;476;p25"/>
          <p:cNvSpPr/>
          <p:nvPr/>
        </p:nvSpPr>
        <p:spPr>
          <a:xfrm>
            <a:off x="2845560"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CA" sz="700" b="1"/>
              <a:t>	History</a:t>
            </a:r>
            <a:endParaRPr sz="700" b="1" i="0" u="none" strike="noStrike" cap="none">
              <a:latin typeface="Arial"/>
              <a:ea typeface="Arial"/>
              <a:cs typeface="Arial"/>
              <a:sym typeface="Arial"/>
            </a:endParaRPr>
          </a:p>
        </p:txBody>
      </p:sp>
      <p:sp>
        <p:nvSpPr>
          <p:cNvPr id="477" name="Google Shape;477;p25"/>
          <p:cNvSpPr/>
          <p:nvPr/>
        </p:nvSpPr>
        <p:spPr>
          <a:xfrm>
            <a:off x="9235947" y="6303150"/>
            <a:ext cx="2015700" cy="450300"/>
          </a:xfrm>
          <a:prstGeom prst="chevron">
            <a:avLst>
              <a:gd name="adj" fmla="val 50000"/>
            </a:avLst>
          </a:prstGeom>
          <a:solidFill>
            <a:srgbClr val="EEEEE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CA" sz="700" b="1"/>
              <a:t>Trends</a:t>
            </a:r>
            <a:endParaRPr sz="700" b="1" i="0" u="none" strike="noStrike" cap="none">
              <a:solidFill>
                <a:srgbClr val="000000"/>
              </a:solidFill>
              <a:latin typeface="Arial"/>
              <a:ea typeface="Arial"/>
              <a:cs typeface="Arial"/>
              <a:sym typeface="Arial"/>
            </a:endParaRPr>
          </a:p>
        </p:txBody>
      </p:sp>
      <p:sp>
        <p:nvSpPr>
          <p:cNvPr id="478" name="Google Shape;478;p25"/>
          <p:cNvSpPr/>
          <p:nvPr/>
        </p:nvSpPr>
        <p:spPr>
          <a:xfrm>
            <a:off x="7121978" y="6303150"/>
            <a:ext cx="2015700" cy="450300"/>
          </a:xfrm>
          <a:prstGeom prst="chevron">
            <a:avLst>
              <a:gd name="adj" fmla="val 50000"/>
            </a:avLst>
          </a:prstGeom>
          <a:solidFill>
            <a:srgbClr val="CC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CA" sz="700" b="1">
                <a:solidFill>
                  <a:srgbClr val="FFFFFF"/>
                </a:solidFill>
              </a:rPr>
              <a:t>Business Model Overviews</a:t>
            </a:r>
            <a:endParaRPr sz="700" b="1" i="0" u="none" strike="noStrike" cap="none">
              <a:solidFill>
                <a:srgbClr val="FFFFFF"/>
              </a:solidFill>
              <a:latin typeface="Arial"/>
              <a:ea typeface="Arial"/>
              <a:cs typeface="Arial"/>
              <a:sym typeface="Arial"/>
            </a:endParaRPr>
          </a:p>
        </p:txBody>
      </p:sp>
      <p:sp>
        <p:nvSpPr>
          <p:cNvPr id="479" name="Google Shape;479;p25"/>
          <p:cNvSpPr/>
          <p:nvPr/>
        </p:nvSpPr>
        <p:spPr>
          <a:xfrm>
            <a:off x="4983772"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457200" algn="r" rtl="0">
              <a:lnSpc>
                <a:spcPct val="100000"/>
              </a:lnSpc>
              <a:spcBef>
                <a:spcPts val="0"/>
              </a:spcBef>
              <a:spcAft>
                <a:spcPts val="0"/>
              </a:spcAft>
              <a:buClr>
                <a:srgbClr val="000000"/>
              </a:buClr>
              <a:buSzPts val="700"/>
              <a:buFont typeface="Arial"/>
              <a:buNone/>
            </a:pPr>
            <a:r>
              <a:rPr lang="en-CA" sz="700" b="1" dirty="0"/>
              <a:t>Industry Overview</a:t>
            </a:r>
            <a:endParaRPr sz="700" b="1" i="0" u="none" strike="noStrike" cap="none" dirty="0">
              <a:latin typeface="Arial"/>
              <a:ea typeface="Arial"/>
              <a:cs typeface="Arial"/>
              <a:sym typeface="Arial"/>
            </a:endParaRPr>
          </a:p>
        </p:txBody>
      </p:sp>
      <p:sp>
        <p:nvSpPr>
          <p:cNvPr id="480" name="Google Shape;480;p25"/>
          <p:cNvSpPr/>
          <p:nvPr/>
        </p:nvSpPr>
        <p:spPr>
          <a:xfrm>
            <a:off x="707350" y="1679159"/>
            <a:ext cx="8430000" cy="3987300"/>
          </a:xfrm>
          <a:prstGeom prst="rect">
            <a:avLst/>
          </a:prstGeom>
          <a:solidFill>
            <a:schemeClr val="lt2"/>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342900" lvl="0" indent="-342900" algn="l" rtl="0">
              <a:lnSpc>
                <a:spcPct val="107000"/>
              </a:lnSpc>
              <a:spcBef>
                <a:spcPts val="1800"/>
              </a:spcBef>
              <a:spcAft>
                <a:spcPts val="0"/>
              </a:spcAft>
              <a:buClr>
                <a:schemeClr val="dk1"/>
              </a:buClr>
              <a:buSzPts val="2800"/>
              <a:buChar char="●"/>
            </a:pPr>
            <a:r>
              <a:rPr lang="en-CA" sz="2800">
                <a:solidFill>
                  <a:schemeClr val="dk1"/>
                </a:solidFill>
              </a:rPr>
              <a:t>Video on Demand Supported by Ads</a:t>
            </a:r>
            <a:endParaRPr sz="2800">
              <a:solidFill>
                <a:schemeClr val="dk1"/>
              </a:solidFill>
            </a:endParaRPr>
          </a:p>
          <a:p>
            <a:pPr marL="342900" lvl="0" indent="-342900" algn="l" rtl="0">
              <a:lnSpc>
                <a:spcPct val="107000"/>
              </a:lnSpc>
              <a:spcBef>
                <a:spcPts val="1800"/>
              </a:spcBef>
              <a:spcAft>
                <a:spcPts val="0"/>
              </a:spcAft>
              <a:buClr>
                <a:schemeClr val="dk1"/>
              </a:buClr>
              <a:buSzPts val="2800"/>
              <a:buChar char="●"/>
            </a:pPr>
            <a:r>
              <a:rPr lang="en-CA" sz="2800">
                <a:solidFill>
                  <a:schemeClr val="dk1"/>
                </a:solidFill>
              </a:rPr>
              <a:t>Free to end user</a:t>
            </a:r>
            <a:endParaRPr sz="2800">
              <a:solidFill>
                <a:schemeClr val="dk1"/>
              </a:solidFill>
            </a:endParaRPr>
          </a:p>
        </p:txBody>
      </p:sp>
      <p:sp>
        <p:nvSpPr>
          <p:cNvPr id="481" name="Google Shape;481;p25"/>
          <p:cNvSpPr/>
          <p:nvPr/>
        </p:nvSpPr>
        <p:spPr>
          <a:xfrm>
            <a:off x="707726" y="1191538"/>
            <a:ext cx="8430000" cy="602400"/>
          </a:xfrm>
          <a:prstGeom prst="rect">
            <a:avLst/>
          </a:prstGeom>
          <a:solidFill>
            <a:srgbClr val="666666"/>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CA" b="1">
                <a:solidFill>
                  <a:schemeClr val="lt1"/>
                </a:solidFill>
                <a:latin typeface="Times New Roman"/>
                <a:ea typeface="Times New Roman"/>
                <a:cs typeface="Times New Roman"/>
                <a:sym typeface="Times New Roman"/>
              </a:rPr>
              <a:t>Ad-Supported VOD</a:t>
            </a:r>
            <a:endParaRPr b="1" u="sng">
              <a:solidFill>
                <a:schemeClr val="lt1"/>
              </a:solidFill>
              <a:latin typeface="Times New Roman"/>
              <a:ea typeface="Times New Roman"/>
              <a:cs typeface="Times New Roman"/>
              <a:sym typeface="Times New Roman"/>
            </a:endParaRPr>
          </a:p>
        </p:txBody>
      </p:sp>
      <p:sp>
        <p:nvSpPr>
          <p:cNvPr id="482" name="Google Shape;482;p25"/>
          <p:cNvSpPr txBox="1"/>
          <p:nvPr/>
        </p:nvSpPr>
        <p:spPr>
          <a:xfrm>
            <a:off x="311700" y="297200"/>
            <a:ext cx="11608800" cy="8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CA" sz="2500" b="1"/>
              <a:t>Industry Overview: Streaming Models</a:t>
            </a:r>
            <a:endParaRPr sz="2500" b="0" i="0" u="none" strike="noStrike" cap="none">
              <a:solidFill>
                <a:srgbClr val="000000"/>
              </a:solidFill>
              <a:latin typeface="Arial"/>
              <a:ea typeface="Arial"/>
              <a:cs typeface="Arial"/>
              <a:sym typeface="Arial"/>
            </a:endParaRPr>
          </a:p>
        </p:txBody>
      </p:sp>
      <p:cxnSp>
        <p:nvCxnSpPr>
          <p:cNvPr id="483" name="Google Shape;483;p25"/>
          <p:cNvCxnSpPr>
            <a:stCxn id="482" idx="1"/>
          </p:cNvCxnSpPr>
          <p:nvPr/>
        </p:nvCxnSpPr>
        <p:spPr>
          <a:xfrm>
            <a:off x="311700" y="744800"/>
            <a:ext cx="11608800" cy="21900"/>
          </a:xfrm>
          <a:prstGeom prst="straightConnector1">
            <a:avLst/>
          </a:prstGeom>
          <a:noFill/>
          <a:ln w="9525" cap="flat" cmpd="sng">
            <a:solidFill>
              <a:srgbClr val="595959"/>
            </a:solidFill>
            <a:prstDash val="solid"/>
            <a:round/>
            <a:headEnd type="none" w="sm" len="sm"/>
            <a:tailEnd type="none" w="sm" len="sm"/>
          </a:ln>
        </p:spPr>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26"/>
          <p:cNvSpPr/>
          <p:nvPr/>
        </p:nvSpPr>
        <p:spPr>
          <a:xfrm>
            <a:off x="0" y="6198750"/>
            <a:ext cx="12192000" cy="659100"/>
          </a:xfrm>
          <a:prstGeom prst="rect">
            <a:avLst/>
          </a:prstGeom>
          <a:solidFill>
            <a:srgbClr val="6666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 name="Google Shape;489;p26"/>
          <p:cNvSpPr/>
          <p:nvPr/>
        </p:nvSpPr>
        <p:spPr>
          <a:xfrm>
            <a:off x="707347"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CA" sz="700" b="1">
                <a:solidFill>
                  <a:srgbClr val="FFFFFF"/>
                </a:solidFill>
              </a:rPr>
              <a:t>	</a:t>
            </a:r>
            <a:r>
              <a:rPr lang="en-CA" sz="700" b="1"/>
              <a:t>Agenda</a:t>
            </a:r>
            <a:endParaRPr sz="700" b="1" i="0" u="none" strike="noStrike" cap="none">
              <a:latin typeface="Arial"/>
              <a:ea typeface="Arial"/>
              <a:cs typeface="Arial"/>
              <a:sym typeface="Arial"/>
            </a:endParaRPr>
          </a:p>
        </p:txBody>
      </p:sp>
      <p:sp>
        <p:nvSpPr>
          <p:cNvPr id="490" name="Google Shape;490;p26"/>
          <p:cNvSpPr/>
          <p:nvPr/>
        </p:nvSpPr>
        <p:spPr>
          <a:xfrm>
            <a:off x="2845560"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CA" sz="700" b="1"/>
              <a:t>	History</a:t>
            </a:r>
            <a:endParaRPr sz="700" b="1" i="0" u="none" strike="noStrike" cap="none">
              <a:latin typeface="Arial"/>
              <a:ea typeface="Arial"/>
              <a:cs typeface="Arial"/>
              <a:sym typeface="Arial"/>
            </a:endParaRPr>
          </a:p>
        </p:txBody>
      </p:sp>
      <p:sp>
        <p:nvSpPr>
          <p:cNvPr id="491" name="Google Shape;491;p26"/>
          <p:cNvSpPr/>
          <p:nvPr/>
        </p:nvSpPr>
        <p:spPr>
          <a:xfrm>
            <a:off x="9235947" y="6303150"/>
            <a:ext cx="2015700" cy="450300"/>
          </a:xfrm>
          <a:prstGeom prst="chevron">
            <a:avLst>
              <a:gd name="adj" fmla="val 50000"/>
            </a:avLst>
          </a:prstGeom>
          <a:solidFill>
            <a:srgbClr val="EEEEE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CA" sz="700" b="1"/>
              <a:t>Trends</a:t>
            </a:r>
            <a:endParaRPr sz="700" b="1" i="0" u="none" strike="noStrike" cap="none">
              <a:solidFill>
                <a:srgbClr val="000000"/>
              </a:solidFill>
              <a:latin typeface="Arial"/>
              <a:ea typeface="Arial"/>
              <a:cs typeface="Arial"/>
              <a:sym typeface="Arial"/>
            </a:endParaRPr>
          </a:p>
        </p:txBody>
      </p:sp>
      <p:sp>
        <p:nvSpPr>
          <p:cNvPr id="492" name="Google Shape;492;p26"/>
          <p:cNvSpPr/>
          <p:nvPr/>
        </p:nvSpPr>
        <p:spPr>
          <a:xfrm>
            <a:off x="7121978" y="6303150"/>
            <a:ext cx="2015700" cy="450300"/>
          </a:xfrm>
          <a:prstGeom prst="chevron">
            <a:avLst>
              <a:gd name="adj" fmla="val 50000"/>
            </a:avLst>
          </a:prstGeom>
          <a:solidFill>
            <a:srgbClr val="CC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CA" sz="700" b="1">
                <a:solidFill>
                  <a:srgbClr val="FFFFFF"/>
                </a:solidFill>
              </a:rPr>
              <a:t>Business Model Overviews</a:t>
            </a:r>
            <a:endParaRPr sz="700" b="1" i="0" u="none" strike="noStrike" cap="none">
              <a:solidFill>
                <a:srgbClr val="FFFFFF"/>
              </a:solidFill>
              <a:latin typeface="Arial"/>
              <a:ea typeface="Arial"/>
              <a:cs typeface="Arial"/>
              <a:sym typeface="Arial"/>
            </a:endParaRPr>
          </a:p>
        </p:txBody>
      </p:sp>
      <p:sp>
        <p:nvSpPr>
          <p:cNvPr id="493" name="Google Shape;493;p26"/>
          <p:cNvSpPr/>
          <p:nvPr/>
        </p:nvSpPr>
        <p:spPr>
          <a:xfrm>
            <a:off x="4983772"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457200" algn="r" rtl="0">
              <a:lnSpc>
                <a:spcPct val="100000"/>
              </a:lnSpc>
              <a:spcBef>
                <a:spcPts val="0"/>
              </a:spcBef>
              <a:spcAft>
                <a:spcPts val="0"/>
              </a:spcAft>
              <a:buClr>
                <a:srgbClr val="000000"/>
              </a:buClr>
              <a:buSzPts val="700"/>
              <a:buFont typeface="Arial"/>
              <a:buNone/>
            </a:pPr>
            <a:r>
              <a:rPr lang="en-CA" sz="700" b="1" dirty="0"/>
              <a:t>Industry Overview</a:t>
            </a:r>
            <a:endParaRPr sz="700" b="1" i="0" u="none" strike="noStrike" cap="none" dirty="0">
              <a:latin typeface="Arial"/>
              <a:ea typeface="Arial"/>
              <a:cs typeface="Arial"/>
              <a:sym typeface="Arial"/>
            </a:endParaRPr>
          </a:p>
        </p:txBody>
      </p:sp>
      <p:sp>
        <p:nvSpPr>
          <p:cNvPr id="494" name="Google Shape;494;p26"/>
          <p:cNvSpPr txBox="1"/>
          <p:nvPr/>
        </p:nvSpPr>
        <p:spPr>
          <a:xfrm>
            <a:off x="311700" y="297200"/>
            <a:ext cx="11608800" cy="8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CA" sz="2500" b="1"/>
              <a:t>Industry Overview: Streaming Models</a:t>
            </a:r>
            <a:endParaRPr sz="2500" b="0" i="0" u="none" strike="noStrike" cap="none">
              <a:solidFill>
                <a:srgbClr val="000000"/>
              </a:solidFill>
              <a:latin typeface="Arial"/>
              <a:ea typeface="Arial"/>
              <a:cs typeface="Arial"/>
              <a:sym typeface="Arial"/>
            </a:endParaRPr>
          </a:p>
        </p:txBody>
      </p:sp>
      <p:cxnSp>
        <p:nvCxnSpPr>
          <p:cNvPr id="495" name="Google Shape;495;p26"/>
          <p:cNvCxnSpPr>
            <a:stCxn id="494" idx="1"/>
          </p:cNvCxnSpPr>
          <p:nvPr/>
        </p:nvCxnSpPr>
        <p:spPr>
          <a:xfrm>
            <a:off x="311700" y="744800"/>
            <a:ext cx="11608800" cy="21900"/>
          </a:xfrm>
          <a:prstGeom prst="straightConnector1">
            <a:avLst/>
          </a:prstGeom>
          <a:noFill/>
          <a:ln w="9525" cap="flat" cmpd="sng">
            <a:solidFill>
              <a:srgbClr val="595959"/>
            </a:solidFill>
            <a:prstDash val="solid"/>
            <a:round/>
            <a:headEnd type="none" w="sm" len="sm"/>
            <a:tailEnd type="none" w="sm" len="sm"/>
          </a:ln>
        </p:spPr>
      </p:cxnSp>
      <p:sp>
        <p:nvSpPr>
          <p:cNvPr id="496" name="Google Shape;496;p26"/>
          <p:cNvSpPr/>
          <p:nvPr/>
        </p:nvSpPr>
        <p:spPr>
          <a:xfrm>
            <a:off x="707350" y="1679159"/>
            <a:ext cx="8430000" cy="3987300"/>
          </a:xfrm>
          <a:prstGeom prst="rect">
            <a:avLst/>
          </a:prstGeom>
          <a:solidFill>
            <a:schemeClr val="lt2"/>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457200" lvl="0" indent="-406400" algn="l" rtl="0">
              <a:lnSpc>
                <a:spcPct val="115000"/>
              </a:lnSpc>
              <a:spcBef>
                <a:spcPts val="1800"/>
              </a:spcBef>
              <a:spcAft>
                <a:spcPts val="0"/>
              </a:spcAft>
              <a:buClr>
                <a:schemeClr val="dk1"/>
              </a:buClr>
              <a:buSzPts val="2800"/>
              <a:buChar char="●"/>
            </a:pPr>
            <a:r>
              <a:rPr lang="en-CA" sz="2800">
                <a:solidFill>
                  <a:schemeClr val="dk1"/>
                </a:solidFill>
              </a:rPr>
              <a:t>Any combination of preceding</a:t>
            </a:r>
            <a:endParaRPr sz="2800">
              <a:solidFill>
                <a:schemeClr val="dk1"/>
              </a:solidFill>
            </a:endParaRPr>
          </a:p>
          <a:p>
            <a:pPr marL="457200" lvl="0" indent="-406400" algn="l" rtl="0">
              <a:lnSpc>
                <a:spcPct val="115000"/>
              </a:lnSpc>
              <a:spcBef>
                <a:spcPts val="0"/>
              </a:spcBef>
              <a:spcAft>
                <a:spcPts val="0"/>
              </a:spcAft>
              <a:buClr>
                <a:schemeClr val="dk1"/>
              </a:buClr>
              <a:buSzPts val="2800"/>
              <a:buChar char="●"/>
            </a:pPr>
            <a:r>
              <a:rPr lang="en-CA" sz="2800">
                <a:solidFill>
                  <a:schemeClr val="dk1"/>
                </a:solidFill>
              </a:rPr>
              <a:t>Common models are combination of TVOD and SVOD (Amazon Prime) as well as Ad-Supported version of SVOD (YouTube)</a:t>
            </a:r>
            <a:endParaRPr sz="2800">
              <a:solidFill>
                <a:schemeClr val="dk1"/>
              </a:solidFill>
            </a:endParaRPr>
          </a:p>
        </p:txBody>
      </p:sp>
      <p:sp>
        <p:nvSpPr>
          <p:cNvPr id="497" name="Google Shape;497;p26"/>
          <p:cNvSpPr/>
          <p:nvPr/>
        </p:nvSpPr>
        <p:spPr>
          <a:xfrm>
            <a:off x="707726" y="1191538"/>
            <a:ext cx="8430000" cy="602400"/>
          </a:xfrm>
          <a:prstGeom prst="rect">
            <a:avLst/>
          </a:prstGeom>
          <a:solidFill>
            <a:srgbClr val="666666"/>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CA" b="1">
                <a:solidFill>
                  <a:schemeClr val="lt1"/>
                </a:solidFill>
                <a:latin typeface="Times New Roman"/>
                <a:ea typeface="Times New Roman"/>
                <a:cs typeface="Times New Roman"/>
                <a:sym typeface="Times New Roman"/>
              </a:rPr>
              <a:t>Hybrid</a:t>
            </a:r>
            <a:endParaRPr b="1" u="sng">
              <a:solidFill>
                <a:schemeClr val="lt1"/>
              </a:solidFill>
              <a:latin typeface="Times New Roman"/>
              <a:ea typeface="Times New Roman"/>
              <a:cs typeface="Times New Roman"/>
              <a:sym typeface="Times New Roman"/>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2"/>
          <p:cNvSpPr/>
          <p:nvPr/>
        </p:nvSpPr>
        <p:spPr>
          <a:xfrm>
            <a:off x="707350" y="1236775"/>
            <a:ext cx="10544100" cy="4523700"/>
          </a:xfrm>
          <a:prstGeom prst="rect">
            <a:avLst/>
          </a:prstGeom>
          <a:solidFill>
            <a:schemeClr val="lt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406400" algn="l" rtl="0">
              <a:lnSpc>
                <a:spcPct val="115000"/>
              </a:lnSpc>
              <a:spcBef>
                <a:spcPts val="0"/>
              </a:spcBef>
              <a:spcAft>
                <a:spcPts val="0"/>
              </a:spcAft>
              <a:buClr>
                <a:schemeClr val="dk1"/>
              </a:buClr>
              <a:buSzPts val="2800"/>
              <a:buChar char="●"/>
            </a:pPr>
            <a:r>
              <a:rPr lang="en-CA" sz="2800">
                <a:solidFill>
                  <a:schemeClr val="dk1"/>
                </a:solidFill>
              </a:rPr>
              <a:t>History of the Industry</a:t>
            </a:r>
            <a:endParaRPr sz="2800">
              <a:solidFill>
                <a:schemeClr val="dk1"/>
              </a:solidFill>
            </a:endParaRPr>
          </a:p>
          <a:p>
            <a:pPr marL="457200" lvl="0" indent="-406400" algn="l" rtl="0">
              <a:lnSpc>
                <a:spcPct val="115000"/>
              </a:lnSpc>
              <a:spcBef>
                <a:spcPts val="0"/>
              </a:spcBef>
              <a:spcAft>
                <a:spcPts val="0"/>
              </a:spcAft>
              <a:buClr>
                <a:schemeClr val="dk1"/>
              </a:buClr>
              <a:buSzPts val="2800"/>
              <a:buChar char="●"/>
            </a:pPr>
            <a:r>
              <a:rPr lang="en-CA" sz="2800">
                <a:solidFill>
                  <a:schemeClr val="dk1"/>
                </a:solidFill>
              </a:rPr>
              <a:t>Industry Overview</a:t>
            </a:r>
            <a:endParaRPr sz="2800">
              <a:solidFill>
                <a:schemeClr val="dk1"/>
              </a:solidFill>
            </a:endParaRPr>
          </a:p>
          <a:p>
            <a:pPr marL="457200" lvl="0" indent="-406400" algn="l" rtl="0">
              <a:lnSpc>
                <a:spcPct val="115000"/>
              </a:lnSpc>
              <a:spcBef>
                <a:spcPts val="0"/>
              </a:spcBef>
              <a:spcAft>
                <a:spcPts val="0"/>
              </a:spcAft>
              <a:buClr>
                <a:schemeClr val="dk1"/>
              </a:buClr>
              <a:buSzPts val="2800"/>
              <a:buChar char="●"/>
            </a:pPr>
            <a:r>
              <a:rPr lang="en-CA" sz="2800">
                <a:solidFill>
                  <a:schemeClr val="dk1"/>
                </a:solidFill>
              </a:rPr>
              <a:t>Business Model Overviews</a:t>
            </a:r>
            <a:endParaRPr sz="2800">
              <a:solidFill>
                <a:schemeClr val="dk1"/>
              </a:solidFill>
            </a:endParaRPr>
          </a:p>
          <a:p>
            <a:pPr marL="457200" lvl="0" indent="-406400" algn="l" rtl="0">
              <a:lnSpc>
                <a:spcPct val="115000"/>
              </a:lnSpc>
              <a:spcBef>
                <a:spcPts val="0"/>
              </a:spcBef>
              <a:spcAft>
                <a:spcPts val="0"/>
              </a:spcAft>
              <a:buClr>
                <a:schemeClr val="dk1"/>
              </a:buClr>
              <a:buSzPts val="2800"/>
              <a:buChar char="●"/>
            </a:pPr>
            <a:r>
              <a:rPr lang="en-CA" sz="2800">
                <a:solidFill>
                  <a:schemeClr val="dk1"/>
                </a:solidFill>
              </a:rPr>
              <a:t>Trends</a:t>
            </a:r>
            <a:endParaRPr sz="2800">
              <a:solidFill>
                <a:schemeClr val="dk1"/>
              </a:solidFill>
            </a:endParaRPr>
          </a:p>
          <a:p>
            <a:pPr marL="457200" lvl="0" indent="-406400" algn="l" rtl="0">
              <a:lnSpc>
                <a:spcPct val="115000"/>
              </a:lnSpc>
              <a:spcBef>
                <a:spcPts val="0"/>
              </a:spcBef>
              <a:spcAft>
                <a:spcPts val="0"/>
              </a:spcAft>
              <a:buClr>
                <a:schemeClr val="dk1"/>
              </a:buClr>
              <a:buSzPts val="2800"/>
              <a:buChar char="●"/>
            </a:pPr>
            <a:r>
              <a:rPr lang="en-CA" sz="2800">
                <a:solidFill>
                  <a:schemeClr val="dk1"/>
                </a:solidFill>
              </a:rPr>
              <a:t>Netflix</a:t>
            </a:r>
            <a:endParaRPr sz="2800">
              <a:solidFill>
                <a:schemeClr val="dk1"/>
              </a:solidFill>
            </a:endParaRPr>
          </a:p>
          <a:p>
            <a:pPr marL="457200" lvl="0" indent="-406400" algn="l" rtl="0">
              <a:lnSpc>
                <a:spcPct val="115000"/>
              </a:lnSpc>
              <a:spcBef>
                <a:spcPts val="0"/>
              </a:spcBef>
              <a:spcAft>
                <a:spcPts val="0"/>
              </a:spcAft>
              <a:buClr>
                <a:schemeClr val="dk1"/>
              </a:buClr>
              <a:buSzPts val="2800"/>
              <a:buChar char="●"/>
            </a:pPr>
            <a:r>
              <a:rPr lang="en-CA" sz="2800">
                <a:solidFill>
                  <a:schemeClr val="dk1"/>
                </a:solidFill>
              </a:rPr>
              <a:t>AMC</a:t>
            </a:r>
            <a:endParaRPr sz="2800">
              <a:solidFill>
                <a:schemeClr val="dk1"/>
              </a:solidFill>
            </a:endParaRPr>
          </a:p>
          <a:p>
            <a:pPr marL="457200" lvl="0" indent="-406400" algn="l" rtl="0">
              <a:lnSpc>
                <a:spcPct val="115000"/>
              </a:lnSpc>
              <a:spcBef>
                <a:spcPts val="0"/>
              </a:spcBef>
              <a:spcAft>
                <a:spcPts val="0"/>
              </a:spcAft>
              <a:buClr>
                <a:schemeClr val="dk1"/>
              </a:buClr>
              <a:buSzPts val="2800"/>
              <a:buChar char="●"/>
            </a:pPr>
            <a:r>
              <a:rPr lang="en-CA" sz="2800">
                <a:solidFill>
                  <a:schemeClr val="dk1"/>
                </a:solidFill>
              </a:rPr>
              <a:t>Walt Disney</a:t>
            </a:r>
            <a:endParaRPr/>
          </a:p>
        </p:txBody>
      </p:sp>
      <p:sp>
        <p:nvSpPr>
          <p:cNvPr id="98" name="Google Shape;98;p2"/>
          <p:cNvSpPr txBox="1"/>
          <p:nvPr/>
        </p:nvSpPr>
        <p:spPr>
          <a:xfrm>
            <a:off x="311700" y="297200"/>
            <a:ext cx="11608800" cy="8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CA" sz="2500" b="1"/>
              <a:t>Agenda</a:t>
            </a:r>
            <a:endParaRPr sz="2500" b="0" i="0" u="none" strike="noStrike" cap="none">
              <a:solidFill>
                <a:srgbClr val="000000"/>
              </a:solidFill>
              <a:latin typeface="Arial"/>
              <a:ea typeface="Arial"/>
              <a:cs typeface="Arial"/>
              <a:sym typeface="Arial"/>
            </a:endParaRPr>
          </a:p>
        </p:txBody>
      </p:sp>
      <p:cxnSp>
        <p:nvCxnSpPr>
          <p:cNvPr id="99" name="Google Shape;99;p2"/>
          <p:cNvCxnSpPr>
            <a:stCxn id="98" idx="1"/>
          </p:cNvCxnSpPr>
          <p:nvPr/>
        </p:nvCxnSpPr>
        <p:spPr>
          <a:xfrm>
            <a:off x="311700" y="744800"/>
            <a:ext cx="11608800" cy="21900"/>
          </a:xfrm>
          <a:prstGeom prst="straightConnector1">
            <a:avLst/>
          </a:prstGeom>
          <a:noFill/>
          <a:ln w="9525" cap="flat" cmpd="sng">
            <a:solidFill>
              <a:srgbClr val="595959"/>
            </a:solidFill>
            <a:prstDash val="solid"/>
            <a:round/>
            <a:headEnd type="none" w="sm" len="sm"/>
            <a:tailEnd type="none" w="sm" len="sm"/>
          </a:ln>
        </p:spPr>
      </p:cxnSp>
      <p:sp>
        <p:nvSpPr>
          <p:cNvPr id="100" name="Google Shape;100;p2"/>
          <p:cNvSpPr/>
          <p:nvPr/>
        </p:nvSpPr>
        <p:spPr>
          <a:xfrm>
            <a:off x="0" y="6198750"/>
            <a:ext cx="12192000" cy="659100"/>
          </a:xfrm>
          <a:prstGeom prst="rect">
            <a:avLst/>
          </a:prstGeom>
          <a:solidFill>
            <a:srgbClr val="6666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2"/>
          <p:cNvSpPr/>
          <p:nvPr/>
        </p:nvSpPr>
        <p:spPr>
          <a:xfrm>
            <a:off x="707347" y="6303150"/>
            <a:ext cx="2015700" cy="450300"/>
          </a:xfrm>
          <a:prstGeom prst="chevron">
            <a:avLst>
              <a:gd name="adj" fmla="val 50000"/>
            </a:avLst>
          </a:prstGeom>
          <a:solidFill>
            <a:srgbClr val="CC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CA" sz="700" b="1">
                <a:solidFill>
                  <a:srgbClr val="FFFFFF"/>
                </a:solidFill>
              </a:rPr>
              <a:t>	Agenda</a:t>
            </a:r>
            <a:endParaRPr sz="700" b="1" i="0" u="none" strike="noStrike" cap="none">
              <a:solidFill>
                <a:srgbClr val="FFFFFF"/>
              </a:solidFill>
              <a:latin typeface="Arial"/>
              <a:ea typeface="Arial"/>
              <a:cs typeface="Arial"/>
              <a:sym typeface="Arial"/>
            </a:endParaRPr>
          </a:p>
        </p:txBody>
      </p:sp>
      <p:sp>
        <p:nvSpPr>
          <p:cNvPr id="102" name="Google Shape;102;p2"/>
          <p:cNvSpPr/>
          <p:nvPr/>
        </p:nvSpPr>
        <p:spPr>
          <a:xfrm>
            <a:off x="2845560" y="6303150"/>
            <a:ext cx="2015700" cy="450300"/>
          </a:xfrm>
          <a:prstGeom prst="chevron">
            <a:avLst>
              <a:gd name="adj" fmla="val 50000"/>
            </a:avLst>
          </a:prstGeom>
          <a:solidFill>
            <a:srgbClr val="EEEEE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CA" sz="700" b="1"/>
              <a:t>	History</a:t>
            </a:r>
            <a:endParaRPr sz="700" b="1" i="0" u="none" strike="noStrike" cap="none">
              <a:solidFill>
                <a:srgbClr val="000000"/>
              </a:solidFill>
              <a:latin typeface="Arial"/>
              <a:ea typeface="Arial"/>
              <a:cs typeface="Arial"/>
              <a:sym typeface="Arial"/>
            </a:endParaRPr>
          </a:p>
        </p:txBody>
      </p:sp>
      <p:sp>
        <p:nvSpPr>
          <p:cNvPr id="103" name="Google Shape;103;p2"/>
          <p:cNvSpPr/>
          <p:nvPr/>
        </p:nvSpPr>
        <p:spPr>
          <a:xfrm>
            <a:off x="9235947" y="6303150"/>
            <a:ext cx="2015700" cy="450300"/>
          </a:xfrm>
          <a:prstGeom prst="chevron">
            <a:avLst>
              <a:gd name="adj" fmla="val 50000"/>
            </a:avLst>
          </a:prstGeom>
          <a:solidFill>
            <a:srgbClr val="EEEEE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CA" sz="700" b="1"/>
              <a:t>Trends</a:t>
            </a:r>
            <a:endParaRPr sz="700" b="1" i="0" u="none" strike="noStrike" cap="none">
              <a:solidFill>
                <a:srgbClr val="000000"/>
              </a:solidFill>
              <a:latin typeface="Arial"/>
              <a:ea typeface="Arial"/>
              <a:cs typeface="Arial"/>
              <a:sym typeface="Arial"/>
            </a:endParaRPr>
          </a:p>
        </p:txBody>
      </p:sp>
      <p:sp>
        <p:nvSpPr>
          <p:cNvPr id="104" name="Google Shape;104;p2"/>
          <p:cNvSpPr/>
          <p:nvPr/>
        </p:nvSpPr>
        <p:spPr>
          <a:xfrm>
            <a:off x="7121978"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CA" sz="700" b="1"/>
              <a:t>Business Model Overviews</a:t>
            </a:r>
            <a:endParaRPr sz="700" b="1" i="0" u="none" strike="noStrike" cap="none">
              <a:solidFill>
                <a:srgbClr val="000000"/>
              </a:solidFill>
              <a:latin typeface="Arial"/>
              <a:ea typeface="Arial"/>
              <a:cs typeface="Arial"/>
              <a:sym typeface="Arial"/>
            </a:endParaRPr>
          </a:p>
        </p:txBody>
      </p:sp>
      <p:sp>
        <p:nvSpPr>
          <p:cNvPr id="105" name="Google Shape;105;p2"/>
          <p:cNvSpPr/>
          <p:nvPr/>
        </p:nvSpPr>
        <p:spPr>
          <a:xfrm>
            <a:off x="4983772" y="6303150"/>
            <a:ext cx="2015700" cy="450300"/>
          </a:xfrm>
          <a:prstGeom prst="chevron">
            <a:avLst>
              <a:gd name="adj" fmla="val 50000"/>
            </a:avLst>
          </a:prstGeom>
          <a:solidFill>
            <a:srgbClr val="EEEEE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700"/>
              <a:buFont typeface="Arial"/>
              <a:buNone/>
            </a:pPr>
            <a:r>
              <a:rPr lang="en-CA" sz="700" b="1" dirty="0"/>
              <a:t>Industry Overview</a:t>
            </a:r>
            <a:endParaRPr sz="700" b="1" i="0" u="none" strike="noStrike" cap="none" dirty="0">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29"/>
          <p:cNvSpPr/>
          <p:nvPr/>
        </p:nvSpPr>
        <p:spPr>
          <a:xfrm>
            <a:off x="0" y="6198750"/>
            <a:ext cx="12192000" cy="659100"/>
          </a:xfrm>
          <a:prstGeom prst="rect">
            <a:avLst/>
          </a:prstGeom>
          <a:solidFill>
            <a:srgbClr val="6666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 name="Google Shape;503;p29"/>
          <p:cNvSpPr/>
          <p:nvPr/>
        </p:nvSpPr>
        <p:spPr>
          <a:xfrm>
            <a:off x="707347"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CA" sz="700" b="1">
                <a:solidFill>
                  <a:srgbClr val="FFFFFF"/>
                </a:solidFill>
              </a:rPr>
              <a:t>	</a:t>
            </a:r>
            <a:r>
              <a:rPr lang="en-CA" sz="700" b="1"/>
              <a:t>Agenda</a:t>
            </a:r>
            <a:endParaRPr sz="700" b="1" i="0" u="none" strike="noStrike" cap="none">
              <a:latin typeface="Arial"/>
              <a:ea typeface="Arial"/>
              <a:cs typeface="Arial"/>
              <a:sym typeface="Arial"/>
            </a:endParaRPr>
          </a:p>
        </p:txBody>
      </p:sp>
      <p:sp>
        <p:nvSpPr>
          <p:cNvPr id="504" name="Google Shape;504;p29"/>
          <p:cNvSpPr/>
          <p:nvPr/>
        </p:nvSpPr>
        <p:spPr>
          <a:xfrm>
            <a:off x="2845560"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CA" sz="700" b="1"/>
              <a:t>	History</a:t>
            </a:r>
            <a:endParaRPr sz="700" b="1" i="0" u="none" strike="noStrike" cap="none">
              <a:latin typeface="Arial"/>
              <a:ea typeface="Arial"/>
              <a:cs typeface="Arial"/>
              <a:sym typeface="Arial"/>
            </a:endParaRPr>
          </a:p>
        </p:txBody>
      </p:sp>
      <p:sp>
        <p:nvSpPr>
          <p:cNvPr id="505" name="Google Shape;505;p29"/>
          <p:cNvSpPr/>
          <p:nvPr/>
        </p:nvSpPr>
        <p:spPr>
          <a:xfrm>
            <a:off x="9235947" y="6303150"/>
            <a:ext cx="2015700" cy="450300"/>
          </a:xfrm>
          <a:prstGeom prst="chevron">
            <a:avLst>
              <a:gd name="adj" fmla="val 50000"/>
            </a:avLst>
          </a:prstGeom>
          <a:solidFill>
            <a:srgbClr val="CC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CA" sz="700" b="1">
                <a:solidFill>
                  <a:srgbClr val="FFFFFF"/>
                </a:solidFill>
              </a:rPr>
              <a:t>Trends</a:t>
            </a:r>
            <a:endParaRPr sz="700" b="1" i="0" u="none" strike="noStrike" cap="none">
              <a:solidFill>
                <a:srgbClr val="FFFFFF"/>
              </a:solidFill>
              <a:latin typeface="Arial"/>
              <a:ea typeface="Arial"/>
              <a:cs typeface="Arial"/>
              <a:sym typeface="Arial"/>
            </a:endParaRPr>
          </a:p>
        </p:txBody>
      </p:sp>
      <p:sp>
        <p:nvSpPr>
          <p:cNvPr id="506" name="Google Shape;506;p29"/>
          <p:cNvSpPr/>
          <p:nvPr/>
        </p:nvSpPr>
        <p:spPr>
          <a:xfrm>
            <a:off x="7121978"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CA" sz="700" b="1"/>
              <a:t>Business Model Overviews</a:t>
            </a:r>
            <a:endParaRPr sz="700" b="1" i="0" u="none" strike="noStrike" cap="none">
              <a:latin typeface="Arial"/>
              <a:ea typeface="Arial"/>
              <a:cs typeface="Arial"/>
              <a:sym typeface="Arial"/>
            </a:endParaRPr>
          </a:p>
        </p:txBody>
      </p:sp>
      <p:sp>
        <p:nvSpPr>
          <p:cNvPr id="507" name="Google Shape;507;p29"/>
          <p:cNvSpPr/>
          <p:nvPr/>
        </p:nvSpPr>
        <p:spPr>
          <a:xfrm>
            <a:off x="4983772"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457200" algn="r" rtl="0">
              <a:lnSpc>
                <a:spcPct val="100000"/>
              </a:lnSpc>
              <a:spcBef>
                <a:spcPts val="0"/>
              </a:spcBef>
              <a:spcAft>
                <a:spcPts val="0"/>
              </a:spcAft>
              <a:buClr>
                <a:srgbClr val="000000"/>
              </a:buClr>
              <a:buSzPts val="700"/>
              <a:buFont typeface="Arial"/>
              <a:buNone/>
            </a:pPr>
            <a:r>
              <a:rPr lang="en-CA" sz="700" b="1" dirty="0"/>
              <a:t>Industry Overview</a:t>
            </a:r>
            <a:endParaRPr sz="700" b="1" i="0" u="none" strike="noStrike" cap="none" dirty="0">
              <a:latin typeface="Arial"/>
              <a:ea typeface="Arial"/>
              <a:cs typeface="Arial"/>
              <a:sym typeface="Arial"/>
            </a:endParaRPr>
          </a:p>
        </p:txBody>
      </p:sp>
      <p:sp>
        <p:nvSpPr>
          <p:cNvPr id="508" name="Google Shape;508;p29"/>
          <p:cNvSpPr txBox="1"/>
          <p:nvPr/>
        </p:nvSpPr>
        <p:spPr>
          <a:xfrm>
            <a:off x="311700" y="297200"/>
            <a:ext cx="11608800" cy="8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CA" sz="2500" b="1"/>
              <a:t>Future: Trends</a:t>
            </a:r>
            <a:endParaRPr sz="2500" b="0" i="0" u="none" strike="noStrike" cap="none">
              <a:solidFill>
                <a:srgbClr val="000000"/>
              </a:solidFill>
              <a:latin typeface="Arial"/>
              <a:ea typeface="Arial"/>
              <a:cs typeface="Arial"/>
              <a:sym typeface="Arial"/>
            </a:endParaRPr>
          </a:p>
        </p:txBody>
      </p:sp>
      <p:cxnSp>
        <p:nvCxnSpPr>
          <p:cNvPr id="509" name="Google Shape;509;p29"/>
          <p:cNvCxnSpPr>
            <a:stCxn id="508" idx="1"/>
          </p:cNvCxnSpPr>
          <p:nvPr/>
        </p:nvCxnSpPr>
        <p:spPr>
          <a:xfrm>
            <a:off x="311700" y="744800"/>
            <a:ext cx="11608800" cy="21900"/>
          </a:xfrm>
          <a:prstGeom prst="straightConnector1">
            <a:avLst/>
          </a:prstGeom>
          <a:noFill/>
          <a:ln w="9525" cap="flat" cmpd="sng">
            <a:solidFill>
              <a:srgbClr val="595959"/>
            </a:solidFill>
            <a:prstDash val="solid"/>
            <a:round/>
            <a:headEnd type="none" w="sm" len="sm"/>
            <a:tailEnd type="none" w="sm" len="sm"/>
          </a:ln>
        </p:spPr>
      </p:cxnSp>
      <p:sp>
        <p:nvSpPr>
          <p:cNvPr id="510" name="Google Shape;510;p29"/>
          <p:cNvSpPr/>
          <p:nvPr/>
        </p:nvSpPr>
        <p:spPr>
          <a:xfrm>
            <a:off x="784825" y="1219913"/>
            <a:ext cx="10413600" cy="4563900"/>
          </a:xfrm>
          <a:prstGeom prst="rect">
            <a:avLst/>
          </a:prstGeom>
          <a:solidFill>
            <a:schemeClr val="lt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0" algn="l" rtl="0">
              <a:lnSpc>
                <a:spcPct val="150000"/>
              </a:lnSpc>
              <a:spcBef>
                <a:spcPts val="0"/>
              </a:spcBef>
              <a:spcAft>
                <a:spcPts val="0"/>
              </a:spcAft>
              <a:buNone/>
            </a:pPr>
            <a:endParaRPr sz="2800">
              <a:solidFill>
                <a:schemeClr val="dk1"/>
              </a:solidFill>
            </a:endParaRPr>
          </a:p>
          <a:p>
            <a:pPr marL="457200" lvl="0" indent="0" algn="l" rtl="0">
              <a:lnSpc>
                <a:spcPct val="150000"/>
              </a:lnSpc>
              <a:spcBef>
                <a:spcPts val="0"/>
              </a:spcBef>
              <a:spcAft>
                <a:spcPts val="0"/>
              </a:spcAft>
              <a:buNone/>
            </a:pPr>
            <a:endParaRPr sz="2800">
              <a:solidFill>
                <a:schemeClr val="dk1"/>
              </a:solidFill>
            </a:endParaRPr>
          </a:p>
          <a:p>
            <a:pPr marL="457200" lvl="0" indent="-406400" algn="l" rtl="0">
              <a:lnSpc>
                <a:spcPct val="150000"/>
              </a:lnSpc>
              <a:spcBef>
                <a:spcPts val="0"/>
              </a:spcBef>
              <a:spcAft>
                <a:spcPts val="0"/>
              </a:spcAft>
              <a:buClr>
                <a:schemeClr val="dk1"/>
              </a:buClr>
              <a:buSzPts val="2800"/>
              <a:buChar char="●"/>
            </a:pPr>
            <a:r>
              <a:rPr lang="en-CA" sz="2800">
                <a:solidFill>
                  <a:schemeClr val="dk1"/>
                </a:solidFill>
              </a:rPr>
              <a:t>Continued push toward OTT</a:t>
            </a:r>
            <a:endParaRPr sz="2800">
              <a:solidFill>
                <a:schemeClr val="dk1"/>
              </a:solidFill>
            </a:endParaRPr>
          </a:p>
          <a:p>
            <a:pPr marL="457200" lvl="0" indent="-406400" algn="l" rtl="0">
              <a:lnSpc>
                <a:spcPct val="150000"/>
              </a:lnSpc>
              <a:spcBef>
                <a:spcPts val="0"/>
              </a:spcBef>
              <a:spcAft>
                <a:spcPts val="0"/>
              </a:spcAft>
              <a:buClr>
                <a:schemeClr val="dk1"/>
              </a:buClr>
              <a:buSzPts val="2800"/>
              <a:buChar char="●"/>
            </a:pPr>
            <a:r>
              <a:rPr lang="en-CA" sz="2800">
                <a:solidFill>
                  <a:schemeClr val="dk1"/>
                </a:solidFill>
              </a:rPr>
              <a:t>licencing continuing to play a large part in total revenue</a:t>
            </a:r>
            <a:endParaRPr sz="2800">
              <a:solidFill>
                <a:schemeClr val="dk1"/>
              </a:solidFill>
            </a:endParaRPr>
          </a:p>
          <a:p>
            <a:pPr marL="457200" lvl="0" indent="-406400" algn="l" rtl="0">
              <a:lnSpc>
                <a:spcPct val="150000"/>
              </a:lnSpc>
              <a:spcBef>
                <a:spcPts val="0"/>
              </a:spcBef>
              <a:spcAft>
                <a:spcPts val="0"/>
              </a:spcAft>
              <a:buClr>
                <a:schemeClr val="dk1"/>
              </a:buClr>
              <a:buSzPts val="2800"/>
              <a:buChar char="●"/>
            </a:pPr>
            <a:r>
              <a:rPr lang="en-CA" sz="2800">
                <a:solidFill>
                  <a:schemeClr val="dk1"/>
                </a:solidFill>
              </a:rPr>
              <a:t>Decreased focus on product delivery (virtual)</a:t>
            </a:r>
            <a:endParaRPr sz="2800">
              <a:solidFill>
                <a:schemeClr val="dk1"/>
              </a:solidFill>
            </a:endParaRPr>
          </a:p>
          <a:p>
            <a:pPr marL="457200" lvl="0" indent="-406400" algn="l" rtl="0">
              <a:lnSpc>
                <a:spcPct val="150000"/>
              </a:lnSpc>
              <a:spcBef>
                <a:spcPts val="0"/>
              </a:spcBef>
              <a:spcAft>
                <a:spcPts val="0"/>
              </a:spcAft>
              <a:buClr>
                <a:schemeClr val="dk1"/>
              </a:buClr>
              <a:buSzPts val="2800"/>
              <a:buChar char="●"/>
            </a:pPr>
            <a:r>
              <a:rPr lang="en-CA" sz="2800">
                <a:solidFill>
                  <a:schemeClr val="dk1"/>
                </a:solidFill>
              </a:rPr>
              <a:t>Fight to acquire rights to IP </a:t>
            </a:r>
            <a:endParaRPr sz="2800">
              <a:solidFill>
                <a:schemeClr val="dk1"/>
              </a:solidFill>
            </a:endParaRPr>
          </a:p>
          <a:p>
            <a:pPr marL="457200" lvl="0" indent="-406400" algn="l" rtl="0">
              <a:lnSpc>
                <a:spcPct val="150000"/>
              </a:lnSpc>
              <a:spcBef>
                <a:spcPts val="0"/>
              </a:spcBef>
              <a:spcAft>
                <a:spcPts val="0"/>
              </a:spcAft>
              <a:buClr>
                <a:schemeClr val="dk1"/>
              </a:buClr>
              <a:buSzPts val="2800"/>
              <a:buChar char="●"/>
            </a:pPr>
            <a:r>
              <a:rPr lang="en-CA" sz="2800">
                <a:solidFill>
                  <a:schemeClr val="dk1"/>
                </a:solidFill>
              </a:rPr>
              <a:t>Expansion in new markets</a:t>
            </a:r>
            <a:endParaRPr sz="2800">
              <a:solidFill>
                <a:schemeClr val="dk1"/>
              </a:solidFill>
            </a:endParaRPr>
          </a:p>
          <a:p>
            <a:pPr marL="228600" lvl="0" indent="-50800" algn="l" rtl="0">
              <a:lnSpc>
                <a:spcPct val="115000"/>
              </a:lnSpc>
              <a:spcBef>
                <a:spcPts val="1000"/>
              </a:spcBef>
              <a:spcAft>
                <a:spcPts val="0"/>
              </a:spcAft>
              <a:buClr>
                <a:schemeClr val="dk1"/>
              </a:buClr>
              <a:buSzPts val="2800"/>
              <a:buFont typeface="Arial"/>
              <a:buNone/>
            </a:pPr>
            <a:endParaRPr sz="2800">
              <a:solidFill>
                <a:schemeClr val="dk1"/>
              </a:solidFill>
            </a:endParaRPr>
          </a:p>
          <a:p>
            <a:pPr marL="228600" lvl="0" indent="0" algn="l" rtl="0">
              <a:lnSpc>
                <a:spcPct val="115000"/>
              </a:lnSpc>
              <a:spcBef>
                <a:spcPts val="1000"/>
              </a:spcBef>
              <a:spcAft>
                <a:spcPts val="0"/>
              </a:spcAft>
              <a:buNone/>
            </a:pPr>
            <a:endParaRPr sz="2800">
              <a:solidFill>
                <a:schemeClr val="dk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pic>
        <p:nvPicPr>
          <p:cNvPr id="516" name="Google Shape;516;p27"/>
          <p:cNvPicPr preferRelativeResize="0">
            <a:picLocks noGrp="1"/>
          </p:cNvPicPr>
          <p:nvPr>
            <p:ph type="body" idx="1"/>
          </p:nvPr>
        </p:nvPicPr>
        <p:blipFill rotWithShape="1">
          <a:blip r:embed="rId3">
            <a:alphaModFix/>
          </a:blip>
          <a:srcRect/>
          <a:stretch/>
        </p:blipFill>
        <p:spPr>
          <a:xfrm>
            <a:off x="2274600" y="1180225"/>
            <a:ext cx="7642800" cy="4605000"/>
          </a:xfrm>
          <a:prstGeom prst="rect">
            <a:avLst/>
          </a:prstGeom>
          <a:noFill/>
          <a:ln w="38100" cap="flat" cmpd="sng">
            <a:solidFill>
              <a:srgbClr val="000000"/>
            </a:solidFill>
            <a:prstDash val="solid"/>
            <a:round/>
            <a:headEnd type="none" w="sm" len="sm"/>
            <a:tailEnd type="none" w="sm" len="sm"/>
          </a:ln>
        </p:spPr>
      </p:pic>
      <p:sp>
        <p:nvSpPr>
          <p:cNvPr id="517" name="Google Shape;517;p27"/>
          <p:cNvSpPr/>
          <p:nvPr/>
        </p:nvSpPr>
        <p:spPr>
          <a:xfrm>
            <a:off x="0" y="6198750"/>
            <a:ext cx="12192000" cy="659100"/>
          </a:xfrm>
          <a:prstGeom prst="rect">
            <a:avLst/>
          </a:prstGeom>
          <a:solidFill>
            <a:srgbClr val="6666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8" name="Google Shape;518;p27"/>
          <p:cNvSpPr/>
          <p:nvPr/>
        </p:nvSpPr>
        <p:spPr>
          <a:xfrm>
            <a:off x="707347"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CA" sz="700" b="1">
                <a:solidFill>
                  <a:srgbClr val="FFFFFF"/>
                </a:solidFill>
              </a:rPr>
              <a:t>	</a:t>
            </a:r>
            <a:r>
              <a:rPr lang="en-CA" sz="700" b="1"/>
              <a:t>Agenda</a:t>
            </a:r>
            <a:endParaRPr sz="700" b="1" i="0" u="none" strike="noStrike" cap="none">
              <a:latin typeface="Arial"/>
              <a:ea typeface="Arial"/>
              <a:cs typeface="Arial"/>
              <a:sym typeface="Arial"/>
            </a:endParaRPr>
          </a:p>
        </p:txBody>
      </p:sp>
      <p:sp>
        <p:nvSpPr>
          <p:cNvPr id="519" name="Google Shape;519;p27"/>
          <p:cNvSpPr/>
          <p:nvPr/>
        </p:nvSpPr>
        <p:spPr>
          <a:xfrm>
            <a:off x="2845560"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CA" sz="700" b="1"/>
              <a:t>	History</a:t>
            </a:r>
            <a:endParaRPr sz="700" b="1" i="0" u="none" strike="noStrike" cap="none">
              <a:latin typeface="Arial"/>
              <a:ea typeface="Arial"/>
              <a:cs typeface="Arial"/>
              <a:sym typeface="Arial"/>
            </a:endParaRPr>
          </a:p>
        </p:txBody>
      </p:sp>
      <p:sp>
        <p:nvSpPr>
          <p:cNvPr id="520" name="Google Shape;520;p27"/>
          <p:cNvSpPr/>
          <p:nvPr/>
        </p:nvSpPr>
        <p:spPr>
          <a:xfrm>
            <a:off x="9235947" y="6303150"/>
            <a:ext cx="2015700" cy="450300"/>
          </a:xfrm>
          <a:prstGeom prst="chevron">
            <a:avLst>
              <a:gd name="adj" fmla="val 50000"/>
            </a:avLst>
          </a:prstGeom>
          <a:solidFill>
            <a:srgbClr val="CC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CA" sz="700" b="1">
                <a:solidFill>
                  <a:srgbClr val="FFFFFF"/>
                </a:solidFill>
              </a:rPr>
              <a:t>Trends</a:t>
            </a:r>
            <a:endParaRPr sz="700" b="1" i="0" u="none" strike="noStrike" cap="none">
              <a:solidFill>
                <a:srgbClr val="FFFFFF"/>
              </a:solidFill>
              <a:latin typeface="Arial"/>
              <a:ea typeface="Arial"/>
              <a:cs typeface="Arial"/>
              <a:sym typeface="Arial"/>
            </a:endParaRPr>
          </a:p>
        </p:txBody>
      </p:sp>
      <p:sp>
        <p:nvSpPr>
          <p:cNvPr id="521" name="Google Shape;521;p27"/>
          <p:cNvSpPr/>
          <p:nvPr/>
        </p:nvSpPr>
        <p:spPr>
          <a:xfrm>
            <a:off x="7121978"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CA" sz="700" b="1"/>
              <a:t>Business Model Overviews</a:t>
            </a:r>
            <a:endParaRPr sz="700" b="1" i="0" u="none" strike="noStrike" cap="none">
              <a:latin typeface="Arial"/>
              <a:ea typeface="Arial"/>
              <a:cs typeface="Arial"/>
              <a:sym typeface="Arial"/>
            </a:endParaRPr>
          </a:p>
        </p:txBody>
      </p:sp>
      <p:sp>
        <p:nvSpPr>
          <p:cNvPr id="522" name="Google Shape;522;p27"/>
          <p:cNvSpPr/>
          <p:nvPr/>
        </p:nvSpPr>
        <p:spPr>
          <a:xfrm>
            <a:off x="4983772"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457200" algn="r" rtl="0">
              <a:lnSpc>
                <a:spcPct val="100000"/>
              </a:lnSpc>
              <a:spcBef>
                <a:spcPts val="0"/>
              </a:spcBef>
              <a:spcAft>
                <a:spcPts val="0"/>
              </a:spcAft>
              <a:buClr>
                <a:srgbClr val="000000"/>
              </a:buClr>
              <a:buSzPts val="700"/>
              <a:buFont typeface="Arial"/>
              <a:buNone/>
            </a:pPr>
            <a:r>
              <a:rPr lang="en-CA" sz="700" b="1"/>
              <a:t>Industry Overview</a:t>
            </a:r>
            <a:endParaRPr sz="700" b="1" i="0" u="none" strike="noStrike" cap="none">
              <a:latin typeface="Arial"/>
              <a:ea typeface="Arial"/>
              <a:cs typeface="Arial"/>
              <a:sym typeface="Arial"/>
            </a:endParaRPr>
          </a:p>
        </p:txBody>
      </p:sp>
      <p:sp>
        <p:nvSpPr>
          <p:cNvPr id="523" name="Google Shape;523;p27"/>
          <p:cNvSpPr txBox="1"/>
          <p:nvPr/>
        </p:nvSpPr>
        <p:spPr>
          <a:xfrm>
            <a:off x="311700" y="297200"/>
            <a:ext cx="11608800" cy="8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CA" sz="2500" b="1"/>
              <a:t>Future: Increase in Streaming due to COVID-19</a:t>
            </a:r>
            <a:endParaRPr sz="2500" b="0" i="0" u="none" strike="noStrike" cap="none">
              <a:solidFill>
                <a:srgbClr val="000000"/>
              </a:solidFill>
              <a:latin typeface="Arial"/>
              <a:ea typeface="Arial"/>
              <a:cs typeface="Arial"/>
              <a:sym typeface="Arial"/>
            </a:endParaRPr>
          </a:p>
        </p:txBody>
      </p:sp>
      <p:cxnSp>
        <p:nvCxnSpPr>
          <p:cNvPr id="524" name="Google Shape;524;p27"/>
          <p:cNvCxnSpPr>
            <a:stCxn id="523" idx="1"/>
          </p:cNvCxnSpPr>
          <p:nvPr/>
        </p:nvCxnSpPr>
        <p:spPr>
          <a:xfrm>
            <a:off x="311700" y="744800"/>
            <a:ext cx="11608800" cy="21900"/>
          </a:xfrm>
          <a:prstGeom prst="straightConnector1">
            <a:avLst/>
          </a:prstGeom>
          <a:noFill/>
          <a:ln w="9525" cap="flat" cmpd="sng">
            <a:solidFill>
              <a:srgbClr val="595959"/>
            </a:solidFill>
            <a:prstDash val="solid"/>
            <a:round/>
            <a:headEnd type="none" w="sm" len="sm"/>
            <a:tailEnd type="none" w="sm" len="sm"/>
          </a:ln>
        </p:spPr>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pic>
        <p:nvPicPr>
          <p:cNvPr id="530" name="Google Shape;530;p30"/>
          <p:cNvPicPr preferRelativeResize="0">
            <a:picLocks noGrp="1"/>
          </p:cNvPicPr>
          <p:nvPr>
            <p:ph type="body" idx="1"/>
          </p:nvPr>
        </p:nvPicPr>
        <p:blipFill rotWithShape="1">
          <a:blip r:embed="rId3">
            <a:alphaModFix/>
          </a:blip>
          <a:srcRect/>
          <a:stretch/>
        </p:blipFill>
        <p:spPr>
          <a:xfrm>
            <a:off x="707350" y="1192400"/>
            <a:ext cx="10544400" cy="4749000"/>
          </a:xfrm>
          <a:prstGeom prst="rect">
            <a:avLst/>
          </a:prstGeom>
          <a:noFill/>
          <a:ln w="38100" cap="flat" cmpd="sng">
            <a:solidFill>
              <a:srgbClr val="000000"/>
            </a:solidFill>
            <a:prstDash val="solid"/>
            <a:round/>
            <a:headEnd type="none" w="sm" len="sm"/>
            <a:tailEnd type="none" w="sm" len="sm"/>
          </a:ln>
        </p:spPr>
      </p:pic>
      <p:sp>
        <p:nvSpPr>
          <p:cNvPr id="531" name="Google Shape;531;p30"/>
          <p:cNvSpPr/>
          <p:nvPr/>
        </p:nvSpPr>
        <p:spPr>
          <a:xfrm>
            <a:off x="0" y="6198750"/>
            <a:ext cx="12192000" cy="659100"/>
          </a:xfrm>
          <a:prstGeom prst="rect">
            <a:avLst/>
          </a:prstGeom>
          <a:solidFill>
            <a:srgbClr val="6666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 name="Google Shape;532;p30"/>
          <p:cNvSpPr/>
          <p:nvPr/>
        </p:nvSpPr>
        <p:spPr>
          <a:xfrm>
            <a:off x="707347"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CA" sz="700" b="1">
                <a:solidFill>
                  <a:srgbClr val="FFFFFF"/>
                </a:solidFill>
              </a:rPr>
              <a:t>	</a:t>
            </a:r>
            <a:r>
              <a:rPr lang="en-CA" sz="700" b="1"/>
              <a:t>Agenda</a:t>
            </a:r>
            <a:endParaRPr sz="700" b="1" i="0" u="none" strike="noStrike" cap="none">
              <a:latin typeface="Arial"/>
              <a:ea typeface="Arial"/>
              <a:cs typeface="Arial"/>
              <a:sym typeface="Arial"/>
            </a:endParaRPr>
          </a:p>
        </p:txBody>
      </p:sp>
      <p:sp>
        <p:nvSpPr>
          <p:cNvPr id="533" name="Google Shape;533;p30"/>
          <p:cNvSpPr/>
          <p:nvPr/>
        </p:nvSpPr>
        <p:spPr>
          <a:xfrm>
            <a:off x="2845560"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CA" sz="700" b="1"/>
              <a:t>	History</a:t>
            </a:r>
            <a:endParaRPr sz="700" b="1" i="0" u="none" strike="noStrike" cap="none">
              <a:latin typeface="Arial"/>
              <a:ea typeface="Arial"/>
              <a:cs typeface="Arial"/>
              <a:sym typeface="Arial"/>
            </a:endParaRPr>
          </a:p>
        </p:txBody>
      </p:sp>
      <p:sp>
        <p:nvSpPr>
          <p:cNvPr id="534" name="Google Shape;534;p30"/>
          <p:cNvSpPr/>
          <p:nvPr/>
        </p:nvSpPr>
        <p:spPr>
          <a:xfrm>
            <a:off x="9235947" y="6303150"/>
            <a:ext cx="2015700" cy="450300"/>
          </a:xfrm>
          <a:prstGeom prst="chevron">
            <a:avLst>
              <a:gd name="adj" fmla="val 50000"/>
            </a:avLst>
          </a:prstGeom>
          <a:solidFill>
            <a:srgbClr val="CC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CA" sz="700" b="1">
                <a:solidFill>
                  <a:srgbClr val="FFFFFF"/>
                </a:solidFill>
              </a:rPr>
              <a:t>Trends</a:t>
            </a:r>
            <a:endParaRPr sz="700" b="1" i="0" u="none" strike="noStrike" cap="none">
              <a:solidFill>
                <a:srgbClr val="FFFFFF"/>
              </a:solidFill>
              <a:latin typeface="Arial"/>
              <a:ea typeface="Arial"/>
              <a:cs typeface="Arial"/>
              <a:sym typeface="Arial"/>
            </a:endParaRPr>
          </a:p>
        </p:txBody>
      </p:sp>
      <p:sp>
        <p:nvSpPr>
          <p:cNvPr id="535" name="Google Shape;535;p30"/>
          <p:cNvSpPr/>
          <p:nvPr/>
        </p:nvSpPr>
        <p:spPr>
          <a:xfrm>
            <a:off x="7121978"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CA" sz="700" b="1"/>
              <a:t>Business Model Overviews</a:t>
            </a:r>
            <a:endParaRPr sz="700" b="1" i="0" u="none" strike="noStrike" cap="none">
              <a:latin typeface="Arial"/>
              <a:ea typeface="Arial"/>
              <a:cs typeface="Arial"/>
              <a:sym typeface="Arial"/>
            </a:endParaRPr>
          </a:p>
        </p:txBody>
      </p:sp>
      <p:sp>
        <p:nvSpPr>
          <p:cNvPr id="536" name="Google Shape;536;p30"/>
          <p:cNvSpPr/>
          <p:nvPr/>
        </p:nvSpPr>
        <p:spPr>
          <a:xfrm>
            <a:off x="4983772"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457200" algn="r" rtl="0">
              <a:lnSpc>
                <a:spcPct val="100000"/>
              </a:lnSpc>
              <a:spcBef>
                <a:spcPts val="0"/>
              </a:spcBef>
              <a:spcAft>
                <a:spcPts val="0"/>
              </a:spcAft>
              <a:buClr>
                <a:srgbClr val="000000"/>
              </a:buClr>
              <a:buSzPts val="700"/>
              <a:buFont typeface="Arial"/>
              <a:buNone/>
            </a:pPr>
            <a:r>
              <a:rPr lang="en-CA" sz="700" b="1"/>
              <a:t>Industry Overview</a:t>
            </a:r>
            <a:endParaRPr sz="700" b="1" i="0" u="none" strike="noStrike" cap="none">
              <a:latin typeface="Arial"/>
              <a:ea typeface="Arial"/>
              <a:cs typeface="Arial"/>
              <a:sym typeface="Arial"/>
            </a:endParaRPr>
          </a:p>
        </p:txBody>
      </p:sp>
      <p:sp>
        <p:nvSpPr>
          <p:cNvPr id="537" name="Google Shape;537;p30"/>
          <p:cNvSpPr txBox="1"/>
          <p:nvPr/>
        </p:nvSpPr>
        <p:spPr>
          <a:xfrm>
            <a:off x="311700" y="297200"/>
            <a:ext cx="11608800" cy="8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CA" sz="2500" b="1"/>
              <a:t>Future: Number of Countries in Which SVoD has Overtaken Cable</a:t>
            </a:r>
            <a:endParaRPr sz="2500" b="0" i="0" u="none" strike="noStrike" cap="none">
              <a:solidFill>
                <a:srgbClr val="000000"/>
              </a:solidFill>
              <a:latin typeface="Arial"/>
              <a:ea typeface="Arial"/>
              <a:cs typeface="Arial"/>
              <a:sym typeface="Arial"/>
            </a:endParaRPr>
          </a:p>
        </p:txBody>
      </p:sp>
      <p:cxnSp>
        <p:nvCxnSpPr>
          <p:cNvPr id="538" name="Google Shape;538;p30"/>
          <p:cNvCxnSpPr>
            <a:stCxn id="537" idx="1"/>
          </p:cNvCxnSpPr>
          <p:nvPr/>
        </p:nvCxnSpPr>
        <p:spPr>
          <a:xfrm>
            <a:off x="311700" y="744800"/>
            <a:ext cx="11608800" cy="21900"/>
          </a:xfrm>
          <a:prstGeom prst="straightConnector1">
            <a:avLst/>
          </a:prstGeom>
          <a:noFill/>
          <a:ln w="9525" cap="flat" cmpd="sng">
            <a:solidFill>
              <a:srgbClr val="595959"/>
            </a:solidFill>
            <a:prstDash val="solid"/>
            <a:round/>
            <a:headEnd type="none" w="sm" len="sm"/>
            <a:tailEnd type="none" w="sm" len="sm"/>
          </a:ln>
        </p:spPr>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pic>
        <p:nvPicPr>
          <p:cNvPr id="543" name="Google Shape;543;p31"/>
          <p:cNvPicPr preferRelativeResize="0">
            <a:picLocks noGrp="1"/>
          </p:cNvPicPr>
          <p:nvPr>
            <p:ph type="body" idx="1"/>
          </p:nvPr>
        </p:nvPicPr>
        <p:blipFill rotWithShape="1">
          <a:blip r:embed="rId3">
            <a:alphaModFix/>
          </a:blip>
          <a:srcRect/>
          <a:stretch/>
        </p:blipFill>
        <p:spPr>
          <a:xfrm>
            <a:off x="2819066" y="1307050"/>
            <a:ext cx="6553800" cy="4351200"/>
          </a:xfrm>
          <a:prstGeom prst="rect">
            <a:avLst/>
          </a:prstGeom>
          <a:noFill/>
          <a:ln w="38100" cap="flat" cmpd="sng">
            <a:solidFill>
              <a:srgbClr val="000000"/>
            </a:solidFill>
            <a:prstDash val="solid"/>
            <a:round/>
            <a:headEnd type="none" w="sm" len="sm"/>
            <a:tailEnd type="none" w="sm" len="sm"/>
          </a:ln>
        </p:spPr>
      </p:pic>
      <p:sp>
        <p:nvSpPr>
          <p:cNvPr id="544" name="Google Shape;544;p31"/>
          <p:cNvSpPr/>
          <p:nvPr/>
        </p:nvSpPr>
        <p:spPr>
          <a:xfrm>
            <a:off x="0" y="6198750"/>
            <a:ext cx="12192000" cy="659100"/>
          </a:xfrm>
          <a:prstGeom prst="rect">
            <a:avLst/>
          </a:prstGeom>
          <a:solidFill>
            <a:srgbClr val="6666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 name="Google Shape;545;p31"/>
          <p:cNvSpPr/>
          <p:nvPr/>
        </p:nvSpPr>
        <p:spPr>
          <a:xfrm>
            <a:off x="707347"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CA" sz="700" b="1">
                <a:solidFill>
                  <a:srgbClr val="FFFFFF"/>
                </a:solidFill>
              </a:rPr>
              <a:t>	</a:t>
            </a:r>
            <a:r>
              <a:rPr lang="en-CA" sz="700" b="1"/>
              <a:t>Agenda</a:t>
            </a:r>
            <a:endParaRPr sz="700" b="1" i="0" u="none" strike="noStrike" cap="none">
              <a:latin typeface="Arial"/>
              <a:ea typeface="Arial"/>
              <a:cs typeface="Arial"/>
              <a:sym typeface="Arial"/>
            </a:endParaRPr>
          </a:p>
        </p:txBody>
      </p:sp>
      <p:sp>
        <p:nvSpPr>
          <p:cNvPr id="546" name="Google Shape;546;p31"/>
          <p:cNvSpPr/>
          <p:nvPr/>
        </p:nvSpPr>
        <p:spPr>
          <a:xfrm>
            <a:off x="2845560"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CA" sz="700" b="1"/>
              <a:t>	History</a:t>
            </a:r>
            <a:endParaRPr sz="700" b="1" i="0" u="none" strike="noStrike" cap="none">
              <a:latin typeface="Arial"/>
              <a:ea typeface="Arial"/>
              <a:cs typeface="Arial"/>
              <a:sym typeface="Arial"/>
            </a:endParaRPr>
          </a:p>
        </p:txBody>
      </p:sp>
      <p:sp>
        <p:nvSpPr>
          <p:cNvPr id="547" name="Google Shape;547;p31"/>
          <p:cNvSpPr/>
          <p:nvPr/>
        </p:nvSpPr>
        <p:spPr>
          <a:xfrm>
            <a:off x="9235947" y="6303150"/>
            <a:ext cx="2015700" cy="450300"/>
          </a:xfrm>
          <a:prstGeom prst="chevron">
            <a:avLst>
              <a:gd name="adj" fmla="val 50000"/>
            </a:avLst>
          </a:prstGeom>
          <a:solidFill>
            <a:srgbClr val="CC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CA" sz="700" b="1">
                <a:solidFill>
                  <a:srgbClr val="FFFFFF"/>
                </a:solidFill>
              </a:rPr>
              <a:t>Trends</a:t>
            </a:r>
            <a:endParaRPr sz="700" b="1" i="0" u="none" strike="noStrike" cap="none">
              <a:solidFill>
                <a:srgbClr val="FFFFFF"/>
              </a:solidFill>
              <a:latin typeface="Arial"/>
              <a:ea typeface="Arial"/>
              <a:cs typeface="Arial"/>
              <a:sym typeface="Arial"/>
            </a:endParaRPr>
          </a:p>
        </p:txBody>
      </p:sp>
      <p:sp>
        <p:nvSpPr>
          <p:cNvPr id="548" name="Google Shape;548;p31"/>
          <p:cNvSpPr/>
          <p:nvPr/>
        </p:nvSpPr>
        <p:spPr>
          <a:xfrm>
            <a:off x="7121978"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CA" sz="700" b="1"/>
              <a:t>Business Model Overviews</a:t>
            </a:r>
            <a:endParaRPr sz="700" b="1" i="0" u="none" strike="noStrike" cap="none">
              <a:latin typeface="Arial"/>
              <a:ea typeface="Arial"/>
              <a:cs typeface="Arial"/>
              <a:sym typeface="Arial"/>
            </a:endParaRPr>
          </a:p>
        </p:txBody>
      </p:sp>
      <p:sp>
        <p:nvSpPr>
          <p:cNvPr id="549" name="Google Shape;549;p31"/>
          <p:cNvSpPr/>
          <p:nvPr/>
        </p:nvSpPr>
        <p:spPr>
          <a:xfrm>
            <a:off x="4983772"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457200" algn="r" rtl="0">
              <a:lnSpc>
                <a:spcPct val="100000"/>
              </a:lnSpc>
              <a:spcBef>
                <a:spcPts val="0"/>
              </a:spcBef>
              <a:spcAft>
                <a:spcPts val="0"/>
              </a:spcAft>
              <a:buClr>
                <a:srgbClr val="000000"/>
              </a:buClr>
              <a:buSzPts val="700"/>
              <a:buFont typeface="Arial"/>
              <a:buNone/>
            </a:pPr>
            <a:r>
              <a:rPr lang="en-CA" sz="700" b="1" dirty="0"/>
              <a:t>Industry Overview</a:t>
            </a:r>
            <a:endParaRPr sz="700" b="1" i="0" u="none" strike="noStrike" cap="none" dirty="0">
              <a:latin typeface="Arial"/>
              <a:ea typeface="Arial"/>
              <a:cs typeface="Arial"/>
              <a:sym typeface="Arial"/>
            </a:endParaRPr>
          </a:p>
        </p:txBody>
      </p:sp>
      <p:sp>
        <p:nvSpPr>
          <p:cNvPr id="550" name="Google Shape;550;p31"/>
          <p:cNvSpPr txBox="1"/>
          <p:nvPr/>
        </p:nvSpPr>
        <p:spPr>
          <a:xfrm>
            <a:off x="311700" y="297200"/>
            <a:ext cx="11608800" cy="8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CA" sz="2500" b="1"/>
              <a:t>Future: SVoD growth Attributable to COVID-19</a:t>
            </a:r>
            <a:endParaRPr sz="2500" b="0" i="0" u="none" strike="noStrike" cap="none">
              <a:solidFill>
                <a:srgbClr val="000000"/>
              </a:solidFill>
              <a:latin typeface="Arial"/>
              <a:ea typeface="Arial"/>
              <a:cs typeface="Arial"/>
              <a:sym typeface="Arial"/>
            </a:endParaRPr>
          </a:p>
        </p:txBody>
      </p:sp>
      <p:cxnSp>
        <p:nvCxnSpPr>
          <p:cNvPr id="551" name="Google Shape;551;p31"/>
          <p:cNvCxnSpPr>
            <a:stCxn id="550" idx="1"/>
          </p:cNvCxnSpPr>
          <p:nvPr/>
        </p:nvCxnSpPr>
        <p:spPr>
          <a:xfrm>
            <a:off x="311700" y="744800"/>
            <a:ext cx="11608800" cy="21900"/>
          </a:xfrm>
          <a:prstGeom prst="straightConnector1">
            <a:avLst/>
          </a:prstGeom>
          <a:noFill/>
          <a:ln w="9525" cap="flat" cmpd="sng">
            <a:solidFill>
              <a:srgbClr val="595959"/>
            </a:solidFill>
            <a:prstDash val="solid"/>
            <a:round/>
            <a:headEnd type="none" w="sm" len="sm"/>
            <a:tailEnd type="none" w="sm" len="sm"/>
          </a:ln>
        </p:spPr>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pic>
        <p:nvPicPr>
          <p:cNvPr id="556" name="Google Shape;556;p32"/>
          <p:cNvPicPr preferRelativeResize="0"/>
          <p:nvPr/>
        </p:nvPicPr>
        <p:blipFill rotWithShape="1">
          <a:blip r:embed="rId3">
            <a:alphaModFix/>
          </a:blip>
          <a:srcRect/>
          <a:stretch/>
        </p:blipFill>
        <p:spPr>
          <a:xfrm>
            <a:off x="707350" y="1011525"/>
            <a:ext cx="10544301" cy="4950125"/>
          </a:xfrm>
          <a:prstGeom prst="rect">
            <a:avLst/>
          </a:prstGeom>
          <a:noFill/>
          <a:ln w="38100" cap="flat" cmpd="sng">
            <a:solidFill>
              <a:srgbClr val="000000"/>
            </a:solidFill>
            <a:prstDash val="solid"/>
            <a:round/>
            <a:headEnd type="none" w="sm" len="sm"/>
            <a:tailEnd type="none" w="sm" len="sm"/>
          </a:ln>
        </p:spPr>
      </p:pic>
      <p:sp>
        <p:nvSpPr>
          <p:cNvPr id="557" name="Google Shape;557;p32"/>
          <p:cNvSpPr/>
          <p:nvPr/>
        </p:nvSpPr>
        <p:spPr>
          <a:xfrm>
            <a:off x="0" y="6198750"/>
            <a:ext cx="12192000" cy="659100"/>
          </a:xfrm>
          <a:prstGeom prst="rect">
            <a:avLst/>
          </a:prstGeom>
          <a:solidFill>
            <a:srgbClr val="6666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 name="Google Shape;558;p32"/>
          <p:cNvSpPr/>
          <p:nvPr/>
        </p:nvSpPr>
        <p:spPr>
          <a:xfrm>
            <a:off x="707347"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CA" sz="700" b="1">
                <a:solidFill>
                  <a:srgbClr val="FFFFFF"/>
                </a:solidFill>
              </a:rPr>
              <a:t>	</a:t>
            </a:r>
            <a:r>
              <a:rPr lang="en-CA" sz="700" b="1"/>
              <a:t>Agenda</a:t>
            </a:r>
            <a:endParaRPr sz="700" b="1" i="0" u="none" strike="noStrike" cap="none">
              <a:latin typeface="Arial"/>
              <a:ea typeface="Arial"/>
              <a:cs typeface="Arial"/>
              <a:sym typeface="Arial"/>
            </a:endParaRPr>
          </a:p>
        </p:txBody>
      </p:sp>
      <p:sp>
        <p:nvSpPr>
          <p:cNvPr id="559" name="Google Shape;559;p32"/>
          <p:cNvSpPr/>
          <p:nvPr/>
        </p:nvSpPr>
        <p:spPr>
          <a:xfrm>
            <a:off x="2845560"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CA" sz="700" b="1"/>
              <a:t>	History</a:t>
            </a:r>
            <a:endParaRPr sz="700" b="1" i="0" u="none" strike="noStrike" cap="none">
              <a:latin typeface="Arial"/>
              <a:ea typeface="Arial"/>
              <a:cs typeface="Arial"/>
              <a:sym typeface="Arial"/>
            </a:endParaRPr>
          </a:p>
        </p:txBody>
      </p:sp>
      <p:sp>
        <p:nvSpPr>
          <p:cNvPr id="560" name="Google Shape;560;p32"/>
          <p:cNvSpPr/>
          <p:nvPr/>
        </p:nvSpPr>
        <p:spPr>
          <a:xfrm>
            <a:off x="9235947" y="6303150"/>
            <a:ext cx="2015700" cy="450300"/>
          </a:xfrm>
          <a:prstGeom prst="chevron">
            <a:avLst>
              <a:gd name="adj" fmla="val 50000"/>
            </a:avLst>
          </a:prstGeom>
          <a:solidFill>
            <a:srgbClr val="CC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CA" sz="700" b="1">
                <a:solidFill>
                  <a:srgbClr val="FFFFFF"/>
                </a:solidFill>
              </a:rPr>
              <a:t>Trends</a:t>
            </a:r>
            <a:endParaRPr sz="700" b="1" i="0" u="none" strike="noStrike" cap="none">
              <a:solidFill>
                <a:srgbClr val="FFFFFF"/>
              </a:solidFill>
              <a:latin typeface="Arial"/>
              <a:ea typeface="Arial"/>
              <a:cs typeface="Arial"/>
              <a:sym typeface="Arial"/>
            </a:endParaRPr>
          </a:p>
        </p:txBody>
      </p:sp>
      <p:sp>
        <p:nvSpPr>
          <p:cNvPr id="561" name="Google Shape;561;p32"/>
          <p:cNvSpPr/>
          <p:nvPr/>
        </p:nvSpPr>
        <p:spPr>
          <a:xfrm>
            <a:off x="7121978"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CA" sz="700" b="1"/>
              <a:t>Business Model Overviews</a:t>
            </a:r>
            <a:endParaRPr sz="700" b="1" i="0" u="none" strike="noStrike" cap="none">
              <a:latin typeface="Arial"/>
              <a:ea typeface="Arial"/>
              <a:cs typeface="Arial"/>
              <a:sym typeface="Arial"/>
            </a:endParaRPr>
          </a:p>
        </p:txBody>
      </p:sp>
      <p:sp>
        <p:nvSpPr>
          <p:cNvPr id="562" name="Google Shape;562;p32"/>
          <p:cNvSpPr/>
          <p:nvPr/>
        </p:nvSpPr>
        <p:spPr>
          <a:xfrm>
            <a:off x="4983772"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457200" algn="r" rtl="0">
              <a:lnSpc>
                <a:spcPct val="100000"/>
              </a:lnSpc>
              <a:spcBef>
                <a:spcPts val="0"/>
              </a:spcBef>
              <a:spcAft>
                <a:spcPts val="0"/>
              </a:spcAft>
              <a:buClr>
                <a:srgbClr val="000000"/>
              </a:buClr>
              <a:buSzPts val="700"/>
              <a:buFont typeface="Arial"/>
              <a:buNone/>
            </a:pPr>
            <a:r>
              <a:rPr lang="en-CA" sz="700" b="1" dirty="0"/>
              <a:t>Industry Overview</a:t>
            </a:r>
            <a:endParaRPr sz="700" b="1" i="0" u="none" strike="noStrike" cap="none" dirty="0">
              <a:latin typeface="Arial"/>
              <a:ea typeface="Arial"/>
              <a:cs typeface="Arial"/>
              <a:sym typeface="Arial"/>
            </a:endParaRPr>
          </a:p>
        </p:txBody>
      </p:sp>
      <p:sp>
        <p:nvSpPr>
          <p:cNvPr id="563" name="Google Shape;563;p32"/>
          <p:cNvSpPr txBox="1"/>
          <p:nvPr/>
        </p:nvSpPr>
        <p:spPr>
          <a:xfrm>
            <a:off x="311700" y="297200"/>
            <a:ext cx="11608800" cy="8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CA" sz="2500" b="1"/>
              <a:t>Future: Will Consumers Return to Cinema?</a:t>
            </a:r>
            <a:endParaRPr sz="2500" b="0" i="0" u="none" strike="noStrike" cap="none">
              <a:solidFill>
                <a:srgbClr val="000000"/>
              </a:solidFill>
              <a:latin typeface="Arial"/>
              <a:ea typeface="Arial"/>
              <a:cs typeface="Arial"/>
              <a:sym typeface="Arial"/>
            </a:endParaRPr>
          </a:p>
        </p:txBody>
      </p:sp>
      <p:cxnSp>
        <p:nvCxnSpPr>
          <p:cNvPr id="564" name="Google Shape;564;p32"/>
          <p:cNvCxnSpPr>
            <a:stCxn id="563" idx="1"/>
          </p:cNvCxnSpPr>
          <p:nvPr/>
        </p:nvCxnSpPr>
        <p:spPr>
          <a:xfrm>
            <a:off x="311700" y="744800"/>
            <a:ext cx="11608800" cy="21900"/>
          </a:xfrm>
          <a:prstGeom prst="straightConnector1">
            <a:avLst/>
          </a:prstGeom>
          <a:noFill/>
          <a:ln w="9525" cap="flat" cmpd="sng">
            <a:solidFill>
              <a:srgbClr val="595959"/>
            </a:solidFill>
            <a:prstDash val="solid"/>
            <a:round/>
            <a:headEnd type="none" w="sm" len="sm"/>
            <a:tailEnd type="none" w="sm" len="sm"/>
          </a:ln>
        </p:spPr>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11" name="Google Shape;82;p17">
            <a:extLst>
              <a:ext uri="{FF2B5EF4-FFF2-40B4-BE49-F238E27FC236}">
                <a16:creationId xmlns:a16="http://schemas.microsoft.com/office/drawing/2014/main" id="{CE207020-1E9D-4627-BD5A-D9CC9819BE26}"/>
              </a:ext>
            </a:extLst>
          </p:cNvPr>
          <p:cNvSpPr/>
          <p:nvPr/>
        </p:nvSpPr>
        <p:spPr>
          <a:xfrm>
            <a:off x="0" y="6482300"/>
            <a:ext cx="12192000" cy="375600"/>
          </a:xfrm>
          <a:prstGeom prst="rect">
            <a:avLst/>
          </a:prstGeom>
          <a:solidFill>
            <a:srgbClr val="BF3136"/>
          </a:solidFill>
          <a:ln>
            <a:noFill/>
          </a:ln>
        </p:spPr>
        <p:txBody>
          <a:bodyPr spcFirstLastPara="1" wrap="square" lIns="121900" tIns="121900" rIns="121900" bIns="121900" anchor="ctr" anchorCtr="0">
            <a:noAutofit/>
          </a:bodyPr>
          <a:lstStyle/>
          <a:p>
            <a:endParaRPr sz="1867"/>
          </a:p>
        </p:txBody>
      </p:sp>
      <p:sp>
        <p:nvSpPr>
          <p:cNvPr id="12" name="Google Shape;83;p17">
            <a:extLst>
              <a:ext uri="{FF2B5EF4-FFF2-40B4-BE49-F238E27FC236}">
                <a16:creationId xmlns:a16="http://schemas.microsoft.com/office/drawing/2014/main" id="{5E668630-0098-4DB2-A087-993CE44335E6}"/>
              </a:ext>
            </a:extLst>
          </p:cNvPr>
          <p:cNvSpPr/>
          <p:nvPr/>
        </p:nvSpPr>
        <p:spPr>
          <a:xfrm>
            <a:off x="673633" y="6541700"/>
            <a:ext cx="1531200" cy="256800"/>
          </a:xfrm>
          <a:prstGeom prst="chevron">
            <a:avLst>
              <a:gd name="adj" fmla="val 50000"/>
            </a:avLst>
          </a:prstGeom>
          <a:solidFill>
            <a:srgbClr val="666666"/>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solidFill>
                  <a:srgbClr val="FFFFFF"/>
                </a:solidFill>
              </a:rPr>
              <a:t>O</a:t>
            </a:r>
            <a:r>
              <a:rPr lang="en-CA" sz="933" b="1" dirty="0" err="1">
                <a:solidFill>
                  <a:srgbClr val="FFFFFF"/>
                </a:solidFill>
              </a:rPr>
              <a:t>verview</a:t>
            </a:r>
            <a:endParaRPr sz="933" b="1" dirty="0">
              <a:solidFill>
                <a:srgbClr val="FFFFFF"/>
              </a:solidFill>
            </a:endParaRPr>
          </a:p>
        </p:txBody>
      </p:sp>
      <p:sp>
        <p:nvSpPr>
          <p:cNvPr id="13" name="Google Shape;84;p17">
            <a:extLst>
              <a:ext uri="{FF2B5EF4-FFF2-40B4-BE49-F238E27FC236}">
                <a16:creationId xmlns:a16="http://schemas.microsoft.com/office/drawing/2014/main" id="{E6A9EF1F-8531-4781-AF5B-202B78DABED5}"/>
              </a:ext>
            </a:extLst>
          </p:cNvPr>
          <p:cNvSpPr/>
          <p:nvPr/>
        </p:nvSpPr>
        <p:spPr>
          <a:xfrm>
            <a:off x="22048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t>S</a:t>
            </a:r>
            <a:r>
              <a:rPr lang="en-CA" sz="933" b="1" dirty="0"/>
              <a:t>tock Performance</a:t>
            </a:r>
            <a:endParaRPr sz="933" b="1" dirty="0"/>
          </a:p>
        </p:txBody>
      </p:sp>
      <p:sp>
        <p:nvSpPr>
          <p:cNvPr id="14" name="Google Shape;85;p17">
            <a:extLst>
              <a:ext uri="{FF2B5EF4-FFF2-40B4-BE49-F238E27FC236}">
                <a16:creationId xmlns:a16="http://schemas.microsoft.com/office/drawing/2014/main" id="{E5DB6CA9-CD9C-42B4-89B1-4A0BFC38F3F0}"/>
              </a:ext>
            </a:extLst>
          </p:cNvPr>
          <p:cNvSpPr/>
          <p:nvPr/>
        </p:nvSpPr>
        <p:spPr>
          <a:xfrm>
            <a:off x="52672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t>Strategy</a:t>
            </a:r>
            <a:endParaRPr sz="933" b="1" dirty="0"/>
          </a:p>
        </p:txBody>
      </p:sp>
      <p:sp>
        <p:nvSpPr>
          <p:cNvPr id="15" name="Google Shape;86;p17">
            <a:extLst>
              <a:ext uri="{FF2B5EF4-FFF2-40B4-BE49-F238E27FC236}">
                <a16:creationId xmlns:a16="http://schemas.microsoft.com/office/drawing/2014/main" id="{7E307610-7FC2-461B-B664-18838051D5B6}"/>
              </a:ext>
            </a:extLst>
          </p:cNvPr>
          <p:cNvSpPr/>
          <p:nvPr/>
        </p:nvSpPr>
        <p:spPr>
          <a:xfrm>
            <a:off x="67984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t>Leadership Team</a:t>
            </a:r>
            <a:endParaRPr sz="933" b="1" dirty="0"/>
          </a:p>
        </p:txBody>
      </p:sp>
      <p:sp>
        <p:nvSpPr>
          <p:cNvPr id="16" name="Google Shape;87;p17">
            <a:extLst>
              <a:ext uri="{FF2B5EF4-FFF2-40B4-BE49-F238E27FC236}">
                <a16:creationId xmlns:a16="http://schemas.microsoft.com/office/drawing/2014/main" id="{FE66F709-D953-444A-A5D5-5F9A017C9255}"/>
              </a:ext>
            </a:extLst>
          </p:cNvPr>
          <p:cNvSpPr/>
          <p:nvPr/>
        </p:nvSpPr>
        <p:spPr>
          <a:xfrm>
            <a:off x="83296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t>Financials</a:t>
            </a:r>
            <a:endParaRPr sz="933" b="1" dirty="0"/>
          </a:p>
        </p:txBody>
      </p:sp>
      <p:sp>
        <p:nvSpPr>
          <p:cNvPr id="17" name="Google Shape;88;p17">
            <a:extLst>
              <a:ext uri="{FF2B5EF4-FFF2-40B4-BE49-F238E27FC236}">
                <a16:creationId xmlns:a16="http://schemas.microsoft.com/office/drawing/2014/main" id="{0E147A2F-C518-4330-8059-35295BFCB589}"/>
              </a:ext>
            </a:extLst>
          </p:cNvPr>
          <p:cNvSpPr/>
          <p:nvPr/>
        </p:nvSpPr>
        <p:spPr>
          <a:xfrm>
            <a:off x="3736017"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t>Company Information</a:t>
            </a:r>
            <a:endParaRPr sz="933" b="1" dirty="0"/>
          </a:p>
        </p:txBody>
      </p:sp>
      <p:sp>
        <p:nvSpPr>
          <p:cNvPr id="18" name="Google Shape;89;p17">
            <a:extLst>
              <a:ext uri="{FF2B5EF4-FFF2-40B4-BE49-F238E27FC236}">
                <a16:creationId xmlns:a16="http://schemas.microsoft.com/office/drawing/2014/main" id="{C138D71D-EFC7-4565-B6F0-FA102500619F}"/>
              </a:ext>
            </a:extLst>
          </p:cNvPr>
          <p:cNvSpPr/>
          <p:nvPr/>
        </p:nvSpPr>
        <p:spPr>
          <a:xfrm>
            <a:off x="98608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t>Recommendation</a:t>
            </a:r>
            <a:endParaRPr sz="933" b="1" dirty="0"/>
          </a:p>
        </p:txBody>
      </p:sp>
      <p:pic>
        <p:nvPicPr>
          <p:cNvPr id="20" name="Picture 19" descr="A picture containing object, clock, text, orange&#10;&#10;Description automatically generated">
            <a:extLst>
              <a:ext uri="{FF2B5EF4-FFF2-40B4-BE49-F238E27FC236}">
                <a16:creationId xmlns:a16="http://schemas.microsoft.com/office/drawing/2014/main" id="{1CF943AB-0518-4006-A222-C3F5F12EE2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2560" y="2215188"/>
            <a:ext cx="6866880" cy="2127240"/>
          </a:xfrm>
          <a:prstGeom prst="rect">
            <a:avLst/>
          </a:prstGeom>
        </p:spPr>
      </p:pic>
      <p:sp>
        <p:nvSpPr>
          <p:cNvPr id="22" name="TextBox 21">
            <a:extLst>
              <a:ext uri="{FF2B5EF4-FFF2-40B4-BE49-F238E27FC236}">
                <a16:creationId xmlns:a16="http://schemas.microsoft.com/office/drawing/2014/main" id="{E63EC6D5-4C4D-40F6-8C4E-570F84FA4921}"/>
              </a:ext>
            </a:extLst>
          </p:cNvPr>
          <p:cNvSpPr txBox="1"/>
          <p:nvPr/>
        </p:nvSpPr>
        <p:spPr>
          <a:xfrm>
            <a:off x="3973878" y="4339998"/>
            <a:ext cx="4117911" cy="666977"/>
          </a:xfrm>
          <a:prstGeom prst="rect">
            <a:avLst/>
          </a:prstGeom>
          <a:noFill/>
        </p:spPr>
        <p:txBody>
          <a:bodyPr wrap="square" rtlCol="0">
            <a:spAutoFit/>
          </a:bodyPr>
          <a:lstStyle/>
          <a:p>
            <a:pPr algn="ctr"/>
            <a:r>
              <a:rPr lang="en-CA" sz="1867" dirty="0"/>
              <a:t>Ticker: NFLX</a:t>
            </a:r>
          </a:p>
          <a:p>
            <a:pPr algn="ctr"/>
            <a:r>
              <a:rPr lang="en-CA" sz="1867" dirty="0"/>
              <a:t>Exchange: NASDAQ</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2" name="Google Shape;82;p17"/>
          <p:cNvSpPr/>
          <p:nvPr/>
        </p:nvSpPr>
        <p:spPr>
          <a:xfrm>
            <a:off x="0" y="6482300"/>
            <a:ext cx="12192000" cy="375600"/>
          </a:xfrm>
          <a:prstGeom prst="rect">
            <a:avLst/>
          </a:prstGeom>
          <a:solidFill>
            <a:srgbClr val="BF3136"/>
          </a:solidFill>
          <a:ln>
            <a:noFill/>
          </a:ln>
        </p:spPr>
        <p:txBody>
          <a:bodyPr spcFirstLastPara="1" wrap="square" lIns="121900" tIns="121900" rIns="121900" bIns="121900" anchor="ctr" anchorCtr="0">
            <a:noAutofit/>
          </a:bodyPr>
          <a:lstStyle/>
          <a:p>
            <a:endParaRPr sz="1867"/>
          </a:p>
        </p:txBody>
      </p:sp>
      <p:sp>
        <p:nvSpPr>
          <p:cNvPr id="83" name="Google Shape;83;p17"/>
          <p:cNvSpPr/>
          <p:nvPr/>
        </p:nvSpPr>
        <p:spPr>
          <a:xfrm>
            <a:off x="673633" y="6541700"/>
            <a:ext cx="1531200" cy="256800"/>
          </a:xfrm>
          <a:prstGeom prst="chevron">
            <a:avLst>
              <a:gd name="adj" fmla="val 50000"/>
            </a:avLst>
          </a:prstGeom>
          <a:solidFill>
            <a:srgbClr val="666666"/>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solidFill>
                  <a:srgbClr val="FFFFFF"/>
                </a:solidFill>
              </a:rPr>
              <a:t>O</a:t>
            </a:r>
            <a:r>
              <a:rPr lang="en-CA" sz="933" b="1" dirty="0" err="1">
                <a:solidFill>
                  <a:srgbClr val="FFFFFF"/>
                </a:solidFill>
              </a:rPr>
              <a:t>verview</a:t>
            </a:r>
            <a:endParaRPr sz="933" b="1" dirty="0">
              <a:solidFill>
                <a:srgbClr val="FFFFFF"/>
              </a:solidFill>
            </a:endParaRPr>
          </a:p>
        </p:txBody>
      </p:sp>
      <p:sp>
        <p:nvSpPr>
          <p:cNvPr id="84" name="Google Shape;84;p17"/>
          <p:cNvSpPr/>
          <p:nvPr/>
        </p:nvSpPr>
        <p:spPr>
          <a:xfrm>
            <a:off x="22048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t>S</a:t>
            </a:r>
            <a:r>
              <a:rPr lang="en-CA" sz="933" b="1" dirty="0"/>
              <a:t>tock Performance</a:t>
            </a:r>
            <a:endParaRPr sz="933" b="1" dirty="0"/>
          </a:p>
        </p:txBody>
      </p:sp>
      <p:sp>
        <p:nvSpPr>
          <p:cNvPr id="85" name="Google Shape;85;p17"/>
          <p:cNvSpPr/>
          <p:nvPr/>
        </p:nvSpPr>
        <p:spPr>
          <a:xfrm>
            <a:off x="52672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t>Strategy</a:t>
            </a:r>
            <a:endParaRPr sz="933" b="1" dirty="0"/>
          </a:p>
        </p:txBody>
      </p:sp>
      <p:sp>
        <p:nvSpPr>
          <p:cNvPr id="86" name="Google Shape;86;p17"/>
          <p:cNvSpPr/>
          <p:nvPr/>
        </p:nvSpPr>
        <p:spPr>
          <a:xfrm>
            <a:off x="67984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t>Leadership Team</a:t>
            </a:r>
            <a:endParaRPr sz="933" b="1" dirty="0"/>
          </a:p>
        </p:txBody>
      </p:sp>
      <p:sp>
        <p:nvSpPr>
          <p:cNvPr id="87" name="Google Shape;87;p17"/>
          <p:cNvSpPr/>
          <p:nvPr/>
        </p:nvSpPr>
        <p:spPr>
          <a:xfrm>
            <a:off x="83296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t>Financials</a:t>
            </a:r>
            <a:endParaRPr sz="933" b="1" dirty="0"/>
          </a:p>
        </p:txBody>
      </p:sp>
      <p:sp>
        <p:nvSpPr>
          <p:cNvPr id="88" name="Google Shape;88;p17"/>
          <p:cNvSpPr/>
          <p:nvPr/>
        </p:nvSpPr>
        <p:spPr>
          <a:xfrm>
            <a:off x="3736017"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t>Company Information</a:t>
            </a:r>
            <a:endParaRPr sz="933" b="1" dirty="0"/>
          </a:p>
        </p:txBody>
      </p:sp>
      <p:sp>
        <p:nvSpPr>
          <p:cNvPr id="89" name="Google Shape;89;p17"/>
          <p:cNvSpPr/>
          <p:nvPr/>
        </p:nvSpPr>
        <p:spPr>
          <a:xfrm>
            <a:off x="98608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t>Recommendation</a:t>
            </a:r>
            <a:endParaRPr sz="933" b="1" dirty="0"/>
          </a:p>
        </p:txBody>
      </p:sp>
      <p:sp>
        <p:nvSpPr>
          <p:cNvPr id="97" name="Google Shape;97;p17"/>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r>
              <a:rPr lang="en-CA" sz="2667" b="1" dirty="0">
                <a:latin typeface="+mj-lt"/>
                <a:ea typeface="Times New Roman"/>
                <a:cs typeface="Times New Roman"/>
                <a:sym typeface="Times New Roman"/>
              </a:rPr>
              <a:t>Stock Overview: NFLX</a:t>
            </a:r>
            <a:endParaRPr sz="2667" dirty="0">
              <a:latin typeface="+mj-lt"/>
            </a:endParaRPr>
          </a:p>
        </p:txBody>
      </p:sp>
      <p:cxnSp>
        <p:nvCxnSpPr>
          <p:cNvPr id="98" name="Google Shape;98;p17"/>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pic>
        <p:nvPicPr>
          <p:cNvPr id="6" name="Picture 5" descr="Chart&#10;&#10;Description automatically generated">
            <a:extLst>
              <a:ext uri="{FF2B5EF4-FFF2-40B4-BE49-F238E27FC236}">
                <a16:creationId xmlns:a16="http://schemas.microsoft.com/office/drawing/2014/main" id="{2CE9CF20-0AE0-4AC9-9418-C2F7669B5804}"/>
              </a:ext>
            </a:extLst>
          </p:cNvPr>
          <p:cNvPicPr>
            <a:picLocks noChangeAspect="1"/>
          </p:cNvPicPr>
          <p:nvPr/>
        </p:nvPicPr>
        <p:blipFill>
          <a:blip r:embed="rId3"/>
          <a:stretch>
            <a:fillRect/>
          </a:stretch>
        </p:blipFill>
        <p:spPr>
          <a:xfrm>
            <a:off x="1075781" y="1172497"/>
            <a:ext cx="10040439" cy="5250404"/>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13" name="Google Shape;113;p18"/>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r>
              <a:rPr lang="en-CA" sz="2667" b="1" dirty="0">
                <a:latin typeface="+mj-lt"/>
                <a:ea typeface="Times New Roman"/>
                <a:cs typeface="Times New Roman"/>
                <a:sym typeface="Times New Roman"/>
              </a:rPr>
              <a:t>Stock Performance</a:t>
            </a:r>
            <a:endParaRPr sz="2667" dirty="0">
              <a:latin typeface="+mj-lt"/>
            </a:endParaRPr>
          </a:p>
        </p:txBody>
      </p:sp>
      <p:cxnSp>
        <p:nvCxnSpPr>
          <p:cNvPr id="114" name="Google Shape;114;p18"/>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sp>
        <p:nvSpPr>
          <p:cNvPr id="115" name="Google Shape;115;p18"/>
          <p:cNvSpPr txBox="1"/>
          <p:nvPr/>
        </p:nvSpPr>
        <p:spPr>
          <a:xfrm>
            <a:off x="415600" y="840033"/>
            <a:ext cx="2991480" cy="394400"/>
          </a:xfrm>
          <a:prstGeom prst="rect">
            <a:avLst/>
          </a:prstGeom>
          <a:noFill/>
          <a:ln>
            <a:noFill/>
          </a:ln>
        </p:spPr>
        <p:txBody>
          <a:bodyPr spcFirstLastPara="1" wrap="square" lIns="121900" tIns="121900" rIns="121900" bIns="121900" anchor="t" anchorCtr="0">
            <a:noAutofit/>
          </a:bodyPr>
          <a:lstStyle/>
          <a:p>
            <a:r>
              <a:rPr lang="en-CA" sz="1467" dirty="0">
                <a:latin typeface="+mj-lt"/>
                <a:ea typeface="Times New Roman"/>
                <a:cs typeface="Times New Roman"/>
                <a:sym typeface="Times New Roman"/>
              </a:rPr>
              <a:t>1Y Stock Performance</a:t>
            </a:r>
            <a:endParaRPr sz="1467" dirty="0">
              <a:latin typeface="+mj-lt"/>
              <a:ea typeface="Times New Roman"/>
              <a:cs typeface="Times New Roman"/>
              <a:sym typeface="Times New Roman"/>
            </a:endParaRPr>
          </a:p>
        </p:txBody>
      </p:sp>
      <p:sp>
        <p:nvSpPr>
          <p:cNvPr id="33" name="Google Shape;82;p17">
            <a:extLst>
              <a:ext uri="{FF2B5EF4-FFF2-40B4-BE49-F238E27FC236}">
                <a16:creationId xmlns:a16="http://schemas.microsoft.com/office/drawing/2014/main" id="{6A997847-3322-437A-80A1-E791B86E0142}"/>
              </a:ext>
            </a:extLst>
          </p:cNvPr>
          <p:cNvSpPr/>
          <p:nvPr/>
        </p:nvSpPr>
        <p:spPr>
          <a:xfrm>
            <a:off x="0" y="6482300"/>
            <a:ext cx="12192000" cy="375600"/>
          </a:xfrm>
          <a:prstGeom prst="rect">
            <a:avLst/>
          </a:prstGeom>
          <a:solidFill>
            <a:srgbClr val="BF3136"/>
          </a:solidFill>
          <a:ln>
            <a:noFill/>
          </a:ln>
        </p:spPr>
        <p:txBody>
          <a:bodyPr spcFirstLastPara="1" wrap="square" lIns="121900" tIns="121900" rIns="121900" bIns="121900" anchor="ctr" anchorCtr="0">
            <a:noAutofit/>
          </a:bodyPr>
          <a:lstStyle/>
          <a:p>
            <a:endParaRPr sz="1867">
              <a:latin typeface="+mj-lt"/>
            </a:endParaRPr>
          </a:p>
        </p:txBody>
      </p:sp>
      <p:sp>
        <p:nvSpPr>
          <p:cNvPr id="34" name="Google Shape;83;p17">
            <a:extLst>
              <a:ext uri="{FF2B5EF4-FFF2-40B4-BE49-F238E27FC236}">
                <a16:creationId xmlns:a16="http://schemas.microsoft.com/office/drawing/2014/main" id="{2A12905E-96F3-4C66-822A-1BBC9E150B4E}"/>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solidFill>
                  <a:schemeClr val="tx1"/>
                </a:solidFill>
                <a:latin typeface="+mj-lt"/>
              </a:rPr>
              <a:t>O</a:t>
            </a:r>
            <a:r>
              <a:rPr lang="en-CA" sz="933" b="1" dirty="0" err="1">
                <a:solidFill>
                  <a:schemeClr val="tx1"/>
                </a:solidFill>
                <a:latin typeface="+mj-lt"/>
              </a:rPr>
              <a:t>verview</a:t>
            </a:r>
            <a:endParaRPr sz="933" b="1" dirty="0">
              <a:solidFill>
                <a:schemeClr val="tx1"/>
              </a:solidFill>
              <a:latin typeface="+mj-lt"/>
            </a:endParaRPr>
          </a:p>
        </p:txBody>
      </p:sp>
      <p:sp>
        <p:nvSpPr>
          <p:cNvPr id="35" name="Google Shape;84;p17">
            <a:extLst>
              <a:ext uri="{FF2B5EF4-FFF2-40B4-BE49-F238E27FC236}">
                <a16:creationId xmlns:a16="http://schemas.microsoft.com/office/drawing/2014/main" id="{C20A4746-8B23-465E-A101-D7380283B045}"/>
              </a:ext>
            </a:extLst>
          </p:cNvPr>
          <p:cNvSpPr/>
          <p:nvPr/>
        </p:nvSpPr>
        <p:spPr>
          <a:xfrm>
            <a:off x="2204833" y="6541700"/>
            <a:ext cx="1531200" cy="256800"/>
          </a:xfrm>
          <a:prstGeom prst="chevron">
            <a:avLst>
              <a:gd name="adj" fmla="val 50000"/>
            </a:avLst>
          </a:prstGeom>
          <a:solidFill>
            <a:schemeClr val="tx1">
              <a:lumMod val="65000"/>
              <a:lumOff val="3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solidFill>
                  <a:schemeClr val="bg1"/>
                </a:solidFill>
                <a:latin typeface="+mj-lt"/>
              </a:rPr>
              <a:t>S</a:t>
            </a:r>
            <a:r>
              <a:rPr lang="en-CA" sz="933" b="1" dirty="0">
                <a:solidFill>
                  <a:schemeClr val="bg1"/>
                </a:solidFill>
                <a:latin typeface="+mj-lt"/>
              </a:rPr>
              <a:t>tock Performance</a:t>
            </a:r>
            <a:endParaRPr sz="933" b="1" dirty="0">
              <a:solidFill>
                <a:schemeClr val="bg1"/>
              </a:solidFill>
              <a:latin typeface="+mj-lt"/>
            </a:endParaRPr>
          </a:p>
        </p:txBody>
      </p:sp>
      <p:sp>
        <p:nvSpPr>
          <p:cNvPr id="36" name="Google Shape;85;p17">
            <a:extLst>
              <a:ext uri="{FF2B5EF4-FFF2-40B4-BE49-F238E27FC236}">
                <a16:creationId xmlns:a16="http://schemas.microsoft.com/office/drawing/2014/main" id="{A19400C1-7EAB-41B5-8618-F06C818415BE}"/>
              </a:ext>
            </a:extLst>
          </p:cNvPr>
          <p:cNvSpPr/>
          <p:nvPr/>
        </p:nvSpPr>
        <p:spPr>
          <a:xfrm>
            <a:off x="52672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Strategy</a:t>
            </a:r>
            <a:endParaRPr sz="933" b="1" dirty="0">
              <a:latin typeface="+mj-lt"/>
            </a:endParaRPr>
          </a:p>
        </p:txBody>
      </p:sp>
      <p:sp>
        <p:nvSpPr>
          <p:cNvPr id="37" name="Google Shape;86;p17">
            <a:extLst>
              <a:ext uri="{FF2B5EF4-FFF2-40B4-BE49-F238E27FC236}">
                <a16:creationId xmlns:a16="http://schemas.microsoft.com/office/drawing/2014/main" id="{D9CEF165-8207-4E0A-9830-0188B396ECB1}"/>
              </a:ext>
            </a:extLst>
          </p:cNvPr>
          <p:cNvSpPr/>
          <p:nvPr/>
        </p:nvSpPr>
        <p:spPr>
          <a:xfrm>
            <a:off x="67984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Leadership Team</a:t>
            </a:r>
            <a:endParaRPr sz="933" b="1" dirty="0">
              <a:latin typeface="+mj-lt"/>
            </a:endParaRPr>
          </a:p>
        </p:txBody>
      </p:sp>
      <p:sp>
        <p:nvSpPr>
          <p:cNvPr id="38" name="Google Shape;87;p17">
            <a:extLst>
              <a:ext uri="{FF2B5EF4-FFF2-40B4-BE49-F238E27FC236}">
                <a16:creationId xmlns:a16="http://schemas.microsoft.com/office/drawing/2014/main" id="{DD310809-4793-4916-B3C4-371A9ACD236F}"/>
              </a:ext>
            </a:extLst>
          </p:cNvPr>
          <p:cNvSpPr/>
          <p:nvPr/>
        </p:nvSpPr>
        <p:spPr>
          <a:xfrm>
            <a:off x="83296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Financials</a:t>
            </a:r>
            <a:endParaRPr sz="933" b="1" dirty="0">
              <a:latin typeface="+mj-lt"/>
            </a:endParaRPr>
          </a:p>
        </p:txBody>
      </p:sp>
      <p:sp>
        <p:nvSpPr>
          <p:cNvPr id="39" name="Google Shape;88;p17">
            <a:extLst>
              <a:ext uri="{FF2B5EF4-FFF2-40B4-BE49-F238E27FC236}">
                <a16:creationId xmlns:a16="http://schemas.microsoft.com/office/drawing/2014/main" id="{161252BC-FBFA-4C06-9B92-71C5D590833B}"/>
              </a:ext>
            </a:extLst>
          </p:cNvPr>
          <p:cNvSpPr/>
          <p:nvPr/>
        </p:nvSpPr>
        <p:spPr>
          <a:xfrm>
            <a:off x="3736017"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Company Information</a:t>
            </a:r>
            <a:endParaRPr sz="933" b="1" dirty="0">
              <a:latin typeface="+mj-lt"/>
            </a:endParaRPr>
          </a:p>
        </p:txBody>
      </p:sp>
      <p:sp>
        <p:nvSpPr>
          <p:cNvPr id="40" name="Google Shape;89;p17">
            <a:extLst>
              <a:ext uri="{FF2B5EF4-FFF2-40B4-BE49-F238E27FC236}">
                <a16:creationId xmlns:a16="http://schemas.microsoft.com/office/drawing/2014/main" id="{3B69A5FD-500D-4458-BD54-290BCA912203}"/>
              </a:ext>
            </a:extLst>
          </p:cNvPr>
          <p:cNvSpPr/>
          <p:nvPr/>
        </p:nvSpPr>
        <p:spPr>
          <a:xfrm>
            <a:off x="98608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Recommendation</a:t>
            </a:r>
            <a:endParaRPr sz="933" b="1" dirty="0">
              <a:latin typeface="+mj-lt"/>
            </a:endParaRPr>
          </a:p>
        </p:txBody>
      </p:sp>
      <p:graphicFrame>
        <p:nvGraphicFramePr>
          <p:cNvPr id="14" name="Chart 13">
            <a:extLst>
              <a:ext uri="{FF2B5EF4-FFF2-40B4-BE49-F238E27FC236}">
                <a16:creationId xmlns:a16="http://schemas.microsoft.com/office/drawing/2014/main" id="{E0B2A20E-5392-4A1C-8FE6-30F3B55BFF7F}"/>
              </a:ext>
            </a:extLst>
          </p:cNvPr>
          <p:cNvGraphicFramePr>
            <a:graphicFrameLocks/>
          </p:cNvGraphicFramePr>
          <p:nvPr/>
        </p:nvGraphicFramePr>
        <p:xfrm>
          <a:off x="415600" y="1299720"/>
          <a:ext cx="11360800" cy="498791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03534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13" name="Google Shape;113;p18"/>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r>
              <a:rPr lang="en-CA" sz="2667" b="1" dirty="0">
                <a:latin typeface="+mj-lt"/>
                <a:ea typeface="Times New Roman"/>
                <a:cs typeface="Times New Roman"/>
                <a:sym typeface="Times New Roman"/>
              </a:rPr>
              <a:t>Stock Performance</a:t>
            </a:r>
            <a:endParaRPr sz="2667" dirty="0">
              <a:latin typeface="+mj-lt"/>
            </a:endParaRPr>
          </a:p>
        </p:txBody>
      </p:sp>
      <p:cxnSp>
        <p:nvCxnSpPr>
          <p:cNvPr id="114" name="Google Shape;114;p18"/>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sp>
        <p:nvSpPr>
          <p:cNvPr id="115" name="Google Shape;115;p18"/>
          <p:cNvSpPr txBox="1"/>
          <p:nvPr/>
        </p:nvSpPr>
        <p:spPr>
          <a:xfrm>
            <a:off x="415600" y="840033"/>
            <a:ext cx="2991480" cy="394400"/>
          </a:xfrm>
          <a:prstGeom prst="rect">
            <a:avLst/>
          </a:prstGeom>
          <a:noFill/>
          <a:ln>
            <a:noFill/>
          </a:ln>
        </p:spPr>
        <p:txBody>
          <a:bodyPr spcFirstLastPara="1" wrap="square" lIns="121900" tIns="121900" rIns="121900" bIns="121900" anchor="t" anchorCtr="0">
            <a:noAutofit/>
          </a:bodyPr>
          <a:lstStyle/>
          <a:p>
            <a:r>
              <a:rPr lang="en-CA" sz="1467" dirty="0">
                <a:latin typeface="+mj-lt"/>
                <a:ea typeface="Times New Roman"/>
                <a:cs typeface="Times New Roman"/>
                <a:sym typeface="Times New Roman"/>
              </a:rPr>
              <a:t>5Y Stock Performance</a:t>
            </a:r>
            <a:endParaRPr sz="1467" dirty="0">
              <a:latin typeface="+mj-lt"/>
              <a:ea typeface="Times New Roman"/>
              <a:cs typeface="Times New Roman"/>
              <a:sym typeface="Times New Roman"/>
            </a:endParaRPr>
          </a:p>
        </p:txBody>
      </p:sp>
      <p:sp>
        <p:nvSpPr>
          <p:cNvPr id="26" name="Google Shape;82;p17">
            <a:extLst>
              <a:ext uri="{FF2B5EF4-FFF2-40B4-BE49-F238E27FC236}">
                <a16:creationId xmlns:a16="http://schemas.microsoft.com/office/drawing/2014/main" id="{91999082-000C-4A7E-9BA1-7A7CD4750443}"/>
              </a:ext>
            </a:extLst>
          </p:cNvPr>
          <p:cNvSpPr/>
          <p:nvPr/>
        </p:nvSpPr>
        <p:spPr>
          <a:xfrm>
            <a:off x="0" y="6482300"/>
            <a:ext cx="12192000" cy="375600"/>
          </a:xfrm>
          <a:prstGeom prst="rect">
            <a:avLst/>
          </a:prstGeom>
          <a:solidFill>
            <a:srgbClr val="BF3136"/>
          </a:solidFill>
          <a:ln>
            <a:noFill/>
          </a:ln>
        </p:spPr>
        <p:txBody>
          <a:bodyPr spcFirstLastPara="1" wrap="square" lIns="121900" tIns="121900" rIns="121900" bIns="121900" anchor="ctr" anchorCtr="0">
            <a:noAutofit/>
          </a:bodyPr>
          <a:lstStyle/>
          <a:p>
            <a:endParaRPr sz="1867">
              <a:latin typeface="+mj-lt"/>
            </a:endParaRPr>
          </a:p>
        </p:txBody>
      </p:sp>
      <p:sp>
        <p:nvSpPr>
          <p:cNvPr id="27" name="Google Shape;83;p17">
            <a:extLst>
              <a:ext uri="{FF2B5EF4-FFF2-40B4-BE49-F238E27FC236}">
                <a16:creationId xmlns:a16="http://schemas.microsoft.com/office/drawing/2014/main" id="{400539BF-704B-4AAF-89C2-B3DA6C538183}"/>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solidFill>
                  <a:schemeClr val="tx1"/>
                </a:solidFill>
                <a:latin typeface="+mj-lt"/>
              </a:rPr>
              <a:t>O</a:t>
            </a:r>
            <a:r>
              <a:rPr lang="en-CA" sz="933" b="1" dirty="0" err="1">
                <a:solidFill>
                  <a:schemeClr val="tx1"/>
                </a:solidFill>
                <a:latin typeface="+mj-lt"/>
              </a:rPr>
              <a:t>verview</a:t>
            </a:r>
            <a:endParaRPr sz="933" b="1" dirty="0">
              <a:solidFill>
                <a:schemeClr val="tx1"/>
              </a:solidFill>
              <a:latin typeface="+mj-lt"/>
            </a:endParaRPr>
          </a:p>
        </p:txBody>
      </p:sp>
      <p:sp>
        <p:nvSpPr>
          <p:cNvPr id="28" name="Google Shape;84;p17">
            <a:extLst>
              <a:ext uri="{FF2B5EF4-FFF2-40B4-BE49-F238E27FC236}">
                <a16:creationId xmlns:a16="http://schemas.microsoft.com/office/drawing/2014/main" id="{5D218AE4-FA6A-46DA-A61F-DE8112BDDB29}"/>
              </a:ext>
            </a:extLst>
          </p:cNvPr>
          <p:cNvSpPr/>
          <p:nvPr/>
        </p:nvSpPr>
        <p:spPr>
          <a:xfrm>
            <a:off x="2204833" y="6541700"/>
            <a:ext cx="1531200" cy="256800"/>
          </a:xfrm>
          <a:prstGeom prst="chevron">
            <a:avLst>
              <a:gd name="adj" fmla="val 50000"/>
            </a:avLst>
          </a:prstGeom>
          <a:solidFill>
            <a:schemeClr val="tx1">
              <a:lumMod val="65000"/>
              <a:lumOff val="3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solidFill>
                  <a:schemeClr val="bg1"/>
                </a:solidFill>
                <a:latin typeface="+mj-lt"/>
              </a:rPr>
              <a:t>S</a:t>
            </a:r>
            <a:r>
              <a:rPr lang="en-CA" sz="933" b="1" dirty="0">
                <a:solidFill>
                  <a:schemeClr val="bg1"/>
                </a:solidFill>
                <a:latin typeface="+mj-lt"/>
              </a:rPr>
              <a:t>tock Performance</a:t>
            </a:r>
            <a:endParaRPr sz="933" b="1" dirty="0">
              <a:solidFill>
                <a:schemeClr val="bg1"/>
              </a:solidFill>
              <a:latin typeface="+mj-lt"/>
            </a:endParaRPr>
          </a:p>
        </p:txBody>
      </p:sp>
      <p:sp>
        <p:nvSpPr>
          <p:cNvPr id="29" name="Google Shape;85;p17">
            <a:extLst>
              <a:ext uri="{FF2B5EF4-FFF2-40B4-BE49-F238E27FC236}">
                <a16:creationId xmlns:a16="http://schemas.microsoft.com/office/drawing/2014/main" id="{9E668120-F4AF-42B9-849B-B71A478E80FF}"/>
              </a:ext>
            </a:extLst>
          </p:cNvPr>
          <p:cNvSpPr/>
          <p:nvPr/>
        </p:nvSpPr>
        <p:spPr>
          <a:xfrm>
            <a:off x="52672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Strategy</a:t>
            </a:r>
            <a:endParaRPr sz="933" b="1" dirty="0">
              <a:latin typeface="+mj-lt"/>
            </a:endParaRPr>
          </a:p>
        </p:txBody>
      </p:sp>
      <p:sp>
        <p:nvSpPr>
          <p:cNvPr id="30" name="Google Shape;86;p17">
            <a:extLst>
              <a:ext uri="{FF2B5EF4-FFF2-40B4-BE49-F238E27FC236}">
                <a16:creationId xmlns:a16="http://schemas.microsoft.com/office/drawing/2014/main" id="{687B01E5-ED33-4B54-B409-795CC330CC9A}"/>
              </a:ext>
            </a:extLst>
          </p:cNvPr>
          <p:cNvSpPr/>
          <p:nvPr/>
        </p:nvSpPr>
        <p:spPr>
          <a:xfrm>
            <a:off x="67984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Leadership Team</a:t>
            </a:r>
            <a:endParaRPr sz="933" b="1" dirty="0">
              <a:latin typeface="+mj-lt"/>
            </a:endParaRPr>
          </a:p>
        </p:txBody>
      </p:sp>
      <p:sp>
        <p:nvSpPr>
          <p:cNvPr id="31" name="Google Shape;87;p17">
            <a:extLst>
              <a:ext uri="{FF2B5EF4-FFF2-40B4-BE49-F238E27FC236}">
                <a16:creationId xmlns:a16="http://schemas.microsoft.com/office/drawing/2014/main" id="{98442785-9BDE-46CA-B2A2-672D2B1A1703}"/>
              </a:ext>
            </a:extLst>
          </p:cNvPr>
          <p:cNvSpPr/>
          <p:nvPr/>
        </p:nvSpPr>
        <p:spPr>
          <a:xfrm>
            <a:off x="83296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Financials</a:t>
            </a:r>
            <a:endParaRPr sz="933" b="1" dirty="0">
              <a:latin typeface="+mj-lt"/>
            </a:endParaRPr>
          </a:p>
        </p:txBody>
      </p:sp>
      <p:sp>
        <p:nvSpPr>
          <p:cNvPr id="32" name="Google Shape;88;p17">
            <a:extLst>
              <a:ext uri="{FF2B5EF4-FFF2-40B4-BE49-F238E27FC236}">
                <a16:creationId xmlns:a16="http://schemas.microsoft.com/office/drawing/2014/main" id="{7F0FFD95-990F-4B75-B448-099DF91223FE}"/>
              </a:ext>
            </a:extLst>
          </p:cNvPr>
          <p:cNvSpPr/>
          <p:nvPr/>
        </p:nvSpPr>
        <p:spPr>
          <a:xfrm>
            <a:off x="3736017"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Company Information</a:t>
            </a:r>
            <a:endParaRPr sz="933" b="1" dirty="0">
              <a:latin typeface="+mj-lt"/>
            </a:endParaRPr>
          </a:p>
        </p:txBody>
      </p:sp>
      <p:sp>
        <p:nvSpPr>
          <p:cNvPr id="33" name="Google Shape;89;p17">
            <a:extLst>
              <a:ext uri="{FF2B5EF4-FFF2-40B4-BE49-F238E27FC236}">
                <a16:creationId xmlns:a16="http://schemas.microsoft.com/office/drawing/2014/main" id="{12EF13AC-86AD-4721-956D-042DF7A9E67E}"/>
              </a:ext>
            </a:extLst>
          </p:cNvPr>
          <p:cNvSpPr/>
          <p:nvPr/>
        </p:nvSpPr>
        <p:spPr>
          <a:xfrm>
            <a:off x="98608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Recommendation</a:t>
            </a:r>
            <a:endParaRPr sz="933" b="1" dirty="0">
              <a:latin typeface="+mj-lt"/>
            </a:endParaRPr>
          </a:p>
        </p:txBody>
      </p:sp>
      <p:graphicFrame>
        <p:nvGraphicFramePr>
          <p:cNvPr id="14" name="Chart 13">
            <a:extLst>
              <a:ext uri="{FF2B5EF4-FFF2-40B4-BE49-F238E27FC236}">
                <a16:creationId xmlns:a16="http://schemas.microsoft.com/office/drawing/2014/main" id="{046CD2EA-45FE-4AE5-B29B-8C7E23186678}"/>
              </a:ext>
            </a:extLst>
          </p:cNvPr>
          <p:cNvGraphicFramePr>
            <a:graphicFrameLocks/>
          </p:cNvGraphicFramePr>
          <p:nvPr/>
        </p:nvGraphicFramePr>
        <p:xfrm>
          <a:off x="415600" y="1328666"/>
          <a:ext cx="11360800" cy="498483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79183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13" name="Google Shape;113;p18"/>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r>
              <a:rPr lang="en-CA" sz="2667" b="1" dirty="0">
                <a:latin typeface="+mj-lt"/>
                <a:ea typeface="Times New Roman"/>
                <a:cs typeface="Times New Roman"/>
                <a:sym typeface="Times New Roman"/>
              </a:rPr>
              <a:t>Stock Performance</a:t>
            </a:r>
            <a:endParaRPr sz="2667" dirty="0">
              <a:latin typeface="+mj-lt"/>
            </a:endParaRPr>
          </a:p>
        </p:txBody>
      </p:sp>
      <p:cxnSp>
        <p:nvCxnSpPr>
          <p:cNvPr id="114" name="Google Shape;114;p18"/>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sp>
        <p:nvSpPr>
          <p:cNvPr id="115" name="Google Shape;115;p18"/>
          <p:cNvSpPr txBox="1"/>
          <p:nvPr/>
        </p:nvSpPr>
        <p:spPr>
          <a:xfrm>
            <a:off x="415600" y="840033"/>
            <a:ext cx="2991480" cy="394400"/>
          </a:xfrm>
          <a:prstGeom prst="rect">
            <a:avLst/>
          </a:prstGeom>
          <a:noFill/>
          <a:ln>
            <a:noFill/>
          </a:ln>
        </p:spPr>
        <p:txBody>
          <a:bodyPr spcFirstLastPara="1" wrap="square" lIns="121900" tIns="121900" rIns="121900" bIns="121900" anchor="t" anchorCtr="0">
            <a:noAutofit/>
          </a:bodyPr>
          <a:lstStyle/>
          <a:p>
            <a:r>
              <a:rPr lang="en-CA" sz="1467" dirty="0">
                <a:latin typeface="+mj-lt"/>
                <a:ea typeface="Times New Roman"/>
                <a:cs typeface="Times New Roman"/>
                <a:sym typeface="Times New Roman"/>
              </a:rPr>
              <a:t>Stock Performance Since IPO</a:t>
            </a:r>
            <a:endParaRPr sz="1467" dirty="0">
              <a:latin typeface="+mj-lt"/>
              <a:ea typeface="Times New Roman"/>
              <a:cs typeface="Times New Roman"/>
              <a:sym typeface="Times New Roman"/>
            </a:endParaRPr>
          </a:p>
        </p:txBody>
      </p:sp>
      <p:sp>
        <p:nvSpPr>
          <p:cNvPr id="25" name="Google Shape;82;p17">
            <a:extLst>
              <a:ext uri="{FF2B5EF4-FFF2-40B4-BE49-F238E27FC236}">
                <a16:creationId xmlns:a16="http://schemas.microsoft.com/office/drawing/2014/main" id="{08C2C874-695A-40C3-ACAE-E9FD73163776}"/>
              </a:ext>
            </a:extLst>
          </p:cNvPr>
          <p:cNvSpPr/>
          <p:nvPr/>
        </p:nvSpPr>
        <p:spPr>
          <a:xfrm>
            <a:off x="0" y="6482300"/>
            <a:ext cx="12192000" cy="375600"/>
          </a:xfrm>
          <a:prstGeom prst="rect">
            <a:avLst/>
          </a:prstGeom>
          <a:solidFill>
            <a:srgbClr val="BF3136"/>
          </a:solidFill>
          <a:ln>
            <a:noFill/>
          </a:ln>
        </p:spPr>
        <p:txBody>
          <a:bodyPr spcFirstLastPara="1" wrap="square" lIns="121900" tIns="121900" rIns="121900" bIns="121900" anchor="ctr" anchorCtr="0">
            <a:noAutofit/>
          </a:bodyPr>
          <a:lstStyle/>
          <a:p>
            <a:endParaRPr sz="1867">
              <a:latin typeface="+mj-lt"/>
            </a:endParaRPr>
          </a:p>
        </p:txBody>
      </p:sp>
      <p:sp>
        <p:nvSpPr>
          <p:cNvPr id="26" name="Google Shape;83;p17">
            <a:extLst>
              <a:ext uri="{FF2B5EF4-FFF2-40B4-BE49-F238E27FC236}">
                <a16:creationId xmlns:a16="http://schemas.microsoft.com/office/drawing/2014/main" id="{A4986FF2-2466-46C6-BA03-9048F2C43900}"/>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solidFill>
                  <a:schemeClr val="tx1"/>
                </a:solidFill>
                <a:latin typeface="+mj-lt"/>
              </a:rPr>
              <a:t>O</a:t>
            </a:r>
            <a:r>
              <a:rPr lang="en-CA" sz="933" b="1" dirty="0" err="1">
                <a:solidFill>
                  <a:schemeClr val="tx1"/>
                </a:solidFill>
                <a:latin typeface="+mj-lt"/>
              </a:rPr>
              <a:t>verview</a:t>
            </a:r>
            <a:endParaRPr sz="933" b="1" dirty="0">
              <a:solidFill>
                <a:schemeClr val="tx1"/>
              </a:solidFill>
              <a:latin typeface="+mj-lt"/>
            </a:endParaRPr>
          </a:p>
        </p:txBody>
      </p:sp>
      <p:sp>
        <p:nvSpPr>
          <p:cNvPr id="27" name="Google Shape;84;p17">
            <a:extLst>
              <a:ext uri="{FF2B5EF4-FFF2-40B4-BE49-F238E27FC236}">
                <a16:creationId xmlns:a16="http://schemas.microsoft.com/office/drawing/2014/main" id="{FABCD76A-6B8D-4437-9B0D-65BAB9823260}"/>
              </a:ext>
            </a:extLst>
          </p:cNvPr>
          <p:cNvSpPr/>
          <p:nvPr/>
        </p:nvSpPr>
        <p:spPr>
          <a:xfrm>
            <a:off x="2204833" y="6541700"/>
            <a:ext cx="1531200" cy="256800"/>
          </a:xfrm>
          <a:prstGeom prst="chevron">
            <a:avLst>
              <a:gd name="adj" fmla="val 50000"/>
            </a:avLst>
          </a:prstGeom>
          <a:solidFill>
            <a:schemeClr val="tx1">
              <a:lumMod val="65000"/>
              <a:lumOff val="3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solidFill>
                  <a:schemeClr val="bg1"/>
                </a:solidFill>
                <a:latin typeface="+mj-lt"/>
              </a:rPr>
              <a:t>S</a:t>
            </a:r>
            <a:r>
              <a:rPr lang="en-CA" sz="933" b="1" dirty="0">
                <a:solidFill>
                  <a:schemeClr val="bg1"/>
                </a:solidFill>
                <a:latin typeface="+mj-lt"/>
              </a:rPr>
              <a:t>tock Performance</a:t>
            </a:r>
            <a:endParaRPr sz="933" b="1" dirty="0">
              <a:solidFill>
                <a:schemeClr val="bg1"/>
              </a:solidFill>
              <a:latin typeface="+mj-lt"/>
            </a:endParaRPr>
          </a:p>
        </p:txBody>
      </p:sp>
      <p:sp>
        <p:nvSpPr>
          <p:cNvPr id="28" name="Google Shape;85;p17">
            <a:extLst>
              <a:ext uri="{FF2B5EF4-FFF2-40B4-BE49-F238E27FC236}">
                <a16:creationId xmlns:a16="http://schemas.microsoft.com/office/drawing/2014/main" id="{FFD0E15D-3A8E-4171-98FC-C5DF494C0F2D}"/>
              </a:ext>
            </a:extLst>
          </p:cNvPr>
          <p:cNvSpPr/>
          <p:nvPr/>
        </p:nvSpPr>
        <p:spPr>
          <a:xfrm>
            <a:off x="52672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Strategy</a:t>
            </a:r>
            <a:endParaRPr sz="933" b="1" dirty="0">
              <a:latin typeface="+mj-lt"/>
            </a:endParaRPr>
          </a:p>
        </p:txBody>
      </p:sp>
      <p:sp>
        <p:nvSpPr>
          <p:cNvPr id="29" name="Google Shape;86;p17">
            <a:extLst>
              <a:ext uri="{FF2B5EF4-FFF2-40B4-BE49-F238E27FC236}">
                <a16:creationId xmlns:a16="http://schemas.microsoft.com/office/drawing/2014/main" id="{DD246D78-1D47-43F3-B517-614786FD9348}"/>
              </a:ext>
            </a:extLst>
          </p:cNvPr>
          <p:cNvSpPr/>
          <p:nvPr/>
        </p:nvSpPr>
        <p:spPr>
          <a:xfrm>
            <a:off x="67984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Leadership Team</a:t>
            </a:r>
            <a:endParaRPr sz="933" b="1" dirty="0">
              <a:latin typeface="+mj-lt"/>
            </a:endParaRPr>
          </a:p>
        </p:txBody>
      </p:sp>
      <p:sp>
        <p:nvSpPr>
          <p:cNvPr id="30" name="Google Shape;87;p17">
            <a:extLst>
              <a:ext uri="{FF2B5EF4-FFF2-40B4-BE49-F238E27FC236}">
                <a16:creationId xmlns:a16="http://schemas.microsoft.com/office/drawing/2014/main" id="{C6AC3EE5-C9BE-4E92-898B-9A3A13A98EA6}"/>
              </a:ext>
            </a:extLst>
          </p:cNvPr>
          <p:cNvSpPr/>
          <p:nvPr/>
        </p:nvSpPr>
        <p:spPr>
          <a:xfrm>
            <a:off x="83296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Financials</a:t>
            </a:r>
            <a:endParaRPr sz="933" b="1" dirty="0">
              <a:latin typeface="+mj-lt"/>
            </a:endParaRPr>
          </a:p>
        </p:txBody>
      </p:sp>
      <p:sp>
        <p:nvSpPr>
          <p:cNvPr id="31" name="Google Shape;88;p17">
            <a:extLst>
              <a:ext uri="{FF2B5EF4-FFF2-40B4-BE49-F238E27FC236}">
                <a16:creationId xmlns:a16="http://schemas.microsoft.com/office/drawing/2014/main" id="{3F9859E9-9449-4559-8938-F1397E3CE6AC}"/>
              </a:ext>
            </a:extLst>
          </p:cNvPr>
          <p:cNvSpPr/>
          <p:nvPr/>
        </p:nvSpPr>
        <p:spPr>
          <a:xfrm>
            <a:off x="3736017"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Company Information</a:t>
            </a:r>
            <a:endParaRPr sz="933" b="1" dirty="0">
              <a:latin typeface="+mj-lt"/>
            </a:endParaRPr>
          </a:p>
        </p:txBody>
      </p:sp>
      <p:sp>
        <p:nvSpPr>
          <p:cNvPr id="32" name="Google Shape;89;p17">
            <a:extLst>
              <a:ext uri="{FF2B5EF4-FFF2-40B4-BE49-F238E27FC236}">
                <a16:creationId xmlns:a16="http://schemas.microsoft.com/office/drawing/2014/main" id="{1D92577E-62AA-456F-9845-00FB154A9EA5}"/>
              </a:ext>
            </a:extLst>
          </p:cNvPr>
          <p:cNvSpPr/>
          <p:nvPr/>
        </p:nvSpPr>
        <p:spPr>
          <a:xfrm>
            <a:off x="98608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Recommendation</a:t>
            </a:r>
            <a:endParaRPr sz="933" b="1" dirty="0">
              <a:latin typeface="+mj-lt"/>
            </a:endParaRPr>
          </a:p>
        </p:txBody>
      </p:sp>
      <p:graphicFrame>
        <p:nvGraphicFramePr>
          <p:cNvPr id="14" name="Chart 13">
            <a:extLst>
              <a:ext uri="{FF2B5EF4-FFF2-40B4-BE49-F238E27FC236}">
                <a16:creationId xmlns:a16="http://schemas.microsoft.com/office/drawing/2014/main" id="{F37D3415-726C-4376-9F13-7BEC2EF574FF}"/>
              </a:ext>
            </a:extLst>
          </p:cNvPr>
          <p:cNvGraphicFramePr>
            <a:graphicFrameLocks/>
          </p:cNvGraphicFramePr>
          <p:nvPr/>
        </p:nvGraphicFramePr>
        <p:xfrm>
          <a:off x="415601" y="1329200"/>
          <a:ext cx="11360800" cy="492802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487109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3"/>
          <p:cNvSpPr txBox="1"/>
          <p:nvPr/>
        </p:nvSpPr>
        <p:spPr>
          <a:xfrm>
            <a:off x="311700" y="297200"/>
            <a:ext cx="11608800" cy="8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CA" sz="2500" b="1"/>
              <a:t>History: Industry Origins</a:t>
            </a:r>
            <a:endParaRPr sz="2500" b="0" i="0" u="none" strike="noStrike" cap="none">
              <a:solidFill>
                <a:srgbClr val="000000"/>
              </a:solidFill>
              <a:latin typeface="Arial"/>
              <a:ea typeface="Arial"/>
              <a:cs typeface="Arial"/>
              <a:sym typeface="Arial"/>
            </a:endParaRPr>
          </a:p>
        </p:txBody>
      </p:sp>
      <p:cxnSp>
        <p:nvCxnSpPr>
          <p:cNvPr id="111" name="Google Shape;111;p3"/>
          <p:cNvCxnSpPr>
            <a:stCxn id="110" idx="1"/>
          </p:cNvCxnSpPr>
          <p:nvPr/>
        </p:nvCxnSpPr>
        <p:spPr>
          <a:xfrm>
            <a:off x="311700" y="744800"/>
            <a:ext cx="11608800" cy="21900"/>
          </a:xfrm>
          <a:prstGeom prst="straightConnector1">
            <a:avLst/>
          </a:prstGeom>
          <a:noFill/>
          <a:ln w="9525" cap="flat" cmpd="sng">
            <a:solidFill>
              <a:srgbClr val="595959"/>
            </a:solidFill>
            <a:prstDash val="solid"/>
            <a:round/>
            <a:headEnd type="none" w="sm" len="sm"/>
            <a:tailEnd type="none" w="sm" len="sm"/>
          </a:ln>
        </p:spPr>
      </p:cxnSp>
      <p:sp>
        <p:nvSpPr>
          <p:cNvPr id="112" name="Google Shape;112;p3"/>
          <p:cNvSpPr/>
          <p:nvPr/>
        </p:nvSpPr>
        <p:spPr>
          <a:xfrm>
            <a:off x="707350" y="1231300"/>
            <a:ext cx="10544400" cy="4540200"/>
          </a:xfrm>
          <a:prstGeom prst="rect">
            <a:avLst/>
          </a:prstGeom>
          <a:solidFill>
            <a:schemeClr val="lt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406400" algn="l" rtl="0">
              <a:lnSpc>
                <a:spcPct val="115000"/>
              </a:lnSpc>
              <a:spcBef>
                <a:spcPts val="0"/>
              </a:spcBef>
              <a:spcAft>
                <a:spcPts val="0"/>
              </a:spcAft>
              <a:buClr>
                <a:schemeClr val="dk1"/>
              </a:buClr>
              <a:buSzPts val="2800"/>
              <a:buChar char="●"/>
            </a:pPr>
            <a:r>
              <a:rPr lang="en-CA" sz="2800">
                <a:solidFill>
                  <a:schemeClr val="dk1"/>
                </a:solidFill>
              </a:rPr>
              <a:t>Origins can be traced to photography exhibits in New York</a:t>
            </a:r>
            <a:endParaRPr sz="2800">
              <a:solidFill>
                <a:schemeClr val="dk1"/>
              </a:solidFill>
            </a:endParaRPr>
          </a:p>
          <a:p>
            <a:pPr marL="457200" lvl="0" indent="-406400" algn="l" rtl="0">
              <a:lnSpc>
                <a:spcPct val="115000"/>
              </a:lnSpc>
              <a:spcBef>
                <a:spcPts val="0"/>
              </a:spcBef>
              <a:spcAft>
                <a:spcPts val="0"/>
              </a:spcAft>
              <a:buClr>
                <a:schemeClr val="dk1"/>
              </a:buClr>
              <a:buSzPts val="2800"/>
              <a:buChar char="●"/>
            </a:pPr>
            <a:r>
              <a:rPr lang="en-CA" sz="2800">
                <a:solidFill>
                  <a:schemeClr val="dk1"/>
                </a:solidFill>
              </a:rPr>
              <a:t>USA has been prominent industry leader since industry inception</a:t>
            </a:r>
            <a:endParaRPr sz="2800">
              <a:solidFill>
                <a:schemeClr val="dk1"/>
              </a:solidFill>
            </a:endParaRPr>
          </a:p>
          <a:p>
            <a:pPr marL="457200" lvl="0" indent="-406400" algn="l" rtl="0">
              <a:lnSpc>
                <a:spcPct val="115000"/>
              </a:lnSpc>
              <a:spcBef>
                <a:spcPts val="0"/>
              </a:spcBef>
              <a:spcAft>
                <a:spcPts val="0"/>
              </a:spcAft>
              <a:buClr>
                <a:schemeClr val="dk1"/>
              </a:buClr>
              <a:buSzPts val="2800"/>
              <a:buChar char="●"/>
            </a:pPr>
            <a:r>
              <a:rPr lang="en-CA" sz="2800">
                <a:solidFill>
                  <a:schemeClr val="dk1"/>
                </a:solidFill>
              </a:rPr>
              <a:t>New York was original dominant market, later switching to Hollywood around the start of WW1</a:t>
            </a:r>
            <a:endParaRPr sz="2800">
              <a:solidFill>
                <a:schemeClr val="dk1"/>
              </a:solidFill>
            </a:endParaRPr>
          </a:p>
          <a:p>
            <a:pPr marL="228600" lvl="0" indent="0" algn="l" rtl="0">
              <a:lnSpc>
                <a:spcPct val="90000"/>
              </a:lnSpc>
              <a:spcBef>
                <a:spcPts val="1000"/>
              </a:spcBef>
              <a:spcAft>
                <a:spcPts val="0"/>
              </a:spcAft>
              <a:buNone/>
            </a:pPr>
            <a:endParaRPr sz="2800"/>
          </a:p>
        </p:txBody>
      </p:sp>
      <p:sp>
        <p:nvSpPr>
          <p:cNvPr id="113" name="Google Shape;113;p3"/>
          <p:cNvSpPr/>
          <p:nvPr/>
        </p:nvSpPr>
        <p:spPr>
          <a:xfrm>
            <a:off x="0" y="6198750"/>
            <a:ext cx="12192000" cy="659100"/>
          </a:xfrm>
          <a:prstGeom prst="rect">
            <a:avLst/>
          </a:prstGeom>
          <a:solidFill>
            <a:srgbClr val="6666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3"/>
          <p:cNvSpPr/>
          <p:nvPr/>
        </p:nvSpPr>
        <p:spPr>
          <a:xfrm>
            <a:off x="707347"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CA" sz="700" b="1">
                <a:solidFill>
                  <a:srgbClr val="FFFFFF"/>
                </a:solidFill>
              </a:rPr>
              <a:t>	</a:t>
            </a:r>
            <a:r>
              <a:rPr lang="en-CA" sz="700" b="1"/>
              <a:t>Agenda</a:t>
            </a:r>
            <a:endParaRPr sz="700" b="1" i="0" u="none" strike="noStrike" cap="none">
              <a:latin typeface="Arial"/>
              <a:ea typeface="Arial"/>
              <a:cs typeface="Arial"/>
              <a:sym typeface="Arial"/>
            </a:endParaRPr>
          </a:p>
        </p:txBody>
      </p:sp>
      <p:sp>
        <p:nvSpPr>
          <p:cNvPr id="115" name="Google Shape;115;p3"/>
          <p:cNvSpPr/>
          <p:nvPr/>
        </p:nvSpPr>
        <p:spPr>
          <a:xfrm>
            <a:off x="2845560" y="6303150"/>
            <a:ext cx="2015700" cy="450300"/>
          </a:xfrm>
          <a:prstGeom prst="chevron">
            <a:avLst>
              <a:gd name="adj" fmla="val 50000"/>
            </a:avLst>
          </a:prstGeom>
          <a:solidFill>
            <a:srgbClr val="CC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CA" sz="700" b="1"/>
              <a:t>	</a:t>
            </a:r>
            <a:r>
              <a:rPr lang="en-CA" sz="700" b="1">
                <a:solidFill>
                  <a:srgbClr val="FFFFFF"/>
                </a:solidFill>
              </a:rPr>
              <a:t>History</a:t>
            </a:r>
            <a:endParaRPr sz="700" b="1" i="0" u="none" strike="noStrike" cap="none">
              <a:solidFill>
                <a:srgbClr val="FFFFFF"/>
              </a:solidFill>
              <a:latin typeface="Arial"/>
              <a:ea typeface="Arial"/>
              <a:cs typeface="Arial"/>
              <a:sym typeface="Arial"/>
            </a:endParaRPr>
          </a:p>
        </p:txBody>
      </p:sp>
      <p:sp>
        <p:nvSpPr>
          <p:cNvPr id="116" name="Google Shape;116;p3"/>
          <p:cNvSpPr/>
          <p:nvPr/>
        </p:nvSpPr>
        <p:spPr>
          <a:xfrm>
            <a:off x="9235947" y="6303150"/>
            <a:ext cx="2015700" cy="450300"/>
          </a:xfrm>
          <a:prstGeom prst="chevron">
            <a:avLst>
              <a:gd name="adj" fmla="val 50000"/>
            </a:avLst>
          </a:prstGeom>
          <a:solidFill>
            <a:srgbClr val="EEEEE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CA" sz="700" b="1"/>
              <a:t>Trends</a:t>
            </a:r>
            <a:endParaRPr sz="700" b="1" i="0" u="none" strike="noStrike" cap="none">
              <a:solidFill>
                <a:srgbClr val="000000"/>
              </a:solidFill>
              <a:latin typeface="Arial"/>
              <a:ea typeface="Arial"/>
              <a:cs typeface="Arial"/>
              <a:sym typeface="Arial"/>
            </a:endParaRPr>
          </a:p>
        </p:txBody>
      </p:sp>
      <p:sp>
        <p:nvSpPr>
          <p:cNvPr id="117" name="Google Shape;117;p3"/>
          <p:cNvSpPr/>
          <p:nvPr/>
        </p:nvSpPr>
        <p:spPr>
          <a:xfrm>
            <a:off x="7121978"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CA" sz="700" b="1"/>
              <a:t>Business Model Overviews</a:t>
            </a:r>
            <a:endParaRPr sz="700" b="1" i="0" u="none" strike="noStrike" cap="none">
              <a:solidFill>
                <a:srgbClr val="000000"/>
              </a:solidFill>
              <a:latin typeface="Arial"/>
              <a:ea typeface="Arial"/>
              <a:cs typeface="Arial"/>
              <a:sym typeface="Arial"/>
            </a:endParaRPr>
          </a:p>
        </p:txBody>
      </p:sp>
      <p:sp>
        <p:nvSpPr>
          <p:cNvPr id="118" name="Google Shape;118;p3"/>
          <p:cNvSpPr/>
          <p:nvPr/>
        </p:nvSpPr>
        <p:spPr>
          <a:xfrm>
            <a:off x="4983772" y="6303150"/>
            <a:ext cx="2015700" cy="450300"/>
          </a:xfrm>
          <a:prstGeom prst="chevron">
            <a:avLst>
              <a:gd name="adj" fmla="val 50000"/>
            </a:avLst>
          </a:prstGeom>
          <a:solidFill>
            <a:srgbClr val="EEEEE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700"/>
              <a:buFont typeface="Arial"/>
              <a:buNone/>
            </a:pPr>
            <a:r>
              <a:rPr lang="en-CA" sz="700" b="1" dirty="0">
                <a:solidFill>
                  <a:schemeClr val="dk1"/>
                </a:solidFill>
              </a:rPr>
              <a:t>	</a:t>
            </a:r>
            <a:endParaRPr sz="700" b="1" dirty="0">
              <a:solidFill>
                <a:schemeClr val="dk1"/>
              </a:solidFill>
            </a:endParaRPr>
          </a:p>
          <a:p>
            <a:pPr marL="0" lvl="0" indent="457200" algn="r" rtl="0">
              <a:spcBef>
                <a:spcPts val="0"/>
              </a:spcBef>
              <a:spcAft>
                <a:spcPts val="0"/>
              </a:spcAft>
              <a:buClr>
                <a:schemeClr val="dk1"/>
              </a:buClr>
              <a:buSzPts val="700"/>
              <a:buFont typeface="Arial"/>
              <a:buNone/>
            </a:pPr>
            <a:r>
              <a:rPr lang="en-CA" sz="700" b="1" dirty="0">
                <a:solidFill>
                  <a:schemeClr val="dk1"/>
                </a:solidFill>
              </a:rPr>
              <a:t>Industry Overview</a:t>
            </a:r>
            <a:endParaRPr sz="700" b="1" dirty="0">
              <a:solidFill>
                <a:schemeClr val="dk1"/>
              </a:solidFill>
            </a:endParaRPr>
          </a:p>
          <a:p>
            <a:pPr marL="0" marR="0" lvl="0" indent="0" algn="l" rtl="0">
              <a:lnSpc>
                <a:spcPct val="100000"/>
              </a:lnSpc>
              <a:spcBef>
                <a:spcPts val="0"/>
              </a:spcBef>
              <a:spcAft>
                <a:spcPts val="0"/>
              </a:spcAft>
              <a:buClr>
                <a:srgbClr val="000000"/>
              </a:buClr>
              <a:buSzPts val="700"/>
              <a:buFont typeface="Arial"/>
              <a:buNone/>
            </a:pPr>
            <a:endParaRPr sz="700" b="1"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13" name="Google Shape;113;p18"/>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r>
              <a:rPr lang="en-CA" sz="2667" b="1" dirty="0">
                <a:latin typeface="+mj-lt"/>
                <a:ea typeface="Times New Roman"/>
                <a:cs typeface="Times New Roman"/>
                <a:sym typeface="Times New Roman"/>
              </a:rPr>
              <a:t>Stock Performance</a:t>
            </a:r>
            <a:endParaRPr sz="2667" dirty="0">
              <a:latin typeface="+mj-lt"/>
            </a:endParaRPr>
          </a:p>
        </p:txBody>
      </p:sp>
      <p:cxnSp>
        <p:nvCxnSpPr>
          <p:cNvPr id="114" name="Google Shape;114;p18"/>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sp>
        <p:nvSpPr>
          <p:cNvPr id="115" name="Google Shape;115;p18"/>
          <p:cNvSpPr txBox="1"/>
          <p:nvPr/>
        </p:nvSpPr>
        <p:spPr>
          <a:xfrm>
            <a:off x="415600" y="840033"/>
            <a:ext cx="2991480" cy="394400"/>
          </a:xfrm>
          <a:prstGeom prst="rect">
            <a:avLst/>
          </a:prstGeom>
          <a:noFill/>
          <a:ln>
            <a:noFill/>
          </a:ln>
        </p:spPr>
        <p:txBody>
          <a:bodyPr spcFirstLastPara="1" wrap="square" lIns="121900" tIns="121900" rIns="121900" bIns="121900" anchor="t" anchorCtr="0">
            <a:noAutofit/>
          </a:bodyPr>
          <a:lstStyle/>
          <a:p>
            <a:r>
              <a:rPr lang="en-CA" sz="1467" dirty="0">
                <a:latin typeface="+mj-lt"/>
                <a:ea typeface="Times New Roman"/>
                <a:cs typeface="Times New Roman"/>
                <a:sym typeface="Times New Roman"/>
              </a:rPr>
              <a:t>5Y Peer Comparison</a:t>
            </a:r>
            <a:endParaRPr sz="1467" dirty="0">
              <a:latin typeface="+mj-lt"/>
              <a:ea typeface="Times New Roman"/>
              <a:cs typeface="Times New Roman"/>
              <a:sym typeface="Times New Roman"/>
            </a:endParaRPr>
          </a:p>
        </p:txBody>
      </p:sp>
      <p:sp>
        <p:nvSpPr>
          <p:cNvPr id="25" name="Google Shape;82;p17">
            <a:extLst>
              <a:ext uri="{FF2B5EF4-FFF2-40B4-BE49-F238E27FC236}">
                <a16:creationId xmlns:a16="http://schemas.microsoft.com/office/drawing/2014/main" id="{C2AE7A84-DC86-489F-A33E-B0C677E90E15}"/>
              </a:ext>
            </a:extLst>
          </p:cNvPr>
          <p:cNvSpPr/>
          <p:nvPr/>
        </p:nvSpPr>
        <p:spPr>
          <a:xfrm>
            <a:off x="0" y="6482300"/>
            <a:ext cx="12192000" cy="375600"/>
          </a:xfrm>
          <a:prstGeom prst="rect">
            <a:avLst/>
          </a:prstGeom>
          <a:solidFill>
            <a:srgbClr val="BF3136"/>
          </a:solidFill>
          <a:ln>
            <a:noFill/>
          </a:ln>
        </p:spPr>
        <p:txBody>
          <a:bodyPr spcFirstLastPara="1" wrap="square" lIns="121900" tIns="121900" rIns="121900" bIns="121900" anchor="ctr" anchorCtr="0">
            <a:noAutofit/>
          </a:bodyPr>
          <a:lstStyle/>
          <a:p>
            <a:endParaRPr sz="1867">
              <a:latin typeface="+mj-lt"/>
            </a:endParaRPr>
          </a:p>
        </p:txBody>
      </p:sp>
      <p:sp>
        <p:nvSpPr>
          <p:cNvPr id="26" name="Google Shape;83;p17">
            <a:extLst>
              <a:ext uri="{FF2B5EF4-FFF2-40B4-BE49-F238E27FC236}">
                <a16:creationId xmlns:a16="http://schemas.microsoft.com/office/drawing/2014/main" id="{B14135C5-4E72-488F-A228-37A48570A80C}"/>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solidFill>
                  <a:schemeClr val="tx1"/>
                </a:solidFill>
                <a:latin typeface="+mj-lt"/>
              </a:rPr>
              <a:t>O</a:t>
            </a:r>
            <a:r>
              <a:rPr lang="en-CA" sz="933" b="1" dirty="0" err="1">
                <a:solidFill>
                  <a:schemeClr val="tx1"/>
                </a:solidFill>
                <a:latin typeface="+mj-lt"/>
              </a:rPr>
              <a:t>verview</a:t>
            </a:r>
            <a:endParaRPr sz="933" b="1" dirty="0">
              <a:solidFill>
                <a:schemeClr val="tx1"/>
              </a:solidFill>
              <a:latin typeface="+mj-lt"/>
            </a:endParaRPr>
          </a:p>
        </p:txBody>
      </p:sp>
      <p:sp>
        <p:nvSpPr>
          <p:cNvPr id="27" name="Google Shape;84;p17">
            <a:extLst>
              <a:ext uri="{FF2B5EF4-FFF2-40B4-BE49-F238E27FC236}">
                <a16:creationId xmlns:a16="http://schemas.microsoft.com/office/drawing/2014/main" id="{9E90C970-FC44-478F-8875-74A7AAFED7A9}"/>
              </a:ext>
            </a:extLst>
          </p:cNvPr>
          <p:cNvSpPr/>
          <p:nvPr/>
        </p:nvSpPr>
        <p:spPr>
          <a:xfrm>
            <a:off x="2204833" y="6541700"/>
            <a:ext cx="1531200" cy="256800"/>
          </a:xfrm>
          <a:prstGeom prst="chevron">
            <a:avLst>
              <a:gd name="adj" fmla="val 50000"/>
            </a:avLst>
          </a:prstGeom>
          <a:solidFill>
            <a:schemeClr val="tx1">
              <a:lumMod val="65000"/>
              <a:lumOff val="3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solidFill>
                  <a:schemeClr val="bg1"/>
                </a:solidFill>
                <a:latin typeface="+mj-lt"/>
              </a:rPr>
              <a:t>S</a:t>
            </a:r>
            <a:r>
              <a:rPr lang="en-CA" sz="933" b="1" dirty="0">
                <a:solidFill>
                  <a:schemeClr val="bg1"/>
                </a:solidFill>
                <a:latin typeface="+mj-lt"/>
              </a:rPr>
              <a:t>tock Performance</a:t>
            </a:r>
            <a:endParaRPr sz="933" b="1" dirty="0">
              <a:solidFill>
                <a:schemeClr val="bg1"/>
              </a:solidFill>
              <a:latin typeface="+mj-lt"/>
            </a:endParaRPr>
          </a:p>
        </p:txBody>
      </p:sp>
      <p:sp>
        <p:nvSpPr>
          <p:cNvPr id="28" name="Google Shape;85;p17">
            <a:extLst>
              <a:ext uri="{FF2B5EF4-FFF2-40B4-BE49-F238E27FC236}">
                <a16:creationId xmlns:a16="http://schemas.microsoft.com/office/drawing/2014/main" id="{B4585C82-78ED-4C52-AB89-CA341F3272F4}"/>
              </a:ext>
            </a:extLst>
          </p:cNvPr>
          <p:cNvSpPr/>
          <p:nvPr/>
        </p:nvSpPr>
        <p:spPr>
          <a:xfrm>
            <a:off x="52672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Strategy</a:t>
            </a:r>
            <a:endParaRPr sz="933" b="1" dirty="0">
              <a:latin typeface="+mj-lt"/>
            </a:endParaRPr>
          </a:p>
        </p:txBody>
      </p:sp>
      <p:sp>
        <p:nvSpPr>
          <p:cNvPr id="29" name="Google Shape;86;p17">
            <a:extLst>
              <a:ext uri="{FF2B5EF4-FFF2-40B4-BE49-F238E27FC236}">
                <a16:creationId xmlns:a16="http://schemas.microsoft.com/office/drawing/2014/main" id="{FBAE149C-BE4D-4747-8AF0-2F82C0D90845}"/>
              </a:ext>
            </a:extLst>
          </p:cNvPr>
          <p:cNvSpPr/>
          <p:nvPr/>
        </p:nvSpPr>
        <p:spPr>
          <a:xfrm>
            <a:off x="67984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Leadership Team</a:t>
            </a:r>
            <a:endParaRPr sz="933" b="1" dirty="0">
              <a:latin typeface="+mj-lt"/>
            </a:endParaRPr>
          </a:p>
        </p:txBody>
      </p:sp>
      <p:sp>
        <p:nvSpPr>
          <p:cNvPr id="30" name="Google Shape;87;p17">
            <a:extLst>
              <a:ext uri="{FF2B5EF4-FFF2-40B4-BE49-F238E27FC236}">
                <a16:creationId xmlns:a16="http://schemas.microsoft.com/office/drawing/2014/main" id="{EED9346E-023D-4C4E-A8AE-3C21CDE4A5C6}"/>
              </a:ext>
            </a:extLst>
          </p:cNvPr>
          <p:cNvSpPr/>
          <p:nvPr/>
        </p:nvSpPr>
        <p:spPr>
          <a:xfrm>
            <a:off x="83296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Financials</a:t>
            </a:r>
            <a:endParaRPr sz="933" b="1" dirty="0">
              <a:latin typeface="+mj-lt"/>
            </a:endParaRPr>
          </a:p>
        </p:txBody>
      </p:sp>
      <p:sp>
        <p:nvSpPr>
          <p:cNvPr id="31" name="Google Shape;88;p17">
            <a:extLst>
              <a:ext uri="{FF2B5EF4-FFF2-40B4-BE49-F238E27FC236}">
                <a16:creationId xmlns:a16="http://schemas.microsoft.com/office/drawing/2014/main" id="{6DAED2E6-4BCF-4EC4-8DE5-BA834BEB4433}"/>
              </a:ext>
            </a:extLst>
          </p:cNvPr>
          <p:cNvSpPr/>
          <p:nvPr/>
        </p:nvSpPr>
        <p:spPr>
          <a:xfrm>
            <a:off x="3736017"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Company Information</a:t>
            </a:r>
            <a:endParaRPr sz="933" b="1" dirty="0">
              <a:latin typeface="+mj-lt"/>
            </a:endParaRPr>
          </a:p>
        </p:txBody>
      </p:sp>
      <p:sp>
        <p:nvSpPr>
          <p:cNvPr id="32" name="Google Shape;89;p17">
            <a:extLst>
              <a:ext uri="{FF2B5EF4-FFF2-40B4-BE49-F238E27FC236}">
                <a16:creationId xmlns:a16="http://schemas.microsoft.com/office/drawing/2014/main" id="{21BEC333-0982-4578-9167-9FE0C85F242A}"/>
              </a:ext>
            </a:extLst>
          </p:cNvPr>
          <p:cNvSpPr/>
          <p:nvPr/>
        </p:nvSpPr>
        <p:spPr>
          <a:xfrm>
            <a:off x="98608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Recommendation</a:t>
            </a:r>
            <a:endParaRPr sz="933" b="1" dirty="0">
              <a:latin typeface="+mj-lt"/>
            </a:endParaRPr>
          </a:p>
        </p:txBody>
      </p:sp>
      <p:graphicFrame>
        <p:nvGraphicFramePr>
          <p:cNvPr id="14" name="Chart 13">
            <a:extLst>
              <a:ext uri="{FF2B5EF4-FFF2-40B4-BE49-F238E27FC236}">
                <a16:creationId xmlns:a16="http://schemas.microsoft.com/office/drawing/2014/main" id="{EA5140DD-100D-485E-A055-DF8C1EBD1B1C}"/>
              </a:ext>
            </a:extLst>
          </p:cNvPr>
          <p:cNvGraphicFramePr>
            <a:graphicFrameLocks/>
          </p:cNvGraphicFramePr>
          <p:nvPr/>
        </p:nvGraphicFramePr>
        <p:xfrm>
          <a:off x="415600" y="1293833"/>
          <a:ext cx="11360800" cy="49124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620191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13" name="Google Shape;113;p18"/>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r>
              <a:rPr lang="en-CA" sz="2667" b="1" dirty="0">
                <a:latin typeface="+mj-lt"/>
                <a:ea typeface="Times New Roman"/>
                <a:cs typeface="Times New Roman"/>
                <a:sym typeface="Times New Roman"/>
              </a:rPr>
              <a:t>Stock Performance</a:t>
            </a:r>
            <a:endParaRPr sz="2667" dirty="0">
              <a:latin typeface="+mj-lt"/>
            </a:endParaRPr>
          </a:p>
        </p:txBody>
      </p:sp>
      <p:cxnSp>
        <p:nvCxnSpPr>
          <p:cNvPr id="114" name="Google Shape;114;p18"/>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sp>
        <p:nvSpPr>
          <p:cNvPr id="115" name="Google Shape;115;p18"/>
          <p:cNvSpPr txBox="1"/>
          <p:nvPr/>
        </p:nvSpPr>
        <p:spPr>
          <a:xfrm>
            <a:off x="415600" y="840033"/>
            <a:ext cx="2991480" cy="394400"/>
          </a:xfrm>
          <a:prstGeom prst="rect">
            <a:avLst/>
          </a:prstGeom>
          <a:noFill/>
          <a:ln>
            <a:noFill/>
          </a:ln>
        </p:spPr>
        <p:txBody>
          <a:bodyPr spcFirstLastPara="1" wrap="square" lIns="121900" tIns="121900" rIns="121900" bIns="121900" anchor="t" anchorCtr="0">
            <a:noAutofit/>
          </a:bodyPr>
          <a:lstStyle/>
          <a:p>
            <a:r>
              <a:rPr lang="en-CA" sz="1467" dirty="0">
                <a:latin typeface="+mj-lt"/>
                <a:ea typeface="Times New Roman"/>
                <a:cs typeface="Times New Roman"/>
                <a:sym typeface="Times New Roman"/>
              </a:rPr>
              <a:t>5Y Market Comparison</a:t>
            </a:r>
            <a:endParaRPr sz="1467" dirty="0">
              <a:latin typeface="+mj-lt"/>
              <a:ea typeface="Times New Roman"/>
              <a:cs typeface="Times New Roman"/>
              <a:sym typeface="Times New Roman"/>
            </a:endParaRPr>
          </a:p>
        </p:txBody>
      </p:sp>
      <p:sp>
        <p:nvSpPr>
          <p:cNvPr id="25" name="Google Shape;82;p17">
            <a:extLst>
              <a:ext uri="{FF2B5EF4-FFF2-40B4-BE49-F238E27FC236}">
                <a16:creationId xmlns:a16="http://schemas.microsoft.com/office/drawing/2014/main" id="{D883151A-CCB2-48B9-BD82-14E51F9C3702}"/>
              </a:ext>
            </a:extLst>
          </p:cNvPr>
          <p:cNvSpPr/>
          <p:nvPr/>
        </p:nvSpPr>
        <p:spPr>
          <a:xfrm>
            <a:off x="0" y="6482300"/>
            <a:ext cx="12192000" cy="375600"/>
          </a:xfrm>
          <a:prstGeom prst="rect">
            <a:avLst/>
          </a:prstGeom>
          <a:solidFill>
            <a:srgbClr val="BF3136"/>
          </a:solidFill>
          <a:ln>
            <a:noFill/>
          </a:ln>
        </p:spPr>
        <p:txBody>
          <a:bodyPr spcFirstLastPara="1" wrap="square" lIns="121900" tIns="121900" rIns="121900" bIns="121900" anchor="ctr" anchorCtr="0">
            <a:noAutofit/>
          </a:bodyPr>
          <a:lstStyle/>
          <a:p>
            <a:endParaRPr sz="1867">
              <a:latin typeface="+mj-lt"/>
            </a:endParaRPr>
          </a:p>
        </p:txBody>
      </p:sp>
      <p:sp>
        <p:nvSpPr>
          <p:cNvPr id="26" name="Google Shape;83;p17">
            <a:extLst>
              <a:ext uri="{FF2B5EF4-FFF2-40B4-BE49-F238E27FC236}">
                <a16:creationId xmlns:a16="http://schemas.microsoft.com/office/drawing/2014/main" id="{AE5C066E-C691-411A-8399-9AAB83B793F3}"/>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solidFill>
                  <a:schemeClr val="tx1"/>
                </a:solidFill>
                <a:latin typeface="+mj-lt"/>
              </a:rPr>
              <a:t>O</a:t>
            </a:r>
            <a:r>
              <a:rPr lang="en-CA" sz="933" b="1" dirty="0" err="1">
                <a:solidFill>
                  <a:schemeClr val="tx1"/>
                </a:solidFill>
                <a:latin typeface="+mj-lt"/>
              </a:rPr>
              <a:t>verview</a:t>
            </a:r>
            <a:endParaRPr sz="933" b="1" dirty="0">
              <a:solidFill>
                <a:schemeClr val="tx1"/>
              </a:solidFill>
              <a:latin typeface="+mj-lt"/>
            </a:endParaRPr>
          </a:p>
        </p:txBody>
      </p:sp>
      <p:sp>
        <p:nvSpPr>
          <p:cNvPr id="27" name="Google Shape;84;p17">
            <a:extLst>
              <a:ext uri="{FF2B5EF4-FFF2-40B4-BE49-F238E27FC236}">
                <a16:creationId xmlns:a16="http://schemas.microsoft.com/office/drawing/2014/main" id="{D29C9718-AF0A-4B83-B83D-4D82B34E04D8}"/>
              </a:ext>
            </a:extLst>
          </p:cNvPr>
          <p:cNvSpPr/>
          <p:nvPr/>
        </p:nvSpPr>
        <p:spPr>
          <a:xfrm>
            <a:off x="2204833" y="6541700"/>
            <a:ext cx="1531200" cy="256800"/>
          </a:xfrm>
          <a:prstGeom prst="chevron">
            <a:avLst>
              <a:gd name="adj" fmla="val 50000"/>
            </a:avLst>
          </a:prstGeom>
          <a:solidFill>
            <a:schemeClr val="tx1">
              <a:lumMod val="65000"/>
              <a:lumOff val="3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solidFill>
                  <a:schemeClr val="bg1"/>
                </a:solidFill>
                <a:latin typeface="+mj-lt"/>
              </a:rPr>
              <a:t>S</a:t>
            </a:r>
            <a:r>
              <a:rPr lang="en-CA" sz="933" b="1" dirty="0">
                <a:solidFill>
                  <a:schemeClr val="bg1"/>
                </a:solidFill>
                <a:latin typeface="+mj-lt"/>
              </a:rPr>
              <a:t>tock Performance</a:t>
            </a:r>
            <a:endParaRPr sz="933" b="1" dirty="0">
              <a:solidFill>
                <a:schemeClr val="bg1"/>
              </a:solidFill>
              <a:latin typeface="+mj-lt"/>
            </a:endParaRPr>
          </a:p>
        </p:txBody>
      </p:sp>
      <p:sp>
        <p:nvSpPr>
          <p:cNvPr id="28" name="Google Shape;85;p17">
            <a:extLst>
              <a:ext uri="{FF2B5EF4-FFF2-40B4-BE49-F238E27FC236}">
                <a16:creationId xmlns:a16="http://schemas.microsoft.com/office/drawing/2014/main" id="{54D6A131-EDD7-4390-A5E8-CE3A6B076D35}"/>
              </a:ext>
            </a:extLst>
          </p:cNvPr>
          <p:cNvSpPr/>
          <p:nvPr/>
        </p:nvSpPr>
        <p:spPr>
          <a:xfrm>
            <a:off x="52672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Strategy</a:t>
            </a:r>
            <a:endParaRPr sz="933" b="1" dirty="0">
              <a:latin typeface="+mj-lt"/>
            </a:endParaRPr>
          </a:p>
        </p:txBody>
      </p:sp>
      <p:sp>
        <p:nvSpPr>
          <p:cNvPr id="29" name="Google Shape;86;p17">
            <a:extLst>
              <a:ext uri="{FF2B5EF4-FFF2-40B4-BE49-F238E27FC236}">
                <a16:creationId xmlns:a16="http://schemas.microsoft.com/office/drawing/2014/main" id="{F1C2C84C-089C-4F9C-A50E-847CB3E256EB}"/>
              </a:ext>
            </a:extLst>
          </p:cNvPr>
          <p:cNvSpPr/>
          <p:nvPr/>
        </p:nvSpPr>
        <p:spPr>
          <a:xfrm>
            <a:off x="67984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Leadership Team</a:t>
            </a:r>
            <a:endParaRPr sz="933" b="1" dirty="0">
              <a:latin typeface="+mj-lt"/>
            </a:endParaRPr>
          </a:p>
        </p:txBody>
      </p:sp>
      <p:sp>
        <p:nvSpPr>
          <p:cNvPr id="30" name="Google Shape;87;p17">
            <a:extLst>
              <a:ext uri="{FF2B5EF4-FFF2-40B4-BE49-F238E27FC236}">
                <a16:creationId xmlns:a16="http://schemas.microsoft.com/office/drawing/2014/main" id="{57B9E4BA-E252-48F7-A0D2-3BC739F8119D}"/>
              </a:ext>
            </a:extLst>
          </p:cNvPr>
          <p:cNvSpPr/>
          <p:nvPr/>
        </p:nvSpPr>
        <p:spPr>
          <a:xfrm>
            <a:off x="83296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Financials</a:t>
            </a:r>
            <a:endParaRPr sz="933" b="1" dirty="0">
              <a:latin typeface="+mj-lt"/>
            </a:endParaRPr>
          </a:p>
        </p:txBody>
      </p:sp>
      <p:sp>
        <p:nvSpPr>
          <p:cNvPr id="31" name="Google Shape;88;p17">
            <a:extLst>
              <a:ext uri="{FF2B5EF4-FFF2-40B4-BE49-F238E27FC236}">
                <a16:creationId xmlns:a16="http://schemas.microsoft.com/office/drawing/2014/main" id="{6FEE6479-C171-4D2B-9618-A99D35DB335E}"/>
              </a:ext>
            </a:extLst>
          </p:cNvPr>
          <p:cNvSpPr/>
          <p:nvPr/>
        </p:nvSpPr>
        <p:spPr>
          <a:xfrm>
            <a:off x="3736017"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Company Information</a:t>
            </a:r>
            <a:endParaRPr sz="933" b="1" dirty="0">
              <a:latin typeface="+mj-lt"/>
            </a:endParaRPr>
          </a:p>
        </p:txBody>
      </p:sp>
      <p:sp>
        <p:nvSpPr>
          <p:cNvPr id="32" name="Google Shape;89;p17">
            <a:extLst>
              <a:ext uri="{FF2B5EF4-FFF2-40B4-BE49-F238E27FC236}">
                <a16:creationId xmlns:a16="http://schemas.microsoft.com/office/drawing/2014/main" id="{CEA8CC5A-D664-451A-9F55-F393499D3077}"/>
              </a:ext>
            </a:extLst>
          </p:cNvPr>
          <p:cNvSpPr/>
          <p:nvPr/>
        </p:nvSpPr>
        <p:spPr>
          <a:xfrm>
            <a:off x="98608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Recommendation</a:t>
            </a:r>
            <a:endParaRPr sz="933" b="1" dirty="0">
              <a:latin typeface="+mj-lt"/>
            </a:endParaRPr>
          </a:p>
        </p:txBody>
      </p:sp>
      <p:graphicFrame>
        <p:nvGraphicFramePr>
          <p:cNvPr id="14" name="Chart 13">
            <a:extLst>
              <a:ext uri="{FF2B5EF4-FFF2-40B4-BE49-F238E27FC236}">
                <a16:creationId xmlns:a16="http://schemas.microsoft.com/office/drawing/2014/main" id="{AC13330D-18B0-46E5-9341-D75A6F24C9C4}"/>
              </a:ext>
            </a:extLst>
          </p:cNvPr>
          <p:cNvGraphicFramePr>
            <a:graphicFrameLocks/>
          </p:cNvGraphicFramePr>
          <p:nvPr/>
        </p:nvGraphicFramePr>
        <p:xfrm>
          <a:off x="415600" y="1328565"/>
          <a:ext cx="11360800" cy="492867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803588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13" name="Google Shape;113;p18"/>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r>
              <a:rPr lang="en-CA" sz="2667" b="1" dirty="0">
                <a:latin typeface="+mj-lt"/>
                <a:ea typeface="Times New Roman"/>
                <a:cs typeface="Times New Roman"/>
                <a:sym typeface="Times New Roman"/>
              </a:rPr>
              <a:t>Stock Performance</a:t>
            </a:r>
            <a:endParaRPr sz="2667" dirty="0">
              <a:latin typeface="+mj-lt"/>
            </a:endParaRPr>
          </a:p>
        </p:txBody>
      </p:sp>
      <p:cxnSp>
        <p:nvCxnSpPr>
          <p:cNvPr id="114" name="Google Shape;114;p18"/>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sp>
        <p:nvSpPr>
          <p:cNvPr id="115" name="Google Shape;115;p18"/>
          <p:cNvSpPr txBox="1"/>
          <p:nvPr/>
        </p:nvSpPr>
        <p:spPr>
          <a:xfrm>
            <a:off x="415600" y="840033"/>
            <a:ext cx="2991480" cy="394400"/>
          </a:xfrm>
          <a:prstGeom prst="rect">
            <a:avLst/>
          </a:prstGeom>
          <a:noFill/>
          <a:ln>
            <a:noFill/>
          </a:ln>
        </p:spPr>
        <p:txBody>
          <a:bodyPr spcFirstLastPara="1" wrap="square" lIns="121900" tIns="121900" rIns="121900" bIns="121900" anchor="t" anchorCtr="0">
            <a:noAutofit/>
          </a:bodyPr>
          <a:lstStyle/>
          <a:p>
            <a:r>
              <a:rPr lang="en-CA" sz="1467" dirty="0">
                <a:latin typeface="+mj-lt"/>
                <a:ea typeface="Times New Roman"/>
                <a:cs typeface="Times New Roman"/>
                <a:sym typeface="Times New Roman"/>
              </a:rPr>
              <a:t>1Y P/E Ratio Peer Comparison</a:t>
            </a:r>
            <a:endParaRPr sz="1467" dirty="0">
              <a:latin typeface="+mj-lt"/>
              <a:ea typeface="Times New Roman"/>
              <a:cs typeface="Times New Roman"/>
              <a:sym typeface="Times New Roman"/>
            </a:endParaRPr>
          </a:p>
        </p:txBody>
      </p:sp>
      <p:sp>
        <p:nvSpPr>
          <p:cNvPr id="26" name="Google Shape;82;p17">
            <a:extLst>
              <a:ext uri="{FF2B5EF4-FFF2-40B4-BE49-F238E27FC236}">
                <a16:creationId xmlns:a16="http://schemas.microsoft.com/office/drawing/2014/main" id="{FFADB7EE-0A27-436C-AE3E-3581A5686B83}"/>
              </a:ext>
            </a:extLst>
          </p:cNvPr>
          <p:cNvSpPr/>
          <p:nvPr/>
        </p:nvSpPr>
        <p:spPr>
          <a:xfrm>
            <a:off x="0" y="6482300"/>
            <a:ext cx="12192000" cy="375600"/>
          </a:xfrm>
          <a:prstGeom prst="rect">
            <a:avLst/>
          </a:prstGeom>
          <a:solidFill>
            <a:srgbClr val="BF3136"/>
          </a:solidFill>
          <a:ln>
            <a:noFill/>
          </a:ln>
        </p:spPr>
        <p:txBody>
          <a:bodyPr spcFirstLastPara="1" wrap="square" lIns="121900" tIns="121900" rIns="121900" bIns="121900" anchor="ctr" anchorCtr="0">
            <a:noAutofit/>
          </a:bodyPr>
          <a:lstStyle/>
          <a:p>
            <a:endParaRPr sz="1867">
              <a:latin typeface="+mj-lt"/>
            </a:endParaRPr>
          </a:p>
        </p:txBody>
      </p:sp>
      <p:sp>
        <p:nvSpPr>
          <p:cNvPr id="27" name="Google Shape;83;p17">
            <a:extLst>
              <a:ext uri="{FF2B5EF4-FFF2-40B4-BE49-F238E27FC236}">
                <a16:creationId xmlns:a16="http://schemas.microsoft.com/office/drawing/2014/main" id="{56AC14D1-3560-46F7-889B-EB7BE663ACEE}"/>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solidFill>
                  <a:schemeClr val="tx1"/>
                </a:solidFill>
                <a:latin typeface="+mj-lt"/>
              </a:rPr>
              <a:t>O</a:t>
            </a:r>
            <a:r>
              <a:rPr lang="en-CA" sz="933" b="1" dirty="0" err="1">
                <a:solidFill>
                  <a:schemeClr val="tx1"/>
                </a:solidFill>
                <a:latin typeface="+mj-lt"/>
              </a:rPr>
              <a:t>verview</a:t>
            </a:r>
            <a:endParaRPr sz="933" b="1" dirty="0">
              <a:solidFill>
                <a:schemeClr val="tx1"/>
              </a:solidFill>
              <a:latin typeface="+mj-lt"/>
            </a:endParaRPr>
          </a:p>
        </p:txBody>
      </p:sp>
      <p:sp>
        <p:nvSpPr>
          <p:cNvPr id="28" name="Google Shape;84;p17">
            <a:extLst>
              <a:ext uri="{FF2B5EF4-FFF2-40B4-BE49-F238E27FC236}">
                <a16:creationId xmlns:a16="http://schemas.microsoft.com/office/drawing/2014/main" id="{97EBD28B-7850-45B6-A26A-A9C2015182A3}"/>
              </a:ext>
            </a:extLst>
          </p:cNvPr>
          <p:cNvSpPr/>
          <p:nvPr/>
        </p:nvSpPr>
        <p:spPr>
          <a:xfrm>
            <a:off x="2204833" y="6541700"/>
            <a:ext cx="1531200" cy="256800"/>
          </a:xfrm>
          <a:prstGeom prst="chevron">
            <a:avLst>
              <a:gd name="adj" fmla="val 50000"/>
            </a:avLst>
          </a:prstGeom>
          <a:solidFill>
            <a:schemeClr val="tx1">
              <a:lumMod val="65000"/>
              <a:lumOff val="3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solidFill>
                  <a:schemeClr val="bg1"/>
                </a:solidFill>
                <a:latin typeface="+mj-lt"/>
              </a:rPr>
              <a:t>S</a:t>
            </a:r>
            <a:r>
              <a:rPr lang="en-CA" sz="933" b="1" dirty="0">
                <a:solidFill>
                  <a:schemeClr val="bg1"/>
                </a:solidFill>
                <a:latin typeface="+mj-lt"/>
              </a:rPr>
              <a:t>tock Performance</a:t>
            </a:r>
            <a:endParaRPr sz="933" b="1" dirty="0">
              <a:solidFill>
                <a:schemeClr val="bg1"/>
              </a:solidFill>
              <a:latin typeface="+mj-lt"/>
            </a:endParaRPr>
          </a:p>
        </p:txBody>
      </p:sp>
      <p:sp>
        <p:nvSpPr>
          <p:cNvPr id="29" name="Google Shape;85;p17">
            <a:extLst>
              <a:ext uri="{FF2B5EF4-FFF2-40B4-BE49-F238E27FC236}">
                <a16:creationId xmlns:a16="http://schemas.microsoft.com/office/drawing/2014/main" id="{83B0476D-9773-48D7-B573-C412A3C80CE0}"/>
              </a:ext>
            </a:extLst>
          </p:cNvPr>
          <p:cNvSpPr/>
          <p:nvPr/>
        </p:nvSpPr>
        <p:spPr>
          <a:xfrm>
            <a:off x="52672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Strategy</a:t>
            </a:r>
            <a:endParaRPr sz="933" b="1" dirty="0">
              <a:latin typeface="+mj-lt"/>
            </a:endParaRPr>
          </a:p>
        </p:txBody>
      </p:sp>
      <p:sp>
        <p:nvSpPr>
          <p:cNvPr id="30" name="Google Shape;86;p17">
            <a:extLst>
              <a:ext uri="{FF2B5EF4-FFF2-40B4-BE49-F238E27FC236}">
                <a16:creationId xmlns:a16="http://schemas.microsoft.com/office/drawing/2014/main" id="{4DC6F57C-041E-48F4-90D3-59D716AF8132}"/>
              </a:ext>
            </a:extLst>
          </p:cNvPr>
          <p:cNvSpPr/>
          <p:nvPr/>
        </p:nvSpPr>
        <p:spPr>
          <a:xfrm>
            <a:off x="67984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Leadership Team</a:t>
            </a:r>
            <a:endParaRPr sz="933" b="1" dirty="0">
              <a:latin typeface="+mj-lt"/>
            </a:endParaRPr>
          </a:p>
        </p:txBody>
      </p:sp>
      <p:sp>
        <p:nvSpPr>
          <p:cNvPr id="31" name="Google Shape;87;p17">
            <a:extLst>
              <a:ext uri="{FF2B5EF4-FFF2-40B4-BE49-F238E27FC236}">
                <a16:creationId xmlns:a16="http://schemas.microsoft.com/office/drawing/2014/main" id="{8A23B46E-72A0-4047-8248-36F63036D3BB}"/>
              </a:ext>
            </a:extLst>
          </p:cNvPr>
          <p:cNvSpPr/>
          <p:nvPr/>
        </p:nvSpPr>
        <p:spPr>
          <a:xfrm>
            <a:off x="83296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Financials</a:t>
            </a:r>
            <a:endParaRPr sz="933" b="1" dirty="0">
              <a:latin typeface="+mj-lt"/>
            </a:endParaRPr>
          </a:p>
        </p:txBody>
      </p:sp>
      <p:sp>
        <p:nvSpPr>
          <p:cNvPr id="32" name="Google Shape;88;p17">
            <a:extLst>
              <a:ext uri="{FF2B5EF4-FFF2-40B4-BE49-F238E27FC236}">
                <a16:creationId xmlns:a16="http://schemas.microsoft.com/office/drawing/2014/main" id="{7EA6ED5A-5263-4CA7-AA0C-58DF8DE16ED4}"/>
              </a:ext>
            </a:extLst>
          </p:cNvPr>
          <p:cNvSpPr/>
          <p:nvPr/>
        </p:nvSpPr>
        <p:spPr>
          <a:xfrm>
            <a:off x="3736017"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Company Information</a:t>
            </a:r>
            <a:endParaRPr sz="933" b="1" dirty="0">
              <a:latin typeface="+mj-lt"/>
            </a:endParaRPr>
          </a:p>
        </p:txBody>
      </p:sp>
      <p:sp>
        <p:nvSpPr>
          <p:cNvPr id="33" name="Google Shape;89;p17">
            <a:extLst>
              <a:ext uri="{FF2B5EF4-FFF2-40B4-BE49-F238E27FC236}">
                <a16:creationId xmlns:a16="http://schemas.microsoft.com/office/drawing/2014/main" id="{EA09B358-7904-4B5D-83EE-E32040E2C38E}"/>
              </a:ext>
            </a:extLst>
          </p:cNvPr>
          <p:cNvSpPr/>
          <p:nvPr/>
        </p:nvSpPr>
        <p:spPr>
          <a:xfrm>
            <a:off x="98608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Recommendation</a:t>
            </a:r>
            <a:endParaRPr sz="933" b="1" dirty="0">
              <a:latin typeface="+mj-lt"/>
            </a:endParaRPr>
          </a:p>
        </p:txBody>
      </p:sp>
      <p:graphicFrame>
        <p:nvGraphicFramePr>
          <p:cNvPr id="14" name="Chart 13">
            <a:extLst>
              <a:ext uri="{FF2B5EF4-FFF2-40B4-BE49-F238E27FC236}">
                <a16:creationId xmlns:a16="http://schemas.microsoft.com/office/drawing/2014/main" id="{64FC456F-0FC8-4756-8A37-51C29C6CCB22}"/>
              </a:ext>
            </a:extLst>
          </p:cNvPr>
          <p:cNvGraphicFramePr>
            <a:graphicFrameLocks/>
          </p:cNvGraphicFramePr>
          <p:nvPr/>
        </p:nvGraphicFramePr>
        <p:xfrm>
          <a:off x="415600" y="1329200"/>
          <a:ext cx="11360800" cy="492803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033592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13" name="Google Shape;113;p18"/>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r>
              <a:rPr lang="en-US" sz="2667" b="1" dirty="0">
                <a:latin typeface="+mj-lt"/>
                <a:cs typeface="Times New Roman"/>
                <a:sym typeface="Times New Roman"/>
              </a:rPr>
              <a:t>M</a:t>
            </a:r>
            <a:r>
              <a:rPr lang="en-CA" sz="2667" b="1" dirty="0" err="1">
                <a:latin typeface="+mj-lt"/>
                <a:cs typeface="Times New Roman"/>
                <a:sym typeface="Times New Roman"/>
              </a:rPr>
              <a:t>oM</a:t>
            </a:r>
            <a:r>
              <a:rPr lang="en-CA" sz="2667" b="1" dirty="0">
                <a:latin typeface="+mj-lt"/>
                <a:cs typeface="Times New Roman"/>
                <a:sym typeface="Times New Roman"/>
              </a:rPr>
              <a:t> Growth</a:t>
            </a:r>
            <a:endParaRPr sz="2667" dirty="0">
              <a:latin typeface="+mj-lt"/>
            </a:endParaRPr>
          </a:p>
        </p:txBody>
      </p:sp>
      <p:cxnSp>
        <p:nvCxnSpPr>
          <p:cNvPr id="114" name="Google Shape;114;p18"/>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sp>
        <p:nvSpPr>
          <p:cNvPr id="115" name="Google Shape;115;p18"/>
          <p:cNvSpPr txBox="1"/>
          <p:nvPr/>
        </p:nvSpPr>
        <p:spPr>
          <a:xfrm>
            <a:off x="415600" y="840033"/>
            <a:ext cx="3471704" cy="394400"/>
          </a:xfrm>
          <a:prstGeom prst="rect">
            <a:avLst/>
          </a:prstGeom>
          <a:noFill/>
          <a:ln>
            <a:noFill/>
          </a:ln>
        </p:spPr>
        <p:txBody>
          <a:bodyPr spcFirstLastPara="1" wrap="square" lIns="121900" tIns="121900" rIns="121900" bIns="121900" anchor="t" anchorCtr="0">
            <a:noAutofit/>
          </a:bodyPr>
          <a:lstStyle/>
          <a:p>
            <a:r>
              <a:rPr lang="en-CA" sz="1467" dirty="0">
                <a:latin typeface="+mj-lt"/>
                <a:ea typeface="Times New Roman"/>
                <a:cs typeface="Times New Roman"/>
                <a:sym typeface="Times New Roman"/>
              </a:rPr>
              <a:t>NFLX vs. Custom Index vs. GSPC</a:t>
            </a:r>
            <a:endParaRPr sz="1467" dirty="0">
              <a:latin typeface="+mj-lt"/>
              <a:ea typeface="Times New Roman"/>
              <a:cs typeface="Times New Roman"/>
              <a:sym typeface="Times New Roman"/>
            </a:endParaRPr>
          </a:p>
        </p:txBody>
      </p:sp>
      <p:pic>
        <p:nvPicPr>
          <p:cNvPr id="22" name="Picture 4">
            <a:extLst>
              <a:ext uri="{FF2B5EF4-FFF2-40B4-BE49-F238E27FC236}">
                <a16:creationId xmlns:a16="http://schemas.microsoft.com/office/drawing/2014/main" id="{51A1B324-6F56-454C-B959-651CB4D0F4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2679" y="1234433"/>
            <a:ext cx="8078155" cy="4988939"/>
          </a:xfrm>
          <a:prstGeom prst="rect">
            <a:avLst/>
          </a:prstGeom>
          <a:noFill/>
          <a:extLst>
            <a:ext uri="{909E8E84-426E-40DD-AFC4-6F175D3DCCD1}">
              <a14:hiddenFill xmlns:a14="http://schemas.microsoft.com/office/drawing/2010/main">
                <a:solidFill>
                  <a:srgbClr val="FFFFFF"/>
                </a:solidFill>
              </a14:hiddenFill>
            </a:ext>
          </a:extLst>
        </p:spPr>
      </p:pic>
      <p:sp>
        <p:nvSpPr>
          <p:cNvPr id="24" name="Google Shape;82;p17">
            <a:extLst>
              <a:ext uri="{FF2B5EF4-FFF2-40B4-BE49-F238E27FC236}">
                <a16:creationId xmlns:a16="http://schemas.microsoft.com/office/drawing/2014/main" id="{91F0EAA0-4755-4ADB-B488-A7F87182DB1D}"/>
              </a:ext>
            </a:extLst>
          </p:cNvPr>
          <p:cNvSpPr/>
          <p:nvPr/>
        </p:nvSpPr>
        <p:spPr>
          <a:xfrm>
            <a:off x="0" y="6482300"/>
            <a:ext cx="12192000" cy="375600"/>
          </a:xfrm>
          <a:prstGeom prst="rect">
            <a:avLst/>
          </a:prstGeom>
          <a:solidFill>
            <a:srgbClr val="BF3136"/>
          </a:solidFill>
          <a:ln>
            <a:noFill/>
          </a:ln>
        </p:spPr>
        <p:txBody>
          <a:bodyPr spcFirstLastPara="1" wrap="square" lIns="121900" tIns="121900" rIns="121900" bIns="121900" anchor="ctr" anchorCtr="0">
            <a:noAutofit/>
          </a:bodyPr>
          <a:lstStyle/>
          <a:p>
            <a:endParaRPr sz="1867">
              <a:latin typeface="+mj-lt"/>
            </a:endParaRPr>
          </a:p>
        </p:txBody>
      </p:sp>
      <p:sp>
        <p:nvSpPr>
          <p:cNvPr id="25" name="Google Shape;83;p17">
            <a:extLst>
              <a:ext uri="{FF2B5EF4-FFF2-40B4-BE49-F238E27FC236}">
                <a16:creationId xmlns:a16="http://schemas.microsoft.com/office/drawing/2014/main" id="{BE8F7381-5A4F-467F-8849-D49099015F99}"/>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solidFill>
                  <a:schemeClr val="tx1"/>
                </a:solidFill>
                <a:latin typeface="+mj-lt"/>
              </a:rPr>
              <a:t>O</a:t>
            </a:r>
            <a:r>
              <a:rPr lang="en-CA" sz="933" b="1" dirty="0" err="1">
                <a:solidFill>
                  <a:schemeClr val="tx1"/>
                </a:solidFill>
                <a:latin typeface="+mj-lt"/>
              </a:rPr>
              <a:t>verview</a:t>
            </a:r>
            <a:endParaRPr sz="933" b="1" dirty="0">
              <a:solidFill>
                <a:schemeClr val="tx1"/>
              </a:solidFill>
              <a:latin typeface="+mj-lt"/>
            </a:endParaRPr>
          </a:p>
        </p:txBody>
      </p:sp>
      <p:sp>
        <p:nvSpPr>
          <p:cNvPr id="26" name="Google Shape;84;p17">
            <a:extLst>
              <a:ext uri="{FF2B5EF4-FFF2-40B4-BE49-F238E27FC236}">
                <a16:creationId xmlns:a16="http://schemas.microsoft.com/office/drawing/2014/main" id="{165EB531-2C44-4319-A650-06D6DA37E8F0}"/>
              </a:ext>
            </a:extLst>
          </p:cNvPr>
          <p:cNvSpPr/>
          <p:nvPr/>
        </p:nvSpPr>
        <p:spPr>
          <a:xfrm>
            <a:off x="2204833" y="6541700"/>
            <a:ext cx="1531200" cy="256800"/>
          </a:xfrm>
          <a:prstGeom prst="chevron">
            <a:avLst>
              <a:gd name="adj" fmla="val 50000"/>
            </a:avLst>
          </a:prstGeom>
          <a:solidFill>
            <a:schemeClr val="tx1">
              <a:lumMod val="65000"/>
              <a:lumOff val="3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solidFill>
                  <a:schemeClr val="bg1"/>
                </a:solidFill>
                <a:latin typeface="+mj-lt"/>
              </a:rPr>
              <a:t>S</a:t>
            </a:r>
            <a:r>
              <a:rPr lang="en-CA" sz="933" b="1" dirty="0">
                <a:solidFill>
                  <a:schemeClr val="bg1"/>
                </a:solidFill>
                <a:latin typeface="+mj-lt"/>
              </a:rPr>
              <a:t>tock Performance</a:t>
            </a:r>
            <a:endParaRPr sz="933" b="1" dirty="0">
              <a:solidFill>
                <a:schemeClr val="bg1"/>
              </a:solidFill>
              <a:latin typeface="+mj-lt"/>
            </a:endParaRPr>
          </a:p>
        </p:txBody>
      </p:sp>
      <p:sp>
        <p:nvSpPr>
          <p:cNvPr id="27" name="Google Shape;85;p17">
            <a:extLst>
              <a:ext uri="{FF2B5EF4-FFF2-40B4-BE49-F238E27FC236}">
                <a16:creationId xmlns:a16="http://schemas.microsoft.com/office/drawing/2014/main" id="{B567C377-4822-4CE7-A2B4-F4A8EA4ED193}"/>
              </a:ext>
            </a:extLst>
          </p:cNvPr>
          <p:cNvSpPr/>
          <p:nvPr/>
        </p:nvSpPr>
        <p:spPr>
          <a:xfrm>
            <a:off x="52672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Strategy</a:t>
            </a:r>
            <a:endParaRPr sz="933" b="1" dirty="0">
              <a:latin typeface="+mj-lt"/>
            </a:endParaRPr>
          </a:p>
        </p:txBody>
      </p:sp>
      <p:sp>
        <p:nvSpPr>
          <p:cNvPr id="28" name="Google Shape;86;p17">
            <a:extLst>
              <a:ext uri="{FF2B5EF4-FFF2-40B4-BE49-F238E27FC236}">
                <a16:creationId xmlns:a16="http://schemas.microsoft.com/office/drawing/2014/main" id="{D8438B03-7A14-4A6F-BEE0-BEAE51F11F8B}"/>
              </a:ext>
            </a:extLst>
          </p:cNvPr>
          <p:cNvSpPr/>
          <p:nvPr/>
        </p:nvSpPr>
        <p:spPr>
          <a:xfrm>
            <a:off x="67984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Leadership Team</a:t>
            </a:r>
            <a:endParaRPr sz="933" b="1" dirty="0">
              <a:latin typeface="+mj-lt"/>
            </a:endParaRPr>
          </a:p>
        </p:txBody>
      </p:sp>
      <p:sp>
        <p:nvSpPr>
          <p:cNvPr id="29" name="Google Shape;87;p17">
            <a:extLst>
              <a:ext uri="{FF2B5EF4-FFF2-40B4-BE49-F238E27FC236}">
                <a16:creationId xmlns:a16="http://schemas.microsoft.com/office/drawing/2014/main" id="{BB896B51-5B11-4E25-A718-F58A28EB0833}"/>
              </a:ext>
            </a:extLst>
          </p:cNvPr>
          <p:cNvSpPr/>
          <p:nvPr/>
        </p:nvSpPr>
        <p:spPr>
          <a:xfrm>
            <a:off x="83296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Financials</a:t>
            </a:r>
            <a:endParaRPr sz="933" b="1" dirty="0">
              <a:latin typeface="+mj-lt"/>
            </a:endParaRPr>
          </a:p>
        </p:txBody>
      </p:sp>
      <p:sp>
        <p:nvSpPr>
          <p:cNvPr id="30" name="Google Shape;88;p17">
            <a:extLst>
              <a:ext uri="{FF2B5EF4-FFF2-40B4-BE49-F238E27FC236}">
                <a16:creationId xmlns:a16="http://schemas.microsoft.com/office/drawing/2014/main" id="{96940438-EBC2-4550-BF0E-CE42BA03E7CD}"/>
              </a:ext>
            </a:extLst>
          </p:cNvPr>
          <p:cNvSpPr/>
          <p:nvPr/>
        </p:nvSpPr>
        <p:spPr>
          <a:xfrm>
            <a:off x="3736017"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Company Information</a:t>
            </a:r>
            <a:endParaRPr sz="933" b="1" dirty="0">
              <a:latin typeface="+mj-lt"/>
            </a:endParaRPr>
          </a:p>
        </p:txBody>
      </p:sp>
      <p:sp>
        <p:nvSpPr>
          <p:cNvPr id="31" name="Google Shape;89;p17">
            <a:extLst>
              <a:ext uri="{FF2B5EF4-FFF2-40B4-BE49-F238E27FC236}">
                <a16:creationId xmlns:a16="http://schemas.microsoft.com/office/drawing/2014/main" id="{CD8390CB-2581-4636-9E65-50F999F16974}"/>
              </a:ext>
            </a:extLst>
          </p:cNvPr>
          <p:cNvSpPr/>
          <p:nvPr/>
        </p:nvSpPr>
        <p:spPr>
          <a:xfrm>
            <a:off x="98608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Recommendation</a:t>
            </a:r>
            <a:endParaRPr sz="933" b="1" dirty="0">
              <a:latin typeface="+mj-lt"/>
            </a:endParaRPr>
          </a:p>
        </p:txBody>
      </p:sp>
    </p:spTree>
    <p:extLst>
      <p:ext uri="{BB962C8B-B14F-4D97-AF65-F5344CB8AC3E}">
        <p14:creationId xmlns:p14="http://schemas.microsoft.com/office/powerpoint/2010/main" val="31427362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13" name="Google Shape;113;p18"/>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r>
              <a:rPr lang="en-CA" sz="2667" b="1" dirty="0">
                <a:latin typeface="+mj-lt"/>
                <a:ea typeface="Times New Roman"/>
                <a:cs typeface="Times New Roman"/>
                <a:sym typeface="Times New Roman"/>
              </a:rPr>
              <a:t>Custom Index Constituents</a:t>
            </a:r>
            <a:endParaRPr sz="2667" dirty="0">
              <a:latin typeface="+mj-lt"/>
            </a:endParaRPr>
          </a:p>
        </p:txBody>
      </p:sp>
      <p:cxnSp>
        <p:nvCxnSpPr>
          <p:cNvPr id="114" name="Google Shape;114;p18"/>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sp>
        <p:nvSpPr>
          <p:cNvPr id="24" name="Google Shape;82;p17">
            <a:extLst>
              <a:ext uri="{FF2B5EF4-FFF2-40B4-BE49-F238E27FC236}">
                <a16:creationId xmlns:a16="http://schemas.microsoft.com/office/drawing/2014/main" id="{91F0EAA0-4755-4ADB-B488-A7F87182DB1D}"/>
              </a:ext>
            </a:extLst>
          </p:cNvPr>
          <p:cNvSpPr/>
          <p:nvPr/>
        </p:nvSpPr>
        <p:spPr>
          <a:xfrm>
            <a:off x="0" y="6482300"/>
            <a:ext cx="12192000" cy="375600"/>
          </a:xfrm>
          <a:prstGeom prst="rect">
            <a:avLst/>
          </a:prstGeom>
          <a:solidFill>
            <a:srgbClr val="BF3136"/>
          </a:solidFill>
          <a:ln>
            <a:noFill/>
          </a:ln>
        </p:spPr>
        <p:txBody>
          <a:bodyPr spcFirstLastPara="1" wrap="square" lIns="121900" tIns="121900" rIns="121900" bIns="121900" anchor="ctr" anchorCtr="0">
            <a:noAutofit/>
          </a:bodyPr>
          <a:lstStyle/>
          <a:p>
            <a:endParaRPr sz="1867">
              <a:latin typeface="+mj-lt"/>
            </a:endParaRPr>
          </a:p>
        </p:txBody>
      </p:sp>
      <p:sp>
        <p:nvSpPr>
          <p:cNvPr id="25" name="Google Shape;83;p17">
            <a:extLst>
              <a:ext uri="{FF2B5EF4-FFF2-40B4-BE49-F238E27FC236}">
                <a16:creationId xmlns:a16="http://schemas.microsoft.com/office/drawing/2014/main" id="{BE8F7381-5A4F-467F-8849-D49099015F99}"/>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solidFill>
                  <a:schemeClr val="tx1"/>
                </a:solidFill>
                <a:latin typeface="+mj-lt"/>
              </a:rPr>
              <a:t>O</a:t>
            </a:r>
            <a:r>
              <a:rPr lang="en-CA" sz="933" b="1" dirty="0" err="1">
                <a:solidFill>
                  <a:schemeClr val="tx1"/>
                </a:solidFill>
                <a:latin typeface="+mj-lt"/>
              </a:rPr>
              <a:t>verview</a:t>
            </a:r>
            <a:endParaRPr sz="933" b="1" dirty="0">
              <a:solidFill>
                <a:schemeClr val="tx1"/>
              </a:solidFill>
              <a:latin typeface="+mj-lt"/>
            </a:endParaRPr>
          </a:p>
        </p:txBody>
      </p:sp>
      <p:sp>
        <p:nvSpPr>
          <p:cNvPr id="26" name="Google Shape;84;p17">
            <a:extLst>
              <a:ext uri="{FF2B5EF4-FFF2-40B4-BE49-F238E27FC236}">
                <a16:creationId xmlns:a16="http://schemas.microsoft.com/office/drawing/2014/main" id="{165EB531-2C44-4319-A650-06D6DA37E8F0}"/>
              </a:ext>
            </a:extLst>
          </p:cNvPr>
          <p:cNvSpPr/>
          <p:nvPr/>
        </p:nvSpPr>
        <p:spPr>
          <a:xfrm>
            <a:off x="2204833" y="6541700"/>
            <a:ext cx="1531200" cy="256800"/>
          </a:xfrm>
          <a:prstGeom prst="chevron">
            <a:avLst>
              <a:gd name="adj" fmla="val 50000"/>
            </a:avLst>
          </a:prstGeom>
          <a:solidFill>
            <a:schemeClr val="tx1">
              <a:lumMod val="65000"/>
              <a:lumOff val="3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solidFill>
                  <a:schemeClr val="bg1"/>
                </a:solidFill>
                <a:latin typeface="+mj-lt"/>
              </a:rPr>
              <a:t>S</a:t>
            </a:r>
            <a:r>
              <a:rPr lang="en-CA" sz="933" b="1" dirty="0">
                <a:solidFill>
                  <a:schemeClr val="bg1"/>
                </a:solidFill>
                <a:latin typeface="+mj-lt"/>
              </a:rPr>
              <a:t>tock Performance</a:t>
            </a:r>
            <a:endParaRPr sz="933" b="1" dirty="0">
              <a:solidFill>
                <a:schemeClr val="bg1"/>
              </a:solidFill>
              <a:latin typeface="+mj-lt"/>
            </a:endParaRPr>
          </a:p>
        </p:txBody>
      </p:sp>
      <p:sp>
        <p:nvSpPr>
          <p:cNvPr id="27" name="Google Shape;85;p17">
            <a:extLst>
              <a:ext uri="{FF2B5EF4-FFF2-40B4-BE49-F238E27FC236}">
                <a16:creationId xmlns:a16="http://schemas.microsoft.com/office/drawing/2014/main" id="{B567C377-4822-4CE7-A2B4-F4A8EA4ED193}"/>
              </a:ext>
            </a:extLst>
          </p:cNvPr>
          <p:cNvSpPr/>
          <p:nvPr/>
        </p:nvSpPr>
        <p:spPr>
          <a:xfrm>
            <a:off x="52672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Strategy</a:t>
            </a:r>
            <a:endParaRPr sz="933" b="1" dirty="0">
              <a:latin typeface="+mj-lt"/>
            </a:endParaRPr>
          </a:p>
        </p:txBody>
      </p:sp>
      <p:sp>
        <p:nvSpPr>
          <p:cNvPr id="28" name="Google Shape;86;p17">
            <a:extLst>
              <a:ext uri="{FF2B5EF4-FFF2-40B4-BE49-F238E27FC236}">
                <a16:creationId xmlns:a16="http://schemas.microsoft.com/office/drawing/2014/main" id="{D8438B03-7A14-4A6F-BEE0-BEAE51F11F8B}"/>
              </a:ext>
            </a:extLst>
          </p:cNvPr>
          <p:cNvSpPr/>
          <p:nvPr/>
        </p:nvSpPr>
        <p:spPr>
          <a:xfrm>
            <a:off x="67984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Leadership Team</a:t>
            </a:r>
            <a:endParaRPr sz="933" b="1" dirty="0">
              <a:latin typeface="+mj-lt"/>
            </a:endParaRPr>
          </a:p>
        </p:txBody>
      </p:sp>
      <p:sp>
        <p:nvSpPr>
          <p:cNvPr id="29" name="Google Shape;87;p17">
            <a:extLst>
              <a:ext uri="{FF2B5EF4-FFF2-40B4-BE49-F238E27FC236}">
                <a16:creationId xmlns:a16="http://schemas.microsoft.com/office/drawing/2014/main" id="{BB896B51-5B11-4E25-A718-F58A28EB0833}"/>
              </a:ext>
            </a:extLst>
          </p:cNvPr>
          <p:cNvSpPr/>
          <p:nvPr/>
        </p:nvSpPr>
        <p:spPr>
          <a:xfrm>
            <a:off x="83296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Financials</a:t>
            </a:r>
            <a:endParaRPr sz="933" b="1" dirty="0">
              <a:latin typeface="+mj-lt"/>
            </a:endParaRPr>
          </a:p>
        </p:txBody>
      </p:sp>
      <p:sp>
        <p:nvSpPr>
          <p:cNvPr id="30" name="Google Shape;88;p17">
            <a:extLst>
              <a:ext uri="{FF2B5EF4-FFF2-40B4-BE49-F238E27FC236}">
                <a16:creationId xmlns:a16="http://schemas.microsoft.com/office/drawing/2014/main" id="{96940438-EBC2-4550-BF0E-CE42BA03E7CD}"/>
              </a:ext>
            </a:extLst>
          </p:cNvPr>
          <p:cNvSpPr/>
          <p:nvPr/>
        </p:nvSpPr>
        <p:spPr>
          <a:xfrm>
            <a:off x="3736017"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Company Information</a:t>
            </a:r>
            <a:endParaRPr sz="933" b="1" dirty="0">
              <a:latin typeface="+mj-lt"/>
            </a:endParaRPr>
          </a:p>
        </p:txBody>
      </p:sp>
      <p:sp>
        <p:nvSpPr>
          <p:cNvPr id="31" name="Google Shape;89;p17">
            <a:extLst>
              <a:ext uri="{FF2B5EF4-FFF2-40B4-BE49-F238E27FC236}">
                <a16:creationId xmlns:a16="http://schemas.microsoft.com/office/drawing/2014/main" id="{CD8390CB-2581-4636-9E65-50F999F16974}"/>
              </a:ext>
            </a:extLst>
          </p:cNvPr>
          <p:cNvSpPr/>
          <p:nvPr/>
        </p:nvSpPr>
        <p:spPr>
          <a:xfrm>
            <a:off x="98608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Recommendation</a:t>
            </a:r>
            <a:endParaRPr sz="933" b="1" dirty="0">
              <a:latin typeface="+mj-lt"/>
            </a:endParaRPr>
          </a:p>
        </p:txBody>
      </p:sp>
      <p:pic>
        <p:nvPicPr>
          <p:cNvPr id="5" name="Picture 4" descr="Table&#10;&#10;Description automatically generated">
            <a:extLst>
              <a:ext uri="{FF2B5EF4-FFF2-40B4-BE49-F238E27FC236}">
                <a16:creationId xmlns:a16="http://schemas.microsoft.com/office/drawing/2014/main" id="{EB190883-7533-432C-8382-9DA5CBD975E8}"/>
              </a:ext>
            </a:extLst>
          </p:cNvPr>
          <p:cNvPicPr>
            <a:picLocks noChangeAspect="1"/>
          </p:cNvPicPr>
          <p:nvPr/>
        </p:nvPicPr>
        <p:blipFill>
          <a:blip r:embed="rId3"/>
          <a:stretch>
            <a:fillRect/>
          </a:stretch>
        </p:blipFill>
        <p:spPr>
          <a:xfrm>
            <a:off x="1439234" y="1322855"/>
            <a:ext cx="8932225" cy="4771392"/>
          </a:xfrm>
          <a:prstGeom prst="rect">
            <a:avLst/>
          </a:prstGeom>
        </p:spPr>
      </p:pic>
      <p:sp>
        <p:nvSpPr>
          <p:cNvPr id="18" name="Google Shape;115;p18">
            <a:extLst>
              <a:ext uri="{FF2B5EF4-FFF2-40B4-BE49-F238E27FC236}">
                <a16:creationId xmlns:a16="http://schemas.microsoft.com/office/drawing/2014/main" id="{2EE2A93B-883F-4AA9-AF8C-BDE117800F1A}"/>
              </a:ext>
            </a:extLst>
          </p:cNvPr>
          <p:cNvSpPr txBox="1"/>
          <p:nvPr/>
        </p:nvSpPr>
        <p:spPr>
          <a:xfrm>
            <a:off x="415600" y="840033"/>
            <a:ext cx="3471704" cy="394400"/>
          </a:xfrm>
          <a:prstGeom prst="rect">
            <a:avLst/>
          </a:prstGeom>
          <a:noFill/>
          <a:ln>
            <a:noFill/>
          </a:ln>
        </p:spPr>
        <p:txBody>
          <a:bodyPr spcFirstLastPara="1" wrap="square" lIns="121900" tIns="121900" rIns="121900" bIns="121900" anchor="t" anchorCtr="0">
            <a:noAutofit/>
          </a:bodyPr>
          <a:lstStyle/>
          <a:p>
            <a:r>
              <a:rPr lang="en-CA" sz="1467" dirty="0">
                <a:latin typeface="+mj-lt"/>
                <a:ea typeface="Times New Roman"/>
                <a:cs typeface="Times New Roman"/>
                <a:sym typeface="Times New Roman"/>
              </a:rPr>
              <a:t>Index includes indirect competitors</a:t>
            </a:r>
            <a:endParaRPr sz="1467" dirty="0">
              <a:latin typeface="+mj-lt"/>
              <a:ea typeface="Times New Roman"/>
              <a:cs typeface="Times New Roman"/>
              <a:sym typeface="Times New Roman"/>
            </a:endParaRPr>
          </a:p>
        </p:txBody>
      </p:sp>
    </p:spTree>
    <p:extLst>
      <p:ext uri="{BB962C8B-B14F-4D97-AF65-F5344CB8AC3E}">
        <p14:creationId xmlns:p14="http://schemas.microsoft.com/office/powerpoint/2010/main" val="40816648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31" name="Google Shape;131;p19"/>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r>
              <a:rPr lang="en" sz="2667" b="1" dirty="0">
                <a:latin typeface="+mj-lt"/>
                <a:ea typeface="Times New Roman"/>
                <a:cs typeface="Times New Roman"/>
                <a:sym typeface="Times New Roman"/>
              </a:rPr>
              <a:t>Company Analysis</a:t>
            </a:r>
            <a:endParaRPr sz="2667" dirty="0">
              <a:latin typeface="+mj-lt"/>
            </a:endParaRPr>
          </a:p>
        </p:txBody>
      </p:sp>
      <p:cxnSp>
        <p:nvCxnSpPr>
          <p:cNvPr id="132" name="Google Shape;132;p19"/>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sp>
        <p:nvSpPr>
          <p:cNvPr id="133" name="Google Shape;133;p19"/>
          <p:cNvSpPr txBox="1"/>
          <p:nvPr/>
        </p:nvSpPr>
        <p:spPr>
          <a:xfrm>
            <a:off x="415600" y="840033"/>
            <a:ext cx="2648000" cy="394400"/>
          </a:xfrm>
          <a:prstGeom prst="rect">
            <a:avLst/>
          </a:prstGeom>
          <a:noFill/>
          <a:ln>
            <a:noFill/>
          </a:ln>
        </p:spPr>
        <p:txBody>
          <a:bodyPr spcFirstLastPara="1" wrap="square" lIns="121900" tIns="121900" rIns="121900" bIns="121900" anchor="t" anchorCtr="0">
            <a:noAutofit/>
          </a:bodyPr>
          <a:lstStyle/>
          <a:p>
            <a:r>
              <a:rPr lang="en-CA" sz="1467" dirty="0">
                <a:latin typeface="+mj-lt"/>
                <a:ea typeface="Times New Roman"/>
                <a:cs typeface="Times New Roman"/>
                <a:sym typeface="Times New Roman"/>
              </a:rPr>
              <a:t>Top Holders</a:t>
            </a:r>
            <a:endParaRPr sz="1467" dirty="0">
              <a:latin typeface="+mj-lt"/>
              <a:ea typeface="Times New Roman"/>
              <a:cs typeface="Times New Roman"/>
              <a:sym typeface="Times New Roman"/>
            </a:endParaRPr>
          </a:p>
        </p:txBody>
      </p:sp>
      <p:pic>
        <p:nvPicPr>
          <p:cNvPr id="5" name="Picture 4" descr="A picture containing table&#10;&#10;Description automatically generated">
            <a:extLst>
              <a:ext uri="{FF2B5EF4-FFF2-40B4-BE49-F238E27FC236}">
                <a16:creationId xmlns:a16="http://schemas.microsoft.com/office/drawing/2014/main" id="{820B693C-1588-4B86-9D42-F65ED8262584}"/>
              </a:ext>
            </a:extLst>
          </p:cNvPr>
          <p:cNvPicPr>
            <a:picLocks noChangeAspect="1"/>
          </p:cNvPicPr>
          <p:nvPr/>
        </p:nvPicPr>
        <p:blipFill>
          <a:blip r:embed="rId3"/>
          <a:stretch>
            <a:fillRect/>
          </a:stretch>
        </p:blipFill>
        <p:spPr>
          <a:xfrm>
            <a:off x="537122" y="1644252"/>
            <a:ext cx="5539044" cy="3323427"/>
          </a:xfrm>
          <a:prstGeom prst="rect">
            <a:avLst/>
          </a:prstGeom>
        </p:spPr>
      </p:pic>
      <p:pic>
        <p:nvPicPr>
          <p:cNvPr id="7" name="Picture 6" descr="Graphical user interface, text, application&#10;&#10;Description automatically generated">
            <a:extLst>
              <a:ext uri="{FF2B5EF4-FFF2-40B4-BE49-F238E27FC236}">
                <a16:creationId xmlns:a16="http://schemas.microsoft.com/office/drawing/2014/main" id="{319F8A5C-A0E2-4A93-91CD-8B48362F8AFD}"/>
              </a:ext>
            </a:extLst>
          </p:cNvPr>
          <p:cNvPicPr>
            <a:picLocks noChangeAspect="1"/>
          </p:cNvPicPr>
          <p:nvPr/>
        </p:nvPicPr>
        <p:blipFill>
          <a:blip r:embed="rId4"/>
          <a:stretch>
            <a:fillRect/>
          </a:stretch>
        </p:blipFill>
        <p:spPr>
          <a:xfrm>
            <a:off x="5965788" y="1670757"/>
            <a:ext cx="5652136" cy="3323425"/>
          </a:xfrm>
          <a:prstGeom prst="rect">
            <a:avLst/>
          </a:prstGeom>
        </p:spPr>
      </p:pic>
      <p:sp>
        <p:nvSpPr>
          <p:cNvPr id="28" name="Google Shape;82;p17">
            <a:extLst>
              <a:ext uri="{FF2B5EF4-FFF2-40B4-BE49-F238E27FC236}">
                <a16:creationId xmlns:a16="http://schemas.microsoft.com/office/drawing/2014/main" id="{180270CA-022A-489F-BBD8-341946FBE4E7}"/>
              </a:ext>
            </a:extLst>
          </p:cNvPr>
          <p:cNvSpPr/>
          <p:nvPr/>
        </p:nvSpPr>
        <p:spPr>
          <a:xfrm>
            <a:off x="0" y="6482300"/>
            <a:ext cx="12192000" cy="375600"/>
          </a:xfrm>
          <a:prstGeom prst="rect">
            <a:avLst/>
          </a:prstGeom>
          <a:solidFill>
            <a:srgbClr val="BF3136"/>
          </a:solidFill>
          <a:ln>
            <a:noFill/>
          </a:ln>
        </p:spPr>
        <p:txBody>
          <a:bodyPr spcFirstLastPara="1" wrap="square" lIns="121900" tIns="121900" rIns="121900" bIns="121900" anchor="ctr" anchorCtr="0">
            <a:noAutofit/>
          </a:bodyPr>
          <a:lstStyle/>
          <a:p>
            <a:endParaRPr sz="1867">
              <a:latin typeface="+mj-lt"/>
            </a:endParaRPr>
          </a:p>
        </p:txBody>
      </p:sp>
      <p:sp>
        <p:nvSpPr>
          <p:cNvPr id="29" name="Google Shape;83;p17">
            <a:extLst>
              <a:ext uri="{FF2B5EF4-FFF2-40B4-BE49-F238E27FC236}">
                <a16:creationId xmlns:a16="http://schemas.microsoft.com/office/drawing/2014/main" id="{5C444FC0-2972-4B57-9EDF-7F053189A46D}"/>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solidFill>
                  <a:schemeClr val="tx1"/>
                </a:solidFill>
                <a:latin typeface="+mj-lt"/>
              </a:rPr>
              <a:t>O</a:t>
            </a:r>
            <a:r>
              <a:rPr lang="en-CA" sz="933" b="1" dirty="0" err="1">
                <a:solidFill>
                  <a:schemeClr val="tx1"/>
                </a:solidFill>
                <a:latin typeface="+mj-lt"/>
              </a:rPr>
              <a:t>verview</a:t>
            </a:r>
            <a:endParaRPr sz="933" b="1" dirty="0">
              <a:solidFill>
                <a:schemeClr val="tx1"/>
              </a:solidFill>
              <a:latin typeface="+mj-lt"/>
            </a:endParaRPr>
          </a:p>
        </p:txBody>
      </p:sp>
      <p:sp>
        <p:nvSpPr>
          <p:cNvPr id="30" name="Google Shape;84;p17">
            <a:extLst>
              <a:ext uri="{FF2B5EF4-FFF2-40B4-BE49-F238E27FC236}">
                <a16:creationId xmlns:a16="http://schemas.microsoft.com/office/drawing/2014/main" id="{D0D671FB-B4AB-4163-B2DA-D41EEE27296B}"/>
              </a:ext>
            </a:extLst>
          </p:cNvPr>
          <p:cNvSpPr/>
          <p:nvPr/>
        </p:nvSpPr>
        <p:spPr>
          <a:xfrm>
            <a:off x="22048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latin typeface="+mj-lt"/>
              </a:rPr>
              <a:t>S</a:t>
            </a:r>
            <a:r>
              <a:rPr lang="en-CA" sz="933" b="1" dirty="0">
                <a:latin typeface="+mj-lt"/>
              </a:rPr>
              <a:t>tock Performance</a:t>
            </a:r>
            <a:endParaRPr sz="933" b="1" dirty="0">
              <a:latin typeface="+mj-lt"/>
            </a:endParaRPr>
          </a:p>
        </p:txBody>
      </p:sp>
      <p:sp>
        <p:nvSpPr>
          <p:cNvPr id="31" name="Google Shape;85;p17">
            <a:extLst>
              <a:ext uri="{FF2B5EF4-FFF2-40B4-BE49-F238E27FC236}">
                <a16:creationId xmlns:a16="http://schemas.microsoft.com/office/drawing/2014/main" id="{85E97D51-F055-4B11-8CEE-00F2CC42BC42}"/>
              </a:ext>
            </a:extLst>
          </p:cNvPr>
          <p:cNvSpPr/>
          <p:nvPr/>
        </p:nvSpPr>
        <p:spPr>
          <a:xfrm>
            <a:off x="52672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Strategy</a:t>
            </a:r>
            <a:endParaRPr sz="933" b="1" dirty="0">
              <a:latin typeface="+mj-lt"/>
            </a:endParaRPr>
          </a:p>
        </p:txBody>
      </p:sp>
      <p:sp>
        <p:nvSpPr>
          <p:cNvPr id="32" name="Google Shape;86;p17">
            <a:extLst>
              <a:ext uri="{FF2B5EF4-FFF2-40B4-BE49-F238E27FC236}">
                <a16:creationId xmlns:a16="http://schemas.microsoft.com/office/drawing/2014/main" id="{680C9EF9-3543-473F-A39E-47714DE284C7}"/>
              </a:ext>
            </a:extLst>
          </p:cNvPr>
          <p:cNvSpPr/>
          <p:nvPr/>
        </p:nvSpPr>
        <p:spPr>
          <a:xfrm>
            <a:off x="67984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Leadership Team</a:t>
            </a:r>
            <a:endParaRPr sz="933" b="1" dirty="0">
              <a:latin typeface="+mj-lt"/>
            </a:endParaRPr>
          </a:p>
        </p:txBody>
      </p:sp>
      <p:sp>
        <p:nvSpPr>
          <p:cNvPr id="33" name="Google Shape;87;p17">
            <a:extLst>
              <a:ext uri="{FF2B5EF4-FFF2-40B4-BE49-F238E27FC236}">
                <a16:creationId xmlns:a16="http://schemas.microsoft.com/office/drawing/2014/main" id="{33E2EE80-74E9-4DFE-B8B5-64C0BC5936D2}"/>
              </a:ext>
            </a:extLst>
          </p:cNvPr>
          <p:cNvSpPr/>
          <p:nvPr/>
        </p:nvSpPr>
        <p:spPr>
          <a:xfrm>
            <a:off x="83296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Financials</a:t>
            </a:r>
            <a:endParaRPr sz="933" b="1" dirty="0">
              <a:latin typeface="+mj-lt"/>
            </a:endParaRPr>
          </a:p>
        </p:txBody>
      </p:sp>
      <p:sp>
        <p:nvSpPr>
          <p:cNvPr id="34" name="Google Shape;88;p17">
            <a:extLst>
              <a:ext uri="{FF2B5EF4-FFF2-40B4-BE49-F238E27FC236}">
                <a16:creationId xmlns:a16="http://schemas.microsoft.com/office/drawing/2014/main" id="{96077722-0541-42E0-AA9C-113E325474A0}"/>
              </a:ext>
            </a:extLst>
          </p:cNvPr>
          <p:cNvSpPr/>
          <p:nvPr/>
        </p:nvSpPr>
        <p:spPr>
          <a:xfrm>
            <a:off x="3736017" y="6541700"/>
            <a:ext cx="1531200" cy="256800"/>
          </a:xfrm>
          <a:prstGeom prst="chevron">
            <a:avLst>
              <a:gd name="adj" fmla="val 50000"/>
            </a:avLst>
          </a:prstGeom>
          <a:solidFill>
            <a:schemeClr val="tx1">
              <a:lumMod val="65000"/>
              <a:lumOff val="3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solidFill>
                  <a:schemeClr val="bg1"/>
                </a:solidFill>
                <a:latin typeface="+mj-lt"/>
              </a:rPr>
              <a:t>Company Information</a:t>
            </a:r>
            <a:endParaRPr sz="933" b="1" dirty="0">
              <a:solidFill>
                <a:schemeClr val="bg1"/>
              </a:solidFill>
              <a:latin typeface="+mj-lt"/>
            </a:endParaRPr>
          </a:p>
        </p:txBody>
      </p:sp>
      <p:sp>
        <p:nvSpPr>
          <p:cNvPr id="35" name="Google Shape;89;p17">
            <a:extLst>
              <a:ext uri="{FF2B5EF4-FFF2-40B4-BE49-F238E27FC236}">
                <a16:creationId xmlns:a16="http://schemas.microsoft.com/office/drawing/2014/main" id="{51CDE671-33E0-4B75-AF61-AD7A8FF900B0}"/>
              </a:ext>
            </a:extLst>
          </p:cNvPr>
          <p:cNvSpPr/>
          <p:nvPr/>
        </p:nvSpPr>
        <p:spPr>
          <a:xfrm>
            <a:off x="98608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Recommendation</a:t>
            </a:r>
            <a:endParaRPr sz="933" b="1" dirty="0">
              <a:latin typeface="+mj-lt"/>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5" name="Google Shape;155;p20"/>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r>
              <a:rPr lang="en-CA" sz="2667" b="1" dirty="0">
                <a:latin typeface="+mj-lt"/>
                <a:ea typeface="Times New Roman"/>
                <a:cs typeface="Times New Roman"/>
                <a:sym typeface="Times New Roman"/>
              </a:rPr>
              <a:t>Company Profile</a:t>
            </a:r>
            <a:endParaRPr sz="2667" dirty="0">
              <a:latin typeface="+mj-lt"/>
            </a:endParaRPr>
          </a:p>
        </p:txBody>
      </p:sp>
      <p:cxnSp>
        <p:nvCxnSpPr>
          <p:cNvPr id="156" name="Google Shape;156;p20"/>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sp>
        <p:nvSpPr>
          <p:cNvPr id="172" name="Google Shape;172;p20"/>
          <p:cNvSpPr txBox="1">
            <a:spLocks noGrp="1"/>
          </p:cNvSpPr>
          <p:nvPr>
            <p:ph type="sldNum" idx="12"/>
          </p:nvPr>
        </p:nvSpPr>
        <p:spPr>
          <a:xfrm>
            <a:off x="11296611" y="6420823"/>
            <a:ext cx="731600" cy="524800"/>
          </a:xfrm>
          <a:prstGeom prst="rect">
            <a:avLst/>
          </a:prstGeom>
        </p:spPr>
        <p:txBody>
          <a:bodyPr spcFirstLastPara="1" wrap="square" lIns="121900" tIns="121900" rIns="121900" bIns="121900" anchor="ctr" anchorCtr="0">
            <a:noAutofit/>
          </a:bodyPr>
          <a:lstStyle/>
          <a:p>
            <a:r>
              <a:rPr lang="en" b="1">
                <a:solidFill>
                  <a:srgbClr val="FFFFFF"/>
                </a:solidFill>
                <a:latin typeface="Times New Roman"/>
                <a:ea typeface="Times New Roman"/>
                <a:cs typeface="Times New Roman"/>
                <a:sym typeface="Times New Roman"/>
              </a:rPr>
              <a:t>4</a:t>
            </a:r>
            <a:endParaRPr b="1">
              <a:solidFill>
                <a:srgbClr val="FFFFFF"/>
              </a:solidFill>
              <a:latin typeface="Times New Roman"/>
              <a:ea typeface="Times New Roman"/>
              <a:cs typeface="Times New Roman"/>
              <a:sym typeface="Times New Roman"/>
            </a:endParaRPr>
          </a:p>
        </p:txBody>
      </p:sp>
      <p:sp>
        <p:nvSpPr>
          <p:cNvPr id="22" name="Google Shape;180;p21">
            <a:extLst>
              <a:ext uri="{FF2B5EF4-FFF2-40B4-BE49-F238E27FC236}">
                <a16:creationId xmlns:a16="http://schemas.microsoft.com/office/drawing/2014/main" id="{CFF3457C-006B-41B2-BDCF-A265CBCB90E2}"/>
              </a:ext>
            </a:extLst>
          </p:cNvPr>
          <p:cNvSpPr/>
          <p:nvPr/>
        </p:nvSpPr>
        <p:spPr>
          <a:xfrm>
            <a:off x="720160" y="1268966"/>
            <a:ext cx="4834609" cy="306753"/>
          </a:xfrm>
          <a:prstGeom prst="rect">
            <a:avLst/>
          </a:prstGeom>
          <a:solidFill>
            <a:srgbClr val="BF3136"/>
          </a:solidFill>
          <a:ln w="9525" cap="flat" cmpd="sng">
            <a:solidFill>
              <a:srgbClr val="BF3136"/>
            </a:solidFill>
            <a:prstDash val="solid"/>
            <a:round/>
            <a:headEnd type="none" w="sm" len="sm"/>
            <a:tailEnd type="none" w="sm" len="sm"/>
          </a:ln>
        </p:spPr>
        <p:txBody>
          <a:bodyPr spcFirstLastPara="1" wrap="square" lIns="121900" tIns="121900" rIns="121900" bIns="121900" anchor="ctr" anchorCtr="0">
            <a:noAutofit/>
          </a:bodyPr>
          <a:lstStyle/>
          <a:p>
            <a:pPr algn="ctr"/>
            <a:r>
              <a:rPr lang="en-US" sz="1867" b="1" dirty="0">
                <a:solidFill>
                  <a:srgbClr val="FFFFFF"/>
                </a:solidFill>
                <a:latin typeface="+mj-lt"/>
                <a:ea typeface="Times New Roman"/>
                <a:cs typeface="Times New Roman"/>
                <a:sym typeface="Times New Roman"/>
              </a:rPr>
              <a:t>About</a:t>
            </a:r>
            <a:endParaRPr sz="1867" b="1" dirty="0">
              <a:solidFill>
                <a:srgbClr val="FFFFFF"/>
              </a:solidFill>
              <a:latin typeface="+mj-lt"/>
              <a:ea typeface="Times New Roman"/>
              <a:cs typeface="Times New Roman"/>
              <a:sym typeface="Times New Roman"/>
            </a:endParaRPr>
          </a:p>
        </p:txBody>
      </p:sp>
      <p:sp>
        <p:nvSpPr>
          <p:cNvPr id="2" name="TextBox 1">
            <a:extLst>
              <a:ext uri="{FF2B5EF4-FFF2-40B4-BE49-F238E27FC236}">
                <a16:creationId xmlns:a16="http://schemas.microsoft.com/office/drawing/2014/main" id="{17188D07-4AE4-48B0-9696-FA52DD5526A3}"/>
              </a:ext>
            </a:extLst>
          </p:cNvPr>
          <p:cNvSpPr txBox="1"/>
          <p:nvPr/>
        </p:nvSpPr>
        <p:spPr>
          <a:xfrm>
            <a:off x="703151" y="1745602"/>
            <a:ext cx="4754800" cy="1569660"/>
          </a:xfrm>
          <a:prstGeom prst="rect">
            <a:avLst/>
          </a:prstGeom>
          <a:noFill/>
        </p:spPr>
        <p:txBody>
          <a:bodyPr wrap="square" rtlCol="0">
            <a:spAutoFit/>
          </a:bodyPr>
          <a:lstStyle/>
          <a:p>
            <a:pPr marL="380990" indent="-380990">
              <a:buFont typeface="Arial" panose="020B0604020202020204" pitchFamily="34" charset="0"/>
              <a:buChar char="•"/>
            </a:pPr>
            <a:r>
              <a:rPr lang="en-US" sz="1600" dirty="0">
                <a:solidFill>
                  <a:schemeClr val="tx1"/>
                </a:solidFill>
                <a:latin typeface="+mn-lt"/>
              </a:rPr>
              <a:t>Media streaming and production company</a:t>
            </a:r>
          </a:p>
          <a:p>
            <a:pPr marL="380990" indent="-380990">
              <a:buFont typeface="Arial" panose="020B0604020202020204" pitchFamily="34" charset="0"/>
              <a:buChar char="•"/>
            </a:pPr>
            <a:endParaRPr lang="en-US" sz="1600" dirty="0">
              <a:solidFill>
                <a:schemeClr val="tx1"/>
              </a:solidFill>
              <a:latin typeface="+mn-lt"/>
            </a:endParaRPr>
          </a:p>
          <a:p>
            <a:pPr marL="380990" indent="-380990">
              <a:buFont typeface="Arial" panose="020B0604020202020204" pitchFamily="34" charset="0"/>
              <a:buChar char="•"/>
            </a:pPr>
            <a:r>
              <a:rPr lang="en-US" sz="1600" dirty="0">
                <a:solidFill>
                  <a:schemeClr val="tx1"/>
                </a:solidFill>
                <a:latin typeface="+mn-lt"/>
              </a:rPr>
              <a:t>Founded in 1997 by Reed Hastings and Marc Randolph as a DVD rental</a:t>
            </a:r>
          </a:p>
          <a:p>
            <a:pPr marL="380990" indent="-380990">
              <a:buFont typeface="Arial" panose="020B0604020202020204" pitchFamily="34" charset="0"/>
              <a:buChar char="•"/>
            </a:pPr>
            <a:endParaRPr lang="en-US" sz="1600" dirty="0">
              <a:solidFill>
                <a:schemeClr val="tx1"/>
              </a:solidFill>
              <a:latin typeface="+mn-lt"/>
            </a:endParaRPr>
          </a:p>
          <a:p>
            <a:pPr marL="380990" indent="-380990">
              <a:buFont typeface="Arial" panose="020B0604020202020204" pitchFamily="34" charset="0"/>
              <a:buChar char="•"/>
            </a:pPr>
            <a:r>
              <a:rPr lang="en-US" sz="1600" dirty="0">
                <a:solidFill>
                  <a:schemeClr val="tx1"/>
                </a:solidFill>
                <a:latin typeface="+mn-lt"/>
              </a:rPr>
              <a:t>Headquarters: Los Gatos, California</a:t>
            </a:r>
            <a:endParaRPr lang="en-CA" sz="1600" dirty="0">
              <a:solidFill>
                <a:schemeClr val="tx1"/>
              </a:solidFill>
              <a:latin typeface="+mn-lt"/>
            </a:endParaRPr>
          </a:p>
        </p:txBody>
      </p:sp>
      <p:sp>
        <p:nvSpPr>
          <p:cNvPr id="28" name="Google Shape;180;p21">
            <a:extLst>
              <a:ext uri="{FF2B5EF4-FFF2-40B4-BE49-F238E27FC236}">
                <a16:creationId xmlns:a16="http://schemas.microsoft.com/office/drawing/2014/main" id="{7D4A5AD8-2A47-4323-954A-39E7459B7BAA}"/>
              </a:ext>
            </a:extLst>
          </p:cNvPr>
          <p:cNvSpPr/>
          <p:nvPr/>
        </p:nvSpPr>
        <p:spPr>
          <a:xfrm>
            <a:off x="6557425" y="1268966"/>
            <a:ext cx="4834609" cy="306753"/>
          </a:xfrm>
          <a:prstGeom prst="rect">
            <a:avLst/>
          </a:prstGeom>
          <a:solidFill>
            <a:srgbClr val="BF3136"/>
          </a:solidFill>
          <a:ln w="9525" cap="flat" cmpd="sng">
            <a:solidFill>
              <a:srgbClr val="BF3136"/>
            </a:solidFill>
            <a:prstDash val="solid"/>
            <a:round/>
            <a:headEnd type="none" w="sm" len="sm"/>
            <a:tailEnd type="none" w="sm" len="sm"/>
          </a:ln>
        </p:spPr>
        <p:txBody>
          <a:bodyPr spcFirstLastPara="1" wrap="square" lIns="121900" tIns="121900" rIns="121900" bIns="121900" anchor="ctr" anchorCtr="0">
            <a:noAutofit/>
          </a:bodyPr>
          <a:lstStyle/>
          <a:p>
            <a:pPr algn="ctr"/>
            <a:r>
              <a:rPr lang="en-US" sz="1867" b="1" dirty="0">
                <a:solidFill>
                  <a:srgbClr val="FFFFFF"/>
                </a:solidFill>
                <a:latin typeface="+mj-lt"/>
                <a:ea typeface="Times New Roman"/>
                <a:cs typeface="Times New Roman"/>
                <a:sym typeface="Times New Roman"/>
              </a:rPr>
              <a:t>Key Metrics</a:t>
            </a:r>
            <a:endParaRPr sz="1867" b="1" dirty="0">
              <a:solidFill>
                <a:srgbClr val="FFFFFF"/>
              </a:solidFill>
              <a:latin typeface="+mj-lt"/>
              <a:ea typeface="Times New Roman"/>
              <a:cs typeface="Times New Roman"/>
              <a:sym typeface="Times New Roman"/>
            </a:endParaRPr>
          </a:p>
        </p:txBody>
      </p:sp>
      <p:sp>
        <p:nvSpPr>
          <p:cNvPr id="29" name="TextBox 28">
            <a:extLst>
              <a:ext uri="{FF2B5EF4-FFF2-40B4-BE49-F238E27FC236}">
                <a16:creationId xmlns:a16="http://schemas.microsoft.com/office/drawing/2014/main" id="{12518D6B-ED9B-4A5F-97F5-B9BF9D08BB99}"/>
              </a:ext>
            </a:extLst>
          </p:cNvPr>
          <p:cNvSpPr txBox="1"/>
          <p:nvPr/>
        </p:nvSpPr>
        <p:spPr>
          <a:xfrm>
            <a:off x="6637233" y="1745601"/>
            <a:ext cx="4754800" cy="1815882"/>
          </a:xfrm>
          <a:prstGeom prst="rect">
            <a:avLst/>
          </a:prstGeom>
          <a:noFill/>
        </p:spPr>
        <p:txBody>
          <a:bodyPr wrap="square" rtlCol="0">
            <a:spAutoFit/>
          </a:bodyPr>
          <a:lstStyle/>
          <a:p>
            <a:pPr marL="380990" indent="-380990">
              <a:buFont typeface="Arial" panose="020B0604020202020204" pitchFamily="34" charset="0"/>
              <a:buChar char="•"/>
            </a:pPr>
            <a:r>
              <a:rPr lang="en-US" sz="1600" dirty="0">
                <a:solidFill>
                  <a:schemeClr val="tx1"/>
                </a:solidFill>
                <a:latin typeface="+mn-lt"/>
              </a:rPr>
              <a:t>167M paid members</a:t>
            </a:r>
          </a:p>
          <a:p>
            <a:endParaRPr lang="en-US" sz="1600" dirty="0">
              <a:solidFill>
                <a:schemeClr val="tx1"/>
              </a:solidFill>
              <a:latin typeface="+mn-lt"/>
            </a:endParaRPr>
          </a:p>
          <a:p>
            <a:pPr marL="380990" indent="-380990">
              <a:buFont typeface="Arial" panose="020B0604020202020204" pitchFamily="34" charset="0"/>
              <a:buChar char="•"/>
            </a:pPr>
            <a:r>
              <a:rPr lang="en-US" sz="1600" dirty="0">
                <a:solidFill>
                  <a:schemeClr val="tx1"/>
                </a:solidFill>
                <a:latin typeface="+mn-lt"/>
              </a:rPr>
              <a:t>190 countries</a:t>
            </a:r>
          </a:p>
          <a:p>
            <a:pPr marL="380990" indent="-380990">
              <a:buFont typeface="Arial" panose="020B0604020202020204" pitchFamily="34" charset="0"/>
              <a:buChar char="•"/>
            </a:pPr>
            <a:endParaRPr lang="en-US" sz="1600" dirty="0">
              <a:solidFill>
                <a:schemeClr val="tx1"/>
              </a:solidFill>
              <a:latin typeface="+mn-lt"/>
            </a:endParaRPr>
          </a:p>
          <a:p>
            <a:pPr marL="380990" indent="-380990">
              <a:buFont typeface="Arial" panose="020B0604020202020204" pitchFamily="34" charset="0"/>
              <a:buChar char="•"/>
            </a:pPr>
            <a:r>
              <a:rPr lang="en-US" sz="1600" dirty="0">
                <a:solidFill>
                  <a:schemeClr val="tx1"/>
                </a:solidFill>
                <a:latin typeface="+mn-lt"/>
              </a:rPr>
              <a:t>13,900+ titles</a:t>
            </a:r>
          </a:p>
          <a:p>
            <a:pPr marL="380990" indent="-380990">
              <a:buFont typeface="Arial" panose="020B0604020202020204" pitchFamily="34" charset="0"/>
              <a:buChar char="•"/>
            </a:pPr>
            <a:endParaRPr lang="en-US" sz="1600" dirty="0">
              <a:solidFill>
                <a:schemeClr val="tx1"/>
              </a:solidFill>
              <a:latin typeface="+mn-lt"/>
            </a:endParaRPr>
          </a:p>
          <a:p>
            <a:pPr marL="380990" indent="-380990">
              <a:buFont typeface="Arial" panose="020B0604020202020204" pitchFamily="34" charset="0"/>
              <a:buChar char="•"/>
            </a:pPr>
            <a:r>
              <a:rPr lang="en-US" sz="1600" dirty="0">
                <a:solidFill>
                  <a:schemeClr val="tx1"/>
                </a:solidFill>
                <a:latin typeface="+mn-lt"/>
              </a:rPr>
              <a:t>Regions: UCAN, EMEA, LATAM, APAC</a:t>
            </a:r>
            <a:endParaRPr lang="en-CA" sz="1600" dirty="0">
              <a:solidFill>
                <a:schemeClr val="tx1"/>
              </a:solidFill>
              <a:latin typeface="+mn-lt"/>
            </a:endParaRPr>
          </a:p>
        </p:txBody>
      </p:sp>
      <p:graphicFrame>
        <p:nvGraphicFramePr>
          <p:cNvPr id="30" name="Chart 29">
            <a:extLst>
              <a:ext uri="{FF2B5EF4-FFF2-40B4-BE49-F238E27FC236}">
                <a16:creationId xmlns:a16="http://schemas.microsoft.com/office/drawing/2014/main" id="{88A55F7A-0556-4FCF-A8D3-2F5269A86917}"/>
              </a:ext>
            </a:extLst>
          </p:cNvPr>
          <p:cNvGraphicFramePr>
            <a:graphicFrameLocks/>
          </p:cNvGraphicFramePr>
          <p:nvPr/>
        </p:nvGraphicFramePr>
        <p:xfrm>
          <a:off x="0" y="3761894"/>
          <a:ext cx="12192000" cy="2715425"/>
        </p:xfrm>
        <a:graphic>
          <a:graphicData uri="http://schemas.openxmlformats.org/drawingml/2006/chart">
            <c:chart xmlns:c="http://schemas.openxmlformats.org/drawingml/2006/chart" xmlns:r="http://schemas.openxmlformats.org/officeDocument/2006/relationships" r:id="rId3"/>
          </a:graphicData>
        </a:graphic>
      </p:graphicFrame>
      <p:sp>
        <p:nvSpPr>
          <p:cNvPr id="47" name="Google Shape;82;p17">
            <a:extLst>
              <a:ext uri="{FF2B5EF4-FFF2-40B4-BE49-F238E27FC236}">
                <a16:creationId xmlns:a16="http://schemas.microsoft.com/office/drawing/2014/main" id="{F2516851-6793-4EDC-85ED-5798633D4FE8}"/>
              </a:ext>
            </a:extLst>
          </p:cNvPr>
          <p:cNvSpPr/>
          <p:nvPr/>
        </p:nvSpPr>
        <p:spPr>
          <a:xfrm>
            <a:off x="0" y="6482300"/>
            <a:ext cx="12192000" cy="375600"/>
          </a:xfrm>
          <a:prstGeom prst="rect">
            <a:avLst/>
          </a:prstGeom>
          <a:solidFill>
            <a:srgbClr val="BF3136"/>
          </a:solidFill>
          <a:ln>
            <a:noFill/>
          </a:ln>
        </p:spPr>
        <p:txBody>
          <a:bodyPr spcFirstLastPara="1" wrap="square" lIns="121900" tIns="121900" rIns="121900" bIns="121900" anchor="ctr" anchorCtr="0">
            <a:noAutofit/>
          </a:bodyPr>
          <a:lstStyle/>
          <a:p>
            <a:endParaRPr sz="1867">
              <a:latin typeface="+mj-lt"/>
            </a:endParaRPr>
          </a:p>
        </p:txBody>
      </p:sp>
      <p:sp>
        <p:nvSpPr>
          <p:cNvPr id="48" name="Google Shape;83;p17">
            <a:extLst>
              <a:ext uri="{FF2B5EF4-FFF2-40B4-BE49-F238E27FC236}">
                <a16:creationId xmlns:a16="http://schemas.microsoft.com/office/drawing/2014/main" id="{47BC5381-D19A-4390-BC6D-776C487FF294}"/>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solidFill>
                  <a:schemeClr val="tx1"/>
                </a:solidFill>
                <a:latin typeface="+mj-lt"/>
              </a:rPr>
              <a:t>O</a:t>
            </a:r>
            <a:r>
              <a:rPr lang="en-CA" sz="933" b="1" dirty="0" err="1">
                <a:solidFill>
                  <a:schemeClr val="tx1"/>
                </a:solidFill>
                <a:latin typeface="+mj-lt"/>
              </a:rPr>
              <a:t>verview</a:t>
            </a:r>
            <a:endParaRPr sz="933" b="1" dirty="0">
              <a:solidFill>
                <a:schemeClr val="tx1"/>
              </a:solidFill>
              <a:latin typeface="+mj-lt"/>
            </a:endParaRPr>
          </a:p>
        </p:txBody>
      </p:sp>
      <p:sp>
        <p:nvSpPr>
          <p:cNvPr id="49" name="Google Shape;84;p17">
            <a:extLst>
              <a:ext uri="{FF2B5EF4-FFF2-40B4-BE49-F238E27FC236}">
                <a16:creationId xmlns:a16="http://schemas.microsoft.com/office/drawing/2014/main" id="{7B8035B4-16B0-4396-B222-0397F9FCBFF3}"/>
              </a:ext>
            </a:extLst>
          </p:cNvPr>
          <p:cNvSpPr/>
          <p:nvPr/>
        </p:nvSpPr>
        <p:spPr>
          <a:xfrm>
            <a:off x="22048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latin typeface="+mj-lt"/>
              </a:rPr>
              <a:t>S</a:t>
            </a:r>
            <a:r>
              <a:rPr lang="en-CA" sz="933" b="1" dirty="0">
                <a:latin typeface="+mj-lt"/>
              </a:rPr>
              <a:t>tock Performance</a:t>
            </a:r>
            <a:endParaRPr sz="933" b="1" dirty="0">
              <a:latin typeface="+mj-lt"/>
            </a:endParaRPr>
          </a:p>
        </p:txBody>
      </p:sp>
      <p:sp>
        <p:nvSpPr>
          <p:cNvPr id="50" name="Google Shape;85;p17">
            <a:extLst>
              <a:ext uri="{FF2B5EF4-FFF2-40B4-BE49-F238E27FC236}">
                <a16:creationId xmlns:a16="http://schemas.microsoft.com/office/drawing/2014/main" id="{7D0CA4CD-6F60-4DEB-8C65-AC04B94AA6F2}"/>
              </a:ext>
            </a:extLst>
          </p:cNvPr>
          <p:cNvSpPr/>
          <p:nvPr/>
        </p:nvSpPr>
        <p:spPr>
          <a:xfrm>
            <a:off x="52672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Strategy</a:t>
            </a:r>
            <a:endParaRPr sz="933" b="1" dirty="0">
              <a:latin typeface="+mj-lt"/>
            </a:endParaRPr>
          </a:p>
        </p:txBody>
      </p:sp>
      <p:sp>
        <p:nvSpPr>
          <p:cNvPr id="51" name="Google Shape;86;p17">
            <a:extLst>
              <a:ext uri="{FF2B5EF4-FFF2-40B4-BE49-F238E27FC236}">
                <a16:creationId xmlns:a16="http://schemas.microsoft.com/office/drawing/2014/main" id="{88281065-CFF8-4C56-9137-110C7B3039FF}"/>
              </a:ext>
            </a:extLst>
          </p:cNvPr>
          <p:cNvSpPr/>
          <p:nvPr/>
        </p:nvSpPr>
        <p:spPr>
          <a:xfrm>
            <a:off x="67984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Leadership Team</a:t>
            </a:r>
            <a:endParaRPr sz="933" b="1" dirty="0">
              <a:latin typeface="+mj-lt"/>
            </a:endParaRPr>
          </a:p>
        </p:txBody>
      </p:sp>
      <p:sp>
        <p:nvSpPr>
          <p:cNvPr id="52" name="Google Shape;87;p17">
            <a:extLst>
              <a:ext uri="{FF2B5EF4-FFF2-40B4-BE49-F238E27FC236}">
                <a16:creationId xmlns:a16="http://schemas.microsoft.com/office/drawing/2014/main" id="{67C8EC47-E169-48AC-8AA0-E71EE5B2315C}"/>
              </a:ext>
            </a:extLst>
          </p:cNvPr>
          <p:cNvSpPr/>
          <p:nvPr/>
        </p:nvSpPr>
        <p:spPr>
          <a:xfrm>
            <a:off x="83296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Financials</a:t>
            </a:r>
            <a:endParaRPr sz="933" b="1" dirty="0">
              <a:latin typeface="+mj-lt"/>
            </a:endParaRPr>
          </a:p>
        </p:txBody>
      </p:sp>
      <p:sp>
        <p:nvSpPr>
          <p:cNvPr id="53" name="Google Shape;88;p17">
            <a:extLst>
              <a:ext uri="{FF2B5EF4-FFF2-40B4-BE49-F238E27FC236}">
                <a16:creationId xmlns:a16="http://schemas.microsoft.com/office/drawing/2014/main" id="{E11CD6BD-92A7-4021-8DDA-0FF1AEBCC714}"/>
              </a:ext>
            </a:extLst>
          </p:cNvPr>
          <p:cNvSpPr/>
          <p:nvPr/>
        </p:nvSpPr>
        <p:spPr>
          <a:xfrm>
            <a:off x="3736017" y="6541700"/>
            <a:ext cx="1531200" cy="256800"/>
          </a:xfrm>
          <a:prstGeom prst="chevron">
            <a:avLst>
              <a:gd name="adj" fmla="val 50000"/>
            </a:avLst>
          </a:prstGeom>
          <a:solidFill>
            <a:schemeClr val="tx1">
              <a:lumMod val="65000"/>
              <a:lumOff val="3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solidFill>
                  <a:schemeClr val="bg1"/>
                </a:solidFill>
                <a:latin typeface="+mj-lt"/>
              </a:rPr>
              <a:t>Company Information</a:t>
            </a:r>
            <a:endParaRPr sz="933" b="1" dirty="0">
              <a:solidFill>
                <a:schemeClr val="bg1"/>
              </a:solidFill>
              <a:latin typeface="+mj-lt"/>
            </a:endParaRPr>
          </a:p>
        </p:txBody>
      </p:sp>
      <p:sp>
        <p:nvSpPr>
          <p:cNvPr id="54" name="Google Shape;89;p17">
            <a:extLst>
              <a:ext uri="{FF2B5EF4-FFF2-40B4-BE49-F238E27FC236}">
                <a16:creationId xmlns:a16="http://schemas.microsoft.com/office/drawing/2014/main" id="{B76C40E7-F353-45B2-AD76-933992A15417}"/>
              </a:ext>
            </a:extLst>
          </p:cNvPr>
          <p:cNvSpPr/>
          <p:nvPr/>
        </p:nvSpPr>
        <p:spPr>
          <a:xfrm>
            <a:off x="98608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Recommendation</a:t>
            </a:r>
            <a:endParaRPr sz="933" b="1" dirty="0">
              <a:latin typeface="+mj-lt"/>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5" name="Google Shape;155;p20"/>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r>
              <a:rPr lang="en-CA" sz="2667" b="1" dirty="0">
                <a:latin typeface="+mj-lt"/>
                <a:ea typeface="Times New Roman"/>
                <a:cs typeface="Times New Roman"/>
                <a:sym typeface="Times New Roman"/>
              </a:rPr>
              <a:t>Historical Timeline</a:t>
            </a:r>
            <a:endParaRPr sz="2667" dirty="0">
              <a:latin typeface="+mj-lt"/>
            </a:endParaRPr>
          </a:p>
        </p:txBody>
      </p:sp>
      <p:cxnSp>
        <p:nvCxnSpPr>
          <p:cNvPr id="156" name="Google Shape;156;p20"/>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sp>
        <p:nvSpPr>
          <p:cNvPr id="31" name="Google Shape;82;p17">
            <a:extLst>
              <a:ext uri="{FF2B5EF4-FFF2-40B4-BE49-F238E27FC236}">
                <a16:creationId xmlns:a16="http://schemas.microsoft.com/office/drawing/2014/main" id="{C640CE33-7FC1-4B32-A07F-8994F4BD5E26}"/>
              </a:ext>
            </a:extLst>
          </p:cNvPr>
          <p:cNvSpPr/>
          <p:nvPr/>
        </p:nvSpPr>
        <p:spPr>
          <a:xfrm>
            <a:off x="0" y="6482300"/>
            <a:ext cx="12192000" cy="375600"/>
          </a:xfrm>
          <a:prstGeom prst="rect">
            <a:avLst/>
          </a:prstGeom>
          <a:solidFill>
            <a:srgbClr val="BF3136"/>
          </a:solidFill>
          <a:ln>
            <a:noFill/>
          </a:ln>
        </p:spPr>
        <p:txBody>
          <a:bodyPr spcFirstLastPara="1" wrap="square" lIns="121900" tIns="121900" rIns="121900" bIns="121900" anchor="ctr" anchorCtr="0">
            <a:noAutofit/>
          </a:bodyPr>
          <a:lstStyle/>
          <a:p>
            <a:endParaRPr sz="1867"/>
          </a:p>
        </p:txBody>
      </p:sp>
      <p:graphicFrame>
        <p:nvGraphicFramePr>
          <p:cNvPr id="24" name="Diagram 23">
            <a:extLst>
              <a:ext uri="{FF2B5EF4-FFF2-40B4-BE49-F238E27FC236}">
                <a16:creationId xmlns:a16="http://schemas.microsoft.com/office/drawing/2014/main" id="{E92CFFD8-F3B8-4420-8C98-AFDA7870D9B6}"/>
              </a:ext>
            </a:extLst>
          </p:cNvPr>
          <p:cNvGraphicFramePr/>
          <p:nvPr/>
        </p:nvGraphicFramePr>
        <p:xfrm>
          <a:off x="544617" y="1563170"/>
          <a:ext cx="11102767" cy="8900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5" name="TextBox 24">
            <a:extLst>
              <a:ext uri="{FF2B5EF4-FFF2-40B4-BE49-F238E27FC236}">
                <a16:creationId xmlns:a16="http://schemas.microsoft.com/office/drawing/2014/main" id="{868D4066-D5A6-4964-BCE2-03E0D59E9817}"/>
              </a:ext>
            </a:extLst>
          </p:cNvPr>
          <p:cNvSpPr txBox="1"/>
          <p:nvPr/>
        </p:nvSpPr>
        <p:spPr>
          <a:xfrm>
            <a:off x="660941" y="2669543"/>
            <a:ext cx="2289652" cy="954300"/>
          </a:xfrm>
          <a:prstGeom prst="rect">
            <a:avLst/>
          </a:prstGeom>
          <a:noFill/>
        </p:spPr>
        <p:txBody>
          <a:bodyPr wrap="square" rtlCol="0">
            <a:spAutoFit/>
          </a:bodyPr>
          <a:lstStyle/>
          <a:p>
            <a:pPr algn="ctr"/>
            <a:r>
              <a:rPr lang="en-CA" sz="1867" dirty="0"/>
              <a:t>Netflix started as a DVD-rental-by-mail firm</a:t>
            </a:r>
          </a:p>
        </p:txBody>
      </p:sp>
      <p:sp>
        <p:nvSpPr>
          <p:cNvPr id="26" name="TextBox 25">
            <a:extLst>
              <a:ext uri="{FF2B5EF4-FFF2-40B4-BE49-F238E27FC236}">
                <a16:creationId xmlns:a16="http://schemas.microsoft.com/office/drawing/2014/main" id="{7E30540C-A94D-40AB-A895-F80857539504}"/>
              </a:ext>
            </a:extLst>
          </p:cNvPr>
          <p:cNvSpPr txBox="1"/>
          <p:nvPr/>
        </p:nvSpPr>
        <p:spPr>
          <a:xfrm>
            <a:off x="3482934" y="2701055"/>
            <a:ext cx="2289652" cy="2103589"/>
          </a:xfrm>
          <a:prstGeom prst="rect">
            <a:avLst/>
          </a:prstGeom>
          <a:noFill/>
        </p:spPr>
        <p:txBody>
          <a:bodyPr wrap="square" rtlCol="0">
            <a:spAutoFit/>
          </a:bodyPr>
          <a:lstStyle/>
          <a:p>
            <a:pPr algn="ctr"/>
            <a:r>
              <a:rPr lang="en-CA" sz="1867" dirty="0"/>
              <a:t>Netflix subscription service debuts, offering unlimited DVD rentals without due dates, late fees, or monthly rental limits</a:t>
            </a:r>
          </a:p>
        </p:txBody>
      </p:sp>
      <p:sp>
        <p:nvSpPr>
          <p:cNvPr id="27" name="TextBox 26">
            <a:extLst>
              <a:ext uri="{FF2B5EF4-FFF2-40B4-BE49-F238E27FC236}">
                <a16:creationId xmlns:a16="http://schemas.microsoft.com/office/drawing/2014/main" id="{93F6B547-3276-4E5A-BEB3-1255B9A16451}"/>
              </a:ext>
            </a:extLst>
          </p:cNvPr>
          <p:cNvSpPr txBox="1"/>
          <p:nvPr/>
        </p:nvSpPr>
        <p:spPr>
          <a:xfrm>
            <a:off x="6419418" y="2729264"/>
            <a:ext cx="2034385" cy="1528945"/>
          </a:xfrm>
          <a:prstGeom prst="rect">
            <a:avLst/>
          </a:prstGeom>
          <a:noFill/>
        </p:spPr>
        <p:txBody>
          <a:bodyPr wrap="square" rtlCol="0">
            <a:spAutoFit/>
          </a:bodyPr>
          <a:lstStyle/>
          <a:p>
            <a:pPr algn="ctr"/>
            <a:r>
              <a:rPr lang="en-CA" sz="1867" dirty="0"/>
              <a:t>Personalized movie recommendation system introduced</a:t>
            </a:r>
          </a:p>
        </p:txBody>
      </p:sp>
      <p:sp>
        <p:nvSpPr>
          <p:cNvPr id="39" name="TextBox 38">
            <a:extLst>
              <a:ext uri="{FF2B5EF4-FFF2-40B4-BE49-F238E27FC236}">
                <a16:creationId xmlns:a16="http://schemas.microsoft.com/office/drawing/2014/main" id="{25E32255-8700-4A04-A842-225EA9CC87AC}"/>
              </a:ext>
            </a:extLst>
          </p:cNvPr>
          <p:cNvSpPr txBox="1"/>
          <p:nvPr/>
        </p:nvSpPr>
        <p:spPr>
          <a:xfrm>
            <a:off x="9322008" y="2704531"/>
            <a:ext cx="1575907" cy="666977"/>
          </a:xfrm>
          <a:prstGeom prst="rect">
            <a:avLst/>
          </a:prstGeom>
          <a:noFill/>
        </p:spPr>
        <p:txBody>
          <a:bodyPr wrap="square" rtlCol="0">
            <a:spAutoFit/>
          </a:bodyPr>
          <a:lstStyle/>
          <a:p>
            <a:pPr algn="ctr"/>
            <a:r>
              <a:rPr lang="en-CA" sz="1867" dirty="0"/>
              <a:t>NFLX IPO at $1/share</a:t>
            </a:r>
          </a:p>
        </p:txBody>
      </p:sp>
      <p:sp>
        <p:nvSpPr>
          <p:cNvPr id="40" name="Google Shape;82;p17">
            <a:extLst>
              <a:ext uri="{FF2B5EF4-FFF2-40B4-BE49-F238E27FC236}">
                <a16:creationId xmlns:a16="http://schemas.microsoft.com/office/drawing/2014/main" id="{52259FC9-16B4-449B-BE7A-868FE1F126C6}"/>
              </a:ext>
            </a:extLst>
          </p:cNvPr>
          <p:cNvSpPr/>
          <p:nvPr/>
        </p:nvSpPr>
        <p:spPr>
          <a:xfrm>
            <a:off x="0" y="6482300"/>
            <a:ext cx="12192000" cy="375600"/>
          </a:xfrm>
          <a:prstGeom prst="rect">
            <a:avLst/>
          </a:prstGeom>
          <a:solidFill>
            <a:srgbClr val="BF3136"/>
          </a:solidFill>
          <a:ln>
            <a:noFill/>
          </a:ln>
        </p:spPr>
        <p:txBody>
          <a:bodyPr spcFirstLastPara="1" wrap="square" lIns="121900" tIns="121900" rIns="121900" bIns="121900" anchor="ctr" anchorCtr="0">
            <a:noAutofit/>
          </a:bodyPr>
          <a:lstStyle/>
          <a:p>
            <a:endParaRPr sz="1867">
              <a:latin typeface="+mj-lt"/>
            </a:endParaRPr>
          </a:p>
        </p:txBody>
      </p:sp>
      <p:sp>
        <p:nvSpPr>
          <p:cNvPr id="41" name="Google Shape;83;p17">
            <a:extLst>
              <a:ext uri="{FF2B5EF4-FFF2-40B4-BE49-F238E27FC236}">
                <a16:creationId xmlns:a16="http://schemas.microsoft.com/office/drawing/2014/main" id="{8C7993DF-1A6B-4FFE-8684-CAE3C8C37F8A}"/>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solidFill>
                  <a:schemeClr val="tx1"/>
                </a:solidFill>
                <a:latin typeface="+mj-lt"/>
              </a:rPr>
              <a:t>O</a:t>
            </a:r>
            <a:r>
              <a:rPr lang="en-CA" sz="933" b="1" dirty="0" err="1">
                <a:solidFill>
                  <a:schemeClr val="tx1"/>
                </a:solidFill>
                <a:latin typeface="+mj-lt"/>
              </a:rPr>
              <a:t>verview</a:t>
            </a:r>
            <a:endParaRPr sz="933" b="1" dirty="0">
              <a:solidFill>
                <a:schemeClr val="tx1"/>
              </a:solidFill>
              <a:latin typeface="+mj-lt"/>
            </a:endParaRPr>
          </a:p>
        </p:txBody>
      </p:sp>
      <p:sp>
        <p:nvSpPr>
          <p:cNvPr id="42" name="Google Shape;84;p17">
            <a:extLst>
              <a:ext uri="{FF2B5EF4-FFF2-40B4-BE49-F238E27FC236}">
                <a16:creationId xmlns:a16="http://schemas.microsoft.com/office/drawing/2014/main" id="{D7263D0B-0BC2-49DB-A151-9515972BA439}"/>
              </a:ext>
            </a:extLst>
          </p:cNvPr>
          <p:cNvSpPr/>
          <p:nvPr/>
        </p:nvSpPr>
        <p:spPr>
          <a:xfrm>
            <a:off x="22048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latin typeface="+mj-lt"/>
              </a:rPr>
              <a:t>S</a:t>
            </a:r>
            <a:r>
              <a:rPr lang="en-CA" sz="933" b="1" dirty="0">
                <a:latin typeface="+mj-lt"/>
              </a:rPr>
              <a:t>tock Performance</a:t>
            </a:r>
            <a:endParaRPr sz="933" b="1" dirty="0">
              <a:latin typeface="+mj-lt"/>
            </a:endParaRPr>
          </a:p>
        </p:txBody>
      </p:sp>
      <p:sp>
        <p:nvSpPr>
          <p:cNvPr id="43" name="Google Shape;85;p17">
            <a:extLst>
              <a:ext uri="{FF2B5EF4-FFF2-40B4-BE49-F238E27FC236}">
                <a16:creationId xmlns:a16="http://schemas.microsoft.com/office/drawing/2014/main" id="{D73291E5-45F9-4B36-8CD5-EF53083BC942}"/>
              </a:ext>
            </a:extLst>
          </p:cNvPr>
          <p:cNvSpPr/>
          <p:nvPr/>
        </p:nvSpPr>
        <p:spPr>
          <a:xfrm>
            <a:off x="52672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Strategy</a:t>
            </a:r>
            <a:endParaRPr sz="933" b="1" dirty="0">
              <a:latin typeface="+mj-lt"/>
            </a:endParaRPr>
          </a:p>
        </p:txBody>
      </p:sp>
      <p:sp>
        <p:nvSpPr>
          <p:cNvPr id="44" name="Google Shape;86;p17">
            <a:extLst>
              <a:ext uri="{FF2B5EF4-FFF2-40B4-BE49-F238E27FC236}">
                <a16:creationId xmlns:a16="http://schemas.microsoft.com/office/drawing/2014/main" id="{452B51DE-35ED-4562-B9C6-42529C868E9C}"/>
              </a:ext>
            </a:extLst>
          </p:cNvPr>
          <p:cNvSpPr/>
          <p:nvPr/>
        </p:nvSpPr>
        <p:spPr>
          <a:xfrm>
            <a:off x="67984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Leadership Team</a:t>
            </a:r>
            <a:endParaRPr sz="933" b="1" dirty="0">
              <a:latin typeface="+mj-lt"/>
            </a:endParaRPr>
          </a:p>
        </p:txBody>
      </p:sp>
      <p:sp>
        <p:nvSpPr>
          <p:cNvPr id="45" name="Google Shape;87;p17">
            <a:extLst>
              <a:ext uri="{FF2B5EF4-FFF2-40B4-BE49-F238E27FC236}">
                <a16:creationId xmlns:a16="http://schemas.microsoft.com/office/drawing/2014/main" id="{AE52108B-35F5-42C4-BAE5-559E3E741AD8}"/>
              </a:ext>
            </a:extLst>
          </p:cNvPr>
          <p:cNvSpPr/>
          <p:nvPr/>
        </p:nvSpPr>
        <p:spPr>
          <a:xfrm>
            <a:off x="83296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Financials</a:t>
            </a:r>
            <a:endParaRPr sz="933" b="1" dirty="0">
              <a:latin typeface="+mj-lt"/>
            </a:endParaRPr>
          </a:p>
        </p:txBody>
      </p:sp>
      <p:sp>
        <p:nvSpPr>
          <p:cNvPr id="46" name="Google Shape;88;p17">
            <a:extLst>
              <a:ext uri="{FF2B5EF4-FFF2-40B4-BE49-F238E27FC236}">
                <a16:creationId xmlns:a16="http://schemas.microsoft.com/office/drawing/2014/main" id="{D55F681B-ED09-46D9-B750-E1DC3A1B57EA}"/>
              </a:ext>
            </a:extLst>
          </p:cNvPr>
          <p:cNvSpPr/>
          <p:nvPr/>
        </p:nvSpPr>
        <p:spPr>
          <a:xfrm>
            <a:off x="3736017" y="6541700"/>
            <a:ext cx="1531200" cy="256800"/>
          </a:xfrm>
          <a:prstGeom prst="chevron">
            <a:avLst>
              <a:gd name="adj" fmla="val 50000"/>
            </a:avLst>
          </a:prstGeom>
          <a:solidFill>
            <a:schemeClr val="tx1">
              <a:lumMod val="65000"/>
              <a:lumOff val="3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solidFill>
                  <a:schemeClr val="bg1"/>
                </a:solidFill>
                <a:latin typeface="+mj-lt"/>
              </a:rPr>
              <a:t>Company Information</a:t>
            </a:r>
            <a:endParaRPr sz="933" b="1" dirty="0">
              <a:solidFill>
                <a:schemeClr val="bg1"/>
              </a:solidFill>
              <a:latin typeface="+mj-lt"/>
            </a:endParaRPr>
          </a:p>
        </p:txBody>
      </p:sp>
      <p:sp>
        <p:nvSpPr>
          <p:cNvPr id="47" name="Google Shape;89;p17">
            <a:extLst>
              <a:ext uri="{FF2B5EF4-FFF2-40B4-BE49-F238E27FC236}">
                <a16:creationId xmlns:a16="http://schemas.microsoft.com/office/drawing/2014/main" id="{0613E6B3-A8D2-4796-AE36-900BE6B06D80}"/>
              </a:ext>
            </a:extLst>
          </p:cNvPr>
          <p:cNvSpPr/>
          <p:nvPr/>
        </p:nvSpPr>
        <p:spPr>
          <a:xfrm>
            <a:off x="98608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Recommendation</a:t>
            </a:r>
            <a:endParaRPr sz="933" b="1" dirty="0">
              <a:latin typeface="+mj-lt"/>
            </a:endParaRPr>
          </a:p>
        </p:txBody>
      </p:sp>
    </p:spTree>
    <p:extLst>
      <p:ext uri="{BB962C8B-B14F-4D97-AF65-F5344CB8AC3E}">
        <p14:creationId xmlns:p14="http://schemas.microsoft.com/office/powerpoint/2010/main" val="3054263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5" name="Google Shape;155;p20"/>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pPr lvl="0"/>
            <a:r>
              <a:rPr lang="en-CA" sz="2667" b="1" dirty="0">
                <a:ea typeface="Times New Roman"/>
                <a:cs typeface="Times New Roman"/>
                <a:sym typeface="Times New Roman"/>
              </a:rPr>
              <a:t>Historical Timeline</a:t>
            </a:r>
            <a:endParaRPr lang="en-CA" sz="2667" dirty="0"/>
          </a:p>
        </p:txBody>
      </p:sp>
      <p:cxnSp>
        <p:nvCxnSpPr>
          <p:cNvPr id="156" name="Google Shape;156;p20"/>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sp>
        <p:nvSpPr>
          <p:cNvPr id="31" name="Google Shape;82;p17">
            <a:extLst>
              <a:ext uri="{FF2B5EF4-FFF2-40B4-BE49-F238E27FC236}">
                <a16:creationId xmlns:a16="http://schemas.microsoft.com/office/drawing/2014/main" id="{C640CE33-7FC1-4B32-A07F-8994F4BD5E26}"/>
              </a:ext>
            </a:extLst>
          </p:cNvPr>
          <p:cNvSpPr/>
          <p:nvPr/>
        </p:nvSpPr>
        <p:spPr>
          <a:xfrm>
            <a:off x="0" y="6482300"/>
            <a:ext cx="12192000" cy="375600"/>
          </a:xfrm>
          <a:prstGeom prst="rect">
            <a:avLst/>
          </a:prstGeom>
          <a:solidFill>
            <a:srgbClr val="BF3136"/>
          </a:solidFill>
          <a:ln>
            <a:noFill/>
          </a:ln>
        </p:spPr>
        <p:txBody>
          <a:bodyPr spcFirstLastPara="1" wrap="square" lIns="121900" tIns="121900" rIns="121900" bIns="121900" anchor="ctr" anchorCtr="0">
            <a:noAutofit/>
          </a:bodyPr>
          <a:lstStyle/>
          <a:p>
            <a:endParaRPr sz="1867"/>
          </a:p>
        </p:txBody>
      </p:sp>
      <p:graphicFrame>
        <p:nvGraphicFramePr>
          <p:cNvPr id="24" name="Diagram 23">
            <a:extLst>
              <a:ext uri="{FF2B5EF4-FFF2-40B4-BE49-F238E27FC236}">
                <a16:creationId xmlns:a16="http://schemas.microsoft.com/office/drawing/2014/main" id="{E92CFFD8-F3B8-4420-8C98-AFDA7870D9B6}"/>
              </a:ext>
            </a:extLst>
          </p:cNvPr>
          <p:cNvGraphicFramePr/>
          <p:nvPr/>
        </p:nvGraphicFramePr>
        <p:xfrm>
          <a:off x="544617" y="1565894"/>
          <a:ext cx="11102767" cy="8900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TextBox 17">
            <a:extLst>
              <a:ext uri="{FF2B5EF4-FFF2-40B4-BE49-F238E27FC236}">
                <a16:creationId xmlns:a16="http://schemas.microsoft.com/office/drawing/2014/main" id="{24376130-CAA9-437D-9B3A-82008AF1AE14}"/>
              </a:ext>
            </a:extLst>
          </p:cNvPr>
          <p:cNvSpPr txBox="1"/>
          <p:nvPr/>
        </p:nvSpPr>
        <p:spPr>
          <a:xfrm>
            <a:off x="804388" y="2643465"/>
            <a:ext cx="2149643" cy="1528945"/>
          </a:xfrm>
          <a:prstGeom prst="rect">
            <a:avLst/>
          </a:prstGeom>
          <a:noFill/>
        </p:spPr>
        <p:txBody>
          <a:bodyPr wrap="square" rtlCol="0">
            <a:spAutoFit/>
          </a:bodyPr>
          <a:lstStyle/>
          <a:p>
            <a:pPr algn="ctr"/>
            <a:r>
              <a:rPr lang="en-CA" sz="1867" dirty="0"/>
              <a:t>NFLX launches profile feature, allowing members to create different “playlists”</a:t>
            </a:r>
          </a:p>
        </p:txBody>
      </p:sp>
      <p:sp>
        <p:nvSpPr>
          <p:cNvPr id="19" name="TextBox 18">
            <a:extLst>
              <a:ext uri="{FF2B5EF4-FFF2-40B4-BE49-F238E27FC236}">
                <a16:creationId xmlns:a16="http://schemas.microsoft.com/office/drawing/2014/main" id="{827D17E4-91FB-40E3-BF5A-DF7F637581D6}"/>
              </a:ext>
            </a:extLst>
          </p:cNvPr>
          <p:cNvSpPr txBox="1"/>
          <p:nvPr/>
        </p:nvSpPr>
        <p:spPr>
          <a:xfrm>
            <a:off x="3484755" y="2660760"/>
            <a:ext cx="2149643" cy="666977"/>
          </a:xfrm>
          <a:prstGeom prst="rect">
            <a:avLst/>
          </a:prstGeom>
          <a:noFill/>
        </p:spPr>
        <p:txBody>
          <a:bodyPr wrap="square" rtlCol="0">
            <a:spAutoFit/>
          </a:bodyPr>
          <a:lstStyle/>
          <a:p>
            <a:pPr algn="ctr"/>
            <a:r>
              <a:rPr lang="en-CA" sz="1867" dirty="0"/>
              <a:t>NFLX members reach 5M</a:t>
            </a:r>
          </a:p>
        </p:txBody>
      </p:sp>
      <p:sp>
        <p:nvSpPr>
          <p:cNvPr id="20" name="TextBox 19">
            <a:extLst>
              <a:ext uri="{FF2B5EF4-FFF2-40B4-BE49-F238E27FC236}">
                <a16:creationId xmlns:a16="http://schemas.microsoft.com/office/drawing/2014/main" id="{B939A305-3A37-4526-A014-DAC2B847031E}"/>
              </a:ext>
            </a:extLst>
          </p:cNvPr>
          <p:cNvSpPr txBox="1"/>
          <p:nvPr/>
        </p:nvSpPr>
        <p:spPr>
          <a:xfrm>
            <a:off x="6299573" y="2640250"/>
            <a:ext cx="2149643" cy="666977"/>
          </a:xfrm>
          <a:prstGeom prst="rect">
            <a:avLst/>
          </a:prstGeom>
          <a:noFill/>
        </p:spPr>
        <p:txBody>
          <a:bodyPr wrap="square" rtlCol="0">
            <a:spAutoFit/>
          </a:bodyPr>
          <a:lstStyle/>
          <a:p>
            <a:pPr algn="ctr"/>
            <a:r>
              <a:rPr lang="en-CA" sz="1867" dirty="0"/>
              <a:t>Streaming is introduced</a:t>
            </a:r>
          </a:p>
        </p:txBody>
      </p:sp>
      <p:sp>
        <p:nvSpPr>
          <p:cNvPr id="21" name="TextBox 20">
            <a:extLst>
              <a:ext uri="{FF2B5EF4-FFF2-40B4-BE49-F238E27FC236}">
                <a16:creationId xmlns:a16="http://schemas.microsoft.com/office/drawing/2014/main" id="{51DBFFB3-3CDC-44D5-A25A-9F9A0492CF95}"/>
              </a:ext>
            </a:extLst>
          </p:cNvPr>
          <p:cNvSpPr txBox="1"/>
          <p:nvPr/>
        </p:nvSpPr>
        <p:spPr>
          <a:xfrm>
            <a:off x="9017952" y="2640250"/>
            <a:ext cx="2149643" cy="3252878"/>
          </a:xfrm>
          <a:prstGeom prst="rect">
            <a:avLst/>
          </a:prstGeom>
          <a:noFill/>
        </p:spPr>
        <p:txBody>
          <a:bodyPr wrap="square" rtlCol="0">
            <a:spAutoFit/>
          </a:bodyPr>
          <a:lstStyle/>
          <a:p>
            <a:pPr algn="ctr"/>
            <a:r>
              <a:rPr lang="en-CA" sz="1867" dirty="0"/>
              <a:t>Netflix arrives in Canada</a:t>
            </a:r>
          </a:p>
          <a:p>
            <a:pPr algn="ctr"/>
            <a:endParaRPr lang="en-CA" sz="1867" dirty="0"/>
          </a:p>
          <a:p>
            <a:pPr algn="ctr"/>
            <a:r>
              <a:rPr lang="en-CA" sz="1867" dirty="0"/>
              <a:t>Streaming launches on mobile devices</a:t>
            </a:r>
          </a:p>
          <a:p>
            <a:pPr algn="ctr"/>
            <a:endParaRPr lang="en-CA" sz="1867" dirty="0"/>
          </a:p>
          <a:p>
            <a:pPr algn="ctr"/>
            <a:r>
              <a:rPr lang="en-CA" sz="1867" dirty="0"/>
              <a:t>First dedicated kids experience debuts on streaming</a:t>
            </a:r>
          </a:p>
        </p:txBody>
      </p:sp>
      <p:sp>
        <p:nvSpPr>
          <p:cNvPr id="22" name="Google Shape;82;p17">
            <a:extLst>
              <a:ext uri="{FF2B5EF4-FFF2-40B4-BE49-F238E27FC236}">
                <a16:creationId xmlns:a16="http://schemas.microsoft.com/office/drawing/2014/main" id="{96923E64-532D-4C2B-9EA6-A13D1A4F5BFD}"/>
              </a:ext>
            </a:extLst>
          </p:cNvPr>
          <p:cNvSpPr/>
          <p:nvPr/>
        </p:nvSpPr>
        <p:spPr>
          <a:xfrm>
            <a:off x="0" y="6482300"/>
            <a:ext cx="12192000" cy="375600"/>
          </a:xfrm>
          <a:prstGeom prst="rect">
            <a:avLst/>
          </a:prstGeom>
          <a:solidFill>
            <a:srgbClr val="BF3136"/>
          </a:solidFill>
          <a:ln>
            <a:noFill/>
          </a:ln>
        </p:spPr>
        <p:txBody>
          <a:bodyPr spcFirstLastPara="1" wrap="square" lIns="121900" tIns="121900" rIns="121900" bIns="121900" anchor="ctr" anchorCtr="0">
            <a:noAutofit/>
          </a:bodyPr>
          <a:lstStyle/>
          <a:p>
            <a:endParaRPr sz="1867">
              <a:latin typeface="+mj-lt"/>
            </a:endParaRPr>
          </a:p>
        </p:txBody>
      </p:sp>
      <p:sp>
        <p:nvSpPr>
          <p:cNvPr id="23" name="Google Shape;83;p17">
            <a:extLst>
              <a:ext uri="{FF2B5EF4-FFF2-40B4-BE49-F238E27FC236}">
                <a16:creationId xmlns:a16="http://schemas.microsoft.com/office/drawing/2014/main" id="{7C2FC494-66A0-4D71-8A7C-953E9F48FFCD}"/>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solidFill>
                  <a:schemeClr val="tx1"/>
                </a:solidFill>
                <a:latin typeface="+mj-lt"/>
              </a:rPr>
              <a:t>O</a:t>
            </a:r>
            <a:r>
              <a:rPr lang="en-CA" sz="933" b="1" dirty="0" err="1">
                <a:solidFill>
                  <a:schemeClr val="tx1"/>
                </a:solidFill>
                <a:latin typeface="+mj-lt"/>
              </a:rPr>
              <a:t>verview</a:t>
            </a:r>
            <a:endParaRPr sz="933" b="1" dirty="0">
              <a:solidFill>
                <a:schemeClr val="tx1"/>
              </a:solidFill>
              <a:latin typeface="+mj-lt"/>
            </a:endParaRPr>
          </a:p>
        </p:txBody>
      </p:sp>
      <p:sp>
        <p:nvSpPr>
          <p:cNvPr id="28" name="Google Shape;84;p17">
            <a:extLst>
              <a:ext uri="{FF2B5EF4-FFF2-40B4-BE49-F238E27FC236}">
                <a16:creationId xmlns:a16="http://schemas.microsoft.com/office/drawing/2014/main" id="{B6886C40-94E6-4111-AB6C-0718D21C28F3}"/>
              </a:ext>
            </a:extLst>
          </p:cNvPr>
          <p:cNvSpPr/>
          <p:nvPr/>
        </p:nvSpPr>
        <p:spPr>
          <a:xfrm>
            <a:off x="22048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latin typeface="+mj-lt"/>
              </a:rPr>
              <a:t>S</a:t>
            </a:r>
            <a:r>
              <a:rPr lang="en-CA" sz="933" b="1" dirty="0">
                <a:latin typeface="+mj-lt"/>
              </a:rPr>
              <a:t>tock Performance</a:t>
            </a:r>
            <a:endParaRPr sz="933" b="1" dirty="0">
              <a:latin typeface="+mj-lt"/>
            </a:endParaRPr>
          </a:p>
        </p:txBody>
      </p:sp>
      <p:sp>
        <p:nvSpPr>
          <p:cNvPr id="29" name="Google Shape;85;p17">
            <a:extLst>
              <a:ext uri="{FF2B5EF4-FFF2-40B4-BE49-F238E27FC236}">
                <a16:creationId xmlns:a16="http://schemas.microsoft.com/office/drawing/2014/main" id="{01401526-6DA7-4033-A075-477564EE395D}"/>
              </a:ext>
            </a:extLst>
          </p:cNvPr>
          <p:cNvSpPr/>
          <p:nvPr/>
        </p:nvSpPr>
        <p:spPr>
          <a:xfrm>
            <a:off x="52672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Strategy</a:t>
            </a:r>
            <a:endParaRPr sz="933" b="1" dirty="0">
              <a:latin typeface="+mj-lt"/>
            </a:endParaRPr>
          </a:p>
        </p:txBody>
      </p:sp>
      <p:sp>
        <p:nvSpPr>
          <p:cNvPr id="30" name="Google Shape;86;p17">
            <a:extLst>
              <a:ext uri="{FF2B5EF4-FFF2-40B4-BE49-F238E27FC236}">
                <a16:creationId xmlns:a16="http://schemas.microsoft.com/office/drawing/2014/main" id="{44B7227D-C122-4002-B921-8B3BBE91B044}"/>
              </a:ext>
            </a:extLst>
          </p:cNvPr>
          <p:cNvSpPr/>
          <p:nvPr/>
        </p:nvSpPr>
        <p:spPr>
          <a:xfrm>
            <a:off x="67984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Leadership Team</a:t>
            </a:r>
            <a:endParaRPr sz="933" b="1" dirty="0">
              <a:latin typeface="+mj-lt"/>
            </a:endParaRPr>
          </a:p>
        </p:txBody>
      </p:sp>
      <p:sp>
        <p:nvSpPr>
          <p:cNvPr id="40" name="Google Shape;87;p17">
            <a:extLst>
              <a:ext uri="{FF2B5EF4-FFF2-40B4-BE49-F238E27FC236}">
                <a16:creationId xmlns:a16="http://schemas.microsoft.com/office/drawing/2014/main" id="{E4C5FA35-DB7F-4441-87A3-4401B0AB6E85}"/>
              </a:ext>
            </a:extLst>
          </p:cNvPr>
          <p:cNvSpPr/>
          <p:nvPr/>
        </p:nvSpPr>
        <p:spPr>
          <a:xfrm>
            <a:off x="83296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Financials</a:t>
            </a:r>
            <a:endParaRPr sz="933" b="1" dirty="0">
              <a:latin typeface="+mj-lt"/>
            </a:endParaRPr>
          </a:p>
        </p:txBody>
      </p:sp>
      <p:sp>
        <p:nvSpPr>
          <p:cNvPr id="41" name="Google Shape;88;p17">
            <a:extLst>
              <a:ext uri="{FF2B5EF4-FFF2-40B4-BE49-F238E27FC236}">
                <a16:creationId xmlns:a16="http://schemas.microsoft.com/office/drawing/2014/main" id="{6CC787B1-7DEB-41C0-86AB-7DDF21E79A45}"/>
              </a:ext>
            </a:extLst>
          </p:cNvPr>
          <p:cNvSpPr/>
          <p:nvPr/>
        </p:nvSpPr>
        <p:spPr>
          <a:xfrm>
            <a:off x="3736017" y="6541700"/>
            <a:ext cx="1531200" cy="256800"/>
          </a:xfrm>
          <a:prstGeom prst="chevron">
            <a:avLst>
              <a:gd name="adj" fmla="val 50000"/>
            </a:avLst>
          </a:prstGeom>
          <a:solidFill>
            <a:schemeClr val="tx1">
              <a:lumMod val="65000"/>
              <a:lumOff val="3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solidFill>
                  <a:schemeClr val="bg1"/>
                </a:solidFill>
                <a:latin typeface="+mj-lt"/>
              </a:rPr>
              <a:t>Company Information</a:t>
            </a:r>
            <a:endParaRPr sz="933" b="1" dirty="0">
              <a:solidFill>
                <a:schemeClr val="bg1"/>
              </a:solidFill>
              <a:latin typeface="+mj-lt"/>
            </a:endParaRPr>
          </a:p>
        </p:txBody>
      </p:sp>
      <p:sp>
        <p:nvSpPr>
          <p:cNvPr id="42" name="Google Shape;89;p17">
            <a:extLst>
              <a:ext uri="{FF2B5EF4-FFF2-40B4-BE49-F238E27FC236}">
                <a16:creationId xmlns:a16="http://schemas.microsoft.com/office/drawing/2014/main" id="{AA6CEED3-12B1-40F7-B6C0-67356F8FBE92}"/>
              </a:ext>
            </a:extLst>
          </p:cNvPr>
          <p:cNvSpPr/>
          <p:nvPr/>
        </p:nvSpPr>
        <p:spPr>
          <a:xfrm>
            <a:off x="98608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Recommendation</a:t>
            </a:r>
            <a:endParaRPr sz="933" b="1" dirty="0">
              <a:latin typeface="+mj-lt"/>
            </a:endParaRPr>
          </a:p>
        </p:txBody>
      </p:sp>
    </p:spTree>
    <p:extLst>
      <p:ext uri="{BB962C8B-B14F-4D97-AF65-F5344CB8AC3E}">
        <p14:creationId xmlns:p14="http://schemas.microsoft.com/office/powerpoint/2010/main" val="31589169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5" name="Google Shape;155;p20"/>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pPr lvl="0"/>
            <a:r>
              <a:rPr lang="en-CA" sz="2667" b="1" dirty="0">
                <a:ea typeface="Times New Roman"/>
                <a:cs typeface="Times New Roman"/>
                <a:sym typeface="Times New Roman"/>
              </a:rPr>
              <a:t>Historical Timeline</a:t>
            </a:r>
            <a:endParaRPr lang="en-CA" sz="2667" dirty="0"/>
          </a:p>
        </p:txBody>
      </p:sp>
      <p:cxnSp>
        <p:nvCxnSpPr>
          <p:cNvPr id="156" name="Google Shape;156;p20"/>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graphicFrame>
        <p:nvGraphicFramePr>
          <p:cNvPr id="24" name="Diagram 23">
            <a:extLst>
              <a:ext uri="{FF2B5EF4-FFF2-40B4-BE49-F238E27FC236}">
                <a16:creationId xmlns:a16="http://schemas.microsoft.com/office/drawing/2014/main" id="{E92CFFD8-F3B8-4420-8C98-AFDA7870D9B6}"/>
              </a:ext>
            </a:extLst>
          </p:cNvPr>
          <p:cNvGraphicFramePr/>
          <p:nvPr/>
        </p:nvGraphicFramePr>
        <p:xfrm>
          <a:off x="544617" y="1586278"/>
          <a:ext cx="11102767" cy="8900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 name="TextBox 21">
            <a:extLst>
              <a:ext uri="{FF2B5EF4-FFF2-40B4-BE49-F238E27FC236}">
                <a16:creationId xmlns:a16="http://schemas.microsoft.com/office/drawing/2014/main" id="{940147FB-1C2E-47B2-BB91-E8598D31CA9F}"/>
              </a:ext>
            </a:extLst>
          </p:cNvPr>
          <p:cNvSpPr txBox="1"/>
          <p:nvPr/>
        </p:nvSpPr>
        <p:spPr>
          <a:xfrm>
            <a:off x="897971" y="2641222"/>
            <a:ext cx="2149643" cy="1816266"/>
          </a:xfrm>
          <a:prstGeom prst="rect">
            <a:avLst/>
          </a:prstGeom>
          <a:noFill/>
        </p:spPr>
        <p:txBody>
          <a:bodyPr wrap="square" rtlCol="0">
            <a:spAutoFit/>
          </a:bodyPr>
          <a:lstStyle/>
          <a:p>
            <a:pPr algn="ctr"/>
            <a:r>
              <a:rPr lang="en-CA" sz="1867" dirty="0"/>
              <a:t>Membership reaches 25M</a:t>
            </a:r>
          </a:p>
          <a:p>
            <a:pPr algn="ctr"/>
            <a:endParaRPr lang="en-CA" sz="1867" dirty="0"/>
          </a:p>
          <a:p>
            <a:pPr algn="ctr"/>
            <a:r>
              <a:rPr lang="en-CA" sz="1867" dirty="0"/>
              <a:t>NFLX expands to UK, Ireland, and Nordic Countries</a:t>
            </a:r>
          </a:p>
        </p:txBody>
      </p:sp>
      <p:sp>
        <p:nvSpPr>
          <p:cNvPr id="23" name="TextBox 22">
            <a:extLst>
              <a:ext uri="{FF2B5EF4-FFF2-40B4-BE49-F238E27FC236}">
                <a16:creationId xmlns:a16="http://schemas.microsoft.com/office/drawing/2014/main" id="{1C847F77-2D2D-4D61-A569-74D74B86CA9D}"/>
              </a:ext>
            </a:extLst>
          </p:cNvPr>
          <p:cNvSpPr txBox="1"/>
          <p:nvPr/>
        </p:nvSpPr>
        <p:spPr>
          <a:xfrm>
            <a:off x="3484091" y="2638005"/>
            <a:ext cx="2149643" cy="666977"/>
          </a:xfrm>
          <a:prstGeom prst="rect">
            <a:avLst/>
          </a:prstGeom>
          <a:noFill/>
        </p:spPr>
        <p:txBody>
          <a:bodyPr wrap="square" rtlCol="0">
            <a:spAutoFit/>
          </a:bodyPr>
          <a:lstStyle/>
          <a:p>
            <a:pPr algn="ctr"/>
            <a:r>
              <a:rPr lang="en-CA" sz="1867" dirty="0"/>
              <a:t>Membership surpasses 50M+</a:t>
            </a:r>
          </a:p>
        </p:txBody>
      </p:sp>
      <p:sp>
        <p:nvSpPr>
          <p:cNvPr id="25" name="TextBox 24">
            <a:extLst>
              <a:ext uri="{FF2B5EF4-FFF2-40B4-BE49-F238E27FC236}">
                <a16:creationId xmlns:a16="http://schemas.microsoft.com/office/drawing/2014/main" id="{471635BD-EB5B-4CB5-8087-C06F20480616}"/>
              </a:ext>
            </a:extLst>
          </p:cNvPr>
          <p:cNvSpPr txBox="1"/>
          <p:nvPr/>
        </p:nvSpPr>
        <p:spPr>
          <a:xfrm>
            <a:off x="6300237" y="2638005"/>
            <a:ext cx="2149643" cy="666977"/>
          </a:xfrm>
          <a:prstGeom prst="rect">
            <a:avLst/>
          </a:prstGeom>
          <a:noFill/>
        </p:spPr>
        <p:txBody>
          <a:bodyPr wrap="square" rtlCol="0">
            <a:spAutoFit/>
          </a:bodyPr>
          <a:lstStyle/>
          <a:p>
            <a:pPr algn="ctr"/>
            <a:r>
              <a:rPr lang="en-CA" sz="1867" dirty="0"/>
              <a:t>Netflix reaches 190 countries</a:t>
            </a:r>
          </a:p>
        </p:txBody>
      </p:sp>
      <p:sp>
        <p:nvSpPr>
          <p:cNvPr id="26" name="TextBox 25">
            <a:extLst>
              <a:ext uri="{FF2B5EF4-FFF2-40B4-BE49-F238E27FC236}">
                <a16:creationId xmlns:a16="http://schemas.microsoft.com/office/drawing/2014/main" id="{C2E4AF31-E7B1-40DC-AE44-628D19761AD3}"/>
              </a:ext>
            </a:extLst>
          </p:cNvPr>
          <p:cNvSpPr txBox="1"/>
          <p:nvPr/>
        </p:nvSpPr>
        <p:spPr>
          <a:xfrm>
            <a:off x="9113375" y="2622861"/>
            <a:ext cx="2149643" cy="954300"/>
          </a:xfrm>
          <a:prstGeom prst="rect">
            <a:avLst/>
          </a:prstGeom>
          <a:noFill/>
        </p:spPr>
        <p:txBody>
          <a:bodyPr wrap="square" rtlCol="0">
            <a:spAutoFit/>
          </a:bodyPr>
          <a:lstStyle/>
          <a:p>
            <a:pPr algn="ctr"/>
            <a:r>
              <a:rPr lang="en-CA" sz="1867" dirty="0"/>
              <a:t>Membership reaches 100M globally</a:t>
            </a:r>
          </a:p>
        </p:txBody>
      </p:sp>
      <p:sp>
        <p:nvSpPr>
          <p:cNvPr id="39" name="Google Shape;82;p17">
            <a:extLst>
              <a:ext uri="{FF2B5EF4-FFF2-40B4-BE49-F238E27FC236}">
                <a16:creationId xmlns:a16="http://schemas.microsoft.com/office/drawing/2014/main" id="{EFE0A3CE-B0C9-4761-9860-15AACB5581F6}"/>
              </a:ext>
            </a:extLst>
          </p:cNvPr>
          <p:cNvSpPr/>
          <p:nvPr/>
        </p:nvSpPr>
        <p:spPr>
          <a:xfrm>
            <a:off x="0" y="6482300"/>
            <a:ext cx="12192000" cy="375600"/>
          </a:xfrm>
          <a:prstGeom prst="rect">
            <a:avLst/>
          </a:prstGeom>
          <a:solidFill>
            <a:srgbClr val="BF3136"/>
          </a:solidFill>
          <a:ln>
            <a:noFill/>
          </a:ln>
        </p:spPr>
        <p:txBody>
          <a:bodyPr spcFirstLastPara="1" wrap="square" lIns="121900" tIns="121900" rIns="121900" bIns="121900" anchor="ctr" anchorCtr="0">
            <a:noAutofit/>
          </a:bodyPr>
          <a:lstStyle/>
          <a:p>
            <a:endParaRPr sz="1867">
              <a:latin typeface="+mj-lt"/>
            </a:endParaRPr>
          </a:p>
        </p:txBody>
      </p:sp>
      <p:sp>
        <p:nvSpPr>
          <p:cNvPr id="40" name="Google Shape;83;p17">
            <a:extLst>
              <a:ext uri="{FF2B5EF4-FFF2-40B4-BE49-F238E27FC236}">
                <a16:creationId xmlns:a16="http://schemas.microsoft.com/office/drawing/2014/main" id="{BA0878F7-CF24-4EF3-9A73-91C35141584C}"/>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solidFill>
                  <a:schemeClr val="tx1"/>
                </a:solidFill>
                <a:latin typeface="+mj-lt"/>
              </a:rPr>
              <a:t>O</a:t>
            </a:r>
            <a:r>
              <a:rPr lang="en-CA" sz="933" b="1" dirty="0" err="1">
                <a:solidFill>
                  <a:schemeClr val="tx1"/>
                </a:solidFill>
                <a:latin typeface="+mj-lt"/>
              </a:rPr>
              <a:t>verview</a:t>
            </a:r>
            <a:endParaRPr sz="933" b="1" dirty="0">
              <a:solidFill>
                <a:schemeClr val="tx1"/>
              </a:solidFill>
              <a:latin typeface="+mj-lt"/>
            </a:endParaRPr>
          </a:p>
        </p:txBody>
      </p:sp>
      <p:sp>
        <p:nvSpPr>
          <p:cNvPr id="41" name="Google Shape;84;p17">
            <a:extLst>
              <a:ext uri="{FF2B5EF4-FFF2-40B4-BE49-F238E27FC236}">
                <a16:creationId xmlns:a16="http://schemas.microsoft.com/office/drawing/2014/main" id="{6B1C25EF-E928-4A06-ACC8-CEF9E4137E2C}"/>
              </a:ext>
            </a:extLst>
          </p:cNvPr>
          <p:cNvSpPr/>
          <p:nvPr/>
        </p:nvSpPr>
        <p:spPr>
          <a:xfrm>
            <a:off x="22048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latin typeface="+mj-lt"/>
              </a:rPr>
              <a:t>S</a:t>
            </a:r>
            <a:r>
              <a:rPr lang="en-CA" sz="933" b="1" dirty="0">
                <a:latin typeface="+mj-lt"/>
              </a:rPr>
              <a:t>tock Performance</a:t>
            </a:r>
            <a:endParaRPr sz="933" b="1" dirty="0">
              <a:latin typeface="+mj-lt"/>
            </a:endParaRPr>
          </a:p>
        </p:txBody>
      </p:sp>
      <p:sp>
        <p:nvSpPr>
          <p:cNvPr id="42" name="Google Shape;85;p17">
            <a:extLst>
              <a:ext uri="{FF2B5EF4-FFF2-40B4-BE49-F238E27FC236}">
                <a16:creationId xmlns:a16="http://schemas.microsoft.com/office/drawing/2014/main" id="{DDF182CB-C251-4BB0-A35B-66F584A883C9}"/>
              </a:ext>
            </a:extLst>
          </p:cNvPr>
          <p:cNvSpPr/>
          <p:nvPr/>
        </p:nvSpPr>
        <p:spPr>
          <a:xfrm>
            <a:off x="52672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Strategy</a:t>
            </a:r>
            <a:endParaRPr sz="933" b="1" dirty="0">
              <a:latin typeface="+mj-lt"/>
            </a:endParaRPr>
          </a:p>
        </p:txBody>
      </p:sp>
      <p:sp>
        <p:nvSpPr>
          <p:cNvPr id="43" name="Google Shape;86;p17">
            <a:extLst>
              <a:ext uri="{FF2B5EF4-FFF2-40B4-BE49-F238E27FC236}">
                <a16:creationId xmlns:a16="http://schemas.microsoft.com/office/drawing/2014/main" id="{8217D8A1-6912-46C0-A322-D422146899DE}"/>
              </a:ext>
            </a:extLst>
          </p:cNvPr>
          <p:cNvSpPr/>
          <p:nvPr/>
        </p:nvSpPr>
        <p:spPr>
          <a:xfrm>
            <a:off x="67984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Leadership Team</a:t>
            </a:r>
            <a:endParaRPr sz="933" b="1" dirty="0">
              <a:latin typeface="+mj-lt"/>
            </a:endParaRPr>
          </a:p>
        </p:txBody>
      </p:sp>
      <p:sp>
        <p:nvSpPr>
          <p:cNvPr id="44" name="Google Shape;87;p17">
            <a:extLst>
              <a:ext uri="{FF2B5EF4-FFF2-40B4-BE49-F238E27FC236}">
                <a16:creationId xmlns:a16="http://schemas.microsoft.com/office/drawing/2014/main" id="{A116A1E8-59EB-4D97-8CB8-F454569528EC}"/>
              </a:ext>
            </a:extLst>
          </p:cNvPr>
          <p:cNvSpPr/>
          <p:nvPr/>
        </p:nvSpPr>
        <p:spPr>
          <a:xfrm>
            <a:off x="83296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Financials</a:t>
            </a:r>
            <a:endParaRPr sz="933" b="1" dirty="0">
              <a:latin typeface="+mj-lt"/>
            </a:endParaRPr>
          </a:p>
        </p:txBody>
      </p:sp>
      <p:sp>
        <p:nvSpPr>
          <p:cNvPr id="45" name="Google Shape;88;p17">
            <a:extLst>
              <a:ext uri="{FF2B5EF4-FFF2-40B4-BE49-F238E27FC236}">
                <a16:creationId xmlns:a16="http://schemas.microsoft.com/office/drawing/2014/main" id="{0095D00E-F47A-42CB-BEDF-2C906CEBD934}"/>
              </a:ext>
            </a:extLst>
          </p:cNvPr>
          <p:cNvSpPr/>
          <p:nvPr/>
        </p:nvSpPr>
        <p:spPr>
          <a:xfrm>
            <a:off x="3736017" y="6541700"/>
            <a:ext cx="1531200" cy="256800"/>
          </a:xfrm>
          <a:prstGeom prst="chevron">
            <a:avLst>
              <a:gd name="adj" fmla="val 50000"/>
            </a:avLst>
          </a:prstGeom>
          <a:solidFill>
            <a:schemeClr val="tx1">
              <a:lumMod val="65000"/>
              <a:lumOff val="3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solidFill>
                  <a:schemeClr val="bg1"/>
                </a:solidFill>
                <a:latin typeface="+mj-lt"/>
              </a:rPr>
              <a:t>Company Information</a:t>
            </a:r>
            <a:endParaRPr sz="933" b="1" dirty="0">
              <a:solidFill>
                <a:schemeClr val="bg1"/>
              </a:solidFill>
              <a:latin typeface="+mj-lt"/>
            </a:endParaRPr>
          </a:p>
        </p:txBody>
      </p:sp>
      <p:sp>
        <p:nvSpPr>
          <p:cNvPr id="46" name="Google Shape;89;p17">
            <a:extLst>
              <a:ext uri="{FF2B5EF4-FFF2-40B4-BE49-F238E27FC236}">
                <a16:creationId xmlns:a16="http://schemas.microsoft.com/office/drawing/2014/main" id="{A14DBABD-066F-4767-B924-18698C91EA82}"/>
              </a:ext>
            </a:extLst>
          </p:cNvPr>
          <p:cNvSpPr/>
          <p:nvPr/>
        </p:nvSpPr>
        <p:spPr>
          <a:xfrm>
            <a:off x="98608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Recommendation</a:t>
            </a:r>
            <a:endParaRPr sz="933" b="1" dirty="0">
              <a:latin typeface="+mj-lt"/>
            </a:endParaRPr>
          </a:p>
        </p:txBody>
      </p:sp>
    </p:spTree>
    <p:extLst>
      <p:ext uri="{BB962C8B-B14F-4D97-AF65-F5344CB8AC3E}">
        <p14:creationId xmlns:p14="http://schemas.microsoft.com/office/powerpoint/2010/main" val="40869414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4"/>
          <p:cNvSpPr txBox="1"/>
          <p:nvPr/>
        </p:nvSpPr>
        <p:spPr>
          <a:xfrm>
            <a:off x="311700" y="297200"/>
            <a:ext cx="11608800" cy="8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CA" sz="2500" b="1"/>
              <a:t>History: Industry Boom</a:t>
            </a:r>
            <a:endParaRPr sz="2500" b="0" i="0" u="none" strike="noStrike" cap="none">
              <a:solidFill>
                <a:srgbClr val="000000"/>
              </a:solidFill>
              <a:latin typeface="Arial"/>
              <a:ea typeface="Arial"/>
              <a:cs typeface="Arial"/>
              <a:sym typeface="Arial"/>
            </a:endParaRPr>
          </a:p>
        </p:txBody>
      </p:sp>
      <p:cxnSp>
        <p:nvCxnSpPr>
          <p:cNvPr id="124" name="Google Shape;124;p4"/>
          <p:cNvCxnSpPr>
            <a:stCxn id="123" idx="1"/>
          </p:cNvCxnSpPr>
          <p:nvPr/>
        </p:nvCxnSpPr>
        <p:spPr>
          <a:xfrm>
            <a:off x="311700" y="744800"/>
            <a:ext cx="11608800" cy="21900"/>
          </a:xfrm>
          <a:prstGeom prst="straightConnector1">
            <a:avLst/>
          </a:prstGeom>
          <a:noFill/>
          <a:ln w="9525" cap="flat" cmpd="sng">
            <a:solidFill>
              <a:srgbClr val="595959"/>
            </a:solidFill>
            <a:prstDash val="solid"/>
            <a:round/>
            <a:headEnd type="none" w="sm" len="sm"/>
            <a:tailEnd type="none" w="sm" len="sm"/>
          </a:ln>
        </p:spPr>
      </p:cxnSp>
      <p:sp>
        <p:nvSpPr>
          <p:cNvPr id="125" name="Google Shape;125;p4"/>
          <p:cNvSpPr/>
          <p:nvPr/>
        </p:nvSpPr>
        <p:spPr>
          <a:xfrm>
            <a:off x="707350" y="1221000"/>
            <a:ext cx="10544400" cy="4550400"/>
          </a:xfrm>
          <a:prstGeom prst="rect">
            <a:avLst/>
          </a:prstGeom>
          <a:solidFill>
            <a:schemeClr val="lt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0" algn="l" rtl="0">
              <a:lnSpc>
                <a:spcPct val="115000"/>
              </a:lnSpc>
              <a:spcBef>
                <a:spcPts val="0"/>
              </a:spcBef>
              <a:spcAft>
                <a:spcPts val="0"/>
              </a:spcAft>
              <a:buNone/>
            </a:pPr>
            <a:endParaRPr sz="2800">
              <a:solidFill>
                <a:schemeClr val="dk1"/>
              </a:solidFill>
            </a:endParaRPr>
          </a:p>
          <a:p>
            <a:pPr marL="457200" lvl="0" indent="-406400" algn="l" rtl="0">
              <a:lnSpc>
                <a:spcPct val="115000"/>
              </a:lnSpc>
              <a:spcBef>
                <a:spcPts val="0"/>
              </a:spcBef>
              <a:spcAft>
                <a:spcPts val="0"/>
              </a:spcAft>
              <a:buClr>
                <a:schemeClr val="dk1"/>
              </a:buClr>
              <a:buSzPts val="2800"/>
              <a:buChar char="●"/>
            </a:pPr>
            <a:r>
              <a:rPr lang="en-CA" sz="2800">
                <a:solidFill>
                  <a:schemeClr val="dk1"/>
                </a:solidFill>
              </a:rPr>
              <a:t>1930’s – 1940’s was golden age of industry</a:t>
            </a:r>
            <a:endParaRPr sz="2800">
              <a:solidFill>
                <a:schemeClr val="dk1"/>
              </a:solidFill>
            </a:endParaRPr>
          </a:p>
          <a:p>
            <a:pPr marL="457200" lvl="0" indent="-406400" algn="l" rtl="0">
              <a:lnSpc>
                <a:spcPct val="115000"/>
              </a:lnSpc>
              <a:spcBef>
                <a:spcPts val="0"/>
              </a:spcBef>
              <a:spcAft>
                <a:spcPts val="0"/>
              </a:spcAft>
              <a:buClr>
                <a:schemeClr val="dk1"/>
              </a:buClr>
              <a:buSzPts val="2800"/>
              <a:buChar char="●"/>
            </a:pPr>
            <a:r>
              <a:rPr lang="en-CA" sz="2800">
                <a:solidFill>
                  <a:schemeClr val="dk1"/>
                </a:solidFill>
              </a:rPr>
              <a:t>11</a:t>
            </a:r>
            <a:r>
              <a:rPr lang="en-CA" sz="2800" baseline="30000">
                <a:solidFill>
                  <a:schemeClr val="dk1"/>
                </a:solidFill>
              </a:rPr>
              <a:t>th</a:t>
            </a:r>
            <a:r>
              <a:rPr lang="en-CA" sz="2800">
                <a:solidFill>
                  <a:schemeClr val="dk1"/>
                </a:solidFill>
              </a:rPr>
              <a:t> largest industry in the US, 2/3 of Americans went to the theatre weekly</a:t>
            </a:r>
            <a:endParaRPr sz="2800">
              <a:solidFill>
                <a:schemeClr val="dk1"/>
              </a:solidFill>
            </a:endParaRPr>
          </a:p>
          <a:p>
            <a:pPr marL="457200" lvl="0" indent="-406400" algn="l" rtl="0">
              <a:lnSpc>
                <a:spcPct val="115000"/>
              </a:lnSpc>
              <a:spcBef>
                <a:spcPts val="0"/>
              </a:spcBef>
              <a:spcAft>
                <a:spcPts val="0"/>
              </a:spcAft>
              <a:buClr>
                <a:schemeClr val="dk1"/>
              </a:buClr>
              <a:buSzPts val="2800"/>
              <a:buChar char="●"/>
            </a:pPr>
            <a:r>
              <a:rPr lang="en-CA" sz="2800">
                <a:solidFill>
                  <a:schemeClr val="dk1"/>
                </a:solidFill>
              </a:rPr>
              <a:t>Antitrust legislation such as USA v Paramount (1948) led to dismantling of industry monopolies </a:t>
            </a:r>
            <a:endParaRPr sz="2800">
              <a:solidFill>
                <a:schemeClr val="dk1"/>
              </a:solidFill>
            </a:endParaRPr>
          </a:p>
          <a:p>
            <a:pPr marL="457200" lvl="0" indent="-406400" algn="l" rtl="0">
              <a:lnSpc>
                <a:spcPct val="115000"/>
              </a:lnSpc>
              <a:spcBef>
                <a:spcPts val="0"/>
              </a:spcBef>
              <a:spcAft>
                <a:spcPts val="0"/>
              </a:spcAft>
              <a:buClr>
                <a:schemeClr val="dk1"/>
              </a:buClr>
              <a:buSzPts val="2800"/>
              <a:buChar char="●"/>
            </a:pPr>
            <a:r>
              <a:rPr lang="en-CA" sz="2800">
                <a:solidFill>
                  <a:schemeClr val="dk1"/>
                </a:solidFill>
              </a:rPr>
              <a:t>Theatre attendance has drastically declined since 1945 and has been flat since the mid 1960’s</a:t>
            </a:r>
            <a:endParaRPr sz="2800">
              <a:solidFill>
                <a:schemeClr val="dk1"/>
              </a:solidFill>
            </a:endParaRPr>
          </a:p>
          <a:p>
            <a:pPr marL="228600" lvl="0" indent="0" algn="l" rtl="0">
              <a:lnSpc>
                <a:spcPct val="90000"/>
              </a:lnSpc>
              <a:spcBef>
                <a:spcPts val="1000"/>
              </a:spcBef>
              <a:spcAft>
                <a:spcPts val="0"/>
              </a:spcAft>
              <a:buNone/>
            </a:pPr>
            <a:endParaRPr sz="2800"/>
          </a:p>
        </p:txBody>
      </p:sp>
      <p:sp>
        <p:nvSpPr>
          <p:cNvPr id="126" name="Google Shape;126;p4"/>
          <p:cNvSpPr/>
          <p:nvPr/>
        </p:nvSpPr>
        <p:spPr>
          <a:xfrm>
            <a:off x="0" y="6198750"/>
            <a:ext cx="12192000" cy="659100"/>
          </a:xfrm>
          <a:prstGeom prst="rect">
            <a:avLst/>
          </a:prstGeom>
          <a:solidFill>
            <a:srgbClr val="6666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p4"/>
          <p:cNvSpPr/>
          <p:nvPr/>
        </p:nvSpPr>
        <p:spPr>
          <a:xfrm>
            <a:off x="707347"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CA" sz="700" b="1">
                <a:solidFill>
                  <a:srgbClr val="FFFFFF"/>
                </a:solidFill>
              </a:rPr>
              <a:t>	</a:t>
            </a:r>
            <a:r>
              <a:rPr lang="en-CA" sz="700" b="1"/>
              <a:t>Agenda</a:t>
            </a:r>
            <a:endParaRPr sz="700" b="1" i="0" u="none" strike="noStrike" cap="none">
              <a:latin typeface="Arial"/>
              <a:ea typeface="Arial"/>
              <a:cs typeface="Arial"/>
              <a:sym typeface="Arial"/>
            </a:endParaRPr>
          </a:p>
        </p:txBody>
      </p:sp>
      <p:sp>
        <p:nvSpPr>
          <p:cNvPr id="128" name="Google Shape;128;p4"/>
          <p:cNvSpPr/>
          <p:nvPr/>
        </p:nvSpPr>
        <p:spPr>
          <a:xfrm>
            <a:off x="2845560" y="6303150"/>
            <a:ext cx="2015700" cy="450300"/>
          </a:xfrm>
          <a:prstGeom prst="chevron">
            <a:avLst>
              <a:gd name="adj" fmla="val 50000"/>
            </a:avLst>
          </a:prstGeom>
          <a:solidFill>
            <a:srgbClr val="CC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CA" sz="700" b="1"/>
              <a:t>	</a:t>
            </a:r>
            <a:r>
              <a:rPr lang="en-CA" sz="700" b="1">
                <a:solidFill>
                  <a:srgbClr val="FFFFFF"/>
                </a:solidFill>
              </a:rPr>
              <a:t>History</a:t>
            </a:r>
            <a:endParaRPr sz="700" b="1" i="0" u="none" strike="noStrike" cap="none">
              <a:solidFill>
                <a:srgbClr val="FFFFFF"/>
              </a:solidFill>
              <a:latin typeface="Arial"/>
              <a:ea typeface="Arial"/>
              <a:cs typeface="Arial"/>
              <a:sym typeface="Arial"/>
            </a:endParaRPr>
          </a:p>
        </p:txBody>
      </p:sp>
      <p:sp>
        <p:nvSpPr>
          <p:cNvPr id="129" name="Google Shape;129;p4"/>
          <p:cNvSpPr/>
          <p:nvPr/>
        </p:nvSpPr>
        <p:spPr>
          <a:xfrm>
            <a:off x="9235947" y="6303150"/>
            <a:ext cx="2015700" cy="450300"/>
          </a:xfrm>
          <a:prstGeom prst="chevron">
            <a:avLst>
              <a:gd name="adj" fmla="val 50000"/>
            </a:avLst>
          </a:prstGeom>
          <a:solidFill>
            <a:srgbClr val="EEEEE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CA" sz="700" b="1"/>
              <a:t>Trends</a:t>
            </a:r>
            <a:endParaRPr sz="700" b="1" i="0" u="none" strike="noStrike" cap="none">
              <a:solidFill>
                <a:srgbClr val="000000"/>
              </a:solidFill>
              <a:latin typeface="Arial"/>
              <a:ea typeface="Arial"/>
              <a:cs typeface="Arial"/>
              <a:sym typeface="Arial"/>
            </a:endParaRPr>
          </a:p>
        </p:txBody>
      </p:sp>
      <p:sp>
        <p:nvSpPr>
          <p:cNvPr id="130" name="Google Shape;130;p4"/>
          <p:cNvSpPr/>
          <p:nvPr/>
        </p:nvSpPr>
        <p:spPr>
          <a:xfrm>
            <a:off x="7121978"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CA" sz="700" b="1"/>
              <a:t>Business Model Overviews</a:t>
            </a:r>
            <a:endParaRPr sz="700" b="1" i="0" u="none" strike="noStrike" cap="none">
              <a:solidFill>
                <a:srgbClr val="000000"/>
              </a:solidFill>
              <a:latin typeface="Arial"/>
              <a:ea typeface="Arial"/>
              <a:cs typeface="Arial"/>
              <a:sym typeface="Arial"/>
            </a:endParaRPr>
          </a:p>
        </p:txBody>
      </p:sp>
      <p:sp>
        <p:nvSpPr>
          <p:cNvPr id="131" name="Google Shape;131;p4"/>
          <p:cNvSpPr/>
          <p:nvPr/>
        </p:nvSpPr>
        <p:spPr>
          <a:xfrm>
            <a:off x="4983772" y="6303150"/>
            <a:ext cx="2015700" cy="450300"/>
          </a:xfrm>
          <a:prstGeom prst="chevron">
            <a:avLst>
              <a:gd name="adj" fmla="val 50000"/>
            </a:avLst>
          </a:prstGeom>
          <a:solidFill>
            <a:srgbClr val="EEEEE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700"/>
              <a:buFont typeface="Arial"/>
              <a:buNone/>
            </a:pPr>
            <a:r>
              <a:rPr lang="en-CA" sz="700" b="1" dirty="0"/>
              <a:t>Industry Overview</a:t>
            </a:r>
            <a:endParaRPr sz="700" b="1" i="0" u="none" strike="noStrike" cap="none" dirty="0">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5" name="Google Shape;155;p20"/>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pPr lvl="0"/>
            <a:r>
              <a:rPr lang="en-CA" sz="2667" b="1" dirty="0">
                <a:ea typeface="Times New Roman"/>
                <a:cs typeface="Times New Roman"/>
                <a:sym typeface="Times New Roman"/>
              </a:rPr>
              <a:t>Historical Timeline</a:t>
            </a:r>
            <a:endParaRPr lang="en-CA" sz="2667" dirty="0"/>
          </a:p>
        </p:txBody>
      </p:sp>
      <p:cxnSp>
        <p:nvCxnSpPr>
          <p:cNvPr id="156" name="Google Shape;156;p20"/>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sp>
        <p:nvSpPr>
          <p:cNvPr id="31" name="Google Shape;82;p17">
            <a:extLst>
              <a:ext uri="{FF2B5EF4-FFF2-40B4-BE49-F238E27FC236}">
                <a16:creationId xmlns:a16="http://schemas.microsoft.com/office/drawing/2014/main" id="{C640CE33-7FC1-4B32-A07F-8994F4BD5E26}"/>
              </a:ext>
            </a:extLst>
          </p:cNvPr>
          <p:cNvSpPr/>
          <p:nvPr/>
        </p:nvSpPr>
        <p:spPr>
          <a:xfrm>
            <a:off x="0" y="6482300"/>
            <a:ext cx="12192000" cy="375600"/>
          </a:xfrm>
          <a:prstGeom prst="rect">
            <a:avLst/>
          </a:prstGeom>
          <a:solidFill>
            <a:srgbClr val="BF3136"/>
          </a:solidFill>
          <a:ln>
            <a:noFill/>
          </a:ln>
        </p:spPr>
        <p:txBody>
          <a:bodyPr spcFirstLastPara="1" wrap="square" lIns="121900" tIns="121900" rIns="121900" bIns="121900" anchor="ctr" anchorCtr="0">
            <a:noAutofit/>
          </a:bodyPr>
          <a:lstStyle/>
          <a:p>
            <a:endParaRPr sz="1867"/>
          </a:p>
        </p:txBody>
      </p:sp>
      <p:graphicFrame>
        <p:nvGraphicFramePr>
          <p:cNvPr id="24" name="Diagram 23">
            <a:extLst>
              <a:ext uri="{FF2B5EF4-FFF2-40B4-BE49-F238E27FC236}">
                <a16:creationId xmlns:a16="http://schemas.microsoft.com/office/drawing/2014/main" id="{E92CFFD8-F3B8-4420-8C98-AFDA7870D9B6}"/>
              </a:ext>
            </a:extLst>
          </p:cNvPr>
          <p:cNvGraphicFramePr/>
          <p:nvPr/>
        </p:nvGraphicFramePr>
        <p:xfrm>
          <a:off x="673633" y="1565894"/>
          <a:ext cx="11102767" cy="8900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TextBox 17">
            <a:extLst>
              <a:ext uri="{FF2B5EF4-FFF2-40B4-BE49-F238E27FC236}">
                <a16:creationId xmlns:a16="http://schemas.microsoft.com/office/drawing/2014/main" id="{903A7DCD-F533-40D6-A351-7A8D66CFDA39}"/>
              </a:ext>
            </a:extLst>
          </p:cNvPr>
          <p:cNvSpPr txBox="1"/>
          <p:nvPr/>
        </p:nvSpPr>
        <p:spPr>
          <a:xfrm>
            <a:off x="1363930" y="2649299"/>
            <a:ext cx="4124157" cy="1528945"/>
          </a:xfrm>
          <a:prstGeom prst="rect">
            <a:avLst/>
          </a:prstGeom>
          <a:noFill/>
        </p:spPr>
        <p:txBody>
          <a:bodyPr wrap="square" rtlCol="0">
            <a:spAutoFit/>
          </a:bodyPr>
          <a:lstStyle/>
          <a:p>
            <a:pPr algn="ctr"/>
            <a:r>
              <a:rPr lang="en-CA" sz="1867" dirty="0"/>
              <a:t>NFLX is the most nominated studio at the Emmys, winning 23 awards</a:t>
            </a:r>
          </a:p>
          <a:p>
            <a:pPr algn="ctr"/>
            <a:endParaRPr lang="en-CA" sz="1867" dirty="0"/>
          </a:p>
          <a:p>
            <a:pPr algn="ctr"/>
            <a:r>
              <a:rPr lang="en-CA" sz="1867" dirty="0"/>
              <a:t>Original content production coming to fruition</a:t>
            </a:r>
          </a:p>
        </p:txBody>
      </p:sp>
      <p:sp>
        <p:nvSpPr>
          <p:cNvPr id="19" name="TextBox 18">
            <a:extLst>
              <a:ext uri="{FF2B5EF4-FFF2-40B4-BE49-F238E27FC236}">
                <a16:creationId xmlns:a16="http://schemas.microsoft.com/office/drawing/2014/main" id="{CC215937-B286-4FFA-945B-33245413AA87}"/>
              </a:ext>
            </a:extLst>
          </p:cNvPr>
          <p:cNvSpPr txBox="1"/>
          <p:nvPr/>
        </p:nvSpPr>
        <p:spPr>
          <a:xfrm>
            <a:off x="6703914" y="2729420"/>
            <a:ext cx="4124157" cy="1241622"/>
          </a:xfrm>
          <a:prstGeom prst="rect">
            <a:avLst/>
          </a:prstGeom>
          <a:noFill/>
        </p:spPr>
        <p:txBody>
          <a:bodyPr wrap="square" rtlCol="0">
            <a:spAutoFit/>
          </a:bodyPr>
          <a:lstStyle/>
          <a:p>
            <a:pPr algn="ctr"/>
            <a:r>
              <a:rPr lang="en-CA" sz="1867" dirty="0"/>
              <a:t>NFLX wins 4 Academy Awards</a:t>
            </a:r>
          </a:p>
          <a:p>
            <a:pPr algn="ctr"/>
            <a:endParaRPr lang="en-CA" sz="1867" dirty="0"/>
          </a:p>
          <a:p>
            <a:pPr algn="ctr"/>
            <a:r>
              <a:rPr lang="en-CA" sz="1867" dirty="0"/>
              <a:t>Production hubs open in London, Madrid, New York, and Toronto</a:t>
            </a:r>
          </a:p>
        </p:txBody>
      </p:sp>
      <p:sp>
        <p:nvSpPr>
          <p:cNvPr id="20" name="Google Shape;82;p17">
            <a:extLst>
              <a:ext uri="{FF2B5EF4-FFF2-40B4-BE49-F238E27FC236}">
                <a16:creationId xmlns:a16="http://schemas.microsoft.com/office/drawing/2014/main" id="{99F4EB06-232F-45F0-B5EA-B03F76C5B6FA}"/>
              </a:ext>
            </a:extLst>
          </p:cNvPr>
          <p:cNvSpPr/>
          <p:nvPr/>
        </p:nvSpPr>
        <p:spPr>
          <a:xfrm>
            <a:off x="0" y="6482300"/>
            <a:ext cx="12192000" cy="375600"/>
          </a:xfrm>
          <a:prstGeom prst="rect">
            <a:avLst/>
          </a:prstGeom>
          <a:solidFill>
            <a:srgbClr val="BF3136"/>
          </a:solidFill>
          <a:ln>
            <a:noFill/>
          </a:ln>
        </p:spPr>
        <p:txBody>
          <a:bodyPr spcFirstLastPara="1" wrap="square" lIns="121900" tIns="121900" rIns="121900" bIns="121900" anchor="ctr" anchorCtr="0">
            <a:noAutofit/>
          </a:bodyPr>
          <a:lstStyle/>
          <a:p>
            <a:endParaRPr sz="1867">
              <a:latin typeface="+mj-lt"/>
            </a:endParaRPr>
          </a:p>
        </p:txBody>
      </p:sp>
      <p:sp>
        <p:nvSpPr>
          <p:cNvPr id="21" name="Google Shape;83;p17">
            <a:extLst>
              <a:ext uri="{FF2B5EF4-FFF2-40B4-BE49-F238E27FC236}">
                <a16:creationId xmlns:a16="http://schemas.microsoft.com/office/drawing/2014/main" id="{48D9FAC6-2202-402A-BA07-7AF0568FDC90}"/>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solidFill>
                  <a:schemeClr val="tx1"/>
                </a:solidFill>
                <a:latin typeface="+mj-lt"/>
              </a:rPr>
              <a:t>O</a:t>
            </a:r>
            <a:r>
              <a:rPr lang="en-CA" sz="933" b="1" dirty="0" err="1">
                <a:solidFill>
                  <a:schemeClr val="tx1"/>
                </a:solidFill>
                <a:latin typeface="+mj-lt"/>
              </a:rPr>
              <a:t>verview</a:t>
            </a:r>
            <a:endParaRPr sz="933" b="1" dirty="0">
              <a:solidFill>
                <a:schemeClr val="tx1"/>
              </a:solidFill>
              <a:latin typeface="+mj-lt"/>
            </a:endParaRPr>
          </a:p>
        </p:txBody>
      </p:sp>
      <p:sp>
        <p:nvSpPr>
          <p:cNvPr id="27" name="Google Shape;84;p17">
            <a:extLst>
              <a:ext uri="{FF2B5EF4-FFF2-40B4-BE49-F238E27FC236}">
                <a16:creationId xmlns:a16="http://schemas.microsoft.com/office/drawing/2014/main" id="{0912CF18-98DE-48BE-A779-E14B46E13AC4}"/>
              </a:ext>
            </a:extLst>
          </p:cNvPr>
          <p:cNvSpPr/>
          <p:nvPr/>
        </p:nvSpPr>
        <p:spPr>
          <a:xfrm>
            <a:off x="22048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latin typeface="+mj-lt"/>
              </a:rPr>
              <a:t>S</a:t>
            </a:r>
            <a:r>
              <a:rPr lang="en-CA" sz="933" b="1" dirty="0">
                <a:latin typeface="+mj-lt"/>
              </a:rPr>
              <a:t>tock Performance</a:t>
            </a:r>
            <a:endParaRPr sz="933" b="1" dirty="0">
              <a:latin typeface="+mj-lt"/>
            </a:endParaRPr>
          </a:p>
        </p:txBody>
      </p:sp>
      <p:sp>
        <p:nvSpPr>
          <p:cNvPr id="28" name="Google Shape;85;p17">
            <a:extLst>
              <a:ext uri="{FF2B5EF4-FFF2-40B4-BE49-F238E27FC236}">
                <a16:creationId xmlns:a16="http://schemas.microsoft.com/office/drawing/2014/main" id="{C1718816-77E5-4359-9BD8-0B46FA7ABE84}"/>
              </a:ext>
            </a:extLst>
          </p:cNvPr>
          <p:cNvSpPr/>
          <p:nvPr/>
        </p:nvSpPr>
        <p:spPr>
          <a:xfrm>
            <a:off x="52672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Strategy</a:t>
            </a:r>
            <a:endParaRPr sz="933" b="1" dirty="0">
              <a:latin typeface="+mj-lt"/>
            </a:endParaRPr>
          </a:p>
        </p:txBody>
      </p:sp>
      <p:sp>
        <p:nvSpPr>
          <p:cNvPr id="29" name="Google Shape;86;p17">
            <a:extLst>
              <a:ext uri="{FF2B5EF4-FFF2-40B4-BE49-F238E27FC236}">
                <a16:creationId xmlns:a16="http://schemas.microsoft.com/office/drawing/2014/main" id="{2FBC8E6E-5604-47DD-86E1-FB08180F96B1}"/>
              </a:ext>
            </a:extLst>
          </p:cNvPr>
          <p:cNvSpPr/>
          <p:nvPr/>
        </p:nvSpPr>
        <p:spPr>
          <a:xfrm>
            <a:off x="67984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Leadership Team</a:t>
            </a:r>
            <a:endParaRPr sz="933" b="1" dirty="0">
              <a:latin typeface="+mj-lt"/>
            </a:endParaRPr>
          </a:p>
        </p:txBody>
      </p:sp>
      <p:sp>
        <p:nvSpPr>
          <p:cNvPr id="30" name="Google Shape;87;p17">
            <a:extLst>
              <a:ext uri="{FF2B5EF4-FFF2-40B4-BE49-F238E27FC236}">
                <a16:creationId xmlns:a16="http://schemas.microsoft.com/office/drawing/2014/main" id="{4066C098-A0CD-438F-99D0-DF4D9E312800}"/>
              </a:ext>
            </a:extLst>
          </p:cNvPr>
          <p:cNvSpPr/>
          <p:nvPr/>
        </p:nvSpPr>
        <p:spPr>
          <a:xfrm>
            <a:off x="83296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Financials</a:t>
            </a:r>
            <a:endParaRPr sz="933" b="1" dirty="0">
              <a:latin typeface="+mj-lt"/>
            </a:endParaRPr>
          </a:p>
        </p:txBody>
      </p:sp>
      <p:sp>
        <p:nvSpPr>
          <p:cNvPr id="39" name="Google Shape;88;p17">
            <a:extLst>
              <a:ext uri="{FF2B5EF4-FFF2-40B4-BE49-F238E27FC236}">
                <a16:creationId xmlns:a16="http://schemas.microsoft.com/office/drawing/2014/main" id="{256E4130-30B9-4699-9AD7-AA1759E34CB5}"/>
              </a:ext>
            </a:extLst>
          </p:cNvPr>
          <p:cNvSpPr/>
          <p:nvPr/>
        </p:nvSpPr>
        <p:spPr>
          <a:xfrm>
            <a:off x="3736017" y="6541700"/>
            <a:ext cx="1531200" cy="256800"/>
          </a:xfrm>
          <a:prstGeom prst="chevron">
            <a:avLst>
              <a:gd name="adj" fmla="val 50000"/>
            </a:avLst>
          </a:prstGeom>
          <a:solidFill>
            <a:schemeClr val="tx1">
              <a:lumMod val="65000"/>
              <a:lumOff val="3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solidFill>
                  <a:schemeClr val="bg1"/>
                </a:solidFill>
                <a:latin typeface="+mj-lt"/>
              </a:rPr>
              <a:t>Company Information</a:t>
            </a:r>
            <a:endParaRPr sz="933" b="1" dirty="0">
              <a:solidFill>
                <a:schemeClr val="bg1"/>
              </a:solidFill>
              <a:latin typeface="+mj-lt"/>
            </a:endParaRPr>
          </a:p>
        </p:txBody>
      </p:sp>
      <p:sp>
        <p:nvSpPr>
          <p:cNvPr id="40" name="Google Shape;89;p17">
            <a:extLst>
              <a:ext uri="{FF2B5EF4-FFF2-40B4-BE49-F238E27FC236}">
                <a16:creationId xmlns:a16="http://schemas.microsoft.com/office/drawing/2014/main" id="{28C7A267-6D56-4123-853D-16ADB1254A4C}"/>
              </a:ext>
            </a:extLst>
          </p:cNvPr>
          <p:cNvSpPr/>
          <p:nvPr/>
        </p:nvSpPr>
        <p:spPr>
          <a:xfrm>
            <a:off x="98608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Recommendation</a:t>
            </a:r>
            <a:endParaRPr sz="933" b="1" dirty="0">
              <a:latin typeface="+mj-lt"/>
            </a:endParaRPr>
          </a:p>
        </p:txBody>
      </p:sp>
    </p:spTree>
    <p:extLst>
      <p:ext uri="{BB962C8B-B14F-4D97-AF65-F5344CB8AC3E}">
        <p14:creationId xmlns:p14="http://schemas.microsoft.com/office/powerpoint/2010/main" val="6467357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5" name="Google Shape;155;p20"/>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pPr lvl="0"/>
            <a:r>
              <a:rPr lang="en-CA" sz="2667" b="1" dirty="0">
                <a:ea typeface="Times New Roman"/>
                <a:cs typeface="Times New Roman"/>
                <a:sym typeface="Times New Roman"/>
              </a:rPr>
              <a:t>Strategy</a:t>
            </a:r>
            <a:endParaRPr lang="en-CA" sz="2667" dirty="0"/>
          </a:p>
        </p:txBody>
      </p:sp>
      <p:cxnSp>
        <p:nvCxnSpPr>
          <p:cNvPr id="156" name="Google Shape;156;p20"/>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sp>
        <p:nvSpPr>
          <p:cNvPr id="31" name="Google Shape;82;p17">
            <a:extLst>
              <a:ext uri="{FF2B5EF4-FFF2-40B4-BE49-F238E27FC236}">
                <a16:creationId xmlns:a16="http://schemas.microsoft.com/office/drawing/2014/main" id="{C640CE33-7FC1-4B32-A07F-8994F4BD5E26}"/>
              </a:ext>
            </a:extLst>
          </p:cNvPr>
          <p:cNvSpPr/>
          <p:nvPr/>
        </p:nvSpPr>
        <p:spPr>
          <a:xfrm>
            <a:off x="0" y="6482300"/>
            <a:ext cx="12192000" cy="375600"/>
          </a:xfrm>
          <a:prstGeom prst="rect">
            <a:avLst/>
          </a:prstGeom>
          <a:solidFill>
            <a:srgbClr val="BF3136"/>
          </a:solidFill>
          <a:ln>
            <a:noFill/>
          </a:ln>
        </p:spPr>
        <p:txBody>
          <a:bodyPr spcFirstLastPara="1" wrap="square" lIns="121900" tIns="121900" rIns="121900" bIns="121900" anchor="ctr" anchorCtr="0">
            <a:noAutofit/>
          </a:bodyPr>
          <a:lstStyle/>
          <a:p>
            <a:endParaRPr sz="1867"/>
          </a:p>
        </p:txBody>
      </p:sp>
      <p:sp>
        <p:nvSpPr>
          <p:cNvPr id="16" name="Google Shape;180;p21">
            <a:extLst>
              <a:ext uri="{FF2B5EF4-FFF2-40B4-BE49-F238E27FC236}">
                <a16:creationId xmlns:a16="http://schemas.microsoft.com/office/drawing/2014/main" id="{732FEC5F-EF04-4A5E-A5C5-6E747115C5A1}"/>
              </a:ext>
            </a:extLst>
          </p:cNvPr>
          <p:cNvSpPr/>
          <p:nvPr/>
        </p:nvSpPr>
        <p:spPr>
          <a:xfrm>
            <a:off x="432608" y="1159868"/>
            <a:ext cx="11343792" cy="306753"/>
          </a:xfrm>
          <a:prstGeom prst="rect">
            <a:avLst/>
          </a:prstGeom>
          <a:solidFill>
            <a:srgbClr val="BF3136"/>
          </a:solidFill>
          <a:ln w="9525" cap="flat" cmpd="sng">
            <a:solidFill>
              <a:srgbClr val="BF3136"/>
            </a:solidFill>
            <a:prstDash val="solid"/>
            <a:round/>
            <a:headEnd type="none" w="sm" len="sm"/>
            <a:tailEnd type="none" w="sm" len="sm"/>
          </a:ln>
        </p:spPr>
        <p:txBody>
          <a:bodyPr spcFirstLastPara="1" wrap="square" lIns="121900" tIns="121900" rIns="121900" bIns="121900" anchor="ctr" anchorCtr="0">
            <a:noAutofit/>
          </a:bodyPr>
          <a:lstStyle/>
          <a:p>
            <a:pPr algn="ctr"/>
            <a:r>
              <a:rPr lang="en-US" sz="1867" b="1" dirty="0">
                <a:solidFill>
                  <a:srgbClr val="FFFFFF"/>
                </a:solidFill>
                <a:latin typeface="+mj-lt"/>
                <a:ea typeface="Times New Roman"/>
                <a:cs typeface="Times New Roman"/>
                <a:sym typeface="Times New Roman"/>
              </a:rPr>
              <a:t>Viewership</a:t>
            </a:r>
            <a:endParaRPr sz="1867" b="1" dirty="0">
              <a:solidFill>
                <a:srgbClr val="FFFFFF"/>
              </a:solidFill>
              <a:latin typeface="+mj-lt"/>
              <a:ea typeface="Times New Roman"/>
              <a:cs typeface="Times New Roman"/>
              <a:sym typeface="Times New Roman"/>
            </a:endParaRPr>
          </a:p>
        </p:txBody>
      </p:sp>
      <p:sp>
        <p:nvSpPr>
          <p:cNvPr id="17" name="Google Shape;180;p21">
            <a:extLst>
              <a:ext uri="{FF2B5EF4-FFF2-40B4-BE49-F238E27FC236}">
                <a16:creationId xmlns:a16="http://schemas.microsoft.com/office/drawing/2014/main" id="{71F7B118-EFBE-4FF5-909D-4284FFC5265B}"/>
              </a:ext>
            </a:extLst>
          </p:cNvPr>
          <p:cNvSpPr/>
          <p:nvPr/>
        </p:nvSpPr>
        <p:spPr>
          <a:xfrm>
            <a:off x="432608" y="3759608"/>
            <a:ext cx="11343792" cy="306753"/>
          </a:xfrm>
          <a:prstGeom prst="rect">
            <a:avLst/>
          </a:prstGeom>
          <a:solidFill>
            <a:srgbClr val="BF3136"/>
          </a:solidFill>
          <a:ln w="9525" cap="flat" cmpd="sng">
            <a:solidFill>
              <a:srgbClr val="BF3136"/>
            </a:solidFill>
            <a:prstDash val="solid"/>
            <a:round/>
            <a:headEnd type="none" w="sm" len="sm"/>
            <a:tailEnd type="none" w="sm" len="sm"/>
          </a:ln>
        </p:spPr>
        <p:txBody>
          <a:bodyPr spcFirstLastPara="1" wrap="square" lIns="121900" tIns="121900" rIns="121900" bIns="121900" anchor="ctr" anchorCtr="0">
            <a:noAutofit/>
          </a:bodyPr>
          <a:lstStyle/>
          <a:p>
            <a:pPr algn="ctr"/>
            <a:r>
              <a:rPr lang="en-US" sz="1867" b="1" dirty="0">
                <a:solidFill>
                  <a:srgbClr val="FFFFFF"/>
                </a:solidFill>
                <a:latin typeface="+mj-lt"/>
                <a:ea typeface="Times New Roman"/>
                <a:cs typeface="Times New Roman"/>
                <a:sym typeface="Times New Roman"/>
              </a:rPr>
              <a:t>Content</a:t>
            </a:r>
            <a:endParaRPr sz="1867" b="1" dirty="0">
              <a:solidFill>
                <a:srgbClr val="FFFFFF"/>
              </a:solidFill>
              <a:latin typeface="+mj-lt"/>
              <a:ea typeface="Times New Roman"/>
              <a:cs typeface="Times New Roman"/>
              <a:sym typeface="Times New Roman"/>
            </a:endParaRPr>
          </a:p>
        </p:txBody>
      </p:sp>
      <p:sp>
        <p:nvSpPr>
          <p:cNvPr id="21" name="TextBox 20">
            <a:extLst>
              <a:ext uri="{FF2B5EF4-FFF2-40B4-BE49-F238E27FC236}">
                <a16:creationId xmlns:a16="http://schemas.microsoft.com/office/drawing/2014/main" id="{8513DDF1-CACD-43E2-A390-68851CC450CA}"/>
              </a:ext>
            </a:extLst>
          </p:cNvPr>
          <p:cNvSpPr txBox="1"/>
          <p:nvPr/>
        </p:nvSpPr>
        <p:spPr>
          <a:xfrm>
            <a:off x="432608" y="2057847"/>
            <a:ext cx="11499149" cy="954300"/>
          </a:xfrm>
          <a:prstGeom prst="rect">
            <a:avLst/>
          </a:prstGeom>
          <a:noFill/>
        </p:spPr>
        <p:txBody>
          <a:bodyPr wrap="square" rtlCol="0">
            <a:spAutoFit/>
          </a:bodyPr>
          <a:lstStyle/>
          <a:p>
            <a:pPr marL="380990" indent="-380990">
              <a:buFont typeface="Arial" panose="020B0604020202020204" pitchFamily="34" charset="0"/>
              <a:buChar char="•"/>
            </a:pPr>
            <a:r>
              <a:rPr lang="en-US" sz="1867" dirty="0"/>
              <a:t>Customer retention through binge-culture</a:t>
            </a:r>
          </a:p>
          <a:p>
            <a:endParaRPr lang="en-US" sz="1867" dirty="0"/>
          </a:p>
          <a:p>
            <a:pPr marL="380990" indent="-380990">
              <a:buFont typeface="Arial" panose="020B0604020202020204" pitchFamily="34" charset="0"/>
              <a:buChar char="•"/>
            </a:pPr>
            <a:r>
              <a:rPr lang="en-US" sz="1867" dirty="0"/>
              <a:t>Straight-to-series strategy is a double-edged sword</a:t>
            </a:r>
            <a:endParaRPr lang="en-CA" sz="1867" dirty="0"/>
          </a:p>
        </p:txBody>
      </p:sp>
      <p:sp>
        <p:nvSpPr>
          <p:cNvPr id="23" name="TextBox 22">
            <a:extLst>
              <a:ext uri="{FF2B5EF4-FFF2-40B4-BE49-F238E27FC236}">
                <a16:creationId xmlns:a16="http://schemas.microsoft.com/office/drawing/2014/main" id="{BAFF6B12-7BA8-4EDE-B436-477747B33409}"/>
              </a:ext>
            </a:extLst>
          </p:cNvPr>
          <p:cNvSpPr txBox="1"/>
          <p:nvPr/>
        </p:nvSpPr>
        <p:spPr>
          <a:xfrm>
            <a:off x="432608" y="4412557"/>
            <a:ext cx="11499149" cy="1528945"/>
          </a:xfrm>
          <a:prstGeom prst="rect">
            <a:avLst/>
          </a:prstGeom>
          <a:noFill/>
        </p:spPr>
        <p:txBody>
          <a:bodyPr wrap="square" rtlCol="0">
            <a:spAutoFit/>
          </a:bodyPr>
          <a:lstStyle/>
          <a:p>
            <a:pPr marL="380990" indent="-380990">
              <a:buFont typeface="Arial" panose="020B0604020202020204" pitchFamily="34" charset="0"/>
              <a:buChar char="•"/>
            </a:pPr>
            <a:r>
              <a:rPr lang="en-US" sz="1867" dirty="0"/>
              <a:t>Recent shift to in-house production</a:t>
            </a:r>
          </a:p>
          <a:p>
            <a:endParaRPr lang="en-US" sz="1867" dirty="0"/>
          </a:p>
          <a:p>
            <a:pPr marL="380990" indent="-380990">
              <a:buFont typeface="Arial" panose="020B0604020202020204" pitchFamily="34" charset="0"/>
              <a:buChar char="•"/>
            </a:pPr>
            <a:r>
              <a:rPr lang="en-US" sz="1867" dirty="0"/>
              <a:t>Netflix Originals: exclusive licensing</a:t>
            </a:r>
          </a:p>
          <a:p>
            <a:pPr marL="380990" indent="-380990">
              <a:buFont typeface="Arial" panose="020B0604020202020204" pitchFamily="34" charset="0"/>
              <a:buChar char="•"/>
            </a:pPr>
            <a:endParaRPr lang="en-US" sz="1867" dirty="0"/>
          </a:p>
          <a:p>
            <a:pPr marL="380990" indent="-380990">
              <a:buFont typeface="Arial" panose="020B0604020202020204" pitchFamily="34" charset="0"/>
              <a:buChar char="•"/>
            </a:pPr>
            <a:r>
              <a:rPr lang="en-US" sz="1867" dirty="0"/>
              <a:t>Content localization </a:t>
            </a:r>
            <a:r>
              <a:rPr lang="en-US" sz="1867" dirty="0">
                <a:sym typeface="Wingdings" panose="05000000000000000000" pitchFamily="2" charset="2"/>
              </a:rPr>
              <a:t> South Asia (India) and East Asia (Japan &amp; Korea)</a:t>
            </a:r>
            <a:endParaRPr lang="en-CA" sz="1867" dirty="0"/>
          </a:p>
        </p:txBody>
      </p:sp>
      <p:sp>
        <p:nvSpPr>
          <p:cNvPr id="26" name="Google Shape;82;p17">
            <a:extLst>
              <a:ext uri="{FF2B5EF4-FFF2-40B4-BE49-F238E27FC236}">
                <a16:creationId xmlns:a16="http://schemas.microsoft.com/office/drawing/2014/main" id="{6B05D1E2-AB65-4C2D-B975-CAEAFF9AB64E}"/>
              </a:ext>
            </a:extLst>
          </p:cNvPr>
          <p:cNvSpPr/>
          <p:nvPr/>
        </p:nvSpPr>
        <p:spPr>
          <a:xfrm>
            <a:off x="0" y="6482300"/>
            <a:ext cx="12192000" cy="375600"/>
          </a:xfrm>
          <a:prstGeom prst="rect">
            <a:avLst/>
          </a:prstGeom>
          <a:solidFill>
            <a:srgbClr val="BF3136"/>
          </a:solidFill>
          <a:ln>
            <a:noFill/>
          </a:ln>
        </p:spPr>
        <p:txBody>
          <a:bodyPr spcFirstLastPara="1" wrap="square" lIns="121900" tIns="121900" rIns="121900" bIns="121900" anchor="ctr" anchorCtr="0">
            <a:noAutofit/>
          </a:bodyPr>
          <a:lstStyle/>
          <a:p>
            <a:endParaRPr sz="1867">
              <a:latin typeface="+mj-lt"/>
            </a:endParaRPr>
          </a:p>
        </p:txBody>
      </p:sp>
      <p:sp>
        <p:nvSpPr>
          <p:cNvPr id="27" name="Google Shape;83;p17">
            <a:extLst>
              <a:ext uri="{FF2B5EF4-FFF2-40B4-BE49-F238E27FC236}">
                <a16:creationId xmlns:a16="http://schemas.microsoft.com/office/drawing/2014/main" id="{1CF06FED-6F46-49A5-AD97-FF6A3043E87C}"/>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solidFill>
                  <a:schemeClr val="tx1"/>
                </a:solidFill>
                <a:latin typeface="+mj-lt"/>
              </a:rPr>
              <a:t>O</a:t>
            </a:r>
            <a:r>
              <a:rPr lang="en-CA" sz="933" b="1" dirty="0" err="1">
                <a:solidFill>
                  <a:schemeClr val="tx1"/>
                </a:solidFill>
                <a:latin typeface="+mj-lt"/>
              </a:rPr>
              <a:t>verview</a:t>
            </a:r>
            <a:endParaRPr sz="933" b="1" dirty="0">
              <a:solidFill>
                <a:schemeClr val="tx1"/>
              </a:solidFill>
              <a:latin typeface="+mj-lt"/>
            </a:endParaRPr>
          </a:p>
        </p:txBody>
      </p:sp>
      <p:sp>
        <p:nvSpPr>
          <p:cNvPr id="28" name="Google Shape;84;p17">
            <a:extLst>
              <a:ext uri="{FF2B5EF4-FFF2-40B4-BE49-F238E27FC236}">
                <a16:creationId xmlns:a16="http://schemas.microsoft.com/office/drawing/2014/main" id="{EB6F5ECB-627C-4C3A-A8A4-3B720D7FC690}"/>
              </a:ext>
            </a:extLst>
          </p:cNvPr>
          <p:cNvSpPr/>
          <p:nvPr/>
        </p:nvSpPr>
        <p:spPr>
          <a:xfrm>
            <a:off x="22048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latin typeface="+mj-lt"/>
              </a:rPr>
              <a:t>S</a:t>
            </a:r>
            <a:r>
              <a:rPr lang="en-CA" sz="933" b="1" dirty="0">
                <a:latin typeface="+mj-lt"/>
              </a:rPr>
              <a:t>tock Performance</a:t>
            </a:r>
            <a:endParaRPr sz="933" b="1" dirty="0">
              <a:latin typeface="+mj-lt"/>
            </a:endParaRPr>
          </a:p>
        </p:txBody>
      </p:sp>
      <p:sp>
        <p:nvSpPr>
          <p:cNvPr id="29" name="Google Shape;85;p17">
            <a:extLst>
              <a:ext uri="{FF2B5EF4-FFF2-40B4-BE49-F238E27FC236}">
                <a16:creationId xmlns:a16="http://schemas.microsoft.com/office/drawing/2014/main" id="{A7FE4041-1538-4394-9361-F350B57DC87E}"/>
              </a:ext>
            </a:extLst>
          </p:cNvPr>
          <p:cNvSpPr/>
          <p:nvPr/>
        </p:nvSpPr>
        <p:spPr>
          <a:xfrm>
            <a:off x="5267233" y="6541700"/>
            <a:ext cx="1531200" cy="256800"/>
          </a:xfrm>
          <a:prstGeom prst="chevron">
            <a:avLst>
              <a:gd name="adj" fmla="val 50000"/>
            </a:avLst>
          </a:prstGeom>
          <a:solidFill>
            <a:schemeClr val="tx1">
              <a:lumMod val="65000"/>
              <a:lumOff val="3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solidFill>
                  <a:schemeClr val="bg1"/>
                </a:solidFill>
                <a:latin typeface="+mj-lt"/>
              </a:rPr>
              <a:t>Strategy</a:t>
            </a:r>
            <a:endParaRPr sz="933" b="1" dirty="0">
              <a:solidFill>
                <a:schemeClr val="bg1"/>
              </a:solidFill>
              <a:latin typeface="+mj-lt"/>
            </a:endParaRPr>
          </a:p>
        </p:txBody>
      </p:sp>
      <p:sp>
        <p:nvSpPr>
          <p:cNvPr id="30" name="Google Shape;86;p17">
            <a:extLst>
              <a:ext uri="{FF2B5EF4-FFF2-40B4-BE49-F238E27FC236}">
                <a16:creationId xmlns:a16="http://schemas.microsoft.com/office/drawing/2014/main" id="{283071BA-CB77-4F45-BD8A-33DBD47E7B76}"/>
              </a:ext>
            </a:extLst>
          </p:cNvPr>
          <p:cNvSpPr/>
          <p:nvPr/>
        </p:nvSpPr>
        <p:spPr>
          <a:xfrm>
            <a:off x="67984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Leadership Team</a:t>
            </a:r>
            <a:endParaRPr sz="933" b="1" dirty="0">
              <a:latin typeface="+mj-lt"/>
            </a:endParaRPr>
          </a:p>
        </p:txBody>
      </p:sp>
      <p:sp>
        <p:nvSpPr>
          <p:cNvPr id="39" name="Google Shape;87;p17">
            <a:extLst>
              <a:ext uri="{FF2B5EF4-FFF2-40B4-BE49-F238E27FC236}">
                <a16:creationId xmlns:a16="http://schemas.microsoft.com/office/drawing/2014/main" id="{FE2E529B-5687-4A42-A765-6728D080B933}"/>
              </a:ext>
            </a:extLst>
          </p:cNvPr>
          <p:cNvSpPr/>
          <p:nvPr/>
        </p:nvSpPr>
        <p:spPr>
          <a:xfrm>
            <a:off x="83296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Financials</a:t>
            </a:r>
            <a:endParaRPr sz="933" b="1" dirty="0">
              <a:latin typeface="+mj-lt"/>
            </a:endParaRPr>
          </a:p>
        </p:txBody>
      </p:sp>
      <p:sp>
        <p:nvSpPr>
          <p:cNvPr id="40" name="Google Shape;88;p17">
            <a:extLst>
              <a:ext uri="{FF2B5EF4-FFF2-40B4-BE49-F238E27FC236}">
                <a16:creationId xmlns:a16="http://schemas.microsoft.com/office/drawing/2014/main" id="{C22C6B7A-8004-4F20-A275-F7EC8DE8F510}"/>
              </a:ext>
            </a:extLst>
          </p:cNvPr>
          <p:cNvSpPr/>
          <p:nvPr/>
        </p:nvSpPr>
        <p:spPr>
          <a:xfrm>
            <a:off x="3736017" y="6541700"/>
            <a:ext cx="1531200" cy="256800"/>
          </a:xfrm>
          <a:prstGeom prst="chevron">
            <a:avLst>
              <a:gd name="adj" fmla="val 50000"/>
            </a:avLst>
          </a:prstGeom>
          <a:solidFill>
            <a:schemeClr val="bg1">
              <a:lumMod val="9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solidFill>
                  <a:schemeClr val="tx1"/>
                </a:solidFill>
                <a:latin typeface="+mj-lt"/>
              </a:rPr>
              <a:t>Company Information</a:t>
            </a:r>
            <a:endParaRPr sz="933" b="1" dirty="0">
              <a:solidFill>
                <a:schemeClr val="tx1"/>
              </a:solidFill>
              <a:latin typeface="+mj-lt"/>
            </a:endParaRPr>
          </a:p>
        </p:txBody>
      </p:sp>
      <p:sp>
        <p:nvSpPr>
          <p:cNvPr id="41" name="Google Shape;89;p17">
            <a:extLst>
              <a:ext uri="{FF2B5EF4-FFF2-40B4-BE49-F238E27FC236}">
                <a16:creationId xmlns:a16="http://schemas.microsoft.com/office/drawing/2014/main" id="{6D8F94A5-E3A5-4E81-91C8-D5E1F3E1A4BB}"/>
              </a:ext>
            </a:extLst>
          </p:cNvPr>
          <p:cNvSpPr/>
          <p:nvPr/>
        </p:nvSpPr>
        <p:spPr>
          <a:xfrm>
            <a:off x="98608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Recommendation</a:t>
            </a:r>
            <a:endParaRPr sz="933" b="1" dirty="0">
              <a:latin typeface="+mj-lt"/>
            </a:endParaRPr>
          </a:p>
        </p:txBody>
      </p:sp>
    </p:spTree>
    <p:extLst>
      <p:ext uri="{BB962C8B-B14F-4D97-AF65-F5344CB8AC3E}">
        <p14:creationId xmlns:p14="http://schemas.microsoft.com/office/powerpoint/2010/main" val="14822042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5" name="Google Shape;155;p20"/>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pPr lvl="0"/>
            <a:r>
              <a:rPr lang="en-CA" sz="2667" b="1" dirty="0">
                <a:ea typeface="Times New Roman"/>
                <a:cs typeface="Times New Roman"/>
                <a:sym typeface="Times New Roman"/>
              </a:rPr>
              <a:t>Content Localization</a:t>
            </a:r>
            <a:endParaRPr lang="en-CA" sz="2667" dirty="0"/>
          </a:p>
        </p:txBody>
      </p:sp>
      <p:cxnSp>
        <p:nvCxnSpPr>
          <p:cNvPr id="156" name="Google Shape;156;p20"/>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pic>
        <p:nvPicPr>
          <p:cNvPr id="14" name="Content Placeholder 4" descr="Graphical user interface, website&#10;&#10;Description automatically generated">
            <a:extLst>
              <a:ext uri="{FF2B5EF4-FFF2-40B4-BE49-F238E27FC236}">
                <a16:creationId xmlns:a16="http://schemas.microsoft.com/office/drawing/2014/main" id="{4908B792-F96E-4DC3-9F52-1F58E6A141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939" y="1369919"/>
            <a:ext cx="5344861" cy="2677127"/>
          </a:xfrm>
          <a:prstGeom prst="rect">
            <a:avLst/>
          </a:prstGeom>
          <a:noFill/>
          <a:ln>
            <a:noFill/>
          </a:ln>
        </p:spPr>
      </p:pic>
      <p:sp>
        <p:nvSpPr>
          <p:cNvPr id="15" name="TextBox 14">
            <a:extLst>
              <a:ext uri="{FF2B5EF4-FFF2-40B4-BE49-F238E27FC236}">
                <a16:creationId xmlns:a16="http://schemas.microsoft.com/office/drawing/2014/main" id="{918ADC8A-1CF4-4E63-B163-0A298418E818}"/>
              </a:ext>
            </a:extLst>
          </p:cNvPr>
          <p:cNvSpPr txBox="1"/>
          <p:nvPr/>
        </p:nvSpPr>
        <p:spPr>
          <a:xfrm>
            <a:off x="415601" y="1037758"/>
            <a:ext cx="1921575" cy="338554"/>
          </a:xfrm>
          <a:prstGeom prst="rect">
            <a:avLst/>
          </a:prstGeom>
          <a:noFill/>
        </p:spPr>
        <p:txBody>
          <a:bodyPr wrap="square" rtlCol="0">
            <a:spAutoFit/>
          </a:bodyPr>
          <a:lstStyle/>
          <a:p>
            <a:r>
              <a:rPr lang="en-US" sz="1600" i="1" dirty="0"/>
              <a:t>Netflix in Hindi</a:t>
            </a:r>
            <a:endParaRPr lang="en-CA" sz="1600" i="1" dirty="0"/>
          </a:p>
        </p:txBody>
      </p:sp>
      <p:pic>
        <p:nvPicPr>
          <p:cNvPr id="16" name="Picture 15" descr="A screen shot of a group of people posing for the camera&#10;&#10;Description automatically generated">
            <a:extLst>
              <a:ext uri="{FF2B5EF4-FFF2-40B4-BE49-F238E27FC236}">
                <a16:creationId xmlns:a16="http://schemas.microsoft.com/office/drawing/2014/main" id="{ABC11907-7396-45DB-B478-07F4E0F1B9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938" y="4531650"/>
            <a:ext cx="5344860" cy="1813841"/>
          </a:xfrm>
          <a:prstGeom prst="rect">
            <a:avLst/>
          </a:prstGeom>
        </p:spPr>
      </p:pic>
      <p:sp>
        <p:nvSpPr>
          <p:cNvPr id="17" name="TextBox 16">
            <a:extLst>
              <a:ext uri="{FF2B5EF4-FFF2-40B4-BE49-F238E27FC236}">
                <a16:creationId xmlns:a16="http://schemas.microsoft.com/office/drawing/2014/main" id="{B8B1876D-4023-4CC7-9002-4E45CF4759D6}"/>
              </a:ext>
            </a:extLst>
          </p:cNvPr>
          <p:cNvSpPr txBox="1"/>
          <p:nvPr/>
        </p:nvSpPr>
        <p:spPr>
          <a:xfrm>
            <a:off x="430229" y="4116119"/>
            <a:ext cx="3549209" cy="338554"/>
          </a:xfrm>
          <a:prstGeom prst="rect">
            <a:avLst/>
          </a:prstGeom>
          <a:noFill/>
        </p:spPr>
        <p:txBody>
          <a:bodyPr wrap="square" rtlCol="0">
            <a:spAutoFit/>
          </a:bodyPr>
          <a:lstStyle/>
          <a:p>
            <a:r>
              <a:rPr lang="en-US" sz="1600" i="1" dirty="0"/>
              <a:t>Korean Content</a:t>
            </a:r>
            <a:endParaRPr lang="en-CA" sz="1600" i="1" dirty="0"/>
          </a:p>
        </p:txBody>
      </p:sp>
      <p:sp>
        <p:nvSpPr>
          <p:cNvPr id="19" name="TextBox 18">
            <a:extLst>
              <a:ext uri="{FF2B5EF4-FFF2-40B4-BE49-F238E27FC236}">
                <a16:creationId xmlns:a16="http://schemas.microsoft.com/office/drawing/2014/main" id="{417AA14E-587F-465C-9381-3C12A0A8B808}"/>
              </a:ext>
            </a:extLst>
          </p:cNvPr>
          <p:cNvSpPr txBox="1"/>
          <p:nvPr/>
        </p:nvSpPr>
        <p:spPr>
          <a:xfrm>
            <a:off x="6096000" y="1921648"/>
            <a:ext cx="3699403" cy="338554"/>
          </a:xfrm>
          <a:prstGeom prst="rect">
            <a:avLst/>
          </a:prstGeom>
          <a:noFill/>
        </p:spPr>
        <p:txBody>
          <a:bodyPr wrap="square" rtlCol="0">
            <a:spAutoFit/>
          </a:bodyPr>
          <a:lstStyle/>
          <a:p>
            <a:r>
              <a:rPr lang="en-US" sz="1600" i="1"/>
              <a:t>Japanese Content</a:t>
            </a:r>
            <a:endParaRPr lang="en-CA" sz="1600" i="1" dirty="0"/>
          </a:p>
        </p:txBody>
      </p:sp>
      <p:pic>
        <p:nvPicPr>
          <p:cNvPr id="3" name="Picture 2" descr="A picture containing photo, showing, show, different&#10;&#10;Description automatically generated">
            <a:extLst>
              <a:ext uri="{FF2B5EF4-FFF2-40B4-BE49-F238E27FC236}">
                <a16:creationId xmlns:a16="http://schemas.microsoft.com/office/drawing/2014/main" id="{026BC1FD-E349-4129-901D-735BD2F551AC}"/>
              </a:ext>
            </a:extLst>
          </p:cNvPr>
          <p:cNvPicPr>
            <a:picLocks noChangeAspect="1"/>
          </p:cNvPicPr>
          <p:nvPr/>
        </p:nvPicPr>
        <p:blipFill>
          <a:blip r:embed="rId5"/>
          <a:stretch>
            <a:fillRect/>
          </a:stretch>
        </p:blipFill>
        <p:spPr>
          <a:xfrm>
            <a:off x="6188397" y="2290981"/>
            <a:ext cx="5544876" cy="3081519"/>
          </a:xfrm>
          <a:prstGeom prst="rect">
            <a:avLst/>
          </a:prstGeom>
        </p:spPr>
      </p:pic>
      <p:sp>
        <p:nvSpPr>
          <p:cNvPr id="30" name="Google Shape;82;p17">
            <a:extLst>
              <a:ext uri="{FF2B5EF4-FFF2-40B4-BE49-F238E27FC236}">
                <a16:creationId xmlns:a16="http://schemas.microsoft.com/office/drawing/2014/main" id="{B28CA7BD-6D15-4187-9B9A-B8A4A41FE9F5}"/>
              </a:ext>
            </a:extLst>
          </p:cNvPr>
          <p:cNvSpPr/>
          <p:nvPr/>
        </p:nvSpPr>
        <p:spPr>
          <a:xfrm>
            <a:off x="0" y="6482300"/>
            <a:ext cx="12192000" cy="375600"/>
          </a:xfrm>
          <a:prstGeom prst="rect">
            <a:avLst/>
          </a:prstGeom>
          <a:solidFill>
            <a:srgbClr val="BF3136"/>
          </a:solidFill>
          <a:ln>
            <a:noFill/>
          </a:ln>
        </p:spPr>
        <p:txBody>
          <a:bodyPr spcFirstLastPara="1" wrap="square" lIns="121900" tIns="121900" rIns="121900" bIns="121900" anchor="ctr" anchorCtr="0">
            <a:noAutofit/>
          </a:bodyPr>
          <a:lstStyle/>
          <a:p>
            <a:endParaRPr sz="1867">
              <a:latin typeface="+mj-lt"/>
            </a:endParaRPr>
          </a:p>
        </p:txBody>
      </p:sp>
      <p:sp>
        <p:nvSpPr>
          <p:cNvPr id="39" name="Google Shape;83;p17">
            <a:extLst>
              <a:ext uri="{FF2B5EF4-FFF2-40B4-BE49-F238E27FC236}">
                <a16:creationId xmlns:a16="http://schemas.microsoft.com/office/drawing/2014/main" id="{0F5D6A08-E92F-477A-9ABD-FD8CA88C70EE}"/>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solidFill>
                  <a:schemeClr val="tx1"/>
                </a:solidFill>
                <a:latin typeface="+mj-lt"/>
              </a:rPr>
              <a:t>O</a:t>
            </a:r>
            <a:r>
              <a:rPr lang="en-CA" sz="933" b="1" dirty="0" err="1">
                <a:solidFill>
                  <a:schemeClr val="tx1"/>
                </a:solidFill>
                <a:latin typeface="+mj-lt"/>
              </a:rPr>
              <a:t>verview</a:t>
            </a:r>
            <a:endParaRPr sz="933" b="1" dirty="0">
              <a:solidFill>
                <a:schemeClr val="tx1"/>
              </a:solidFill>
              <a:latin typeface="+mj-lt"/>
            </a:endParaRPr>
          </a:p>
        </p:txBody>
      </p:sp>
      <p:sp>
        <p:nvSpPr>
          <p:cNvPr id="40" name="Google Shape;84;p17">
            <a:extLst>
              <a:ext uri="{FF2B5EF4-FFF2-40B4-BE49-F238E27FC236}">
                <a16:creationId xmlns:a16="http://schemas.microsoft.com/office/drawing/2014/main" id="{4CFD128F-7114-4283-B965-135EFCE57835}"/>
              </a:ext>
            </a:extLst>
          </p:cNvPr>
          <p:cNvSpPr/>
          <p:nvPr/>
        </p:nvSpPr>
        <p:spPr>
          <a:xfrm>
            <a:off x="22048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latin typeface="+mj-lt"/>
              </a:rPr>
              <a:t>S</a:t>
            </a:r>
            <a:r>
              <a:rPr lang="en-CA" sz="933" b="1" dirty="0">
                <a:latin typeface="+mj-lt"/>
              </a:rPr>
              <a:t>tock Performance</a:t>
            </a:r>
            <a:endParaRPr sz="933" b="1" dirty="0">
              <a:latin typeface="+mj-lt"/>
            </a:endParaRPr>
          </a:p>
        </p:txBody>
      </p:sp>
      <p:sp>
        <p:nvSpPr>
          <p:cNvPr id="41" name="Google Shape;85;p17">
            <a:extLst>
              <a:ext uri="{FF2B5EF4-FFF2-40B4-BE49-F238E27FC236}">
                <a16:creationId xmlns:a16="http://schemas.microsoft.com/office/drawing/2014/main" id="{2B408A1F-5938-47BD-A4B1-D722DB1B2E97}"/>
              </a:ext>
            </a:extLst>
          </p:cNvPr>
          <p:cNvSpPr/>
          <p:nvPr/>
        </p:nvSpPr>
        <p:spPr>
          <a:xfrm>
            <a:off x="5267233" y="6541700"/>
            <a:ext cx="1531200" cy="256800"/>
          </a:xfrm>
          <a:prstGeom prst="chevron">
            <a:avLst>
              <a:gd name="adj" fmla="val 50000"/>
            </a:avLst>
          </a:prstGeom>
          <a:solidFill>
            <a:schemeClr val="tx1">
              <a:lumMod val="65000"/>
              <a:lumOff val="3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solidFill>
                  <a:schemeClr val="bg1"/>
                </a:solidFill>
                <a:latin typeface="+mj-lt"/>
              </a:rPr>
              <a:t>Strategy</a:t>
            </a:r>
            <a:endParaRPr sz="933" b="1" dirty="0">
              <a:solidFill>
                <a:schemeClr val="bg1"/>
              </a:solidFill>
              <a:latin typeface="+mj-lt"/>
            </a:endParaRPr>
          </a:p>
        </p:txBody>
      </p:sp>
      <p:sp>
        <p:nvSpPr>
          <p:cNvPr id="42" name="Google Shape;86;p17">
            <a:extLst>
              <a:ext uri="{FF2B5EF4-FFF2-40B4-BE49-F238E27FC236}">
                <a16:creationId xmlns:a16="http://schemas.microsoft.com/office/drawing/2014/main" id="{4410EEA2-2095-4860-8E6F-45EA0C37526B}"/>
              </a:ext>
            </a:extLst>
          </p:cNvPr>
          <p:cNvSpPr/>
          <p:nvPr/>
        </p:nvSpPr>
        <p:spPr>
          <a:xfrm>
            <a:off x="67984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Leadership Team</a:t>
            </a:r>
            <a:endParaRPr sz="933" b="1" dirty="0">
              <a:latin typeface="+mj-lt"/>
            </a:endParaRPr>
          </a:p>
        </p:txBody>
      </p:sp>
      <p:sp>
        <p:nvSpPr>
          <p:cNvPr id="43" name="Google Shape;87;p17">
            <a:extLst>
              <a:ext uri="{FF2B5EF4-FFF2-40B4-BE49-F238E27FC236}">
                <a16:creationId xmlns:a16="http://schemas.microsoft.com/office/drawing/2014/main" id="{0CA53C12-E3BA-4972-8F4D-2DCF79F9C588}"/>
              </a:ext>
            </a:extLst>
          </p:cNvPr>
          <p:cNvSpPr/>
          <p:nvPr/>
        </p:nvSpPr>
        <p:spPr>
          <a:xfrm>
            <a:off x="83296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Financials</a:t>
            </a:r>
            <a:endParaRPr sz="933" b="1" dirty="0">
              <a:latin typeface="+mj-lt"/>
            </a:endParaRPr>
          </a:p>
        </p:txBody>
      </p:sp>
      <p:sp>
        <p:nvSpPr>
          <p:cNvPr id="44" name="Google Shape;88;p17">
            <a:extLst>
              <a:ext uri="{FF2B5EF4-FFF2-40B4-BE49-F238E27FC236}">
                <a16:creationId xmlns:a16="http://schemas.microsoft.com/office/drawing/2014/main" id="{9B29EA22-6123-433A-AAB1-0A7A97D298D1}"/>
              </a:ext>
            </a:extLst>
          </p:cNvPr>
          <p:cNvSpPr/>
          <p:nvPr/>
        </p:nvSpPr>
        <p:spPr>
          <a:xfrm>
            <a:off x="3736017" y="6541700"/>
            <a:ext cx="1531200" cy="256800"/>
          </a:xfrm>
          <a:prstGeom prst="chevron">
            <a:avLst>
              <a:gd name="adj" fmla="val 50000"/>
            </a:avLst>
          </a:prstGeom>
          <a:solidFill>
            <a:schemeClr val="bg1">
              <a:lumMod val="9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solidFill>
                  <a:schemeClr val="tx1"/>
                </a:solidFill>
                <a:latin typeface="+mj-lt"/>
              </a:rPr>
              <a:t>Company Information</a:t>
            </a:r>
            <a:endParaRPr sz="933" b="1" dirty="0">
              <a:solidFill>
                <a:schemeClr val="tx1"/>
              </a:solidFill>
              <a:latin typeface="+mj-lt"/>
            </a:endParaRPr>
          </a:p>
        </p:txBody>
      </p:sp>
      <p:sp>
        <p:nvSpPr>
          <p:cNvPr id="45" name="Google Shape;89;p17">
            <a:extLst>
              <a:ext uri="{FF2B5EF4-FFF2-40B4-BE49-F238E27FC236}">
                <a16:creationId xmlns:a16="http://schemas.microsoft.com/office/drawing/2014/main" id="{EA807C20-E6BF-4C9B-A158-20A2F1DB0FD6}"/>
              </a:ext>
            </a:extLst>
          </p:cNvPr>
          <p:cNvSpPr/>
          <p:nvPr/>
        </p:nvSpPr>
        <p:spPr>
          <a:xfrm>
            <a:off x="98608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Recommendation</a:t>
            </a:r>
            <a:endParaRPr sz="933" b="1" dirty="0">
              <a:latin typeface="+mj-lt"/>
            </a:endParaRPr>
          </a:p>
        </p:txBody>
      </p:sp>
    </p:spTree>
    <p:extLst>
      <p:ext uri="{BB962C8B-B14F-4D97-AF65-F5344CB8AC3E}">
        <p14:creationId xmlns:p14="http://schemas.microsoft.com/office/powerpoint/2010/main" val="21451085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5" name="Google Shape;155;p20"/>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pPr lvl="0"/>
            <a:r>
              <a:rPr lang="en-CA" sz="2667" b="1" dirty="0">
                <a:ea typeface="Times New Roman"/>
                <a:cs typeface="Times New Roman"/>
                <a:sym typeface="Times New Roman"/>
              </a:rPr>
              <a:t>Value of Content</a:t>
            </a:r>
            <a:endParaRPr lang="en-CA" sz="2667" dirty="0"/>
          </a:p>
        </p:txBody>
      </p:sp>
      <p:cxnSp>
        <p:nvCxnSpPr>
          <p:cNvPr id="156" name="Google Shape;156;p20"/>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sp>
        <p:nvSpPr>
          <p:cNvPr id="31" name="Google Shape;82;p17">
            <a:extLst>
              <a:ext uri="{FF2B5EF4-FFF2-40B4-BE49-F238E27FC236}">
                <a16:creationId xmlns:a16="http://schemas.microsoft.com/office/drawing/2014/main" id="{C640CE33-7FC1-4B32-A07F-8994F4BD5E26}"/>
              </a:ext>
            </a:extLst>
          </p:cNvPr>
          <p:cNvSpPr/>
          <p:nvPr/>
        </p:nvSpPr>
        <p:spPr>
          <a:xfrm>
            <a:off x="0" y="6482300"/>
            <a:ext cx="12192000" cy="375600"/>
          </a:xfrm>
          <a:prstGeom prst="rect">
            <a:avLst/>
          </a:prstGeom>
          <a:solidFill>
            <a:srgbClr val="BF3136"/>
          </a:solidFill>
          <a:ln>
            <a:noFill/>
          </a:ln>
        </p:spPr>
        <p:txBody>
          <a:bodyPr spcFirstLastPara="1" wrap="square" lIns="121900" tIns="121900" rIns="121900" bIns="121900" anchor="ctr" anchorCtr="0">
            <a:noAutofit/>
          </a:bodyPr>
          <a:lstStyle/>
          <a:p>
            <a:endParaRPr sz="1867"/>
          </a:p>
        </p:txBody>
      </p:sp>
      <p:pic>
        <p:nvPicPr>
          <p:cNvPr id="18" name="Content Placeholder 4" descr="Background pattern&#10;&#10;Description automatically generated">
            <a:extLst>
              <a:ext uri="{FF2B5EF4-FFF2-40B4-BE49-F238E27FC236}">
                <a16:creationId xmlns:a16="http://schemas.microsoft.com/office/drawing/2014/main" id="{464B4618-232D-45C1-9590-7288CA33B5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7477" y="1698400"/>
            <a:ext cx="9457047" cy="2951360"/>
          </a:xfrm>
          <a:prstGeom prst="rect">
            <a:avLst/>
          </a:prstGeom>
          <a:noFill/>
          <a:ln>
            <a:noFill/>
          </a:ln>
        </p:spPr>
      </p:pic>
      <p:sp>
        <p:nvSpPr>
          <p:cNvPr id="20" name="Google Shape;82;p17">
            <a:extLst>
              <a:ext uri="{FF2B5EF4-FFF2-40B4-BE49-F238E27FC236}">
                <a16:creationId xmlns:a16="http://schemas.microsoft.com/office/drawing/2014/main" id="{733EEB81-0817-47DB-BFF5-16B4BB24EBF5}"/>
              </a:ext>
            </a:extLst>
          </p:cNvPr>
          <p:cNvSpPr/>
          <p:nvPr/>
        </p:nvSpPr>
        <p:spPr>
          <a:xfrm>
            <a:off x="0" y="6482300"/>
            <a:ext cx="12192000" cy="375600"/>
          </a:xfrm>
          <a:prstGeom prst="rect">
            <a:avLst/>
          </a:prstGeom>
          <a:solidFill>
            <a:srgbClr val="BF3136"/>
          </a:solidFill>
          <a:ln>
            <a:noFill/>
          </a:ln>
        </p:spPr>
        <p:txBody>
          <a:bodyPr spcFirstLastPara="1" wrap="square" lIns="121900" tIns="121900" rIns="121900" bIns="121900" anchor="ctr" anchorCtr="0">
            <a:noAutofit/>
          </a:bodyPr>
          <a:lstStyle/>
          <a:p>
            <a:endParaRPr sz="1867">
              <a:latin typeface="+mj-lt"/>
            </a:endParaRPr>
          </a:p>
        </p:txBody>
      </p:sp>
      <p:sp>
        <p:nvSpPr>
          <p:cNvPr id="22" name="Google Shape;83;p17">
            <a:extLst>
              <a:ext uri="{FF2B5EF4-FFF2-40B4-BE49-F238E27FC236}">
                <a16:creationId xmlns:a16="http://schemas.microsoft.com/office/drawing/2014/main" id="{F6B8B44F-DCEB-437C-85CD-5996A7FD384A}"/>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solidFill>
                  <a:schemeClr val="tx1"/>
                </a:solidFill>
                <a:latin typeface="+mj-lt"/>
              </a:rPr>
              <a:t>O</a:t>
            </a:r>
            <a:r>
              <a:rPr lang="en-CA" sz="933" b="1" dirty="0" err="1">
                <a:solidFill>
                  <a:schemeClr val="tx1"/>
                </a:solidFill>
                <a:latin typeface="+mj-lt"/>
              </a:rPr>
              <a:t>verview</a:t>
            </a:r>
            <a:endParaRPr sz="933" b="1" dirty="0">
              <a:solidFill>
                <a:schemeClr val="tx1"/>
              </a:solidFill>
              <a:latin typeface="+mj-lt"/>
            </a:endParaRPr>
          </a:p>
        </p:txBody>
      </p:sp>
      <p:sp>
        <p:nvSpPr>
          <p:cNvPr id="24" name="Google Shape;84;p17">
            <a:extLst>
              <a:ext uri="{FF2B5EF4-FFF2-40B4-BE49-F238E27FC236}">
                <a16:creationId xmlns:a16="http://schemas.microsoft.com/office/drawing/2014/main" id="{C77761AD-7F66-4DCC-A655-1085A1227D98}"/>
              </a:ext>
            </a:extLst>
          </p:cNvPr>
          <p:cNvSpPr/>
          <p:nvPr/>
        </p:nvSpPr>
        <p:spPr>
          <a:xfrm>
            <a:off x="22048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latin typeface="+mj-lt"/>
              </a:rPr>
              <a:t>S</a:t>
            </a:r>
            <a:r>
              <a:rPr lang="en-CA" sz="933" b="1" dirty="0">
                <a:latin typeface="+mj-lt"/>
              </a:rPr>
              <a:t>tock Performance</a:t>
            </a:r>
            <a:endParaRPr sz="933" b="1" dirty="0">
              <a:latin typeface="+mj-lt"/>
            </a:endParaRPr>
          </a:p>
        </p:txBody>
      </p:sp>
      <p:sp>
        <p:nvSpPr>
          <p:cNvPr id="25" name="Google Shape;85;p17">
            <a:extLst>
              <a:ext uri="{FF2B5EF4-FFF2-40B4-BE49-F238E27FC236}">
                <a16:creationId xmlns:a16="http://schemas.microsoft.com/office/drawing/2014/main" id="{67060EF5-D4B9-4934-8341-100820A28C0F}"/>
              </a:ext>
            </a:extLst>
          </p:cNvPr>
          <p:cNvSpPr/>
          <p:nvPr/>
        </p:nvSpPr>
        <p:spPr>
          <a:xfrm>
            <a:off x="5267233" y="6541700"/>
            <a:ext cx="1531200" cy="256800"/>
          </a:xfrm>
          <a:prstGeom prst="chevron">
            <a:avLst>
              <a:gd name="adj" fmla="val 50000"/>
            </a:avLst>
          </a:prstGeom>
          <a:solidFill>
            <a:schemeClr val="tx1">
              <a:lumMod val="65000"/>
              <a:lumOff val="3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solidFill>
                  <a:schemeClr val="bg1"/>
                </a:solidFill>
                <a:latin typeface="+mj-lt"/>
              </a:rPr>
              <a:t>Strategy</a:t>
            </a:r>
            <a:endParaRPr sz="933" b="1" dirty="0">
              <a:solidFill>
                <a:schemeClr val="bg1"/>
              </a:solidFill>
              <a:latin typeface="+mj-lt"/>
            </a:endParaRPr>
          </a:p>
        </p:txBody>
      </p:sp>
      <p:sp>
        <p:nvSpPr>
          <p:cNvPr id="26" name="Google Shape;86;p17">
            <a:extLst>
              <a:ext uri="{FF2B5EF4-FFF2-40B4-BE49-F238E27FC236}">
                <a16:creationId xmlns:a16="http://schemas.microsoft.com/office/drawing/2014/main" id="{3AFD2DB7-EE72-4A0F-954A-8FAA801D4BED}"/>
              </a:ext>
            </a:extLst>
          </p:cNvPr>
          <p:cNvSpPr/>
          <p:nvPr/>
        </p:nvSpPr>
        <p:spPr>
          <a:xfrm>
            <a:off x="67984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Leadership Team</a:t>
            </a:r>
            <a:endParaRPr sz="933" b="1" dirty="0">
              <a:latin typeface="+mj-lt"/>
            </a:endParaRPr>
          </a:p>
        </p:txBody>
      </p:sp>
      <p:sp>
        <p:nvSpPr>
          <p:cNvPr id="27" name="Google Shape;87;p17">
            <a:extLst>
              <a:ext uri="{FF2B5EF4-FFF2-40B4-BE49-F238E27FC236}">
                <a16:creationId xmlns:a16="http://schemas.microsoft.com/office/drawing/2014/main" id="{45E51BF3-29C2-4F95-92C1-ADC6B9F21BA4}"/>
              </a:ext>
            </a:extLst>
          </p:cNvPr>
          <p:cNvSpPr/>
          <p:nvPr/>
        </p:nvSpPr>
        <p:spPr>
          <a:xfrm>
            <a:off x="83296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Financials</a:t>
            </a:r>
            <a:endParaRPr sz="933" b="1" dirty="0">
              <a:latin typeface="+mj-lt"/>
            </a:endParaRPr>
          </a:p>
        </p:txBody>
      </p:sp>
      <p:sp>
        <p:nvSpPr>
          <p:cNvPr id="28" name="Google Shape;88;p17">
            <a:extLst>
              <a:ext uri="{FF2B5EF4-FFF2-40B4-BE49-F238E27FC236}">
                <a16:creationId xmlns:a16="http://schemas.microsoft.com/office/drawing/2014/main" id="{0AED98F2-4F3C-4A12-8A37-F7755F9EF918}"/>
              </a:ext>
            </a:extLst>
          </p:cNvPr>
          <p:cNvSpPr/>
          <p:nvPr/>
        </p:nvSpPr>
        <p:spPr>
          <a:xfrm>
            <a:off x="3736017" y="6541700"/>
            <a:ext cx="1531200" cy="256800"/>
          </a:xfrm>
          <a:prstGeom prst="chevron">
            <a:avLst>
              <a:gd name="adj" fmla="val 50000"/>
            </a:avLst>
          </a:prstGeom>
          <a:solidFill>
            <a:schemeClr val="bg1">
              <a:lumMod val="9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solidFill>
                  <a:schemeClr val="tx1"/>
                </a:solidFill>
                <a:latin typeface="+mj-lt"/>
              </a:rPr>
              <a:t>Company Information</a:t>
            </a:r>
            <a:endParaRPr sz="933" b="1" dirty="0">
              <a:solidFill>
                <a:schemeClr val="tx1"/>
              </a:solidFill>
              <a:latin typeface="+mj-lt"/>
            </a:endParaRPr>
          </a:p>
        </p:txBody>
      </p:sp>
      <p:sp>
        <p:nvSpPr>
          <p:cNvPr id="29" name="Google Shape;89;p17">
            <a:extLst>
              <a:ext uri="{FF2B5EF4-FFF2-40B4-BE49-F238E27FC236}">
                <a16:creationId xmlns:a16="http://schemas.microsoft.com/office/drawing/2014/main" id="{FBC4E71E-AFA7-499F-AE5E-B87197B60C3B}"/>
              </a:ext>
            </a:extLst>
          </p:cNvPr>
          <p:cNvSpPr/>
          <p:nvPr/>
        </p:nvSpPr>
        <p:spPr>
          <a:xfrm>
            <a:off x="98608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Recommendation</a:t>
            </a:r>
            <a:endParaRPr sz="933" b="1" dirty="0">
              <a:latin typeface="+mj-lt"/>
            </a:endParaRPr>
          </a:p>
        </p:txBody>
      </p:sp>
      <p:sp>
        <p:nvSpPr>
          <p:cNvPr id="14" name="Rectangle 13">
            <a:extLst>
              <a:ext uri="{FF2B5EF4-FFF2-40B4-BE49-F238E27FC236}">
                <a16:creationId xmlns:a16="http://schemas.microsoft.com/office/drawing/2014/main" id="{47D1DFE9-8850-4141-894F-5A5286D96C07}"/>
              </a:ext>
            </a:extLst>
          </p:cNvPr>
          <p:cNvSpPr/>
          <p:nvPr/>
        </p:nvSpPr>
        <p:spPr>
          <a:xfrm>
            <a:off x="7907131" y="4295148"/>
            <a:ext cx="2807651" cy="25620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67"/>
          </a:p>
        </p:txBody>
      </p:sp>
    </p:spTree>
    <p:extLst>
      <p:ext uri="{BB962C8B-B14F-4D97-AF65-F5344CB8AC3E}">
        <p14:creationId xmlns:p14="http://schemas.microsoft.com/office/powerpoint/2010/main" val="18361546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5" name="Google Shape;155;p20"/>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pPr lvl="0"/>
            <a:r>
              <a:rPr lang="en-US" sz="2667" b="1" dirty="0">
                <a:cs typeface="Times New Roman"/>
                <a:sym typeface="Times New Roman"/>
              </a:rPr>
              <a:t>COVID Impact - NFLX Demonstrates Strong Growth in APAC</a:t>
            </a:r>
            <a:endParaRPr lang="en-CA" sz="2667" dirty="0"/>
          </a:p>
        </p:txBody>
      </p:sp>
      <p:cxnSp>
        <p:nvCxnSpPr>
          <p:cNvPr id="156" name="Google Shape;156;p20"/>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pic>
        <p:nvPicPr>
          <p:cNvPr id="14" name="Picture 13" descr="Graphical user interface, application, table&#10;&#10;Description automatically generated">
            <a:extLst>
              <a:ext uri="{FF2B5EF4-FFF2-40B4-BE49-F238E27FC236}">
                <a16:creationId xmlns:a16="http://schemas.microsoft.com/office/drawing/2014/main" id="{E86FE1EF-04AD-4429-9C49-685E3D9ACA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839" y="1159867"/>
            <a:ext cx="10221988" cy="5015248"/>
          </a:xfrm>
          <a:prstGeom prst="rect">
            <a:avLst/>
          </a:prstGeom>
        </p:spPr>
      </p:pic>
      <p:sp>
        <p:nvSpPr>
          <p:cNvPr id="25" name="Google Shape;82;p17">
            <a:extLst>
              <a:ext uri="{FF2B5EF4-FFF2-40B4-BE49-F238E27FC236}">
                <a16:creationId xmlns:a16="http://schemas.microsoft.com/office/drawing/2014/main" id="{5B5B6845-5812-4804-A5A3-0E69649229A4}"/>
              </a:ext>
            </a:extLst>
          </p:cNvPr>
          <p:cNvSpPr/>
          <p:nvPr/>
        </p:nvSpPr>
        <p:spPr>
          <a:xfrm>
            <a:off x="0" y="6482300"/>
            <a:ext cx="12192000" cy="375600"/>
          </a:xfrm>
          <a:prstGeom prst="rect">
            <a:avLst/>
          </a:prstGeom>
          <a:solidFill>
            <a:srgbClr val="BF3136"/>
          </a:solidFill>
          <a:ln>
            <a:noFill/>
          </a:ln>
        </p:spPr>
        <p:txBody>
          <a:bodyPr spcFirstLastPara="1" wrap="square" lIns="121900" tIns="121900" rIns="121900" bIns="121900" anchor="ctr" anchorCtr="0">
            <a:noAutofit/>
          </a:bodyPr>
          <a:lstStyle/>
          <a:p>
            <a:endParaRPr sz="1867">
              <a:latin typeface="+mj-lt"/>
            </a:endParaRPr>
          </a:p>
        </p:txBody>
      </p:sp>
      <p:sp>
        <p:nvSpPr>
          <p:cNvPr id="26" name="Google Shape;83;p17">
            <a:extLst>
              <a:ext uri="{FF2B5EF4-FFF2-40B4-BE49-F238E27FC236}">
                <a16:creationId xmlns:a16="http://schemas.microsoft.com/office/drawing/2014/main" id="{16B85454-98E3-4D7C-BB06-133B6E30BECD}"/>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solidFill>
                  <a:schemeClr val="tx1"/>
                </a:solidFill>
                <a:latin typeface="+mj-lt"/>
              </a:rPr>
              <a:t>O</a:t>
            </a:r>
            <a:r>
              <a:rPr lang="en-CA" sz="933" b="1" dirty="0" err="1">
                <a:solidFill>
                  <a:schemeClr val="tx1"/>
                </a:solidFill>
                <a:latin typeface="+mj-lt"/>
              </a:rPr>
              <a:t>verview</a:t>
            </a:r>
            <a:endParaRPr sz="933" b="1" dirty="0">
              <a:solidFill>
                <a:schemeClr val="tx1"/>
              </a:solidFill>
              <a:latin typeface="+mj-lt"/>
            </a:endParaRPr>
          </a:p>
        </p:txBody>
      </p:sp>
      <p:sp>
        <p:nvSpPr>
          <p:cNvPr id="27" name="Google Shape;84;p17">
            <a:extLst>
              <a:ext uri="{FF2B5EF4-FFF2-40B4-BE49-F238E27FC236}">
                <a16:creationId xmlns:a16="http://schemas.microsoft.com/office/drawing/2014/main" id="{69DBBFFA-3188-4AE6-8654-536A033241A5}"/>
              </a:ext>
            </a:extLst>
          </p:cNvPr>
          <p:cNvSpPr/>
          <p:nvPr/>
        </p:nvSpPr>
        <p:spPr>
          <a:xfrm>
            <a:off x="22048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latin typeface="+mj-lt"/>
              </a:rPr>
              <a:t>S</a:t>
            </a:r>
            <a:r>
              <a:rPr lang="en-CA" sz="933" b="1" dirty="0">
                <a:latin typeface="+mj-lt"/>
              </a:rPr>
              <a:t>tock Performance</a:t>
            </a:r>
            <a:endParaRPr sz="933" b="1" dirty="0">
              <a:latin typeface="+mj-lt"/>
            </a:endParaRPr>
          </a:p>
        </p:txBody>
      </p:sp>
      <p:sp>
        <p:nvSpPr>
          <p:cNvPr id="28" name="Google Shape;85;p17">
            <a:extLst>
              <a:ext uri="{FF2B5EF4-FFF2-40B4-BE49-F238E27FC236}">
                <a16:creationId xmlns:a16="http://schemas.microsoft.com/office/drawing/2014/main" id="{0B82D675-640E-4168-82E3-2A3B9097EC64}"/>
              </a:ext>
            </a:extLst>
          </p:cNvPr>
          <p:cNvSpPr/>
          <p:nvPr/>
        </p:nvSpPr>
        <p:spPr>
          <a:xfrm>
            <a:off x="5267233" y="6541700"/>
            <a:ext cx="1531200" cy="256800"/>
          </a:xfrm>
          <a:prstGeom prst="chevron">
            <a:avLst>
              <a:gd name="adj" fmla="val 50000"/>
            </a:avLst>
          </a:prstGeom>
          <a:solidFill>
            <a:schemeClr val="tx1">
              <a:lumMod val="65000"/>
              <a:lumOff val="3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solidFill>
                  <a:schemeClr val="bg1"/>
                </a:solidFill>
                <a:latin typeface="+mj-lt"/>
              </a:rPr>
              <a:t>Strategy</a:t>
            </a:r>
            <a:endParaRPr sz="933" b="1" dirty="0">
              <a:solidFill>
                <a:schemeClr val="bg1"/>
              </a:solidFill>
              <a:latin typeface="+mj-lt"/>
            </a:endParaRPr>
          </a:p>
        </p:txBody>
      </p:sp>
      <p:sp>
        <p:nvSpPr>
          <p:cNvPr id="29" name="Google Shape;86;p17">
            <a:extLst>
              <a:ext uri="{FF2B5EF4-FFF2-40B4-BE49-F238E27FC236}">
                <a16:creationId xmlns:a16="http://schemas.microsoft.com/office/drawing/2014/main" id="{F471C267-A20F-4DEB-8DBC-4987A83FDE39}"/>
              </a:ext>
            </a:extLst>
          </p:cNvPr>
          <p:cNvSpPr/>
          <p:nvPr/>
        </p:nvSpPr>
        <p:spPr>
          <a:xfrm>
            <a:off x="67984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Leadership Team</a:t>
            </a:r>
            <a:endParaRPr sz="933" b="1" dirty="0">
              <a:latin typeface="+mj-lt"/>
            </a:endParaRPr>
          </a:p>
        </p:txBody>
      </p:sp>
      <p:sp>
        <p:nvSpPr>
          <p:cNvPr id="30" name="Google Shape;87;p17">
            <a:extLst>
              <a:ext uri="{FF2B5EF4-FFF2-40B4-BE49-F238E27FC236}">
                <a16:creationId xmlns:a16="http://schemas.microsoft.com/office/drawing/2014/main" id="{F0117082-3961-4DA4-B8A9-8A7516748917}"/>
              </a:ext>
            </a:extLst>
          </p:cNvPr>
          <p:cNvSpPr/>
          <p:nvPr/>
        </p:nvSpPr>
        <p:spPr>
          <a:xfrm>
            <a:off x="83296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Financials</a:t>
            </a:r>
            <a:endParaRPr sz="933" b="1" dirty="0">
              <a:latin typeface="+mj-lt"/>
            </a:endParaRPr>
          </a:p>
        </p:txBody>
      </p:sp>
      <p:sp>
        <p:nvSpPr>
          <p:cNvPr id="39" name="Google Shape;88;p17">
            <a:extLst>
              <a:ext uri="{FF2B5EF4-FFF2-40B4-BE49-F238E27FC236}">
                <a16:creationId xmlns:a16="http://schemas.microsoft.com/office/drawing/2014/main" id="{57D67928-F63A-4B0F-B39C-9E9CE50CF686}"/>
              </a:ext>
            </a:extLst>
          </p:cNvPr>
          <p:cNvSpPr/>
          <p:nvPr/>
        </p:nvSpPr>
        <p:spPr>
          <a:xfrm>
            <a:off x="3736017" y="6541700"/>
            <a:ext cx="1531200" cy="256800"/>
          </a:xfrm>
          <a:prstGeom prst="chevron">
            <a:avLst>
              <a:gd name="adj" fmla="val 50000"/>
            </a:avLst>
          </a:prstGeom>
          <a:solidFill>
            <a:schemeClr val="bg1">
              <a:lumMod val="9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solidFill>
                  <a:schemeClr val="tx1"/>
                </a:solidFill>
                <a:latin typeface="+mj-lt"/>
              </a:rPr>
              <a:t>Company Information</a:t>
            </a:r>
            <a:endParaRPr sz="933" b="1" dirty="0">
              <a:solidFill>
                <a:schemeClr val="tx1"/>
              </a:solidFill>
              <a:latin typeface="+mj-lt"/>
            </a:endParaRPr>
          </a:p>
        </p:txBody>
      </p:sp>
      <p:sp>
        <p:nvSpPr>
          <p:cNvPr id="40" name="Google Shape;89;p17">
            <a:extLst>
              <a:ext uri="{FF2B5EF4-FFF2-40B4-BE49-F238E27FC236}">
                <a16:creationId xmlns:a16="http://schemas.microsoft.com/office/drawing/2014/main" id="{8399D87D-FC4D-4955-AF6B-92B89FA213C3}"/>
              </a:ext>
            </a:extLst>
          </p:cNvPr>
          <p:cNvSpPr/>
          <p:nvPr/>
        </p:nvSpPr>
        <p:spPr>
          <a:xfrm>
            <a:off x="98608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Recommendation</a:t>
            </a:r>
            <a:endParaRPr sz="933" b="1" dirty="0">
              <a:latin typeface="+mj-lt"/>
            </a:endParaRPr>
          </a:p>
        </p:txBody>
      </p:sp>
      <p:sp>
        <p:nvSpPr>
          <p:cNvPr id="13" name="Rectangle 12">
            <a:extLst>
              <a:ext uri="{FF2B5EF4-FFF2-40B4-BE49-F238E27FC236}">
                <a16:creationId xmlns:a16="http://schemas.microsoft.com/office/drawing/2014/main" id="{9EC74CC6-7357-4A89-9EB6-F596C7A084BE}"/>
              </a:ext>
            </a:extLst>
          </p:cNvPr>
          <p:cNvSpPr/>
          <p:nvPr/>
        </p:nvSpPr>
        <p:spPr>
          <a:xfrm>
            <a:off x="6520071" y="4947478"/>
            <a:ext cx="4444040" cy="25620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67"/>
          </a:p>
        </p:txBody>
      </p:sp>
    </p:spTree>
    <p:extLst>
      <p:ext uri="{BB962C8B-B14F-4D97-AF65-F5344CB8AC3E}">
        <p14:creationId xmlns:p14="http://schemas.microsoft.com/office/powerpoint/2010/main" val="29585845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5" name="Google Shape;155;p20"/>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pPr lvl="0"/>
            <a:r>
              <a:rPr lang="en-US" sz="2667" b="1" dirty="0">
                <a:cs typeface="Times New Roman"/>
                <a:sym typeface="Times New Roman"/>
              </a:rPr>
              <a:t>The APAC Ceiling</a:t>
            </a:r>
            <a:endParaRPr lang="en-CA" sz="2667" dirty="0"/>
          </a:p>
        </p:txBody>
      </p:sp>
      <p:cxnSp>
        <p:nvCxnSpPr>
          <p:cNvPr id="156" name="Google Shape;156;p20"/>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sp>
        <p:nvSpPr>
          <p:cNvPr id="21" name="Google Shape;82;p17">
            <a:extLst>
              <a:ext uri="{FF2B5EF4-FFF2-40B4-BE49-F238E27FC236}">
                <a16:creationId xmlns:a16="http://schemas.microsoft.com/office/drawing/2014/main" id="{7F354C96-9C77-4A5C-A1BE-EF1489D582FB}"/>
              </a:ext>
            </a:extLst>
          </p:cNvPr>
          <p:cNvSpPr/>
          <p:nvPr/>
        </p:nvSpPr>
        <p:spPr>
          <a:xfrm>
            <a:off x="0" y="6482300"/>
            <a:ext cx="12192000" cy="375600"/>
          </a:xfrm>
          <a:prstGeom prst="rect">
            <a:avLst/>
          </a:prstGeom>
          <a:solidFill>
            <a:srgbClr val="BF3136"/>
          </a:solidFill>
          <a:ln>
            <a:noFill/>
          </a:ln>
        </p:spPr>
        <p:txBody>
          <a:bodyPr spcFirstLastPara="1" wrap="square" lIns="121900" tIns="121900" rIns="121900" bIns="121900" anchor="ctr" anchorCtr="0">
            <a:noAutofit/>
          </a:bodyPr>
          <a:lstStyle/>
          <a:p>
            <a:endParaRPr sz="1867">
              <a:latin typeface="+mj-lt"/>
            </a:endParaRPr>
          </a:p>
        </p:txBody>
      </p:sp>
      <p:sp>
        <p:nvSpPr>
          <p:cNvPr id="22" name="Google Shape;83;p17">
            <a:extLst>
              <a:ext uri="{FF2B5EF4-FFF2-40B4-BE49-F238E27FC236}">
                <a16:creationId xmlns:a16="http://schemas.microsoft.com/office/drawing/2014/main" id="{4B992842-F27A-405C-B1F4-25E890A223AC}"/>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solidFill>
                  <a:schemeClr val="tx1"/>
                </a:solidFill>
                <a:latin typeface="+mj-lt"/>
              </a:rPr>
              <a:t>O</a:t>
            </a:r>
            <a:r>
              <a:rPr lang="en-CA" sz="933" b="1" dirty="0" err="1">
                <a:solidFill>
                  <a:schemeClr val="tx1"/>
                </a:solidFill>
                <a:latin typeface="+mj-lt"/>
              </a:rPr>
              <a:t>verview</a:t>
            </a:r>
            <a:endParaRPr sz="933" b="1" dirty="0">
              <a:solidFill>
                <a:schemeClr val="tx1"/>
              </a:solidFill>
              <a:latin typeface="+mj-lt"/>
            </a:endParaRPr>
          </a:p>
        </p:txBody>
      </p:sp>
      <p:sp>
        <p:nvSpPr>
          <p:cNvPr id="23" name="Google Shape;84;p17">
            <a:extLst>
              <a:ext uri="{FF2B5EF4-FFF2-40B4-BE49-F238E27FC236}">
                <a16:creationId xmlns:a16="http://schemas.microsoft.com/office/drawing/2014/main" id="{8A6AE75D-0D1B-4764-B383-600F9966135E}"/>
              </a:ext>
            </a:extLst>
          </p:cNvPr>
          <p:cNvSpPr/>
          <p:nvPr/>
        </p:nvSpPr>
        <p:spPr>
          <a:xfrm>
            <a:off x="22048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latin typeface="+mj-lt"/>
              </a:rPr>
              <a:t>S</a:t>
            </a:r>
            <a:r>
              <a:rPr lang="en-CA" sz="933" b="1" dirty="0">
                <a:latin typeface="+mj-lt"/>
              </a:rPr>
              <a:t>tock Performance</a:t>
            </a:r>
            <a:endParaRPr sz="933" b="1" dirty="0">
              <a:latin typeface="+mj-lt"/>
            </a:endParaRPr>
          </a:p>
        </p:txBody>
      </p:sp>
      <p:sp>
        <p:nvSpPr>
          <p:cNvPr id="24" name="Google Shape;85;p17">
            <a:extLst>
              <a:ext uri="{FF2B5EF4-FFF2-40B4-BE49-F238E27FC236}">
                <a16:creationId xmlns:a16="http://schemas.microsoft.com/office/drawing/2014/main" id="{0608C5FE-17C0-4118-B952-55FD2ED563AE}"/>
              </a:ext>
            </a:extLst>
          </p:cNvPr>
          <p:cNvSpPr/>
          <p:nvPr/>
        </p:nvSpPr>
        <p:spPr>
          <a:xfrm>
            <a:off x="5267233" y="6541700"/>
            <a:ext cx="1531200" cy="256800"/>
          </a:xfrm>
          <a:prstGeom prst="chevron">
            <a:avLst>
              <a:gd name="adj" fmla="val 50000"/>
            </a:avLst>
          </a:prstGeom>
          <a:solidFill>
            <a:schemeClr val="tx1">
              <a:lumMod val="65000"/>
              <a:lumOff val="3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solidFill>
                  <a:schemeClr val="bg1"/>
                </a:solidFill>
                <a:latin typeface="+mj-lt"/>
              </a:rPr>
              <a:t>Strategy</a:t>
            </a:r>
            <a:endParaRPr sz="933" b="1" dirty="0">
              <a:solidFill>
                <a:schemeClr val="bg1"/>
              </a:solidFill>
              <a:latin typeface="+mj-lt"/>
            </a:endParaRPr>
          </a:p>
        </p:txBody>
      </p:sp>
      <p:sp>
        <p:nvSpPr>
          <p:cNvPr id="25" name="Google Shape;86;p17">
            <a:extLst>
              <a:ext uri="{FF2B5EF4-FFF2-40B4-BE49-F238E27FC236}">
                <a16:creationId xmlns:a16="http://schemas.microsoft.com/office/drawing/2014/main" id="{59C15617-3FFA-45A6-BA23-9EA439953914}"/>
              </a:ext>
            </a:extLst>
          </p:cNvPr>
          <p:cNvSpPr/>
          <p:nvPr/>
        </p:nvSpPr>
        <p:spPr>
          <a:xfrm>
            <a:off x="67984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Leadership Team</a:t>
            </a:r>
            <a:endParaRPr sz="933" b="1" dirty="0">
              <a:latin typeface="+mj-lt"/>
            </a:endParaRPr>
          </a:p>
        </p:txBody>
      </p:sp>
      <p:sp>
        <p:nvSpPr>
          <p:cNvPr id="27" name="Google Shape;87;p17">
            <a:extLst>
              <a:ext uri="{FF2B5EF4-FFF2-40B4-BE49-F238E27FC236}">
                <a16:creationId xmlns:a16="http://schemas.microsoft.com/office/drawing/2014/main" id="{38F945AA-86B9-448F-9437-64524E7E9495}"/>
              </a:ext>
            </a:extLst>
          </p:cNvPr>
          <p:cNvSpPr/>
          <p:nvPr/>
        </p:nvSpPr>
        <p:spPr>
          <a:xfrm>
            <a:off x="83296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Financials</a:t>
            </a:r>
            <a:endParaRPr sz="933" b="1" dirty="0">
              <a:latin typeface="+mj-lt"/>
            </a:endParaRPr>
          </a:p>
        </p:txBody>
      </p:sp>
      <p:sp>
        <p:nvSpPr>
          <p:cNvPr id="28" name="Google Shape;88;p17">
            <a:extLst>
              <a:ext uri="{FF2B5EF4-FFF2-40B4-BE49-F238E27FC236}">
                <a16:creationId xmlns:a16="http://schemas.microsoft.com/office/drawing/2014/main" id="{6C778503-2265-4797-9126-E9A8DC8E6359}"/>
              </a:ext>
            </a:extLst>
          </p:cNvPr>
          <p:cNvSpPr/>
          <p:nvPr/>
        </p:nvSpPr>
        <p:spPr>
          <a:xfrm>
            <a:off x="3736017" y="6541700"/>
            <a:ext cx="1531200" cy="256800"/>
          </a:xfrm>
          <a:prstGeom prst="chevron">
            <a:avLst>
              <a:gd name="adj" fmla="val 50000"/>
            </a:avLst>
          </a:prstGeom>
          <a:solidFill>
            <a:schemeClr val="bg1">
              <a:lumMod val="9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solidFill>
                  <a:schemeClr val="tx1"/>
                </a:solidFill>
                <a:latin typeface="+mj-lt"/>
              </a:rPr>
              <a:t>Company Information</a:t>
            </a:r>
            <a:endParaRPr sz="933" b="1" dirty="0">
              <a:solidFill>
                <a:schemeClr val="tx1"/>
              </a:solidFill>
              <a:latin typeface="+mj-lt"/>
            </a:endParaRPr>
          </a:p>
        </p:txBody>
      </p:sp>
      <p:sp>
        <p:nvSpPr>
          <p:cNvPr id="29" name="Google Shape;89;p17">
            <a:extLst>
              <a:ext uri="{FF2B5EF4-FFF2-40B4-BE49-F238E27FC236}">
                <a16:creationId xmlns:a16="http://schemas.microsoft.com/office/drawing/2014/main" id="{39F0BA1C-907D-43EA-8ED5-860C57C8366C}"/>
              </a:ext>
            </a:extLst>
          </p:cNvPr>
          <p:cNvSpPr/>
          <p:nvPr/>
        </p:nvSpPr>
        <p:spPr>
          <a:xfrm>
            <a:off x="98608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Recommendation</a:t>
            </a:r>
            <a:endParaRPr sz="933" b="1" dirty="0">
              <a:latin typeface="+mj-lt"/>
            </a:endParaRPr>
          </a:p>
        </p:txBody>
      </p:sp>
      <p:sp>
        <p:nvSpPr>
          <p:cNvPr id="2" name="TextBox 1">
            <a:extLst>
              <a:ext uri="{FF2B5EF4-FFF2-40B4-BE49-F238E27FC236}">
                <a16:creationId xmlns:a16="http://schemas.microsoft.com/office/drawing/2014/main" id="{12074B17-10D0-4E33-A1A9-4932CAC86395}"/>
              </a:ext>
            </a:extLst>
          </p:cNvPr>
          <p:cNvSpPr txBox="1"/>
          <p:nvPr/>
        </p:nvSpPr>
        <p:spPr>
          <a:xfrm>
            <a:off x="684293" y="1816808"/>
            <a:ext cx="4873811" cy="2411366"/>
          </a:xfrm>
          <a:prstGeom prst="rect">
            <a:avLst/>
          </a:prstGeom>
          <a:noFill/>
        </p:spPr>
        <p:txBody>
          <a:bodyPr wrap="square" rtlCol="0">
            <a:spAutoFit/>
          </a:bodyPr>
          <a:lstStyle/>
          <a:p>
            <a:pPr marL="380990" indent="-380990">
              <a:spcAft>
                <a:spcPts val="800"/>
              </a:spcAft>
              <a:buFont typeface="Arial" panose="020B0604020202020204" pitchFamily="34" charset="0"/>
              <a:buChar char="•"/>
            </a:pPr>
            <a:r>
              <a:rPr lang="en-US" sz="1867" dirty="0"/>
              <a:t>Mobile-centric market</a:t>
            </a:r>
          </a:p>
          <a:p>
            <a:pPr marL="715415" lvl="1" indent="-380990">
              <a:spcAft>
                <a:spcPts val="800"/>
              </a:spcAft>
              <a:buFont typeface="Wingdings" panose="05000000000000000000" pitchFamily="2" charset="2"/>
              <a:buChar char="§"/>
              <a:tabLst>
                <a:tab pos="715415" algn="l"/>
              </a:tabLst>
            </a:pPr>
            <a:r>
              <a:rPr lang="en-US" sz="1867" dirty="0"/>
              <a:t>Lower-cost subscription fees</a:t>
            </a:r>
          </a:p>
          <a:p>
            <a:pPr marL="380990" indent="-380990">
              <a:spcAft>
                <a:spcPts val="800"/>
              </a:spcAft>
              <a:buFont typeface="Arial" panose="020B0604020202020204" pitchFamily="34" charset="0"/>
              <a:buChar char="•"/>
            </a:pPr>
            <a:r>
              <a:rPr lang="en-US" sz="1867" dirty="0"/>
              <a:t>Not a lot of people have access to technology with enough bandwidth except for their phone</a:t>
            </a:r>
          </a:p>
          <a:p>
            <a:pPr marL="380990" indent="-380990">
              <a:spcAft>
                <a:spcPts val="800"/>
              </a:spcAft>
              <a:buFont typeface="Arial" panose="020B0604020202020204" pitchFamily="34" charset="0"/>
              <a:buChar char="•"/>
            </a:pPr>
            <a:r>
              <a:rPr lang="en-US" sz="1867" dirty="0"/>
              <a:t>Japan and Korea have some of the best internet speeds in the world</a:t>
            </a:r>
          </a:p>
        </p:txBody>
      </p:sp>
      <p:sp>
        <p:nvSpPr>
          <p:cNvPr id="13" name="Google Shape;180;p21">
            <a:extLst>
              <a:ext uri="{FF2B5EF4-FFF2-40B4-BE49-F238E27FC236}">
                <a16:creationId xmlns:a16="http://schemas.microsoft.com/office/drawing/2014/main" id="{9CB04347-2A4B-43FC-B6C8-50B5827963E7}"/>
              </a:ext>
            </a:extLst>
          </p:cNvPr>
          <p:cNvSpPr/>
          <p:nvPr/>
        </p:nvSpPr>
        <p:spPr>
          <a:xfrm>
            <a:off x="740502" y="1284990"/>
            <a:ext cx="4834609" cy="306753"/>
          </a:xfrm>
          <a:prstGeom prst="rect">
            <a:avLst/>
          </a:prstGeom>
          <a:solidFill>
            <a:srgbClr val="BF3136"/>
          </a:solidFill>
          <a:ln w="9525" cap="flat" cmpd="sng">
            <a:solidFill>
              <a:srgbClr val="BF3136"/>
            </a:solidFill>
            <a:prstDash val="solid"/>
            <a:round/>
            <a:headEnd type="none" w="sm" len="sm"/>
            <a:tailEnd type="none" w="sm" len="sm"/>
          </a:ln>
        </p:spPr>
        <p:txBody>
          <a:bodyPr spcFirstLastPara="1" wrap="square" lIns="121900" tIns="121900" rIns="121900" bIns="121900" anchor="ctr" anchorCtr="0">
            <a:noAutofit/>
          </a:bodyPr>
          <a:lstStyle/>
          <a:p>
            <a:pPr algn="ctr"/>
            <a:r>
              <a:rPr lang="en-US" sz="1867" b="1" dirty="0">
                <a:solidFill>
                  <a:srgbClr val="FFFFFF"/>
                </a:solidFill>
                <a:latin typeface="+mj-lt"/>
                <a:ea typeface="Times New Roman"/>
                <a:cs typeface="Times New Roman"/>
                <a:sym typeface="Times New Roman"/>
              </a:rPr>
              <a:t>Technological Limitations</a:t>
            </a:r>
            <a:endParaRPr sz="1867" b="1" dirty="0">
              <a:solidFill>
                <a:srgbClr val="FFFFFF"/>
              </a:solidFill>
              <a:latin typeface="+mj-lt"/>
              <a:ea typeface="Times New Roman"/>
              <a:cs typeface="Times New Roman"/>
              <a:sym typeface="Times New Roman"/>
            </a:endParaRPr>
          </a:p>
        </p:txBody>
      </p:sp>
      <p:sp>
        <p:nvSpPr>
          <p:cNvPr id="14" name="TextBox 13">
            <a:extLst>
              <a:ext uri="{FF2B5EF4-FFF2-40B4-BE49-F238E27FC236}">
                <a16:creationId xmlns:a16="http://schemas.microsoft.com/office/drawing/2014/main" id="{A6BAB318-709C-4463-ACFC-5B0641A451DE}"/>
              </a:ext>
            </a:extLst>
          </p:cNvPr>
          <p:cNvSpPr txBox="1"/>
          <p:nvPr/>
        </p:nvSpPr>
        <p:spPr>
          <a:xfrm>
            <a:off x="6466693" y="1816809"/>
            <a:ext cx="4834609" cy="2513958"/>
          </a:xfrm>
          <a:prstGeom prst="rect">
            <a:avLst/>
          </a:prstGeom>
          <a:noFill/>
        </p:spPr>
        <p:txBody>
          <a:bodyPr wrap="square" rtlCol="0">
            <a:spAutoFit/>
          </a:bodyPr>
          <a:lstStyle/>
          <a:p>
            <a:pPr marL="380990" indent="-380990">
              <a:spcAft>
                <a:spcPts val="800"/>
              </a:spcAft>
              <a:buFont typeface="Arial" panose="020B0604020202020204" pitchFamily="34" charset="0"/>
              <a:buChar char="•"/>
            </a:pPr>
            <a:r>
              <a:rPr lang="en-US" sz="1867" dirty="0"/>
              <a:t>Intense competition specializing in localized content</a:t>
            </a:r>
          </a:p>
          <a:p>
            <a:pPr marL="380990" lvl="2" indent="-380990">
              <a:spcAft>
                <a:spcPts val="800"/>
              </a:spcAft>
              <a:buFont typeface="Arial" panose="020B0604020202020204" pitchFamily="34" charset="0"/>
              <a:buChar char="•"/>
            </a:pPr>
            <a:r>
              <a:rPr lang="en-US" sz="1867" dirty="0"/>
              <a:t>AVIA study on consumers accessing pirated content:</a:t>
            </a:r>
          </a:p>
          <a:p>
            <a:pPr marL="715415" lvl="8" indent="-380990">
              <a:spcAft>
                <a:spcPts val="800"/>
              </a:spcAft>
              <a:buFont typeface="Wingdings" panose="05000000000000000000" pitchFamily="2" charset="2"/>
              <a:buChar char="§"/>
            </a:pPr>
            <a:r>
              <a:rPr lang="en-US" sz="1867" dirty="0"/>
              <a:t>Philippines: 49% of consumers</a:t>
            </a:r>
          </a:p>
          <a:p>
            <a:pPr marL="715415" lvl="6" indent="-380990">
              <a:spcAft>
                <a:spcPts val="800"/>
              </a:spcAft>
              <a:buFont typeface="Wingdings" panose="05000000000000000000" pitchFamily="2" charset="2"/>
              <a:buChar char="§"/>
            </a:pPr>
            <a:r>
              <a:rPr lang="en-US" sz="1867" dirty="0"/>
              <a:t>Indonesia: 63% of consumers</a:t>
            </a:r>
          </a:p>
          <a:p>
            <a:pPr marL="715415" lvl="6" indent="-380990">
              <a:spcAft>
                <a:spcPts val="800"/>
              </a:spcAft>
              <a:buFont typeface="Wingdings" panose="05000000000000000000" pitchFamily="2" charset="2"/>
              <a:buChar char="§"/>
            </a:pPr>
            <a:r>
              <a:rPr lang="en-US" sz="1867" dirty="0"/>
              <a:t>Malaysia: 51% of consumers</a:t>
            </a:r>
          </a:p>
        </p:txBody>
      </p:sp>
      <p:sp>
        <p:nvSpPr>
          <p:cNvPr id="15" name="Google Shape;180;p21">
            <a:extLst>
              <a:ext uri="{FF2B5EF4-FFF2-40B4-BE49-F238E27FC236}">
                <a16:creationId xmlns:a16="http://schemas.microsoft.com/office/drawing/2014/main" id="{A169BEFC-08CB-412B-AA99-51F2A0633D61}"/>
              </a:ext>
            </a:extLst>
          </p:cNvPr>
          <p:cNvSpPr/>
          <p:nvPr/>
        </p:nvSpPr>
        <p:spPr>
          <a:xfrm>
            <a:off x="6466696" y="1284990"/>
            <a:ext cx="4834609" cy="306753"/>
          </a:xfrm>
          <a:prstGeom prst="rect">
            <a:avLst/>
          </a:prstGeom>
          <a:solidFill>
            <a:srgbClr val="BF3136"/>
          </a:solidFill>
          <a:ln w="9525" cap="flat" cmpd="sng">
            <a:solidFill>
              <a:srgbClr val="BF3136"/>
            </a:solidFill>
            <a:prstDash val="solid"/>
            <a:round/>
            <a:headEnd type="none" w="sm" len="sm"/>
            <a:tailEnd type="none" w="sm" len="sm"/>
          </a:ln>
        </p:spPr>
        <p:txBody>
          <a:bodyPr spcFirstLastPara="1" wrap="square" lIns="121900" tIns="121900" rIns="121900" bIns="121900" anchor="ctr" anchorCtr="0">
            <a:noAutofit/>
          </a:bodyPr>
          <a:lstStyle/>
          <a:p>
            <a:pPr algn="ctr"/>
            <a:r>
              <a:rPr lang="en-US" sz="1867" b="1" dirty="0">
                <a:solidFill>
                  <a:srgbClr val="FFFFFF"/>
                </a:solidFill>
                <a:latin typeface="+mj-lt"/>
                <a:ea typeface="Times New Roman"/>
                <a:cs typeface="Times New Roman"/>
                <a:sym typeface="Times New Roman"/>
              </a:rPr>
              <a:t>Competition</a:t>
            </a:r>
            <a:endParaRPr sz="1867" b="1" dirty="0">
              <a:solidFill>
                <a:srgbClr val="FFFFFF"/>
              </a:solidFill>
              <a:latin typeface="+mj-lt"/>
              <a:ea typeface="Times New Roman"/>
              <a:cs typeface="Times New Roman"/>
              <a:sym typeface="Times New Roman"/>
            </a:endParaRPr>
          </a:p>
        </p:txBody>
      </p:sp>
      <p:pic>
        <p:nvPicPr>
          <p:cNvPr id="5" name="Picture 4" descr="Logo&#10;&#10;Description automatically generated">
            <a:extLst>
              <a:ext uri="{FF2B5EF4-FFF2-40B4-BE49-F238E27FC236}">
                <a16:creationId xmlns:a16="http://schemas.microsoft.com/office/drawing/2014/main" id="{C1F2494F-7E59-4A96-8DCA-4D7DEE03638D}"/>
              </a:ext>
            </a:extLst>
          </p:cNvPr>
          <p:cNvPicPr>
            <a:picLocks noChangeAspect="1"/>
          </p:cNvPicPr>
          <p:nvPr/>
        </p:nvPicPr>
        <p:blipFill>
          <a:blip r:embed="rId3"/>
          <a:stretch>
            <a:fillRect/>
          </a:stretch>
        </p:blipFill>
        <p:spPr>
          <a:xfrm>
            <a:off x="802349" y="4570318"/>
            <a:ext cx="1475044" cy="1475044"/>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5D9C8CDB-35B0-44B4-9167-5940122B9EFF}"/>
              </a:ext>
            </a:extLst>
          </p:cNvPr>
          <p:cNvPicPr>
            <a:picLocks noChangeAspect="1"/>
          </p:cNvPicPr>
          <p:nvPr/>
        </p:nvPicPr>
        <p:blipFill>
          <a:blip r:embed="rId4"/>
          <a:stretch>
            <a:fillRect/>
          </a:stretch>
        </p:blipFill>
        <p:spPr>
          <a:xfrm>
            <a:off x="6011781" y="4921514"/>
            <a:ext cx="2204833" cy="1016061"/>
          </a:xfrm>
          <a:prstGeom prst="rect">
            <a:avLst/>
          </a:prstGeom>
        </p:spPr>
      </p:pic>
      <p:pic>
        <p:nvPicPr>
          <p:cNvPr id="11" name="Picture 10" descr="A picture containing graphical user interface&#10;&#10;Description automatically generated">
            <a:extLst>
              <a:ext uri="{FF2B5EF4-FFF2-40B4-BE49-F238E27FC236}">
                <a16:creationId xmlns:a16="http://schemas.microsoft.com/office/drawing/2014/main" id="{7AC2FF7F-4DCC-49D0-B9F8-EC598246D97F}"/>
              </a:ext>
            </a:extLst>
          </p:cNvPr>
          <p:cNvPicPr>
            <a:picLocks noChangeAspect="1"/>
          </p:cNvPicPr>
          <p:nvPr/>
        </p:nvPicPr>
        <p:blipFill>
          <a:blip r:embed="rId5"/>
          <a:stretch>
            <a:fillRect/>
          </a:stretch>
        </p:blipFill>
        <p:spPr>
          <a:xfrm>
            <a:off x="9191749" y="4857930"/>
            <a:ext cx="2109556" cy="1107517"/>
          </a:xfrm>
          <a:prstGeom prst="rect">
            <a:avLst/>
          </a:prstGeom>
        </p:spPr>
      </p:pic>
      <p:pic>
        <p:nvPicPr>
          <p:cNvPr id="16" name="Picture 15" descr="A picture containing shape&#10;&#10;Description automatically generated">
            <a:extLst>
              <a:ext uri="{FF2B5EF4-FFF2-40B4-BE49-F238E27FC236}">
                <a16:creationId xmlns:a16="http://schemas.microsoft.com/office/drawing/2014/main" id="{3B4F2236-0F91-4105-9AE3-1A5871023853}"/>
              </a:ext>
            </a:extLst>
          </p:cNvPr>
          <p:cNvPicPr>
            <a:picLocks noChangeAspect="1"/>
          </p:cNvPicPr>
          <p:nvPr/>
        </p:nvPicPr>
        <p:blipFill>
          <a:blip r:embed="rId6"/>
          <a:stretch>
            <a:fillRect/>
          </a:stretch>
        </p:blipFill>
        <p:spPr>
          <a:xfrm>
            <a:off x="2012401" y="4971091"/>
            <a:ext cx="3945273" cy="763600"/>
          </a:xfrm>
          <a:prstGeom prst="rect">
            <a:avLst/>
          </a:prstGeom>
        </p:spPr>
      </p:pic>
    </p:spTree>
    <p:extLst>
      <p:ext uri="{BB962C8B-B14F-4D97-AF65-F5344CB8AC3E}">
        <p14:creationId xmlns:p14="http://schemas.microsoft.com/office/powerpoint/2010/main" val="39812199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5" name="Google Shape;155;p20"/>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pPr lvl="0"/>
            <a:r>
              <a:rPr lang="en-US" sz="2667" b="1" dirty="0">
                <a:cs typeface="Times New Roman"/>
                <a:sym typeface="Times New Roman"/>
              </a:rPr>
              <a:t>COVID Impact – Q2 2020 Pull-Forward</a:t>
            </a:r>
            <a:endParaRPr lang="en-CA" sz="2667" dirty="0"/>
          </a:p>
        </p:txBody>
      </p:sp>
      <p:cxnSp>
        <p:nvCxnSpPr>
          <p:cNvPr id="156" name="Google Shape;156;p20"/>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sp>
        <p:nvSpPr>
          <p:cNvPr id="25" name="Google Shape;82;p17">
            <a:extLst>
              <a:ext uri="{FF2B5EF4-FFF2-40B4-BE49-F238E27FC236}">
                <a16:creationId xmlns:a16="http://schemas.microsoft.com/office/drawing/2014/main" id="{5B5B6845-5812-4804-A5A3-0E69649229A4}"/>
              </a:ext>
            </a:extLst>
          </p:cNvPr>
          <p:cNvSpPr/>
          <p:nvPr/>
        </p:nvSpPr>
        <p:spPr>
          <a:xfrm>
            <a:off x="0" y="6482300"/>
            <a:ext cx="12192000" cy="375600"/>
          </a:xfrm>
          <a:prstGeom prst="rect">
            <a:avLst/>
          </a:prstGeom>
          <a:solidFill>
            <a:srgbClr val="BF3136"/>
          </a:solidFill>
          <a:ln>
            <a:noFill/>
          </a:ln>
        </p:spPr>
        <p:txBody>
          <a:bodyPr spcFirstLastPara="1" wrap="square" lIns="121900" tIns="121900" rIns="121900" bIns="121900" anchor="ctr" anchorCtr="0">
            <a:noAutofit/>
          </a:bodyPr>
          <a:lstStyle/>
          <a:p>
            <a:endParaRPr sz="1867">
              <a:latin typeface="+mj-lt"/>
            </a:endParaRPr>
          </a:p>
        </p:txBody>
      </p:sp>
      <p:sp>
        <p:nvSpPr>
          <p:cNvPr id="26" name="Google Shape;83;p17">
            <a:extLst>
              <a:ext uri="{FF2B5EF4-FFF2-40B4-BE49-F238E27FC236}">
                <a16:creationId xmlns:a16="http://schemas.microsoft.com/office/drawing/2014/main" id="{16B85454-98E3-4D7C-BB06-133B6E30BECD}"/>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solidFill>
                  <a:schemeClr val="tx1"/>
                </a:solidFill>
                <a:latin typeface="+mj-lt"/>
              </a:rPr>
              <a:t>O</a:t>
            </a:r>
            <a:r>
              <a:rPr lang="en-CA" sz="933" b="1" dirty="0" err="1">
                <a:solidFill>
                  <a:schemeClr val="tx1"/>
                </a:solidFill>
                <a:latin typeface="+mj-lt"/>
              </a:rPr>
              <a:t>verview</a:t>
            </a:r>
            <a:endParaRPr sz="933" b="1" dirty="0">
              <a:solidFill>
                <a:schemeClr val="tx1"/>
              </a:solidFill>
              <a:latin typeface="+mj-lt"/>
            </a:endParaRPr>
          </a:p>
        </p:txBody>
      </p:sp>
      <p:sp>
        <p:nvSpPr>
          <p:cNvPr id="27" name="Google Shape;84;p17">
            <a:extLst>
              <a:ext uri="{FF2B5EF4-FFF2-40B4-BE49-F238E27FC236}">
                <a16:creationId xmlns:a16="http://schemas.microsoft.com/office/drawing/2014/main" id="{69DBBFFA-3188-4AE6-8654-536A033241A5}"/>
              </a:ext>
            </a:extLst>
          </p:cNvPr>
          <p:cNvSpPr/>
          <p:nvPr/>
        </p:nvSpPr>
        <p:spPr>
          <a:xfrm>
            <a:off x="22048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latin typeface="+mj-lt"/>
              </a:rPr>
              <a:t>S</a:t>
            </a:r>
            <a:r>
              <a:rPr lang="en-CA" sz="933" b="1" dirty="0">
                <a:latin typeface="+mj-lt"/>
              </a:rPr>
              <a:t>tock Performance</a:t>
            </a:r>
            <a:endParaRPr sz="933" b="1" dirty="0">
              <a:latin typeface="+mj-lt"/>
            </a:endParaRPr>
          </a:p>
        </p:txBody>
      </p:sp>
      <p:sp>
        <p:nvSpPr>
          <p:cNvPr id="28" name="Google Shape;85;p17">
            <a:extLst>
              <a:ext uri="{FF2B5EF4-FFF2-40B4-BE49-F238E27FC236}">
                <a16:creationId xmlns:a16="http://schemas.microsoft.com/office/drawing/2014/main" id="{0B82D675-640E-4168-82E3-2A3B9097EC64}"/>
              </a:ext>
            </a:extLst>
          </p:cNvPr>
          <p:cNvSpPr/>
          <p:nvPr/>
        </p:nvSpPr>
        <p:spPr>
          <a:xfrm>
            <a:off x="5267233" y="6541700"/>
            <a:ext cx="1531200" cy="256800"/>
          </a:xfrm>
          <a:prstGeom prst="chevron">
            <a:avLst>
              <a:gd name="adj" fmla="val 50000"/>
            </a:avLst>
          </a:prstGeom>
          <a:solidFill>
            <a:schemeClr val="tx1">
              <a:lumMod val="65000"/>
              <a:lumOff val="3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solidFill>
                  <a:schemeClr val="bg1"/>
                </a:solidFill>
                <a:latin typeface="+mj-lt"/>
              </a:rPr>
              <a:t>Strategy</a:t>
            </a:r>
            <a:endParaRPr sz="933" b="1" dirty="0">
              <a:solidFill>
                <a:schemeClr val="bg1"/>
              </a:solidFill>
              <a:latin typeface="+mj-lt"/>
            </a:endParaRPr>
          </a:p>
        </p:txBody>
      </p:sp>
      <p:sp>
        <p:nvSpPr>
          <p:cNvPr id="29" name="Google Shape;86;p17">
            <a:extLst>
              <a:ext uri="{FF2B5EF4-FFF2-40B4-BE49-F238E27FC236}">
                <a16:creationId xmlns:a16="http://schemas.microsoft.com/office/drawing/2014/main" id="{F471C267-A20F-4DEB-8DBC-4987A83FDE39}"/>
              </a:ext>
            </a:extLst>
          </p:cNvPr>
          <p:cNvSpPr/>
          <p:nvPr/>
        </p:nvSpPr>
        <p:spPr>
          <a:xfrm>
            <a:off x="67984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Leadership Team</a:t>
            </a:r>
            <a:endParaRPr sz="933" b="1" dirty="0">
              <a:latin typeface="+mj-lt"/>
            </a:endParaRPr>
          </a:p>
        </p:txBody>
      </p:sp>
      <p:sp>
        <p:nvSpPr>
          <p:cNvPr id="30" name="Google Shape;87;p17">
            <a:extLst>
              <a:ext uri="{FF2B5EF4-FFF2-40B4-BE49-F238E27FC236}">
                <a16:creationId xmlns:a16="http://schemas.microsoft.com/office/drawing/2014/main" id="{F0117082-3961-4DA4-B8A9-8A7516748917}"/>
              </a:ext>
            </a:extLst>
          </p:cNvPr>
          <p:cNvSpPr/>
          <p:nvPr/>
        </p:nvSpPr>
        <p:spPr>
          <a:xfrm>
            <a:off x="83296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Financials</a:t>
            </a:r>
            <a:endParaRPr sz="933" b="1" dirty="0">
              <a:latin typeface="+mj-lt"/>
            </a:endParaRPr>
          </a:p>
        </p:txBody>
      </p:sp>
      <p:sp>
        <p:nvSpPr>
          <p:cNvPr id="39" name="Google Shape;88;p17">
            <a:extLst>
              <a:ext uri="{FF2B5EF4-FFF2-40B4-BE49-F238E27FC236}">
                <a16:creationId xmlns:a16="http://schemas.microsoft.com/office/drawing/2014/main" id="{57D67928-F63A-4B0F-B39C-9E9CE50CF686}"/>
              </a:ext>
            </a:extLst>
          </p:cNvPr>
          <p:cNvSpPr/>
          <p:nvPr/>
        </p:nvSpPr>
        <p:spPr>
          <a:xfrm>
            <a:off x="3736017" y="6541700"/>
            <a:ext cx="1531200" cy="256800"/>
          </a:xfrm>
          <a:prstGeom prst="chevron">
            <a:avLst>
              <a:gd name="adj" fmla="val 50000"/>
            </a:avLst>
          </a:prstGeom>
          <a:solidFill>
            <a:schemeClr val="bg1">
              <a:lumMod val="9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solidFill>
                  <a:schemeClr val="tx1"/>
                </a:solidFill>
                <a:latin typeface="+mj-lt"/>
              </a:rPr>
              <a:t>Company Information</a:t>
            </a:r>
            <a:endParaRPr sz="933" b="1" dirty="0">
              <a:solidFill>
                <a:schemeClr val="tx1"/>
              </a:solidFill>
              <a:latin typeface="+mj-lt"/>
            </a:endParaRPr>
          </a:p>
        </p:txBody>
      </p:sp>
      <p:sp>
        <p:nvSpPr>
          <p:cNvPr id="40" name="Google Shape;89;p17">
            <a:extLst>
              <a:ext uri="{FF2B5EF4-FFF2-40B4-BE49-F238E27FC236}">
                <a16:creationId xmlns:a16="http://schemas.microsoft.com/office/drawing/2014/main" id="{8399D87D-FC4D-4955-AF6B-92B89FA213C3}"/>
              </a:ext>
            </a:extLst>
          </p:cNvPr>
          <p:cNvSpPr/>
          <p:nvPr/>
        </p:nvSpPr>
        <p:spPr>
          <a:xfrm>
            <a:off x="98608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Recommendation</a:t>
            </a:r>
            <a:endParaRPr sz="933" b="1" dirty="0">
              <a:latin typeface="+mj-lt"/>
            </a:endParaRPr>
          </a:p>
        </p:txBody>
      </p:sp>
      <p:pic>
        <p:nvPicPr>
          <p:cNvPr id="15" name="Content Placeholder 4" descr="Chart, scatter chart&#10;&#10;Description automatically generated">
            <a:extLst>
              <a:ext uri="{FF2B5EF4-FFF2-40B4-BE49-F238E27FC236}">
                <a16:creationId xmlns:a16="http://schemas.microsoft.com/office/drawing/2014/main" id="{1842691D-9A38-45C4-A9CB-0AEF9B6A49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8076" y="1605032"/>
            <a:ext cx="8095848" cy="4433441"/>
          </a:xfrm>
          <a:prstGeom prst="rect">
            <a:avLst/>
          </a:prstGeom>
          <a:noFill/>
          <a:ln>
            <a:noFill/>
          </a:ln>
        </p:spPr>
      </p:pic>
      <p:cxnSp>
        <p:nvCxnSpPr>
          <p:cNvPr id="16" name="Straight Connector 15">
            <a:extLst>
              <a:ext uri="{FF2B5EF4-FFF2-40B4-BE49-F238E27FC236}">
                <a16:creationId xmlns:a16="http://schemas.microsoft.com/office/drawing/2014/main" id="{451E8283-9B0C-44C8-BC7C-DC407C3F4976}"/>
              </a:ext>
            </a:extLst>
          </p:cNvPr>
          <p:cNvCxnSpPr/>
          <p:nvPr/>
        </p:nvCxnSpPr>
        <p:spPr>
          <a:xfrm>
            <a:off x="8829916" y="2415209"/>
            <a:ext cx="18106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90F8639-A2AC-443B-BDB3-9D09BD2DE55D}"/>
              </a:ext>
            </a:extLst>
          </p:cNvPr>
          <p:cNvCxnSpPr>
            <a:cxnSpLocks/>
          </p:cNvCxnSpPr>
          <p:nvPr/>
        </p:nvCxnSpPr>
        <p:spPr>
          <a:xfrm>
            <a:off x="8920450" y="2424517"/>
            <a:ext cx="5049" cy="122213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30F3CF5-94D5-4526-9C68-B2220C7E5E70}"/>
              </a:ext>
            </a:extLst>
          </p:cNvPr>
          <p:cNvCxnSpPr/>
          <p:nvPr/>
        </p:nvCxnSpPr>
        <p:spPr>
          <a:xfrm>
            <a:off x="8829916" y="3638761"/>
            <a:ext cx="18106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F92348D-ED24-4023-BB64-A1AAC30EC7AF}"/>
              </a:ext>
            </a:extLst>
          </p:cNvPr>
          <p:cNvCxnSpPr/>
          <p:nvPr/>
        </p:nvCxnSpPr>
        <p:spPr>
          <a:xfrm flipV="1">
            <a:off x="8920450" y="2769253"/>
            <a:ext cx="381813" cy="12309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4517508E-9AEB-4A62-9E1C-D74AAD02E09B}"/>
              </a:ext>
            </a:extLst>
          </p:cNvPr>
          <p:cNvSpPr txBox="1"/>
          <p:nvPr/>
        </p:nvSpPr>
        <p:spPr>
          <a:xfrm>
            <a:off x="9384226" y="2389253"/>
            <a:ext cx="948081" cy="523220"/>
          </a:xfrm>
          <a:prstGeom prst="rect">
            <a:avLst/>
          </a:prstGeom>
          <a:noFill/>
        </p:spPr>
        <p:txBody>
          <a:bodyPr wrap="square" rtlCol="0">
            <a:spAutoFit/>
          </a:bodyPr>
          <a:lstStyle/>
          <a:p>
            <a:r>
              <a:rPr lang="en-US" b="1" dirty="0">
                <a:solidFill>
                  <a:srgbClr val="FF0000"/>
                </a:solidFill>
              </a:rPr>
              <a:t>126% of forecast</a:t>
            </a:r>
            <a:endParaRPr lang="en-CA" b="1" dirty="0">
              <a:solidFill>
                <a:srgbClr val="FF0000"/>
              </a:solidFill>
            </a:endParaRPr>
          </a:p>
        </p:txBody>
      </p:sp>
    </p:spTree>
    <p:extLst>
      <p:ext uri="{BB962C8B-B14F-4D97-AF65-F5344CB8AC3E}">
        <p14:creationId xmlns:p14="http://schemas.microsoft.com/office/powerpoint/2010/main" val="15072449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5" name="Google Shape;155;p20"/>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pPr lvl="0"/>
            <a:r>
              <a:rPr lang="en-US" sz="2667" b="1" dirty="0">
                <a:cs typeface="Times New Roman"/>
                <a:sym typeface="Times New Roman"/>
              </a:rPr>
              <a:t>COVID Impact – UCAN Growth</a:t>
            </a:r>
            <a:endParaRPr lang="en-CA" sz="2667" dirty="0"/>
          </a:p>
        </p:txBody>
      </p:sp>
      <p:cxnSp>
        <p:nvCxnSpPr>
          <p:cNvPr id="156" name="Google Shape;156;p20"/>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sp>
        <p:nvSpPr>
          <p:cNvPr id="28" name="Google Shape;82;p17">
            <a:extLst>
              <a:ext uri="{FF2B5EF4-FFF2-40B4-BE49-F238E27FC236}">
                <a16:creationId xmlns:a16="http://schemas.microsoft.com/office/drawing/2014/main" id="{1EA80C4D-2220-4289-953D-FF829AC42C89}"/>
              </a:ext>
            </a:extLst>
          </p:cNvPr>
          <p:cNvSpPr/>
          <p:nvPr/>
        </p:nvSpPr>
        <p:spPr>
          <a:xfrm>
            <a:off x="0" y="6482300"/>
            <a:ext cx="12192000" cy="375600"/>
          </a:xfrm>
          <a:prstGeom prst="rect">
            <a:avLst/>
          </a:prstGeom>
          <a:solidFill>
            <a:srgbClr val="BF3136"/>
          </a:solidFill>
          <a:ln>
            <a:noFill/>
          </a:ln>
        </p:spPr>
        <p:txBody>
          <a:bodyPr spcFirstLastPara="1" wrap="square" lIns="121900" tIns="121900" rIns="121900" bIns="121900" anchor="ctr" anchorCtr="0">
            <a:noAutofit/>
          </a:bodyPr>
          <a:lstStyle/>
          <a:p>
            <a:endParaRPr sz="1867">
              <a:latin typeface="+mj-lt"/>
            </a:endParaRPr>
          </a:p>
        </p:txBody>
      </p:sp>
      <p:sp>
        <p:nvSpPr>
          <p:cNvPr id="29" name="Google Shape;83;p17">
            <a:extLst>
              <a:ext uri="{FF2B5EF4-FFF2-40B4-BE49-F238E27FC236}">
                <a16:creationId xmlns:a16="http://schemas.microsoft.com/office/drawing/2014/main" id="{AFAA02D2-22BE-4AF4-A3EC-A073064AD49E}"/>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solidFill>
                  <a:schemeClr val="tx1"/>
                </a:solidFill>
                <a:latin typeface="+mj-lt"/>
              </a:rPr>
              <a:t>O</a:t>
            </a:r>
            <a:r>
              <a:rPr lang="en-CA" sz="933" b="1" dirty="0" err="1">
                <a:solidFill>
                  <a:schemeClr val="tx1"/>
                </a:solidFill>
                <a:latin typeface="+mj-lt"/>
              </a:rPr>
              <a:t>verview</a:t>
            </a:r>
            <a:endParaRPr sz="933" b="1" dirty="0">
              <a:solidFill>
                <a:schemeClr val="tx1"/>
              </a:solidFill>
              <a:latin typeface="+mj-lt"/>
            </a:endParaRPr>
          </a:p>
        </p:txBody>
      </p:sp>
      <p:sp>
        <p:nvSpPr>
          <p:cNvPr id="30" name="Google Shape;84;p17">
            <a:extLst>
              <a:ext uri="{FF2B5EF4-FFF2-40B4-BE49-F238E27FC236}">
                <a16:creationId xmlns:a16="http://schemas.microsoft.com/office/drawing/2014/main" id="{6362CA66-CFB6-494B-88A6-58C6C8BBF59D}"/>
              </a:ext>
            </a:extLst>
          </p:cNvPr>
          <p:cNvSpPr/>
          <p:nvPr/>
        </p:nvSpPr>
        <p:spPr>
          <a:xfrm>
            <a:off x="22048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latin typeface="+mj-lt"/>
              </a:rPr>
              <a:t>S</a:t>
            </a:r>
            <a:r>
              <a:rPr lang="en-CA" sz="933" b="1" dirty="0">
                <a:latin typeface="+mj-lt"/>
              </a:rPr>
              <a:t>tock Performance</a:t>
            </a:r>
            <a:endParaRPr sz="933" b="1" dirty="0">
              <a:latin typeface="+mj-lt"/>
            </a:endParaRPr>
          </a:p>
        </p:txBody>
      </p:sp>
      <p:sp>
        <p:nvSpPr>
          <p:cNvPr id="39" name="Google Shape;85;p17">
            <a:extLst>
              <a:ext uri="{FF2B5EF4-FFF2-40B4-BE49-F238E27FC236}">
                <a16:creationId xmlns:a16="http://schemas.microsoft.com/office/drawing/2014/main" id="{4844B220-9897-4DA7-811C-D9BFA53B8D3B}"/>
              </a:ext>
            </a:extLst>
          </p:cNvPr>
          <p:cNvSpPr/>
          <p:nvPr/>
        </p:nvSpPr>
        <p:spPr>
          <a:xfrm>
            <a:off x="5267233" y="6541700"/>
            <a:ext cx="1531200" cy="256800"/>
          </a:xfrm>
          <a:prstGeom prst="chevron">
            <a:avLst>
              <a:gd name="adj" fmla="val 50000"/>
            </a:avLst>
          </a:prstGeom>
          <a:solidFill>
            <a:schemeClr val="tx1">
              <a:lumMod val="65000"/>
              <a:lumOff val="3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solidFill>
                  <a:schemeClr val="bg1"/>
                </a:solidFill>
                <a:latin typeface="+mj-lt"/>
              </a:rPr>
              <a:t>Strategy</a:t>
            </a:r>
            <a:endParaRPr sz="933" b="1" dirty="0">
              <a:solidFill>
                <a:schemeClr val="bg1"/>
              </a:solidFill>
              <a:latin typeface="+mj-lt"/>
            </a:endParaRPr>
          </a:p>
        </p:txBody>
      </p:sp>
      <p:sp>
        <p:nvSpPr>
          <p:cNvPr id="40" name="Google Shape;86;p17">
            <a:extLst>
              <a:ext uri="{FF2B5EF4-FFF2-40B4-BE49-F238E27FC236}">
                <a16:creationId xmlns:a16="http://schemas.microsoft.com/office/drawing/2014/main" id="{86EF7A8B-76CC-4B29-8308-F5BB02C5AF42}"/>
              </a:ext>
            </a:extLst>
          </p:cNvPr>
          <p:cNvSpPr/>
          <p:nvPr/>
        </p:nvSpPr>
        <p:spPr>
          <a:xfrm>
            <a:off x="67984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Leadership Team</a:t>
            </a:r>
            <a:endParaRPr sz="933" b="1" dirty="0">
              <a:latin typeface="+mj-lt"/>
            </a:endParaRPr>
          </a:p>
        </p:txBody>
      </p:sp>
      <p:sp>
        <p:nvSpPr>
          <p:cNvPr id="41" name="Google Shape;87;p17">
            <a:extLst>
              <a:ext uri="{FF2B5EF4-FFF2-40B4-BE49-F238E27FC236}">
                <a16:creationId xmlns:a16="http://schemas.microsoft.com/office/drawing/2014/main" id="{7BE5BD31-C567-4707-8BD8-B052097511EE}"/>
              </a:ext>
            </a:extLst>
          </p:cNvPr>
          <p:cNvSpPr/>
          <p:nvPr/>
        </p:nvSpPr>
        <p:spPr>
          <a:xfrm>
            <a:off x="83296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Financials</a:t>
            </a:r>
            <a:endParaRPr sz="933" b="1" dirty="0">
              <a:latin typeface="+mj-lt"/>
            </a:endParaRPr>
          </a:p>
        </p:txBody>
      </p:sp>
      <p:sp>
        <p:nvSpPr>
          <p:cNvPr id="42" name="Google Shape;88;p17">
            <a:extLst>
              <a:ext uri="{FF2B5EF4-FFF2-40B4-BE49-F238E27FC236}">
                <a16:creationId xmlns:a16="http://schemas.microsoft.com/office/drawing/2014/main" id="{012DA4D0-45A2-454C-BD0D-343ECDCCB5B5}"/>
              </a:ext>
            </a:extLst>
          </p:cNvPr>
          <p:cNvSpPr/>
          <p:nvPr/>
        </p:nvSpPr>
        <p:spPr>
          <a:xfrm>
            <a:off x="3736017" y="6541700"/>
            <a:ext cx="1531200" cy="256800"/>
          </a:xfrm>
          <a:prstGeom prst="chevron">
            <a:avLst>
              <a:gd name="adj" fmla="val 50000"/>
            </a:avLst>
          </a:prstGeom>
          <a:solidFill>
            <a:schemeClr val="bg1">
              <a:lumMod val="9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solidFill>
                  <a:schemeClr val="tx1"/>
                </a:solidFill>
                <a:latin typeface="+mj-lt"/>
              </a:rPr>
              <a:t>Company Information</a:t>
            </a:r>
            <a:endParaRPr sz="933" b="1" dirty="0">
              <a:solidFill>
                <a:schemeClr val="tx1"/>
              </a:solidFill>
              <a:latin typeface="+mj-lt"/>
            </a:endParaRPr>
          </a:p>
        </p:txBody>
      </p:sp>
      <p:sp>
        <p:nvSpPr>
          <p:cNvPr id="43" name="Google Shape;89;p17">
            <a:extLst>
              <a:ext uri="{FF2B5EF4-FFF2-40B4-BE49-F238E27FC236}">
                <a16:creationId xmlns:a16="http://schemas.microsoft.com/office/drawing/2014/main" id="{CD4A3A4B-5EE6-4D64-B3B7-5894D5594491}"/>
              </a:ext>
            </a:extLst>
          </p:cNvPr>
          <p:cNvSpPr/>
          <p:nvPr/>
        </p:nvSpPr>
        <p:spPr>
          <a:xfrm>
            <a:off x="98608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Recommendation</a:t>
            </a:r>
            <a:endParaRPr sz="933" b="1" dirty="0">
              <a:latin typeface="+mj-lt"/>
            </a:endParaRPr>
          </a:p>
        </p:txBody>
      </p:sp>
      <p:pic>
        <p:nvPicPr>
          <p:cNvPr id="3" name="Picture 2" descr="A picture containing graphical user interface&#10;&#10;Description automatically generated">
            <a:extLst>
              <a:ext uri="{FF2B5EF4-FFF2-40B4-BE49-F238E27FC236}">
                <a16:creationId xmlns:a16="http://schemas.microsoft.com/office/drawing/2014/main" id="{6D5154E7-167A-4220-9B9A-1C1BE23EF57E}"/>
              </a:ext>
            </a:extLst>
          </p:cNvPr>
          <p:cNvPicPr>
            <a:picLocks noChangeAspect="1"/>
          </p:cNvPicPr>
          <p:nvPr/>
        </p:nvPicPr>
        <p:blipFill>
          <a:blip r:embed="rId3"/>
          <a:stretch>
            <a:fillRect/>
          </a:stretch>
        </p:blipFill>
        <p:spPr>
          <a:xfrm>
            <a:off x="1115017" y="1148751"/>
            <a:ext cx="9961967" cy="2269116"/>
          </a:xfrm>
          <a:prstGeom prst="rect">
            <a:avLst/>
          </a:prstGeom>
        </p:spPr>
      </p:pic>
      <p:pic>
        <p:nvPicPr>
          <p:cNvPr id="5" name="Picture 4" descr="A picture containing table&#10;&#10;Description automatically generated">
            <a:extLst>
              <a:ext uri="{FF2B5EF4-FFF2-40B4-BE49-F238E27FC236}">
                <a16:creationId xmlns:a16="http://schemas.microsoft.com/office/drawing/2014/main" id="{8843480F-6A42-474D-BF77-B86AFCDC3A1C}"/>
              </a:ext>
            </a:extLst>
          </p:cNvPr>
          <p:cNvPicPr>
            <a:picLocks noChangeAspect="1"/>
          </p:cNvPicPr>
          <p:nvPr/>
        </p:nvPicPr>
        <p:blipFill>
          <a:blip r:embed="rId4"/>
          <a:stretch>
            <a:fillRect/>
          </a:stretch>
        </p:blipFill>
        <p:spPr>
          <a:xfrm>
            <a:off x="1163315" y="3521442"/>
            <a:ext cx="9913668" cy="2203036"/>
          </a:xfrm>
          <a:prstGeom prst="rect">
            <a:avLst/>
          </a:prstGeom>
        </p:spPr>
      </p:pic>
      <p:sp>
        <p:nvSpPr>
          <p:cNvPr id="6" name="Rectangle 5">
            <a:extLst>
              <a:ext uri="{FF2B5EF4-FFF2-40B4-BE49-F238E27FC236}">
                <a16:creationId xmlns:a16="http://schemas.microsoft.com/office/drawing/2014/main" id="{A91C80A1-1A38-41F3-AE80-CD7289E0474C}"/>
              </a:ext>
            </a:extLst>
          </p:cNvPr>
          <p:cNvSpPr/>
          <p:nvPr/>
        </p:nvSpPr>
        <p:spPr>
          <a:xfrm>
            <a:off x="6750136" y="4565770"/>
            <a:ext cx="4278549" cy="25620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67"/>
          </a:p>
        </p:txBody>
      </p:sp>
    </p:spTree>
    <p:extLst>
      <p:ext uri="{BB962C8B-B14F-4D97-AF65-F5344CB8AC3E}">
        <p14:creationId xmlns:p14="http://schemas.microsoft.com/office/powerpoint/2010/main" val="24834094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5" name="Google Shape;155;p20"/>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pPr lvl="0"/>
            <a:r>
              <a:rPr lang="en-US" sz="2667" b="1" dirty="0">
                <a:cs typeface="Times New Roman"/>
                <a:sym typeface="Times New Roman"/>
              </a:rPr>
              <a:t>COVID Impact – EMEA Growth</a:t>
            </a:r>
            <a:endParaRPr lang="en-CA" sz="2667" dirty="0"/>
          </a:p>
        </p:txBody>
      </p:sp>
      <p:cxnSp>
        <p:nvCxnSpPr>
          <p:cNvPr id="156" name="Google Shape;156;p20"/>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sp>
        <p:nvSpPr>
          <p:cNvPr id="28" name="Google Shape;82;p17">
            <a:extLst>
              <a:ext uri="{FF2B5EF4-FFF2-40B4-BE49-F238E27FC236}">
                <a16:creationId xmlns:a16="http://schemas.microsoft.com/office/drawing/2014/main" id="{1EA80C4D-2220-4289-953D-FF829AC42C89}"/>
              </a:ext>
            </a:extLst>
          </p:cNvPr>
          <p:cNvSpPr/>
          <p:nvPr/>
        </p:nvSpPr>
        <p:spPr>
          <a:xfrm>
            <a:off x="0" y="6482300"/>
            <a:ext cx="12192000" cy="375600"/>
          </a:xfrm>
          <a:prstGeom prst="rect">
            <a:avLst/>
          </a:prstGeom>
          <a:solidFill>
            <a:srgbClr val="BF3136"/>
          </a:solidFill>
          <a:ln>
            <a:noFill/>
          </a:ln>
        </p:spPr>
        <p:txBody>
          <a:bodyPr spcFirstLastPara="1" wrap="square" lIns="121900" tIns="121900" rIns="121900" bIns="121900" anchor="ctr" anchorCtr="0">
            <a:noAutofit/>
          </a:bodyPr>
          <a:lstStyle/>
          <a:p>
            <a:endParaRPr sz="1867">
              <a:latin typeface="+mj-lt"/>
            </a:endParaRPr>
          </a:p>
        </p:txBody>
      </p:sp>
      <p:sp>
        <p:nvSpPr>
          <p:cNvPr id="29" name="Google Shape;83;p17">
            <a:extLst>
              <a:ext uri="{FF2B5EF4-FFF2-40B4-BE49-F238E27FC236}">
                <a16:creationId xmlns:a16="http://schemas.microsoft.com/office/drawing/2014/main" id="{AFAA02D2-22BE-4AF4-A3EC-A073064AD49E}"/>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solidFill>
                  <a:schemeClr val="tx1"/>
                </a:solidFill>
                <a:latin typeface="+mj-lt"/>
              </a:rPr>
              <a:t>O</a:t>
            </a:r>
            <a:r>
              <a:rPr lang="en-CA" sz="933" b="1" dirty="0" err="1">
                <a:solidFill>
                  <a:schemeClr val="tx1"/>
                </a:solidFill>
                <a:latin typeface="+mj-lt"/>
              </a:rPr>
              <a:t>verview</a:t>
            </a:r>
            <a:endParaRPr sz="933" b="1" dirty="0">
              <a:solidFill>
                <a:schemeClr val="tx1"/>
              </a:solidFill>
              <a:latin typeface="+mj-lt"/>
            </a:endParaRPr>
          </a:p>
        </p:txBody>
      </p:sp>
      <p:sp>
        <p:nvSpPr>
          <p:cNvPr id="30" name="Google Shape;84;p17">
            <a:extLst>
              <a:ext uri="{FF2B5EF4-FFF2-40B4-BE49-F238E27FC236}">
                <a16:creationId xmlns:a16="http://schemas.microsoft.com/office/drawing/2014/main" id="{6362CA66-CFB6-494B-88A6-58C6C8BBF59D}"/>
              </a:ext>
            </a:extLst>
          </p:cNvPr>
          <p:cNvSpPr/>
          <p:nvPr/>
        </p:nvSpPr>
        <p:spPr>
          <a:xfrm>
            <a:off x="22048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latin typeface="+mj-lt"/>
              </a:rPr>
              <a:t>S</a:t>
            </a:r>
            <a:r>
              <a:rPr lang="en-CA" sz="933" b="1" dirty="0">
                <a:latin typeface="+mj-lt"/>
              </a:rPr>
              <a:t>tock Performance</a:t>
            </a:r>
            <a:endParaRPr sz="933" b="1" dirty="0">
              <a:latin typeface="+mj-lt"/>
            </a:endParaRPr>
          </a:p>
        </p:txBody>
      </p:sp>
      <p:sp>
        <p:nvSpPr>
          <p:cNvPr id="39" name="Google Shape;85;p17">
            <a:extLst>
              <a:ext uri="{FF2B5EF4-FFF2-40B4-BE49-F238E27FC236}">
                <a16:creationId xmlns:a16="http://schemas.microsoft.com/office/drawing/2014/main" id="{4844B220-9897-4DA7-811C-D9BFA53B8D3B}"/>
              </a:ext>
            </a:extLst>
          </p:cNvPr>
          <p:cNvSpPr/>
          <p:nvPr/>
        </p:nvSpPr>
        <p:spPr>
          <a:xfrm>
            <a:off x="5267233" y="6541700"/>
            <a:ext cx="1531200" cy="256800"/>
          </a:xfrm>
          <a:prstGeom prst="chevron">
            <a:avLst>
              <a:gd name="adj" fmla="val 50000"/>
            </a:avLst>
          </a:prstGeom>
          <a:solidFill>
            <a:schemeClr val="tx1">
              <a:lumMod val="65000"/>
              <a:lumOff val="3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solidFill>
                  <a:schemeClr val="bg1"/>
                </a:solidFill>
                <a:latin typeface="+mj-lt"/>
              </a:rPr>
              <a:t>Strategy</a:t>
            </a:r>
            <a:endParaRPr sz="933" b="1" dirty="0">
              <a:solidFill>
                <a:schemeClr val="bg1"/>
              </a:solidFill>
              <a:latin typeface="+mj-lt"/>
            </a:endParaRPr>
          </a:p>
        </p:txBody>
      </p:sp>
      <p:sp>
        <p:nvSpPr>
          <p:cNvPr id="40" name="Google Shape;86;p17">
            <a:extLst>
              <a:ext uri="{FF2B5EF4-FFF2-40B4-BE49-F238E27FC236}">
                <a16:creationId xmlns:a16="http://schemas.microsoft.com/office/drawing/2014/main" id="{86EF7A8B-76CC-4B29-8308-F5BB02C5AF42}"/>
              </a:ext>
            </a:extLst>
          </p:cNvPr>
          <p:cNvSpPr/>
          <p:nvPr/>
        </p:nvSpPr>
        <p:spPr>
          <a:xfrm>
            <a:off x="67984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Leadership Team</a:t>
            </a:r>
            <a:endParaRPr sz="933" b="1" dirty="0">
              <a:latin typeface="+mj-lt"/>
            </a:endParaRPr>
          </a:p>
        </p:txBody>
      </p:sp>
      <p:sp>
        <p:nvSpPr>
          <p:cNvPr id="41" name="Google Shape;87;p17">
            <a:extLst>
              <a:ext uri="{FF2B5EF4-FFF2-40B4-BE49-F238E27FC236}">
                <a16:creationId xmlns:a16="http://schemas.microsoft.com/office/drawing/2014/main" id="{7BE5BD31-C567-4707-8BD8-B052097511EE}"/>
              </a:ext>
            </a:extLst>
          </p:cNvPr>
          <p:cNvSpPr/>
          <p:nvPr/>
        </p:nvSpPr>
        <p:spPr>
          <a:xfrm>
            <a:off x="83296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Financials</a:t>
            </a:r>
            <a:endParaRPr sz="933" b="1" dirty="0">
              <a:latin typeface="+mj-lt"/>
            </a:endParaRPr>
          </a:p>
        </p:txBody>
      </p:sp>
      <p:sp>
        <p:nvSpPr>
          <p:cNvPr id="42" name="Google Shape;88;p17">
            <a:extLst>
              <a:ext uri="{FF2B5EF4-FFF2-40B4-BE49-F238E27FC236}">
                <a16:creationId xmlns:a16="http://schemas.microsoft.com/office/drawing/2014/main" id="{012DA4D0-45A2-454C-BD0D-343ECDCCB5B5}"/>
              </a:ext>
            </a:extLst>
          </p:cNvPr>
          <p:cNvSpPr/>
          <p:nvPr/>
        </p:nvSpPr>
        <p:spPr>
          <a:xfrm>
            <a:off x="3736017" y="6541700"/>
            <a:ext cx="1531200" cy="256800"/>
          </a:xfrm>
          <a:prstGeom prst="chevron">
            <a:avLst>
              <a:gd name="adj" fmla="val 50000"/>
            </a:avLst>
          </a:prstGeom>
          <a:solidFill>
            <a:schemeClr val="bg1">
              <a:lumMod val="9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solidFill>
                  <a:schemeClr val="tx1"/>
                </a:solidFill>
                <a:latin typeface="+mj-lt"/>
              </a:rPr>
              <a:t>Company Information</a:t>
            </a:r>
            <a:endParaRPr sz="933" b="1" dirty="0">
              <a:solidFill>
                <a:schemeClr val="tx1"/>
              </a:solidFill>
              <a:latin typeface="+mj-lt"/>
            </a:endParaRPr>
          </a:p>
        </p:txBody>
      </p:sp>
      <p:sp>
        <p:nvSpPr>
          <p:cNvPr id="43" name="Google Shape;89;p17">
            <a:extLst>
              <a:ext uri="{FF2B5EF4-FFF2-40B4-BE49-F238E27FC236}">
                <a16:creationId xmlns:a16="http://schemas.microsoft.com/office/drawing/2014/main" id="{CD4A3A4B-5EE6-4D64-B3B7-5894D5594491}"/>
              </a:ext>
            </a:extLst>
          </p:cNvPr>
          <p:cNvSpPr/>
          <p:nvPr/>
        </p:nvSpPr>
        <p:spPr>
          <a:xfrm>
            <a:off x="98608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Recommendation</a:t>
            </a:r>
            <a:endParaRPr sz="933" b="1" dirty="0">
              <a:latin typeface="+mj-lt"/>
            </a:endParaRPr>
          </a:p>
        </p:txBody>
      </p:sp>
      <p:pic>
        <p:nvPicPr>
          <p:cNvPr id="3" name="Picture 2" descr="Graphical user interface, application&#10;&#10;Description automatically generated">
            <a:extLst>
              <a:ext uri="{FF2B5EF4-FFF2-40B4-BE49-F238E27FC236}">
                <a16:creationId xmlns:a16="http://schemas.microsoft.com/office/drawing/2014/main" id="{17A65021-D527-4058-A3E3-518B46396796}"/>
              </a:ext>
            </a:extLst>
          </p:cNvPr>
          <p:cNvPicPr>
            <a:picLocks noChangeAspect="1"/>
          </p:cNvPicPr>
          <p:nvPr/>
        </p:nvPicPr>
        <p:blipFill>
          <a:blip r:embed="rId3"/>
          <a:stretch>
            <a:fillRect/>
          </a:stretch>
        </p:blipFill>
        <p:spPr>
          <a:xfrm>
            <a:off x="1207722" y="1159867"/>
            <a:ext cx="9650223" cy="4841395"/>
          </a:xfrm>
          <a:prstGeom prst="rect">
            <a:avLst/>
          </a:prstGeom>
        </p:spPr>
      </p:pic>
      <p:sp>
        <p:nvSpPr>
          <p:cNvPr id="13" name="Rectangle 12">
            <a:extLst>
              <a:ext uri="{FF2B5EF4-FFF2-40B4-BE49-F238E27FC236}">
                <a16:creationId xmlns:a16="http://schemas.microsoft.com/office/drawing/2014/main" id="{6F3C90F6-6B44-45E7-BEC6-D3CEAB16A6D1}"/>
              </a:ext>
            </a:extLst>
          </p:cNvPr>
          <p:cNvSpPr/>
          <p:nvPr/>
        </p:nvSpPr>
        <p:spPr>
          <a:xfrm>
            <a:off x="6579395" y="4830814"/>
            <a:ext cx="4278549" cy="25620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67"/>
          </a:p>
        </p:txBody>
      </p:sp>
    </p:spTree>
    <p:extLst>
      <p:ext uri="{BB962C8B-B14F-4D97-AF65-F5344CB8AC3E}">
        <p14:creationId xmlns:p14="http://schemas.microsoft.com/office/powerpoint/2010/main" val="16701463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5" name="Google Shape;155;p20"/>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pPr lvl="0"/>
            <a:r>
              <a:rPr lang="en-US" sz="2667" b="1" dirty="0">
                <a:cs typeface="Times New Roman"/>
                <a:sym typeface="Times New Roman"/>
              </a:rPr>
              <a:t>COVID Impact – LATAM Growth</a:t>
            </a:r>
            <a:endParaRPr lang="en-CA" sz="2667" dirty="0"/>
          </a:p>
        </p:txBody>
      </p:sp>
      <p:cxnSp>
        <p:nvCxnSpPr>
          <p:cNvPr id="156" name="Google Shape;156;p20"/>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sp>
        <p:nvSpPr>
          <p:cNvPr id="28" name="Google Shape;82;p17">
            <a:extLst>
              <a:ext uri="{FF2B5EF4-FFF2-40B4-BE49-F238E27FC236}">
                <a16:creationId xmlns:a16="http://schemas.microsoft.com/office/drawing/2014/main" id="{1EA80C4D-2220-4289-953D-FF829AC42C89}"/>
              </a:ext>
            </a:extLst>
          </p:cNvPr>
          <p:cNvSpPr/>
          <p:nvPr/>
        </p:nvSpPr>
        <p:spPr>
          <a:xfrm>
            <a:off x="0" y="6482300"/>
            <a:ext cx="12192000" cy="375600"/>
          </a:xfrm>
          <a:prstGeom prst="rect">
            <a:avLst/>
          </a:prstGeom>
          <a:solidFill>
            <a:srgbClr val="BF3136"/>
          </a:solidFill>
          <a:ln>
            <a:noFill/>
          </a:ln>
        </p:spPr>
        <p:txBody>
          <a:bodyPr spcFirstLastPara="1" wrap="square" lIns="121900" tIns="121900" rIns="121900" bIns="121900" anchor="ctr" anchorCtr="0">
            <a:noAutofit/>
          </a:bodyPr>
          <a:lstStyle/>
          <a:p>
            <a:endParaRPr sz="1867">
              <a:latin typeface="+mj-lt"/>
            </a:endParaRPr>
          </a:p>
        </p:txBody>
      </p:sp>
      <p:sp>
        <p:nvSpPr>
          <p:cNvPr id="29" name="Google Shape;83;p17">
            <a:extLst>
              <a:ext uri="{FF2B5EF4-FFF2-40B4-BE49-F238E27FC236}">
                <a16:creationId xmlns:a16="http://schemas.microsoft.com/office/drawing/2014/main" id="{AFAA02D2-22BE-4AF4-A3EC-A073064AD49E}"/>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solidFill>
                  <a:schemeClr val="tx1"/>
                </a:solidFill>
                <a:latin typeface="+mj-lt"/>
              </a:rPr>
              <a:t>O</a:t>
            </a:r>
            <a:r>
              <a:rPr lang="en-CA" sz="933" b="1" dirty="0" err="1">
                <a:solidFill>
                  <a:schemeClr val="tx1"/>
                </a:solidFill>
                <a:latin typeface="+mj-lt"/>
              </a:rPr>
              <a:t>verview</a:t>
            </a:r>
            <a:endParaRPr sz="933" b="1" dirty="0">
              <a:solidFill>
                <a:schemeClr val="tx1"/>
              </a:solidFill>
              <a:latin typeface="+mj-lt"/>
            </a:endParaRPr>
          </a:p>
        </p:txBody>
      </p:sp>
      <p:sp>
        <p:nvSpPr>
          <p:cNvPr id="30" name="Google Shape;84;p17">
            <a:extLst>
              <a:ext uri="{FF2B5EF4-FFF2-40B4-BE49-F238E27FC236}">
                <a16:creationId xmlns:a16="http://schemas.microsoft.com/office/drawing/2014/main" id="{6362CA66-CFB6-494B-88A6-58C6C8BBF59D}"/>
              </a:ext>
            </a:extLst>
          </p:cNvPr>
          <p:cNvSpPr/>
          <p:nvPr/>
        </p:nvSpPr>
        <p:spPr>
          <a:xfrm>
            <a:off x="22048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latin typeface="+mj-lt"/>
              </a:rPr>
              <a:t>S</a:t>
            </a:r>
            <a:r>
              <a:rPr lang="en-CA" sz="933" b="1" dirty="0">
                <a:latin typeface="+mj-lt"/>
              </a:rPr>
              <a:t>tock Performance</a:t>
            </a:r>
            <a:endParaRPr sz="933" b="1" dirty="0">
              <a:latin typeface="+mj-lt"/>
            </a:endParaRPr>
          </a:p>
        </p:txBody>
      </p:sp>
      <p:sp>
        <p:nvSpPr>
          <p:cNvPr id="39" name="Google Shape;85;p17">
            <a:extLst>
              <a:ext uri="{FF2B5EF4-FFF2-40B4-BE49-F238E27FC236}">
                <a16:creationId xmlns:a16="http://schemas.microsoft.com/office/drawing/2014/main" id="{4844B220-9897-4DA7-811C-D9BFA53B8D3B}"/>
              </a:ext>
            </a:extLst>
          </p:cNvPr>
          <p:cNvSpPr/>
          <p:nvPr/>
        </p:nvSpPr>
        <p:spPr>
          <a:xfrm>
            <a:off x="5267233" y="6541700"/>
            <a:ext cx="1531200" cy="256800"/>
          </a:xfrm>
          <a:prstGeom prst="chevron">
            <a:avLst>
              <a:gd name="adj" fmla="val 50000"/>
            </a:avLst>
          </a:prstGeom>
          <a:solidFill>
            <a:schemeClr val="tx1">
              <a:lumMod val="65000"/>
              <a:lumOff val="3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solidFill>
                  <a:schemeClr val="bg1"/>
                </a:solidFill>
                <a:latin typeface="+mj-lt"/>
              </a:rPr>
              <a:t>Strategy</a:t>
            </a:r>
            <a:endParaRPr sz="933" b="1" dirty="0">
              <a:solidFill>
                <a:schemeClr val="bg1"/>
              </a:solidFill>
              <a:latin typeface="+mj-lt"/>
            </a:endParaRPr>
          </a:p>
        </p:txBody>
      </p:sp>
      <p:sp>
        <p:nvSpPr>
          <p:cNvPr id="40" name="Google Shape;86;p17">
            <a:extLst>
              <a:ext uri="{FF2B5EF4-FFF2-40B4-BE49-F238E27FC236}">
                <a16:creationId xmlns:a16="http://schemas.microsoft.com/office/drawing/2014/main" id="{86EF7A8B-76CC-4B29-8308-F5BB02C5AF42}"/>
              </a:ext>
            </a:extLst>
          </p:cNvPr>
          <p:cNvSpPr/>
          <p:nvPr/>
        </p:nvSpPr>
        <p:spPr>
          <a:xfrm>
            <a:off x="67984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Leadership Team</a:t>
            </a:r>
            <a:endParaRPr sz="933" b="1" dirty="0">
              <a:latin typeface="+mj-lt"/>
            </a:endParaRPr>
          </a:p>
        </p:txBody>
      </p:sp>
      <p:sp>
        <p:nvSpPr>
          <p:cNvPr id="41" name="Google Shape;87;p17">
            <a:extLst>
              <a:ext uri="{FF2B5EF4-FFF2-40B4-BE49-F238E27FC236}">
                <a16:creationId xmlns:a16="http://schemas.microsoft.com/office/drawing/2014/main" id="{7BE5BD31-C567-4707-8BD8-B052097511EE}"/>
              </a:ext>
            </a:extLst>
          </p:cNvPr>
          <p:cNvSpPr/>
          <p:nvPr/>
        </p:nvSpPr>
        <p:spPr>
          <a:xfrm>
            <a:off x="83296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Financials</a:t>
            </a:r>
            <a:endParaRPr sz="933" b="1" dirty="0">
              <a:latin typeface="+mj-lt"/>
            </a:endParaRPr>
          </a:p>
        </p:txBody>
      </p:sp>
      <p:sp>
        <p:nvSpPr>
          <p:cNvPr id="42" name="Google Shape;88;p17">
            <a:extLst>
              <a:ext uri="{FF2B5EF4-FFF2-40B4-BE49-F238E27FC236}">
                <a16:creationId xmlns:a16="http://schemas.microsoft.com/office/drawing/2014/main" id="{012DA4D0-45A2-454C-BD0D-343ECDCCB5B5}"/>
              </a:ext>
            </a:extLst>
          </p:cNvPr>
          <p:cNvSpPr/>
          <p:nvPr/>
        </p:nvSpPr>
        <p:spPr>
          <a:xfrm>
            <a:off x="3736017" y="6541700"/>
            <a:ext cx="1531200" cy="256800"/>
          </a:xfrm>
          <a:prstGeom prst="chevron">
            <a:avLst>
              <a:gd name="adj" fmla="val 50000"/>
            </a:avLst>
          </a:prstGeom>
          <a:solidFill>
            <a:schemeClr val="bg1">
              <a:lumMod val="9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solidFill>
                  <a:schemeClr val="tx1"/>
                </a:solidFill>
                <a:latin typeface="+mj-lt"/>
              </a:rPr>
              <a:t>Company Information</a:t>
            </a:r>
            <a:endParaRPr sz="933" b="1" dirty="0">
              <a:solidFill>
                <a:schemeClr val="tx1"/>
              </a:solidFill>
              <a:latin typeface="+mj-lt"/>
            </a:endParaRPr>
          </a:p>
        </p:txBody>
      </p:sp>
      <p:sp>
        <p:nvSpPr>
          <p:cNvPr id="43" name="Google Shape;89;p17">
            <a:extLst>
              <a:ext uri="{FF2B5EF4-FFF2-40B4-BE49-F238E27FC236}">
                <a16:creationId xmlns:a16="http://schemas.microsoft.com/office/drawing/2014/main" id="{CD4A3A4B-5EE6-4D64-B3B7-5894D5594491}"/>
              </a:ext>
            </a:extLst>
          </p:cNvPr>
          <p:cNvSpPr/>
          <p:nvPr/>
        </p:nvSpPr>
        <p:spPr>
          <a:xfrm>
            <a:off x="98608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Recommendation</a:t>
            </a:r>
            <a:endParaRPr sz="933" b="1" dirty="0">
              <a:latin typeface="+mj-lt"/>
            </a:endParaRPr>
          </a:p>
        </p:txBody>
      </p:sp>
      <p:pic>
        <p:nvPicPr>
          <p:cNvPr id="3" name="Picture 2" descr="Graphical user interface, application&#10;&#10;Description automatically generated">
            <a:extLst>
              <a:ext uri="{FF2B5EF4-FFF2-40B4-BE49-F238E27FC236}">
                <a16:creationId xmlns:a16="http://schemas.microsoft.com/office/drawing/2014/main" id="{BBAB801C-707D-4E73-B352-502148DE0A8E}"/>
              </a:ext>
            </a:extLst>
          </p:cNvPr>
          <p:cNvPicPr>
            <a:picLocks noChangeAspect="1"/>
          </p:cNvPicPr>
          <p:nvPr/>
        </p:nvPicPr>
        <p:blipFill>
          <a:blip r:embed="rId3"/>
          <a:stretch>
            <a:fillRect/>
          </a:stretch>
        </p:blipFill>
        <p:spPr>
          <a:xfrm>
            <a:off x="1146942" y="1279346"/>
            <a:ext cx="9771783" cy="4858412"/>
          </a:xfrm>
          <a:prstGeom prst="rect">
            <a:avLst/>
          </a:prstGeom>
        </p:spPr>
      </p:pic>
      <p:sp>
        <p:nvSpPr>
          <p:cNvPr id="13" name="Rectangle 12">
            <a:extLst>
              <a:ext uri="{FF2B5EF4-FFF2-40B4-BE49-F238E27FC236}">
                <a16:creationId xmlns:a16="http://schemas.microsoft.com/office/drawing/2014/main" id="{00CD6222-E44C-4087-A919-8C1FA10BE379}"/>
              </a:ext>
            </a:extLst>
          </p:cNvPr>
          <p:cNvSpPr/>
          <p:nvPr/>
        </p:nvSpPr>
        <p:spPr>
          <a:xfrm>
            <a:off x="6573440" y="4936830"/>
            <a:ext cx="4278549" cy="25620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67"/>
          </a:p>
        </p:txBody>
      </p:sp>
    </p:spTree>
    <p:extLst>
      <p:ext uri="{BB962C8B-B14F-4D97-AF65-F5344CB8AC3E}">
        <p14:creationId xmlns:p14="http://schemas.microsoft.com/office/powerpoint/2010/main" val="16495416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5"/>
          <p:cNvSpPr txBox="1"/>
          <p:nvPr/>
        </p:nvSpPr>
        <p:spPr>
          <a:xfrm>
            <a:off x="311700" y="297200"/>
            <a:ext cx="11608800" cy="8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CA" sz="2500" b="1"/>
              <a:t>History: Development of New Technology and Origins of Television</a:t>
            </a:r>
            <a:endParaRPr sz="2500" b="0" i="0" u="none" strike="noStrike" cap="none">
              <a:solidFill>
                <a:srgbClr val="000000"/>
              </a:solidFill>
              <a:latin typeface="Arial"/>
              <a:ea typeface="Arial"/>
              <a:cs typeface="Arial"/>
              <a:sym typeface="Arial"/>
            </a:endParaRPr>
          </a:p>
        </p:txBody>
      </p:sp>
      <p:cxnSp>
        <p:nvCxnSpPr>
          <p:cNvPr id="138" name="Google Shape;138;p5"/>
          <p:cNvCxnSpPr>
            <a:stCxn id="137" idx="1"/>
          </p:cNvCxnSpPr>
          <p:nvPr/>
        </p:nvCxnSpPr>
        <p:spPr>
          <a:xfrm>
            <a:off x="311700" y="744800"/>
            <a:ext cx="11608800" cy="21900"/>
          </a:xfrm>
          <a:prstGeom prst="straightConnector1">
            <a:avLst/>
          </a:prstGeom>
          <a:noFill/>
          <a:ln w="9525" cap="flat" cmpd="sng">
            <a:solidFill>
              <a:srgbClr val="595959"/>
            </a:solidFill>
            <a:prstDash val="solid"/>
            <a:round/>
            <a:headEnd type="none" w="sm" len="sm"/>
            <a:tailEnd type="none" w="sm" len="sm"/>
          </a:ln>
        </p:spPr>
      </p:cxnSp>
      <p:sp>
        <p:nvSpPr>
          <p:cNvPr id="139" name="Google Shape;139;p5"/>
          <p:cNvSpPr/>
          <p:nvPr/>
        </p:nvSpPr>
        <p:spPr>
          <a:xfrm>
            <a:off x="707350" y="1173600"/>
            <a:ext cx="10491000" cy="4589400"/>
          </a:xfrm>
          <a:prstGeom prst="rect">
            <a:avLst/>
          </a:prstGeom>
          <a:solidFill>
            <a:schemeClr val="lt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228600" lvl="0" indent="0" algn="l" rtl="0">
              <a:lnSpc>
                <a:spcPct val="100000"/>
              </a:lnSpc>
              <a:spcBef>
                <a:spcPts val="0"/>
              </a:spcBef>
              <a:spcAft>
                <a:spcPts val="0"/>
              </a:spcAft>
              <a:buNone/>
            </a:pPr>
            <a:endParaRPr sz="2800">
              <a:solidFill>
                <a:schemeClr val="dk1"/>
              </a:solidFill>
            </a:endParaRPr>
          </a:p>
          <a:p>
            <a:pPr marL="457200" lvl="0" indent="-406400" algn="l" rtl="0">
              <a:lnSpc>
                <a:spcPct val="100000"/>
              </a:lnSpc>
              <a:spcBef>
                <a:spcPts val="0"/>
              </a:spcBef>
              <a:spcAft>
                <a:spcPts val="0"/>
              </a:spcAft>
              <a:buClr>
                <a:schemeClr val="dk1"/>
              </a:buClr>
              <a:buSzPts val="2800"/>
              <a:buChar char="●"/>
            </a:pPr>
            <a:r>
              <a:rPr lang="en-CA" sz="2800">
                <a:solidFill>
                  <a:schemeClr val="dk1"/>
                </a:solidFill>
              </a:rPr>
              <a:t>Rise of Television greatly contributed to the downfall in movie attendance</a:t>
            </a:r>
            <a:endParaRPr sz="2800">
              <a:solidFill>
                <a:schemeClr val="dk1"/>
              </a:solidFill>
            </a:endParaRPr>
          </a:p>
          <a:p>
            <a:pPr marL="457200" lvl="0" indent="-406400" algn="l" rtl="0">
              <a:lnSpc>
                <a:spcPct val="100000"/>
              </a:lnSpc>
              <a:spcBef>
                <a:spcPts val="0"/>
              </a:spcBef>
              <a:spcAft>
                <a:spcPts val="0"/>
              </a:spcAft>
              <a:buClr>
                <a:schemeClr val="dk1"/>
              </a:buClr>
              <a:buSzPts val="2800"/>
              <a:buChar char="●"/>
            </a:pPr>
            <a:r>
              <a:rPr lang="en-CA" sz="2800">
                <a:solidFill>
                  <a:schemeClr val="dk1"/>
                </a:solidFill>
              </a:rPr>
              <a:t>Anti-trust suits, notably USA vs. Technicolor, greatly decreased the cost of technology in the industry</a:t>
            </a:r>
            <a:endParaRPr sz="2800">
              <a:solidFill>
                <a:schemeClr val="dk1"/>
              </a:solidFill>
            </a:endParaRPr>
          </a:p>
          <a:p>
            <a:pPr marL="457200" lvl="0" indent="-406400" algn="l" rtl="0">
              <a:lnSpc>
                <a:spcPct val="100000"/>
              </a:lnSpc>
              <a:spcBef>
                <a:spcPts val="0"/>
              </a:spcBef>
              <a:spcAft>
                <a:spcPts val="0"/>
              </a:spcAft>
              <a:buClr>
                <a:schemeClr val="dk1"/>
              </a:buClr>
              <a:buSzPts val="2800"/>
              <a:buChar char="●"/>
            </a:pPr>
            <a:r>
              <a:rPr lang="en-CA" sz="2800">
                <a:solidFill>
                  <a:schemeClr val="dk1"/>
                </a:solidFill>
              </a:rPr>
              <a:t>Due to these suits, Kodak was able to release Eastmancolor, the first affordable color film production option</a:t>
            </a:r>
            <a:endParaRPr sz="2800">
              <a:solidFill>
                <a:schemeClr val="dk1"/>
              </a:solidFill>
            </a:endParaRPr>
          </a:p>
          <a:p>
            <a:pPr marL="457200" lvl="0" indent="-406400" algn="l" rtl="0">
              <a:lnSpc>
                <a:spcPct val="100000"/>
              </a:lnSpc>
              <a:spcBef>
                <a:spcPts val="0"/>
              </a:spcBef>
              <a:spcAft>
                <a:spcPts val="0"/>
              </a:spcAft>
              <a:buClr>
                <a:schemeClr val="dk1"/>
              </a:buClr>
              <a:buSzPts val="2800"/>
              <a:buChar char="●"/>
            </a:pPr>
            <a:r>
              <a:rPr lang="en-CA" sz="2800">
                <a:solidFill>
                  <a:schemeClr val="dk1"/>
                </a:solidFill>
              </a:rPr>
              <a:t>Led to a more than 416% increase in the number of color films released from late 1940’s to 1954</a:t>
            </a:r>
            <a:endParaRPr sz="2800">
              <a:solidFill>
                <a:schemeClr val="dk1"/>
              </a:solidFill>
            </a:endParaRPr>
          </a:p>
          <a:p>
            <a:pPr marL="457200" lvl="0" indent="-406400" algn="l" rtl="0">
              <a:lnSpc>
                <a:spcPct val="100000"/>
              </a:lnSpc>
              <a:spcBef>
                <a:spcPts val="0"/>
              </a:spcBef>
              <a:spcAft>
                <a:spcPts val="0"/>
              </a:spcAft>
              <a:buClr>
                <a:schemeClr val="dk1"/>
              </a:buClr>
              <a:buSzPts val="2800"/>
              <a:buChar char="●"/>
            </a:pPr>
            <a:r>
              <a:rPr lang="en-CA" sz="2800">
                <a:solidFill>
                  <a:schemeClr val="dk1"/>
                </a:solidFill>
              </a:rPr>
              <a:t>20</a:t>
            </a:r>
            <a:r>
              <a:rPr lang="en-CA" sz="2800" baseline="30000">
                <a:solidFill>
                  <a:schemeClr val="dk1"/>
                </a:solidFill>
              </a:rPr>
              <a:t>th</a:t>
            </a:r>
            <a:r>
              <a:rPr lang="en-CA" sz="2800">
                <a:solidFill>
                  <a:schemeClr val="dk1"/>
                </a:solidFill>
              </a:rPr>
              <a:t> Century Fox creates wide angle film</a:t>
            </a:r>
            <a:endParaRPr sz="2800">
              <a:solidFill>
                <a:schemeClr val="dk1"/>
              </a:solidFill>
            </a:endParaRPr>
          </a:p>
          <a:p>
            <a:pPr marL="228600" lvl="0" indent="0" algn="l" rtl="0">
              <a:lnSpc>
                <a:spcPct val="90000"/>
              </a:lnSpc>
              <a:spcBef>
                <a:spcPts val="1000"/>
              </a:spcBef>
              <a:spcAft>
                <a:spcPts val="0"/>
              </a:spcAft>
              <a:buNone/>
            </a:pPr>
            <a:endParaRPr sz="2800"/>
          </a:p>
        </p:txBody>
      </p:sp>
      <p:sp>
        <p:nvSpPr>
          <p:cNvPr id="140" name="Google Shape;140;p5"/>
          <p:cNvSpPr/>
          <p:nvPr/>
        </p:nvSpPr>
        <p:spPr>
          <a:xfrm>
            <a:off x="0" y="6198750"/>
            <a:ext cx="12192000" cy="659100"/>
          </a:xfrm>
          <a:prstGeom prst="rect">
            <a:avLst/>
          </a:prstGeom>
          <a:solidFill>
            <a:srgbClr val="6666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5"/>
          <p:cNvSpPr/>
          <p:nvPr/>
        </p:nvSpPr>
        <p:spPr>
          <a:xfrm>
            <a:off x="707347"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CA" sz="700" b="1">
                <a:solidFill>
                  <a:srgbClr val="FFFFFF"/>
                </a:solidFill>
              </a:rPr>
              <a:t>	</a:t>
            </a:r>
            <a:r>
              <a:rPr lang="en-CA" sz="700" b="1"/>
              <a:t>Agenda</a:t>
            </a:r>
            <a:endParaRPr sz="700" b="1" i="0" u="none" strike="noStrike" cap="none">
              <a:latin typeface="Arial"/>
              <a:ea typeface="Arial"/>
              <a:cs typeface="Arial"/>
              <a:sym typeface="Arial"/>
            </a:endParaRPr>
          </a:p>
        </p:txBody>
      </p:sp>
      <p:sp>
        <p:nvSpPr>
          <p:cNvPr id="142" name="Google Shape;142;p5"/>
          <p:cNvSpPr/>
          <p:nvPr/>
        </p:nvSpPr>
        <p:spPr>
          <a:xfrm>
            <a:off x="2845560" y="6303150"/>
            <a:ext cx="2015700" cy="450300"/>
          </a:xfrm>
          <a:prstGeom prst="chevron">
            <a:avLst>
              <a:gd name="adj" fmla="val 50000"/>
            </a:avLst>
          </a:prstGeom>
          <a:solidFill>
            <a:srgbClr val="CC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CA" sz="700" b="1"/>
              <a:t>	</a:t>
            </a:r>
            <a:r>
              <a:rPr lang="en-CA" sz="700" b="1">
                <a:solidFill>
                  <a:srgbClr val="FFFFFF"/>
                </a:solidFill>
              </a:rPr>
              <a:t>History</a:t>
            </a:r>
            <a:endParaRPr sz="700" b="1" i="0" u="none" strike="noStrike" cap="none">
              <a:solidFill>
                <a:srgbClr val="FFFFFF"/>
              </a:solidFill>
              <a:latin typeface="Arial"/>
              <a:ea typeface="Arial"/>
              <a:cs typeface="Arial"/>
              <a:sym typeface="Arial"/>
            </a:endParaRPr>
          </a:p>
        </p:txBody>
      </p:sp>
      <p:sp>
        <p:nvSpPr>
          <p:cNvPr id="143" name="Google Shape;143;p5"/>
          <p:cNvSpPr/>
          <p:nvPr/>
        </p:nvSpPr>
        <p:spPr>
          <a:xfrm>
            <a:off x="9235947" y="6303150"/>
            <a:ext cx="2015700" cy="450300"/>
          </a:xfrm>
          <a:prstGeom prst="chevron">
            <a:avLst>
              <a:gd name="adj" fmla="val 50000"/>
            </a:avLst>
          </a:prstGeom>
          <a:solidFill>
            <a:srgbClr val="EEEEE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CA" sz="700" b="1"/>
              <a:t>Trends</a:t>
            </a:r>
            <a:endParaRPr sz="700" b="1" i="0" u="none" strike="noStrike" cap="none">
              <a:solidFill>
                <a:srgbClr val="000000"/>
              </a:solidFill>
              <a:latin typeface="Arial"/>
              <a:ea typeface="Arial"/>
              <a:cs typeface="Arial"/>
              <a:sym typeface="Arial"/>
            </a:endParaRPr>
          </a:p>
        </p:txBody>
      </p:sp>
      <p:sp>
        <p:nvSpPr>
          <p:cNvPr id="144" name="Google Shape;144;p5"/>
          <p:cNvSpPr/>
          <p:nvPr/>
        </p:nvSpPr>
        <p:spPr>
          <a:xfrm>
            <a:off x="7121978"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CA" sz="700" b="1"/>
              <a:t>Business Model Overviews</a:t>
            </a:r>
            <a:endParaRPr sz="700" b="1" i="0" u="none" strike="noStrike" cap="none">
              <a:solidFill>
                <a:srgbClr val="000000"/>
              </a:solidFill>
              <a:latin typeface="Arial"/>
              <a:ea typeface="Arial"/>
              <a:cs typeface="Arial"/>
              <a:sym typeface="Arial"/>
            </a:endParaRPr>
          </a:p>
        </p:txBody>
      </p:sp>
      <p:sp>
        <p:nvSpPr>
          <p:cNvPr id="145" name="Google Shape;145;p5"/>
          <p:cNvSpPr/>
          <p:nvPr/>
        </p:nvSpPr>
        <p:spPr>
          <a:xfrm>
            <a:off x="4983772" y="6303150"/>
            <a:ext cx="2015700" cy="450300"/>
          </a:xfrm>
          <a:prstGeom prst="chevron">
            <a:avLst>
              <a:gd name="adj" fmla="val 50000"/>
            </a:avLst>
          </a:prstGeom>
          <a:solidFill>
            <a:srgbClr val="EEEEE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700"/>
              <a:buFont typeface="Arial"/>
              <a:buNone/>
            </a:pPr>
            <a:r>
              <a:rPr lang="en-CA" sz="700" b="1" dirty="0"/>
              <a:t>Industry Overview</a:t>
            </a:r>
            <a:endParaRPr sz="700" b="1" i="0" u="none" strike="noStrike" cap="none" dirty="0">
              <a:solidFill>
                <a:srgbClr val="000000"/>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5" name="Google Shape;155;p20"/>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pPr lvl="0"/>
            <a:r>
              <a:rPr lang="en-US" sz="2667" b="1" dirty="0">
                <a:cs typeface="Times New Roman"/>
                <a:sym typeface="Times New Roman"/>
              </a:rPr>
              <a:t>Strong Leadership Team Guides NFLX</a:t>
            </a:r>
            <a:endParaRPr lang="en-CA" sz="2667" dirty="0"/>
          </a:p>
        </p:txBody>
      </p:sp>
      <p:cxnSp>
        <p:nvCxnSpPr>
          <p:cNvPr id="156" name="Google Shape;156;p20"/>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sp>
        <p:nvSpPr>
          <p:cNvPr id="172" name="Google Shape;172;p20"/>
          <p:cNvSpPr txBox="1">
            <a:spLocks noGrp="1"/>
          </p:cNvSpPr>
          <p:nvPr>
            <p:ph type="sldNum" idx="12"/>
          </p:nvPr>
        </p:nvSpPr>
        <p:spPr>
          <a:xfrm>
            <a:off x="11296611" y="6420823"/>
            <a:ext cx="731600" cy="524800"/>
          </a:xfrm>
          <a:prstGeom prst="rect">
            <a:avLst/>
          </a:prstGeom>
        </p:spPr>
        <p:txBody>
          <a:bodyPr spcFirstLastPara="1" wrap="square" lIns="121900" tIns="121900" rIns="121900" bIns="121900" anchor="ctr" anchorCtr="0">
            <a:noAutofit/>
          </a:bodyPr>
          <a:lstStyle/>
          <a:p>
            <a:r>
              <a:rPr lang="en" b="1">
                <a:solidFill>
                  <a:srgbClr val="FFFFFF"/>
                </a:solidFill>
                <a:latin typeface="Times New Roman"/>
                <a:ea typeface="Times New Roman"/>
                <a:cs typeface="Times New Roman"/>
                <a:sym typeface="Times New Roman"/>
              </a:rPr>
              <a:t>4</a:t>
            </a:r>
            <a:endParaRPr b="1">
              <a:solidFill>
                <a:srgbClr val="FFFFFF"/>
              </a:solidFill>
              <a:latin typeface="Times New Roman"/>
              <a:ea typeface="Times New Roman"/>
              <a:cs typeface="Times New Roman"/>
              <a:sym typeface="Times New Roman"/>
            </a:endParaRPr>
          </a:p>
        </p:txBody>
      </p:sp>
      <p:sp>
        <p:nvSpPr>
          <p:cNvPr id="31" name="Google Shape;82;p17">
            <a:extLst>
              <a:ext uri="{FF2B5EF4-FFF2-40B4-BE49-F238E27FC236}">
                <a16:creationId xmlns:a16="http://schemas.microsoft.com/office/drawing/2014/main" id="{C640CE33-7FC1-4B32-A07F-8994F4BD5E26}"/>
              </a:ext>
            </a:extLst>
          </p:cNvPr>
          <p:cNvSpPr/>
          <p:nvPr/>
        </p:nvSpPr>
        <p:spPr>
          <a:xfrm>
            <a:off x="0" y="6482300"/>
            <a:ext cx="12192000" cy="375600"/>
          </a:xfrm>
          <a:prstGeom prst="rect">
            <a:avLst/>
          </a:prstGeom>
          <a:solidFill>
            <a:srgbClr val="BF3136"/>
          </a:solidFill>
          <a:ln>
            <a:noFill/>
          </a:ln>
        </p:spPr>
        <p:txBody>
          <a:bodyPr spcFirstLastPara="1" wrap="square" lIns="121900" tIns="121900" rIns="121900" bIns="121900" anchor="ctr" anchorCtr="0">
            <a:noAutofit/>
          </a:bodyPr>
          <a:lstStyle/>
          <a:p>
            <a:endParaRPr sz="1867"/>
          </a:p>
        </p:txBody>
      </p:sp>
      <p:sp>
        <p:nvSpPr>
          <p:cNvPr id="32" name="Google Shape;83;p17">
            <a:extLst>
              <a:ext uri="{FF2B5EF4-FFF2-40B4-BE49-F238E27FC236}">
                <a16:creationId xmlns:a16="http://schemas.microsoft.com/office/drawing/2014/main" id="{737868C1-E7EB-4D46-9BE1-319BB10DF5B0}"/>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solidFill>
                  <a:schemeClr val="tx1"/>
                </a:solidFill>
              </a:rPr>
              <a:t>O</a:t>
            </a:r>
            <a:r>
              <a:rPr lang="en-CA" sz="933" b="1" dirty="0" err="1">
                <a:solidFill>
                  <a:schemeClr val="tx1"/>
                </a:solidFill>
              </a:rPr>
              <a:t>verview</a:t>
            </a:r>
            <a:endParaRPr sz="933" b="1" dirty="0">
              <a:solidFill>
                <a:schemeClr val="tx1"/>
              </a:solidFill>
            </a:endParaRPr>
          </a:p>
        </p:txBody>
      </p:sp>
      <p:sp>
        <p:nvSpPr>
          <p:cNvPr id="33" name="Google Shape;84;p17">
            <a:extLst>
              <a:ext uri="{FF2B5EF4-FFF2-40B4-BE49-F238E27FC236}">
                <a16:creationId xmlns:a16="http://schemas.microsoft.com/office/drawing/2014/main" id="{F070937E-F1DE-4A5A-8F0B-E1C815B32B0E}"/>
              </a:ext>
            </a:extLst>
          </p:cNvPr>
          <p:cNvSpPr/>
          <p:nvPr/>
        </p:nvSpPr>
        <p:spPr>
          <a:xfrm>
            <a:off x="22048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t>S</a:t>
            </a:r>
            <a:r>
              <a:rPr lang="en-CA" sz="933" b="1" dirty="0"/>
              <a:t>tock Performance</a:t>
            </a:r>
            <a:endParaRPr sz="933" b="1" dirty="0"/>
          </a:p>
        </p:txBody>
      </p:sp>
      <p:sp>
        <p:nvSpPr>
          <p:cNvPr id="34" name="Google Shape;85;p17">
            <a:extLst>
              <a:ext uri="{FF2B5EF4-FFF2-40B4-BE49-F238E27FC236}">
                <a16:creationId xmlns:a16="http://schemas.microsoft.com/office/drawing/2014/main" id="{AF1308FB-0CF4-40E5-8FC8-4EBB6074FD41}"/>
              </a:ext>
            </a:extLst>
          </p:cNvPr>
          <p:cNvSpPr/>
          <p:nvPr/>
        </p:nvSpPr>
        <p:spPr>
          <a:xfrm>
            <a:off x="52672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t>Strategy</a:t>
            </a:r>
            <a:endParaRPr sz="933" b="1" dirty="0"/>
          </a:p>
        </p:txBody>
      </p:sp>
      <p:sp>
        <p:nvSpPr>
          <p:cNvPr id="35" name="Google Shape;86;p17">
            <a:extLst>
              <a:ext uri="{FF2B5EF4-FFF2-40B4-BE49-F238E27FC236}">
                <a16:creationId xmlns:a16="http://schemas.microsoft.com/office/drawing/2014/main" id="{4B3013ED-2F7D-4D9D-9945-7A03012AD73E}"/>
              </a:ext>
            </a:extLst>
          </p:cNvPr>
          <p:cNvSpPr/>
          <p:nvPr/>
        </p:nvSpPr>
        <p:spPr>
          <a:xfrm>
            <a:off x="6798433" y="6541700"/>
            <a:ext cx="1531200" cy="256800"/>
          </a:xfrm>
          <a:prstGeom prst="chevron">
            <a:avLst>
              <a:gd name="adj" fmla="val 50000"/>
            </a:avLst>
          </a:prstGeom>
          <a:solidFill>
            <a:schemeClr val="tx1">
              <a:lumMod val="65000"/>
              <a:lumOff val="3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solidFill>
                  <a:schemeClr val="bg1"/>
                </a:solidFill>
              </a:rPr>
              <a:t>Leadership Team</a:t>
            </a:r>
            <a:endParaRPr sz="933" b="1" dirty="0">
              <a:solidFill>
                <a:schemeClr val="bg1"/>
              </a:solidFill>
            </a:endParaRPr>
          </a:p>
        </p:txBody>
      </p:sp>
      <p:sp>
        <p:nvSpPr>
          <p:cNvPr id="36" name="Google Shape;87;p17">
            <a:extLst>
              <a:ext uri="{FF2B5EF4-FFF2-40B4-BE49-F238E27FC236}">
                <a16:creationId xmlns:a16="http://schemas.microsoft.com/office/drawing/2014/main" id="{7C8E3598-30D1-4811-969D-2DFABE752BDF}"/>
              </a:ext>
            </a:extLst>
          </p:cNvPr>
          <p:cNvSpPr/>
          <p:nvPr/>
        </p:nvSpPr>
        <p:spPr>
          <a:xfrm>
            <a:off x="83296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t>Financials</a:t>
            </a:r>
            <a:endParaRPr sz="933" b="1" dirty="0"/>
          </a:p>
        </p:txBody>
      </p:sp>
      <p:sp>
        <p:nvSpPr>
          <p:cNvPr id="37" name="Google Shape;88;p17">
            <a:extLst>
              <a:ext uri="{FF2B5EF4-FFF2-40B4-BE49-F238E27FC236}">
                <a16:creationId xmlns:a16="http://schemas.microsoft.com/office/drawing/2014/main" id="{6CC4D053-BAFD-459C-A255-470914BFA403}"/>
              </a:ext>
            </a:extLst>
          </p:cNvPr>
          <p:cNvSpPr/>
          <p:nvPr/>
        </p:nvSpPr>
        <p:spPr>
          <a:xfrm>
            <a:off x="3736017"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t>Company Information</a:t>
            </a:r>
            <a:endParaRPr sz="933" b="1" dirty="0"/>
          </a:p>
        </p:txBody>
      </p:sp>
      <p:sp>
        <p:nvSpPr>
          <p:cNvPr id="38" name="Google Shape;89;p17">
            <a:extLst>
              <a:ext uri="{FF2B5EF4-FFF2-40B4-BE49-F238E27FC236}">
                <a16:creationId xmlns:a16="http://schemas.microsoft.com/office/drawing/2014/main" id="{B6A365F5-5DDF-4B6C-BF54-B58EA2D8D80D}"/>
              </a:ext>
            </a:extLst>
          </p:cNvPr>
          <p:cNvSpPr/>
          <p:nvPr/>
        </p:nvSpPr>
        <p:spPr>
          <a:xfrm>
            <a:off x="98608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t>Recommendation</a:t>
            </a:r>
            <a:endParaRPr sz="933" b="1" dirty="0"/>
          </a:p>
        </p:txBody>
      </p:sp>
      <p:pic>
        <p:nvPicPr>
          <p:cNvPr id="21" name="Content Placeholder 4" descr="A person smiling for the camera&#10;&#10;Description automatically generated">
            <a:extLst>
              <a:ext uri="{FF2B5EF4-FFF2-40B4-BE49-F238E27FC236}">
                <a16:creationId xmlns:a16="http://schemas.microsoft.com/office/drawing/2014/main" id="{ADD0357B-02CD-432B-9CFC-20CB524177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2117" y="1551892"/>
            <a:ext cx="1580196" cy="2185937"/>
          </a:xfrm>
          <a:prstGeom prst="rect">
            <a:avLst/>
          </a:prstGeom>
          <a:noFill/>
          <a:ln>
            <a:noFill/>
          </a:ln>
        </p:spPr>
      </p:pic>
      <p:pic>
        <p:nvPicPr>
          <p:cNvPr id="22" name="Picture 21" descr="A person in a suit and tie&#10;&#10;Description automatically generated">
            <a:extLst>
              <a:ext uri="{FF2B5EF4-FFF2-40B4-BE49-F238E27FC236}">
                <a16:creationId xmlns:a16="http://schemas.microsoft.com/office/drawing/2014/main" id="{91C4147E-1F79-4EBD-9D1A-781D74F710DD}"/>
              </a:ext>
            </a:extLst>
          </p:cNvPr>
          <p:cNvPicPr>
            <a:picLocks noChangeAspect="1"/>
          </p:cNvPicPr>
          <p:nvPr/>
        </p:nvPicPr>
        <p:blipFill rotWithShape="1">
          <a:blip r:embed="rId4">
            <a:extLst>
              <a:ext uri="{28A0092B-C50C-407E-A947-70E740481C1C}">
                <a14:useLocalDpi xmlns:a14="http://schemas.microsoft.com/office/drawing/2010/main" val="0"/>
              </a:ext>
            </a:extLst>
          </a:blip>
          <a:srcRect b="7778"/>
          <a:stretch/>
        </p:blipFill>
        <p:spPr>
          <a:xfrm>
            <a:off x="5259505" y="1558565"/>
            <a:ext cx="1580196" cy="2185937"/>
          </a:xfrm>
          <a:prstGeom prst="rect">
            <a:avLst/>
          </a:prstGeom>
        </p:spPr>
      </p:pic>
      <p:pic>
        <p:nvPicPr>
          <p:cNvPr id="23" name="Picture 22" descr="A person posing for the camera&#10;&#10;Description automatically generated">
            <a:extLst>
              <a:ext uri="{FF2B5EF4-FFF2-40B4-BE49-F238E27FC236}">
                <a16:creationId xmlns:a16="http://schemas.microsoft.com/office/drawing/2014/main" id="{E212AF48-12C8-4E8A-8624-C10EE4BB9E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72635" y="1551890"/>
            <a:ext cx="1480796" cy="2185937"/>
          </a:xfrm>
          <a:prstGeom prst="rect">
            <a:avLst/>
          </a:prstGeom>
        </p:spPr>
      </p:pic>
      <p:sp>
        <p:nvSpPr>
          <p:cNvPr id="27" name="Google Shape;180;p21">
            <a:extLst>
              <a:ext uri="{FF2B5EF4-FFF2-40B4-BE49-F238E27FC236}">
                <a16:creationId xmlns:a16="http://schemas.microsoft.com/office/drawing/2014/main" id="{B9D7FA25-709F-4274-919E-34BB3893AD22}"/>
              </a:ext>
            </a:extLst>
          </p:cNvPr>
          <p:cNvSpPr/>
          <p:nvPr/>
        </p:nvSpPr>
        <p:spPr>
          <a:xfrm>
            <a:off x="495114" y="1063990"/>
            <a:ext cx="3159817" cy="306753"/>
          </a:xfrm>
          <a:prstGeom prst="rect">
            <a:avLst/>
          </a:prstGeom>
          <a:solidFill>
            <a:srgbClr val="BF3136"/>
          </a:solidFill>
          <a:ln w="9525" cap="flat" cmpd="sng">
            <a:solidFill>
              <a:srgbClr val="BF3136"/>
            </a:solidFill>
            <a:prstDash val="solid"/>
            <a:round/>
            <a:headEnd type="none" w="sm" len="sm"/>
            <a:tailEnd type="none" w="sm" len="sm"/>
          </a:ln>
        </p:spPr>
        <p:txBody>
          <a:bodyPr spcFirstLastPara="1" wrap="square" lIns="121900" tIns="121900" rIns="121900" bIns="121900" anchor="ctr" anchorCtr="0">
            <a:noAutofit/>
          </a:bodyPr>
          <a:lstStyle/>
          <a:p>
            <a:pPr algn="ctr"/>
            <a:r>
              <a:rPr lang="en-US" sz="1333" b="1" dirty="0">
                <a:solidFill>
                  <a:srgbClr val="FFFFFF"/>
                </a:solidFill>
                <a:latin typeface="+mn-lt"/>
                <a:ea typeface="Times New Roman"/>
                <a:cs typeface="Times New Roman"/>
                <a:sym typeface="Times New Roman"/>
              </a:rPr>
              <a:t>Founder &amp; Co-CEO – Reed Hastings</a:t>
            </a:r>
            <a:endParaRPr sz="1333" b="1" dirty="0">
              <a:solidFill>
                <a:srgbClr val="FFFFFF"/>
              </a:solidFill>
              <a:latin typeface="+mn-lt"/>
              <a:ea typeface="Times New Roman"/>
              <a:cs typeface="Times New Roman"/>
              <a:sym typeface="Times New Roman"/>
            </a:endParaRPr>
          </a:p>
        </p:txBody>
      </p:sp>
      <p:sp>
        <p:nvSpPr>
          <p:cNvPr id="28" name="Google Shape;180;p21">
            <a:extLst>
              <a:ext uri="{FF2B5EF4-FFF2-40B4-BE49-F238E27FC236}">
                <a16:creationId xmlns:a16="http://schemas.microsoft.com/office/drawing/2014/main" id="{8EC7CCCC-67DE-4E02-B6F3-FCA69ED7C988}"/>
              </a:ext>
            </a:extLst>
          </p:cNvPr>
          <p:cNvSpPr/>
          <p:nvPr/>
        </p:nvSpPr>
        <p:spPr>
          <a:xfrm>
            <a:off x="4430365" y="1070662"/>
            <a:ext cx="3159817" cy="306753"/>
          </a:xfrm>
          <a:prstGeom prst="rect">
            <a:avLst/>
          </a:prstGeom>
          <a:solidFill>
            <a:srgbClr val="BF3136"/>
          </a:solidFill>
          <a:ln w="9525" cap="flat" cmpd="sng">
            <a:solidFill>
              <a:srgbClr val="BF3136"/>
            </a:solidFill>
            <a:prstDash val="solid"/>
            <a:round/>
            <a:headEnd type="none" w="sm" len="sm"/>
            <a:tailEnd type="none" w="sm" len="sm"/>
          </a:ln>
        </p:spPr>
        <p:txBody>
          <a:bodyPr spcFirstLastPara="1" wrap="square" lIns="121900" tIns="121900" rIns="121900" bIns="121900" anchor="ctr" anchorCtr="0">
            <a:noAutofit/>
          </a:bodyPr>
          <a:lstStyle/>
          <a:p>
            <a:pPr algn="ctr"/>
            <a:r>
              <a:rPr lang="en-US" sz="1333" b="1" dirty="0">
                <a:solidFill>
                  <a:srgbClr val="FFFFFF"/>
                </a:solidFill>
                <a:latin typeface="+mn-lt"/>
                <a:ea typeface="Times New Roman"/>
                <a:cs typeface="Times New Roman"/>
                <a:sym typeface="Times New Roman"/>
              </a:rPr>
              <a:t>CFO – Spencer Neumann</a:t>
            </a:r>
            <a:endParaRPr sz="1333" b="1" dirty="0">
              <a:solidFill>
                <a:srgbClr val="FFFFFF"/>
              </a:solidFill>
              <a:latin typeface="+mn-lt"/>
              <a:ea typeface="Times New Roman"/>
              <a:cs typeface="Times New Roman"/>
              <a:sym typeface="Times New Roman"/>
            </a:endParaRPr>
          </a:p>
        </p:txBody>
      </p:sp>
      <p:sp>
        <p:nvSpPr>
          <p:cNvPr id="29" name="Google Shape;180;p21">
            <a:extLst>
              <a:ext uri="{FF2B5EF4-FFF2-40B4-BE49-F238E27FC236}">
                <a16:creationId xmlns:a16="http://schemas.microsoft.com/office/drawing/2014/main" id="{7064FE39-5CDF-4DD4-AD9F-81F8003B0FCA}"/>
              </a:ext>
            </a:extLst>
          </p:cNvPr>
          <p:cNvSpPr/>
          <p:nvPr/>
        </p:nvSpPr>
        <p:spPr>
          <a:xfrm>
            <a:off x="8479964" y="1054722"/>
            <a:ext cx="3159817" cy="306753"/>
          </a:xfrm>
          <a:prstGeom prst="rect">
            <a:avLst/>
          </a:prstGeom>
          <a:solidFill>
            <a:srgbClr val="BF3136"/>
          </a:solidFill>
          <a:ln w="9525" cap="flat" cmpd="sng">
            <a:solidFill>
              <a:srgbClr val="BF3136"/>
            </a:solidFill>
            <a:prstDash val="solid"/>
            <a:round/>
            <a:headEnd type="none" w="sm" len="sm"/>
            <a:tailEnd type="none" w="sm" len="sm"/>
          </a:ln>
        </p:spPr>
        <p:txBody>
          <a:bodyPr spcFirstLastPara="1" wrap="square" lIns="121900" tIns="121900" rIns="121900" bIns="121900" anchor="ctr" anchorCtr="0">
            <a:noAutofit/>
          </a:bodyPr>
          <a:lstStyle/>
          <a:p>
            <a:pPr algn="ctr"/>
            <a:r>
              <a:rPr lang="en-US" sz="1333" b="1" dirty="0">
                <a:solidFill>
                  <a:srgbClr val="FFFFFF"/>
                </a:solidFill>
                <a:latin typeface="+mn-lt"/>
                <a:ea typeface="Times New Roman"/>
                <a:cs typeface="Times New Roman"/>
                <a:sym typeface="Times New Roman"/>
              </a:rPr>
              <a:t>COO &amp; CPO – Greg Peters</a:t>
            </a:r>
            <a:endParaRPr sz="1333" b="1" dirty="0">
              <a:solidFill>
                <a:srgbClr val="FFFFFF"/>
              </a:solidFill>
              <a:latin typeface="+mn-lt"/>
              <a:ea typeface="Times New Roman"/>
              <a:cs typeface="Times New Roman"/>
              <a:sym typeface="Times New Roman"/>
            </a:endParaRPr>
          </a:p>
        </p:txBody>
      </p:sp>
      <p:sp>
        <p:nvSpPr>
          <p:cNvPr id="30" name="TextBox 29">
            <a:extLst>
              <a:ext uri="{FF2B5EF4-FFF2-40B4-BE49-F238E27FC236}">
                <a16:creationId xmlns:a16="http://schemas.microsoft.com/office/drawing/2014/main" id="{BC83212C-E276-4077-B50C-CA70B58659E6}"/>
              </a:ext>
            </a:extLst>
          </p:cNvPr>
          <p:cNvSpPr txBox="1"/>
          <p:nvPr/>
        </p:nvSpPr>
        <p:spPr>
          <a:xfrm>
            <a:off x="547023" y="3836425"/>
            <a:ext cx="3055997" cy="2348848"/>
          </a:xfrm>
          <a:prstGeom prst="rect">
            <a:avLst/>
          </a:prstGeom>
          <a:noFill/>
        </p:spPr>
        <p:txBody>
          <a:bodyPr wrap="square" rtlCol="0">
            <a:spAutoFit/>
          </a:bodyPr>
          <a:lstStyle/>
          <a:p>
            <a:pPr marL="380990" indent="-380990">
              <a:spcAft>
                <a:spcPts val="800"/>
              </a:spcAft>
              <a:buFont typeface="Arial" panose="020B0604020202020204" pitchFamily="34" charset="0"/>
              <a:buChar char="•"/>
            </a:pPr>
            <a:r>
              <a:rPr lang="en-US" sz="1333" dirty="0"/>
              <a:t>Founded Pure Software in 1991</a:t>
            </a:r>
          </a:p>
          <a:p>
            <a:pPr marL="380990" indent="-380990">
              <a:spcAft>
                <a:spcPts val="800"/>
              </a:spcAft>
              <a:buFont typeface="Arial" panose="020B0604020202020204" pitchFamily="34" charset="0"/>
              <a:buChar char="•"/>
            </a:pPr>
            <a:r>
              <a:rPr lang="en-US" sz="1333" dirty="0"/>
              <a:t>Active philanthropist</a:t>
            </a:r>
          </a:p>
          <a:p>
            <a:pPr marL="380990" indent="-380990">
              <a:spcAft>
                <a:spcPts val="800"/>
              </a:spcAft>
              <a:buFont typeface="Arial" panose="020B0604020202020204" pitchFamily="34" charset="0"/>
              <a:buChar char="•"/>
            </a:pPr>
            <a:r>
              <a:rPr lang="en-US" sz="1333" dirty="0"/>
              <a:t>Served on the California State Board of Education (2000-2004)</a:t>
            </a:r>
          </a:p>
          <a:p>
            <a:pPr marL="380990" indent="-380990">
              <a:spcAft>
                <a:spcPts val="800"/>
              </a:spcAft>
              <a:buFont typeface="Arial" panose="020B0604020202020204" pitchFamily="34" charset="0"/>
              <a:buChar char="•"/>
            </a:pPr>
            <a:r>
              <a:rPr lang="en-US" sz="1333" dirty="0"/>
              <a:t>Current board of:</a:t>
            </a:r>
          </a:p>
          <a:p>
            <a:pPr marL="990575" lvl="1" indent="-380990">
              <a:spcAft>
                <a:spcPts val="800"/>
              </a:spcAft>
              <a:buFont typeface="Arial" panose="020B0604020202020204" pitchFamily="34" charset="0"/>
              <a:buChar char="•"/>
            </a:pPr>
            <a:r>
              <a:rPr lang="en-US" sz="1333" dirty="0"/>
              <a:t>KIPP</a:t>
            </a:r>
          </a:p>
          <a:p>
            <a:pPr marL="990575" lvl="1" indent="-380990">
              <a:spcAft>
                <a:spcPts val="800"/>
              </a:spcAft>
              <a:buFont typeface="Arial" panose="020B0604020202020204" pitchFamily="34" charset="0"/>
              <a:buChar char="•"/>
            </a:pPr>
            <a:r>
              <a:rPr lang="en-US" sz="1333" dirty="0" err="1"/>
              <a:t>Pahara</a:t>
            </a:r>
            <a:endParaRPr lang="en-US" sz="1333" dirty="0"/>
          </a:p>
          <a:p>
            <a:pPr marL="990575" lvl="1" indent="-380990">
              <a:spcAft>
                <a:spcPts val="800"/>
              </a:spcAft>
              <a:buFont typeface="Arial" panose="020B0604020202020204" pitchFamily="34" charset="0"/>
              <a:buChar char="•"/>
            </a:pPr>
            <a:r>
              <a:rPr lang="en-US" sz="1333" dirty="0"/>
              <a:t>The City Fund</a:t>
            </a:r>
          </a:p>
        </p:txBody>
      </p:sp>
      <p:sp>
        <p:nvSpPr>
          <p:cNvPr id="39" name="TextBox 38">
            <a:extLst>
              <a:ext uri="{FF2B5EF4-FFF2-40B4-BE49-F238E27FC236}">
                <a16:creationId xmlns:a16="http://schemas.microsoft.com/office/drawing/2014/main" id="{285C8340-34BB-4441-8529-44CCC2E6FAED}"/>
              </a:ext>
            </a:extLst>
          </p:cNvPr>
          <p:cNvSpPr txBox="1"/>
          <p:nvPr/>
        </p:nvSpPr>
        <p:spPr>
          <a:xfrm>
            <a:off x="4430365" y="3847387"/>
            <a:ext cx="3768489" cy="2553969"/>
          </a:xfrm>
          <a:prstGeom prst="rect">
            <a:avLst/>
          </a:prstGeom>
          <a:noFill/>
        </p:spPr>
        <p:txBody>
          <a:bodyPr wrap="square" rtlCol="0">
            <a:spAutoFit/>
          </a:bodyPr>
          <a:lstStyle/>
          <a:p>
            <a:pPr marL="380990" indent="-380990">
              <a:spcAft>
                <a:spcPts val="800"/>
              </a:spcAft>
              <a:buFont typeface="Arial" panose="020B0604020202020204" pitchFamily="34" charset="0"/>
              <a:buChar char="•"/>
            </a:pPr>
            <a:r>
              <a:rPr lang="en-US" sz="1333" dirty="0"/>
              <a:t>Joined in 2019</a:t>
            </a:r>
          </a:p>
          <a:p>
            <a:pPr marL="380990" indent="-380990">
              <a:spcAft>
                <a:spcPts val="800"/>
              </a:spcAft>
              <a:buFont typeface="Arial" panose="020B0604020202020204" pitchFamily="34" charset="0"/>
              <a:buChar char="•"/>
            </a:pPr>
            <a:r>
              <a:rPr lang="en-US" sz="1333" dirty="0"/>
              <a:t>Previously CFO at </a:t>
            </a:r>
            <a:r>
              <a:rPr lang="en-US" sz="1333" b="1" dirty="0"/>
              <a:t>Activision Blizzard</a:t>
            </a:r>
          </a:p>
          <a:p>
            <a:pPr marL="380990" indent="-380990">
              <a:spcAft>
                <a:spcPts val="800"/>
              </a:spcAft>
              <a:buFont typeface="Arial" panose="020B0604020202020204" pitchFamily="34" charset="0"/>
              <a:buChar char="•"/>
            </a:pPr>
            <a:r>
              <a:rPr lang="en-US" sz="1333" dirty="0"/>
              <a:t>CFO and executive VP of Global Guest Experience of </a:t>
            </a:r>
            <a:r>
              <a:rPr lang="en-US" sz="1333" b="1" dirty="0"/>
              <a:t>Walt Disney </a:t>
            </a:r>
            <a:r>
              <a:rPr lang="en-US" sz="1333" dirty="0"/>
              <a:t>Parks and Resorts (2012- May 2017)</a:t>
            </a:r>
          </a:p>
          <a:p>
            <a:pPr marL="380990" indent="-380990">
              <a:spcAft>
                <a:spcPts val="800"/>
              </a:spcAft>
              <a:buFont typeface="Arial" panose="020B0604020202020204" pitchFamily="34" charset="0"/>
              <a:buChar char="•"/>
            </a:pPr>
            <a:r>
              <a:rPr lang="en-US" sz="1333" dirty="0"/>
              <a:t>Private equity background</a:t>
            </a:r>
          </a:p>
          <a:p>
            <a:pPr marL="380990" indent="-380990">
              <a:spcAft>
                <a:spcPts val="800"/>
              </a:spcAft>
              <a:buFont typeface="Arial" panose="020B0604020202020204" pitchFamily="34" charset="0"/>
              <a:buChar char="•"/>
            </a:pPr>
            <a:r>
              <a:rPr lang="en-US" sz="1333" dirty="0"/>
              <a:t>Executive VP of </a:t>
            </a:r>
            <a:r>
              <a:rPr lang="en-US" sz="1333" b="1" dirty="0"/>
              <a:t>ABC</a:t>
            </a:r>
            <a:r>
              <a:rPr lang="en-US" sz="1333" dirty="0"/>
              <a:t> (2001-2004)</a:t>
            </a:r>
          </a:p>
          <a:p>
            <a:pPr marL="380990" indent="-380990">
              <a:spcAft>
                <a:spcPts val="800"/>
              </a:spcAft>
              <a:buFont typeface="Arial" panose="020B0604020202020204" pitchFamily="34" charset="0"/>
              <a:buChar char="•"/>
            </a:pPr>
            <a:r>
              <a:rPr lang="en-US" sz="1333" dirty="0"/>
              <a:t>BA in Economics, </a:t>
            </a:r>
            <a:r>
              <a:rPr lang="en-US" sz="1333" b="1" dirty="0"/>
              <a:t>Harvard</a:t>
            </a:r>
          </a:p>
          <a:p>
            <a:pPr marL="380990" indent="-380990">
              <a:spcAft>
                <a:spcPts val="800"/>
              </a:spcAft>
              <a:buFont typeface="Arial" panose="020B0604020202020204" pitchFamily="34" charset="0"/>
              <a:buChar char="•"/>
            </a:pPr>
            <a:r>
              <a:rPr lang="en-US" sz="1333" dirty="0"/>
              <a:t>MBA, Harvard</a:t>
            </a:r>
          </a:p>
        </p:txBody>
      </p:sp>
      <p:sp>
        <p:nvSpPr>
          <p:cNvPr id="2" name="Rectangle 1">
            <a:extLst>
              <a:ext uri="{FF2B5EF4-FFF2-40B4-BE49-F238E27FC236}">
                <a16:creationId xmlns:a16="http://schemas.microsoft.com/office/drawing/2014/main" id="{9B724617-78CD-4BF8-8B66-F791DA94D29D}"/>
              </a:ext>
            </a:extLst>
          </p:cNvPr>
          <p:cNvSpPr/>
          <p:nvPr/>
        </p:nvSpPr>
        <p:spPr>
          <a:xfrm>
            <a:off x="8479964" y="3797227"/>
            <a:ext cx="3560417" cy="1630831"/>
          </a:xfrm>
          <a:prstGeom prst="rect">
            <a:avLst/>
          </a:prstGeom>
        </p:spPr>
        <p:txBody>
          <a:bodyPr wrap="square">
            <a:spAutoFit/>
          </a:bodyPr>
          <a:lstStyle/>
          <a:p>
            <a:pPr marL="380990" indent="-380990">
              <a:spcAft>
                <a:spcPts val="800"/>
              </a:spcAft>
              <a:buFont typeface="Arial" panose="020B0604020202020204" pitchFamily="34" charset="0"/>
              <a:buChar char="•"/>
            </a:pPr>
            <a:r>
              <a:rPr lang="en-US" sz="1333" dirty="0"/>
              <a:t>Joined in 2008</a:t>
            </a:r>
          </a:p>
          <a:p>
            <a:pPr marL="380990" indent="-380990">
              <a:spcAft>
                <a:spcPts val="800"/>
              </a:spcAft>
              <a:buFont typeface="Arial" panose="020B0604020202020204" pitchFamily="34" charset="0"/>
              <a:buChar char="•"/>
            </a:pPr>
            <a:r>
              <a:rPr lang="en-US" sz="1333" dirty="0"/>
              <a:t>Previously International Development Officer</a:t>
            </a:r>
          </a:p>
          <a:p>
            <a:pPr marL="380990" indent="-380990">
              <a:spcAft>
                <a:spcPts val="800"/>
              </a:spcAft>
              <a:buFont typeface="Arial" panose="020B0604020202020204" pitchFamily="34" charset="0"/>
              <a:buChar char="•"/>
            </a:pPr>
            <a:r>
              <a:rPr lang="en-US" sz="1333" dirty="0"/>
              <a:t>Previously Senior VP of </a:t>
            </a:r>
            <a:r>
              <a:rPr lang="en-US" sz="1333" dirty="0" err="1"/>
              <a:t>Rovi</a:t>
            </a:r>
            <a:r>
              <a:rPr lang="en-US" sz="1333" dirty="0"/>
              <a:t> Corporation</a:t>
            </a:r>
          </a:p>
          <a:p>
            <a:pPr marL="380990" indent="-380990">
              <a:spcAft>
                <a:spcPts val="800"/>
              </a:spcAft>
              <a:buFont typeface="Arial" panose="020B0604020202020204" pitchFamily="34" charset="0"/>
              <a:buChar char="•"/>
            </a:pPr>
            <a:r>
              <a:rPr lang="en-US" sz="1333" dirty="0"/>
              <a:t>BS in physics and astronomy, Yale</a:t>
            </a:r>
          </a:p>
        </p:txBody>
      </p:sp>
    </p:spTree>
    <p:extLst>
      <p:ext uri="{BB962C8B-B14F-4D97-AF65-F5344CB8AC3E}">
        <p14:creationId xmlns:p14="http://schemas.microsoft.com/office/powerpoint/2010/main" val="25927647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5" name="Google Shape;155;p20"/>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pPr lvl="0"/>
            <a:r>
              <a:rPr lang="en-US" sz="2667" b="1" dirty="0">
                <a:cs typeface="Times New Roman"/>
                <a:sym typeface="Times New Roman"/>
              </a:rPr>
              <a:t>Strong Leadership Team Guides NFLX</a:t>
            </a:r>
            <a:endParaRPr lang="en-CA" sz="2667" dirty="0"/>
          </a:p>
        </p:txBody>
      </p:sp>
      <p:cxnSp>
        <p:nvCxnSpPr>
          <p:cNvPr id="156" name="Google Shape;156;p20"/>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sp>
        <p:nvSpPr>
          <p:cNvPr id="27" name="Google Shape;180;p21">
            <a:extLst>
              <a:ext uri="{FF2B5EF4-FFF2-40B4-BE49-F238E27FC236}">
                <a16:creationId xmlns:a16="http://schemas.microsoft.com/office/drawing/2014/main" id="{B9D7FA25-709F-4274-919E-34BB3893AD22}"/>
              </a:ext>
            </a:extLst>
          </p:cNvPr>
          <p:cNvSpPr/>
          <p:nvPr/>
        </p:nvSpPr>
        <p:spPr>
          <a:xfrm>
            <a:off x="1884962" y="1166908"/>
            <a:ext cx="3159817" cy="306753"/>
          </a:xfrm>
          <a:prstGeom prst="rect">
            <a:avLst/>
          </a:prstGeom>
          <a:solidFill>
            <a:srgbClr val="BF3136"/>
          </a:solidFill>
          <a:ln w="9525" cap="flat" cmpd="sng">
            <a:solidFill>
              <a:srgbClr val="BF3136"/>
            </a:solidFill>
            <a:prstDash val="solid"/>
            <a:round/>
            <a:headEnd type="none" w="sm" len="sm"/>
            <a:tailEnd type="none" w="sm" len="sm"/>
          </a:ln>
        </p:spPr>
        <p:txBody>
          <a:bodyPr spcFirstLastPara="1" wrap="square" lIns="121900" tIns="121900" rIns="121900" bIns="121900" anchor="ctr" anchorCtr="0">
            <a:noAutofit/>
          </a:bodyPr>
          <a:lstStyle/>
          <a:p>
            <a:pPr algn="ctr"/>
            <a:r>
              <a:rPr lang="en-US" sz="1333" b="1" dirty="0">
                <a:solidFill>
                  <a:srgbClr val="FFFFFF"/>
                </a:solidFill>
                <a:latin typeface="+mn-lt"/>
                <a:ea typeface="Times New Roman"/>
                <a:cs typeface="Times New Roman"/>
                <a:sym typeface="Times New Roman"/>
              </a:rPr>
              <a:t>Co-CEO &amp; CCO – Ted Sarandos</a:t>
            </a:r>
            <a:endParaRPr sz="1333" b="1" dirty="0">
              <a:solidFill>
                <a:srgbClr val="FFFFFF"/>
              </a:solidFill>
              <a:latin typeface="+mn-lt"/>
              <a:ea typeface="Times New Roman"/>
              <a:cs typeface="Times New Roman"/>
              <a:sym typeface="Times New Roman"/>
            </a:endParaRPr>
          </a:p>
        </p:txBody>
      </p:sp>
      <p:sp>
        <p:nvSpPr>
          <p:cNvPr id="28" name="Google Shape;180;p21">
            <a:extLst>
              <a:ext uri="{FF2B5EF4-FFF2-40B4-BE49-F238E27FC236}">
                <a16:creationId xmlns:a16="http://schemas.microsoft.com/office/drawing/2014/main" id="{8EC7CCCC-67DE-4E02-B6F3-FCA69ED7C988}"/>
              </a:ext>
            </a:extLst>
          </p:cNvPr>
          <p:cNvSpPr/>
          <p:nvPr/>
        </p:nvSpPr>
        <p:spPr>
          <a:xfrm>
            <a:off x="6396684" y="1166582"/>
            <a:ext cx="3159817" cy="306753"/>
          </a:xfrm>
          <a:prstGeom prst="rect">
            <a:avLst/>
          </a:prstGeom>
          <a:solidFill>
            <a:srgbClr val="BF3136"/>
          </a:solidFill>
          <a:ln w="9525" cap="flat" cmpd="sng">
            <a:solidFill>
              <a:srgbClr val="BF3136"/>
            </a:solidFill>
            <a:prstDash val="solid"/>
            <a:round/>
            <a:headEnd type="none" w="sm" len="sm"/>
            <a:tailEnd type="none" w="sm" len="sm"/>
          </a:ln>
        </p:spPr>
        <p:txBody>
          <a:bodyPr spcFirstLastPara="1" wrap="square" lIns="121900" tIns="121900" rIns="121900" bIns="121900" anchor="ctr" anchorCtr="0">
            <a:noAutofit/>
          </a:bodyPr>
          <a:lstStyle/>
          <a:p>
            <a:pPr algn="ctr"/>
            <a:r>
              <a:rPr lang="en-US" sz="1333" b="1" dirty="0">
                <a:solidFill>
                  <a:srgbClr val="FFFFFF"/>
                </a:solidFill>
                <a:latin typeface="+mn-lt"/>
                <a:ea typeface="Times New Roman"/>
                <a:cs typeface="Times New Roman"/>
                <a:sym typeface="Times New Roman"/>
              </a:rPr>
              <a:t>Chief Legal Officer – David Hyman</a:t>
            </a:r>
            <a:endParaRPr sz="1333" b="1" dirty="0">
              <a:solidFill>
                <a:srgbClr val="FFFFFF"/>
              </a:solidFill>
              <a:latin typeface="+mn-lt"/>
              <a:ea typeface="Times New Roman"/>
              <a:cs typeface="Times New Roman"/>
              <a:sym typeface="Times New Roman"/>
            </a:endParaRPr>
          </a:p>
        </p:txBody>
      </p:sp>
      <p:sp>
        <p:nvSpPr>
          <p:cNvPr id="30" name="TextBox 29">
            <a:extLst>
              <a:ext uri="{FF2B5EF4-FFF2-40B4-BE49-F238E27FC236}">
                <a16:creationId xmlns:a16="http://schemas.microsoft.com/office/drawing/2014/main" id="{BC83212C-E276-4077-B50C-CA70B58659E6}"/>
              </a:ext>
            </a:extLst>
          </p:cNvPr>
          <p:cNvSpPr txBox="1"/>
          <p:nvPr/>
        </p:nvSpPr>
        <p:spPr>
          <a:xfrm>
            <a:off x="1662518" y="3943509"/>
            <a:ext cx="3604700" cy="1938479"/>
          </a:xfrm>
          <a:prstGeom prst="rect">
            <a:avLst/>
          </a:prstGeom>
          <a:noFill/>
        </p:spPr>
        <p:txBody>
          <a:bodyPr wrap="square" rtlCol="0">
            <a:spAutoFit/>
          </a:bodyPr>
          <a:lstStyle/>
          <a:p>
            <a:pPr marL="380990" indent="-380990">
              <a:spcAft>
                <a:spcPts val="800"/>
              </a:spcAft>
              <a:buFont typeface="Arial" panose="020B0604020202020204" pitchFamily="34" charset="0"/>
              <a:buChar char="•"/>
            </a:pPr>
            <a:r>
              <a:rPr lang="en-US" sz="1333" dirty="0"/>
              <a:t>Joined in 2000</a:t>
            </a:r>
          </a:p>
          <a:p>
            <a:pPr marL="380990" indent="-380990">
              <a:spcAft>
                <a:spcPts val="800"/>
              </a:spcAft>
              <a:buFont typeface="Arial" panose="020B0604020202020204" pitchFamily="34" charset="0"/>
              <a:buChar char="•"/>
            </a:pPr>
            <a:r>
              <a:rPr lang="en-US" sz="1333" dirty="0"/>
              <a:t>Oversees the team responsible for the acquisition and creation of all Netflix content</a:t>
            </a:r>
          </a:p>
          <a:p>
            <a:pPr marL="380990" indent="-380990">
              <a:spcAft>
                <a:spcPts val="800"/>
              </a:spcAft>
              <a:buFont typeface="Arial" panose="020B0604020202020204" pitchFamily="34" charset="0"/>
              <a:buChar char="•"/>
            </a:pPr>
            <a:r>
              <a:rPr lang="en-US" sz="1333" dirty="0"/>
              <a:t>Responsible for a lot of Netflix’s successful content – ROMA, Money Heist, The Witcher, Stranger Things, House of Cards</a:t>
            </a:r>
          </a:p>
        </p:txBody>
      </p:sp>
      <p:sp>
        <p:nvSpPr>
          <p:cNvPr id="39" name="TextBox 38">
            <a:extLst>
              <a:ext uri="{FF2B5EF4-FFF2-40B4-BE49-F238E27FC236}">
                <a16:creationId xmlns:a16="http://schemas.microsoft.com/office/drawing/2014/main" id="{285C8340-34BB-4441-8529-44CCC2E6FAED}"/>
              </a:ext>
            </a:extLst>
          </p:cNvPr>
          <p:cNvSpPr txBox="1"/>
          <p:nvPr/>
        </p:nvSpPr>
        <p:spPr>
          <a:xfrm>
            <a:off x="6092345" y="3904950"/>
            <a:ext cx="3768489" cy="2143664"/>
          </a:xfrm>
          <a:prstGeom prst="rect">
            <a:avLst/>
          </a:prstGeom>
          <a:noFill/>
        </p:spPr>
        <p:txBody>
          <a:bodyPr wrap="square" rtlCol="0">
            <a:spAutoFit/>
          </a:bodyPr>
          <a:lstStyle/>
          <a:p>
            <a:pPr marL="380990" indent="-380990">
              <a:spcAft>
                <a:spcPts val="800"/>
              </a:spcAft>
              <a:buFont typeface="Arial" panose="020B0604020202020204" pitchFamily="34" charset="0"/>
              <a:buChar char="•"/>
            </a:pPr>
            <a:r>
              <a:rPr lang="en-US" sz="1333" dirty="0"/>
              <a:t>Joined in 2002</a:t>
            </a:r>
          </a:p>
          <a:p>
            <a:pPr marL="380990" indent="-380990">
              <a:spcAft>
                <a:spcPts val="800"/>
              </a:spcAft>
              <a:buFont typeface="Arial" panose="020B0604020202020204" pitchFamily="34" charset="0"/>
              <a:buChar char="•"/>
            </a:pPr>
            <a:r>
              <a:rPr lang="en-US" sz="1333" dirty="0"/>
              <a:t>Responsible for all legal and public policy matters</a:t>
            </a:r>
          </a:p>
          <a:p>
            <a:pPr marL="380990" indent="-380990">
              <a:spcAft>
                <a:spcPts val="800"/>
              </a:spcAft>
              <a:buFont typeface="Arial" panose="020B0604020202020204" pitchFamily="34" charset="0"/>
              <a:buChar char="•"/>
            </a:pPr>
            <a:r>
              <a:rPr lang="en-US" sz="1333" dirty="0"/>
              <a:t>Previously General Counsel of </a:t>
            </a:r>
            <a:r>
              <a:rPr lang="en-US" sz="1333" dirty="0" err="1"/>
              <a:t>Webvan</a:t>
            </a:r>
            <a:r>
              <a:rPr lang="en-US" sz="1333" dirty="0"/>
              <a:t> (online retailer)</a:t>
            </a:r>
          </a:p>
          <a:p>
            <a:pPr marL="380990" indent="-380990">
              <a:spcAft>
                <a:spcPts val="800"/>
              </a:spcAft>
              <a:buFont typeface="Arial" panose="020B0604020202020204" pitchFamily="34" charset="0"/>
              <a:buChar char="•"/>
            </a:pPr>
            <a:r>
              <a:rPr lang="en-US" sz="1333" dirty="0"/>
              <a:t>Practiced law at Morrison &amp; Foerster and </a:t>
            </a:r>
            <a:r>
              <a:rPr lang="en-US" sz="1333" dirty="0" err="1"/>
              <a:t>Arent</a:t>
            </a:r>
            <a:r>
              <a:rPr lang="en-US" sz="1333" dirty="0"/>
              <a:t> Fox</a:t>
            </a:r>
          </a:p>
          <a:p>
            <a:pPr marL="380990" indent="-380990">
              <a:spcAft>
                <a:spcPts val="800"/>
              </a:spcAft>
              <a:buFont typeface="Arial" panose="020B0604020202020204" pitchFamily="34" charset="0"/>
              <a:buChar char="•"/>
            </a:pPr>
            <a:r>
              <a:rPr lang="en-US" sz="1333" dirty="0"/>
              <a:t>JD and BA from University of Virginia</a:t>
            </a:r>
          </a:p>
        </p:txBody>
      </p:sp>
      <p:pic>
        <p:nvPicPr>
          <p:cNvPr id="24" name="Picture 23" descr="A person wearing glasses and smiling at the camera&#10;&#10;Description automatically generated">
            <a:extLst>
              <a:ext uri="{FF2B5EF4-FFF2-40B4-BE49-F238E27FC236}">
                <a16:creationId xmlns:a16="http://schemas.microsoft.com/office/drawing/2014/main" id="{8FC4FC81-0A4C-496B-9F65-A9E7F19C771C}"/>
              </a:ext>
            </a:extLst>
          </p:cNvPr>
          <p:cNvPicPr>
            <a:picLocks noChangeAspect="1"/>
          </p:cNvPicPr>
          <p:nvPr/>
        </p:nvPicPr>
        <p:blipFill rotWithShape="1">
          <a:blip r:embed="rId3">
            <a:extLst>
              <a:ext uri="{28A0092B-C50C-407E-A947-70E740481C1C}">
                <a14:useLocalDpi xmlns:a14="http://schemas.microsoft.com/office/drawing/2010/main" val="0"/>
              </a:ext>
            </a:extLst>
          </a:blip>
          <a:srcRect b="10270"/>
          <a:stretch/>
        </p:blipFill>
        <p:spPr>
          <a:xfrm>
            <a:off x="7186493" y="1625208"/>
            <a:ext cx="1580196" cy="2185937"/>
          </a:xfrm>
          <a:prstGeom prst="rect">
            <a:avLst/>
          </a:prstGeom>
        </p:spPr>
      </p:pic>
      <p:pic>
        <p:nvPicPr>
          <p:cNvPr id="25" name="Picture 24" descr="A person wearing a suit and tie smiling at the camera&#10;&#10;Description automatically generated">
            <a:extLst>
              <a:ext uri="{FF2B5EF4-FFF2-40B4-BE49-F238E27FC236}">
                <a16:creationId xmlns:a16="http://schemas.microsoft.com/office/drawing/2014/main" id="{474CE8F8-219C-4699-8A7D-433E1B50B0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1095" y="1641414"/>
            <a:ext cx="1567548" cy="2177149"/>
          </a:xfrm>
          <a:prstGeom prst="rect">
            <a:avLst/>
          </a:prstGeom>
        </p:spPr>
      </p:pic>
      <p:sp>
        <p:nvSpPr>
          <p:cNvPr id="26" name="Google Shape;172;p20">
            <a:extLst>
              <a:ext uri="{FF2B5EF4-FFF2-40B4-BE49-F238E27FC236}">
                <a16:creationId xmlns:a16="http://schemas.microsoft.com/office/drawing/2014/main" id="{812A0D7E-9213-4EF6-820B-151859E6CED5}"/>
              </a:ext>
            </a:extLst>
          </p:cNvPr>
          <p:cNvSpPr txBox="1">
            <a:spLocks noGrp="1"/>
          </p:cNvSpPr>
          <p:nvPr>
            <p:ph type="sldNum" idx="12"/>
          </p:nvPr>
        </p:nvSpPr>
        <p:spPr>
          <a:xfrm>
            <a:off x="11296611" y="6420823"/>
            <a:ext cx="731600" cy="524800"/>
          </a:xfrm>
          <a:prstGeom prst="rect">
            <a:avLst/>
          </a:prstGeom>
        </p:spPr>
        <p:txBody>
          <a:bodyPr spcFirstLastPara="1" wrap="square" lIns="121900" tIns="121900" rIns="121900" bIns="121900" anchor="ctr" anchorCtr="0">
            <a:noAutofit/>
          </a:bodyPr>
          <a:lstStyle/>
          <a:p>
            <a:r>
              <a:rPr lang="en" b="1">
                <a:solidFill>
                  <a:srgbClr val="FFFFFF"/>
                </a:solidFill>
                <a:latin typeface="Times New Roman"/>
                <a:ea typeface="Times New Roman"/>
                <a:cs typeface="Times New Roman"/>
                <a:sym typeface="Times New Roman"/>
              </a:rPr>
              <a:t>4</a:t>
            </a:r>
            <a:endParaRPr b="1">
              <a:solidFill>
                <a:srgbClr val="FFFFFF"/>
              </a:solidFill>
              <a:latin typeface="Times New Roman"/>
              <a:ea typeface="Times New Roman"/>
              <a:cs typeface="Times New Roman"/>
              <a:sym typeface="Times New Roman"/>
            </a:endParaRPr>
          </a:p>
        </p:txBody>
      </p:sp>
      <p:sp>
        <p:nvSpPr>
          <p:cNvPr id="40" name="Google Shape;82;p17">
            <a:extLst>
              <a:ext uri="{FF2B5EF4-FFF2-40B4-BE49-F238E27FC236}">
                <a16:creationId xmlns:a16="http://schemas.microsoft.com/office/drawing/2014/main" id="{C62455DC-A2EB-4F75-8AB3-F11D47B65F12}"/>
              </a:ext>
            </a:extLst>
          </p:cNvPr>
          <p:cNvSpPr/>
          <p:nvPr/>
        </p:nvSpPr>
        <p:spPr>
          <a:xfrm>
            <a:off x="0" y="6482300"/>
            <a:ext cx="12192000" cy="375600"/>
          </a:xfrm>
          <a:prstGeom prst="rect">
            <a:avLst/>
          </a:prstGeom>
          <a:solidFill>
            <a:srgbClr val="BF3136"/>
          </a:solidFill>
          <a:ln>
            <a:noFill/>
          </a:ln>
        </p:spPr>
        <p:txBody>
          <a:bodyPr spcFirstLastPara="1" wrap="square" lIns="121900" tIns="121900" rIns="121900" bIns="121900" anchor="ctr" anchorCtr="0">
            <a:noAutofit/>
          </a:bodyPr>
          <a:lstStyle/>
          <a:p>
            <a:endParaRPr sz="1867"/>
          </a:p>
        </p:txBody>
      </p:sp>
      <p:sp>
        <p:nvSpPr>
          <p:cNvPr id="41" name="Google Shape;83;p17">
            <a:extLst>
              <a:ext uri="{FF2B5EF4-FFF2-40B4-BE49-F238E27FC236}">
                <a16:creationId xmlns:a16="http://schemas.microsoft.com/office/drawing/2014/main" id="{7E2E6D8F-52C0-4DF3-B576-28060BDC4FB2}"/>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solidFill>
                  <a:schemeClr val="tx1"/>
                </a:solidFill>
              </a:rPr>
              <a:t>O</a:t>
            </a:r>
            <a:r>
              <a:rPr lang="en-CA" sz="933" b="1" dirty="0" err="1">
                <a:solidFill>
                  <a:schemeClr val="tx1"/>
                </a:solidFill>
              </a:rPr>
              <a:t>verview</a:t>
            </a:r>
            <a:endParaRPr sz="933" b="1" dirty="0">
              <a:solidFill>
                <a:schemeClr val="tx1"/>
              </a:solidFill>
            </a:endParaRPr>
          </a:p>
        </p:txBody>
      </p:sp>
      <p:sp>
        <p:nvSpPr>
          <p:cNvPr id="42" name="Google Shape;84;p17">
            <a:extLst>
              <a:ext uri="{FF2B5EF4-FFF2-40B4-BE49-F238E27FC236}">
                <a16:creationId xmlns:a16="http://schemas.microsoft.com/office/drawing/2014/main" id="{FBBB2D28-B59D-403D-8ED5-67218CB1A1DF}"/>
              </a:ext>
            </a:extLst>
          </p:cNvPr>
          <p:cNvSpPr/>
          <p:nvPr/>
        </p:nvSpPr>
        <p:spPr>
          <a:xfrm>
            <a:off x="22048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t>S</a:t>
            </a:r>
            <a:r>
              <a:rPr lang="en-CA" sz="933" b="1" dirty="0"/>
              <a:t>tock Performance</a:t>
            </a:r>
            <a:endParaRPr sz="933" b="1" dirty="0"/>
          </a:p>
        </p:txBody>
      </p:sp>
      <p:sp>
        <p:nvSpPr>
          <p:cNvPr id="43" name="Google Shape;85;p17">
            <a:extLst>
              <a:ext uri="{FF2B5EF4-FFF2-40B4-BE49-F238E27FC236}">
                <a16:creationId xmlns:a16="http://schemas.microsoft.com/office/drawing/2014/main" id="{EBE603E5-5505-47E5-A662-E42709D6DEA5}"/>
              </a:ext>
            </a:extLst>
          </p:cNvPr>
          <p:cNvSpPr/>
          <p:nvPr/>
        </p:nvSpPr>
        <p:spPr>
          <a:xfrm>
            <a:off x="52672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t>Strategy</a:t>
            </a:r>
            <a:endParaRPr sz="933" b="1" dirty="0"/>
          </a:p>
        </p:txBody>
      </p:sp>
      <p:sp>
        <p:nvSpPr>
          <p:cNvPr id="44" name="Google Shape;86;p17">
            <a:extLst>
              <a:ext uri="{FF2B5EF4-FFF2-40B4-BE49-F238E27FC236}">
                <a16:creationId xmlns:a16="http://schemas.microsoft.com/office/drawing/2014/main" id="{EF0348E8-E199-4B6A-AF39-6AA5B47A98F9}"/>
              </a:ext>
            </a:extLst>
          </p:cNvPr>
          <p:cNvSpPr/>
          <p:nvPr/>
        </p:nvSpPr>
        <p:spPr>
          <a:xfrm>
            <a:off x="6798433" y="6541700"/>
            <a:ext cx="1531200" cy="256800"/>
          </a:xfrm>
          <a:prstGeom prst="chevron">
            <a:avLst>
              <a:gd name="adj" fmla="val 50000"/>
            </a:avLst>
          </a:prstGeom>
          <a:solidFill>
            <a:schemeClr val="tx1">
              <a:lumMod val="65000"/>
              <a:lumOff val="3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solidFill>
                  <a:schemeClr val="bg1"/>
                </a:solidFill>
              </a:rPr>
              <a:t>Leadership Team</a:t>
            </a:r>
            <a:endParaRPr sz="933" b="1" dirty="0">
              <a:solidFill>
                <a:schemeClr val="bg1"/>
              </a:solidFill>
            </a:endParaRPr>
          </a:p>
        </p:txBody>
      </p:sp>
      <p:sp>
        <p:nvSpPr>
          <p:cNvPr id="45" name="Google Shape;87;p17">
            <a:extLst>
              <a:ext uri="{FF2B5EF4-FFF2-40B4-BE49-F238E27FC236}">
                <a16:creationId xmlns:a16="http://schemas.microsoft.com/office/drawing/2014/main" id="{EF5AA0AE-F4A5-469D-B50D-54D4082891B5}"/>
              </a:ext>
            </a:extLst>
          </p:cNvPr>
          <p:cNvSpPr/>
          <p:nvPr/>
        </p:nvSpPr>
        <p:spPr>
          <a:xfrm>
            <a:off x="83296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t>Financials</a:t>
            </a:r>
            <a:endParaRPr sz="933" b="1" dirty="0"/>
          </a:p>
        </p:txBody>
      </p:sp>
      <p:sp>
        <p:nvSpPr>
          <p:cNvPr id="46" name="Google Shape;88;p17">
            <a:extLst>
              <a:ext uri="{FF2B5EF4-FFF2-40B4-BE49-F238E27FC236}">
                <a16:creationId xmlns:a16="http://schemas.microsoft.com/office/drawing/2014/main" id="{862D2973-8D80-4586-8453-0557EA105334}"/>
              </a:ext>
            </a:extLst>
          </p:cNvPr>
          <p:cNvSpPr/>
          <p:nvPr/>
        </p:nvSpPr>
        <p:spPr>
          <a:xfrm>
            <a:off x="3736017"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t>Company Information</a:t>
            </a:r>
            <a:endParaRPr sz="933" b="1" dirty="0"/>
          </a:p>
        </p:txBody>
      </p:sp>
      <p:sp>
        <p:nvSpPr>
          <p:cNvPr id="47" name="Google Shape;89;p17">
            <a:extLst>
              <a:ext uri="{FF2B5EF4-FFF2-40B4-BE49-F238E27FC236}">
                <a16:creationId xmlns:a16="http://schemas.microsoft.com/office/drawing/2014/main" id="{FB97E968-3E25-47F8-8FDE-C1A1689A26BD}"/>
              </a:ext>
            </a:extLst>
          </p:cNvPr>
          <p:cNvSpPr/>
          <p:nvPr/>
        </p:nvSpPr>
        <p:spPr>
          <a:xfrm>
            <a:off x="98608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t>Recommendation</a:t>
            </a:r>
            <a:endParaRPr sz="933" b="1" dirty="0"/>
          </a:p>
        </p:txBody>
      </p:sp>
    </p:spTree>
    <p:extLst>
      <p:ext uri="{BB962C8B-B14F-4D97-AF65-F5344CB8AC3E}">
        <p14:creationId xmlns:p14="http://schemas.microsoft.com/office/powerpoint/2010/main" val="21545111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5" name="Google Shape;155;p20"/>
          <p:cNvSpPr txBox="1"/>
          <p:nvPr/>
        </p:nvSpPr>
        <p:spPr>
          <a:xfrm>
            <a:off x="415600" y="3047200"/>
            <a:ext cx="11360800" cy="763600"/>
          </a:xfrm>
          <a:prstGeom prst="rect">
            <a:avLst/>
          </a:prstGeom>
          <a:noFill/>
          <a:ln>
            <a:noFill/>
          </a:ln>
        </p:spPr>
        <p:txBody>
          <a:bodyPr spcFirstLastPara="1" wrap="square" lIns="121900" tIns="121900" rIns="121900" bIns="121900" anchor="t" anchorCtr="0">
            <a:noAutofit/>
          </a:bodyPr>
          <a:lstStyle/>
          <a:p>
            <a:pPr lvl="0" algn="ctr"/>
            <a:r>
              <a:rPr lang="en-US" sz="2667" b="1" dirty="0">
                <a:cs typeface="Times New Roman"/>
                <a:sym typeface="Times New Roman"/>
              </a:rPr>
              <a:t>Balance Sheets</a:t>
            </a:r>
            <a:endParaRPr lang="en-CA" sz="2667" dirty="0"/>
          </a:p>
        </p:txBody>
      </p:sp>
      <p:sp>
        <p:nvSpPr>
          <p:cNvPr id="4" name="Google Shape;82;p17">
            <a:extLst>
              <a:ext uri="{FF2B5EF4-FFF2-40B4-BE49-F238E27FC236}">
                <a16:creationId xmlns:a16="http://schemas.microsoft.com/office/drawing/2014/main" id="{59EE2E0F-1A66-4E4D-ACAD-186E283609E6}"/>
              </a:ext>
            </a:extLst>
          </p:cNvPr>
          <p:cNvSpPr/>
          <p:nvPr/>
        </p:nvSpPr>
        <p:spPr>
          <a:xfrm>
            <a:off x="0" y="6482300"/>
            <a:ext cx="12192000" cy="375600"/>
          </a:xfrm>
          <a:prstGeom prst="rect">
            <a:avLst/>
          </a:prstGeom>
          <a:solidFill>
            <a:srgbClr val="BF3136"/>
          </a:solidFill>
          <a:ln>
            <a:noFill/>
          </a:ln>
        </p:spPr>
        <p:txBody>
          <a:bodyPr spcFirstLastPara="1" wrap="square" lIns="121900" tIns="121900" rIns="121900" bIns="121900" anchor="ctr" anchorCtr="0">
            <a:noAutofit/>
          </a:bodyPr>
          <a:lstStyle/>
          <a:p>
            <a:endParaRPr sz="1867">
              <a:latin typeface="+mj-lt"/>
            </a:endParaRPr>
          </a:p>
        </p:txBody>
      </p:sp>
      <p:sp>
        <p:nvSpPr>
          <p:cNvPr id="5" name="Google Shape;83;p17">
            <a:extLst>
              <a:ext uri="{FF2B5EF4-FFF2-40B4-BE49-F238E27FC236}">
                <a16:creationId xmlns:a16="http://schemas.microsoft.com/office/drawing/2014/main" id="{FA3C2E88-3276-4B3C-90F8-2978BA0EB91A}"/>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solidFill>
                  <a:schemeClr val="tx1"/>
                </a:solidFill>
                <a:latin typeface="+mj-lt"/>
              </a:rPr>
              <a:t>O</a:t>
            </a:r>
            <a:r>
              <a:rPr lang="en-CA" sz="933" b="1" dirty="0" err="1">
                <a:solidFill>
                  <a:schemeClr val="tx1"/>
                </a:solidFill>
                <a:latin typeface="+mj-lt"/>
              </a:rPr>
              <a:t>verview</a:t>
            </a:r>
            <a:endParaRPr sz="933" b="1" dirty="0">
              <a:solidFill>
                <a:schemeClr val="tx1"/>
              </a:solidFill>
              <a:latin typeface="+mj-lt"/>
            </a:endParaRPr>
          </a:p>
        </p:txBody>
      </p:sp>
      <p:sp>
        <p:nvSpPr>
          <p:cNvPr id="6" name="Google Shape;84;p17">
            <a:extLst>
              <a:ext uri="{FF2B5EF4-FFF2-40B4-BE49-F238E27FC236}">
                <a16:creationId xmlns:a16="http://schemas.microsoft.com/office/drawing/2014/main" id="{25886EAF-6AF9-47D2-A1EB-F52B6EE00F63}"/>
              </a:ext>
            </a:extLst>
          </p:cNvPr>
          <p:cNvSpPr/>
          <p:nvPr/>
        </p:nvSpPr>
        <p:spPr>
          <a:xfrm>
            <a:off x="22048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latin typeface="+mj-lt"/>
              </a:rPr>
              <a:t>S</a:t>
            </a:r>
            <a:r>
              <a:rPr lang="en-CA" sz="933" b="1" dirty="0">
                <a:latin typeface="+mj-lt"/>
              </a:rPr>
              <a:t>tock Performance</a:t>
            </a:r>
            <a:endParaRPr sz="933" b="1" dirty="0">
              <a:latin typeface="+mj-lt"/>
            </a:endParaRPr>
          </a:p>
        </p:txBody>
      </p:sp>
      <p:sp>
        <p:nvSpPr>
          <p:cNvPr id="7" name="Google Shape;85;p17">
            <a:extLst>
              <a:ext uri="{FF2B5EF4-FFF2-40B4-BE49-F238E27FC236}">
                <a16:creationId xmlns:a16="http://schemas.microsoft.com/office/drawing/2014/main" id="{EF65189F-7D3C-4CE1-BFF0-C0DA78E09151}"/>
              </a:ext>
            </a:extLst>
          </p:cNvPr>
          <p:cNvSpPr/>
          <p:nvPr/>
        </p:nvSpPr>
        <p:spPr>
          <a:xfrm>
            <a:off x="52672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Strategy</a:t>
            </a:r>
            <a:endParaRPr sz="933" b="1" dirty="0">
              <a:latin typeface="+mj-lt"/>
            </a:endParaRPr>
          </a:p>
        </p:txBody>
      </p:sp>
      <p:sp>
        <p:nvSpPr>
          <p:cNvPr id="8" name="Google Shape;86;p17">
            <a:extLst>
              <a:ext uri="{FF2B5EF4-FFF2-40B4-BE49-F238E27FC236}">
                <a16:creationId xmlns:a16="http://schemas.microsoft.com/office/drawing/2014/main" id="{26A11504-7EA7-48BC-BF19-E562F37ACDC3}"/>
              </a:ext>
            </a:extLst>
          </p:cNvPr>
          <p:cNvSpPr/>
          <p:nvPr/>
        </p:nvSpPr>
        <p:spPr>
          <a:xfrm>
            <a:off x="67984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Leadership Team</a:t>
            </a:r>
            <a:endParaRPr sz="933" b="1" dirty="0">
              <a:latin typeface="+mj-lt"/>
            </a:endParaRPr>
          </a:p>
        </p:txBody>
      </p:sp>
      <p:sp>
        <p:nvSpPr>
          <p:cNvPr id="9" name="Google Shape;87;p17">
            <a:extLst>
              <a:ext uri="{FF2B5EF4-FFF2-40B4-BE49-F238E27FC236}">
                <a16:creationId xmlns:a16="http://schemas.microsoft.com/office/drawing/2014/main" id="{DFD912D4-54A3-4DB5-8193-5B0DEC74DFDC}"/>
              </a:ext>
            </a:extLst>
          </p:cNvPr>
          <p:cNvSpPr/>
          <p:nvPr/>
        </p:nvSpPr>
        <p:spPr>
          <a:xfrm>
            <a:off x="8329633" y="6541700"/>
            <a:ext cx="1531200" cy="256800"/>
          </a:xfrm>
          <a:prstGeom prst="chevron">
            <a:avLst>
              <a:gd name="adj" fmla="val 50000"/>
            </a:avLst>
          </a:prstGeom>
          <a:solidFill>
            <a:schemeClr val="tx1">
              <a:lumMod val="65000"/>
              <a:lumOff val="3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solidFill>
                  <a:schemeClr val="bg1"/>
                </a:solidFill>
                <a:latin typeface="+mj-lt"/>
              </a:rPr>
              <a:t>Financials</a:t>
            </a:r>
            <a:endParaRPr sz="933" b="1" dirty="0">
              <a:solidFill>
                <a:schemeClr val="bg1"/>
              </a:solidFill>
              <a:latin typeface="+mj-lt"/>
            </a:endParaRPr>
          </a:p>
        </p:txBody>
      </p:sp>
      <p:sp>
        <p:nvSpPr>
          <p:cNvPr id="10" name="Google Shape;88;p17">
            <a:extLst>
              <a:ext uri="{FF2B5EF4-FFF2-40B4-BE49-F238E27FC236}">
                <a16:creationId xmlns:a16="http://schemas.microsoft.com/office/drawing/2014/main" id="{F3FDD893-BBCF-4ED6-A5C8-D756F7EB1834}"/>
              </a:ext>
            </a:extLst>
          </p:cNvPr>
          <p:cNvSpPr/>
          <p:nvPr/>
        </p:nvSpPr>
        <p:spPr>
          <a:xfrm>
            <a:off x="3736017"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Company Information</a:t>
            </a:r>
            <a:endParaRPr sz="933" b="1" dirty="0">
              <a:latin typeface="+mj-lt"/>
            </a:endParaRPr>
          </a:p>
        </p:txBody>
      </p:sp>
      <p:sp>
        <p:nvSpPr>
          <p:cNvPr id="11" name="Google Shape;89;p17">
            <a:extLst>
              <a:ext uri="{FF2B5EF4-FFF2-40B4-BE49-F238E27FC236}">
                <a16:creationId xmlns:a16="http://schemas.microsoft.com/office/drawing/2014/main" id="{6233E7E8-5895-4DAD-9738-B35650A9883C}"/>
              </a:ext>
            </a:extLst>
          </p:cNvPr>
          <p:cNvSpPr/>
          <p:nvPr/>
        </p:nvSpPr>
        <p:spPr>
          <a:xfrm>
            <a:off x="98608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Recommendation</a:t>
            </a:r>
            <a:endParaRPr sz="933" b="1" dirty="0">
              <a:latin typeface="+mj-lt"/>
            </a:endParaRPr>
          </a:p>
        </p:txBody>
      </p:sp>
    </p:spTree>
    <p:extLst>
      <p:ext uri="{BB962C8B-B14F-4D97-AF65-F5344CB8AC3E}">
        <p14:creationId xmlns:p14="http://schemas.microsoft.com/office/powerpoint/2010/main" val="1657601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31" name="Google Shape;131;p19"/>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r>
              <a:rPr lang="en-US" sz="2667" b="1" dirty="0">
                <a:latin typeface="+mj-lt"/>
                <a:cs typeface="Times New Roman"/>
                <a:sym typeface="Times New Roman"/>
              </a:rPr>
              <a:t>1</a:t>
            </a:r>
            <a:r>
              <a:rPr lang="en-CA" sz="2667" b="1" dirty="0">
                <a:latin typeface="+mj-lt"/>
                <a:cs typeface="Times New Roman"/>
                <a:sym typeface="Times New Roman"/>
              </a:rPr>
              <a:t>0-Q Balance Sheet (1)</a:t>
            </a:r>
            <a:endParaRPr sz="2667" dirty="0">
              <a:latin typeface="+mj-lt"/>
            </a:endParaRPr>
          </a:p>
        </p:txBody>
      </p:sp>
      <p:cxnSp>
        <p:nvCxnSpPr>
          <p:cNvPr id="132" name="Google Shape;132;p19"/>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pic>
        <p:nvPicPr>
          <p:cNvPr id="15" name="Picture 14" descr="A picture containing table&#10;&#10;Description automatically generated">
            <a:extLst>
              <a:ext uri="{FF2B5EF4-FFF2-40B4-BE49-F238E27FC236}">
                <a16:creationId xmlns:a16="http://schemas.microsoft.com/office/drawing/2014/main" id="{96BD9DCE-5D97-47B7-B702-795153C566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7252" y="994202"/>
            <a:ext cx="8777497" cy="5292025"/>
          </a:xfrm>
          <a:prstGeom prst="rect">
            <a:avLst/>
          </a:prstGeom>
        </p:spPr>
      </p:pic>
      <p:sp>
        <p:nvSpPr>
          <p:cNvPr id="16" name="Google Shape;82;p17">
            <a:extLst>
              <a:ext uri="{FF2B5EF4-FFF2-40B4-BE49-F238E27FC236}">
                <a16:creationId xmlns:a16="http://schemas.microsoft.com/office/drawing/2014/main" id="{9C3A28DB-7408-41D4-AD04-CEF049E6BF9D}"/>
              </a:ext>
            </a:extLst>
          </p:cNvPr>
          <p:cNvSpPr/>
          <p:nvPr/>
        </p:nvSpPr>
        <p:spPr>
          <a:xfrm>
            <a:off x="0" y="6482300"/>
            <a:ext cx="12192000" cy="375600"/>
          </a:xfrm>
          <a:prstGeom prst="rect">
            <a:avLst/>
          </a:prstGeom>
          <a:solidFill>
            <a:srgbClr val="BF3136"/>
          </a:solidFill>
          <a:ln>
            <a:noFill/>
          </a:ln>
        </p:spPr>
        <p:txBody>
          <a:bodyPr spcFirstLastPara="1" wrap="square" lIns="121900" tIns="121900" rIns="121900" bIns="121900" anchor="ctr" anchorCtr="0">
            <a:noAutofit/>
          </a:bodyPr>
          <a:lstStyle/>
          <a:p>
            <a:endParaRPr sz="1867">
              <a:latin typeface="+mj-lt"/>
            </a:endParaRPr>
          </a:p>
        </p:txBody>
      </p:sp>
      <p:sp>
        <p:nvSpPr>
          <p:cNvPr id="17" name="Google Shape;83;p17">
            <a:extLst>
              <a:ext uri="{FF2B5EF4-FFF2-40B4-BE49-F238E27FC236}">
                <a16:creationId xmlns:a16="http://schemas.microsoft.com/office/drawing/2014/main" id="{3012A76C-5A49-4B07-9C00-0D9038B343D3}"/>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solidFill>
                  <a:schemeClr val="tx1"/>
                </a:solidFill>
                <a:latin typeface="+mj-lt"/>
              </a:rPr>
              <a:t>O</a:t>
            </a:r>
            <a:r>
              <a:rPr lang="en-CA" sz="933" b="1" dirty="0" err="1">
                <a:solidFill>
                  <a:schemeClr val="tx1"/>
                </a:solidFill>
                <a:latin typeface="+mj-lt"/>
              </a:rPr>
              <a:t>verview</a:t>
            </a:r>
            <a:endParaRPr sz="933" b="1" dirty="0">
              <a:solidFill>
                <a:schemeClr val="tx1"/>
              </a:solidFill>
              <a:latin typeface="+mj-lt"/>
            </a:endParaRPr>
          </a:p>
        </p:txBody>
      </p:sp>
      <p:sp>
        <p:nvSpPr>
          <p:cNvPr id="18" name="Google Shape;84;p17">
            <a:extLst>
              <a:ext uri="{FF2B5EF4-FFF2-40B4-BE49-F238E27FC236}">
                <a16:creationId xmlns:a16="http://schemas.microsoft.com/office/drawing/2014/main" id="{1F737014-C75C-42C8-8C42-74C85E7DCAF2}"/>
              </a:ext>
            </a:extLst>
          </p:cNvPr>
          <p:cNvSpPr/>
          <p:nvPr/>
        </p:nvSpPr>
        <p:spPr>
          <a:xfrm>
            <a:off x="22048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latin typeface="+mj-lt"/>
              </a:rPr>
              <a:t>S</a:t>
            </a:r>
            <a:r>
              <a:rPr lang="en-CA" sz="933" b="1" dirty="0">
                <a:latin typeface="+mj-lt"/>
              </a:rPr>
              <a:t>tock Performance</a:t>
            </a:r>
            <a:endParaRPr sz="933" b="1" dirty="0">
              <a:latin typeface="+mj-lt"/>
            </a:endParaRPr>
          </a:p>
        </p:txBody>
      </p:sp>
      <p:sp>
        <p:nvSpPr>
          <p:cNvPr id="19" name="Google Shape;85;p17">
            <a:extLst>
              <a:ext uri="{FF2B5EF4-FFF2-40B4-BE49-F238E27FC236}">
                <a16:creationId xmlns:a16="http://schemas.microsoft.com/office/drawing/2014/main" id="{1F608B2B-E05E-4BD1-9C65-9E2476B436D0}"/>
              </a:ext>
            </a:extLst>
          </p:cNvPr>
          <p:cNvSpPr/>
          <p:nvPr/>
        </p:nvSpPr>
        <p:spPr>
          <a:xfrm>
            <a:off x="52672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Strategy</a:t>
            </a:r>
            <a:endParaRPr sz="933" b="1" dirty="0">
              <a:latin typeface="+mj-lt"/>
            </a:endParaRPr>
          </a:p>
        </p:txBody>
      </p:sp>
      <p:sp>
        <p:nvSpPr>
          <p:cNvPr id="20" name="Google Shape;86;p17">
            <a:extLst>
              <a:ext uri="{FF2B5EF4-FFF2-40B4-BE49-F238E27FC236}">
                <a16:creationId xmlns:a16="http://schemas.microsoft.com/office/drawing/2014/main" id="{70C66B6A-7454-4717-8184-41DBB91F825A}"/>
              </a:ext>
            </a:extLst>
          </p:cNvPr>
          <p:cNvSpPr/>
          <p:nvPr/>
        </p:nvSpPr>
        <p:spPr>
          <a:xfrm>
            <a:off x="67984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Leadership Team</a:t>
            </a:r>
            <a:endParaRPr sz="933" b="1" dirty="0">
              <a:latin typeface="+mj-lt"/>
            </a:endParaRPr>
          </a:p>
        </p:txBody>
      </p:sp>
      <p:sp>
        <p:nvSpPr>
          <p:cNvPr id="21" name="Google Shape;87;p17">
            <a:extLst>
              <a:ext uri="{FF2B5EF4-FFF2-40B4-BE49-F238E27FC236}">
                <a16:creationId xmlns:a16="http://schemas.microsoft.com/office/drawing/2014/main" id="{BC4D80C2-F6FE-475C-8B73-FAECF8F95F9B}"/>
              </a:ext>
            </a:extLst>
          </p:cNvPr>
          <p:cNvSpPr/>
          <p:nvPr/>
        </p:nvSpPr>
        <p:spPr>
          <a:xfrm>
            <a:off x="8329633" y="6541700"/>
            <a:ext cx="1531200" cy="256800"/>
          </a:xfrm>
          <a:prstGeom prst="chevron">
            <a:avLst>
              <a:gd name="adj" fmla="val 50000"/>
            </a:avLst>
          </a:prstGeom>
          <a:solidFill>
            <a:schemeClr val="tx1">
              <a:lumMod val="65000"/>
              <a:lumOff val="3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solidFill>
                  <a:schemeClr val="bg1"/>
                </a:solidFill>
                <a:latin typeface="+mj-lt"/>
              </a:rPr>
              <a:t>Financials</a:t>
            </a:r>
            <a:endParaRPr sz="933" b="1" dirty="0">
              <a:solidFill>
                <a:schemeClr val="bg1"/>
              </a:solidFill>
              <a:latin typeface="+mj-lt"/>
            </a:endParaRPr>
          </a:p>
        </p:txBody>
      </p:sp>
      <p:sp>
        <p:nvSpPr>
          <p:cNvPr id="22" name="Google Shape;88;p17">
            <a:extLst>
              <a:ext uri="{FF2B5EF4-FFF2-40B4-BE49-F238E27FC236}">
                <a16:creationId xmlns:a16="http://schemas.microsoft.com/office/drawing/2014/main" id="{102AFFE3-CC70-418C-94DB-5239ACC17D65}"/>
              </a:ext>
            </a:extLst>
          </p:cNvPr>
          <p:cNvSpPr/>
          <p:nvPr/>
        </p:nvSpPr>
        <p:spPr>
          <a:xfrm>
            <a:off x="3736017"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Company Information</a:t>
            </a:r>
            <a:endParaRPr sz="933" b="1" dirty="0">
              <a:latin typeface="+mj-lt"/>
            </a:endParaRPr>
          </a:p>
        </p:txBody>
      </p:sp>
      <p:sp>
        <p:nvSpPr>
          <p:cNvPr id="23" name="Google Shape;89;p17">
            <a:extLst>
              <a:ext uri="{FF2B5EF4-FFF2-40B4-BE49-F238E27FC236}">
                <a16:creationId xmlns:a16="http://schemas.microsoft.com/office/drawing/2014/main" id="{493DF20A-DFEE-4D45-85C9-76A45C5DDF74}"/>
              </a:ext>
            </a:extLst>
          </p:cNvPr>
          <p:cNvSpPr/>
          <p:nvPr/>
        </p:nvSpPr>
        <p:spPr>
          <a:xfrm>
            <a:off x="98608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Recommendation</a:t>
            </a:r>
            <a:endParaRPr sz="933" b="1" dirty="0">
              <a:latin typeface="+mj-lt"/>
            </a:endParaRPr>
          </a:p>
        </p:txBody>
      </p:sp>
      <p:sp>
        <p:nvSpPr>
          <p:cNvPr id="13" name="Rectangle 12">
            <a:extLst>
              <a:ext uri="{FF2B5EF4-FFF2-40B4-BE49-F238E27FC236}">
                <a16:creationId xmlns:a16="http://schemas.microsoft.com/office/drawing/2014/main" id="{C8D57738-440B-4C47-B100-5AB31C1C0192}"/>
              </a:ext>
            </a:extLst>
          </p:cNvPr>
          <p:cNvSpPr/>
          <p:nvPr/>
        </p:nvSpPr>
        <p:spPr>
          <a:xfrm>
            <a:off x="8329634" y="2720608"/>
            <a:ext cx="2084367" cy="4513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67"/>
          </a:p>
        </p:txBody>
      </p:sp>
    </p:spTree>
    <p:extLst>
      <p:ext uri="{BB962C8B-B14F-4D97-AF65-F5344CB8AC3E}">
        <p14:creationId xmlns:p14="http://schemas.microsoft.com/office/powerpoint/2010/main" val="26219121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31" name="Google Shape;131;p19"/>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r>
              <a:rPr lang="en-US" sz="2667" b="1" dirty="0">
                <a:latin typeface="+mj-lt"/>
                <a:cs typeface="Times New Roman"/>
                <a:sym typeface="Times New Roman"/>
              </a:rPr>
              <a:t>1</a:t>
            </a:r>
            <a:r>
              <a:rPr lang="en-CA" sz="2667" b="1" dirty="0">
                <a:latin typeface="+mj-lt"/>
                <a:cs typeface="Times New Roman"/>
                <a:sym typeface="Times New Roman"/>
              </a:rPr>
              <a:t>0-Q Balance Sheet (2)</a:t>
            </a:r>
            <a:endParaRPr sz="2667" dirty="0">
              <a:latin typeface="+mj-lt"/>
            </a:endParaRPr>
          </a:p>
        </p:txBody>
      </p:sp>
      <p:cxnSp>
        <p:nvCxnSpPr>
          <p:cNvPr id="132" name="Google Shape;132;p19"/>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pic>
        <p:nvPicPr>
          <p:cNvPr id="12" name="Content Placeholder 4" descr="A picture containing timeline&#10;&#10;Description automatically generated">
            <a:extLst>
              <a:ext uri="{FF2B5EF4-FFF2-40B4-BE49-F238E27FC236}">
                <a16:creationId xmlns:a16="http://schemas.microsoft.com/office/drawing/2014/main" id="{FB576CAE-4E39-4114-BC52-29DF71E867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122" y="2378183"/>
            <a:ext cx="10913757" cy="2101635"/>
          </a:xfrm>
          <a:prstGeom prst="rect">
            <a:avLst/>
          </a:prstGeom>
          <a:noFill/>
          <a:ln>
            <a:noFill/>
          </a:ln>
        </p:spPr>
      </p:pic>
      <p:sp>
        <p:nvSpPr>
          <p:cNvPr id="13" name="Google Shape;82;p17">
            <a:extLst>
              <a:ext uri="{FF2B5EF4-FFF2-40B4-BE49-F238E27FC236}">
                <a16:creationId xmlns:a16="http://schemas.microsoft.com/office/drawing/2014/main" id="{5A8B8F4A-A2CB-4A83-84BD-75864D4EEB65}"/>
              </a:ext>
            </a:extLst>
          </p:cNvPr>
          <p:cNvSpPr/>
          <p:nvPr/>
        </p:nvSpPr>
        <p:spPr>
          <a:xfrm>
            <a:off x="0" y="6482300"/>
            <a:ext cx="12192000" cy="375600"/>
          </a:xfrm>
          <a:prstGeom prst="rect">
            <a:avLst/>
          </a:prstGeom>
          <a:solidFill>
            <a:srgbClr val="BF3136"/>
          </a:solidFill>
          <a:ln>
            <a:noFill/>
          </a:ln>
        </p:spPr>
        <p:txBody>
          <a:bodyPr spcFirstLastPara="1" wrap="square" lIns="121900" tIns="121900" rIns="121900" bIns="121900" anchor="ctr" anchorCtr="0">
            <a:noAutofit/>
          </a:bodyPr>
          <a:lstStyle/>
          <a:p>
            <a:endParaRPr sz="1867">
              <a:latin typeface="+mj-lt"/>
            </a:endParaRPr>
          </a:p>
        </p:txBody>
      </p:sp>
      <p:sp>
        <p:nvSpPr>
          <p:cNvPr id="14" name="Google Shape;83;p17">
            <a:extLst>
              <a:ext uri="{FF2B5EF4-FFF2-40B4-BE49-F238E27FC236}">
                <a16:creationId xmlns:a16="http://schemas.microsoft.com/office/drawing/2014/main" id="{1316EC4B-F8E8-471A-A668-44FEFFCE17A1}"/>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solidFill>
                  <a:schemeClr val="tx1"/>
                </a:solidFill>
                <a:latin typeface="+mj-lt"/>
              </a:rPr>
              <a:t>O</a:t>
            </a:r>
            <a:r>
              <a:rPr lang="en-CA" sz="933" b="1" dirty="0" err="1">
                <a:solidFill>
                  <a:schemeClr val="tx1"/>
                </a:solidFill>
                <a:latin typeface="+mj-lt"/>
              </a:rPr>
              <a:t>verview</a:t>
            </a:r>
            <a:endParaRPr sz="933" b="1" dirty="0">
              <a:solidFill>
                <a:schemeClr val="tx1"/>
              </a:solidFill>
              <a:latin typeface="+mj-lt"/>
            </a:endParaRPr>
          </a:p>
        </p:txBody>
      </p:sp>
      <p:sp>
        <p:nvSpPr>
          <p:cNvPr id="15" name="Google Shape;84;p17">
            <a:extLst>
              <a:ext uri="{FF2B5EF4-FFF2-40B4-BE49-F238E27FC236}">
                <a16:creationId xmlns:a16="http://schemas.microsoft.com/office/drawing/2014/main" id="{510839A7-26B2-4E1F-9A2B-FC4F764D5246}"/>
              </a:ext>
            </a:extLst>
          </p:cNvPr>
          <p:cNvSpPr/>
          <p:nvPr/>
        </p:nvSpPr>
        <p:spPr>
          <a:xfrm>
            <a:off x="22048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latin typeface="+mj-lt"/>
              </a:rPr>
              <a:t>S</a:t>
            </a:r>
            <a:r>
              <a:rPr lang="en-CA" sz="933" b="1" dirty="0">
                <a:latin typeface="+mj-lt"/>
              </a:rPr>
              <a:t>tock Performance</a:t>
            </a:r>
            <a:endParaRPr sz="933" b="1" dirty="0">
              <a:latin typeface="+mj-lt"/>
            </a:endParaRPr>
          </a:p>
        </p:txBody>
      </p:sp>
      <p:sp>
        <p:nvSpPr>
          <p:cNvPr id="16" name="Google Shape;85;p17">
            <a:extLst>
              <a:ext uri="{FF2B5EF4-FFF2-40B4-BE49-F238E27FC236}">
                <a16:creationId xmlns:a16="http://schemas.microsoft.com/office/drawing/2014/main" id="{75944AA1-CC85-4BE4-9B6E-ACDC07A52394}"/>
              </a:ext>
            </a:extLst>
          </p:cNvPr>
          <p:cNvSpPr/>
          <p:nvPr/>
        </p:nvSpPr>
        <p:spPr>
          <a:xfrm>
            <a:off x="52672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Strategy</a:t>
            </a:r>
            <a:endParaRPr sz="933" b="1" dirty="0">
              <a:latin typeface="+mj-lt"/>
            </a:endParaRPr>
          </a:p>
        </p:txBody>
      </p:sp>
      <p:sp>
        <p:nvSpPr>
          <p:cNvPr id="17" name="Google Shape;86;p17">
            <a:extLst>
              <a:ext uri="{FF2B5EF4-FFF2-40B4-BE49-F238E27FC236}">
                <a16:creationId xmlns:a16="http://schemas.microsoft.com/office/drawing/2014/main" id="{E8BF6B8A-C377-4E6D-8D65-CD042ABF8FC0}"/>
              </a:ext>
            </a:extLst>
          </p:cNvPr>
          <p:cNvSpPr/>
          <p:nvPr/>
        </p:nvSpPr>
        <p:spPr>
          <a:xfrm>
            <a:off x="67984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Leadership Team</a:t>
            </a:r>
            <a:endParaRPr sz="933" b="1" dirty="0">
              <a:latin typeface="+mj-lt"/>
            </a:endParaRPr>
          </a:p>
        </p:txBody>
      </p:sp>
      <p:sp>
        <p:nvSpPr>
          <p:cNvPr id="18" name="Google Shape;87;p17">
            <a:extLst>
              <a:ext uri="{FF2B5EF4-FFF2-40B4-BE49-F238E27FC236}">
                <a16:creationId xmlns:a16="http://schemas.microsoft.com/office/drawing/2014/main" id="{932B3F22-2CD0-46B4-A638-7786D1203EF7}"/>
              </a:ext>
            </a:extLst>
          </p:cNvPr>
          <p:cNvSpPr/>
          <p:nvPr/>
        </p:nvSpPr>
        <p:spPr>
          <a:xfrm>
            <a:off x="8329633" y="6541700"/>
            <a:ext cx="1531200" cy="256800"/>
          </a:xfrm>
          <a:prstGeom prst="chevron">
            <a:avLst>
              <a:gd name="adj" fmla="val 50000"/>
            </a:avLst>
          </a:prstGeom>
          <a:solidFill>
            <a:schemeClr val="tx1">
              <a:lumMod val="65000"/>
              <a:lumOff val="3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solidFill>
                  <a:schemeClr val="bg1"/>
                </a:solidFill>
                <a:latin typeface="+mj-lt"/>
              </a:rPr>
              <a:t>Financials</a:t>
            </a:r>
            <a:endParaRPr sz="933" b="1" dirty="0">
              <a:solidFill>
                <a:schemeClr val="bg1"/>
              </a:solidFill>
              <a:latin typeface="+mj-lt"/>
            </a:endParaRPr>
          </a:p>
        </p:txBody>
      </p:sp>
      <p:sp>
        <p:nvSpPr>
          <p:cNvPr id="19" name="Google Shape;88;p17">
            <a:extLst>
              <a:ext uri="{FF2B5EF4-FFF2-40B4-BE49-F238E27FC236}">
                <a16:creationId xmlns:a16="http://schemas.microsoft.com/office/drawing/2014/main" id="{5C8E38ED-DF92-4170-99AF-D33820DF90D6}"/>
              </a:ext>
            </a:extLst>
          </p:cNvPr>
          <p:cNvSpPr/>
          <p:nvPr/>
        </p:nvSpPr>
        <p:spPr>
          <a:xfrm>
            <a:off x="3736017"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Company Information</a:t>
            </a:r>
            <a:endParaRPr sz="933" b="1" dirty="0">
              <a:latin typeface="+mj-lt"/>
            </a:endParaRPr>
          </a:p>
        </p:txBody>
      </p:sp>
      <p:sp>
        <p:nvSpPr>
          <p:cNvPr id="20" name="Google Shape;89;p17">
            <a:extLst>
              <a:ext uri="{FF2B5EF4-FFF2-40B4-BE49-F238E27FC236}">
                <a16:creationId xmlns:a16="http://schemas.microsoft.com/office/drawing/2014/main" id="{EF482991-5A52-47D0-B635-7837A7325D62}"/>
              </a:ext>
            </a:extLst>
          </p:cNvPr>
          <p:cNvSpPr/>
          <p:nvPr/>
        </p:nvSpPr>
        <p:spPr>
          <a:xfrm>
            <a:off x="98608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Recommendation</a:t>
            </a:r>
            <a:endParaRPr sz="933" b="1" dirty="0">
              <a:latin typeface="+mj-lt"/>
            </a:endParaRPr>
          </a:p>
        </p:txBody>
      </p:sp>
    </p:spTree>
    <p:extLst>
      <p:ext uri="{BB962C8B-B14F-4D97-AF65-F5344CB8AC3E}">
        <p14:creationId xmlns:p14="http://schemas.microsoft.com/office/powerpoint/2010/main" val="2144574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31" name="Google Shape;131;p19"/>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r>
              <a:rPr lang="en-US" sz="2667" b="1" dirty="0">
                <a:latin typeface="+mj-lt"/>
                <a:cs typeface="Times New Roman"/>
                <a:sym typeface="Times New Roman"/>
              </a:rPr>
              <a:t>1</a:t>
            </a:r>
            <a:r>
              <a:rPr lang="en-CA" sz="2667" b="1" dirty="0">
                <a:latin typeface="+mj-lt"/>
                <a:cs typeface="Times New Roman"/>
                <a:sym typeface="Times New Roman"/>
              </a:rPr>
              <a:t>0-K Balance Sheet (1)</a:t>
            </a:r>
            <a:endParaRPr sz="2667" dirty="0">
              <a:latin typeface="+mj-lt"/>
            </a:endParaRPr>
          </a:p>
        </p:txBody>
      </p:sp>
      <p:cxnSp>
        <p:nvCxnSpPr>
          <p:cNvPr id="132" name="Google Shape;132;p19"/>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pic>
        <p:nvPicPr>
          <p:cNvPr id="12" name="Content Placeholder 4" descr="A picture containing bar chart&#10;&#10;Description automatically generated">
            <a:extLst>
              <a:ext uri="{FF2B5EF4-FFF2-40B4-BE49-F238E27FC236}">
                <a16:creationId xmlns:a16="http://schemas.microsoft.com/office/drawing/2014/main" id="{84B8C907-BD87-4764-834E-B52004C4CB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6224" y="994202"/>
            <a:ext cx="9053045" cy="5189892"/>
          </a:xfrm>
          <a:prstGeom prst="rect">
            <a:avLst/>
          </a:prstGeom>
          <a:noFill/>
          <a:ln>
            <a:noFill/>
          </a:ln>
        </p:spPr>
      </p:pic>
      <p:sp>
        <p:nvSpPr>
          <p:cNvPr id="13" name="Google Shape;82;p17">
            <a:extLst>
              <a:ext uri="{FF2B5EF4-FFF2-40B4-BE49-F238E27FC236}">
                <a16:creationId xmlns:a16="http://schemas.microsoft.com/office/drawing/2014/main" id="{36F36D67-37DF-4E54-AC4C-560FC2F10746}"/>
              </a:ext>
            </a:extLst>
          </p:cNvPr>
          <p:cNvSpPr/>
          <p:nvPr/>
        </p:nvSpPr>
        <p:spPr>
          <a:xfrm>
            <a:off x="0" y="6482300"/>
            <a:ext cx="12192000" cy="375600"/>
          </a:xfrm>
          <a:prstGeom prst="rect">
            <a:avLst/>
          </a:prstGeom>
          <a:solidFill>
            <a:srgbClr val="BF3136"/>
          </a:solidFill>
          <a:ln>
            <a:noFill/>
          </a:ln>
        </p:spPr>
        <p:txBody>
          <a:bodyPr spcFirstLastPara="1" wrap="square" lIns="121900" tIns="121900" rIns="121900" bIns="121900" anchor="ctr" anchorCtr="0">
            <a:noAutofit/>
          </a:bodyPr>
          <a:lstStyle/>
          <a:p>
            <a:endParaRPr sz="1867">
              <a:latin typeface="+mj-lt"/>
            </a:endParaRPr>
          </a:p>
        </p:txBody>
      </p:sp>
      <p:sp>
        <p:nvSpPr>
          <p:cNvPr id="14" name="Google Shape;83;p17">
            <a:extLst>
              <a:ext uri="{FF2B5EF4-FFF2-40B4-BE49-F238E27FC236}">
                <a16:creationId xmlns:a16="http://schemas.microsoft.com/office/drawing/2014/main" id="{7C93F298-7ECE-4C89-8C44-BA8555250937}"/>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solidFill>
                  <a:schemeClr val="tx1"/>
                </a:solidFill>
                <a:latin typeface="+mj-lt"/>
              </a:rPr>
              <a:t>O</a:t>
            </a:r>
            <a:r>
              <a:rPr lang="en-CA" sz="933" b="1" dirty="0" err="1">
                <a:solidFill>
                  <a:schemeClr val="tx1"/>
                </a:solidFill>
                <a:latin typeface="+mj-lt"/>
              </a:rPr>
              <a:t>verview</a:t>
            </a:r>
            <a:endParaRPr sz="933" b="1" dirty="0">
              <a:solidFill>
                <a:schemeClr val="tx1"/>
              </a:solidFill>
              <a:latin typeface="+mj-lt"/>
            </a:endParaRPr>
          </a:p>
        </p:txBody>
      </p:sp>
      <p:sp>
        <p:nvSpPr>
          <p:cNvPr id="15" name="Google Shape;84;p17">
            <a:extLst>
              <a:ext uri="{FF2B5EF4-FFF2-40B4-BE49-F238E27FC236}">
                <a16:creationId xmlns:a16="http://schemas.microsoft.com/office/drawing/2014/main" id="{ECC8EF91-1C46-43C9-B12A-DAB430840536}"/>
              </a:ext>
            </a:extLst>
          </p:cNvPr>
          <p:cNvSpPr/>
          <p:nvPr/>
        </p:nvSpPr>
        <p:spPr>
          <a:xfrm>
            <a:off x="22048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latin typeface="+mj-lt"/>
              </a:rPr>
              <a:t>S</a:t>
            </a:r>
            <a:r>
              <a:rPr lang="en-CA" sz="933" b="1" dirty="0">
                <a:latin typeface="+mj-lt"/>
              </a:rPr>
              <a:t>tock Performance</a:t>
            </a:r>
            <a:endParaRPr sz="933" b="1" dirty="0">
              <a:latin typeface="+mj-lt"/>
            </a:endParaRPr>
          </a:p>
        </p:txBody>
      </p:sp>
      <p:sp>
        <p:nvSpPr>
          <p:cNvPr id="16" name="Google Shape;85;p17">
            <a:extLst>
              <a:ext uri="{FF2B5EF4-FFF2-40B4-BE49-F238E27FC236}">
                <a16:creationId xmlns:a16="http://schemas.microsoft.com/office/drawing/2014/main" id="{7B1B2FD3-D93B-4100-882D-D8F61D3BF848}"/>
              </a:ext>
            </a:extLst>
          </p:cNvPr>
          <p:cNvSpPr/>
          <p:nvPr/>
        </p:nvSpPr>
        <p:spPr>
          <a:xfrm>
            <a:off x="52672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Strategy</a:t>
            </a:r>
            <a:endParaRPr sz="933" b="1" dirty="0">
              <a:latin typeface="+mj-lt"/>
            </a:endParaRPr>
          </a:p>
        </p:txBody>
      </p:sp>
      <p:sp>
        <p:nvSpPr>
          <p:cNvPr id="17" name="Google Shape;86;p17">
            <a:extLst>
              <a:ext uri="{FF2B5EF4-FFF2-40B4-BE49-F238E27FC236}">
                <a16:creationId xmlns:a16="http://schemas.microsoft.com/office/drawing/2014/main" id="{7A556325-98F3-4450-959F-626DAB6FE69B}"/>
              </a:ext>
            </a:extLst>
          </p:cNvPr>
          <p:cNvSpPr/>
          <p:nvPr/>
        </p:nvSpPr>
        <p:spPr>
          <a:xfrm>
            <a:off x="67984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Leadership Team</a:t>
            </a:r>
            <a:endParaRPr sz="933" b="1" dirty="0">
              <a:latin typeface="+mj-lt"/>
            </a:endParaRPr>
          </a:p>
        </p:txBody>
      </p:sp>
      <p:sp>
        <p:nvSpPr>
          <p:cNvPr id="18" name="Google Shape;87;p17">
            <a:extLst>
              <a:ext uri="{FF2B5EF4-FFF2-40B4-BE49-F238E27FC236}">
                <a16:creationId xmlns:a16="http://schemas.microsoft.com/office/drawing/2014/main" id="{F904BCCF-50B0-488C-8812-84C57F7864BE}"/>
              </a:ext>
            </a:extLst>
          </p:cNvPr>
          <p:cNvSpPr/>
          <p:nvPr/>
        </p:nvSpPr>
        <p:spPr>
          <a:xfrm>
            <a:off x="8329633" y="6541700"/>
            <a:ext cx="1531200" cy="256800"/>
          </a:xfrm>
          <a:prstGeom prst="chevron">
            <a:avLst>
              <a:gd name="adj" fmla="val 50000"/>
            </a:avLst>
          </a:prstGeom>
          <a:solidFill>
            <a:schemeClr val="tx1">
              <a:lumMod val="65000"/>
              <a:lumOff val="3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solidFill>
                  <a:schemeClr val="bg1"/>
                </a:solidFill>
                <a:latin typeface="+mj-lt"/>
              </a:rPr>
              <a:t>Financials</a:t>
            </a:r>
            <a:endParaRPr sz="933" b="1" dirty="0">
              <a:solidFill>
                <a:schemeClr val="bg1"/>
              </a:solidFill>
              <a:latin typeface="+mj-lt"/>
            </a:endParaRPr>
          </a:p>
        </p:txBody>
      </p:sp>
      <p:sp>
        <p:nvSpPr>
          <p:cNvPr id="19" name="Google Shape;88;p17">
            <a:extLst>
              <a:ext uri="{FF2B5EF4-FFF2-40B4-BE49-F238E27FC236}">
                <a16:creationId xmlns:a16="http://schemas.microsoft.com/office/drawing/2014/main" id="{2E9B7DBE-8F6E-4D6A-B01A-B9485FA51EBE}"/>
              </a:ext>
            </a:extLst>
          </p:cNvPr>
          <p:cNvSpPr/>
          <p:nvPr/>
        </p:nvSpPr>
        <p:spPr>
          <a:xfrm>
            <a:off x="3736017"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Company Information</a:t>
            </a:r>
            <a:endParaRPr sz="933" b="1" dirty="0">
              <a:latin typeface="+mj-lt"/>
            </a:endParaRPr>
          </a:p>
        </p:txBody>
      </p:sp>
      <p:sp>
        <p:nvSpPr>
          <p:cNvPr id="20" name="Google Shape;89;p17">
            <a:extLst>
              <a:ext uri="{FF2B5EF4-FFF2-40B4-BE49-F238E27FC236}">
                <a16:creationId xmlns:a16="http://schemas.microsoft.com/office/drawing/2014/main" id="{75155C57-E848-4376-8C5B-1FF46CBC03A8}"/>
              </a:ext>
            </a:extLst>
          </p:cNvPr>
          <p:cNvSpPr/>
          <p:nvPr/>
        </p:nvSpPr>
        <p:spPr>
          <a:xfrm>
            <a:off x="98608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Recommendation</a:t>
            </a:r>
            <a:endParaRPr sz="933" b="1" dirty="0">
              <a:latin typeface="+mj-lt"/>
            </a:endParaRPr>
          </a:p>
        </p:txBody>
      </p:sp>
      <p:sp>
        <p:nvSpPr>
          <p:cNvPr id="21" name="Rectangle 20">
            <a:extLst>
              <a:ext uri="{FF2B5EF4-FFF2-40B4-BE49-F238E27FC236}">
                <a16:creationId xmlns:a16="http://schemas.microsoft.com/office/drawing/2014/main" id="{EFE55974-A4B5-4357-BF15-3BEADD831603}"/>
              </a:ext>
            </a:extLst>
          </p:cNvPr>
          <p:cNvSpPr/>
          <p:nvPr/>
        </p:nvSpPr>
        <p:spPr>
          <a:xfrm>
            <a:off x="8083827" y="2709833"/>
            <a:ext cx="2355443" cy="244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67"/>
          </a:p>
        </p:txBody>
      </p:sp>
      <p:sp>
        <p:nvSpPr>
          <p:cNvPr id="22" name="Rectangle 21">
            <a:extLst>
              <a:ext uri="{FF2B5EF4-FFF2-40B4-BE49-F238E27FC236}">
                <a16:creationId xmlns:a16="http://schemas.microsoft.com/office/drawing/2014/main" id="{CE7D9FAB-0FD0-4E7D-8A82-D7E6602010FD}"/>
              </a:ext>
            </a:extLst>
          </p:cNvPr>
          <p:cNvSpPr/>
          <p:nvPr/>
        </p:nvSpPr>
        <p:spPr>
          <a:xfrm>
            <a:off x="8083827" y="1842681"/>
            <a:ext cx="2355443" cy="244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67"/>
          </a:p>
        </p:txBody>
      </p:sp>
      <p:sp>
        <p:nvSpPr>
          <p:cNvPr id="23" name="Rectangle 22">
            <a:extLst>
              <a:ext uri="{FF2B5EF4-FFF2-40B4-BE49-F238E27FC236}">
                <a16:creationId xmlns:a16="http://schemas.microsoft.com/office/drawing/2014/main" id="{EC6D1495-E1D9-47E0-BB9F-F945693C80A0}"/>
              </a:ext>
            </a:extLst>
          </p:cNvPr>
          <p:cNvSpPr/>
          <p:nvPr/>
        </p:nvSpPr>
        <p:spPr>
          <a:xfrm>
            <a:off x="8083827" y="3130052"/>
            <a:ext cx="2355443" cy="244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67"/>
          </a:p>
        </p:txBody>
      </p:sp>
    </p:spTree>
    <p:extLst>
      <p:ext uri="{BB962C8B-B14F-4D97-AF65-F5344CB8AC3E}">
        <p14:creationId xmlns:p14="http://schemas.microsoft.com/office/powerpoint/2010/main" val="4293764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31" name="Google Shape;131;p19"/>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r>
              <a:rPr lang="en-US" sz="2667" b="1" dirty="0">
                <a:latin typeface="+mj-lt"/>
                <a:cs typeface="Times New Roman"/>
                <a:sym typeface="Times New Roman"/>
              </a:rPr>
              <a:t>1</a:t>
            </a:r>
            <a:r>
              <a:rPr lang="en-CA" sz="2667" b="1" dirty="0">
                <a:latin typeface="+mj-lt"/>
                <a:cs typeface="Times New Roman"/>
                <a:sym typeface="Times New Roman"/>
              </a:rPr>
              <a:t>0-K Balance Sheet (2)</a:t>
            </a:r>
            <a:endParaRPr sz="2667" dirty="0">
              <a:latin typeface="+mj-lt"/>
            </a:endParaRPr>
          </a:p>
        </p:txBody>
      </p:sp>
      <p:cxnSp>
        <p:nvCxnSpPr>
          <p:cNvPr id="132" name="Google Shape;132;p19"/>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pic>
        <p:nvPicPr>
          <p:cNvPr id="12" name="Content Placeholder 4" descr="A picture containing timeline&#10;&#10;Description automatically generated">
            <a:extLst>
              <a:ext uri="{FF2B5EF4-FFF2-40B4-BE49-F238E27FC236}">
                <a16:creationId xmlns:a16="http://schemas.microsoft.com/office/drawing/2014/main" id="{6D8DC73B-500A-4A4B-9C2B-6466151ADB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1233" y="2331598"/>
            <a:ext cx="9429535" cy="2194805"/>
          </a:xfrm>
          <a:prstGeom prst="rect">
            <a:avLst/>
          </a:prstGeom>
          <a:noFill/>
          <a:ln>
            <a:noFill/>
          </a:ln>
        </p:spPr>
      </p:pic>
      <p:sp>
        <p:nvSpPr>
          <p:cNvPr id="13" name="Google Shape;82;p17">
            <a:extLst>
              <a:ext uri="{FF2B5EF4-FFF2-40B4-BE49-F238E27FC236}">
                <a16:creationId xmlns:a16="http://schemas.microsoft.com/office/drawing/2014/main" id="{1053C262-AC95-44A2-A8FA-33EFE72AEC56}"/>
              </a:ext>
            </a:extLst>
          </p:cNvPr>
          <p:cNvSpPr/>
          <p:nvPr/>
        </p:nvSpPr>
        <p:spPr>
          <a:xfrm>
            <a:off x="0" y="6482300"/>
            <a:ext cx="12192000" cy="375600"/>
          </a:xfrm>
          <a:prstGeom prst="rect">
            <a:avLst/>
          </a:prstGeom>
          <a:solidFill>
            <a:srgbClr val="BF3136"/>
          </a:solidFill>
          <a:ln>
            <a:noFill/>
          </a:ln>
        </p:spPr>
        <p:txBody>
          <a:bodyPr spcFirstLastPara="1" wrap="square" lIns="121900" tIns="121900" rIns="121900" bIns="121900" anchor="ctr" anchorCtr="0">
            <a:noAutofit/>
          </a:bodyPr>
          <a:lstStyle/>
          <a:p>
            <a:endParaRPr sz="1867">
              <a:latin typeface="+mj-lt"/>
            </a:endParaRPr>
          </a:p>
        </p:txBody>
      </p:sp>
      <p:sp>
        <p:nvSpPr>
          <p:cNvPr id="14" name="Google Shape;83;p17">
            <a:extLst>
              <a:ext uri="{FF2B5EF4-FFF2-40B4-BE49-F238E27FC236}">
                <a16:creationId xmlns:a16="http://schemas.microsoft.com/office/drawing/2014/main" id="{5DA2F04A-B867-464F-B949-C2A765AE4232}"/>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solidFill>
                  <a:schemeClr val="tx1"/>
                </a:solidFill>
                <a:latin typeface="+mj-lt"/>
              </a:rPr>
              <a:t>O</a:t>
            </a:r>
            <a:r>
              <a:rPr lang="en-CA" sz="933" b="1" dirty="0" err="1">
                <a:solidFill>
                  <a:schemeClr val="tx1"/>
                </a:solidFill>
                <a:latin typeface="+mj-lt"/>
              </a:rPr>
              <a:t>verview</a:t>
            </a:r>
            <a:endParaRPr sz="933" b="1" dirty="0">
              <a:solidFill>
                <a:schemeClr val="tx1"/>
              </a:solidFill>
              <a:latin typeface="+mj-lt"/>
            </a:endParaRPr>
          </a:p>
        </p:txBody>
      </p:sp>
      <p:sp>
        <p:nvSpPr>
          <p:cNvPr id="15" name="Google Shape;84;p17">
            <a:extLst>
              <a:ext uri="{FF2B5EF4-FFF2-40B4-BE49-F238E27FC236}">
                <a16:creationId xmlns:a16="http://schemas.microsoft.com/office/drawing/2014/main" id="{3F5FE333-9592-4208-BA9F-636BE8078FF3}"/>
              </a:ext>
            </a:extLst>
          </p:cNvPr>
          <p:cNvSpPr/>
          <p:nvPr/>
        </p:nvSpPr>
        <p:spPr>
          <a:xfrm>
            <a:off x="22048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latin typeface="+mj-lt"/>
              </a:rPr>
              <a:t>S</a:t>
            </a:r>
            <a:r>
              <a:rPr lang="en-CA" sz="933" b="1" dirty="0">
                <a:latin typeface="+mj-lt"/>
              </a:rPr>
              <a:t>tock Performance</a:t>
            </a:r>
            <a:endParaRPr sz="933" b="1" dirty="0">
              <a:latin typeface="+mj-lt"/>
            </a:endParaRPr>
          </a:p>
        </p:txBody>
      </p:sp>
      <p:sp>
        <p:nvSpPr>
          <p:cNvPr id="16" name="Google Shape;85;p17">
            <a:extLst>
              <a:ext uri="{FF2B5EF4-FFF2-40B4-BE49-F238E27FC236}">
                <a16:creationId xmlns:a16="http://schemas.microsoft.com/office/drawing/2014/main" id="{B6B0D1AC-A6BA-4531-9399-1335EA862132}"/>
              </a:ext>
            </a:extLst>
          </p:cNvPr>
          <p:cNvSpPr/>
          <p:nvPr/>
        </p:nvSpPr>
        <p:spPr>
          <a:xfrm>
            <a:off x="52672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Strategy</a:t>
            </a:r>
            <a:endParaRPr sz="933" b="1" dirty="0">
              <a:latin typeface="+mj-lt"/>
            </a:endParaRPr>
          </a:p>
        </p:txBody>
      </p:sp>
      <p:sp>
        <p:nvSpPr>
          <p:cNvPr id="17" name="Google Shape;86;p17">
            <a:extLst>
              <a:ext uri="{FF2B5EF4-FFF2-40B4-BE49-F238E27FC236}">
                <a16:creationId xmlns:a16="http://schemas.microsoft.com/office/drawing/2014/main" id="{4C36570C-A3D0-495C-8670-E43E9D8672D5}"/>
              </a:ext>
            </a:extLst>
          </p:cNvPr>
          <p:cNvSpPr/>
          <p:nvPr/>
        </p:nvSpPr>
        <p:spPr>
          <a:xfrm>
            <a:off x="67984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Leadership Team</a:t>
            </a:r>
            <a:endParaRPr sz="933" b="1" dirty="0">
              <a:latin typeface="+mj-lt"/>
            </a:endParaRPr>
          </a:p>
        </p:txBody>
      </p:sp>
      <p:sp>
        <p:nvSpPr>
          <p:cNvPr id="18" name="Google Shape;87;p17">
            <a:extLst>
              <a:ext uri="{FF2B5EF4-FFF2-40B4-BE49-F238E27FC236}">
                <a16:creationId xmlns:a16="http://schemas.microsoft.com/office/drawing/2014/main" id="{C7139707-1A5D-4AB7-AB74-9C83BC7602B1}"/>
              </a:ext>
            </a:extLst>
          </p:cNvPr>
          <p:cNvSpPr/>
          <p:nvPr/>
        </p:nvSpPr>
        <p:spPr>
          <a:xfrm>
            <a:off x="8329633" y="6541700"/>
            <a:ext cx="1531200" cy="256800"/>
          </a:xfrm>
          <a:prstGeom prst="chevron">
            <a:avLst>
              <a:gd name="adj" fmla="val 50000"/>
            </a:avLst>
          </a:prstGeom>
          <a:solidFill>
            <a:schemeClr val="tx1">
              <a:lumMod val="65000"/>
              <a:lumOff val="3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solidFill>
                  <a:schemeClr val="bg1"/>
                </a:solidFill>
                <a:latin typeface="+mj-lt"/>
              </a:rPr>
              <a:t>Financials</a:t>
            </a:r>
            <a:endParaRPr sz="933" b="1" dirty="0">
              <a:solidFill>
                <a:schemeClr val="bg1"/>
              </a:solidFill>
              <a:latin typeface="+mj-lt"/>
            </a:endParaRPr>
          </a:p>
        </p:txBody>
      </p:sp>
      <p:sp>
        <p:nvSpPr>
          <p:cNvPr id="19" name="Google Shape;88;p17">
            <a:extLst>
              <a:ext uri="{FF2B5EF4-FFF2-40B4-BE49-F238E27FC236}">
                <a16:creationId xmlns:a16="http://schemas.microsoft.com/office/drawing/2014/main" id="{D4AC8EBA-3A22-4E61-9BA8-E29E8D831845}"/>
              </a:ext>
            </a:extLst>
          </p:cNvPr>
          <p:cNvSpPr/>
          <p:nvPr/>
        </p:nvSpPr>
        <p:spPr>
          <a:xfrm>
            <a:off x="3736017"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Company Information</a:t>
            </a:r>
            <a:endParaRPr sz="933" b="1" dirty="0">
              <a:latin typeface="+mj-lt"/>
            </a:endParaRPr>
          </a:p>
        </p:txBody>
      </p:sp>
      <p:sp>
        <p:nvSpPr>
          <p:cNvPr id="20" name="Google Shape;89;p17">
            <a:extLst>
              <a:ext uri="{FF2B5EF4-FFF2-40B4-BE49-F238E27FC236}">
                <a16:creationId xmlns:a16="http://schemas.microsoft.com/office/drawing/2014/main" id="{A1577F3A-18C6-4EFF-8F5A-66B4D1B8CA88}"/>
              </a:ext>
            </a:extLst>
          </p:cNvPr>
          <p:cNvSpPr/>
          <p:nvPr/>
        </p:nvSpPr>
        <p:spPr>
          <a:xfrm>
            <a:off x="98608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Recommendation</a:t>
            </a:r>
            <a:endParaRPr sz="933" b="1" dirty="0">
              <a:latin typeface="+mj-lt"/>
            </a:endParaRPr>
          </a:p>
        </p:txBody>
      </p:sp>
    </p:spTree>
    <p:extLst>
      <p:ext uri="{BB962C8B-B14F-4D97-AF65-F5344CB8AC3E}">
        <p14:creationId xmlns:p14="http://schemas.microsoft.com/office/powerpoint/2010/main" val="26139300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5" name="Google Shape;155;p20"/>
          <p:cNvSpPr txBox="1"/>
          <p:nvPr/>
        </p:nvSpPr>
        <p:spPr>
          <a:xfrm>
            <a:off x="415600" y="3047200"/>
            <a:ext cx="11360800" cy="763600"/>
          </a:xfrm>
          <a:prstGeom prst="rect">
            <a:avLst/>
          </a:prstGeom>
          <a:noFill/>
          <a:ln>
            <a:noFill/>
          </a:ln>
        </p:spPr>
        <p:txBody>
          <a:bodyPr spcFirstLastPara="1" wrap="square" lIns="121900" tIns="121900" rIns="121900" bIns="121900" anchor="t" anchorCtr="0">
            <a:noAutofit/>
          </a:bodyPr>
          <a:lstStyle/>
          <a:p>
            <a:pPr lvl="0" algn="ctr"/>
            <a:r>
              <a:rPr lang="en-US" sz="2667" b="1" dirty="0">
                <a:cs typeface="Times New Roman"/>
                <a:sym typeface="Times New Roman"/>
              </a:rPr>
              <a:t>Income Statements</a:t>
            </a:r>
            <a:endParaRPr lang="en-CA" sz="2667" dirty="0"/>
          </a:p>
        </p:txBody>
      </p:sp>
      <p:sp>
        <p:nvSpPr>
          <p:cNvPr id="3" name="Google Shape;82;p17">
            <a:extLst>
              <a:ext uri="{FF2B5EF4-FFF2-40B4-BE49-F238E27FC236}">
                <a16:creationId xmlns:a16="http://schemas.microsoft.com/office/drawing/2014/main" id="{9369BD0F-D987-465A-94D5-0B5E5DCC3F79}"/>
              </a:ext>
            </a:extLst>
          </p:cNvPr>
          <p:cNvSpPr/>
          <p:nvPr/>
        </p:nvSpPr>
        <p:spPr>
          <a:xfrm>
            <a:off x="0" y="6482300"/>
            <a:ext cx="12192000" cy="375600"/>
          </a:xfrm>
          <a:prstGeom prst="rect">
            <a:avLst/>
          </a:prstGeom>
          <a:solidFill>
            <a:srgbClr val="BF3136"/>
          </a:solidFill>
          <a:ln>
            <a:noFill/>
          </a:ln>
        </p:spPr>
        <p:txBody>
          <a:bodyPr spcFirstLastPara="1" wrap="square" lIns="121900" tIns="121900" rIns="121900" bIns="121900" anchor="ctr" anchorCtr="0">
            <a:noAutofit/>
          </a:bodyPr>
          <a:lstStyle/>
          <a:p>
            <a:endParaRPr sz="1867">
              <a:latin typeface="+mj-lt"/>
            </a:endParaRPr>
          </a:p>
        </p:txBody>
      </p:sp>
      <p:sp>
        <p:nvSpPr>
          <p:cNvPr id="4" name="Google Shape;83;p17">
            <a:extLst>
              <a:ext uri="{FF2B5EF4-FFF2-40B4-BE49-F238E27FC236}">
                <a16:creationId xmlns:a16="http://schemas.microsoft.com/office/drawing/2014/main" id="{1A3E23CF-176E-49E2-8B05-40079D4E19C8}"/>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solidFill>
                  <a:schemeClr val="tx1"/>
                </a:solidFill>
                <a:latin typeface="+mj-lt"/>
              </a:rPr>
              <a:t>O</a:t>
            </a:r>
            <a:r>
              <a:rPr lang="en-CA" sz="933" b="1" dirty="0" err="1">
                <a:solidFill>
                  <a:schemeClr val="tx1"/>
                </a:solidFill>
                <a:latin typeface="+mj-lt"/>
              </a:rPr>
              <a:t>verview</a:t>
            </a:r>
            <a:endParaRPr sz="933" b="1" dirty="0">
              <a:solidFill>
                <a:schemeClr val="tx1"/>
              </a:solidFill>
              <a:latin typeface="+mj-lt"/>
            </a:endParaRPr>
          </a:p>
        </p:txBody>
      </p:sp>
      <p:sp>
        <p:nvSpPr>
          <p:cNvPr id="5" name="Google Shape;84;p17">
            <a:extLst>
              <a:ext uri="{FF2B5EF4-FFF2-40B4-BE49-F238E27FC236}">
                <a16:creationId xmlns:a16="http://schemas.microsoft.com/office/drawing/2014/main" id="{71A46706-7335-4FD0-82AC-B170C56A48FD}"/>
              </a:ext>
            </a:extLst>
          </p:cNvPr>
          <p:cNvSpPr/>
          <p:nvPr/>
        </p:nvSpPr>
        <p:spPr>
          <a:xfrm>
            <a:off x="22048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latin typeface="+mj-lt"/>
              </a:rPr>
              <a:t>S</a:t>
            </a:r>
            <a:r>
              <a:rPr lang="en-CA" sz="933" b="1" dirty="0">
                <a:latin typeface="+mj-lt"/>
              </a:rPr>
              <a:t>tock Performance</a:t>
            </a:r>
            <a:endParaRPr sz="933" b="1" dirty="0">
              <a:latin typeface="+mj-lt"/>
            </a:endParaRPr>
          </a:p>
        </p:txBody>
      </p:sp>
      <p:sp>
        <p:nvSpPr>
          <p:cNvPr id="6" name="Google Shape;85;p17">
            <a:extLst>
              <a:ext uri="{FF2B5EF4-FFF2-40B4-BE49-F238E27FC236}">
                <a16:creationId xmlns:a16="http://schemas.microsoft.com/office/drawing/2014/main" id="{D3940D3C-0D4A-40BA-B6C6-27E18F3FD940}"/>
              </a:ext>
            </a:extLst>
          </p:cNvPr>
          <p:cNvSpPr/>
          <p:nvPr/>
        </p:nvSpPr>
        <p:spPr>
          <a:xfrm>
            <a:off x="52672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Strategy</a:t>
            </a:r>
            <a:endParaRPr sz="933" b="1" dirty="0">
              <a:latin typeface="+mj-lt"/>
            </a:endParaRPr>
          </a:p>
        </p:txBody>
      </p:sp>
      <p:sp>
        <p:nvSpPr>
          <p:cNvPr id="7" name="Google Shape;86;p17">
            <a:extLst>
              <a:ext uri="{FF2B5EF4-FFF2-40B4-BE49-F238E27FC236}">
                <a16:creationId xmlns:a16="http://schemas.microsoft.com/office/drawing/2014/main" id="{789D871E-5F16-4C98-86B9-783E655D46E9}"/>
              </a:ext>
            </a:extLst>
          </p:cNvPr>
          <p:cNvSpPr/>
          <p:nvPr/>
        </p:nvSpPr>
        <p:spPr>
          <a:xfrm>
            <a:off x="67984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Leadership Team</a:t>
            </a:r>
            <a:endParaRPr sz="933" b="1" dirty="0">
              <a:latin typeface="+mj-lt"/>
            </a:endParaRPr>
          </a:p>
        </p:txBody>
      </p:sp>
      <p:sp>
        <p:nvSpPr>
          <p:cNvPr id="8" name="Google Shape;87;p17">
            <a:extLst>
              <a:ext uri="{FF2B5EF4-FFF2-40B4-BE49-F238E27FC236}">
                <a16:creationId xmlns:a16="http://schemas.microsoft.com/office/drawing/2014/main" id="{46BBC0F8-1753-4EAB-83D6-EC2D750D1902}"/>
              </a:ext>
            </a:extLst>
          </p:cNvPr>
          <p:cNvSpPr/>
          <p:nvPr/>
        </p:nvSpPr>
        <p:spPr>
          <a:xfrm>
            <a:off x="8329633" y="6541700"/>
            <a:ext cx="1531200" cy="256800"/>
          </a:xfrm>
          <a:prstGeom prst="chevron">
            <a:avLst>
              <a:gd name="adj" fmla="val 50000"/>
            </a:avLst>
          </a:prstGeom>
          <a:solidFill>
            <a:schemeClr val="tx1">
              <a:lumMod val="65000"/>
              <a:lumOff val="3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solidFill>
                  <a:schemeClr val="bg1"/>
                </a:solidFill>
                <a:latin typeface="+mj-lt"/>
              </a:rPr>
              <a:t>Financials</a:t>
            </a:r>
            <a:endParaRPr sz="933" b="1" dirty="0">
              <a:solidFill>
                <a:schemeClr val="bg1"/>
              </a:solidFill>
              <a:latin typeface="+mj-lt"/>
            </a:endParaRPr>
          </a:p>
        </p:txBody>
      </p:sp>
      <p:sp>
        <p:nvSpPr>
          <p:cNvPr id="9" name="Google Shape;88;p17">
            <a:extLst>
              <a:ext uri="{FF2B5EF4-FFF2-40B4-BE49-F238E27FC236}">
                <a16:creationId xmlns:a16="http://schemas.microsoft.com/office/drawing/2014/main" id="{30E9950B-383D-4C05-8AFE-AD97FBAE19A5}"/>
              </a:ext>
            </a:extLst>
          </p:cNvPr>
          <p:cNvSpPr/>
          <p:nvPr/>
        </p:nvSpPr>
        <p:spPr>
          <a:xfrm>
            <a:off x="3736017"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Company Information</a:t>
            </a:r>
            <a:endParaRPr sz="933" b="1" dirty="0">
              <a:latin typeface="+mj-lt"/>
            </a:endParaRPr>
          </a:p>
        </p:txBody>
      </p:sp>
      <p:sp>
        <p:nvSpPr>
          <p:cNvPr id="10" name="Google Shape;89;p17">
            <a:extLst>
              <a:ext uri="{FF2B5EF4-FFF2-40B4-BE49-F238E27FC236}">
                <a16:creationId xmlns:a16="http://schemas.microsoft.com/office/drawing/2014/main" id="{21D47313-352F-4537-AD6E-0A9511202DCE}"/>
              </a:ext>
            </a:extLst>
          </p:cNvPr>
          <p:cNvSpPr/>
          <p:nvPr/>
        </p:nvSpPr>
        <p:spPr>
          <a:xfrm>
            <a:off x="98608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Recommendation</a:t>
            </a:r>
            <a:endParaRPr sz="933" b="1" dirty="0">
              <a:latin typeface="+mj-lt"/>
            </a:endParaRPr>
          </a:p>
        </p:txBody>
      </p:sp>
    </p:spTree>
    <p:extLst>
      <p:ext uri="{BB962C8B-B14F-4D97-AF65-F5344CB8AC3E}">
        <p14:creationId xmlns:p14="http://schemas.microsoft.com/office/powerpoint/2010/main" val="32667361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31" name="Google Shape;131;p19"/>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r>
              <a:rPr lang="en-US" sz="2667" b="1" dirty="0">
                <a:latin typeface="+mj-lt"/>
                <a:cs typeface="Times New Roman"/>
                <a:sym typeface="Times New Roman"/>
              </a:rPr>
              <a:t>1</a:t>
            </a:r>
            <a:r>
              <a:rPr lang="en-CA" sz="2667" b="1" dirty="0">
                <a:latin typeface="+mj-lt"/>
                <a:cs typeface="Times New Roman"/>
                <a:sym typeface="Times New Roman"/>
              </a:rPr>
              <a:t>0-Q Income Statement</a:t>
            </a:r>
            <a:endParaRPr sz="2667" dirty="0">
              <a:latin typeface="+mj-lt"/>
            </a:endParaRPr>
          </a:p>
        </p:txBody>
      </p:sp>
      <p:cxnSp>
        <p:nvCxnSpPr>
          <p:cNvPr id="132" name="Google Shape;132;p19"/>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sp>
        <p:nvSpPr>
          <p:cNvPr id="28" name="Google Shape;82;p17">
            <a:extLst>
              <a:ext uri="{FF2B5EF4-FFF2-40B4-BE49-F238E27FC236}">
                <a16:creationId xmlns:a16="http://schemas.microsoft.com/office/drawing/2014/main" id="{180270CA-022A-489F-BBD8-341946FBE4E7}"/>
              </a:ext>
            </a:extLst>
          </p:cNvPr>
          <p:cNvSpPr/>
          <p:nvPr/>
        </p:nvSpPr>
        <p:spPr>
          <a:xfrm>
            <a:off x="0" y="6482300"/>
            <a:ext cx="12192000" cy="375600"/>
          </a:xfrm>
          <a:prstGeom prst="rect">
            <a:avLst/>
          </a:prstGeom>
          <a:solidFill>
            <a:srgbClr val="BF3136"/>
          </a:solidFill>
          <a:ln>
            <a:noFill/>
          </a:ln>
        </p:spPr>
        <p:txBody>
          <a:bodyPr spcFirstLastPara="1" wrap="square" lIns="121900" tIns="121900" rIns="121900" bIns="121900" anchor="ctr" anchorCtr="0">
            <a:noAutofit/>
          </a:bodyPr>
          <a:lstStyle/>
          <a:p>
            <a:endParaRPr sz="1867">
              <a:latin typeface="+mj-lt"/>
            </a:endParaRPr>
          </a:p>
        </p:txBody>
      </p:sp>
      <p:sp>
        <p:nvSpPr>
          <p:cNvPr id="29" name="Google Shape;83;p17">
            <a:extLst>
              <a:ext uri="{FF2B5EF4-FFF2-40B4-BE49-F238E27FC236}">
                <a16:creationId xmlns:a16="http://schemas.microsoft.com/office/drawing/2014/main" id="{5C444FC0-2972-4B57-9EDF-7F053189A46D}"/>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solidFill>
                  <a:schemeClr val="tx1"/>
                </a:solidFill>
                <a:latin typeface="+mj-lt"/>
              </a:rPr>
              <a:t>O</a:t>
            </a:r>
            <a:r>
              <a:rPr lang="en-CA" sz="933" b="1" dirty="0" err="1">
                <a:solidFill>
                  <a:schemeClr val="tx1"/>
                </a:solidFill>
                <a:latin typeface="+mj-lt"/>
              </a:rPr>
              <a:t>verview</a:t>
            </a:r>
            <a:endParaRPr sz="933" b="1" dirty="0">
              <a:solidFill>
                <a:schemeClr val="tx1"/>
              </a:solidFill>
              <a:latin typeface="+mj-lt"/>
            </a:endParaRPr>
          </a:p>
        </p:txBody>
      </p:sp>
      <p:sp>
        <p:nvSpPr>
          <p:cNvPr id="30" name="Google Shape;84;p17">
            <a:extLst>
              <a:ext uri="{FF2B5EF4-FFF2-40B4-BE49-F238E27FC236}">
                <a16:creationId xmlns:a16="http://schemas.microsoft.com/office/drawing/2014/main" id="{D0D671FB-B4AB-4163-B2DA-D41EEE27296B}"/>
              </a:ext>
            </a:extLst>
          </p:cNvPr>
          <p:cNvSpPr/>
          <p:nvPr/>
        </p:nvSpPr>
        <p:spPr>
          <a:xfrm>
            <a:off x="22048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latin typeface="+mj-lt"/>
              </a:rPr>
              <a:t>S</a:t>
            </a:r>
            <a:r>
              <a:rPr lang="en-CA" sz="933" b="1" dirty="0">
                <a:latin typeface="+mj-lt"/>
              </a:rPr>
              <a:t>tock Performance</a:t>
            </a:r>
            <a:endParaRPr sz="933" b="1" dirty="0">
              <a:latin typeface="+mj-lt"/>
            </a:endParaRPr>
          </a:p>
        </p:txBody>
      </p:sp>
      <p:sp>
        <p:nvSpPr>
          <p:cNvPr id="31" name="Google Shape;85;p17">
            <a:extLst>
              <a:ext uri="{FF2B5EF4-FFF2-40B4-BE49-F238E27FC236}">
                <a16:creationId xmlns:a16="http://schemas.microsoft.com/office/drawing/2014/main" id="{85E97D51-F055-4B11-8CEE-00F2CC42BC42}"/>
              </a:ext>
            </a:extLst>
          </p:cNvPr>
          <p:cNvSpPr/>
          <p:nvPr/>
        </p:nvSpPr>
        <p:spPr>
          <a:xfrm>
            <a:off x="52672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Strategy</a:t>
            </a:r>
            <a:endParaRPr sz="933" b="1" dirty="0">
              <a:latin typeface="+mj-lt"/>
            </a:endParaRPr>
          </a:p>
        </p:txBody>
      </p:sp>
      <p:sp>
        <p:nvSpPr>
          <p:cNvPr id="32" name="Google Shape;86;p17">
            <a:extLst>
              <a:ext uri="{FF2B5EF4-FFF2-40B4-BE49-F238E27FC236}">
                <a16:creationId xmlns:a16="http://schemas.microsoft.com/office/drawing/2014/main" id="{680C9EF9-3543-473F-A39E-47714DE284C7}"/>
              </a:ext>
            </a:extLst>
          </p:cNvPr>
          <p:cNvSpPr/>
          <p:nvPr/>
        </p:nvSpPr>
        <p:spPr>
          <a:xfrm>
            <a:off x="67984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Leadership Team</a:t>
            </a:r>
            <a:endParaRPr sz="933" b="1" dirty="0">
              <a:latin typeface="+mj-lt"/>
            </a:endParaRPr>
          </a:p>
        </p:txBody>
      </p:sp>
      <p:sp>
        <p:nvSpPr>
          <p:cNvPr id="33" name="Google Shape;87;p17">
            <a:extLst>
              <a:ext uri="{FF2B5EF4-FFF2-40B4-BE49-F238E27FC236}">
                <a16:creationId xmlns:a16="http://schemas.microsoft.com/office/drawing/2014/main" id="{33E2EE80-74E9-4DFE-B8B5-64C0BC5936D2}"/>
              </a:ext>
            </a:extLst>
          </p:cNvPr>
          <p:cNvSpPr/>
          <p:nvPr/>
        </p:nvSpPr>
        <p:spPr>
          <a:xfrm>
            <a:off x="8329633" y="6541700"/>
            <a:ext cx="1531200" cy="256800"/>
          </a:xfrm>
          <a:prstGeom prst="chevron">
            <a:avLst>
              <a:gd name="adj" fmla="val 50000"/>
            </a:avLst>
          </a:prstGeom>
          <a:solidFill>
            <a:schemeClr val="tx1">
              <a:lumMod val="65000"/>
              <a:lumOff val="3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solidFill>
                  <a:schemeClr val="bg1"/>
                </a:solidFill>
                <a:latin typeface="+mj-lt"/>
              </a:rPr>
              <a:t>Financials</a:t>
            </a:r>
            <a:endParaRPr sz="933" b="1" dirty="0">
              <a:solidFill>
                <a:schemeClr val="bg1"/>
              </a:solidFill>
              <a:latin typeface="+mj-lt"/>
            </a:endParaRPr>
          </a:p>
        </p:txBody>
      </p:sp>
      <p:sp>
        <p:nvSpPr>
          <p:cNvPr id="34" name="Google Shape;88;p17">
            <a:extLst>
              <a:ext uri="{FF2B5EF4-FFF2-40B4-BE49-F238E27FC236}">
                <a16:creationId xmlns:a16="http://schemas.microsoft.com/office/drawing/2014/main" id="{96077722-0541-42E0-AA9C-113E325474A0}"/>
              </a:ext>
            </a:extLst>
          </p:cNvPr>
          <p:cNvSpPr/>
          <p:nvPr/>
        </p:nvSpPr>
        <p:spPr>
          <a:xfrm>
            <a:off x="3736017"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Company Information</a:t>
            </a:r>
            <a:endParaRPr sz="933" b="1" dirty="0">
              <a:latin typeface="+mj-lt"/>
            </a:endParaRPr>
          </a:p>
        </p:txBody>
      </p:sp>
      <p:sp>
        <p:nvSpPr>
          <p:cNvPr id="35" name="Google Shape;89;p17">
            <a:extLst>
              <a:ext uri="{FF2B5EF4-FFF2-40B4-BE49-F238E27FC236}">
                <a16:creationId xmlns:a16="http://schemas.microsoft.com/office/drawing/2014/main" id="{51CDE671-33E0-4B75-AF61-AD7A8FF900B0}"/>
              </a:ext>
            </a:extLst>
          </p:cNvPr>
          <p:cNvSpPr/>
          <p:nvPr/>
        </p:nvSpPr>
        <p:spPr>
          <a:xfrm>
            <a:off x="98608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Recommendation</a:t>
            </a:r>
            <a:endParaRPr sz="933" b="1" dirty="0">
              <a:latin typeface="+mj-lt"/>
            </a:endParaRPr>
          </a:p>
        </p:txBody>
      </p:sp>
      <p:pic>
        <p:nvPicPr>
          <p:cNvPr id="16" name="Picture 15" descr="Table&#10;&#10;Description automatically generated">
            <a:extLst>
              <a:ext uri="{FF2B5EF4-FFF2-40B4-BE49-F238E27FC236}">
                <a16:creationId xmlns:a16="http://schemas.microsoft.com/office/drawing/2014/main" id="{B36D4E94-D2C4-44BB-B25E-850E964D63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594" y="994202"/>
            <a:ext cx="9786145" cy="5132823"/>
          </a:xfrm>
          <a:prstGeom prst="rect">
            <a:avLst/>
          </a:prstGeom>
        </p:spPr>
      </p:pic>
      <p:sp>
        <p:nvSpPr>
          <p:cNvPr id="18" name="Rectangle 17">
            <a:extLst>
              <a:ext uri="{FF2B5EF4-FFF2-40B4-BE49-F238E27FC236}">
                <a16:creationId xmlns:a16="http://schemas.microsoft.com/office/drawing/2014/main" id="{6590AAA3-2C81-4A6C-B8AE-D5FE93B75F3F}"/>
              </a:ext>
            </a:extLst>
          </p:cNvPr>
          <p:cNvSpPr/>
          <p:nvPr/>
        </p:nvSpPr>
        <p:spPr>
          <a:xfrm>
            <a:off x="6662914" y="2715887"/>
            <a:ext cx="3963519" cy="244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67"/>
          </a:p>
        </p:txBody>
      </p:sp>
      <p:sp>
        <p:nvSpPr>
          <p:cNvPr id="15" name="Rectangle 14">
            <a:extLst>
              <a:ext uri="{FF2B5EF4-FFF2-40B4-BE49-F238E27FC236}">
                <a16:creationId xmlns:a16="http://schemas.microsoft.com/office/drawing/2014/main" id="{21DE2F1C-14CB-452B-AA0A-2E645DE386BC}"/>
              </a:ext>
            </a:extLst>
          </p:cNvPr>
          <p:cNvSpPr/>
          <p:nvPr/>
        </p:nvSpPr>
        <p:spPr>
          <a:xfrm>
            <a:off x="8575730" y="4096957"/>
            <a:ext cx="2050701" cy="244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67"/>
          </a:p>
        </p:txBody>
      </p:sp>
    </p:spTree>
    <p:extLst>
      <p:ext uri="{BB962C8B-B14F-4D97-AF65-F5344CB8AC3E}">
        <p14:creationId xmlns:p14="http://schemas.microsoft.com/office/powerpoint/2010/main" val="4769770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31" name="Google Shape;131;p19"/>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r>
              <a:rPr lang="en-US" sz="2667" b="1" dirty="0">
                <a:latin typeface="+mj-lt"/>
                <a:cs typeface="Times New Roman"/>
                <a:sym typeface="Times New Roman"/>
              </a:rPr>
              <a:t>1</a:t>
            </a:r>
            <a:r>
              <a:rPr lang="en-CA" sz="2667" b="1" dirty="0">
                <a:latin typeface="+mj-lt"/>
                <a:cs typeface="Times New Roman"/>
                <a:sym typeface="Times New Roman"/>
              </a:rPr>
              <a:t>0-K Income Statement</a:t>
            </a:r>
            <a:endParaRPr sz="2667" dirty="0">
              <a:latin typeface="+mj-lt"/>
            </a:endParaRPr>
          </a:p>
        </p:txBody>
      </p:sp>
      <p:cxnSp>
        <p:nvCxnSpPr>
          <p:cNvPr id="132" name="Google Shape;132;p19"/>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pic>
        <p:nvPicPr>
          <p:cNvPr id="15" name="Content Placeholder 4" descr="Table&#10;&#10;Description automatically generated">
            <a:extLst>
              <a:ext uri="{FF2B5EF4-FFF2-40B4-BE49-F238E27FC236}">
                <a16:creationId xmlns:a16="http://schemas.microsoft.com/office/drawing/2014/main" id="{97C9FB9B-DB5B-48CA-BBB7-BA373C3715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3767" y="1320109"/>
            <a:ext cx="9043541" cy="4431335"/>
          </a:xfrm>
          <a:prstGeom prst="rect">
            <a:avLst/>
          </a:prstGeom>
          <a:noFill/>
          <a:ln>
            <a:noFill/>
          </a:ln>
        </p:spPr>
      </p:pic>
      <p:sp>
        <p:nvSpPr>
          <p:cNvPr id="19" name="Google Shape;82;p17">
            <a:extLst>
              <a:ext uri="{FF2B5EF4-FFF2-40B4-BE49-F238E27FC236}">
                <a16:creationId xmlns:a16="http://schemas.microsoft.com/office/drawing/2014/main" id="{85D0EE52-3433-4ED3-9304-075D22B18233}"/>
              </a:ext>
            </a:extLst>
          </p:cNvPr>
          <p:cNvSpPr/>
          <p:nvPr/>
        </p:nvSpPr>
        <p:spPr>
          <a:xfrm>
            <a:off x="0" y="6482300"/>
            <a:ext cx="12192000" cy="375600"/>
          </a:xfrm>
          <a:prstGeom prst="rect">
            <a:avLst/>
          </a:prstGeom>
          <a:solidFill>
            <a:srgbClr val="BF3136"/>
          </a:solidFill>
          <a:ln>
            <a:noFill/>
          </a:ln>
        </p:spPr>
        <p:txBody>
          <a:bodyPr spcFirstLastPara="1" wrap="square" lIns="121900" tIns="121900" rIns="121900" bIns="121900" anchor="ctr" anchorCtr="0">
            <a:noAutofit/>
          </a:bodyPr>
          <a:lstStyle/>
          <a:p>
            <a:endParaRPr sz="1867">
              <a:latin typeface="+mj-lt"/>
            </a:endParaRPr>
          </a:p>
        </p:txBody>
      </p:sp>
      <p:sp>
        <p:nvSpPr>
          <p:cNvPr id="20" name="Google Shape;83;p17">
            <a:extLst>
              <a:ext uri="{FF2B5EF4-FFF2-40B4-BE49-F238E27FC236}">
                <a16:creationId xmlns:a16="http://schemas.microsoft.com/office/drawing/2014/main" id="{BD10EE69-ED50-4113-ACD5-371CECC839CF}"/>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solidFill>
                  <a:schemeClr val="tx1"/>
                </a:solidFill>
                <a:latin typeface="+mj-lt"/>
              </a:rPr>
              <a:t>O</a:t>
            </a:r>
            <a:r>
              <a:rPr lang="en-CA" sz="933" b="1" dirty="0" err="1">
                <a:solidFill>
                  <a:schemeClr val="tx1"/>
                </a:solidFill>
                <a:latin typeface="+mj-lt"/>
              </a:rPr>
              <a:t>verview</a:t>
            </a:r>
            <a:endParaRPr sz="933" b="1" dirty="0">
              <a:solidFill>
                <a:schemeClr val="tx1"/>
              </a:solidFill>
              <a:latin typeface="+mj-lt"/>
            </a:endParaRPr>
          </a:p>
        </p:txBody>
      </p:sp>
      <p:sp>
        <p:nvSpPr>
          <p:cNvPr id="21" name="Google Shape;84;p17">
            <a:extLst>
              <a:ext uri="{FF2B5EF4-FFF2-40B4-BE49-F238E27FC236}">
                <a16:creationId xmlns:a16="http://schemas.microsoft.com/office/drawing/2014/main" id="{16B615B5-CD57-4B79-BBD4-3D08763AF1B5}"/>
              </a:ext>
            </a:extLst>
          </p:cNvPr>
          <p:cNvSpPr/>
          <p:nvPr/>
        </p:nvSpPr>
        <p:spPr>
          <a:xfrm>
            <a:off x="22048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latin typeface="+mj-lt"/>
              </a:rPr>
              <a:t>S</a:t>
            </a:r>
            <a:r>
              <a:rPr lang="en-CA" sz="933" b="1" dirty="0">
                <a:latin typeface="+mj-lt"/>
              </a:rPr>
              <a:t>tock Performance</a:t>
            </a:r>
            <a:endParaRPr sz="933" b="1" dirty="0">
              <a:latin typeface="+mj-lt"/>
            </a:endParaRPr>
          </a:p>
        </p:txBody>
      </p:sp>
      <p:sp>
        <p:nvSpPr>
          <p:cNvPr id="22" name="Google Shape;85;p17">
            <a:extLst>
              <a:ext uri="{FF2B5EF4-FFF2-40B4-BE49-F238E27FC236}">
                <a16:creationId xmlns:a16="http://schemas.microsoft.com/office/drawing/2014/main" id="{8BF41AC8-08C6-47FD-AFCF-BF514A3DD3B8}"/>
              </a:ext>
            </a:extLst>
          </p:cNvPr>
          <p:cNvSpPr/>
          <p:nvPr/>
        </p:nvSpPr>
        <p:spPr>
          <a:xfrm>
            <a:off x="52672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Strategy</a:t>
            </a:r>
            <a:endParaRPr sz="933" b="1" dirty="0">
              <a:latin typeface="+mj-lt"/>
            </a:endParaRPr>
          </a:p>
        </p:txBody>
      </p:sp>
      <p:sp>
        <p:nvSpPr>
          <p:cNvPr id="23" name="Google Shape;86;p17">
            <a:extLst>
              <a:ext uri="{FF2B5EF4-FFF2-40B4-BE49-F238E27FC236}">
                <a16:creationId xmlns:a16="http://schemas.microsoft.com/office/drawing/2014/main" id="{89BC1A6B-FD64-49CB-BE61-298C44BBF8A9}"/>
              </a:ext>
            </a:extLst>
          </p:cNvPr>
          <p:cNvSpPr/>
          <p:nvPr/>
        </p:nvSpPr>
        <p:spPr>
          <a:xfrm>
            <a:off x="67984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Leadership Team</a:t>
            </a:r>
            <a:endParaRPr sz="933" b="1" dirty="0">
              <a:latin typeface="+mj-lt"/>
            </a:endParaRPr>
          </a:p>
        </p:txBody>
      </p:sp>
      <p:sp>
        <p:nvSpPr>
          <p:cNvPr id="24" name="Google Shape;87;p17">
            <a:extLst>
              <a:ext uri="{FF2B5EF4-FFF2-40B4-BE49-F238E27FC236}">
                <a16:creationId xmlns:a16="http://schemas.microsoft.com/office/drawing/2014/main" id="{CB9D5162-9890-4E1D-8448-F0351049481C}"/>
              </a:ext>
            </a:extLst>
          </p:cNvPr>
          <p:cNvSpPr/>
          <p:nvPr/>
        </p:nvSpPr>
        <p:spPr>
          <a:xfrm>
            <a:off x="8329633" y="6541700"/>
            <a:ext cx="1531200" cy="256800"/>
          </a:xfrm>
          <a:prstGeom prst="chevron">
            <a:avLst>
              <a:gd name="adj" fmla="val 50000"/>
            </a:avLst>
          </a:prstGeom>
          <a:solidFill>
            <a:schemeClr val="tx1">
              <a:lumMod val="65000"/>
              <a:lumOff val="3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solidFill>
                  <a:schemeClr val="bg1"/>
                </a:solidFill>
                <a:latin typeface="+mj-lt"/>
              </a:rPr>
              <a:t>Financials</a:t>
            </a:r>
            <a:endParaRPr sz="933" b="1" dirty="0">
              <a:solidFill>
                <a:schemeClr val="bg1"/>
              </a:solidFill>
              <a:latin typeface="+mj-lt"/>
            </a:endParaRPr>
          </a:p>
        </p:txBody>
      </p:sp>
      <p:sp>
        <p:nvSpPr>
          <p:cNvPr id="25" name="Google Shape;88;p17">
            <a:extLst>
              <a:ext uri="{FF2B5EF4-FFF2-40B4-BE49-F238E27FC236}">
                <a16:creationId xmlns:a16="http://schemas.microsoft.com/office/drawing/2014/main" id="{3F02BD30-07FA-4EC1-BAC9-436982856C29}"/>
              </a:ext>
            </a:extLst>
          </p:cNvPr>
          <p:cNvSpPr/>
          <p:nvPr/>
        </p:nvSpPr>
        <p:spPr>
          <a:xfrm>
            <a:off x="3736017"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Company Information</a:t>
            </a:r>
            <a:endParaRPr sz="933" b="1" dirty="0">
              <a:latin typeface="+mj-lt"/>
            </a:endParaRPr>
          </a:p>
        </p:txBody>
      </p:sp>
      <p:sp>
        <p:nvSpPr>
          <p:cNvPr id="26" name="Google Shape;89;p17">
            <a:extLst>
              <a:ext uri="{FF2B5EF4-FFF2-40B4-BE49-F238E27FC236}">
                <a16:creationId xmlns:a16="http://schemas.microsoft.com/office/drawing/2014/main" id="{2EC706E2-5595-45AE-A8A7-71422B655DB1}"/>
              </a:ext>
            </a:extLst>
          </p:cNvPr>
          <p:cNvSpPr/>
          <p:nvPr/>
        </p:nvSpPr>
        <p:spPr>
          <a:xfrm>
            <a:off x="98608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Recommendation</a:t>
            </a:r>
            <a:endParaRPr sz="933" b="1" dirty="0">
              <a:latin typeface="+mj-lt"/>
            </a:endParaRPr>
          </a:p>
        </p:txBody>
      </p:sp>
      <p:sp>
        <p:nvSpPr>
          <p:cNvPr id="13" name="Rectangle 12">
            <a:extLst>
              <a:ext uri="{FF2B5EF4-FFF2-40B4-BE49-F238E27FC236}">
                <a16:creationId xmlns:a16="http://schemas.microsoft.com/office/drawing/2014/main" id="{ECE16DD0-D0D4-49EB-AC3A-A570858FBD93}"/>
              </a:ext>
            </a:extLst>
          </p:cNvPr>
          <p:cNvSpPr/>
          <p:nvPr/>
        </p:nvSpPr>
        <p:spPr>
          <a:xfrm>
            <a:off x="6924903" y="2800121"/>
            <a:ext cx="3552405" cy="244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67"/>
          </a:p>
        </p:txBody>
      </p:sp>
    </p:spTree>
    <p:extLst>
      <p:ext uri="{BB962C8B-B14F-4D97-AF65-F5344CB8AC3E}">
        <p14:creationId xmlns:p14="http://schemas.microsoft.com/office/powerpoint/2010/main" val="22895100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6"/>
          <p:cNvSpPr txBox="1"/>
          <p:nvPr/>
        </p:nvSpPr>
        <p:spPr>
          <a:xfrm>
            <a:off x="311700" y="297200"/>
            <a:ext cx="11608800" cy="8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CA" sz="2500" b="1"/>
              <a:t>History: Liberalization of Film, Beginnings of Film as Business</a:t>
            </a:r>
            <a:endParaRPr sz="2500" b="0" i="0" u="none" strike="noStrike" cap="none">
              <a:solidFill>
                <a:srgbClr val="000000"/>
              </a:solidFill>
              <a:latin typeface="Arial"/>
              <a:ea typeface="Arial"/>
              <a:cs typeface="Arial"/>
              <a:sym typeface="Arial"/>
            </a:endParaRPr>
          </a:p>
        </p:txBody>
      </p:sp>
      <p:cxnSp>
        <p:nvCxnSpPr>
          <p:cNvPr id="152" name="Google Shape;152;p6"/>
          <p:cNvCxnSpPr>
            <a:stCxn id="151" idx="1"/>
          </p:cNvCxnSpPr>
          <p:nvPr/>
        </p:nvCxnSpPr>
        <p:spPr>
          <a:xfrm>
            <a:off x="311700" y="744800"/>
            <a:ext cx="11608800" cy="21900"/>
          </a:xfrm>
          <a:prstGeom prst="straightConnector1">
            <a:avLst/>
          </a:prstGeom>
          <a:noFill/>
          <a:ln w="9525" cap="flat" cmpd="sng">
            <a:solidFill>
              <a:srgbClr val="595959"/>
            </a:solidFill>
            <a:prstDash val="solid"/>
            <a:round/>
            <a:headEnd type="none" w="sm" len="sm"/>
            <a:tailEnd type="none" w="sm" len="sm"/>
          </a:ln>
        </p:spPr>
      </p:cxnSp>
      <p:sp>
        <p:nvSpPr>
          <p:cNvPr id="153" name="Google Shape;153;p6"/>
          <p:cNvSpPr/>
          <p:nvPr/>
        </p:nvSpPr>
        <p:spPr>
          <a:xfrm>
            <a:off x="0" y="6198750"/>
            <a:ext cx="12192000" cy="659100"/>
          </a:xfrm>
          <a:prstGeom prst="rect">
            <a:avLst/>
          </a:prstGeom>
          <a:solidFill>
            <a:srgbClr val="6666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p6"/>
          <p:cNvSpPr/>
          <p:nvPr/>
        </p:nvSpPr>
        <p:spPr>
          <a:xfrm>
            <a:off x="707347"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CA" sz="700" b="1">
                <a:solidFill>
                  <a:srgbClr val="FFFFFF"/>
                </a:solidFill>
              </a:rPr>
              <a:t>	</a:t>
            </a:r>
            <a:r>
              <a:rPr lang="en-CA" sz="700" b="1"/>
              <a:t>Agenda</a:t>
            </a:r>
            <a:endParaRPr sz="700" b="1" i="0" u="none" strike="noStrike" cap="none">
              <a:latin typeface="Arial"/>
              <a:ea typeface="Arial"/>
              <a:cs typeface="Arial"/>
              <a:sym typeface="Arial"/>
            </a:endParaRPr>
          </a:p>
        </p:txBody>
      </p:sp>
      <p:sp>
        <p:nvSpPr>
          <p:cNvPr id="155" name="Google Shape;155;p6"/>
          <p:cNvSpPr/>
          <p:nvPr/>
        </p:nvSpPr>
        <p:spPr>
          <a:xfrm>
            <a:off x="2845560" y="6303150"/>
            <a:ext cx="2015700" cy="450300"/>
          </a:xfrm>
          <a:prstGeom prst="chevron">
            <a:avLst>
              <a:gd name="adj" fmla="val 50000"/>
            </a:avLst>
          </a:prstGeom>
          <a:solidFill>
            <a:srgbClr val="CC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CA" sz="700" b="1"/>
              <a:t>	</a:t>
            </a:r>
            <a:r>
              <a:rPr lang="en-CA" sz="700" b="1">
                <a:solidFill>
                  <a:srgbClr val="FFFFFF"/>
                </a:solidFill>
              </a:rPr>
              <a:t>History</a:t>
            </a:r>
            <a:endParaRPr sz="700" b="1" i="0" u="none" strike="noStrike" cap="none">
              <a:solidFill>
                <a:srgbClr val="FFFFFF"/>
              </a:solidFill>
              <a:latin typeface="Arial"/>
              <a:ea typeface="Arial"/>
              <a:cs typeface="Arial"/>
              <a:sym typeface="Arial"/>
            </a:endParaRPr>
          </a:p>
        </p:txBody>
      </p:sp>
      <p:sp>
        <p:nvSpPr>
          <p:cNvPr id="156" name="Google Shape;156;p6"/>
          <p:cNvSpPr/>
          <p:nvPr/>
        </p:nvSpPr>
        <p:spPr>
          <a:xfrm>
            <a:off x="9235947" y="6303150"/>
            <a:ext cx="2015700" cy="450300"/>
          </a:xfrm>
          <a:prstGeom prst="chevron">
            <a:avLst>
              <a:gd name="adj" fmla="val 50000"/>
            </a:avLst>
          </a:prstGeom>
          <a:solidFill>
            <a:srgbClr val="EEEEE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CA" sz="700" b="1"/>
              <a:t>Trends</a:t>
            </a:r>
            <a:endParaRPr sz="700" b="1" i="0" u="none" strike="noStrike" cap="none">
              <a:solidFill>
                <a:srgbClr val="000000"/>
              </a:solidFill>
              <a:latin typeface="Arial"/>
              <a:ea typeface="Arial"/>
              <a:cs typeface="Arial"/>
              <a:sym typeface="Arial"/>
            </a:endParaRPr>
          </a:p>
        </p:txBody>
      </p:sp>
      <p:sp>
        <p:nvSpPr>
          <p:cNvPr id="157" name="Google Shape;157;p6"/>
          <p:cNvSpPr/>
          <p:nvPr/>
        </p:nvSpPr>
        <p:spPr>
          <a:xfrm>
            <a:off x="7121978"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CA" sz="700" b="1"/>
              <a:t>Business Model Overviews</a:t>
            </a:r>
            <a:endParaRPr sz="700" b="1" i="0" u="none" strike="noStrike" cap="none">
              <a:solidFill>
                <a:srgbClr val="000000"/>
              </a:solidFill>
              <a:latin typeface="Arial"/>
              <a:ea typeface="Arial"/>
              <a:cs typeface="Arial"/>
              <a:sym typeface="Arial"/>
            </a:endParaRPr>
          </a:p>
        </p:txBody>
      </p:sp>
      <p:sp>
        <p:nvSpPr>
          <p:cNvPr id="158" name="Google Shape;158;p6"/>
          <p:cNvSpPr/>
          <p:nvPr/>
        </p:nvSpPr>
        <p:spPr>
          <a:xfrm>
            <a:off x="4983772" y="6303150"/>
            <a:ext cx="2015700" cy="450300"/>
          </a:xfrm>
          <a:prstGeom prst="chevron">
            <a:avLst>
              <a:gd name="adj" fmla="val 50000"/>
            </a:avLst>
          </a:prstGeom>
          <a:solidFill>
            <a:srgbClr val="EEEEE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700"/>
              <a:buFont typeface="Arial"/>
              <a:buNone/>
            </a:pPr>
            <a:r>
              <a:rPr lang="en-CA" sz="700" b="1" dirty="0"/>
              <a:t>Industry Overview</a:t>
            </a:r>
            <a:endParaRPr sz="700" b="1" i="0" u="none" strike="noStrike" cap="none" dirty="0">
              <a:solidFill>
                <a:srgbClr val="000000"/>
              </a:solidFill>
              <a:latin typeface="Arial"/>
              <a:ea typeface="Arial"/>
              <a:cs typeface="Arial"/>
              <a:sym typeface="Arial"/>
            </a:endParaRPr>
          </a:p>
        </p:txBody>
      </p:sp>
      <p:sp>
        <p:nvSpPr>
          <p:cNvPr id="159" name="Google Shape;159;p6"/>
          <p:cNvSpPr/>
          <p:nvPr/>
        </p:nvSpPr>
        <p:spPr>
          <a:xfrm>
            <a:off x="707350" y="1158175"/>
            <a:ext cx="10491000" cy="4649100"/>
          </a:xfrm>
          <a:prstGeom prst="rect">
            <a:avLst/>
          </a:prstGeom>
          <a:solidFill>
            <a:schemeClr val="lt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228600" lvl="0" indent="0" algn="l" rtl="0">
              <a:lnSpc>
                <a:spcPct val="90000"/>
              </a:lnSpc>
              <a:spcBef>
                <a:spcPts val="0"/>
              </a:spcBef>
              <a:spcAft>
                <a:spcPts val="0"/>
              </a:spcAft>
              <a:buNone/>
            </a:pPr>
            <a:endParaRPr sz="2800" dirty="0">
              <a:solidFill>
                <a:schemeClr val="dk1"/>
              </a:solidFill>
            </a:endParaRPr>
          </a:p>
          <a:p>
            <a:pPr marL="457200" lvl="0" indent="-406400" algn="l" rtl="0">
              <a:lnSpc>
                <a:spcPct val="115000"/>
              </a:lnSpc>
              <a:spcBef>
                <a:spcPts val="1000"/>
              </a:spcBef>
              <a:spcAft>
                <a:spcPts val="0"/>
              </a:spcAft>
              <a:buClr>
                <a:schemeClr val="dk1"/>
              </a:buClr>
              <a:buSzPts val="2800"/>
              <a:buChar char="●"/>
            </a:pPr>
            <a:r>
              <a:rPr lang="en-CA" sz="2800" dirty="0">
                <a:solidFill>
                  <a:schemeClr val="dk1"/>
                </a:solidFill>
              </a:rPr>
              <a:t>Rise of the Hollywood blockbuster concept</a:t>
            </a:r>
            <a:endParaRPr sz="2800" dirty="0">
              <a:solidFill>
                <a:schemeClr val="dk1"/>
              </a:solidFill>
            </a:endParaRPr>
          </a:p>
          <a:p>
            <a:pPr marL="457200" lvl="0" indent="-406400" algn="l" rtl="0">
              <a:lnSpc>
                <a:spcPct val="115000"/>
              </a:lnSpc>
              <a:spcBef>
                <a:spcPts val="0"/>
              </a:spcBef>
              <a:spcAft>
                <a:spcPts val="0"/>
              </a:spcAft>
              <a:buClr>
                <a:schemeClr val="dk1"/>
              </a:buClr>
              <a:buSzPts val="2800"/>
              <a:buChar char="●"/>
            </a:pPr>
            <a:r>
              <a:rPr lang="en-CA" sz="2800" dirty="0">
                <a:solidFill>
                  <a:schemeClr val="dk1"/>
                </a:solidFill>
              </a:rPr>
              <a:t>Studios began to commit to significantly larger and fewer products</a:t>
            </a:r>
            <a:endParaRPr sz="2800" dirty="0">
              <a:solidFill>
                <a:schemeClr val="dk1"/>
              </a:solidFill>
            </a:endParaRPr>
          </a:p>
          <a:p>
            <a:pPr marL="457200" lvl="0" indent="-406400" algn="l" rtl="0">
              <a:lnSpc>
                <a:spcPct val="115000"/>
              </a:lnSpc>
              <a:spcBef>
                <a:spcPts val="0"/>
              </a:spcBef>
              <a:spcAft>
                <a:spcPts val="0"/>
              </a:spcAft>
              <a:buClr>
                <a:schemeClr val="dk1"/>
              </a:buClr>
              <a:buSzPts val="2800"/>
              <a:buChar char="●"/>
            </a:pPr>
            <a:r>
              <a:rPr lang="en-CA" sz="2800" dirty="0">
                <a:solidFill>
                  <a:schemeClr val="dk1"/>
                </a:solidFill>
              </a:rPr>
              <a:t>Significant increase in film advertising and promotion</a:t>
            </a:r>
            <a:endParaRPr sz="2800" dirty="0">
              <a:solidFill>
                <a:schemeClr val="dk1"/>
              </a:solidFill>
            </a:endParaRPr>
          </a:p>
          <a:p>
            <a:pPr marL="457200" lvl="0" indent="-406400" algn="l" rtl="0">
              <a:lnSpc>
                <a:spcPct val="115000"/>
              </a:lnSpc>
              <a:spcBef>
                <a:spcPts val="0"/>
              </a:spcBef>
              <a:spcAft>
                <a:spcPts val="0"/>
              </a:spcAft>
              <a:buClr>
                <a:schemeClr val="dk1"/>
              </a:buClr>
              <a:buSzPts val="2800"/>
              <a:buChar char="●"/>
            </a:pPr>
            <a:r>
              <a:rPr lang="en-CA" sz="2800" dirty="0">
                <a:solidFill>
                  <a:schemeClr val="dk1"/>
                </a:solidFill>
              </a:rPr>
              <a:t>Rise of special effects</a:t>
            </a:r>
            <a:endParaRPr sz="2800" dirty="0">
              <a:solidFill>
                <a:schemeClr val="dk1"/>
              </a:solidFill>
            </a:endParaRPr>
          </a:p>
          <a:p>
            <a:pPr marL="457200" lvl="0" indent="-406400" algn="l" rtl="0">
              <a:lnSpc>
                <a:spcPct val="115000"/>
              </a:lnSpc>
              <a:spcBef>
                <a:spcPts val="0"/>
              </a:spcBef>
              <a:spcAft>
                <a:spcPts val="0"/>
              </a:spcAft>
              <a:buClr>
                <a:schemeClr val="dk1"/>
              </a:buClr>
              <a:buSzPts val="2800"/>
              <a:buChar char="●"/>
            </a:pPr>
            <a:r>
              <a:rPr lang="en-CA" sz="2800" dirty="0">
                <a:solidFill>
                  <a:schemeClr val="dk1"/>
                </a:solidFill>
              </a:rPr>
              <a:t>Rise of the “knock-off”</a:t>
            </a:r>
            <a:endParaRPr sz="2800" dirty="0">
              <a:solidFill>
                <a:schemeClr val="dk1"/>
              </a:solidFill>
            </a:endParaRPr>
          </a:p>
          <a:p>
            <a:pPr marL="457200" lvl="0" indent="-406400" algn="l" rtl="0">
              <a:lnSpc>
                <a:spcPct val="115000"/>
              </a:lnSpc>
              <a:spcBef>
                <a:spcPts val="0"/>
              </a:spcBef>
              <a:spcAft>
                <a:spcPts val="0"/>
              </a:spcAft>
              <a:buClr>
                <a:schemeClr val="dk1"/>
              </a:buClr>
              <a:buSzPts val="2800"/>
              <a:buChar char="●"/>
            </a:pPr>
            <a:r>
              <a:rPr lang="en-CA" sz="2800" dirty="0">
                <a:solidFill>
                  <a:schemeClr val="dk1"/>
                </a:solidFill>
              </a:rPr>
              <a:t>Beginnings of movie themed merchandise</a:t>
            </a:r>
            <a:endParaRPr sz="2800" dirty="0">
              <a:solidFill>
                <a:schemeClr val="dk1"/>
              </a:solidFill>
            </a:endParaRPr>
          </a:p>
          <a:p>
            <a:pPr marL="457200" lvl="0" indent="-406400" algn="l" rtl="0">
              <a:lnSpc>
                <a:spcPct val="115000"/>
              </a:lnSpc>
              <a:spcBef>
                <a:spcPts val="0"/>
              </a:spcBef>
              <a:spcAft>
                <a:spcPts val="0"/>
              </a:spcAft>
              <a:buClr>
                <a:schemeClr val="dk1"/>
              </a:buClr>
              <a:buSzPts val="2800"/>
              <a:buChar char="●"/>
            </a:pPr>
            <a:r>
              <a:rPr lang="en-CA" sz="2800" dirty="0">
                <a:solidFill>
                  <a:schemeClr val="dk1"/>
                </a:solidFill>
              </a:rPr>
              <a:t>Beginnings of the wide release distribution style</a:t>
            </a:r>
            <a:endParaRPr sz="2800" dirty="0">
              <a:solidFill>
                <a:schemeClr val="dk1"/>
              </a:solidFill>
            </a:endParaRPr>
          </a:p>
          <a:p>
            <a:pPr marL="228600" lvl="0" indent="0" algn="l" rtl="0">
              <a:lnSpc>
                <a:spcPct val="90000"/>
              </a:lnSpc>
              <a:spcBef>
                <a:spcPts val="1000"/>
              </a:spcBef>
              <a:spcAft>
                <a:spcPts val="0"/>
              </a:spcAft>
              <a:buNone/>
            </a:pPr>
            <a:endParaRPr sz="2800"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5" name="Google Shape;155;p20"/>
          <p:cNvSpPr txBox="1"/>
          <p:nvPr/>
        </p:nvSpPr>
        <p:spPr>
          <a:xfrm>
            <a:off x="415600" y="3047200"/>
            <a:ext cx="11360800" cy="763600"/>
          </a:xfrm>
          <a:prstGeom prst="rect">
            <a:avLst/>
          </a:prstGeom>
          <a:noFill/>
          <a:ln>
            <a:noFill/>
          </a:ln>
        </p:spPr>
        <p:txBody>
          <a:bodyPr spcFirstLastPara="1" wrap="square" lIns="121900" tIns="121900" rIns="121900" bIns="121900" anchor="t" anchorCtr="0">
            <a:noAutofit/>
          </a:bodyPr>
          <a:lstStyle/>
          <a:p>
            <a:pPr lvl="0" algn="ctr"/>
            <a:r>
              <a:rPr lang="en-US" sz="2667" b="1" dirty="0">
                <a:cs typeface="Times New Roman"/>
                <a:sym typeface="Times New Roman"/>
              </a:rPr>
              <a:t>Statement of Cash Flows</a:t>
            </a:r>
            <a:endParaRPr lang="en-CA" sz="2667" dirty="0"/>
          </a:p>
        </p:txBody>
      </p:sp>
      <p:sp>
        <p:nvSpPr>
          <p:cNvPr id="3" name="Google Shape;82;p17">
            <a:extLst>
              <a:ext uri="{FF2B5EF4-FFF2-40B4-BE49-F238E27FC236}">
                <a16:creationId xmlns:a16="http://schemas.microsoft.com/office/drawing/2014/main" id="{03E6A941-EE5D-4C01-81F8-41F8CAE0236B}"/>
              </a:ext>
            </a:extLst>
          </p:cNvPr>
          <p:cNvSpPr/>
          <p:nvPr/>
        </p:nvSpPr>
        <p:spPr>
          <a:xfrm>
            <a:off x="0" y="6482300"/>
            <a:ext cx="12192000" cy="375600"/>
          </a:xfrm>
          <a:prstGeom prst="rect">
            <a:avLst/>
          </a:prstGeom>
          <a:solidFill>
            <a:srgbClr val="BF3136"/>
          </a:solidFill>
          <a:ln>
            <a:noFill/>
          </a:ln>
        </p:spPr>
        <p:txBody>
          <a:bodyPr spcFirstLastPara="1" wrap="square" lIns="121900" tIns="121900" rIns="121900" bIns="121900" anchor="ctr" anchorCtr="0">
            <a:noAutofit/>
          </a:bodyPr>
          <a:lstStyle/>
          <a:p>
            <a:endParaRPr sz="1867">
              <a:latin typeface="+mj-lt"/>
            </a:endParaRPr>
          </a:p>
        </p:txBody>
      </p:sp>
      <p:sp>
        <p:nvSpPr>
          <p:cNvPr id="4" name="Google Shape;83;p17">
            <a:extLst>
              <a:ext uri="{FF2B5EF4-FFF2-40B4-BE49-F238E27FC236}">
                <a16:creationId xmlns:a16="http://schemas.microsoft.com/office/drawing/2014/main" id="{05BA084C-FC18-4353-8593-C1ECEBED157F}"/>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solidFill>
                  <a:schemeClr val="tx1"/>
                </a:solidFill>
                <a:latin typeface="+mj-lt"/>
              </a:rPr>
              <a:t>O</a:t>
            </a:r>
            <a:r>
              <a:rPr lang="en-CA" sz="933" b="1" dirty="0" err="1">
                <a:solidFill>
                  <a:schemeClr val="tx1"/>
                </a:solidFill>
                <a:latin typeface="+mj-lt"/>
              </a:rPr>
              <a:t>verview</a:t>
            </a:r>
            <a:endParaRPr sz="933" b="1" dirty="0">
              <a:solidFill>
                <a:schemeClr val="tx1"/>
              </a:solidFill>
              <a:latin typeface="+mj-lt"/>
            </a:endParaRPr>
          </a:p>
        </p:txBody>
      </p:sp>
      <p:sp>
        <p:nvSpPr>
          <p:cNvPr id="5" name="Google Shape;84;p17">
            <a:extLst>
              <a:ext uri="{FF2B5EF4-FFF2-40B4-BE49-F238E27FC236}">
                <a16:creationId xmlns:a16="http://schemas.microsoft.com/office/drawing/2014/main" id="{4AD4EA7A-E5F9-44FB-B635-41D1A5FFB1A9}"/>
              </a:ext>
            </a:extLst>
          </p:cNvPr>
          <p:cNvSpPr/>
          <p:nvPr/>
        </p:nvSpPr>
        <p:spPr>
          <a:xfrm>
            <a:off x="22048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latin typeface="+mj-lt"/>
              </a:rPr>
              <a:t>S</a:t>
            </a:r>
            <a:r>
              <a:rPr lang="en-CA" sz="933" b="1" dirty="0">
                <a:latin typeface="+mj-lt"/>
              </a:rPr>
              <a:t>tock Performance</a:t>
            </a:r>
            <a:endParaRPr sz="933" b="1" dirty="0">
              <a:latin typeface="+mj-lt"/>
            </a:endParaRPr>
          </a:p>
        </p:txBody>
      </p:sp>
      <p:sp>
        <p:nvSpPr>
          <p:cNvPr id="6" name="Google Shape;85;p17">
            <a:extLst>
              <a:ext uri="{FF2B5EF4-FFF2-40B4-BE49-F238E27FC236}">
                <a16:creationId xmlns:a16="http://schemas.microsoft.com/office/drawing/2014/main" id="{837D7369-3102-444E-AB84-E3A4450952D4}"/>
              </a:ext>
            </a:extLst>
          </p:cNvPr>
          <p:cNvSpPr/>
          <p:nvPr/>
        </p:nvSpPr>
        <p:spPr>
          <a:xfrm>
            <a:off x="52672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Strategy</a:t>
            </a:r>
            <a:endParaRPr sz="933" b="1" dirty="0">
              <a:latin typeface="+mj-lt"/>
            </a:endParaRPr>
          </a:p>
        </p:txBody>
      </p:sp>
      <p:sp>
        <p:nvSpPr>
          <p:cNvPr id="7" name="Google Shape;86;p17">
            <a:extLst>
              <a:ext uri="{FF2B5EF4-FFF2-40B4-BE49-F238E27FC236}">
                <a16:creationId xmlns:a16="http://schemas.microsoft.com/office/drawing/2014/main" id="{51492CC0-2104-4AEA-AD77-A6143276D707}"/>
              </a:ext>
            </a:extLst>
          </p:cNvPr>
          <p:cNvSpPr/>
          <p:nvPr/>
        </p:nvSpPr>
        <p:spPr>
          <a:xfrm>
            <a:off x="67984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Leadership Team</a:t>
            </a:r>
            <a:endParaRPr sz="933" b="1" dirty="0">
              <a:latin typeface="+mj-lt"/>
            </a:endParaRPr>
          </a:p>
        </p:txBody>
      </p:sp>
      <p:sp>
        <p:nvSpPr>
          <p:cNvPr id="8" name="Google Shape;87;p17">
            <a:extLst>
              <a:ext uri="{FF2B5EF4-FFF2-40B4-BE49-F238E27FC236}">
                <a16:creationId xmlns:a16="http://schemas.microsoft.com/office/drawing/2014/main" id="{3575512D-139D-475A-B2B3-8392744A885D}"/>
              </a:ext>
            </a:extLst>
          </p:cNvPr>
          <p:cNvSpPr/>
          <p:nvPr/>
        </p:nvSpPr>
        <p:spPr>
          <a:xfrm>
            <a:off x="8329633" y="6541700"/>
            <a:ext cx="1531200" cy="256800"/>
          </a:xfrm>
          <a:prstGeom prst="chevron">
            <a:avLst>
              <a:gd name="adj" fmla="val 50000"/>
            </a:avLst>
          </a:prstGeom>
          <a:solidFill>
            <a:schemeClr val="tx1">
              <a:lumMod val="65000"/>
              <a:lumOff val="3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solidFill>
                  <a:schemeClr val="bg1"/>
                </a:solidFill>
                <a:latin typeface="+mj-lt"/>
              </a:rPr>
              <a:t>Financials</a:t>
            </a:r>
            <a:endParaRPr sz="933" b="1" dirty="0">
              <a:solidFill>
                <a:schemeClr val="bg1"/>
              </a:solidFill>
              <a:latin typeface="+mj-lt"/>
            </a:endParaRPr>
          </a:p>
        </p:txBody>
      </p:sp>
      <p:sp>
        <p:nvSpPr>
          <p:cNvPr id="9" name="Google Shape;88;p17">
            <a:extLst>
              <a:ext uri="{FF2B5EF4-FFF2-40B4-BE49-F238E27FC236}">
                <a16:creationId xmlns:a16="http://schemas.microsoft.com/office/drawing/2014/main" id="{2988E055-0D7F-4045-9E8B-B1DE3237A956}"/>
              </a:ext>
            </a:extLst>
          </p:cNvPr>
          <p:cNvSpPr/>
          <p:nvPr/>
        </p:nvSpPr>
        <p:spPr>
          <a:xfrm>
            <a:off x="3736017"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Company Information</a:t>
            </a:r>
            <a:endParaRPr sz="933" b="1" dirty="0">
              <a:latin typeface="+mj-lt"/>
            </a:endParaRPr>
          </a:p>
        </p:txBody>
      </p:sp>
      <p:sp>
        <p:nvSpPr>
          <p:cNvPr id="10" name="Google Shape;89;p17">
            <a:extLst>
              <a:ext uri="{FF2B5EF4-FFF2-40B4-BE49-F238E27FC236}">
                <a16:creationId xmlns:a16="http://schemas.microsoft.com/office/drawing/2014/main" id="{08AF89E0-6EC1-4DB5-AB97-A203BDD9ECEA}"/>
              </a:ext>
            </a:extLst>
          </p:cNvPr>
          <p:cNvSpPr/>
          <p:nvPr/>
        </p:nvSpPr>
        <p:spPr>
          <a:xfrm>
            <a:off x="98608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Recommendation</a:t>
            </a:r>
            <a:endParaRPr sz="933" b="1" dirty="0">
              <a:latin typeface="+mj-lt"/>
            </a:endParaRPr>
          </a:p>
        </p:txBody>
      </p:sp>
    </p:spTree>
    <p:extLst>
      <p:ext uri="{BB962C8B-B14F-4D97-AF65-F5344CB8AC3E}">
        <p14:creationId xmlns:p14="http://schemas.microsoft.com/office/powerpoint/2010/main" val="22463842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31" name="Google Shape;131;p19"/>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r>
              <a:rPr lang="en-US" sz="2667" b="1" dirty="0">
                <a:latin typeface="+mj-lt"/>
                <a:cs typeface="Times New Roman"/>
                <a:sym typeface="Times New Roman"/>
              </a:rPr>
              <a:t>1</a:t>
            </a:r>
            <a:r>
              <a:rPr lang="en-CA" sz="2667" b="1" dirty="0">
                <a:latin typeface="+mj-lt"/>
                <a:cs typeface="Times New Roman"/>
                <a:sym typeface="Times New Roman"/>
              </a:rPr>
              <a:t>0-Q Cash Flows (1)</a:t>
            </a:r>
            <a:endParaRPr sz="2667" dirty="0">
              <a:latin typeface="+mj-lt"/>
            </a:endParaRPr>
          </a:p>
        </p:txBody>
      </p:sp>
      <p:cxnSp>
        <p:nvCxnSpPr>
          <p:cNvPr id="132" name="Google Shape;132;p19"/>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pic>
        <p:nvPicPr>
          <p:cNvPr id="15" name="Picture 14" descr="Table&#10;&#10;Description automatically generated">
            <a:extLst>
              <a:ext uri="{FF2B5EF4-FFF2-40B4-BE49-F238E27FC236}">
                <a16:creationId xmlns:a16="http://schemas.microsoft.com/office/drawing/2014/main" id="{69AD2848-50A3-4384-9130-B452AD2626F2}"/>
              </a:ext>
            </a:extLst>
          </p:cNvPr>
          <p:cNvPicPr>
            <a:picLocks noChangeAspect="1"/>
          </p:cNvPicPr>
          <p:nvPr/>
        </p:nvPicPr>
        <p:blipFill rotWithShape="1">
          <a:blip r:embed="rId3">
            <a:extLst>
              <a:ext uri="{28A0092B-C50C-407E-A947-70E740481C1C}">
                <a14:useLocalDpi xmlns:a14="http://schemas.microsoft.com/office/drawing/2010/main" val="0"/>
              </a:ext>
            </a:extLst>
          </a:blip>
          <a:srcRect b="40028"/>
          <a:stretch/>
        </p:blipFill>
        <p:spPr>
          <a:xfrm>
            <a:off x="1161179" y="1304063"/>
            <a:ext cx="9743309" cy="4808976"/>
          </a:xfrm>
          <a:prstGeom prst="rect">
            <a:avLst/>
          </a:prstGeom>
        </p:spPr>
      </p:pic>
      <p:sp>
        <p:nvSpPr>
          <p:cNvPr id="19" name="Google Shape;82;p17">
            <a:extLst>
              <a:ext uri="{FF2B5EF4-FFF2-40B4-BE49-F238E27FC236}">
                <a16:creationId xmlns:a16="http://schemas.microsoft.com/office/drawing/2014/main" id="{8717DF51-AA6D-4DA3-9B7E-D49A20DE09F0}"/>
              </a:ext>
            </a:extLst>
          </p:cNvPr>
          <p:cNvSpPr/>
          <p:nvPr/>
        </p:nvSpPr>
        <p:spPr>
          <a:xfrm>
            <a:off x="0" y="6482300"/>
            <a:ext cx="12192000" cy="375600"/>
          </a:xfrm>
          <a:prstGeom prst="rect">
            <a:avLst/>
          </a:prstGeom>
          <a:solidFill>
            <a:srgbClr val="BF3136"/>
          </a:solidFill>
          <a:ln>
            <a:noFill/>
          </a:ln>
        </p:spPr>
        <p:txBody>
          <a:bodyPr spcFirstLastPara="1" wrap="square" lIns="121900" tIns="121900" rIns="121900" bIns="121900" anchor="ctr" anchorCtr="0">
            <a:noAutofit/>
          </a:bodyPr>
          <a:lstStyle/>
          <a:p>
            <a:endParaRPr sz="1867">
              <a:latin typeface="+mj-lt"/>
            </a:endParaRPr>
          </a:p>
        </p:txBody>
      </p:sp>
      <p:sp>
        <p:nvSpPr>
          <p:cNvPr id="20" name="Google Shape;83;p17">
            <a:extLst>
              <a:ext uri="{FF2B5EF4-FFF2-40B4-BE49-F238E27FC236}">
                <a16:creationId xmlns:a16="http://schemas.microsoft.com/office/drawing/2014/main" id="{4CA079C7-0739-47E4-949D-FC3F625EDE26}"/>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solidFill>
                  <a:schemeClr val="tx1"/>
                </a:solidFill>
                <a:latin typeface="+mj-lt"/>
              </a:rPr>
              <a:t>O</a:t>
            </a:r>
            <a:r>
              <a:rPr lang="en-CA" sz="933" b="1" dirty="0" err="1">
                <a:solidFill>
                  <a:schemeClr val="tx1"/>
                </a:solidFill>
                <a:latin typeface="+mj-lt"/>
              </a:rPr>
              <a:t>verview</a:t>
            </a:r>
            <a:endParaRPr sz="933" b="1" dirty="0">
              <a:solidFill>
                <a:schemeClr val="tx1"/>
              </a:solidFill>
              <a:latin typeface="+mj-lt"/>
            </a:endParaRPr>
          </a:p>
        </p:txBody>
      </p:sp>
      <p:sp>
        <p:nvSpPr>
          <p:cNvPr id="21" name="Google Shape;84;p17">
            <a:extLst>
              <a:ext uri="{FF2B5EF4-FFF2-40B4-BE49-F238E27FC236}">
                <a16:creationId xmlns:a16="http://schemas.microsoft.com/office/drawing/2014/main" id="{4CC504A6-8208-4792-B718-8A58573D10AF}"/>
              </a:ext>
            </a:extLst>
          </p:cNvPr>
          <p:cNvSpPr/>
          <p:nvPr/>
        </p:nvSpPr>
        <p:spPr>
          <a:xfrm>
            <a:off x="22048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latin typeface="+mj-lt"/>
              </a:rPr>
              <a:t>S</a:t>
            </a:r>
            <a:r>
              <a:rPr lang="en-CA" sz="933" b="1" dirty="0">
                <a:latin typeface="+mj-lt"/>
              </a:rPr>
              <a:t>tock Performance</a:t>
            </a:r>
            <a:endParaRPr sz="933" b="1" dirty="0">
              <a:latin typeface="+mj-lt"/>
            </a:endParaRPr>
          </a:p>
        </p:txBody>
      </p:sp>
      <p:sp>
        <p:nvSpPr>
          <p:cNvPr id="22" name="Google Shape;85;p17">
            <a:extLst>
              <a:ext uri="{FF2B5EF4-FFF2-40B4-BE49-F238E27FC236}">
                <a16:creationId xmlns:a16="http://schemas.microsoft.com/office/drawing/2014/main" id="{55BED0A9-5C9B-4B41-AF49-5EC013C2083E}"/>
              </a:ext>
            </a:extLst>
          </p:cNvPr>
          <p:cNvSpPr/>
          <p:nvPr/>
        </p:nvSpPr>
        <p:spPr>
          <a:xfrm>
            <a:off x="52672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Strategy</a:t>
            </a:r>
            <a:endParaRPr sz="933" b="1" dirty="0">
              <a:latin typeface="+mj-lt"/>
            </a:endParaRPr>
          </a:p>
        </p:txBody>
      </p:sp>
      <p:sp>
        <p:nvSpPr>
          <p:cNvPr id="23" name="Google Shape;86;p17">
            <a:extLst>
              <a:ext uri="{FF2B5EF4-FFF2-40B4-BE49-F238E27FC236}">
                <a16:creationId xmlns:a16="http://schemas.microsoft.com/office/drawing/2014/main" id="{C046127B-88EE-4BD1-89AB-4F242F9E18D1}"/>
              </a:ext>
            </a:extLst>
          </p:cNvPr>
          <p:cNvSpPr/>
          <p:nvPr/>
        </p:nvSpPr>
        <p:spPr>
          <a:xfrm>
            <a:off x="67984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Leadership Team</a:t>
            </a:r>
            <a:endParaRPr sz="933" b="1" dirty="0">
              <a:latin typeface="+mj-lt"/>
            </a:endParaRPr>
          </a:p>
        </p:txBody>
      </p:sp>
      <p:sp>
        <p:nvSpPr>
          <p:cNvPr id="24" name="Google Shape;87;p17">
            <a:extLst>
              <a:ext uri="{FF2B5EF4-FFF2-40B4-BE49-F238E27FC236}">
                <a16:creationId xmlns:a16="http://schemas.microsoft.com/office/drawing/2014/main" id="{88DAC46C-6DC3-46DF-91C1-2C38EEEB66D9}"/>
              </a:ext>
            </a:extLst>
          </p:cNvPr>
          <p:cNvSpPr/>
          <p:nvPr/>
        </p:nvSpPr>
        <p:spPr>
          <a:xfrm>
            <a:off x="8329633" y="6541700"/>
            <a:ext cx="1531200" cy="256800"/>
          </a:xfrm>
          <a:prstGeom prst="chevron">
            <a:avLst>
              <a:gd name="adj" fmla="val 50000"/>
            </a:avLst>
          </a:prstGeom>
          <a:solidFill>
            <a:schemeClr val="tx1">
              <a:lumMod val="65000"/>
              <a:lumOff val="3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solidFill>
                  <a:schemeClr val="bg1"/>
                </a:solidFill>
                <a:latin typeface="+mj-lt"/>
              </a:rPr>
              <a:t>Financials</a:t>
            </a:r>
            <a:endParaRPr sz="933" b="1" dirty="0">
              <a:solidFill>
                <a:schemeClr val="bg1"/>
              </a:solidFill>
              <a:latin typeface="+mj-lt"/>
            </a:endParaRPr>
          </a:p>
        </p:txBody>
      </p:sp>
      <p:sp>
        <p:nvSpPr>
          <p:cNvPr id="25" name="Google Shape;88;p17">
            <a:extLst>
              <a:ext uri="{FF2B5EF4-FFF2-40B4-BE49-F238E27FC236}">
                <a16:creationId xmlns:a16="http://schemas.microsoft.com/office/drawing/2014/main" id="{19242613-E7A5-443D-922B-0F832F6160D1}"/>
              </a:ext>
            </a:extLst>
          </p:cNvPr>
          <p:cNvSpPr/>
          <p:nvPr/>
        </p:nvSpPr>
        <p:spPr>
          <a:xfrm>
            <a:off x="3736017"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Company Information</a:t>
            </a:r>
            <a:endParaRPr sz="933" b="1" dirty="0">
              <a:latin typeface="+mj-lt"/>
            </a:endParaRPr>
          </a:p>
        </p:txBody>
      </p:sp>
      <p:sp>
        <p:nvSpPr>
          <p:cNvPr id="26" name="Google Shape;89;p17">
            <a:extLst>
              <a:ext uri="{FF2B5EF4-FFF2-40B4-BE49-F238E27FC236}">
                <a16:creationId xmlns:a16="http://schemas.microsoft.com/office/drawing/2014/main" id="{F6FB8BC3-74A7-43C8-B5D2-8693E3C44794}"/>
              </a:ext>
            </a:extLst>
          </p:cNvPr>
          <p:cNvSpPr/>
          <p:nvPr/>
        </p:nvSpPr>
        <p:spPr>
          <a:xfrm>
            <a:off x="98608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Recommendation</a:t>
            </a:r>
            <a:endParaRPr sz="933" b="1" dirty="0">
              <a:latin typeface="+mj-lt"/>
            </a:endParaRPr>
          </a:p>
        </p:txBody>
      </p:sp>
      <p:sp>
        <p:nvSpPr>
          <p:cNvPr id="13" name="Rectangle 12">
            <a:extLst>
              <a:ext uri="{FF2B5EF4-FFF2-40B4-BE49-F238E27FC236}">
                <a16:creationId xmlns:a16="http://schemas.microsoft.com/office/drawing/2014/main" id="{4AA299FA-085E-4E74-BAAB-184A080DDBF3}"/>
              </a:ext>
            </a:extLst>
          </p:cNvPr>
          <p:cNvSpPr/>
          <p:nvPr/>
        </p:nvSpPr>
        <p:spPr>
          <a:xfrm>
            <a:off x="6798434" y="2699064"/>
            <a:ext cx="4106055" cy="244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67"/>
          </a:p>
        </p:txBody>
      </p:sp>
      <p:sp>
        <p:nvSpPr>
          <p:cNvPr id="16" name="Rectangle 15">
            <a:extLst>
              <a:ext uri="{FF2B5EF4-FFF2-40B4-BE49-F238E27FC236}">
                <a16:creationId xmlns:a16="http://schemas.microsoft.com/office/drawing/2014/main" id="{92BA5609-FB1B-4970-AED7-5D4A2A7D4977}"/>
              </a:ext>
            </a:extLst>
          </p:cNvPr>
          <p:cNvSpPr/>
          <p:nvPr/>
        </p:nvSpPr>
        <p:spPr>
          <a:xfrm>
            <a:off x="6798433" y="4058727"/>
            <a:ext cx="4106055" cy="244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67"/>
          </a:p>
        </p:txBody>
      </p:sp>
      <p:sp>
        <p:nvSpPr>
          <p:cNvPr id="18" name="Rectangle 17">
            <a:extLst>
              <a:ext uri="{FF2B5EF4-FFF2-40B4-BE49-F238E27FC236}">
                <a16:creationId xmlns:a16="http://schemas.microsoft.com/office/drawing/2014/main" id="{865972E5-6E60-436D-89BC-2331996D3C3F}"/>
              </a:ext>
            </a:extLst>
          </p:cNvPr>
          <p:cNvSpPr/>
          <p:nvPr/>
        </p:nvSpPr>
        <p:spPr>
          <a:xfrm>
            <a:off x="6798431" y="5869015"/>
            <a:ext cx="4106055" cy="244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67"/>
          </a:p>
        </p:txBody>
      </p:sp>
    </p:spTree>
    <p:extLst>
      <p:ext uri="{BB962C8B-B14F-4D97-AF65-F5344CB8AC3E}">
        <p14:creationId xmlns:p14="http://schemas.microsoft.com/office/powerpoint/2010/main" val="6777752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31" name="Google Shape;131;p19"/>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r>
              <a:rPr lang="en-US" sz="2667" b="1" dirty="0">
                <a:latin typeface="+mj-lt"/>
                <a:cs typeface="Times New Roman"/>
                <a:sym typeface="Times New Roman"/>
              </a:rPr>
              <a:t>1</a:t>
            </a:r>
            <a:r>
              <a:rPr lang="en-CA" sz="2667" b="1" dirty="0">
                <a:latin typeface="+mj-lt"/>
                <a:cs typeface="Times New Roman"/>
                <a:sym typeface="Times New Roman"/>
              </a:rPr>
              <a:t>0-Q Cash Flows (2)</a:t>
            </a:r>
            <a:endParaRPr sz="2667" dirty="0">
              <a:latin typeface="+mj-lt"/>
            </a:endParaRPr>
          </a:p>
        </p:txBody>
      </p:sp>
      <p:cxnSp>
        <p:nvCxnSpPr>
          <p:cNvPr id="132" name="Google Shape;132;p19"/>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pic>
        <p:nvPicPr>
          <p:cNvPr id="13" name="Picture 12" descr="Table&#10;&#10;Description automatically generated">
            <a:extLst>
              <a:ext uri="{FF2B5EF4-FFF2-40B4-BE49-F238E27FC236}">
                <a16:creationId xmlns:a16="http://schemas.microsoft.com/office/drawing/2014/main" id="{097C496D-9788-4613-8428-B4D6E175893D}"/>
              </a:ext>
            </a:extLst>
          </p:cNvPr>
          <p:cNvPicPr>
            <a:picLocks noChangeAspect="1"/>
          </p:cNvPicPr>
          <p:nvPr/>
        </p:nvPicPr>
        <p:blipFill rotWithShape="1">
          <a:blip r:embed="rId3">
            <a:extLst>
              <a:ext uri="{28A0092B-C50C-407E-A947-70E740481C1C}">
                <a14:useLocalDpi xmlns:a14="http://schemas.microsoft.com/office/drawing/2010/main" val="0"/>
              </a:ext>
            </a:extLst>
          </a:blip>
          <a:srcRect t="60417"/>
          <a:stretch/>
        </p:blipFill>
        <p:spPr>
          <a:xfrm>
            <a:off x="558800" y="2199805"/>
            <a:ext cx="11074400" cy="3607711"/>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F6D142A8-6C8E-4168-95C9-FB84383A8D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1409" y="1528804"/>
            <a:ext cx="4747649" cy="671000"/>
          </a:xfrm>
          <a:prstGeom prst="rect">
            <a:avLst/>
          </a:prstGeom>
        </p:spPr>
      </p:pic>
      <p:sp>
        <p:nvSpPr>
          <p:cNvPr id="16" name="Google Shape;82;p17">
            <a:extLst>
              <a:ext uri="{FF2B5EF4-FFF2-40B4-BE49-F238E27FC236}">
                <a16:creationId xmlns:a16="http://schemas.microsoft.com/office/drawing/2014/main" id="{28DC740F-7C60-4CC9-B30A-66088EDFAC8F}"/>
              </a:ext>
            </a:extLst>
          </p:cNvPr>
          <p:cNvSpPr/>
          <p:nvPr/>
        </p:nvSpPr>
        <p:spPr>
          <a:xfrm>
            <a:off x="0" y="6482300"/>
            <a:ext cx="12192000" cy="375600"/>
          </a:xfrm>
          <a:prstGeom prst="rect">
            <a:avLst/>
          </a:prstGeom>
          <a:solidFill>
            <a:srgbClr val="BF3136"/>
          </a:solidFill>
          <a:ln>
            <a:noFill/>
          </a:ln>
        </p:spPr>
        <p:txBody>
          <a:bodyPr spcFirstLastPara="1" wrap="square" lIns="121900" tIns="121900" rIns="121900" bIns="121900" anchor="ctr" anchorCtr="0">
            <a:noAutofit/>
          </a:bodyPr>
          <a:lstStyle/>
          <a:p>
            <a:endParaRPr sz="1867">
              <a:latin typeface="+mj-lt"/>
            </a:endParaRPr>
          </a:p>
        </p:txBody>
      </p:sp>
      <p:sp>
        <p:nvSpPr>
          <p:cNvPr id="17" name="Google Shape;83;p17">
            <a:extLst>
              <a:ext uri="{FF2B5EF4-FFF2-40B4-BE49-F238E27FC236}">
                <a16:creationId xmlns:a16="http://schemas.microsoft.com/office/drawing/2014/main" id="{C6D7EC40-A01A-4211-BDE4-2AEC02FEAB19}"/>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solidFill>
                  <a:schemeClr val="tx1"/>
                </a:solidFill>
                <a:latin typeface="+mj-lt"/>
              </a:rPr>
              <a:t>O</a:t>
            </a:r>
            <a:r>
              <a:rPr lang="en-CA" sz="933" b="1" dirty="0" err="1">
                <a:solidFill>
                  <a:schemeClr val="tx1"/>
                </a:solidFill>
                <a:latin typeface="+mj-lt"/>
              </a:rPr>
              <a:t>verview</a:t>
            </a:r>
            <a:endParaRPr sz="933" b="1" dirty="0">
              <a:solidFill>
                <a:schemeClr val="tx1"/>
              </a:solidFill>
              <a:latin typeface="+mj-lt"/>
            </a:endParaRPr>
          </a:p>
        </p:txBody>
      </p:sp>
      <p:sp>
        <p:nvSpPr>
          <p:cNvPr id="18" name="Google Shape;84;p17">
            <a:extLst>
              <a:ext uri="{FF2B5EF4-FFF2-40B4-BE49-F238E27FC236}">
                <a16:creationId xmlns:a16="http://schemas.microsoft.com/office/drawing/2014/main" id="{C6289685-4B85-46F5-8B3B-6E9DDE0729FD}"/>
              </a:ext>
            </a:extLst>
          </p:cNvPr>
          <p:cNvSpPr/>
          <p:nvPr/>
        </p:nvSpPr>
        <p:spPr>
          <a:xfrm>
            <a:off x="22048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latin typeface="+mj-lt"/>
              </a:rPr>
              <a:t>S</a:t>
            </a:r>
            <a:r>
              <a:rPr lang="en-CA" sz="933" b="1" dirty="0">
                <a:latin typeface="+mj-lt"/>
              </a:rPr>
              <a:t>tock Performance</a:t>
            </a:r>
            <a:endParaRPr sz="933" b="1" dirty="0">
              <a:latin typeface="+mj-lt"/>
            </a:endParaRPr>
          </a:p>
        </p:txBody>
      </p:sp>
      <p:sp>
        <p:nvSpPr>
          <p:cNvPr id="19" name="Google Shape;85;p17">
            <a:extLst>
              <a:ext uri="{FF2B5EF4-FFF2-40B4-BE49-F238E27FC236}">
                <a16:creationId xmlns:a16="http://schemas.microsoft.com/office/drawing/2014/main" id="{95DF7EAB-C430-4EEC-8044-9BB0CA5A3713}"/>
              </a:ext>
            </a:extLst>
          </p:cNvPr>
          <p:cNvSpPr/>
          <p:nvPr/>
        </p:nvSpPr>
        <p:spPr>
          <a:xfrm>
            <a:off x="52672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Strategy</a:t>
            </a:r>
            <a:endParaRPr sz="933" b="1" dirty="0">
              <a:latin typeface="+mj-lt"/>
            </a:endParaRPr>
          </a:p>
        </p:txBody>
      </p:sp>
      <p:sp>
        <p:nvSpPr>
          <p:cNvPr id="20" name="Google Shape;86;p17">
            <a:extLst>
              <a:ext uri="{FF2B5EF4-FFF2-40B4-BE49-F238E27FC236}">
                <a16:creationId xmlns:a16="http://schemas.microsoft.com/office/drawing/2014/main" id="{B615F4F5-7C70-456F-8A76-03E92070C37C}"/>
              </a:ext>
            </a:extLst>
          </p:cNvPr>
          <p:cNvSpPr/>
          <p:nvPr/>
        </p:nvSpPr>
        <p:spPr>
          <a:xfrm>
            <a:off x="67984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Leadership Team</a:t>
            </a:r>
            <a:endParaRPr sz="933" b="1" dirty="0">
              <a:latin typeface="+mj-lt"/>
            </a:endParaRPr>
          </a:p>
        </p:txBody>
      </p:sp>
      <p:sp>
        <p:nvSpPr>
          <p:cNvPr id="21" name="Google Shape;87;p17">
            <a:extLst>
              <a:ext uri="{FF2B5EF4-FFF2-40B4-BE49-F238E27FC236}">
                <a16:creationId xmlns:a16="http://schemas.microsoft.com/office/drawing/2014/main" id="{9128FDD5-B60F-4070-81F9-45E8DC3EA814}"/>
              </a:ext>
            </a:extLst>
          </p:cNvPr>
          <p:cNvSpPr/>
          <p:nvPr/>
        </p:nvSpPr>
        <p:spPr>
          <a:xfrm>
            <a:off x="8329633" y="6541700"/>
            <a:ext cx="1531200" cy="256800"/>
          </a:xfrm>
          <a:prstGeom prst="chevron">
            <a:avLst>
              <a:gd name="adj" fmla="val 50000"/>
            </a:avLst>
          </a:prstGeom>
          <a:solidFill>
            <a:schemeClr val="tx1">
              <a:lumMod val="65000"/>
              <a:lumOff val="3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solidFill>
                  <a:schemeClr val="bg1"/>
                </a:solidFill>
                <a:latin typeface="+mj-lt"/>
              </a:rPr>
              <a:t>Financials</a:t>
            </a:r>
            <a:endParaRPr sz="933" b="1" dirty="0">
              <a:solidFill>
                <a:schemeClr val="bg1"/>
              </a:solidFill>
              <a:latin typeface="+mj-lt"/>
            </a:endParaRPr>
          </a:p>
        </p:txBody>
      </p:sp>
      <p:sp>
        <p:nvSpPr>
          <p:cNvPr id="22" name="Google Shape;88;p17">
            <a:extLst>
              <a:ext uri="{FF2B5EF4-FFF2-40B4-BE49-F238E27FC236}">
                <a16:creationId xmlns:a16="http://schemas.microsoft.com/office/drawing/2014/main" id="{BA5BEF18-C0A9-4FF6-852E-16CBFBF81F11}"/>
              </a:ext>
            </a:extLst>
          </p:cNvPr>
          <p:cNvSpPr/>
          <p:nvPr/>
        </p:nvSpPr>
        <p:spPr>
          <a:xfrm>
            <a:off x="3736017"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Company Information</a:t>
            </a:r>
            <a:endParaRPr sz="933" b="1" dirty="0">
              <a:latin typeface="+mj-lt"/>
            </a:endParaRPr>
          </a:p>
        </p:txBody>
      </p:sp>
      <p:sp>
        <p:nvSpPr>
          <p:cNvPr id="23" name="Google Shape;89;p17">
            <a:extLst>
              <a:ext uri="{FF2B5EF4-FFF2-40B4-BE49-F238E27FC236}">
                <a16:creationId xmlns:a16="http://schemas.microsoft.com/office/drawing/2014/main" id="{155BEA73-49A7-43B7-989D-D8A912B411D3}"/>
              </a:ext>
            </a:extLst>
          </p:cNvPr>
          <p:cNvSpPr/>
          <p:nvPr/>
        </p:nvSpPr>
        <p:spPr>
          <a:xfrm>
            <a:off x="98608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Recommendation</a:t>
            </a:r>
            <a:endParaRPr sz="933" b="1" dirty="0">
              <a:latin typeface="+mj-lt"/>
            </a:endParaRPr>
          </a:p>
        </p:txBody>
      </p:sp>
      <p:sp>
        <p:nvSpPr>
          <p:cNvPr id="15" name="Rectangle 14">
            <a:extLst>
              <a:ext uri="{FF2B5EF4-FFF2-40B4-BE49-F238E27FC236}">
                <a16:creationId xmlns:a16="http://schemas.microsoft.com/office/drawing/2014/main" id="{1AE5971E-63FC-4393-9C8B-9F73DFD173CB}"/>
              </a:ext>
            </a:extLst>
          </p:cNvPr>
          <p:cNvSpPr/>
          <p:nvPr/>
        </p:nvSpPr>
        <p:spPr>
          <a:xfrm>
            <a:off x="6798434" y="4965619"/>
            <a:ext cx="4834767" cy="244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67"/>
          </a:p>
        </p:txBody>
      </p:sp>
      <p:sp>
        <p:nvSpPr>
          <p:cNvPr id="24" name="Rectangle 23">
            <a:extLst>
              <a:ext uri="{FF2B5EF4-FFF2-40B4-BE49-F238E27FC236}">
                <a16:creationId xmlns:a16="http://schemas.microsoft.com/office/drawing/2014/main" id="{D6B96D2B-7367-4419-95CB-BEACD681BD90}"/>
              </a:ext>
            </a:extLst>
          </p:cNvPr>
          <p:cNvSpPr/>
          <p:nvPr/>
        </p:nvSpPr>
        <p:spPr>
          <a:xfrm>
            <a:off x="6798434" y="5471179"/>
            <a:ext cx="4834767" cy="244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67"/>
          </a:p>
        </p:txBody>
      </p:sp>
    </p:spTree>
    <p:extLst>
      <p:ext uri="{BB962C8B-B14F-4D97-AF65-F5344CB8AC3E}">
        <p14:creationId xmlns:p14="http://schemas.microsoft.com/office/powerpoint/2010/main" val="23026542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31" name="Google Shape;131;p19"/>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r>
              <a:rPr lang="en-US" sz="2667" b="1" dirty="0">
                <a:latin typeface="+mj-lt"/>
                <a:cs typeface="Times New Roman"/>
                <a:sym typeface="Times New Roman"/>
              </a:rPr>
              <a:t>1</a:t>
            </a:r>
            <a:r>
              <a:rPr lang="en-CA" sz="2667" b="1" dirty="0">
                <a:latin typeface="+mj-lt"/>
                <a:cs typeface="Times New Roman"/>
                <a:sym typeface="Times New Roman"/>
              </a:rPr>
              <a:t>0-K Cash Flows (1)</a:t>
            </a:r>
            <a:endParaRPr sz="2667" dirty="0">
              <a:latin typeface="+mj-lt"/>
            </a:endParaRPr>
          </a:p>
        </p:txBody>
      </p:sp>
      <p:cxnSp>
        <p:nvCxnSpPr>
          <p:cNvPr id="132" name="Google Shape;132;p19"/>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pic>
        <p:nvPicPr>
          <p:cNvPr id="13" name="Content Placeholder 4" descr="Graphical user interface, application, table&#10;&#10;Description automatically generated">
            <a:extLst>
              <a:ext uri="{FF2B5EF4-FFF2-40B4-BE49-F238E27FC236}">
                <a16:creationId xmlns:a16="http://schemas.microsoft.com/office/drawing/2014/main" id="{A2B9EBD5-1243-49A6-8C59-0B03B9D1D2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832" y="1159867"/>
            <a:ext cx="10082003" cy="4860191"/>
          </a:xfrm>
          <a:prstGeom prst="rect">
            <a:avLst/>
          </a:prstGeom>
          <a:noFill/>
          <a:ln>
            <a:noFill/>
          </a:ln>
        </p:spPr>
      </p:pic>
      <p:sp>
        <p:nvSpPr>
          <p:cNvPr id="14" name="Google Shape;82;p17">
            <a:extLst>
              <a:ext uri="{FF2B5EF4-FFF2-40B4-BE49-F238E27FC236}">
                <a16:creationId xmlns:a16="http://schemas.microsoft.com/office/drawing/2014/main" id="{9A881986-40F2-4EFD-A2AC-2521387C3ACE}"/>
              </a:ext>
            </a:extLst>
          </p:cNvPr>
          <p:cNvSpPr/>
          <p:nvPr/>
        </p:nvSpPr>
        <p:spPr>
          <a:xfrm>
            <a:off x="0" y="6482300"/>
            <a:ext cx="12192000" cy="375600"/>
          </a:xfrm>
          <a:prstGeom prst="rect">
            <a:avLst/>
          </a:prstGeom>
          <a:solidFill>
            <a:srgbClr val="BF3136"/>
          </a:solidFill>
          <a:ln>
            <a:noFill/>
          </a:ln>
        </p:spPr>
        <p:txBody>
          <a:bodyPr spcFirstLastPara="1" wrap="square" lIns="121900" tIns="121900" rIns="121900" bIns="121900" anchor="ctr" anchorCtr="0">
            <a:noAutofit/>
          </a:bodyPr>
          <a:lstStyle/>
          <a:p>
            <a:endParaRPr sz="1867">
              <a:latin typeface="+mj-lt"/>
            </a:endParaRPr>
          </a:p>
        </p:txBody>
      </p:sp>
      <p:sp>
        <p:nvSpPr>
          <p:cNvPr id="16" name="Google Shape;83;p17">
            <a:extLst>
              <a:ext uri="{FF2B5EF4-FFF2-40B4-BE49-F238E27FC236}">
                <a16:creationId xmlns:a16="http://schemas.microsoft.com/office/drawing/2014/main" id="{C6D11B8C-7482-487C-9360-1B52BADDE3B3}"/>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solidFill>
                  <a:schemeClr val="tx1"/>
                </a:solidFill>
                <a:latin typeface="+mj-lt"/>
              </a:rPr>
              <a:t>O</a:t>
            </a:r>
            <a:r>
              <a:rPr lang="en-CA" sz="933" b="1" dirty="0" err="1">
                <a:solidFill>
                  <a:schemeClr val="tx1"/>
                </a:solidFill>
                <a:latin typeface="+mj-lt"/>
              </a:rPr>
              <a:t>verview</a:t>
            </a:r>
            <a:endParaRPr sz="933" b="1" dirty="0">
              <a:solidFill>
                <a:schemeClr val="tx1"/>
              </a:solidFill>
              <a:latin typeface="+mj-lt"/>
            </a:endParaRPr>
          </a:p>
        </p:txBody>
      </p:sp>
      <p:sp>
        <p:nvSpPr>
          <p:cNvPr id="17" name="Google Shape;84;p17">
            <a:extLst>
              <a:ext uri="{FF2B5EF4-FFF2-40B4-BE49-F238E27FC236}">
                <a16:creationId xmlns:a16="http://schemas.microsoft.com/office/drawing/2014/main" id="{AA65FB2D-3955-45A7-8628-4AC2A771BE2B}"/>
              </a:ext>
            </a:extLst>
          </p:cNvPr>
          <p:cNvSpPr/>
          <p:nvPr/>
        </p:nvSpPr>
        <p:spPr>
          <a:xfrm>
            <a:off x="22048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latin typeface="+mj-lt"/>
              </a:rPr>
              <a:t>S</a:t>
            </a:r>
            <a:r>
              <a:rPr lang="en-CA" sz="933" b="1" dirty="0">
                <a:latin typeface="+mj-lt"/>
              </a:rPr>
              <a:t>tock Performance</a:t>
            </a:r>
            <a:endParaRPr sz="933" b="1" dirty="0">
              <a:latin typeface="+mj-lt"/>
            </a:endParaRPr>
          </a:p>
        </p:txBody>
      </p:sp>
      <p:sp>
        <p:nvSpPr>
          <p:cNvPr id="18" name="Google Shape;85;p17">
            <a:extLst>
              <a:ext uri="{FF2B5EF4-FFF2-40B4-BE49-F238E27FC236}">
                <a16:creationId xmlns:a16="http://schemas.microsoft.com/office/drawing/2014/main" id="{FDF8B554-4B57-4236-969E-ECC9E3617104}"/>
              </a:ext>
            </a:extLst>
          </p:cNvPr>
          <p:cNvSpPr/>
          <p:nvPr/>
        </p:nvSpPr>
        <p:spPr>
          <a:xfrm>
            <a:off x="52672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Strategy</a:t>
            </a:r>
            <a:endParaRPr sz="933" b="1" dirty="0">
              <a:latin typeface="+mj-lt"/>
            </a:endParaRPr>
          </a:p>
        </p:txBody>
      </p:sp>
      <p:sp>
        <p:nvSpPr>
          <p:cNvPr id="19" name="Google Shape;86;p17">
            <a:extLst>
              <a:ext uri="{FF2B5EF4-FFF2-40B4-BE49-F238E27FC236}">
                <a16:creationId xmlns:a16="http://schemas.microsoft.com/office/drawing/2014/main" id="{ADDB9B9D-1219-4824-ACC5-B6E25F66C700}"/>
              </a:ext>
            </a:extLst>
          </p:cNvPr>
          <p:cNvSpPr/>
          <p:nvPr/>
        </p:nvSpPr>
        <p:spPr>
          <a:xfrm>
            <a:off x="67984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Leadership Team</a:t>
            </a:r>
            <a:endParaRPr sz="933" b="1" dirty="0">
              <a:latin typeface="+mj-lt"/>
            </a:endParaRPr>
          </a:p>
        </p:txBody>
      </p:sp>
      <p:sp>
        <p:nvSpPr>
          <p:cNvPr id="20" name="Google Shape;87;p17">
            <a:extLst>
              <a:ext uri="{FF2B5EF4-FFF2-40B4-BE49-F238E27FC236}">
                <a16:creationId xmlns:a16="http://schemas.microsoft.com/office/drawing/2014/main" id="{72CDDD8C-93D5-448F-A448-EB51BB4258E2}"/>
              </a:ext>
            </a:extLst>
          </p:cNvPr>
          <p:cNvSpPr/>
          <p:nvPr/>
        </p:nvSpPr>
        <p:spPr>
          <a:xfrm>
            <a:off x="8329633" y="6541700"/>
            <a:ext cx="1531200" cy="256800"/>
          </a:xfrm>
          <a:prstGeom prst="chevron">
            <a:avLst>
              <a:gd name="adj" fmla="val 50000"/>
            </a:avLst>
          </a:prstGeom>
          <a:solidFill>
            <a:schemeClr val="tx1">
              <a:lumMod val="65000"/>
              <a:lumOff val="3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solidFill>
                  <a:schemeClr val="bg1"/>
                </a:solidFill>
                <a:latin typeface="+mj-lt"/>
              </a:rPr>
              <a:t>Financials</a:t>
            </a:r>
            <a:endParaRPr sz="933" b="1" dirty="0">
              <a:solidFill>
                <a:schemeClr val="bg1"/>
              </a:solidFill>
              <a:latin typeface="+mj-lt"/>
            </a:endParaRPr>
          </a:p>
        </p:txBody>
      </p:sp>
      <p:sp>
        <p:nvSpPr>
          <p:cNvPr id="21" name="Google Shape;88;p17">
            <a:extLst>
              <a:ext uri="{FF2B5EF4-FFF2-40B4-BE49-F238E27FC236}">
                <a16:creationId xmlns:a16="http://schemas.microsoft.com/office/drawing/2014/main" id="{CA17E378-8486-4BA5-BD58-845B252DD992}"/>
              </a:ext>
            </a:extLst>
          </p:cNvPr>
          <p:cNvSpPr/>
          <p:nvPr/>
        </p:nvSpPr>
        <p:spPr>
          <a:xfrm>
            <a:off x="3736017"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Company Information</a:t>
            </a:r>
            <a:endParaRPr sz="933" b="1" dirty="0">
              <a:latin typeface="+mj-lt"/>
            </a:endParaRPr>
          </a:p>
        </p:txBody>
      </p:sp>
      <p:sp>
        <p:nvSpPr>
          <p:cNvPr id="22" name="Google Shape;89;p17">
            <a:extLst>
              <a:ext uri="{FF2B5EF4-FFF2-40B4-BE49-F238E27FC236}">
                <a16:creationId xmlns:a16="http://schemas.microsoft.com/office/drawing/2014/main" id="{CBD95530-63E7-4C68-BAA9-CFDFF942512F}"/>
              </a:ext>
            </a:extLst>
          </p:cNvPr>
          <p:cNvSpPr/>
          <p:nvPr/>
        </p:nvSpPr>
        <p:spPr>
          <a:xfrm>
            <a:off x="98608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Recommendation</a:t>
            </a:r>
            <a:endParaRPr sz="933" b="1" dirty="0">
              <a:latin typeface="+mj-lt"/>
            </a:endParaRPr>
          </a:p>
        </p:txBody>
      </p:sp>
      <p:sp>
        <p:nvSpPr>
          <p:cNvPr id="15" name="Rectangle 14">
            <a:extLst>
              <a:ext uri="{FF2B5EF4-FFF2-40B4-BE49-F238E27FC236}">
                <a16:creationId xmlns:a16="http://schemas.microsoft.com/office/drawing/2014/main" id="{B02DA443-3E9F-4B79-B301-6D74E1A472F8}"/>
              </a:ext>
            </a:extLst>
          </p:cNvPr>
          <p:cNvSpPr/>
          <p:nvPr/>
        </p:nvSpPr>
        <p:spPr>
          <a:xfrm>
            <a:off x="7521430" y="1963968"/>
            <a:ext cx="3552405" cy="244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67"/>
          </a:p>
        </p:txBody>
      </p:sp>
      <p:sp>
        <p:nvSpPr>
          <p:cNvPr id="23" name="Rectangle 22">
            <a:extLst>
              <a:ext uri="{FF2B5EF4-FFF2-40B4-BE49-F238E27FC236}">
                <a16:creationId xmlns:a16="http://schemas.microsoft.com/office/drawing/2014/main" id="{DD086A70-2640-4095-9B09-9D6F11839890}"/>
              </a:ext>
            </a:extLst>
          </p:cNvPr>
          <p:cNvSpPr/>
          <p:nvPr/>
        </p:nvSpPr>
        <p:spPr>
          <a:xfrm>
            <a:off x="7482995" y="2890081"/>
            <a:ext cx="3552405" cy="244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67"/>
          </a:p>
        </p:txBody>
      </p:sp>
    </p:spTree>
    <p:extLst>
      <p:ext uri="{BB962C8B-B14F-4D97-AF65-F5344CB8AC3E}">
        <p14:creationId xmlns:p14="http://schemas.microsoft.com/office/powerpoint/2010/main" val="30282861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31" name="Google Shape;131;p19"/>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r>
              <a:rPr lang="en-US" sz="2667" b="1" dirty="0">
                <a:latin typeface="+mj-lt"/>
                <a:cs typeface="Times New Roman"/>
                <a:sym typeface="Times New Roman"/>
              </a:rPr>
              <a:t>1</a:t>
            </a:r>
            <a:r>
              <a:rPr lang="en-CA" sz="2667" b="1" dirty="0">
                <a:latin typeface="+mj-lt"/>
                <a:cs typeface="Times New Roman"/>
                <a:sym typeface="Times New Roman"/>
              </a:rPr>
              <a:t>0-K Cash Flows (2)</a:t>
            </a:r>
            <a:endParaRPr sz="2667" dirty="0">
              <a:latin typeface="+mj-lt"/>
            </a:endParaRPr>
          </a:p>
        </p:txBody>
      </p:sp>
      <p:cxnSp>
        <p:nvCxnSpPr>
          <p:cNvPr id="132" name="Google Shape;132;p19"/>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pic>
        <p:nvPicPr>
          <p:cNvPr id="15" name="Content Placeholder 4" descr="Graphical user interface, application&#10;&#10;Description automatically generated">
            <a:extLst>
              <a:ext uri="{FF2B5EF4-FFF2-40B4-BE49-F238E27FC236}">
                <a16:creationId xmlns:a16="http://schemas.microsoft.com/office/drawing/2014/main" id="{E5133887-1551-42FE-A01A-D883C6C92F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727" y="1219268"/>
            <a:ext cx="9940213" cy="4820361"/>
          </a:xfrm>
          <a:prstGeom prst="rect">
            <a:avLst/>
          </a:prstGeom>
          <a:noFill/>
          <a:ln>
            <a:noFill/>
          </a:ln>
        </p:spPr>
      </p:pic>
      <p:sp>
        <p:nvSpPr>
          <p:cNvPr id="16" name="Google Shape;82;p17">
            <a:extLst>
              <a:ext uri="{FF2B5EF4-FFF2-40B4-BE49-F238E27FC236}">
                <a16:creationId xmlns:a16="http://schemas.microsoft.com/office/drawing/2014/main" id="{A98A65CF-1763-4FD7-B39E-99F5BAB769AA}"/>
              </a:ext>
            </a:extLst>
          </p:cNvPr>
          <p:cNvSpPr/>
          <p:nvPr/>
        </p:nvSpPr>
        <p:spPr>
          <a:xfrm>
            <a:off x="0" y="6482300"/>
            <a:ext cx="12192000" cy="375600"/>
          </a:xfrm>
          <a:prstGeom prst="rect">
            <a:avLst/>
          </a:prstGeom>
          <a:solidFill>
            <a:srgbClr val="BF3136"/>
          </a:solidFill>
          <a:ln>
            <a:noFill/>
          </a:ln>
        </p:spPr>
        <p:txBody>
          <a:bodyPr spcFirstLastPara="1" wrap="square" lIns="121900" tIns="121900" rIns="121900" bIns="121900" anchor="ctr" anchorCtr="0">
            <a:noAutofit/>
          </a:bodyPr>
          <a:lstStyle/>
          <a:p>
            <a:endParaRPr sz="1867">
              <a:latin typeface="+mj-lt"/>
            </a:endParaRPr>
          </a:p>
        </p:txBody>
      </p:sp>
      <p:sp>
        <p:nvSpPr>
          <p:cNvPr id="17" name="Google Shape;83;p17">
            <a:extLst>
              <a:ext uri="{FF2B5EF4-FFF2-40B4-BE49-F238E27FC236}">
                <a16:creationId xmlns:a16="http://schemas.microsoft.com/office/drawing/2014/main" id="{739BFB4A-86F0-471B-A342-8734E2F83B36}"/>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solidFill>
                  <a:schemeClr val="tx1"/>
                </a:solidFill>
                <a:latin typeface="+mj-lt"/>
              </a:rPr>
              <a:t>O</a:t>
            </a:r>
            <a:r>
              <a:rPr lang="en-CA" sz="933" b="1" dirty="0" err="1">
                <a:solidFill>
                  <a:schemeClr val="tx1"/>
                </a:solidFill>
                <a:latin typeface="+mj-lt"/>
              </a:rPr>
              <a:t>verview</a:t>
            </a:r>
            <a:endParaRPr sz="933" b="1" dirty="0">
              <a:solidFill>
                <a:schemeClr val="tx1"/>
              </a:solidFill>
              <a:latin typeface="+mj-lt"/>
            </a:endParaRPr>
          </a:p>
        </p:txBody>
      </p:sp>
      <p:sp>
        <p:nvSpPr>
          <p:cNvPr id="18" name="Google Shape;84;p17">
            <a:extLst>
              <a:ext uri="{FF2B5EF4-FFF2-40B4-BE49-F238E27FC236}">
                <a16:creationId xmlns:a16="http://schemas.microsoft.com/office/drawing/2014/main" id="{DFEC98A7-55FB-4352-8C67-28C3102D3441}"/>
              </a:ext>
            </a:extLst>
          </p:cNvPr>
          <p:cNvSpPr/>
          <p:nvPr/>
        </p:nvSpPr>
        <p:spPr>
          <a:xfrm>
            <a:off x="22048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latin typeface="+mj-lt"/>
              </a:rPr>
              <a:t>S</a:t>
            </a:r>
            <a:r>
              <a:rPr lang="en-CA" sz="933" b="1" dirty="0">
                <a:latin typeface="+mj-lt"/>
              </a:rPr>
              <a:t>tock Performance</a:t>
            </a:r>
            <a:endParaRPr sz="933" b="1" dirty="0">
              <a:latin typeface="+mj-lt"/>
            </a:endParaRPr>
          </a:p>
        </p:txBody>
      </p:sp>
      <p:sp>
        <p:nvSpPr>
          <p:cNvPr id="19" name="Google Shape;85;p17">
            <a:extLst>
              <a:ext uri="{FF2B5EF4-FFF2-40B4-BE49-F238E27FC236}">
                <a16:creationId xmlns:a16="http://schemas.microsoft.com/office/drawing/2014/main" id="{BA3E5E1F-4E6B-4B42-966B-B1957BC3428C}"/>
              </a:ext>
            </a:extLst>
          </p:cNvPr>
          <p:cNvSpPr/>
          <p:nvPr/>
        </p:nvSpPr>
        <p:spPr>
          <a:xfrm>
            <a:off x="52672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Strategy</a:t>
            </a:r>
            <a:endParaRPr sz="933" b="1" dirty="0">
              <a:latin typeface="+mj-lt"/>
            </a:endParaRPr>
          </a:p>
        </p:txBody>
      </p:sp>
      <p:sp>
        <p:nvSpPr>
          <p:cNvPr id="20" name="Google Shape;86;p17">
            <a:extLst>
              <a:ext uri="{FF2B5EF4-FFF2-40B4-BE49-F238E27FC236}">
                <a16:creationId xmlns:a16="http://schemas.microsoft.com/office/drawing/2014/main" id="{8E44DC2B-0211-4878-8BD8-401893C18093}"/>
              </a:ext>
            </a:extLst>
          </p:cNvPr>
          <p:cNvSpPr/>
          <p:nvPr/>
        </p:nvSpPr>
        <p:spPr>
          <a:xfrm>
            <a:off x="67984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Leadership Team</a:t>
            </a:r>
            <a:endParaRPr sz="933" b="1" dirty="0">
              <a:latin typeface="+mj-lt"/>
            </a:endParaRPr>
          </a:p>
        </p:txBody>
      </p:sp>
      <p:sp>
        <p:nvSpPr>
          <p:cNvPr id="21" name="Google Shape;87;p17">
            <a:extLst>
              <a:ext uri="{FF2B5EF4-FFF2-40B4-BE49-F238E27FC236}">
                <a16:creationId xmlns:a16="http://schemas.microsoft.com/office/drawing/2014/main" id="{DBFF7F3A-49BE-466F-A6CC-9D97161C7FD3}"/>
              </a:ext>
            </a:extLst>
          </p:cNvPr>
          <p:cNvSpPr/>
          <p:nvPr/>
        </p:nvSpPr>
        <p:spPr>
          <a:xfrm>
            <a:off x="8329633" y="6541700"/>
            <a:ext cx="1531200" cy="256800"/>
          </a:xfrm>
          <a:prstGeom prst="chevron">
            <a:avLst>
              <a:gd name="adj" fmla="val 50000"/>
            </a:avLst>
          </a:prstGeom>
          <a:solidFill>
            <a:schemeClr val="tx1">
              <a:lumMod val="65000"/>
              <a:lumOff val="3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solidFill>
                  <a:schemeClr val="bg1"/>
                </a:solidFill>
                <a:latin typeface="+mj-lt"/>
              </a:rPr>
              <a:t>Financials</a:t>
            </a:r>
            <a:endParaRPr sz="933" b="1" dirty="0">
              <a:solidFill>
                <a:schemeClr val="bg1"/>
              </a:solidFill>
              <a:latin typeface="+mj-lt"/>
            </a:endParaRPr>
          </a:p>
        </p:txBody>
      </p:sp>
      <p:sp>
        <p:nvSpPr>
          <p:cNvPr id="22" name="Google Shape;88;p17">
            <a:extLst>
              <a:ext uri="{FF2B5EF4-FFF2-40B4-BE49-F238E27FC236}">
                <a16:creationId xmlns:a16="http://schemas.microsoft.com/office/drawing/2014/main" id="{CFBBA018-7684-4A02-BA49-92443AC14D30}"/>
              </a:ext>
            </a:extLst>
          </p:cNvPr>
          <p:cNvSpPr/>
          <p:nvPr/>
        </p:nvSpPr>
        <p:spPr>
          <a:xfrm>
            <a:off x="3736017"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Company Information</a:t>
            </a:r>
            <a:endParaRPr sz="933" b="1" dirty="0">
              <a:latin typeface="+mj-lt"/>
            </a:endParaRPr>
          </a:p>
        </p:txBody>
      </p:sp>
      <p:sp>
        <p:nvSpPr>
          <p:cNvPr id="23" name="Google Shape;89;p17">
            <a:extLst>
              <a:ext uri="{FF2B5EF4-FFF2-40B4-BE49-F238E27FC236}">
                <a16:creationId xmlns:a16="http://schemas.microsoft.com/office/drawing/2014/main" id="{A90532F5-1F4A-44F8-AEF1-9985C0778B72}"/>
              </a:ext>
            </a:extLst>
          </p:cNvPr>
          <p:cNvSpPr/>
          <p:nvPr/>
        </p:nvSpPr>
        <p:spPr>
          <a:xfrm>
            <a:off x="98608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Recommendation</a:t>
            </a:r>
            <a:endParaRPr sz="933" b="1" dirty="0">
              <a:latin typeface="+mj-lt"/>
            </a:endParaRPr>
          </a:p>
        </p:txBody>
      </p:sp>
      <p:sp>
        <p:nvSpPr>
          <p:cNvPr id="13" name="Rectangle 12">
            <a:extLst>
              <a:ext uri="{FF2B5EF4-FFF2-40B4-BE49-F238E27FC236}">
                <a16:creationId xmlns:a16="http://schemas.microsoft.com/office/drawing/2014/main" id="{313C5BDE-ED45-4ADB-B057-D457182685E6}"/>
              </a:ext>
            </a:extLst>
          </p:cNvPr>
          <p:cNvSpPr/>
          <p:nvPr/>
        </p:nvSpPr>
        <p:spPr>
          <a:xfrm>
            <a:off x="7319031" y="3116233"/>
            <a:ext cx="3683909" cy="244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67"/>
          </a:p>
        </p:txBody>
      </p:sp>
    </p:spTree>
    <p:extLst>
      <p:ext uri="{BB962C8B-B14F-4D97-AF65-F5344CB8AC3E}">
        <p14:creationId xmlns:p14="http://schemas.microsoft.com/office/powerpoint/2010/main" val="15560918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5" name="Google Shape;155;p20"/>
          <p:cNvSpPr txBox="1"/>
          <p:nvPr/>
        </p:nvSpPr>
        <p:spPr>
          <a:xfrm>
            <a:off x="415600" y="3047200"/>
            <a:ext cx="11360800" cy="763600"/>
          </a:xfrm>
          <a:prstGeom prst="rect">
            <a:avLst/>
          </a:prstGeom>
          <a:noFill/>
          <a:ln>
            <a:noFill/>
          </a:ln>
        </p:spPr>
        <p:txBody>
          <a:bodyPr spcFirstLastPara="1" wrap="square" lIns="121900" tIns="121900" rIns="121900" bIns="121900" anchor="t" anchorCtr="0">
            <a:noAutofit/>
          </a:bodyPr>
          <a:lstStyle/>
          <a:p>
            <a:pPr lvl="0" algn="ctr"/>
            <a:r>
              <a:rPr lang="en-US" sz="2667" b="1" dirty="0">
                <a:cs typeface="Times New Roman"/>
                <a:sym typeface="Times New Roman"/>
              </a:rPr>
              <a:t>Stockholder’s Equity</a:t>
            </a:r>
            <a:endParaRPr lang="en-CA" sz="2667" dirty="0"/>
          </a:p>
        </p:txBody>
      </p:sp>
      <p:sp>
        <p:nvSpPr>
          <p:cNvPr id="3" name="Google Shape;82;p17">
            <a:extLst>
              <a:ext uri="{FF2B5EF4-FFF2-40B4-BE49-F238E27FC236}">
                <a16:creationId xmlns:a16="http://schemas.microsoft.com/office/drawing/2014/main" id="{193A9988-6658-4020-8985-1D21061A3A98}"/>
              </a:ext>
            </a:extLst>
          </p:cNvPr>
          <p:cNvSpPr/>
          <p:nvPr/>
        </p:nvSpPr>
        <p:spPr>
          <a:xfrm>
            <a:off x="0" y="6482300"/>
            <a:ext cx="12192000" cy="375600"/>
          </a:xfrm>
          <a:prstGeom prst="rect">
            <a:avLst/>
          </a:prstGeom>
          <a:solidFill>
            <a:srgbClr val="BF3136"/>
          </a:solidFill>
          <a:ln>
            <a:noFill/>
          </a:ln>
        </p:spPr>
        <p:txBody>
          <a:bodyPr spcFirstLastPara="1" wrap="square" lIns="121900" tIns="121900" rIns="121900" bIns="121900" anchor="ctr" anchorCtr="0">
            <a:noAutofit/>
          </a:bodyPr>
          <a:lstStyle/>
          <a:p>
            <a:endParaRPr sz="1867">
              <a:latin typeface="+mj-lt"/>
            </a:endParaRPr>
          </a:p>
        </p:txBody>
      </p:sp>
      <p:sp>
        <p:nvSpPr>
          <p:cNvPr id="4" name="Google Shape;83;p17">
            <a:extLst>
              <a:ext uri="{FF2B5EF4-FFF2-40B4-BE49-F238E27FC236}">
                <a16:creationId xmlns:a16="http://schemas.microsoft.com/office/drawing/2014/main" id="{EC7D8667-135D-4C90-ADE1-55F3FD3CFCF0}"/>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solidFill>
                  <a:schemeClr val="tx1"/>
                </a:solidFill>
                <a:latin typeface="+mj-lt"/>
              </a:rPr>
              <a:t>O</a:t>
            </a:r>
            <a:r>
              <a:rPr lang="en-CA" sz="933" b="1" dirty="0" err="1">
                <a:solidFill>
                  <a:schemeClr val="tx1"/>
                </a:solidFill>
                <a:latin typeface="+mj-lt"/>
              </a:rPr>
              <a:t>verview</a:t>
            </a:r>
            <a:endParaRPr sz="933" b="1" dirty="0">
              <a:solidFill>
                <a:schemeClr val="tx1"/>
              </a:solidFill>
              <a:latin typeface="+mj-lt"/>
            </a:endParaRPr>
          </a:p>
        </p:txBody>
      </p:sp>
      <p:sp>
        <p:nvSpPr>
          <p:cNvPr id="5" name="Google Shape;84;p17">
            <a:extLst>
              <a:ext uri="{FF2B5EF4-FFF2-40B4-BE49-F238E27FC236}">
                <a16:creationId xmlns:a16="http://schemas.microsoft.com/office/drawing/2014/main" id="{2E1291BB-208E-4745-A35B-15A899A219CF}"/>
              </a:ext>
            </a:extLst>
          </p:cNvPr>
          <p:cNvSpPr/>
          <p:nvPr/>
        </p:nvSpPr>
        <p:spPr>
          <a:xfrm>
            <a:off x="22048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latin typeface="+mj-lt"/>
              </a:rPr>
              <a:t>S</a:t>
            </a:r>
            <a:r>
              <a:rPr lang="en-CA" sz="933" b="1" dirty="0">
                <a:latin typeface="+mj-lt"/>
              </a:rPr>
              <a:t>tock Performance</a:t>
            </a:r>
            <a:endParaRPr sz="933" b="1" dirty="0">
              <a:latin typeface="+mj-lt"/>
            </a:endParaRPr>
          </a:p>
        </p:txBody>
      </p:sp>
      <p:sp>
        <p:nvSpPr>
          <p:cNvPr id="6" name="Google Shape;85;p17">
            <a:extLst>
              <a:ext uri="{FF2B5EF4-FFF2-40B4-BE49-F238E27FC236}">
                <a16:creationId xmlns:a16="http://schemas.microsoft.com/office/drawing/2014/main" id="{A40B4D2B-3E17-4D42-98F2-0F16718058EF}"/>
              </a:ext>
            </a:extLst>
          </p:cNvPr>
          <p:cNvSpPr/>
          <p:nvPr/>
        </p:nvSpPr>
        <p:spPr>
          <a:xfrm>
            <a:off x="52672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Strategy</a:t>
            </a:r>
            <a:endParaRPr sz="933" b="1" dirty="0">
              <a:latin typeface="+mj-lt"/>
            </a:endParaRPr>
          </a:p>
        </p:txBody>
      </p:sp>
      <p:sp>
        <p:nvSpPr>
          <p:cNvPr id="7" name="Google Shape;86;p17">
            <a:extLst>
              <a:ext uri="{FF2B5EF4-FFF2-40B4-BE49-F238E27FC236}">
                <a16:creationId xmlns:a16="http://schemas.microsoft.com/office/drawing/2014/main" id="{059E6177-5B0B-4343-B754-46D763B331C1}"/>
              </a:ext>
            </a:extLst>
          </p:cNvPr>
          <p:cNvSpPr/>
          <p:nvPr/>
        </p:nvSpPr>
        <p:spPr>
          <a:xfrm>
            <a:off x="67984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Leadership Team</a:t>
            </a:r>
            <a:endParaRPr sz="933" b="1" dirty="0">
              <a:latin typeface="+mj-lt"/>
            </a:endParaRPr>
          </a:p>
        </p:txBody>
      </p:sp>
      <p:sp>
        <p:nvSpPr>
          <p:cNvPr id="8" name="Google Shape;87;p17">
            <a:extLst>
              <a:ext uri="{FF2B5EF4-FFF2-40B4-BE49-F238E27FC236}">
                <a16:creationId xmlns:a16="http://schemas.microsoft.com/office/drawing/2014/main" id="{DD82206F-5836-49C8-8B39-EDABB99BD4B3}"/>
              </a:ext>
            </a:extLst>
          </p:cNvPr>
          <p:cNvSpPr/>
          <p:nvPr/>
        </p:nvSpPr>
        <p:spPr>
          <a:xfrm>
            <a:off x="8329633" y="6541700"/>
            <a:ext cx="1531200" cy="256800"/>
          </a:xfrm>
          <a:prstGeom prst="chevron">
            <a:avLst>
              <a:gd name="adj" fmla="val 50000"/>
            </a:avLst>
          </a:prstGeom>
          <a:solidFill>
            <a:schemeClr val="tx1">
              <a:lumMod val="65000"/>
              <a:lumOff val="3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solidFill>
                  <a:schemeClr val="bg1"/>
                </a:solidFill>
                <a:latin typeface="+mj-lt"/>
              </a:rPr>
              <a:t>Financials</a:t>
            </a:r>
            <a:endParaRPr sz="933" b="1" dirty="0">
              <a:solidFill>
                <a:schemeClr val="bg1"/>
              </a:solidFill>
              <a:latin typeface="+mj-lt"/>
            </a:endParaRPr>
          </a:p>
        </p:txBody>
      </p:sp>
      <p:sp>
        <p:nvSpPr>
          <p:cNvPr id="9" name="Google Shape;88;p17">
            <a:extLst>
              <a:ext uri="{FF2B5EF4-FFF2-40B4-BE49-F238E27FC236}">
                <a16:creationId xmlns:a16="http://schemas.microsoft.com/office/drawing/2014/main" id="{3D3C3BE4-955D-4722-9D39-0B884BA68661}"/>
              </a:ext>
            </a:extLst>
          </p:cNvPr>
          <p:cNvSpPr/>
          <p:nvPr/>
        </p:nvSpPr>
        <p:spPr>
          <a:xfrm>
            <a:off x="3736017"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Company Information</a:t>
            </a:r>
            <a:endParaRPr sz="933" b="1" dirty="0">
              <a:latin typeface="+mj-lt"/>
            </a:endParaRPr>
          </a:p>
        </p:txBody>
      </p:sp>
      <p:sp>
        <p:nvSpPr>
          <p:cNvPr id="10" name="Google Shape;89;p17">
            <a:extLst>
              <a:ext uri="{FF2B5EF4-FFF2-40B4-BE49-F238E27FC236}">
                <a16:creationId xmlns:a16="http://schemas.microsoft.com/office/drawing/2014/main" id="{E4C191C9-B9B4-4CAF-B1AD-1C1781A8868B}"/>
              </a:ext>
            </a:extLst>
          </p:cNvPr>
          <p:cNvSpPr/>
          <p:nvPr/>
        </p:nvSpPr>
        <p:spPr>
          <a:xfrm>
            <a:off x="98608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Recommendation</a:t>
            </a:r>
            <a:endParaRPr sz="933" b="1" dirty="0">
              <a:latin typeface="+mj-lt"/>
            </a:endParaRPr>
          </a:p>
        </p:txBody>
      </p:sp>
    </p:spTree>
    <p:extLst>
      <p:ext uri="{BB962C8B-B14F-4D97-AF65-F5344CB8AC3E}">
        <p14:creationId xmlns:p14="http://schemas.microsoft.com/office/powerpoint/2010/main" val="361461896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31" name="Google Shape;131;p19"/>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r>
              <a:rPr lang="en-US" sz="2667" b="1" dirty="0">
                <a:latin typeface="+mj-lt"/>
                <a:cs typeface="Times New Roman"/>
                <a:sym typeface="Times New Roman"/>
              </a:rPr>
              <a:t>1</a:t>
            </a:r>
            <a:r>
              <a:rPr lang="en-CA" sz="2667" b="1" dirty="0">
                <a:latin typeface="+mj-lt"/>
                <a:cs typeface="Times New Roman"/>
                <a:sym typeface="Times New Roman"/>
              </a:rPr>
              <a:t>0-Q Stockholder’s Equity</a:t>
            </a:r>
            <a:endParaRPr sz="2667" dirty="0">
              <a:latin typeface="+mj-lt"/>
            </a:endParaRPr>
          </a:p>
        </p:txBody>
      </p:sp>
      <p:cxnSp>
        <p:nvCxnSpPr>
          <p:cNvPr id="132" name="Google Shape;132;p19"/>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pic>
        <p:nvPicPr>
          <p:cNvPr id="12" name="Picture 11" descr="A picture containing timeline&#10;&#10;Description automatically generated">
            <a:extLst>
              <a:ext uri="{FF2B5EF4-FFF2-40B4-BE49-F238E27FC236}">
                <a16:creationId xmlns:a16="http://schemas.microsoft.com/office/drawing/2014/main" id="{9EB7F033-7623-4611-A1F5-C5E77CA513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2008" y="1159867"/>
            <a:ext cx="9207985" cy="4997143"/>
          </a:xfrm>
          <a:prstGeom prst="rect">
            <a:avLst/>
          </a:prstGeom>
        </p:spPr>
      </p:pic>
      <p:sp>
        <p:nvSpPr>
          <p:cNvPr id="13" name="Google Shape;82;p17">
            <a:extLst>
              <a:ext uri="{FF2B5EF4-FFF2-40B4-BE49-F238E27FC236}">
                <a16:creationId xmlns:a16="http://schemas.microsoft.com/office/drawing/2014/main" id="{AEBF80F2-A1F9-4BF3-82AE-007DBBF4543F}"/>
              </a:ext>
            </a:extLst>
          </p:cNvPr>
          <p:cNvSpPr/>
          <p:nvPr/>
        </p:nvSpPr>
        <p:spPr>
          <a:xfrm>
            <a:off x="0" y="6482300"/>
            <a:ext cx="12192000" cy="375600"/>
          </a:xfrm>
          <a:prstGeom prst="rect">
            <a:avLst/>
          </a:prstGeom>
          <a:solidFill>
            <a:srgbClr val="BF3136"/>
          </a:solidFill>
          <a:ln>
            <a:noFill/>
          </a:ln>
        </p:spPr>
        <p:txBody>
          <a:bodyPr spcFirstLastPara="1" wrap="square" lIns="121900" tIns="121900" rIns="121900" bIns="121900" anchor="ctr" anchorCtr="0">
            <a:noAutofit/>
          </a:bodyPr>
          <a:lstStyle/>
          <a:p>
            <a:endParaRPr sz="1867">
              <a:latin typeface="+mj-lt"/>
            </a:endParaRPr>
          </a:p>
        </p:txBody>
      </p:sp>
      <p:sp>
        <p:nvSpPr>
          <p:cNvPr id="14" name="Google Shape;83;p17">
            <a:extLst>
              <a:ext uri="{FF2B5EF4-FFF2-40B4-BE49-F238E27FC236}">
                <a16:creationId xmlns:a16="http://schemas.microsoft.com/office/drawing/2014/main" id="{AD3C73B2-5549-4662-9AA6-89DE0C968D7B}"/>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solidFill>
                  <a:schemeClr val="tx1"/>
                </a:solidFill>
                <a:latin typeface="+mj-lt"/>
              </a:rPr>
              <a:t>O</a:t>
            </a:r>
            <a:r>
              <a:rPr lang="en-CA" sz="933" b="1" dirty="0" err="1">
                <a:solidFill>
                  <a:schemeClr val="tx1"/>
                </a:solidFill>
                <a:latin typeface="+mj-lt"/>
              </a:rPr>
              <a:t>verview</a:t>
            </a:r>
            <a:endParaRPr sz="933" b="1" dirty="0">
              <a:solidFill>
                <a:schemeClr val="tx1"/>
              </a:solidFill>
              <a:latin typeface="+mj-lt"/>
            </a:endParaRPr>
          </a:p>
        </p:txBody>
      </p:sp>
      <p:sp>
        <p:nvSpPr>
          <p:cNvPr id="15" name="Google Shape;84;p17">
            <a:extLst>
              <a:ext uri="{FF2B5EF4-FFF2-40B4-BE49-F238E27FC236}">
                <a16:creationId xmlns:a16="http://schemas.microsoft.com/office/drawing/2014/main" id="{37CCA240-415A-440C-BFEB-086344D22051}"/>
              </a:ext>
            </a:extLst>
          </p:cNvPr>
          <p:cNvSpPr/>
          <p:nvPr/>
        </p:nvSpPr>
        <p:spPr>
          <a:xfrm>
            <a:off x="22048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latin typeface="+mj-lt"/>
              </a:rPr>
              <a:t>S</a:t>
            </a:r>
            <a:r>
              <a:rPr lang="en-CA" sz="933" b="1" dirty="0">
                <a:latin typeface="+mj-lt"/>
              </a:rPr>
              <a:t>tock Performance</a:t>
            </a:r>
            <a:endParaRPr sz="933" b="1" dirty="0">
              <a:latin typeface="+mj-lt"/>
            </a:endParaRPr>
          </a:p>
        </p:txBody>
      </p:sp>
      <p:sp>
        <p:nvSpPr>
          <p:cNvPr id="16" name="Google Shape;85;p17">
            <a:extLst>
              <a:ext uri="{FF2B5EF4-FFF2-40B4-BE49-F238E27FC236}">
                <a16:creationId xmlns:a16="http://schemas.microsoft.com/office/drawing/2014/main" id="{B7BCA173-C281-484C-ABF5-7503B326F338}"/>
              </a:ext>
            </a:extLst>
          </p:cNvPr>
          <p:cNvSpPr/>
          <p:nvPr/>
        </p:nvSpPr>
        <p:spPr>
          <a:xfrm>
            <a:off x="52672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Strategy</a:t>
            </a:r>
            <a:endParaRPr sz="933" b="1" dirty="0">
              <a:latin typeface="+mj-lt"/>
            </a:endParaRPr>
          </a:p>
        </p:txBody>
      </p:sp>
      <p:sp>
        <p:nvSpPr>
          <p:cNvPr id="17" name="Google Shape;86;p17">
            <a:extLst>
              <a:ext uri="{FF2B5EF4-FFF2-40B4-BE49-F238E27FC236}">
                <a16:creationId xmlns:a16="http://schemas.microsoft.com/office/drawing/2014/main" id="{89352A96-3524-41F2-B8A6-A329E02D5CD2}"/>
              </a:ext>
            </a:extLst>
          </p:cNvPr>
          <p:cNvSpPr/>
          <p:nvPr/>
        </p:nvSpPr>
        <p:spPr>
          <a:xfrm>
            <a:off x="67984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Leadership Team</a:t>
            </a:r>
            <a:endParaRPr sz="933" b="1" dirty="0">
              <a:latin typeface="+mj-lt"/>
            </a:endParaRPr>
          </a:p>
        </p:txBody>
      </p:sp>
      <p:sp>
        <p:nvSpPr>
          <p:cNvPr id="18" name="Google Shape;87;p17">
            <a:extLst>
              <a:ext uri="{FF2B5EF4-FFF2-40B4-BE49-F238E27FC236}">
                <a16:creationId xmlns:a16="http://schemas.microsoft.com/office/drawing/2014/main" id="{A0FCAA79-2CBF-4556-A3FA-641E0B251CA4}"/>
              </a:ext>
            </a:extLst>
          </p:cNvPr>
          <p:cNvSpPr/>
          <p:nvPr/>
        </p:nvSpPr>
        <p:spPr>
          <a:xfrm>
            <a:off x="8329633" y="6541700"/>
            <a:ext cx="1531200" cy="256800"/>
          </a:xfrm>
          <a:prstGeom prst="chevron">
            <a:avLst>
              <a:gd name="adj" fmla="val 50000"/>
            </a:avLst>
          </a:prstGeom>
          <a:solidFill>
            <a:schemeClr val="tx1">
              <a:lumMod val="65000"/>
              <a:lumOff val="3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solidFill>
                  <a:schemeClr val="bg1"/>
                </a:solidFill>
                <a:latin typeface="+mj-lt"/>
              </a:rPr>
              <a:t>Financials</a:t>
            </a:r>
            <a:endParaRPr sz="933" b="1" dirty="0">
              <a:solidFill>
                <a:schemeClr val="bg1"/>
              </a:solidFill>
              <a:latin typeface="+mj-lt"/>
            </a:endParaRPr>
          </a:p>
        </p:txBody>
      </p:sp>
      <p:sp>
        <p:nvSpPr>
          <p:cNvPr id="19" name="Google Shape;88;p17">
            <a:extLst>
              <a:ext uri="{FF2B5EF4-FFF2-40B4-BE49-F238E27FC236}">
                <a16:creationId xmlns:a16="http://schemas.microsoft.com/office/drawing/2014/main" id="{B29C1C31-20B7-42B5-A6C5-5788B3E23318}"/>
              </a:ext>
            </a:extLst>
          </p:cNvPr>
          <p:cNvSpPr/>
          <p:nvPr/>
        </p:nvSpPr>
        <p:spPr>
          <a:xfrm>
            <a:off x="3736017"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Company Information</a:t>
            </a:r>
            <a:endParaRPr sz="933" b="1" dirty="0">
              <a:latin typeface="+mj-lt"/>
            </a:endParaRPr>
          </a:p>
        </p:txBody>
      </p:sp>
      <p:sp>
        <p:nvSpPr>
          <p:cNvPr id="20" name="Google Shape;89;p17">
            <a:extLst>
              <a:ext uri="{FF2B5EF4-FFF2-40B4-BE49-F238E27FC236}">
                <a16:creationId xmlns:a16="http://schemas.microsoft.com/office/drawing/2014/main" id="{B02C74CE-BA61-4195-8886-535E833EB632}"/>
              </a:ext>
            </a:extLst>
          </p:cNvPr>
          <p:cNvSpPr/>
          <p:nvPr/>
        </p:nvSpPr>
        <p:spPr>
          <a:xfrm>
            <a:off x="98608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Recommendation</a:t>
            </a:r>
            <a:endParaRPr sz="933" b="1" dirty="0">
              <a:latin typeface="+mj-lt"/>
            </a:endParaRPr>
          </a:p>
        </p:txBody>
      </p:sp>
      <p:sp>
        <p:nvSpPr>
          <p:cNvPr id="21" name="Rectangle 20">
            <a:extLst>
              <a:ext uri="{FF2B5EF4-FFF2-40B4-BE49-F238E27FC236}">
                <a16:creationId xmlns:a16="http://schemas.microsoft.com/office/drawing/2014/main" id="{89FBB524-B93B-4839-96FB-4890A43AFD23}"/>
              </a:ext>
            </a:extLst>
          </p:cNvPr>
          <p:cNvSpPr/>
          <p:nvPr/>
        </p:nvSpPr>
        <p:spPr>
          <a:xfrm>
            <a:off x="6942524" y="5891707"/>
            <a:ext cx="3683909" cy="244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67"/>
          </a:p>
        </p:txBody>
      </p:sp>
    </p:spTree>
    <p:extLst>
      <p:ext uri="{BB962C8B-B14F-4D97-AF65-F5344CB8AC3E}">
        <p14:creationId xmlns:p14="http://schemas.microsoft.com/office/powerpoint/2010/main" val="10540834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31" name="Google Shape;131;p19"/>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r>
              <a:rPr lang="en-US" sz="2667" b="1" dirty="0">
                <a:latin typeface="+mj-lt"/>
                <a:cs typeface="Times New Roman"/>
                <a:sym typeface="Times New Roman"/>
              </a:rPr>
              <a:t>1</a:t>
            </a:r>
            <a:r>
              <a:rPr lang="en-CA" sz="2667" b="1" dirty="0">
                <a:latin typeface="+mj-lt"/>
                <a:cs typeface="Times New Roman"/>
                <a:sym typeface="Times New Roman"/>
              </a:rPr>
              <a:t>0-K Stockholder’s Equity</a:t>
            </a:r>
            <a:endParaRPr sz="2667" dirty="0">
              <a:latin typeface="+mj-lt"/>
            </a:endParaRPr>
          </a:p>
        </p:txBody>
      </p:sp>
      <p:cxnSp>
        <p:nvCxnSpPr>
          <p:cNvPr id="132" name="Google Shape;132;p19"/>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pic>
        <p:nvPicPr>
          <p:cNvPr id="12" name="Content Placeholder 4" descr="A picture containing graphical user interface&#10;&#10;Description automatically generated">
            <a:extLst>
              <a:ext uri="{FF2B5EF4-FFF2-40B4-BE49-F238E27FC236}">
                <a16:creationId xmlns:a16="http://schemas.microsoft.com/office/drawing/2014/main" id="{1F0A1704-ECA6-4CEF-B093-5ABB1F1FFE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1278" y="1121345"/>
            <a:ext cx="9709445" cy="4930471"/>
          </a:xfrm>
          <a:prstGeom prst="rect">
            <a:avLst/>
          </a:prstGeom>
          <a:noFill/>
          <a:ln>
            <a:noFill/>
          </a:ln>
        </p:spPr>
      </p:pic>
      <p:sp>
        <p:nvSpPr>
          <p:cNvPr id="13" name="Google Shape;82;p17">
            <a:extLst>
              <a:ext uri="{FF2B5EF4-FFF2-40B4-BE49-F238E27FC236}">
                <a16:creationId xmlns:a16="http://schemas.microsoft.com/office/drawing/2014/main" id="{79BBE471-E273-4E4C-AAFA-A70BEDBB8B76}"/>
              </a:ext>
            </a:extLst>
          </p:cNvPr>
          <p:cNvSpPr/>
          <p:nvPr/>
        </p:nvSpPr>
        <p:spPr>
          <a:xfrm>
            <a:off x="0" y="6482300"/>
            <a:ext cx="12192000" cy="375600"/>
          </a:xfrm>
          <a:prstGeom prst="rect">
            <a:avLst/>
          </a:prstGeom>
          <a:solidFill>
            <a:srgbClr val="BF3136"/>
          </a:solidFill>
          <a:ln>
            <a:noFill/>
          </a:ln>
        </p:spPr>
        <p:txBody>
          <a:bodyPr spcFirstLastPara="1" wrap="square" lIns="121900" tIns="121900" rIns="121900" bIns="121900" anchor="ctr" anchorCtr="0">
            <a:noAutofit/>
          </a:bodyPr>
          <a:lstStyle/>
          <a:p>
            <a:endParaRPr sz="1867">
              <a:latin typeface="+mj-lt"/>
            </a:endParaRPr>
          </a:p>
        </p:txBody>
      </p:sp>
      <p:sp>
        <p:nvSpPr>
          <p:cNvPr id="14" name="Google Shape;83;p17">
            <a:extLst>
              <a:ext uri="{FF2B5EF4-FFF2-40B4-BE49-F238E27FC236}">
                <a16:creationId xmlns:a16="http://schemas.microsoft.com/office/drawing/2014/main" id="{DDA5BFEE-27EF-4610-9166-EDFCB3AEC3F9}"/>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solidFill>
                  <a:schemeClr val="tx1"/>
                </a:solidFill>
                <a:latin typeface="+mj-lt"/>
              </a:rPr>
              <a:t>O</a:t>
            </a:r>
            <a:r>
              <a:rPr lang="en-CA" sz="933" b="1" dirty="0" err="1">
                <a:solidFill>
                  <a:schemeClr val="tx1"/>
                </a:solidFill>
                <a:latin typeface="+mj-lt"/>
              </a:rPr>
              <a:t>verview</a:t>
            </a:r>
            <a:endParaRPr sz="933" b="1" dirty="0">
              <a:solidFill>
                <a:schemeClr val="tx1"/>
              </a:solidFill>
              <a:latin typeface="+mj-lt"/>
            </a:endParaRPr>
          </a:p>
        </p:txBody>
      </p:sp>
      <p:sp>
        <p:nvSpPr>
          <p:cNvPr id="15" name="Google Shape;84;p17">
            <a:extLst>
              <a:ext uri="{FF2B5EF4-FFF2-40B4-BE49-F238E27FC236}">
                <a16:creationId xmlns:a16="http://schemas.microsoft.com/office/drawing/2014/main" id="{8D6BE439-2FCC-4EE4-BFBB-E63E58DF99CB}"/>
              </a:ext>
            </a:extLst>
          </p:cNvPr>
          <p:cNvSpPr/>
          <p:nvPr/>
        </p:nvSpPr>
        <p:spPr>
          <a:xfrm>
            <a:off x="22048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latin typeface="+mj-lt"/>
              </a:rPr>
              <a:t>S</a:t>
            </a:r>
            <a:r>
              <a:rPr lang="en-CA" sz="933" b="1" dirty="0">
                <a:latin typeface="+mj-lt"/>
              </a:rPr>
              <a:t>tock Performance</a:t>
            </a:r>
            <a:endParaRPr sz="933" b="1" dirty="0">
              <a:latin typeface="+mj-lt"/>
            </a:endParaRPr>
          </a:p>
        </p:txBody>
      </p:sp>
      <p:sp>
        <p:nvSpPr>
          <p:cNvPr id="16" name="Google Shape;85;p17">
            <a:extLst>
              <a:ext uri="{FF2B5EF4-FFF2-40B4-BE49-F238E27FC236}">
                <a16:creationId xmlns:a16="http://schemas.microsoft.com/office/drawing/2014/main" id="{D4A4079F-F3B6-4D71-B34F-F5DEA10841D1}"/>
              </a:ext>
            </a:extLst>
          </p:cNvPr>
          <p:cNvSpPr/>
          <p:nvPr/>
        </p:nvSpPr>
        <p:spPr>
          <a:xfrm>
            <a:off x="52672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Strategy</a:t>
            </a:r>
            <a:endParaRPr sz="933" b="1" dirty="0">
              <a:latin typeface="+mj-lt"/>
            </a:endParaRPr>
          </a:p>
        </p:txBody>
      </p:sp>
      <p:sp>
        <p:nvSpPr>
          <p:cNvPr id="17" name="Google Shape;86;p17">
            <a:extLst>
              <a:ext uri="{FF2B5EF4-FFF2-40B4-BE49-F238E27FC236}">
                <a16:creationId xmlns:a16="http://schemas.microsoft.com/office/drawing/2014/main" id="{F957A588-D113-4FC8-A067-3BDBFEBDFC9E}"/>
              </a:ext>
            </a:extLst>
          </p:cNvPr>
          <p:cNvSpPr/>
          <p:nvPr/>
        </p:nvSpPr>
        <p:spPr>
          <a:xfrm>
            <a:off x="67984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Leadership Team</a:t>
            </a:r>
            <a:endParaRPr sz="933" b="1" dirty="0">
              <a:latin typeface="+mj-lt"/>
            </a:endParaRPr>
          </a:p>
        </p:txBody>
      </p:sp>
      <p:sp>
        <p:nvSpPr>
          <p:cNvPr id="18" name="Google Shape;87;p17">
            <a:extLst>
              <a:ext uri="{FF2B5EF4-FFF2-40B4-BE49-F238E27FC236}">
                <a16:creationId xmlns:a16="http://schemas.microsoft.com/office/drawing/2014/main" id="{A0DAC00D-F4A5-4B90-AC54-E46AF7444436}"/>
              </a:ext>
            </a:extLst>
          </p:cNvPr>
          <p:cNvSpPr/>
          <p:nvPr/>
        </p:nvSpPr>
        <p:spPr>
          <a:xfrm>
            <a:off x="8329633" y="6541700"/>
            <a:ext cx="1531200" cy="256800"/>
          </a:xfrm>
          <a:prstGeom prst="chevron">
            <a:avLst>
              <a:gd name="adj" fmla="val 50000"/>
            </a:avLst>
          </a:prstGeom>
          <a:solidFill>
            <a:schemeClr val="tx1">
              <a:lumMod val="65000"/>
              <a:lumOff val="3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solidFill>
                  <a:schemeClr val="bg1"/>
                </a:solidFill>
                <a:latin typeface="+mj-lt"/>
              </a:rPr>
              <a:t>Financials</a:t>
            </a:r>
            <a:endParaRPr sz="933" b="1" dirty="0">
              <a:solidFill>
                <a:schemeClr val="bg1"/>
              </a:solidFill>
              <a:latin typeface="+mj-lt"/>
            </a:endParaRPr>
          </a:p>
        </p:txBody>
      </p:sp>
      <p:sp>
        <p:nvSpPr>
          <p:cNvPr id="19" name="Google Shape;88;p17">
            <a:extLst>
              <a:ext uri="{FF2B5EF4-FFF2-40B4-BE49-F238E27FC236}">
                <a16:creationId xmlns:a16="http://schemas.microsoft.com/office/drawing/2014/main" id="{6B1EAAD6-F08D-4516-8AD5-5A1797A24A03}"/>
              </a:ext>
            </a:extLst>
          </p:cNvPr>
          <p:cNvSpPr/>
          <p:nvPr/>
        </p:nvSpPr>
        <p:spPr>
          <a:xfrm>
            <a:off x="3736017"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Company Information</a:t>
            </a:r>
            <a:endParaRPr sz="933" b="1" dirty="0">
              <a:latin typeface="+mj-lt"/>
            </a:endParaRPr>
          </a:p>
        </p:txBody>
      </p:sp>
      <p:sp>
        <p:nvSpPr>
          <p:cNvPr id="20" name="Google Shape;89;p17">
            <a:extLst>
              <a:ext uri="{FF2B5EF4-FFF2-40B4-BE49-F238E27FC236}">
                <a16:creationId xmlns:a16="http://schemas.microsoft.com/office/drawing/2014/main" id="{65030ABD-74DD-4D5F-8C21-CD3458F3F1E5}"/>
              </a:ext>
            </a:extLst>
          </p:cNvPr>
          <p:cNvSpPr/>
          <p:nvPr/>
        </p:nvSpPr>
        <p:spPr>
          <a:xfrm>
            <a:off x="98608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Recommendation</a:t>
            </a:r>
            <a:endParaRPr sz="933" b="1" dirty="0">
              <a:latin typeface="+mj-lt"/>
            </a:endParaRPr>
          </a:p>
        </p:txBody>
      </p:sp>
    </p:spTree>
    <p:extLst>
      <p:ext uri="{BB962C8B-B14F-4D97-AF65-F5344CB8AC3E}">
        <p14:creationId xmlns:p14="http://schemas.microsoft.com/office/powerpoint/2010/main" val="81179307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31" name="Google Shape;131;p19"/>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r>
              <a:rPr lang="en-US" sz="2667" b="1" dirty="0">
                <a:latin typeface="+mj-lt"/>
                <a:cs typeface="Times New Roman"/>
                <a:sym typeface="Times New Roman"/>
              </a:rPr>
              <a:t>Capital Structure</a:t>
            </a:r>
            <a:endParaRPr sz="2667" dirty="0">
              <a:latin typeface="+mj-lt"/>
            </a:endParaRPr>
          </a:p>
        </p:txBody>
      </p:sp>
      <p:cxnSp>
        <p:nvCxnSpPr>
          <p:cNvPr id="132" name="Google Shape;132;p19"/>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pic>
        <p:nvPicPr>
          <p:cNvPr id="13" name="Content Placeholder 5" descr="Graphical user interface, text, application&#10;&#10;Description automatically generated">
            <a:extLst>
              <a:ext uri="{FF2B5EF4-FFF2-40B4-BE49-F238E27FC236}">
                <a16:creationId xmlns:a16="http://schemas.microsoft.com/office/drawing/2014/main" id="{91F0A6F1-D007-4384-8DC3-47CB1B4F90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884" y="1571327"/>
            <a:ext cx="10138233" cy="3715347"/>
          </a:xfrm>
          <a:prstGeom prst="rect">
            <a:avLst/>
          </a:prstGeom>
          <a:noFill/>
          <a:ln>
            <a:noFill/>
          </a:ln>
        </p:spPr>
      </p:pic>
      <p:sp>
        <p:nvSpPr>
          <p:cNvPr id="14" name="Google Shape;82;p17">
            <a:extLst>
              <a:ext uri="{FF2B5EF4-FFF2-40B4-BE49-F238E27FC236}">
                <a16:creationId xmlns:a16="http://schemas.microsoft.com/office/drawing/2014/main" id="{FB4D7F83-2115-4033-A83F-570C9156A69D}"/>
              </a:ext>
            </a:extLst>
          </p:cNvPr>
          <p:cNvSpPr/>
          <p:nvPr/>
        </p:nvSpPr>
        <p:spPr>
          <a:xfrm>
            <a:off x="0" y="6482300"/>
            <a:ext cx="12192000" cy="375600"/>
          </a:xfrm>
          <a:prstGeom prst="rect">
            <a:avLst/>
          </a:prstGeom>
          <a:solidFill>
            <a:srgbClr val="BF3136"/>
          </a:solidFill>
          <a:ln>
            <a:noFill/>
          </a:ln>
        </p:spPr>
        <p:txBody>
          <a:bodyPr spcFirstLastPara="1" wrap="square" lIns="121900" tIns="121900" rIns="121900" bIns="121900" anchor="ctr" anchorCtr="0">
            <a:noAutofit/>
          </a:bodyPr>
          <a:lstStyle/>
          <a:p>
            <a:endParaRPr sz="1867">
              <a:latin typeface="+mj-lt"/>
            </a:endParaRPr>
          </a:p>
        </p:txBody>
      </p:sp>
      <p:sp>
        <p:nvSpPr>
          <p:cNvPr id="15" name="Google Shape;83;p17">
            <a:extLst>
              <a:ext uri="{FF2B5EF4-FFF2-40B4-BE49-F238E27FC236}">
                <a16:creationId xmlns:a16="http://schemas.microsoft.com/office/drawing/2014/main" id="{F43937FD-E2DF-4A88-B778-B6C939C3F15E}"/>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solidFill>
                  <a:schemeClr val="tx1"/>
                </a:solidFill>
                <a:latin typeface="+mj-lt"/>
              </a:rPr>
              <a:t>O</a:t>
            </a:r>
            <a:r>
              <a:rPr lang="en-CA" sz="933" b="1" dirty="0" err="1">
                <a:solidFill>
                  <a:schemeClr val="tx1"/>
                </a:solidFill>
                <a:latin typeface="+mj-lt"/>
              </a:rPr>
              <a:t>verview</a:t>
            </a:r>
            <a:endParaRPr sz="933" b="1" dirty="0">
              <a:solidFill>
                <a:schemeClr val="tx1"/>
              </a:solidFill>
              <a:latin typeface="+mj-lt"/>
            </a:endParaRPr>
          </a:p>
        </p:txBody>
      </p:sp>
      <p:sp>
        <p:nvSpPr>
          <p:cNvPr id="16" name="Google Shape;84;p17">
            <a:extLst>
              <a:ext uri="{FF2B5EF4-FFF2-40B4-BE49-F238E27FC236}">
                <a16:creationId xmlns:a16="http://schemas.microsoft.com/office/drawing/2014/main" id="{752B922B-051E-429E-AD8F-E37336BA7D10}"/>
              </a:ext>
            </a:extLst>
          </p:cNvPr>
          <p:cNvSpPr/>
          <p:nvPr/>
        </p:nvSpPr>
        <p:spPr>
          <a:xfrm>
            <a:off x="22048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latin typeface="+mj-lt"/>
              </a:rPr>
              <a:t>S</a:t>
            </a:r>
            <a:r>
              <a:rPr lang="en-CA" sz="933" b="1" dirty="0">
                <a:latin typeface="+mj-lt"/>
              </a:rPr>
              <a:t>tock Performance</a:t>
            </a:r>
            <a:endParaRPr sz="933" b="1" dirty="0">
              <a:latin typeface="+mj-lt"/>
            </a:endParaRPr>
          </a:p>
        </p:txBody>
      </p:sp>
      <p:sp>
        <p:nvSpPr>
          <p:cNvPr id="17" name="Google Shape;85;p17">
            <a:extLst>
              <a:ext uri="{FF2B5EF4-FFF2-40B4-BE49-F238E27FC236}">
                <a16:creationId xmlns:a16="http://schemas.microsoft.com/office/drawing/2014/main" id="{F4D2EDAE-EE86-4353-8A71-C517AE2EEFB8}"/>
              </a:ext>
            </a:extLst>
          </p:cNvPr>
          <p:cNvSpPr/>
          <p:nvPr/>
        </p:nvSpPr>
        <p:spPr>
          <a:xfrm>
            <a:off x="52672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Strategy</a:t>
            </a:r>
            <a:endParaRPr sz="933" b="1" dirty="0">
              <a:latin typeface="+mj-lt"/>
            </a:endParaRPr>
          </a:p>
        </p:txBody>
      </p:sp>
      <p:sp>
        <p:nvSpPr>
          <p:cNvPr id="18" name="Google Shape;86;p17">
            <a:extLst>
              <a:ext uri="{FF2B5EF4-FFF2-40B4-BE49-F238E27FC236}">
                <a16:creationId xmlns:a16="http://schemas.microsoft.com/office/drawing/2014/main" id="{31E6A123-687F-4217-9FEF-4C489DEF97A8}"/>
              </a:ext>
            </a:extLst>
          </p:cNvPr>
          <p:cNvSpPr/>
          <p:nvPr/>
        </p:nvSpPr>
        <p:spPr>
          <a:xfrm>
            <a:off x="67984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Leadership Team</a:t>
            </a:r>
            <a:endParaRPr sz="933" b="1" dirty="0">
              <a:latin typeface="+mj-lt"/>
            </a:endParaRPr>
          </a:p>
        </p:txBody>
      </p:sp>
      <p:sp>
        <p:nvSpPr>
          <p:cNvPr id="19" name="Google Shape;87;p17">
            <a:extLst>
              <a:ext uri="{FF2B5EF4-FFF2-40B4-BE49-F238E27FC236}">
                <a16:creationId xmlns:a16="http://schemas.microsoft.com/office/drawing/2014/main" id="{017D3C10-6644-4D89-A26B-CE7E5E3BF1D7}"/>
              </a:ext>
            </a:extLst>
          </p:cNvPr>
          <p:cNvSpPr/>
          <p:nvPr/>
        </p:nvSpPr>
        <p:spPr>
          <a:xfrm>
            <a:off x="8329633" y="6541700"/>
            <a:ext cx="1531200" cy="256800"/>
          </a:xfrm>
          <a:prstGeom prst="chevron">
            <a:avLst>
              <a:gd name="adj" fmla="val 50000"/>
            </a:avLst>
          </a:prstGeom>
          <a:solidFill>
            <a:schemeClr val="tx1">
              <a:lumMod val="65000"/>
              <a:lumOff val="3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solidFill>
                  <a:schemeClr val="bg1"/>
                </a:solidFill>
                <a:latin typeface="+mj-lt"/>
              </a:rPr>
              <a:t>Financials</a:t>
            </a:r>
            <a:endParaRPr sz="933" b="1" dirty="0">
              <a:solidFill>
                <a:schemeClr val="bg1"/>
              </a:solidFill>
              <a:latin typeface="+mj-lt"/>
            </a:endParaRPr>
          </a:p>
        </p:txBody>
      </p:sp>
      <p:sp>
        <p:nvSpPr>
          <p:cNvPr id="20" name="Google Shape;88;p17">
            <a:extLst>
              <a:ext uri="{FF2B5EF4-FFF2-40B4-BE49-F238E27FC236}">
                <a16:creationId xmlns:a16="http://schemas.microsoft.com/office/drawing/2014/main" id="{16251FC5-4755-4B12-B6FF-D4F1B88CD24F}"/>
              </a:ext>
            </a:extLst>
          </p:cNvPr>
          <p:cNvSpPr/>
          <p:nvPr/>
        </p:nvSpPr>
        <p:spPr>
          <a:xfrm>
            <a:off x="3736017"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Company Information</a:t>
            </a:r>
            <a:endParaRPr sz="933" b="1" dirty="0">
              <a:latin typeface="+mj-lt"/>
            </a:endParaRPr>
          </a:p>
        </p:txBody>
      </p:sp>
      <p:sp>
        <p:nvSpPr>
          <p:cNvPr id="21" name="Google Shape;89;p17">
            <a:extLst>
              <a:ext uri="{FF2B5EF4-FFF2-40B4-BE49-F238E27FC236}">
                <a16:creationId xmlns:a16="http://schemas.microsoft.com/office/drawing/2014/main" id="{AB01E016-2F04-43CC-A385-9A9D0CE61DC1}"/>
              </a:ext>
            </a:extLst>
          </p:cNvPr>
          <p:cNvSpPr/>
          <p:nvPr/>
        </p:nvSpPr>
        <p:spPr>
          <a:xfrm>
            <a:off x="98608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Recommendation</a:t>
            </a:r>
            <a:endParaRPr sz="933" b="1" dirty="0">
              <a:latin typeface="+mj-lt"/>
            </a:endParaRPr>
          </a:p>
        </p:txBody>
      </p:sp>
      <p:sp>
        <p:nvSpPr>
          <p:cNvPr id="22" name="Rectangle 21">
            <a:extLst>
              <a:ext uri="{FF2B5EF4-FFF2-40B4-BE49-F238E27FC236}">
                <a16:creationId xmlns:a16="http://schemas.microsoft.com/office/drawing/2014/main" id="{07B5E4CE-1CF7-4F03-A74F-6361D819D737}"/>
              </a:ext>
            </a:extLst>
          </p:cNvPr>
          <p:cNvSpPr/>
          <p:nvPr/>
        </p:nvSpPr>
        <p:spPr>
          <a:xfrm>
            <a:off x="6798433" y="2355493"/>
            <a:ext cx="4366683" cy="3205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67"/>
          </a:p>
        </p:txBody>
      </p:sp>
    </p:spTree>
    <p:extLst>
      <p:ext uri="{BB962C8B-B14F-4D97-AF65-F5344CB8AC3E}">
        <p14:creationId xmlns:p14="http://schemas.microsoft.com/office/powerpoint/2010/main" val="231375236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31" name="Google Shape;131;p19"/>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r>
              <a:rPr lang="en-US" sz="2667" b="1" dirty="0">
                <a:latin typeface="+mj-lt"/>
                <a:cs typeface="Times New Roman"/>
                <a:sym typeface="Times New Roman"/>
              </a:rPr>
              <a:t>Profitability &amp; Margin Comps</a:t>
            </a:r>
            <a:endParaRPr sz="2667" dirty="0">
              <a:latin typeface="+mj-lt"/>
            </a:endParaRPr>
          </a:p>
        </p:txBody>
      </p:sp>
      <p:cxnSp>
        <p:nvCxnSpPr>
          <p:cNvPr id="132" name="Google Shape;132;p19"/>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sp>
        <p:nvSpPr>
          <p:cNvPr id="14" name="Google Shape;82;p17">
            <a:extLst>
              <a:ext uri="{FF2B5EF4-FFF2-40B4-BE49-F238E27FC236}">
                <a16:creationId xmlns:a16="http://schemas.microsoft.com/office/drawing/2014/main" id="{FB4D7F83-2115-4033-A83F-570C9156A69D}"/>
              </a:ext>
            </a:extLst>
          </p:cNvPr>
          <p:cNvSpPr/>
          <p:nvPr/>
        </p:nvSpPr>
        <p:spPr>
          <a:xfrm>
            <a:off x="0" y="6482300"/>
            <a:ext cx="12192000" cy="375600"/>
          </a:xfrm>
          <a:prstGeom prst="rect">
            <a:avLst/>
          </a:prstGeom>
          <a:solidFill>
            <a:srgbClr val="BF3136"/>
          </a:solidFill>
          <a:ln>
            <a:noFill/>
          </a:ln>
        </p:spPr>
        <p:txBody>
          <a:bodyPr spcFirstLastPara="1" wrap="square" lIns="121900" tIns="121900" rIns="121900" bIns="121900" anchor="ctr" anchorCtr="0">
            <a:noAutofit/>
          </a:bodyPr>
          <a:lstStyle/>
          <a:p>
            <a:endParaRPr sz="1867">
              <a:latin typeface="+mj-lt"/>
            </a:endParaRPr>
          </a:p>
        </p:txBody>
      </p:sp>
      <p:sp>
        <p:nvSpPr>
          <p:cNvPr id="15" name="Google Shape;83;p17">
            <a:extLst>
              <a:ext uri="{FF2B5EF4-FFF2-40B4-BE49-F238E27FC236}">
                <a16:creationId xmlns:a16="http://schemas.microsoft.com/office/drawing/2014/main" id="{F43937FD-E2DF-4A88-B778-B6C939C3F15E}"/>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solidFill>
                  <a:schemeClr val="tx1"/>
                </a:solidFill>
                <a:latin typeface="+mj-lt"/>
              </a:rPr>
              <a:t>O</a:t>
            </a:r>
            <a:r>
              <a:rPr lang="en-CA" sz="933" b="1" dirty="0" err="1">
                <a:solidFill>
                  <a:schemeClr val="tx1"/>
                </a:solidFill>
                <a:latin typeface="+mj-lt"/>
              </a:rPr>
              <a:t>verview</a:t>
            </a:r>
            <a:endParaRPr sz="933" b="1" dirty="0">
              <a:solidFill>
                <a:schemeClr val="tx1"/>
              </a:solidFill>
              <a:latin typeface="+mj-lt"/>
            </a:endParaRPr>
          </a:p>
        </p:txBody>
      </p:sp>
      <p:sp>
        <p:nvSpPr>
          <p:cNvPr id="16" name="Google Shape;84;p17">
            <a:extLst>
              <a:ext uri="{FF2B5EF4-FFF2-40B4-BE49-F238E27FC236}">
                <a16:creationId xmlns:a16="http://schemas.microsoft.com/office/drawing/2014/main" id="{752B922B-051E-429E-AD8F-E37336BA7D10}"/>
              </a:ext>
            </a:extLst>
          </p:cNvPr>
          <p:cNvSpPr/>
          <p:nvPr/>
        </p:nvSpPr>
        <p:spPr>
          <a:xfrm>
            <a:off x="22048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latin typeface="+mj-lt"/>
              </a:rPr>
              <a:t>S</a:t>
            </a:r>
            <a:r>
              <a:rPr lang="en-CA" sz="933" b="1" dirty="0">
                <a:latin typeface="+mj-lt"/>
              </a:rPr>
              <a:t>tock Performance</a:t>
            </a:r>
            <a:endParaRPr sz="933" b="1" dirty="0">
              <a:latin typeface="+mj-lt"/>
            </a:endParaRPr>
          </a:p>
        </p:txBody>
      </p:sp>
      <p:sp>
        <p:nvSpPr>
          <p:cNvPr id="17" name="Google Shape;85;p17">
            <a:extLst>
              <a:ext uri="{FF2B5EF4-FFF2-40B4-BE49-F238E27FC236}">
                <a16:creationId xmlns:a16="http://schemas.microsoft.com/office/drawing/2014/main" id="{F4D2EDAE-EE86-4353-8A71-C517AE2EEFB8}"/>
              </a:ext>
            </a:extLst>
          </p:cNvPr>
          <p:cNvSpPr/>
          <p:nvPr/>
        </p:nvSpPr>
        <p:spPr>
          <a:xfrm>
            <a:off x="52672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Strategy</a:t>
            </a:r>
            <a:endParaRPr sz="933" b="1" dirty="0">
              <a:latin typeface="+mj-lt"/>
            </a:endParaRPr>
          </a:p>
        </p:txBody>
      </p:sp>
      <p:sp>
        <p:nvSpPr>
          <p:cNvPr id="18" name="Google Shape;86;p17">
            <a:extLst>
              <a:ext uri="{FF2B5EF4-FFF2-40B4-BE49-F238E27FC236}">
                <a16:creationId xmlns:a16="http://schemas.microsoft.com/office/drawing/2014/main" id="{31E6A123-687F-4217-9FEF-4C489DEF97A8}"/>
              </a:ext>
            </a:extLst>
          </p:cNvPr>
          <p:cNvSpPr/>
          <p:nvPr/>
        </p:nvSpPr>
        <p:spPr>
          <a:xfrm>
            <a:off x="67984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Leadership Team</a:t>
            </a:r>
            <a:endParaRPr sz="933" b="1" dirty="0">
              <a:latin typeface="+mj-lt"/>
            </a:endParaRPr>
          </a:p>
        </p:txBody>
      </p:sp>
      <p:sp>
        <p:nvSpPr>
          <p:cNvPr id="19" name="Google Shape;87;p17">
            <a:extLst>
              <a:ext uri="{FF2B5EF4-FFF2-40B4-BE49-F238E27FC236}">
                <a16:creationId xmlns:a16="http://schemas.microsoft.com/office/drawing/2014/main" id="{017D3C10-6644-4D89-A26B-CE7E5E3BF1D7}"/>
              </a:ext>
            </a:extLst>
          </p:cNvPr>
          <p:cNvSpPr/>
          <p:nvPr/>
        </p:nvSpPr>
        <p:spPr>
          <a:xfrm>
            <a:off x="8329633" y="6541700"/>
            <a:ext cx="1531200" cy="256800"/>
          </a:xfrm>
          <a:prstGeom prst="chevron">
            <a:avLst>
              <a:gd name="adj" fmla="val 50000"/>
            </a:avLst>
          </a:prstGeom>
          <a:solidFill>
            <a:schemeClr val="tx1">
              <a:lumMod val="65000"/>
              <a:lumOff val="3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solidFill>
                  <a:schemeClr val="bg1"/>
                </a:solidFill>
                <a:latin typeface="+mj-lt"/>
              </a:rPr>
              <a:t>Financials</a:t>
            </a:r>
            <a:endParaRPr sz="933" b="1" dirty="0">
              <a:solidFill>
                <a:schemeClr val="bg1"/>
              </a:solidFill>
              <a:latin typeface="+mj-lt"/>
            </a:endParaRPr>
          </a:p>
        </p:txBody>
      </p:sp>
      <p:sp>
        <p:nvSpPr>
          <p:cNvPr id="20" name="Google Shape;88;p17">
            <a:extLst>
              <a:ext uri="{FF2B5EF4-FFF2-40B4-BE49-F238E27FC236}">
                <a16:creationId xmlns:a16="http://schemas.microsoft.com/office/drawing/2014/main" id="{16251FC5-4755-4B12-B6FF-D4F1B88CD24F}"/>
              </a:ext>
            </a:extLst>
          </p:cNvPr>
          <p:cNvSpPr/>
          <p:nvPr/>
        </p:nvSpPr>
        <p:spPr>
          <a:xfrm>
            <a:off x="3736017"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Company Information</a:t>
            </a:r>
            <a:endParaRPr sz="933" b="1" dirty="0">
              <a:latin typeface="+mj-lt"/>
            </a:endParaRPr>
          </a:p>
        </p:txBody>
      </p:sp>
      <p:sp>
        <p:nvSpPr>
          <p:cNvPr id="21" name="Google Shape;89;p17">
            <a:extLst>
              <a:ext uri="{FF2B5EF4-FFF2-40B4-BE49-F238E27FC236}">
                <a16:creationId xmlns:a16="http://schemas.microsoft.com/office/drawing/2014/main" id="{AB01E016-2F04-43CC-A385-9A9D0CE61DC1}"/>
              </a:ext>
            </a:extLst>
          </p:cNvPr>
          <p:cNvSpPr/>
          <p:nvPr/>
        </p:nvSpPr>
        <p:spPr>
          <a:xfrm>
            <a:off x="98608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Recommendation</a:t>
            </a:r>
            <a:endParaRPr sz="933" b="1" dirty="0">
              <a:latin typeface="+mj-lt"/>
            </a:endParaRPr>
          </a:p>
        </p:txBody>
      </p:sp>
      <p:graphicFrame>
        <p:nvGraphicFramePr>
          <p:cNvPr id="2" name="Table 2">
            <a:extLst>
              <a:ext uri="{FF2B5EF4-FFF2-40B4-BE49-F238E27FC236}">
                <a16:creationId xmlns:a16="http://schemas.microsoft.com/office/drawing/2014/main" id="{D8262E9B-4D7F-4342-9866-5DB6E9AC3C2D}"/>
              </a:ext>
            </a:extLst>
          </p:cNvPr>
          <p:cNvGraphicFramePr>
            <a:graphicFrameLocks noGrp="1"/>
          </p:cNvGraphicFramePr>
          <p:nvPr/>
        </p:nvGraphicFramePr>
        <p:xfrm>
          <a:off x="415601" y="1716160"/>
          <a:ext cx="11360804" cy="3462865"/>
        </p:xfrm>
        <a:graphic>
          <a:graphicData uri="http://schemas.openxmlformats.org/drawingml/2006/table">
            <a:tbl>
              <a:tblPr firstRow="1" bandRow="1">
                <a:tableStyleId>{69C7853C-536D-4A76-A0AE-DD22124D55A5}</a:tableStyleId>
              </a:tblPr>
              <a:tblGrid>
                <a:gridCol w="1622972">
                  <a:extLst>
                    <a:ext uri="{9D8B030D-6E8A-4147-A177-3AD203B41FA5}">
                      <a16:colId xmlns:a16="http://schemas.microsoft.com/office/drawing/2014/main" val="3791995862"/>
                    </a:ext>
                  </a:extLst>
                </a:gridCol>
                <a:gridCol w="1622972">
                  <a:extLst>
                    <a:ext uri="{9D8B030D-6E8A-4147-A177-3AD203B41FA5}">
                      <a16:colId xmlns:a16="http://schemas.microsoft.com/office/drawing/2014/main" val="2643197146"/>
                    </a:ext>
                  </a:extLst>
                </a:gridCol>
                <a:gridCol w="1622972">
                  <a:extLst>
                    <a:ext uri="{9D8B030D-6E8A-4147-A177-3AD203B41FA5}">
                      <a16:colId xmlns:a16="http://schemas.microsoft.com/office/drawing/2014/main" val="912686675"/>
                    </a:ext>
                  </a:extLst>
                </a:gridCol>
                <a:gridCol w="1622972">
                  <a:extLst>
                    <a:ext uri="{9D8B030D-6E8A-4147-A177-3AD203B41FA5}">
                      <a16:colId xmlns:a16="http://schemas.microsoft.com/office/drawing/2014/main" val="37001413"/>
                    </a:ext>
                  </a:extLst>
                </a:gridCol>
                <a:gridCol w="1622972">
                  <a:extLst>
                    <a:ext uri="{9D8B030D-6E8A-4147-A177-3AD203B41FA5}">
                      <a16:colId xmlns:a16="http://schemas.microsoft.com/office/drawing/2014/main" val="4113540671"/>
                    </a:ext>
                  </a:extLst>
                </a:gridCol>
                <a:gridCol w="1622972">
                  <a:extLst>
                    <a:ext uri="{9D8B030D-6E8A-4147-A177-3AD203B41FA5}">
                      <a16:colId xmlns:a16="http://schemas.microsoft.com/office/drawing/2014/main" val="3929077775"/>
                    </a:ext>
                  </a:extLst>
                </a:gridCol>
                <a:gridCol w="1622972">
                  <a:extLst>
                    <a:ext uri="{9D8B030D-6E8A-4147-A177-3AD203B41FA5}">
                      <a16:colId xmlns:a16="http://schemas.microsoft.com/office/drawing/2014/main" val="1450110609"/>
                    </a:ext>
                  </a:extLst>
                </a:gridCol>
              </a:tblGrid>
              <a:tr h="975360">
                <a:tc>
                  <a:txBody>
                    <a:bodyPr/>
                    <a:lstStyle/>
                    <a:p>
                      <a:pPr algn="ctr"/>
                      <a:endParaRPr lang="en-CA" sz="1900" b="1" dirty="0"/>
                    </a:p>
                  </a:txBody>
                  <a:tcPr marL="121920" marR="121920" marT="60960" marB="60960" anchor="ctr">
                    <a:solidFill>
                      <a:srgbClr val="C00000"/>
                    </a:solidFill>
                  </a:tcPr>
                </a:tc>
                <a:tc>
                  <a:txBody>
                    <a:bodyPr/>
                    <a:lstStyle/>
                    <a:p>
                      <a:pPr algn="ctr"/>
                      <a:r>
                        <a:rPr lang="en-US" sz="1900" dirty="0"/>
                        <a:t>LTM Gross Margin</a:t>
                      </a:r>
                      <a:endParaRPr lang="en-CA" sz="1900" b="1" dirty="0"/>
                    </a:p>
                  </a:txBody>
                  <a:tcPr marL="121920" marR="121920" marT="60960" marB="60960" anchor="ctr">
                    <a:solidFill>
                      <a:srgbClr val="C00000"/>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900" dirty="0"/>
                        <a:t>LTM EBIT Margin</a:t>
                      </a:r>
                      <a:endParaRPr lang="en-CA" sz="1900" b="1" dirty="0"/>
                    </a:p>
                  </a:txBody>
                  <a:tcPr marL="121920" marR="121920" marT="60960" marB="60960" anchor="ctr">
                    <a:solidFill>
                      <a:srgbClr val="C00000"/>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900" dirty="0"/>
                        <a:t>LTM Net Income Margin</a:t>
                      </a:r>
                      <a:endParaRPr lang="en-CA" sz="1900" b="1" dirty="0"/>
                    </a:p>
                  </a:txBody>
                  <a:tcPr marL="121920" marR="121920" marT="60960" marB="60960" anchor="ctr">
                    <a:solidFill>
                      <a:srgbClr val="C00000"/>
                    </a:solidFill>
                  </a:tcPr>
                </a:tc>
                <a:tc>
                  <a:txBody>
                    <a:bodyPr/>
                    <a:lstStyle/>
                    <a:p>
                      <a:pPr algn="ctr"/>
                      <a:r>
                        <a:rPr lang="en-US" sz="1900" b="1" dirty="0"/>
                        <a:t>LTM Net Income, 1Y Growth</a:t>
                      </a:r>
                      <a:endParaRPr lang="en-CA" sz="1900" b="1" dirty="0"/>
                    </a:p>
                  </a:txBody>
                  <a:tcPr marL="121920" marR="121920" marT="60960" marB="60960" anchor="ctr">
                    <a:solidFill>
                      <a:srgbClr val="C00000"/>
                    </a:solidFill>
                  </a:tcPr>
                </a:tc>
                <a:tc>
                  <a:txBody>
                    <a:bodyPr/>
                    <a:lstStyle/>
                    <a:p>
                      <a:pPr algn="ctr"/>
                      <a:r>
                        <a:rPr lang="en-US" sz="1900" dirty="0"/>
                        <a:t>LTM ROA</a:t>
                      </a:r>
                      <a:endParaRPr lang="en-CA" sz="1900" b="1" dirty="0"/>
                    </a:p>
                  </a:txBody>
                  <a:tcPr marL="121920" marR="121920" marT="60960" marB="60960" anchor="ctr">
                    <a:solidFill>
                      <a:srgbClr val="C00000"/>
                    </a:solidFill>
                  </a:tcPr>
                </a:tc>
                <a:tc>
                  <a:txBody>
                    <a:bodyPr/>
                    <a:lstStyle/>
                    <a:p>
                      <a:pPr algn="ctr"/>
                      <a:r>
                        <a:rPr lang="en-US" sz="1900" dirty="0"/>
                        <a:t>LTM ROE</a:t>
                      </a:r>
                      <a:endParaRPr lang="en-CA" sz="1900" b="1" dirty="0"/>
                    </a:p>
                  </a:txBody>
                  <a:tcPr marL="121920" marR="121920" marT="60960" marB="60960" anchor="ctr">
                    <a:solidFill>
                      <a:srgbClr val="C00000"/>
                    </a:solidFill>
                  </a:tcPr>
                </a:tc>
                <a:extLst>
                  <a:ext uri="{0D108BD9-81ED-4DB2-BD59-A6C34878D82A}">
                    <a16:rowId xmlns:a16="http://schemas.microsoft.com/office/drawing/2014/main" val="2535005197"/>
                  </a:ext>
                </a:extLst>
              </a:tr>
              <a:tr h="494453">
                <a:tc>
                  <a:txBody>
                    <a:bodyPr/>
                    <a:lstStyle/>
                    <a:p>
                      <a:r>
                        <a:rPr lang="en-US" sz="1900" dirty="0"/>
                        <a:t>DIS</a:t>
                      </a:r>
                      <a:endParaRPr lang="en-CA" sz="1900" dirty="0"/>
                    </a:p>
                  </a:txBody>
                  <a:tcPr marL="121920" marR="121920" marT="60960" marB="60960">
                    <a:solidFill>
                      <a:schemeClr val="bg1"/>
                    </a:solidFill>
                  </a:tcPr>
                </a:tc>
                <a:tc>
                  <a:txBody>
                    <a:bodyPr/>
                    <a:lstStyle/>
                    <a:p>
                      <a:r>
                        <a:rPr lang="en-US" sz="1900" dirty="0"/>
                        <a:t>5.8%</a:t>
                      </a:r>
                    </a:p>
                  </a:txBody>
                  <a:tcPr marL="121920" marR="121920" marT="60960" marB="60960">
                    <a:solidFill>
                      <a:schemeClr val="bg1"/>
                    </a:solidFill>
                  </a:tcPr>
                </a:tc>
                <a:tc>
                  <a:txBody>
                    <a:bodyPr/>
                    <a:lstStyle/>
                    <a:p>
                      <a:r>
                        <a:rPr lang="en-US" sz="1900" dirty="0"/>
                        <a:t>5.8%</a:t>
                      </a:r>
                      <a:endParaRPr lang="en-CA" sz="1900" dirty="0"/>
                    </a:p>
                  </a:txBody>
                  <a:tcPr marL="121920" marR="121920" marT="60960" marB="60960">
                    <a:solidFill>
                      <a:schemeClr val="bg1"/>
                    </a:solidFill>
                  </a:tcPr>
                </a:tc>
                <a:tc>
                  <a:txBody>
                    <a:bodyPr/>
                    <a:lstStyle/>
                    <a:p>
                      <a:r>
                        <a:rPr lang="en-US" sz="1900" dirty="0"/>
                        <a:t>(4.38%)</a:t>
                      </a:r>
                      <a:endParaRPr lang="en-CA" sz="1900" dirty="0"/>
                    </a:p>
                  </a:txBody>
                  <a:tcPr marL="121920" marR="121920" marT="60960" marB="60960">
                    <a:solidFill>
                      <a:schemeClr val="bg1"/>
                    </a:solidFill>
                  </a:tcPr>
                </a:tc>
                <a:tc>
                  <a:txBody>
                    <a:bodyPr/>
                    <a:lstStyle/>
                    <a:p>
                      <a:r>
                        <a:rPr lang="en-US" sz="1900" dirty="0"/>
                        <a:t>-</a:t>
                      </a:r>
                      <a:endParaRPr lang="en-CA" sz="1900" dirty="0"/>
                    </a:p>
                  </a:txBody>
                  <a:tcPr marL="121920" marR="121920" marT="60960" marB="60960">
                    <a:solidFill>
                      <a:schemeClr val="bg1"/>
                    </a:solidFill>
                  </a:tcPr>
                </a:tc>
                <a:tc>
                  <a:txBody>
                    <a:bodyPr/>
                    <a:lstStyle/>
                    <a:p>
                      <a:r>
                        <a:rPr lang="en-US" sz="1900" dirty="0"/>
                        <a:t>1.2%</a:t>
                      </a:r>
                      <a:endParaRPr lang="en-CA" sz="1900" dirty="0"/>
                    </a:p>
                  </a:txBody>
                  <a:tcPr marL="121920" marR="121920" marT="60960" marB="60960">
                    <a:solidFill>
                      <a:schemeClr val="bg1"/>
                    </a:solidFill>
                  </a:tcPr>
                </a:tc>
                <a:tc>
                  <a:txBody>
                    <a:bodyPr/>
                    <a:lstStyle/>
                    <a:p>
                      <a:r>
                        <a:rPr lang="en-US" sz="1900" dirty="0"/>
                        <a:t>(2.4%)</a:t>
                      </a:r>
                      <a:endParaRPr lang="en-CA" sz="1900" dirty="0"/>
                    </a:p>
                  </a:txBody>
                  <a:tcPr marL="121920" marR="121920" marT="60960" marB="60960">
                    <a:solidFill>
                      <a:schemeClr val="bg1"/>
                    </a:solidFill>
                  </a:tcPr>
                </a:tc>
                <a:extLst>
                  <a:ext uri="{0D108BD9-81ED-4DB2-BD59-A6C34878D82A}">
                    <a16:rowId xmlns:a16="http://schemas.microsoft.com/office/drawing/2014/main" val="3804741237"/>
                  </a:ext>
                </a:extLst>
              </a:tr>
              <a:tr h="494453">
                <a:tc>
                  <a:txBody>
                    <a:bodyPr/>
                    <a:lstStyle/>
                    <a:p>
                      <a:r>
                        <a:rPr lang="en-US" sz="1900" dirty="0"/>
                        <a:t>VIAC</a:t>
                      </a:r>
                      <a:endParaRPr lang="en-CA" sz="1900" dirty="0"/>
                    </a:p>
                  </a:txBody>
                  <a:tcPr marL="121920" marR="121920" marT="60960" marB="60960">
                    <a:solidFill>
                      <a:srgbClr val="FFD9D9"/>
                    </a:solidFill>
                  </a:tcPr>
                </a:tc>
                <a:tc>
                  <a:txBody>
                    <a:bodyPr/>
                    <a:lstStyle/>
                    <a:p>
                      <a:r>
                        <a:rPr lang="en-US" sz="1900" dirty="0"/>
                        <a:t>38.3%</a:t>
                      </a:r>
                      <a:endParaRPr lang="en-CA" sz="1900" dirty="0"/>
                    </a:p>
                  </a:txBody>
                  <a:tcPr marL="121920" marR="121920" marT="60960" marB="60960">
                    <a:solidFill>
                      <a:srgbClr val="FFD9D9"/>
                    </a:solidFill>
                  </a:tcPr>
                </a:tc>
                <a:tc>
                  <a:txBody>
                    <a:bodyPr/>
                    <a:lstStyle/>
                    <a:p>
                      <a:r>
                        <a:rPr lang="en-US" sz="1900" dirty="0"/>
                        <a:t>15.6%</a:t>
                      </a:r>
                      <a:endParaRPr lang="en-CA" sz="1900" dirty="0"/>
                    </a:p>
                  </a:txBody>
                  <a:tcPr marL="121920" marR="121920" marT="60960" marB="60960">
                    <a:solidFill>
                      <a:srgbClr val="FFD9D9"/>
                    </a:solidFill>
                  </a:tcPr>
                </a:tc>
                <a:tc>
                  <a:txBody>
                    <a:bodyPr/>
                    <a:lstStyle/>
                    <a:p>
                      <a:r>
                        <a:rPr lang="en-US" sz="1900" dirty="0"/>
                        <a:t>5.22%</a:t>
                      </a:r>
                      <a:endParaRPr lang="en-CA" sz="1900" dirty="0"/>
                    </a:p>
                  </a:txBody>
                  <a:tcPr marL="121920" marR="121920" marT="60960" marB="60960">
                    <a:solidFill>
                      <a:srgbClr val="FFD9D9"/>
                    </a:solidFill>
                  </a:tcPr>
                </a:tc>
                <a:tc>
                  <a:txBody>
                    <a:bodyPr/>
                    <a:lstStyle/>
                    <a:p>
                      <a:r>
                        <a:rPr lang="en-US" sz="1900" dirty="0"/>
                        <a:t>(75.92%)</a:t>
                      </a:r>
                      <a:endParaRPr lang="en-CA" sz="1900" dirty="0"/>
                    </a:p>
                  </a:txBody>
                  <a:tcPr marL="121920" marR="121920" marT="60960" marB="60960">
                    <a:solidFill>
                      <a:srgbClr val="FFD9D9"/>
                    </a:solidFill>
                  </a:tcPr>
                </a:tc>
                <a:tc>
                  <a:txBody>
                    <a:bodyPr/>
                    <a:lstStyle/>
                    <a:p>
                      <a:r>
                        <a:rPr lang="en-US" sz="1900" dirty="0"/>
                        <a:t>6.7%</a:t>
                      </a:r>
                      <a:endParaRPr lang="en-CA" sz="1900" dirty="0"/>
                    </a:p>
                  </a:txBody>
                  <a:tcPr marL="121920" marR="121920" marT="60960" marB="60960">
                    <a:solidFill>
                      <a:srgbClr val="FFD9D9"/>
                    </a:solidFill>
                  </a:tcPr>
                </a:tc>
                <a:tc>
                  <a:txBody>
                    <a:bodyPr/>
                    <a:lstStyle/>
                    <a:p>
                      <a:r>
                        <a:rPr lang="en-US" sz="1900" dirty="0"/>
                        <a:t>15.5%</a:t>
                      </a:r>
                      <a:endParaRPr lang="en-CA" sz="1900" dirty="0"/>
                    </a:p>
                  </a:txBody>
                  <a:tcPr marL="121920" marR="121920" marT="60960" marB="60960">
                    <a:solidFill>
                      <a:srgbClr val="FFD9D9"/>
                    </a:solidFill>
                  </a:tcPr>
                </a:tc>
                <a:extLst>
                  <a:ext uri="{0D108BD9-81ED-4DB2-BD59-A6C34878D82A}">
                    <a16:rowId xmlns:a16="http://schemas.microsoft.com/office/drawing/2014/main" val="2037708452"/>
                  </a:ext>
                </a:extLst>
              </a:tr>
              <a:tr h="494453">
                <a:tc>
                  <a:txBody>
                    <a:bodyPr/>
                    <a:lstStyle/>
                    <a:p>
                      <a:r>
                        <a:rPr lang="en-US" sz="1900" dirty="0"/>
                        <a:t>AMC</a:t>
                      </a:r>
                      <a:endParaRPr lang="en-CA" sz="1900" dirty="0"/>
                    </a:p>
                  </a:txBody>
                  <a:tcPr marL="121920" marR="121920" marT="60960" marB="60960">
                    <a:solidFill>
                      <a:schemeClr val="bg1"/>
                    </a:solidFill>
                  </a:tcPr>
                </a:tc>
                <a:tc>
                  <a:txBody>
                    <a:bodyPr/>
                    <a:lstStyle/>
                    <a:p>
                      <a:r>
                        <a:rPr lang="en-US" sz="1900" dirty="0"/>
                        <a:t>53%</a:t>
                      </a:r>
                      <a:endParaRPr lang="en-CA" sz="1900" dirty="0"/>
                    </a:p>
                  </a:txBody>
                  <a:tcPr marL="121920" marR="121920" marT="60960" marB="60960">
                    <a:solidFill>
                      <a:schemeClr val="bg1"/>
                    </a:solidFill>
                  </a:tcPr>
                </a:tc>
                <a:tc>
                  <a:txBody>
                    <a:bodyPr/>
                    <a:lstStyle/>
                    <a:p>
                      <a:r>
                        <a:rPr lang="en-US" sz="1900"/>
                        <a:t>25.8%</a:t>
                      </a:r>
                      <a:endParaRPr lang="en-CA" sz="1900" dirty="0"/>
                    </a:p>
                  </a:txBody>
                  <a:tcPr marL="121920" marR="121920" marT="60960" marB="60960">
                    <a:solidFill>
                      <a:schemeClr val="bg1"/>
                    </a:solidFill>
                  </a:tcPr>
                </a:tc>
                <a:tc>
                  <a:txBody>
                    <a:bodyPr/>
                    <a:lstStyle/>
                    <a:p>
                      <a:r>
                        <a:rPr lang="en-US" sz="1900" dirty="0"/>
                        <a:t>4.85%</a:t>
                      </a:r>
                      <a:endParaRPr lang="en-CA" sz="1900" dirty="0"/>
                    </a:p>
                  </a:txBody>
                  <a:tcPr marL="121920" marR="121920" marT="60960" marB="60960">
                    <a:solidFill>
                      <a:schemeClr val="bg1"/>
                    </a:solidFill>
                  </a:tcPr>
                </a:tc>
                <a:tc>
                  <a:txBody>
                    <a:bodyPr/>
                    <a:lstStyle/>
                    <a:p>
                      <a:r>
                        <a:rPr lang="en-US" sz="1900" dirty="0"/>
                        <a:t>(70.35%)</a:t>
                      </a:r>
                      <a:endParaRPr lang="en-CA" sz="1900" dirty="0"/>
                    </a:p>
                  </a:txBody>
                  <a:tcPr marL="121920" marR="121920" marT="60960" marB="60960">
                    <a:solidFill>
                      <a:schemeClr val="bg1"/>
                    </a:solidFill>
                  </a:tcPr>
                </a:tc>
                <a:tc>
                  <a:txBody>
                    <a:bodyPr/>
                    <a:lstStyle/>
                    <a:p>
                      <a:r>
                        <a:rPr lang="en-US" sz="1900" dirty="0"/>
                        <a:t>8.3%</a:t>
                      </a:r>
                      <a:endParaRPr lang="en-CA" sz="1900" dirty="0"/>
                    </a:p>
                  </a:txBody>
                  <a:tcPr marL="121920" marR="121920" marT="60960" marB="60960">
                    <a:solidFill>
                      <a:schemeClr val="bg1"/>
                    </a:solidFill>
                  </a:tcPr>
                </a:tc>
                <a:tc>
                  <a:txBody>
                    <a:bodyPr/>
                    <a:lstStyle/>
                    <a:p>
                      <a:r>
                        <a:rPr lang="en-US" sz="1900" dirty="0"/>
                        <a:t>15.6%</a:t>
                      </a:r>
                      <a:endParaRPr lang="en-CA" sz="1900" dirty="0"/>
                    </a:p>
                  </a:txBody>
                  <a:tcPr marL="121920" marR="121920" marT="60960" marB="60960">
                    <a:solidFill>
                      <a:schemeClr val="bg1"/>
                    </a:solidFill>
                  </a:tcPr>
                </a:tc>
                <a:extLst>
                  <a:ext uri="{0D108BD9-81ED-4DB2-BD59-A6C34878D82A}">
                    <a16:rowId xmlns:a16="http://schemas.microsoft.com/office/drawing/2014/main" val="3253931883"/>
                  </a:ext>
                </a:extLst>
              </a:tr>
              <a:tr h="494453">
                <a:tc>
                  <a:txBody>
                    <a:bodyPr/>
                    <a:lstStyle/>
                    <a:p>
                      <a:r>
                        <a:rPr lang="en-US" sz="1900" dirty="0"/>
                        <a:t>Mean</a:t>
                      </a:r>
                      <a:endParaRPr lang="en-CA" sz="1900" dirty="0"/>
                    </a:p>
                  </a:txBody>
                  <a:tcPr marL="121920" marR="121920" marT="60960" marB="60960">
                    <a:solidFill>
                      <a:srgbClr val="FFD9D9"/>
                    </a:solidFill>
                  </a:tcPr>
                </a:tc>
                <a:tc>
                  <a:txBody>
                    <a:bodyPr/>
                    <a:lstStyle/>
                    <a:p>
                      <a:r>
                        <a:rPr lang="en-US" sz="1900" dirty="0"/>
                        <a:t>32.4%</a:t>
                      </a:r>
                      <a:endParaRPr lang="en-CA" sz="1900" dirty="0"/>
                    </a:p>
                  </a:txBody>
                  <a:tcPr marL="121920" marR="121920" marT="60960" marB="60960">
                    <a:solidFill>
                      <a:srgbClr val="FFD9D9"/>
                    </a:solidFill>
                  </a:tcPr>
                </a:tc>
                <a:tc>
                  <a:txBody>
                    <a:bodyPr/>
                    <a:lstStyle/>
                    <a:p>
                      <a:r>
                        <a:rPr lang="en-US" sz="1900" dirty="0"/>
                        <a:t>15.7%</a:t>
                      </a:r>
                      <a:endParaRPr lang="en-CA" sz="1900" dirty="0"/>
                    </a:p>
                  </a:txBody>
                  <a:tcPr marL="121920" marR="121920" marT="60960" marB="60960">
                    <a:solidFill>
                      <a:srgbClr val="FFD9D9"/>
                    </a:solidFill>
                  </a:tcPr>
                </a:tc>
                <a:tc>
                  <a:txBody>
                    <a:bodyPr/>
                    <a:lstStyle/>
                    <a:p>
                      <a:r>
                        <a:rPr lang="en-US" sz="1900" dirty="0"/>
                        <a:t>1.90%</a:t>
                      </a:r>
                      <a:endParaRPr lang="en-CA" sz="1900" dirty="0"/>
                    </a:p>
                  </a:txBody>
                  <a:tcPr marL="121920" marR="121920" marT="60960" marB="60960">
                    <a:solidFill>
                      <a:srgbClr val="FFD9D9"/>
                    </a:solidFill>
                  </a:tcPr>
                </a:tc>
                <a:tc>
                  <a:txBody>
                    <a:bodyPr/>
                    <a:lstStyle/>
                    <a:p>
                      <a:r>
                        <a:rPr lang="en-US" sz="1900" dirty="0"/>
                        <a:t>(73.13%)</a:t>
                      </a:r>
                      <a:endParaRPr lang="en-CA" sz="1900" dirty="0"/>
                    </a:p>
                  </a:txBody>
                  <a:tcPr marL="121920" marR="121920" marT="60960" marB="60960">
                    <a:solidFill>
                      <a:srgbClr val="FFD9D9"/>
                    </a:solidFill>
                  </a:tcPr>
                </a:tc>
                <a:tc>
                  <a:txBody>
                    <a:bodyPr/>
                    <a:lstStyle/>
                    <a:p>
                      <a:r>
                        <a:rPr lang="en-US" sz="1900" dirty="0"/>
                        <a:t>5.4%</a:t>
                      </a:r>
                      <a:endParaRPr lang="en-CA" sz="1900" dirty="0"/>
                    </a:p>
                  </a:txBody>
                  <a:tcPr marL="121920" marR="121920" marT="60960" marB="60960">
                    <a:solidFill>
                      <a:srgbClr val="FFD9D9"/>
                    </a:solidFill>
                  </a:tcPr>
                </a:tc>
                <a:tc>
                  <a:txBody>
                    <a:bodyPr/>
                    <a:lstStyle/>
                    <a:p>
                      <a:r>
                        <a:rPr lang="en-US" sz="1900" dirty="0"/>
                        <a:t>9.5%</a:t>
                      </a:r>
                      <a:endParaRPr lang="en-CA" sz="1900" dirty="0"/>
                    </a:p>
                  </a:txBody>
                  <a:tcPr marL="121920" marR="121920" marT="60960" marB="60960">
                    <a:solidFill>
                      <a:srgbClr val="FFD9D9"/>
                    </a:solidFill>
                  </a:tcPr>
                </a:tc>
                <a:extLst>
                  <a:ext uri="{0D108BD9-81ED-4DB2-BD59-A6C34878D82A}">
                    <a16:rowId xmlns:a16="http://schemas.microsoft.com/office/drawing/2014/main" val="3898878520"/>
                  </a:ext>
                </a:extLst>
              </a:tr>
              <a:tr h="494453">
                <a:tc>
                  <a:txBody>
                    <a:bodyPr/>
                    <a:lstStyle/>
                    <a:p>
                      <a:r>
                        <a:rPr lang="en-US" sz="1900" b="1" dirty="0"/>
                        <a:t>NFLX</a:t>
                      </a:r>
                      <a:endParaRPr lang="en-CA" sz="1900" b="1" dirty="0"/>
                    </a:p>
                  </a:txBody>
                  <a:tcPr marL="121920" marR="121920" marT="60960" marB="60960">
                    <a:solidFill>
                      <a:schemeClr val="bg1"/>
                    </a:solidFill>
                  </a:tcPr>
                </a:tc>
                <a:tc>
                  <a:txBody>
                    <a:bodyPr/>
                    <a:lstStyle/>
                    <a:p>
                      <a:r>
                        <a:rPr lang="en-US" sz="1900" b="1" dirty="0"/>
                        <a:t>38.8%</a:t>
                      </a:r>
                      <a:endParaRPr lang="en-CA" sz="1900" b="1" dirty="0"/>
                    </a:p>
                  </a:txBody>
                  <a:tcPr marL="121920" marR="121920" marT="60960" marB="60960">
                    <a:solidFill>
                      <a:schemeClr val="bg1"/>
                    </a:solidFill>
                  </a:tcPr>
                </a:tc>
                <a:tc>
                  <a:txBody>
                    <a:bodyPr/>
                    <a:lstStyle/>
                    <a:p>
                      <a:r>
                        <a:rPr lang="en-US" sz="1900" b="1" dirty="0"/>
                        <a:t>17.2%</a:t>
                      </a:r>
                      <a:endParaRPr lang="en-CA" sz="1900" b="1" dirty="0"/>
                    </a:p>
                  </a:txBody>
                  <a:tcPr marL="121920" marR="121920" marT="60960" marB="60960">
                    <a:solidFill>
                      <a:schemeClr val="bg1"/>
                    </a:solidFill>
                  </a:tcPr>
                </a:tc>
                <a:tc>
                  <a:txBody>
                    <a:bodyPr/>
                    <a:lstStyle/>
                    <a:p>
                      <a:r>
                        <a:rPr lang="en-US" sz="1900" b="1" dirty="0"/>
                        <a:t>11.78%</a:t>
                      </a:r>
                      <a:endParaRPr lang="en-CA" sz="1900" b="1" dirty="0"/>
                    </a:p>
                  </a:txBody>
                  <a:tcPr marL="121920" marR="121920" marT="60960" marB="60960">
                    <a:solidFill>
                      <a:schemeClr val="bg1"/>
                    </a:solidFill>
                  </a:tcPr>
                </a:tc>
                <a:tc>
                  <a:txBody>
                    <a:bodyPr/>
                    <a:lstStyle/>
                    <a:p>
                      <a:r>
                        <a:rPr lang="en-US" sz="1900" b="1" dirty="0"/>
                        <a:t>98.48%</a:t>
                      </a:r>
                      <a:endParaRPr lang="en-CA" sz="1900" b="1" dirty="0"/>
                    </a:p>
                  </a:txBody>
                  <a:tcPr marL="121920" marR="121920" marT="60960" marB="60960">
                    <a:solidFill>
                      <a:schemeClr val="bg1"/>
                    </a:solidFill>
                  </a:tcPr>
                </a:tc>
                <a:tc>
                  <a:txBody>
                    <a:bodyPr/>
                    <a:lstStyle/>
                    <a:p>
                      <a:r>
                        <a:rPr lang="en-US" sz="1900" b="1" dirty="0"/>
                        <a:t>7.3%</a:t>
                      </a:r>
                      <a:endParaRPr lang="en-CA" sz="1900" b="1" dirty="0"/>
                    </a:p>
                  </a:txBody>
                  <a:tcPr marL="121920" marR="121920" marT="60960" marB="60960">
                    <a:solidFill>
                      <a:schemeClr val="bg1"/>
                    </a:solidFill>
                  </a:tcPr>
                </a:tc>
                <a:tc>
                  <a:txBody>
                    <a:bodyPr/>
                    <a:lstStyle/>
                    <a:p>
                      <a:r>
                        <a:rPr lang="en-US" sz="1900" b="1" dirty="0"/>
                        <a:t>32.6%</a:t>
                      </a:r>
                      <a:endParaRPr lang="en-CA" sz="1900" b="1" dirty="0"/>
                    </a:p>
                  </a:txBody>
                  <a:tcPr marL="121920" marR="121920" marT="60960" marB="60960">
                    <a:solidFill>
                      <a:schemeClr val="bg1"/>
                    </a:solidFill>
                  </a:tcPr>
                </a:tc>
                <a:extLst>
                  <a:ext uri="{0D108BD9-81ED-4DB2-BD59-A6C34878D82A}">
                    <a16:rowId xmlns:a16="http://schemas.microsoft.com/office/drawing/2014/main" val="1043463282"/>
                  </a:ext>
                </a:extLst>
              </a:tr>
            </a:tbl>
          </a:graphicData>
        </a:graphic>
      </p:graphicFrame>
    </p:spTree>
    <p:extLst>
      <p:ext uri="{BB962C8B-B14F-4D97-AF65-F5344CB8AC3E}">
        <p14:creationId xmlns:p14="http://schemas.microsoft.com/office/powerpoint/2010/main" val="17837214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7"/>
          <p:cNvSpPr txBox="1"/>
          <p:nvPr/>
        </p:nvSpPr>
        <p:spPr>
          <a:xfrm>
            <a:off x="311700" y="297200"/>
            <a:ext cx="11608800" cy="8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CA" sz="2500" b="1"/>
              <a:t>History: Present</a:t>
            </a:r>
            <a:endParaRPr sz="2500" b="0" i="0" u="none" strike="noStrike" cap="none">
              <a:solidFill>
                <a:srgbClr val="000000"/>
              </a:solidFill>
              <a:latin typeface="Arial"/>
              <a:ea typeface="Arial"/>
              <a:cs typeface="Arial"/>
              <a:sym typeface="Arial"/>
            </a:endParaRPr>
          </a:p>
        </p:txBody>
      </p:sp>
      <p:cxnSp>
        <p:nvCxnSpPr>
          <p:cNvPr id="165" name="Google Shape;165;p7"/>
          <p:cNvCxnSpPr>
            <a:stCxn id="164" idx="1"/>
          </p:cNvCxnSpPr>
          <p:nvPr/>
        </p:nvCxnSpPr>
        <p:spPr>
          <a:xfrm>
            <a:off x="311700" y="744800"/>
            <a:ext cx="11608800" cy="21900"/>
          </a:xfrm>
          <a:prstGeom prst="straightConnector1">
            <a:avLst/>
          </a:prstGeom>
          <a:noFill/>
          <a:ln w="9525" cap="flat" cmpd="sng">
            <a:solidFill>
              <a:srgbClr val="595959"/>
            </a:solidFill>
            <a:prstDash val="solid"/>
            <a:round/>
            <a:headEnd type="none" w="sm" len="sm"/>
            <a:tailEnd type="none" w="sm" len="sm"/>
          </a:ln>
        </p:spPr>
      </p:cxnSp>
      <p:sp>
        <p:nvSpPr>
          <p:cNvPr id="166" name="Google Shape;166;p7"/>
          <p:cNvSpPr/>
          <p:nvPr/>
        </p:nvSpPr>
        <p:spPr>
          <a:xfrm>
            <a:off x="0" y="6198750"/>
            <a:ext cx="12192000" cy="659100"/>
          </a:xfrm>
          <a:prstGeom prst="rect">
            <a:avLst/>
          </a:prstGeom>
          <a:solidFill>
            <a:srgbClr val="6666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67;p7"/>
          <p:cNvSpPr/>
          <p:nvPr/>
        </p:nvSpPr>
        <p:spPr>
          <a:xfrm>
            <a:off x="707347"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CA" sz="700" b="1">
                <a:solidFill>
                  <a:srgbClr val="FFFFFF"/>
                </a:solidFill>
              </a:rPr>
              <a:t>	</a:t>
            </a:r>
            <a:r>
              <a:rPr lang="en-CA" sz="700" b="1"/>
              <a:t>Agenda</a:t>
            </a:r>
            <a:endParaRPr sz="700" b="1" i="0" u="none" strike="noStrike" cap="none">
              <a:latin typeface="Arial"/>
              <a:ea typeface="Arial"/>
              <a:cs typeface="Arial"/>
              <a:sym typeface="Arial"/>
            </a:endParaRPr>
          </a:p>
        </p:txBody>
      </p:sp>
      <p:sp>
        <p:nvSpPr>
          <p:cNvPr id="168" name="Google Shape;168;p7"/>
          <p:cNvSpPr/>
          <p:nvPr/>
        </p:nvSpPr>
        <p:spPr>
          <a:xfrm>
            <a:off x="2845560" y="6303150"/>
            <a:ext cx="2015700" cy="450300"/>
          </a:xfrm>
          <a:prstGeom prst="chevron">
            <a:avLst>
              <a:gd name="adj" fmla="val 50000"/>
            </a:avLst>
          </a:prstGeom>
          <a:solidFill>
            <a:srgbClr val="CC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CA" sz="700" b="1"/>
              <a:t>	</a:t>
            </a:r>
            <a:r>
              <a:rPr lang="en-CA" sz="700" b="1">
                <a:solidFill>
                  <a:srgbClr val="FFFFFF"/>
                </a:solidFill>
              </a:rPr>
              <a:t>History</a:t>
            </a:r>
            <a:endParaRPr sz="700" b="1" i="0" u="none" strike="noStrike" cap="none">
              <a:solidFill>
                <a:srgbClr val="FFFFFF"/>
              </a:solidFill>
              <a:latin typeface="Arial"/>
              <a:ea typeface="Arial"/>
              <a:cs typeface="Arial"/>
              <a:sym typeface="Arial"/>
            </a:endParaRPr>
          </a:p>
        </p:txBody>
      </p:sp>
      <p:sp>
        <p:nvSpPr>
          <p:cNvPr id="169" name="Google Shape;169;p7"/>
          <p:cNvSpPr/>
          <p:nvPr/>
        </p:nvSpPr>
        <p:spPr>
          <a:xfrm>
            <a:off x="9235947" y="6303150"/>
            <a:ext cx="2015700" cy="450300"/>
          </a:xfrm>
          <a:prstGeom prst="chevron">
            <a:avLst>
              <a:gd name="adj" fmla="val 50000"/>
            </a:avLst>
          </a:prstGeom>
          <a:solidFill>
            <a:srgbClr val="EEEEE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CA" sz="700" b="1"/>
              <a:t>Trends</a:t>
            </a:r>
            <a:endParaRPr sz="700" b="1" i="0" u="none" strike="noStrike" cap="none">
              <a:solidFill>
                <a:srgbClr val="000000"/>
              </a:solidFill>
              <a:latin typeface="Arial"/>
              <a:ea typeface="Arial"/>
              <a:cs typeface="Arial"/>
              <a:sym typeface="Arial"/>
            </a:endParaRPr>
          </a:p>
        </p:txBody>
      </p:sp>
      <p:sp>
        <p:nvSpPr>
          <p:cNvPr id="170" name="Google Shape;170;p7"/>
          <p:cNvSpPr/>
          <p:nvPr/>
        </p:nvSpPr>
        <p:spPr>
          <a:xfrm>
            <a:off x="7121978"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CA" sz="700" b="1"/>
              <a:t>Business Model Overviews</a:t>
            </a:r>
            <a:endParaRPr sz="700" b="1" i="0" u="none" strike="noStrike" cap="none">
              <a:solidFill>
                <a:srgbClr val="000000"/>
              </a:solidFill>
              <a:latin typeface="Arial"/>
              <a:ea typeface="Arial"/>
              <a:cs typeface="Arial"/>
              <a:sym typeface="Arial"/>
            </a:endParaRPr>
          </a:p>
        </p:txBody>
      </p:sp>
      <p:sp>
        <p:nvSpPr>
          <p:cNvPr id="171" name="Google Shape;171;p7"/>
          <p:cNvSpPr/>
          <p:nvPr/>
        </p:nvSpPr>
        <p:spPr>
          <a:xfrm>
            <a:off x="4983772" y="6303150"/>
            <a:ext cx="2015700" cy="450300"/>
          </a:xfrm>
          <a:prstGeom prst="chevron">
            <a:avLst>
              <a:gd name="adj" fmla="val 50000"/>
            </a:avLst>
          </a:prstGeom>
          <a:solidFill>
            <a:srgbClr val="EEEEE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700"/>
              <a:buFont typeface="Arial"/>
              <a:buNone/>
            </a:pPr>
            <a:r>
              <a:rPr lang="en-CA" sz="700" b="1" dirty="0"/>
              <a:t>Industry Overview</a:t>
            </a:r>
            <a:endParaRPr sz="700" b="1" i="0" u="none" strike="noStrike" cap="none" dirty="0">
              <a:solidFill>
                <a:srgbClr val="000000"/>
              </a:solidFill>
              <a:latin typeface="Arial"/>
              <a:ea typeface="Arial"/>
              <a:cs typeface="Arial"/>
              <a:sym typeface="Arial"/>
            </a:endParaRPr>
          </a:p>
        </p:txBody>
      </p:sp>
      <p:sp>
        <p:nvSpPr>
          <p:cNvPr id="172" name="Google Shape;172;p7"/>
          <p:cNvSpPr/>
          <p:nvPr/>
        </p:nvSpPr>
        <p:spPr>
          <a:xfrm>
            <a:off x="707350" y="1192400"/>
            <a:ext cx="10544400" cy="4669500"/>
          </a:xfrm>
          <a:prstGeom prst="rect">
            <a:avLst/>
          </a:prstGeom>
          <a:solidFill>
            <a:schemeClr val="lt2"/>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228600" lvl="0" indent="0" algn="l" rtl="0">
              <a:lnSpc>
                <a:spcPct val="115000"/>
              </a:lnSpc>
              <a:spcBef>
                <a:spcPts val="0"/>
              </a:spcBef>
              <a:spcAft>
                <a:spcPts val="0"/>
              </a:spcAft>
              <a:buNone/>
            </a:pPr>
            <a:endParaRPr sz="2800">
              <a:solidFill>
                <a:schemeClr val="dk1"/>
              </a:solidFill>
            </a:endParaRPr>
          </a:p>
          <a:p>
            <a:pPr marL="457200" lvl="0" indent="-406400" algn="l" rtl="0">
              <a:lnSpc>
                <a:spcPct val="115000"/>
              </a:lnSpc>
              <a:spcBef>
                <a:spcPts val="0"/>
              </a:spcBef>
              <a:spcAft>
                <a:spcPts val="0"/>
              </a:spcAft>
              <a:buClr>
                <a:schemeClr val="dk1"/>
              </a:buClr>
              <a:buSzPts val="2800"/>
              <a:buChar char="●"/>
            </a:pPr>
            <a:r>
              <a:rPr lang="en-CA" sz="2800">
                <a:solidFill>
                  <a:schemeClr val="dk1"/>
                </a:solidFill>
              </a:rPr>
              <a:t>Rise of the independent film</a:t>
            </a:r>
            <a:endParaRPr sz="2800">
              <a:solidFill>
                <a:schemeClr val="dk1"/>
              </a:solidFill>
            </a:endParaRPr>
          </a:p>
          <a:p>
            <a:pPr marL="457200" lvl="0" indent="-406400" algn="l" rtl="0">
              <a:lnSpc>
                <a:spcPct val="115000"/>
              </a:lnSpc>
              <a:spcBef>
                <a:spcPts val="0"/>
              </a:spcBef>
              <a:spcAft>
                <a:spcPts val="0"/>
              </a:spcAft>
              <a:buClr>
                <a:schemeClr val="dk1"/>
              </a:buClr>
              <a:buSzPts val="2800"/>
              <a:buChar char="●"/>
            </a:pPr>
            <a:r>
              <a:rPr lang="en-CA" sz="2800">
                <a:solidFill>
                  <a:schemeClr val="dk1"/>
                </a:solidFill>
              </a:rPr>
              <a:t>Improved special effects and immersive technologies (Sound, 3D, etc)</a:t>
            </a:r>
            <a:endParaRPr sz="2800">
              <a:solidFill>
                <a:schemeClr val="dk1"/>
              </a:solidFill>
            </a:endParaRPr>
          </a:p>
          <a:p>
            <a:pPr marL="457200" lvl="0" indent="-406400" algn="l" rtl="0">
              <a:lnSpc>
                <a:spcPct val="115000"/>
              </a:lnSpc>
              <a:spcBef>
                <a:spcPts val="0"/>
              </a:spcBef>
              <a:spcAft>
                <a:spcPts val="0"/>
              </a:spcAft>
              <a:buClr>
                <a:schemeClr val="dk1"/>
              </a:buClr>
              <a:buSzPts val="2800"/>
              <a:buChar char="●"/>
            </a:pPr>
            <a:r>
              <a:rPr lang="en-CA" sz="2800">
                <a:solidFill>
                  <a:schemeClr val="dk1"/>
                </a:solidFill>
              </a:rPr>
              <a:t>Rise of home video </a:t>
            </a:r>
            <a:endParaRPr sz="2800">
              <a:solidFill>
                <a:schemeClr val="dk1"/>
              </a:solidFill>
            </a:endParaRPr>
          </a:p>
          <a:p>
            <a:pPr marL="457200" lvl="0" indent="-406400" algn="l" rtl="0">
              <a:lnSpc>
                <a:spcPct val="115000"/>
              </a:lnSpc>
              <a:spcBef>
                <a:spcPts val="0"/>
              </a:spcBef>
              <a:spcAft>
                <a:spcPts val="0"/>
              </a:spcAft>
              <a:buClr>
                <a:schemeClr val="dk1"/>
              </a:buClr>
              <a:buSzPts val="2800"/>
              <a:buChar char="●"/>
            </a:pPr>
            <a:r>
              <a:rPr lang="en-CA" sz="2800">
                <a:solidFill>
                  <a:schemeClr val="dk1"/>
                </a:solidFill>
              </a:rPr>
              <a:t>Rise of Over-The-Top Video (OTT)</a:t>
            </a:r>
            <a:endParaRPr sz="2800">
              <a:solidFill>
                <a:schemeClr val="dk1"/>
              </a:solidFill>
            </a:endParaRPr>
          </a:p>
          <a:p>
            <a:pPr marL="228600" lvl="0" indent="-50800" algn="l" rtl="0">
              <a:lnSpc>
                <a:spcPct val="90000"/>
              </a:lnSpc>
              <a:spcBef>
                <a:spcPts val="1000"/>
              </a:spcBef>
              <a:spcAft>
                <a:spcPts val="0"/>
              </a:spcAft>
              <a:buClr>
                <a:schemeClr val="dk1"/>
              </a:buClr>
              <a:buSzPts val="2800"/>
              <a:buFont typeface="Arial"/>
              <a:buNone/>
            </a:pPr>
            <a:endParaRPr sz="2800">
              <a:solidFill>
                <a:schemeClr val="dk1"/>
              </a:solidFill>
            </a:endParaRPr>
          </a:p>
          <a:p>
            <a:pPr marL="228600" lvl="0" indent="0" algn="l" rtl="0">
              <a:lnSpc>
                <a:spcPct val="90000"/>
              </a:lnSpc>
              <a:spcBef>
                <a:spcPts val="1000"/>
              </a:spcBef>
              <a:spcAft>
                <a:spcPts val="0"/>
              </a:spcAft>
              <a:buNone/>
            </a:pPr>
            <a:endParaRPr sz="2800">
              <a:solidFill>
                <a:schemeClr val="dk1"/>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31" name="Google Shape;131;p19"/>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r>
              <a:rPr lang="en-US" sz="2667" b="1" dirty="0">
                <a:latin typeface="+mj-lt"/>
                <a:cs typeface="Times New Roman"/>
                <a:sym typeface="Times New Roman"/>
              </a:rPr>
              <a:t>Trading Multiple Comps</a:t>
            </a:r>
            <a:endParaRPr sz="2667" dirty="0">
              <a:latin typeface="+mj-lt"/>
            </a:endParaRPr>
          </a:p>
        </p:txBody>
      </p:sp>
      <p:cxnSp>
        <p:nvCxnSpPr>
          <p:cNvPr id="132" name="Google Shape;132;p19"/>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sp>
        <p:nvSpPr>
          <p:cNvPr id="14" name="Google Shape;82;p17">
            <a:extLst>
              <a:ext uri="{FF2B5EF4-FFF2-40B4-BE49-F238E27FC236}">
                <a16:creationId xmlns:a16="http://schemas.microsoft.com/office/drawing/2014/main" id="{FB4D7F83-2115-4033-A83F-570C9156A69D}"/>
              </a:ext>
            </a:extLst>
          </p:cNvPr>
          <p:cNvSpPr/>
          <p:nvPr/>
        </p:nvSpPr>
        <p:spPr>
          <a:xfrm>
            <a:off x="0" y="6482300"/>
            <a:ext cx="12192000" cy="375600"/>
          </a:xfrm>
          <a:prstGeom prst="rect">
            <a:avLst/>
          </a:prstGeom>
          <a:solidFill>
            <a:srgbClr val="BF3136"/>
          </a:solidFill>
          <a:ln>
            <a:noFill/>
          </a:ln>
        </p:spPr>
        <p:txBody>
          <a:bodyPr spcFirstLastPara="1" wrap="square" lIns="121900" tIns="121900" rIns="121900" bIns="121900" anchor="ctr" anchorCtr="0">
            <a:noAutofit/>
          </a:bodyPr>
          <a:lstStyle/>
          <a:p>
            <a:endParaRPr sz="1867">
              <a:latin typeface="+mj-lt"/>
            </a:endParaRPr>
          </a:p>
        </p:txBody>
      </p:sp>
      <p:sp>
        <p:nvSpPr>
          <p:cNvPr id="15" name="Google Shape;83;p17">
            <a:extLst>
              <a:ext uri="{FF2B5EF4-FFF2-40B4-BE49-F238E27FC236}">
                <a16:creationId xmlns:a16="http://schemas.microsoft.com/office/drawing/2014/main" id="{F43937FD-E2DF-4A88-B778-B6C939C3F15E}"/>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solidFill>
                  <a:schemeClr val="tx1"/>
                </a:solidFill>
                <a:latin typeface="+mj-lt"/>
              </a:rPr>
              <a:t>O</a:t>
            </a:r>
            <a:r>
              <a:rPr lang="en-CA" sz="933" b="1" dirty="0" err="1">
                <a:solidFill>
                  <a:schemeClr val="tx1"/>
                </a:solidFill>
                <a:latin typeface="+mj-lt"/>
              </a:rPr>
              <a:t>verview</a:t>
            </a:r>
            <a:endParaRPr sz="933" b="1" dirty="0">
              <a:solidFill>
                <a:schemeClr val="tx1"/>
              </a:solidFill>
              <a:latin typeface="+mj-lt"/>
            </a:endParaRPr>
          </a:p>
        </p:txBody>
      </p:sp>
      <p:sp>
        <p:nvSpPr>
          <p:cNvPr id="16" name="Google Shape;84;p17">
            <a:extLst>
              <a:ext uri="{FF2B5EF4-FFF2-40B4-BE49-F238E27FC236}">
                <a16:creationId xmlns:a16="http://schemas.microsoft.com/office/drawing/2014/main" id="{752B922B-051E-429E-AD8F-E37336BA7D10}"/>
              </a:ext>
            </a:extLst>
          </p:cNvPr>
          <p:cNvSpPr/>
          <p:nvPr/>
        </p:nvSpPr>
        <p:spPr>
          <a:xfrm>
            <a:off x="22048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latin typeface="+mj-lt"/>
              </a:rPr>
              <a:t>S</a:t>
            </a:r>
            <a:r>
              <a:rPr lang="en-CA" sz="933" b="1" dirty="0">
                <a:latin typeface="+mj-lt"/>
              </a:rPr>
              <a:t>tock Performance</a:t>
            </a:r>
            <a:endParaRPr sz="933" b="1" dirty="0">
              <a:latin typeface="+mj-lt"/>
            </a:endParaRPr>
          </a:p>
        </p:txBody>
      </p:sp>
      <p:sp>
        <p:nvSpPr>
          <p:cNvPr id="17" name="Google Shape;85;p17">
            <a:extLst>
              <a:ext uri="{FF2B5EF4-FFF2-40B4-BE49-F238E27FC236}">
                <a16:creationId xmlns:a16="http://schemas.microsoft.com/office/drawing/2014/main" id="{F4D2EDAE-EE86-4353-8A71-C517AE2EEFB8}"/>
              </a:ext>
            </a:extLst>
          </p:cNvPr>
          <p:cNvSpPr/>
          <p:nvPr/>
        </p:nvSpPr>
        <p:spPr>
          <a:xfrm>
            <a:off x="52672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Strategy</a:t>
            </a:r>
            <a:endParaRPr sz="933" b="1" dirty="0">
              <a:latin typeface="+mj-lt"/>
            </a:endParaRPr>
          </a:p>
        </p:txBody>
      </p:sp>
      <p:sp>
        <p:nvSpPr>
          <p:cNvPr id="18" name="Google Shape;86;p17">
            <a:extLst>
              <a:ext uri="{FF2B5EF4-FFF2-40B4-BE49-F238E27FC236}">
                <a16:creationId xmlns:a16="http://schemas.microsoft.com/office/drawing/2014/main" id="{31E6A123-687F-4217-9FEF-4C489DEF97A8}"/>
              </a:ext>
            </a:extLst>
          </p:cNvPr>
          <p:cNvSpPr/>
          <p:nvPr/>
        </p:nvSpPr>
        <p:spPr>
          <a:xfrm>
            <a:off x="67984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Leadership Team</a:t>
            </a:r>
            <a:endParaRPr sz="933" b="1" dirty="0">
              <a:latin typeface="+mj-lt"/>
            </a:endParaRPr>
          </a:p>
        </p:txBody>
      </p:sp>
      <p:sp>
        <p:nvSpPr>
          <p:cNvPr id="19" name="Google Shape;87;p17">
            <a:extLst>
              <a:ext uri="{FF2B5EF4-FFF2-40B4-BE49-F238E27FC236}">
                <a16:creationId xmlns:a16="http://schemas.microsoft.com/office/drawing/2014/main" id="{017D3C10-6644-4D89-A26B-CE7E5E3BF1D7}"/>
              </a:ext>
            </a:extLst>
          </p:cNvPr>
          <p:cNvSpPr/>
          <p:nvPr/>
        </p:nvSpPr>
        <p:spPr>
          <a:xfrm>
            <a:off x="8329633" y="6541700"/>
            <a:ext cx="1531200" cy="256800"/>
          </a:xfrm>
          <a:prstGeom prst="chevron">
            <a:avLst>
              <a:gd name="adj" fmla="val 50000"/>
            </a:avLst>
          </a:prstGeom>
          <a:solidFill>
            <a:schemeClr val="tx1">
              <a:lumMod val="65000"/>
              <a:lumOff val="3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solidFill>
                  <a:schemeClr val="bg1"/>
                </a:solidFill>
                <a:latin typeface="+mj-lt"/>
              </a:rPr>
              <a:t>Financials</a:t>
            </a:r>
            <a:endParaRPr sz="933" b="1" dirty="0">
              <a:solidFill>
                <a:schemeClr val="bg1"/>
              </a:solidFill>
              <a:latin typeface="+mj-lt"/>
            </a:endParaRPr>
          </a:p>
        </p:txBody>
      </p:sp>
      <p:sp>
        <p:nvSpPr>
          <p:cNvPr id="20" name="Google Shape;88;p17">
            <a:extLst>
              <a:ext uri="{FF2B5EF4-FFF2-40B4-BE49-F238E27FC236}">
                <a16:creationId xmlns:a16="http://schemas.microsoft.com/office/drawing/2014/main" id="{16251FC5-4755-4B12-B6FF-D4F1B88CD24F}"/>
              </a:ext>
            </a:extLst>
          </p:cNvPr>
          <p:cNvSpPr/>
          <p:nvPr/>
        </p:nvSpPr>
        <p:spPr>
          <a:xfrm>
            <a:off x="3736017"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Company Information</a:t>
            </a:r>
            <a:endParaRPr sz="933" b="1" dirty="0">
              <a:latin typeface="+mj-lt"/>
            </a:endParaRPr>
          </a:p>
        </p:txBody>
      </p:sp>
      <p:sp>
        <p:nvSpPr>
          <p:cNvPr id="21" name="Google Shape;89;p17">
            <a:extLst>
              <a:ext uri="{FF2B5EF4-FFF2-40B4-BE49-F238E27FC236}">
                <a16:creationId xmlns:a16="http://schemas.microsoft.com/office/drawing/2014/main" id="{AB01E016-2F04-43CC-A385-9A9D0CE61DC1}"/>
              </a:ext>
            </a:extLst>
          </p:cNvPr>
          <p:cNvSpPr/>
          <p:nvPr/>
        </p:nvSpPr>
        <p:spPr>
          <a:xfrm>
            <a:off x="98608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Recommendation</a:t>
            </a:r>
            <a:endParaRPr sz="933" b="1" dirty="0">
              <a:latin typeface="+mj-lt"/>
            </a:endParaRPr>
          </a:p>
        </p:txBody>
      </p:sp>
      <p:graphicFrame>
        <p:nvGraphicFramePr>
          <p:cNvPr id="2" name="Table 2">
            <a:extLst>
              <a:ext uri="{FF2B5EF4-FFF2-40B4-BE49-F238E27FC236}">
                <a16:creationId xmlns:a16="http://schemas.microsoft.com/office/drawing/2014/main" id="{D8262E9B-4D7F-4342-9866-5DB6E9AC3C2D}"/>
              </a:ext>
            </a:extLst>
          </p:cNvPr>
          <p:cNvGraphicFramePr>
            <a:graphicFrameLocks noGrp="1"/>
          </p:cNvGraphicFramePr>
          <p:nvPr>
            <p:extLst>
              <p:ext uri="{D42A27DB-BD31-4B8C-83A1-F6EECF244321}">
                <p14:modId xmlns:p14="http://schemas.microsoft.com/office/powerpoint/2010/main" val="2272646709"/>
              </p:ext>
            </p:extLst>
          </p:nvPr>
        </p:nvGraphicFramePr>
        <p:xfrm>
          <a:off x="142043" y="1716160"/>
          <a:ext cx="11887200" cy="3447625"/>
        </p:xfrm>
        <a:graphic>
          <a:graphicData uri="http://schemas.openxmlformats.org/drawingml/2006/table">
            <a:tbl>
              <a:tblPr firstRow="1" bandRow="1">
                <a:tableStyleId>{69C7853C-536D-4A76-A0AE-DD22124D55A5}</a:tableStyleId>
              </a:tblPr>
              <a:tblGrid>
                <a:gridCol w="1162848">
                  <a:extLst>
                    <a:ext uri="{9D8B030D-6E8A-4147-A177-3AD203B41FA5}">
                      <a16:colId xmlns:a16="http://schemas.microsoft.com/office/drawing/2014/main" val="3791995862"/>
                    </a:ext>
                  </a:extLst>
                </a:gridCol>
                <a:gridCol w="1478752">
                  <a:extLst>
                    <a:ext uri="{9D8B030D-6E8A-4147-A177-3AD203B41FA5}">
                      <a16:colId xmlns:a16="http://schemas.microsoft.com/office/drawing/2014/main" val="2643197146"/>
                    </a:ext>
                  </a:extLst>
                </a:gridCol>
                <a:gridCol w="1371107">
                  <a:extLst>
                    <a:ext uri="{9D8B030D-6E8A-4147-A177-3AD203B41FA5}">
                      <a16:colId xmlns:a16="http://schemas.microsoft.com/office/drawing/2014/main" val="912686675"/>
                    </a:ext>
                  </a:extLst>
                </a:gridCol>
                <a:gridCol w="1340528">
                  <a:extLst>
                    <a:ext uri="{9D8B030D-6E8A-4147-A177-3AD203B41FA5}">
                      <a16:colId xmlns:a16="http://schemas.microsoft.com/office/drawing/2014/main" val="37001413"/>
                    </a:ext>
                  </a:extLst>
                </a:gridCol>
                <a:gridCol w="1331650">
                  <a:extLst>
                    <a:ext uri="{9D8B030D-6E8A-4147-A177-3AD203B41FA5}">
                      <a16:colId xmlns:a16="http://schemas.microsoft.com/office/drawing/2014/main" val="4113540671"/>
                    </a:ext>
                  </a:extLst>
                </a:gridCol>
                <a:gridCol w="1136342">
                  <a:extLst>
                    <a:ext uri="{9D8B030D-6E8A-4147-A177-3AD203B41FA5}">
                      <a16:colId xmlns:a16="http://schemas.microsoft.com/office/drawing/2014/main" val="3929077775"/>
                    </a:ext>
                  </a:extLst>
                </a:gridCol>
                <a:gridCol w="1424373">
                  <a:extLst>
                    <a:ext uri="{9D8B030D-6E8A-4147-A177-3AD203B41FA5}">
                      <a16:colId xmlns:a16="http://schemas.microsoft.com/office/drawing/2014/main" val="1450110609"/>
                    </a:ext>
                  </a:extLst>
                </a:gridCol>
                <a:gridCol w="1320800">
                  <a:extLst>
                    <a:ext uri="{9D8B030D-6E8A-4147-A177-3AD203B41FA5}">
                      <a16:colId xmlns:a16="http://schemas.microsoft.com/office/drawing/2014/main" val="840438608"/>
                    </a:ext>
                  </a:extLst>
                </a:gridCol>
                <a:gridCol w="1320800">
                  <a:extLst>
                    <a:ext uri="{9D8B030D-6E8A-4147-A177-3AD203B41FA5}">
                      <a16:colId xmlns:a16="http://schemas.microsoft.com/office/drawing/2014/main" val="3936974917"/>
                    </a:ext>
                  </a:extLst>
                </a:gridCol>
              </a:tblGrid>
              <a:tr h="975360">
                <a:tc>
                  <a:txBody>
                    <a:bodyPr/>
                    <a:lstStyle/>
                    <a:p>
                      <a:pPr algn="ctr"/>
                      <a:endParaRPr lang="en-CA" sz="1900" b="1" dirty="0"/>
                    </a:p>
                  </a:txBody>
                  <a:tcPr marL="121920" marR="121920" marT="60960" marB="60960" anchor="ctr">
                    <a:solidFill>
                      <a:srgbClr val="C00000"/>
                    </a:solidFill>
                  </a:tcPr>
                </a:tc>
                <a:tc>
                  <a:txBody>
                    <a:bodyPr/>
                    <a:lstStyle/>
                    <a:p>
                      <a:pPr algn="ctr"/>
                      <a:r>
                        <a:rPr lang="en-US" sz="1650" dirty="0"/>
                        <a:t>EV/Revenue</a:t>
                      </a:r>
                      <a:endParaRPr lang="en-CA" sz="1650" b="1" dirty="0"/>
                    </a:p>
                  </a:txBody>
                  <a:tcPr marL="121920" marR="121920" marT="60960" marB="60960" anchor="ctr">
                    <a:solidFill>
                      <a:srgbClr val="C00000"/>
                    </a:solidFill>
                  </a:tcPr>
                </a:tc>
                <a:tc>
                  <a:txBody>
                    <a:bodyPr/>
                    <a:lstStyle/>
                    <a:p>
                      <a:pPr algn="ctr"/>
                      <a:r>
                        <a:rPr lang="en-US" sz="1650" dirty="0"/>
                        <a:t>EV/EBITDA</a:t>
                      </a:r>
                      <a:endParaRPr lang="en-CA" sz="1650" b="1" dirty="0"/>
                    </a:p>
                  </a:txBody>
                  <a:tcPr marL="121920" marR="121920" marT="60960" marB="60960" anchor="ctr">
                    <a:solidFill>
                      <a:srgbClr val="C00000"/>
                    </a:solidFill>
                  </a:tcPr>
                </a:tc>
                <a:tc>
                  <a:txBody>
                    <a:bodyPr/>
                    <a:lstStyle/>
                    <a:p>
                      <a:pPr algn="ctr"/>
                      <a:r>
                        <a:rPr lang="en-US" sz="1650" dirty="0"/>
                        <a:t>EV/EBIT</a:t>
                      </a:r>
                      <a:endParaRPr lang="en-CA" sz="1650" b="1" dirty="0"/>
                    </a:p>
                  </a:txBody>
                  <a:tcPr marL="121920" marR="121920" marT="60960" marB="60960" anchor="ctr">
                    <a:solidFill>
                      <a:srgbClr val="C00000"/>
                    </a:solidFill>
                  </a:tcPr>
                </a:tc>
                <a:tc>
                  <a:txBody>
                    <a:bodyPr/>
                    <a:lstStyle/>
                    <a:p>
                      <a:pPr algn="ctr"/>
                      <a:r>
                        <a:rPr lang="en-US" sz="1650" dirty="0"/>
                        <a:t>P/E (Diluted)</a:t>
                      </a:r>
                      <a:endParaRPr lang="en-CA" sz="1650" b="1" dirty="0"/>
                    </a:p>
                  </a:txBody>
                  <a:tcPr marL="121920" marR="121920" marT="60960" marB="60960" anchor="ctr">
                    <a:solidFill>
                      <a:srgbClr val="C00000"/>
                    </a:solidFill>
                  </a:tcPr>
                </a:tc>
                <a:tc>
                  <a:txBody>
                    <a:bodyPr/>
                    <a:lstStyle/>
                    <a:p>
                      <a:pPr algn="ctr"/>
                      <a:r>
                        <a:rPr lang="en-US" sz="1650" dirty="0"/>
                        <a:t>P/BV</a:t>
                      </a:r>
                      <a:endParaRPr lang="en-CA" sz="1650" b="1" dirty="0"/>
                    </a:p>
                  </a:txBody>
                  <a:tcPr marL="121920" marR="121920" marT="60960" marB="60960" anchor="ctr">
                    <a:solidFill>
                      <a:srgbClr val="C00000"/>
                    </a:solidFill>
                  </a:tcPr>
                </a:tc>
                <a:tc>
                  <a:txBody>
                    <a:bodyPr/>
                    <a:lstStyle/>
                    <a:p>
                      <a:pPr algn="ctr"/>
                      <a:r>
                        <a:rPr lang="en-US" sz="1650" dirty="0"/>
                        <a:t>EV/Forward Revenue</a:t>
                      </a:r>
                      <a:endParaRPr lang="en-CA" sz="1650" b="1" dirty="0"/>
                    </a:p>
                  </a:txBody>
                  <a:tcPr marL="121920" marR="121920" marT="60960" marB="60960" anchor="ctr">
                    <a:solidFill>
                      <a:srgbClr val="C00000"/>
                    </a:solidFill>
                  </a:tcPr>
                </a:tc>
                <a:tc>
                  <a:txBody>
                    <a:bodyPr/>
                    <a:lstStyle/>
                    <a:p>
                      <a:pPr algn="ctr"/>
                      <a:r>
                        <a:rPr lang="en-US" sz="1650" dirty="0"/>
                        <a:t>EV/Forward EBITDA</a:t>
                      </a:r>
                      <a:endParaRPr lang="en-CA" sz="1650" b="1" dirty="0"/>
                    </a:p>
                  </a:txBody>
                  <a:tcPr marL="121920" marR="121920" marT="60960" marB="60960" anchor="ctr">
                    <a:solidFill>
                      <a:srgbClr val="C00000"/>
                    </a:solidFill>
                  </a:tcPr>
                </a:tc>
                <a:tc>
                  <a:txBody>
                    <a:bodyPr/>
                    <a:lstStyle/>
                    <a:p>
                      <a:pPr algn="ctr"/>
                      <a:r>
                        <a:rPr lang="en-US" sz="1650" dirty="0"/>
                        <a:t>Forward P/E</a:t>
                      </a:r>
                      <a:endParaRPr lang="en-CA" sz="1650" b="1" dirty="0"/>
                    </a:p>
                  </a:txBody>
                  <a:tcPr marL="121920" marR="121920" marT="60960" marB="60960" anchor="ctr">
                    <a:solidFill>
                      <a:srgbClr val="C00000"/>
                    </a:solidFill>
                  </a:tcPr>
                </a:tc>
                <a:extLst>
                  <a:ext uri="{0D108BD9-81ED-4DB2-BD59-A6C34878D82A}">
                    <a16:rowId xmlns:a16="http://schemas.microsoft.com/office/drawing/2014/main" val="2535005197"/>
                  </a:ext>
                </a:extLst>
              </a:tr>
              <a:tr h="494453">
                <a:tc>
                  <a:txBody>
                    <a:bodyPr/>
                    <a:lstStyle/>
                    <a:p>
                      <a:r>
                        <a:rPr lang="en-US" sz="1900" dirty="0"/>
                        <a:t>DIS</a:t>
                      </a:r>
                      <a:endParaRPr lang="en-CA" sz="1900" dirty="0"/>
                    </a:p>
                  </a:txBody>
                  <a:tcPr marL="121920" marR="121920" marT="60960" marB="60960">
                    <a:solidFill>
                      <a:schemeClr val="bg1"/>
                    </a:solidFill>
                  </a:tcPr>
                </a:tc>
                <a:tc>
                  <a:txBody>
                    <a:bodyPr/>
                    <a:lstStyle/>
                    <a:p>
                      <a:r>
                        <a:rPr lang="en-US" sz="1900" dirty="0"/>
                        <a:t>4.8x</a:t>
                      </a:r>
                    </a:p>
                  </a:txBody>
                  <a:tcPr marL="121920" marR="121920" marT="60960" marB="60960">
                    <a:solidFill>
                      <a:schemeClr val="bg1"/>
                    </a:solidFill>
                  </a:tcPr>
                </a:tc>
                <a:tc>
                  <a:txBody>
                    <a:bodyPr/>
                    <a:lstStyle/>
                    <a:p>
                      <a:r>
                        <a:rPr lang="en-US" sz="1900" dirty="0"/>
                        <a:t>31.7x</a:t>
                      </a:r>
                      <a:endParaRPr lang="en-CA" sz="1900" dirty="0"/>
                    </a:p>
                  </a:txBody>
                  <a:tcPr marL="121920" marR="121920" marT="60960" marB="60960">
                    <a:solidFill>
                      <a:schemeClr val="bg1"/>
                    </a:solidFill>
                  </a:tcPr>
                </a:tc>
                <a:tc>
                  <a:txBody>
                    <a:bodyPr/>
                    <a:lstStyle/>
                    <a:p>
                      <a:r>
                        <a:rPr lang="en-US" sz="1900" dirty="0"/>
                        <a:t>69.9x</a:t>
                      </a:r>
                      <a:endParaRPr lang="en-CA" sz="1900" dirty="0"/>
                    </a:p>
                  </a:txBody>
                  <a:tcPr marL="121920" marR="121920" marT="60960" marB="60960">
                    <a:solidFill>
                      <a:schemeClr val="bg1"/>
                    </a:solidFill>
                  </a:tcPr>
                </a:tc>
                <a:tc>
                  <a:txBody>
                    <a:bodyPr/>
                    <a:lstStyle/>
                    <a:p>
                      <a:r>
                        <a:rPr lang="en-US" sz="1900" dirty="0"/>
                        <a:t>NM</a:t>
                      </a:r>
                      <a:endParaRPr lang="en-CA" sz="1900" dirty="0"/>
                    </a:p>
                  </a:txBody>
                  <a:tcPr marL="121920" marR="121920" marT="60960" marB="60960">
                    <a:solidFill>
                      <a:schemeClr val="bg1"/>
                    </a:solidFill>
                  </a:tcPr>
                </a:tc>
                <a:tc>
                  <a:txBody>
                    <a:bodyPr/>
                    <a:lstStyle/>
                    <a:p>
                      <a:r>
                        <a:rPr lang="en-US" sz="1900" dirty="0"/>
                        <a:t>NM</a:t>
                      </a:r>
                      <a:endParaRPr lang="en-CA" sz="1900" dirty="0"/>
                    </a:p>
                  </a:txBody>
                  <a:tcPr marL="121920" marR="121920" marT="60960" marB="60960">
                    <a:solidFill>
                      <a:schemeClr val="bg1"/>
                    </a:solidFill>
                  </a:tcPr>
                </a:tc>
                <a:tc>
                  <a:txBody>
                    <a:bodyPr/>
                    <a:lstStyle/>
                    <a:p>
                      <a:r>
                        <a:rPr lang="en-US" sz="1900" dirty="0"/>
                        <a:t>4.45x</a:t>
                      </a:r>
                      <a:endParaRPr lang="en-CA" sz="1900" dirty="0"/>
                    </a:p>
                  </a:txBody>
                  <a:tcPr marL="121920" marR="121920" marT="60960" marB="60960">
                    <a:solidFill>
                      <a:schemeClr val="bg1"/>
                    </a:solidFill>
                  </a:tcPr>
                </a:tc>
                <a:tc>
                  <a:txBody>
                    <a:bodyPr/>
                    <a:lstStyle/>
                    <a:p>
                      <a:r>
                        <a:rPr lang="en-US" sz="1900" dirty="0"/>
                        <a:t>28.64x</a:t>
                      </a:r>
                      <a:endParaRPr lang="en-CA" sz="1900" dirty="0"/>
                    </a:p>
                  </a:txBody>
                  <a:tcPr marL="121920" marR="121920" marT="60960" marB="60960">
                    <a:solidFill>
                      <a:schemeClr val="bg1"/>
                    </a:solidFill>
                  </a:tcPr>
                </a:tc>
                <a:tc>
                  <a:txBody>
                    <a:bodyPr/>
                    <a:lstStyle/>
                    <a:p>
                      <a:r>
                        <a:rPr lang="en-US" sz="1900" dirty="0"/>
                        <a:t>64.94x</a:t>
                      </a:r>
                      <a:endParaRPr lang="en-CA" sz="1900" dirty="0"/>
                    </a:p>
                  </a:txBody>
                  <a:tcPr marL="121920" marR="121920" marT="60960" marB="60960">
                    <a:solidFill>
                      <a:schemeClr val="bg1"/>
                    </a:solidFill>
                  </a:tcPr>
                </a:tc>
                <a:extLst>
                  <a:ext uri="{0D108BD9-81ED-4DB2-BD59-A6C34878D82A}">
                    <a16:rowId xmlns:a16="http://schemas.microsoft.com/office/drawing/2014/main" val="3804741237"/>
                  </a:ext>
                </a:extLst>
              </a:tr>
              <a:tr h="494453">
                <a:tc>
                  <a:txBody>
                    <a:bodyPr/>
                    <a:lstStyle/>
                    <a:p>
                      <a:r>
                        <a:rPr lang="en-US" sz="1900" dirty="0"/>
                        <a:t>VIAC</a:t>
                      </a:r>
                      <a:endParaRPr lang="en-CA" sz="1900" dirty="0"/>
                    </a:p>
                  </a:txBody>
                  <a:tcPr marL="121920" marR="121920" marT="60960" marB="60960">
                    <a:solidFill>
                      <a:srgbClr val="FFD9D9"/>
                    </a:solidFill>
                  </a:tcPr>
                </a:tc>
                <a:tc>
                  <a:txBody>
                    <a:bodyPr/>
                    <a:lstStyle/>
                    <a:p>
                      <a:r>
                        <a:rPr lang="en-US" sz="1900" dirty="0"/>
                        <a:t>1.5x</a:t>
                      </a:r>
                      <a:endParaRPr lang="en-CA" sz="1900" dirty="0"/>
                    </a:p>
                  </a:txBody>
                  <a:tcPr marL="121920" marR="121920" marT="60960" marB="60960">
                    <a:solidFill>
                      <a:srgbClr val="FFD9D9"/>
                    </a:solidFill>
                  </a:tcPr>
                </a:tc>
                <a:tc>
                  <a:txBody>
                    <a:bodyPr/>
                    <a:lstStyle/>
                    <a:p>
                      <a:r>
                        <a:rPr lang="en-US" sz="1900" dirty="0"/>
                        <a:t>8.9x</a:t>
                      </a:r>
                      <a:endParaRPr lang="en-CA" sz="1900" dirty="0"/>
                    </a:p>
                  </a:txBody>
                  <a:tcPr marL="121920" marR="121920" marT="60960" marB="60960">
                    <a:solidFill>
                      <a:srgbClr val="FFD9D9"/>
                    </a:solidFill>
                  </a:tcPr>
                </a:tc>
                <a:tc>
                  <a:txBody>
                    <a:bodyPr/>
                    <a:lstStyle/>
                    <a:p>
                      <a:r>
                        <a:rPr lang="en-US" sz="1900" dirty="0"/>
                        <a:t>10.0x</a:t>
                      </a:r>
                      <a:endParaRPr lang="en-CA" sz="1900" dirty="0"/>
                    </a:p>
                  </a:txBody>
                  <a:tcPr marL="121920" marR="121920" marT="60960" marB="60960">
                    <a:solidFill>
                      <a:srgbClr val="FFD9D9"/>
                    </a:solidFill>
                  </a:tcPr>
                </a:tc>
                <a:tc>
                  <a:txBody>
                    <a:bodyPr/>
                    <a:lstStyle/>
                    <a:p>
                      <a:r>
                        <a:rPr lang="en-US" sz="1900" dirty="0"/>
                        <a:t>15.5x</a:t>
                      </a:r>
                      <a:endParaRPr lang="en-CA" sz="1900" dirty="0"/>
                    </a:p>
                  </a:txBody>
                  <a:tcPr marL="121920" marR="121920" marT="60960" marB="60960">
                    <a:solidFill>
                      <a:srgbClr val="FFD9D9"/>
                    </a:solidFill>
                  </a:tcPr>
                </a:tc>
                <a:tc>
                  <a:txBody>
                    <a:bodyPr/>
                    <a:lstStyle/>
                    <a:p>
                      <a:r>
                        <a:rPr lang="en-US" sz="1900" dirty="0"/>
                        <a:t>NM</a:t>
                      </a:r>
                      <a:endParaRPr lang="en-CA" sz="1900" dirty="0"/>
                    </a:p>
                  </a:txBody>
                  <a:tcPr marL="121920" marR="121920" marT="60960" marB="60960">
                    <a:solidFill>
                      <a:srgbClr val="FFD9D9"/>
                    </a:solidFill>
                  </a:tcPr>
                </a:tc>
                <a:tc>
                  <a:txBody>
                    <a:bodyPr/>
                    <a:lstStyle/>
                    <a:p>
                      <a:r>
                        <a:rPr lang="en-US" sz="1900" dirty="0"/>
                        <a:t>1.46x</a:t>
                      </a:r>
                      <a:endParaRPr lang="en-CA" sz="1900" dirty="0"/>
                    </a:p>
                  </a:txBody>
                  <a:tcPr marL="121920" marR="121920" marT="60960" marB="60960">
                    <a:solidFill>
                      <a:srgbClr val="FFD9D9"/>
                    </a:solidFill>
                  </a:tcPr>
                </a:tc>
                <a:tc>
                  <a:txBody>
                    <a:bodyPr/>
                    <a:lstStyle/>
                    <a:p>
                      <a:r>
                        <a:rPr lang="en-US" sz="1900" dirty="0"/>
                        <a:t>7.97</a:t>
                      </a:r>
                      <a:endParaRPr lang="en-CA" sz="1900" dirty="0"/>
                    </a:p>
                  </a:txBody>
                  <a:tcPr marL="121920" marR="121920" marT="60960" marB="60960">
                    <a:solidFill>
                      <a:srgbClr val="FFD9D9"/>
                    </a:solidFill>
                  </a:tcPr>
                </a:tc>
                <a:tc>
                  <a:txBody>
                    <a:bodyPr/>
                    <a:lstStyle/>
                    <a:p>
                      <a:r>
                        <a:rPr lang="en-US" sz="1900" dirty="0"/>
                        <a:t>7.85</a:t>
                      </a:r>
                      <a:endParaRPr lang="en-CA" sz="1900" dirty="0"/>
                    </a:p>
                  </a:txBody>
                  <a:tcPr marL="121920" marR="121920" marT="60960" marB="60960">
                    <a:solidFill>
                      <a:srgbClr val="FFD9D9"/>
                    </a:solidFill>
                  </a:tcPr>
                </a:tc>
                <a:extLst>
                  <a:ext uri="{0D108BD9-81ED-4DB2-BD59-A6C34878D82A}">
                    <a16:rowId xmlns:a16="http://schemas.microsoft.com/office/drawing/2014/main" val="2037708452"/>
                  </a:ext>
                </a:extLst>
              </a:tr>
              <a:tr h="494453">
                <a:tc>
                  <a:txBody>
                    <a:bodyPr/>
                    <a:lstStyle/>
                    <a:p>
                      <a:r>
                        <a:rPr lang="en-US" sz="1900" dirty="0"/>
                        <a:t>AMC</a:t>
                      </a:r>
                      <a:endParaRPr lang="en-CA" sz="1900" dirty="0"/>
                    </a:p>
                  </a:txBody>
                  <a:tcPr marL="121920" marR="121920" marT="60960" marB="60960">
                    <a:solidFill>
                      <a:schemeClr val="bg1"/>
                    </a:solidFill>
                  </a:tcPr>
                </a:tc>
                <a:tc>
                  <a:txBody>
                    <a:bodyPr/>
                    <a:lstStyle/>
                    <a:p>
                      <a:r>
                        <a:rPr lang="en-US" sz="1900" dirty="0"/>
                        <a:t>1.3x</a:t>
                      </a:r>
                      <a:endParaRPr lang="en-CA" sz="1900" dirty="0"/>
                    </a:p>
                  </a:txBody>
                  <a:tcPr marL="121920" marR="121920" marT="60960" marB="60960">
                    <a:solidFill>
                      <a:schemeClr val="bg1"/>
                    </a:solidFill>
                  </a:tcPr>
                </a:tc>
                <a:tc>
                  <a:txBody>
                    <a:bodyPr/>
                    <a:lstStyle/>
                    <a:p>
                      <a:r>
                        <a:rPr lang="en-US" sz="1900" dirty="0"/>
                        <a:t>4.1x</a:t>
                      </a:r>
                      <a:endParaRPr lang="en-CA" sz="1900" dirty="0"/>
                    </a:p>
                  </a:txBody>
                  <a:tcPr marL="121920" marR="121920" marT="60960" marB="60960">
                    <a:solidFill>
                      <a:schemeClr val="bg1"/>
                    </a:solidFill>
                  </a:tcPr>
                </a:tc>
                <a:tc>
                  <a:txBody>
                    <a:bodyPr/>
                    <a:lstStyle/>
                    <a:p>
                      <a:r>
                        <a:rPr lang="en-US" sz="1900" dirty="0"/>
                        <a:t>4.9x</a:t>
                      </a:r>
                      <a:endParaRPr lang="en-CA" sz="1900" dirty="0"/>
                    </a:p>
                  </a:txBody>
                  <a:tcPr marL="121920" marR="121920" marT="60960" marB="60960">
                    <a:solidFill>
                      <a:schemeClr val="bg1"/>
                    </a:solidFill>
                  </a:tcPr>
                </a:tc>
                <a:tc>
                  <a:txBody>
                    <a:bodyPr/>
                    <a:lstStyle/>
                    <a:p>
                      <a:r>
                        <a:rPr lang="en-US" sz="1900" dirty="0"/>
                        <a:t>11.6x</a:t>
                      </a:r>
                      <a:endParaRPr lang="en-CA" sz="1900" dirty="0"/>
                    </a:p>
                  </a:txBody>
                  <a:tcPr marL="121920" marR="121920" marT="60960" marB="60960">
                    <a:solidFill>
                      <a:schemeClr val="bg1"/>
                    </a:solidFill>
                  </a:tcPr>
                </a:tc>
                <a:tc>
                  <a:txBody>
                    <a:bodyPr/>
                    <a:lstStyle/>
                    <a:p>
                      <a:r>
                        <a:rPr lang="en-US" sz="1900" dirty="0"/>
                        <a:t>NM</a:t>
                      </a:r>
                      <a:endParaRPr lang="en-CA" sz="1900" dirty="0"/>
                    </a:p>
                  </a:txBody>
                  <a:tcPr marL="121920" marR="121920" marT="60960" marB="60960">
                    <a:solidFill>
                      <a:schemeClr val="bg1"/>
                    </a:solidFill>
                  </a:tcPr>
                </a:tc>
                <a:tc>
                  <a:txBody>
                    <a:bodyPr/>
                    <a:lstStyle/>
                    <a:p>
                      <a:r>
                        <a:rPr lang="en-US" sz="1900" dirty="0"/>
                        <a:t>1.25x</a:t>
                      </a:r>
                      <a:endParaRPr lang="en-CA" sz="1900" dirty="0"/>
                    </a:p>
                  </a:txBody>
                  <a:tcPr marL="121920" marR="121920" marT="60960" marB="60960">
                    <a:solidFill>
                      <a:schemeClr val="bg1"/>
                    </a:solidFill>
                  </a:tcPr>
                </a:tc>
                <a:tc>
                  <a:txBody>
                    <a:bodyPr/>
                    <a:lstStyle/>
                    <a:p>
                      <a:r>
                        <a:rPr lang="en-US" sz="1900" dirty="0"/>
                        <a:t>5.72x</a:t>
                      </a:r>
                      <a:endParaRPr lang="en-CA" sz="1900" dirty="0"/>
                    </a:p>
                  </a:txBody>
                  <a:tcPr marL="121920" marR="121920" marT="60960" marB="60960">
                    <a:solidFill>
                      <a:schemeClr val="bg1"/>
                    </a:solidFill>
                  </a:tcPr>
                </a:tc>
                <a:tc>
                  <a:txBody>
                    <a:bodyPr/>
                    <a:lstStyle/>
                    <a:p>
                      <a:r>
                        <a:rPr lang="en-US" sz="1900" dirty="0"/>
                        <a:t>3.84x</a:t>
                      </a:r>
                      <a:endParaRPr lang="en-CA" sz="1900" dirty="0"/>
                    </a:p>
                  </a:txBody>
                  <a:tcPr marL="121920" marR="121920" marT="60960" marB="60960">
                    <a:solidFill>
                      <a:schemeClr val="bg1"/>
                    </a:solidFill>
                  </a:tcPr>
                </a:tc>
                <a:extLst>
                  <a:ext uri="{0D108BD9-81ED-4DB2-BD59-A6C34878D82A}">
                    <a16:rowId xmlns:a16="http://schemas.microsoft.com/office/drawing/2014/main" val="3253931883"/>
                  </a:ext>
                </a:extLst>
              </a:tr>
              <a:tr h="494453">
                <a:tc>
                  <a:txBody>
                    <a:bodyPr/>
                    <a:lstStyle/>
                    <a:p>
                      <a:r>
                        <a:rPr lang="en-US" sz="1900" dirty="0"/>
                        <a:t>Mean</a:t>
                      </a:r>
                      <a:endParaRPr lang="en-CA" sz="1900" dirty="0"/>
                    </a:p>
                  </a:txBody>
                  <a:tcPr marL="121920" marR="121920" marT="60960" marB="60960">
                    <a:solidFill>
                      <a:srgbClr val="FFD9D9"/>
                    </a:solidFill>
                  </a:tcPr>
                </a:tc>
                <a:tc>
                  <a:txBody>
                    <a:bodyPr/>
                    <a:lstStyle/>
                    <a:p>
                      <a:r>
                        <a:rPr lang="en-US" sz="1900" dirty="0"/>
                        <a:t>2.5x</a:t>
                      </a:r>
                      <a:endParaRPr lang="en-CA" sz="1900" dirty="0"/>
                    </a:p>
                  </a:txBody>
                  <a:tcPr marL="121920" marR="121920" marT="60960" marB="60960">
                    <a:solidFill>
                      <a:srgbClr val="FFD9D9"/>
                    </a:solidFill>
                  </a:tcPr>
                </a:tc>
                <a:tc>
                  <a:txBody>
                    <a:bodyPr/>
                    <a:lstStyle/>
                    <a:p>
                      <a:r>
                        <a:rPr lang="en-US" sz="1900" dirty="0"/>
                        <a:t>14.9x</a:t>
                      </a:r>
                      <a:endParaRPr lang="en-CA" sz="1900" dirty="0"/>
                    </a:p>
                  </a:txBody>
                  <a:tcPr marL="121920" marR="121920" marT="60960" marB="60960">
                    <a:solidFill>
                      <a:srgbClr val="FFD9D9"/>
                    </a:solidFill>
                  </a:tcPr>
                </a:tc>
                <a:tc>
                  <a:txBody>
                    <a:bodyPr/>
                    <a:lstStyle/>
                    <a:p>
                      <a:r>
                        <a:rPr lang="en-US" sz="1900" dirty="0"/>
                        <a:t>28.2z</a:t>
                      </a:r>
                      <a:endParaRPr lang="en-CA" sz="1900" dirty="0"/>
                    </a:p>
                  </a:txBody>
                  <a:tcPr marL="121920" marR="121920" marT="60960" marB="60960">
                    <a:solidFill>
                      <a:srgbClr val="FFD9D9"/>
                    </a:solidFill>
                  </a:tcPr>
                </a:tc>
                <a:tc>
                  <a:txBody>
                    <a:bodyPr/>
                    <a:lstStyle/>
                    <a:p>
                      <a:r>
                        <a:rPr lang="en-US" sz="1900" dirty="0"/>
                        <a:t>13.6x</a:t>
                      </a:r>
                      <a:endParaRPr lang="en-CA" sz="1900" dirty="0"/>
                    </a:p>
                  </a:txBody>
                  <a:tcPr marL="121920" marR="121920" marT="60960" marB="60960">
                    <a:solidFill>
                      <a:srgbClr val="FFD9D9"/>
                    </a:solidFill>
                  </a:tcPr>
                </a:tc>
                <a:tc>
                  <a:txBody>
                    <a:bodyPr/>
                    <a:lstStyle/>
                    <a:p>
                      <a:r>
                        <a:rPr lang="en-US" sz="1900" dirty="0"/>
                        <a:t>-</a:t>
                      </a:r>
                      <a:endParaRPr lang="en-CA" sz="1900" dirty="0"/>
                    </a:p>
                  </a:txBody>
                  <a:tcPr marL="121920" marR="121920" marT="60960" marB="60960">
                    <a:solidFill>
                      <a:srgbClr val="FFD9D9"/>
                    </a:solidFill>
                  </a:tcPr>
                </a:tc>
                <a:tc>
                  <a:txBody>
                    <a:bodyPr/>
                    <a:lstStyle/>
                    <a:p>
                      <a:r>
                        <a:rPr lang="en-US" sz="1900" dirty="0"/>
                        <a:t>2.39x</a:t>
                      </a:r>
                      <a:endParaRPr lang="en-CA" sz="1900" dirty="0"/>
                    </a:p>
                  </a:txBody>
                  <a:tcPr marL="121920" marR="121920" marT="60960" marB="60960">
                    <a:solidFill>
                      <a:srgbClr val="FFD9D9"/>
                    </a:solidFill>
                  </a:tcPr>
                </a:tc>
                <a:tc>
                  <a:txBody>
                    <a:bodyPr/>
                    <a:lstStyle/>
                    <a:p>
                      <a:r>
                        <a:rPr lang="en-US" sz="1900" dirty="0"/>
                        <a:t>14.11x</a:t>
                      </a:r>
                      <a:endParaRPr lang="en-CA" sz="1900" dirty="0"/>
                    </a:p>
                  </a:txBody>
                  <a:tcPr marL="121920" marR="121920" marT="60960" marB="60960">
                    <a:solidFill>
                      <a:srgbClr val="FFD9D9"/>
                    </a:solidFill>
                  </a:tcPr>
                </a:tc>
                <a:tc>
                  <a:txBody>
                    <a:bodyPr/>
                    <a:lstStyle/>
                    <a:p>
                      <a:r>
                        <a:rPr lang="en-US" sz="1900" dirty="0"/>
                        <a:t>25.54x</a:t>
                      </a:r>
                      <a:endParaRPr lang="en-CA" sz="1900" dirty="0"/>
                    </a:p>
                  </a:txBody>
                  <a:tcPr marL="121920" marR="121920" marT="60960" marB="60960">
                    <a:solidFill>
                      <a:srgbClr val="FFD9D9"/>
                    </a:solidFill>
                  </a:tcPr>
                </a:tc>
                <a:extLst>
                  <a:ext uri="{0D108BD9-81ED-4DB2-BD59-A6C34878D82A}">
                    <a16:rowId xmlns:a16="http://schemas.microsoft.com/office/drawing/2014/main" val="3898878520"/>
                  </a:ext>
                </a:extLst>
              </a:tr>
              <a:tr h="494453">
                <a:tc>
                  <a:txBody>
                    <a:bodyPr/>
                    <a:lstStyle/>
                    <a:p>
                      <a:r>
                        <a:rPr lang="en-US" sz="1900" b="1" dirty="0"/>
                        <a:t>NFLX</a:t>
                      </a:r>
                      <a:endParaRPr lang="en-CA" sz="1900" b="1" dirty="0"/>
                    </a:p>
                  </a:txBody>
                  <a:tcPr marL="121920" marR="121920" marT="60960" marB="60960">
                    <a:solidFill>
                      <a:schemeClr val="bg1"/>
                    </a:solidFill>
                  </a:tcPr>
                </a:tc>
                <a:tc>
                  <a:txBody>
                    <a:bodyPr/>
                    <a:lstStyle/>
                    <a:p>
                      <a:r>
                        <a:rPr lang="en-US" sz="1900" b="1" dirty="0"/>
                        <a:t>9.4x</a:t>
                      </a:r>
                      <a:endParaRPr lang="en-CA" sz="1900" b="1" dirty="0"/>
                    </a:p>
                  </a:txBody>
                  <a:tcPr marL="121920" marR="121920" marT="60960" marB="60960">
                    <a:solidFill>
                      <a:schemeClr val="bg1"/>
                    </a:solidFill>
                  </a:tcPr>
                </a:tc>
                <a:tc>
                  <a:txBody>
                    <a:bodyPr/>
                    <a:lstStyle/>
                    <a:p>
                      <a:r>
                        <a:rPr lang="en-US" sz="1900" b="1" dirty="0"/>
                        <a:t>52.1x</a:t>
                      </a:r>
                      <a:endParaRPr lang="en-CA" sz="1900" b="1" dirty="0"/>
                    </a:p>
                  </a:txBody>
                  <a:tcPr marL="121920" marR="121920" marT="60960" marB="60960">
                    <a:solidFill>
                      <a:schemeClr val="bg1"/>
                    </a:solidFill>
                  </a:tcPr>
                </a:tc>
                <a:tc>
                  <a:txBody>
                    <a:bodyPr/>
                    <a:lstStyle/>
                    <a:p>
                      <a:r>
                        <a:rPr lang="en-US" sz="1900" b="1" dirty="0"/>
                        <a:t>54.7x</a:t>
                      </a:r>
                      <a:endParaRPr lang="en-CA" sz="1900" b="1" dirty="0"/>
                    </a:p>
                  </a:txBody>
                  <a:tcPr marL="121920" marR="121920" marT="60960" marB="60960">
                    <a:solidFill>
                      <a:schemeClr val="bg1"/>
                    </a:solidFill>
                  </a:tcPr>
                </a:tc>
                <a:tc>
                  <a:txBody>
                    <a:bodyPr/>
                    <a:lstStyle/>
                    <a:p>
                      <a:r>
                        <a:rPr lang="en-US" sz="1900" b="1" dirty="0"/>
                        <a:t>78.3x</a:t>
                      </a:r>
                      <a:endParaRPr lang="en-CA" sz="1900" b="1" dirty="0"/>
                    </a:p>
                  </a:txBody>
                  <a:tcPr marL="121920" marR="121920" marT="60960" marB="60960">
                    <a:solidFill>
                      <a:schemeClr val="bg1"/>
                    </a:solidFill>
                  </a:tcPr>
                </a:tc>
                <a:tc>
                  <a:txBody>
                    <a:bodyPr/>
                    <a:lstStyle/>
                    <a:p>
                      <a:r>
                        <a:rPr lang="en-US" sz="1900" b="1" dirty="0"/>
                        <a:t>NM</a:t>
                      </a:r>
                      <a:endParaRPr lang="en-CA" sz="1900" b="1" dirty="0"/>
                    </a:p>
                  </a:txBody>
                  <a:tcPr marL="121920" marR="121920" marT="60960" marB="60960">
                    <a:solidFill>
                      <a:schemeClr val="bg1"/>
                    </a:solidFill>
                  </a:tcPr>
                </a:tc>
                <a:tc>
                  <a:txBody>
                    <a:bodyPr/>
                    <a:lstStyle/>
                    <a:p>
                      <a:r>
                        <a:rPr lang="en-US" sz="1900" b="1" dirty="0"/>
                        <a:t>7.88x</a:t>
                      </a:r>
                      <a:endParaRPr lang="en-CA" sz="1900" b="1" dirty="0"/>
                    </a:p>
                  </a:txBody>
                  <a:tcPr marL="121920" marR="121920" marT="60960" marB="60960">
                    <a:solidFill>
                      <a:schemeClr val="bg1"/>
                    </a:solidFill>
                  </a:tcPr>
                </a:tc>
                <a:tc>
                  <a:txBody>
                    <a:bodyPr/>
                    <a:lstStyle/>
                    <a:p>
                      <a:r>
                        <a:rPr lang="en-US" sz="1900" b="1" dirty="0"/>
                        <a:t>37.41x</a:t>
                      </a:r>
                      <a:endParaRPr lang="en-CA" sz="1900" b="1" dirty="0"/>
                    </a:p>
                  </a:txBody>
                  <a:tcPr marL="121920" marR="121920" marT="60960" marB="60960">
                    <a:solidFill>
                      <a:schemeClr val="bg1"/>
                    </a:solidFill>
                  </a:tcPr>
                </a:tc>
                <a:tc>
                  <a:txBody>
                    <a:bodyPr/>
                    <a:lstStyle/>
                    <a:p>
                      <a:r>
                        <a:rPr lang="en-US" sz="1900" b="1" dirty="0"/>
                        <a:t>55.93x</a:t>
                      </a:r>
                      <a:endParaRPr lang="en-CA" sz="1900" b="1" dirty="0"/>
                    </a:p>
                  </a:txBody>
                  <a:tcPr marL="121920" marR="121920" marT="60960" marB="60960">
                    <a:solidFill>
                      <a:schemeClr val="bg1"/>
                    </a:solidFill>
                  </a:tcPr>
                </a:tc>
                <a:extLst>
                  <a:ext uri="{0D108BD9-81ED-4DB2-BD59-A6C34878D82A}">
                    <a16:rowId xmlns:a16="http://schemas.microsoft.com/office/drawing/2014/main" val="1043463282"/>
                  </a:ext>
                </a:extLst>
              </a:tr>
            </a:tbl>
          </a:graphicData>
        </a:graphic>
      </p:graphicFrame>
    </p:spTree>
    <p:extLst>
      <p:ext uri="{BB962C8B-B14F-4D97-AF65-F5344CB8AC3E}">
        <p14:creationId xmlns:p14="http://schemas.microsoft.com/office/powerpoint/2010/main" val="46533574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31" name="Google Shape;131;p19"/>
          <p:cNvSpPr txBox="1"/>
          <p:nvPr/>
        </p:nvSpPr>
        <p:spPr>
          <a:xfrm>
            <a:off x="415600" y="396267"/>
            <a:ext cx="11360800" cy="763600"/>
          </a:xfrm>
          <a:prstGeom prst="rect">
            <a:avLst/>
          </a:prstGeom>
          <a:noFill/>
          <a:ln>
            <a:noFill/>
          </a:ln>
        </p:spPr>
        <p:txBody>
          <a:bodyPr spcFirstLastPara="1" wrap="square" lIns="121900" tIns="121900" rIns="121900" bIns="121900" anchor="t" anchorCtr="0">
            <a:noAutofit/>
          </a:bodyPr>
          <a:lstStyle/>
          <a:p>
            <a:r>
              <a:rPr lang="en-US" sz="2667" b="1" dirty="0">
                <a:latin typeface="+mj-lt"/>
                <a:cs typeface="Times New Roman"/>
                <a:sym typeface="Times New Roman"/>
              </a:rPr>
              <a:t>Recommendation</a:t>
            </a:r>
            <a:endParaRPr sz="2667" dirty="0">
              <a:latin typeface="+mj-lt"/>
            </a:endParaRPr>
          </a:p>
        </p:txBody>
      </p:sp>
      <p:cxnSp>
        <p:nvCxnSpPr>
          <p:cNvPr id="132" name="Google Shape;132;p19"/>
          <p:cNvCxnSpPr/>
          <p:nvPr/>
        </p:nvCxnSpPr>
        <p:spPr>
          <a:xfrm>
            <a:off x="415600" y="934800"/>
            <a:ext cx="11360800" cy="0"/>
          </a:xfrm>
          <a:prstGeom prst="straightConnector1">
            <a:avLst/>
          </a:prstGeom>
          <a:noFill/>
          <a:ln w="9525" cap="flat" cmpd="sng">
            <a:solidFill>
              <a:srgbClr val="595959"/>
            </a:solidFill>
            <a:prstDash val="solid"/>
            <a:round/>
            <a:headEnd type="none" w="med" len="med"/>
            <a:tailEnd type="none" w="med" len="med"/>
          </a:ln>
        </p:spPr>
      </p:cxnSp>
      <p:sp>
        <p:nvSpPr>
          <p:cNvPr id="14" name="Google Shape;82;p17">
            <a:extLst>
              <a:ext uri="{FF2B5EF4-FFF2-40B4-BE49-F238E27FC236}">
                <a16:creationId xmlns:a16="http://schemas.microsoft.com/office/drawing/2014/main" id="{FB4D7F83-2115-4033-A83F-570C9156A69D}"/>
              </a:ext>
            </a:extLst>
          </p:cNvPr>
          <p:cNvSpPr/>
          <p:nvPr/>
        </p:nvSpPr>
        <p:spPr>
          <a:xfrm>
            <a:off x="0" y="6482300"/>
            <a:ext cx="12192000" cy="375600"/>
          </a:xfrm>
          <a:prstGeom prst="rect">
            <a:avLst/>
          </a:prstGeom>
          <a:solidFill>
            <a:srgbClr val="BF3136"/>
          </a:solidFill>
          <a:ln>
            <a:noFill/>
          </a:ln>
        </p:spPr>
        <p:txBody>
          <a:bodyPr spcFirstLastPara="1" wrap="square" lIns="121900" tIns="121900" rIns="121900" bIns="121900" anchor="ctr" anchorCtr="0">
            <a:noAutofit/>
          </a:bodyPr>
          <a:lstStyle/>
          <a:p>
            <a:endParaRPr sz="1867">
              <a:latin typeface="+mj-lt"/>
            </a:endParaRPr>
          </a:p>
        </p:txBody>
      </p:sp>
      <p:sp>
        <p:nvSpPr>
          <p:cNvPr id="15" name="Google Shape;83;p17">
            <a:extLst>
              <a:ext uri="{FF2B5EF4-FFF2-40B4-BE49-F238E27FC236}">
                <a16:creationId xmlns:a16="http://schemas.microsoft.com/office/drawing/2014/main" id="{F43937FD-E2DF-4A88-B778-B6C939C3F15E}"/>
              </a:ext>
            </a:extLst>
          </p:cNvPr>
          <p:cNvSpPr/>
          <p:nvPr/>
        </p:nvSpPr>
        <p:spPr>
          <a:xfrm>
            <a:off x="673633" y="6541700"/>
            <a:ext cx="1531200" cy="256800"/>
          </a:xfrm>
          <a:prstGeom prst="chevron">
            <a:avLst>
              <a:gd name="adj" fmla="val 50000"/>
            </a:avLst>
          </a:prstGeom>
          <a:solidFill>
            <a:schemeClr val="bg1">
              <a:lumMod val="9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solidFill>
                  <a:schemeClr val="tx1"/>
                </a:solidFill>
                <a:latin typeface="+mj-lt"/>
              </a:rPr>
              <a:t>O</a:t>
            </a:r>
            <a:r>
              <a:rPr lang="en-CA" sz="933" b="1" dirty="0" err="1">
                <a:solidFill>
                  <a:schemeClr val="tx1"/>
                </a:solidFill>
                <a:latin typeface="+mj-lt"/>
              </a:rPr>
              <a:t>verview</a:t>
            </a:r>
            <a:endParaRPr sz="933" b="1" dirty="0">
              <a:solidFill>
                <a:schemeClr val="tx1"/>
              </a:solidFill>
              <a:latin typeface="+mj-lt"/>
            </a:endParaRPr>
          </a:p>
        </p:txBody>
      </p:sp>
      <p:sp>
        <p:nvSpPr>
          <p:cNvPr id="16" name="Google Shape;84;p17">
            <a:extLst>
              <a:ext uri="{FF2B5EF4-FFF2-40B4-BE49-F238E27FC236}">
                <a16:creationId xmlns:a16="http://schemas.microsoft.com/office/drawing/2014/main" id="{752B922B-051E-429E-AD8F-E37336BA7D10}"/>
              </a:ext>
            </a:extLst>
          </p:cNvPr>
          <p:cNvSpPr/>
          <p:nvPr/>
        </p:nvSpPr>
        <p:spPr>
          <a:xfrm>
            <a:off x="22048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US" sz="933" b="1" dirty="0">
                <a:latin typeface="+mj-lt"/>
              </a:rPr>
              <a:t>S</a:t>
            </a:r>
            <a:r>
              <a:rPr lang="en-CA" sz="933" b="1" dirty="0">
                <a:latin typeface="+mj-lt"/>
              </a:rPr>
              <a:t>tock Performance</a:t>
            </a:r>
            <a:endParaRPr sz="933" b="1" dirty="0">
              <a:latin typeface="+mj-lt"/>
            </a:endParaRPr>
          </a:p>
        </p:txBody>
      </p:sp>
      <p:sp>
        <p:nvSpPr>
          <p:cNvPr id="17" name="Google Shape;85;p17">
            <a:extLst>
              <a:ext uri="{FF2B5EF4-FFF2-40B4-BE49-F238E27FC236}">
                <a16:creationId xmlns:a16="http://schemas.microsoft.com/office/drawing/2014/main" id="{F4D2EDAE-EE86-4353-8A71-C517AE2EEFB8}"/>
              </a:ext>
            </a:extLst>
          </p:cNvPr>
          <p:cNvSpPr/>
          <p:nvPr/>
        </p:nvSpPr>
        <p:spPr>
          <a:xfrm>
            <a:off x="52672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Strategy</a:t>
            </a:r>
            <a:endParaRPr sz="933" b="1" dirty="0">
              <a:latin typeface="+mj-lt"/>
            </a:endParaRPr>
          </a:p>
        </p:txBody>
      </p:sp>
      <p:sp>
        <p:nvSpPr>
          <p:cNvPr id="18" name="Google Shape;86;p17">
            <a:extLst>
              <a:ext uri="{FF2B5EF4-FFF2-40B4-BE49-F238E27FC236}">
                <a16:creationId xmlns:a16="http://schemas.microsoft.com/office/drawing/2014/main" id="{31E6A123-687F-4217-9FEF-4C489DEF97A8}"/>
              </a:ext>
            </a:extLst>
          </p:cNvPr>
          <p:cNvSpPr/>
          <p:nvPr/>
        </p:nvSpPr>
        <p:spPr>
          <a:xfrm>
            <a:off x="6798433"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Leadership Team</a:t>
            </a:r>
            <a:endParaRPr sz="933" b="1" dirty="0">
              <a:latin typeface="+mj-lt"/>
            </a:endParaRPr>
          </a:p>
        </p:txBody>
      </p:sp>
      <p:sp>
        <p:nvSpPr>
          <p:cNvPr id="19" name="Google Shape;87;p17">
            <a:extLst>
              <a:ext uri="{FF2B5EF4-FFF2-40B4-BE49-F238E27FC236}">
                <a16:creationId xmlns:a16="http://schemas.microsoft.com/office/drawing/2014/main" id="{017D3C10-6644-4D89-A26B-CE7E5E3BF1D7}"/>
              </a:ext>
            </a:extLst>
          </p:cNvPr>
          <p:cNvSpPr/>
          <p:nvPr/>
        </p:nvSpPr>
        <p:spPr>
          <a:xfrm>
            <a:off x="8329633" y="6541700"/>
            <a:ext cx="1531200" cy="256800"/>
          </a:xfrm>
          <a:prstGeom prst="chevron">
            <a:avLst>
              <a:gd name="adj" fmla="val 50000"/>
            </a:avLst>
          </a:prstGeom>
          <a:solidFill>
            <a:schemeClr val="bg1">
              <a:lumMod val="9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solidFill>
                  <a:schemeClr val="tx1"/>
                </a:solidFill>
                <a:latin typeface="+mj-lt"/>
              </a:rPr>
              <a:t>Financials</a:t>
            </a:r>
            <a:endParaRPr sz="933" b="1" dirty="0">
              <a:solidFill>
                <a:schemeClr val="tx1"/>
              </a:solidFill>
              <a:latin typeface="+mj-lt"/>
            </a:endParaRPr>
          </a:p>
        </p:txBody>
      </p:sp>
      <p:sp>
        <p:nvSpPr>
          <p:cNvPr id="20" name="Google Shape;88;p17">
            <a:extLst>
              <a:ext uri="{FF2B5EF4-FFF2-40B4-BE49-F238E27FC236}">
                <a16:creationId xmlns:a16="http://schemas.microsoft.com/office/drawing/2014/main" id="{16251FC5-4755-4B12-B6FF-D4F1B88CD24F}"/>
              </a:ext>
            </a:extLst>
          </p:cNvPr>
          <p:cNvSpPr/>
          <p:nvPr/>
        </p:nvSpPr>
        <p:spPr>
          <a:xfrm>
            <a:off x="3736017" y="6541700"/>
            <a:ext cx="1531200" cy="256800"/>
          </a:xfrm>
          <a:prstGeom prst="chevron">
            <a:avLst>
              <a:gd name="adj" fmla="val 50000"/>
            </a:avLst>
          </a:prstGeom>
          <a:solidFill>
            <a:srgbClr val="EEEEEE"/>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latin typeface="+mj-lt"/>
              </a:rPr>
              <a:t>Company Information</a:t>
            </a:r>
            <a:endParaRPr sz="933" b="1" dirty="0">
              <a:latin typeface="+mj-lt"/>
            </a:endParaRPr>
          </a:p>
        </p:txBody>
      </p:sp>
      <p:sp>
        <p:nvSpPr>
          <p:cNvPr id="21" name="Google Shape;89;p17">
            <a:extLst>
              <a:ext uri="{FF2B5EF4-FFF2-40B4-BE49-F238E27FC236}">
                <a16:creationId xmlns:a16="http://schemas.microsoft.com/office/drawing/2014/main" id="{AB01E016-2F04-43CC-A385-9A9D0CE61DC1}"/>
              </a:ext>
            </a:extLst>
          </p:cNvPr>
          <p:cNvSpPr/>
          <p:nvPr/>
        </p:nvSpPr>
        <p:spPr>
          <a:xfrm>
            <a:off x="9860833" y="6532865"/>
            <a:ext cx="1531200" cy="256800"/>
          </a:xfrm>
          <a:prstGeom prst="chevron">
            <a:avLst>
              <a:gd name="adj" fmla="val 50000"/>
            </a:avLst>
          </a:prstGeom>
          <a:solidFill>
            <a:schemeClr val="tx1">
              <a:lumMod val="65000"/>
              <a:lumOff val="35000"/>
            </a:schemeClr>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a:r>
              <a:rPr lang="en-CA" sz="933" b="1" dirty="0">
                <a:solidFill>
                  <a:schemeClr val="bg1"/>
                </a:solidFill>
                <a:latin typeface="+mj-lt"/>
              </a:rPr>
              <a:t>Recommendation</a:t>
            </a:r>
            <a:endParaRPr sz="933" b="1" dirty="0">
              <a:solidFill>
                <a:schemeClr val="bg1"/>
              </a:solidFill>
              <a:latin typeface="+mj-lt"/>
            </a:endParaRPr>
          </a:p>
        </p:txBody>
      </p:sp>
      <p:sp>
        <p:nvSpPr>
          <p:cNvPr id="22" name="object 4">
            <a:extLst>
              <a:ext uri="{FF2B5EF4-FFF2-40B4-BE49-F238E27FC236}">
                <a16:creationId xmlns:a16="http://schemas.microsoft.com/office/drawing/2014/main" id="{F5BF512D-166E-41A7-8D64-0FCA3340F446}"/>
              </a:ext>
            </a:extLst>
          </p:cNvPr>
          <p:cNvSpPr txBox="1"/>
          <p:nvPr/>
        </p:nvSpPr>
        <p:spPr>
          <a:xfrm>
            <a:off x="632615" y="2237736"/>
            <a:ext cx="10796104" cy="3419462"/>
          </a:xfrm>
          <a:prstGeom prst="rect">
            <a:avLst/>
          </a:prstGeom>
        </p:spPr>
        <p:txBody>
          <a:bodyPr vert="horz" wrap="square" lIns="0" tIns="12700" rIns="0" bIns="0" rtlCol="0">
            <a:spAutoFit/>
          </a:bodyPr>
          <a:lstStyle/>
          <a:p>
            <a:pPr marL="285744" indent="-285744">
              <a:spcAft>
                <a:spcPts val="800"/>
              </a:spcAft>
              <a:buFont typeface="Arial" panose="020B0604020202020204" pitchFamily="34" charset="0"/>
              <a:buChar char="•"/>
            </a:pPr>
            <a:r>
              <a:rPr lang="en-US" sz="1867" dirty="0">
                <a:latin typeface="Arial" panose="020B0604020202020204" pitchFamily="34" charset="0"/>
                <a:cs typeface="Arial" panose="020B0604020202020204" pitchFamily="34" charset="0"/>
              </a:rPr>
              <a:t>Strong balance sheet allows continuation of in-house </a:t>
            </a:r>
            <a:r>
              <a:rPr lang="en-US" sz="1867" b="1" dirty="0">
                <a:solidFill>
                  <a:srgbClr val="FF0000"/>
                </a:solidFill>
                <a:latin typeface="Arial" panose="020B0604020202020204" pitchFamily="34" charset="0"/>
                <a:cs typeface="Arial" panose="020B0604020202020204" pitchFamily="34" charset="0"/>
              </a:rPr>
              <a:t>content production </a:t>
            </a:r>
            <a:r>
              <a:rPr lang="en-US" sz="1867" dirty="0">
                <a:latin typeface="Arial" panose="020B0604020202020204" pitchFamily="34" charset="0"/>
                <a:cs typeface="Arial" panose="020B0604020202020204" pitchFamily="34" charset="0"/>
              </a:rPr>
              <a:t>post-COVID restrictions</a:t>
            </a:r>
          </a:p>
          <a:p>
            <a:pPr marL="285744" indent="-285744">
              <a:spcAft>
                <a:spcPts val="800"/>
              </a:spcAft>
              <a:buFont typeface="Arial" panose="020B0604020202020204" pitchFamily="34" charset="0"/>
              <a:buChar char="•"/>
            </a:pPr>
            <a:endParaRPr lang="en-US" sz="1867" dirty="0">
              <a:latin typeface="Arial" panose="020B0604020202020204" pitchFamily="34" charset="0"/>
              <a:cs typeface="Arial" panose="020B0604020202020204" pitchFamily="34" charset="0"/>
            </a:endParaRPr>
          </a:p>
          <a:p>
            <a:pPr marL="285744" indent="-285744">
              <a:spcAft>
                <a:spcPts val="800"/>
              </a:spcAft>
              <a:buFont typeface="Arial" panose="020B0604020202020204" pitchFamily="34" charset="0"/>
              <a:buChar char="•"/>
            </a:pPr>
            <a:r>
              <a:rPr lang="en-US" sz="1867" dirty="0">
                <a:latin typeface="Arial" panose="020B0604020202020204" pitchFamily="34" charset="0"/>
                <a:cs typeface="Arial" panose="020B0604020202020204" pitchFamily="34" charset="0"/>
              </a:rPr>
              <a:t>NFLX’s large content-base has positioned themselves to </a:t>
            </a:r>
            <a:r>
              <a:rPr lang="en-US" sz="1867" b="1" dirty="0">
                <a:solidFill>
                  <a:srgbClr val="FF0000"/>
                </a:solidFill>
                <a:latin typeface="Arial" panose="020B0604020202020204" pitchFamily="34" charset="0"/>
                <a:cs typeface="Arial" panose="020B0604020202020204" pitchFamily="34" charset="0"/>
              </a:rPr>
              <a:t>capitalize on a halting industry</a:t>
            </a:r>
          </a:p>
          <a:p>
            <a:pPr marL="285744" indent="-285744">
              <a:spcAft>
                <a:spcPts val="800"/>
              </a:spcAft>
              <a:buFont typeface="Arial" panose="020B0604020202020204" pitchFamily="34" charset="0"/>
              <a:buChar char="•"/>
            </a:pPr>
            <a:endParaRPr lang="en-US" sz="1867" dirty="0">
              <a:latin typeface="Arial" panose="020B0604020202020204" pitchFamily="34" charset="0"/>
              <a:cs typeface="Arial" panose="020B0604020202020204" pitchFamily="34" charset="0"/>
            </a:endParaRPr>
          </a:p>
          <a:p>
            <a:pPr marL="285744" indent="-285744">
              <a:spcAft>
                <a:spcPts val="800"/>
              </a:spcAft>
              <a:buFont typeface="Arial" panose="020B0604020202020204" pitchFamily="34" charset="0"/>
              <a:buChar char="•"/>
            </a:pPr>
            <a:r>
              <a:rPr lang="en-US" sz="1867" dirty="0">
                <a:latin typeface="Arial" panose="020B0604020202020204" pitchFamily="34" charset="0"/>
                <a:cs typeface="Arial" panose="020B0604020202020204" pitchFamily="34" charset="0"/>
              </a:rPr>
              <a:t>Success of </a:t>
            </a:r>
            <a:r>
              <a:rPr lang="en-US" sz="1867" dirty="0">
                <a:solidFill>
                  <a:schemeClr val="tx1"/>
                </a:solidFill>
                <a:latin typeface="Arial" panose="020B0604020202020204" pitchFamily="34" charset="0"/>
                <a:cs typeface="Arial" panose="020B0604020202020204" pitchFamily="34" charset="0"/>
              </a:rPr>
              <a:t>exclusive/in-house content</a:t>
            </a:r>
            <a:r>
              <a:rPr lang="en-US" sz="1867" dirty="0">
                <a:latin typeface="Arial" panose="020B0604020202020204" pitchFamily="34" charset="0"/>
                <a:cs typeface="Arial" panose="020B0604020202020204" pitchFamily="34" charset="0"/>
              </a:rPr>
              <a:t>:</a:t>
            </a:r>
          </a:p>
          <a:p>
            <a:pPr marL="696365" indent="-380990">
              <a:spcAft>
                <a:spcPts val="800"/>
              </a:spcAft>
              <a:buFont typeface="Wingdings" panose="05000000000000000000" pitchFamily="2" charset="2"/>
              <a:buChar char="§"/>
            </a:pPr>
            <a:r>
              <a:rPr lang="en-CA" sz="1867" dirty="0">
                <a:latin typeface="Arial" panose="020B0604020202020204" pitchFamily="34" charset="0"/>
                <a:cs typeface="Arial" panose="020B0604020202020204" pitchFamily="34" charset="0"/>
              </a:rPr>
              <a:t>Strong content </a:t>
            </a:r>
            <a:r>
              <a:rPr lang="en-CA" sz="1867" b="1" dirty="0">
                <a:solidFill>
                  <a:srgbClr val="FF0000"/>
                </a:solidFill>
                <a:latin typeface="Arial" panose="020B0604020202020204" pitchFamily="34" charset="0"/>
                <a:cs typeface="Arial" panose="020B0604020202020204" pitchFamily="34" charset="0"/>
              </a:rPr>
              <a:t>acquisition strategy</a:t>
            </a:r>
          </a:p>
          <a:p>
            <a:pPr marL="696365" indent="-380990">
              <a:spcAft>
                <a:spcPts val="800"/>
              </a:spcAft>
              <a:buFont typeface="Wingdings" panose="05000000000000000000" pitchFamily="2" charset="2"/>
              <a:buChar char="§"/>
            </a:pPr>
            <a:r>
              <a:rPr lang="en-CA" sz="1867" dirty="0">
                <a:latin typeface="Arial" panose="020B0604020202020204" pitchFamily="34" charset="0"/>
                <a:cs typeface="Arial" panose="020B0604020202020204" pitchFamily="34" charset="0"/>
              </a:rPr>
              <a:t>24 Oscars nominations in 2020 alone</a:t>
            </a:r>
          </a:p>
          <a:p>
            <a:pPr marL="696365" lvl="2" indent="-380990">
              <a:spcAft>
                <a:spcPts val="800"/>
              </a:spcAft>
              <a:buFont typeface="Wingdings" panose="05000000000000000000" pitchFamily="2" charset="2"/>
              <a:buChar char="§"/>
            </a:pPr>
            <a:r>
              <a:rPr lang="en-CA" sz="1867" dirty="0">
                <a:latin typeface="Arial" panose="020B0604020202020204" pitchFamily="34" charset="0"/>
                <a:cs typeface="Arial" panose="020B0604020202020204" pitchFamily="34" charset="0"/>
              </a:rPr>
              <a:t>Awards nominated: </a:t>
            </a:r>
            <a:r>
              <a:rPr lang="en-CA" sz="1867" b="1" dirty="0">
                <a:solidFill>
                  <a:srgbClr val="FF0000"/>
                </a:solidFill>
                <a:latin typeface="Arial" panose="020B0604020202020204" pitchFamily="34" charset="0"/>
                <a:cs typeface="Arial" panose="020B0604020202020204" pitchFamily="34" charset="0"/>
              </a:rPr>
              <a:t>432</a:t>
            </a:r>
          </a:p>
          <a:p>
            <a:pPr marL="696365" lvl="2" indent="-380990">
              <a:spcAft>
                <a:spcPts val="800"/>
              </a:spcAft>
              <a:buFont typeface="Wingdings" panose="05000000000000000000" pitchFamily="2" charset="2"/>
              <a:buChar char="§"/>
            </a:pPr>
            <a:r>
              <a:rPr lang="en-CA" sz="1867" dirty="0">
                <a:latin typeface="Arial" panose="020B0604020202020204" pitchFamily="34" charset="0"/>
                <a:cs typeface="Arial" panose="020B0604020202020204" pitchFamily="34" charset="0"/>
              </a:rPr>
              <a:t>Awards won: </a:t>
            </a:r>
            <a:r>
              <a:rPr lang="en-CA" sz="1867" b="1" dirty="0">
                <a:solidFill>
                  <a:srgbClr val="FF0000"/>
                </a:solidFill>
                <a:latin typeface="Arial" panose="020B0604020202020204" pitchFamily="34" charset="0"/>
                <a:cs typeface="Arial" panose="020B0604020202020204" pitchFamily="34" charset="0"/>
              </a:rPr>
              <a:t>203</a:t>
            </a:r>
          </a:p>
        </p:txBody>
      </p:sp>
      <p:sp>
        <p:nvSpPr>
          <p:cNvPr id="23" name="object 5">
            <a:extLst>
              <a:ext uri="{FF2B5EF4-FFF2-40B4-BE49-F238E27FC236}">
                <a16:creationId xmlns:a16="http://schemas.microsoft.com/office/drawing/2014/main" id="{C935D23D-F91D-4134-9DC2-611659ED895D}"/>
              </a:ext>
            </a:extLst>
          </p:cNvPr>
          <p:cNvSpPr txBox="1"/>
          <p:nvPr/>
        </p:nvSpPr>
        <p:spPr>
          <a:xfrm>
            <a:off x="5006166" y="1261417"/>
            <a:ext cx="2179669" cy="423899"/>
          </a:xfrm>
          <a:prstGeom prst="rect">
            <a:avLst/>
          </a:prstGeom>
        </p:spPr>
        <p:txBody>
          <a:bodyPr vert="horz" wrap="square" lIns="0" tIns="13335" rIns="0" bIns="0" rtlCol="0">
            <a:spAutoFit/>
          </a:bodyPr>
          <a:lstStyle/>
          <a:p>
            <a:pPr marL="12700">
              <a:spcBef>
                <a:spcPts val="105"/>
              </a:spcBef>
            </a:pPr>
            <a:r>
              <a:rPr sz="2667" b="1" spc="-5" dirty="0">
                <a:solidFill>
                  <a:schemeClr val="tx1"/>
                </a:solidFill>
              </a:rPr>
              <a:t>Rating:</a:t>
            </a:r>
            <a:r>
              <a:rPr sz="2667" b="1" spc="-85" dirty="0">
                <a:solidFill>
                  <a:srgbClr val="A6182D"/>
                </a:solidFill>
              </a:rPr>
              <a:t> </a:t>
            </a:r>
            <a:r>
              <a:rPr lang="en-CA" sz="2667" b="1" spc="-11" dirty="0">
                <a:solidFill>
                  <a:srgbClr val="00B050"/>
                </a:solidFill>
              </a:rPr>
              <a:t>BUY</a:t>
            </a:r>
            <a:endParaRPr sz="2667" dirty="0">
              <a:solidFill>
                <a:srgbClr val="00B050"/>
              </a:solidFill>
            </a:endParaRPr>
          </a:p>
        </p:txBody>
      </p:sp>
      <p:sp>
        <p:nvSpPr>
          <p:cNvPr id="25" name="object 8">
            <a:extLst>
              <a:ext uri="{FF2B5EF4-FFF2-40B4-BE49-F238E27FC236}">
                <a16:creationId xmlns:a16="http://schemas.microsoft.com/office/drawing/2014/main" id="{3BE8694E-97C4-4E57-B41E-91DBCFE70DAA}"/>
              </a:ext>
            </a:extLst>
          </p:cNvPr>
          <p:cNvSpPr/>
          <p:nvPr/>
        </p:nvSpPr>
        <p:spPr>
          <a:xfrm>
            <a:off x="632615" y="1921223"/>
            <a:ext cx="11110472" cy="0"/>
          </a:xfrm>
          <a:custGeom>
            <a:avLst/>
            <a:gdLst/>
            <a:ahLst/>
            <a:cxnLst/>
            <a:rect l="l" t="t" r="r" b="b"/>
            <a:pathLst>
              <a:path w="8460740">
                <a:moveTo>
                  <a:pt x="0" y="0"/>
                </a:moveTo>
                <a:lnTo>
                  <a:pt x="8460740" y="0"/>
                </a:lnTo>
              </a:path>
            </a:pathLst>
          </a:custGeom>
          <a:ln w="19050">
            <a:solidFill>
              <a:srgbClr val="FF0000"/>
            </a:solidFill>
          </a:ln>
        </p:spPr>
        <p:txBody>
          <a:bodyPr wrap="square" lIns="0" tIns="0" rIns="0" bIns="0" rtlCol="0"/>
          <a:lstStyle/>
          <a:p>
            <a:endParaRPr sz="1867"/>
          </a:p>
        </p:txBody>
      </p:sp>
    </p:spTree>
    <p:extLst>
      <p:ext uri="{BB962C8B-B14F-4D97-AF65-F5344CB8AC3E}">
        <p14:creationId xmlns:p14="http://schemas.microsoft.com/office/powerpoint/2010/main" val="235474201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BA9FD9E-EE0B-49A1-A7C6-0CA9188DE92A}"/>
              </a:ext>
            </a:extLst>
          </p:cNvPr>
          <p:cNvSpPr/>
          <p:nvPr/>
        </p:nvSpPr>
        <p:spPr>
          <a:xfrm>
            <a:off x="0" y="0"/>
            <a:ext cx="12192000" cy="6858000"/>
          </a:xfrm>
          <a:prstGeom prst="rect">
            <a:avLst/>
          </a:prstGeom>
          <a:solidFill>
            <a:srgbClr val="003F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FC229F6F-73DB-4E56-AEC1-64A5D3C5A67F}"/>
              </a:ext>
            </a:extLst>
          </p:cNvPr>
          <p:cNvSpPr>
            <a:spLocks noGrp="1"/>
          </p:cNvSpPr>
          <p:nvPr>
            <p:ph type="subTitle" idx="1"/>
          </p:nvPr>
        </p:nvSpPr>
        <p:spPr>
          <a:xfrm>
            <a:off x="555009" y="5209857"/>
            <a:ext cx="3498376" cy="924339"/>
          </a:xfrm>
        </p:spPr>
        <p:txBody>
          <a:bodyPr>
            <a:normAutofit fontScale="92500" lnSpcReduction="10000"/>
          </a:bodyPr>
          <a:lstStyle/>
          <a:p>
            <a:r>
              <a:rPr lang="en-CA" b="1" dirty="0">
                <a:solidFill>
                  <a:schemeClr val="bg1"/>
                </a:solidFill>
              </a:rPr>
              <a:t>Ticker: AMCX</a:t>
            </a:r>
          </a:p>
          <a:p>
            <a:r>
              <a:rPr lang="en-CA" b="1" dirty="0">
                <a:solidFill>
                  <a:schemeClr val="bg1"/>
                </a:solidFill>
              </a:rPr>
              <a:t>Exchange: NASDAQ</a:t>
            </a:r>
          </a:p>
        </p:txBody>
      </p:sp>
      <p:sp>
        <p:nvSpPr>
          <p:cNvPr id="2" name="Oval 1">
            <a:extLst>
              <a:ext uri="{FF2B5EF4-FFF2-40B4-BE49-F238E27FC236}">
                <a16:creationId xmlns:a16="http://schemas.microsoft.com/office/drawing/2014/main" id="{E489F1F2-BBBA-41DE-9698-875A7055E9A8}"/>
              </a:ext>
            </a:extLst>
          </p:cNvPr>
          <p:cNvSpPr/>
          <p:nvPr/>
        </p:nvSpPr>
        <p:spPr>
          <a:xfrm>
            <a:off x="4702628" y="67922"/>
            <a:ext cx="5034643" cy="417798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6E98A7D7-C9A2-409D-8703-95694C765679}"/>
              </a:ext>
            </a:extLst>
          </p:cNvPr>
          <p:cNvSpPr/>
          <p:nvPr/>
        </p:nvSpPr>
        <p:spPr>
          <a:xfrm>
            <a:off x="4702628" y="-1"/>
            <a:ext cx="7489372" cy="21480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1DEA2162-5EDA-4538-A73F-935F69F0BFD7}"/>
              </a:ext>
            </a:extLst>
          </p:cNvPr>
          <p:cNvSpPr/>
          <p:nvPr/>
        </p:nvSpPr>
        <p:spPr>
          <a:xfrm>
            <a:off x="7219949" y="1276557"/>
            <a:ext cx="4972051" cy="29693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AMC Networks - Wikipedia">
            <a:extLst>
              <a:ext uri="{FF2B5EF4-FFF2-40B4-BE49-F238E27FC236}">
                <a16:creationId xmlns:a16="http://schemas.microsoft.com/office/drawing/2014/main" id="{E22E9855-DACA-441A-936C-1F7C65F9BE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5963" y="668329"/>
            <a:ext cx="6528021" cy="2241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165864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9AB669A-E9D0-46F7-AACE-F05A07AA313F}"/>
              </a:ext>
            </a:extLst>
          </p:cNvPr>
          <p:cNvSpPr/>
          <p:nvPr/>
        </p:nvSpPr>
        <p:spPr>
          <a:xfrm>
            <a:off x="0" y="0"/>
            <a:ext cx="12192000" cy="6858000"/>
          </a:xfrm>
          <a:prstGeom prst="rect">
            <a:avLst/>
          </a:prstGeom>
          <a:solidFill>
            <a:srgbClr val="003F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8DBB45DD-0AF5-4EE3-BAA6-469E5D7000AE}"/>
              </a:ext>
            </a:extLst>
          </p:cNvPr>
          <p:cNvSpPr/>
          <p:nvPr/>
        </p:nvSpPr>
        <p:spPr>
          <a:xfrm>
            <a:off x="5783174" y="1961146"/>
            <a:ext cx="2871537" cy="293570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BAA8102D-4A00-4022-8356-3E552749D56F}"/>
              </a:ext>
            </a:extLst>
          </p:cNvPr>
          <p:cNvSpPr/>
          <p:nvPr/>
        </p:nvSpPr>
        <p:spPr>
          <a:xfrm>
            <a:off x="7277937" y="1961146"/>
            <a:ext cx="4914062" cy="29357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C834295-FD15-4D44-9ABE-677069EC2E73}"/>
              </a:ext>
            </a:extLst>
          </p:cNvPr>
          <p:cNvSpPr>
            <a:spLocks noGrp="1"/>
          </p:cNvSpPr>
          <p:nvPr>
            <p:ph type="title"/>
          </p:nvPr>
        </p:nvSpPr>
        <p:spPr>
          <a:xfrm>
            <a:off x="7218942" y="2606316"/>
            <a:ext cx="4914062" cy="1645363"/>
          </a:xfrm>
        </p:spPr>
        <p:txBody>
          <a:bodyPr>
            <a:normAutofit/>
          </a:bodyPr>
          <a:lstStyle/>
          <a:p>
            <a:r>
              <a:rPr lang="en-CA" sz="5400" b="1" dirty="0">
                <a:solidFill>
                  <a:srgbClr val="003F5F"/>
                </a:solidFill>
              </a:rPr>
              <a:t>Stock Overview</a:t>
            </a:r>
          </a:p>
        </p:txBody>
      </p:sp>
    </p:spTree>
    <p:extLst>
      <p:ext uri="{BB962C8B-B14F-4D97-AF65-F5344CB8AC3E}">
        <p14:creationId xmlns:p14="http://schemas.microsoft.com/office/powerpoint/2010/main" val="374613174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Google Shape;82;p17">
            <a:extLst>
              <a:ext uri="{FF2B5EF4-FFF2-40B4-BE49-F238E27FC236}">
                <a16:creationId xmlns:a16="http://schemas.microsoft.com/office/drawing/2014/main" id="{246682E8-E195-45B5-844C-2E5AFDB55B6B}"/>
              </a:ext>
            </a:extLst>
          </p:cNvPr>
          <p:cNvSpPr/>
          <p:nvPr/>
        </p:nvSpPr>
        <p:spPr>
          <a:xfrm>
            <a:off x="0" y="6576300"/>
            <a:ext cx="12192000" cy="281700"/>
          </a:xfrm>
          <a:prstGeom prst="rect">
            <a:avLst/>
          </a:prstGeom>
          <a:solidFill>
            <a:srgbClr val="003F5F"/>
          </a:solidFill>
          <a:ln>
            <a:solidFill>
              <a:srgbClr val="003F5F"/>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4" name="Google Shape;83;p17">
            <a:extLst>
              <a:ext uri="{FF2B5EF4-FFF2-40B4-BE49-F238E27FC236}">
                <a16:creationId xmlns:a16="http://schemas.microsoft.com/office/drawing/2014/main" id="{73A564E9-C2F0-4FD8-B639-B4E86A357CE6}"/>
              </a:ext>
            </a:extLst>
          </p:cNvPr>
          <p:cNvSpPr/>
          <p:nvPr/>
        </p:nvSpPr>
        <p:spPr>
          <a:xfrm>
            <a:off x="468693" y="6619148"/>
            <a:ext cx="1531200" cy="192600"/>
          </a:xfrm>
          <a:prstGeom prst="chevron">
            <a:avLst>
              <a:gd name="adj" fmla="val 50000"/>
            </a:avLst>
          </a:prstGeom>
          <a:solidFill>
            <a:srgbClr val="666666"/>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FFFFFF"/>
                </a:solidFill>
                <a:effectLst/>
                <a:uLnTx/>
                <a:uFillTx/>
                <a:latin typeface="Arial"/>
                <a:cs typeface="Arial"/>
                <a:sym typeface="Arial"/>
              </a:rPr>
              <a:t>Stock Overview</a:t>
            </a:r>
            <a:endParaRPr kumimoji="0" sz="700" b="1" i="0" u="none" strike="noStrike" kern="1200" cap="none" spc="0" normalizeH="0" baseline="0" noProof="0" dirty="0">
              <a:ln>
                <a:noFill/>
              </a:ln>
              <a:solidFill>
                <a:srgbClr val="FFFFFF"/>
              </a:solidFill>
              <a:effectLst/>
              <a:uLnTx/>
              <a:uFillTx/>
              <a:latin typeface="Arial"/>
              <a:cs typeface="Arial"/>
              <a:sym typeface="Arial"/>
            </a:endParaRPr>
          </a:p>
        </p:txBody>
      </p:sp>
      <p:sp>
        <p:nvSpPr>
          <p:cNvPr id="56" name="Google Shape;84;p17">
            <a:extLst>
              <a:ext uri="{FF2B5EF4-FFF2-40B4-BE49-F238E27FC236}">
                <a16:creationId xmlns:a16="http://schemas.microsoft.com/office/drawing/2014/main" id="{D90187B5-F0F3-4DFA-A93A-B23BEC2B8E28}"/>
              </a:ext>
            </a:extLst>
          </p:cNvPr>
          <p:cNvSpPr/>
          <p:nvPr/>
        </p:nvSpPr>
        <p:spPr>
          <a:xfrm>
            <a:off x="2095427"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Company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58" name="Google Shape;85;p17">
            <a:extLst>
              <a:ext uri="{FF2B5EF4-FFF2-40B4-BE49-F238E27FC236}">
                <a16:creationId xmlns:a16="http://schemas.microsoft.com/office/drawing/2014/main" id="{D12A4B99-84FE-4BDC-8933-37A474D91707}"/>
              </a:ext>
            </a:extLst>
          </p:cNvPr>
          <p:cNvSpPr/>
          <p:nvPr/>
        </p:nvSpPr>
        <p:spPr>
          <a:xfrm>
            <a:off x="3722161"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Corporate Strategy and Risk</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60" name="Google Shape;86;p17">
            <a:extLst>
              <a:ext uri="{FF2B5EF4-FFF2-40B4-BE49-F238E27FC236}">
                <a16:creationId xmlns:a16="http://schemas.microsoft.com/office/drawing/2014/main" id="{CDB4D1B7-E9B4-4E77-B25D-2C27A1DCA26B}"/>
              </a:ext>
            </a:extLst>
          </p:cNvPr>
          <p:cNvSpPr/>
          <p:nvPr/>
        </p:nvSpPr>
        <p:spPr>
          <a:xfrm>
            <a:off x="6975629" y="6623695"/>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Financial Statements</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62" name="Google Shape;87;p17">
            <a:extLst>
              <a:ext uri="{FF2B5EF4-FFF2-40B4-BE49-F238E27FC236}">
                <a16:creationId xmlns:a16="http://schemas.microsoft.com/office/drawing/2014/main" id="{17F177AF-D2DC-4B84-88C2-B556419D2A27}"/>
              </a:ext>
            </a:extLst>
          </p:cNvPr>
          <p:cNvSpPr/>
          <p:nvPr/>
        </p:nvSpPr>
        <p:spPr>
          <a:xfrm>
            <a:off x="8602363" y="6630191"/>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Industry Comparison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64" name="Google Shape;88;p17">
            <a:extLst>
              <a:ext uri="{FF2B5EF4-FFF2-40B4-BE49-F238E27FC236}">
                <a16:creationId xmlns:a16="http://schemas.microsoft.com/office/drawing/2014/main" id="{9AC761C5-8E94-46FB-9A34-F5ED085679B8}"/>
              </a:ext>
            </a:extLst>
          </p:cNvPr>
          <p:cNvSpPr/>
          <p:nvPr/>
        </p:nvSpPr>
        <p:spPr>
          <a:xfrm>
            <a:off x="5348895"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Management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66" name="Google Shape;89;p17">
            <a:extLst>
              <a:ext uri="{FF2B5EF4-FFF2-40B4-BE49-F238E27FC236}">
                <a16:creationId xmlns:a16="http://schemas.microsoft.com/office/drawing/2014/main" id="{F610FF41-0F91-4D53-B4D1-6322BE4B0ACC}"/>
              </a:ext>
            </a:extLst>
          </p:cNvPr>
          <p:cNvSpPr/>
          <p:nvPr/>
        </p:nvSpPr>
        <p:spPr>
          <a:xfrm>
            <a:off x="10229097" y="6620604"/>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Recommendation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70" name="Google Shape;177;p21">
            <a:extLst>
              <a:ext uri="{FF2B5EF4-FFF2-40B4-BE49-F238E27FC236}">
                <a16:creationId xmlns:a16="http://schemas.microsoft.com/office/drawing/2014/main" id="{404FF421-5473-407D-AC76-009E0C68156F}"/>
              </a:ext>
            </a:extLst>
          </p:cNvPr>
          <p:cNvSpPr txBox="1"/>
          <p:nvPr/>
        </p:nvSpPr>
        <p:spPr>
          <a:xfrm>
            <a:off x="311699" y="317372"/>
            <a:ext cx="11448597" cy="572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Stock Overview</a:t>
            </a:r>
            <a:r>
              <a:rPr kumimoji="0" lang="e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71" name="Picture 70">
            <a:extLst>
              <a:ext uri="{FF2B5EF4-FFF2-40B4-BE49-F238E27FC236}">
                <a16:creationId xmlns:a16="http://schemas.microsoft.com/office/drawing/2014/main" id="{445861BE-2216-4E5D-A8BC-5272912640C6}"/>
              </a:ext>
            </a:extLst>
          </p:cNvPr>
          <p:cNvPicPr>
            <a:picLocks noChangeAspect="1"/>
          </p:cNvPicPr>
          <p:nvPr/>
        </p:nvPicPr>
        <p:blipFill>
          <a:blip r:embed="rId3"/>
          <a:stretch>
            <a:fillRect/>
          </a:stretch>
        </p:blipFill>
        <p:spPr>
          <a:xfrm>
            <a:off x="10299713" y="81521"/>
            <a:ext cx="1460584" cy="500499"/>
          </a:xfrm>
          <a:prstGeom prst="rect">
            <a:avLst/>
          </a:prstGeom>
        </p:spPr>
      </p:pic>
      <p:cxnSp>
        <p:nvCxnSpPr>
          <p:cNvPr id="72" name="Google Shape;178;p21">
            <a:extLst>
              <a:ext uri="{FF2B5EF4-FFF2-40B4-BE49-F238E27FC236}">
                <a16:creationId xmlns:a16="http://schemas.microsoft.com/office/drawing/2014/main" id="{F484C060-8AAC-456F-AE12-A6F11B840406}"/>
              </a:ext>
            </a:extLst>
          </p:cNvPr>
          <p:cNvCxnSpPr>
            <a:cxnSpLocks/>
          </p:cNvCxnSpPr>
          <p:nvPr/>
        </p:nvCxnSpPr>
        <p:spPr>
          <a:xfrm>
            <a:off x="311700" y="721272"/>
            <a:ext cx="11448597" cy="0"/>
          </a:xfrm>
          <a:prstGeom prst="straightConnector1">
            <a:avLst/>
          </a:prstGeom>
          <a:noFill/>
          <a:ln w="9525" cap="flat" cmpd="sng">
            <a:solidFill>
              <a:srgbClr val="595959"/>
            </a:solidFill>
            <a:prstDash val="solid"/>
            <a:round/>
            <a:headEnd type="none" w="med" len="med"/>
            <a:tailEnd type="none" w="med" len="med"/>
          </a:ln>
        </p:spPr>
      </p:cxnSp>
      <p:sp>
        <p:nvSpPr>
          <p:cNvPr id="73" name="Google Shape;179;p21">
            <a:extLst>
              <a:ext uri="{FF2B5EF4-FFF2-40B4-BE49-F238E27FC236}">
                <a16:creationId xmlns:a16="http://schemas.microsoft.com/office/drawing/2014/main" id="{AA9C07B7-454B-4FAB-AF70-3B3037121AEF}"/>
              </a:ext>
            </a:extLst>
          </p:cNvPr>
          <p:cNvSpPr txBox="1"/>
          <p:nvPr/>
        </p:nvSpPr>
        <p:spPr>
          <a:xfrm>
            <a:off x="311700" y="650197"/>
            <a:ext cx="2668464" cy="29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endParaRPr>
          </a:p>
        </p:txBody>
      </p:sp>
      <p:pic>
        <p:nvPicPr>
          <p:cNvPr id="6" name="Picture 5">
            <a:extLst>
              <a:ext uri="{FF2B5EF4-FFF2-40B4-BE49-F238E27FC236}">
                <a16:creationId xmlns:a16="http://schemas.microsoft.com/office/drawing/2014/main" id="{6D580359-4C8D-4BC1-A5B5-03AF8B1F202B}"/>
              </a:ext>
            </a:extLst>
          </p:cNvPr>
          <p:cNvPicPr>
            <a:picLocks noChangeAspect="1"/>
          </p:cNvPicPr>
          <p:nvPr/>
        </p:nvPicPr>
        <p:blipFill>
          <a:blip r:embed="rId4"/>
          <a:stretch>
            <a:fillRect/>
          </a:stretch>
        </p:blipFill>
        <p:spPr>
          <a:xfrm>
            <a:off x="819233" y="775164"/>
            <a:ext cx="10553534" cy="5580135"/>
          </a:xfrm>
          <a:prstGeom prst="rect">
            <a:avLst/>
          </a:prstGeom>
        </p:spPr>
      </p:pic>
    </p:spTree>
    <p:extLst>
      <p:ext uri="{BB962C8B-B14F-4D97-AF65-F5344CB8AC3E}">
        <p14:creationId xmlns:p14="http://schemas.microsoft.com/office/powerpoint/2010/main" val="289754774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F5C09C-4AD7-46CB-B0E9-3EF358DB40B4}"/>
              </a:ext>
            </a:extLst>
          </p:cNvPr>
          <p:cNvPicPr>
            <a:picLocks noChangeAspect="1"/>
          </p:cNvPicPr>
          <p:nvPr/>
        </p:nvPicPr>
        <p:blipFill>
          <a:blip r:embed="rId3"/>
          <a:stretch>
            <a:fillRect/>
          </a:stretch>
        </p:blipFill>
        <p:spPr>
          <a:xfrm>
            <a:off x="1431193" y="1753759"/>
            <a:ext cx="8486775" cy="2857500"/>
          </a:xfrm>
          <a:prstGeom prst="rect">
            <a:avLst/>
          </a:prstGeom>
        </p:spPr>
      </p:pic>
      <p:sp>
        <p:nvSpPr>
          <p:cNvPr id="52" name="Google Shape;82;p17">
            <a:extLst>
              <a:ext uri="{FF2B5EF4-FFF2-40B4-BE49-F238E27FC236}">
                <a16:creationId xmlns:a16="http://schemas.microsoft.com/office/drawing/2014/main" id="{2EF1C34F-122C-438C-B238-6E0F10E61439}"/>
              </a:ext>
            </a:extLst>
          </p:cNvPr>
          <p:cNvSpPr/>
          <p:nvPr/>
        </p:nvSpPr>
        <p:spPr>
          <a:xfrm>
            <a:off x="0" y="6576300"/>
            <a:ext cx="12192000" cy="281700"/>
          </a:xfrm>
          <a:prstGeom prst="rect">
            <a:avLst/>
          </a:prstGeom>
          <a:solidFill>
            <a:srgbClr val="003F5F"/>
          </a:solidFill>
          <a:ln>
            <a:solidFill>
              <a:srgbClr val="003F5F"/>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4" name="Google Shape;83;p17">
            <a:extLst>
              <a:ext uri="{FF2B5EF4-FFF2-40B4-BE49-F238E27FC236}">
                <a16:creationId xmlns:a16="http://schemas.microsoft.com/office/drawing/2014/main" id="{D7E80ED3-D19D-456A-8773-6D31A194D2D2}"/>
              </a:ext>
            </a:extLst>
          </p:cNvPr>
          <p:cNvSpPr/>
          <p:nvPr/>
        </p:nvSpPr>
        <p:spPr>
          <a:xfrm>
            <a:off x="468693" y="6619148"/>
            <a:ext cx="1531200" cy="192600"/>
          </a:xfrm>
          <a:prstGeom prst="chevron">
            <a:avLst>
              <a:gd name="adj" fmla="val 50000"/>
            </a:avLst>
          </a:prstGeom>
          <a:solidFill>
            <a:srgbClr val="666666"/>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FFFFFF"/>
                </a:solidFill>
                <a:effectLst/>
                <a:uLnTx/>
                <a:uFillTx/>
                <a:latin typeface="Arial"/>
                <a:cs typeface="Arial"/>
                <a:sym typeface="Arial"/>
              </a:rPr>
              <a:t>Stock Overview</a:t>
            </a:r>
            <a:endParaRPr kumimoji="0" sz="700" b="1" i="0" u="none" strike="noStrike" kern="1200" cap="none" spc="0" normalizeH="0" baseline="0" noProof="0" dirty="0">
              <a:ln>
                <a:noFill/>
              </a:ln>
              <a:solidFill>
                <a:srgbClr val="FFFFFF"/>
              </a:solidFill>
              <a:effectLst/>
              <a:uLnTx/>
              <a:uFillTx/>
              <a:latin typeface="Arial"/>
              <a:cs typeface="Arial"/>
              <a:sym typeface="Arial"/>
            </a:endParaRPr>
          </a:p>
        </p:txBody>
      </p:sp>
      <p:sp>
        <p:nvSpPr>
          <p:cNvPr id="56" name="Google Shape;84;p17">
            <a:extLst>
              <a:ext uri="{FF2B5EF4-FFF2-40B4-BE49-F238E27FC236}">
                <a16:creationId xmlns:a16="http://schemas.microsoft.com/office/drawing/2014/main" id="{C77C98F7-EA5A-4195-93E9-43A315362EA6}"/>
              </a:ext>
            </a:extLst>
          </p:cNvPr>
          <p:cNvSpPr/>
          <p:nvPr/>
        </p:nvSpPr>
        <p:spPr>
          <a:xfrm>
            <a:off x="2095427"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Company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58" name="Google Shape;85;p17">
            <a:extLst>
              <a:ext uri="{FF2B5EF4-FFF2-40B4-BE49-F238E27FC236}">
                <a16:creationId xmlns:a16="http://schemas.microsoft.com/office/drawing/2014/main" id="{891AC86A-C49A-45EC-8609-15F6E661D76E}"/>
              </a:ext>
            </a:extLst>
          </p:cNvPr>
          <p:cNvSpPr/>
          <p:nvPr/>
        </p:nvSpPr>
        <p:spPr>
          <a:xfrm>
            <a:off x="3722161"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Corporate Strategy and Risk</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60" name="Google Shape;86;p17">
            <a:extLst>
              <a:ext uri="{FF2B5EF4-FFF2-40B4-BE49-F238E27FC236}">
                <a16:creationId xmlns:a16="http://schemas.microsoft.com/office/drawing/2014/main" id="{AA8D5770-B5E9-4D33-9396-B8BFAAD88EC7}"/>
              </a:ext>
            </a:extLst>
          </p:cNvPr>
          <p:cNvSpPr/>
          <p:nvPr/>
        </p:nvSpPr>
        <p:spPr>
          <a:xfrm>
            <a:off x="6975629" y="6623695"/>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Financial Statements</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62" name="Google Shape;87;p17">
            <a:extLst>
              <a:ext uri="{FF2B5EF4-FFF2-40B4-BE49-F238E27FC236}">
                <a16:creationId xmlns:a16="http://schemas.microsoft.com/office/drawing/2014/main" id="{9D7CF107-F18D-47A9-B585-539DB19916BA}"/>
              </a:ext>
            </a:extLst>
          </p:cNvPr>
          <p:cNvSpPr/>
          <p:nvPr/>
        </p:nvSpPr>
        <p:spPr>
          <a:xfrm>
            <a:off x="8602363" y="6630191"/>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Industry Comparison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64" name="Google Shape;88;p17">
            <a:extLst>
              <a:ext uri="{FF2B5EF4-FFF2-40B4-BE49-F238E27FC236}">
                <a16:creationId xmlns:a16="http://schemas.microsoft.com/office/drawing/2014/main" id="{9E22CC42-A55B-480D-BEF3-16D8D9F322E6}"/>
              </a:ext>
            </a:extLst>
          </p:cNvPr>
          <p:cNvSpPr/>
          <p:nvPr/>
        </p:nvSpPr>
        <p:spPr>
          <a:xfrm>
            <a:off x="5348895"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Management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66" name="Google Shape;89;p17">
            <a:extLst>
              <a:ext uri="{FF2B5EF4-FFF2-40B4-BE49-F238E27FC236}">
                <a16:creationId xmlns:a16="http://schemas.microsoft.com/office/drawing/2014/main" id="{B2AC17D2-06CD-4936-92D7-41D49C912F22}"/>
              </a:ext>
            </a:extLst>
          </p:cNvPr>
          <p:cNvSpPr/>
          <p:nvPr/>
        </p:nvSpPr>
        <p:spPr>
          <a:xfrm>
            <a:off x="10229097" y="6620604"/>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Recommendation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70" name="Google Shape;177;p21">
            <a:extLst>
              <a:ext uri="{FF2B5EF4-FFF2-40B4-BE49-F238E27FC236}">
                <a16:creationId xmlns:a16="http://schemas.microsoft.com/office/drawing/2014/main" id="{ADC43251-54FF-4462-A593-12C64473D4CC}"/>
              </a:ext>
            </a:extLst>
          </p:cNvPr>
          <p:cNvSpPr txBox="1"/>
          <p:nvPr/>
        </p:nvSpPr>
        <p:spPr>
          <a:xfrm>
            <a:off x="311699" y="317372"/>
            <a:ext cx="11448597" cy="572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Stock Overview</a:t>
            </a:r>
            <a:r>
              <a:rPr kumimoji="0" lang="e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71" name="Picture 70">
            <a:extLst>
              <a:ext uri="{FF2B5EF4-FFF2-40B4-BE49-F238E27FC236}">
                <a16:creationId xmlns:a16="http://schemas.microsoft.com/office/drawing/2014/main" id="{8FD444D3-786B-489E-9ADA-3FEBA30CA3C6}"/>
              </a:ext>
            </a:extLst>
          </p:cNvPr>
          <p:cNvPicPr>
            <a:picLocks noChangeAspect="1"/>
          </p:cNvPicPr>
          <p:nvPr/>
        </p:nvPicPr>
        <p:blipFill>
          <a:blip r:embed="rId4"/>
          <a:stretch>
            <a:fillRect/>
          </a:stretch>
        </p:blipFill>
        <p:spPr>
          <a:xfrm>
            <a:off x="10299713" y="81521"/>
            <a:ext cx="1460584" cy="500499"/>
          </a:xfrm>
          <a:prstGeom prst="rect">
            <a:avLst/>
          </a:prstGeom>
        </p:spPr>
      </p:pic>
      <p:cxnSp>
        <p:nvCxnSpPr>
          <p:cNvPr id="72" name="Google Shape;178;p21">
            <a:extLst>
              <a:ext uri="{FF2B5EF4-FFF2-40B4-BE49-F238E27FC236}">
                <a16:creationId xmlns:a16="http://schemas.microsoft.com/office/drawing/2014/main" id="{22B36F2A-0CD0-4EEB-9DC3-CAED3758D3DB}"/>
              </a:ext>
            </a:extLst>
          </p:cNvPr>
          <p:cNvCxnSpPr>
            <a:cxnSpLocks/>
          </p:cNvCxnSpPr>
          <p:nvPr/>
        </p:nvCxnSpPr>
        <p:spPr>
          <a:xfrm>
            <a:off x="311700" y="721272"/>
            <a:ext cx="11448597" cy="0"/>
          </a:xfrm>
          <a:prstGeom prst="straightConnector1">
            <a:avLst/>
          </a:prstGeom>
          <a:noFill/>
          <a:ln w="9525" cap="flat" cmpd="sng">
            <a:solidFill>
              <a:srgbClr val="595959"/>
            </a:solidFill>
            <a:prstDash val="solid"/>
            <a:round/>
            <a:headEnd type="none" w="med" len="med"/>
            <a:tailEnd type="none" w="med" len="med"/>
          </a:ln>
        </p:spPr>
      </p:cxnSp>
      <p:sp>
        <p:nvSpPr>
          <p:cNvPr id="73" name="Google Shape;179;p21">
            <a:extLst>
              <a:ext uri="{FF2B5EF4-FFF2-40B4-BE49-F238E27FC236}">
                <a16:creationId xmlns:a16="http://schemas.microsoft.com/office/drawing/2014/main" id="{3509E8DE-D79E-4506-804A-8507FED0E970}"/>
              </a:ext>
            </a:extLst>
          </p:cNvPr>
          <p:cNvSpPr txBox="1"/>
          <p:nvPr/>
        </p:nvSpPr>
        <p:spPr>
          <a:xfrm>
            <a:off x="311700" y="650197"/>
            <a:ext cx="2668464" cy="29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1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Price to Earnings</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96155902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Google Shape;82;p17">
            <a:extLst>
              <a:ext uri="{FF2B5EF4-FFF2-40B4-BE49-F238E27FC236}">
                <a16:creationId xmlns:a16="http://schemas.microsoft.com/office/drawing/2014/main" id="{B9059503-795A-45D0-8A53-B5748EFA21A7}"/>
              </a:ext>
            </a:extLst>
          </p:cNvPr>
          <p:cNvSpPr/>
          <p:nvPr/>
        </p:nvSpPr>
        <p:spPr>
          <a:xfrm>
            <a:off x="0" y="6576300"/>
            <a:ext cx="12192000" cy="281700"/>
          </a:xfrm>
          <a:prstGeom prst="rect">
            <a:avLst/>
          </a:prstGeom>
          <a:solidFill>
            <a:srgbClr val="003F5F"/>
          </a:solidFill>
          <a:ln>
            <a:solidFill>
              <a:srgbClr val="003F5F"/>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5" name="Google Shape;83;p17">
            <a:extLst>
              <a:ext uri="{FF2B5EF4-FFF2-40B4-BE49-F238E27FC236}">
                <a16:creationId xmlns:a16="http://schemas.microsoft.com/office/drawing/2014/main" id="{059C738A-8B37-42E5-AB4A-381140F233A1}"/>
              </a:ext>
            </a:extLst>
          </p:cNvPr>
          <p:cNvSpPr/>
          <p:nvPr/>
        </p:nvSpPr>
        <p:spPr>
          <a:xfrm>
            <a:off x="468693" y="6619148"/>
            <a:ext cx="1531200" cy="192600"/>
          </a:xfrm>
          <a:prstGeom prst="chevron">
            <a:avLst>
              <a:gd name="adj" fmla="val 50000"/>
            </a:avLst>
          </a:prstGeom>
          <a:solidFill>
            <a:srgbClr val="666666"/>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FFFFFF"/>
                </a:solidFill>
                <a:effectLst/>
                <a:uLnTx/>
                <a:uFillTx/>
                <a:latin typeface="Arial"/>
                <a:cs typeface="Arial"/>
                <a:sym typeface="Arial"/>
              </a:rPr>
              <a:t>Stock Overview</a:t>
            </a:r>
            <a:endParaRPr kumimoji="0" sz="700" b="1" i="0" u="none" strike="noStrike" kern="1200" cap="none" spc="0" normalizeH="0" baseline="0" noProof="0" dirty="0">
              <a:ln>
                <a:noFill/>
              </a:ln>
              <a:solidFill>
                <a:srgbClr val="FFFFFF"/>
              </a:solidFill>
              <a:effectLst/>
              <a:uLnTx/>
              <a:uFillTx/>
              <a:latin typeface="Arial"/>
              <a:cs typeface="Arial"/>
              <a:sym typeface="Arial"/>
            </a:endParaRPr>
          </a:p>
        </p:txBody>
      </p:sp>
      <p:sp>
        <p:nvSpPr>
          <p:cNvPr id="57" name="Google Shape;84;p17">
            <a:extLst>
              <a:ext uri="{FF2B5EF4-FFF2-40B4-BE49-F238E27FC236}">
                <a16:creationId xmlns:a16="http://schemas.microsoft.com/office/drawing/2014/main" id="{0A8D22D7-29DB-4C31-BA66-2614445D7CD6}"/>
              </a:ext>
            </a:extLst>
          </p:cNvPr>
          <p:cNvSpPr/>
          <p:nvPr/>
        </p:nvSpPr>
        <p:spPr>
          <a:xfrm>
            <a:off x="2095427"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Company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59" name="Google Shape;85;p17">
            <a:extLst>
              <a:ext uri="{FF2B5EF4-FFF2-40B4-BE49-F238E27FC236}">
                <a16:creationId xmlns:a16="http://schemas.microsoft.com/office/drawing/2014/main" id="{4A52B92D-FBEF-4CFB-B3B4-F6DFA08A7820}"/>
              </a:ext>
            </a:extLst>
          </p:cNvPr>
          <p:cNvSpPr/>
          <p:nvPr/>
        </p:nvSpPr>
        <p:spPr>
          <a:xfrm>
            <a:off x="3722161"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Corporate Strategy and Risk</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61" name="Google Shape;86;p17">
            <a:extLst>
              <a:ext uri="{FF2B5EF4-FFF2-40B4-BE49-F238E27FC236}">
                <a16:creationId xmlns:a16="http://schemas.microsoft.com/office/drawing/2014/main" id="{173A70B6-3164-4191-8667-AC7A6190A59F}"/>
              </a:ext>
            </a:extLst>
          </p:cNvPr>
          <p:cNvSpPr/>
          <p:nvPr/>
        </p:nvSpPr>
        <p:spPr>
          <a:xfrm>
            <a:off x="6975629" y="6623695"/>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Financial Statements</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63" name="Google Shape;87;p17">
            <a:extLst>
              <a:ext uri="{FF2B5EF4-FFF2-40B4-BE49-F238E27FC236}">
                <a16:creationId xmlns:a16="http://schemas.microsoft.com/office/drawing/2014/main" id="{3E6DA604-3685-4075-8B2F-20F18A914BEC}"/>
              </a:ext>
            </a:extLst>
          </p:cNvPr>
          <p:cNvSpPr/>
          <p:nvPr/>
        </p:nvSpPr>
        <p:spPr>
          <a:xfrm>
            <a:off x="8602363" y="6630191"/>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Industry Comparison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65" name="Google Shape;88;p17">
            <a:extLst>
              <a:ext uri="{FF2B5EF4-FFF2-40B4-BE49-F238E27FC236}">
                <a16:creationId xmlns:a16="http://schemas.microsoft.com/office/drawing/2014/main" id="{6238546D-AFC2-492B-A705-7BC49DB3BD69}"/>
              </a:ext>
            </a:extLst>
          </p:cNvPr>
          <p:cNvSpPr/>
          <p:nvPr/>
        </p:nvSpPr>
        <p:spPr>
          <a:xfrm>
            <a:off x="5348895"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Management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67" name="Google Shape;89;p17">
            <a:extLst>
              <a:ext uri="{FF2B5EF4-FFF2-40B4-BE49-F238E27FC236}">
                <a16:creationId xmlns:a16="http://schemas.microsoft.com/office/drawing/2014/main" id="{A9C58934-7D7B-4E0B-B7CD-E3AA4D44D7A2}"/>
              </a:ext>
            </a:extLst>
          </p:cNvPr>
          <p:cNvSpPr/>
          <p:nvPr/>
        </p:nvSpPr>
        <p:spPr>
          <a:xfrm>
            <a:off x="10229097" y="6620604"/>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Recommendation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graphicFrame>
        <p:nvGraphicFramePr>
          <p:cNvPr id="72" name="Chart 71">
            <a:extLst>
              <a:ext uri="{FF2B5EF4-FFF2-40B4-BE49-F238E27FC236}">
                <a16:creationId xmlns:a16="http://schemas.microsoft.com/office/drawing/2014/main" id="{2F9BA723-538F-471B-9B0C-697074F95F9E}"/>
              </a:ext>
            </a:extLst>
          </p:cNvPr>
          <p:cNvGraphicFramePr>
            <a:graphicFrameLocks/>
          </p:cNvGraphicFramePr>
          <p:nvPr/>
        </p:nvGraphicFramePr>
        <p:xfrm>
          <a:off x="2486680" y="1095375"/>
          <a:ext cx="7419975" cy="4667250"/>
        </p:xfrm>
        <a:graphic>
          <a:graphicData uri="http://schemas.openxmlformats.org/drawingml/2006/chart">
            <c:chart xmlns:c="http://schemas.openxmlformats.org/drawingml/2006/chart" xmlns:r="http://schemas.openxmlformats.org/officeDocument/2006/relationships" r:id="rId3"/>
          </a:graphicData>
        </a:graphic>
      </p:graphicFrame>
      <p:sp>
        <p:nvSpPr>
          <p:cNvPr id="78" name="Google Shape;177;p21">
            <a:extLst>
              <a:ext uri="{FF2B5EF4-FFF2-40B4-BE49-F238E27FC236}">
                <a16:creationId xmlns:a16="http://schemas.microsoft.com/office/drawing/2014/main" id="{8DF815A0-FAE7-4594-B429-BE8982ED8143}"/>
              </a:ext>
            </a:extLst>
          </p:cNvPr>
          <p:cNvSpPr txBox="1"/>
          <p:nvPr/>
        </p:nvSpPr>
        <p:spPr>
          <a:xfrm>
            <a:off x="311699" y="317372"/>
            <a:ext cx="11448597" cy="572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Stock Overview</a:t>
            </a:r>
            <a:endParaRPr kumimoji="0"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79" name="Picture 78">
            <a:extLst>
              <a:ext uri="{FF2B5EF4-FFF2-40B4-BE49-F238E27FC236}">
                <a16:creationId xmlns:a16="http://schemas.microsoft.com/office/drawing/2014/main" id="{BDC4C07F-08B1-408E-81BE-F8366709DE89}"/>
              </a:ext>
            </a:extLst>
          </p:cNvPr>
          <p:cNvPicPr>
            <a:picLocks noChangeAspect="1"/>
          </p:cNvPicPr>
          <p:nvPr/>
        </p:nvPicPr>
        <p:blipFill>
          <a:blip r:embed="rId4"/>
          <a:stretch>
            <a:fillRect/>
          </a:stretch>
        </p:blipFill>
        <p:spPr>
          <a:xfrm>
            <a:off x="10299713" y="81521"/>
            <a:ext cx="1460584" cy="500499"/>
          </a:xfrm>
          <a:prstGeom prst="rect">
            <a:avLst/>
          </a:prstGeom>
        </p:spPr>
      </p:pic>
      <p:cxnSp>
        <p:nvCxnSpPr>
          <p:cNvPr id="80" name="Google Shape;178;p21">
            <a:extLst>
              <a:ext uri="{FF2B5EF4-FFF2-40B4-BE49-F238E27FC236}">
                <a16:creationId xmlns:a16="http://schemas.microsoft.com/office/drawing/2014/main" id="{E0BA5798-7A84-49AC-A99A-C4D44EFED745}"/>
              </a:ext>
            </a:extLst>
          </p:cNvPr>
          <p:cNvCxnSpPr>
            <a:cxnSpLocks/>
          </p:cNvCxnSpPr>
          <p:nvPr/>
        </p:nvCxnSpPr>
        <p:spPr>
          <a:xfrm>
            <a:off x="311700" y="721272"/>
            <a:ext cx="11448597" cy="0"/>
          </a:xfrm>
          <a:prstGeom prst="straightConnector1">
            <a:avLst/>
          </a:prstGeom>
          <a:noFill/>
          <a:ln w="9525" cap="flat" cmpd="sng">
            <a:solidFill>
              <a:srgbClr val="595959"/>
            </a:solidFill>
            <a:prstDash val="solid"/>
            <a:round/>
            <a:headEnd type="none" w="med" len="med"/>
            <a:tailEnd type="none" w="med" len="med"/>
          </a:ln>
        </p:spPr>
      </p:cxnSp>
      <p:sp>
        <p:nvSpPr>
          <p:cNvPr id="81" name="Google Shape;179;p21">
            <a:extLst>
              <a:ext uri="{FF2B5EF4-FFF2-40B4-BE49-F238E27FC236}">
                <a16:creationId xmlns:a16="http://schemas.microsoft.com/office/drawing/2014/main" id="{62F9C654-0653-4AE0-A175-C95591AF30F1}"/>
              </a:ext>
            </a:extLst>
          </p:cNvPr>
          <p:cNvSpPr txBox="1"/>
          <p:nvPr/>
        </p:nvSpPr>
        <p:spPr>
          <a:xfrm>
            <a:off x="311700" y="650197"/>
            <a:ext cx="2668464" cy="29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1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Earnings per Share</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19105293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Google Shape;82;p17">
            <a:extLst>
              <a:ext uri="{FF2B5EF4-FFF2-40B4-BE49-F238E27FC236}">
                <a16:creationId xmlns:a16="http://schemas.microsoft.com/office/drawing/2014/main" id="{9077F998-A6BD-4AC1-8C72-D431E66F1D98}"/>
              </a:ext>
            </a:extLst>
          </p:cNvPr>
          <p:cNvSpPr/>
          <p:nvPr/>
        </p:nvSpPr>
        <p:spPr>
          <a:xfrm>
            <a:off x="0" y="6576300"/>
            <a:ext cx="12192000" cy="281700"/>
          </a:xfrm>
          <a:prstGeom prst="rect">
            <a:avLst/>
          </a:prstGeom>
          <a:solidFill>
            <a:srgbClr val="003F5F"/>
          </a:solidFill>
          <a:ln>
            <a:solidFill>
              <a:srgbClr val="003F5F"/>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9" name="Google Shape;83;p17">
            <a:extLst>
              <a:ext uri="{FF2B5EF4-FFF2-40B4-BE49-F238E27FC236}">
                <a16:creationId xmlns:a16="http://schemas.microsoft.com/office/drawing/2014/main" id="{0DB610AF-3F6A-4CB6-9CFD-43B04E637E9E}"/>
              </a:ext>
            </a:extLst>
          </p:cNvPr>
          <p:cNvSpPr/>
          <p:nvPr/>
        </p:nvSpPr>
        <p:spPr>
          <a:xfrm>
            <a:off x="468693" y="6619148"/>
            <a:ext cx="1531200" cy="192600"/>
          </a:xfrm>
          <a:prstGeom prst="chevron">
            <a:avLst>
              <a:gd name="adj" fmla="val 50000"/>
            </a:avLst>
          </a:prstGeom>
          <a:solidFill>
            <a:srgbClr val="666666"/>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FFFFFF"/>
                </a:solidFill>
                <a:effectLst/>
                <a:uLnTx/>
                <a:uFillTx/>
                <a:latin typeface="Arial"/>
                <a:cs typeface="Arial"/>
                <a:sym typeface="Arial"/>
              </a:rPr>
              <a:t>Stock Overview</a:t>
            </a:r>
            <a:endParaRPr kumimoji="0" sz="700" b="1" i="0" u="none" strike="noStrike" kern="1200" cap="none" spc="0" normalizeH="0" baseline="0" noProof="0" dirty="0">
              <a:ln>
                <a:noFill/>
              </a:ln>
              <a:solidFill>
                <a:srgbClr val="FFFFFF"/>
              </a:solidFill>
              <a:effectLst/>
              <a:uLnTx/>
              <a:uFillTx/>
              <a:latin typeface="Arial"/>
              <a:cs typeface="Arial"/>
              <a:sym typeface="Arial"/>
            </a:endParaRPr>
          </a:p>
        </p:txBody>
      </p:sp>
      <p:sp>
        <p:nvSpPr>
          <p:cNvPr id="41" name="Google Shape;84;p17">
            <a:extLst>
              <a:ext uri="{FF2B5EF4-FFF2-40B4-BE49-F238E27FC236}">
                <a16:creationId xmlns:a16="http://schemas.microsoft.com/office/drawing/2014/main" id="{A2AAD068-51B6-4E85-8BDC-367A0142B523}"/>
              </a:ext>
            </a:extLst>
          </p:cNvPr>
          <p:cNvSpPr/>
          <p:nvPr/>
        </p:nvSpPr>
        <p:spPr>
          <a:xfrm>
            <a:off x="2095427"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Company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43" name="Google Shape;85;p17">
            <a:extLst>
              <a:ext uri="{FF2B5EF4-FFF2-40B4-BE49-F238E27FC236}">
                <a16:creationId xmlns:a16="http://schemas.microsoft.com/office/drawing/2014/main" id="{77C6DB35-8BD4-422D-B787-FB4D730E2787}"/>
              </a:ext>
            </a:extLst>
          </p:cNvPr>
          <p:cNvSpPr/>
          <p:nvPr/>
        </p:nvSpPr>
        <p:spPr>
          <a:xfrm>
            <a:off x="3722161"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Corporate Strategy and Risk</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45" name="Google Shape;86;p17">
            <a:extLst>
              <a:ext uri="{FF2B5EF4-FFF2-40B4-BE49-F238E27FC236}">
                <a16:creationId xmlns:a16="http://schemas.microsoft.com/office/drawing/2014/main" id="{DCC09C7E-BD19-4842-8FBD-5F1E2A29BF82}"/>
              </a:ext>
            </a:extLst>
          </p:cNvPr>
          <p:cNvSpPr/>
          <p:nvPr/>
        </p:nvSpPr>
        <p:spPr>
          <a:xfrm>
            <a:off x="6975629" y="6623695"/>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Financial Statements</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47" name="Google Shape;87;p17">
            <a:extLst>
              <a:ext uri="{FF2B5EF4-FFF2-40B4-BE49-F238E27FC236}">
                <a16:creationId xmlns:a16="http://schemas.microsoft.com/office/drawing/2014/main" id="{D8AC41D7-E975-4F35-8C80-89EF91C8BEB5}"/>
              </a:ext>
            </a:extLst>
          </p:cNvPr>
          <p:cNvSpPr/>
          <p:nvPr/>
        </p:nvSpPr>
        <p:spPr>
          <a:xfrm>
            <a:off x="8602363" y="6630191"/>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Industry Comparison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49" name="Google Shape;88;p17">
            <a:extLst>
              <a:ext uri="{FF2B5EF4-FFF2-40B4-BE49-F238E27FC236}">
                <a16:creationId xmlns:a16="http://schemas.microsoft.com/office/drawing/2014/main" id="{06A6880E-A89F-4363-AF39-839085FF2D8D}"/>
              </a:ext>
            </a:extLst>
          </p:cNvPr>
          <p:cNvSpPr/>
          <p:nvPr/>
        </p:nvSpPr>
        <p:spPr>
          <a:xfrm>
            <a:off x="5348895"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Management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51" name="Google Shape;89;p17">
            <a:extLst>
              <a:ext uri="{FF2B5EF4-FFF2-40B4-BE49-F238E27FC236}">
                <a16:creationId xmlns:a16="http://schemas.microsoft.com/office/drawing/2014/main" id="{CB492866-F79F-468C-94AC-CA363B61BABC}"/>
              </a:ext>
            </a:extLst>
          </p:cNvPr>
          <p:cNvSpPr/>
          <p:nvPr/>
        </p:nvSpPr>
        <p:spPr>
          <a:xfrm>
            <a:off x="10229097" y="6620604"/>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Recommendation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52" name="Google Shape;177;p21">
            <a:extLst>
              <a:ext uri="{FF2B5EF4-FFF2-40B4-BE49-F238E27FC236}">
                <a16:creationId xmlns:a16="http://schemas.microsoft.com/office/drawing/2014/main" id="{BF78D43C-BB15-434A-BDD6-EDF8AC577FCA}"/>
              </a:ext>
            </a:extLst>
          </p:cNvPr>
          <p:cNvSpPr txBox="1"/>
          <p:nvPr/>
        </p:nvSpPr>
        <p:spPr>
          <a:xfrm>
            <a:off x="311699" y="317372"/>
            <a:ext cx="11448597" cy="572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Stock Overview</a:t>
            </a:r>
            <a:r>
              <a:rPr kumimoji="0" lang="e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53" name="Google Shape;178;p21">
            <a:extLst>
              <a:ext uri="{FF2B5EF4-FFF2-40B4-BE49-F238E27FC236}">
                <a16:creationId xmlns:a16="http://schemas.microsoft.com/office/drawing/2014/main" id="{5FB464A7-F286-48E4-AF00-1CB3D9E87A3C}"/>
              </a:ext>
            </a:extLst>
          </p:cNvPr>
          <p:cNvCxnSpPr>
            <a:cxnSpLocks/>
          </p:cNvCxnSpPr>
          <p:nvPr/>
        </p:nvCxnSpPr>
        <p:spPr>
          <a:xfrm>
            <a:off x="311700" y="721272"/>
            <a:ext cx="11448597" cy="0"/>
          </a:xfrm>
          <a:prstGeom prst="straightConnector1">
            <a:avLst/>
          </a:prstGeom>
          <a:noFill/>
          <a:ln w="9525" cap="flat" cmpd="sng">
            <a:solidFill>
              <a:srgbClr val="595959"/>
            </a:solidFill>
            <a:prstDash val="solid"/>
            <a:round/>
            <a:headEnd type="none" w="med" len="med"/>
            <a:tailEnd type="none" w="med" len="med"/>
          </a:ln>
        </p:spPr>
      </p:cxnSp>
      <p:sp>
        <p:nvSpPr>
          <p:cNvPr id="54" name="Google Shape;179;p21">
            <a:extLst>
              <a:ext uri="{FF2B5EF4-FFF2-40B4-BE49-F238E27FC236}">
                <a16:creationId xmlns:a16="http://schemas.microsoft.com/office/drawing/2014/main" id="{4C59991B-6FE2-499F-96B1-9E4E6299C94B}"/>
              </a:ext>
            </a:extLst>
          </p:cNvPr>
          <p:cNvSpPr txBox="1"/>
          <p:nvPr/>
        </p:nvSpPr>
        <p:spPr>
          <a:xfrm>
            <a:off x="311700" y="650197"/>
            <a:ext cx="2668464" cy="29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1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Dividends Paid and Stock Splits</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endParaRPr>
          </a:p>
        </p:txBody>
      </p:sp>
      <p:pic>
        <p:nvPicPr>
          <p:cNvPr id="55" name="Picture 54">
            <a:extLst>
              <a:ext uri="{FF2B5EF4-FFF2-40B4-BE49-F238E27FC236}">
                <a16:creationId xmlns:a16="http://schemas.microsoft.com/office/drawing/2014/main" id="{75EE3814-A419-4803-B896-7B2CF18253C7}"/>
              </a:ext>
            </a:extLst>
          </p:cNvPr>
          <p:cNvPicPr>
            <a:picLocks noChangeAspect="1"/>
          </p:cNvPicPr>
          <p:nvPr/>
        </p:nvPicPr>
        <p:blipFill>
          <a:blip r:embed="rId2"/>
          <a:stretch>
            <a:fillRect/>
          </a:stretch>
        </p:blipFill>
        <p:spPr>
          <a:xfrm>
            <a:off x="10299713" y="81521"/>
            <a:ext cx="1460584" cy="500499"/>
          </a:xfrm>
          <a:prstGeom prst="rect">
            <a:avLst/>
          </a:prstGeom>
        </p:spPr>
      </p:pic>
      <p:sp>
        <p:nvSpPr>
          <p:cNvPr id="59" name="Google Shape;180;p21">
            <a:extLst>
              <a:ext uri="{FF2B5EF4-FFF2-40B4-BE49-F238E27FC236}">
                <a16:creationId xmlns:a16="http://schemas.microsoft.com/office/drawing/2014/main" id="{9D63A6B8-DAE4-4F81-A9DA-215AAF5EF04A}"/>
              </a:ext>
            </a:extLst>
          </p:cNvPr>
          <p:cNvSpPr/>
          <p:nvPr/>
        </p:nvSpPr>
        <p:spPr>
          <a:xfrm>
            <a:off x="1892287" y="2203670"/>
            <a:ext cx="2902226" cy="372000"/>
          </a:xfrm>
          <a:prstGeom prst="rect">
            <a:avLst/>
          </a:prstGeom>
          <a:solidFill>
            <a:srgbClr val="003F5F"/>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600" b="1" i="0" u="none" strike="noStrike" kern="120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rPr>
              <a:t>Dividends</a:t>
            </a:r>
          </a:p>
        </p:txBody>
      </p:sp>
      <p:sp>
        <p:nvSpPr>
          <p:cNvPr id="61" name="Google Shape;180;p21">
            <a:extLst>
              <a:ext uri="{FF2B5EF4-FFF2-40B4-BE49-F238E27FC236}">
                <a16:creationId xmlns:a16="http://schemas.microsoft.com/office/drawing/2014/main" id="{5336063A-5AA2-46F2-AF33-899B2E6B19CD}"/>
              </a:ext>
            </a:extLst>
          </p:cNvPr>
          <p:cNvSpPr/>
          <p:nvPr/>
        </p:nvSpPr>
        <p:spPr>
          <a:xfrm>
            <a:off x="7397487" y="2203670"/>
            <a:ext cx="2902226" cy="372000"/>
          </a:xfrm>
          <a:prstGeom prst="rect">
            <a:avLst/>
          </a:prstGeom>
          <a:solidFill>
            <a:srgbClr val="003F5F"/>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600" b="1" i="0" u="none" strike="noStrike" kern="120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rPr>
              <a:t>Stock Splits</a:t>
            </a:r>
            <a:endParaRPr kumimoji="0" sz="1600" b="1" i="0" u="none" strike="noStrike" kern="120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65" name="Google Shape;180;p21">
            <a:extLst>
              <a:ext uri="{FF2B5EF4-FFF2-40B4-BE49-F238E27FC236}">
                <a16:creationId xmlns:a16="http://schemas.microsoft.com/office/drawing/2014/main" id="{9C79F287-4737-4379-A91A-BC931C8B6ADB}"/>
              </a:ext>
            </a:extLst>
          </p:cNvPr>
          <p:cNvSpPr/>
          <p:nvPr/>
        </p:nvSpPr>
        <p:spPr>
          <a:xfrm>
            <a:off x="1892287" y="2655206"/>
            <a:ext cx="2902226" cy="1715458"/>
          </a:xfrm>
          <a:prstGeom prst="rect">
            <a:avLst/>
          </a:prstGeom>
          <a:solidFill>
            <a:srgbClr val="E5E9EB"/>
          </a:solidFill>
          <a:ln w="2857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AMCX is a non-dividend paying stock</a:t>
            </a:r>
          </a:p>
        </p:txBody>
      </p:sp>
      <p:sp>
        <p:nvSpPr>
          <p:cNvPr id="67" name="Google Shape;180;p21">
            <a:extLst>
              <a:ext uri="{FF2B5EF4-FFF2-40B4-BE49-F238E27FC236}">
                <a16:creationId xmlns:a16="http://schemas.microsoft.com/office/drawing/2014/main" id="{440D1DC0-0AE5-4E37-B795-FADDE116FA6B}"/>
              </a:ext>
            </a:extLst>
          </p:cNvPr>
          <p:cNvSpPr/>
          <p:nvPr/>
        </p:nvSpPr>
        <p:spPr>
          <a:xfrm>
            <a:off x="7397487" y="2655206"/>
            <a:ext cx="2902226" cy="1715458"/>
          </a:xfrm>
          <a:prstGeom prst="rect">
            <a:avLst/>
          </a:prstGeom>
          <a:solidFill>
            <a:srgbClr val="E5E9EB"/>
          </a:solidFill>
          <a:ln w="2857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There have been no stock splits</a:t>
            </a:r>
          </a:p>
        </p:txBody>
      </p:sp>
    </p:spTree>
    <p:extLst>
      <p:ext uri="{BB962C8B-B14F-4D97-AF65-F5344CB8AC3E}">
        <p14:creationId xmlns:p14="http://schemas.microsoft.com/office/powerpoint/2010/main" val="176709534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Google Shape;82;p17">
            <a:extLst>
              <a:ext uri="{FF2B5EF4-FFF2-40B4-BE49-F238E27FC236}">
                <a16:creationId xmlns:a16="http://schemas.microsoft.com/office/drawing/2014/main" id="{436E6104-C02F-4371-ABD0-2A809AA3EB12}"/>
              </a:ext>
            </a:extLst>
          </p:cNvPr>
          <p:cNvSpPr/>
          <p:nvPr/>
        </p:nvSpPr>
        <p:spPr>
          <a:xfrm>
            <a:off x="0" y="6576300"/>
            <a:ext cx="12192000" cy="281700"/>
          </a:xfrm>
          <a:prstGeom prst="rect">
            <a:avLst/>
          </a:prstGeom>
          <a:solidFill>
            <a:srgbClr val="003F5F"/>
          </a:solidFill>
          <a:ln>
            <a:solidFill>
              <a:srgbClr val="003F5F"/>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6" name="Google Shape;83;p17">
            <a:extLst>
              <a:ext uri="{FF2B5EF4-FFF2-40B4-BE49-F238E27FC236}">
                <a16:creationId xmlns:a16="http://schemas.microsoft.com/office/drawing/2014/main" id="{2E0E717C-9860-4024-BE7F-526578CA9A03}"/>
              </a:ext>
            </a:extLst>
          </p:cNvPr>
          <p:cNvSpPr/>
          <p:nvPr/>
        </p:nvSpPr>
        <p:spPr>
          <a:xfrm>
            <a:off x="468693" y="6619148"/>
            <a:ext cx="1531200" cy="192600"/>
          </a:xfrm>
          <a:prstGeom prst="chevron">
            <a:avLst>
              <a:gd name="adj" fmla="val 50000"/>
            </a:avLst>
          </a:prstGeom>
          <a:solidFill>
            <a:srgbClr val="666666"/>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FFFFFF"/>
                </a:solidFill>
                <a:effectLst/>
                <a:uLnTx/>
                <a:uFillTx/>
                <a:latin typeface="Arial"/>
                <a:cs typeface="Arial"/>
                <a:sym typeface="Arial"/>
              </a:rPr>
              <a:t>Stock Overview</a:t>
            </a:r>
            <a:endParaRPr kumimoji="0" sz="700" b="1" i="0" u="none" strike="noStrike" kern="1200" cap="none" spc="0" normalizeH="0" baseline="0" noProof="0" dirty="0">
              <a:ln>
                <a:noFill/>
              </a:ln>
              <a:solidFill>
                <a:srgbClr val="FFFFFF"/>
              </a:solidFill>
              <a:effectLst/>
              <a:uLnTx/>
              <a:uFillTx/>
              <a:latin typeface="Arial"/>
              <a:cs typeface="Arial"/>
              <a:sym typeface="Arial"/>
            </a:endParaRPr>
          </a:p>
        </p:txBody>
      </p:sp>
      <p:sp>
        <p:nvSpPr>
          <p:cNvPr id="58" name="Google Shape;84;p17">
            <a:extLst>
              <a:ext uri="{FF2B5EF4-FFF2-40B4-BE49-F238E27FC236}">
                <a16:creationId xmlns:a16="http://schemas.microsoft.com/office/drawing/2014/main" id="{BE5F6F3A-906F-4BC0-8600-65C7ACFD8D70}"/>
              </a:ext>
            </a:extLst>
          </p:cNvPr>
          <p:cNvSpPr/>
          <p:nvPr/>
        </p:nvSpPr>
        <p:spPr>
          <a:xfrm>
            <a:off x="2095427"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Company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60" name="Google Shape;85;p17">
            <a:extLst>
              <a:ext uri="{FF2B5EF4-FFF2-40B4-BE49-F238E27FC236}">
                <a16:creationId xmlns:a16="http://schemas.microsoft.com/office/drawing/2014/main" id="{EF0DC25C-E5FD-483E-A6AE-0FC0BBBF6CE3}"/>
              </a:ext>
            </a:extLst>
          </p:cNvPr>
          <p:cNvSpPr/>
          <p:nvPr/>
        </p:nvSpPr>
        <p:spPr>
          <a:xfrm>
            <a:off x="3722161"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Corporate Strategy and Risk</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62" name="Google Shape;86;p17">
            <a:extLst>
              <a:ext uri="{FF2B5EF4-FFF2-40B4-BE49-F238E27FC236}">
                <a16:creationId xmlns:a16="http://schemas.microsoft.com/office/drawing/2014/main" id="{927A3D9A-61B5-4F89-9CDA-C77DD7B04184}"/>
              </a:ext>
            </a:extLst>
          </p:cNvPr>
          <p:cNvSpPr/>
          <p:nvPr/>
        </p:nvSpPr>
        <p:spPr>
          <a:xfrm>
            <a:off x="6975629" y="6623695"/>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Financial Statements</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64" name="Google Shape;87;p17">
            <a:extLst>
              <a:ext uri="{FF2B5EF4-FFF2-40B4-BE49-F238E27FC236}">
                <a16:creationId xmlns:a16="http://schemas.microsoft.com/office/drawing/2014/main" id="{BC7ED845-59CB-44B6-9503-FDAD6FF7ED25}"/>
              </a:ext>
            </a:extLst>
          </p:cNvPr>
          <p:cNvSpPr/>
          <p:nvPr/>
        </p:nvSpPr>
        <p:spPr>
          <a:xfrm>
            <a:off x="8602363" y="6630191"/>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Industry Comparison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66" name="Google Shape;88;p17">
            <a:extLst>
              <a:ext uri="{FF2B5EF4-FFF2-40B4-BE49-F238E27FC236}">
                <a16:creationId xmlns:a16="http://schemas.microsoft.com/office/drawing/2014/main" id="{BA4855A8-3D0F-4D38-AABF-C376ECD0F2F9}"/>
              </a:ext>
            </a:extLst>
          </p:cNvPr>
          <p:cNvSpPr/>
          <p:nvPr/>
        </p:nvSpPr>
        <p:spPr>
          <a:xfrm>
            <a:off x="5348895"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Management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68" name="Google Shape;89;p17">
            <a:extLst>
              <a:ext uri="{FF2B5EF4-FFF2-40B4-BE49-F238E27FC236}">
                <a16:creationId xmlns:a16="http://schemas.microsoft.com/office/drawing/2014/main" id="{70058800-62C4-40BD-8013-D4B4B787DDF1}"/>
              </a:ext>
            </a:extLst>
          </p:cNvPr>
          <p:cNvSpPr/>
          <p:nvPr/>
        </p:nvSpPr>
        <p:spPr>
          <a:xfrm>
            <a:off x="10229097" y="6620604"/>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Recommendation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75" name="Google Shape;177;p21">
            <a:extLst>
              <a:ext uri="{FF2B5EF4-FFF2-40B4-BE49-F238E27FC236}">
                <a16:creationId xmlns:a16="http://schemas.microsoft.com/office/drawing/2014/main" id="{3454B138-55F1-4174-BAE9-6F44DFAAF75D}"/>
              </a:ext>
            </a:extLst>
          </p:cNvPr>
          <p:cNvSpPr txBox="1"/>
          <p:nvPr/>
        </p:nvSpPr>
        <p:spPr>
          <a:xfrm>
            <a:off x="311699" y="317372"/>
            <a:ext cx="11448597" cy="572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Stock Performance</a:t>
            </a:r>
            <a:r>
              <a:rPr kumimoji="0" lang="e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76" name="Picture 75">
            <a:extLst>
              <a:ext uri="{FF2B5EF4-FFF2-40B4-BE49-F238E27FC236}">
                <a16:creationId xmlns:a16="http://schemas.microsoft.com/office/drawing/2014/main" id="{94393B94-E364-4960-8DE0-7DC68095BE7D}"/>
              </a:ext>
            </a:extLst>
          </p:cNvPr>
          <p:cNvPicPr>
            <a:picLocks noChangeAspect="1"/>
          </p:cNvPicPr>
          <p:nvPr/>
        </p:nvPicPr>
        <p:blipFill>
          <a:blip r:embed="rId2"/>
          <a:stretch>
            <a:fillRect/>
          </a:stretch>
        </p:blipFill>
        <p:spPr>
          <a:xfrm>
            <a:off x="10299713" y="81521"/>
            <a:ext cx="1460584" cy="500499"/>
          </a:xfrm>
          <a:prstGeom prst="rect">
            <a:avLst/>
          </a:prstGeom>
        </p:spPr>
      </p:pic>
      <p:cxnSp>
        <p:nvCxnSpPr>
          <p:cNvPr id="77" name="Google Shape;178;p21">
            <a:extLst>
              <a:ext uri="{FF2B5EF4-FFF2-40B4-BE49-F238E27FC236}">
                <a16:creationId xmlns:a16="http://schemas.microsoft.com/office/drawing/2014/main" id="{E4CC943B-1A7A-4656-9A05-8971796343DF}"/>
              </a:ext>
            </a:extLst>
          </p:cNvPr>
          <p:cNvCxnSpPr>
            <a:cxnSpLocks/>
          </p:cNvCxnSpPr>
          <p:nvPr/>
        </p:nvCxnSpPr>
        <p:spPr>
          <a:xfrm>
            <a:off x="311700" y="721272"/>
            <a:ext cx="11448597" cy="0"/>
          </a:xfrm>
          <a:prstGeom prst="straightConnector1">
            <a:avLst/>
          </a:prstGeom>
          <a:noFill/>
          <a:ln w="9525" cap="flat" cmpd="sng">
            <a:solidFill>
              <a:srgbClr val="595959"/>
            </a:solidFill>
            <a:prstDash val="solid"/>
            <a:round/>
            <a:headEnd type="none" w="med" len="med"/>
            <a:tailEnd type="none" w="med" len="med"/>
          </a:ln>
        </p:spPr>
      </p:cxnSp>
      <p:sp>
        <p:nvSpPr>
          <p:cNvPr id="78" name="Google Shape;179;p21">
            <a:extLst>
              <a:ext uri="{FF2B5EF4-FFF2-40B4-BE49-F238E27FC236}">
                <a16:creationId xmlns:a16="http://schemas.microsoft.com/office/drawing/2014/main" id="{52CAFE3D-EFD4-4299-8835-723BEB0FE234}"/>
              </a:ext>
            </a:extLst>
          </p:cNvPr>
          <p:cNvSpPr txBox="1"/>
          <p:nvPr/>
        </p:nvSpPr>
        <p:spPr>
          <a:xfrm>
            <a:off x="311700" y="650197"/>
            <a:ext cx="2668464" cy="29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1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5 Day</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endParaRPr>
          </a:p>
        </p:txBody>
      </p:sp>
      <p:pic>
        <p:nvPicPr>
          <p:cNvPr id="5" name="Picture 4">
            <a:extLst>
              <a:ext uri="{FF2B5EF4-FFF2-40B4-BE49-F238E27FC236}">
                <a16:creationId xmlns:a16="http://schemas.microsoft.com/office/drawing/2014/main" id="{B28098AF-4901-4F06-A53A-4459A23A13D9}"/>
              </a:ext>
            </a:extLst>
          </p:cNvPr>
          <p:cNvPicPr>
            <a:picLocks noChangeAspect="1"/>
          </p:cNvPicPr>
          <p:nvPr/>
        </p:nvPicPr>
        <p:blipFill>
          <a:blip r:embed="rId3"/>
          <a:stretch>
            <a:fillRect/>
          </a:stretch>
        </p:blipFill>
        <p:spPr>
          <a:xfrm>
            <a:off x="371701" y="961147"/>
            <a:ext cx="11448598" cy="5162194"/>
          </a:xfrm>
          <a:prstGeom prst="rect">
            <a:avLst/>
          </a:prstGeom>
        </p:spPr>
      </p:pic>
    </p:spTree>
    <p:extLst>
      <p:ext uri="{BB962C8B-B14F-4D97-AF65-F5344CB8AC3E}">
        <p14:creationId xmlns:p14="http://schemas.microsoft.com/office/powerpoint/2010/main" val="313262813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Google Shape;82;p17">
            <a:extLst>
              <a:ext uri="{FF2B5EF4-FFF2-40B4-BE49-F238E27FC236}">
                <a16:creationId xmlns:a16="http://schemas.microsoft.com/office/drawing/2014/main" id="{CEB106F7-20B5-485B-805E-24C5BF7A7237}"/>
              </a:ext>
            </a:extLst>
          </p:cNvPr>
          <p:cNvSpPr/>
          <p:nvPr/>
        </p:nvSpPr>
        <p:spPr>
          <a:xfrm>
            <a:off x="0" y="6576300"/>
            <a:ext cx="12192000" cy="281700"/>
          </a:xfrm>
          <a:prstGeom prst="rect">
            <a:avLst/>
          </a:prstGeom>
          <a:solidFill>
            <a:srgbClr val="003F5F"/>
          </a:solidFill>
          <a:ln>
            <a:solidFill>
              <a:srgbClr val="003F5F"/>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72" name="Google Shape;83;p17">
            <a:extLst>
              <a:ext uri="{FF2B5EF4-FFF2-40B4-BE49-F238E27FC236}">
                <a16:creationId xmlns:a16="http://schemas.microsoft.com/office/drawing/2014/main" id="{19AFA923-3E8B-4B5E-A7A0-44E9CBF35D38}"/>
              </a:ext>
            </a:extLst>
          </p:cNvPr>
          <p:cNvSpPr/>
          <p:nvPr/>
        </p:nvSpPr>
        <p:spPr>
          <a:xfrm>
            <a:off x="468693" y="6619148"/>
            <a:ext cx="1531200" cy="192600"/>
          </a:xfrm>
          <a:prstGeom prst="chevron">
            <a:avLst>
              <a:gd name="adj" fmla="val 50000"/>
            </a:avLst>
          </a:prstGeom>
          <a:solidFill>
            <a:srgbClr val="666666"/>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FFFFFF"/>
                </a:solidFill>
                <a:effectLst/>
                <a:uLnTx/>
                <a:uFillTx/>
                <a:latin typeface="Arial"/>
                <a:cs typeface="Arial"/>
                <a:sym typeface="Arial"/>
              </a:rPr>
              <a:t>Stock Overview</a:t>
            </a:r>
            <a:endParaRPr kumimoji="0" sz="700" b="1" i="0" u="none" strike="noStrike" kern="1200" cap="none" spc="0" normalizeH="0" baseline="0" noProof="0" dirty="0">
              <a:ln>
                <a:noFill/>
              </a:ln>
              <a:solidFill>
                <a:srgbClr val="FFFFFF"/>
              </a:solidFill>
              <a:effectLst/>
              <a:uLnTx/>
              <a:uFillTx/>
              <a:latin typeface="Arial"/>
              <a:cs typeface="Arial"/>
              <a:sym typeface="Arial"/>
            </a:endParaRPr>
          </a:p>
        </p:txBody>
      </p:sp>
      <p:sp>
        <p:nvSpPr>
          <p:cNvPr id="74" name="Google Shape;84;p17">
            <a:extLst>
              <a:ext uri="{FF2B5EF4-FFF2-40B4-BE49-F238E27FC236}">
                <a16:creationId xmlns:a16="http://schemas.microsoft.com/office/drawing/2014/main" id="{7BEA7ECB-2F86-4D8A-9BDF-5373ECD1E5E0}"/>
              </a:ext>
            </a:extLst>
          </p:cNvPr>
          <p:cNvSpPr/>
          <p:nvPr/>
        </p:nvSpPr>
        <p:spPr>
          <a:xfrm>
            <a:off x="2095427"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Company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76" name="Google Shape;85;p17">
            <a:extLst>
              <a:ext uri="{FF2B5EF4-FFF2-40B4-BE49-F238E27FC236}">
                <a16:creationId xmlns:a16="http://schemas.microsoft.com/office/drawing/2014/main" id="{FEB12B8B-5FED-4A0B-848D-F3102CC671FF}"/>
              </a:ext>
            </a:extLst>
          </p:cNvPr>
          <p:cNvSpPr/>
          <p:nvPr/>
        </p:nvSpPr>
        <p:spPr>
          <a:xfrm>
            <a:off x="3722161"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Corporate Strategy and Risk</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78" name="Google Shape;86;p17">
            <a:extLst>
              <a:ext uri="{FF2B5EF4-FFF2-40B4-BE49-F238E27FC236}">
                <a16:creationId xmlns:a16="http://schemas.microsoft.com/office/drawing/2014/main" id="{A36B5C22-A48D-41C9-BD86-7F0E5CCC8436}"/>
              </a:ext>
            </a:extLst>
          </p:cNvPr>
          <p:cNvSpPr/>
          <p:nvPr/>
        </p:nvSpPr>
        <p:spPr>
          <a:xfrm>
            <a:off x="6975629" y="6623695"/>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Financial Statements</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80" name="Google Shape;87;p17">
            <a:extLst>
              <a:ext uri="{FF2B5EF4-FFF2-40B4-BE49-F238E27FC236}">
                <a16:creationId xmlns:a16="http://schemas.microsoft.com/office/drawing/2014/main" id="{2969B163-A0C1-4426-A43D-CB044785629A}"/>
              </a:ext>
            </a:extLst>
          </p:cNvPr>
          <p:cNvSpPr/>
          <p:nvPr/>
        </p:nvSpPr>
        <p:spPr>
          <a:xfrm>
            <a:off x="8602363" y="6630191"/>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Industry Comparison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82" name="Google Shape;88;p17">
            <a:extLst>
              <a:ext uri="{FF2B5EF4-FFF2-40B4-BE49-F238E27FC236}">
                <a16:creationId xmlns:a16="http://schemas.microsoft.com/office/drawing/2014/main" id="{4284C374-CF86-4391-9120-233DCAF20885}"/>
              </a:ext>
            </a:extLst>
          </p:cNvPr>
          <p:cNvSpPr/>
          <p:nvPr/>
        </p:nvSpPr>
        <p:spPr>
          <a:xfrm>
            <a:off x="5348895"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Management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84" name="Google Shape;89;p17">
            <a:extLst>
              <a:ext uri="{FF2B5EF4-FFF2-40B4-BE49-F238E27FC236}">
                <a16:creationId xmlns:a16="http://schemas.microsoft.com/office/drawing/2014/main" id="{98BC940F-AFB6-4304-B0E0-EC836434F369}"/>
              </a:ext>
            </a:extLst>
          </p:cNvPr>
          <p:cNvSpPr/>
          <p:nvPr/>
        </p:nvSpPr>
        <p:spPr>
          <a:xfrm>
            <a:off x="10229097" y="6620604"/>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Recommendation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90" name="Google Shape;177;p21">
            <a:extLst>
              <a:ext uri="{FF2B5EF4-FFF2-40B4-BE49-F238E27FC236}">
                <a16:creationId xmlns:a16="http://schemas.microsoft.com/office/drawing/2014/main" id="{FC1A0F31-0BBA-43E0-A14F-9EF73111D22F}"/>
              </a:ext>
            </a:extLst>
          </p:cNvPr>
          <p:cNvSpPr txBox="1"/>
          <p:nvPr/>
        </p:nvSpPr>
        <p:spPr>
          <a:xfrm>
            <a:off x="311699" y="317372"/>
            <a:ext cx="11448597" cy="572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Stock Performance</a:t>
            </a:r>
            <a:r>
              <a:rPr kumimoji="0" lang="e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91" name="Picture 90">
            <a:extLst>
              <a:ext uri="{FF2B5EF4-FFF2-40B4-BE49-F238E27FC236}">
                <a16:creationId xmlns:a16="http://schemas.microsoft.com/office/drawing/2014/main" id="{C638E8F3-35A0-4228-A530-892625DC1FC2}"/>
              </a:ext>
            </a:extLst>
          </p:cNvPr>
          <p:cNvPicPr>
            <a:picLocks noChangeAspect="1"/>
          </p:cNvPicPr>
          <p:nvPr/>
        </p:nvPicPr>
        <p:blipFill>
          <a:blip r:embed="rId3"/>
          <a:stretch>
            <a:fillRect/>
          </a:stretch>
        </p:blipFill>
        <p:spPr>
          <a:xfrm>
            <a:off x="10299713" y="81521"/>
            <a:ext cx="1460584" cy="500499"/>
          </a:xfrm>
          <a:prstGeom prst="rect">
            <a:avLst/>
          </a:prstGeom>
        </p:spPr>
      </p:pic>
      <p:cxnSp>
        <p:nvCxnSpPr>
          <p:cNvPr id="92" name="Google Shape;178;p21">
            <a:extLst>
              <a:ext uri="{FF2B5EF4-FFF2-40B4-BE49-F238E27FC236}">
                <a16:creationId xmlns:a16="http://schemas.microsoft.com/office/drawing/2014/main" id="{50B02FCB-0576-4173-9686-0E0FAEFC9F68}"/>
              </a:ext>
            </a:extLst>
          </p:cNvPr>
          <p:cNvCxnSpPr>
            <a:cxnSpLocks/>
          </p:cNvCxnSpPr>
          <p:nvPr/>
        </p:nvCxnSpPr>
        <p:spPr>
          <a:xfrm>
            <a:off x="311700" y="721272"/>
            <a:ext cx="11448597" cy="0"/>
          </a:xfrm>
          <a:prstGeom prst="straightConnector1">
            <a:avLst/>
          </a:prstGeom>
          <a:noFill/>
          <a:ln w="9525" cap="flat" cmpd="sng">
            <a:solidFill>
              <a:srgbClr val="595959"/>
            </a:solidFill>
            <a:prstDash val="solid"/>
            <a:round/>
            <a:headEnd type="none" w="med" len="med"/>
            <a:tailEnd type="none" w="med" len="med"/>
          </a:ln>
        </p:spPr>
      </p:cxnSp>
      <p:sp>
        <p:nvSpPr>
          <p:cNvPr id="93" name="Google Shape;179;p21">
            <a:extLst>
              <a:ext uri="{FF2B5EF4-FFF2-40B4-BE49-F238E27FC236}">
                <a16:creationId xmlns:a16="http://schemas.microsoft.com/office/drawing/2014/main" id="{64A519D0-1D26-4978-906D-BA7985EACF1A}"/>
              </a:ext>
            </a:extLst>
          </p:cNvPr>
          <p:cNvSpPr txBox="1"/>
          <p:nvPr/>
        </p:nvSpPr>
        <p:spPr>
          <a:xfrm>
            <a:off x="311700" y="650197"/>
            <a:ext cx="2668464" cy="29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1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1 Month</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endParaRPr>
          </a:p>
        </p:txBody>
      </p:sp>
      <p:pic>
        <p:nvPicPr>
          <p:cNvPr id="6" name="Picture 5">
            <a:extLst>
              <a:ext uri="{FF2B5EF4-FFF2-40B4-BE49-F238E27FC236}">
                <a16:creationId xmlns:a16="http://schemas.microsoft.com/office/drawing/2014/main" id="{FBFC9329-FED7-45E4-9194-7112BFB5182B}"/>
              </a:ext>
            </a:extLst>
          </p:cNvPr>
          <p:cNvPicPr>
            <a:picLocks noChangeAspect="1"/>
          </p:cNvPicPr>
          <p:nvPr/>
        </p:nvPicPr>
        <p:blipFill>
          <a:blip r:embed="rId4"/>
          <a:stretch>
            <a:fillRect/>
          </a:stretch>
        </p:blipFill>
        <p:spPr>
          <a:xfrm>
            <a:off x="294198" y="1017072"/>
            <a:ext cx="11603603" cy="5118087"/>
          </a:xfrm>
          <a:prstGeom prst="rect">
            <a:avLst/>
          </a:prstGeom>
        </p:spPr>
      </p:pic>
    </p:spTree>
    <p:extLst>
      <p:ext uri="{BB962C8B-B14F-4D97-AF65-F5344CB8AC3E}">
        <p14:creationId xmlns:p14="http://schemas.microsoft.com/office/powerpoint/2010/main" val="28723584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8"/>
          <p:cNvSpPr txBox="1"/>
          <p:nvPr/>
        </p:nvSpPr>
        <p:spPr>
          <a:xfrm>
            <a:off x="311700" y="297200"/>
            <a:ext cx="11608800" cy="8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CA" sz="2500" b="1"/>
              <a:t>Industry Overview: Major Sectors</a:t>
            </a:r>
            <a:endParaRPr sz="2500" b="0" i="0" u="none" strike="noStrike" cap="none">
              <a:solidFill>
                <a:srgbClr val="000000"/>
              </a:solidFill>
              <a:latin typeface="Arial"/>
              <a:ea typeface="Arial"/>
              <a:cs typeface="Arial"/>
              <a:sym typeface="Arial"/>
            </a:endParaRPr>
          </a:p>
        </p:txBody>
      </p:sp>
      <p:cxnSp>
        <p:nvCxnSpPr>
          <p:cNvPr id="179" name="Google Shape;179;p8"/>
          <p:cNvCxnSpPr>
            <a:stCxn id="178" idx="1"/>
          </p:cNvCxnSpPr>
          <p:nvPr/>
        </p:nvCxnSpPr>
        <p:spPr>
          <a:xfrm>
            <a:off x="311700" y="744800"/>
            <a:ext cx="11608800" cy="21900"/>
          </a:xfrm>
          <a:prstGeom prst="straightConnector1">
            <a:avLst/>
          </a:prstGeom>
          <a:noFill/>
          <a:ln w="9525" cap="flat" cmpd="sng">
            <a:solidFill>
              <a:srgbClr val="595959"/>
            </a:solidFill>
            <a:prstDash val="solid"/>
            <a:round/>
            <a:headEnd type="none" w="sm" len="sm"/>
            <a:tailEnd type="none" w="sm" len="sm"/>
          </a:ln>
        </p:spPr>
      </p:cxnSp>
      <p:sp>
        <p:nvSpPr>
          <p:cNvPr id="180" name="Google Shape;180;p8"/>
          <p:cNvSpPr/>
          <p:nvPr/>
        </p:nvSpPr>
        <p:spPr>
          <a:xfrm>
            <a:off x="0" y="6198750"/>
            <a:ext cx="12192000" cy="659100"/>
          </a:xfrm>
          <a:prstGeom prst="rect">
            <a:avLst/>
          </a:prstGeom>
          <a:solidFill>
            <a:srgbClr val="6666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 name="Google Shape;181;p8"/>
          <p:cNvSpPr/>
          <p:nvPr/>
        </p:nvSpPr>
        <p:spPr>
          <a:xfrm>
            <a:off x="707347"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CA" sz="700" b="1">
                <a:solidFill>
                  <a:srgbClr val="FFFFFF"/>
                </a:solidFill>
              </a:rPr>
              <a:t>	</a:t>
            </a:r>
            <a:r>
              <a:rPr lang="en-CA" sz="700" b="1"/>
              <a:t>Agenda</a:t>
            </a:r>
            <a:endParaRPr sz="700" b="1" i="0" u="none" strike="noStrike" cap="none">
              <a:latin typeface="Arial"/>
              <a:ea typeface="Arial"/>
              <a:cs typeface="Arial"/>
              <a:sym typeface="Arial"/>
            </a:endParaRPr>
          </a:p>
        </p:txBody>
      </p:sp>
      <p:sp>
        <p:nvSpPr>
          <p:cNvPr id="182" name="Google Shape;182;p8"/>
          <p:cNvSpPr/>
          <p:nvPr/>
        </p:nvSpPr>
        <p:spPr>
          <a:xfrm>
            <a:off x="2845560"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CA" sz="700" b="1"/>
              <a:t>	History</a:t>
            </a:r>
            <a:endParaRPr sz="700" b="1" i="0" u="none" strike="noStrike" cap="none">
              <a:latin typeface="Arial"/>
              <a:ea typeface="Arial"/>
              <a:cs typeface="Arial"/>
              <a:sym typeface="Arial"/>
            </a:endParaRPr>
          </a:p>
        </p:txBody>
      </p:sp>
      <p:sp>
        <p:nvSpPr>
          <p:cNvPr id="183" name="Google Shape;183;p8"/>
          <p:cNvSpPr/>
          <p:nvPr/>
        </p:nvSpPr>
        <p:spPr>
          <a:xfrm>
            <a:off x="9235947" y="6303150"/>
            <a:ext cx="2015700" cy="450300"/>
          </a:xfrm>
          <a:prstGeom prst="chevron">
            <a:avLst>
              <a:gd name="adj" fmla="val 50000"/>
            </a:avLst>
          </a:prstGeom>
          <a:solidFill>
            <a:srgbClr val="EEEEE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CA" sz="700" b="1"/>
              <a:t>Trends</a:t>
            </a:r>
            <a:endParaRPr sz="700" b="1" i="0" u="none" strike="noStrike" cap="none">
              <a:solidFill>
                <a:srgbClr val="000000"/>
              </a:solidFill>
              <a:latin typeface="Arial"/>
              <a:ea typeface="Arial"/>
              <a:cs typeface="Arial"/>
              <a:sym typeface="Arial"/>
            </a:endParaRPr>
          </a:p>
        </p:txBody>
      </p:sp>
      <p:sp>
        <p:nvSpPr>
          <p:cNvPr id="184" name="Google Shape;184;p8"/>
          <p:cNvSpPr/>
          <p:nvPr/>
        </p:nvSpPr>
        <p:spPr>
          <a:xfrm>
            <a:off x="7121978" y="6303150"/>
            <a:ext cx="2015700" cy="4503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CA" sz="700" b="1"/>
              <a:t>Business Model Overviews</a:t>
            </a:r>
            <a:endParaRPr sz="700" b="1" i="0" u="none" strike="noStrike" cap="none">
              <a:solidFill>
                <a:srgbClr val="000000"/>
              </a:solidFill>
              <a:latin typeface="Arial"/>
              <a:ea typeface="Arial"/>
              <a:cs typeface="Arial"/>
              <a:sym typeface="Arial"/>
            </a:endParaRPr>
          </a:p>
        </p:txBody>
      </p:sp>
      <p:sp>
        <p:nvSpPr>
          <p:cNvPr id="185" name="Google Shape;185;p8"/>
          <p:cNvSpPr/>
          <p:nvPr/>
        </p:nvSpPr>
        <p:spPr>
          <a:xfrm>
            <a:off x="4983772" y="6303150"/>
            <a:ext cx="2015700" cy="450300"/>
          </a:xfrm>
          <a:prstGeom prst="chevron">
            <a:avLst>
              <a:gd name="adj" fmla="val 50000"/>
            </a:avLst>
          </a:prstGeom>
          <a:solidFill>
            <a:srgbClr val="CC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700"/>
              <a:buFont typeface="Arial"/>
              <a:buNone/>
            </a:pPr>
            <a:r>
              <a:rPr lang="en-CA" sz="700" b="1" dirty="0">
                <a:solidFill>
                  <a:srgbClr val="FFFFFF"/>
                </a:solidFill>
              </a:rPr>
              <a:t>Industry Overview</a:t>
            </a:r>
            <a:endParaRPr sz="700" b="1" i="0" u="none" strike="noStrike" cap="none" dirty="0">
              <a:solidFill>
                <a:srgbClr val="FFFFFF"/>
              </a:solidFill>
              <a:latin typeface="Arial"/>
              <a:ea typeface="Arial"/>
              <a:cs typeface="Arial"/>
              <a:sym typeface="Arial"/>
            </a:endParaRPr>
          </a:p>
        </p:txBody>
      </p:sp>
      <p:sp>
        <p:nvSpPr>
          <p:cNvPr id="186" name="Google Shape;186;p8"/>
          <p:cNvSpPr/>
          <p:nvPr/>
        </p:nvSpPr>
        <p:spPr>
          <a:xfrm>
            <a:off x="707350" y="1132688"/>
            <a:ext cx="10544400" cy="4670700"/>
          </a:xfrm>
          <a:prstGeom prst="rect">
            <a:avLst/>
          </a:prstGeom>
          <a:solidFill>
            <a:schemeClr val="lt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228600" lvl="0" indent="0" algn="l" rtl="0">
              <a:lnSpc>
                <a:spcPct val="90000"/>
              </a:lnSpc>
              <a:spcBef>
                <a:spcPts val="0"/>
              </a:spcBef>
              <a:spcAft>
                <a:spcPts val="0"/>
              </a:spcAft>
              <a:buNone/>
            </a:pPr>
            <a:endParaRPr sz="3700">
              <a:solidFill>
                <a:schemeClr val="dk1"/>
              </a:solidFill>
            </a:endParaRPr>
          </a:p>
          <a:p>
            <a:pPr marL="457200" lvl="0" indent="-406400" algn="l" rtl="0">
              <a:lnSpc>
                <a:spcPct val="150000"/>
              </a:lnSpc>
              <a:spcBef>
                <a:spcPts val="0"/>
              </a:spcBef>
              <a:spcAft>
                <a:spcPts val="0"/>
              </a:spcAft>
              <a:buClr>
                <a:schemeClr val="dk1"/>
              </a:buClr>
              <a:buSzPts val="2800"/>
              <a:buChar char="●"/>
            </a:pPr>
            <a:r>
              <a:rPr lang="en-CA" sz="2800">
                <a:solidFill>
                  <a:schemeClr val="dk1"/>
                </a:solidFill>
              </a:rPr>
              <a:t>Cinema</a:t>
            </a:r>
            <a:endParaRPr sz="2800">
              <a:solidFill>
                <a:schemeClr val="dk1"/>
              </a:solidFill>
            </a:endParaRPr>
          </a:p>
          <a:p>
            <a:pPr marL="457200" lvl="0" indent="-406400" algn="l" rtl="0">
              <a:lnSpc>
                <a:spcPct val="150000"/>
              </a:lnSpc>
              <a:spcBef>
                <a:spcPts val="0"/>
              </a:spcBef>
              <a:spcAft>
                <a:spcPts val="0"/>
              </a:spcAft>
              <a:buClr>
                <a:schemeClr val="dk1"/>
              </a:buClr>
              <a:buSzPts val="2800"/>
              <a:buChar char="●"/>
            </a:pPr>
            <a:r>
              <a:rPr lang="en-CA" sz="2800">
                <a:solidFill>
                  <a:schemeClr val="dk1"/>
                </a:solidFill>
              </a:rPr>
              <a:t>Television</a:t>
            </a:r>
            <a:endParaRPr sz="2800">
              <a:solidFill>
                <a:schemeClr val="dk1"/>
              </a:solidFill>
            </a:endParaRPr>
          </a:p>
          <a:p>
            <a:pPr marL="457200" lvl="0" indent="-406400" algn="l" rtl="0">
              <a:lnSpc>
                <a:spcPct val="150000"/>
              </a:lnSpc>
              <a:spcBef>
                <a:spcPts val="0"/>
              </a:spcBef>
              <a:spcAft>
                <a:spcPts val="0"/>
              </a:spcAft>
              <a:buClr>
                <a:schemeClr val="dk1"/>
              </a:buClr>
              <a:buSzPts val="2800"/>
              <a:buChar char="●"/>
            </a:pPr>
            <a:r>
              <a:rPr lang="en-CA" sz="2800">
                <a:solidFill>
                  <a:schemeClr val="dk1"/>
                </a:solidFill>
              </a:rPr>
              <a:t>Over-The Top Video</a:t>
            </a:r>
            <a:endParaRPr sz="2800">
              <a:solidFill>
                <a:schemeClr val="dk1"/>
              </a:solidFill>
            </a:endParaRPr>
          </a:p>
          <a:p>
            <a:pPr marL="457200" lvl="0" indent="-406400" algn="l" rtl="0">
              <a:lnSpc>
                <a:spcPct val="150000"/>
              </a:lnSpc>
              <a:spcBef>
                <a:spcPts val="0"/>
              </a:spcBef>
              <a:spcAft>
                <a:spcPts val="0"/>
              </a:spcAft>
              <a:buClr>
                <a:schemeClr val="dk1"/>
              </a:buClr>
              <a:buSzPts val="2800"/>
              <a:buChar char="●"/>
            </a:pPr>
            <a:r>
              <a:rPr lang="en-CA" sz="2800">
                <a:solidFill>
                  <a:schemeClr val="dk1"/>
                </a:solidFill>
              </a:rPr>
              <a:t>Video Games</a:t>
            </a:r>
            <a:endParaRPr sz="2800">
              <a:solidFill>
                <a:schemeClr val="dk1"/>
              </a:solidFill>
            </a:endParaRPr>
          </a:p>
          <a:p>
            <a:pPr marL="228600" lvl="0" indent="0" algn="l" rtl="0">
              <a:lnSpc>
                <a:spcPct val="90000"/>
              </a:lnSpc>
              <a:spcBef>
                <a:spcPts val="1000"/>
              </a:spcBef>
              <a:spcAft>
                <a:spcPts val="0"/>
              </a:spcAft>
              <a:buNone/>
            </a:pPr>
            <a:endParaRPr sz="3700">
              <a:solidFill>
                <a:schemeClr val="dk1"/>
              </a:solidFil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Google Shape;82;p17">
            <a:extLst>
              <a:ext uri="{FF2B5EF4-FFF2-40B4-BE49-F238E27FC236}">
                <a16:creationId xmlns:a16="http://schemas.microsoft.com/office/drawing/2014/main" id="{EF0EA36B-FD97-4592-9D9E-57370B8FF6E8}"/>
              </a:ext>
            </a:extLst>
          </p:cNvPr>
          <p:cNvSpPr/>
          <p:nvPr/>
        </p:nvSpPr>
        <p:spPr>
          <a:xfrm>
            <a:off x="0" y="6576300"/>
            <a:ext cx="12192000" cy="281700"/>
          </a:xfrm>
          <a:prstGeom prst="rect">
            <a:avLst/>
          </a:prstGeom>
          <a:solidFill>
            <a:srgbClr val="003F5F"/>
          </a:solidFill>
          <a:ln>
            <a:solidFill>
              <a:srgbClr val="003F5F"/>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0" name="Google Shape;83;p17">
            <a:extLst>
              <a:ext uri="{FF2B5EF4-FFF2-40B4-BE49-F238E27FC236}">
                <a16:creationId xmlns:a16="http://schemas.microsoft.com/office/drawing/2014/main" id="{D7038DFE-1326-45CD-BDA1-17F28D439948}"/>
              </a:ext>
            </a:extLst>
          </p:cNvPr>
          <p:cNvSpPr/>
          <p:nvPr/>
        </p:nvSpPr>
        <p:spPr>
          <a:xfrm>
            <a:off x="468693" y="6619148"/>
            <a:ext cx="1531200" cy="192600"/>
          </a:xfrm>
          <a:prstGeom prst="chevron">
            <a:avLst>
              <a:gd name="adj" fmla="val 50000"/>
            </a:avLst>
          </a:prstGeom>
          <a:solidFill>
            <a:srgbClr val="666666"/>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FFFFFF"/>
                </a:solidFill>
                <a:effectLst/>
                <a:uLnTx/>
                <a:uFillTx/>
                <a:latin typeface="Arial"/>
                <a:cs typeface="Arial"/>
                <a:sym typeface="Arial"/>
              </a:rPr>
              <a:t>Stock Overview</a:t>
            </a:r>
            <a:endParaRPr kumimoji="0" sz="700" b="1" i="0" u="none" strike="noStrike" kern="1200" cap="none" spc="0" normalizeH="0" baseline="0" noProof="0" dirty="0">
              <a:ln>
                <a:noFill/>
              </a:ln>
              <a:solidFill>
                <a:srgbClr val="FFFFFF"/>
              </a:solidFill>
              <a:effectLst/>
              <a:uLnTx/>
              <a:uFillTx/>
              <a:latin typeface="Arial"/>
              <a:cs typeface="Arial"/>
              <a:sym typeface="Arial"/>
            </a:endParaRPr>
          </a:p>
        </p:txBody>
      </p:sp>
      <p:sp>
        <p:nvSpPr>
          <p:cNvPr id="42" name="Google Shape;84;p17">
            <a:extLst>
              <a:ext uri="{FF2B5EF4-FFF2-40B4-BE49-F238E27FC236}">
                <a16:creationId xmlns:a16="http://schemas.microsoft.com/office/drawing/2014/main" id="{C2EFCD09-258F-428C-B112-AE15F515C263}"/>
              </a:ext>
            </a:extLst>
          </p:cNvPr>
          <p:cNvSpPr/>
          <p:nvPr/>
        </p:nvSpPr>
        <p:spPr>
          <a:xfrm>
            <a:off x="2095427"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Company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44" name="Google Shape;85;p17">
            <a:extLst>
              <a:ext uri="{FF2B5EF4-FFF2-40B4-BE49-F238E27FC236}">
                <a16:creationId xmlns:a16="http://schemas.microsoft.com/office/drawing/2014/main" id="{FF495773-CFC7-49F2-A132-CC89C8B2EE6A}"/>
              </a:ext>
            </a:extLst>
          </p:cNvPr>
          <p:cNvSpPr/>
          <p:nvPr/>
        </p:nvSpPr>
        <p:spPr>
          <a:xfrm>
            <a:off x="3722161"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Corporate Strategy and Risk</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46" name="Google Shape;86;p17">
            <a:extLst>
              <a:ext uri="{FF2B5EF4-FFF2-40B4-BE49-F238E27FC236}">
                <a16:creationId xmlns:a16="http://schemas.microsoft.com/office/drawing/2014/main" id="{50DE1180-49A0-494E-BA2C-EEF8E8B20E39}"/>
              </a:ext>
            </a:extLst>
          </p:cNvPr>
          <p:cNvSpPr/>
          <p:nvPr/>
        </p:nvSpPr>
        <p:spPr>
          <a:xfrm>
            <a:off x="6975629" y="6623695"/>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Financial Statements</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48" name="Google Shape;87;p17">
            <a:extLst>
              <a:ext uri="{FF2B5EF4-FFF2-40B4-BE49-F238E27FC236}">
                <a16:creationId xmlns:a16="http://schemas.microsoft.com/office/drawing/2014/main" id="{08B86EA7-14F2-44EC-9587-0733276D5BAC}"/>
              </a:ext>
            </a:extLst>
          </p:cNvPr>
          <p:cNvSpPr/>
          <p:nvPr/>
        </p:nvSpPr>
        <p:spPr>
          <a:xfrm>
            <a:off x="8602363" y="6630191"/>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Industry Comparison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50" name="Google Shape;88;p17">
            <a:extLst>
              <a:ext uri="{FF2B5EF4-FFF2-40B4-BE49-F238E27FC236}">
                <a16:creationId xmlns:a16="http://schemas.microsoft.com/office/drawing/2014/main" id="{F4FC20A4-D7AA-45DF-8787-BAE6DC362F6C}"/>
              </a:ext>
            </a:extLst>
          </p:cNvPr>
          <p:cNvSpPr/>
          <p:nvPr/>
        </p:nvSpPr>
        <p:spPr>
          <a:xfrm>
            <a:off x="5348895"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Management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52" name="Google Shape;89;p17">
            <a:extLst>
              <a:ext uri="{FF2B5EF4-FFF2-40B4-BE49-F238E27FC236}">
                <a16:creationId xmlns:a16="http://schemas.microsoft.com/office/drawing/2014/main" id="{4B6A8DFD-D19C-4B02-B77B-495C815E63B4}"/>
              </a:ext>
            </a:extLst>
          </p:cNvPr>
          <p:cNvSpPr/>
          <p:nvPr/>
        </p:nvSpPr>
        <p:spPr>
          <a:xfrm>
            <a:off x="10229097" y="6620604"/>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Recommendation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58" name="Google Shape;177;p21">
            <a:extLst>
              <a:ext uri="{FF2B5EF4-FFF2-40B4-BE49-F238E27FC236}">
                <a16:creationId xmlns:a16="http://schemas.microsoft.com/office/drawing/2014/main" id="{E65B7C09-F5CD-4223-A5C2-AFA199174560}"/>
              </a:ext>
            </a:extLst>
          </p:cNvPr>
          <p:cNvSpPr txBox="1"/>
          <p:nvPr/>
        </p:nvSpPr>
        <p:spPr>
          <a:xfrm>
            <a:off x="311699" y="317372"/>
            <a:ext cx="11448597" cy="572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Stock Performance</a:t>
            </a:r>
            <a:r>
              <a:rPr kumimoji="0" lang="e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59" name="Picture 58">
            <a:extLst>
              <a:ext uri="{FF2B5EF4-FFF2-40B4-BE49-F238E27FC236}">
                <a16:creationId xmlns:a16="http://schemas.microsoft.com/office/drawing/2014/main" id="{E649B520-B09C-434F-8305-1143C49AFF7F}"/>
              </a:ext>
            </a:extLst>
          </p:cNvPr>
          <p:cNvPicPr>
            <a:picLocks noChangeAspect="1"/>
          </p:cNvPicPr>
          <p:nvPr/>
        </p:nvPicPr>
        <p:blipFill>
          <a:blip r:embed="rId3"/>
          <a:stretch>
            <a:fillRect/>
          </a:stretch>
        </p:blipFill>
        <p:spPr>
          <a:xfrm>
            <a:off x="10299713" y="81521"/>
            <a:ext cx="1460584" cy="500499"/>
          </a:xfrm>
          <a:prstGeom prst="rect">
            <a:avLst/>
          </a:prstGeom>
        </p:spPr>
      </p:pic>
      <p:cxnSp>
        <p:nvCxnSpPr>
          <p:cNvPr id="60" name="Google Shape;178;p21">
            <a:extLst>
              <a:ext uri="{FF2B5EF4-FFF2-40B4-BE49-F238E27FC236}">
                <a16:creationId xmlns:a16="http://schemas.microsoft.com/office/drawing/2014/main" id="{C3627720-7E6A-4A06-BCE1-1DE4D705FF0D}"/>
              </a:ext>
            </a:extLst>
          </p:cNvPr>
          <p:cNvCxnSpPr>
            <a:cxnSpLocks/>
          </p:cNvCxnSpPr>
          <p:nvPr/>
        </p:nvCxnSpPr>
        <p:spPr>
          <a:xfrm>
            <a:off x="311700" y="721272"/>
            <a:ext cx="11448597" cy="0"/>
          </a:xfrm>
          <a:prstGeom prst="straightConnector1">
            <a:avLst/>
          </a:prstGeom>
          <a:noFill/>
          <a:ln w="9525" cap="flat" cmpd="sng">
            <a:solidFill>
              <a:srgbClr val="595959"/>
            </a:solidFill>
            <a:prstDash val="solid"/>
            <a:round/>
            <a:headEnd type="none" w="med" len="med"/>
            <a:tailEnd type="none" w="med" len="med"/>
          </a:ln>
        </p:spPr>
      </p:cxnSp>
      <p:sp>
        <p:nvSpPr>
          <p:cNvPr id="61" name="Google Shape;179;p21">
            <a:extLst>
              <a:ext uri="{FF2B5EF4-FFF2-40B4-BE49-F238E27FC236}">
                <a16:creationId xmlns:a16="http://schemas.microsoft.com/office/drawing/2014/main" id="{632C76AC-830B-44D2-93B2-8559723559F7}"/>
              </a:ext>
            </a:extLst>
          </p:cNvPr>
          <p:cNvSpPr txBox="1"/>
          <p:nvPr/>
        </p:nvSpPr>
        <p:spPr>
          <a:xfrm>
            <a:off x="311700" y="650197"/>
            <a:ext cx="2668464" cy="29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1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6 Month</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endParaRPr>
          </a:p>
        </p:txBody>
      </p:sp>
      <p:pic>
        <p:nvPicPr>
          <p:cNvPr id="6" name="Picture 5">
            <a:extLst>
              <a:ext uri="{FF2B5EF4-FFF2-40B4-BE49-F238E27FC236}">
                <a16:creationId xmlns:a16="http://schemas.microsoft.com/office/drawing/2014/main" id="{C2422993-6A57-46E1-B9C9-C2F9F7242053}"/>
              </a:ext>
            </a:extLst>
          </p:cNvPr>
          <p:cNvPicPr>
            <a:picLocks noChangeAspect="1"/>
          </p:cNvPicPr>
          <p:nvPr/>
        </p:nvPicPr>
        <p:blipFill>
          <a:blip r:embed="rId4"/>
          <a:stretch>
            <a:fillRect/>
          </a:stretch>
        </p:blipFill>
        <p:spPr>
          <a:xfrm>
            <a:off x="270344" y="1038067"/>
            <a:ext cx="11651311" cy="5169736"/>
          </a:xfrm>
          <a:prstGeom prst="rect">
            <a:avLst/>
          </a:prstGeom>
        </p:spPr>
      </p:pic>
    </p:spTree>
    <p:extLst>
      <p:ext uri="{BB962C8B-B14F-4D97-AF65-F5344CB8AC3E}">
        <p14:creationId xmlns:p14="http://schemas.microsoft.com/office/powerpoint/2010/main" val="289598175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Google Shape;82;p17">
            <a:extLst>
              <a:ext uri="{FF2B5EF4-FFF2-40B4-BE49-F238E27FC236}">
                <a16:creationId xmlns:a16="http://schemas.microsoft.com/office/drawing/2014/main" id="{5DA92511-B752-4DB2-8CCE-6AE4B5784B27}"/>
              </a:ext>
            </a:extLst>
          </p:cNvPr>
          <p:cNvSpPr/>
          <p:nvPr/>
        </p:nvSpPr>
        <p:spPr>
          <a:xfrm>
            <a:off x="0" y="6576300"/>
            <a:ext cx="12192000" cy="281700"/>
          </a:xfrm>
          <a:prstGeom prst="rect">
            <a:avLst/>
          </a:prstGeom>
          <a:solidFill>
            <a:srgbClr val="003F5F"/>
          </a:solidFill>
          <a:ln>
            <a:solidFill>
              <a:srgbClr val="003F5F"/>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0" name="Google Shape;83;p17">
            <a:extLst>
              <a:ext uri="{FF2B5EF4-FFF2-40B4-BE49-F238E27FC236}">
                <a16:creationId xmlns:a16="http://schemas.microsoft.com/office/drawing/2014/main" id="{68C2A847-0866-46A8-9C78-503640179606}"/>
              </a:ext>
            </a:extLst>
          </p:cNvPr>
          <p:cNvSpPr/>
          <p:nvPr/>
        </p:nvSpPr>
        <p:spPr>
          <a:xfrm>
            <a:off x="468693" y="6619148"/>
            <a:ext cx="1531200" cy="192600"/>
          </a:xfrm>
          <a:prstGeom prst="chevron">
            <a:avLst>
              <a:gd name="adj" fmla="val 50000"/>
            </a:avLst>
          </a:prstGeom>
          <a:solidFill>
            <a:srgbClr val="666666"/>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FFFFFF"/>
                </a:solidFill>
                <a:effectLst/>
                <a:uLnTx/>
                <a:uFillTx/>
                <a:latin typeface="Arial"/>
                <a:cs typeface="Arial"/>
                <a:sym typeface="Arial"/>
              </a:rPr>
              <a:t>Stock Overview</a:t>
            </a:r>
            <a:endParaRPr kumimoji="0" sz="700" b="1" i="0" u="none" strike="noStrike" kern="1200" cap="none" spc="0" normalizeH="0" baseline="0" noProof="0" dirty="0">
              <a:ln>
                <a:noFill/>
              </a:ln>
              <a:solidFill>
                <a:srgbClr val="FFFFFF"/>
              </a:solidFill>
              <a:effectLst/>
              <a:uLnTx/>
              <a:uFillTx/>
              <a:latin typeface="Arial"/>
              <a:cs typeface="Arial"/>
              <a:sym typeface="Arial"/>
            </a:endParaRPr>
          </a:p>
        </p:txBody>
      </p:sp>
      <p:sp>
        <p:nvSpPr>
          <p:cNvPr id="42" name="Google Shape;84;p17">
            <a:extLst>
              <a:ext uri="{FF2B5EF4-FFF2-40B4-BE49-F238E27FC236}">
                <a16:creationId xmlns:a16="http://schemas.microsoft.com/office/drawing/2014/main" id="{DB8B51C6-627C-40B9-B6A9-55634C08B38B}"/>
              </a:ext>
            </a:extLst>
          </p:cNvPr>
          <p:cNvSpPr/>
          <p:nvPr/>
        </p:nvSpPr>
        <p:spPr>
          <a:xfrm>
            <a:off x="2095427"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Company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44" name="Google Shape;85;p17">
            <a:extLst>
              <a:ext uri="{FF2B5EF4-FFF2-40B4-BE49-F238E27FC236}">
                <a16:creationId xmlns:a16="http://schemas.microsoft.com/office/drawing/2014/main" id="{20A4F5B0-9CC1-4A77-9292-4DC687AEF436}"/>
              </a:ext>
            </a:extLst>
          </p:cNvPr>
          <p:cNvSpPr/>
          <p:nvPr/>
        </p:nvSpPr>
        <p:spPr>
          <a:xfrm>
            <a:off x="3722161"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Corporate Strategy and Risk</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46" name="Google Shape;86;p17">
            <a:extLst>
              <a:ext uri="{FF2B5EF4-FFF2-40B4-BE49-F238E27FC236}">
                <a16:creationId xmlns:a16="http://schemas.microsoft.com/office/drawing/2014/main" id="{F0C32F63-D30E-4D32-AF9A-9C351BFDEF41}"/>
              </a:ext>
            </a:extLst>
          </p:cNvPr>
          <p:cNvSpPr/>
          <p:nvPr/>
        </p:nvSpPr>
        <p:spPr>
          <a:xfrm>
            <a:off x="6975629" y="6623695"/>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Financial Statements</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48" name="Google Shape;87;p17">
            <a:extLst>
              <a:ext uri="{FF2B5EF4-FFF2-40B4-BE49-F238E27FC236}">
                <a16:creationId xmlns:a16="http://schemas.microsoft.com/office/drawing/2014/main" id="{C7B22D74-23F7-4122-A0EF-30897E0A4A80}"/>
              </a:ext>
            </a:extLst>
          </p:cNvPr>
          <p:cNvSpPr/>
          <p:nvPr/>
        </p:nvSpPr>
        <p:spPr>
          <a:xfrm>
            <a:off x="8602363" y="6630191"/>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Industry Comparison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50" name="Google Shape;88;p17">
            <a:extLst>
              <a:ext uri="{FF2B5EF4-FFF2-40B4-BE49-F238E27FC236}">
                <a16:creationId xmlns:a16="http://schemas.microsoft.com/office/drawing/2014/main" id="{B894B967-F2D7-4D08-9909-8C3D10E35972}"/>
              </a:ext>
            </a:extLst>
          </p:cNvPr>
          <p:cNvSpPr/>
          <p:nvPr/>
        </p:nvSpPr>
        <p:spPr>
          <a:xfrm>
            <a:off x="5348895"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Management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52" name="Google Shape;89;p17">
            <a:extLst>
              <a:ext uri="{FF2B5EF4-FFF2-40B4-BE49-F238E27FC236}">
                <a16:creationId xmlns:a16="http://schemas.microsoft.com/office/drawing/2014/main" id="{1785F5AF-0439-405F-BF28-8408F0ACD231}"/>
              </a:ext>
            </a:extLst>
          </p:cNvPr>
          <p:cNvSpPr/>
          <p:nvPr/>
        </p:nvSpPr>
        <p:spPr>
          <a:xfrm>
            <a:off x="10229097" y="6620604"/>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Recommendation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58" name="Google Shape;177;p21">
            <a:extLst>
              <a:ext uri="{FF2B5EF4-FFF2-40B4-BE49-F238E27FC236}">
                <a16:creationId xmlns:a16="http://schemas.microsoft.com/office/drawing/2014/main" id="{571DCF69-0330-4E99-8E76-EF063C7EF41A}"/>
              </a:ext>
            </a:extLst>
          </p:cNvPr>
          <p:cNvSpPr txBox="1"/>
          <p:nvPr/>
        </p:nvSpPr>
        <p:spPr>
          <a:xfrm>
            <a:off x="311699" y="317372"/>
            <a:ext cx="11448597" cy="572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Stock Performance</a:t>
            </a:r>
            <a:r>
              <a:rPr kumimoji="0" lang="e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59" name="Picture 58">
            <a:extLst>
              <a:ext uri="{FF2B5EF4-FFF2-40B4-BE49-F238E27FC236}">
                <a16:creationId xmlns:a16="http://schemas.microsoft.com/office/drawing/2014/main" id="{185882F0-A7E9-47D3-A44D-8AC3FF8E9942}"/>
              </a:ext>
            </a:extLst>
          </p:cNvPr>
          <p:cNvPicPr>
            <a:picLocks noChangeAspect="1"/>
          </p:cNvPicPr>
          <p:nvPr/>
        </p:nvPicPr>
        <p:blipFill>
          <a:blip r:embed="rId2"/>
          <a:stretch>
            <a:fillRect/>
          </a:stretch>
        </p:blipFill>
        <p:spPr>
          <a:xfrm>
            <a:off x="10299713" y="81521"/>
            <a:ext cx="1460584" cy="500499"/>
          </a:xfrm>
          <a:prstGeom prst="rect">
            <a:avLst/>
          </a:prstGeom>
        </p:spPr>
      </p:pic>
      <p:cxnSp>
        <p:nvCxnSpPr>
          <p:cNvPr id="60" name="Google Shape;178;p21">
            <a:extLst>
              <a:ext uri="{FF2B5EF4-FFF2-40B4-BE49-F238E27FC236}">
                <a16:creationId xmlns:a16="http://schemas.microsoft.com/office/drawing/2014/main" id="{E0E64089-12C5-4871-B834-D9019CC470B5}"/>
              </a:ext>
            </a:extLst>
          </p:cNvPr>
          <p:cNvCxnSpPr>
            <a:cxnSpLocks/>
          </p:cNvCxnSpPr>
          <p:nvPr/>
        </p:nvCxnSpPr>
        <p:spPr>
          <a:xfrm>
            <a:off x="311700" y="721272"/>
            <a:ext cx="11448597" cy="0"/>
          </a:xfrm>
          <a:prstGeom prst="straightConnector1">
            <a:avLst/>
          </a:prstGeom>
          <a:noFill/>
          <a:ln w="9525" cap="flat" cmpd="sng">
            <a:solidFill>
              <a:srgbClr val="595959"/>
            </a:solidFill>
            <a:prstDash val="solid"/>
            <a:round/>
            <a:headEnd type="none" w="med" len="med"/>
            <a:tailEnd type="none" w="med" len="med"/>
          </a:ln>
        </p:spPr>
      </p:cxnSp>
      <p:sp>
        <p:nvSpPr>
          <p:cNvPr id="61" name="Google Shape;179;p21">
            <a:extLst>
              <a:ext uri="{FF2B5EF4-FFF2-40B4-BE49-F238E27FC236}">
                <a16:creationId xmlns:a16="http://schemas.microsoft.com/office/drawing/2014/main" id="{5C7A1280-7B35-4038-B932-2E2088251386}"/>
              </a:ext>
            </a:extLst>
          </p:cNvPr>
          <p:cNvSpPr txBox="1"/>
          <p:nvPr/>
        </p:nvSpPr>
        <p:spPr>
          <a:xfrm>
            <a:off x="311700" y="650197"/>
            <a:ext cx="2668464" cy="29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1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1 Year</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endParaRPr>
          </a:p>
        </p:txBody>
      </p:sp>
      <p:pic>
        <p:nvPicPr>
          <p:cNvPr id="6" name="Picture 5">
            <a:extLst>
              <a:ext uri="{FF2B5EF4-FFF2-40B4-BE49-F238E27FC236}">
                <a16:creationId xmlns:a16="http://schemas.microsoft.com/office/drawing/2014/main" id="{80436598-D44E-48AA-853F-C2D007919397}"/>
              </a:ext>
            </a:extLst>
          </p:cNvPr>
          <p:cNvPicPr>
            <a:picLocks noChangeAspect="1"/>
          </p:cNvPicPr>
          <p:nvPr/>
        </p:nvPicPr>
        <p:blipFill>
          <a:blip r:embed="rId3"/>
          <a:stretch>
            <a:fillRect/>
          </a:stretch>
        </p:blipFill>
        <p:spPr>
          <a:xfrm>
            <a:off x="274320" y="943963"/>
            <a:ext cx="11643360" cy="5161009"/>
          </a:xfrm>
          <a:prstGeom prst="rect">
            <a:avLst/>
          </a:prstGeom>
        </p:spPr>
      </p:pic>
    </p:spTree>
    <p:extLst>
      <p:ext uri="{BB962C8B-B14F-4D97-AF65-F5344CB8AC3E}">
        <p14:creationId xmlns:p14="http://schemas.microsoft.com/office/powerpoint/2010/main" val="309566181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Google Shape;82;p17">
            <a:extLst>
              <a:ext uri="{FF2B5EF4-FFF2-40B4-BE49-F238E27FC236}">
                <a16:creationId xmlns:a16="http://schemas.microsoft.com/office/drawing/2014/main" id="{7FFEC4BD-9DA8-4F1A-9318-68C3178E0047}"/>
              </a:ext>
            </a:extLst>
          </p:cNvPr>
          <p:cNvSpPr/>
          <p:nvPr/>
        </p:nvSpPr>
        <p:spPr>
          <a:xfrm>
            <a:off x="0" y="6576300"/>
            <a:ext cx="12192000" cy="281700"/>
          </a:xfrm>
          <a:prstGeom prst="rect">
            <a:avLst/>
          </a:prstGeom>
          <a:solidFill>
            <a:srgbClr val="003F5F"/>
          </a:solidFill>
          <a:ln>
            <a:solidFill>
              <a:srgbClr val="003F5F"/>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0" name="Google Shape;83;p17">
            <a:extLst>
              <a:ext uri="{FF2B5EF4-FFF2-40B4-BE49-F238E27FC236}">
                <a16:creationId xmlns:a16="http://schemas.microsoft.com/office/drawing/2014/main" id="{43B4CFB9-B5E0-45E3-B98A-1EB500BD6060}"/>
              </a:ext>
            </a:extLst>
          </p:cNvPr>
          <p:cNvSpPr/>
          <p:nvPr/>
        </p:nvSpPr>
        <p:spPr>
          <a:xfrm>
            <a:off x="468693" y="6619148"/>
            <a:ext cx="1531200" cy="192600"/>
          </a:xfrm>
          <a:prstGeom prst="chevron">
            <a:avLst>
              <a:gd name="adj" fmla="val 50000"/>
            </a:avLst>
          </a:prstGeom>
          <a:solidFill>
            <a:srgbClr val="666666"/>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FFFFFF"/>
                </a:solidFill>
                <a:effectLst/>
                <a:uLnTx/>
                <a:uFillTx/>
                <a:latin typeface="Arial"/>
                <a:cs typeface="Arial"/>
                <a:sym typeface="Arial"/>
              </a:rPr>
              <a:t>Stock Overview</a:t>
            </a:r>
            <a:endParaRPr kumimoji="0" sz="700" b="1" i="0" u="none" strike="noStrike" kern="1200" cap="none" spc="0" normalizeH="0" baseline="0" noProof="0" dirty="0">
              <a:ln>
                <a:noFill/>
              </a:ln>
              <a:solidFill>
                <a:srgbClr val="FFFFFF"/>
              </a:solidFill>
              <a:effectLst/>
              <a:uLnTx/>
              <a:uFillTx/>
              <a:latin typeface="Arial"/>
              <a:cs typeface="Arial"/>
              <a:sym typeface="Arial"/>
            </a:endParaRPr>
          </a:p>
        </p:txBody>
      </p:sp>
      <p:sp>
        <p:nvSpPr>
          <p:cNvPr id="42" name="Google Shape;84;p17">
            <a:extLst>
              <a:ext uri="{FF2B5EF4-FFF2-40B4-BE49-F238E27FC236}">
                <a16:creationId xmlns:a16="http://schemas.microsoft.com/office/drawing/2014/main" id="{8D1A7CF3-C6E0-40A4-A199-0033E9408FEF}"/>
              </a:ext>
            </a:extLst>
          </p:cNvPr>
          <p:cNvSpPr/>
          <p:nvPr/>
        </p:nvSpPr>
        <p:spPr>
          <a:xfrm>
            <a:off x="2095427"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Company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44" name="Google Shape;85;p17">
            <a:extLst>
              <a:ext uri="{FF2B5EF4-FFF2-40B4-BE49-F238E27FC236}">
                <a16:creationId xmlns:a16="http://schemas.microsoft.com/office/drawing/2014/main" id="{AE7A1A36-4D04-4C38-B77F-2BFFABA22973}"/>
              </a:ext>
            </a:extLst>
          </p:cNvPr>
          <p:cNvSpPr/>
          <p:nvPr/>
        </p:nvSpPr>
        <p:spPr>
          <a:xfrm>
            <a:off x="3722161"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Corporate Strategy and Risk</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46" name="Google Shape;86;p17">
            <a:extLst>
              <a:ext uri="{FF2B5EF4-FFF2-40B4-BE49-F238E27FC236}">
                <a16:creationId xmlns:a16="http://schemas.microsoft.com/office/drawing/2014/main" id="{C6E52EC4-B5A1-44A9-8CC9-994B2F01DEC1}"/>
              </a:ext>
            </a:extLst>
          </p:cNvPr>
          <p:cNvSpPr/>
          <p:nvPr/>
        </p:nvSpPr>
        <p:spPr>
          <a:xfrm>
            <a:off x="6975629" y="6623695"/>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Financial Statements</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48" name="Google Shape;87;p17">
            <a:extLst>
              <a:ext uri="{FF2B5EF4-FFF2-40B4-BE49-F238E27FC236}">
                <a16:creationId xmlns:a16="http://schemas.microsoft.com/office/drawing/2014/main" id="{D938CA1D-5145-480B-AD20-89E2E9959195}"/>
              </a:ext>
            </a:extLst>
          </p:cNvPr>
          <p:cNvSpPr/>
          <p:nvPr/>
        </p:nvSpPr>
        <p:spPr>
          <a:xfrm>
            <a:off x="8602363" y="6630191"/>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Industry Comparison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50" name="Google Shape;88;p17">
            <a:extLst>
              <a:ext uri="{FF2B5EF4-FFF2-40B4-BE49-F238E27FC236}">
                <a16:creationId xmlns:a16="http://schemas.microsoft.com/office/drawing/2014/main" id="{8DE393A6-F3B7-44A1-B213-E84F78BA45B2}"/>
              </a:ext>
            </a:extLst>
          </p:cNvPr>
          <p:cNvSpPr/>
          <p:nvPr/>
        </p:nvSpPr>
        <p:spPr>
          <a:xfrm>
            <a:off x="5348895"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Management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52" name="Google Shape;89;p17">
            <a:extLst>
              <a:ext uri="{FF2B5EF4-FFF2-40B4-BE49-F238E27FC236}">
                <a16:creationId xmlns:a16="http://schemas.microsoft.com/office/drawing/2014/main" id="{418C7150-26ED-4016-B87C-707A9D05B7F9}"/>
              </a:ext>
            </a:extLst>
          </p:cNvPr>
          <p:cNvSpPr/>
          <p:nvPr/>
        </p:nvSpPr>
        <p:spPr>
          <a:xfrm>
            <a:off x="10229097" y="6620604"/>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Recommendation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58" name="Google Shape;177;p21">
            <a:extLst>
              <a:ext uri="{FF2B5EF4-FFF2-40B4-BE49-F238E27FC236}">
                <a16:creationId xmlns:a16="http://schemas.microsoft.com/office/drawing/2014/main" id="{76C447FA-E8A8-4151-9158-6757B94DB7E7}"/>
              </a:ext>
            </a:extLst>
          </p:cNvPr>
          <p:cNvSpPr txBox="1"/>
          <p:nvPr/>
        </p:nvSpPr>
        <p:spPr>
          <a:xfrm>
            <a:off x="311699" y="317372"/>
            <a:ext cx="11448597" cy="572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Stock Performance</a:t>
            </a:r>
            <a:r>
              <a:rPr kumimoji="0" lang="e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59" name="Picture 58">
            <a:extLst>
              <a:ext uri="{FF2B5EF4-FFF2-40B4-BE49-F238E27FC236}">
                <a16:creationId xmlns:a16="http://schemas.microsoft.com/office/drawing/2014/main" id="{3B92BD5C-1FED-492A-8001-18F2A3F81C13}"/>
              </a:ext>
            </a:extLst>
          </p:cNvPr>
          <p:cNvPicPr>
            <a:picLocks noChangeAspect="1"/>
          </p:cNvPicPr>
          <p:nvPr/>
        </p:nvPicPr>
        <p:blipFill>
          <a:blip r:embed="rId2"/>
          <a:stretch>
            <a:fillRect/>
          </a:stretch>
        </p:blipFill>
        <p:spPr>
          <a:xfrm>
            <a:off x="10299713" y="81521"/>
            <a:ext cx="1460584" cy="500499"/>
          </a:xfrm>
          <a:prstGeom prst="rect">
            <a:avLst/>
          </a:prstGeom>
        </p:spPr>
      </p:pic>
      <p:cxnSp>
        <p:nvCxnSpPr>
          <p:cNvPr id="60" name="Google Shape;178;p21">
            <a:extLst>
              <a:ext uri="{FF2B5EF4-FFF2-40B4-BE49-F238E27FC236}">
                <a16:creationId xmlns:a16="http://schemas.microsoft.com/office/drawing/2014/main" id="{6645C542-0980-4831-9A40-D1FB7864EDEC}"/>
              </a:ext>
            </a:extLst>
          </p:cNvPr>
          <p:cNvCxnSpPr>
            <a:cxnSpLocks/>
          </p:cNvCxnSpPr>
          <p:nvPr/>
        </p:nvCxnSpPr>
        <p:spPr>
          <a:xfrm>
            <a:off x="311700" y="721272"/>
            <a:ext cx="11448597" cy="0"/>
          </a:xfrm>
          <a:prstGeom prst="straightConnector1">
            <a:avLst/>
          </a:prstGeom>
          <a:noFill/>
          <a:ln w="9525" cap="flat" cmpd="sng">
            <a:solidFill>
              <a:srgbClr val="595959"/>
            </a:solidFill>
            <a:prstDash val="solid"/>
            <a:round/>
            <a:headEnd type="none" w="med" len="med"/>
            <a:tailEnd type="none" w="med" len="med"/>
          </a:ln>
        </p:spPr>
      </p:cxnSp>
      <p:sp>
        <p:nvSpPr>
          <p:cNvPr id="61" name="Google Shape;179;p21">
            <a:extLst>
              <a:ext uri="{FF2B5EF4-FFF2-40B4-BE49-F238E27FC236}">
                <a16:creationId xmlns:a16="http://schemas.microsoft.com/office/drawing/2014/main" id="{0C5F8FDB-5FAC-400D-BB2F-BFA57AC4AC70}"/>
              </a:ext>
            </a:extLst>
          </p:cNvPr>
          <p:cNvSpPr txBox="1"/>
          <p:nvPr/>
        </p:nvSpPr>
        <p:spPr>
          <a:xfrm>
            <a:off x="311700" y="650197"/>
            <a:ext cx="2668464" cy="29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1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Max (IPO 2011)</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endParaRPr>
          </a:p>
        </p:txBody>
      </p:sp>
      <p:pic>
        <p:nvPicPr>
          <p:cNvPr id="6" name="Picture 5">
            <a:extLst>
              <a:ext uri="{FF2B5EF4-FFF2-40B4-BE49-F238E27FC236}">
                <a16:creationId xmlns:a16="http://schemas.microsoft.com/office/drawing/2014/main" id="{ED14E929-B3C6-4FCC-AEB9-3E346F176E04}"/>
              </a:ext>
            </a:extLst>
          </p:cNvPr>
          <p:cNvPicPr>
            <a:picLocks noChangeAspect="1"/>
          </p:cNvPicPr>
          <p:nvPr/>
        </p:nvPicPr>
        <p:blipFill>
          <a:blip r:embed="rId3"/>
          <a:stretch>
            <a:fillRect/>
          </a:stretch>
        </p:blipFill>
        <p:spPr>
          <a:xfrm>
            <a:off x="371701" y="1036478"/>
            <a:ext cx="11448598" cy="5100250"/>
          </a:xfrm>
          <a:prstGeom prst="rect">
            <a:avLst/>
          </a:prstGeom>
        </p:spPr>
      </p:pic>
    </p:spTree>
    <p:extLst>
      <p:ext uri="{BB962C8B-B14F-4D97-AF65-F5344CB8AC3E}">
        <p14:creationId xmlns:p14="http://schemas.microsoft.com/office/powerpoint/2010/main" val="68356602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Google Shape;177;p21">
            <a:extLst>
              <a:ext uri="{FF2B5EF4-FFF2-40B4-BE49-F238E27FC236}">
                <a16:creationId xmlns:a16="http://schemas.microsoft.com/office/drawing/2014/main" id="{9A0D6CED-83FA-4FE3-960A-198D173381E2}"/>
              </a:ext>
            </a:extLst>
          </p:cNvPr>
          <p:cNvSpPr txBox="1"/>
          <p:nvPr/>
        </p:nvSpPr>
        <p:spPr>
          <a:xfrm>
            <a:off x="311699" y="317372"/>
            <a:ext cx="11448597" cy="572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Stock Performance</a:t>
            </a:r>
            <a:r>
              <a:rPr kumimoji="0" lang="e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36" name="Picture 35">
            <a:extLst>
              <a:ext uri="{FF2B5EF4-FFF2-40B4-BE49-F238E27FC236}">
                <a16:creationId xmlns:a16="http://schemas.microsoft.com/office/drawing/2014/main" id="{568232E6-02FA-4370-A1A1-2C4EB0DFD551}"/>
              </a:ext>
            </a:extLst>
          </p:cNvPr>
          <p:cNvPicPr>
            <a:picLocks noChangeAspect="1"/>
          </p:cNvPicPr>
          <p:nvPr/>
        </p:nvPicPr>
        <p:blipFill>
          <a:blip r:embed="rId2"/>
          <a:stretch>
            <a:fillRect/>
          </a:stretch>
        </p:blipFill>
        <p:spPr>
          <a:xfrm>
            <a:off x="10299713" y="81521"/>
            <a:ext cx="1460584" cy="500499"/>
          </a:xfrm>
          <a:prstGeom prst="rect">
            <a:avLst/>
          </a:prstGeom>
        </p:spPr>
      </p:pic>
      <p:sp>
        <p:nvSpPr>
          <p:cNvPr id="38" name="Google Shape;82;p17">
            <a:extLst>
              <a:ext uri="{FF2B5EF4-FFF2-40B4-BE49-F238E27FC236}">
                <a16:creationId xmlns:a16="http://schemas.microsoft.com/office/drawing/2014/main" id="{52407C1B-C4B4-4954-B713-45FFCA0BC783}"/>
              </a:ext>
            </a:extLst>
          </p:cNvPr>
          <p:cNvSpPr/>
          <p:nvPr/>
        </p:nvSpPr>
        <p:spPr>
          <a:xfrm>
            <a:off x="0" y="6576300"/>
            <a:ext cx="12192000" cy="281700"/>
          </a:xfrm>
          <a:prstGeom prst="rect">
            <a:avLst/>
          </a:prstGeom>
          <a:solidFill>
            <a:srgbClr val="003F5F"/>
          </a:solidFill>
          <a:ln>
            <a:solidFill>
              <a:srgbClr val="003F5F"/>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0" name="Google Shape;83;p17">
            <a:extLst>
              <a:ext uri="{FF2B5EF4-FFF2-40B4-BE49-F238E27FC236}">
                <a16:creationId xmlns:a16="http://schemas.microsoft.com/office/drawing/2014/main" id="{517BA7C3-80F6-4A06-A861-B0806AD0F4BF}"/>
              </a:ext>
            </a:extLst>
          </p:cNvPr>
          <p:cNvSpPr/>
          <p:nvPr/>
        </p:nvSpPr>
        <p:spPr>
          <a:xfrm>
            <a:off x="468693" y="6619148"/>
            <a:ext cx="1531200" cy="192600"/>
          </a:xfrm>
          <a:prstGeom prst="chevron">
            <a:avLst>
              <a:gd name="adj" fmla="val 50000"/>
            </a:avLst>
          </a:prstGeom>
          <a:solidFill>
            <a:srgbClr val="666666"/>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FFFFFF"/>
                </a:solidFill>
                <a:effectLst/>
                <a:uLnTx/>
                <a:uFillTx/>
                <a:latin typeface="Arial"/>
                <a:cs typeface="Arial"/>
                <a:sym typeface="Arial"/>
              </a:rPr>
              <a:t>Stock Overview</a:t>
            </a:r>
            <a:endParaRPr kumimoji="0" sz="700" b="1" i="0" u="none" strike="noStrike" kern="1200" cap="none" spc="0" normalizeH="0" baseline="0" noProof="0" dirty="0">
              <a:ln>
                <a:noFill/>
              </a:ln>
              <a:solidFill>
                <a:srgbClr val="FFFFFF"/>
              </a:solidFill>
              <a:effectLst/>
              <a:uLnTx/>
              <a:uFillTx/>
              <a:latin typeface="Arial"/>
              <a:cs typeface="Arial"/>
              <a:sym typeface="Arial"/>
            </a:endParaRPr>
          </a:p>
        </p:txBody>
      </p:sp>
      <p:sp>
        <p:nvSpPr>
          <p:cNvPr id="42" name="Google Shape;84;p17">
            <a:extLst>
              <a:ext uri="{FF2B5EF4-FFF2-40B4-BE49-F238E27FC236}">
                <a16:creationId xmlns:a16="http://schemas.microsoft.com/office/drawing/2014/main" id="{04FB2E31-D955-416D-BFB1-78992BCEAB29}"/>
              </a:ext>
            </a:extLst>
          </p:cNvPr>
          <p:cNvSpPr/>
          <p:nvPr/>
        </p:nvSpPr>
        <p:spPr>
          <a:xfrm>
            <a:off x="2095427"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Company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44" name="Google Shape;85;p17">
            <a:extLst>
              <a:ext uri="{FF2B5EF4-FFF2-40B4-BE49-F238E27FC236}">
                <a16:creationId xmlns:a16="http://schemas.microsoft.com/office/drawing/2014/main" id="{B2D74540-5463-4C6A-9A56-772E00B78A2C}"/>
              </a:ext>
            </a:extLst>
          </p:cNvPr>
          <p:cNvSpPr/>
          <p:nvPr/>
        </p:nvSpPr>
        <p:spPr>
          <a:xfrm>
            <a:off x="3722161"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Corporate Strategy and Risk</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46" name="Google Shape;86;p17">
            <a:extLst>
              <a:ext uri="{FF2B5EF4-FFF2-40B4-BE49-F238E27FC236}">
                <a16:creationId xmlns:a16="http://schemas.microsoft.com/office/drawing/2014/main" id="{CE28F739-3590-4ABE-83DA-79C9DEDE3265}"/>
              </a:ext>
            </a:extLst>
          </p:cNvPr>
          <p:cNvSpPr/>
          <p:nvPr/>
        </p:nvSpPr>
        <p:spPr>
          <a:xfrm>
            <a:off x="6975629" y="6623695"/>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Financial Statements</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48" name="Google Shape;87;p17">
            <a:extLst>
              <a:ext uri="{FF2B5EF4-FFF2-40B4-BE49-F238E27FC236}">
                <a16:creationId xmlns:a16="http://schemas.microsoft.com/office/drawing/2014/main" id="{76FF2DF1-33CD-4EB4-9289-CD70ED3DD5CE}"/>
              </a:ext>
            </a:extLst>
          </p:cNvPr>
          <p:cNvSpPr/>
          <p:nvPr/>
        </p:nvSpPr>
        <p:spPr>
          <a:xfrm>
            <a:off x="8602363" y="6630191"/>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Industry Comparison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50" name="Google Shape;88;p17">
            <a:extLst>
              <a:ext uri="{FF2B5EF4-FFF2-40B4-BE49-F238E27FC236}">
                <a16:creationId xmlns:a16="http://schemas.microsoft.com/office/drawing/2014/main" id="{BC5783BE-828E-485A-AEDD-2E0288BB75BE}"/>
              </a:ext>
            </a:extLst>
          </p:cNvPr>
          <p:cNvSpPr/>
          <p:nvPr/>
        </p:nvSpPr>
        <p:spPr>
          <a:xfrm>
            <a:off x="5348895"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Management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52" name="Google Shape;89;p17">
            <a:extLst>
              <a:ext uri="{FF2B5EF4-FFF2-40B4-BE49-F238E27FC236}">
                <a16:creationId xmlns:a16="http://schemas.microsoft.com/office/drawing/2014/main" id="{E04C045D-F0F3-4FF4-BBC9-97231698B26D}"/>
              </a:ext>
            </a:extLst>
          </p:cNvPr>
          <p:cNvSpPr/>
          <p:nvPr/>
        </p:nvSpPr>
        <p:spPr>
          <a:xfrm>
            <a:off x="10229097" y="6620604"/>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Recommendation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cxnSp>
        <p:nvCxnSpPr>
          <p:cNvPr id="54" name="Google Shape;178;p21">
            <a:extLst>
              <a:ext uri="{FF2B5EF4-FFF2-40B4-BE49-F238E27FC236}">
                <a16:creationId xmlns:a16="http://schemas.microsoft.com/office/drawing/2014/main" id="{72D41273-8916-41BF-8A43-F56AEECE24BB}"/>
              </a:ext>
            </a:extLst>
          </p:cNvPr>
          <p:cNvCxnSpPr>
            <a:cxnSpLocks/>
          </p:cNvCxnSpPr>
          <p:nvPr/>
        </p:nvCxnSpPr>
        <p:spPr>
          <a:xfrm>
            <a:off x="311700" y="721272"/>
            <a:ext cx="11448597" cy="0"/>
          </a:xfrm>
          <a:prstGeom prst="straightConnector1">
            <a:avLst/>
          </a:prstGeom>
          <a:noFill/>
          <a:ln w="9525" cap="flat" cmpd="sng">
            <a:solidFill>
              <a:srgbClr val="595959"/>
            </a:solidFill>
            <a:prstDash val="solid"/>
            <a:round/>
            <a:headEnd type="none" w="med" len="med"/>
            <a:tailEnd type="none" w="med" len="med"/>
          </a:ln>
        </p:spPr>
      </p:cxnSp>
      <p:sp>
        <p:nvSpPr>
          <p:cNvPr id="55" name="Google Shape;179;p21">
            <a:extLst>
              <a:ext uri="{FF2B5EF4-FFF2-40B4-BE49-F238E27FC236}">
                <a16:creationId xmlns:a16="http://schemas.microsoft.com/office/drawing/2014/main" id="{A48E3860-77BE-42FB-8C60-4FB4DA4CFD5E}"/>
              </a:ext>
            </a:extLst>
          </p:cNvPr>
          <p:cNvSpPr txBox="1"/>
          <p:nvPr/>
        </p:nvSpPr>
        <p:spPr>
          <a:xfrm>
            <a:off x="311700" y="650197"/>
            <a:ext cx="2668464" cy="29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1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Peer Comparison</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endParaRPr>
          </a:p>
        </p:txBody>
      </p:sp>
      <p:pic>
        <p:nvPicPr>
          <p:cNvPr id="7" name="Picture 6">
            <a:extLst>
              <a:ext uri="{FF2B5EF4-FFF2-40B4-BE49-F238E27FC236}">
                <a16:creationId xmlns:a16="http://schemas.microsoft.com/office/drawing/2014/main" id="{F5AB5498-197C-466D-806D-CAC378C00043}"/>
              </a:ext>
            </a:extLst>
          </p:cNvPr>
          <p:cNvPicPr>
            <a:picLocks noChangeAspect="1"/>
          </p:cNvPicPr>
          <p:nvPr/>
        </p:nvPicPr>
        <p:blipFill>
          <a:blip r:embed="rId3"/>
          <a:stretch>
            <a:fillRect/>
          </a:stretch>
        </p:blipFill>
        <p:spPr>
          <a:xfrm>
            <a:off x="221253" y="932920"/>
            <a:ext cx="11786483" cy="5192041"/>
          </a:xfrm>
          <a:prstGeom prst="rect">
            <a:avLst/>
          </a:prstGeom>
        </p:spPr>
      </p:pic>
    </p:spTree>
    <p:extLst>
      <p:ext uri="{BB962C8B-B14F-4D97-AF65-F5344CB8AC3E}">
        <p14:creationId xmlns:p14="http://schemas.microsoft.com/office/powerpoint/2010/main" val="145949569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Google Shape;82;p17">
            <a:extLst>
              <a:ext uri="{FF2B5EF4-FFF2-40B4-BE49-F238E27FC236}">
                <a16:creationId xmlns:a16="http://schemas.microsoft.com/office/drawing/2014/main" id="{33343F41-97F2-471E-B5D3-4F4D952DF1BC}"/>
              </a:ext>
            </a:extLst>
          </p:cNvPr>
          <p:cNvSpPr/>
          <p:nvPr/>
        </p:nvSpPr>
        <p:spPr>
          <a:xfrm>
            <a:off x="0" y="6576300"/>
            <a:ext cx="12192000" cy="281700"/>
          </a:xfrm>
          <a:prstGeom prst="rect">
            <a:avLst/>
          </a:prstGeom>
          <a:solidFill>
            <a:srgbClr val="003F5F"/>
          </a:solidFill>
          <a:ln>
            <a:solidFill>
              <a:srgbClr val="003F5F"/>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4" name="Google Shape;83;p17">
            <a:extLst>
              <a:ext uri="{FF2B5EF4-FFF2-40B4-BE49-F238E27FC236}">
                <a16:creationId xmlns:a16="http://schemas.microsoft.com/office/drawing/2014/main" id="{F4C2EBFA-E629-418C-A0A5-B2FB3F304664}"/>
              </a:ext>
            </a:extLst>
          </p:cNvPr>
          <p:cNvSpPr/>
          <p:nvPr/>
        </p:nvSpPr>
        <p:spPr>
          <a:xfrm>
            <a:off x="468693" y="6619148"/>
            <a:ext cx="1531200" cy="192600"/>
          </a:xfrm>
          <a:prstGeom prst="chevron">
            <a:avLst>
              <a:gd name="adj" fmla="val 50000"/>
            </a:avLst>
          </a:prstGeom>
          <a:solidFill>
            <a:srgbClr val="666666"/>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FFFFFF"/>
                </a:solidFill>
                <a:effectLst/>
                <a:uLnTx/>
                <a:uFillTx/>
                <a:latin typeface="Arial"/>
                <a:cs typeface="Arial"/>
                <a:sym typeface="Arial"/>
              </a:rPr>
              <a:t>Stock Overview</a:t>
            </a:r>
            <a:endParaRPr kumimoji="0" sz="700" b="1" i="0" u="none" strike="noStrike" kern="1200" cap="none" spc="0" normalizeH="0" baseline="0" noProof="0" dirty="0">
              <a:ln>
                <a:noFill/>
              </a:ln>
              <a:solidFill>
                <a:srgbClr val="FFFFFF"/>
              </a:solidFill>
              <a:effectLst/>
              <a:uLnTx/>
              <a:uFillTx/>
              <a:latin typeface="Arial"/>
              <a:cs typeface="Arial"/>
              <a:sym typeface="Arial"/>
            </a:endParaRPr>
          </a:p>
        </p:txBody>
      </p:sp>
      <p:sp>
        <p:nvSpPr>
          <p:cNvPr id="56" name="Google Shape;84;p17">
            <a:extLst>
              <a:ext uri="{FF2B5EF4-FFF2-40B4-BE49-F238E27FC236}">
                <a16:creationId xmlns:a16="http://schemas.microsoft.com/office/drawing/2014/main" id="{8588E956-8DF6-405D-B080-058A8E4D1C38}"/>
              </a:ext>
            </a:extLst>
          </p:cNvPr>
          <p:cNvSpPr/>
          <p:nvPr/>
        </p:nvSpPr>
        <p:spPr>
          <a:xfrm>
            <a:off x="2095427"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Company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58" name="Google Shape;85;p17">
            <a:extLst>
              <a:ext uri="{FF2B5EF4-FFF2-40B4-BE49-F238E27FC236}">
                <a16:creationId xmlns:a16="http://schemas.microsoft.com/office/drawing/2014/main" id="{53D8903A-237A-4CEF-8E7D-36B21EE91B7F}"/>
              </a:ext>
            </a:extLst>
          </p:cNvPr>
          <p:cNvSpPr/>
          <p:nvPr/>
        </p:nvSpPr>
        <p:spPr>
          <a:xfrm>
            <a:off x="3722161"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Corporate Strategy and Risk</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60" name="Google Shape;86;p17">
            <a:extLst>
              <a:ext uri="{FF2B5EF4-FFF2-40B4-BE49-F238E27FC236}">
                <a16:creationId xmlns:a16="http://schemas.microsoft.com/office/drawing/2014/main" id="{F784E3F3-BF58-4087-BD07-D41E6C29CA60}"/>
              </a:ext>
            </a:extLst>
          </p:cNvPr>
          <p:cNvSpPr/>
          <p:nvPr/>
        </p:nvSpPr>
        <p:spPr>
          <a:xfrm>
            <a:off x="6975629" y="6623695"/>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Financial Statements</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62" name="Google Shape;87;p17">
            <a:extLst>
              <a:ext uri="{FF2B5EF4-FFF2-40B4-BE49-F238E27FC236}">
                <a16:creationId xmlns:a16="http://schemas.microsoft.com/office/drawing/2014/main" id="{D20C0B44-0B5A-4241-B347-EFB8E9925A56}"/>
              </a:ext>
            </a:extLst>
          </p:cNvPr>
          <p:cNvSpPr/>
          <p:nvPr/>
        </p:nvSpPr>
        <p:spPr>
          <a:xfrm>
            <a:off x="8602363" y="6630191"/>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Industry Comparison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64" name="Google Shape;88;p17">
            <a:extLst>
              <a:ext uri="{FF2B5EF4-FFF2-40B4-BE49-F238E27FC236}">
                <a16:creationId xmlns:a16="http://schemas.microsoft.com/office/drawing/2014/main" id="{6915E395-D3CE-450F-8BF0-6A18292FEDA3}"/>
              </a:ext>
            </a:extLst>
          </p:cNvPr>
          <p:cNvSpPr/>
          <p:nvPr/>
        </p:nvSpPr>
        <p:spPr>
          <a:xfrm>
            <a:off x="5348895"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Management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66" name="Google Shape;89;p17">
            <a:extLst>
              <a:ext uri="{FF2B5EF4-FFF2-40B4-BE49-F238E27FC236}">
                <a16:creationId xmlns:a16="http://schemas.microsoft.com/office/drawing/2014/main" id="{8720CDD0-E122-41FA-886C-390F2A4C4AF1}"/>
              </a:ext>
            </a:extLst>
          </p:cNvPr>
          <p:cNvSpPr/>
          <p:nvPr/>
        </p:nvSpPr>
        <p:spPr>
          <a:xfrm>
            <a:off x="10229097" y="6620604"/>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Recommendation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67" name="Google Shape;177;p21">
            <a:extLst>
              <a:ext uri="{FF2B5EF4-FFF2-40B4-BE49-F238E27FC236}">
                <a16:creationId xmlns:a16="http://schemas.microsoft.com/office/drawing/2014/main" id="{B2153117-51C2-4EC9-99F6-D0B19699F2E2}"/>
              </a:ext>
            </a:extLst>
          </p:cNvPr>
          <p:cNvSpPr txBox="1"/>
          <p:nvPr/>
        </p:nvSpPr>
        <p:spPr>
          <a:xfrm>
            <a:off x="311699" y="317372"/>
            <a:ext cx="11448597" cy="572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Stock Performance</a:t>
            </a:r>
            <a:r>
              <a:rPr kumimoji="0" lang="e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68" name="Google Shape;178;p21">
            <a:extLst>
              <a:ext uri="{FF2B5EF4-FFF2-40B4-BE49-F238E27FC236}">
                <a16:creationId xmlns:a16="http://schemas.microsoft.com/office/drawing/2014/main" id="{13B03CDC-173E-472F-80A0-A1802C63D2D8}"/>
              </a:ext>
            </a:extLst>
          </p:cNvPr>
          <p:cNvCxnSpPr>
            <a:cxnSpLocks/>
          </p:cNvCxnSpPr>
          <p:nvPr/>
        </p:nvCxnSpPr>
        <p:spPr>
          <a:xfrm>
            <a:off x="311700" y="721272"/>
            <a:ext cx="11448597" cy="0"/>
          </a:xfrm>
          <a:prstGeom prst="straightConnector1">
            <a:avLst/>
          </a:prstGeom>
          <a:noFill/>
          <a:ln w="9525" cap="flat" cmpd="sng">
            <a:solidFill>
              <a:srgbClr val="595959"/>
            </a:solidFill>
            <a:prstDash val="solid"/>
            <a:round/>
            <a:headEnd type="none" w="med" len="med"/>
            <a:tailEnd type="none" w="med" len="med"/>
          </a:ln>
        </p:spPr>
      </p:cxnSp>
      <p:sp>
        <p:nvSpPr>
          <p:cNvPr id="69" name="Google Shape;179;p21">
            <a:extLst>
              <a:ext uri="{FF2B5EF4-FFF2-40B4-BE49-F238E27FC236}">
                <a16:creationId xmlns:a16="http://schemas.microsoft.com/office/drawing/2014/main" id="{C10E89A1-24AE-44E4-8E60-31782B65E16E}"/>
              </a:ext>
            </a:extLst>
          </p:cNvPr>
          <p:cNvSpPr txBox="1"/>
          <p:nvPr/>
        </p:nvSpPr>
        <p:spPr>
          <a:xfrm>
            <a:off x="311700" y="650197"/>
            <a:ext cx="2668464" cy="29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1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Market Comparison</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endParaRPr>
          </a:p>
        </p:txBody>
      </p:sp>
      <p:pic>
        <p:nvPicPr>
          <p:cNvPr id="73" name="Picture 72">
            <a:extLst>
              <a:ext uri="{FF2B5EF4-FFF2-40B4-BE49-F238E27FC236}">
                <a16:creationId xmlns:a16="http://schemas.microsoft.com/office/drawing/2014/main" id="{BB388B32-95E3-4871-886F-90CC398D4C04}"/>
              </a:ext>
            </a:extLst>
          </p:cNvPr>
          <p:cNvPicPr>
            <a:picLocks noChangeAspect="1"/>
          </p:cNvPicPr>
          <p:nvPr/>
        </p:nvPicPr>
        <p:blipFill>
          <a:blip r:embed="rId2"/>
          <a:stretch>
            <a:fillRect/>
          </a:stretch>
        </p:blipFill>
        <p:spPr>
          <a:xfrm>
            <a:off x="10299713" y="81521"/>
            <a:ext cx="1460584" cy="500499"/>
          </a:xfrm>
          <a:prstGeom prst="rect">
            <a:avLst/>
          </a:prstGeom>
        </p:spPr>
      </p:pic>
      <p:pic>
        <p:nvPicPr>
          <p:cNvPr id="6" name="Picture 5">
            <a:extLst>
              <a:ext uri="{FF2B5EF4-FFF2-40B4-BE49-F238E27FC236}">
                <a16:creationId xmlns:a16="http://schemas.microsoft.com/office/drawing/2014/main" id="{1530F67C-F049-4632-8988-243AEB36CBE9}"/>
              </a:ext>
            </a:extLst>
          </p:cNvPr>
          <p:cNvPicPr>
            <a:picLocks noChangeAspect="1"/>
          </p:cNvPicPr>
          <p:nvPr/>
        </p:nvPicPr>
        <p:blipFill>
          <a:blip r:embed="rId3"/>
          <a:stretch>
            <a:fillRect/>
          </a:stretch>
        </p:blipFill>
        <p:spPr>
          <a:xfrm>
            <a:off x="284818" y="985920"/>
            <a:ext cx="11622364" cy="5137983"/>
          </a:xfrm>
          <a:prstGeom prst="rect">
            <a:avLst/>
          </a:prstGeom>
        </p:spPr>
      </p:pic>
    </p:spTree>
    <p:extLst>
      <p:ext uri="{BB962C8B-B14F-4D97-AF65-F5344CB8AC3E}">
        <p14:creationId xmlns:p14="http://schemas.microsoft.com/office/powerpoint/2010/main" val="414735461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9AB669A-E9D0-46F7-AACE-F05A07AA313F}"/>
              </a:ext>
            </a:extLst>
          </p:cNvPr>
          <p:cNvSpPr/>
          <p:nvPr/>
        </p:nvSpPr>
        <p:spPr>
          <a:xfrm>
            <a:off x="0" y="0"/>
            <a:ext cx="12192000" cy="6858000"/>
          </a:xfrm>
          <a:prstGeom prst="rect">
            <a:avLst/>
          </a:prstGeom>
          <a:solidFill>
            <a:srgbClr val="003F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8DBB45DD-0AF5-4EE3-BAA6-469E5D7000AE}"/>
              </a:ext>
            </a:extLst>
          </p:cNvPr>
          <p:cNvSpPr/>
          <p:nvPr/>
        </p:nvSpPr>
        <p:spPr>
          <a:xfrm>
            <a:off x="5783174" y="1961146"/>
            <a:ext cx="2871537" cy="293570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BAA8102D-4A00-4022-8356-3E552749D56F}"/>
              </a:ext>
            </a:extLst>
          </p:cNvPr>
          <p:cNvSpPr/>
          <p:nvPr/>
        </p:nvSpPr>
        <p:spPr>
          <a:xfrm>
            <a:off x="7277937" y="1961146"/>
            <a:ext cx="4914062" cy="29357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C834295-FD15-4D44-9ABE-677069EC2E73}"/>
              </a:ext>
            </a:extLst>
          </p:cNvPr>
          <p:cNvSpPr>
            <a:spLocks noGrp="1"/>
          </p:cNvSpPr>
          <p:nvPr>
            <p:ph type="title"/>
          </p:nvPr>
        </p:nvSpPr>
        <p:spPr>
          <a:xfrm>
            <a:off x="7277937" y="2605795"/>
            <a:ext cx="4914062" cy="1645363"/>
          </a:xfrm>
          <a:noFill/>
          <a:ln>
            <a:noFill/>
          </a:ln>
        </p:spPr>
        <p:txBody>
          <a:bodyPr spcFirstLastPara="1" wrap="square" lIns="91425" tIns="45700" rIns="91425" bIns="45700" anchor="ctr" anchorCtr="0">
            <a:normAutofit/>
          </a:bodyPr>
          <a:lstStyle/>
          <a:p>
            <a:r>
              <a:rPr lang="en-CA" sz="5400" b="1" dirty="0">
                <a:solidFill>
                  <a:srgbClr val="003F5F"/>
                </a:solidFill>
              </a:rPr>
              <a:t>Company Overview</a:t>
            </a:r>
          </a:p>
        </p:txBody>
      </p:sp>
    </p:spTree>
    <p:extLst>
      <p:ext uri="{BB962C8B-B14F-4D97-AF65-F5344CB8AC3E}">
        <p14:creationId xmlns:p14="http://schemas.microsoft.com/office/powerpoint/2010/main" val="6681492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oogle Shape;82;p17">
            <a:extLst>
              <a:ext uri="{FF2B5EF4-FFF2-40B4-BE49-F238E27FC236}">
                <a16:creationId xmlns:a16="http://schemas.microsoft.com/office/drawing/2014/main" id="{DE4584DB-8716-4A24-B636-ED2573032240}"/>
              </a:ext>
            </a:extLst>
          </p:cNvPr>
          <p:cNvSpPr/>
          <p:nvPr/>
        </p:nvSpPr>
        <p:spPr>
          <a:xfrm>
            <a:off x="0" y="6576300"/>
            <a:ext cx="12192000" cy="281700"/>
          </a:xfrm>
          <a:prstGeom prst="rect">
            <a:avLst/>
          </a:prstGeom>
          <a:solidFill>
            <a:srgbClr val="003F5F"/>
          </a:solidFill>
          <a:ln>
            <a:solidFill>
              <a:srgbClr val="003F5F"/>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5" name="Google Shape;85;p17">
            <a:extLst>
              <a:ext uri="{FF2B5EF4-FFF2-40B4-BE49-F238E27FC236}">
                <a16:creationId xmlns:a16="http://schemas.microsoft.com/office/drawing/2014/main" id="{93AF6248-1490-452B-B245-1B4E0F85DC58}"/>
              </a:ext>
            </a:extLst>
          </p:cNvPr>
          <p:cNvSpPr/>
          <p:nvPr/>
        </p:nvSpPr>
        <p:spPr>
          <a:xfrm>
            <a:off x="3722161" y="6614937"/>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Corporate Strategy and Risk</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27" name="Google Shape;86;p17">
            <a:extLst>
              <a:ext uri="{FF2B5EF4-FFF2-40B4-BE49-F238E27FC236}">
                <a16:creationId xmlns:a16="http://schemas.microsoft.com/office/drawing/2014/main" id="{87BEEC1C-1539-4201-A4FB-F1192A2C5926}"/>
              </a:ext>
            </a:extLst>
          </p:cNvPr>
          <p:cNvSpPr/>
          <p:nvPr/>
        </p:nvSpPr>
        <p:spPr>
          <a:xfrm>
            <a:off x="6975629" y="6623695"/>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Financial Statements</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29" name="Google Shape;87;p17">
            <a:extLst>
              <a:ext uri="{FF2B5EF4-FFF2-40B4-BE49-F238E27FC236}">
                <a16:creationId xmlns:a16="http://schemas.microsoft.com/office/drawing/2014/main" id="{24EC0458-4F9E-4013-B34C-8F036AE15ABA}"/>
              </a:ext>
            </a:extLst>
          </p:cNvPr>
          <p:cNvSpPr/>
          <p:nvPr/>
        </p:nvSpPr>
        <p:spPr>
          <a:xfrm>
            <a:off x="8602363" y="6630191"/>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Industry Comparison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1" name="Google Shape;88;p17">
            <a:extLst>
              <a:ext uri="{FF2B5EF4-FFF2-40B4-BE49-F238E27FC236}">
                <a16:creationId xmlns:a16="http://schemas.microsoft.com/office/drawing/2014/main" id="{08200302-BBCF-4D64-801F-93877B5FAAB1}"/>
              </a:ext>
            </a:extLst>
          </p:cNvPr>
          <p:cNvSpPr/>
          <p:nvPr/>
        </p:nvSpPr>
        <p:spPr>
          <a:xfrm>
            <a:off x="5348895" y="6618779"/>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Management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3" name="Google Shape;89;p17">
            <a:extLst>
              <a:ext uri="{FF2B5EF4-FFF2-40B4-BE49-F238E27FC236}">
                <a16:creationId xmlns:a16="http://schemas.microsoft.com/office/drawing/2014/main" id="{D83C0D1E-9AF9-4D48-AD6F-D72741F92ED0}"/>
              </a:ext>
            </a:extLst>
          </p:cNvPr>
          <p:cNvSpPr/>
          <p:nvPr/>
        </p:nvSpPr>
        <p:spPr>
          <a:xfrm>
            <a:off x="10229097" y="6620604"/>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Recommendation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5" name="Google Shape;83;p17">
            <a:extLst>
              <a:ext uri="{FF2B5EF4-FFF2-40B4-BE49-F238E27FC236}">
                <a16:creationId xmlns:a16="http://schemas.microsoft.com/office/drawing/2014/main" id="{54FE89B2-4E78-4198-92E0-602D10532C86}"/>
              </a:ext>
            </a:extLst>
          </p:cNvPr>
          <p:cNvSpPr/>
          <p:nvPr/>
        </p:nvSpPr>
        <p:spPr>
          <a:xfrm>
            <a:off x="468693"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Stock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7" name="Google Shape;84;p17">
            <a:extLst>
              <a:ext uri="{FF2B5EF4-FFF2-40B4-BE49-F238E27FC236}">
                <a16:creationId xmlns:a16="http://schemas.microsoft.com/office/drawing/2014/main" id="{4C765B5E-57D0-4906-9A21-740FD6215520}"/>
              </a:ext>
            </a:extLst>
          </p:cNvPr>
          <p:cNvSpPr/>
          <p:nvPr/>
        </p:nvSpPr>
        <p:spPr>
          <a:xfrm>
            <a:off x="2095427" y="6619148"/>
            <a:ext cx="1531200" cy="192600"/>
          </a:xfrm>
          <a:prstGeom prst="chevron">
            <a:avLst>
              <a:gd name="adj" fmla="val 50000"/>
            </a:avLst>
          </a:prstGeom>
          <a:solidFill>
            <a:srgbClr val="666666"/>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FFFFFF"/>
                </a:solidFill>
                <a:effectLst/>
                <a:uLnTx/>
                <a:uFillTx/>
                <a:latin typeface="Arial"/>
                <a:cs typeface="Arial"/>
                <a:sym typeface="Arial"/>
              </a:rPr>
              <a:t>Company Overview</a:t>
            </a:r>
            <a:endParaRPr kumimoji="0" sz="700" b="1" i="0" u="none" strike="noStrike" kern="1200" cap="none" spc="0" normalizeH="0" baseline="0" noProof="0" dirty="0">
              <a:ln>
                <a:noFill/>
              </a:ln>
              <a:solidFill>
                <a:srgbClr val="FFFFFF"/>
              </a:solidFill>
              <a:effectLst/>
              <a:uLnTx/>
              <a:uFillTx/>
              <a:latin typeface="Arial"/>
              <a:cs typeface="Arial"/>
              <a:sym typeface="Arial"/>
            </a:endParaRPr>
          </a:p>
        </p:txBody>
      </p:sp>
      <p:sp>
        <p:nvSpPr>
          <p:cNvPr id="40" name="Google Shape;177;p21">
            <a:extLst>
              <a:ext uri="{FF2B5EF4-FFF2-40B4-BE49-F238E27FC236}">
                <a16:creationId xmlns:a16="http://schemas.microsoft.com/office/drawing/2014/main" id="{76C23792-9D44-4340-A542-BF70F3CA0F13}"/>
              </a:ext>
            </a:extLst>
          </p:cNvPr>
          <p:cNvSpPr txBox="1"/>
          <p:nvPr/>
        </p:nvSpPr>
        <p:spPr>
          <a:xfrm>
            <a:off x="311699" y="317372"/>
            <a:ext cx="11448597" cy="572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Company Overview</a:t>
            </a:r>
            <a:endParaRPr kumimoji="0"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41" name="Google Shape;178;p21">
            <a:extLst>
              <a:ext uri="{FF2B5EF4-FFF2-40B4-BE49-F238E27FC236}">
                <a16:creationId xmlns:a16="http://schemas.microsoft.com/office/drawing/2014/main" id="{840E9C43-A405-4E95-A7FB-695EED6E8490}"/>
              </a:ext>
            </a:extLst>
          </p:cNvPr>
          <p:cNvCxnSpPr>
            <a:cxnSpLocks/>
          </p:cNvCxnSpPr>
          <p:nvPr/>
        </p:nvCxnSpPr>
        <p:spPr>
          <a:xfrm>
            <a:off x="311700" y="721272"/>
            <a:ext cx="11448597" cy="0"/>
          </a:xfrm>
          <a:prstGeom prst="straightConnector1">
            <a:avLst/>
          </a:prstGeom>
          <a:noFill/>
          <a:ln w="9525" cap="flat" cmpd="sng">
            <a:solidFill>
              <a:srgbClr val="595959"/>
            </a:solidFill>
            <a:prstDash val="solid"/>
            <a:round/>
            <a:headEnd type="none" w="med" len="med"/>
            <a:tailEnd type="none" w="med" len="med"/>
          </a:ln>
        </p:spPr>
      </p:cxnSp>
      <p:sp>
        <p:nvSpPr>
          <p:cNvPr id="42" name="Google Shape;179;p21">
            <a:extLst>
              <a:ext uri="{FF2B5EF4-FFF2-40B4-BE49-F238E27FC236}">
                <a16:creationId xmlns:a16="http://schemas.microsoft.com/office/drawing/2014/main" id="{60BD7D3E-B53A-4BC7-A7E7-46AD53399676}"/>
              </a:ext>
            </a:extLst>
          </p:cNvPr>
          <p:cNvSpPr txBox="1"/>
          <p:nvPr/>
        </p:nvSpPr>
        <p:spPr>
          <a:xfrm>
            <a:off x="311700" y="650197"/>
            <a:ext cx="2668464" cy="29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100" b="0"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endParaRPr>
          </a:p>
        </p:txBody>
      </p:sp>
      <p:pic>
        <p:nvPicPr>
          <p:cNvPr id="43" name="Picture 42">
            <a:extLst>
              <a:ext uri="{FF2B5EF4-FFF2-40B4-BE49-F238E27FC236}">
                <a16:creationId xmlns:a16="http://schemas.microsoft.com/office/drawing/2014/main" id="{4B60BD46-8C32-4408-90D2-B8CBFA87550B}"/>
              </a:ext>
            </a:extLst>
          </p:cNvPr>
          <p:cNvPicPr>
            <a:picLocks noChangeAspect="1"/>
          </p:cNvPicPr>
          <p:nvPr/>
        </p:nvPicPr>
        <p:blipFill>
          <a:blip r:embed="rId3"/>
          <a:stretch>
            <a:fillRect/>
          </a:stretch>
        </p:blipFill>
        <p:spPr>
          <a:xfrm>
            <a:off x="10299713" y="81521"/>
            <a:ext cx="1460584" cy="500499"/>
          </a:xfrm>
          <a:prstGeom prst="rect">
            <a:avLst/>
          </a:prstGeom>
        </p:spPr>
      </p:pic>
      <p:sp>
        <p:nvSpPr>
          <p:cNvPr id="2" name="Google Shape;180;p21">
            <a:extLst>
              <a:ext uri="{FF2B5EF4-FFF2-40B4-BE49-F238E27FC236}">
                <a16:creationId xmlns:a16="http://schemas.microsoft.com/office/drawing/2014/main" id="{E7F2220C-57CF-4301-9AF4-23CF5DA151F0}"/>
              </a:ext>
            </a:extLst>
          </p:cNvPr>
          <p:cNvSpPr/>
          <p:nvPr/>
        </p:nvSpPr>
        <p:spPr>
          <a:xfrm>
            <a:off x="1875508" y="1349897"/>
            <a:ext cx="8177969" cy="483174"/>
          </a:xfrm>
          <a:prstGeom prst="rect">
            <a:avLst/>
          </a:prstGeom>
          <a:solidFill>
            <a:srgbClr val="003F5F"/>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1" i="0" u="none" strike="noStrike" kern="120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rPr>
              <a:t>AMC Networks is a Global Entertainment Company</a:t>
            </a:r>
          </a:p>
        </p:txBody>
      </p:sp>
      <p:sp>
        <p:nvSpPr>
          <p:cNvPr id="4" name="Google Shape;180;p21">
            <a:extLst>
              <a:ext uri="{FF2B5EF4-FFF2-40B4-BE49-F238E27FC236}">
                <a16:creationId xmlns:a16="http://schemas.microsoft.com/office/drawing/2014/main" id="{F4959F7F-852B-495B-B7BC-F2E25B5C6341}"/>
              </a:ext>
            </a:extLst>
          </p:cNvPr>
          <p:cNvSpPr/>
          <p:nvPr/>
        </p:nvSpPr>
        <p:spPr>
          <a:xfrm>
            <a:off x="2153902" y="2073283"/>
            <a:ext cx="7764190" cy="3786828"/>
          </a:xfrm>
          <a:prstGeom prst="rect">
            <a:avLst/>
          </a:prstGeom>
          <a:solidFill>
            <a:srgbClr val="E5E9EB"/>
          </a:solidFill>
          <a:ln w="2857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Known for producing award-winning content</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endParaRP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Own and operate multiple SVOD platforms</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endParaRP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Programming is both created in-house and acquired externally</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lang="en-US" sz="2000" kern="1200" dirty="0">
              <a:solidFill>
                <a:prstClr val="black"/>
              </a:solidFill>
              <a:latin typeface="Arial" panose="020B0604020202020204" pitchFamily="34" charset="0"/>
              <a:ea typeface="Times New Roman"/>
              <a:cs typeface="Arial" panose="020B0604020202020204" pitchFamily="34" charset="0"/>
              <a:sym typeface="Times New Roman"/>
            </a:endParaRP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Mainly creates and programs adult-oriented television friendly content, both scripted and unscripted</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lang="en-US" sz="2000" kern="1200" dirty="0">
              <a:solidFill>
                <a:prstClr val="black"/>
              </a:solidFill>
              <a:latin typeface="Arial" panose="020B0604020202020204" pitchFamily="34" charset="0"/>
              <a:ea typeface="Times New Roman"/>
              <a:cs typeface="Arial" panose="020B0604020202020204" pitchFamily="34" charset="0"/>
              <a:sym typeface="Times New Roman"/>
            </a:endParaRP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Current programming includes Dramas, Anthologies, Docuseries, Reality Shows, Variety Shows, and Acquired Shows</a:t>
            </a:r>
          </a:p>
        </p:txBody>
      </p:sp>
    </p:spTree>
    <p:extLst>
      <p:ext uri="{BB962C8B-B14F-4D97-AF65-F5344CB8AC3E}">
        <p14:creationId xmlns:p14="http://schemas.microsoft.com/office/powerpoint/2010/main" val="408127208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82;p17">
            <a:extLst>
              <a:ext uri="{FF2B5EF4-FFF2-40B4-BE49-F238E27FC236}">
                <a16:creationId xmlns:a16="http://schemas.microsoft.com/office/drawing/2014/main" id="{6E14E18E-0D57-4850-8693-3E4D2220FFA5}"/>
              </a:ext>
            </a:extLst>
          </p:cNvPr>
          <p:cNvSpPr/>
          <p:nvPr/>
        </p:nvSpPr>
        <p:spPr>
          <a:xfrm>
            <a:off x="0" y="6576300"/>
            <a:ext cx="12192000" cy="281700"/>
          </a:xfrm>
          <a:prstGeom prst="rect">
            <a:avLst/>
          </a:prstGeom>
          <a:solidFill>
            <a:srgbClr val="003F5F"/>
          </a:solidFill>
          <a:ln>
            <a:solidFill>
              <a:srgbClr val="003F5F"/>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1" name="Google Shape;85;p17">
            <a:extLst>
              <a:ext uri="{FF2B5EF4-FFF2-40B4-BE49-F238E27FC236}">
                <a16:creationId xmlns:a16="http://schemas.microsoft.com/office/drawing/2014/main" id="{629B8C04-ADF4-4B17-89BA-8F72A54DEF40}"/>
              </a:ext>
            </a:extLst>
          </p:cNvPr>
          <p:cNvSpPr/>
          <p:nvPr/>
        </p:nvSpPr>
        <p:spPr>
          <a:xfrm>
            <a:off x="3722161" y="6614937"/>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Corporate Strategy and Risk</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13" name="Google Shape;86;p17">
            <a:extLst>
              <a:ext uri="{FF2B5EF4-FFF2-40B4-BE49-F238E27FC236}">
                <a16:creationId xmlns:a16="http://schemas.microsoft.com/office/drawing/2014/main" id="{2EC101E0-9DE3-41E8-90BE-4FF0EB7FDCD7}"/>
              </a:ext>
            </a:extLst>
          </p:cNvPr>
          <p:cNvSpPr/>
          <p:nvPr/>
        </p:nvSpPr>
        <p:spPr>
          <a:xfrm>
            <a:off x="6975629" y="6623695"/>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Financial Statements</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15" name="Google Shape;87;p17">
            <a:extLst>
              <a:ext uri="{FF2B5EF4-FFF2-40B4-BE49-F238E27FC236}">
                <a16:creationId xmlns:a16="http://schemas.microsoft.com/office/drawing/2014/main" id="{1D1B8BEB-A4EE-4894-B90C-8B5900129550}"/>
              </a:ext>
            </a:extLst>
          </p:cNvPr>
          <p:cNvSpPr/>
          <p:nvPr/>
        </p:nvSpPr>
        <p:spPr>
          <a:xfrm>
            <a:off x="8602363" y="6630191"/>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Industry Comparison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17" name="Google Shape;88;p17">
            <a:extLst>
              <a:ext uri="{FF2B5EF4-FFF2-40B4-BE49-F238E27FC236}">
                <a16:creationId xmlns:a16="http://schemas.microsoft.com/office/drawing/2014/main" id="{25A10A40-5F60-4172-8923-81EFCD955F59}"/>
              </a:ext>
            </a:extLst>
          </p:cNvPr>
          <p:cNvSpPr/>
          <p:nvPr/>
        </p:nvSpPr>
        <p:spPr>
          <a:xfrm>
            <a:off x="5348895" y="6618779"/>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Management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19" name="Google Shape;89;p17">
            <a:extLst>
              <a:ext uri="{FF2B5EF4-FFF2-40B4-BE49-F238E27FC236}">
                <a16:creationId xmlns:a16="http://schemas.microsoft.com/office/drawing/2014/main" id="{A6757712-A78A-41CA-B6DB-14D435F0D4E2}"/>
              </a:ext>
            </a:extLst>
          </p:cNvPr>
          <p:cNvSpPr/>
          <p:nvPr/>
        </p:nvSpPr>
        <p:spPr>
          <a:xfrm>
            <a:off x="10229097" y="6620604"/>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Recommendation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23" name="Google Shape;83;p17">
            <a:extLst>
              <a:ext uri="{FF2B5EF4-FFF2-40B4-BE49-F238E27FC236}">
                <a16:creationId xmlns:a16="http://schemas.microsoft.com/office/drawing/2014/main" id="{7A01A1F1-FC7F-4EEB-A9A8-234E9BC78F3E}"/>
              </a:ext>
            </a:extLst>
          </p:cNvPr>
          <p:cNvSpPr/>
          <p:nvPr/>
        </p:nvSpPr>
        <p:spPr>
          <a:xfrm>
            <a:off x="468693"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Stock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25" name="Google Shape;84;p17">
            <a:extLst>
              <a:ext uri="{FF2B5EF4-FFF2-40B4-BE49-F238E27FC236}">
                <a16:creationId xmlns:a16="http://schemas.microsoft.com/office/drawing/2014/main" id="{A5EBC553-C741-4CD1-9F0E-08F3AC387F67}"/>
              </a:ext>
            </a:extLst>
          </p:cNvPr>
          <p:cNvSpPr/>
          <p:nvPr/>
        </p:nvSpPr>
        <p:spPr>
          <a:xfrm>
            <a:off x="2095427" y="6619148"/>
            <a:ext cx="1531200" cy="192600"/>
          </a:xfrm>
          <a:prstGeom prst="chevron">
            <a:avLst>
              <a:gd name="adj" fmla="val 50000"/>
            </a:avLst>
          </a:prstGeom>
          <a:solidFill>
            <a:srgbClr val="666666"/>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FFFFFF"/>
                </a:solidFill>
                <a:effectLst/>
                <a:uLnTx/>
                <a:uFillTx/>
                <a:latin typeface="Arial"/>
                <a:cs typeface="Arial"/>
                <a:sym typeface="Arial"/>
              </a:rPr>
              <a:t>Company Overview</a:t>
            </a:r>
            <a:endParaRPr kumimoji="0" sz="700" b="1" i="0" u="none" strike="noStrike" kern="1200" cap="none" spc="0" normalizeH="0" baseline="0" noProof="0" dirty="0">
              <a:ln>
                <a:noFill/>
              </a:ln>
              <a:solidFill>
                <a:srgbClr val="FFFFFF"/>
              </a:solidFill>
              <a:effectLst/>
              <a:uLnTx/>
              <a:uFillTx/>
              <a:latin typeface="Arial"/>
              <a:cs typeface="Arial"/>
              <a:sym typeface="Arial"/>
            </a:endParaRPr>
          </a:p>
        </p:txBody>
      </p:sp>
      <p:sp>
        <p:nvSpPr>
          <p:cNvPr id="28" name="Google Shape;177;p21">
            <a:extLst>
              <a:ext uri="{FF2B5EF4-FFF2-40B4-BE49-F238E27FC236}">
                <a16:creationId xmlns:a16="http://schemas.microsoft.com/office/drawing/2014/main" id="{27C972DE-BB53-4153-B6EC-CDB120D57AED}"/>
              </a:ext>
            </a:extLst>
          </p:cNvPr>
          <p:cNvSpPr txBox="1"/>
          <p:nvPr/>
        </p:nvSpPr>
        <p:spPr>
          <a:xfrm>
            <a:off x="311699" y="317372"/>
            <a:ext cx="11448597" cy="572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Company</a:t>
            </a:r>
            <a:r>
              <a:rPr kumimoji="0" lang="en" sz="2000"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 sz="2000" b="1"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Overview</a:t>
            </a:r>
            <a:endParaRPr kumimoji="0"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29" name="Google Shape;178;p21">
            <a:extLst>
              <a:ext uri="{FF2B5EF4-FFF2-40B4-BE49-F238E27FC236}">
                <a16:creationId xmlns:a16="http://schemas.microsoft.com/office/drawing/2014/main" id="{078DD1DC-73A5-40FC-8872-29E52D16C996}"/>
              </a:ext>
            </a:extLst>
          </p:cNvPr>
          <p:cNvCxnSpPr>
            <a:cxnSpLocks/>
          </p:cNvCxnSpPr>
          <p:nvPr/>
        </p:nvCxnSpPr>
        <p:spPr>
          <a:xfrm>
            <a:off x="311700" y="721272"/>
            <a:ext cx="11448597" cy="0"/>
          </a:xfrm>
          <a:prstGeom prst="straightConnector1">
            <a:avLst/>
          </a:prstGeom>
          <a:noFill/>
          <a:ln w="9525" cap="flat" cmpd="sng">
            <a:solidFill>
              <a:srgbClr val="595959"/>
            </a:solidFill>
            <a:prstDash val="solid"/>
            <a:round/>
            <a:headEnd type="none" w="med" len="med"/>
            <a:tailEnd type="none" w="med" len="med"/>
          </a:ln>
        </p:spPr>
      </p:cxnSp>
      <p:sp>
        <p:nvSpPr>
          <p:cNvPr id="30" name="Google Shape;179;p21">
            <a:extLst>
              <a:ext uri="{FF2B5EF4-FFF2-40B4-BE49-F238E27FC236}">
                <a16:creationId xmlns:a16="http://schemas.microsoft.com/office/drawing/2014/main" id="{EEB8405B-9605-4B93-BAE7-256791AEF689}"/>
              </a:ext>
            </a:extLst>
          </p:cNvPr>
          <p:cNvSpPr txBox="1"/>
          <p:nvPr/>
        </p:nvSpPr>
        <p:spPr>
          <a:xfrm>
            <a:off x="311700" y="650197"/>
            <a:ext cx="2668464" cy="29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Award Winning Programming</a:t>
            </a:r>
          </a:p>
        </p:txBody>
      </p:sp>
      <p:pic>
        <p:nvPicPr>
          <p:cNvPr id="31" name="Picture 30">
            <a:extLst>
              <a:ext uri="{FF2B5EF4-FFF2-40B4-BE49-F238E27FC236}">
                <a16:creationId xmlns:a16="http://schemas.microsoft.com/office/drawing/2014/main" id="{3A870286-D366-4CD6-A4EB-E2269EC8CEF3}"/>
              </a:ext>
            </a:extLst>
          </p:cNvPr>
          <p:cNvPicPr>
            <a:picLocks noChangeAspect="1"/>
          </p:cNvPicPr>
          <p:nvPr/>
        </p:nvPicPr>
        <p:blipFill>
          <a:blip r:embed="rId2"/>
          <a:stretch>
            <a:fillRect/>
          </a:stretch>
        </p:blipFill>
        <p:spPr>
          <a:xfrm>
            <a:off x="10299713" y="81521"/>
            <a:ext cx="1460584" cy="500499"/>
          </a:xfrm>
          <a:prstGeom prst="rect">
            <a:avLst/>
          </a:prstGeom>
        </p:spPr>
      </p:pic>
      <p:sp>
        <p:nvSpPr>
          <p:cNvPr id="33" name="Google Shape;180;p21">
            <a:extLst>
              <a:ext uri="{FF2B5EF4-FFF2-40B4-BE49-F238E27FC236}">
                <a16:creationId xmlns:a16="http://schemas.microsoft.com/office/drawing/2014/main" id="{F1AC1C75-21EB-4386-8A8A-66FFC13B64AA}"/>
              </a:ext>
            </a:extLst>
          </p:cNvPr>
          <p:cNvSpPr/>
          <p:nvPr/>
        </p:nvSpPr>
        <p:spPr>
          <a:xfrm>
            <a:off x="1875508" y="1461071"/>
            <a:ext cx="8177969" cy="372000"/>
          </a:xfrm>
          <a:prstGeom prst="rect">
            <a:avLst/>
          </a:prstGeom>
          <a:solidFill>
            <a:srgbClr val="003F5F"/>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1" i="0" u="none" strike="noStrike" kern="120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rPr>
              <a:t>AMC has many award winning shows, including:</a:t>
            </a:r>
          </a:p>
        </p:txBody>
      </p:sp>
      <p:sp>
        <p:nvSpPr>
          <p:cNvPr id="35" name="Google Shape;180;p21">
            <a:extLst>
              <a:ext uri="{FF2B5EF4-FFF2-40B4-BE49-F238E27FC236}">
                <a16:creationId xmlns:a16="http://schemas.microsoft.com/office/drawing/2014/main" id="{F4BEF885-EF6F-45C9-A76A-80874AE0A659}"/>
              </a:ext>
            </a:extLst>
          </p:cNvPr>
          <p:cNvSpPr/>
          <p:nvPr/>
        </p:nvSpPr>
        <p:spPr>
          <a:xfrm>
            <a:off x="2980164" y="2232408"/>
            <a:ext cx="5912166" cy="2918432"/>
          </a:xfrm>
          <a:prstGeom prst="rect">
            <a:avLst/>
          </a:prstGeom>
          <a:solidFill>
            <a:srgbClr val="E5E9EB"/>
          </a:solidFill>
          <a:ln w="2857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Mad Men</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Breaking Bad</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The Walking Dead</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Turn: Washington Spies</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Hell on Wheels</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The Killing</a:t>
            </a:r>
          </a:p>
        </p:txBody>
      </p:sp>
    </p:spTree>
    <p:extLst>
      <p:ext uri="{BB962C8B-B14F-4D97-AF65-F5344CB8AC3E}">
        <p14:creationId xmlns:p14="http://schemas.microsoft.com/office/powerpoint/2010/main" val="129046404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oogle Shape;82;p17">
            <a:extLst>
              <a:ext uri="{FF2B5EF4-FFF2-40B4-BE49-F238E27FC236}">
                <a16:creationId xmlns:a16="http://schemas.microsoft.com/office/drawing/2014/main" id="{2C31566D-68BD-48F5-904C-14FEAE9DF69C}"/>
              </a:ext>
            </a:extLst>
          </p:cNvPr>
          <p:cNvSpPr/>
          <p:nvPr/>
        </p:nvSpPr>
        <p:spPr>
          <a:xfrm>
            <a:off x="0" y="6576300"/>
            <a:ext cx="12192000" cy="281700"/>
          </a:xfrm>
          <a:prstGeom prst="rect">
            <a:avLst/>
          </a:prstGeom>
          <a:solidFill>
            <a:srgbClr val="003F5F"/>
          </a:solidFill>
          <a:ln>
            <a:solidFill>
              <a:srgbClr val="003F5F"/>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5" name="Google Shape;85;p17">
            <a:extLst>
              <a:ext uri="{FF2B5EF4-FFF2-40B4-BE49-F238E27FC236}">
                <a16:creationId xmlns:a16="http://schemas.microsoft.com/office/drawing/2014/main" id="{6C195E08-240B-440E-9E33-A8229921F62B}"/>
              </a:ext>
            </a:extLst>
          </p:cNvPr>
          <p:cNvSpPr/>
          <p:nvPr/>
        </p:nvSpPr>
        <p:spPr>
          <a:xfrm>
            <a:off x="3722161" y="6614937"/>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Corporate Strategy and Risk</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27" name="Google Shape;86;p17">
            <a:extLst>
              <a:ext uri="{FF2B5EF4-FFF2-40B4-BE49-F238E27FC236}">
                <a16:creationId xmlns:a16="http://schemas.microsoft.com/office/drawing/2014/main" id="{947E553F-C8D0-4E5D-B1D6-38BB42FA86B7}"/>
              </a:ext>
            </a:extLst>
          </p:cNvPr>
          <p:cNvSpPr/>
          <p:nvPr/>
        </p:nvSpPr>
        <p:spPr>
          <a:xfrm>
            <a:off x="6975629" y="6623695"/>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Financial Statements</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29" name="Google Shape;87;p17">
            <a:extLst>
              <a:ext uri="{FF2B5EF4-FFF2-40B4-BE49-F238E27FC236}">
                <a16:creationId xmlns:a16="http://schemas.microsoft.com/office/drawing/2014/main" id="{325F2B86-EBF8-4DF8-86C6-C11A4DC61F62}"/>
              </a:ext>
            </a:extLst>
          </p:cNvPr>
          <p:cNvSpPr/>
          <p:nvPr/>
        </p:nvSpPr>
        <p:spPr>
          <a:xfrm>
            <a:off x="8602363" y="6630191"/>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Industry Comparison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1" name="Google Shape;88;p17">
            <a:extLst>
              <a:ext uri="{FF2B5EF4-FFF2-40B4-BE49-F238E27FC236}">
                <a16:creationId xmlns:a16="http://schemas.microsoft.com/office/drawing/2014/main" id="{B78E82CD-CB54-45B2-A5F8-969C3F731975}"/>
              </a:ext>
            </a:extLst>
          </p:cNvPr>
          <p:cNvSpPr/>
          <p:nvPr/>
        </p:nvSpPr>
        <p:spPr>
          <a:xfrm>
            <a:off x="5348895" y="6618779"/>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Management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3" name="Google Shape;89;p17">
            <a:extLst>
              <a:ext uri="{FF2B5EF4-FFF2-40B4-BE49-F238E27FC236}">
                <a16:creationId xmlns:a16="http://schemas.microsoft.com/office/drawing/2014/main" id="{F9FED7DC-712F-4C1D-AC6C-1ABFC05F86B9}"/>
              </a:ext>
            </a:extLst>
          </p:cNvPr>
          <p:cNvSpPr/>
          <p:nvPr/>
        </p:nvSpPr>
        <p:spPr>
          <a:xfrm>
            <a:off x="10229097" y="6620604"/>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Recommendation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5" name="Google Shape;83;p17">
            <a:extLst>
              <a:ext uri="{FF2B5EF4-FFF2-40B4-BE49-F238E27FC236}">
                <a16:creationId xmlns:a16="http://schemas.microsoft.com/office/drawing/2014/main" id="{32B764CB-2325-4828-B928-744DD7EB51A3}"/>
              </a:ext>
            </a:extLst>
          </p:cNvPr>
          <p:cNvSpPr/>
          <p:nvPr/>
        </p:nvSpPr>
        <p:spPr>
          <a:xfrm>
            <a:off x="468693"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Stock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7" name="Google Shape;84;p17">
            <a:extLst>
              <a:ext uri="{FF2B5EF4-FFF2-40B4-BE49-F238E27FC236}">
                <a16:creationId xmlns:a16="http://schemas.microsoft.com/office/drawing/2014/main" id="{BC2CA6C8-2726-4529-941A-94A365F80392}"/>
              </a:ext>
            </a:extLst>
          </p:cNvPr>
          <p:cNvSpPr/>
          <p:nvPr/>
        </p:nvSpPr>
        <p:spPr>
          <a:xfrm>
            <a:off x="2095427" y="6619148"/>
            <a:ext cx="1531200" cy="192600"/>
          </a:xfrm>
          <a:prstGeom prst="chevron">
            <a:avLst>
              <a:gd name="adj" fmla="val 50000"/>
            </a:avLst>
          </a:prstGeom>
          <a:solidFill>
            <a:srgbClr val="666666"/>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FFFFFF"/>
                </a:solidFill>
                <a:effectLst/>
                <a:uLnTx/>
                <a:uFillTx/>
                <a:latin typeface="Arial"/>
                <a:cs typeface="Arial"/>
                <a:sym typeface="Arial"/>
              </a:rPr>
              <a:t>Company Overview</a:t>
            </a:r>
            <a:endParaRPr kumimoji="0" sz="700" b="1" i="0" u="none" strike="noStrike" kern="1200" cap="none" spc="0" normalizeH="0" baseline="0" noProof="0" dirty="0">
              <a:ln>
                <a:noFill/>
              </a:ln>
              <a:solidFill>
                <a:srgbClr val="FFFFFF"/>
              </a:solidFill>
              <a:effectLst/>
              <a:uLnTx/>
              <a:uFillTx/>
              <a:latin typeface="Arial"/>
              <a:cs typeface="Arial"/>
              <a:sym typeface="Arial"/>
            </a:endParaRPr>
          </a:p>
        </p:txBody>
      </p:sp>
      <p:sp>
        <p:nvSpPr>
          <p:cNvPr id="40" name="Google Shape;177;p21">
            <a:extLst>
              <a:ext uri="{FF2B5EF4-FFF2-40B4-BE49-F238E27FC236}">
                <a16:creationId xmlns:a16="http://schemas.microsoft.com/office/drawing/2014/main" id="{CD67F445-8849-42FC-AA65-61D0E1289C30}"/>
              </a:ext>
            </a:extLst>
          </p:cNvPr>
          <p:cNvSpPr txBox="1"/>
          <p:nvPr/>
        </p:nvSpPr>
        <p:spPr>
          <a:xfrm>
            <a:off x="311699" y="317372"/>
            <a:ext cx="11448597" cy="572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Company Overview</a:t>
            </a:r>
            <a:endParaRPr kumimoji="0"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41" name="Google Shape;178;p21">
            <a:extLst>
              <a:ext uri="{FF2B5EF4-FFF2-40B4-BE49-F238E27FC236}">
                <a16:creationId xmlns:a16="http://schemas.microsoft.com/office/drawing/2014/main" id="{C1D4C103-9658-4393-A252-885C45493EC1}"/>
              </a:ext>
            </a:extLst>
          </p:cNvPr>
          <p:cNvCxnSpPr>
            <a:cxnSpLocks/>
          </p:cNvCxnSpPr>
          <p:nvPr/>
        </p:nvCxnSpPr>
        <p:spPr>
          <a:xfrm>
            <a:off x="311700" y="721272"/>
            <a:ext cx="11448597" cy="0"/>
          </a:xfrm>
          <a:prstGeom prst="straightConnector1">
            <a:avLst/>
          </a:prstGeom>
          <a:noFill/>
          <a:ln w="9525" cap="flat" cmpd="sng">
            <a:solidFill>
              <a:srgbClr val="595959"/>
            </a:solidFill>
            <a:prstDash val="solid"/>
            <a:round/>
            <a:headEnd type="none" w="med" len="med"/>
            <a:tailEnd type="none" w="med" len="med"/>
          </a:ln>
        </p:spPr>
      </p:cxnSp>
      <p:sp>
        <p:nvSpPr>
          <p:cNvPr id="42" name="Google Shape;179;p21">
            <a:extLst>
              <a:ext uri="{FF2B5EF4-FFF2-40B4-BE49-F238E27FC236}">
                <a16:creationId xmlns:a16="http://schemas.microsoft.com/office/drawing/2014/main" id="{44E5C56E-86E7-4E3F-8FB7-F24E1170DD65}"/>
              </a:ext>
            </a:extLst>
          </p:cNvPr>
          <p:cNvSpPr txBox="1"/>
          <p:nvPr/>
        </p:nvSpPr>
        <p:spPr>
          <a:xfrm>
            <a:off x="311700" y="650197"/>
            <a:ext cx="2668464" cy="29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Timeline</a:t>
            </a:r>
          </a:p>
        </p:txBody>
      </p:sp>
      <p:pic>
        <p:nvPicPr>
          <p:cNvPr id="43" name="Picture 42">
            <a:extLst>
              <a:ext uri="{FF2B5EF4-FFF2-40B4-BE49-F238E27FC236}">
                <a16:creationId xmlns:a16="http://schemas.microsoft.com/office/drawing/2014/main" id="{5636041F-0120-4770-A672-477B19FDA64E}"/>
              </a:ext>
            </a:extLst>
          </p:cNvPr>
          <p:cNvPicPr>
            <a:picLocks noChangeAspect="1"/>
          </p:cNvPicPr>
          <p:nvPr/>
        </p:nvPicPr>
        <p:blipFill>
          <a:blip r:embed="rId2"/>
          <a:stretch>
            <a:fillRect/>
          </a:stretch>
        </p:blipFill>
        <p:spPr>
          <a:xfrm>
            <a:off x="10299713" y="81521"/>
            <a:ext cx="1460584" cy="500499"/>
          </a:xfrm>
          <a:prstGeom prst="rect">
            <a:avLst/>
          </a:prstGeom>
        </p:spPr>
      </p:pic>
      <p:graphicFrame>
        <p:nvGraphicFramePr>
          <p:cNvPr id="50" name="Diagram 49">
            <a:extLst>
              <a:ext uri="{FF2B5EF4-FFF2-40B4-BE49-F238E27FC236}">
                <a16:creationId xmlns:a16="http://schemas.microsoft.com/office/drawing/2014/main" id="{67BBABD1-BC25-4328-9B16-5AEF5501D773}"/>
              </a:ext>
            </a:extLst>
          </p:cNvPr>
          <p:cNvGraphicFramePr/>
          <p:nvPr/>
        </p:nvGraphicFramePr>
        <p:xfrm>
          <a:off x="536994" y="1138678"/>
          <a:ext cx="11118011" cy="8735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2" name="Google Shape;180;p21">
            <a:extLst>
              <a:ext uri="{FF2B5EF4-FFF2-40B4-BE49-F238E27FC236}">
                <a16:creationId xmlns:a16="http://schemas.microsoft.com/office/drawing/2014/main" id="{6E919325-9392-460D-8C37-A15BF26D3426}"/>
              </a:ext>
            </a:extLst>
          </p:cNvPr>
          <p:cNvSpPr/>
          <p:nvPr/>
        </p:nvSpPr>
        <p:spPr>
          <a:xfrm>
            <a:off x="589917" y="2217121"/>
            <a:ext cx="2518779" cy="2631573"/>
          </a:xfrm>
          <a:prstGeom prst="rect">
            <a:avLst/>
          </a:prstGeom>
          <a:solidFill>
            <a:srgbClr val="E5E9EB"/>
          </a:solidFill>
          <a:ln w="2857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CableVision is formed by Charles Dolan with systems serving New Jersey and surrounding areas</a:t>
            </a:r>
          </a:p>
        </p:txBody>
      </p:sp>
      <p:sp>
        <p:nvSpPr>
          <p:cNvPr id="64" name="Google Shape;180;p21">
            <a:extLst>
              <a:ext uri="{FF2B5EF4-FFF2-40B4-BE49-F238E27FC236}">
                <a16:creationId xmlns:a16="http://schemas.microsoft.com/office/drawing/2014/main" id="{C47314EE-5363-4549-A8EA-DF59E574079A}"/>
              </a:ext>
            </a:extLst>
          </p:cNvPr>
          <p:cNvSpPr/>
          <p:nvPr/>
        </p:nvSpPr>
        <p:spPr>
          <a:xfrm>
            <a:off x="3275792" y="2217120"/>
            <a:ext cx="2518779" cy="2631573"/>
          </a:xfrm>
          <a:prstGeom prst="rect">
            <a:avLst/>
          </a:prstGeom>
          <a:solidFill>
            <a:srgbClr val="E5E9EB"/>
          </a:solidFill>
          <a:ln w="2857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Rainbow Media is formed as a subdivision of CableVision</a:t>
            </a:r>
          </a:p>
        </p:txBody>
      </p:sp>
      <p:sp>
        <p:nvSpPr>
          <p:cNvPr id="68" name="Google Shape;180;p21">
            <a:extLst>
              <a:ext uri="{FF2B5EF4-FFF2-40B4-BE49-F238E27FC236}">
                <a16:creationId xmlns:a16="http://schemas.microsoft.com/office/drawing/2014/main" id="{6A69A69F-0516-44D6-99C4-C59C43ABD45B}"/>
              </a:ext>
            </a:extLst>
          </p:cNvPr>
          <p:cNvSpPr/>
          <p:nvPr/>
        </p:nvSpPr>
        <p:spPr>
          <a:xfrm>
            <a:off x="6003343" y="2220173"/>
            <a:ext cx="2518779" cy="2631573"/>
          </a:xfrm>
          <a:prstGeom prst="rect">
            <a:avLst/>
          </a:prstGeom>
          <a:solidFill>
            <a:srgbClr val="E5E9EB"/>
          </a:solidFill>
          <a:ln w="2857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Formed the PlayBoy Channel with PlayBoy</a:t>
            </a:r>
          </a:p>
        </p:txBody>
      </p:sp>
      <p:sp>
        <p:nvSpPr>
          <p:cNvPr id="70" name="Google Shape;180;p21">
            <a:extLst>
              <a:ext uri="{FF2B5EF4-FFF2-40B4-BE49-F238E27FC236}">
                <a16:creationId xmlns:a16="http://schemas.microsoft.com/office/drawing/2014/main" id="{D68C21BC-7CB2-4774-8B3A-B4A6498231D3}"/>
              </a:ext>
            </a:extLst>
          </p:cNvPr>
          <p:cNvSpPr/>
          <p:nvPr/>
        </p:nvSpPr>
        <p:spPr>
          <a:xfrm>
            <a:off x="8730895" y="2229674"/>
            <a:ext cx="2518779" cy="2631573"/>
          </a:xfrm>
          <a:prstGeom prst="rect">
            <a:avLst/>
          </a:prstGeom>
          <a:solidFill>
            <a:srgbClr val="E5E9EB"/>
          </a:solidFill>
          <a:ln w="2857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Acquired Philadelphia’s Regional sports channel with Washington Post Company</a:t>
            </a:r>
          </a:p>
        </p:txBody>
      </p:sp>
    </p:spTree>
    <p:extLst>
      <p:ext uri="{BB962C8B-B14F-4D97-AF65-F5344CB8AC3E}">
        <p14:creationId xmlns:p14="http://schemas.microsoft.com/office/powerpoint/2010/main" val="384126090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Google Shape;82;p17">
            <a:extLst>
              <a:ext uri="{FF2B5EF4-FFF2-40B4-BE49-F238E27FC236}">
                <a16:creationId xmlns:a16="http://schemas.microsoft.com/office/drawing/2014/main" id="{47520D95-4954-4CEA-9490-A71CC9943E96}"/>
              </a:ext>
            </a:extLst>
          </p:cNvPr>
          <p:cNvSpPr/>
          <p:nvPr/>
        </p:nvSpPr>
        <p:spPr>
          <a:xfrm>
            <a:off x="0" y="6576300"/>
            <a:ext cx="12192000" cy="281700"/>
          </a:xfrm>
          <a:prstGeom prst="rect">
            <a:avLst/>
          </a:prstGeom>
          <a:solidFill>
            <a:srgbClr val="003F5F"/>
          </a:solidFill>
          <a:ln>
            <a:solidFill>
              <a:srgbClr val="003F5F"/>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4" name="Google Shape;85;p17">
            <a:extLst>
              <a:ext uri="{FF2B5EF4-FFF2-40B4-BE49-F238E27FC236}">
                <a16:creationId xmlns:a16="http://schemas.microsoft.com/office/drawing/2014/main" id="{8D07AF71-F45A-4FE3-9D09-78DC05F00076}"/>
              </a:ext>
            </a:extLst>
          </p:cNvPr>
          <p:cNvSpPr/>
          <p:nvPr/>
        </p:nvSpPr>
        <p:spPr>
          <a:xfrm>
            <a:off x="3722161" y="6614937"/>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Corporate Strategy and Risk</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26" name="Google Shape;86;p17">
            <a:extLst>
              <a:ext uri="{FF2B5EF4-FFF2-40B4-BE49-F238E27FC236}">
                <a16:creationId xmlns:a16="http://schemas.microsoft.com/office/drawing/2014/main" id="{CD420378-ECD9-4C39-8A26-F20EB9EE647B}"/>
              </a:ext>
            </a:extLst>
          </p:cNvPr>
          <p:cNvSpPr/>
          <p:nvPr/>
        </p:nvSpPr>
        <p:spPr>
          <a:xfrm>
            <a:off x="6975629" y="6623695"/>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Financial Statements</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28" name="Google Shape;87;p17">
            <a:extLst>
              <a:ext uri="{FF2B5EF4-FFF2-40B4-BE49-F238E27FC236}">
                <a16:creationId xmlns:a16="http://schemas.microsoft.com/office/drawing/2014/main" id="{4CB6CBFC-1479-4A92-BFC0-E4B29B340FE8}"/>
              </a:ext>
            </a:extLst>
          </p:cNvPr>
          <p:cNvSpPr/>
          <p:nvPr/>
        </p:nvSpPr>
        <p:spPr>
          <a:xfrm>
            <a:off x="8602363" y="6630191"/>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Industry Comparison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0" name="Google Shape;88;p17">
            <a:extLst>
              <a:ext uri="{FF2B5EF4-FFF2-40B4-BE49-F238E27FC236}">
                <a16:creationId xmlns:a16="http://schemas.microsoft.com/office/drawing/2014/main" id="{4EABEF8B-54B9-420E-BFF4-3C10D61F8857}"/>
              </a:ext>
            </a:extLst>
          </p:cNvPr>
          <p:cNvSpPr/>
          <p:nvPr/>
        </p:nvSpPr>
        <p:spPr>
          <a:xfrm>
            <a:off x="5348895" y="6618779"/>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Management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2" name="Google Shape;89;p17">
            <a:extLst>
              <a:ext uri="{FF2B5EF4-FFF2-40B4-BE49-F238E27FC236}">
                <a16:creationId xmlns:a16="http://schemas.microsoft.com/office/drawing/2014/main" id="{4D9A77A3-6544-4B07-86E3-4F046ED8D32B}"/>
              </a:ext>
            </a:extLst>
          </p:cNvPr>
          <p:cNvSpPr/>
          <p:nvPr/>
        </p:nvSpPr>
        <p:spPr>
          <a:xfrm>
            <a:off x="10229097" y="6620604"/>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Recommendation</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4" name="Google Shape;83;p17">
            <a:extLst>
              <a:ext uri="{FF2B5EF4-FFF2-40B4-BE49-F238E27FC236}">
                <a16:creationId xmlns:a16="http://schemas.microsoft.com/office/drawing/2014/main" id="{591F9934-6514-47DF-8109-C93391933506}"/>
              </a:ext>
            </a:extLst>
          </p:cNvPr>
          <p:cNvSpPr/>
          <p:nvPr/>
        </p:nvSpPr>
        <p:spPr>
          <a:xfrm>
            <a:off x="468693" y="6619148"/>
            <a:ext cx="1531200" cy="192600"/>
          </a:xfrm>
          <a:prstGeom prst="chevron">
            <a:avLst>
              <a:gd name="adj" fmla="val 50000"/>
            </a:avLst>
          </a:prstGeom>
          <a:solidFill>
            <a:srgbClr val="EEEEEE"/>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000000"/>
                </a:solidFill>
                <a:effectLst/>
                <a:uLnTx/>
                <a:uFillTx/>
                <a:latin typeface="Arial"/>
                <a:cs typeface="Arial"/>
                <a:sym typeface="Arial"/>
              </a:rPr>
              <a:t>Stock Overview</a:t>
            </a:r>
            <a:endParaRPr kumimoji="0" sz="700" b="1" i="0" u="none" strike="noStrike" kern="1200" cap="none" spc="0" normalizeH="0" baseline="0" noProof="0" dirty="0">
              <a:ln>
                <a:noFill/>
              </a:ln>
              <a:solidFill>
                <a:srgbClr val="000000"/>
              </a:solidFill>
              <a:effectLst/>
              <a:uLnTx/>
              <a:uFillTx/>
              <a:latin typeface="Arial"/>
              <a:cs typeface="Arial"/>
              <a:sym typeface="Arial"/>
            </a:endParaRPr>
          </a:p>
        </p:txBody>
      </p:sp>
      <p:sp>
        <p:nvSpPr>
          <p:cNvPr id="36" name="Google Shape;84;p17">
            <a:extLst>
              <a:ext uri="{FF2B5EF4-FFF2-40B4-BE49-F238E27FC236}">
                <a16:creationId xmlns:a16="http://schemas.microsoft.com/office/drawing/2014/main" id="{5367EFAE-D8A8-4184-9820-76935C4A5AEF}"/>
              </a:ext>
            </a:extLst>
          </p:cNvPr>
          <p:cNvSpPr/>
          <p:nvPr/>
        </p:nvSpPr>
        <p:spPr>
          <a:xfrm>
            <a:off x="2095427" y="6619148"/>
            <a:ext cx="1531200" cy="192600"/>
          </a:xfrm>
          <a:prstGeom prst="chevron">
            <a:avLst>
              <a:gd name="adj" fmla="val 50000"/>
            </a:avLst>
          </a:prstGeom>
          <a:solidFill>
            <a:srgbClr val="666666"/>
          </a:solidFill>
          <a:ln w="952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1200" cap="none" spc="0" normalizeH="0" baseline="0" noProof="0" dirty="0">
                <a:ln>
                  <a:noFill/>
                </a:ln>
                <a:solidFill>
                  <a:srgbClr val="FFFFFF"/>
                </a:solidFill>
                <a:effectLst/>
                <a:uLnTx/>
                <a:uFillTx/>
                <a:latin typeface="Arial"/>
                <a:cs typeface="Arial"/>
                <a:sym typeface="Arial"/>
              </a:rPr>
              <a:t>Company Overview</a:t>
            </a:r>
            <a:endParaRPr kumimoji="0" sz="700" b="1" i="0" u="none" strike="noStrike" kern="1200" cap="none" spc="0" normalizeH="0" baseline="0" noProof="0" dirty="0">
              <a:ln>
                <a:noFill/>
              </a:ln>
              <a:solidFill>
                <a:srgbClr val="FFFFFF"/>
              </a:solidFill>
              <a:effectLst/>
              <a:uLnTx/>
              <a:uFillTx/>
              <a:latin typeface="Arial"/>
              <a:cs typeface="Arial"/>
              <a:sym typeface="Arial"/>
            </a:endParaRPr>
          </a:p>
        </p:txBody>
      </p:sp>
      <p:sp>
        <p:nvSpPr>
          <p:cNvPr id="37" name="Google Shape;177;p21">
            <a:extLst>
              <a:ext uri="{FF2B5EF4-FFF2-40B4-BE49-F238E27FC236}">
                <a16:creationId xmlns:a16="http://schemas.microsoft.com/office/drawing/2014/main" id="{40CD4BFA-A7E1-4F61-98F2-6D0DE6F6A2E0}"/>
              </a:ext>
            </a:extLst>
          </p:cNvPr>
          <p:cNvSpPr txBox="1"/>
          <p:nvPr/>
        </p:nvSpPr>
        <p:spPr>
          <a:xfrm>
            <a:off x="311699" y="317372"/>
            <a:ext cx="11448597" cy="572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Company Overview</a:t>
            </a:r>
            <a:endParaRPr kumimoji="0"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38" name="Google Shape;178;p21">
            <a:extLst>
              <a:ext uri="{FF2B5EF4-FFF2-40B4-BE49-F238E27FC236}">
                <a16:creationId xmlns:a16="http://schemas.microsoft.com/office/drawing/2014/main" id="{720EB383-BDD5-47FA-8F31-6E250A1D2969}"/>
              </a:ext>
            </a:extLst>
          </p:cNvPr>
          <p:cNvCxnSpPr>
            <a:cxnSpLocks/>
          </p:cNvCxnSpPr>
          <p:nvPr/>
        </p:nvCxnSpPr>
        <p:spPr>
          <a:xfrm>
            <a:off x="311700" y="721272"/>
            <a:ext cx="11448597" cy="0"/>
          </a:xfrm>
          <a:prstGeom prst="straightConnector1">
            <a:avLst/>
          </a:prstGeom>
          <a:noFill/>
          <a:ln w="9525" cap="flat" cmpd="sng">
            <a:solidFill>
              <a:srgbClr val="595959"/>
            </a:solidFill>
            <a:prstDash val="solid"/>
            <a:round/>
            <a:headEnd type="none" w="med" len="med"/>
            <a:tailEnd type="none" w="med" len="med"/>
          </a:ln>
        </p:spPr>
      </p:cxnSp>
      <p:sp>
        <p:nvSpPr>
          <p:cNvPr id="39" name="Google Shape;179;p21">
            <a:extLst>
              <a:ext uri="{FF2B5EF4-FFF2-40B4-BE49-F238E27FC236}">
                <a16:creationId xmlns:a16="http://schemas.microsoft.com/office/drawing/2014/main" id="{F88E544E-F006-45AC-8113-68E0611EDA93}"/>
              </a:ext>
            </a:extLst>
          </p:cNvPr>
          <p:cNvSpPr txBox="1"/>
          <p:nvPr/>
        </p:nvSpPr>
        <p:spPr>
          <a:xfrm>
            <a:off x="311700" y="650197"/>
            <a:ext cx="2668464" cy="29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Timeline</a:t>
            </a:r>
          </a:p>
        </p:txBody>
      </p:sp>
      <p:pic>
        <p:nvPicPr>
          <p:cNvPr id="40" name="Picture 39">
            <a:extLst>
              <a:ext uri="{FF2B5EF4-FFF2-40B4-BE49-F238E27FC236}">
                <a16:creationId xmlns:a16="http://schemas.microsoft.com/office/drawing/2014/main" id="{DB7B834A-FCB7-4544-9100-4F540D18C24C}"/>
              </a:ext>
            </a:extLst>
          </p:cNvPr>
          <p:cNvPicPr>
            <a:picLocks noChangeAspect="1"/>
          </p:cNvPicPr>
          <p:nvPr/>
        </p:nvPicPr>
        <p:blipFill>
          <a:blip r:embed="rId2"/>
          <a:stretch>
            <a:fillRect/>
          </a:stretch>
        </p:blipFill>
        <p:spPr>
          <a:xfrm>
            <a:off x="10299713" y="81521"/>
            <a:ext cx="1460584" cy="500499"/>
          </a:xfrm>
          <a:prstGeom prst="rect">
            <a:avLst/>
          </a:prstGeom>
        </p:spPr>
      </p:pic>
      <p:graphicFrame>
        <p:nvGraphicFramePr>
          <p:cNvPr id="42" name="Diagram 41">
            <a:extLst>
              <a:ext uri="{FF2B5EF4-FFF2-40B4-BE49-F238E27FC236}">
                <a16:creationId xmlns:a16="http://schemas.microsoft.com/office/drawing/2014/main" id="{CE89356F-119D-4F40-8072-410A33998C14}"/>
              </a:ext>
            </a:extLst>
          </p:cNvPr>
          <p:cNvGraphicFramePr/>
          <p:nvPr/>
        </p:nvGraphicFramePr>
        <p:xfrm>
          <a:off x="536994" y="1138678"/>
          <a:ext cx="11118011" cy="8735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6" name="Google Shape;180;p21">
            <a:extLst>
              <a:ext uri="{FF2B5EF4-FFF2-40B4-BE49-F238E27FC236}">
                <a16:creationId xmlns:a16="http://schemas.microsoft.com/office/drawing/2014/main" id="{6F843D6E-0494-4A2C-ABF4-E0F44A87E19C}"/>
              </a:ext>
            </a:extLst>
          </p:cNvPr>
          <p:cNvSpPr/>
          <p:nvPr/>
        </p:nvSpPr>
        <p:spPr>
          <a:xfrm>
            <a:off x="589917" y="2217121"/>
            <a:ext cx="2518779" cy="2631573"/>
          </a:xfrm>
          <a:prstGeom prst="rect">
            <a:avLst/>
          </a:prstGeom>
          <a:solidFill>
            <a:srgbClr val="E5E9EB"/>
          </a:solidFill>
          <a:ln w="2857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120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sym typeface="Times New Roman"/>
              </a:rPr>
              <a:t>CableVision merges cable networks with NBC, NBC now owns a 50% stake</a:t>
            </a:r>
          </a:p>
        </p:txBody>
      </p:sp>
      <p:sp>
        <p:nvSpPr>
          <p:cNvPr id="48" name="Google Shape;180;p21">
            <a:extLst>
              <a:ext uri="{FF2B5EF4-FFF2-40B4-BE49-F238E27FC236}">
                <a16:creationId xmlns:a16="http://schemas.microsoft.com/office/drawing/2014/main" id="{FE1DF021-8FC2-4C0C-BA69-B2318166A1F6}"/>
              </a:ext>
            </a:extLst>
          </p:cNvPr>
          <p:cNvSpPr/>
          <p:nvPr/>
        </p:nvSpPr>
        <p:spPr>
          <a:xfrm>
            <a:off x="3275792" y="2217120"/>
            <a:ext cx="2518779" cy="2631573"/>
          </a:xfrm>
          <a:prstGeom prst="rect">
            <a:avLst/>
          </a:prstGeom>
          <a:solidFill>
            <a:srgbClr val="E5E9EB"/>
          </a:solidFill>
          <a:ln w="2857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Launch of the Canadian Music Channel MuchMusic</a:t>
            </a:r>
          </a:p>
        </p:txBody>
      </p:sp>
      <p:sp>
        <p:nvSpPr>
          <p:cNvPr id="50" name="Google Shape;180;p21">
            <a:extLst>
              <a:ext uri="{FF2B5EF4-FFF2-40B4-BE49-F238E27FC236}">
                <a16:creationId xmlns:a16="http://schemas.microsoft.com/office/drawing/2014/main" id="{E00CD4EF-B9E3-4153-BCE1-AAFFF5683225}"/>
              </a:ext>
            </a:extLst>
          </p:cNvPr>
          <p:cNvSpPr/>
          <p:nvPr/>
        </p:nvSpPr>
        <p:spPr>
          <a:xfrm>
            <a:off x="6003343" y="2220173"/>
            <a:ext cx="2518779" cy="2631573"/>
          </a:xfrm>
          <a:prstGeom prst="rect">
            <a:avLst/>
          </a:prstGeom>
          <a:solidFill>
            <a:srgbClr val="E5E9EB"/>
          </a:solidFill>
          <a:ln w="2857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Initial thoughts of spinning RainbowMedia into a public company, plan withdrawn</a:t>
            </a:r>
          </a:p>
        </p:txBody>
      </p:sp>
      <p:sp>
        <p:nvSpPr>
          <p:cNvPr id="52" name="Google Shape;180;p21">
            <a:extLst>
              <a:ext uri="{FF2B5EF4-FFF2-40B4-BE49-F238E27FC236}">
                <a16:creationId xmlns:a16="http://schemas.microsoft.com/office/drawing/2014/main" id="{CF4924E7-21F4-492C-9A79-4C81343DF185}"/>
              </a:ext>
            </a:extLst>
          </p:cNvPr>
          <p:cNvSpPr/>
          <p:nvPr/>
        </p:nvSpPr>
        <p:spPr>
          <a:xfrm>
            <a:off x="8730895" y="2229674"/>
            <a:ext cx="2518779" cy="2631573"/>
          </a:xfrm>
          <a:prstGeom prst="rect">
            <a:avLst/>
          </a:prstGeom>
          <a:solidFill>
            <a:srgbClr val="E5E9EB"/>
          </a:solidFill>
          <a:ln w="28575" cap="flat" cmpd="sng">
            <a:solidFill>
              <a:srgbClr val="003F5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Rainbow Meia spins off into AMC Networks and becomes a publicly traded company</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Shares initially traded at $43.50</a:t>
            </a:r>
          </a:p>
        </p:txBody>
      </p:sp>
    </p:spTree>
    <p:extLst>
      <p:ext uri="{BB962C8B-B14F-4D97-AF65-F5344CB8AC3E}">
        <p14:creationId xmlns:p14="http://schemas.microsoft.com/office/powerpoint/2010/main" val="3451809775"/>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TotalTime>
  <Words>10552</Words>
  <Application>Microsoft Office PowerPoint</Application>
  <PresentationFormat>Widescreen</PresentationFormat>
  <Paragraphs>2716</Paragraphs>
  <Slides>197</Slides>
  <Notes>162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197</vt:i4>
      </vt:variant>
    </vt:vector>
  </HeadingPairs>
  <TitlesOfParts>
    <vt:vector size="207" baseType="lpstr">
      <vt:lpstr>Merriweather</vt:lpstr>
      <vt:lpstr>Noto Sans Symbols</vt:lpstr>
      <vt:lpstr>Arial</vt:lpstr>
      <vt:lpstr>Roboto</vt:lpstr>
      <vt:lpstr>Times New Roman</vt:lpstr>
      <vt:lpstr>Poppins</vt:lpstr>
      <vt:lpstr>Wingdings</vt:lpstr>
      <vt:lpstr>Calibri</vt:lpstr>
      <vt:lpstr>-apple-system</vt:lpstr>
      <vt:lpstr>Office Theme</vt:lpstr>
      <vt:lpstr>US Entertainment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Stock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Company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Corporate Strategy and Risks</vt:lpstr>
      <vt:lpstr>PowerPoint Presentation</vt:lpstr>
      <vt:lpstr>PowerPoint Presentation</vt:lpstr>
      <vt:lpstr>PowerPoint Presentation</vt:lpstr>
      <vt:lpstr>PowerPoint Presentation</vt:lpstr>
      <vt:lpstr>Management Overview</vt:lpstr>
      <vt:lpstr>PowerPoint Presentation</vt:lpstr>
      <vt:lpstr>PowerPoint Presentation</vt:lpstr>
      <vt:lpstr>PowerPoint Presentation</vt:lpstr>
      <vt:lpstr>Financial Statements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Industry Comparison</vt:lpstr>
      <vt:lpstr>PowerPoint Presentation</vt:lpstr>
      <vt:lpstr>PowerPoint Presentation</vt:lpstr>
      <vt:lpstr>PowerPoint Presentation</vt:lpstr>
      <vt:lpstr>PowerPoint Presentation</vt:lpstr>
      <vt:lpstr>Recommendation</vt:lpstr>
      <vt:lpstr>Disney</vt:lpstr>
      <vt:lpstr>PowerPoint Presentation</vt:lpstr>
      <vt:lpstr>Stock  Performance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Company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Management Overview</vt:lpstr>
      <vt:lpstr>PowerPoint Presentation</vt:lpstr>
      <vt:lpstr>PowerPoint Presentation</vt:lpstr>
      <vt:lpstr>PowerPoint Presentation</vt:lpstr>
      <vt:lpstr>PowerPoint Presentation</vt:lpstr>
      <vt:lpstr>Company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 Entertainment</dc:title>
  <dc:creator>Shayne LaRochelle</dc:creator>
  <cp:lastModifiedBy>reviewer</cp:lastModifiedBy>
  <cp:revision>9</cp:revision>
  <dcterms:created xsi:type="dcterms:W3CDTF">2020-11-10T17:53:03Z</dcterms:created>
  <dcterms:modified xsi:type="dcterms:W3CDTF">2020-11-20T15:31:34Z</dcterms:modified>
</cp:coreProperties>
</file>