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5" r:id="rId3"/>
    <p:sldMasterId id="2147483676" r:id="rId4"/>
  </p:sldMasterIdLst>
  <p:notesMasterIdLst>
    <p:notesMasterId r:id="rId20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Lst>
  <p:sldSz cx="9144000" cy="5143500" type="screen16x9"/>
  <p:notesSz cx="6858000" cy="9144000"/>
  <p:embeddedFontLst>
    <p:embeddedFont>
      <p:font typeface="Calibri" panose="020F0502020204030204" pitchFamily="34" charset="0"/>
      <p:regular r:id="rId208"/>
      <p:bold r:id="rId209"/>
      <p:italic r:id="rId210"/>
      <p:boldItalic r:id="rId211"/>
    </p:embeddedFont>
    <p:embeddedFont>
      <p:font typeface="Georgia" panose="02040502050405020303" pitchFamily="18" charset="0"/>
      <p:regular r:id="rId212"/>
      <p:bold r:id="rId213"/>
      <p:italic r:id="rId214"/>
      <p:boldItalic r:id="rId215"/>
    </p:embeddedFont>
    <p:embeddedFont>
      <p:font typeface="Gill Sans" panose="020B0604020202020204" charset="0"/>
      <p:regular r:id="rId216"/>
      <p:bold r:id="rId217"/>
    </p:embeddedFont>
    <p:embeddedFont>
      <p:font typeface="Lato" panose="020B0604020202020204" charset="0"/>
      <p:regular r:id="rId218"/>
      <p:bold r:id="rId219"/>
      <p:italic r:id="rId220"/>
      <p:boldItalic r:id="rId221"/>
    </p:embeddedFont>
    <p:embeddedFont>
      <p:font typeface="Open Sans" panose="020B0604020202020204" charset="0"/>
      <p:regular r:id="rId222"/>
      <p:bold r:id="rId223"/>
      <p:italic r:id="rId224"/>
      <p:boldItalic r:id="rId225"/>
    </p:embeddedFont>
    <p:embeddedFont>
      <p:font typeface="Open Sans Light" panose="020B0604020202020204" charset="0"/>
      <p:regular r:id="rId226"/>
      <p:bold r:id="rId227"/>
      <p:italic r:id="rId228"/>
      <p:boldItalic r:id="rId229"/>
    </p:embeddedFont>
    <p:embeddedFont>
      <p:font typeface="Playfair Display" panose="020B0604020202020204" charset="0"/>
      <p:regular r:id="rId230"/>
      <p:bold r:id="rId231"/>
      <p:italic r:id="rId232"/>
      <p:boldItalic r:id="rId233"/>
    </p:embeddedFont>
    <p:embeddedFont>
      <p:font typeface="Trebuchet MS" panose="020B0603020202020204" pitchFamily="34" charset="0"/>
      <p:regular r:id="rId234"/>
      <p:bold r:id="rId235"/>
      <p:italic r:id="rId236"/>
      <p:boldItalic r:id="rId2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font" Target="fonts/font19.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font" Target="fonts/font9.fntdata"/><Relationship Id="rId237" Type="http://schemas.openxmlformats.org/officeDocument/2006/relationships/font" Target="fonts/font30.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font" Target="fonts/font20.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font" Target="fonts/font10.fntdata"/><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notesMaster" Target="notesMasters/notesMaster1.xml"/><Relationship Id="rId228" Type="http://schemas.openxmlformats.org/officeDocument/2006/relationships/font" Target="fonts/font21.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font" Target="fonts/font11.fntdata"/><Relationship Id="rId239" Type="http://schemas.openxmlformats.org/officeDocument/2006/relationships/viewProps" Target="viewProp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font" Target="fonts/font1.fntdata"/><Relationship Id="rId229" Type="http://schemas.openxmlformats.org/officeDocument/2006/relationships/font" Target="fonts/font22.fntdata"/><Relationship Id="rId240" Type="http://schemas.openxmlformats.org/officeDocument/2006/relationships/theme" Target="theme/theme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font" Target="fonts/font12.fntdata"/><Relationship Id="rId230" Type="http://schemas.openxmlformats.org/officeDocument/2006/relationships/font" Target="fonts/font23.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font" Target="fonts/font2.fntdata"/><Relationship Id="rId220" Type="http://schemas.openxmlformats.org/officeDocument/2006/relationships/font" Target="fonts/font13.fntdata"/><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font" Target="fonts/font3.fntdata"/><Relationship Id="rId215" Type="http://schemas.openxmlformats.org/officeDocument/2006/relationships/font" Target="fonts/font8.fntdata"/><Relationship Id="rId236" Type="http://schemas.openxmlformats.org/officeDocument/2006/relationships/font" Target="fonts/font29.fntdata"/><Relationship Id="rId26" Type="http://schemas.openxmlformats.org/officeDocument/2006/relationships/slide" Target="slides/slide22.xml"/><Relationship Id="rId231" Type="http://schemas.openxmlformats.org/officeDocument/2006/relationships/font" Target="fonts/font24.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font" Target="fonts/font14.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font" Target="fonts/font4.fntdata"/><Relationship Id="rId232" Type="http://schemas.openxmlformats.org/officeDocument/2006/relationships/font" Target="fonts/font25.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font" Target="fonts/font15.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font" Target="fonts/font5.fntdata"/><Relationship Id="rId233" Type="http://schemas.openxmlformats.org/officeDocument/2006/relationships/font" Target="fonts/font26.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font" Target="fonts/font16.fntdata"/><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font" Target="fonts/font6.fntdata"/><Relationship Id="rId234"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font" Target="fonts/font17.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font" Target="fonts/font7.fntdata"/><Relationship Id="rId235" Type="http://schemas.openxmlformats.org/officeDocument/2006/relationships/font" Target="fonts/font28.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2937fe928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a2937fe928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a8a809cf4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a8a809cf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endParaRPr sz="1400" baseline="30000">
              <a:solidFill>
                <a:srgbClr val="0B0080"/>
              </a:solidFill>
              <a:highlight>
                <a:srgbClr val="FFFFFF"/>
              </a:highlight>
            </a:endParaRPr>
          </a:p>
          <a:p>
            <a:pPr marL="0" lvl="0" indent="0" algn="l" rtl="0">
              <a:spcBef>
                <a:spcPts val="50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8a809cf4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a8a809cf4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a:solidFill>
                <a:srgbClr val="202122"/>
              </a:solidFill>
              <a:highlight>
                <a:srgbClr val="FFFFFF"/>
              </a:highlight>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a740c1fac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a740c1fac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a8a809cf4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a8a809cf4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a8a809cf4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a8a809cf4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a8a809cf4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a8a809cf4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a8a809cf4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a8a809cf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rgbClr val="202122"/>
                </a:solidFill>
                <a:highlight>
                  <a:srgbClr val="FFFFFF"/>
                </a:highlight>
              </a:rPr>
              <a:t>In August 2013, Wayfair acquired DwellStudio, a New York City-based design house and retailer focused on modern home and family furnishings.</a:t>
            </a: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a8a809cf4a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a8a809cf4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a8a809cf4a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a8a809cf4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a8a809cf4a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a8a809cf4a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8ae58c1d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8ae58c1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a8a809cf4a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a8a809cf4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a8a809cf4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a8a809cf4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a8a809cf4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a8a809cf4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a8a809cf4a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a8a809cf4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a8a809cf4a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a8a809cf4a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a8a809cf4a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a8a809cf4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a8a809cf4a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a8a809cf4a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a8a809cf4a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a8a809cf4a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a8a809cf4a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a8a809cf4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a8a809cf4a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a8a809cf4a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8ae58c1d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8ae58c1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a8a809cf4a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a8a809cf4a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a8a809cf4a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a8a809cf4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a8a809cf4a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a8a809cf4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a8a809cf4a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a8a809cf4a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8a809cf4a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8a809cf4a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a8a809cf4a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a8a809cf4a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a8a809cf4a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a8a809cf4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a8a809cf4a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a8a809cf4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a8a809cf4a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a8a809cf4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a8a809cf4a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a8a809cf4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2937fe928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2937fe928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a8a809cf4a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a8a809cf4a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a8a809cf4a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a8a809cf4a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a8a809cf4a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a8a809cf4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a28317784e_6_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2" name="Google Shape;1092;ga28317784e_6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a28317784e_6_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8" name="Google Shape;1098;ga28317784e_6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a28317784e_6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3" name="Google Shape;1103;ga28317784e_6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a28317784e_6_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ga28317784e_6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28317784e_6_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5" name="Google Shape;1115;ga28317784e_6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a28317784e_6_1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1" name="Google Shape;1121;ga28317784e_6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a28317784e_6_1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7" name="Google Shape;1127;ga28317784e_6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2937fe928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a2937fe928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28317784e_6_1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3" name="Google Shape;1133;ga28317784e_6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a28317784e_6_1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9" name="Google Shape;1139;ga28317784e_6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a28317784e_6_1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5" name="Google Shape;1145;ga28317784e_6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a28317784e_6_1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a28317784e_6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a28317784e_6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ga28317784e_6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a28317784e_6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ga28317784e_6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a28317784e_6_1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a28317784e_6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a28317784e_6_1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4" name="Google Shape;1174;ga28317784e_6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28317784e_6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a28317784e_6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a28317784e_6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ga28317784e_6_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5" name="Google Shape;1185;ga28317784e_6_1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2937fe928_2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2937fe928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a28317784e_6_1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1" name="Google Shape;1201;ga28317784e_6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a28317784e_6_1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a28317784e_6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a28317784e_6_1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7" name="Google Shape;1217;ga28317784e_6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a28317784e_6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a28317784e_6_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26" name="Google Shape;1226;ga28317784e_6_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a28317784e_6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ga28317784e_6_2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38" name="Google Shape;1238;ga28317784e_6_2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a28317784e_6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ga28317784e_6_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0" name="Google Shape;1250;ga28317784e_6_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a28317784e_6_2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1" name="Google Shape;1261;ga28317784e_6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a28317784e_6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ga28317784e_6_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0" name="Google Shape;1270;ga28317784e_6_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a28317784e_6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a28317784e_6_2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0" name="Google Shape;1280;ga28317784e_6_2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a28317784e_6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a28317784e_6_2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lt1"/>
              </a:solidFill>
              <a:latin typeface="Calibri"/>
              <a:ea typeface="Calibri"/>
              <a:cs typeface="Calibri"/>
              <a:sym typeface="Calibri"/>
            </a:endParaRPr>
          </a:p>
        </p:txBody>
      </p:sp>
      <p:sp>
        <p:nvSpPr>
          <p:cNvPr id="1291" name="Google Shape;1291;ga28317784e_6_2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6fc131af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6fc131af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a28317784e_6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a28317784e_6_2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00" name="Google Shape;1300;ga28317784e_6_2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a28317784e_6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ga28317784e_6_2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1" name="Google Shape;1311;ga28317784e_6_2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a28317784e_6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ga28317784e_6_3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22" name="Google Shape;1322;ga28317784e_6_3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a28317784e_6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ga28317784e_6_3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4" name="Google Shape;1334;ga28317784e_6_3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a28317784e_6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ga28317784e_6_3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342" name="Google Shape;1342;ga28317784e_6_3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a28317784e_6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2" name="Google Shape;1352;ga28317784e_6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a28317784e_6_3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8" name="Google Shape;1358;ga28317784e_6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a28317784e_6_3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4" name="Google Shape;1364;ga28317784e_6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a28317784e_6_3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9" name="Google Shape;1369;ga28317784e_6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a28317784e_6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a28317784e_6_2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5" name="Google Shape;1375;ga28317784e_6_2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6fc131af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6fc131af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a28317784e_6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ga28317784e_6_3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Amazon is losing market share to Rackspace and Microsoft</a:t>
            </a:r>
            <a:endParaRPr/>
          </a:p>
        </p:txBody>
      </p:sp>
      <p:sp>
        <p:nvSpPr>
          <p:cNvPr id="1385" name="Google Shape;1385;ga28317784e_6_3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a28317784e_6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ga28317784e_6_3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8" name="Google Shape;1398;ga28317784e_6_3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a28317784e_6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ga28317784e_6_3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9" name="Google Shape;1409;ga28317784e_6_3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a28317784e_6_3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9" name="Google Shape;1419;ga28317784e_6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a28317784e_6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a28317784e_6_3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425" name="Google Shape;1425;ga28317784e_6_3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a28317784e_6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ga28317784e_6_4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3" name="Google Shape;1433;ga28317784e_6_4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a28317784e_6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ga28317784e_6_4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1" name="Google Shape;1441;ga28317784e_6_4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a28317784e_6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a28317784e_6_4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9" name="Google Shape;1449;ga28317784e_6_4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a28317784e_6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ga28317784e_6_4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strike="sngStrike">
              <a:solidFill>
                <a:schemeClr val="dk1"/>
              </a:solidFill>
              <a:latin typeface="Calibri"/>
              <a:ea typeface="Calibri"/>
              <a:cs typeface="Calibri"/>
              <a:sym typeface="Calibri"/>
            </a:endParaRPr>
          </a:p>
        </p:txBody>
      </p:sp>
      <p:sp>
        <p:nvSpPr>
          <p:cNvPr id="1457" name="Google Shape;1457;ga28317784e_6_4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a28317784e_6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ga28317784e_6_4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strike="sngStrike">
              <a:solidFill>
                <a:schemeClr val="dk1"/>
              </a:solidFill>
              <a:latin typeface="Calibri"/>
              <a:ea typeface="Calibri"/>
              <a:cs typeface="Calibri"/>
              <a:sym typeface="Calibri"/>
            </a:endParaRPr>
          </a:p>
        </p:txBody>
      </p:sp>
      <p:sp>
        <p:nvSpPr>
          <p:cNvPr id="1465" name="Google Shape;1465;ga28317784e_6_4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4072cef2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4072cef2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a28317784e_6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a28317784e_6_4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3" name="Google Shape;1473;ga28317784e_6_4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a28317784e_6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ga28317784e_6_4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1" name="Google Shape;1481;ga28317784e_6_4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a28317784e_6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ga28317784e_6_3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8" name="Google Shape;1488;ga28317784e_6_3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a28317784e_6_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4" name="Google Shape;1494;ga28317784e_6_4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495" name="Google Shape;1495;ga28317784e_6_4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a28317784e_6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ga28317784e_6_4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15.1% of ownership is by the insiders</a:t>
            </a:r>
            <a:endParaRPr/>
          </a:p>
          <a:p>
            <a:pPr marL="0" lvl="0" indent="0" algn="l" rtl="0">
              <a:spcBef>
                <a:spcPts val="0"/>
              </a:spcBef>
              <a:spcAft>
                <a:spcPts val="0"/>
              </a:spcAft>
              <a:buNone/>
            </a:pPr>
            <a:r>
              <a:rPr lang="en-GB"/>
              <a:t>59.47% of ownership is by held by institutions</a:t>
            </a:r>
            <a:endParaRPr/>
          </a:p>
          <a:p>
            <a:pPr marL="0" lvl="0" indent="0" algn="l" rtl="0">
              <a:spcBef>
                <a:spcPts val="0"/>
              </a:spcBef>
              <a:spcAft>
                <a:spcPts val="0"/>
              </a:spcAft>
              <a:buNone/>
            </a:pPr>
            <a:r>
              <a:rPr lang="en-GB"/>
              <a:t>25.43% of ownership is held by the general public</a:t>
            </a:r>
            <a:endParaRPr/>
          </a:p>
        </p:txBody>
      </p:sp>
      <p:sp>
        <p:nvSpPr>
          <p:cNvPr id="1503" name="Google Shape;1503;ga28317784e_6_4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a28317784e_6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ga28317784e_6_4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0" name="Google Shape;1510;ga28317784e_6_4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28317784e_6_4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6" name="Google Shape;1516;ga28317784e_6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a28317784e_6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ga28317784e_6_4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Sharp decrease in cash this quarter</a:t>
            </a:r>
            <a:endParaRPr/>
          </a:p>
          <a:p>
            <a:pPr marL="0" lvl="0" indent="0" algn="l" rtl="0">
              <a:spcBef>
                <a:spcPts val="0"/>
              </a:spcBef>
              <a:spcAft>
                <a:spcPts val="0"/>
              </a:spcAft>
              <a:buNone/>
            </a:pPr>
            <a:r>
              <a:rPr lang="en-GB"/>
              <a:t>- Looks like it may have been spent on PPE and marketable securities though</a:t>
            </a:r>
            <a:endParaRPr/>
          </a:p>
          <a:p>
            <a:pPr marL="0" lvl="0" indent="0" algn="l" rtl="0">
              <a:spcBef>
                <a:spcPts val="0"/>
              </a:spcBef>
              <a:spcAft>
                <a:spcPts val="0"/>
              </a:spcAft>
              <a:buNone/>
            </a:pPr>
            <a:r>
              <a:rPr lang="en-GB"/>
              <a:t>What are marketable securities??</a:t>
            </a:r>
            <a:endParaRPr/>
          </a:p>
          <a:p>
            <a:pPr marL="0" lvl="0" indent="0" algn="l" rtl="0">
              <a:spcBef>
                <a:spcPts val="0"/>
              </a:spcBef>
              <a:spcAft>
                <a:spcPts val="0"/>
              </a:spcAft>
              <a:buNone/>
            </a:pPr>
            <a:r>
              <a:rPr lang="en-GB"/>
              <a:t>- </a:t>
            </a:r>
            <a:endParaRPr/>
          </a:p>
        </p:txBody>
      </p:sp>
      <p:sp>
        <p:nvSpPr>
          <p:cNvPr id="1523" name="Google Shape;1523;ga28317784e_6_4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a28317784e_6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ga28317784e_6_4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AP and long-term lease liabilities/debt jumped, likely bcus part of it was also spent on PPE and marketable securities </a:t>
            </a:r>
            <a:endParaRPr/>
          </a:p>
          <a:p>
            <a:pPr marL="0" lvl="0" indent="0" algn="l" rtl="0">
              <a:spcBef>
                <a:spcPts val="0"/>
              </a:spcBef>
              <a:spcAft>
                <a:spcPts val="0"/>
              </a:spcAft>
              <a:buNone/>
            </a:pPr>
            <a:r>
              <a:rPr lang="en-GB"/>
              <a:t>Nice jump in R/E</a:t>
            </a:r>
            <a:endParaRPr/>
          </a:p>
        </p:txBody>
      </p:sp>
      <p:sp>
        <p:nvSpPr>
          <p:cNvPr id="1534" name="Google Shape;1534;ga28317784e_6_4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a28317784e_6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ga28317784e_6_5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They keep earning more cash</a:t>
            </a:r>
            <a:endParaRPr/>
          </a:p>
          <a:p>
            <a:pPr marL="0" lvl="0" indent="0" algn="l" rtl="0">
              <a:spcBef>
                <a:spcPts val="0"/>
              </a:spcBef>
              <a:spcAft>
                <a:spcPts val="0"/>
              </a:spcAft>
              <a:buNone/>
            </a:pPr>
            <a:r>
              <a:rPr lang="en-GB"/>
              <a:t>Large jump in marketable securities</a:t>
            </a:r>
            <a:endParaRPr/>
          </a:p>
          <a:p>
            <a:pPr marL="0" lvl="0" indent="0" algn="l" rtl="0">
              <a:spcBef>
                <a:spcPts val="0"/>
              </a:spcBef>
              <a:spcAft>
                <a:spcPts val="0"/>
              </a:spcAft>
              <a:buNone/>
            </a:pPr>
            <a:r>
              <a:rPr lang="en-GB"/>
              <a:t>Good PPE growth</a:t>
            </a:r>
            <a:endParaRPr/>
          </a:p>
          <a:p>
            <a:pPr marL="0" lvl="0" indent="0" algn="l" rtl="0">
              <a:spcBef>
                <a:spcPts val="0"/>
              </a:spcBef>
              <a:spcAft>
                <a:spcPts val="0"/>
              </a:spcAft>
              <a:buNone/>
            </a:pPr>
            <a:r>
              <a:rPr lang="en-GB"/>
              <a:t>Mention what the operating leases are on</a:t>
            </a:r>
            <a:endParaRPr/>
          </a:p>
        </p:txBody>
      </p:sp>
      <p:sp>
        <p:nvSpPr>
          <p:cNvPr id="1545" name="Google Shape;1545;ga28317784e_6_5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a6fc131af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a6fc131af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28317784e_6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ga28317784e_6_5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6" name="Google Shape;1556;ga28317784e_6_5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a28317784e_6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a28317784e_6_5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Net product sale have healthy increase</a:t>
            </a:r>
            <a:endParaRPr/>
          </a:p>
          <a:p>
            <a:pPr marL="0" lvl="0" indent="0" algn="l" rtl="0">
              <a:spcBef>
                <a:spcPts val="0"/>
              </a:spcBef>
              <a:spcAft>
                <a:spcPts val="0"/>
              </a:spcAft>
              <a:buNone/>
            </a:pPr>
            <a:r>
              <a:rPr lang="en-GB"/>
              <a:t>Net service sales have giant increase (doubled in two years)</a:t>
            </a:r>
            <a:endParaRPr/>
          </a:p>
          <a:p>
            <a:pPr marL="0" lvl="0" indent="0" algn="l" rtl="0">
              <a:spcBef>
                <a:spcPts val="0"/>
              </a:spcBef>
              <a:spcAft>
                <a:spcPts val="0"/>
              </a:spcAft>
              <a:buNone/>
            </a:pPr>
            <a:r>
              <a:rPr lang="en-GB"/>
              <a:t>Net income and basic EPS has grown to a nice margin</a:t>
            </a:r>
            <a:endParaRPr/>
          </a:p>
        </p:txBody>
      </p:sp>
      <p:sp>
        <p:nvSpPr>
          <p:cNvPr id="1568" name="Google Shape;1568;ga28317784e_6_5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a28317784e_6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ga28317784e_6_5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77" name="Google Shape;1577;ga28317784e_6_5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a28317784e_6_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ga28317784e_6_5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86" name="Google Shape;1586;ga28317784e_6_5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a28317784e_6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ga28317784e_6_5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94" name="Google Shape;1594;ga28317784e_6_5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a28317784e_6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5" name="Google Shape;1605;ga28317784e_6_5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Physical stores have seen a large decrease since the pandemic, and has not recovered at all from Q2 to Q3</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All other services have had healthy growth since Q2 2019 and the pandemic</a:t>
            </a:r>
            <a:endParaRPr/>
          </a:p>
        </p:txBody>
      </p:sp>
      <p:sp>
        <p:nvSpPr>
          <p:cNvPr id="1606" name="Google Shape;1606;ga28317784e_6_5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a29845342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a29845342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a28317784e_6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0" name="Google Shape;1620;ga28317784e_6_5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1" name="Google Shape;1621;ga28317784e_6_5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a28317784e_6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8" name="Google Shape;1628;ga28317784e_6_5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9" name="Google Shape;1629;ga28317784e_6_5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a28317784e_6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ga28317784e_6_5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Large increase in cash from 3 months ended YOY, looks like they are stockpiling cash</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Tripled net income YOY for three months ended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Large increase in spending for inventories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Large increase in AP</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9" name="Google Shape;1639;ga28317784e_6_5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8a809cf4a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8a809cf4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4072cef2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4072cef2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a28317784e_6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ga28317784e_6_5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0" name="Google Shape;1650;ga28317784e_6_5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a28317784e_6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8" name="Google Shape;1658;ga28317784e_6_5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Received a large loan most likely during pandemic time to help fund operations</a:t>
            </a:r>
            <a:endParaRPr/>
          </a:p>
        </p:txBody>
      </p:sp>
      <p:sp>
        <p:nvSpPr>
          <p:cNvPr id="1659" name="Google Shape;1659;ga28317784e_6_5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a28317784e_6_6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7" name="Google Shape;1667;ga28317784e_6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6fc131af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6fc131af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4072cef2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4072cef2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2937fe928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2937fe928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9fdf001dd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9fdf001dd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6fc131af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6fc131af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we can see, Payroll is obviously takes up a lot less with e-commerce businesses, allowing for the company to put more towards marketing and r&amp;d expenses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64abf753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64abf75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732dea05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a732dea05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a732dea05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a732dea05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8ae58c1d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8ae58c1d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333333"/>
                </a:solidFill>
                <a:latin typeface="Georgia"/>
                <a:ea typeface="Georgia"/>
                <a:cs typeface="Georgia"/>
                <a:sym typeface="Georgia"/>
              </a:rPr>
              <a:t>There are a lot of regulations governing the sale of goods, and consumer protection. We will say the ones that are specifically for e-commerce firms.</a:t>
            </a:r>
            <a:endParaRPr sz="1200">
              <a:solidFill>
                <a:srgbClr val="333333"/>
              </a:solidFill>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64abf75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64abf75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is one of the fastest growing sectors globally each year.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4072cef2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4072cef2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333333"/>
                </a:solidFill>
                <a:latin typeface="Georgia"/>
                <a:ea typeface="Georgia"/>
                <a:cs typeface="Georgia"/>
                <a:sym typeface="Georgia"/>
              </a:rPr>
              <a:t>A registered customs broker is the most important link in ensuring your products reach your customers, quickly and efficiently.</a:t>
            </a:r>
            <a:endParaRPr sz="1200">
              <a:solidFill>
                <a:srgbClr val="333333"/>
              </a:solidFill>
              <a:latin typeface="Georgia"/>
              <a:ea typeface="Georgia"/>
              <a:cs typeface="Georgia"/>
              <a:sym typeface="Georgia"/>
            </a:endParaRPr>
          </a:p>
          <a:p>
            <a:pPr marL="0" lvl="0" indent="0" algn="l" rtl="0">
              <a:spcBef>
                <a:spcPts val="0"/>
              </a:spcBef>
              <a:spcAft>
                <a:spcPts val="0"/>
              </a:spcAft>
              <a:buNone/>
            </a:pPr>
            <a:endParaRPr sz="1200">
              <a:solidFill>
                <a:srgbClr val="333333"/>
              </a:solidFill>
              <a:latin typeface="Georgia"/>
              <a:ea typeface="Georgia"/>
              <a:cs typeface="Georgia"/>
              <a:sym typeface="Georgia"/>
            </a:endParaRPr>
          </a:p>
          <a:p>
            <a:pPr marL="0" lvl="0" indent="0" algn="l" rtl="0">
              <a:spcBef>
                <a:spcPts val="0"/>
              </a:spcBef>
              <a:spcAft>
                <a:spcPts val="0"/>
              </a:spcAft>
              <a:buNone/>
            </a:pPr>
            <a:r>
              <a:rPr lang="en-GB" sz="1200">
                <a:solidFill>
                  <a:srgbClr val="333333"/>
                </a:solidFill>
                <a:latin typeface="Georgia"/>
                <a:ea typeface="Georgia"/>
                <a:cs typeface="Georgia"/>
                <a:sym typeface="Georgia"/>
              </a:rPr>
              <a:t>Each product you sell needs to be classified, and the correct documentation has to be completed in order to pass through customs.</a:t>
            </a:r>
            <a:endParaRPr sz="1200">
              <a:solidFill>
                <a:srgbClr val="333333"/>
              </a:solidFill>
              <a:latin typeface="Georgia"/>
              <a:ea typeface="Georgia"/>
              <a:cs typeface="Georgia"/>
              <a:sym typeface="Georg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8ae58c1d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8ae58c1d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072cef2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072cef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072cef2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072cef2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a7038b104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a7038b10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a98242fda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a98242fd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a15e714c4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a15e714c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a7038b104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a7038b104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15e714c4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a15e714c4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a7038b104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a7038b104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2937fe928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2937fe928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a7038b1049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a7038b104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a7038b1049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a7038b1049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a7038b1049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a7038b1049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a7038b1049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a7038b1049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a7038b1049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a7038b1049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98242fda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a98242fd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a7038b1049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a7038b1049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7038b1049_2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a7038b1049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7038b1049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a7038b1049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a7038b1049_2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a7038b1049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2937fe928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2937fe92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7038b1049_2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a7038b1049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a7038b1049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a7038b1049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a7038b1049_2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a7038b1049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7038b1049_2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a7038b1049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71433eaf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a71433eaf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71433eaf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71433eaf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a71433eaf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a71433eaf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a71433eaf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a71433ea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a71433eaf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a71433eaf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71433eaf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71433eaf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2937fe928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a2937fe928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71433eaf1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a71433eaf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a71433eaf1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a71433eaf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a71433eaf1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a71433eaf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a71433eaf1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a71433eaf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a71433eaf1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a71433eaf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71433eaf1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71433ea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a71433eaf1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a71433eaf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a71433eaf1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a71433eaf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a71433eaf1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a71433eaf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a71433eaf1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a71433eaf1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a2937fe92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a2937fe92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10670a97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a10670a97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a10670a97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a10670a97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10670a97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a10670a97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a10670a97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a10670a97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10670a97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10670a97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a10670a97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a10670a97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a10670a97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a10670a97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a10670a97f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a10670a97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a10670a97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a10670a97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a10670a97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a10670a97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2937fe928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a2937fe928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a10670a97f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a10670a97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a10670a97f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a10670a97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a10670a97f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a10670a97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a10670a97f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a10670a97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10670a97f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10670a97f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a10670a97f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a10670a97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a10670a97f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a10670a97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a10670a97f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a10670a97f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a10670a97f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a10670a97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10670a97f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a10670a97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2937fe928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2937fe928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a10670a97f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a10670a97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740c1fa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740c1f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B2C</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985e52fd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985e52f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a740c1fac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a740c1fac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a740c1fac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a740c1fac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a740c1fac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a740c1fac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a8a809cf4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a8a809cf4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8a809cf4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8a809cf4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a8a809cf4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a8a809cf4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a8a809cf4a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a8a809cf4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8" name="Google Shape;68;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9" name="Google Shape;79;p17"/>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80" name="Google Shape;80;p1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9" name="Google Shape;89;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2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2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2" name="Google Shape;102;p2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4" name="Google Shape;104;p2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1" name="Google Shape;111;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3"/>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9" name="Google Shape;119;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5"/>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1" name="Google Shape;13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Gill Sans"/>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45" name="Google Shape;145;p27"/>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120000"/>
              </a:lnSpc>
              <a:spcBef>
                <a:spcPts val="0"/>
              </a:spcBef>
              <a:spcAft>
                <a:spcPts val="0"/>
              </a:spcAft>
              <a:buSzPts val="1400"/>
              <a:buChar char="●"/>
              <a:defRPr/>
            </a:lvl1pPr>
            <a:lvl2pPr marL="914400" lvl="1" indent="-298450" algn="l">
              <a:lnSpc>
                <a:spcPct val="120000"/>
              </a:lnSpc>
              <a:spcBef>
                <a:spcPts val="1600"/>
              </a:spcBef>
              <a:spcAft>
                <a:spcPts val="0"/>
              </a:spcAft>
              <a:buSzPts val="1100"/>
              <a:buChar char="○"/>
              <a:defRPr/>
            </a:lvl2pPr>
            <a:lvl3pPr marL="1371600" lvl="2" indent="-298450" algn="l">
              <a:lnSpc>
                <a:spcPct val="120000"/>
              </a:lnSpc>
              <a:spcBef>
                <a:spcPts val="1600"/>
              </a:spcBef>
              <a:spcAft>
                <a:spcPts val="0"/>
              </a:spcAft>
              <a:buSzPts val="1100"/>
              <a:buChar char="■"/>
              <a:defRPr/>
            </a:lvl3pPr>
            <a:lvl4pPr marL="1828800" lvl="3" indent="-298450" algn="l">
              <a:lnSpc>
                <a:spcPct val="120000"/>
              </a:lnSpc>
              <a:spcBef>
                <a:spcPts val="1600"/>
              </a:spcBef>
              <a:spcAft>
                <a:spcPts val="0"/>
              </a:spcAft>
              <a:buSzPts val="1100"/>
              <a:buChar char="●"/>
              <a:defRPr/>
            </a:lvl4pPr>
            <a:lvl5pPr marL="2286000" lvl="4" indent="-298450" algn="l">
              <a:lnSpc>
                <a:spcPct val="120000"/>
              </a:lnSpc>
              <a:spcBef>
                <a:spcPts val="1600"/>
              </a:spcBef>
              <a:spcAft>
                <a:spcPts val="0"/>
              </a:spcAft>
              <a:buSzPts val="1100"/>
              <a:buChar char="○"/>
              <a:defRPr/>
            </a:lvl5pPr>
            <a:lvl6pPr marL="2743200" lvl="5" indent="-298450" algn="l">
              <a:lnSpc>
                <a:spcPct val="120000"/>
              </a:lnSpc>
              <a:spcBef>
                <a:spcPts val="1600"/>
              </a:spcBef>
              <a:spcAft>
                <a:spcPts val="0"/>
              </a:spcAft>
              <a:buSzPts val="1100"/>
              <a:buChar char="■"/>
              <a:defRPr/>
            </a:lvl6pPr>
            <a:lvl7pPr marL="3200400" lvl="6" indent="-298450" algn="l">
              <a:lnSpc>
                <a:spcPct val="120000"/>
              </a:lnSpc>
              <a:spcBef>
                <a:spcPts val="1600"/>
              </a:spcBef>
              <a:spcAft>
                <a:spcPts val="0"/>
              </a:spcAft>
              <a:buSzPts val="1100"/>
              <a:buChar char="●"/>
              <a:defRPr/>
            </a:lvl7pPr>
            <a:lvl8pPr marL="3657600" lvl="7" indent="-298450" algn="l">
              <a:lnSpc>
                <a:spcPct val="120000"/>
              </a:lnSpc>
              <a:spcBef>
                <a:spcPts val="1600"/>
              </a:spcBef>
              <a:spcAft>
                <a:spcPts val="0"/>
              </a:spcAft>
              <a:buSzPts val="1100"/>
              <a:buChar char="○"/>
              <a:defRPr/>
            </a:lvl8pPr>
            <a:lvl9pPr marL="4114800" lvl="8" indent="-298450" algn="l">
              <a:lnSpc>
                <a:spcPct val="120000"/>
              </a:lnSpc>
              <a:spcBef>
                <a:spcPts val="1600"/>
              </a:spcBef>
              <a:spcAft>
                <a:spcPts val="1600"/>
              </a:spcAft>
              <a:buSzPts val="1100"/>
              <a:buChar char="■"/>
              <a:defRPr/>
            </a:lvl9pPr>
          </a:lstStyle>
          <a:p>
            <a:endParaRPr/>
          </a:p>
        </p:txBody>
      </p:sp>
      <p:sp>
        <p:nvSpPr>
          <p:cNvPr id="146" name="Google Shape;146;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1pPr>
            <a:lvl2pPr marL="0" lvl="1"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2pPr>
            <a:lvl3pPr marL="0" lvl="2"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3pPr>
            <a:lvl4pPr marL="0" lvl="3"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4pPr>
            <a:lvl5pPr marL="0" lvl="4"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5pPr>
            <a:lvl6pPr marL="0" lvl="5"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6pPr>
            <a:lvl7pPr marL="0" lvl="6"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7pPr>
            <a:lvl8pPr marL="0" lvl="7"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8pPr>
            <a:lvl9pPr marL="0" lvl="8" indent="0" algn="r">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2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56" name="Google Shape;156;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7" name="Google Shape;57;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34"/>
        <p:cNvGrpSpPr/>
        <p:nvPr/>
      </p:nvGrpSpPr>
      <p:grpSpPr>
        <a:xfrm>
          <a:off x="0" y="0"/>
          <a:ext cx="0" cy="0"/>
          <a:chOff x="0" y="0"/>
          <a:chExt cx="0" cy="0"/>
        </a:xfrm>
      </p:grpSpPr>
      <p:sp>
        <p:nvSpPr>
          <p:cNvPr id="135" name="Google Shape;135;p26"/>
          <p:cNvSpPr/>
          <p:nvPr/>
        </p:nvSpPr>
        <p:spPr>
          <a:xfrm>
            <a:off x="0" y="1514607"/>
            <a:ext cx="9144000" cy="3079456"/>
          </a:xfrm>
          <a:prstGeom prst="rect">
            <a:avLst/>
          </a:prstGeom>
          <a:gradFill>
            <a:gsLst>
              <a:gs pos="0">
                <a:srgbClr val="DFDBD5">
                  <a:alpha val="0"/>
                </a:srgbClr>
              </a:gs>
              <a:gs pos="100000">
                <a:schemeClr val="lt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6" name="Google Shape;136;p26"/>
          <p:cNvPicPr preferRelativeResize="0"/>
          <p:nvPr/>
        </p:nvPicPr>
        <p:blipFill rotWithShape="1">
          <a:blip r:embed="rId3">
            <a:alphaModFix/>
          </a:blip>
          <a:srcRect t="1538" b="-1538"/>
          <a:stretch/>
        </p:blipFill>
        <p:spPr>
          <a:xfrm>
            <a:off x="0" y="4594860"/>
            <a:ext cx="9144000" cy="557213"/>
          </a:xfrm>
          <a:prstGeom prst="rect">
            <a:avLst/>
          </a:prstGeom>
          <a:noFill/>
          <a:ln>
            <a:noFill/>
          </a:ln>
        </p:spPr>
      </p:pic>
      <p:sp>
        <p:nvSpPr>
          <p:cNvPr id="137" name="Google Shape;137;p26"/>
          <p:cNvSpPr txBox="1">
            <a:spLocks noGrp="1"/>
          </p:cNvSpPr>
          <p:nvPr>
            <p:ph type="title"/>
          </p:nvPr>
        </p:nvSpPr>
        <p:spPr>
          <a:xfrm>
            <a:off x="1088684" y="603389"/>
            <a:ext cx="7202456" cy="78692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8" name="Google Shape;138;p26"/>
          <p:cNvSpPr txBox="1">
            <a:spLocks noGrp="1"/>
          </p:cNvSpPr>
          <p:nvPr>
            <p:ph type="body" idx="1"/>
          </p:nvPr>
        </p:nvSpPr>
        <p:spPr>
          <a:xfrm>
            <a:off x="1088684" y="1511799"/>
            <a:ext cx="7202456" cy="258796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17500" algn="l" rtl="0">
              <a:lnSpc>
                <a:spcPct val="120000"/>
              </a:lnSpc>
              <a:spcBef>
                <a:spcPts val="4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139" name="Google Shape;139;p26"/>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140" name="Google Shape;140;p26"/>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141" name="Google Shape;141;p26"/>
          <p:cNvSpPr txBox="1">
            <a:spLocks noGrp="1"/>
          </p:cNvSpPr>
          <p:nvPr>
            <p:ph type="sldNum" idx="12"/>
          </p:nvPr>
        </p:nvSpPr>
        <p:spPr>
          <a:xfrm>
            <a:off x="360045" y="599230"/>
            <a:ext cx="608264" cy="377683"/>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21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1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1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1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1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1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1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1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cxnSp>
        <p:nvCxnSpPr>
          <p:cNvPr id="142" name="Google Shape;142;p26"/>
          <p:cNvCxnSpPr/>
          <p:nvPr/>
        </p:nvCxnSpPr>
        <p:spPr>
          <a:xfrm>
            <a:off x="0" y="4596310"/>
            <a:ext cx="9144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9" name="Google Shape;149;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50" name="Google Shape;15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151" name="Google Shape;15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152" name="Google Shape;15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u="none">
                <a:solidFill>
                  <a:schemeClr val="lt1"/>
                </a:solidFill>
                <a:latin typeface="Calibri"/>
                <a:ea typeface="Calibri"/>
                <a:cs typeface="Calibri"/>
                <a:sym typeface="Calibri"/>
              </a:defRPr>
            </a:lvl1pPr>
            <a:lvl2pPr marL="0" marR="0" lvl="1" indent="0" algn="r" rtl="0">
              <a:spcBef>
                <a:spcPts val="0"/>
              </a:spcBef>
              <a:buNone/>
              <a:defRPr sz="900" b="0" u="none">
                <a:solidFill>
                  <a:schemeClr val="lt1"/>
                </a:solidFill>
                <a:latin typeface="Calibri"/>
                <a:ea typeface="Calibri"/>
                <a:cs typeface="Calibri"/>
                <a:sym typeface="Calibri"/>
              </a:defRPr>
            </a:lvl2pPr>
            <a:lvl3pPr marL="0" marR="0" lvl="2" indent="0" algn="r" rtl="0">
              <a:spcBef>
                <a:spcPts val="0"/>
              </a:spcBef>
              <a:buNone/>
              <a:defRPr sz="900" b="0" u="none">
                <a:solidFill>
                  <a:schemeClr val="lt1"/>
                </a:solidFill>
                <a:latin typeface="Calibri"/>
                <a:ea typeface="Calibri"/>
                <a:cs typeface="Calibri"/>
                <a:sym typeface="Calibri"/>
              </a:defRPr>
            </a:lvl3pPr>
            <a:lvl4pPr marL="0" marR="0" lvl="3" indent="0" algn="r" rtl="0">
              <a:spcBef>
                <a:spcPts val="0"/>
              </a:spcBef>
              <a:buNone/>
              <a:defRPr sz="900" b="0" u="none">
                <a:solidFill>
                  <a:schemeClr val="lt1"/>
                </a:solidFill>
                <a:latin typeface="Calibri"/>
                <a:ea typeface="Calibri"/>
                <a:cs typeface="Calibri"/>
                <a:sym typeface="Calibri"/>
              </a:defRPr>
            </a:lvl4pPr>
            <a:lvl5pPr marL="0" marR="0" lvl="4" indent="0" algn="r" rtl="0">
              <a:spcBef>
                <a:spcPts val="0"/>
              </a:spcBef>
              <a:buNone/>
              <a:defRPr sz="900" b="0" u="none">
                <a:solidFill>
                  <a:schemeClr val="lt1"/>
                </a:solidFill>
                <a:latin typeface="Calibri"/>
                <a:ea typeface="Calibri"/>
                <a:cs typeface="Calibri"/>
                <a:sym typeface="Calibri"/>
              </a:defRPr>
            </a:lvl5pPr>
            <a:lvl6pPr marL="0" marR="0" lvl="5" indent="0" algn="r" rtl="0">
              <a:spcBef>
                <a:spcPts val="0"/>
              </a:spcBef>
              <a:buNone/>
              <a:defRPr sz="900" b="0" u="none">
                <a:solidFill>
                  <a:schemeClr val="lt1"/>
                </a:solidFill>
                <a:latin typeface="Calibri"/>
                <a:ea typeface="Calibri"/>
                <a:cs typeface="Calibri"/>
                <a:sym typeface="Calibri"/>
              </a:defRPr>
            </a:lvl6pPr>
            <a:lvl7pPr marL="0" marR="0" lvl="6" indent="0" algn="r" rtl="0">
              <a:spcBef>
                <a:spcPts val="0"/>
              </a:spcBef>
              <a:buNone/>
              <a:defRPr sz="900" b="0" u="none">
                <a:solidFill>
                  <a:schemeClr val="lt1"/>
                </a:solidFill>
                <a:latin typeface="Calibri"/>
                <a:ea typeface="Calibri"/>
                <a:cs typeface="Calibri"/>
                <a:sym typeface="Calibri"/>
              </a:defRPr>
            </a:lvl7pPr>
            <a:lvl8pPr marL="0" marR="0" lvl="7" indent="0" algn="r" rtl="0">
              <a:spcBef>
                <a:spcPts val="0"/>
              </a:spcBef>
              <a:buNone/>
              <a:defRPr sz="900" b="0" u="none">
                <a:solidFill>
                  <a:schemeClr val="lt1"/>
                </a:solidFill>
                <a:latin typeface="Calibri"/>
                <a:ea typeface="Calibri"/>
                <a:cs typeface="Calibri"/>
                <a:sym typeface="Calibri"/>
              </a:defRPr>
            </a:lvl8pPr>
            <a:lvl9pPr marL="0" marR="0" lvl="8" indent="0" algn="r" rtl="0">
              <a:spcBef>
                <a:spcPts val="0"/>
              </a:spcBef>
              <a:buNone/>
              <a:defRPr sz="9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1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1.xml"/><Relationship Id="rId1" Type="http://schemas.openxmlformats.org/officeDocument/2006/relationships/slideLayout" Target="../slideLayouts/slideLayout14.xml"/><Relationship Id="rId4" Type="http://schemas.openxmlformats.org/officeDocument/2006/relationships/hyperlink" Target="http://www.statista.com/statistics/266282/annual-net-revenue-of-amazoncom"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2.xml"/><Relationship Id="rId1" Type="http://schemas.openxmlformats.org/officeDocument/2006/relationships/slideLayout" Target="../slideLayouts/slideLayout14.xml"/><Relationship Id="rId5" Type="http://schemas.openxmlformats.org/officeDocument/2006/relationships/hyperlink" Target="http://www.statista.com/statistics/273963/quarterly-revenue-of-amazoncom" TargetMode="External"/><Relationship Id="rId4" Type="http://schemas.openxmlformats.org/officeDocument/2006/relationships/slide" Target="slide150.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3.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hyperlink" Target="http://www.statista.com/statistics/672782/net-sales-of-amazon-leading-markets" TargetMode="External"/><Relationship Id="rId4" Type="http://schemas.openxmlformats.org/officeDocument/2006/relationships/slide" Target="slide169.xml"/></Relationships>
</file>

<file path=ppt/slides/_rels/slide1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4.xml"/><Relationship Id="rId1" Type="http://schemas.openxmlformats.org/officeDocument/2006/relationships/slideLayout" Target="../slideLayouts/slideLayout12.xml"/><Relationship Id="rId6" Type="http://schemas.openxmlformats.org/officeDocument/2006/relationships/image" Target="../media/image158.png"/><Relationship Id="rId5" Type="http://schemas.openxmlformats.org/officeDocument/2006/relationships/hyperlink" Target="http://www.statista.com/statistics/266289/net-revenue-of-amazon-by-region" TargetMode="External"/><Relationship Id="rId4" Type="http://schemas.openxmlformats.org/officeDocument/2006/relationships/slide" Target="slide1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5.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hyperlink" Target="http://www.statista.com/statistics/672747/amazons-consolidated-net-revenue-by-segment" TargetMode="External"/><Relationship Id="rId4" Type="http://schemas.openxmlformats.org/officeDocument/2006/relationships/slide" Target="slide169.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8.xml"/><Relationship Id="rId1" Type="http://schemas.openxmlformats.org/officeDocument/2006/relationships/slideLayout" Target="../slideLayouts/slideLayout25.xml"/><Relationship Id="rId4" Type="http://schemas.openxmlformats.org/officeDocument/2006/relationships/image" Target="../media/image163.png"/></Relationships>
</file>

<file path=ppt/slides/_rels/slide15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5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0.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hyperlink" Target="http://www.statista.com/statistics/917414/amazon-first-party-third-party-ecommerce-total-online-retail-sales-share" TargetMode="External"/><Relationship Id="rId4" Type="http://schemas.openxmlformats.org/officeDocument/2006/relationships/slide" Target="slide169.xml"/></Relationships>
</file>

<file path=ppt/slides/_rels/slide1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1.xml"/><Relationship Id="rId1" Type="http://schemas.openxmlformats.org/officeDocument/2006/relationships/slideLayout" Target="../slideLayouts/slideLayout12.xml"/><Relationship Id="rId6" Type="http://schemas.openxmlformats.org/officeDocument/2006/relationships/image" Target="../media/image166.png"/><Relationship Id="rId5" Type="http://schemas.openxmlformats.org/officeDocument/2006/relationships/hyperlink" Target="http://www.statista.com/statistics/1086651/amazon-3p-seller-global-distribution" TargetMode="External"/><Relationship Id="rId4" Type="http://schemas.openxmlformats.org/officeDocument/2006/relationships/slide" Target="slide18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2.xml"/><Relationship Id="rId1" Type="http://schemas.openxmlformats.org/officeDocument/2006/relationships/slideLayout" Target="../slideLayouts/slideLayout14.xml"/><Relationship Id="rId6" Type="http://schemas.openxmlformats.org/officeDocument/2006/relationships/image" Target="../media/image167.png"/><Relationship Id="rId5" Type="http://schemas.openxmlformats.org/officeDocument/2006/relationships/hyperlink" Target="http://www.statista.com/statistics/259782/third-party-seller-share-of-amazon-platform" TargetMode="External"/><Relationship Id="rId4" Type="http://schemas.openxmlformats.org/officeDocument/2006/relationships/slide" Target="slide169.xml"/></Relationships>
</file>

<file path=ppt/slides/_rels/slide16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4.xml"/><Relationship Id="rId1" Type="http://schemas.openxmlformats.org/officeDocument/2006/relationships/slideLayout" Target="../slideLayouts/slideLayout12.xml"/><Relationship Id="rId6" Type="http://schemas.openxmlformats.org/officeDocument/2006/relationships/image" Target="../media/image169.png"/><Relationship Id="rId5" Type="http://schemas.openxmlformats.org/officeDocument/2006/relationships/hyperlink" Target="http://www.statista.com/statistics/546894/number-of-amazon-prime-paying-members" TargetMode="External"/><Relationship Id="rId4" Type="http://schemas.openxmlformats.org/officeDocument/2006/relationships/slide" Target="slide169.xml"/></Relationships>
</file>

<file path=ppt/slides/_rels/slide16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0.xml"/><Relationship Id="rId1" Type="http://schemas.openxmlformats.org/officeDocument/2006/relationships/slideLayout" Target="../slideLayouts/slideLayout12.xml"/><Relationship Id="rId6" Type="http://schemas.openxmlformats.org/officeDocument/2006/relationships/image" Target="../media/image175.png"/><Relationship Id="rId5" Type="http://schemas.openxmlformats.org/officeDocument/2006/relationships/hyperlink" Target="http://www.statista.com/statistics/477277/cloud-infrastructure-services-market-share" TargetMode="External"/><Relationship Id="rId4" Type="http://schemas.openxmlformats.org/officeDocument/2006/relationships/slide" Target="slide16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1.xml"/><Relationship Id="rId1" Type="http://schemas.openxmlformats.org/officeDocument/2006/relationships/slideLayout" Target="../slideLayouts/slideLayout12.xml"/><Relationship Id="rId6" Type="http://schemas.openxmlformats.org/officeDocument/2006/relationships/image" Target="../media/image176.png"/><Relationship Id="rId5" Type="http://schemas.openxmlformats.org/officeDocument/2006/relationships/hyperlink" Target="http://www.statista.com/statistics/233725/development-of-amazon-web-services-revenue" TargetMode="External"/><Relationship Id="rId4" Type="http://schemas.openxmlformats.org/officeDocument/2006/relationships/slide" Target="slide169.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2.xml"/><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hyperlink" Target="http://www.statista.com/statistics/250520/forecast-of-amazon-web-services-revenue" TargetMode="External"/><Relationship Id="rId4" Type="http://schemas.openxmlformats.org/officeDocument/2006/relationships/slide" Target="slide16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86.xml"/><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Los_Angele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Snapchat"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wikipedia.org/wiki/Telecommuting" TargetMode="External"/><Relationship Id="rId7" Type="http://schemas.openxmlformats.org/officeDocument/2006/relationships/hyperlink" Target="https://www.shopify.com/balance"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en.wikipedia.org/wiki/Android_(operating_system)" TargetMode="External"/><Relationship Id="rId5" Type="http://schemas.openxmlformats.org/officeDocument/2006/relationships/hyperlink" Target="https://shop.app/" TargetMode="External"/><Relationship Id="rId4" Type="http://schemas.openxmlformats.org/officeDocument/2006/relationships/hyperlink" Target="https://en.wikipedia.org/wiki/Coronavirus_disease_2019"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hyperlink" Target="https://www.investopedia.com/terms/t/targetfirm.asp" TargetMode="Externa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E-Commerce Industry</a:t>
            </a:r>
            <a:endParaRPr/>
          </a:p>
        </p:txBody>
      </p:sp>
      <p:sp>
        <p:nvSpPr>
          <p:cNvPr id="164" name="Google Shape;164;p30"/>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1000"/>
              <a:t>Eunbee</a:t>
            </a:r>
            <a:endParaRPr sz="1000"/>
          </a:p>
          <a:p>
            <a:pPr marL="0" lvl="0" indent="0" algn="ctr" rtl="0">
              <a:spcBef>
                <a:spcPts val="0"/>
              </a:spcBef>
              <a:spcAft>
                <a:spcPts val="0"/>
              </a:spcAft>
              <a:buNone/>
            </a:pPr>
            <a:r>
              <a:rPr lang="en-GB" sz="1000"/>
              <a:t>Liam Friesen</a:t>
            </a:r>
            <a:endParaRPr sz="1000"/>
          </a:p>
          <a:p>
            <a:pPr marL="0" lvl="0" indent="0" algn="ctr" rtl="0">
              <a:spcBef>
                <a:spcPts val="0"/>
              </a:spcBef>
              <a:spcAft>
                <a:spcPts val="0"/>
              </a:spcAft>
              <a:buNone/>
            </a:pPr>
            <a:r>
              <a:rPr lang="en-GB" sz="1000"/>
              <a:t>Tyler Halverson</a:t>
            </a:r>
            <a:endParaRPr sz="1000"/>
          </a:p>
          <a:p>
            <a:pPr marL="0" lvl="0" indent="0" algn="ctr" rtl="0">
              <a:spcBef>
                <a:spcPts val="0"/>
              </a:spcBef>
              <a:spcAft>
                <a:spcPts val="0"/>
              </a:spcAft>
              <a:buNone/>
            </a:pPr>
            <a:r>
              <a:rPr lang="en-GB" sz="1000"/>
              <a:t>Vanessa</a:t>
            </a:r>
            <a:endParaRPr sz="1000"/>
          </a:p>
        </p:txBody>
      </p:sp>
      <p:pic>
        <p:nvPicPr>
          <p:cNvPr id="165" name="Google Shape;165;p30"/>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9"/>
          <p:cNvPicPr preferRelativeResize="0"/>
          <p:nvPr/>
        </p:nvPicPr>
        <p:blipFill>
          <a:blip r:embed="rId3">
            <a:alphaModFix/>
          </a:blip>
          <a:stretch>
            <a:fillRect/>
          </a:stretch>
        </p:blipFill>
        <p:spPr>
          <a:xfrm>
            <a:off x="0" y="0"/>
            <a:ext cx="9143999" cy="50399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Company Overview</a:t>
            </a:r>
            <a:endParaRPr/>
          </a:p>
        </p:txBody>
      </p:sp>
      <p:sp>
        <p:nvSpPr>
          <p:cNvPr id="882" name="Google Shape;882;p1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 American e-commerce company that sells furniture and home-goods</a:t>
            </a:r>
            <a:endParaRPr b="1"/>
          </a:p>
          <a:p>
            <a:pPr marL="0" lvl="0" indent="0" algn="l" rtl="0">
              <a:spcBef>
                <a:spcPts val="1600"/>
              </a:spcBef>
              <a:spcAft>
                <a:spcPts val="0"/>
              </a:spcAft>
              <a:buNone/>
            </a:pPr>
            <a:r>
              <a:rPr lang="en-GB" b="1"/>
              <a:t>Founded:</a:t>
            </a:r>
            <a:r>
              <a:rPr lang="en-GB"/>
              <a:t> August 2002 in Boston Massachusetts, US</a:t>
            </a:r>
            <a:endParaRPr/>
          </a:p>
          <a:p>
            <a:pPr marL="0" lvl="0" indent="0" algn="l" rtl="0">
              <a:spcBef>
                <a:spcPts val="1600"/>
              </a:spcBef>
              <a:spcAft>
                <a:spcPts val="0"/>
              </a:spcAft>
              <a:buNone/>
            </a:pPr>
            <a:r>
              <a:rPr lang="en-GB" b="1"/>
              <a:t>Founders:</a:t>
            </a:r>
            <a:r>
              <a:rPr lang="en-GB"/>
              <a:t> Niraj Shah and Steve Conine</a:t>
            </a:r>
            <a:endParaRPr/>
          </a:p>
          <a:p>
            <a:pPr marL="0" lvl="0" indent="0" algn="l" rtl="0">
              <a:spcBef>
                <a:spcPts val="1600"/>
              </a:spcBef>
              <a:spcAft>
                <a:spcPts val="0"/>
              </a:spcAft>
              <a:buNone/>
            </a:pPr>
            <a:r>
              <a:rPr lang="en-GB" b="1"/>
              <a:t>Headquarters:</a:t>
            </a:r>
            <a:r>
              <a:rPr lang="en-GB"/>
              <a:t> Boston, Massachusetts</a:t>
            </a:r>
            <a:endParaRPr/>
          </a:p>
          <a:p>
            <a:pPr marL="0" lvl="0" indent="0" algn="l" rtl="0">
              <a:spcBef>
                <a:spcPts val="1600"/>
              </a:spcBef>
              <a:spcAft>
                <a:spcPts val="0"/>
              </a:spcAft>
              <a:buNone/>
            </a:pPr>
            <a:r>
              <a:rPr lang="en-GB" b="1"/>
              <a:t>IPO:</a:t>
            </a:r>
            <a:r>
              <a:rPr lang="en-GB"/>
              <a:t> October 2, 2014 </a:t>
            </a:r>
            <a:endParaRPr/>
          </a:p>
          <a:p>
            <a:pPr marL="0" lvl="0" indent="0" algn="l" rtl="0">
              <a:spcBef>
                <a:spcPts val="1600"/>
              </a:spcBef>
              <a:spcAft>
                <a:spcPts val="1600"/>
              </a:spcAft>
              <a:buNone/>
            </a:pPr>
            <a:r>
              <a:rPr lang="en-GB" b="1"/>
              <a:t>Employees:</a:t>
            </a:r>
            <a:r>
              <a:rPr lang="en-GB"/>
              <a:t> 16,700 (as of Sept 30, 2020)</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IPO</a:t>
            </a:r>
            <a:endParaRPr/>
          </a:p>
        </p:txBody>
      </p:sp>
      <p:pic>
        <p:nvPicPr>
          <p:cNvPr id="888" name="Google Shape;888;p130"/>
          <p:cNvPicPr preferRelativeResize="0"/>
          <p:nvPr/>
        </p:nvPicPr>
        <p:blipFill>
          <a:blip r:embed="rId3">
            <a:alphaModFix/>
          </a:blip>
          <a:stretch>
            <a:fillRect/>
          </a:stretch>
        </p:blipFill>
        <p:spPr>
          <a:xfrm>
            <a:off x="699500" y="1277500"/>
            <a:ext cx="7758724" cy="32011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Brands </a:t>
            </a:r>
            <a:endParaRPr/>
          </a:p>
        </p:txBody>
      </p:sp>
      <p:pic>
        <p:nvPicPr>
          <p:cNvPr id="894" name="Google Shape;894;p131"/>
          <p:cNvPicPr preferRelativeResize="0"/>
          <p:nvPr/>
        </p:nvPicPr>
        <p:blipFill>
          <a:blip r:embed="rId3">
            <a:alphaModFix/>
          </a:blip>
          <a:stretch>
            <a:fillRect/>
          </a:stretch>
        </p:blipFill>
        <p:spPr>
          <a:xfrm>
            <a:off x="0" y="1421025"/>
            <a:ext cx="9144001" cy="329644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32"/>
          <p:cNvSpPr txBox="1">
            <a:spLocks noGrp="1"/>
          </p:cNvSpPr>
          <p:nvPr>
            <p:ph type="title"/>
          </p:nvPr>
        </p:nvSpPr>
        <p:spPr>
          <a:xfrm>
            <a:off x="311700" y="2306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Company Strategy</a:t>
            </a:r>
            <a:endParaRPr/>
          </a:p>
        </p:txBody>
      </p:sp>
      <p:pic>
        <p:nvPicPr>
          <p:cNvPr id="900" name="Google Shape;900;p132"/>
          <p:cNvPicPr preferRelativeResize="0"/>
          <p:nvPr/>
        </p:nvPicPr>
        <p:blipFill>
          <a:blip r:embed="rId3">
            <a:alphaModFix/>
          </a:blip>
          <a:stretch>
            <a:fillRect/>
          </a:stretch>
        </p:blipFill>
        <p:spPr>
          <a:xfrm>
            <a:off x="1706063" y="1031900"/>
            <a:ext cx="5731876" cy="382125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3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Revenue Streams</a:t>
            </a:r>
            <a:endParaRPr/>
          </a:p>
        </p:txBody>
      </p:sp>
      <p:pic>
        <p:nvPicPr>
          <p:cNvPr id="906" name="Google Shape;906;p133"/>
          <p:cNvPicPr preferRelativeResize="0"/>
          <p:nvPr/>
        </p:nvPicPr>
        <p:blipFill>
          <a:blip r:embed="rId3">
            <a:alphaModFix/>
          </a:blip>
          <a:stretch>
            <a:fillRect/>
          </a:stretch>
        </p:blipFill>
        <p:spPr>
          <a:xfrm>
            <a:off x="152400" y="1871250"/>
            <a:ext cx="8839200" cy="123337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34"/>
          <p:cNvSpPr txBox="1">
            <a:spLocks noGrp="1"/>
          </p:cNvSpPr>
          <p:nvPr>
            <p:ph type="title"/>
          </p:nvPr>
        </p:nvSpPr>
        <p:spPr>
          <a:xfrm>
            <a:off x="311700" y="243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a:t>
            </a:r>
            <a:endParaRPr/>
          </a:p>
        </p:txBody>
      </p:sp>
      <p:sp>
        <p:nvSpPr>
          <p:cNvPr id="912" name="Google Shape;912;p134"/>
          <p:cNvSpPr txBox="1"/>
          <p:nvPr/>
        </p:nvSpPr>
        <p:spPr>
          <a:xfrm>
            <a:off x="453900" y="961950"/>
            <a:ext cx="82362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Lato"/>
                <a:ea typeface="Lato"/>
                <a:cs typeface="Lato"/>
                <a:sym typeface="Lato"/>
              </a:rPr>
              <a:t>Buyster</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Acquisition announced date: September 20, 2011</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Buyster is a Sydney-based Australian online retail company aimed to offer great value products and excellent customer service, and make your shopping experience easier, quicker, and hassle free</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p:txBody>
      </p:sp>
      <p:pic>
        <p:nvPicPr>
          <p:cNvPr id="913" name="Google Shape;913;p134"/>
          <p:cNvPicPr preferRelativeResize="0"/>
          <p:nvPr/>
        </p:nvPicPr>
        <p:blipFill>
          <a:blip r:embed="rId3">
            <a:alphaModFix/>
          </a:blip>
          <a:stretch>
            <a:fillRect/>
          </a:stretch>
        </p:blipFill>
        <p:spPr>
          <a:xfrm>
            <a:off x="2967025" y="3380388"/>
            <a:ext cx="3209925" cy="13430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35"/>
          <p:cNvSpPr txBox="1">
            <a:spLocks noGrp="1"/>
          </p:cNvSpPr>
          <p:nvPr>
            <p:ph type="title"/>
          </p:nvPr>
        </p:nvSpPr>
        <p:spPr>
          <a:xfrm>
            <a:off x="311700" y="243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a:t>
            </a:r>
            <a:endParaRPr/>
          </a:p>
        </p:txBody>
      </p:sp>
      <p:pic>
        <p:nvPicPr>
          <p:cNvPr id="919" name="Google Shape;919;p135"/>
          <p:cNvPicPr preferRelativeResize="0"/>
          <p:nvPr/>
        </p:nvPicPr>
        <p:blipFill>
          <a:blip r:embed="rId3">
            <a:alphaModFix/>
          </a:blip>
          <a:stretch>
            <a:fillRect/>
          </a:stretch>
        </p:blipFill>
        <p:spPr>
          <a:xfrm>
            <a:off x="2673888" y="3293200"/>
            <a:ext cx="4092225" cy="1592500"/>
          </a:xfrm>
          <a:prstGeom prst="rect">
            <a:avLst/>
          </a:prstGeom>
          <a:noFill/>
          <a:ln>
            <a:noFill/>
          </a:ln>
        </p:spPr>
      </p:pic>
      <p:sp>
        <p:nvSpPr>
          <p:cNvPr id="920" name="Google Shape;920;p135"/>
          <p:cNvSpPr txBox="1"/>
          <p:nvPr/>
        </p:nvSpPr>
        <p:spPr>
          <a:xfrm>
            <a:off x="453900" y="961950"/>
            <a:ext cx="82362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Lato"/>
                <a:ea typeface="Lato"/>
                <a:cs typeface="Lato"/>
                <a:sym typeface="Lato"/>
              </a:rPr>
              <a:t>DwellStudio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Acquisition announced date: Aug 2, 2013</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DwellStudio is a New York City-based design house and retailer focused on modern home and family furnishings. </a:t>
            </a:r>
            <a:endParaRPr sz="2000">
              <a:latin typeface="Lato"/>
              <a:ea typeface="Lato"/>
              <a:cs typeface="Lato"/>
              <a:sym typeface="Lato"/>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6"/>
          <p:cNvSpPr txBox="1">
            <a:spLocks noGrp="1"/>
          </p:cNvSpPr>
          <p:nvPr>
            <p:ph type="title"/>
          </p:nvPr>
        </p:nvSpPr>
        <p:spPr>
          <a:xfrm>
            <a:off x="311700" y="243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a:t>
            </a:r>
            <a:endParaRPr/>
          </a:p>
        </p:txBody>
      </p:sp>
      <p:sp>
        <p:nvSpPr>
          <p:cNvPr id="926" name="Google Shape;926;p136"/>
          <p:cNvSpPr txBox="1"/>
          <p:nvPr/>
        </p:nvSpPr>
        <p:spPr>
          <a:xfrm>
            <a:off x="453900" y="776925"/>
            <a:ext cx="82362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Lato"/>
                <a:ea typeface="Lato"/>
                <a:cs typeface="Lato"/>
                <a:sym typeface="Lato"/>
              </a:rPr>
              <a:t>CustomMade</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Acquisition announced date: May 21, 2015</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CustomMade is an online marketplace connecting Buyers who want one-of-a-kind creations with professional and passionate Makers of those goods. Born in 1996 with the vision to help people find the unique gifts, objects and goods they cannot find through traditional retail channels.</a:t>
            </a:r>
            <a:endParaRPr sz="2000">
              <a:latin typeface="Lato"/>
              <a:ea typeface="Lato"/>
              <a:cs typeface="Lato"/>
              <a:sym typeface="Lato"/>
            </a:endParaRPr>
          </a:p>
        </p:txBody>
      </p:sp>
      <p:pic>
        <p:nvPicPr>
          <p:cNvPr id="927" name="Google Shape;927;p136"/>
          <p:cNvPicPr preferRelativeResize="0"/>
          <p:nvPr/>
        </p:nvPicPr>
        <p:blipFill>
          <a:blip r:embed="rId3">
            <a:alphaModFix/>
          </a:blip>
          <a:stretch>
            <a:fillRect/>
          </a:stretch>
        </p:blipFill>
        <p:spPr>
          <a:xfrm>
            <a:off x="2209800" y="3965025"/>
            <a:ext cx="4724400" cy="8001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37"/>
          <p:cNvSpPr txBox="1">
            <a:spLocks noGrp="1"/>
          </p:cNvSpPr>
          <p:nvPr>
            <p:ph type="title"/>
          </p:nvPr>
        </p:nvSpPr>
        <p:spPr>
          <a:xfrm>
            <a:off x="311700" y="243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a:t>
            </a:r>
            <a:endParaRPr/>
          </a:p>
        </p:txBody>
      </p:sp>
      <p:sp>
        <p:nvSpPr>
          <p:cNvPr id="933" name="Google Shape;933;p137"/>
          <p:cNvSpPr txBox="1"/>
          <p:nvPr/>
        </p:nvSpPr>
        <p:spPr>
          <a:xfrm>
            <a:off x="453900" y="869425"/>
            <a:ext cx="82362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Lato"/>
                <a:ea typeface="Lato"/>
                <a:cs typeface="Lato"/>
                <a:sym typeface="Lato"/>
              </a:rPr>
              <a:t>TrumpIt</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Acquisition announced date: August 30, 2016</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GB" sz="2000">
                <a:latin typeface="Lato"/>
                <a:ea typeface="Lato"/>
                <a:cs typeface="Lato"/>
                <a:sym typeface="Lato"/>
              </a:rPr>
              <a:t>“Trumpit is conversations with PHOTOS! Trumpit is the only Augmented Reality app that allows you to REACT to photos your friends send YOU!”</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p:txBody>
      </p:sp>
      <p:pic>
        <p:nvPicPr>
          <p:cNvPr id="934" name="Google Shape;934;p137"/>
          <p:cNvPicPr preferRelativeResize="0"/>
          <p:nvPr/>
        </p:nvPicPr>
        <p:blipFill>
          <a:blip r:embed="rId3">
            <a:alphaModFix/>
          </a:blip>
          <a:stretch>
            <a:fillRect/>
          </a:stretch>
        </p:blipFill>
        <p:spPr>
          <a:xfrm>
            <a:off x="2526300" y="2982513"/>
            <a:ext cx="3943350" cy="19907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3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Subsidiaries</a:t>
            </a:r>
            <a:endParaRPr/>
          </a:p>
        </p:txBody>
      </p:sp>
      <p:pic>
        <p:nvPicPr>
          <p:cNvPr id="940" name="Google Shape;940;p138"/>
          <p:cNvPicPr preferRelativeResize="0"/>
          <p:nvPr/>
        </p:nvPicPr>
        <p:blipFill>
          <a:blip r:embed="rId3">
            <a:alphaModFix/>
          </a:blip>
          <a:stretch>
            <a:fillRect/>
          </a:stretch>
        </p:blipFill>
        <p:spPr>
          <a:xfrm>
            <a:off x="152400" y="1169850"/>
            <a:ext cx="8839199" cy="34319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Examples of E-Commerce you didn’t know...</a:t>
            </a:r>
            <a:endParaRPr/>
          </a:p>
        </p:txBody>
      </p:sp>
      <p:sp>
        <p:nvSpPr>
          <p:cNvPr id="235" name="Google Shape;235;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000000"/>
                </a:solidFill>
              </a:rPr>
              <a:t>When you think of e-commerce you think of: Amazon, and that’s about it.</a:t>
            </a:r>
            <a:endParaRPr>
              <a:solidFill>
                <a:srgbClr val="000000"/>
              </a:solidFill>
            </a:endParaRPr>
          </a:p>
        </p:txBody>
      </p:sp>
      <p:pic>
        <p:nvPicPr>
          <p:cNvPr id="236" name="Google Shape;236;p40"/>
          <p:cNvPicPr preferRelativeResize="0"/>
          <p:nvPr/>
        </p:nvPicPr>
        <p:blipFill>
          <a:blip r:embed="rId3">
            <a:alphaModFix/>
          </a:blip>
          <a:stretch>
            <a:fillRect/>
          </a:stretch>
        </p:blipFill>
        <p:spPr>
          <a:xfrm>
            <a:off x="413425" y="3327250"/>
            <a:ext cx="2363853" cy="1329674"/>
          </a:xfrm>
          <a:prstGeom prst="rect">
            <a:avLst/>
          </a:prstGeom>
          <a:noFill/>
          <a:ln>
            <a:noFill/>
          </a:ln>
        </p:spPr>
      </p:pic>
      <p:pic>
        <p:nvPicPr>
          <p:cNvPr id="237" name="Google Shape;237;p40"/>
          <p:cNvPicPr preferRelativeResize="0"/>
          <p:nvPr/>
        </p:nvPicPr>
        <p:blipFill>
          <a:blip r:embed="rId4">
            <a:alphaModFix/>
          </a:blip>
          <a:stretch>
            <a:fillRect/>
          </a:stretch>
        </p:blipFill>
        <p:spPr>
          <a:xfrm>
            <a:off x="6194375" y="1733850"/>
            <a:ext cx="2493336" cy="1209250"/>
          </a:xfrm>
          <a:prstGeom prst="rect">
            <a:avLst/>
          </a:prstGeom>
          <a:noFill/>
          <a:ln>
            <a:noFill/>
          </a:ln>
        </p:spPr>
      </p:pic>
      <p:pic>
        <p:nvPicPr>
          <p:cNvPr id="238" name="Google Shape;238;p40"/>
          <p:cNvPicPr preferRelativeResize="0"/>
          <p:nvPr/>
        </p:nvPicPr>
        <p:blipFill>
          <a:blip r:embed="rId5">
            <a:alphaModFix/>
          </a:blip>
          <a:stretch>
            <a:fillRect/>
          </a:stretch>
        </p:blipFill>
        <p:spPr>
          <a:xfrm>
            <a:off x="3287973" y="3269150"/>
            <a:ext cx="2568077" cy="1445875"/>
          </a:xfrm>
          <a:prstGeom prst="rect">
            <a:avLst/>
          </a:prstGeom>
          <a:noFill/>
          <a:ln>
            <a:noFill/>
          </a:ln>
        </p:spPr>
      </p:pic>
      <p:pic>
        <p:nvPicPr>
          <p:cNvPr id="239" name="Google Shape;239;p40"/>
          <p:cNvPicPr preferRelativeResize="0"/>
          <p:nvPr/>
        </p:nvPicPr>
        <p:blipFill>
          <a:blip r:embed="rId6">
            <a:alphaModFix/>
          </a:blip>
          <a:stretch>
            <a:fillRect/>
          </a:stretch>
        </p:blipFill>
        <p:spPr>
          <a:xfrm>
            <a:off x="6838275" y="3226484"/>
            <a:ext cx="1531200" cy="1531200"/>
          </a:xfrm>
          <a:prstGeom prst="rect">
            <a:avLst/>
          </a:prstGeom>
          <a:noFill/>
          <a:ln>
            <a:noFill/>
          </a:ln>
        </p:spPr>
      </p:pic>
      <p:pic>
        <p:nvPicPr>
          <p:cNvPr id="240" name="Google Shape;240;p40"/>
          <p:cNvPicPr preferRelativeResize="0"/>
          <p:nvPr/>
        </p:nvPicPr>
        <p:blipFill>
          <a:blip r:embed="rId7">
            <a:alphaModFix/>
          </a:blip>
          <a:stretch>
            <a:fillRect/>
          </a:stretch>
        </p:blipFill>
        <p:spPr>
          <a:xfrm>
            <a:off x="413425" y="1572610"/>
            <a:ext cx="2777249" cy="1565819"/>
          </a:xfrm>
          <a:prstGeom prst="rect">
            <a:avLst/>
          </a:prstGeom>
          <a:noFill/>
          <a:ln>
            <a:noFill/>
          </a:ln>
        </p:spPr>
      </p:pic>
      <p:pic>
        <p:nvPicPr>
          <p:cNvPr id="241" name="Google Shape;241;p40"/>
          <p:cNvPicPr preferRelativeResize="0"/>
          <p:nvPr/>
        </p:nvPicPr>
        <p:blipFill>
          <a:blip r:embed="rId8">
            <a:alphaModFix/>
          </a:blip>
          <a:stretch>
            <a:fillRect/>
          </a:stretch>
        </p:blipFill>
        <p:spPr>
          <a:xfrm>
            <a:off x="3845710" y="1491660"/>
            <a:ext cx="1693625" cy="1693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9"/>
          <p:cNvSpPr txBox="1">
            <a:spLocks noGrp="1"/>
          </p:cNvSpPr>
          <p:nvPr>
            <p:ph type="title"/>
          </p:nvPr>
        </p:nvSpPr>
        <p:spPr>
          <a:xfrm>
            <a:off x="234925" y="158675"/>
            <a:ext cx="28539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Management</a:t>
            </a:r>
            <a:endParaRPr/>
          </a:p>
        </p:txBody>
      </p:sp>
      <p:pic>
        <p:nvPicPr>
          <p:cNvPr id="946" name="Google Shape;946;p139"/>
          <p:cNvPicPr preferRelativeResize="0"/>
          <p:nvPr/>
        </p:nvPicPr>
        <p:blipFill>
          <a:blip r:embed="rId3">
            <a:alphaModFix/>
          </a:blip>
          <a:stretch>
            <a:fillRect/>
          </a:stretch>
        </p:blipFill>
        <p:spPr>
          <a:xfrm>
            <a:off x="1637890" y="1017450"/>
            <a:ext cx="5868225" cy="39121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4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CEO, Co-Chairman, and Co-Founder</a:t>
            </a:r>
            <a:endParaRPr/>
          </a:p>
        </p:txBody>
      </p:sp>
      <p:sp>
        <p:nvSpPr>
          <p:cNvPr id="952" name="Google Shape;952;p1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Niraj Shah</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Co-founded the company with Steve Conine in 2002.</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CEO and co-founder of Simplify Mobile.</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Entrepreneur-in-Residence at Greylock Partners.</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COO and a member of the Board of iXL, CEO and co-founder of Spinners.</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Included in Fortune Magazine's 40 Under 40.</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Won the Ernst and Young's Entrepreneur of the Year award.</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Serves on the board of Massachusetts Competitive Partnership, the Greater Boston Chamber of Commerce, and the Federal Reserve Bank of Boston.</a:t>
            </a:r>
            <a:endParaRPr sz="14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400">
                <a:solidFill>
                  <a:srgbClr val="B71E42"/>
                </a:solidFill>
                <a:latin typeface="Arial"/>
                <a:ea typeface="Arial"/>
                <a:cs typeface="Arial"/>
                <a:sym typeface="Arial"/>
              </a:rPr>
              <a:t>•</a:t>
            </a:r>
            <a:r>
              <a:rPr lang="en-GB" sz="1400">
                <a:solidFill>
                  <a:srgbClr val="000000"/>
                </a:solidFill>
                <a:latin typeface="Arial"/>
                <a:ea typeface="Arial"/>
                <a:cs typeface="Arial"/>
                <a:sym typeface="Arial"/>
              </a:rPr>
              <a:t>Holds a B.S. in engineering from Cornell University.</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sz="1400"/>
          </a:p>
        </p:txBody>
      </p:sp>
      <p:pic>
        <p:nvPicPr>
          <p:cNvPr id="953" name="Google Shape;953;p140"/>
          <p:cNvPicPr preferRelativeResize="0"/>
          <p:nvPr/>
        </p:nvPicPr>
        <p:blipFill>
          <a:blip r:embed="rId3">
            <a:alphaModFix/>
          </a:blip>
          <a:stretch>
            <a:fillRect/>
          </a:stretch>
        </p:blipFill>
        <p:spPr>
          <a:xfrm>
            <a:off x="6536425" y="1152475"/>
            <a:ext cx="2402575" cy="24025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4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Co-Chairman and Co-Founder</a:t>
            </a:r>
            <a:endParaRPr/>
          </a:p>
        </p:txBody>
      </p:sp>
      <p:sp>
        <p:nvSpPr>
          <p:cNvPr id="959" name="Google Shape;959;p141"/>
          <p:cNvSpPr txBox="1">
            <a:spLocks noGrp="1"/>
          </p:cNvSpPr>
          <p:nvPr>
            <p:ph type="body" idx="1"/>
          </p:nvPr>
        </p:nvSpPr>
        <p:spPr>
          <a:xfrm>
            <a:off x="311700" y="1152475"/>
            <a:ext cx="55284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Steve Conine</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Co-founder and co-chairman of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Co-founded Spinners Incorporated.</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Chief operating officer for the London office of iXL.</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Founder, chief technology officer and board member of Simplify Mobile.</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Member of the Board of Directors at CarGurus.</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Holds a B.S. from Cornell University.</a:t>
            </a:r>
            <a:endParaRPr sz="1600">
              <a:solidFill>
                <a:srgbClr val="000000"/>
              </a:solidFill>
              <a:latin typeface="Arial"/>
              <a:ea typeface="Arial"/>
              <a:cs typeface="Arial"/>
              <a:sym typeface="Arial"/>
            </a:endParaRPr>
          </a:p>
          <a:p>
            <a:pPr marL="0" lvl="0" indent="0" algn="l" rtl="0">
              <a:spcBef>
                <a:spcPts val="0"/>
              </a:spcBef>
              <a:spcAft>
                <a:spcPts val="1600"/>
              </a:spcAft>
              <a:buNone/>
            </a:pPr>
            <a:endParaRPr sz="1600"/>
          </a:p>
        </p:txBody>
      </p:sp>
      <p:pic>
        <p:nvPicPr>
          <p:cNvPr id="960" name="Google Shape;960;p141"/>
          <p:cNvPicPr preferRelativeResize="0"/>
          <p:nvPr/>
        </p:nvPicPr>
        <p:blipFill>
          <a:blip r:embed="rId3">
            <a:alphaModFix/>
          </a:blip>
          <a:stretch>
            <a:fillRect/>
          </a:stretch>
        </p:blipFill>
        <p:spPr>
          <a:xfrm>
            <a:off x="5840100" y="1276050"/>
            <a:ext cx="2591400" cy="2591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4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Chief Financial Officer</a:t>
            </a:r>
            <a:endParaRPr/>
          </a:p>
        </p:txBody>
      </p:sp>
      <p:sp>
        <p:nvSpPr>
          <p:cNvPr id="966" name="Google Shape;966;p142"/>
          <p:cNvSpPr txBox="1">
            <a:spLocks noGrp="1"/>
          </p:cNvSpPr>
          <p:nvPr>
            <p:ph type="body" idx="1"/>
          </p:nvPr>
        </p:nvSpPr>
        <p:spPr>
          <a:xfrm>
            <a:off x="311700" y="1152475"/>
            <a:ext cx="57498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1700">
                <a:solidFill>
                  <a:srgbClr val="B71E42"/>
                </a:solidFill>
                <a:latin typeface="Arial"/>
                <a:ea typeface="Arial"/>
                <a:cs typeface="Arial"/>
                <a:sym typeface="Arial"/>
              </a:rPr>
              <a:t>•</a:t>
            </a:r>
            <a:r>
              <a:rPr lang="en-GB" sz="1700">
                <a:solidFill>
                  <a:srgbClr val="000000"/>
                </a:solidFill>
                <a:latin typeface="Arial"/>
                <a:ea typeface="Arial"/>
                <a:cs typeface="Arial"/>
                <a:sym typeface="Arial"/>
              </a:rPr>
              <a:t>Michael Fleisher</a:t>
            </a:r>
            <a:endParaRPr sz="17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Chief Financial Officer of Wayfair.</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Trustee and Vice Chair of the Chewonki Foundation.</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Vice Chairman, Strategy and Operations of Warner Music Group’s.</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Executive Vice President and Chief Financial Officer of  WMG.</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Chairman and CEO of Gartner, Inc.</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On the board of Squarespace, Inc.</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As an associate at Bain Capital.</a:t>
            </a:r>
            <a:endParaRPr sz="15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500">
                <a:solidFill>
                  <a:srgbClr val="B71E42"/>
                </a:solidFill>
                <a:latin typeface="Arial"/>
                <a:ea typeface="Arial"/>
                <a:cs typeface="Arial"/>
                <a:sym typeface="Arial"/>
              </a:rPr>
              <a:t>•</a:t>
            </a:r>
            <a:r>
              <a:rPr lang="en-GB" sz="1500">
                <a:solidFill>
                  <a:srgbClr val="000000"/>
                </a:solidFill>
                <a:latin typeface="Arial"/>
                <a:ea typeface="Arial"/>
                <a:cs typeface="Arial"/>
                <a:sym typeface="Arial"/>
              </a:rPr>
              <a:t>Holds a bachelor's degree in economics from the Wharton School of Business.</a:t>
            </a:r>
            <a:endParaRPr sz="1500">
              <a:solidFill>
                <a:srgbClr val="000000"/>
              </a:solidFill>
              <a:latin typeface="Arial"/>
              <a:ea typeface="Arial"/>
              <a:cs typeface="Arial"/>
              <a:sym typeface="Arial"/>
            </a:endParaRPr>
          </a:p>
          <a:p>
            <a:pPr marL="0" lvl="0" indent="0" algn="l" rtl="0">
              <a:spcBef>
                <a:spcPts val="0"/>
              </a:spcBef>
              <a:spcAft>
                <a:spcPts val="1600"/>
              </a:spcAft>
              <a:buNone/>
            </a:pPr>
            <a:endParaRPr sz="1500"/>
          </a:p>
        </p:txBody>
      </p:sp>
      <p:pic>
        <p:nvPicPr>
          <p:cNvPr id="967" name="Google Shape;967;p142"/>
          <p:cNvPicPr preferRelativeResize="0"/>
          <p:nvPr/>
        </p:nvPicPr>
        <p:blipFill>
          <a:blip r:embed="rId3">
            <a:alphaModFix/>
          </a:blip>
          <a:stretch>
            <a:fillRect/>
          </a:stretch>
        </p:blipFill>
        <p:spPr>
          <a:xfrm>
            <a:off x="6061500" y="1438900"/>
            <a:ext cx="2618400" cy="26184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4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Chief Global Supply Chain Officer</a:t>
            </a:r>
            <a:endParaRPr/>
          </a:p>
        </p:txBody>
      </p:sp>
      <p:sp>
        <p:nvSpPr>
          <p:cNvPr id="973" name="Google Shape;973;p1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Allan Lyall</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Global Vice President of Fulfillment at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Customer Fulfilment Director of Tesco.</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Vice President of European Operations of Amazon,</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Senior operations logistics of Apple.</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Director of European Fulfilment for Apple Computers.</a:t>
            </a:r>
            <a:endParaRPr sz="1600">
              <a:solidFill>
                <a:srgbClr val="000000"/>
              </a:solidFill>
              <a:latin typeface="Arial"/>
              <a:ea typeface="Arial"/>
              <a:cs typeface="Arial"/>
              <a:sym typeface="Arial"/>
            </a:endParaRPr>
          </a:p>
          <a:p>
            <a:pPr marL="0" lvl="0" indent="0" algn="l" rtl="0">
              <a:spcBef>
                <a:spcPts val="0"/>
              </a:spcBef>
              <a:spcAft>
                <a:spcPts val="1600"/>
              </a:spcAft>
              <a:buNone/>
            </a:pPr>
            <a:endParaRPr sz="1600"/>
          </a:p>
        </p:txBody>
      </p:sp>
      <p:pic>
        <p:nvPicPr>
          <p:cNvPr id="974" name="Google Shape;974;p143"/>
          <p:cNvPicPr preferRelativeResize="0"/>
          <p:nvPr/>
        </p:nvPicPr>
        <p:blipFill>
          <a:blip r:embed="rId3">
            <a:alphaModFix/>
          </a:blip>
          <a:stretch>
            <a:fillRect/>
          </a:stretch>
        </p:blipFill>
        <p:spPr>
          <a:xfrm>
            <a:off x="5769967" y="1152475"/>
            <a:ext cx="2809283" cy="30162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4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Chief Product and Marketing Officer</a:t>
            </a:r>
            <a:endParaRPr/>
          </a:p>
        </p:txBody>
      </p:sp>
      <p:sp>
        <p:nvSpPr>
          <p:cNvPr id="980" name="Google Shape;980;p144"/>
          <p:cNvSpPr txBox="1">
            <a:spLocks noGrp="1"/>
          </p:cNvSpPr>
          <p:nvPr>
            <p:ph type="body" idx="1"/>
          </p:nvPr>
        </p:nvSpPr>
        <p:spPr>
          <a:xfrm>
            <a:off x="311700" y="1152475"/>
            <a:ext cx="49902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Ed Macri</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Chief Product and Marketing Officer of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Marketing positions at IBM-Emptoris.</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Holds a B.A. from Dartmouth College and M.B.A. from MIT Sloan School of Management</a:t>
            </a:r>
            <a:endParaRPr sz="1600">
              <a:solidFill>
                <a:srgbClr val="000000"/>
              </a:solidFill>
              <a:latin typeface="Arial"/>
              <a:ea typeface="Arial"/>
              <a:cs typeface="Arial"/>
              <a:sym typeface="Arial"/>
            </a:endParaRPr>
          </a:p>
          <a:p>
            <a:pPr marL="0" lvl="0" indent="0" algn="l" rtl="0">
              <a:spcBef>
                <a:spcPts val="0"/>
              </a:spcBef>
              <a:spcAft>
                <a:spcPts val="1600"/>
              </a:spcAft>
              <a:buNone/>
            </a:pPr>
            <a:endParaRPr sz="1400"/>
          </a:p>
        </p:txBody>
      </p:sp>
      <p:pic>
        <p:nvPicPr>
          <p:cNvPr id="981" name="Google Shape;981;p144"/>
          <p:cNvPicPr preferRelativeResize="0"/>
          <p:nvPr/>
        </p:nvPicPr>
        <p:blipFill>
          <a:blip r:embed="rId3">
            <a:alphaModFix/>
          </a:blip>
          <a:stretch>
            <a:fillRect/>
          </a:stretch>
        </p:blipFill>
        <p:spPr>
          <a:xfrm>
            <a:off x="5454300" y="1169850"/>
            <a:ext cx="2756075" cy="27560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4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Interim Chief Technology Officer</a:t>
            </a:r>
            <a:endParaRPr/>
          </a:p>
        </p:txBody>
      </p:sp>
      <p:sp>
        <p:nvSpPr>
          <p:cNvPr id="987" name="Google Shape;987;p145"/>
          <p:cNvSpPr txBox="1">
            <a:spLocks noGrp="1"/>
          </p:cNvSpPr>
          <p:nvPr>
            <p:ph type="body" idx="1"/>
          </p:nvPr>
        </p:nvSpPr>
        <p:spPr>
          <a:xfrm>
            <a:off x="311700" y="1152475"/>
            <a:ext cx="52119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Jim Miller</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Member of board of directors of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Interim Chief Technology Officer of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Strategic Advisor of AREVO Inc.</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Chief Executive Officer of AREVO.</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Vice President of Worldwide Operations at Google Inc.</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Executive Vice President of Sanmina-SCI Corporation</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Holds B.S. from Purdue University, an M.S. from MIT and an MBA from the Sloan School of Management at MIT.</a:t>
            </a:r>
            <a:endParaRPr sz="1600">
              <a:solidFill>
                <a:srgbClr val="000000"/>
              </a:solidFill>
              <a:latin typeface="Arial"/>
              <a:ea typeface="Arial"/>
              <a:cs typeface="Arial"/>
              <a:sym typeface="Arial"/>
            </a:endParaRPr>
          </a:p>
          <a:p>
            <a:pPr marL="0" lvl="0" indent="0" algn="l" rtl="0">
              <a:spcBef>
                <a:spcPts val="0"/>
              </a:spcBef>
              <a:spcAft>
                <a:spcPts val="1600"/>
              </a:spcAft>
              <a:buNone/>
            </a:pPr>
            <a:endParaRPr sz="1600"/>
          </a:p>
        </p:txBody>
      </p:sp>
      <p:pic>
        <p:nvPicPr>
          <p:cNvPr id="988" name="Google Shape;988;p145"/>
          <p:cNvPicPr preferRelativeResize="0"/>
          <p:nvPr/>
        </p:nvPicPr>
        <p:blipFill>
          <a:blip r:embed="rId3">
            <a:alphaModFix/>
          </a:blip>
          <a:stretch>
            <a:fillRect/>
          </a:stretch>
        </p:blipFill>
        <p:spPr>
          <a:xfrm>
            <a:off x="5755150" y="1366899"/>
            <a:ext cx="2733125" cy="27331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4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Chief Merchandising Officer</a:t>
            </a:r>
            <a:endParaRPr/>
          </a:p>
        </p:txBody>
      </p:sp>
      <p:sp>
        <p:nvSpPr>
          <p:cNvPr id="994" name="Google Shape;994;p146"/>
          <p:cNvSpPr txBox="1">
            <a:spLocks noGrp="1"/>
          </p:cNvSpPr>
          <p:nvPr>
            <p:ph type="body" idx="1"/>
          </p:nvPr>
        </p:nvSpPr>
        <p:spPr>
          <a:xfrm>
            <a:off x="311700" y="1152475"/>
            <a:ext cx="53859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Steve Oblak</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Chief Merchandising Officer of  Wayfair.</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Member of the management team of River West Brands,</a:t>
            </a:r>
            <a:endParaRPr sz="16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600">
                <a:solidFill>
                  <a:srgbClr val="B71E42"/>
                </a:solidFill>
                <a:latin typeface="Arial"/>
                <a:ea typeface="Arial"/>
                <a:cs typeface="Arial"/>
                <a:sym typeface="Arial"/>
              </a:rPr>
              <a:t>•</a:t>
            </a:r>
            <a:r>
              <a:rPr lang="en-GB" sz="1600">
                <a:solidFill>
                  <a:srgbClr val="000000"/>
                </a:solidFill>
                <a:latin typeface="Arial"/>
                <a:ea typeface="Arial"/>
                <a:cs typeface="Arial"/>
                <a:sym typeface="Arial"/>
              </a:rPr>
              <a:t>Senior Director at FutureBrand Worldwide.</a:t>
            </a:r>
            <a:endParaRPr sz="1600">
              <a:solidFill>
                <a:srgbClr val="000000"/>
              </a:solidFill>
              <a:latin typeface="Arial"/>
              <a:ea typeface="Arial"/>
              <a:cs typeface="Arial"/>
              <a:sym typeface="Arial"/>
            </a:endParaRPr>
          </a:p>
          <a:p>
            <a:pPr marL="0" lvl="0" indent="0" algn="l" rtl="0">
              <a:spcBef>
                <a:spcPts val="0"/>
              </a:spcBef>
              <a:spcAft>
                <a:spcPts val="1600"/>
              </a:spcAft>
              <a:buNone/>
            </a:pPr>
            <a:r>
              <a:rPr lang="en-GB" sz="1600">
                <a:solidFill>
                  <a:srgbClr val="000000"/>
                </a:solidFill>
                <a:latin typeface="Arial"/>
                <a:ea typeface="Arial"/>
                <a:cs typeface="Arial"/>
                <a:sym typeface="Arial"/>
              </a:rPr>
              <a:t>Holds B.A. from Hamilton College and an M.B.A. from Northwestern University.</a:t>
            </a:r>
            <a:endParaRPr sz="1600"/>
          </a:p>
        </p:txBody>
      </p:sp>
      <p:pic>
        <p:nvPicPr>
          <p:cNvPr id="995" name="Google Shape;995;p146"/>
          <p:cNvPicPr preferRelativeResize="0"/>
          <p:nvPr/>
        </p:nvPicPr>
        <p:blipFill>
          <a:blip r:embed="rId3">
            <a:alphaModFix/>
          </a:blip>
          <a:stretch>
            <a:fillRect/>
          </a:stretch>
        </p:blipFill>
        <p:spPr>
          <a:xfrm>
            <a:off x="5850000" y="1169850"/>
            <a:ext cx="2740250" cy="27402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4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Chief Operating Officer</a:t>
            </a:r>
            <a:endParaRPr/>
          </a:p>
        </p:txBody>
      </p:sp>
      <p:sp>
        <p:nvSpPr>
          <p:cNvPr id="1001" name="Google Shape;1001;p147"/>
          <p:cNvSpPr txBox="1">
            <a:spLocks noGrp="1"/>
          </p:cNvSpPr>
          <p:nvPr>
            <p:ph type="body" idx="1"/>
          </p:nvPr>
        </p:nvSpPr>
        <p:spPr>
          <a:xfrm>
            <a:off x="311700" y="1152475"/>
            <a:ext cx="52434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2000">
                <a:solidFill>
                  <a:srgbClr val="B71E42"/>
                </a:solidFill>
                <a:latin typeface="Arial"/>
                <a:ea typeface="Arial"/>
                <a:cs typeface="Arial"/>
                <a:sym typeface="Arial"/>
              </a:rPr>
              <a:t>•</a:t>
            </a:r>
            <a:r>
              <a:rPr lang="en-GB" sz="2000">
                <a:solidFill>
                  <a:srgbClr val="000000"/>
                </a:solidFill>
                <a:latin typeface="Arial"/>
                <a:ea typeface="Arial"/>
                <a:cs typeface="Arial"/>
                <a:sym typeface="Arial"/>
              </a:rPr>
              <a:t>Thomas Netzer</a:t>
            </a:r>
            <a:endParaRPr sz="20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Chief Operating Officer of Wayfair.</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Partner at McKinsey.</a:t>
            </a:r>
            <a:endParaRPr>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a:solidFill>
                  <a:srgbClr val="B71E42"/>
                </a:solidFill>
                <a:latin typeface="Arial"/>
                <a:ea typeface="Arial"/>
                <a:cs typeface="Arial"/>
                <a:sym typeface="Arial"/>
              </a:rPr>
              <a:t>•</a:t>
            </a:r>
            <a:r>
              <a:rPr lang="en-GB">
                <a:solidFill>
                  <a:srgbClr val="000000"/>
                </a:solidFill>
                <a:latin typeface="Arial"/>
                <a:ea typeface="Arial"/>
                <a:cs typeface="Arial"/>
                <a:sym typeface="Arial"/>
              </a:rPr>
              <a:t>Holds PhD in business and a diploma in business administration from the University of Cologne.</a:t>
            </a:r>
            <a:endParaRPr>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1002" name="Google Shape;1002;p147"/>
          <p:cNvPicPr preferRelativeResize="0"/>
          <p:nvPr/>
        </p:nvPicPr>
        <p:blipFill>
          <a:blip r:embed="rId3">
            <a:alphaModFix/>
          </a:blip>
          <a:stretch>
            <a:fillRect/>
          </a:stretch>
        </p:blipFill>
        <p:spPr>
          <a:xfrm>
            <a:off x="5707500" y="1169850"/>
            <a:ext cx="2787725" cy="2787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4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VP of Lifestyle Brands and Wayfair Canada</a:t>
            </a:r>
            <a:endParaRPr/>
          </a:p>
        </p:txBody>
      </p:sp>
      <p:sp>
        <p:nvSpPr>
          <p:cNvPr id="1008" name="Google Shape;1008;p148"/>
          <p:cNvSpPr txBox="1">
            <a:spLocks noGrp="1"/>
          </p:cNvSpPr>
          <p:nvPr>
            <p:ph type="body" idx="1"/>
          </p:nvPr>
        </p:nvSpPr>
        <p:spPr>
          <a:xfrm>
            <a:off x="311700" y="1152475"/>
            <a:ext cx="52752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1900">
                <a:solidFill>
                  <a:srgbClr val="B71E42"/>
                </a:solidFill>
                <a:latin typeface="Arial"/>
                <a:ea typeface="Arial"/>
                <a:cs typeface="Arial"/>
                <a:sym typeface="Arial"/>
              </a:rPr>
              <a:t>•</a:t>
            </a:r>
            <a:r>
              <a:rPr lang="en-GB" sz="1900">
                <a:solidFill>
                  <a:srgbClr val="000000"/>
                </a:solidFill>
                <a:latin typeface="Arial"/>
                <a:ea typeface="Arial"/>
                <a:cs typeface="Arial"/>
                <a:sym typeface="Arial"/>
              </a:rPr>
              <a:t>Paul Toms</a:t>
            </a:r>
            <a:endParaRPr sz="19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700">
                <a:solidFill>
                  <a:srgbClr val="B71E42"/>
                </a:solidFill>
                <a:latin typeface="Arial"/>
                <a:ea typeface="Arial"/>
                <a:cs typeface="Arial"/>
                <a:sym typeface="Arial"/>
              </a:rPr>
              <a:t>•</a:t>
            </a:r>
            <a:r>
              <a:rPr lang="en-GB" sz="1700">
                <a:solidFill>
                  <a:srgbClr val="000000"/>
                </a:solidFill>
                <a:latin typeface="Arial"/>
                <a:ea typeface="Arial"/>
                <a:cs typeface="Arial"/>
                <a:sym typeface="Arial"/>
              </a:rPr>
              <a:t>Vice President of Lifestyle Brands and Canada of Wayfair.</a:t>
            </a:r>
            <a:endParaRPr sz="17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700">
                <a:solidFill>
                  <a:srgbClr val="B71E42"/>
                </a:solidFill>
                <a:latin typeface="Arial"/>
                <a:ea typeface="Arial"/>
                <a:cs typeface="Arial"/>
                <a:sym typeface="Arial"/>
              </a:rPr>
              <a:t>•</a:t>
            </a:r>
            <a:r>
              <a:rPr lang="en-GB" sz="1700">
                <a:solidFill>
                  <a:srgbClr val="000000"/>
                </a:solidFill>
                <a:latin typeface="Arial"/>
                <a:ea typeface="Arial"/>
                <a:cs typeface="Arial"/>
                <a:sym typeface="Arial"/>
              </a:rPr>
              <a:t>General Manager of Joss &amp; Main.</a:t>
            </a:r>
            <a:endParaRPr sz="1700">
              <a:solidFill>
                <a:srgbClr val="000000"/>
              </a:solidFill>
              <a:latin typeface="Arial"/>
              <a:ea typeface="Arial"/>
              <a:cs typeface="Arial"/>
              <a:sym typeface="Arial"/>
            </a:endParaRPr>
          </a:p>
          <a:p>
            <a:pPr marL="0" lvl="0" indent="0" algn="l" rtl="0">
              <a:lnSpc>
                <a:spcPct val="120000"/>
              </a:lnSpc>
              <a:spcBef>
                <a:spcPts val="500"/>
              </a:spcBef>
              <a:spcAft>
                <a:spcPts val="0"/>
              </a:spcAft>
              <a:buNone/>
            </a:pPr>
            <a:r>
              <a:rPr lang="en-GB" sz="1700">
                <a:solidFill>
                  <a:srgbClr val="B71E42"/>
                </a:solidFill>
                <a:latin typeface="Arial"/>
                <a:ea typeface="Arial"/>
                <a:cs typeface="Arial"/>
                <a:sym typeface="Arial"/>
              </a:rPr>
              <a:t>•</a:t>
            </a:r>
            <a:r>
              <a:rPr lang="en-GB" sz="1700">
                <a:solidFill>
                  <a:srgbClr val="000000"/>
                </a:solidFill>
                <a:latin typeface="Arial"/>
                <a:ea typeface="Arial"/>
                <a:cs typeface="Arial"/>
                <a:sym typeface="Arial"/>
              </a:rPr>
              <a:t>Hold B.A. in Economics from Boston University.</a:t>
            </a:r>
            <a:endParaRPr sz="1700">
              <a:solidFill>
                <a:srgbClr val="000000"/>
              </a:solidFill>
              <a:latin typeface="Arial"/>
              <a:ea typeface="Arial"/>
              <a:cs typeface="Arial"/>
              <a:sym typeface="Arial"/>
            </a:endParaRPr>
          </a:p>
          <a:p>
            <a:pPr marL="0" lvl="0" indent="0" algn="l" rtl="0">
              <a:spcBef>
                <a:spcPts val="0"/>
              </a:spcBef>
              <a:spcAft>
                <a:spcPts val="1600"/>
              </a:spcAft>
              <a:buNone/>
            </a:pPr>
            <a:endParaRPr sz="1700"/>
          </a:p>
        </p:txBody>
      </p:sp>
      <p:pic>
        <p:nvPicPr>
          <p:cNvPr id="1009" name="Google Shape;1009;p148"/>
          <p:cNvPicPr preferRelativeResize="0"/>
          <p:nvPr/>
        </p:nvPicPr>
        <p:blipFill>
          <a:blip r:embed="rId3">
            <a:alphaModFix/>
          </a:blip>
          <a:stretch>
            <a:fillRect/>
          </a:stretch>
        </p:blipFill>
        <p:spPr>
          <a:xfrm>
            <a:off x="5739300" y="1169850"/>
            <a:ext cx="2733125" cy="3135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1"/>
          <p:cNvSpPr txBox="1">
            <a:spLocks noGrp="1"/>
          </p:cNvSpPr>
          <p:nvPr>
            <p:ph type="title"/>
          </p:nvPr>
        </p:nvSpPr>
        <p:spPr>
          <a:xfrm>
            <a:off x="311700" y="4457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E-commerce share of total retail revenue in the United States as of May 2020, by product category</a:t>
            </a:r>
            <a:endParaRPr sz="1800"/>
          </a:p>
        </p:txBody>
      </p:sp>
      <p:pic>
        <p:nvPicPr>
          <p:cNvPr id="247" name="Google Shape;247;p41"/>
          <p:cNvPicPr preferRelativeResize="0"/>
          <p:nvPr/>
        </p:nvPicPr>
        <p:blipFill>
          <a:blip r:embed="rId3">
            <a:alphaModFix/>
          </a:blip>
          <a:stretch>
            <a:fillRect/>
          </a:stretch>
        </p:blipFill>
        <p:spPr>
          <a:xfrm>
            <a:off x="0" y="1157120"/>
            <a:ext cx="9143999" cy="3315510"/>
          </a:xfrm>
          <a:prstGeom prst="rect">
            <a:avLst/>
          </a:prstGeom>
          <a:noFill/>
          <a:ln>
            <a:noFill/>
          </a:ln>
        </p:spPr>
      </p:pic>
      <p:pic>
        <p:nvPicPr>
          <p:cNvPr id="248" name="Google Shape;248;p41"/>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49"/>
          <p:cNvSpPr txBox="1">
            <a:spLocks noGrp="1"/>
          </p:cNvSpPr>
          <p:nvPr>
            <p:ph type="title"/>
          </p:nvPr>
        </p:nvSpPr>
        <p:spPr>
          <a:xfrm>
            <a:off x="311700" y="2378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Shareholder Ownership</a:t>
            </a:r>
            <a:endParaRPr/>
          </a:p>
        </p:txBody>
      </p:sp>
      <p:pic>
        <p:nvPicPr>
          <p:cNvPr id="1015" name="Google Shape;1015;p149"/>
          <p:cNvPicPr preferRelativeResize="0"/>
          <p:nvPr/>
        </p:nvPicPr>
        <p:blipFill>
          <a:blip r:embed="rId3">
            <a:alphaModFix/>
          </a:blip>
          <a:stretch>
            <a:fillRect/>
          </a:stretch>
        </p:blipFill>
        <p:spPr>
          <a:xfrm>
            <a:off x="219575" y="863900"/>
            <a:ext cx="4542021" cy="2477450"/>
          </a:xfrm>
          <a:prstGeom prst="rect">
            <a:avLst/>
          </a:prstGeom>
          <a:noFill/>
          <a:ln>
            <a:noFill/>
          </a:ln>
        </p:spPr>
      </p:pic>
      <p:pic>
        <p:nvPicPr>
          <p:cNvPr id="1016" name="Google Shape;1016;p149"/>
          <p:cNvPicPr preferRelativeResize="0"/>
          <p:nvPr/>
        </p:nvPicPr>
        <p:blipFill>
          <a:blip r:embed="rId4">
            <a:alphaModFix/>
          </a:blip>
          <a:stretch>
            <a:fillRect/>
          </a:stretch>
        </p:blipFill>
        <p:spPr>
          <a:xfrm>
            <a:off x="3761975" y="2687250"/>
            <a:ext cx="5305251" cy="23773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5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Top Shareholders</a:t>
            </a:r>
            <a:endParaRPr/>
          </a:p>
        </p:txBody>
      </p:sp>
      <p:pic>
        <p:nvPicPr>
          <p:cNvPr id="1022" name="Google Shape;1022;p150"/>
          <p:cNvPicPr preferRelativeResize="0"/>
          <p:nvPr/>
        </p:nvPicPr>
        <p:blipFill>
          <a:blip r:embed="rId3">
            <a:alphaModFix/>
          </a:blip>
          <a:stretch>
            <a:fillRect/>
          </a:stretch>
        </p:blipFill>
        <p:spPr>
          <a:xfrm>
            <a:off x="352275" y="1879000"/>
            <a:ext cx="8439449" cy="17268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51"/>
          <p:cNvSpPr txBox="1">
            <a:spLocks noGrp="1"/>
          </p:cNvSpPr>
          <p:nvPr>
            <p:ph type="title"/>
          </p:nvPr>
        </p:nvSpPr>
        <p:spPr>
          <a:xfrm>
            <a:off x="311700" y="1749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(10Q Part 1)</a:t>
            </a:r>
            <a:endParaRPr/>
          </a:p>
        </p:txBody>
      </p:sp>
      <p:sp>
        <p:nvSpPr>
          <p:cNvPr id="1028" name="Google Shape;1028;p1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29" name="Google Shape;1029;p151"/>
          <p:cNvPicPr preferRelativeResize="0"/>
          <p:nvPr/>
        </p:nvPicPr>
        <p:blipFill>
          <a:blip r:embed="rId3">
            <a:alphaModFix/>
          </a:blip>
          <a:stretch>
            <a:fillRect/>
          </a:stretch>
        </p:blipFill>
        <p:spPr>
          <a:xfrm>
            <a:off x="0" y="987642"/>
            <a:ext cx="9143999" cy="346596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52"/>
          <p:cNvSpPr txBox="1">
            <a:spLocks noGrp="1"/>
          </p:cNvSpPr>
          <p:nvPr>
            <p:ph type="title"/>
          </p:nvPr>
        </p:nvSpPr>
        <p:spPr>
          <a:xfrm>
            <a:off x="311700" y="1367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(10Q Part 2)</a:t>
            </a:r>
            <a:endParaRPr/>
          </a:p>
        </p:txBody>
      </p:sp>
      <p:pic>
        <p:nvPicPr>
          <p:cNvPr id="1035" name="Google Shape;1035;p152"/>
          <p:cNvPicPr preferRelativeResize="0"/>
          <p:nvPr/>
        </p:nvPicPr>
        <p:blipFill>
          <a:blip r:embed="rId3">
            <a:alphaModFix/>
          </a:blip>
          <a:stretch>
            <a:fillRect/>
          </a:stretch>
        </p:blipFill>
        <p:spPr>
          <a:xfrm>
            <a:off x="626150" y="839225"/>
            <a:ext cx="7717638" cy="39388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53"/>
          <p:cNvSpPr txBox="1">
            <a:spLocks noGrp="1"/>
          </p:cNvSpPr>
          <p:nvPr>
            <p:ph type="title"/>
          </p:nvPr>
        </p:nvSpPr>
        <p:spPr>
          <a:xfrm>
            <a:off x="133475" y="1112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(10K Part 1)</a:t>
            </a:r>
            <a:endParaRPr/>
          </a:p>
        </p:txBody>
      </p:sp>
      <p:pic>
        <p:nvPicPr>
          <p:cNvPr id="1041" name="Google Shape;1041;p153"/>
          <p:cNvPicPr preferRelativeResize="0"/>
          <p:nvPr/>
        </p:nvPicPr>
        <p:blipFill>
          <a:blip r:embed="rId3">
            <a:alphaModFix/>
          </a:blip>
          <a:stretch>
            <a:fillRect/>
          </a:stretch>
        </p:blipFill>
        <p:spPr>
          <a:xfrm>
            <a:off x="643125" y="851500"/>
            <a:ext cx="7501302" cy="394974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54"/>
          <p:cNvSpPr txBox="1">
            <a:spLocks noGrp="1"/>
          </p:cNvSpPr>
          <p:nvPr>
            <p:ph type="title"/>
          </p:nvPr>
        </p:nvSpPr>
        <p:spPr>
          <a:xfrm>
            <a:off x="311700" y="60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(10K Part 2)</a:t>
            </a:r>
            <a:endParaRPr/>
          </a:p>
        </p:txBody>
      </p:sp>
      <p:pic>
        <p:nvPicPr>
          <p:cNvPr id="1047" name="Google Shape;1047;p154"/>
          <p:cNvPicPr preferRelativeResize="0"/>
          <p:nvPr/>
        </p:nvPicPr>
        <p:blipFill>
          <a:blip r:embed="rId3">
            <a:alphaModFix/>
          </a:blip>
          <a:stretch>
            <a:fillRect/>
          </a:stretch>
        </p:blipFill>
        <p:spPr>
          <a:xfrm>
            <a:off x="1412800" y="686425"/>
            <a:ext cx="6035274" cy="434132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5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Income Statement (10K)</a:t>
            </a:r>
            <a:endParaRPr/>
          </a:p>
        </p:txBody>
      </p:sp>
      <p:pic>
        <p:nvPicPr>
          <p:cNvPr id="1053" name="Google Shape;1053;p155"/>
          <p:cNvPicPr preferRelativeResize="0"/>
          <p:nvPr/>
        </p:nvPicPr>
        <p:blipFill>
          <a:blip r:embed="rId3">
            <a:alphaModFix/>
          </a:blip>
          <a:stretch>
            <a:fillRect/>
          </a:stretch>
        </p:blipFill>
        <p:spPr>
          <a:xfrm>
            <a:off x="1210800" y="1017450"/>
            <a:ext cx="6722395" cy="382125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5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Income Statement (10Q)</a:t>
            </a:r>
            <a:endParaRPr/>
          </a:p>
        </p:txBody>
      </p:sp>
      <p:pic>
        <p:nvPicPr>
          <p:cNvPr id="1059" name="Google Shape;1059;p156"/>
          <p:cNvPicPr preferRelativeResize="0"/>
          <p:nvPr/>
        </p:nvPicPr>
        <p:blipFill>
          <a:blip r:embed="rId3">
            <a:alphaModFix/>
          </a:blip>
          <a:stretch>
            <a:fillRect/>
          </a:stretch>
        </p:blipFill>
        <p:spPr>
          <a:xfrm>
            <a:off x="737200" y="1101926"/>
            <a:ext cx="7326577" cy="35175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57"/>
          <p:cNvSpPr txBox="1">
            <a:spLocks noGrp="1"/>
          </p:cNvSpPr>
          <p:nvPr>
            <p:ph type="title"/>
          </p:nvPr>
        </p:nvSpPr>
        <p:spPr>
          <a:xfrm>
            <a:off x="311700" y="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Operating (10-K)</a:t>
            </a:r>
            <a:endParaRPr/>
          </a:p>
        </p:txBody>
      </p:sp>
      <p:pic>
        <p:nvPicPr>
          <p:cNvPr id="1065" name="Google Shape;1065;p157"/>
          <p:cNvPicPr preferRelativeResize="0"/>
          <p:nvPr/>
        </p:nvPicPr>
        <p:blipFill>
          <a:blip r:embed="rId3">
            <a:alphaModFix/>
          </a:blip>
          <a:stretch>
            <a:fillRect/>
          </a:stretch>
        </p:blipFill>
        <p:spPr>
          <a:xfrm>
            <a:off x="152400" y="778500"/>
            <a:ext cx="8839202" cy="369867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58"/>
          <p:cNvSpPr txBox="1">
            <a:spLocks noGrp="1"/>
          </p:cNvSpPr>
          <p:nvPr>
            <p:ph type="title"/>
          </p:nvPr>
        </p:nvSpPr>
        <p:spPr>
          <a:xfrm>
            <a:off x="311700" y="730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Investing &amp; Financing (10-K)</a:t>
            </a:r>
            <a:endParaRPr/>
          </a:p>
        </p:txBody>
      </p:sp>
      <p:pic>
        <p:nvPicPr>
          <p:cNvPr id="1071" name="Google Shape;1071;p158"/>
          <p:cNvPicPr preferRelativeResize="0"/>
          <p:nvPr/>
        </p:nvPicPr>
        <p:blipFill>
          <a:blip r:embed="rId3">
            <a:alphaModFix/>
          </a:blip>
          <a:stretch>
            <a:fillRect/>
          </a:stretch>
        </p:blipFill>
        <p:spPr>
          <a:xfrm>
            <a:off x="992700" y="622775"/>
            <a:ext cx="6710001" cy="4347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2"/>
          <p:cNvSpPr txBox="1">
            <a:spLocks noGrp="1"/>
          </p:cNvSpPr>
          <p:nvPr>
            <p:ph type="title"/>
          </p:nvPr>
        </p:nvSpPr>
        <p:spPr>
          <a:xfrm>
            <a:off x="311700" y="4457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2019 - U.S. leading e-commerce retailers by market share</a:t>
            </a:r>
            <a:endParaRPr sz="1800"/>
          </a:p>
        </p:txBody>
      </p:sp>
      <p:pic>
        <p:nvPicPr>
          <p:cNvPr id="254" name="Google Shape;254;p42"/>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255" name="Google Shape;255;p42"/>
          <p:cNvPicPr preferRelativeResize="0"/>
          <p:nvPr/>
        </p:nvPicPr>
        <p:blipFill>
          <a:blip r:embed="rId4">
            <a:alphaModFix/>
          </a:blip>
          <a:stretch>
            <a:fillRect/>
          </a:stretch>
        </p:blipFill>
        <p:spPr>
          <a:xfrm>
            <a:off x="152400" y="1224275"/>
            <a:ext cx="8839202" cy="364153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59"/>
          <p:cNvSpPr txBox="1">
            <a:spLocks noGrp="1"/>
          </p:cNvSpPr>
          <p:nvPr>
            <p:ph type="title"/>
          </p:nvPr>
        </p:nvSpPr>
        <p:spPr>
          <a:xfrm>
            <a:off x="311700" y="3531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Operating (10-Q)</a:t>
            </a:r>
            <a:endParaRPr/>
          </a:p>
        </p:txBody>
      </p:sp>
      <p:pic>
        <p:nvPicPr>
          <p:cNvPr id="1077" name="Google Shape;1077;p159"/>
          <p:cNvPicPr preferRelativeResize="0"/>
          <p:nvPr/>
        </p:nvPicPr>
        <p:blipFill>
          <a:blip r:embed="rId3">
            <a:alphaModFix/>
          </a:blip>
          <a:stretch>
            <a:fillRect/>
          </a:stretch>
        </p:blipFill>
        <p:spPr>
          <a:xfrm>
            <a:off x="152400" y="1131650"/>
            <a:ext cx="8839199" cy="33089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60"/>
          <p:cNvSpPr txBox="1">
            <a:spLocks noGrp="1"/>
          </p:cNvSpPr>
          <p:nvPr>
            <p:ph type="title"/>
          </p:nvPr>
        </p:nvSpPr>
        <p:spPr>
          <a:xfrm>
            <a:off x="311700" y="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t>Cash Flow: Investing &amp; Financing (10-Q)</a:t>
            </a:r>
            <a:endParaRPr sz="3000"/>
          </a:p>
        </p:txBody>
      </p:sp>
      <p:pic>
        <p:nvPicPr>
          <p:cNvPr id="1083" name="Google Shape;1083;p160"/>
          <p:cNvPicPr preferRelativeResize="0"/>
          <p:nvPr/>
        </p:nvPicPr>
        <p:blipFill>
          <a:blip r:embed="rId3">
            <a:alphaModFix/>
          </a:blip>
          <a:stretch>
            <a:fillRect/>
          </a:stretch>
        </p:blipFill>
        <p:spPr>
          <a:xfrm>
            <a:off x="790675" y="626100"/>
            <a:ext cx="7562649" cy="4314526"/>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61"/>
          <p:cNvSpPr txBox="1">
            <a:spLocks noGrp="1"/>
          </p:cNvSpPr>
          <p:nvPr>
            <p:ph type="title"/>
          </p:nvPr>
        </p:nvSpPr>
        <p:spPr>
          <a:xfrm>
            <a:off x="2708900" y="926075"/>
            <a:ext cx="3672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Recommendation:</a:t>
            </a:r>
            <a:endParaRPr/>
          </a:p>
        </p:txBody>
      </p:sp>
      <p:sp>
        <p:nvSpPr>
          <p:cNvPr id="1089" name="Google Shape;1089;p161"/>
          <p:cNvSpPr txBox="1">
            <a:spLocks noGrp="1"/>
          </p:cNvSpPr>
          <p:nvPr>
            <p:ph type="title"/>
          </p:nvPr>
        </p:nvSpPr>
        <p:spPr>
          <a:xfrm>
            <a:off x="3583225" y="2258700"/>
            <a:ext cx="1797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a:t>HOLD</a:t>
            </a:r>
            <a:endParaRPr sz="40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3"/>
        <p:cNvGrpSpPr/>
        <p:nvPr/>
      </p:nvGrpSpPr>
      <p:grpSpPr>
        <a:xfrm>
          <a:off x="0" y="0"/>
          <a:ext cx="0" cy="0"/>
          <a:chOff x="0" y="0"/>
          <a:chExt cx="0" cy="0"/>
        </a:xfrm>
      </p:grpSpPr>
      <p:sp>
        <p:nvSpPr>
          <p:cNvPr id="1094" name="Google Shape;1094;p162"/>
          <p:cNvSpPr/>
          <p:nvPr/>
        </p:nvSpPr>
        <p:spPr>
          <a:xfrm>
            <a:off x="1143" y="0"/>
            <a:ext cx="9141714"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095" name="Google Shape;1095;p162" descr="Amazon Logo Squid - Amazon.co.uk eGift Voucher"/>
          <p:cNvPicPr preferRelativeResize="0"/>
          <p:nvPr/>
        </p:nvPicPr>
        <p:blipFill rotWithShape="1">
          <a:blip r:embed="rId3">
            <a:alphaModFix/>
          </a:blip>
          <a:srcRect t="721" b="8202"/>
          <a:stretch/>
        </p:blipFill>
        <p:spPr>
          <a:xfrm>
            <a:off x="15" y="961"/>
            <a:ext cx="9143985" cy="5142538"/>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63"/>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GB" sz="4000"/>
              <a:t>STOCK PERFORMANCE</a:t>
            </a:r>
            <a:endParaRPr sz="40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6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KEY STATISTICS</a:t>
            </a:r>
            <a:endParaRPr sz="3000"/>
          </a:p>
        </p:txBody>
      </p:sp>
      <p:pic>
        <p:nvPicPr>
          <p:cNvPr id="1106" name="Google Shape;1106;p164"/>
          <p:cNvPicPr preferRelativeResize="0"/>
          <p:nvPr/>
        </p:nvPicPr>
        <p:blipFill rotWithShape="1">
          <a:blip r:embed="rId3">
            <a:alphaModFix/>
          </a:blip>
          <a:srcRect t="-1163" r="1341"/>
          <a:stretch/>
        </p:blipFill>
        <p:spPr>
          <a:xfrm>
            <a:off x="1469125" y="1223975"/>
            <a:ext cx="6122326" cy="38237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6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FUNDAMENTALS</a:t>
            </a:r>
            <a:endParaRPr sz="3000"/>
          </a:p>
        </p:txBody>
      </p:sp>
      <p:pic>
        <p:nvPicPr>
          <p:cNvPr id="1112" name="Google Shape;1112;p165"/>
          <p:cNvPicPr preferRelativeResize="0"/>
          <p:nvPr/>
        </p:nvPicPr>
        <p:blipFill>
          <a:blip r:embed="rId3">
            <a:alphaModFix/>
          </a:blip>
          <a:stretch>
            <a:fillRect/>
          </a:stretch>
        </p:blipFill>
        <p:spPr>
          <a:xfrm>
            <a:off x="323225" y="1186941"/>
            <a:ext cx="8497541" cy="3570684"/>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5-DAY PERFORMANCE</a:t>
            </a:r>
            <a:endParaRPr sz="3000"/>
          </a:p>
        </p:txBody>
      </p:sp>
      <p:pic>
        <p:nvPicPr>
          <p:cNvPr id="1118" name="Google Shape;1118;p166"/>
          <p:cNvPicPr preferRelativeResize="0"/>
          <p:nvPr/>
        </p:nvPicPr>
        <p:blipFill rotWithShape="1">
          <a:blip r:embed="rId3">
            <a:alphaModFix/>
          </a:blip>
          <a:srcRect l="611" t="17716" b="20400"/>
          <a:stretch/>
        </p:blipFill>
        <p:spPr>
          <a:xfrm>
            <a:off x="55984" y="1168658"/>
            <a:ext cx="9088016" cy="306510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6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1-M PERFORMANCE</a:t>
            </a:r>
            <a:endParaRPr sz="3000"/>
          </a:p>
        </p:txBody>
      </p:sp>
      <p:pic>
        <p:nvPicPr>
          <p:cNvPr id="1124" name="Google Shape;1124;p167"/>
          <p:cNvPicPr preferRelativeResize="0"/>
          <p:nvPr/>
        </p:nvPicPr>
        <p:blipFill rotWithShape="1">
          <a:blip r:embed="rId3">
            <a:alphaModFix/>
          </a:blip>
          <a:srcRect t="17575" b="20399"/>
          <a:stretch/>
        </p:blipFill>
        <p:spPr>
          <a:xfrm>
            <a:off x="0" y="1217644"/>
            <a:ext cx="9144000" cy="3072104"/>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6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6-M PERFORMANCE</a:t>
            </a:r>
            <a:endParaRPr sz="3000"/>
          </a:p>
        </p:txBody>
      </p:sp>
      <p:pic>
        <p:nvPicPr>
          <p:cNvPr id="1130" name="Google Shape;1130;p168"/>
          <p:cNvPicPr preferRelativeResize="0"/>
          <p:nvPr/>
        </p:nvPicPr>
        <p:blipFill rotWithShape="1">
          <a:blip r:embed="rId3">
            <a:alphaModFix/>
          </a:blip>
          <a:srcRect t="17433" b="20541"/>
          <a:stretch/>
        </p:blipFill>
        <p:spPr>
          <a:xfrm>
            <a:off x="0" y="1084684"/>
            <a:ext cx="9144000" cy="30721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3"/>
          <p:cNvPicPr preferRelativeResize="0"/>
          <p:nvPr/>
        </p:nvPicPr>
        <p:blipFill>
          <a:blip r:embed="rId3">
            <a:alphaModFix/>
          </a:blip>
          <a:stretch>
            <a:fillRect/>
          </a:stretch>
        </p:blipFill>
        <p:spPr>
          <a:xfrm>
            <a:off x="882600" y="356878"/>
            <a:ext cx="7378800" cy="44297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6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1-Y PERFORMANCE</a:t>
            </a:r>
            <a:endParaRPr sz="3000"/>
          </a:p>
        </p:txBody>
      </p:sp>
      <p:pic>
        <p:nvPicPr>
          <p:cNvPr id="1136" name="Google Shape;1136;p169"/>
          <p:cNvPicPr preferRelativeResize="0"/>
          <p:nvPr/>
        </p:nvPicPr>
        <p:blipFill rotWithShape="1">
          <a:blip r:embed="rId3">
            <a:alphaModFix/>
          </a:blip>
          <a:srcRect t="17857" b="20259"/>
          <a:stretch/>
        </p:blipFill>
        <p:spPr>
          <a:xfrm>
            <a:off x="0" y="1112675"/>
            <a:ext cx="9144000" cy="3065106"/>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7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5-Y PERFORMANCE</a:t>
            </a:r>
            <a:endParaRPr sz="3000"/>
          </a:p>
        </p:txBody>
      </p:sp>
      <p:pic>
        <p:nvPicPr>
          <p:cNvPr id="1142" name="Google Shape;1142;p170"/>
          <p:cNvPicPr preferRelativeResize="0"/>
          <p:nvPr/>
        </p:nvPicPr>
        <p:blipFill rotWithShape="1">
          <a:blip r:embed="rId3">
            <a:alphaModFix/>
          </a:blip>
          <a:srcRect t="17151" b="20117"/>
          <a:stretch/>
        </p:blipFill>
        <p:spPr>
          <a:xfrm>
            <a:off x="0" y="1126672"/>
            <a:ext cx="9144000" cy="310709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7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10-Y PERFORMANCE</a:t>
            </a:r>
            <a:endParaRPr sz="3000"/>
          </a:p>
        </p:txBody>
      </p:sp>
      <p:pic>
        <p:nvPicPr>
          <p:cNvPr id="1148" name="Google Shape;1148;p171"/>
          <p:cNvPicPr preferRelativeResize="0"/>
          <p:nvPr/>
        </p:nvPicPr>
        <p:blipFill rotWithShape="1">
          <a:blip r:embed="rId3">
            <a:alphaModFix/>
          </a:blip>
          <a:srcRect t="17151" b="20541"/>
          <a:stretch/>
        </p:blipFill>
        <p:spPr>
          <a:xfrm>
            <a:off x="0" y="1028699"/>
            <a:ext cx="9144000" cy="308610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7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20-Y PERFORMANCE</a:t>
            </a:r>
            <a:endParaRPr sz="3000"/>
          </a:p>
        </p:txBody>
      </p:sp>
      <p:pic>
        <p:nvPicPr>
          <p:cNvPr id="1154" name="Google Shape;1154;p172"/>
          <p:cNvPicPr preferRelativeResize="0"/>
          <p:nvPr/>
        </p:nvPicPr>
        <p:blipFill rotWithShape="1">
          <a:blip r:embed="rId3">
            <a:alphaModFix/>
          </a:blip>
          <a:srcRect t="17716" b="20259"/>
          <a:stretch/>
        </p:blipFill>
        <p:spPr>
          <a:xfrm>
            <a:off x="0" y="1035697"/>
            <a:ext cx="9144000" cy="307210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GB" sz="3000"/>
              <a:t>Company Overview </a:t>
            </a:r>
            <a:endParaRPr sz="3000"/>
          </a:p>
        </p:txBody>
      </p:sp>
      <p:sp>
        <p:nvSpPr>
          <p:cNvPr id="1160" name="Google Shape;1160;p1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rgbClr val="3F3F3F"/>
              </a:buClr>
              <a:buSzPts val="1400"/>
              <a:buNone/>
            </a:pPr>
            <a:r>
              <a:rPr lang="en-GB" sz="1100" b="1">
                <a:solidFill>
                  <a:srgbClr val="3F3F3F"/>
                </a:solidFill>
                <a:latin typeface="Trebuchet MS"/>
                <a:ea typeface="Trebuchet MS"/>
                <a:cs typeface="Trebuchet MS"/>
                <a:sym typeface="Trebuchet MS"/>
              </a:rPr>
              <a:t>AMAZON.COM, INC. </a:t>
            </a:r>
            <a:r>
              <a:rPr lang="en-GB" sz="1100">
                <a:solidFill>
                  <a:srgbClr val="3F3F3F"/>
                </a:solidFill>
                <a:latin typeface="Trebuchet MS"/>
                <a:ea typeface="Trebuchet MS"/>
                <a:cs typeface="Trebuchet MS"/>
                <a:sym typeface="Trebuchet MS"/>
              </a:rPr>
              <a:t>(NASDAQ: AMZN)</a:t>
            </a:r>
            <a:endParaRPr sz="1100">
              <a:solidFill>
                <a:srgbClr val="3F3F3F"/>
              </a:solidFill>
              <a:latin typeface="Trebuchet MS"/>
              <a:ea typeface="Trebuchet MS"/>
              <a:cs typeface="Trebuchet MS"/>
              <a:sym typeface="Trebuchet MS"/>
            </a:endParaRPr>
          </a:p>
          <a:p>
            <a:pPr marL="0" lvl="0" indent="0" algn="l" rtl="0">
              <a:lnSpc>
                <a:spcPct val="90000"/>
              </a:lnSpc>
              <a:spcBef>
                <a:spcPts val="1000"/>
              </a:spcBef>
              <a:spcAft>
                <a:spcPts val="0"/>
              </a:spcAft>
              <a:buClr>
                <a:srgbClr val="3F3F3F"/>
              </a:buClr>
              <a:buSzPts val="1400"/>
              <a:buNone/>
            </a:pPr>
            <a:r>
              <a:rPr lang="en-GB" sz="1100">
                <a:solidFill>
                  <a:srgbClr val="3F3F3F"/>
                </a:solidFill>
                <a:latin typeface="Trebuchet MS"/>
                <a:ea typeface="Trebuchet MS"/>
                <a:cs typeface="Trebuchet MS"/>
                <a:sym typeface="Trebuchet MS"/>
              </a:rPr>
              <a:t>An American technology company with a focus on:</a:t>
            </a:r>
            <a:endParaRPr sz="1100">
              <a:solidFill>
                <a:srgbClr val="3F3F3F"/>
              </a:solidFill>
              <a:latin typeface="Trebuchet MS"/>
              <a:ea typeface="Trebuchet MS"/>
              <a:cs typeface="Trebuchet MS"/>
              <a:sym typeface="Trebuchet MS"/>
            </a:endParaRPr>
          </a:p>
          <a:p>
            <a:pPr marL="457200" lvl="0" indent="-342900" algn="l" rtl="0">
              <a:lnSpc>
                <a:spcPct val="90000"/>
              </a:lnSpc>
              <a:spcBef>
                <a:spcPts val="1000"/>
              </a:spcBef>
              <a:spcAft>
                <a:spcPts val="0"/>
              </a:spcAft>
              <a:buClr>
                <a:srgbClr val="3F3F3F"/>
              </a:buClr>
              <a:buSzPts val="1400"/>
              <a:buFont typeface="Trebuchet MS"/>
              <a:buChar char="-"/>
            </a:pPr>
            <a:r>
              <a:rPr lang="en-GB" sz="1100">
                <a:solidFill>
                  <a:srgbClr val="3F3F3F"/>
                </a:solidFill>
                <a:latin typeface="Trebuchet MS"/>
                <a:ea typeface="Trebuchet MS"/>
                <a:cs typeface="Trebuchet MS"/>
                <a:sym typeface="Trebuchet MS"/>
              </a:rPr>
              <a:t>E-commerce</a:t>
            </a:r>
            <a:endParaRPr sz="1100">
              <a:solidFill>
                <a:srgbClr val="3F3F3F"/>
              </a:solidFill>
              <a:latin typeface="Trebuchet MS"/>
              <a:ea typeface="Trebuchet MS"/>
              <a:cs typeface="Trebuchet MS"/>
              <a:sym typeface="Trebuchet MS"/>
            </a:endParaRPr>
          </a:p>
          <a:p>
            <a:pPr marL="457200" lvl="0" indent="-342900" algn="l" rtl="0">
              <a:lnSpc>
                <a:spcPct val="90000"/>
              </a:lnSpc>
              <a:spcBef>
                <a:spcPts val="0"/>
              </a:spcBef>
              <a:spcAft>
                <a:spcPts val="0"/>
              </a:spcAft>
              <a:buClr>
                <a:srgbClr val="3F3F3F"/>
              </a:buClr>
              <a:buSzPts val="1400"/>
              <a:buFont typeface="Trebuchet MS"/>
              <a:buChar char="-"/>
            </a:pPr>
            <a:r>
              <a:rPr lang="en-GB" sz="1100">
                <a:solidFill>
                  <a:srgbClr val="3F3F3F"/>
                </a:solidFill>
                <a:latin typeface="Trebuchet MS"/>
                <a:ea typeface="Trebuchet MS"/>
                <a:cs typeface="Trebuchet MS"/>
                <a:sym typeface="Trebuchet MS"/>
              </a:rPr>
              <a:t>Cloud computing</a:t>
            </a:r>
            <a:endParaRPr sz="1100">
              <a:solidFill>
                <a:srgbClr val="3F3F3F"/>
              </a:solidFill>
              <a:latin typeface="Trebuchet MS"/>
              <a:ea typeface="Trebuchet MS"/>
              <a:cs typeface="Trebuchet MS"/>
              <a:sym typeface="Trebuchet MS"/>
            </a:endParaRPr>
          </a:p>
          <a:p>
            <a:pPr marL="457200" lvl="0" indent="-342900" algn="l" rtl="0">
              <a:lnSpc>
                <a:spcPct val="90000"/>
              </a:lnSpc>
              <a:spcBef>
                <a:spcPts val="0"/>
              </a:spcBef>
              <a:spcAft>
                <a:spcPts val="0"/>
              </a:spcAft>
              <a:buClr>
                <a:srgbClr val="3F3F3F"/>
              </a:buClr>
              <a:buSzPts val="1400"/>
              <a:buFont typeface="Trebuchet MS"/>
              <a:buChar char="-"/>
            </a:pPr>
            <a:r>
              <a:rPr lang="en-GB" sz="1100">
                <a:solidFill>
                  <a:srgbClr val="3F3F3F"/>
                </a:solidFill>
                <a:latin typeface="Trebuchet MS"/>
                <a:ea typeface="Trebuchet MS"/>
                <a:cs typeface="Trebuchet MS"/>
                <a:sym typeface="Trebuchet MS"/>
              </a:rPr>
              <a:t>Digital streaming </a:t>
            </a:r>
            <a:endParaRPr sz="1100">
              <a:solidFill>
                <a:srgbClr val="3F3F3F"/>
              </a:solidFill>
              <a:latin typeface="Trebuchet MS"/>
              <a:ea typeface="Trebuchet MS"/>
              <a:cs typeface="Trebuchet MS"/>
              <a:sym typeface="Trebuchet MS"/>
            </a:endParaRPr>
          </a:p>
          <a:p>
            <a:pPr marL="457200" lvl="0" indent="-342900" algn="l" rtl="0">
              <a:lnSpc>
                <a:spcPct val="90000"/>
              </a:lnSpc>
              <a:spcBef>
                <a:spcPts val="0"/>
              </a:spcBef>
              <a:spcAft>
                <a:spcPts val="0"/>
              </a:spcAft>
              <a:buClr>
                <a:srgbClr val="3F3F3F"/>
              </a:buClr>
              <a:buSzPts val="1400"/>
              <a:buFont typeface="Trebuchet MS"/>
              <a:buChar char="-"/>
            </a:pPr>
            <a:r>
              <a:rPr lang="en-GB" sz="1100">
                <a:solidFill>
                  <a:srgbClr val="3F3F3F"/>
                </a:solidFill>
                <a:latin typeface="Trebuchet MS"/>
                <a:ea typeface="Trebuchet MS"/>
                <a:cs typeface="Trebuchet MS"/>
                <a:sym typeface="Trebuchet MS"/>
              </a:rPr>
              <a:t>Artificial intelligence</a:t>
            </a:r>
            <a:endParaRPr sz="1100">
              <a:solidFill>
                <a:srgbClr val="3F3F3F"/>
              </a:solidFill>
              <a:latin typeface="Trebuchet MS"/>
              <a:ea typeface="Trebuchet MS"/>
              <a:cs typeface="Trebuchet MS"/>
              <a:sym typeface="Trebuchet MS"/>
            </a:endParaRPr>
          </a:p>
          <a:p>
            <a:pPr marL="457200" lvl="0" indent="-342900" algn="l" rtl="0">
              <a:lnSpc>
                <a:spcPct val="90000"/>
              </a:lnSpc>
              <a:spcBef>
                <a:spcPts val="0"/>
              </a:spcBef>
              <a:spcAft>
                <a:spcPts val="0"/>
              </a:spcAft>
              <a:buClr>
                <a:srgbClr val="3F3F3F"/>
              </a:buClr>
              <a:buSzPts val="1400"/>
              <a:buFont typeface="Trebuchet MS"/>
              <a:buChar char="-"/>
            </a:pPr>
            <a:r>
              <a:rPr lang="en-GB" sz="1100">
                <a:solidFill>
                  <a:srgbClr val="3F3F3F"/>
                </a:solidFill>
                <a:latin typeface="Trebuchet MS"/>
                <a:ea typeface="Trebuchet MS"/>
                <a:cs typeface="Trebuchet MS"/>
                <a:sym typeface="Trebuchet MS"/>
              </a:rPr>
              <a:t>Grocery stores</a:t>
            </a:r>
            <a:endParaRPr sz="1100">
              <a:solidFill>
                <a:srgbClr val="3F3F3F"/>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400"/>
              <a:buNone/>
            </a:pPr>
            <a:endParaRPr sz="1100">
              <a:solidFill>
                <a:srgbClr val="3F3F3F"/>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400"/>
              <a:buNone/>
            </a:pPr>
            <a:endParaRPr sz="1100">
              <a:solidFill>
                <a:srgbClr val="3F3F3F"/>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400"/>
              <a:buNone/>
            </a:pPr>
            <a:endParaRPr sz="1100">
              <a:solidFill>
                <a:srgbClr val="3F3F3F"/>
              </a:solidFill>
              <a:latin typeface="Trebuchet MS"/>
              <a:ea typeface="Trebuchet MS"/>
              <a:cs typeface="Trebuchet MS"/>
              <a:sym typeface="Trebuchet MS"/>
            </a:endParaRPr>
          </a:p>
          <a:p>
            <a:pPr marL="0" lvl="0" indent="0" algn="l" rtl="0">
              <a:lnSpc>
                <a:spcPct val="90000"/>
              </a:lnSpc>
              <a:spcBef>
                <a:spcPts val="0"/>
              </a:spcBef>
              <a:spcAft>
                <a:spcPts val="0"/>
              </a:spcAft>
              <a:buClr>
                <a:schemeClr val="dk1"/>
              </a:buClr>
              <a:buSzPts val="1400"/>
              <a:buNone/>
            </a:pPr>
            <a:endParaRPr sz="1100"/>
          </a:p>
          <a:p>
            <a:pPr marL="0" lvl="0" indent="0" algn="l" rtl="0">
              <a:lnSpc>
                <a:spcPct val="90000"/>
              </a:lnSpc>
              <a:spcBef>
                <a:spcPts val="1600"/>
              </a:spcBef>
              <a:spcAft>
                <a:spcPts val="0"/>
              </a:spcAft>
              <a:buClr>
                <a:schemeClr val="dk1"/>
              </a:buClr>
              <a:buSzPts val="800"/>
              <a:buNone/>
            </a:pPr>
            <a:endParaRPr sz="1100">
              <a:solidFill>
                <a:srgbClr val="3F3F3F"/>
              </a:solidFill>
              <a:latin typeface="Trebuchet MS"/>
              <a:ea typeface="Trebuchet MS"/>
              <a:cs typeface="Trebuchet MS"/>
              <a:sym typeface="Trebuchet MS"/>
            </a:endParaRPr>
          </a:p>
          <a:p>
            <a:pPr marL="0" lvl="0" indent="0" algn="l" rtl="0">
              <a:lnSpc>
                <a:spcPct val="90000"/>
              </a:lnSpc>
              <a:spcBef>
                <a:spcPts val="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0"/>
              </a:spcAft>
              <a:buClr>
                <a:schemeClr val="dk1"/>
              </a:buClr>
              <a:buSzPts val="1400"/>
              <a:buNone/>
            </a:pPr>
            <a:endParaRPr sz="1100" b="1">
              <a:solidFill>
                <a:srgbClr val="222222"/>
              </a:solidFill>
              <a:highlight>
                <a:srgbClr val="FFFFFF"/>
              </a:highlight>
            </a:endParaRPr>
          </a:p>
          <a:p>
            <a:pPr marL="0" lvl="0" indent="0" algn="l" rtl="0">
              <a:lnSpc>
                <a:spcPct val="90000"/>
              </a:lnSpc>
              <a:spcBef>
                <a:spcPts val="1600"/>
              </a:spcBef>
              <a:spcAft>
                <a:spcPts val="1600"/>
              </a:spcAft>
              <a:buClr>
                <a:schemeClr val="dk1"/>
              </a:buClr>
              <a:buSzPts val="1400"/>
              <a:buNone/>
            </a:pPr>
            <a:endParaRPr sz="11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74"/>
          <p:cNvSpPr txBox="1">
            <a:spLocks noGrp="1"/>
          </p:cNvSpPr>
          <p:nvPr>
            <p:ph type="title"/>
          </p:nvPr>
        </p:nvSpPr>
        <p:spPr>
          <a:xfrm>
            <a:off x="311700" y="46443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800"/>
              <a:buFont typeface="Calibri"/>
              <a:buNone/>
            </a:pPr>
            <a:r>
              <a:rPr lang="en-GB" sz="3000"/>
              <a:t>Company Overview</a:t>
            </a:r>
            <a:endParaRPr sz="3000"/>
          </a:p>
        </p:txBody>
      </p:sp>
      <p:sp>
        <p:nvSpPr>
          <p:cNvPr id="1166" name="Google Shape;1166;p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400"/>
              <a:buNone/>
            </a:pPr>
            <a:r>
              <a:rPr lang="en-GB" sz="1100"/>
              <a:t>World’s biggest online retailer</a:t>
            </a:r>
            <a:endParaRPr sz="1100"/>
          </a:p>
          <a:p>
            <a:pPr marL="0" lvl="0" indent="0" algn="l" rtl="0">
              <a:lnSpc>
                <a:spcPct val="90000"/>
              </a:lnSpc>
              <a:spcBef>
                <a:spcPts val="1600"/>
              </a:spcBef>
              <a:spcAft>
                <a:spcPts val="0"/>
              </a:spcAft>
              <a:buClr>
                <a:schemeClr val="dk1"/>
              </a:buClr>
              <a:buSzPts val="1400"/>
              <a:buNone/>
            </a:pPr>
            <a:r>
              <a:rPr lang="en-GB" sz="1100" b="1"/>
              <a:t>Founded:</a:t>
            </a:r>
            <a:r>
              <a:rPr lang="en-GB" sz="1100"/>
              <a:t> July 5, 1994 in Bellevue, Washington, US</a:t>
            </a:r>
            <a:endParaRPr sz="1100"/>
          </a:p>
          <a:p>
            <a:pPr marL="0" lvl="0" indent="0" algn="l" rtl="0">
              <a:lnSpc>
                <a:spcPct val="90000"/>
              </a:lnSpc>
              <a:spcBef>
                <a:spcPts val="1600"/>
              </a:spcBef>
              <a:spcAft>
                <a:spcPts val="0"/>
              </a:spcAft>
              <a:buClr>
                <a:schemeClr val="dk1"/>
              </a:buClr>
              <a:buSzPts val="1400"/>
              <a:buNone/>
            </a:pPr>
            <a:r>
              <a:rPr lang="en-GB" sz="1100" b="1"/>
              <a:t>Founder:</a:t>
            </a:r>
            <a:r>
              <a:rPr lang="en-GB" sz="1100"/>
              <a:t> Jeff Bezos</a:t>
            </a:r>
            <a:endParaRPr sz="1100"/>
          </a:p>
          <a:p>
            <a:pPr marL="0" lvl="0" indent="0" algn="l" rtl="0">
              <a:lnSpc>
                <a:spcPct val="90000"/>
              </a:lnSpc>
              <a:spcBef>
                <a:spcPts val="1600"/>
              </a:spcBef>
              <a:spcAft>
                <a:spcPts val="0"/>
              </a:spcAft>
              <a:buClr>
                <a:schemeClr val="dk1"/>
              </a:buClr>
              <a:buSzPts val="1400"/>
              <a:buNone/>
            </a:pPr>
            <a:r>
              <a:rPr lang="en-GB" sz="1100" b="1"/>
              <a:t>Headquarters</a:t>
            </a:r>
            <a:r>
              <a:rPr lang="en-GB" sz="1100"/>
              <a:t>: </a:t>
            </a:r>
            <a:r>
              <a:rPr lang="en-GB" sz="1100" u="sng"/>
              <a:t>Seattle</a:t>
            </a:r>
            <a:r>
              <a:rPr lang="en-GB" sz="1100"/>
              <a:t>, Washington and </a:t>
            </a:r>
            <a:r>
              <a:rPr lang="en-GB" sz="1100" u="sng"/>
              <a:t>Crystal City</a:t>
            </a:r>
            <a:r>
              <a:rPr lang="en-GB" sz="1100"/>
              <a:t>, Arlington, Virginia</a:t>
            </a:r>
            <a:endParaRPr sz="1100"/>
          </a:p>
          <a:p>
            <a:pPr marL="0" lvl="0" indent="0" algn="l" rtl="0">
              <a:lnSpc>
                <a:spcPct val="90000"/>
              </a:lnSpc>
              <a:spcBef>
                <a:spcPts val="1600"/>
              </a:spcBef>
              <a:spcAft>
                <a:spcPts val="0"/>
              </a:spcAft>
              <a:buClr>
                <a:schemeClr val="dk1"/>
              </a:buClr>
              <a:buSzPts val="1400"/>
              <a:buNone/>
            </a:pPr>
            <a:r>
              <a:rPr lang="en-GB" sz="1100" b="1"/>
              <a:t>IPO: </a:t>
            </a:r>
            <a:r>
              <a:rPr lang="en-GB" sz="1100"/>
              <a:t>May 15, 1997</a:t>
            </a:r>
            <a:endParaRPr sz="1100"/>
          </a:p>
          <a:p>
            <a:pPr marL="0" lvl="0" indent="0" algn="l" rtl="0">
              <a:lnSpc>
                <a:spcPct val="90000"/>
              </a:lnSpc>
              <a:spcBef>
                <a:spcPts val="1600"/>
              </a:spcBef>
              <a:spcAft>
                <a:spcPts val="0"/>
              </a:spcAft>
              <a:buClr>
                <a:schemeClr val="dk1"/>
              </a:buClr>
              <a:buSzPts val="1400"/>
              <a:buNone/>
            </a:pPr>
            <a:r>
              <a:rPr lang="en-GB" sz="1100" b="1"/>
              <a:t>Employees: </a:t>
            </a:r>
            <a:r>
              <a:rPr lang="en-GB" sz="1100"/>
              <a:t>1,125,300 people in 2020</a:t>
            </a:r>
            <a:endParaRPr sz="1100"/>
          </a:p>
          <a:p>
            <a:pPr marL="0" lvl="0" indent="0" algn="l" rtl="0">
              <a:lnSpc>
                <a:spcPct val="90000"/>
              </a:lnSpc>
              <a:spcBef>
                <a:spcPts val="1600"/>
              </a:spcBef>
              <a:spcAft>
                <a:spcPts val="0"/>
              </a:spcAft>
              <a:buClr>
                <a:schemeClr val="dk1"/>
              </a:buClr>
              <a:buSzPts val="1400"/>
              <a:buNone/>
            </a:pPr>
            <a:r>
              <a:rPr lang="en-GB" sz="1100" b="1"/>
              <a:t>Mission: </a:t>
            </a:r>
            <a:r>
              <a:rPr lang="en-GB" sz="1100"/>
              <a:t>To be Earth’s most customer-centric company</a:t>
            </a:r>
            <a:endParaRPr sz="1100" b="1"/>
          </a:p>
          <a:p>
            <a:pPr marL="457200" lvl="0" indent="0" algn="l" rtl="0">
              <a:lnSpc>
                <a:spcPct val="90000"/>
              </a:lnSpc>
              <a:spcBef>
                <a:spcPts val="1600"/>
              </a:spcBef>
              <a:spcAft>
                <a:spcPts val="0"/>
              </a:spcAft>
              <a:buClr>
                <a:schemeClr val="dk1"/>
              </a:buClr>
              <a:buSzPts val="1400"/>
              <a:buNone/>
            </a:pPr>
            <a:endParaRPr sz="1100" b="1"/>
          </a:p>
          <a:p>
            <a:pPr marL="457200" lvl="0" indent="0" algn="l" rtl="0">
              <a:lnSpc>
                <a:spcPct val="90000"/>
              </a:lnSpc>
              <a:spcBef>
                <a:spcPts val="1600"/>
              </a:spcBef>
              <a:spcAft>
                <a:spcPts val="0"/>
              </a:spcAft>
              <a:buClr>
                <a:schemeClr val="dk1"/>
              </a:buClr>
              <a:buSzPts val="1400"/>
              <a:buNone/>
            </a:pPr>
            <a:endParaRPr sz="1100"/>
          </a:p>
          <a:p>
            <a:pPr marL="0" lvl="0" indent="0" algn="l" rtl="0">
              <a:lnSpc>
                <a:spcPct val="90000"/>
              </a:lnSpc>
              <a:spcBef>
                <a:spcPts val="1600"/>
              </a:spcBef>
              <a:spcAft>
                <a:spcPts val="1600"/>
              </a:spcAft>
              <a:buClr>
                <a:schemeClr val="dk1"/>
              </a:buClr>
              <a:buSzPts val="1400"/>
              <a:buNone/>
            </a:pPr>
            <a:endParaRPr sz="11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0"/>
        <p:cNvGrpSpPr/>
        <p:nvPr/>
      </p:nvGrpSpPr>
      <p:grpSpPr>
        <a:xfrm>
          <a:off x="0" y="0"/>
          <a:ext cx="0" cy="0"/>
          <a:chOff x="0" y="0"/>
          <a:chExt cx="0" cy="0"/>
        </a:xfrm>
      </p:grpSpPr>
      <p:pic>
        <p:nvPicPr>
          <p:cNvPr id="1171" name="Google Shape;1171;p175"/>
          <p:cNvPicPr preferRelativeResize="0"/>
          <p:nvPr/>
        </p:nvPicPr>
        <p:blipFill rotWithShape="1">
          <a:blip r:embed="rId3">
            <a:alphaModFix/>
          </a:blip>
          <a:srcRect/>
          <a:stretch/>
        </p:blipFill>
        <p:spPr>
          <a:xfrm>
            <a:off x="824644" y="482600"/>
            <a:ext cx="7494711" cy="41783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76"/>
          <p:cNvSpPr txBox="1">
            <a:spLocks noGrp="1"/>
          </p:cNvSpPr>
          <p:nvPr>
            <p:ph type="title"/>
          </p:nvPr>
        </p:nvSpPr>
        <p:spPr>
          <a:xfrm>
            <a:off x="628650" y="2074663"/>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4000"/>
              <a:t>ACQUISITIONS</a:t>
            </a:r>
            <a:endParaRPr sz="40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177"/>
          <p:cNvPicPr preferRelativeResize="0"/>
          <p:nvPr/>
        </p:nvPicPr>
        <p:blipFill rotWithShape="1">
          <a:blip r:embed="rId3">
            <a:alphaModFix/>
          </a:blip>
          <a:srcRect/>
          <a:stretch/>
        </p:blipFill>
        <p:spPr>
          <a:xfrm>
            <a:off x="1" y="1"/>
            <a:ext cx="9144001" cy="5219851"/>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p178"/>
          <p:cNvPicPr preferRelativeResize="0"/>
          <p:nvPr/>
        </p:nvPicPr>
        <p:blipFill rotWithShape="1">
          <a:blip r:embed="rId3">
            <a:alphaModFix/>
          </a:blip>
          <a:srcRect/>
          <a:stretch/>
        </p:blipFill>
        <p:spPr>
          <a:xfrm>
            <a:off x="724935" y="3384321"/>
            <a:ext cx="1326826" cy="1326826"/>
          </a:xfrm>
          <a:prstGeom prst="rect">
            <a:avLst/>
          </a:prstGeom>
          <a:noFill/>
          <a:ln>
            <a:noFill/>
          </a:ln>
        </p:spPr>
      </p:pic>
      <p:pic>
        <p:nvPicPr>
          <p:cNvPr id="1188" name="Google Shape;1188;p178"/>
          <p:cNvPicPr preferRelativeResize="0"/>
          <p:nvPr/>
        </p:nvPicPr>
        <p:blipFill rotWithShape="1">
          <a:blip r:embed="rId4">
            <a:alphaModFix/>
          </a:blip>
          <a:srcRect/>
          <a:stretch/>
        </p:blipFill>
        <p:spPr>
          <a:xfrm>
            <a:off x="665302" y="1833428"/>
            <a:ext cx="1128713" cy="1128713"/>
          </a:xfrm>
          <a:prstGeom prst="rect">
            <a:avLst/>
          </a:prstGeom>
          <a:noFill/>
          <a:ln>
            <a:noFill/>
          </a:ln>
        </p:spPr>
      </p:pic>
      <p:pic>
        <p:nvPicPr>
          <p:cNvPr id="1189" name="Google Shape;1189;p178"/>
          <p:cNvPicPr preferRelativeResize="0"/>
          <p:nvPr/>
        </p:nvPicPr>
        <p:blipFill rotWithShape="1">
          <a:blip r:embed="rId5">
            <a:alphaModFix/>
          </a:blip>
          <a:srcRect/>
          <a:stretch/>
        </p:blipFill>
        <p:spPr>
          <a:xfrm>
            <a:off x="762829" y="2810740"/>
            <a:ext cx="933656" cy="173178"/>
          </a:xfrm>
          <a:prstGeom prst="rect">
            <a:avLst/>
          </a:prstGeom>
          <a:noFill/>
          <a:ln>
            <a:noFill/>
          </a:ln>
        </p:spPr>
      </p:pic>
      <p:pic>
        <p:nvPicPr>
          <p:cNvPr id="1190" name="Google Shape;1190;p178"/>
          <p:cNvPicPr preferRelativeResize="0"/>
          <p:nvPr/>
        </p:nvPicPr>
        <p:blipFill rotWithShape="1">
          <a:blip r:embed="rId6">
            <a:alphaModFix/>
          </a:blip>
          <a:srcRect/>
          <a:stretch/>
        </p:blipFill>
        <p:spPr>
          <a:xfrm>
            <a:off x="724936" y="3320289"/>
            <a:ext cx="1293851" cy="282414"/>
          </a:xfrm>
          <a:prstGeom prst="rect">
            <a:avLst/>
          </a:prstGeom>
          <a:noFill/>
          <a:ln>
            <a:noFill/>
          </a:ln>
        </p:spPr>
      </p:pic>
      <p:sp>
        <p:nvSpPr>
          <p:cNvPr id="1191" name="Google Shape;1191;p178"/>
          <p:cNvSpPr txBox="1"/>
          <p:nvPr/>
        </p:nvSpPr>
        <p:spPr>
          <a:xfrm>
            <a:off x="2302051" y="2119493"/>
            <a:ext cx="542065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b="0" i="0" u="none" strike="noStrike" cap="none">
                <a:solidFill>
                  <a:schemeClr val="dk1"/>
                </a:solidFill>
                <a:latin typeface="Calibri"/>
                <a:ea typeface="Calibri"/>
                <a:cs typeface="Calibri"/>
                <a:sym typeface="Calibri"/>
              </a:rPr>
              <a:t>Acquired on November 2, 2009 with $1.2 billion</a:t>
            </a:r>
            <a:endParaRPr sz="1100"/>
          </a:p>
        </p:txBody>
      </p:sp>
      <p:sp>
        <p:nvSpPr>
          <p:cNvPr id="1192" name="Google Shape;1192;p178"/>
          <p:cNvSpPr txBox="1"/>
          <p:nvPr/>
        </p:nvSpPr>
        <p:spPr>
          <a:xfrm>
            <a:off x="2302051" y="2690111"/>
            <a:ext cx="542065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Acquired on June 26, 2020 with $1.2 billion</a:t>
            </a:r>
            <a:endParaRPr sz="1100"/>
          </a:p>
        </p:txBody>
      </p:sp>
      <p:sp>
        <p:nvSpPr>
          <p:cNvPr id="1193" name="Google Shape;1193;p178"/>
          <p:cNvSpPr txBox="1"/>
          <p:nvPr/>
        </p:nvSpPr>
        <p:spPr>
          <a:xfrm>
            <a:off x="2302051" y="3256454"/>
            <a:ext cx="542065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Acquired on March 28, 2013 with $1.2 billion</a:t>
            </a:r>
            <a:endParaRPr sz="1100"/>
          </a:p>
        </p:txBody>
      </p:sp>
      <p:sp>
        <p:nvSpPr>
          <p:cNvPr id="1194" name="Google Shape;1194;p17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EXPENSIVE ACQUISITIONS – TOP 5</a:t>
            </a:r>
            <a:endParaRPr sz="3000"/>
          </a:p>
        </p:txBody>
      </p:sp>
      <p:pic>
        <p:nvPicPr>
          <p:cNvPr id="1195" name="Google Shape;1195;p178"/>
          <p:cNvPicPr preferRelativeResize="0"/>
          <p:nvPr/>
        </p:nvPicPr>
        <p:blipFill rotWithShape="1">
          <a:blip r:embed="rId7">
            <a:alphaModFix/>
          </a:blip>
          <a:srcRect/>
          <a:stretch/>
        </p:blipFill>
        <p:spPr>
          <a:xfrm>
            <a:off x="724936" y="1354922"/>
            <a:ext cx="963473" cy="662940"/>
          </a:xfrm>
          <a:prstGeom prst="rect">
            <a:avLst/>
          </a:prstGeom>
          <a:noFill/>
          <a:ln>
            <a:noFill/>
          </a:ln>
        </p:spPr>
      </p:pic>
      <p:sp>
        <p:nvSpPr>
          <p:cNvPr id="1196" name="Google Shape;1196;p178"/>
          <p:cNvSpPr txBox="1"/>
          <p:nvPr/>
        </p:nvSpPr>
        <p:spPr>
          <a:xfrm>
            <a:off x="2302051" y="1565975"/>
            <a:ext cx="542065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Acquired on June 16, 2017 with $13.7 billion</a:t>
            </a:r>
            <a:endParaRPr sz="1100"/>
          </a:p>
        </p:txBody>
      </p:sp>
      <p:sp>
        <p:nvSpPr>
          <p:cNvPr id="1197" name="Google Shape;1197;p178"/>
          <p:cNvSpPr txBox="1"/>
          <p:nvPr/>
        </p:nvSpPr>
        <p:spPr>
          <a:xfrm>
            <a:off x="2302051" y="3859700"/>
            <a:ext cx="542065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Acquired on August 25, 2014 with $970 million</a:t>
            </a:r>
            <a:endParaRPr sz="1100"/>
          </a:p>
        </p:txBody>
      </p:sp>
      <p:sp>
        <p:nvSpPr>
          <p:cNvPr id="1198" name="Google Shape;1198;p178"/>
          <p:cNvSpPr/>
          <p:nvPr/>
        </p:nvSpPr>
        <p:spPr>
          <a:xfrm>
            <a:off x="444844" y="2690112"/>
            <a:ext cx="8563233" cy="3462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7" name="Google Shape;267;p44"/>
          <p:cNvPicPr preferRelativeResize="0"/>
          <p:nvPr/>
        </p:nvPicPr>
        <p:blipFill>
          <a:blip r:embed="rId3">
            <a:alphaModFix/>
          </a:blip>
          <a:stretch>
            <a:fillRect/>
          </a:stretch>
        </p:blipFill>
        <p:spPr>
          <a:xfrm>
            <a:off x="0" y="0"/>
            <a:ext cx="9143998" cy="50251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2"/>
        <p:cNvGrpSpPr/>
        <p:nvPr/>
      </p:nvGrpSpPr>
      <p:grpSpPr>
        <a:xfrm>
          <a:off x="0" y="0"/>
          <a:ext cx="0" cy="0"/>
          <a:chOff x="0" y="0"/>
          <a:chExt cx="0" cy="0"/>
        </a:xfrm>
      </p:grpSpPr>
      <p:pic>
        <p:nvPicPr>
          <p:cNvPr id="1203" name="Google Shape;1203;p179" descr="Amazon buys driverless car startup Zoox for undisclosed price"/>
          <p:cNvPicPr preferRelativeResize="0"/>
          <p:nvPr/>
        </p:nvPicPr>
        <p:blipFill rotWithShape="1">
          <a:blip r:embed="rId3">
            <a:alphaModFix/>
          </a:blip>
          <a:srcRect t="6250"/>
          <a:stretch/>
        </p:blipFill>
        <p:spPr>
          <a:xfrm>
            <a:off x="-1" y="8"/>
            <a:ext cx="9144000" cy="5143493"/>
          </a:xfrm>
          <a:prstGeom prst="rect">
            <a:avLst/>
          </a:prstGeom>
          <a:noFill/>
          <a:ln>
            <a:noFill/>
          </a:ln>
        </p:spPr>
      </p:pic>
      <p:sp>
        <p:nvSpPr>
          <p:cNvPr id="1204" name="Google Shape;1204;p179"/>
          <p:cNvSpPr/>
          <p:nvPr/>
        </p:nvSpPr>
        <p:spPr>
          <a:xfrm flipH="1">
            <a:off x="0" y="748631"/>
            <a:ext cx="4512879" cy="4394869"/>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dk1"/>
              </a:buClr>
              <a:buSzPts val="1200"/>
              <a:buFont typeface="Arial"/>
              <a:buNone/>
            </a:pPr>
            <a:endParaRPr sz="1200" cap="none">
              <a:solidFill>
                <a:schemeClr val="dk1"/>
              </a:solidFill>
              <a:latin typeface="Calibri"/>
              <a:ea typeface="Calibri"/>
              <a:cs typeface="Calibri"/>
              <a:sym typeface="Calibri"/>
            </a:endParaRPr>
          </a:p>
        </p:txBody>
      </p:sp>
      <p:sp>
        <p:nvSpPr>
          <p:cNvPr id="1205" name="Google Shape;1205;p179"/>
          <p:cNvSpPr txBox="1">
            <a:spLocks noGrp="1"/>
          </p:cNvSpPr>
          <p:nvPr>
            <p:ph type="title"/>
          </p:nvPr>
        </p:nvSpPr>
        <p:spPr>
          <a:xfrm>
            <a:off x="532086" y="1435463"/>
            <a:ext cx="3153103" cy="1007065"/>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700"/>
              <a:buFont typeface="Calibri"/>
              <a:buNone/>
            </a:pPr>
            <a:r>
              <a:rPr lang="en-GB" sz="2700"/>
              <a:t>ZOOX ACQUISITION</a:t>
            </a:r>
            <a:endParaRPr sz="1100"/>
          </a:p>
        </p:txBody>
      </p:sp>
      <p:cxnSp>
        <p:nvCxnSpPr>
          <p:cNvPr id="1206" name="Google Shape;1206;p179"/>
          <p:cNvCxnSpPr/>
          <p:nvPr/>
        </p:nvCxnSpPr>
        <p:spPr>
          <a:xfrm>
            <a:off x="1715288" y="2502854"/>
            <a:ext cx="701565" cy="0"/>
          </a:xfrm>
          <a:prstGeom prst="straightConnector1">
            <a:avLst/>
          </a:prstGeom>
          <a:noFill/>
          <a:ln w="25400" cap="sq" cmpd="sng">
            <a:solidFill>
              <a:srgbClr val="262626"/>
            </a:solidFill>
            <a:prstDash val="solid"/>
            <a:bevel/>
            <a:headEnd type="none" w="sm" len="sm"/>
            <a:tailEnd type="none" w="sm" len="sm"/>
          </a:ln>
        </p:spPr>
      </p:cxnSp>
      <p:sp>
        <p:nvSpPr>
          <p:cNvPr id="1207" name="Google Shape;1207;p179"/>
          <p:cNvSpPr txBox="1">
            <a:spLocks noGrp="1"/>
          </p:cNvSpPr>
          <p:nvPr>
            <p:ph type="body" idx="1"/>
          </p:nvPr>
        </p:nvSpPr>
        <p:spPr>
          <a:xfrm>
            <a:off x="394137" y="2563180"/>
            <a:ext cx="3444766" cy="1964879"/>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Clr>
                <a:schemeClr val="dk1"/>
              </a:buClr>
              <a:buSzPts val="1400"/>
              <a:buChar char="•"/>
            </a:pPr>
            <a:r>
              <a:rPr lang="en-GB" sz="1400"/>
              <a:t>…”Creating autonomous mobility from the ground up.”</a:t>
            </a:r>
            <a:endParaRPr sz="1100"/>
          </a:p>
          <a:p>
            <a:pPr marL="520700" lvl="1" indent="-177800" algn="l" rtl="0">
              <a:lnSpc>
                <a:spcPct val="90000"/>
              </a:lnSpc>
              <a:spcBef>
                <a:spcPts val="400"/>
              </a:spcBef>
              <a:spcAft>
                <a:spcPts val="0"/>
              </a:spcAft>
              <a:buClr>
                <a:schemeClr val="dk1"/>
              </a:buClr>
              <a:buSzPts val="1400"/>
              <a:buChar char="•"/>
            </a:pPr>
            <a:r>
              <a:rPr lang="en-GB" sz="1400"/>
              <a:t>Includes developing zero-emission vehicles for riders, not drivers. </a:t>
            </a:r>
            <a:endParaRPr sz="1100"/>
          </a:p>
          <a:p>
            <a:pPr marL="520700" lvl="1" indent="-177800" algn="l" rtl="0">
              <a:lnSpc>
                <a:spcPct val="90000"/>
              </a:lnSpc>
              <a:spcBef>
                <a:spcPts val="400"/>
              </a:spcBef>
              <a:spcAft>
                <a:spcPts val="0"/>
              </a:spcAft>
              <a:buClr>
                <a:schemeClr val="dk1"/>
              </a:buClr>
              <a:buSzPts val="1400"/>
              <a:buChar char="•"/>
            </a:pPr>
            <a:r>
              <a:rPr lang="en-GB" sz="1400"/>
              <a:t>Autonomous ride-hailing service, meant to revolutionize the taxi and ride-hailing industry. </a:t>
            </a:r>
            <a:endParaRPr sz="11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8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OVERALL ANNUAL NET REVENUE</a:t>
            </a:r>
            <a:endParaRPr sz="3000"/>
          </a:p>
        </p:txBody>
      </p:sp>
      <p:pic>
        <p:nvPicPr>
          <p:cNvPr id="1213" name="Google Shape;1213;p180"/>
          <p:cNvPicPr preferRelativeResize="0"/>
          <p:nvPr/>
        </p:nvPicPr>
        <p:blipFill rotWithShape="1">
          <a:blip r:embed="rId3">
            <a:alphaModFix/>
          </a:blip>
          <a:srcRect/>
          <a:stretch/>
        </p:blipFill>
        <p:spPr>
          <a:xfrm>
            <a:off x="380700" y="1059075"/>
            <a:ext cx="8520412" cy="3584363"/>
          </a:xfrm>
          <a:prstGeom prst="rect">
            <a:avLst/>
          </a:prstGeom>
          <a:noFill/>
          <a:ln>
            <a:noFill/>
          </a:ln>
        </p:spPr>
      </p:pic>
      <p:sp>
        <p:nvSpPr>
          <p:cNvPr id="1214" name="Google Shape;1214;p180"/>
          <p:cNvSpPr/>
          <p:nvPr/>
        </p:nvSpPr>
        <p:spPr>
          <a:xfrm>
            <a:off x="628650" y="4543424"/>
            <a:ext cx="5064919" cy="526786"/>
          </a:xfrm>
          <a:prstGeom prst="rect">
            <a:avLst/>
          </a:prstGeom>
          <a:noFill/>
          <a:ln>
            <a:noFill/>
          </a:ln>
        </p:spPr>
        <p:txBody>
          <a:bodyPr spcFirstLastPara="1" wrap="square" lIns="50625" tIns="26325" rIns="50625" bIns="26325"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2004 to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page 8.</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4"/>
              </a:rPr>
              <a:t>ID 266282</a:t>
            </a:r>
            <a:endParaRPr sz="11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8"/>
        <p:cNvGrpSpPr/>
        <p:nvPr/>
      </p:nvGrpSpPr>
      <p:grpSpPr>
        <a:xfrm>
          <a:off x="0" y="0"/>
          <a:ext cx="0" cy="0"/>
          <a:chOff x="0" y="0"/>
          <a:chExt cx="0" cy="0"/>
        </a:xfrm>
      </p:grpSpPr>
      <p:sp>
        <p:nvSpPr>
          <p:cNvPr id="1219" name="Google Shape;1219;p181"/>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20" name="Google Shape;1220;p181"/>
          <p:cNvSpPr txBox="1">
            <a:spLocks noGrp="1"/>
          </p:cNvSpPr>
          <p:nvPr>
            <p:ph type="title"/>
          </p:nvPr>
        </p:nvSpPr>
        <p:spPr>
          <a:xfrm>
            <a:off x="628650" y="138604"/>
            <a:ext cx="7886700" cy="112941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900"/>
              <a:buFont typeface="Calibri"/>
              <a:buNone/>
            </a:pPr>
            <a:r>
              <a:rPr lang="en-GB" sz="3900"/>
              <a:t>OVERALL</a:t>
            </a:r>
            <a:r>
              <a:rPr lang="en-GB" sz="3900">
                <a:solidFill>
                  <a:schemeClr val="dk1"/>
                </a:solidFill>
                <a:latin typeface="Calibri"/>
                <a:ea typeface="Calibri"/>
                <a:cs typeface="Calibri"/>
                <a:sym typeface="Calibri"/>
              </a:rPr>
              <a:t> QUARTERLY NET REVENUE</a:t>
            </a:r>
            <a:endParaRPr sz="1100"/>
          </a:p>
        </p:txBody>
      </p:sp>
      <p:pic>
        <p:nvPicPr>
          <p:cNvPr id="1221" name="Google Shape;1221;p181"/>
          <p:cNvPicPr preferRelativeResize="0"/>
          <p:nvPr/>
        </p:nvPicPr>
        <p:blipFill rotWithShape="1">
          <a:blip r:embed="rId3">
            <a:alphaModFix/>
          </a:blip>
          <a:srcRect/>
          <a:stretch/>
        </p:blipFill>
        <p:spPr>
          <a:xfrm>
            <a:off x="628651" y="1384069"/>
            <a:ext cx="7615238" cy="3280799"/>
          </a:xfrm>
          <a:prstGeom prst="rect">
            <a:avLst/>
          </a:prstGeom>
          <a:noFill/>
          <a:ln>
            <a:noFill/>
          </a:ln>
        </p:spPr>
      </p:pic>
      <p:sp>
        <p:nvSpPr>
          <p:cNvPr id="1222" name="Google Shape;1222;p181"/>
          <p:cNvSpPr/>
          <p:nvPr/>
        </p:nvSpPr>
        <p:spPr>
          <a:xfrm>
            <a:off x="628650" y="4721797"/>
            <a:ext cx="4657500" cy="415125"/>
          </a:xfrm>
          <a:prstGeom prst="rect">
            <a:avLst/>
          </a:prstGeom>
          <a:noFill/>
          <a:ln>
            <a:noFill/>
          </a:ln>
        </p:spPr>
        <p:txBody>
          <a:bodyPr spcFirstLastPara="1" wrap="square" lIns="50625" tIns="26325" rIns="50625" bIns="26325"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Q1 2007 to Q1 2020; consolidated net sales</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273963</a:t>
            </a:r>
            <a:endParaRPr sz="11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82"/>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229" name="Google Shape;1229;p182"/>
          <p:cNvSpPr/>
          <p:nvPr/>
        </p:nvSpPr>
        <p:spPr>
          <a:xfrm>
            <a:off x="737100" y="799071"/>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900">
                <a:solidFill>
                  <a:srgbClr val="0A85E6"/>
                </a:solidFill>
                <a:latin typeface="Open Sans Light"/>
                <a:ea typeface="Open Sans Light"/>
                <a:cs typeface="Open Sans Light"/>
                <a:sym typeface="Open Sans Light"/>
              </a:rPr>
              <a:t>Annual net sales of Amazon in selected leading markets from 2014 to 2019 (in billion U.S. dollars)</a:t>
            </a:r>
            <a:endParaRPr sz="1100"/>
          </a:p>
        </p:txBody>
      </p:sp>
      <p:sp>
        <p:nvSpPr>
          <p:cNvPr id="1230" name="Google Shape;1230;p182"/>
          <p:cNvSpPr/>
          <p:nvPr/>
        </p:nvSpPr>
        <p:spPr>
          <a:xfrm>
            <a:off x="737100" y="1249971"/>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None/>
            </a:pPr>
            <a:r>
              <a:rPr lang="en-GB" sz="700">
                <a:solidFill>
                  <a:srgbClr val="919191"/>
                </a:solidFill>
                <a:latin typeface="Open Sans"/>
                <a:ea typeface="Open Sans"/>
                <a:cs typeface="Open Sans"/>
                <a:sym typeface="Open Sans"/>
              </a:rPr>
              <a:t>Net sales of Amazon in leading markets 2014-2019</a:t>
            </a:r>
            <a:endParaRPr sz="1100"/>
          </a:p>
        </p:txBody>
      </p:sp>
      <p:sp>
        <p:nvSpPr>
          <p:cNvPr id="1231" name="Google Shape;1231;p182"/>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2014 to 2019; including AWS</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672782</a:t>
            </a:r>
            <a:endParaRPr sz="1100"/>
          </a:p>
        </p:txBody>
      </p:sp>
      <p:pic>
        <p:nvPicPr>
          <p:cNvPr id="1232" name="Google Shape;1232;p182"/>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233" name="Google Shape;1233;p182"/>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
        <p:nvSpPr>
          <p:cNvPr id="1234" name="Google Shape;1234;p182"/>
          <p:cNvSpPr txBox="1"/>
          <p:nvPr/>
        </p:nvSpPr>
        <p:spPr>
          <a:xfrm>
            <a:off x="737100" y="501499"/>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3300">
                <a:solidFill>
                  <a:schemeClr val="dk1"/>
                </a:solidFill>
                <a:latin typeface="Calibri"/>
                <a:ea typeface="Calibri"/>
                <a:cs typeface="Calibri"/>
                <a:sym typeface="Calibri"/>
              </a:rPr>
              <a:t>ANNUAL NET SALES BASED ON REGIONS</a:t>
            </a:r>
            <a:endParaRPr sz="11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83"/>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241" name="Google Shape;1241;p183"/>
          <p:cNvSpPr/>
          <p:nvPr/>
        </p:nvSpPr>
        <p:spPr>
          <a:xfrm>
            <a:off x="737100" y="715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1100">
                <a:solidFill>
                  <a:srgbClr val="0A85E6"/>
                </a:solidFill>
                <a:latin typeface="Open Sans Light"/>
                <a:ea typeface="Open Sans Light"/>
                <a:cs typeface="Open Sans Light"/>
                <a:sym typeface="Open Sans Light"/>
              </a:rPr>
              <a:t>Annual net revenue of Amazon from 2006 to 2019, by segment (in billion U.S. dollars)</a:t>
            </a:r>
            <a:endParaRPr sz="1100"/>
          </a:p>
        </p:txBody>
      </p:sp>
      <p:sp>
        <p:nvSpPr>
          <p:cNvPr id="1242" name="Google Shape;1242;p183"/>
          <p:cNvSpPr/>
          <p:nvPr/>
        </p:nvSpPr>
        <p:spPr>
          <a:xfrm>
            <a:off x="7371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None/>
            </a:pPr>
            <a:r>
              <a:rPr lang="en-GB" sz="700">
                <a:solidFill>
                  <a:srgbClr val="919191"/>
                </a:solidFill>
                <a:latin typeface="Open Sans"/>
                <a:ea typeface="Open Sans"/>
                <a:cs typeface="Open Sans"/>
                <a:sym typeface="Open Sans"/>
              </a:rPr>
              <a:t>Net revenue of Amazon from 2006-2019, by segment</a:t>
            </a:r>
            <a:endParaRPr sz="1100"/>
          </a:p>
        </p:txBody>
      </p:sp>
      <p:sp>
        <p:nvSpPr>
          <p:cNvPr id="1243" name="Google Shape;1243;p183"/>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2006 to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266289</a:t>
            </a:r>
            <a:endParaRPr sz="1100"/>
          </a:p>
        </p:txBody>
      </p:sp>
      <p:pic>
        <p:nvPicPr>
          <p:cNvPr id="1244" name="Google Shape;1244;p183"/>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245" name="Google Shape;1245;p183"/>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
        <p:nvSpPr>
          <p:cNvPr id="1246" name="Google Shape;1246;p183"/>
          <p:cNvSpPr txBox="1"/>
          <p:nvPr/>
        </p:nvSpPr>
        <p:spPr>
          <a:xfrm>
            <a:off x="737100" y="438464"/>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3300">
                <a:solidFill>
                  <a:schemeClr val="dk1"/>
                </a:solidFill>
                <a:latin typeface="Calibri"/>
                <a:ea typeface="Calibri"/>
                <a:cs typeface="Calibri"/>
                <a:sym typeface="Calibri"/>
              </a:rPr>
              <a:t>ANNUAL NET REVENUE BY SEGMENT</a:t>
            </a:r>
            <a:endParaRPr sz="11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84"/>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253" name="Google Shape;1253;p184"/>
          <p:cNvSpPr/>
          <p:nvPr/>
        </p:nvSpPr>
        <p:spPr>
          <a:xfrm>
            <a:off x="783000" y="715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1000">
                <a:solidFill>
                  <a:srgbClr val="0A85E6"/>
                </a:solidFill>
                <a:latin typeface="Open Sans Light"/>
                <a:ea typeface="Open Sans Light"/>
                <a:cs typeface="Open Sans Light"/>
                <a:sym typeface="Open Sans Light"/>
              </a:rPr>
              <a:t>Global net revenue of Amazon from 2014 to 2019, by product group (in billion U.S. dollars)</a:t>
            </a:r>
            <a:endParaRPr sz="1100"/>
          </a:p>
        </p:txBody>
      </p:sp>
      <p:sp>
        <p:nvSpPr>
          <p:cNvPr id="1254" name="Google Shape;1254;p184"/>
          <p:cNvSpPr/>
          <p:nvPr/>
        </p:nvSpPr>
        <p:spPr>
          <a:xfrm>
            <a:off x="7830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None/>
            </a:pPr>
            <a:r>
              <a:rPr lang="en-GB" sz="700">
                <a:solidFill>
                  <a:srgbClr val="919191"/>
                </a:solidFill>
                <a:latin typeface="Open Sans"/>
                <a:ea typeface="Open Sans"/>
                <a:cs typeface="Open Sans"/>
                <a:sym typeface="Open Sans"/>
              </a:rPr>
              <a:t>Global net revenue of Amazon 2014-2019, by product group</a:t>
            </a:r>
            <a:endParaRPr sz="1100"/>
          </a:p>
        </p:txBody>
      </p:sp>
      <p:sp>
        <p:nvSpPr>
          <p:cNvPr id="1255" name="Google Shape;1255;p184"/>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2014 to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672747</a:t>
            </a:r>
            <a:endParaRPr sz="1100"/>
          </a:p>
        </p:txBody>
      </p:sp>
      <p:pic>
        <p:nvPicPr>
          <p:cNvPr id="1256" name="Google Shape;1256;p184"/>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257" name="Google Shape;1257;p184"/>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4</a:t>
            </a:r>
            <a:endParaRPr sz="1100"/>
          </a:p>
        </p:txBody>
      </p:sp>
      <p:sp>
        <p:nvSpPr>
          <p:cNvPr id="1258" name="Google Shape;1258;p184"/>
          <p:cNvSpPr txBox="1"/>
          <p:nvPr/>
        </p:nvSpPr>
        <p:spPr>
          <a:xfrm>
            <a:off x="737100" y="438464"/>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3300">
                <a:solidFill>
                  <a:schemeClr val="dk1"/>
                </a:solidFill>
                <a:latin typeface="Calibri"/>
                <a:ea typeface="Calibri"/>
                <a:cs typeface="Calibri"/>
                <a:sym typeface="Calibri"/>
              </a:rPr>
              <a:t>GLOBAL NET REVENUE BY PRODUCT GROUP</a:t>
            </a:r>
            <a:endParaRPr sz="11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2"/>
        <p:cNvGrpSpPr/>
        <p:nvPr/>
      </p:nvGrpSpPr>
      <p:grpSpPr>
        <a:xfrm>
          <a:off x="0" y="0"/>
          <a:ext cx="0" cy="0"/>
          <a:chOff x="0" y="0"/>
          <a:chExt cx="0" cy="0"/>
        </a:xfrm>
      </p:grpSpPr>
      <p:sp>
        <p:nvSpPr>
          <p:cNvPr id="1263" name="Google Shape;1263;p185"/>
          <p:cNvSpPr/>
          <p:nvPr/>
        </p:nvSpPr>
        <p:spPr>
          <a:xfrm>
            <a:off x="0" y="0"/>
            <a:ext cx="9144000" cy="5143500"/>
          </a:xfrm>
          <a:prstGeom prst="rect">
            <a:avLst/>
          </a:prstGeom>
          <a:solidFill>
            <a:srgbClr val="C8CAC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64" name="Google Shape;1264;p185"/>
          <p:cNvSpPr txBox="1">
            <a:spLocks noGrp="1"/>
          </p:cNvSpPr>
          <p:nvPr>
            <p:ph type="title"/>
          </p:nvPr>
        </p:nvSpPr>
        <p:spPr>
          <a:xfrm>
            <a:off x="452953" y="480061"/>
            <a:ext cx="1956491" cy="394334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C2C2C"/>
              </a:buClr>
              <a:buSzPts val="2700"/>
              <a:buFont typeface="Calibri"/>
              <a:buNone/>
            </a:pPr>
            <a:r>
              <a:rPr lang="en-GB" sz="2700">
                <a:solidFill>
                  <a:srgbClr val="2C2C2C"/>
                </a:solidFill>
              </a:rPr>
              <a:t>Monthly Website Traffic</a:t>
            </a:r>
            <a:endParaRPr sz="1100"/>
          </a:p>
        </p:txBody>
      </p:sp>
      <p:sp>
        <p:nvSpPr>
          <p:cNvPr id="1265" name="Google Shape;1265;p185"/>
          <p:cNvSpPr/>
          <p:nvPr/>
        </p:nvSpPr>
        <p:spPr>
          <a:xfrm>
            <a:off x="2685050" y="363474"/>
            <a:ext cx="6096762" cy="4293108"/>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266" name="Google Shape;1266;p185" descr="Chart, line chart&#10;&#10;Description automatically generated"/>
          <p:cNvPicPr preferRelativeResize="0"/>
          <p:nvPr/>
        </p:nvPicPr>
        <p:blipFill rotWithShape="1">
          <a:blip r:embed="rId3">
            <a:alphaModFix/>
          </a:blip>
          <a:srcRect b="9594"/>
          <a:stretch/>
        </p:blipFill>
        <p:spPr>
          <a:xfrm>
            <a:off x="3047223" y="706903"/>
            <a:ext cx="5372416" cy="3606249"/>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1"/>
        <p:cNvGrpSpPr/>
        <p:nvPr/>
      </p:nvGrpSpPr>
      <p:grpSpPr>
        <a:xfrm>
          <a:off x="0" y="0"/>
          <a:ext cx="0" cy="0"/>
          <a:chOff x="0" y="0"/>
          <a:chExt cx="0" cy="0"/>
        </a:xfrm>
      </p:grpSpPr>
      <p:sp>
        <p:nvSpPr>
          <p:cNvPr id="1272" name="Google Shape;1272;p186"/>
          <p:cNvSpPr/>
          <p:nvPr/>
        </p:nvSpPr>
        <p:spPr>
          <a:xfrm>
            <a:off x="346544" y="337667"/>
            <a:ext cx="2926815" cy="3176727"/>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273" name="Google Shape;1273;p186"/>
          <p:cNvSpPr txBox="1">
            <a:spLocks noGrp="1"/>
          </p:cNvSpPr>
          <p:nvPr>
            <p:ph type="title"/>
          </p:nvPr>
        </p:nvSpPr>
        <p:spPr>
          <a:xfrm>
            <a:off x="550998" y="697897"/>
            <a:ext cx="2521258" cy="245626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3800"/>
              <a:buFont typeface="Calibri"/>
              <a:buNone/>
            </a:pPr>
            <a:r>
              <a:rPr lang="en-GB" sz="3800">
                <a:solidFill>
                  <a:srgbClr val="FFFFFF"/>
                </a:solidFill>
              </a:rPr>
              <a:t>ANNUAL CASH FLOWS GENERATED</a:t>
            </a:r>
            <a:endParaRPr sz="1100"/>
          </a:p>
        </p:txBody>
      </p:sp>
      <p:sp>
        <p:nvSpPr>
          <p:cNvPr id="1274" name="Google Shape;1274;p186"/>
          <p:cNvSpPr/>
          <p:nvPr/>
        </p:nvSpPr>
        <p:spPr>
          <a:xfrm>
            <a:off x="346544" y="3632251"/>
            <a:ext cx="1793558" cy="1173582"/>
          </a:xfrm>
          <a:prstGeom prst="rect">
            <a:avLst/>
          </a:prstGeom>
          <a:solidFill>
            <a:schemeClr val="accent5">
              <a:alpha val="9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275" name="Google Shape;1275;p186"/>
          <p:cNvSpPr/>
          <p:nvPr/>
        </p:nvSpPr>
        <p:spPr>
          <a:xfrm>
            <a:off x="2260063" y="3632251"/>
            <a:ext cx="1013297" cy="1176354"/>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B1B1B"/>
              </a:solidFill>
              <a:latin typeface="Calibri"/>
              <a:ea typeface="Calibri"/>
              <a:cs typeface="Calibri"/>
              <a:sym typeface="Calibri"/>
            </a:endParaRPr>
          </a:p>
        </p:txBody>
      </p:sp>
      <p:pic>
        <p:nvPicPr>
          <p:cNvPr id="1276" name="Google Shape;1276;p186"/>
          <p:cNvPicPr preferRelativeResize="0">
            <a:picLocks noGrp="1"/>
          </p:cNvPicPr>
          <p:nvPr>
            <p:ph type="body" idx="1"/>
          </p:nvPr>
        </p:nvPicPr>
        <p:blipFill rotWithShape="1">
          <a:blip r:embed="rId3">
            <a:alphaModFix/>
          </a:blip>
          <a:srcRect l="4668" r="8570"/>
          <a:stretch/>
        </p:blipFill>
        <p:spPr>
          <a:xfrm>
            <a:off x="3388051" y="337666"/>
            <a:ext cx="5402995" cy="4468168"/>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281"/>
        <p:cNvGrpSpPr/>
        <p:nvPr/>
      </p:nvGrpSpPr>
      <p:grpSpPr>
        <a:xfrm>
          <a:off x="0" y="0"/>
          <a:ext cx="0" cy="0"/>
          <a:chOff x="0" y="0"/>
          <a:chExt cx="0" cy="0"/>
        </a:xfrm>
      </p:grpSpPr>
      <p:sp>
        <p:nvSpPr>
          <p:cNvPr id="1282" name="Google Shape;1282;p187"/>
          <p:cNvSpPr txBox="1">
            <a:spLocks noGrp="1"/>
          </p:cNvSpPr>
          <p:nvPr>
            <p:ph type="title"/>
          </p:nvPr>
        </p:nvSpPr>
        <p:spPr>
          <a:xfrm>
            <a:off x="600824" y="1047217"/>
            <a:ext cx="329932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100"/>
              <a:buFont typeface="Calibri"/>
              <a:buNone/>
            </a:pPr>
            <a:r>
              <a:rPr lang="en-GB" sz="3100"/>
              <a:t>AMAZON’S REVENUE STREAMS</a:t>
            </a:r>
            <a:endParaRPr sz="3100"/>
          </a:p>
        </p:txBody>
      </p:sp>
      <p:sp>
        <p:nvSpPr>
          <p:cNvPr id="1283" name="Google Shape;1283;p187"/>
          <p:cNvSpPr txBox="1">
            <a:spLocks noGrp="1"/>
          </p:cNvSpPr>
          <p:nvPr>
            <p:ph type="body" idx="1"/>
          </p:nvPr>
        </p:nvSpPr>
        <p:spPr>
          <a:xfrm>
            <a:off x="604158" y="2153987"/>
            <a:ext cx="3299320" cy="2386263"/>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400"/>
              <a:buChar char="•"/>
            </a:pPr>
            <a:r>
              <a:rPr lang="en-GB" sz="1400"/>
              <a:t>Online retail business</a:t>
            </a:r>
            <a:endParaRPr sz="1100"/>
          </a:p>
          <a:p>
            <a:pPr marL="177800" lvl="0" indent="-177800" algn="l" rtl="0">
              <a:lnSpc>
                <a:spcPct val="90000"/>
              </a:lnSpc>
              <a:spcBef>
                <a:spcPts val="800"/>
              </a:spcBef>
              <a:spcAft>
                <a:spcPts val="0"/>
              </a:spcAft>
              <a:buClr>
                <a:schemeClr val="lt1"/>
              </a:buClr>
              <a:buSzPts val="1400"/>
              <a:buChar char="•"/>
            </a:pPr>
            <a:r>
              <a:rPr lang="en-GB" sz="1400"/>
              <a:t>Third-party retail service</a:t>
            </a:r>
            <a:endParaRPr sz="1100"/>
          </a:p>
          <a:p>
            <a:pPr marL="177800" lvl="0" indent="-177800" algn="l" rtl="0">
              <a:lnSpc>
                <a:spcPct val="90000"/>
              </a:lnSpc>
              <a:spcBef>
                <a:spcPts val="800"/>
              </a:spcBef>
              <a:spcAft>
                <a:spcPts val="0"/>
              </a:spcAft>
              <a:buClr>
                <a:schemeClr val="lt1"/>
              </a:buClr>
              <a:buSzPts val="1400"/>
              <a:buChar char="•"/>
            </a:pPr>
            <a:r>
              <a:rPr lang="en-GB" sz="1400"/>
              <a:t>Amazon Prime</a:t>
            </a:r>
            <a:endParaRPr sz="1100"/>
          </a:p>
          <a:p>
            <a:pPr marL="177800" lvl="0" indent="-177800" algn="l" rtl="0">
              <a:lnSpc>
                <a:spcPct val="90000"/>
              </a:lnSpc>
              <a:spcBef>
                <a:spcPts val="800"/>
              </a:spcBef>
              <a:spcAft>
                <a:spcPts val="0"/>
              </a:spcAft>
              <a:buClr>
                <a:schemeClr val="lt1"/>
              </a:buClr>
              <a:buSzPts val="1400"/>
              <a:buChar char="•"/>
            </a:pPr>
            <a:r>
              <a:rPr lang="en-GB" sz="1400"/>
              <a:t>Amazon Web Service (AWS)</a:t>
            </a:r>
            <a:endParaRPr sz="1100"/>
          </a:p>
          <a:p>
            <a:pPr marL="177800" lvl="0" indent="-177800" algn="l" rtl="0">
              <a:lnSpc>
                <a:spcPct val="90000"/>
              </a:lnSpc>
              <a:spcBef>
                <a:spcPts val="800"/>
              </a:spcBef>
              <a:spcAft>
                <a:spcPts val="0"/>
              </a:spcAft>
              <a:buClr>
                <a:schemeClr val="lt1"/>
              </a:buClr>
              <a:buSzPts val="1400"/>
              <a:buChar char="•"/>
            </a:pPr>
            <a:r>
              <a:rPr lang="en-GB" sz="1400"/>
              <a:t>Others. E.g. Amazon Kindle</a:t>
            </a:r>
            <a:endParaRPr sz="11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p:txBody>
      </p:sp>
      <p:sp>
        <p:nvSpPr>
          <p:cNvPr id="1284" name="Google Shape;1284;p187"/>
          <p:cNvSpPr/>
          <p:nvPr/>
        </p:nvSpPr>
        <p:spPr>
          <a:xfrm flipH="1">
            <a:off x="4283945" y="-1"/>
            <a:ext cx="4860055" cy="5143501"/>
          </a:xfrm>
          <a:custGeom>
            <a:avLst/>
            <a:gdLst/>
            <a:ahLst/>
            <a:cxnLst/>
            <a:rect l="l" t="t" r="r" b="b"/>
            <a:pathLst>
              <a:path w="6480073" h="6858002" extrusionOk="0">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lt1">
              <a:alpha val="8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85" name="Google Shape;1285;p187"/>
          <p:cNvSpPr/>
          <p:nvPr/>
        </p:nvSpPr>
        <p:spPr>
          <a:xfrm flipH="1">
            <a:off x="4457088" y="0"/>
            <a:ext cx="4686912" cy="5143501"/>
          </a:xfrm>
          <a:custGeom>
            <a:avLst/>
            <a:gdLst/>
            <a:ahLst/>
            <a:cxnLst/>
            <a:rect l="l" t="t" r="r" b="b"/>
            <a:pathLst>
              <a:path w="6249216" h="6858001" extrusionOk="0">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286" name="Google Shape;1286;p187"/>
          <p:cNvPicPr preferRelativeResize="0"/>
          <p:nvPr/>
        </p:nvPicPr>
        <p:blipFill rotWithShape="1">
          <a:blip r:embed="rId3">
            <a:alphaModFix/>
          </a:blip>
          <a:srcRect/>
          <a:stretch/>
        </p:blipFill>
        <p:spPr>
          <a:xfrm>
            <a:off x="5793309" y="449494"/>
            <a:ext cx="2661337" cy="2055883"/>
          </a:xfrm>
          <a:prstGeom prst="rect">
            <a:avLst/>
          </a:prstGeom>
          <a:noFill/>
          <a:ln>
            <a:noFill/>
          </a:ln>
        </p:spPr>
      </p:pic>
      <p:pic>
        <p:nvPicPr>
          <p:cNvPr id="1287" name="Google Shape;1287;p187"/>
          <p:cNvPicPr preferRelativeResize="0"/>
          <p:nvPr/>
        </p:nvPicPr>
        <p:blipFill rotWithShape="1">
          <a:blip r:embed="rId4">
            <a:alphaModFix/>
          </a:blip>
          <a:srcRect/>
          <a:stretch/>
        </p:blipFill>
        <p:spPr>
          <a:xfrm>
            <a:off x="5390709" y="3176065"/>
            <a:ext cx="3466539" cy="116129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292"/>
        <p:cNvGrpSpPr/>
        <p:nvPr/>
      </p:nvGrpSpPr>
      <p:grpSpPr>
        <a:xfrm>
          <a:off x="0" y="0"/>
          <a:ext cx="0" cy="0"/>
          <a:chOff x="0" y="0"/>
          <a:chExt cx="0" cy="0"/>
        </a:xfrm>
      </p:grpSpPr>
      <p:sp>
        <p:nvSpPr>
          <p:cNvPr id="1293" name="Google Shape;1293;p188"/>
          <p:cNvSpPr txBox="1">
            <a:spLocks noGrp="1"/>
          </p:cNvSpPr>
          <p:nvPr>
            <p:ph type="title"/>
          </p:nvPr>
        </p:nvSpPr>
        <p:spPr>
          <a:xfrm>
            <a:off x="571501" y="602494"/>
            <a:ext cx="3985902"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Calibri"/>
              <a:buNone/>
            </a:pPr>
            <a:r>
              <a:rPr lang="en-GB" sz="3000"/>
              <a:t>Online Retail </a:t>
            </a:r>
            <a:endParaRPr sz="3000"/>
          </a:p>
        </p:txBody>
      </p:sp>
      <p:sp>
        <p:nvSpPr>
          <p:cNvPr id="1294" name="Google Shape;1294;p188"/>
          <p:cNvSpPr txBox="1">
            <a:spLocks noGrp="1"/>
          </p:cNvSpPr>
          <p:nvPr>
            <p:ph type="body" idx="1"/>
          </p:nvPr>
        </p:nvSpPr>
        <p:spPr>
          <a:xfrm>
            <a:off x="571500" y="1709263"/>
            <a:ext cx="3985907" cy="2531940"/>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400"/>
              <a:buChar char="•"/>
            </a:pPr>
            <a:r>
              <a:rPr lang="en-GB" sz="1400"/>
              <a:t>First-party Seller</a:t>
            </a:r>
            <a:endParaRPr sz="1100"/>
          </a:p>
          <a:p>
            <a:pPr marL="520700" lvl="1" indent="-177800" algn="l" rtl="0">
              <a:lnSpc>
                <a:spcPct val="90000"/>
              </a:lnSpc>
              <a:spcBef>
                <a:spcPts val="400"/>
              </a:spcBef>
              <a:spcAft>
                <a:spcPts val="0"/>
              </a:spcAft>
              <a:buClr>
                <a:schemeClr val="lt1"/>
              </a:buClr>
              <a:buSzPts val="1400"/>
              <a:buChar char="•"/>
            </a:pPr>
            <a:r>
              <a:rPr lang="en-GB" sz="1400"/>
              <a:t>a brand manufacturer that sells inventory directly to Amazon, who then sells it to the customer.</a:t>
            </a:r>
            <a:endParaRPr sz="1400"/>
          </a:p>
          <a:p>
            <a:pPr marL="177800" lvl="0" indent="-177800" algn="l" rtl="0">
              <a:lnSpc>
                <a:spcPct val="90000"/>
              </a:lnSpc>
              <a:spcBef>
                <a:spcPts val="800"/>
              </a:spcBef>
              <a:spcAft>
                <a:spcPts val="0"/>
              </a:spcAft>
              <a:buClr>
                <a:schemeClr val="lt1"/>
              </a:buClr>
              <a:buSzPts val="1400"/>
              <a:buChar char="•"/>
            </a:pPr>
            <a:r>
              <a:rPr lang="en-GB" sz="1400"/>
              <a:t>Second-party Seller</a:t>
            </a:r>
            <a:endParaRPr sz="1100"/>
          </a:p>
          <a:p>
            <a:pPr marL="520700" lvl="1" indent="-177800" algn="l" rtl="0">
              <a:lnSpc>
                <a:spcPct val="90000"/>
              </a:lnSpc>
              <a:spcBef>
                <a:spcPts val="400"/>
              </a:spcBef>
              <a:spcAft>
                <a:spcPts val="0"/>
              </a:spcAft>
              <a:buClr>
                <a:schemeClr val="lt1"/>
              </a:buClr>
              <a:buSzPts val="1400"/>
              <a:buChar char="•"/>
            </a:pPr>
            <a:r>
              <a:rPr lang="en-GB" sz="1400"/>
              <a:t>an Amazon supplier that is not the manufacturer of the product</a:t>
            </a:r>
            <a:endParaRPr sz="1400"/>
          </a:p>
          <a:p>
            <a:pPr marL="177800" lvl="0" indent="-177800" algn="l" rtl="0">
              <a:lnSpc>
                <a:spcPct val="90000"/>
              </a:lnSpc>
              <a:spcBef>
                <a:spcPts val="800"/>
              </a:spcBef>
              <a:spcAft>
                <a:spcPts val="0"/>
              </a:spcAft>
              <a:buClr>
                <a:schemeClr val="lt1"/>
              </a:buClr>
              <a:buSzPts val="1400"/>
              <a:buChar char="•"/>
            </a:pPr>
            <a:r>
              <a:rPr lang="en-GB" sz="1400"/>
              <a:t>Third-party sellers</a:t>
            </a:r>
            <a:endParaRPr sz="1100"/>
          </a:p>
          <a:p>
            <a:pPr marL="520700" lvl="1" indent="-177800" algn="l" rtl="0">
              <a:lnSpc>
                <a:spcPct val="90000"/>
              </a:lnSpc>
              <a:spcBef>
                <a:spcPts val="400"/>
              </a:spcBef>
              <a:spcAft>
                <a:spcPts val="0"/>
              </a:spcAft>
              <a:buClr>
                <a:schemeClr val="lt1"/>
              </a:buClr>
              <a:buSzPts val="1400"/>
              <a:buChar char="•"/>
            </a:pPr>
            <a:r>
              <a:rPr lang="en-GB" sz="1400"/>
              <a:t>uses Amazon as a marketplace to sell directly to consumers; Amazon has nothing to do with the production and distribution of the product.</a:t>
            </a:r>
            <a:endParaRPr sz="14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p:txBody>
      </p:sp>
      <p:sp>
        <p:nvSpPr>
          <p:cNvPr id="1295" name="Google Shape;1295;p188"/>
          <p:cNvSpPr/>
          <p:nvPr/>
        </p:nvSpPr>
        <p:spPr>
          <a:xfrm flipH="1">
            <a:off x="4937085" y="-1506"/>
            <a:ext cx="4206915" cy="438020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296" name="Google Shape;1296;p188" descr="Mobile App Icon - Amazon App Icon Png, T #1173865 - PNG Images - PNGio"/>
          <p:cNvPicPr preferRelativeResize="0"/>
          <p:nvPr/>
        </p:nvPicPr>
        <p:blipFill rotWithShape="1">
          <a:blip r:embed="rId3">
            <a:alphaModFix/>
          </a:blip>
          <a:srcRect l="10222" r="3650"/>
          <a:stretch/>
        </p:blipFill>
        <p:spPr>
          <a:xfrm>
            <a:off x="5062605"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784475" y="1945650"/>
            <a:ext cx="7896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3 Biggest E-Commerce Business Models</a:t>
            </a:r>
            <a:endParaRPr/>
          </a:p>
        </p:txBody>
      </p:sp>
      <p:pic>
        <p:nvPicPr>
          <p:cNvPr id="273" name="Google Shape;273;p45"/>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274" name="Google Shape;274;p45"/>
          <p:cNvSpPr/>
          <p:nvPr/>
        </p:nvSpPr>
        <p:spPr>
          <a:xfrm>
            <a:off x="1167501" y="3551711"/>
            <a:ext cx="1350188" cy="51972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B2B</a:t>
            </a:r>
          </a:p>
        </p:txBody>
      </p:sp>
      <p:sp>
        <p:nvSpPr>
          <p:cNvPr id="275" name="Google Shape;275;p45"/>
          <p:cNvSpPr/>
          <p:nvPr/>
        </p:nvSpPr>
        <p:spPr>
          <a:xfrm>
            <a:off x="4239201" y="3544124"/>
            <a:ext cx="1403001" cy="5349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B2C</a:t>
            </a:r>
          </a:p>
        </p:txBody>
      </p:sp>
      <p:sp>
        <p:nvSpPr>
          <p:cNvPr id="276" name="Google Shape;276;p45"/>
          <p:cNvSpPr/>
          <p:nvPr/>
        </p:nvSpPr>
        <p:spPr>
          <a:xfrm>
            <a:off x="7058451" y="3544124"/>
            <a:ext cx="1462703" cy="5349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C2C</a:t>
            </a:r>
          </a:p>
        </p:txBody>
      </p:sp>
      <p:pic>
        <p:nvPicPr>
          <p:cNvPr id="277" name="Google Shape;277;p45"/>
          <p:cNvPicPr preferRelativeResize="0"/>
          <p:nvPr/>
        </p:nvPicPr>
        <p:blipFill>
          <a:blip r:embed="rId4">
            <a:alphaModFix/>
          </a:blip>
          <a:stretch>
            <a:fillRect/>
          </a:stretch>
        </p:blipFill>
        <p:spPr>
          <a:xfrm>
            <a:off x="152400" y="152400"/>
            <a:ext cx="1640849" cy="1640849"/>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89"/>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303" name="Google Shape;1303;p189"/>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500">
                <a:solidFill>
                  <a:srgbClr val="0A85E6"/>
                </a:solidFill>
                <a:latin typeface="Open Sans Light"/>
                <a:ea typeface="Open Sans Light"/>
                <a:cs typeface="Open Sans Light"/>
                <a:sym typeface="Open Sans Light"/>
              </a:rPr>
              <a:t>Amazon sales as a percentage of online retail sales in the United States from 2012 to 2017</a:t>
            </a:r>
            <a:endParaRPr sz="1100"/>
          </a:p>
        </p:txBody>
      </p:sp>
      <p:sp>
        <p:nvSpPr>
          <p:cNvPr id="1304" name="Google Shape;1304;p189"/>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U.S. Amazon first-party and third-party e-commerce sales share 2012-2017</a:t>
            </a:r>
            <a:endParaRPr sz="1100"/>
          </a:p>
        </p:txBody>
      </p:sp>
      <p:sp>
        <p:nvSpPr>
          <p:cNvPr id="1305" name="Google Shape;1305;p189"/>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United States; 2012-2017</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Digital Commerce 360; US Department of Commerce; Internet Retailer; </a:t>
            </a:r>
            <a:r>
              <a:rPr lang="en-GB" sz="600" u="sng">
                <a:solidFill>
                  <a:schemeClr val="hlink"/>
                </a:solidFill>
                <a:latin typeface="Open Sans"/>
                <a:ea typeface="Open Sans"/>
                <a:cs typeface="Open Sans"/>
                <a:sym typeface="Open Sans"/>
                <a:hlinkClick r:id="rId5"/>
              </a:rPr>
              <a:t>ID 917414</a:t>
            </a:r>
            <a:endParaRPr sz="1100"/>
          </a:p>
        </p:txBody>
      </p:sp>
      <p:pic>
        <p:nvPicPr>
          <p:cNvPr id="1306" name="Google Shape;1306;p189"/>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307" name="Google Shape;1307;p189"/>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90"/>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314" name="Google Shape;1314;p190"/>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700">
                <a:solidFill>
                  <a:srgbClr val="0A85E6"/>
                </a:solidFill>
                <a:latin typeface="Open Sans Light"/>
                <a:ea typeface="Open Sans Light"/>
                <a:cs typeface="Open Sans Light"/>
                <a:sym typeface="Open Sans Light"/>
              </a:rPr>
              <a:t>Distribution of active Amazon marketplace sellers worldwide in 2019, by country</a:t>
            </a:r>
            <a:endParaRPr sz="1100"/>
          </a:p>
        </p:txBody>
      </p:sp>
      <p:sp>
        <p:nvSpPr>
          <p:cNvPr id="1315" name="Google Shape;1315;p190"/>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Share of Amazon marketplace sellers worldwide 2019, by country</a:t>
            </a:r>
            <a:endParaRPr sz="1100"/>
          </a:p>
        </p:txBody>
      </p:sp>
      <p:sp>
        <p:nvSpPr>
          <p:cNvPr id="1316" name="Google Shape;1316;p190"/>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a:t>
            </a:r>
            <a:r>
              <a:rPr lang="en-GB" sz="600">
                <a:solidFill>
                  <a:srgbClr val="555555"/>
                </a:solidFill>
                <a:latin typeface="Open Sans"/>
                <a:ea typeface="Open Sans"/>
                <a:cs typeface="Open Sans"/>
                <a:sym typeface="Open Sans"/>
              </a:rPr>
              <a:t> Worldwide;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Marketplace Pulse; </a:t>
            </a:r>
            <a:r>
              <a:rPr lang="en-GB" sz="600" u="sng">
                <a:solidFill>
                  <a:schemeClr val="hlink"/>
                </a:solidFill>
                <a:latin typeface="Open Sans"/>
                <a:ea typeface="Open Sans"/>
                <a:cs typeface="Open Sans"/>
                <a:sym typeface="Open Sans"/>
                <a:hlinkClick r:id="rId5"/>
              </a:rPr>
              <a:t>ID 1086651</a:t>
            </a:r>
            <a:endParaRPr sz="1100"/>
          </a:p>
        </p:txBody>
      </p:sp>
      <p:pic>
        <p:nvPicPr>
          <p:cNvPr id="1317" name="Google Shape;1317;p190"/>
          <p:cNvPicPr preferRelativeResize="0"/>
          <p:nvPr/>
        </p:nvPicPr>
        <p:blipFill rotWithShape="1">
          <a:blip r:embed="rId6">
            <a:alphaModFix/>
          </a:blip>
          <a:srcRect/>
          <a:stretch/>
        </p:blipFill>
        <p:spPr>
          <a:xfrm>
            <a:off x="507600" y="1412100"/>
            <a:ext cx="8056800" cy="3345300"/>
          </a:xfrm>
          <a:prstGeom prst="rect">
            <a:avLst/>
          </a:prstGeom>
          <a:noFill/>
          <a:ln>
            <a:noFill/>
          </a:ln>
        </p:spPr>
      </p:pic>
      <p:sp>
        <p:nvSpPr>
          <p:cNvPr id="1318" name="Google Shape;1318;p190"/>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91"/>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325" name="Google Shape;1325;p191"/>
          <p:cNvSpPr/>
          <p:nvPr/>
        </p:nvSpPr>
        <p:spPr>
          <a:xfrm>
            <a:off x="508500" y="7586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500">
                <a:solidFill>
                  <a:srgbClr val="0A85E6"/>
                </a:solidFill>
                <a:latin typeface="Open Sans Light"/>
                <a:ea typeface="Open Sans Light"/>
                <a:cs typeface="Open Sans Light"/>
                <a:sym typeface="Open Sans Light"/>
              </a:rPr>
              <a:t>Percentage of paid units sold by third-party sellers on Amazon platform as of 1st quarter 2020</a:t>
            </a:r>
            <a:endParaRPr sz="1100"/>
          </a:p>
        </p:txBody>
      </p:sp>
      <p:sp>
        <p:nvSpPr>
          <p:cNvPr id="1326" name="Google Shape;1326;p191"/>
          <p:cNvSpPr/>
          <p:nvPr/>
        </p:nvSpPr>
        <p:spPr>
          <a:xfrm>
            <a:off x="5085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Third-party seller share of Amazon platform 2007-2020</a:t>
            </a:r>
            <a:endParaRPr sz="1100"/>
          </a:p>
        </p:txBody>
      </p:sp>
      <p:sp>
        <p:nvSpPr>
          <p:cNvPr id="1327" name="Google Shape;1327;p191"/>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Q2 2007 to Q1 2020</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259782</a:t>
            </a:r>
            <a:endParaRPr sz="1100"/>
          </a:p>
        </p:txBody>
      </p:sp>
      <p:pic>
        <p:nvPicPr>
          <p:cNvPr id="1328" name="Google Shape;1328;p191"/>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329" name="Google Shape;1329;p191"/>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
        <p:nvSpPr>
          <p:cNvPr id="1330" name="Google Shape;1330;p191"/>
          <p:cNvSpPr txBox="1">
            <a:spLocks noGrp="1"/>
          </p:cNvSpPr>
          <p:nvPr>
            <p:ph type="title"/>
          </p:nvPr>
        </p:nvSpPr>
        <p:spPr>
          <a:xfrm>
            <a:off x="592650" y="88173"/>
            <a:ext cx="7886700" cy="810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THIRD-PARTY SALES PERCENTAGE 2007-20</a:t>
            </a:r>
            <a:endParaRPr sz="30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9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 PRIME</a:t>
            </a:r>
            <a:endParaRPr sz="3000"/>
          </a:p>
        </p:txBody>
      </p:sp>
      <p:sp>
        <p:nvSpPr>
          <p:cNvPr id="1337" name="Google Shape;1337;p19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en-GB" sz="1100"/>
              <a:t>A paid subscription service</a:t>
            </a:r>
            <a:endParaRPr sz="1100"/>
          </a:p>
          <a:p>
            <a:pPr marL="177800" lvl="0" indent="-171450" algn="l" rtl="0">
              <a:lnSpc>
                <a:spcPct val="90000"/>
              </a:lnSpc>
              <a:spcBef>
                <a:spcPts val="800"/>
              </a:spcBef>
              <a:spcAft>
                <a:spcPts val="0"/>
              </a:spcAft>
              <a:buClr>
                <a:schemeClr val="dk1"/>
              </a:buClr>
              <a:buSzPts val="2100"/>
              <a:buChar char="•"/>
            </a:pPr>
            <a:r>
              <a:rPr lang="en-GB" sz="1100"/>
              <a:t>Worldwide subscribers: 150 million (4th quarter 2019)</a:t>
            </a:r>
            <a:endParaRPr sz="1100"/>
          </a:p>
          <a:p>
            <a:pPr marL="177800" lvl="0" indent="-171450" algn="l" rtl="0">
              <a:lnSpc>
                <a:spcPct val="90000"/>
              </a:lnSpc>
              <a:spcBef>
                <a:spcPts val="800"/>
              </a:spcBef>
              <a:spcAft>
                <a:spcPts val="0"/>
              </a:spcAft>
              <a:buClr>
                <a:schemeClr val="dk1"/>
              </a:buClr>
              <a:buSzPts val="2100"/>
              <a:buChar char="•"/>
            </a:pPr>
            <a:r>
              <a:rPr lang="en-GB" sz="1100"/>
              <a:t>Providing:</a:t>
            </a:r>
            <a:endParaRPr sz="1100"/>
          </a:p>
          <a:p>
            <a:pPr marL="520700" lvl="1" indent="-177800" algn="l" rtl="0">
              <a:lnSpc>
                <a:spcPct val="90000"/>
              </a:lnSpc>
              <a:spcBef>
                <a:spcPts val="400"/>
              </a:spcBef>
              <a:spcAft>
                <a:spcPts val="0"/>
              </a:spcAft>
              <a:buClr>
                <a:schemeClr val="dk1"/>
              </a:buClr>
              <a:buSzPts val="1800"/>
              <a:buChar char="•"/>
            </a:pPr>
            <a:r>
              <a:rPr lang="en-GB" sz="1100"/>
              <a:t>Same, one or two-day delivery</a:t>
            </a:r>
            <a:endParaRPr sz="1100"/>
          </a:p>
          <a:p>
            <a:pPr marL="520700" lvl="1" indent="-177800" algn="l" rtl="0">
              <a:lnSpc>
                <a:spcPct val="90000"/>
              </a:lnSpc>
              <a:spcBef>
                <a:spcPts val="400"/>
              </a:spcBef>
              <a:spcAft>
                <a:spcPts val="0"/>
              </a:spcAft>
              <a:buClr>
                <a:schemeClr val="dk1"/>
              </a:buClr>
              <a:buSzPts val="1800"/>
              <a:buChar char="•"/>
            </a:pPr>
            <a:r>
              <a:rPr lang="en-GB" sz="1100"/>
              <a:t>streaming music and video</a:t>
            </a:r>
            <a:endParaRPr sz="1100"/>
          </a:p>
          <a:p>
            <a:pPr marL="520700" lvl="1" indent="-177800" algn="l" rtl="0">
              <a:lnSpc>
                <a:spcPct val="90000"/>
              </a:lnSpc>
              <a:spcBef>
                <a:spcPts val="400"/>
              </a:spcBef>
              <a:spcAft>
                <a:spcPts val="0"/>
              </a:spcAft>
              <a:buClr>
                <a:schemeClr val="dk1"/>
              </a:buClr>
              <a:buSzPts val="1800"/>
              <a:buChar char="•"/>
            </a:pPr>
            <a:r>
              <a:rPr lang="en-GB" sz="1100"/>
              <a:t>Shopping benefit: e.g., Whole Foods Market</a:t>
            </a:r>
            <a:endParaRPr sz="1100"/>
          </a:p>
          <a:p>
            <a:pPr marL="520700" lvl="1" indent="-177800" algn="l" rtl="0">
              <a:lnSpc>
                <a:spcPct val="90000"/>
              </a:lnSpc>
              <a:spcBef>
                <a:spcPts val="400"/>
              </a:spcBef>
              <a:spcAft>
                <a:spcPts val="0"/>
              </a:spcAft>
              <a:buClr>
                <a:schemeClr val="dk1"/>
              </a:buClr>
              <a:buSzPts val="1800"/>
              <a:buChar char="•"/>
            </a:pPr>
            <a:r>
              <a:rPr lang="en-GB" sz="1100"/>
              <a:t>Prime Reading</a:t>
            </a:r>
            <a:endParaRPr sz="1100"/>
          </a:p>
          <a:p>
            <a:pPr marL="520700" lvl="1" indent="-177800" algn="l" rtl="0">
              <a:lnSpc>
                <a:spcPct val="90000"/>
              </a:lnSpc>
              <a:spcBef>
                <a:spcPts val="400"/>
              </a:spcBef>
              <a:spcAft>
                <a:spcPts val="0"/>
              </a:spcAft>
              <a:buClr>
                <a:schemeClr val="dk1"/>
              </a:buClr>
              <a:buSzPts val="1800"/>
              <a:buChar char="•"/>
            </a:pPr>
            <a:r>
              <a:rPr lang="en-GB" sz="1100"/>
              <a:t>Others</a:t>
            </a:r>
            <a:endParaRPr sz="1100"/>
          </a:p>
        </p:txBody>
      </p:sp>
      <p:pic>
        <p:nvPicPr>
          <p:cNvPr id="1338" name="Google Shape;1338;p192"/>
          <p:cNvPicPr preferRelativeResize="0"/>
          <p:nvPr/>
        </p:nvPicPr>
        <p:blipFill rotWithShape="1">
          <a:blip r:embed="rId3">
            <a:alphaModFix/>
          </a:blip>
          <a:srcRect/>
          <a:stretch/>
        </p:blipFill>
        <p:spPr>
          <a:xfrm>
            <a:off x="5915694" y="2031754"/>
            <a:ext cx="2956114" cy="1938435"/>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93"/>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345" name="Google Shape;1345;p193"/>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500">
                <a:solidFill>
                  <a:srgbClr val="0A85E6"/>
                </a:solidFill>
                <a:latin typeface="Open Sans Light"/>
                <a:ea typeface="Open Sans Light"/>
                <a:cs typeface="Open Sans Light"/>
                <a:sym typeface="Open Sans Light"/>
              </a:rPr>
              <a:t>Number of Amazon Prime members in the United States as of December 2019 (in millions)</a:t>
            </a:r>
            <a:endParaRPr sz="1100"/>
          </a:p>
        </p:txBody>
      </p:sp>
      <p:sp>
        <p:nvSpPr>
          <p:cNvPr id="1346" name="Google Shape;1346;p193"/>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Number of U.S. Amazon Prime subscribers 2013-2019</a:t>
            </a:r>
            <a:endParaRPr sz="1100"/>
          </a:p>
        </p:txBody>
      </p:sp>
      <p:sp>
        <p:nvSpPr>
          <p:cNvPr id="1347" name="Google Shape;1347;p193"/>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United States; December 2013 to December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Consumer Intelligence Research Partners; Fortune; </a:t>
            </a:r>
            <a:r>
              <a:rPr lang="en-GB" sz="600" u="sng">
                <a:solidFill>
                  <a:schemeClr val="hlink"/>
                </a:solidFill>
                <a:latin typeface="Open Sans"/>
                <a:ea typeface="Open Sans"/>
                <a:cs typeface="Open Sans"/>
                <a:sym typeface="Open Sans"/>
                <a:hlinkClick r:id="rId5"/>
              </a:rPr>
              <a:t>ID 546894</a:t>
            </a:r>
            <a:endParaRPr sz="1100"/>
          </a:p>
        </p:txBody>
      </p:sp>
      <p:pic>
        <p:nvPicPr>
          <p:cNvPr id="1348" name="Google Shape;1348;p193"/>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349" name="Google Shape;1349;p193"/>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6</a:t>
            </a:r>
            <a:endParaRPr sz="11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9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 PRIME GENERAL BENEFITS</a:t>
            </a:r>
            <a:endParaRPr sz="3000"/>
          </a:p>
        </p:txBody>
      </p:sp>
      <p:pic>
        <p:nvPicPr>
          <p:cNvPr id="1355" name="Google Shape;1355;p194" descr="Amazon.in Associates Central - Resource Center - What is the Amazon Prime  Bounty?"/>
          <p:cNvPicPr preferRelativeResize="0"/>
          <p:nvPr/>
        </p:nvPicPr>
        <p:blipFill rotWithShape="1">
          <a:blip r:embed="rId3">
            <a:alphaModFix/>
          </a:blip>
          <a:srcRect/>
          <a:stretch/>
        </p:blipFill>
        <p:spPr>
          <a:xfrm>
            <a:off x="317898" y="1395942"/>
            <a:ext cx="8426239" cy="1947333"/>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9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 PRIME DELIVERY BENEFITS</a:t>
            </a:r>
            <a:endParaRPr sz="3000"/>
          </a:p>
        </p:txBody>
      </p:sp>
      <p:pic>
        <p:nvPicPr>
          <p:cNvPr id="1361" name="Google Shape;1361;p195" descr="Prime Delivery benefits you may not know about"/>
          <p:cNvPicPr preferRelativeResize="0"/>
          <p:nvPr/>
        </p:nvPicPr>
        <p:blipFill rotWithShape="1">
          <a:blip r:embed="rId3">
            <a:alphaModFix/>
          </a:blip>
          <a:srcRect/>
          <a:stretch/>
        </p:blipFill>
        <p:spPr>
          <a:xfrm>
            <a:off x="260747" y="1082279"/>
            <a:ext cx="8535508" cy="308252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1366" name="Google Shape;1366;p196" descr="Amazon Web Services - Wikipedia"/>
          <p:cNvPicPr preferRelativeResize="0"/>
          <p:nvPr/>
        </p:nvPicPr>
        <p:blipFill rotWithShape="1">
          <a:blip r:embed="rId3">
            <a:alphaModFix/>
          </a:blip>
          <a:srcRect/>
          <a:stretch/>
        </p:blipFill>
        <p:spPr>
          <a:xfrm>
            <a:off x="285750" y="7144"/>
            <a:ext cx="8572500" cy="5129213"/>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0"/>
        <p:cNvGrpSpPr/>
        <p:nvPr/>
      </p:nvGrpSpPr>
      <p:grpSpPr>
        <a:xfrm>
          <a:off x="0" y="0"/>
          <a:ext cx="0" cy="0"/>
          <a:chOff x="0" y="0"/>
          <a:chExt cx="0" cy="0"/>
        </a:xfrm>
      </p:grpSpPr>
      <p:pic>
        <p:nvPicPr>
          <p:cNvPr id="1371" name="Google Shape;1371;p197" descr="Top 10 Benefits of Using AWS (Amazon Web Services) –  Maxwellglobalsoftware.com – Maxwell Global Software"/>
          <p:cNvPicPr preferRelativeResize="0"/>
          <p:nvPr/>
        </p:nvPicPr>
        <p:blipFill rotWithShape="1">
          <a:blip r:embed="rId3">
            <a:alphaModFix/>
          </a:blip>
          <a:srcRect/>
          <a:stretch/>
        </p:blipFill>
        <p:spPr>
          <a:xfrm>
            <a:off x="773149" y="482600"/>
            <a:ext cx="7597702" cy="41783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6"/>
        <p:cNvGrpSpPr/>
        <p:nvPr/>
      </p:nvGrpSpPr>
      <p:grpSpPr>
        <a:xfrm>
          <a:off x="0" y="0"/>
          <a:ext cx="0" cy="0"/>
          <a:chOff x="0" y="0"/>
          <a:chExt cx="0" cy="0"/>
        </a:xfrm>
      </p:grpSpPr>
      <p:sp>
        <p:nvSpPr>
          <p:cNvPr id="1377" name="Google Shape;1377;p19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78" name="Google Shape;1378;p198" descr="Amazon Web Services Hit $10.8bn In Revenue In Q2 2020 - TrendingNG | Latest  local and international news, politics, sports, education and entertainment"/>
          <p:cNvPicPr preferRelativeResize="0"/>
          <p:nvPr/>
        </p:nvPicPr>
        <p:blipFill rotWithShape="1">
          <a:blip r:embed="rId3">
            <a:alphaModFix/>
          </a:blip>
          <a:srcRect l="2068" r="-3" b="-3"/>
          <a:stretch/>
        </p:blipFill>
        <p:spPr>
          <a:xfrm>
            <a:off x="5319346" y="1369219"/>
            <a:ext cx="3196003" cy="3263504"/>
          </a:xfrm>
          <a:custGeom>
            <a:avLst/>
            <a:gdLst/>
            <a:ahLst/>
            <a:cxnLst/>
            <a:rect l="l" t="t" r="r" b="b"/>
            <a:pathLst>
              <a:path w="4114800" h="5712488" extrusionOk="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1379" name="Google Shape;1379;p198"/>
          <p:cNvSpPr/>
          <p:nvPr/>
        </p:nvSpPr>
        <p:spPr>
          <a:xfrm rot="3186173" flipH="1">
            <a:off x="2948210" y="488711"/>
            <a:ext cx="3062575" cy="3062575"/>
          </a:xfrm>
          <a:prstGeom prst="arc">
            <a:avLst>
              <a:gd name="adj1" fmla="val 16200000"/>
              <a:gd name="adj2" fmla="val 20093138"/>
            </a:avLst>
          </a:prstGeom>
          <a:noFill/>
          <a:ln w="127000" cap="rnd" cmpd="sng">
            <a:solidFill>
              <a:schemeClr val="accent4">
                <a:alpha val="94901"/>
              </a:schemeClr>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380" name="Google Shape;1380;p198"/>
          <p:cNvSpPr txBox="1">
            <a:spLocks noGrp="1"/>
          </p:cNvSpPr>
          <p:nvPr>
            <p:ph type="title"/>
          </p:nvPr>
        </p:nvSpPr>
        <p:spPr>
          <a:xfrm>
            <a:off x="628650" y="273844"/>
            <a:ext cx="7886699"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 Web Service (AWS)</a:t>
            </a:r>
            <a:endParaRPr sz="3000"/>
          </a:p>
        </p:txBody>
      </p:sp>
      <p:sp>
        <p:nvSpPr>
          <p:cNvPr id="1381" name="Google Shape;1381;p198"/>
          <p:cNvSpPr txBox="1">
            <a:spLocks noGrp="1"/>
          </p:cNvSpPr>
          <p:nvPr>
            <p:ph type="body" idx="1"/>
          </p:nvPr>
        </p:nvSpPr>
        <p:spPr>
          <a:xfrm>
            <a:off x="628650" y="1369219"/>
            <a:ext cx="4045021" cy="326350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300"/>
              <a:buChar char="•"/>
            </a:pPr>
            <a:r>
              <a:rPr lang="en-GB" sz="1300"/>
              <a:t>Provide on-demand cloud computing platforms and APIS to individuals, companies, and governments, on a metered pay-as-you-go basis</a:t>
            </a:r>
            <a:endParaRPr sz="1100"/>
          </a:p>
          <a:p>
            <a:pPr marL="177800" lvl="0" indent="-184150" algn="l" rtl="0">
              <a:lnSpc>
                <a:spcPct val="90000"/>
              </a:lnSpc>
              <a:spcBef>
                <a:spcPts val="800"/>
              </a:spcBef>
              <a:spcAft>
                <a:spcPts val="0"/>
              </a:spcAft>
              <a:buClr>
                <a:schemeClr val="dk1"/>
              </a:buClr>
              <a:buSzPts val="1300"/>
              <a:buChar char="•"/>
            </a:pPr>
            <a:r>
              <a:rPr lang="en-GB" sz="1300"/>
              <a:t>Over 175 fully featured services from global data centers</a:t>
            </a:r>
            <a:endParaRPr sz="1100"/>
          </a:p>
          <a:p>
            <a:pPr marL="177800" lvl="0" indent="-184150" algn="l" rtl="0">
              <a:lnSpc>
                <a:spcPct val="90000"/>
              </a:lnSpc>
              <a:spcBef>
                <a:spcPts val="800"/>
              </a:spcBef>
              <a:spcAft>
                <a:spcPts val="0"/>
              </a:spcAft>
              <a:buClr>
                <a:schemeClr val="dk1"/>
              </a:buClr>
              <a:buSzPts val="1300"/>
              <a:buChar char="•"/>
            </a:pPr>
            <a:r>
              <a:rPr lang="en-GB" sz="1300"/>
              <a:t>Most popular:</a:t>
            </a:r>
            <a:endParaRPr sz="1100"/>
          </a:p>
          <a:p>
            <a:pPr marL="520700" lvl="1" indent="-184150" algn="l" rtl="0">
              <a:lnSpc>
                <a:spcPct val="90000"/>
              </a:lnSpc>
              <a:spcBef>
                <a:spcPts val="400"/>
              </a:spcBef>
              <a:spcAft>
                <a:spcPts val="0"/>
              </a:spcAft>
              <a:buClr>
                <a:schemeClr val="dk1"/>
              </a:buClr>
              <a:buSzPts val="1300"/>
              <a:buChar char="•"/>
            </a:pPr>
            <a:r>
              <a:rPr lang="en-GB" sz="1300"/>
              <a:t>Amazon Elastics Compute Clouds (EC2)</a:t>
            </a:r>
            <a:endParaRPr sz="1100"/>
          </a:p>
          <a:p>
            <a:pPr marL="520700" lvl="1" indent="-184150" algn="l" rtl="0">
              <a:lnSpc>
                <a:spcPct val="90000"/>
              </a:lnSpc>
              <a:spcBef>
                <a:spcPts val="400"/>
              </a:spcBef>
              <a:spcAft>
                <a:spcPts val="0"/>
              </a:spcAft>
              <a:buClr>
                <a:schemeClr val="dk1"/>
              </a:buClr>
              <a:buSzPts val="1300"/>
              <a:buChar char="•"/>
            </a:pPr>
            <a:r>
              <a:rPr lang="en-GB" sz="1300"/>
              <a:t>Amazon Simple Storage Service (Amazon S3)</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Business-to-Business (B2B)</a:t>
            </a:r>
            <a:endParaRPr/>
          </a:p>
        </p:txBody>
      </p:sp>
      <p:sp>
        <p:nvSpPr>
          <p:cNvPr id="283" name="Google Shape;283;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000000"/>
                </a:solidFill>
              </a:rPr>
              <a:t>E-Commerce B2B sales are the purchases or selling of platforms, goods, services that help other businesses operate.</a:t>
            </a:r>
            <a:endParaRPr sz="2000">
              <a:solidFill>
                <a:srgbClr val="000000"/>
              </a:solidFill>
            </a:endParaRPr>
          </a:p>
          <a:p>
            <a:pPr marL="0" lvl="0" indent="0" algn="l" rtl="0">
              <a:spcBef>
                <a:spcPts val="1600"/>
              </a:spcBef>
              <a:spcAft>
                <a:spcPts val="0"/>
              </a:spcAft>
              <a:buNone/>
            </a:pPr>
            <a:r>
              <a:rPr lang="en-GB" sz="2000">
                <a:solidFill>
                  <a:srgbClr val="000000"/>
                </a:solidFill>
              </a:rPr>
              <a:t>B2B sales made up 23.6% of all E-Commerce U.S. sales in February, 2020.</a:t>
            </a:r>
            <a:endParaRPr sz="2000">
              <a:solidFill>
                <a:srgbClr val="000000"/>
              </a:solidFill>
            </a:endParaRPr>
          </a:p>
          <a:p>
            <a:pPr marL="0" lvl="0" indent="0" algn="l" rtl="0">
              <a:spcBef>
                <a:spcPts val="1600"/>
              </a:spcBef>
              <a:spcAft>
                <a:spcPts val="1600"/>
              </a:spcAft>
              <a:buNone/>
            </a:pPr>
            <a:r>
              <a:rPr lang="en-GB" sz="2000">
                <a:solidFill>
                  <a:srgbClr val="000000"/>
                </a:solidFill>
              </a:rPr>
              <a:t>Examples: Alibaba, Shopify</a:t>
            </a:r>
            <a:endParaRPr sz="2000">
              <a:solidFill>
                <a:srgbClr val="000000"/>
              </a:solidFill>
            </a:endParaRPr>
          </a:p>
        </p:txBody>
      </p:sp>
      <p:pic>
        <p:nvPicPr>
          <p:cNvPr id="284" name="Google Shape;284;p46"/>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285" name="Google Shape;285;p46"/>
          <p:cNvSpPr/>
          <p:nvPr/>
        </p:nvSpPr>
        <p:spPr>
          <a:xfrm>
            <a:off x="2530925" y="3193150"/>
            <a:ext cx="4274000" cy="15058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B2B</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99"/>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388" name="Google Shape;1388;p199"/>
          <p:cNvSpPr/>
          <p:nvPr/>
        </p:nvSpPr>
        <p:spPr>
          <a:xfrm>
            <a:off x="653387" y="792375"/>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1000">
                <a:solidFill>
                  <a:srgbClr val="0A85E6"/>
                </a:solidFill>
                <a:latin typeface="Open Sans Light"/>
                <a:ea typeface="Open Sans Light"/>
                <a:cs typeface="Open Sans Light"/>
                <a:sym typeface="Open Sans Light"/>
              </a:rPr>
              <a:t>Global market share of cloud infrastructure services from 2017 to 2020, by vendor</a:t>
            </a:r>
            <a:endParaRPr sz="1100"/>
          </a:p>
        </p:txBody>
      </p:sp>
      <p:sp>
        <p:nvSpPr>
          <p:cNvPr id="1389" name="Google Shape;1389;p199"/>
          <p:cNvSpPr/>
          <p:nvPr/>
        </p:nvSpPr>
        <p:spPr>
          <a:xfrm>
            <a:off x="653387" y="1243275"/>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None/>
            </a:pPr>
            <a:r>
              <a:rPr lang="en-GB" sz="700">
                <a:solidFill>
                  <a:srgbClr val="919191"/>
                </a:solidFill>
                <a:latin typeface="Open Sans"/>
                <a:ea typeface="Open Sans"/>
                <a:cs typeface="Open Sans"/>
                <a:sym typeface="Open Sans"/>
              </a:rPr>
              <a:t>Cloud infrastructure services market share worldwide 2017-2020, by vendor</a:t>
            </a:r>
            <a:endParaRPr sz="1100"/>
          </a:p>
        </p:txBody>
      </p:sp>
      <p:sp>
        <p:nvSpPr>
          <p:cNvPr id="1390" name="Google Shape;1390;p199"/>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2017 to 2020</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Synergy Research Group; Statista estimates; </a:t>
            </a:r>
            <a:r>
              <a:rPr lang="en-GB" sz="600" u="sng">
                <a:solidFill>
                  <a:schemeClr val="hlink"/>
                </a:solidFill>
                <a:latin typeface="Open Sans"/>
                <a:ea typeface="Open Sans"/>
                <a:cs typeface="Open Sans"/>
                <a:sym typeface="Open Sans"/>
                <a:hlinkClick r:id="rId5"/>
              </a:rPr>
              <a:t>ID 477277</a:t>
            </a:r>
            <a:endParaRPr sz="1100"/>
          </a:p>
        </p:txBody>
      </p:sp>
      <p:pic>
        <p:nvPicPr>
          <p:cNvPr id="1391" name="Google Shape;1391;p199"/>
          <p:cNvPicPr preferRelativeResize="0"/>
          <p:nvPr/>
        </p:nvPicPr>
        <p:blipFill rotWithShape="1">
          <a:blip r:embed="rId6">
            <a:alphaModFix/>
          </a:blip>
          <a:srcRect/>
          <a:stretch/>
        </p:blipFill>
        <p:spPr>
          <a:xfrm>
            <a:off x="507600" y="1574026"/>
            <a:ext cx="8056800" cy="2916075"/>
          </a:xfrm>
          <a:prstGeom prst="rect">
            <a:avLst/>
          </a:prstGeom>
          <a:noFill/>
          <a:ln>
            <a:noFill/>
          </a:ln>
        </p:spPr>
      </p:pic>
      <p:sp>
        <p:nvSpPr>
          <p:cNvPr id="1392" name="Google Shape;1392;p199"/>
          <p:cNvSpPr/>
          <p:nvPr/>
        </p:nvSpPr>
        <p:spPr>
          <a:xfrm>
            <a:off x="3278700" y="1412101"/>
            <a:ext cx="2514600" cy="161925"/>
          </a:xfrm>
          <a:prstGeom prst="rect">
            <a:avLst/>
          </a:prstGeom>
          <a:noFill/>
          <a:ln>
            <a:noFill/>
          </a:ln>
        </p:spPr>
        <p:txBody>
          <a:bodyPr spcFirstLastPara="1" wrap="square" lIns="67625" tIns="35225" rIns="67625" bIns="35225" anchor="t" anchorCtr="0">
            <a:noAutofit/>
          </a:bodyPr>
          <a:lstStyle/>
          <a:p>
            <a:pPr marL="0" marR="0" lvl="0" indent="0" algn="ctr" rtl="0">
              <a:spcBef>
                <a:spcPts val="0"/>
              </a:spcBef>
              <a:spcAft>
                <a:spcPts val="0"/>
              </a:spcAft>
              <a:buNone/>
            </a:pPr>
            <a:r>
              <a:rPr lang="en-GB" sz="800">
                <a:solidFill>
                  <a:srgbClr val="0F283E"/>
                </a:solidFill>
                <a:latin typeface="Open Sans Light"/>
                <a:ea typeface="Open Sans Light"/>
                <a:cs typeface="Open Sans Light"/>
                <a:sym typeface="Open Sans Light"/>
              </a:rPr>
              <a:t>Share of cloud infrastructure services</a:t>
            </a:r>
            <a:endParaRPr sz="1100"/>
          </a:p>
        </p:txBody>
      </p:sp>
      <p:sp>
        <p:nvSpPr>
          <p:cNvPr id="1393" name="Google Shape;1393;p199"/>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4</a:t>
            </a:r>
            <a:endParaRPr sz="1100"/>
          </a:p>
        </p:txBody>
      </p:sp>
      <p:sp>
        <p:nvSpPr>
          <p:cNvPr id="1394" name="Google Shape;1394;p199"/>
          <p:cNvSpPr txBox="1"/>
          <p:nvPr/>
        </p:nvSpPr>
        <p:spPr>
          <a:xfrm>
            <a:off x="649350" y="494803"/>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GB" sz="3300">
                <a:solidFill>
                  <a:schemeClr val="dk1"/>
                </a:solidFill>
                <a:latin typeface="Calibri"/>
                <a:ea typeface="Calibri"/>
                <a:cs typeface="Calibri"/>
                <a:sym typeface="Calibri"/>
              </a:rPr>
              <a:t>Amazon Web Service (AWS)</a:t>
            </a:r>
            <a:endParaRPr sz="110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200"/>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401" name="Google Shape;1401;p200"/>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700">
                <a:solidFill>
                  <a:srgbClr val="0A85E6"/>
                </a:solidFill>
                <a:latin typeface="Open Sans Light"/>
                <a:ea typeface="Open Sans Light"/>
                <a:cs typeface="Open Sans Light"/>
                <a:sym typeface="Open Sans Light"/>
              </a:rPr>
              <a:t>Annual revenue of Amazon Web Services from 2013 to 2019 (in million U.S. dollars)</a:t>
            </a:r>
            <a:endParaRPr sz="1100"/>
          </a:p>
        </p:txBody>
      </p:sp>
      <p:sp>
        <p:nvSpPr>
          <p:cNvPr id="1402" name="Google Shape;1402;p200"/>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Amazon Web Services: annual revenue 2013-2019</a:t>
            </a:r>
            <a:endParaRPr sz="1100"/>
          </a:p>
        </p:txBody>
      </p:sp>
      <p:sp>
        <p:nvSpPr>
          <p:cNvPr id="1403" name="Google Shape;1403;p200"/>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2013 to 2019</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233725</a:t>
            </a:r>
            <a:endParaRPr sz="1100"/>
          </a:p>
        </p:txBody>
      </p:sp>
      <p:pic>
        <p:nvPicPr>
          <p:cNvPr id="1404" name="Google Shape;1404;p200"/>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405" name="Google Shape;1405;p200"/>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201"/>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412" name="Google Shape;1412;p201"/>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None/>
            </a:pPr>
            <a:r>
              <a:rPr lang="en-GB" sz="1400">
                <a:solidFill>
                  <a:srgbClr val="0A85E6"/>
                </a:solidFill>
                <a:latin typeface="Open Sans Light"/>
                <a:ea typeface="Open Sans Light"/>
                <a:cs typeface="Open Sans Light"/>
                <a:sym typeface="Open Sans Light"/>
              </a:rPr>
              <a:t>Quarterly revenue of Amazon Web Services from 1st quarter 2014 to 1st quarter 2020 (in million U.S. dollars)</a:t>
            </a:r>
            <a:endParaRPr sz="1100"/>
          </a:p>
        </p:txBody>
      </p:sp>
      <p:sp>
        <p:nvSpPr>
          <p:cNvPr id="1413" name="Google Shape;1413;p201"/>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None/>
            </a:pPr>
            <a:r>
              <a:rPr lang="en-GB" sz="1200">
                <a:solidFill>
                  <a:srgbClr val="919191"/>
                </a:solidFill>
                <a:latin typeface="Open Sans"/>
                <a:ea typeface="Open Sans"/>
                <a:cs typeface="Open Sans"/>
                <a:sym typeface="Open Sans"/>
              </a:rPr>
              <a:t>Amazon Web Services: quarterly revenue 2014-2020</a:t>
            </a:r>
            <a:endParaRPr sz="1100"/>
          </a:p>
        </p:txBody>
      </p:sp>
      <p:sp>
        <p:nvSpPr>
          <p:cNvPr id="1414" name="Google Shape;1414;p201"/>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None/>
            </a:pPr>
            <a:r>
              <a:rPr lang="en-GB" sz="600" b="1">
                <a:solidFill>
                  <a:srgbClr val="555555"/>
                </a:solidFill>
                <a:latin typeface="Open Sans"/>
                <a:ea typeface="Open Sans"/>
                <a:cs typeface="Open Sans"/>
                <a:sym typeface="Open Sans"/>
              </a:rPr>
              <a:t>Note: </a:t>
            </a:r>
            <a:r>
              <a:rPr lang="en-GB" sz="600">
                <a:solidFill>
                  <a:srgbClr val="555555"/>
                </a:solidFill>
                <a:latin typeface="Open Sans"/>
                <a:ea typeface="Open Sans"/>
                <a:cs typeface="Open Sans"/>
                <a:sym typeface="Open Sans"/>
              </a:rPr>
              <a:t> Worldwide; Q1 2014 to Q1 2020</a:t>
            </a:r>
            <a:endParaRPr sz="1100"/>
          </a:p>
          <a:p>
            <a:pPr marL="0" marR="0" lvl="0" indent="0" algn="l" rtl="0">
              <a:spcBef>
                <a:spcPts val="100"/>
              </a:spcBef>
              <a:spcAft>
                <a:spcPts val="0"/>
              </a:spcAft>
              <a:buNone/>
            </a:pPr>
            <a:r>
              <a:rPr lang="en-GB" sz="600">
                <a:solidFill>
                  <a:srgbClr val="555555"/>
                </a:solidFill>
                <a:latin typeface="Open Sans"/>
                <a:ea typeface="Open Sans"/>
                <a:cs typeface="Open Sans"/>
                <a:sym typeface="Open Sans"/>
              </a:rPr>
              <a:t>Further information regarding this statistic can be found on </a:t>
            </a:r>
            <a:r>
              <a:rPr lang="en-GB" sz="600" u="sng">
                <a:solidFill>
                  <a:schemeClr val="hlink"/>
                </a:solidFill>
                <a:latin typeface="Open Sans"/>
                <a:ea typeface="Open Sans"/>
                <a:cs typeface="Open Sans"/>
                <a:sym typeface="Open Sans"/>
                <a:hlinkClick r:id="rId4" action="ppaction://hlinksldjump"/>
              </a:rPr>
              <a:t>page 8</a:t>
            </a:r>
            <a:r>
              <a:rPr lang="en-GB" sz="600">
                <a:solidFill>
                  <a:srgbClr val="555555"/>
                </a:solidFill>
                <a:latin typeface="Open Sans"/>
                <a:ea typeface="Open Sans"/>
                <a:cs typeface="Open Sans"/>
                <a:sym typeface="Open Sans"/>
              </a:rPr>
              <a:t>.</a:t>
            </a:r>
            <a:endParaRPr sz="1100"/>
          </a:p>
          <a:p>
            <a:pPr marL="0" marR="0" lvl="0" indent="0" algn="l" rtl="0">
              <a:spcBef>
                <a:spcPts val="0"/>
              </a:spcBef>
              <a:spcAft>
                <a:spcPts val="0"/>
              </a:spcAft>
              <a:buNone/>
            </a:pPr>
            <a:r>
              <a:rPr lang="en-GB" sz="600" b="1">
                <a:solidFill>
                  <a:srgbClr val="555555"/>
                </a:solidFill>
                <a:latin typeface="Open Sans"/>
                <a:ea typeface="Open Sans"/>
                <a:cs typeface="Open Sans"/>
                <a:sym typeface="Open Sans"/>
              </a:rPr>
              <a:t>Source(s): </a:t>
            </a:r>
            <a:r>
              <a:rPr lang="en-GB" sz="600">
                <a:solidFill>
                  <a:srgbClr val="555555"/>
                </a:solidFill>
                <a:latin typeface="Open Sans"/>
                <a:ea typeface="Open Sans"/>
                <a:cs typeface="Open Sans"/>
                <a:sym typeface="Open Sans"/>
              </a:rPr>
              <a:t>Amazon; </a:t>
            </a:r>
            <a:r>
              <a:rPr lang="en-GB" sz="600" u="sng">
                <a:solidFill>
                  <a:schemeClr val="hlink"/>
                </a:solidFill>
                <a:latin typeface="Open Sans"/>
                <a:ea typeface="Open Sans"/>
                <a:cs typeface="Open Sans"/>
                <a:sym typeface="Open Sans"/>
                <a:hlinkClick r:id="rId5"/>
              </a:rPr>
              <a:t>ID 250520</a:t>
            </a:r>
            <a:endParaRPr sz="1100"/>
          </a:p>
        </p:txBody>
      </p:sp>
      <p:pic>
        <p:nvPicPr>
          <p:cNvPr id="1415" name="Google Shape;1415;p201"/>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1416" name="Google Shape;1416;p201"/>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2</a:t>
            </a:r>
            <a:endParaRPr sz="11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20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GB" sz="4000"/>
              <a:t>MANAGEMENT TEAM</a:t>
            </a:r>
            <a:endParaRPr sz="400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20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28" name="Google Shape;1428;p20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r>
              <a:rPr lang="en-GB" sz="1100"/>
              <a:t>Jeffrey P. Bezos</a:t>
            </a:r>
            <a:endParaRPr sz="1100"/>
          </a:p>
          <a:p>
            <a:pPr marL="520700" lvl="1" indent="-177800" algn="l" rtl="0">
              <a:lnSpc>
                <a:spcPct val="80000"/>
              </a:lnSpc>
              <a:spcBef>
                <a:spcPts val="400"/>
              </a:spcBef>
              <a:spcAft>
                <a:spcPts val="0"/>
              </a:spcAft>
              <a:buClr>
                <a:schemeClr val="dk1"/>
              </a:buClr>
              <a:buSzPts val="1800"/>
              <a:buChar char="•"/>
            </a:pPr>
            <a:r>
              <a:rPr lang="en-GB" sz="1100"/>
              <a:t>Chairman of the Board of Amazon since 1994</a:t>
            </a:r>
            <a:endParaRPr sz="1100"/>
          </a:p>
          <a:p>
            <a:pPr marL="520700" lvl="1" indent="-177800" algn="l" rtl="0">
              <a:lnSpc>
                <a:spcPct val="80000"/>
              </a:lnSpc>
              <a:spcBef>
                <a:spcPts val="400"/>
              </a:spcBef>
              <a:spcAft>
                <a:spcPts val="0"/>
              </a:spcAft>
              <a:buClr>
                <a:schemeClr val="dk1"/>
              </a:buClr>
              <a:buSzPts val="1800"/>
              <a:buChar char="•"/>
            </a:pPr>
            <a:r>
              <a:rPr lang="en-GB" sz="1100"/>
              <a:t>CEO (1996 – now)</a:t>
            </a:r>
            <a:endParaRPr sz="1100"/>
          </a:p>
          <a:p>
            <a:pPr marL="520700" lvl="1" indent="-177800" algn="l" rtl="0">
              <a:lnSpc>
                <a:spcPct val="80000"/>
              </a:lnSpc>
              <a:spcBef>
                <a:spcPts val="400"/>
              </a:spcBef>
              <a:spcAft>
                <a:spcPts val="0"/>
              </a:spcAft>
              <a:buClr>
                <a:schemeClr val="dk1"/>
              </a:buClr>
              <a:buSzPts val="1800"/>
              <a:buChar char="•"/>
            </a:pPr>
            <a:r>
              <a:rPr lang="en-GB" sz="1100"/>
              <a:t>President (1994-1999; 2000-now)</a:t>
            </a:r>
            <a:endParaRPr sz="1100"/>
          </a:p>
          <a:p>
            <a:pPr marL="520700" lvl="1" indent="-177800" algn="l" rtl="0">
              <a:lnSpc>
                <a:spcPct val="80000"/>
              </a:lnSpc>
              <a:spcBef>
                <a:spcPts val="400"/>
              </a:spcBef>
              <a:spcAft>
                <a:spcPts val="0"/>
              </a:spcAft>
              <a:buClr>
                <a:schemeClr val="dk1"/>
              </a:buClr>
              <a:buSzPts val="1800"/>
              <a:buChar char="•"/>
            </a:pPr>
            <a:r>
              <a:rPr lang="en-GB" sz="1100"/>
              <a:t>Founder of Amazon</a:t>
            </a:r>
            <a:endParaRPr sz="1100"/>
          </a:p>
          <a:p>
            <a:pPr marL="520700" lvl="1" indent="-177800" algn="l" rtl="0">
              <a:lnSpc>
                <a:spcPct val="80000"/>
              </a:lnSpc>
              <a:spcBef>
                <a:spcPts val="400"/>
              </a:spcBef>
              <a:spcAft>
                <a:spcPts val="0"/>
              </a:spcAft>
              <a:buClr>
                <a:schemeClr val="dk1"/>
              </a:buClr>
              <a:buSzPts val="1800"/>
              <a:buChar char="•"/>
            </a:pPr>
            <a:r>
              <a:rPr lang="en-GB" sz="1100"/>
              <a:t>Founder of Blue Origin</a:t>
            </a:r>
            <a:endParaRPr sz="1100"/>
          </a:p>
          <a:p>
            <a:pPr marL="520700" lvl="1" indent="-177800" algn="l" rtl="0">
              <a:lnSpc>
                <a:spcPct val="80000"/>
              </a:lnSpc>
              <a:spcBef>
                <a:spcPts val="400"/>
              </a:spcBef>
              <a:spcAft>
                <a:spcPts val="0"/>
              </a:spcAft>
              <a:buClr>
                <a:schemeClr val="dk1"/>
              </a:buClr>
              <a:buSzPts val="1800"/>
              <a:buChar char="•"/>
            </a:pPr>
            <a:r>
              <a:rPr lang="en-GB" sz="1100"/>
              <a:t>Owner of Nash Holdings</a:t>
            </a:r>
            <a:endParaRPr sz="1100"/>
          </a:p>
          <a:p>
            <a:pPr marL="520700" lvl="1" indent="-177800" algn="l" rtl="0">
              <a:lnSpc>
                <a:spcPct val="80000"/>
              </a:lnSpc>
              <a:spcBef>
                <a:spcPts val="400"/>
              </a:spcBef>
              <a:spcAft>
                <a:spcPts val="0"/>
              </a:spcAft>
              <a:buClr>
                <a:schemeClr val="dk1"/>
              </a:buClr>
              <a:buSzPts val="1800"/>
              <a:buChar char="•"/>
            </a:pPr>
            <a:r>
              <a:rPr lang="en-GB" sz="1100"/>
              <a:t>Top shareholders of Amazon</a:t>
            </a:r>
            <a:endParaRPr sz="1100"/>
          </a:p>
          <a:p>
            <a:pPr marL="520700" lvl="1" indent="-177800" algn="l" rtl="0">
              <a:lnSpc>
                <a:spcPct val="80000"/>
              </a:lnSpc>
              <a:spcBef>
                <a:spcPts val="400"/>
              </a:spcBef>
              <a:spcAft>
                <a:spcPts val="0"/>
              </a:spcAft>
              <a:buClr>
                <a:schemeClr val="dk1"/>
              </a:buClr>
              <a:buSzPts val="1800"/>
              <a:buChar char="•"/>
            </a:pPr>
            <a:r>
              <a:rPr lang="en-GB" sz="1100"/>
              <a:t>Divorce in 2019</a:t>
            </a:r>
            <a:endParaRPr sz="1100"/>
          </a:p>
          <a:p>
            <a:pPr marL="863600" lvl="2" indent="-171450" algn="l" rtl="0">
              <a:lnSpc>
                <a:spcPct val="80000"/>
              </a:lnSpc>
              <a:spcBef>
                <a:spcPts val="400"/>
              </a:spcBef>
              <a:spcAft>
                <a:spcPts val="0"/>
              </a:spcAft>
              <a:buClr>
                <a:schemeClr val="dk1"/>
              </a:buClr>
              <a:buSzPts val="1500"/>
              <a:buChar char="•"/>
            </a:pPr>
            <a:r>
              <a:rPr lang="en-GB" sz="1100"/>
              <a:t>MacKenzie (his ex-wife) received 25% of his stake in Amazon</a:t>
            </a:r>
            <a:endParaRPr sz="1100"/>
          </a:p>
          <a:p>
            <a:pPr marL="520700" lvl="1" indent="-177800" algn="l" rtl="0">
              <a:lnSpc>
                <a:spcPct val="80000"/>
              </a:lnSpc>
              <a:spcBef>
                <a:spcPts val="400"/>
              </a:spcBef>
              <a:spcAft>
                <a:spcPts val="0"/>
              </a:spcAft>
              <a:buClr>
                <a:schemeClr val="dk1"/>
              </a:buClr>
              <a:buSzPts val="1800"/>
              <a:buChar char="•"/>
            </a:pPr>
            <a:r>
              <a:rPr lang="en-GB" sz="1100"/>
              <a:t>Still the biggest shareholder (75,049,750 shares or 15.1% of outstanding shares)</a:t>
            </a:r>
            <a:endParaRPr sz="1100"/>
          </a:p>
          <a:p>
            <a:pPr marL="342900" lvl="1" indent="0" algn="l" rtl="0">
              <a:lnSpc>
                <a:spcPct val="80000"/>
              </a:lnSpc>
              <a:spcBef>
                <a:spcPts val="400"/>
              </a:spcBef>
              <a:spcAft>
                <a:spcPts val="0"/>
              </a:spcAft>
              <a:buClr>
                <a:schemeClr val="dk1"/>
              </a:buClr>
              <a:buSzPts val="1800"/>
              <a:buNone/>
            </a:pPr>
            <a:endParaRPr sz="1100"/>
          </a:p>
        </p:txBody>
      </p:sp>
      <p:pic>
        <p:nvPicPr>
          <p:cNvPr id="1429" name="Google Shape;1429;p203"/>
          <p:cNvPicPr preferRelativeResize="0"/>
          <p:nvPr/>
        </p:nvPicPr>
        <p:blipFill rotWithShape="1">
          <a:blip r:embed="rId3">
            <a:alphaModFix/>
          </a:blip>
          <a:srcRect b="-553"/>
          <a:stretch/>
        </p:blipFill>
        <p:spPr>
          <a:xfrm>
            <a:off x="6487767" y="1268016"/>
            <a:ext cx="2027583" cy="2713382"/>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20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36" name="Google Shape;1436;p204"/>
          <p:cNvSpPr txBox="1">
            <a:spLocks noGrp="1"/>
          </p:cNvSpPr>
          <p:nvPr>
            <p:ph type="body" idx="1"/>
          </p:nvPr>
        </p:nvSpPr>
        <p:spPr>
          <a:xfrm>
            <a:off x="628651" y="1369219"/>
            <a:ext cx="4975991"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GB" sz="1100"/>
              <a:t>Jeffrey M. Blackburn</a:t>
            </a:r>
            <a:endParaRPr sz="1100"/>
          </a:p>
          <a:p>
            <a:pPr marL="520700" lvl="1" indent="-177800" algn="l" rtl="0">
              <a:lnSpc>
                <a:spcPct val="90000"/>
              </a:lnSpc>
              <a:spcBef>
                <a:spcPts val="400"/>
              </a:spcBef>
              <a:spcAft>
                <a:spcPts val="0"/>
              </a:spcAft>
              <a:buClr>
                <a:schemeClr val="dk1"/>
              </a:buClr>
              <a:buSzPts val="1800"/>
              <a:buChar char="•"/>
            </a:pPr>
            <a:r>
              <a:rPr lang="en-GB" sz="1100"/>
              <a:t>Senior Vice President, Business Development (2006 – now)</a:t>
            </a:r>
            <a:endParaRPr sz="1100"/>
          </a:p>
          <a:p>
            <a:pPr marL="520700" lvl="1" indent="-177800" algn="l" rtl="0">
              <a:lnSpc>
                <a:spcPct val="90000"/>
              </a:lnSpc>
              <a:spcBef>
                <a:spcPts val="400"/>
              </a:spcBef>
              <a:spcAft>
                <a:spcPts val="0"/>
              </a:spcAft>
              <a:buClr>
                <a:schemeClr val="dk1"/>
              </a:buClr>
              <a:buSzPts val="1800"/>
              <a:buChar char="•"/>
            </a:pPr>
            <a:r>
              <a:rPr lang="en-GB" sz="1100"/>
              <a:t>Leave of absence (2020 - 2021)</a:t>
            </a:r>
            <a:endParaRPr sz="1100"/>
          </a:p>
          <a:p>
            <a:pPr marL="520700" lvl="1" indent="-177800" algn="l" rtl="0">
              <a:lnSpc>
                <a:spcPct val="90000"/>
              </a:lnSpc>
              <a:spcBef>
                <a:spcPts val="400"/>
              </a:spcBef>
              <a:spcAft>
                <a:spcPts val="0"/>
              </a:spcAft>
              <a:buClr>
                <a:schemeClr val="dk1"/>
              </a:buClr>
              <a:buSzPts val="1800"/>
              <a:buChar char="•"/>
            </a:pPr>
            <a:r>
              <a:rPr lang="en-GB" sz="1100"/>
              <a:t>Previous position:  VP, Operations Integration</a:t>
            </a:r>
            <a:endParaRPr sz="1100"/>
          </a:p>
          <a:p>
            <a:pPr marL="520700" lvl="1" indent="-177800" algn="l" rtl="0">
              <a:lnSpc>
                <a:spcPct val="90000"/>
              </a:lnSpc>
              <a:spcBef>
                <a:spcPts val="400"/>
              </a:spcBef>
              <a:spcAft>
                <a:spcPts val="0"/>
              </a:spcAft>
              <a:buClr>
                <a:schemeClr val="dk1"/>
              </a:buClr>
              <a:buSzPts val="1800"/>
              <a:buChar char="•"/>
            </a:pPr>
            <a:r>
              <a:rPr lang="en-GB" sz="1100"/>
              <a:t>Top shareholders (0.014% of outstanding shares, worth $164 m)</a:t>
            </a:r>
            <a:endParaRPr sz="1100"/>
          </a:p>
          <a:p>
            <a:pPr marL="520700" lvl="1" indent="-177800" algn="l" rtl="0">
              <a:lnSpc>
                <a:spcPct val="90000"/>
              </a:lnSpc>
              <a:spcBef>
                <a:spcPts val="400"/>
              </a:spcBef>
              <a:spcAft>
                <a:spcPts val="0"/>
              </a:spcAft>
              <a:buClr>
                <a:schemeClr val="dk1"/>
              </a:buClr>
              <a:buSzPts val="1800"/>
              <a:buChar char="•"/>
            </a:pPr>
            <a:r>
              <a:rPr lang="en-GB" sz="1100"/>
              <a:t>Degree: </a:t>
            </a:r>
            <a:endParaRPr sz="1100"/>
          </a:p>
          <a:p>
            <a:pPr marL="863600" lvl="2" indent="-171450" algn="l" rtl="0">
              <a:lnSpc>
                <a:spcPct val="90000"/>
              </a:lnSpc>
              <a:spcBef>
                <a:spcPts val="400"/>
              </a:spcBef>
              <a:spcAft>
                <a:spcPts val="0"/>
              </a:spcAft>
              <a:buClr>
                <a:schemeClr val="dk1"/>
              </a:buClr>
              <a:buSzPts val="1500"/>
              <a:buChar char="•"/>
            </a:pPr>
            <a:r>
              <a:rPr lang="en-GB" sz="1100"/>
              <a:t>MBA from Stanford Graduate School of Business</a:t>
            </a:r>
            <a:endParaRPr sz="1100"/>
          </a:p>
          <a:p>
            <a:pPr marL="520700" lvl="1" indent="-63500" algn="l" rtl="0">
              <a:lnSpc>
                <a:spcPct val="90000"/>
              </a:lnSpc>
              <a:spcBef>
                <a:spcPts val="400"/>
              </a:spcBef>
              <a:spcAft>
                <a:spcPts val="0"/>
              </a:spcAft>
              <a:buClr>
                <a:schemeClr val="dk1"/>
              </a:buClr>
              <a:buSzPts val="1800"/>
              <a:buNone/>
            </a:pPr>
            <a:endParaRPr sz="1100"/>
          </a:p>
        </p:txBody>
      </p:sp>
      <p:pic>
        <p:nvPicPr>
          <p:cNvPr id="1437" name="Google Shape;1437;p204"/>
          <p:cNvPicPr preferRelativeResize="0"/>
          <p:nvPr/>
        </p:nvPicPr>
        <p:blipFill rotWithShape="1">
          <a:blip r:embed="rId3">
            <a:alphaModFix/>
          </a:blip>
          <a:srcRect/>
          <a:stretch/>
        </p:blipFill>
        <p:spPr>
          <a:xfrm>
            <a:off x="6445733" y="1369219"/>
            <a:ext cx="1754050" cy="2504057"/>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44" name="Google Shape;1444;p205"/>
          <p:cNvSpPr txBox="1">
            <a:spLocks noGrp="1"/>
          </p:cNvSpPr>
          <p:nvPr>
            <p:ph type="body" idx="1"/>
          </p:nvPr>
        </p:nvSpPr>
        <p:spPr>
          <a:xfrm>
            <a:off x="628651" y="1369219"/>
            <a:ext cx="5424281" cy="3263504"/>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1900"/>
              <a:buNone/>
            </a:pPr>
            <a:r>
              <a:rPr lang="en-GB" sz="1900"/>
              <a:t>Brian T. Olsavsky</a:t>
            </a:r>
            <a:endParaRPr sz="1100"/>
          </a:p>
          <a:p>
            <a:pPr marL="520700" lvl="1" indent="-184150" algn="l" rtl="0">
              <a:lnSpc>
                <a:spcPct val="80000"/>
              </a:lnSpc>
              <a:spcBef>
                <a:spcPts val="400"/>
              </a:spcBef>
              <a:spcAft>
                <a:spcPts val="0"/>
              </a:spcAft>
              <a:buClr>
                <a:schemeClr val="dk1"/>
              </a:buClr>
              <a:buSzPts val="1700"/>
              <a:buChar char="•"/>
            </a:pPr>
            <a:r>
              <a:rPr lang="en-GB" sz="1700"/>
              <a:t>Joined Amazon in April 2002</a:t>
            </a:r>
            <a:endParaRPr sz="1100"/>
          </a:p>
          <a:p>
            <a:pPr marL="520700" lvl="1" indent="-184150" algn="l" rtl="0">
              <a:lnSpc>
                <a:spcPct val="80000"/>
              </a:lnSpc>
              <a:spcBef>
                <a:spcPts val="400"/>
              </a:spcBef>
              <a:spcAft>
                <a:spcPts val="0"/>
              </a:spcAft>
              <a:buClr>
                <a:schemeClr val="dk1"/>
              </a:buClr>
              <a:buSzPts val="1700"/>
              <a:buChar char="•"/>
            </a:pPr>
            <a:r>
              <a:rPr lang="en-GB" sz="1700"/>
              <a:t>Vice President, Finance for Amazon’s North America retail business (2007 – 2010)</a:t>
            </a:r>
            <a:endParaRPr sz="1100"/>
          </a:p>
          <a:p>
            <a:pPr marL="520700" lvl="1" indent="-184150" algn="l" rtl="0">
              <a:lnSpc>
                <a:spcPct val="80000"/>
              </a:lnSpc>
              <a:spcBef>
                <a:spcPts val="400"/>
              </a:spcBef>
              <a:spcAft>
                <a:spcPts val="0"/>
              </a:spcAft>
              <a:buClr>
                <a:schemeClr val="dk1"/>
              </a:buClr>
              <a:buSzPts val="1700"/>
              <a:buChar char="•"/>
            </a:pPr>
            <a:r>
              <a:rPr lang="en-GB" sz="1700"/>
              <a:t>Vice President, Finance for the Global Consumer Business (2011 – 2015)</a:t>
            </a:r>
            <a:endParaRPr sz="1100"/>
          </a:p>
          <a:p>
            <a:pPr marL="520700" lvl="1" indent="-184150" algn="l" rtl="0">
              <a:lnSpc>
                <a:spcPct val="80000"/>
              </a:lnSpc>
              <a:spcBef>
                <a:spcPts val="400"/>
              </a:spcBef>
              <a:spcAft>
                <a:spcPts val="0"/>
              </a:spcAft>
              <a:buClr>
                <a:schemeClr val="dk1"/>
              </a:buClr>
              <a:buSzPts val="1700"/>
              <a:buChar char="•"/>
            </a:pPr>
            <a:r>
              <a:rPr lang="en-GB" sz="1700"/>
              <a:t>Senior Vice President (2015 – now)</a:t>
            </a:r>
            <a:endParaRPr sz="1100"/>
          </a:p>
          <a:p>
            <a:pPr marL="520700" lvl="1" indent="-184150" algn="l" rtl="0">
              <a:lnSpc>
                <a:spcPct val="80000"/>
              </a:lnSpc>
              <a:spcBef>
                <a:spcPts val="400"/>
              </a:spcBef>
              <a:spcAft>
                <a:spcPts val="0"/>
              </a:spcAft>
              <a:buClr>
                <a:schemeClr val="dk1"/>
              </a:buClr>
              <a:buSzPts val="1700"/>
              <a:buChar char="•"/>
            </a:pPr>
            <a:r>
              <a:rPr lang="en-GB" sz="1700"/>
              <a:t>CFO (2015 – now)</a:t>
            </a:r>
            <a:endParaRPr sz="1100"/>
          </a:p>
          <a:p>
            <a:pPr marL="520700" lvl="1" indent="-184150" algn="l" rtl="0">
              <a:lnSpc>
                <a:spcPct val="80000"/>
              </a:lnSpc>
              <a:spcBef>
                <a:spcPts val="400"/>
              </a:spcBef>
              <a:spcAft>
                <a:spcPts val="0"/>
              </a:spcAft>
              <a:buClr>
                <a:schemeClr val="dk1"/>
              </a:buClr>
              <a:buSzPts val="1700"/>
              <a:buChar char="•"/>
            </a:pPr>
            <a:r>
              <a:rPr lang="en-GB" sz="1700"/>
              <a:t>Owns 1,570 shares (0.0003% of Amazon)</a:t>
            </a:r>
            <a:endParaRPr sz="1100"/>
          </a:p>
          <a:p>
            <a:pPr marL="520700" lvl="1" indent="-184150" algn="l" rtl="0">
              <a:lnSpc>
                <a:spcPct val="80000"/>
              </a:lnSpc>
              <a:spcBef>
                <a:spcPts val="400"/>
              </a:spcBef>
              <a:spcAft>
                <a:spcPts val="0"/>
              </a:spcAft>
              <a:buClr>
                <a:schemeClr val="dk1"/>
              </a:buClr>
              <a:buSzPts val="1700"/>
              <a:buChar char="•"/>
            </a:pPr>
            <a:r>
              <a:rPr lang="en-GB" sz="1700"/>
              <a:t>Degree: </a:t>
            </a:r>
            <a:endParaRPr sz="1100"/>
          </a:p>
          <a:p>
            <a:pPr marL="863600" lvl="2" indent="-177800" algn="l" rtl="0">
              <a:lnSpc>
                <a:spcPct val="80000"/>
              </a:lnSpc>
              <a:spcBef>
                <a:spcPts val="400"/>
              </a:spcBef>
              <a:spcAft>
                <a:spcPts val="0"/>
              </a:spcAft>
              <a:buClr>
                <a:schemeClr val="dk1"/>
              </a:buClr>
              <a:buSzPts val="1400"/>
              <a:buChar char="•"/>
            </a:pPr>
            <a:r>
              <a:rPr lang="en-GB" sz="1400"/>
              <a:t>Bachelor of Science in Mechanical Engineering from Penn State </a:t>
            </a:r>
            <a:endParaRPr sz="1100"/>
          </a:p>
          <a:p>
            <a:pPr marL="863600" lvl="2" indent="-177800" algn="l" rtl="0">
              <a:lnSpc>
                <a:spcPct val="80000"/>
              </a:lnSpc>
              <a:spcBef>
                <a:spcPts val="400"/>
              </a:spcBef>
              <a:spcAft>
                <a:spcPts val="0"/>
              </a:spcAft>
              <a:buClr>
                <a:schemeClr val="dk1"/>
              </a:buClr>
              <a:buSzPts val="1400"/>
              <a:buChar char="•"/>
            </a:pPr>
            <a:r>
              <a:rPr lang="en-GB" sz="1400"/>
              <a:t>MBA in Finance from Carnegie Mellon University</a:t>
            </a:r>
            <a:endParaRPr sz="1100"/>
          </a:p>
          <a:p>
            <a:pPr marL="520700" lvl="1" indent="-76200" algn="l" rtl="0">
              <a:lnSpc>
                <a:spcPct val="80000"/>
              </a:lnSpc>
              <a:spcBef>
                <a:spcPts val="400"/>
              </a:spcBef>
              <a:spcAft>
                <a:spcPts val="0"/>
              </a:spcAft>
              <a:buClr>
                <a:schemeClr val="dk1"/>
              </a:buClr>
              <a:buSzPts val="1700"/>
              <a:buNone/>
            </a:pPr>
            <a:endParaRPr sz="1700"/>
          </a:p>
        </p:txBody>
      </p:sp>
      <p:pic>
        <p:nvPicPr>
          <p:cNvPr id="1445" name="Google Shape;1445;p205"/>
          <p:cNvPicPr preferRelativeResize="0"/>
          <p:nvPr/>
        </p:nvPicPr>
        <p:blipFill rotWithShape="1">
          <a:blip r:embed="rId3">
            <a:alphaModFix/>
          </a:blip>
          <a:srcRect/>
          <a:stretch/>
        </p:blipFill>
        <p:spPr>
          <a:xfrm>
            <a:off x="6215271" y="1501638"/>
            <a:ext cx="2598254" cy="259825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20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52" name="Google Shape;1452;p206"/>
          <p:cNvSpPr txBox="1">
            <a:spLocks noGrp="1"/>
          </p:cNvSpPr>
          <p:nvPr>
            <p:ph type="body" idx="1"/>
          </p:nvPr>
        </p:nvSpPr>
        <p:spPr>
          <a:xfrm>
            <a:off x="628650" y="1369219"/>
            <a:ext cx="5409372"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GB" sz="1100"/>
              <a:t>Andrew R. Jassy</a:t>
            </a:r>
            <a:endParaRPr sz="1100"/>
          </a:p>
          <a:p>
            <a:pPr marL="520700" lvl="1" indent="-177800" algn="l" rtl="0">
              <a:lnSpc>
                <a:spcPct val="90000"/>
              </a:lnSpc>
              <a:spcBef>
                <a:spcPts val="400"/>
              </a:spcBef>
              <a:spcAft>
                <a:spcPts val="0"/>
              </a:spcAft>
              <a:buClr>
                <a:schemeClr val="dk1"/>
              </a:buClr>
              <a:buSzPts val="1800"/>
              <a:buChar char="•"/>
            </a:pPr>
            <a:r>
              <a:rPr lang="en-GB" sz="1100"/>
              <a:t>Founder of Amazon Web Services (Mar. 2006)</a:t>
            </a:r>
            <a:endParaRPr sz="1100"/>
          </a:p>
          <a:p>
            <a:pPr marL="520700" lvl="1" indent="-177800" algn="l" rtl="0">
              <a:lnSpc>
                <a:spcPct val="90000"/>
              </a:lnSpc>
              <a:spcBef>
                <a:spcPts val="400"/>
              </a:spcBef>
              <a:spcAft>
                <a:spcPts val="0"/>
              </a:spcAft>
              <a:buClr>
                <a:schemeClr val="dk1"/>
              </a:buClr>
              <a:buSzPts val="1800"/>
              <a:buChar char="•"/>
            </a:pPr>
            <a:r>
              <a:rPr lang="en-GB" sz="1100"/>
              <a:t>Senior Vice President of AWS (2006 – 2016)</a:t>
            </a:r>
            <a:endParaRPr sz="1100"/>
          </a:p>
          <a:p>
            <a:pPr marL="520700" lvl="1" indent="-177800" algn="l" rtl="0">
              <a:lnSpc>
                <a:spcPct val="90000"/>
              </a:lnSpc>
              <a:spcBef>
                <a:spcPts val="400"/>
              </a:spcBef>
              <a:spcAft>
                <a:spcPts val="0"/>
              </a:spcAft>
              <a:buClr>
                <a:schemeClr val="dk1"/>
              </a:buClr>
              <a:buSzPts val="1800"/>
              <a:buChar char="•"/>
            </a:pPr>
            <a:r>
              <a:rPr lang="en-GB" sz="1100"/>
              <a:t>CEO of Amazon Web Services (2016 – now)</a:t>
            </a:r>
            <a:endParaRPr sz="1100"/>
          </a:p>
          <a:p>
            <a:pPr marL="520700" lvl="1" indent="-177800" algn="l" rtl="0">
              <a:lnSpc>
                <a:spcPct val="90000"/>
              </a:lnSpc>
              <a:spcBef>
                <a:spcPts val="400"/>
              </a:spcBef>
              <a:spcAft>
                <a:spcPts val="0"/>
              </a:spcAft>
              <a:buClr>
                <a:schemeClr val="dk1"/>
              </a:buClr>
              <a:buSzPts val="1800"/>
              <a:buChar char="•"/>
            </a:pPr>
            <a:r>
              <a:rPr lang="en-GB" sz="1100"/>
              <a:t>Top shareholders of Amazon (0.02% of all outstanding share)</a:t>
            </a:r>
            <a:endParaRPr sz="1100"/>
          </a:p>
          <a:p>
            <a:pPr marL="520700" lvl="1" indent="-177800" algn="l" rtl="0">
              <a:lnSpc>
                <a:spcPct val="90000"/>
              </a:lnSpc>
              <a:spcBef>
                <a:spcPts val="400"/>
              </a:spcBef>
              <a:spcAft>
                <a:spcPts val="0"/>
              </a:spcAft>
              <a:buClr>
                <a:schemeClr val="dk1"/>
              </a:buClr>
              <a:buSzPts val="1800"/>
              <a:buChar char="•"/>
            </a:pPr>
            <a:r>
              <a:rPr lang="en-GB" sz="1100"/>
              <a:t>Degree:</a:t>
            </a:r>
            <a:endParaRPr sz="1100"/>
          </a:p>
          <a:p>
            <a:pPr marL="863600" lvl="2" indent="-171450" algn="l" rtl="0">
              <a:lnSpc>
                <a:spcPct val="90000"/>
              </a:lnSpc>
              <a:spcBef>
                <a:spcPts val="400"/>
              </a:spcBef>
              <a:spcAft>
                <a:spcPts val="0"/>
              </a:spcAft>
              <a:buClr>
                <a:schemeClr val="dk1"/>
              </a:buClr>
              <a:buSzPts val="1500"/>
              <a:buChar char="•"/>
            </a:pPr>
            <a:r>
              <a:rPr lang="en-GB" sz="1100"/>
              <a:t>Bachelor of Arts from Harvard University</a:t>
            </a:r>
            <a:endParaRPr sz="1100"/>
          </a:p>
          <a:p>
            <a:pPr marL="863600" lvl="2" indent="-171450" algn="l" rtl="0">
              <a:lnSpc>
                <a:spcPct val="90000"/>
              </a:lnSpc>
              <a:spcBef>
                <a:spcPts val="400"/>
              </a:spcBef>
              <a:spcAft>
                <a:spcPts val="0"/>
              </a:spcAft>
              <a:buClr>
                <a:schemeClr val="dk1"/>
              </a:buClr>
              <a:buSzPts val="1500"/>
              <a:buChar char="•"/>
            </a:pPr>
            <a:r>
              <a:rPr lang="en-GB" sz="1100"/>
              <a:t>MBA from Harvard Business School</a:t>
            </a:r>
            <a:endParaRPr sz="1100"/>
          </a:p>
        </p:txBody>
      </p:sp>
      <p:pic>
        <p:nvPicPr>
          <p:cNvPr id="1453" name="Google Shape;1453;p206"/>
          <p:cNvPicPr preferRelativeResize="0"/>
          <p:nvPr/>
        </p:nvPicPr>
        <p:blipFill rotWithShape="1">
          <a:blip r:embed="rId3">
            <a:alphaModFix/>
          </a:blip>
          <a:srcRect/>
          <a:stretch/>
        </p:blipFill>
        <p:spPr>
          <a:xfrm>
            <a:off x="6038022" y="1369219"/>
            <a:ext cx="2286000" cy="22860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0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60" name="Google Shape;1460;p207"/>
          <p:cNvSpPr txBox="1">
            <a:spLocks noGrp="1"/>
          </p:cNvSpPr>
          <p:nvPr>
            <p:ph type="body" idx="1"/>
          </p:nvPr>
        </p:nvSpPr>
        <p:spPr>
          <a:xfrm>
            <a:off x="628651" y="1369219"/>
            <a:ext cx="5558459" cy="3263504"/>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r>
              <a:rPr lang="en-GB" sz="1100"/>
              <a:t>Shelley L. Reynolds</a:t>
            </a:r>
            <a:endParaRPr sz="1100"/>
          </a:p>
          <a:p>
            <a:pPr marL="520700" lvl="1" indent="-177800" algn="l" rtl="0">
              <a:lnSpc>
                <a:spcPct val="80000"/>
              </a:lnSpc>
              <a:spcBef>
                <a:spcPts val="400"/>
              </a:spcBef>
              <a:spcAft>
                <a:spcPts val="0"/>
              </a:spcAft>
              <a:buClr>
                <a:schemeClr val="dk1"/>
              </a:buClr>
              <a:buSzPts val="1800"/>
              <a:buChar char="•"/>
            </a:pPr>
            <a:r>
              <a:rPr lang="en-GB" sz="1100"/>
              <a:t>Vice President of Finance (2006 – 2007)</a:t>
            </a:r>
            <a:endParaRPr sz="1100"/>
          </a:p>
          <a:p>
            <a:pPr marL="520700" lvl="1" indent="-177800" algn="l" rtl="0">
              <a:lnSpc>
                <a:spcPct val="80000"/>
              </a:lnSpc>
              <a:spcBef>
                <a:spcPts val="400"/>
              </a:spcBef>
              <a:spcAft>
                <a:spcPts val="0"/>
              </a:spcAft>
              <a:buClr>
                <a:schemeClr val="dk1"/>
              </a:buClr>
              <a:buSzPts val="1800"/>
              <a:buChar char="•"/>
            </a:pPr>
            <a:r>
              <a:rPr lang="en-GB" sz="1100"/>
              <a:t>Vice President, Worldwide Controller (2007 – now)</a:t>
            </a:r>
            <a:endParaRPr sz="1100"/>
          </a:p>
          <a:p>
            <a:pPr marL="520700" lvl="1" indent="-177800" algn="l" rtl="0">
              <a:lnSpc>
                <a:spcPct val="80000"/>
              </a:lnSpc>
              <a:spcBef>
                <a:spcPts val="400"/>
              </a:spcBef>
              <a:spcAft>
                <a:spcPts val="0"/>
              </a:spcAft>
              <a:buClr>
                <a:schemeClr val="dk1"/>
              </a:buClr>
              <a:buSzPts val="1800"/>
              <a:buChar char="•"/>
            </a:pPr>
            <a:r>
              <a:rPr lang="en-GB" sz="1100"/>
              <a:t>Principle Accounting Officer (2007 – now)</a:t>
            </a:r>
            <a:endParaRPr sz="1100"/>
          </a:p>
          <a:p>
            <a:pPr marL="520700" lvl="1" indent="-177800" algn="l" rtl="0">
              <a:lnSpc>
                <a:spcPct val="80000"/>
              </a:lnSpc>
              <a:spcBef>
                <a:spcPts val="400"/>
              </a:spcBef>
              <a:spcAft>
                <a:spcPts val="0"/>
              </a:spcAft>
              <a:buClr>
                <a:schemeClr val="dk1"/>
              </a:buClr>
              <a:buSzPts val="1800"/>
              <a:buChar char="•"/>
            </a:pPr>
            <a:r>
              <a:rPr lang="en-GB" sz="1100"/>
              <a:t>Owns 6,122 shares (0.0012% of Amazon)</a:t>
            </a:r>
            <a:endParaRPr sz="1100"/>
          </a:p>
          <a:p>
            <a:pPr marL="520700" lvl="1" indent="-177800" algn="l" rtl="0">
              <a:lnSpc>
                <a:spcPct val="80000"/>
              </a:lnSpc>
              <a:spcBef>
                <a:spcPts val="400"/>
              </a:spcBef>
              <a:spcAft>
                <a:spcPts val="0"/>
              </a:spcAft>
              <a:buClr>
                <a:schemeClr val="dk1"/>
              </a:buClr>
              <a:buSzPts val="1800"/>
              <a:buChar char="•"/>
            </a:pPr>
            <a:r>
              <a:rPr lang="en-GB" sz="1100"/>
              <a:t>Degree: </a:t>
            </a:r>
            <a:endParaRPr sz="1100"/>
          </a:p>
          <a:p>
            <a:pPr marL="863600" lvl="2" indent="-171450" algn="l" rtl="0">
              <a:lnSpc>
                <a:spcPct val="80000"/>
              </a:lnSpc>
              <a:spcBef>
                <a:spcPts val="400"/>
              </a:spcBef>
              <a:spcAft>
                <a:spcPts val="0"/>
              </a:spcAft>
              <a:buClr>
                <a:schemeClr val="dk1"/>
              </a:buClr>
              <a:buSzPts val="1500"/>
              <a:buChar char="•"/>
            </a:pPr>
            <a:r>
              <a:rPr lang="en-GB" sz="1100"/>
              <a:t>University of Washington Foster School of Business</a:t>
            </a:r>
            <a:endParaRPr sz="1100"/>
          </a:p>
          <a:p>
            <a:pPr marL="520700" lvl="1" indent="-177800" algn="l" rtl="0">
              <a:lnSpc>
                <a:spcPct val="80000"/>
              </a:lnSpc>
              <a:spcBef>
                <a:spcPts val="400"/>
              </a:spcBef>
              <a:spcAft>
                <a:spcPts val="0"/>
              </a:spcAft>
              <a:buClr>
                <a:schemeClr val="dk1"/>
              </a:buClr>
              <a:buSzPts val="1800"/>
              <a:buChar char="•"/>
            </a:pPr>
            <a:r>
              <a:rPr lang="en-GB" sz="1100"/>
              <a:t>Before joining Amazon:</a:t>
            </a:r>
            <a:endParaRPr sz="1100"/>
          </a:p>
          <a:p>
            <a:pPr marL="863600" lvl="2" indent="-171450" algn="l" rtl="0">
              <a:lnSpc>
                <a:spcPct val="80000"/>
              </a:lnSpc>
              <a:spcBef>
                <a:spcPts val="400"/>
              </a:spcBef>
              <a:spcAft>
                <a:spcPts val="0"/>
              </a:spcAft>
              <a:buClr>
                <a:schemeClr val="dk1"/>
              </a:buClr>
              <a:buSzPts val="1500"/>
              <a:buChar char="•"/>
            </a:pPr>
            <a:r>
              <a:rPr lang="en-GB" sz="1100"/>
              <a:t>Deloitte &amp; Touche LLP (1998 – 2006)</a:t>
            </a:r>
            <a:endParaRPr sz="1100"/>
          </a:p>
          <a:p>
            <a:pPr marL="863600" lvl="2" indent="-171450" algn="l" rtl="0">
              <a:lnSpc>
                <a:spcPct val="80000"/>
              </a:lnSpc>
              <a:spcBef>
                <a:spcPts val="400"/>
              </a:spcBef>
              <a:spcAft>
                <a:spcPts val="0"/>
              </a:spcAft>
              <a:buClr>
                <a:schemeClr val="dk1"/>
              </a:buClr>
              <a:buSzPts val="1500"/>
              <a:buChar char="•"/>
            </a:pPr>
            <a:r>
              <a:rPr lang="en-GB" sz="1100"/>
              <a:t>Specialized in matters related to mergers &amp; acquisitions</a:t>
            </a:r>
            <a:endParaRPr sz="1100"/>
          </a:p>
          <a:p>
            <a:pPr marL="863600" lvl="2" indent="-171450" algn="l" rtl="0">
              <a:lnSpc>
                <a:spcPct val="80000"/>
              </a:lnSpc>
              <a:spcBef>
                <a:spcPts val="400"/>
              </a:spcBef>
              <a:spcAft>
                <a:spcPts val="0"/>
              </a:spcAft>
              <a:buClr>
                <a:schemeClr val="dk1"/>
              </a:buClr>
              <a:buSzPts val="1500"/>
              <a:buChar char="•"/>
            </a:pPr>
            <a:r>
              <a:rPr lang="en-GB" sz="1100"/>
              <a:t>Served multiple publicly traded multi-national corporations from a broad range of industries.</a:t>
            </a:r>
            <a:endParaRPr sz="1100"/>
          </a:p>
          <a:p>
            <a:pPr marL="863600" lvl="2" indent="-76200" algn="l" rtl="0">
              <a:lnSpc>
                <a:spcPct val="80000"/>
              </a:lnSpc>
              <a:spcBef>
                <a:spcPts val="400"/>
              </a:spcBef>
              <a:spcAft>
                <a:spcPts val="0"/>
              </a:spcAft>
              <a:buClr>
                <a:schemeClr val="dk1"/>
              </a:buClr>
              <a:buSzPts val="1500"/>
              <a:buNone/>
            </a:pPr>
            <a:endParaRPr sz="1100"/>
          </a:p>
          <a:p>
            <a:pPr marL="520700" lvl="1" indent="-63500" algn="l" rtl="0">
              <a:lnSpc>
                <a:spcPct val="80000"/>
              </a:lnSpc>
              <a:spcBef>
                <a:spcPts val="400"/>
              </a:spcBef>
              <a:spcAft>
                <a:spcPts val="0"/>
              </a:spcAft>
              <a:buClr>
                <a:schemeClr val="dk1"/>
              </a:buClr>
              <a:buSzPts val="1800"/>
              <a:buNone/>
            </a:pPr>
            <a:endParaRPr sz="1100"/>
          </a:p>
          <a:p>
            <a:pPr marL="520700" lvl="1" indent="-63500" algn="l" rtl="0">
              <a:lnSpc>
                <a:spcPct val="80000"/>
              </a:lnSpc>
              <a:spcBef>
                <a:spcPts val="400"/>
              </a:spcBef>
              <a:spcAft>
                <a:spcPts val="0"/>
              </a:spcAft>
              <a:buClr>
                <a:schemeClr val="dk1"/>
              </a:buClr>
              <a:buSzPts val="1800"/>
              <a:buNone/>
            </a:pPr>
            <a:endParaRPr sz="1100"/>
          </a:p>
          <a:p>
            <a:pPr marL="520700" lvl="1" indent="-63500" algn="l" rtl="0">
              <a:lnSpc>
                <a:spcPct val="80000"/>
              </a:lnSpc>
              <a:spcBef>
                <a:spcPts val="400"/>
              </a:spcBef>
              <a:spcAft>
                <a:spcPts val="0"/>
              </a:spcAft>
              <a:buClr>
                <a:schemeClr val="dk1"/>
              </a:buClr>
              <a:buSzPts val="1800"/>
              <a:buNone/>
            </a:pPr>
            <a:endParaRPr sz="1100"/>
          </a:p>
        </p:txBody>
      </p:sp>
      <p:pic>
        <p:nvPicPr>
          <p:cNvPr id="1461" name="Google Shape;1461;p207"/>
          <p:cNvPicPr preferRelativeResize="0"/>
          <p:nvPr/>
        </p:nvPicPr>
        <p:blipFill rotWithShape="1">
          <a:blip r:embed="rId3">
            <a:alphaModFix/>
          </a:blip>
          <a:srcRect/>
          <a:stretch/>
        </p:blipFill>
        <p:spPr>
          <a:xfrm>
            <a:off x="6187109" y="1485064"/>
            <a:ext cx="2072309" cy="2808641"/>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20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68" name="Google Shape;1468;p208"/>
          <p:cNvSpPr txBox="1">
            <a:spLocks noGrp="1"/>
          </p:cNvSpPr>
          <p:nvPr>
            <p:ph type="body" idx="1"/>
          </p:nvPr>
        </p:nvSpPr>
        <p:spPr>
          <a:xfrm>
            <a:off x="628651" y="1369219"/>
            <a:ext cx="5648325" cy="3263504"/>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en-GB" sz="1900"/>
              <a:t>Jeffrey A. Wilke</a:t>
            </a:r>
            <a:endParaRPr sz="1100"/>
          </a:p>
          <a:p>
            <a:pPr marL="520700" lvl="1" indent="-184150" algn="l" rtl="0">
              <a:lnSpc>
                <a:spcPct val="80000"/>
              </a:lnSpc>
              <a:spcBef>
                <a:spcPts val="400"/>
              </a:spcBef>
              <a:spcAft>
                <a:spcPts val="0"/>
              </a:spcAft>
              <a:buClr>
                <a:schemeClr val="dk1"/>
              </a:buClr>
              <a:buSzPts val="1700"/>
              <a:buChar char="•"/>
            </a:pPr>
            <a:r>
              <a:rPr lang="en-GB" sz="1700"/>
              <a:t>Joined in 1999</a:t>
            </a:r>
            <a:endParaRPr sz="1100"/>
          </a:p>
          <a:p>
            <a:pPr marL="520700" lvl="1" indent="-184150" algn="l" rtl="0">
              <a:lnSpc>
                <a:spcPct val="80000"/>
              </a:lnSpc>
              <a:spcBef>
                <a:spcPts val="400"/>
              </a:spcBef>
              <a:spcAft>
                <a:spcPts val="0"/>
              </a:spcAft>
              <a:buClr>
                <a:schemeClr val="dk1"/>
              </a:buClr>
              <a:buSzPts val="1700"/>
              <a:buChar char="•"/>
            </a:pPr>
            <a:r>
              <a:rPr lang="en-GB" sz="1700"/>
              <a:t>Senior Vice President, Worldwide Operations (2002 – 2006)</a:t>
            </a:r>
            <a:endParaRPr sz="1100"/>
          </a:p>
          <a:p>
            <a:pPr marL="520700" lvl="1" indent="-184150" algn="l" rtl="0">
              <a:lnSpc>
                <a:spcPct val="80000"/>
              </a:lnSpc>
              <a:spcBef>
                <a:spcPts val="400"/>
              </a:spcBef>
              <a:spcAft>
                <a:spcPts val="0"/>
              </a:spcAft>
              <a:buClr>
                <a:schemeClr val="dk1"/>
              </a:buClr>
              <a:buSzPts val="1700"/>
              <a:buChar char="•"/>
            </a:pPr>
            <a:r>
              <a:rPr lang="en-GB" sz="1700"/>
              <a:t>Senior Vice President, North America Retail (2007 – 2012)</a:t>
            </a:r>
            <a:endParaRPr sz="1100"/>
          </a:p>
          <a:p>
            <a:pPr marL="520700" lvl="1" indent="-184150" algn="l" rtl="0">
              <a:lnSpc>
                <a:spcPct val="80000"/>
              </a:lnSpc>
              <a:spcBef>
                <a:spcPts val="400"/>
              </a:spcBef>
              <a:spcAft>
                <a:spcPts val="0"/>
              </a:spcAft>
              <a:buClr>
                <a:schemeClr val="dk1"/>
              </a:buClr>
              <a:buSzPts val="1700"/>
              <a:buChar char="•"/>
            </a:pPr>
            <a:r>
              <a:rPr lang="en-GB" sz="1700"/>
              <a:t>Senior Vice President, Consumer Business (2012– 2016)</a:t>
            </a:r>
            <a:endParaRPr sz="1100"/>
          </a:p>
          <a:p>
            <a:pPr marL="520700" lvl="1" indent="-184150" algn="l" rtl="0">
              <a:lnSpc>
                <a:spcPct val="80000"/>
              </a:lnSpc>
              <a:spcBef>
                <a:spcPts val="400"/>
              </a:spcBef>
              <a:spcAft>
                <a:spcPts val="0"/>
              </a:spcAft>
              <a:buClr>
                <a:schemeClr val="dk1"/>
              </a:buClr>
              <a:buSzPts val="1700"/>
              <a:buChar char="•"/>
            </a:pPr>
            <a:r>
              <a:rPr lang="en-GB" sz="1700"/>
              <a:t>CEO Worldwide Consumer (2016 – now)</a:t>
            </a:r>
            <a:endParaRPr sz="1100"/>
          </a:p>
          <a:p>
            <a:pPr marL="520700" lvl="1" indent="-184150" algn="l" rtl="0">
              <a:lnSpc>
                <a:spcPct val="80000"/>
              </a:lnSpc>
              <a:spcBef>
                <a:spcPts val="400"/>
              </a:spcBef>
              <a:spcAft>
                <a:spcPts val="0"/>
              </a:spcAft>
              <a:buClr>
                <a:schemeClr val="dk1"/>
              </a:buClr>
              <a:buSzPts val="1700"/>
              <a:buChar char="•"/>
            </a:pPr>
            <a:r>
              <a:rPr lang="en-GB" sz="1700"/>
              <a:t>Owns 68,907 shares (0.014% of Amazon)</a:t>
            </a:r>
            <a:endParaRPr sz="1100"/>
          </a:p>
          <a:p>
            <a:pPr marL="520700" lvl="1" indent="-184150" algn="l" rtl="0">
              <a:lnSpc>
                <a:spcPct val="80000"/>
              </a:lnSpc>
              <a:spcBef>
                <a:spcPts val="400"/>
              </a:spcBef>
              <a:spcAft>
                <a:spcPts val="0"/>
              </a:spcAft>
              <a:buClr>
                <a:schemeClr val="dk1"/>
              </a:buClr>
              <a:buSzPts val="1700"/>
              <a:buChar char="•"/>
            </a:pPr>
            <a:r>
              <a:rPr lang="en-GB" sz="1700"/>
              <a:t>Degree:</a:t>
            </a:r>
            <a:endParaRPr sz="1100"/>
          </a:p>
          <a:p>
            <a:pPr marL="863600" lvl="2" indent="-177800" algn="l" rtl="0">
              <a:lnSpc>
                <a:spcPct val="80000"/>
              </a:lnSpc>
              <a:spcBef>
                <a:spcPts val="400"/>
              </a:spcBef>
              <a:spcAft>
                <a:spcPts val="0"/>
              </a:spcAft>
              <a:buClr>
                <a:schemeClr val="dk1"/>
              </a:buClr>
              <a:buSzPts val="1400"/>
              <a:buChar char="•"/>
            </a:pPr>
            <a:r>
              <a:rPr lang="en-GB" sz="1400"/>
              <a:t>MBA and MS in Chemical Engineering at MIT’s Leader for Global Operations program</a:t>
            </a:r>
            <a:endParaRPr sz="1100"/>
          </a:p>
          <a:p>
            <a:pPr marL="863600" lvl="2" indent="-177800" algn="l" rtl="0">
              <a:lnSpc>
                <a:spcPct val="80000"/>
              </a:lnSpc>
              <a:spcBef>
                <a:spcPts val="400"/>
              </a:spcBef>
              <a:spcAft>
                <a:spcPts val="0"/>
              </a:spcAft>
              <a:buClr>
                <a:schemeClr val="dk1"/>
              </a:buClr>
              <a:buSzPts val="1400"/>
              <a:buChar char="•"/>
            </a:pPr>
            <a:r>
              <a:rPr lang="en-GB" sz="1400"/>
              <a:t>BSE in Chemical Engineering, Summa Cum Laude, from Princeton University</a:t>
            </a:r>
            <a:endParaRPr sz="1100"/>
          </a:p>
          <a:p>
            <a:pPr marL="342900" lvl="1" indent="0" algn="l" rtl="0">
              <a:lnSpc>
                <a:spcPct val="80000"/>
              </a:lnSpc>
              <a:spcBef>
                <a:spcPts val="400"/>
              </a:spcBef>
              <a:spcAft>
                <a:spcPts val="0"/>
              </a:spcAft>
              <a:buClr>
                <a:schemeClr val="dk1"/>
              </a:buClr>
              <a:buSzPts val="1700"/>
              <a:buNone/>
            </a:pPr>
            <a:endParaRPr sz="1700"/>
          </a:p>
        </p:txBody>
      </p:sp>
      <p:pic>
        <p:nvPicPr>
          <p:cNvPr id="1469" name="Google Shape;1469;p208"/>
          <p:cNvPicPr preferRelativeResize="0"/>
          <p:nvPr/>
        </p:nvPicPr>
        <p:blipFill rotWithShape="1">
          <a:blip r:embed="rId3">
            <a:alphaModFix/>
          </a:blip>
          <a:srcRect/>
          <a:stretch/>
        </p:blipFill>
        <p:spPr>
          <a:xfrm>
            <a:off x="6276975" y="1369219"/>
            <a:ext cx="2610610" cy="2775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Business-to-Business (B2B)</a:t>
            </a:r>
            <a:endParaRPr/>
          </a:p>
        </p:txBody>
      </p:sp>
      <p:pic>
        <p:nvPicPr>
          <p:cNvPr id="291" name="Google Shape;291;p47"/>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292" name="Google Shape;292;p47"/>
          <p:cNvSpPr txBox="1">
            <a:spLocks noGrp="1"/>
          </p:cNvSpPr>
          <p:nvPr>
            <p:ph type="body" idx="1"/>
          </p:nvPr>
        </p:nvSpPr>
        <p:spPr>
          <a:xfrm>
            <a:off x="311700" y="1930825"/>
            <a:ext cx="4107900" cy="288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Pros: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High Revenue</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Less labour needed needed physical retail stores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Less physical space needed (ex. Store front)</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Ability to sell in bulk to businesses = cheaper shipping</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93" name="Google Shape;293;p47"/>
          <p:cNvSpPr txBox="1">
            <a:spLocks noGrp="1"/>
          </p:cNvSpPr>
          <p:nvPr>
            <p:ph type="body" idx="1"/>
          </p:nvPr>
        </p:nvSpPr>
        <p:spPr>
          <a:xfrm>
            <a:off x="4724400" y="1930825"/>
            <a:ext cx="4107900" cy="295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Cons: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Barriers to entry are high (Lots of competition)</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E-commerce Regulations (We will look at later)</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Customs/Duties</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20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AMAZON’S MANAGEMENT TEAM</a:t>
            </a:r>
            <a:endParaRPr sz="3000"/>
          </a:p>
        </p:txBody>
      </p:sp>
      <p:sp>
        <p:nvSpPr>
          <p:cNvPr id="1476" name="Google Shape;1476;p209"/>
          <p:cNvSpPr txBox="1">
            <a:spLocks noGrp="1"/>
          </p:cNvSpPr>
          <p:nvPr>
            <p:ph type="body" idx="1"/>
          </p:nvPr>
        </p:nvSpPr>
        <p:spPr>
          <a:xfrm>
            <a:off x="628650" y="1369219"/>
            <a:ext cx="5062466"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900"/>
              <a:buNone/>
            </a:pPr>
            <a:r>
              <a:rPr lang="en-GB" sz="1900"/>
              <a:t>David A. Zapolsky</a:t>
            </a:r>
            <a:endParaRPr sz="1100"/>
          </a:p>
          <a:p>
            <a:pPr marL="520700" lvl="1" indent="-184150" algn="l" rtl="0">
              <a:lnSpc>
                <a:spcPct val="90000"/>
              </a:lnSpc>
              <a:spcBef>
                <a:spcPts val="400"/>
              </a:spcBef>
              <a:spcAft>
                <a:spcPts val="0"/>
              </a:spcAft>
              <a:buClr>
                <a:schemeClr val="dk1"/>
              </a:buClr>
              <a:buSzPts val="1700"/>
              <a:buChar char="•"/>
            </a:pPr>
            <a:r>
              <a:rPr lang="en-GB" sz="1700"/>
              <a:t>Associate General Counsel (1999 – 2002)</a:t>
            </a:r>
            <a:endParaRPr sz="1100"/>
          </a:p>
          <a:p>
            <a:pPr marL="520700" lvl="1" indent="-184150" algn="l" rtl="0">
              <a:lnSpc>
                <a:spcPct val="90000"/>
              </a:lnSpc>
              <a:spcBef>
                <a:spcPts val="400"/>
              </a:spcBef>
              <a:spcAft>
                <a:spcPts val="0"/>
              </a:spcAft>
              <a:buClr>
                <a:schemeClr val="dk1"/>
              </a:buClr>
              <a:buSzPts val="1700"/>
              <a:buChar char="•"/>
            </a:pPr>
            <a:r>
              <a:rPr lang="en-GB" sz="1700"/>
              <a:t>Vice President and Associate General Counsel for Litigation and Regulatory matters (2002 – 2012)</a:t>
            </a:r>
            <a:endParaRPr sz="1100"/>
          </a:p>
          <a:p>
            <a:pPr marL="520700" lvl="1" indent="-184150" algn="l" rtl="0">
              <a:lnSpc>
                <a:spcPct val="90000"/>
              </a:lnSpc>
              <a:spcBef>
                <a:spcPts val="400"/>
              </a:spcBef>
              <a:spcAft>
                <a:spcPts val="0"/>
              </a:spcAft>
              <a:buClr>
                <a:schemeClr val="dk1"/>
              </a:buClr>
              <a:buSzPts val="1700"/>
              <a:buChar char="•"/>
            </a:pPr>
            <a:r>
              <a:rPr lang="en-GB" sz="1700"/>
              <a:t>Vice President, General Counsel, and Secretary (2012 – 2014)</a:t>
            </a:r>
            <a:endParaRPr sz="1100"/>
          </a:p>
          <a:p>
            <a:pPr marL="520700" lvl="1" indent="-184150" algn="l" rtl="0">
              <a:lnSpc>
                <a:spcPct val="90000"/>
              </a:lnSpc>
              <a:spcBef>
                <a:spcPts val="400"/>
              </a:spcBef>
              <a:spcAft>
                <a:spcPts val="0"/>
              </a:spcAft>
              <a:buClr>
                <a:schemeClr val="dk1"/>
              </a:buClr>
              <a:buSzPts val="1700"/>
              <a:buChar char="•"/>
            </a:pPr>
            <a:r>
              <a:rPr lang="en-GB" sz="1700"/>
              <a:t>Senior Vice President, General Counsel, and Secretary (2014 – now)</a:t>
            </a:r>
            <a:endParaRPr sz="1100"/>
          </a:p>
          <a:p>
            <a:pPr marL="520700" lvl="1" indent="-184150" algn="l" rtl="0">
              <a:lnSpc>
                <a:spcPct val="90000"/>
              </a:lnSpc>
              <a:spcBef>
                <a:spcPts val="400"/>
              </a:spcBef>
              <a:spcAft>
                <a:spcPts val="0"/>
              </a:spcAft>
              <a:buClr>
                <a:schemeClr val="dk1"/>
              </a:buClr>
              <a:buSzPts val="1700"/>
              <a:buChar char="•"/>
            </a:pPr>
            <a:r>
              <a:rPr lang="en-GB" sz="1700"/>
              <a:t>Owns 3,466 shares (0.00069% of Amazon)</a:t>
            </a:r>
            <a:endParaRPr sz="1100"/>
          </a:p>
          <a:p>
            <a:pPr marL="520700" lvl="1" indent="-184150" algn="l" rtl="0">
              <a:lnSpc>
                <a:spcPct val="90000"/>
              </a:lnSpc>
              <a:spcBef>
                <a:spcPts val="400"/>
              </a:spcBef>
              <a:spcAft>
                <a:spcPts val="0"/>
              </a:spcAft>
              <a:buClr>
                <a:schemeClr val="dk1"/>
              </a:buClr>
              <a:buSzPts val="1700"/>
              <a:buChar char="•"/>
            </a:pPr>
            <a:r>
              <a:rPr lang="en-GB" sz="1700"/>
              <a:t>Degree:</a:t>
            </a:r>
            <a:endParaRPr sz="1100"/>
          </a:p>
          <a:p>
            <a:pPr marL="863600" lvl="2" indent="-177800" algn="l" rtl="0">
              <a:lnSpc>
                <a:spcPct val="90000"/>
              </a:lnSpc>
              <a:spcBef>
                <a:spcPts val="400"/>
              </a:spcBef>
              <a:spcAft>
                <a:spcPts val="0"/>
              </a:spcAft>
              <a:buClr>
                <a:schemeClr val="dk1"/>
              </a:buClr>
              <a:buSzPts val="1400"/>
              <a:buChar char="•"/>
            </a:pPr>
            <a:r>
              <a:rPr lang="en-GB" sz="1400"/>
              <a:t>Undergraduate: Columbia University </a:t>
            </a:r>
            <a:endParaRPr sz="1100"/>
          </a:p>
          <a:p>
            <a:pPr marL="863600" lvl="2" indent="-177800" algn="l" rtl="0">
              <a:lnSpc>
                <a:spcPct val="90000"/>
              </a:lnSpc>
              <a:spcBef>
                <a:spcPts val="400"/>
              </a:spcBef>
              <a:spcAft>
                <a:spcPts val="0"/>
              </a:spcAft>
              <a:buClr>
                <a:schemeClr val="dk1"/>
              </a:buClr>
              <a:buSzPts val="1400"/>
              <a:buChar char="•"/>
            </a:pPr>
            <a:r>
              <a:rPr lang="en-GB" sz="1400"/>
              <a:t>Graduate: University of California</a:t>
            </a:r>
            <a:endParaRPr sz="1100"/>
          </a:p>
        </p:txBody>
      </p:sp>
      <p:pic>
        <p:nvPicPr>
          <p:cNvPr id="1477" name="Google Shape;1477;p209"/>
          <p:cNvPicPr preferRelativeResize="0"/>
          <p:nvPr/>
        </p:nvPicPr>
        <p:blipFill rotWithShape="1">
          <a:blip r:embed="rId3">
            <a:alphaModFix/>
          </a:blip>
          <a:srcRect t="-712" b="-1"/>
          <a:stretch/>
        </p:blipFill>
        <p:spPr>
          <a:xfrm flipH="1">
            <a:off x="6067840" y="1268017"/>
            <a:ext cx="2447511" cy="2878556"/>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21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MANAGEMENT COMPENSATION</a:t>
            </a:r>
            <a:endParaRPr sz="3000"/>
          </a:p>
        </p:txBody>
      </p:sp>
      <p:sp>
        <p:nvSpPr>
          <p:cNvPr id="1484" name="Google Shape;1484;p210"/>
          <p:cNvSpPr txBox="1">
            <a:spLocks noGrp="1"/>
          </p:cNvSpPr>
          <p:nvPr>
            <p:ph type="body" idx="1"/>
          </p:nvPr>
        </p:nvSpPr>
        <p:spPr>
          <a:xfrm>
            <a:off x="628651" y="1369219"/>
            <a:ext cx="8257567" cy="3548114"/>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2100"/>
              <a:buChar char="•"/>
            </a:pPr>
            <a:r>
              <a:rPr lang="en-GB" sz="1100"/>
              <a:t>Two basic components:</a:t>
            </a:r>
            <a:endParaRPr sz="1100"/>
          </a:p>
          <a:p>
            <a:pPr marL="520700" lvl="1" indent="-177800" algn="l" rtl="0">
              <a:lnSpc>
                <a:spcPct val="80000"/>
              </a:lnSpc>
              <a:spcBef>
                <a:spcPts val="400"/>
              </a:spcBef>
              <a:spcAft>
                <a:spcPts val="0"/>
              </a:spcAft>
              <a:buClr>
                <a:schemeClr val="dk1"/>
              </a:buClr>
              <a:buSzPts val="1800"/>
              <a:buChar char="•"/>
            </a:pPr>
            <a:r>
              <a:rPr lang="en-GB" sz="1100"/>
              <a:t>A modest base salary</a:t>
            </a:r>
            <a:endParaRPr sz="1100"/>
          </a:p>
          <a:p>
            <a:pPr marL="863600" lvl="2" indent="-171450" algn="l" rtl="0">
              <a:lnSpc>
                <a:spcPct val="80000"/>
              </a:lnSpc>
              <a:spcBef>
                <a:spcPts val="400"/>
              </a:spcBef>
              <a:spcAft>
                <a:spcPts val="0"/>
              </a:spcAft>
              <a:buClr>
                <a:schemeClr val="dk1"/>
              </a:buClr>
              <a:buSzPts val="1500"/>
              <a:buChar char="•"/>
            </a:pPr>
            <a:r>
              <a:rPr lang="en-GB" sz="1100"/>
              <a:t>a minimum level of cash compensation</a:t>
            </a:r>
            <a:endParaRPr sz="1100"/>
          </a:p>
          <a:p>
            <a:pPr marL="863600" lvl="2" indent="-171450" algn="l" rtl="0">
              <a:lnSpc>
                <a:spcPct val="80000"/>
              </a:lnSpc>
              <a:spcBef>
                <a:spcPts val="400"/>
              </a:spcBef>
              <a:spcAft>
                <a:spcPts val="0"/>
              </a:spcAft>
              <a:buClr>
                <a:schemeClr val="dk1"/>
              </a:buClr>
              <a:buSzPts val="1500"/>
              <a:buChar char="•"/>
            </a:pPr>
            <a:r>
              <a:rPr lang="en-GB" sz="1100"/>
              <a:t>significantly less than those paid to senior leadership at similarly situated companies</a:t>
            </a:r>
            <a:endParaRPr sz="1100"/>
          </a:p>
          <a:p>
            <a:pPr marL="863600" lvl="2" indent="-171450" algn="l" rtl="0">
              <a:lnSpc>
                <a:spcPct val="80000"/>
              </a:lnSpc>
              <a:spcBef>
                <a:spcPts val="400"/>
              </a:spcBef>
              <a:spcAft>
                <a:spcPts val="0"/>
              </a:spcAft>
              <a:buClr>
                <a:schemeClr val="dk1"/>
              </a:buClr>
              <a:buSzPts val="1500"/>
              <a:buChar char="•"/>
            </a:pPr>
            <a:r>
              <a:rPr lang="en-GB" sz="1100"/>
              <a:t>Vary from $81,840 to $175,000</a:t>
            </a:r>
            <a:endParaRPr sz="1100"/>
          </a:p>
          <a:p>
            <a:pPr marL="520700" lvl="1" indent="-177800" algn="l" rtl="0">
              <a:lnSpc>
                <a:spcPct val="80000"/>
              </a:lnSpc>
              <a:spcBef>
                <a:spcPts val="400"/>
              </a:spcBef>
              <a:spcAft>
                <a:spcPts val="0"/>
              </a:spcAft>
              <a:buClr>
                <a:schemeClr val="dk1"/>
              </a:buClr>
              <a:buSzPts val="1800"/>
              <a:buChar char="•"/>
            </a:pPr>
            <a:r>
              <a:rPr lang="en-GB" sz="1100"/>
              <a:t>Stock-based components</a:t>
            </a:r>
            <a:endParaRPr sz="1100"/>
          </a:p>
          <a:p>
            <a:pPr marL="863600" lvl="2" indent="-171450" algn="l" rtl="0">
              <a:lnSpc>
                <a:spcPct val="80000"/>
              </a:lnSpc>
              <a:spcBef>
                <a:spcPts val="400"/>
              </a:spcBef>
              <a:spcAft>
                <a:spcPts val="0"/>
              </a:spcAft>
              <a:buClr>
                <a:schemeClr val="dk1"/>
              </a:buClr>
              <a:buSzPts val="1500"/>
              <a:buChar char="•"/>
            </a:pPr>
            <a:r>
              <a:rPr lang="en-GB" sz="1100"/>
              <a:t>Primary components</a:t>
            </a:r>
            <a:endParaRPr sz="1100"/>
          </a:p>
          <a:p>
            <a:pPr marL="863600" lvl="2" indent="-171450" algn="l" rtl="0">
              <a:lnSpc>
                <a:spcPct val="80000"/>
              </a:lnSpc>
              <a:spcBef>
                <a:spcPts val="400"/>
              </a:spcBef>
              <a:spcAft>
                <a:spcPts val="0"/>
              </a:spcAft>
              <a:buClr>
                <a:schemeClr val="dk1"/>
              </a:buClr>
              <a:buSzPts val="1500"/>
              <a:buChar char="•"/>
            </a:pPr>
            <a:r>
              <a:rPr lang="en-GB" sz="1100"/>
              <a:t>Periodic grants of time-vested restricted stock units subject to long-term vesting requirements.</a:t>
            </a:r>
            <a:endParaRPr sz="1100"/>
          </a:p>
          <a:p>
            <a:pPr marL="863600" lvl="2" indent="-171450" algn="l" rtl="0">
              <a:lnSpc>
                <a:spcPct val="80000"/>
              </a:lnSpc>
              <a:spcBef>
                <a:spcPts val="400"/>
              </a:spcBef>
              <a:spcAft>
                <a:spcPts val="0"/>
              </a:spcAft>
              <a:buClr>
                <a:schemeClr val="dk1"/>
              </a:buClr>
              <a:buSzPts val="1500"/>
              <a:buChar char="•"/>
            </a:pPr>
            <a:r>
              <a:rPr lang="en-GB" sz="1100"/>
              <a:t>Closely tie total compensation to long-term shareholder value</a:t>
            </a:r>
            <a:endParaRPr sz="1100"/>
          </a:p>
          <a:p>
            <a:pPr marL="520700" lvl="1" indent="-63500" algn="l" rtl="0">
              <a:lnSpc>
                <a:spcPct val="80000"/>
              </a:lnSpc>
              <a:spcBef>
                <a:spcPts val="400"/>
              </a:spcBef>
              <a:spcAft>
                <a:spcPts val="0"/>
              </a:spcAft>
              <a:buClr>
                <a:schemeClr val="dk1"/>
              </a:buClr>
              <a:buSzPts val="1800"/>
              <a:buNone/>
            </a:pPr>
            <a:endParaRPr sz="1100"/>
          </a:p>
          <a:p>
            <a:pPr marL="177800" lvl="0" indent="-171450" algn="l" rtl="0">
              <a:lnSpc>
                <a:spcPct val="80000"/>
              </a:lnSpc>
              <a:spcBef>
                <a:spcPts val="800"/>
              </a:spcBef>
              <a:spcAft>
                <a:spcPts val="0"/>
              </a:spcAft>
              <a:buClr>
                <a:schemeClr val="dk1"/>
              </a:buClr>
              <a:buSzPts val="2100"/>
              <a:buChar char="•"/>
            </a:pPr>
            <a:r>
              <a:rPr lang="en-GB" sz="1100"/>
              <a:t>Amazon believes this approach works better for the company</a:t>
            </a:r>
            <a:endParaRPr sz="1100"/>
          </a:p>
          <a:p>
            <a:pPr marL="520700" lvl="1" indent="-177800" algn="l" rtl="0">
              <a:lnSpc>
                <a:spcPct val="80000"/>
              </a:lnSpc>
              <a:spcBef>
                <a:spcPts val="400"/>
              </a:spcBef>
              <a:spcAft>
                <a:spcPts val="0"/>
              </a:spcAft>
              <a:buClr>
                <a:schemeClr val="dk1"/>
              </a:buClr>
              <a:buSzPts val="1800"/>
              <a:buChar char="•"/>
            </a:pPr>
            <a:r>
              <a:rPr lang="en-GB" sz="1100"/>
              <a:t>Better than the approach that focus on specific performance measures.</a:t>
            </a:r>
            <a:endParaRPr sz="110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21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MANAGEMENT COMPENSATION</a:t>
            </a:r>
            <a:endParaRPr sz="3000"/>
          </a:p>
        </p:txBody>
      </p:sp>
      <p:pic>
        <p:nvPicPr>
          <p:cNvPr id="1491" name="Google Shape;1491;p211"/>
          <p:cNvPicPr preferRelativeResize="0">
            <a:picLocks noGrp="1"/>
          </p:cNvPicPr>
          <p:nvPr>
            <p:ph type="body" idx="1"/>
          </p:nvPr>
        </p:nvPicPr>
        <p:blipFill rotWithShape="1">
          <a:blip r:embed="rId3">
            <a:alphaModFix/>
          </a:blip>
          <a:srcRect/>
          <a:stretch/>
        </p:blipFill>
        <p:spPr>
          <a:xfrm>
            <a:off x="984792" y="977640"/>
            <a:ext cx="7530559" cy="404981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212"/>
          <p:cNvSpPr txBox="1">
            <a:spLocks noGrp="1"/>
          </p:cNvSpPr>
          <p:nvPr>
            <p:ph type="body" idx="1"/>
          </p:nvPr>
        </p:nvSpPr>
        <p:spPr>
          <a:xfrm>
            <a:off x="628650" y="1369219"/>
            <a:ext cx="2209800" cy="3263504"/>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en-GB" sz="1100"/>
              <a:t>Total numbers shares of common stock outstanding:  </a:t>
            </a:r>
            <a:r>
              <a:rPr lang="en-GB" sz="1100" b="1"/>
              <a:t>497,856,129  </a:t>
            </a:r>
            <a:r>
              <a:rPr lang="en-GB" sz="1100"/>
              <a:t>(Feb 18, 2020)</a:t>
            </a:r>
            <a:endParaRPr sz="1100"/>
          </a:p>
        </p:txBody>
      </p:sp>
      <p:pic>
        <p:nvPicPr>
          <p:cNvPr id="1498" name="Google Shape;1498;p212"/>
          <p:cNvPicPr preferRelativeResize="0"/>
          <p:nvPr/>
        </p:nvPicPr>
        <p:blipFill rotWithShape="1">
          <a:blip r:embed="rId3">
            <a:alphaModFix/>
          </a:blip>
          <a:srcRect/>
          <a:stretch/>
        </p:blipFill>
        <p:spPr>
          <a:xfrm>
            <a:off x="2838450" y="770930"/>
            <a:ext cx="6305550" cy="4352925"/>
          </a:xfrm>
          <a:prstGeom prst="rect">
            <a:avLst/>
          </a:prstGeom>
          <a:noFill/>
          <a:ln>
            <a:noFill/>
          </a:ln>
        </p:spPr>
      </p:pic>
      <p:sp>
        <p:nvSpPr>
          <p:cNvPr id="1499" name="Google Shape;1499;p2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OWNERSHIP OF SHARES</a:t>
            </a:r>
            <a:endParaRPr sz="300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OWNERSHIP BREAKDOWN</a:t>
            </a:r>
            <a:endParaRPr sz="3000"/>
          </a:p>
        </p:txBody>
      </p:sp>
      <p:pic>
        <p:nvPicPr>
          <p:cNvPr id="1506" name="Google Shape;1506;p213"/>
          <p:cNvPicPr preferRelativeResize="0"/>
          <p:nvPr/>
        </p:nvPicPr>
        <p:blipFill rotWithShape="1">
          <a:blip r:embed="rId3">
            <a:alphaModFix/>
          </a:blip>
          <a:srcRect/>
          <a:stretch/>
        </p:blipFill>
        <p:spPr>
          <a:xfrm>
            <a:off x="628650" y="1369219"/>
            <a:ext cx="7886700" cy="3263504"/>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2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TOP INSTITUTIONAL OWNERS</a:t>
            </a:r>
            <a:endParaRPr sz="3000"/>
          </a:p>
        </p:txBody>
      </p:sp>
      <p:pic>
        <p:nvPicPr>
          <p:cNvPr id="1513" name="Google Shape;1513;p214"/>
          <p:cNvPicPr preferRelativeResize="0"/>
          <p:nvPr/>
        </p:nvPicPr>
        <p:blipFill rotWithShape="1">
          <a:blip r:embed="rId3">
            <a:alphaModFix/>
          </a:blip>
          <a:srcRect l="20278" t="16879" r="36666" b="46023"/>
          <a:stretch/>
        </p:blipFill>
        <p:spPr>
          <a:xfrm>
            <a:off x="1279336" y="1481665"/>
            <a:ext cx="6585329" cy="3073402"/>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7"/>
        <p:cNvGrpSpPr/>
        <p:nvPr/>
      </p:nvGrpSpPr>
      <p:grpSpPr>
        <a:xfrm>
          <a:off x="0" y="0"/>
          <a:ext cx="0" cy="0"/>
          <a:chOff x="0" y="0"/>
          <a:chExt cx="0" cy="0"/>
        </a:xfrm>
      </p:grpSpPr>
      <p:sp>
        <p:nvSpPr>
          <p:cNvPr id="1518" name="Google Shape;1518;p215"/>
          <p:cNvSpPr/>
          <p:nvPr/>
        </p:nvSpPr>
        <p:spPr>
          <a:xfrm>
            <a:off x="1143" y="0"/>
            <a:ext cx="9141714"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519" name="Google Shape;1519;p215" descr="How long does it take you to produce financial statements? - Richmond,  Vancouver, Burnaby | Flexxus Business Solutions Ltd."/>
          <p:cNvPicPr preferRelativeResize="0"/>
          <p:nvPr/>
        </p:nvPicPr>
        <p:blipFill rotWithShape="1">
          <a:blip r:embed="rId3">
            <a:alphaModFix/>
          </a:blip>
          <a:srcRect r="1" b="539"/>
          <a:stretch/>
        </p:blipFill>
        <p:spPr>
          <a:xfrm>
            <a:off x="147638" y="130139"/>
            <a:ext cx="8848725" cy="4884572"/>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2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10-Q BALANCE SHEET (ASSETS)	</a:t>
            </a:r>
            <a:endParaRPr sz="3000"/>
          </a:p>
        </p:txBody>
      </p:sp>
      <p:pic>
        <p:nvPicPr>
          <p:cNvPr id="1526" name="Google Shape;1526;p216"/>
          <p:cNvPicPr preferRelativeResize="0"/>
          <p:nvPr/>
        </p:nvPicPr>
        <p:blipFill rotWithShape="1">
          <a:blip r:embed="rId3">
            <a:alphaModFix/>
          </a:blip>
          <a:srcRect l="3610" t="21667" r="5555" b="18332"/>
          <a:stretch/>
        </p:blipFill>
        <p:spPr>
          <a:xfrm>
            <a:off x="330200" y="1168400"/>
            <a:ext cx="8305800" cy="2971801"/>
          </a:xfrm>
          <a:prstGeom prst="rect">
            <a:avLst/>
          </a:prstGeom>
          <a:noFill/>
          <a:ln>
            <a:noFill/>
          </a:ln>
        </p:spPr>
      </p:pic>
      <p:sp>
        <p:nvSpPr>
          <p:cNvPr id="1527" name="Google Shape;1527;p216"/>
          <p:cNvSpPr/>
          <p:nvPr/>
        </p:nvSpPr>
        <p:spPr>
          <a:xfrm>
            <a:off x="6155267" y="2429933"/>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28" name="Google Shape;1528;p216"/>
          <p:cNvSpPr/>
          <p:nvPr/>
        </p:nvSpPr>
        <p:spPr>
          <a:xfrm>
            <a:off x="6155267" y="258275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29" name="Google Shape;1529;p216"/>
          <p:cNvSpPr/>
          <p:nvPr/>
        </p:nvSpPr>
        <p:spPr>
          <a:xfrm>
            <a:off x="6165850" y="324012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30" name="Google Shape;1530;p216"/>
          <p:cNvSpPr/>
          <p:nvPr/>
        </p:nvSpPr>
        <p:spPr>
          <a:xfrm>
            <a:off x="6165850" y="3392948"/>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2300"/>
              <a:t>10-Q BALANCE SHEET (LIABILITIES AND SHAREHOLDERS EQUITY)	</a:t>
            </a:r>
            <a:endParaRPr sz="2300"/>
          </a:p>
        </p:txBody>
      </p:sp>
      <p:pic>
        <p:nvPicPr>
          <p:cNvPr id="1537" name="Google Shape;1537;p217"/>
          <p:cNvPicPr preferRelativeResize="0"/>
          <p:nvPr/>
        </p:nvPicPr>
        <p:blipFill rotWithShape="1">
          <a:blip r:embed="rId3">
            <a:alphaModFix/>
          </a:blip>
          <a:srcRect l="8980" t="19786" r="15093" b="13205"/>
          <a:stretch/>
        </p:blipFill>
        <p:spPr>
          <a:xfrm>
            <a:off x="846666" y="1268016"/>
            <a:ext cx="7450667" cy="3561783"/>
          </a:xfrm>
          <a:prstGeom prst="rect">
            <a:avLst/>
          </a:prstGeom>
          <a:noFill/>
          <a:ln>
            <a:noFill/>
          </a:ln>
        </p:spPr>
      </p:pic>
      <p:sp>
        <p:nvSpPr>
          <p:cNvPr id="1538" name="Google Shape;1538;p217"/>
          <p:cNvSpPr/>
          <p:nvPr/>
        </p:nvSpPr>
        <p:spPr>
          <a:xfrm>
            <a:off x="5827183" y="1504881"/>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39" name="Google Shape;1539;p217"/>
          <p:cNvSpPr/>
          <p:nvPr/>
        </p:nvSpPr>
        <p:spPr>
          <a:xfrm>
            <a:off x="5827183" y="2255176"/>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40" name="Google Shape;1540;p217"/>
          <p:cNvSpPr/>
          <p:nvPr/>
        </p:nvSpPr>
        <p:spPr>
          <a:xfrm>
            <a:off x="5827183" y="206442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41" name="Google Shape;1541;p217"/>
          <p:cNvSpPr/>
          <p:nvPr/>
        </p:nvSpPr>
        <p:spPr>
          <a:xfrm>
            <a:off x="5827183" y="4273481"/>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2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3000"/>
              <a:t>10-K BALANCE SHEET (ASSETS)	</a:t>
            </a:r>
            <a:endParaRPr sz="3000"/>
          </a:p>
        </p:txBody>
      </p:sp>
      <p:pic>
        <p:nvPicPr>
          <p:cNvPr id="1548" name="Google Shape;1548;p218"/>
          <p:cNvPicPr preferRelativeResize="0">
            <a:picLocks noGrp="1"/>
          </p:cNvPicPr>
          <p:nvPr>
            <p:ph type="body" idx="1"/>
          </p:nvPr>
        </p:nvPicPr>
        <p:blipFill rotWithShape="1">
          <a:blip r:embed="rId3">
            <a:alphaModFix/>
          </a:blip>
          <a:srcRect/>
          <a:stretch/>
        </p:blipFill>
        <p:spPr>
          <a:xfrm>
            <a:off x="471487" y="1108859"/>
            <a:ext cx="8355734" cy="3226074"/>
          </a:xfrm>
          <a:prstGeom prst="rect">
            <a:avLst/>
          </a:prstGeom>
          <a:noFill/>
          <a:ln>
            <a:noFill/>
          </a:ln>
        </p:spPr>
      </p:pic>
      <p:sp>
        <p:nvSpPr>
          <p:cNvPr id="1549" name="Google Shape;1549;p218"/>
          <p:cNvSpPr/>
          <p:nvPr/>
        </p:nvSpPr>
        <p:spPr>
          <a:xfrm>
            <a:off x="6045199" y="2250903"/>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50" name="Google Shape;1550;p218"/>
          <p:cNvSpPr/>
          <p:nvPr/>
        </p:nvSpPr>
        <p:spPr>
          <a:xfrm>
            <a:off x="6045199" y="2053139"/>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51" name="Google Shape;1551;p218"/>
          <p:cNvSpPr/>
          <p:nvPr/>
        </p:nvSpPr>
        <p:spPr>
          <a:xfrm>
            <a:off x="6045199" y="3184800"/>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52" name="Google Shape;1552;p218"/>
          <p:cNvSpPr/>
          <p:nvPr/>
        </p:nvSpPr>
        <p:spPr>
          <a:xfrm>
            <a:off x="6045199" y="3382564"/>
            <a:ext cx="2470151" cy="27503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Business-to-Consumer (B2C)</a:t>
            </a:r>
            <a:endParaRPr/>
          </a:p>
        </p:txBody>
      </p:sp>
      <p:sp>
        <p:nvSpPr>
          <p:cNvPr id="299" name="Google Shape;299;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000000"/>
                </a:solidFill>
              </a:rPr>
              <a:t>E-Commerce B2B sales are the purchases or selling of goods and services to consumers.</a:t>
            </a:r>
            <a:endParaRPr sz="2000">
              <a:solidFill>
                <a:srgbClr val="000000"/>
              </a:solidFill>
            </a:endParaRPr>
          </a:p>
          <a:p>
            <a:pPr marL="0" lvl="0" indent="0" algn="l" rtl="0">
              <a:spcBef>
                <a:spcPts val="1600"/>
              </a:spcBef>
              <a:spcAft>
                <a:spcPts val="0"/>
              </a:spcAft>
              <a:buNone/>
            </a:pPr>
            <a:r>
              <a:rPr lang="en-GB" sz="2000">
                <a:solidFill>
                  <a:srgbClr val="000000"/>
                </a:solidFill>
              </a:rPr>
              <a:t>B2C sales made up 33.7% of all E-Commerce U.S. sales in February, 2020.</a:t>
            </a:r>
            <a:endParaRPr sz="2000">
              <a:solidFill>
                <a:srgbClr val="000000"/>
              </a:solidFill>
            </a:endParaRPr>
          </a:p>
          <a:p>
            <a:pPr marL="0" lvl="0" indent="0" algn="l" rtl="0">
              <a:spcBef>
                <a:spcPts val="1600"/>
              </a:spcBef>
              <a:spcAft>
                <a:spcPts val="1600"/>
              </a:spcAft>
              <a:buNone/>
            </a:pPr>
            <a:r>
              <a:rPr lang="en-GB" sz="2000">
                <a:solidFill>
                  <a:srgbClr val="000000"/>
                </a:solidFill>
              </a:rPr>
              <a:t>Example: Amazon, Shopify, and Wayfair</a:t>
            </a:r>
            <a:endParaRPr sz="2000">
              <a:solidFill>
                <a:srgbClr val="000000"/>
              </a:solidFill>
            </a:endParaRPr>
          </a:p>
        </p:txBody>
      </p:sp>
      <p:pic>
        <p:nvPicPr>
          <p:cNvPr id="300" name="Google Shape;300;p48"/>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01" name="Google Shape;301;p48"/>
          <p:cNvSpPr/>
          <p:nvPr/>
        </p:nvSpPr>
        <p:spPr>
          <a:xfrm>
            <a:off x="2463008" y="3129653"/>
            <a:ext cx="4217976" cy="172045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B2C</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2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GB" sz="2300"/>
              <a:t>10-K BALANCE SHEET (LIABILITIES AND SHAREHOLDERS EQUITY)	</a:t>
            </a:r>
            <a:endParaRPr sz="2300"/>
          </a:p>
        </p:txBody>
      </p:sp>
      <p:pic>
        <p:nvPicPr>
          <p:cNvPr id="1559" name="Google Shape;1559;p219"/>
          <p:cNvPicPr preferRelativeResize="0"/>
          <p:nvPr/>
        </p:nvPicPr>
        <p:blipFill rotWithShape="1">
          <a:blip r:embed="rId3">
            <a:alphaModFix/>
          </a:blip>
          <a:srcRect/>
          <a:stretch/>
        </p:blipFill>
        <p:spPr>
          <a:xfrm>
            <a:off x="1627300" y="1268016"/>
            <a:ext cx="5548339" cy="3718851"/>
          </a:xfrm>
          <a:prstGeom prst="rect">
            <a:avLst/>
          </a:prstGeom>
          <a:noFill/>
          <a:ln>
            <a:noFill/>
          </a:ln>
        </p:spPr>
      </p:pic>
      <p:sp>
        <p:nvSpPr>
          <p:cNvPr id="1560" name="Google Shape;1560;p219"/>
          <p:cNvSpPr/>
          <p:nvPr/>
        </p:nvSpPr>
        <p:spPr>
          <a:xfrm>
            <a:off x="4836584" y="1750414"/>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61" name="Google Shape;1561;p219"/>
          <p:cNvSpPr/>
          <p:nvPr/>
        </p:nvSpPr>
        <p:spPr>
          <a:xfrm>
            <a:off x="4836584" y="1552650"/>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62" name="Google Shape;1562;p219"/>
          <p:cNvSpPr/>
          <p:nvPr/>
        </p:nvSpPr>
        <p:spPr>
          <a:xfrm>
            <a:off x="4836584" y="2172195"/>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63" name="Google Shape;1563;p219"/>
          <p:cNvSpPr/>
          <p:nvPr/>
        </p:nvSpPr>
        <p:spPr>
          <a:xfrm>
            <a:off x="4836584" y="4447047"/>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64" name="Google Shape;1564;p219"/>
          <p:cNvSpPr/>
          <p:nvPr/>
        </p:nvSpPr>
        <p:spPr>
          <a:xfrm>
            <a:off x="4836584" y="4167647"/>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2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10-K CONSOLIDATED STATEMENT OF OPERATIONS</a:t>
            </a:r>
            <a:endParaRPr sz="1100"/>
          </a:p>
        </p:txBody>
      </p:sp>
      <p:pic>
        <p:nvPicPr>
          <p:cNvPr id="1571" name="Google Shape;1571;p220"/>
          <p:cNvPicPr preferRelativeResize="0">
            <a:picLocks noGrp="1"/>
          </p:cNvPicPr>
          <p:nvPr>
            <p:ph type="body" idx="1"/>
          </p:nvPr>
        </p:nvPicPr>
        <p:blipFill rotWithShape="1">
          <a:blip r:embed="rId3">
            <a:alphaModFix/>
          </a:blip>
          <a:srcRect/>
          <a:stretch/>
        </p:blipFill>
        <p:spPr>
          <a:xfrm>
            <a:off x="1949966" y="1027211"/>
            <a:ext cx="5244067" cy="3999607"/>
          </a:xfrm>
          <a:prstGeom prst="rect">
            <a:avLst/>
          </a:prstGeom>
          <a:noFill/>
          <a:ln>
            <a:noFill/>
          </a:ln>
        </p:spPr>
      </p:pic>
      <p:sp>
        <p:nvSpPr>
          <p:cNvPr id="1572" name="Google Shape;1572;p220"/>
          <p:cNvSpPr/>
          <p:nvPr/>
        </p:nvSpPr>
        <p:spPr>
          <a:xfrm>
            <a:off x="1949966" y="1556452"/>
            <a:ext cx="5104883" cy="1453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73" name="Google Shape;1573;p220"/>
          <p:cNvSpPr/>
          <p:nvPr/>
        </p:nvSpPr>
        <p:spPr>
          <a:xfrm>
            <a:off x="1949966" y="2879017"/>
            <a:ext cx="5104883" cy="1453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2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CONSOLIDATED STATEMENT OF OPERATIONS</a:t>
            </a:r>
            <a:endParaRPr sz="1100"/>
          </a:p>
        </p:txBody>
      </p:sp>
      <p:pic>
        <p:nvPicPr>
          <p:cNvPr id="1580" name="Google Shape;1580;p221"/>
          <p:cNvPicPr preferRelativeResize="0"/>
          <p:nvPr/>
        </p:nvPicPr>
        <p:blipFill rotWithShape="1">
          <a:blip r:embed="rId3">
            <a:alphaModFix/>
          </a:blip>
          <a:srcRect l="26574" t="23678" r="43056" b="14742"/>
          <a:stretch/>
        </p:blipFill>
        <p:spPr>
          <a:xfrm>
            <a:off x="2682517" y="1005577"/>
            <a:ext cx="4288368" cy="4137934"/>
          </a:xfrm>
          <a:prstGeom prst="rect">
            <a:avLst/>
          </a:prstGeom>
          <a:noFill/>
          <a:ln>
            <a:noFill/>
          </a:ln>
        </p:spPr>
      </p:pic>
      <p:sp>
        <p:nvSpPr>
          <p:cNvPr id="1581" name="Google Shape;1581;p221"/>
          <p:cNvSpPr/>
          <p:nvPr/>
        </p:nvSpPr>
        <p:spPr>
          <a:xfrm>
            <a:off x="2743900" y="1677885"/>
            <a:ext cx="4227000" cy="1707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82" name="Google Shape;1582;p221"/>
          <p:cNvSpPr/>
          <p:nvPr/>
        </p:nvSpPr>
        <p:spPr>
          <a:xfrm>
            <a:off x="2743912" y="2930988"/>
            <a:ext cx="4227000" cy="1707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GB" sz="2700"/>
              <a:t>10-K CONSOLIDATED STATEMENT OF OPERATIONS</a:t>
            </a:r>
            <a:endParaRPr sz="1100"/>
          </a:p>
        </p:txBody>
      </p:sp>
      <p:pic>
        <p:nvPicPr>
          <p:cNvPr id="1589" name="Google Shape;1589;p222"/>
          <p:cNvPicPr preferRelativeResize="0">
            <a:picLocks noGrp="1"/>
          </p:cNvPicPr>
          <p:nvPr>
            <p:ph type="body" idx="1"/>
          </p:nvPr>
        </p:nvPicPr>
        <p:blipFill rotWithShape="1">
          <a:blip r:embed="rId3">
            <a:alphaModFix/>
          </a:blip>
          <a:srcRect/>
          <a:stretch/>
        </p:blipFill>
        <p:spPr>
          <a:xfrm>
            <a:off x="797615" y="1268017"/>
            <a:ext cx="7548770" cy="3789759"/>
          </a:xfrm>
          <a:prstGeom prst="rect">
            <a:avLst/>
          </a:prstGeom>
          <a:noFill/>
          <a:ln>
            <a:noFill/>
          </a:ln>
        </p:spPr>
      </p:pic>
      <p:sp>
        <p:nvSpPr>
          <p:cNvPr id="1590" name="Google Shape;1590;p222"/>
          <p:cNvSpPr/>
          <p:nvPr/>
        </p:nvSpPr>
        <p:spPr>
          <a:xfrm>
            <a:off x="1018699" y="2518534"/>
            <a:ext cx="7177718" cy="34634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DECOMPOSITION OF SALES BY SEGMENTS</a:t>
            </a:r>
            <a:endParaRPr sz="1100"/>
          </a:p>
        </p:txBody>
      </p:sp>
      <p:pic>
        <p:nvPicPr>
          <p:cNvPr id="1597" name="Google Shape;1597;p223"/>
          <p:cNvPicPr preferRelativeResize="0"/>
          <p:nvPr/>
        </p:nvPicPr>
        <p:blipFill rotWithShape="1">
          <a:blip r:embed="rId3">
            <a:alphaModFix/>
          </a:blip>
          <a:srcRect l="22037" t="20298" r="24722" b="8419"/>
          <a:stretch/>
        </p:blipFill>
        <p:spPr>
          <a:xfrm>
            <a:off x="1886075" y="1099574"/>
            <a:ext cx="5371850" cy="3895759"/>
          </a:xfrm>
          <a:prstGeom prst="rect">
            <a:avLst/>
          </a:prstGeom>
          <a:noFill/>
          <a:ln>
            <a:noFill/>
          </a:ln>
        </p:spPr>
      </p:pic>
      <p:sp>
        <p:nvSpPr>
          <p:cNvPr id="1598" name="Google Shape;1598;p223"/>
          <p:cNvSpPr/>
          <p:nvPr/>
        </p:nvSpPr>
        <p:spPr>
          <a:xfrm>
            <a:off x="1886075" y="2008371"/>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599" name="Google Shape;1599;p223"/>
          <p:cNvSpPr/>
          <p:nvPr/>
        </p:nvSpPr>
        <p:spPr>
          <a:xfrm>
            <a:off x="1886074" y="2719572"/>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00" name="Google Shape;1600;p223"/>
          <p:cNvSpPr/>
          <p:nvPr/>
        </p:nvSpPr>
        <p:spPr>
          <a:xfrm>
            <a:off x="1886073" y="3430773"/>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01" name="Google Shape;1601;p223"/>
          <p:cNvSpPr/>
          <p:nvPr/>
        </p:nvSpPr>
        <p:spPr>
          <a:xfrm>
            <a:off x="1886072" y="4171128"/>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02" name="Google Shape;1602;p223"/>
          <p:cNvSpPr/>
          <p:nvPr/>
        </p:nvSpPr>
        <p:spPr>
          <a:xfrm>
            <a:off x="1886072" y="4760475"/>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DECOMPOSITION OF SALES BY SERVICES</a:t>
            </a:r>
            <a:endParaRPr sz="1100"/>
          </a:p>
        </p:txBody>
      </p:sp>
      <p:sp>
        <p:nvSpPr>
          <p:cNvPr id="1609" name="Google Shape;1609;p224"/>
          <p:cNvSpPr/>
          <p:nvPr/>
        </p:nvSpPr>
        <p:spPr>
          <a:xfrm>
            <a:off x="1018699" y="2518534"/>
            <a:ext cx="7177718" cy="34634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pic>
        <p:nvPicPr>
          <p:cNvPr id="1610" name="Google Shape;1610;p224"/>
          <p:cNvPicPr preferRelativeResize="0"/>
          <p:nvPr/>
        </p:nvPicPr>
        <p:blipFill rotWithShape="1">
          <a:blip r:embed="rId3">
            <a:alphaModFix/>
          </a:blip>
          <a:srcRect l="2778" t="32093" r="5647" b="7734"/>
          <a:stretch/>
        </p:blipFill>
        <p:spPr>
          <a:xfrm>
            <a:off x="132482" y="1268016"/>
            <a:ext cx="8879036" cy="3160184"/>
          </a:xfrm>
          <a:prstGeom prst="rect">
            <a:avLst/>
          </a:prstGeom>
          <a:noFill/>
          <a:ln>
            <a:noFill/>
          </a:ln>
        </p:spPr>
      </p:pic>
      <p:sp>
        <p:nvSpPr>
          <p:cNvPr id="1611" name="Google Shape;1611;p224"/>
          <p:cNvSpPr/>
          <p:nvPr/>
        </p:nvSpPr>
        <p:spPr>
          <a:xfrm>
            <a:off x="6341534" y="2153007"/>
            <a:ext cx="1938867"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22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sz="3000"/>
              <a:t>10-K CONSOLIDATED STATEMENT OF CASH FLOWS</a:t>
            </a:r>
            <a:endParaRPr sz="3000"/>
          </a:p>
        </p:txBody>
      </p:sp>
      <p:pic>
        <p:nvPicPr>
          <p:cNvPr id="1617" name="Google Shape;1617;p225"/>
          <p:cNvPicPr preferRelativeResize="0"/>
          <p:nvPr/>
        </p:nvPicPr>
        <p:blipFill>
          <a:blip r:embed="rId3">
            <a:alphaModFix/>
          </a:blip>
          <a:stretch>
            <a:fillRect/>
          </a:stretch>
        </p:blipFill>
        <p:spPr>
          <a:xfrm>
            <a:off x="884963" y="1268050"/>
            <a:ext cx="7374074" cy="370565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2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GB" sz="2700"/>
              <a:t>10-K CONSOLIDATED STATEMENTS OF CASH FLOWS</a:t>
            </a:r>
            <a:endParaRPr sz="1100"/>
          </a:p>
        </p:txBody>
      </p:sp>
      <p:pic>
        <p:nvPicPr>
          <p:cNvPr id="1624" name="Google Shape;1624;p226"/>
          <p:cNvPicPr preferRelativeResize="0">
            <a:picLocks noGrp="1"/>
          </p:cNvPicPr>
          <p:nvPr>
            <p:ph type="body" idx="1"/>
          </p:nvPr>
        </p:nvPicPr>
        <p:blipFill rotWithShape="1">
          <a:blip r:embed="rId3">
            <a:alphaModFix/>
          </a:blip>
          <a:srcRect/>
          <a:stretch/>
        </p:blipFill>
        <p:spPr>
          <a:xfrm>
            <a:off x="628650" y="2274142"/>
            <a:ext cx="7886700" cy="1453658"/>
          </a:xfrm>
          <a:prstGeom prst="rect">
            <a:avLst/>
          </a:prstGeom>
          <a:noFill/>
          <a:ln>
            <a:noFill/>
          </a:ln>
        </p:spPr>
      </p:pic>
      <p:sp>
        <p:nvSpPr>
          <p:cNvPr id="1625" name="Google Shape;1625;p226"/>
          <p:cNvSpPr txBox="1"/>
          <p:nvPr/>
        </p:nvSpPr>
        <p:spPr>
          <a:xfrm>
            <a:off x="5834922" y="2181069"/>
            <a:ext cx="2428406" cy="23083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100">
                <a:solidFill>
                  <a:schemeClr val="dk1"/>
                </a:solidFill>
                <a:latin typeface="Calibri"/>
                <a:ea typeface="Calibri"/>
                <a:cs typeface="Calibri"/>
                <a:sym typeface="Calibri"/>
              </a:rPr>
              <a:t>2017               2018               2019</a:t>
            </a:r>
            <a:endParaRPr sz="110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2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10-K CONSOLIDATED STATEMENT OF CASH FLOWS</a:t>
            </a:r>
            <a:endParaRPr sz="1100"/>
          </a:p>
        </p:txBody>
      </p:sp>
      <p:pic>
        <p:nvPicPr>
          <p:cNvPr id="1632" name="Google Shape;1632;p227"/>
          <p:cNvPicPr preferRelativeResize="0">
            <a:picLocks noGrp="1"/>
          </p:cNvPicPr>
          <p:nvPr>
            <p:ph type="body" idx="1"/>
          </p:nvPr>
        </p:nvPicPr>
        <p:blipFill rotWithShape="1">
          <a:blip r:embed="rId3">
            <a:alphaModFix/>
          </a:blip>
          <a:srcRect/>
          <a:stretch/>
        </p:blipFill>
        <p:spPr>
          <a:xfrm>
            <a:off x="1233708" y="1369219"/>
            <a:ext cx="6676584" cy="3263504"/>
          </a:xfrm>
          <a:prstGeom prst="rect">
            <a:avLst/>
          </a:prstGeom>
          <a:noFill/>
          <a:ln>
            <a:noFill/>
          </a:ln>
        </p:spPr>
      </p:pic>
      <p:sp>
        <p:nvSpPr>
          <p:cNvPr id="1633" name="Google Shape;1633;p227"/>
          <p:cNvSpPr/>
          <p:nvPr/>
        </p:nvSpPr>
        <p:spPr>
          <a:xfrm>
            <a:off x="1096469" y="1727200"/>
            <a:ext cx="6712879" cy="4064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34" name="Google Shape;1634;p227"/>
          <p:cNvSpPr/>
          <p:nvPr/>
        </p:nvSpPr>
        <p:spPr>
          <a:xfrm>
            <a:off x="1096469" y="4140662"/>
            <a:ext cx="6712879" cy="25243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35" name="Google Shape;1635;p227"/>
          <p:cNvSpPr txBox="1"/>
          <p:nvPr/>
        </p:nvSpPr>
        <p:spPr>
          <a:xfrm>
            <a:off x="5380942" y="1268016"/>
            <a:ext cx="2428406" cy="23083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100">
                <a:solidFill>
                  <a:schemeClr val="dk1"/>
                </a:solidFill>
                <a:latin typeface="Calibri"/>
                <a:ea typeface="Calibri"/>
                <a:cs typeface="Calibri"/>
                <a:sym typeface="Calibri"/>
              </a:rPr>
              <a:t>2017               2018               2019</a:t>
            </a:r>
            <a:endParaRPr sz="110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CONSOLIDATED STATEMENT OF CASH FLOWS</a:t>
            </a:r>
            <a:endParaRPr sz="1100"/>
          </a:p>
        </p:txBody>
      </p:sp>
      <p:pic>
        <p:nvPicPr>
          <p:cNvPr id="1642" name="Google Shape;1642;p228"/>
          <p:cNvPicPr preferRelativeResize="0"/>
          <p:nvPr/>
        </p:nvPicPr>
        <p:blipFill rotWithShape="1">
          <a:blip r:embed="rId3">
            <a:alphaModFix/>
          </a:blip>
          <a:srcRect l="9351" t="15513" r="15000" b="13227"/>
          <a:stretch/>
        </p:blipFill>
        <p:spPr>
          <a:xfrm>
            <a:off x="797012" y="1017323"/>
            <a:ext cx="7549975" cy="3852333"/>
          </a:xfrm>
          <a:prstGeom prst="rect">
            <a:avLst/>
          </a:prstGeom>
          <a:noFill/>
          <a:ln>
            <a:noFill/>
          </a:ln>
        </p:spPr>
      </p:pic>
      <p:sp>
        <p:nvSpPr>
          <p:cNvPr id="1643" name="Google Shape;1643;p228"/>
          <p:cNvSpPr/>
          <p:nvPr/>
        </p:nvSpPr>
        <p:spPr>
          <a:xfrm>
            <a:off x="4318000" y="1490135"/>
            <a:ext cx="1312334" cy="413763"/>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44" name="Google Shape;1644;p228"/>
          <p:cNvSpPr/>
          <p:nvPr/>
        </p:nvSpPr>
        <p:spPr>
          <a:xfrm>
            <a:off x="4469914" y="2003912"/>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45" name="Google Shape;1645;p228"/>
          <p:cNvSpPr/>
          <p:nvPr/>
        </p:nvSpPr>
        <p:spPr>
          <a:xfrm>
            <a:off x="4469914" y="3718412"/>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46" name="Google Shape;1646;p228"/>
          <p:cNvSpPr/>
          <p:nvPr/>
        </p:nvSpPr>
        <p:spPr>
          <a:xfrm>
            <a:off x="4469914" y="4091980"/>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Presenters</a:t>
            </a:r>
            <a:endParaRPr/>
          </a:p>
        </p:txBody>
      </p:sp>
      <p:pic>
        <p:nvPicPr>
          <p:cNvPr id="171" name="Google Shape;171;p31"/>
          <p:cNvPicPr preferRelativeResize="0"/>
          <p:nvPr/>
        </p:nvPicPr>
        <p:blipFill rotWithShape="1">
          <a:blip r:embed="rId3">
            <a:alphaModFix/>
          </a:blip>
          <a:srcRect l="23219" t="7587" r="25100"/>
          <a:stretch/>
        </p:blipFill>
        <p:spPr>
          <a:xfrm>
            <a:off x="4800850" y="1696851"/>
            <a:ext cx="1701323" cy="2138674"/>
          </a:xfrm>
          <a:prstGeom prst="rect">
            <a:avLst/>
          </a:prstGeom>
          <a:noFill/>
          <a:ln>
            <a:noFill/>
          </a:ln>
        </p:spPr>
      </p:pic>
      <p:sp>
        <p:nvSpPr>
          <p:cNvPr id="172" name="Google Shape;172;p31"/>
          <p:cNvSpPr txBox="1"/>
          <p:nvPr/>
        </p:nvSpPr>
        <p:spPr>
          <a:xfrm>
            <a:off x="4945900" y="1221950"/>
            <a:ext cx="12132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Eunbee Kang</a:t>
            </a:r>
            <a:endParaRPr>
              <a:latin typeface="Lato"/>
              <a:ea typeface="Lato"/>
              <a:cs typeface="Lato"/>
              <a:sym typeface="Lato"/>
            </a:endParaRPr>
          </a:p>
        </p:txBody>
      </p:sp>
      <p:sp>
        <p:nvSpPr>
          <p:cNvPr id="173" name="Google Shape;173;p31"/>
          <p:cNvSpPr txBox="1"/>
          <p:nvPr/>
        </p:nvSpPr>
        <p:spPr>
          <a:xfrm>
            <a:off x="5183213" y="3957400"/>
            <a:ext cx="9366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Wayfair</a:t>
            </a:r>
            <a:endParaRPr>
              <a:latin typeface="Lato"/>
              <a:ea typeface="Lato"/>
              <a:cs typeface="Lato"/>
              <a:sym typeface="Lato"/>
            </a:endParaRPr>
          </a:p>
        </p:txBody>
      </p:sp>
      <p:pic>
        <p:nvPicPr>
          <p:cNvPr id="174" name="Google Shape;174;p31"/>
          <p:cNvPicPr preferRelativeResize="0"/>
          <p:nvPr/>
        </p:nvPicPr>
        <p:blipFill rotWithShape="1">
          <a:blip r:embed="rId4">
            <a:alphaModFix/>
          </a:blip>
          <a:srcRect l="24917" t="3076" r="27310" b="7994"/>
          <a:stretch/>
        </p:blipFill>
        <p:spPr>
          <a:xfrm>
            <a:off x="263275" y="1696975"/>
            <a:ext cx="1702796" cy="2138400"/>
          </a:xfrm>
          <a:prstGeom prst="rect">
            <a:avLst/>
          </a:prstGeom>
          <a:noFill/>
          <a:ln>
            <a:noFill/>
          </a:ln>
        </p:spPr>
      </p:pic>
      <p:sp>
        <p:nvSpPr>
          <p:cNvPr id="175" name="Google Shape;175;p31"/>
          <p:cNvSpPr txBox="1"/>
          <p:nvPr/>
        </p:nvSpPr>
        <p:spPr>
          <a:xfrm>
            <a:off x="508075" y="1221950"/>
            <a:ext cx="12132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Liam Friesen</a:t>
            </a:r>
            <a:endParaRPr>
              <a:latin typeface="Lato"/>
              <a:ea typeface="Lato"/>
              <a:cs typeface="Lato"/>
              <a:sym typeface="Lato"/>
            </a:endParaRPr>
          </a:p>
        </p:txBody>
      </p:sp>
      <p:sp>
        <p:nvSpPr>
          <p:cNvPr id="176" name="Google Shape;176;p31"/>
          <p:cNvSpPr txBox="1"/>
          <p:nvPr/>
        </p:nvSpPr>
        <p:spPr>
          <a:xfrm>
            <a:off x="508075" y="3924400"/>
            <a:ext cx="12132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Market</a:t>
            </a:r>
            <a:endParaRPr>
              <a:latin typeface="Lato"/>
              <a:ea typeface="Lato"/>
              <a:cs typeface="Lato"/>
              <a:sym typeface="Lato"/>
            </a:endParaRPr>
          </a:p>
        </p:txBody>
      </p:sp>
      <p:pic>
        <p:nvPicPr>
          <p:cNvPr id="177" name="Google Shape;177;p31"/>
          <p:cNvPicPr preferRelativeResize="0"/>
          <p:nvPr/>
        </p:nvPicPr>
        <p:blipFill>
          <a:blip r:embed="rId5">
            <a:alphaModFix/>
          </a:blip>
          <a:stretch>
            <a:fillRect/>
          </a:stretch>
        </p:blipFill>
        <p:spPr>
          <a:xfrm>
            <a:off x="6886775" y="0"/>
            <a:ext cx="2257224" cy="534900"/>
          </a:xfrm>
          <a:prstGeom prst="rect">
            <a:avLst/>
          </a:prstGeom>
          <a:noFill/>
          <a:ln>
            <a:noFill/>
          </a:ln>
        </p:spPr>
      </p:pic>
      <p:pic>
        <p:nvPicPr>
          <p:cNvPr id="178" name="Google Shape;178;p31"/>
          <p:cNvPicPr preferRelativeResize="0"/>
          <p:nvPr/>
        </p:nvPicPr>
        <p:blipFill>
          <a:blip r:embed="rId6">
            <a:alphaModFix/>
          </a:blip>
          <a:stretch>
            <a:fillRect/>
          </a:stretch>
        </p:blipFill>
        <p:spPr>
          <a:xfrm>
            <a:off x="2637996" y="1696975"/>
            <a:ext cx="1612904" cy="2138675"/>
          </a:xfrm>
          <a:prstGeom prst="rect">
            <a:avLst/>
          </a:prstGeom>
          <a:noFill/>
          <a:ln>
            <a:noFill/>
          </a:ln>
        </p:spPr>
      </p:pic>
      <p:sp>
        <p:nvSpPr>
          <p:cNvPr id="179" name="Google Shape;179;p31"/>
          <p:cNvSpPr txBox="1"/>
          <p:nvPr/>
        </p:nvSpPr>
        <p:spPr>
          <a:xfrm>
            <a:off x="2849388" y="1221938"/>
            <a:ext cx="12132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Vanessa Lian</a:t>
            </a:r>
            <a:endParaRPr>
              <a:latin typeface="Lato"/>
              <a:ea typeface="Lato"/>
              <a:cs typeface="Lato"/>
              <a:sym typeface="Lato"/>
            </a:endParaRPr>
          </a:p>
        </p:txBody>
      </p:sp>
      <p:sp>
        <p:nvSpPr>
          <p:cNvPr id="180" name="Google Shape;180;p31"/>
          <p:cNvSpPr txBox="1"/>
          <p:nvPr/>
        </p:nvSpPr>
        <p:spPr>
          <a:xfrm>
            <a:off x="2976175" y="3924400"/>
            <a:ext cx="12132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Shopify</a:t>
            </a:r>
            <a:endParaRPr>
              <a:latin typeface="Lato"/>
              <a:ea typeface="Lato"/>
              <a:cs typeface="Lato"/>
              <a:sym typeface="Lato"/>
            </a:endParaRPr>
          </a:p>
        </p:txBody>
      </p:sp>
      <p:pic>
        <p:nvPicPr>
          <p:cNvPr id="181" name="Google Shape;181;p31"/>
          <p:cNvPicPr preferRelativeResize="0"/>
          <p:nvPr/>
        </p:nvPicPr>
        <p:blipFill>
          <a:blip r:embed="rId7">
            <a:alphaModFix/>
          </a:blip>
          <a:stretch>
            <a:fillRect/>
          </a:stretch>
        </p:blipFill>
        <p:spPr>
          <a:xfrm>
            <a:off x="7148125" y="1696838"/>
            <a:ext cx="1556829" cy="2138675"/>
          </a:xfrm>
          <a:prstGeom prst="rect">
            <a:avLst/>
          </a:prstGeom>
          <a:noFill/>
          <a:ln>
            <a:noFill/>
          </a:ln>
        </p:spPr>
      </p:pic>
      <p:sp>
        <p:nvSpPr>
          <p:cNvPr id="182" name="Google Shape;182;p31"/>
          <p:cNvSpPr txBox="1"/>
          <p:nvPr/>
        </p:nvSpPr>
        <p:spPr>
          <a:xfrm>
            <a:off x="7200087" y="1221950"/>
            <a:ext cx="1452900" cy="4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Lato"/>
                <a:ea typeface="Lato"/>
                <a:cs typeface="Lato"/>
                <a:sym typeface="Lato"/>
              </a:rPr>
              <a:t>Tyler Halverson</a:t>
            </a:r>
            <a:endParaRPr>
              <a:latin typeface="Lato"/>
              <a:ea typeface="Lato"/>
              <a:cs typeface="Lato"/>
              <a:sym typeface="Lato"/>
            </a:endParaRPr>
          </a:p>
        </p:txBody>
      </p:sp>
      <p:sp>
        <p:nvSpPr>
          <p:cNvPr id="183" name="Google Shape;183;p31"/>
          <p:cNvSpPr txBox="1"/>
          <p:nvPr/>
        </p:nvSpPr>
        <p:spPr>
          <a:xfrm>
            <a:off x="7458225" y="3957400"/>
            <a:ext cx="9366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Amazon</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Business-to-Consumer (B2C)</a:t>
            </a:r>
            <a:endParaRPr/>
          </a:p>
        </p:txBody>
      </p:sp>
      <p:pic>
        <p:nvPicPr>
          <p:cNvPr id="307" name="Google Shape;307;p49"/>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08" name="Google Shape;308;p49"/>
          <p:cNvSpPr txBox="1">
            <a:spLocks noGrp="1"/>
          </p:cNvSpPr>
          <p:nvPr>
            <p:ph type="body" idx="1"/>
          </p:nvPr>
        </p:nvSpPr>
        <p:spPr>
          <a:xfrm>
            <a:off x="311700" y="1994325"/>
            <a:ext cx="4107900" cy="309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Pros: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High Revenue</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The entire market is transitioning to purchasing everything online.</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Less labour needed compared to a physical store</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09" name="Google Shape;309;p49"/>
          <p:cNvSpPr txBox="1">
            <a:spLocks noGrp="1"/>
          </p:cNvSpPr>
          <p:nvPr>
            <p:ph type="body" idx="1"/>
          </p:nvPr>
        </p:nvSpPr>
        <p:spPr>
          <a:xfrm>
            <a:off x="4724400" y="2057825"/>
            <a:ext cx="4107900" cy="30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Cons: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High barriers to entry</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E-commerce Regulations (we will look at later)</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Selling in bulk won’t be applicable, therefore, shipping 1 item at a time can be expensive.</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22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CONSOLIDATED STATEMENT OF CASH FLOWS</a:t>
            </a:r>
            <a:endParaRPr sz="1100"/>
          </a:p>
        </p:txBody>
      </p:sp>
      <p:pic>
        <p:nvPicPr>
          <p:cNvPr id="1653" name="Google Shape;1653;p229"/>
          <p:cNvPicPr preferRelativeResize="0"/>
          <p:nvPr/>
        </p:nvPicPr>
        <p:blipFill rotWithShape="1">
          <a:blip r:embed="rId3">
            <a:alphaModFix/>
          </a:blip>
          <a:srcRect l="2500" t="36025" r="6874" b="35086"/>
          <a:stretch/>
        </p:blipFill>
        <p:spPr>
          <a:xfrm>
            <a:off x="364067" y="2132034"/>
            <a:ext cx="8286750" cy="1430868"/>
          </a:xfrm>
          <a:prstGeom prst="rect">
            <a:avLst/>
          </a:prstGeom>
          <a:noFill/>
          <a:ln>
            <a:noFill/>
          </a:ln>
        </p:spPr>
      </p:pic>
      <p:sp>
        <p:nvSpPr>
          <p:cNvPr id="1654" name="Google Shape;1654;p229"/>
          <p:cNvSpPr/>
          <p:nvPr/>
        </p:nvSpPr>
        <p:spPr>
          <a:xfrm>
            <a:off x="364066" y="2286000"/>
            <a:ext cx="8286749" cy="251883"/>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55" name="Google Shape;1655;p229"/>
          <p:cNvSpPr txBox="1"/>
          <p:nvPr/>
        </p:nvSpPr>
        <p:spPr>
          <a:xfrm>
            <a:off x="4507440" y="1593502"/>
            <a:ext cx="4272493"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100">
                <a:solidFill>
                  <a:schemeClr val="dk1"/>
                </a:solidFill>
                <a:latin typeface="Calibri"/>
                <a:ea typeface="Calibri"/>
                <a:cs typeface="Calibri"/>
                <a:sym typeface="Calibri"/>
              </a:rPr>
              <a:t>Three Months Ended       Nine Months Ended              Twelve Months Ended</a:t>
            </a:r>
            <a:endParaRPr sz="1100"/>
          </a:p>
          <a:p>
            <a:pPr marL="0" marR="0" lvl="0" indent="0" algn="l" rtl="0">
              <a:spcBef>
                <a:spcPts val="0"/>
              </a:spcBef>
              <a:spcAft>
                <a:spcPts val="0"/>
              </a:spcAft>
              <a:buNone/>
            </a:pPr>
            <a:r>
              <a:rPr lang="en-GB" sz="1100">
                <a:solidFill>
                  <a:schemeClr val="dk1"/>
                </a:solidFill>
                <a:latin typeface="Calibri"/>
                <a:ea typeface="Calibri"/>
                <a:cs typeface="Calibri"/>
                <a:sym typeface="Calibri"/>
              </a:rPr>
              <a:t>       September 30,                 September 30,                         September 30,                    </a:t>
            </a:r>
            <a:endParaRPr sz="1100"/>
          </a:p>
          <a:p>
            <a:pPr marL="0" marR="0" lvl="0" indent="0" algn="l" rtl="0">
              <a:spcBef>
                <a:spcPts val="0"/>
              </a:spcBef>
              <a:spcAft>
                <a:spcPts val="0"/>
              </a:spcAft>
              <a:buNone/>
            </a:pPr>
            <a:r>
              <a:rPr lang="en-GB" sz="1100">
                <a:solidFill>
                  <a:schemeClr val="dk1"/>
                </a:solidFill>
                <a:latin typeface="Calibri"/>
                <a:ea typeface="Calibri"/>
                <a:cs typeface="Calibri"/>
                <a:sym typeface="Calibri"/>
              </a:rPr>
              <a:t>2019              2020                2019                2020                2019               2020</a:t>
            </a:r>
            <a:endParaRPr sz="110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GB" sz="3000"/>
              <a:t>10-Q CONSOLIDATED STATEMENT OF CASH FLOWS</a:t>
            </a:r>
            <a:endParaRPr sz="1100"/>
          </a:p>
        </p:txBody>
      </p:sp>
      <p:pic>
        <p:nvPicPr>
          <p:cNvPr id="1662" name="Google Shape;1662;p230"/>
          <p:cNvPicPr preferRelativeResize="0"/>
          <p:nvPr/>
        </p:nvPicPr>
        <p:blipFill rotWithShape="1">
          <a:blip r:embed="rId3">
            <a:alphaModFix/>
          </a:blip>
          <a:srcRect l="9166" t="17052" r="14908" b="12007"/>
          <a:stretch/>
        </p:blipFill>
        <p:spPr>
          <a:xfrm>
            <a:off x="1068646" y="1408243"/>
            <a:ext cx="7006708" cy="3546079"/>
          </a:xfrm>
          <a:prstGeom prst="rect">
            <a:avLst/>
          </a:prstGeom>
          <a:noFill/>
          <a:ln>
            <a:noFill/>
          </a:ln>
        </p:spPr>
      </p:pic>
      <p:sp>
        <p:nvSpPr>
          <p:cNvPr id="1663" name="Google Shape;1663;p230"/>
          <p:cNvSpPr/>
          <p:nvPr/>
        </p:nvSpPr>
        <p:spPr>
          <a:xfrm>
            <a:off x="5833533" y="1879599"/>
            <a:ext cx="2241820" cy="186268"/>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1664" name="Google Shape;1664;p230"/>
          <p:cNvSpPr txBox="1"/>
          <p:nvPr/>
        </p:nvSpPr>
        <p:spPr>
          <a:xfrm>
            <a:off x="4571999" y="991017"/>
            <a:ext cx="4272493" cy="55399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100">
                <a:solidFill>
                  <a:schemeClr val="dk1"/>
                </a:solidFill>
                <a:latin typeface="Calibri"/>
                <a:ea typeface="Calibri"/>
                <a:cs typeface="Calibri"/>
                <a:sym typeface="Calibri"/>
              </a:rPr>
              <a:t>Three Months Ended   Nine Months Ended  Twelve Months Ended</a:t>
            </a:r>
            <a:endParaRPr sz="1100"/>
          </a:p>
          <a:p>
            <a:pPr marL="0" marR="0" lvl="0" indent="0" algn="l" rtl="0">
              <a:spcBef>
                <a:spcPts val="0"/>
              </a:spcBef>
              <a:spcAft>
                <a:spcPts val="0"/>
              </a:spcAft>
              <a:buNone/>
            </a:pPr>
            <a:r>
              <a:rPr lang="en-GB" sz="1100">
                <a:solidFill>
                  <a:schemeClr val="dk1"/>
                </a:solidFill>
                <a:latin typeface="Calibri"/>
                <a:ea typeface="Calibri"/>
                <a:cs typeface="Calibri"/>
                <a:sym typeface="Calibri"/>
              </a:rPr>
              <a:t>  September 30,              September 30,              September 30,                    </a:t>
            </a:r>
            <a:endParaRPr sz="1100"/>
          </a:p>
          <a:p>
            <a:pPr marL="0" marR="0" lvl="0" indent="0" algn="l" rtl="0">
              <a:spcBef>
                <a:spcPts val="0"/>
              </a:spcBef>
              <a:spcAft>
                <a:spcPts val="0"/>
              </a:spcAft>
              <a:buNone/>
            </a:pPr>
            <a:r>
              <a:rPr lang="en-GB" sz="1100">
                <a:solidFill>
                  <a:schemeClr val="dk1"/>
                </a:solidFill>
                <a:latin typeface="Calibri"/>
                <a:ea typeface="Calibri"/>
                <a:cs typeface="Calibri"/>
                <a:sym typeface="Calibri"/>
              </a:rPr>
              <a:t>2019           2020             2019          2020            2019           2020</a:t>
            </a:r>
            <a:endParaRPr sz="110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8"/>
        <p:cNvGrpSpPr/>
        <p:nvPr/>
      </p:nvGrpSpPr>
      <p:grpSpPr>
        <a:xfrm>
          <a:off x="0" y="0"/>
          <a:ext cx="0" cy="0"/>
          <a:chOff x="0" y="0"/>
          <a:chExt cx="0" cy="0"/>
        </a:xfrm>
      </p:grpSpPr>
      <p:pic>
        <p:nvPicPr>
          <p:cNvPr id="1669" name="Google Shape;1669;p231" descr="3 Great Stocks to Buy on the Dip: SPY BYND DKNG | InvestorPlace"/>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70" name="Google Shape;1670;p231"/>
          <p:cNvSpPr/>
          <p:nvPr/>
        </p:nvSpPr>
        <p:spPr>
          <a:xfrm>
            <a:off x="0" y="3990107"/>
            <a:ext cx="9144000" cy="552413"/>
          </a:xfrm>
          <a:prstGeom prst="rect">
            <a:avLst/>
          </a:prstGeom>
          <a:solidFill>
            <a:schemeClr val="lt1">
              <a:alpha val="9294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71" name="Google Shape;1671;p231"/>
          <p:cNvSpPr txBox="1">
            <a:spLocks noGrp="1"/>
          </p:cNvSpPr>
          <p:nvPr>
            <p:ph type="title"/>
          </p:nvPr>
        </p:nvSpPr>
        <p:spPr>
          <a:xfrm>
            <a:off x="392906" y="3987930"/>
            <a:ext cx="8408194" cy="55862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262626"/>
              </a:buClr>
              <a:buSzPts val="2700"/>
              <a:buFont typeface="Calibri"/>
              <a:buNone/>
            </a:pPr>
            <a:r>
              <a:rPr lang="en-GB" sz="2700">
                <a:solidFill>
                  <a:srgbClr val="262626"/>
                </a:solidFill>
              </a:rPr>
              <a:t>RECOMMENDATION</a:t>
            </a:r>
            <a:endParaRPr sz="1100"/>
          </a:p>
        </p:txBody>
      </p:sp>
      <p:cxnSp>
        <p:nvCxnSpPr>
          <p:cNvPr id="1672" name="Google Shape;1672;p231"/>
          <p:cNvCxnSpPr/>
          <p:nvPr/>
        </p:nvCxnSpPr>
        <p:spPr>
          <a:xfrm>
            <a:off x="0" y="3931487"/>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673" name="Google Shape;1673;p231"/>
          <p:cNvCxnSpPr/>
          <p:nvPr/>
        </p:nvCxnSpPr>
        <p:spPr>
          <a:xfrm>
            <a:off x="0" y="4601139"/>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Consumer-to-Consumer (C2C)</a:t>
            </a:r>
            <a:endParaRPr/>
          </a:p>
        </p:txBody>
      </p:sp>
      <p:sp>
        <p:nvSpPr>
          <p:cNvPr id="315" name="Google Shape;315;p50"/>
          <p:cNvSpPr txBox="1">
            <a:spLocks noGrp="1"/>
          </p:cNvSpPr>
          <p:nvPr>
            <p:ph type="body" idx="1"/>
          </p:nvPr>
        </p:nvSpPr>
        <p:spPr>
          <a:xfrm>
            <a:off x="311700" y="1152475"/>
            <a:ext cx="8520600" cy="149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C2C e-commerce sales is the sale of a good or service between two consumers using an third party platform.</a:t>
            </a:r>
            <a:endParaRPr>
              <a:solidFill>
                <a:srgbClr val="000000"/>
              </a:solidFill>
            </a:endParaRPr>
          </a:p>
          <a:p>
            <a:pPr marL="0" lvl="0" indent="0" algn="l" rtl="0">
              <a:spcBef>
                <a:spcPts val="1600"/>
              </a:spcBef>
              <a:spcAft>
                <a:spcPts val="0"/>
              </a:spcAft>
              <a:buNone/>
            </a:pPr>
            <a:r>
              <a:rPr lang="en-GB">
                <a:solidFill>
                  <a:srgbClr val="000000"/>
                </a:solidFill>
              </a:rPr>
              <a:t>Examples: Ebay, Craigslist, Etsy, AirBnb.</a:t>
            </a:r>
            <a:endParaRPr>
              <a:solidFill>
                <a:srgbClr val="000000"/>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16" name="Google Shape;316;p50"/>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17" name="Google Shape;317;p50"/>
          <p:cNvSpPr/>
          <p:nvPr/>
        </p:nvSpPr>
        <p:spPr>
          <a:xfrm>
            <a:off x="2710805" y="2884729"/>
            <a:ext cx="3722375" cy="19291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C2C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Consumer-to-Consumer (C2C)</a:t>
            </a:r>
            <a:endParaRPr/>
          </a:p>
        </p:txBody>
      </p:sp>
      <p:pic>
        <p:nvPicPr>
          <p:cNvPr id="323" name="Google Shape;323;p51"/>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24" name="Google Shape;324;p51"/>
          <p:cNvSpPr txBox="1">
            <a:spLocks noGrp="1"/>
          </p:cNvSpPr>
          <p:nvPr>
            <p:ph type="body" idx="1"/>
          </p:nvPr>
        </p:nvSpPr>
        <p:spPr>
          <a:xfrm>
            <a:off x="311700" y="1985250"/>
            <a:ext cx="4107900" cy="149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Pros: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Low operating costs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Low start-up costs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Payroll is very low</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25" name="Google Shape;325;p51"/>
          <p:cNvSpPr txBox="1">
            <a:spLocks noGrp="1"/>
          </p:cNvSpPr>
          <p:nvPr>
            <p:ph type="body" idx="1"/>
          </p:nvPr>
        </p:nvSpPr>
        <p:spPr>
          <a:xfrm>
            <a:off x="4724400" y="1823550"/>
            <a:ext cx="4107900" cy="294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00000"/>
                </a:solidFill>
                <a:latin typeface="Georgia"/>
                <a:ea typeface="Georgia"/>
                <a:cs typeface="Georgia"/>
                <a:sym typeface="Georgia"/>
              </a:rPr>
              <a:t>Cons: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Low revenue (Mostly from ads)</a:t>
            </a:r>
            <a:br>
              <a:rPr lang="en-GB">
                <a:solidFill>
                  <a:srgbClr val="000000"/>
                </a:solidFill>
                <a:latin typeface="Georgia"/>
                <a:ea typeface="Georgia"/>
                <a:cs typeface="Georgia"/>
                <a:sym typeface="Georgia"/>
              </a:rPr>
            </a:br>
            <a:r>
              <a:rPr lang="en-GB">
                <a:solidFill>
                  <a:srgbClr val="000000"/>
                </a:solidFill>
                <a:latin typeface="Georgia"/>
                <a:ea typeface="Georgia"/>
                <a:cs typeface="Georgia"/>
                <a:sym typeface="Georgia"/>
              </a:rPr>
              <a:t>- Need to be the biggest C2C business in the area (ex. You only use Craigslist, and Facebook marketplace, because it has the most traffic)</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latin typeface="Georgia"/>
              <a:ea typeface="Georgia"/>
              <a:cs typeface="Georgia"/>
              <a:sym typeface="Georgia"/>
            </a:endParaRPr>
          </a:p>
          <a:p>
            <a:pPr marL="0" lvl="0" indent="0" algn="l" rtl="0">
              <a:spcBef>
                <a:spcPts val="1600"/>
              </a:spcBef>
              <a:spcAft>
                <a:spcPts val="16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title"/>
          </p:nvPr>
        </p:nvSpPr>
        <p:spPr>
          <a:xfrm>
            <a:off x="311700" y="11010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Industry Analysis</a:t>
            </a:r>
            <a:endParaRPr/>
          </a:p>
        </p:txBody>
      </p:sp>
      <p:pic>
        <p:nvPicPr>
          <p:cNvPr id="331" name="Google Shape;331;p52"/>
          <p:cNvPicPr preferRelativeResize="0"/>
          <p:nvPr/>
        </p:nvPicPr>
        <p:blipFill>
          <a:blip r:embed="rId3">
            <a:alphaModFix/>
          </a:blip>
          <a:stretch>
            <a:fillRect/>
          </a:stretch>
        </p:blipFill>
        <p:spPr>
          <a:xfrm>
            <a:off x="2585676" y="873275"/>
            <a:ext cx="3972650" cy="4140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3"/>
          <p:cNvSpPr txBox="1">
            <a:spLocks noGrp="1"/>
          </p:cNvSpPr>
          <p:nvPr>
            <p:ph type="title"/>
          </p:nvPr>
        </p:nvSpPr>
        <p:spPr>
          <a:xfrm>
            <a:off x="44400" y="0"/>
            <a:ext cx="86514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Retail Firm Revenue Composition</a:t>
            </a:r>
            <a:endParaRPr/>
          </a:p>
          <a:p>
            <a:pPr marL="0" lvl="0" indent="0" algn="l" rtl="0">
              <a:spcBef>
                <a:spcPts val="0"/>
              </a:spcBef>
              <a:spcAft>
                <a:spcPts val="0"/>
              </a:spcAft>
              <a:buNone/>
            </a:pPr>
            <a:endParaRPr/>
          </a:p>
        </p:txBody>
      </p:sp>
      <p:pic>
        <p:nvPicPr>
          <p:cNvPr id="337" name="Google Shape;337;p53"/>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338" name="Google Shape;338;p53" title="Points scored"/>
          <p:cNvPicPr preferRelativeResize="0"/>
          <p:nvPr/>
        </p:nvPicPr>
        <p:blipFill rotWithShape="1">
          <a:blip r:embed="rId4">
            <a:alphaModFix/>
          </a:blip>
          <a:srcRect l="891" t="970"/>
          <a:stretch/>
        </p:blipFill>
        <p:spPr>
          <a:xfrm>
            <a:off x="2809111" y="758188"/>
            <a:ext cx="3525765" cy="2178312"/>
          </a:xfrm>
          <a:prstGeom prst="rect">
            <a:avLst/>
          </a:prstGeom>
          <a:noFill/>
          <a:ln w="9525" cap="flat" cmpd="sng">
            <a:solidFill>
              <a:srgbClr val="000000"/>
            </a:solidFill>
            <a:prstDash val="solid"/>
            <a:round/>
            <a:headEnd type="none" w="sm" len="sm"/>
            <a:tailEnd type="none" w="sm" len="sm"/>
          </a:ln>
        </p:spPr>
      </p:pic>
      <p:pic>
        <p:nvPicPr>
          <p:cNvPr id="339" name="Google Shape;339;p53" title="Points scored"/>
          <p:cNvPicPr preferRelativeResize="0"/>
          <p:nvPr/>
        </p:nvPicPr>
        <p:blipFill>
          <a:blip r:embed="rId5">
            <a:alphaModFix/>
          </a:blip>
          <a:stretch>
            <a:fillRect/>
          </a:stretch>
        </p:blipFill>
        <p:spPr>
          <a:xfrm>
            <a:off x="44400" y="2843625"/>
            <a:ext cx="3456150" cy="2137051"/>
          </a:xfrm>
          <a:prstGeom prst="rect">
            <a:avLst/>
          </a:prstGeom>
          <a:noFill/>
          <a:ln w="9525" cap="flat" cmpd="sng">
            <a:solidFill>
              <a:srgbClr val="000000"/>
            </a:solidFill>
            <a:prstDash val="solid"/>
            <a:round/>
            <a:headEnd type="none" w="sm" len="sm"/>
            <a:tailEnd type="none" w="sm" len="sm"/>
          </a:ln>
        </p:spPr>
      </p:pic>
      <p:pic>
        <p:nvPicPr>
          <p:cNvPr id="340" name="Google Shape;340;p53" title="Points scored"/>
          <p:cNvPicPr preferRelativeResize="0"/>
          <p:nvPr/>
        </p:nvPicPr>
        <p:blipFill>
          <a:blip r:embed="rId6">
            <a:alphaModFix/>
          </a:blip>
          <a:stretch>
            <a:fillRect/>
          </a:stretch>
        </p:blipFill>
        <p:spPr>
          <a:xfrm>
            <a:off x="5617125" y="2766550"/>
            <a:ext cx="3456150" cy="2137051"/>
          </a:xfrm>
          <a:prstGeom prst="rect">
            <a:avLst/>
          </a:prstGeom>
          <a:noFill/>
          <a:ln w="9525" cap="flat" cmpd="sng">
            <a:solidFill>
              <a:srgbClr val="000000"/>
            </a:solidFill>
            <a:prstDash val="solid"/>
            <a:round/>
            <a:headEnd type="none" w="sm" len="sm"/>
            <a:tailEnd type="none" w="sm" len="sm"/>
          </a:ln>
        </p:spPr>
      </p:pic>
      <p:sp>
        <p:nvSpPr>
          <p:cNvPr id="341" name="Google Shape;341;p53"/>
          <p:cNvSpPr/>
          <p:nvPr/>
        </p:nvSpPr>
        <p:spPr>
          <a:xfrm>
            <a:off x="4729051" y="2231624"/>
            <a:ext cx="1403001" cy="5349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B2C</a:t>
            </a:r>
          </a:p>
        </p:txBody>
      </p:sp>
      <p:sp>
        <p:nvSpPr>
          <p:cNvPr id="342" name="Google Shape;342;p53"/>
          <p:cNvSpPr/>
          <p:nvPr/>
        </p:nvSpPr>
        <p:spPr>
          <a:xfrm>
            <a:off x="1884151" y="4404424"/>
            <a:ext cx="1350188" cy="51972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B2B</a:t>
            </a:r>
          </a:p>
        </p:txBody>
      </p:sp>
      <p:sp>
        <p:nvSpPr>
          <p:cNvPr id="343" name="Google Shape;343;p53"/>
          <p:cNvSpPr/>
          <p:nvPr/>
        </p:nvSpPr>
        <p:spPr>
          <a:xfrm>
            <a:off x="7559051" y="4219211"/>
            <a:ext cx="1462703" cy="534900"/>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980000"/>
                </a:solidFill>
                <a:latin typeface="Arial"/>
              </a:rPr>
              <a:t>C2C</a:t>
            </a:r>
          </a:p>
        </p:txBody>
      </p:sp>
      <p:sp>
        <p:nvSpPr>
          <p:cNvPr id="344" name="Google Shape;344;p53"/>
          <p:cNvSpPr txBox="1"/>
          <p:nvPr/>
        </p:nvSpPr>
        <p:spPr>
          <a:xfrm>
            <a:off x="6334875" y="753988"/>
            <a:ext cx="2889600" cy="2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latin typeface="Lato"/>
                <a:ea typeface="Lato"/>
                <a:cs typeface="Lato"/>
                <a:sym typeface="Lato"/>
              </a:rPr>
              <a:t>Core commerce Revenue (ex. Product sales, membership fees)</a:t>
            </a:r>
            <a:endParaRPr sz="800">
              <a:latin typeface="Lato"/>
              <a:ea typeface="Lato"/>
              <a:cs typeface="Lato"/>
              <a:sym typeface="Lato"/>
            </a:endParaRPr>
          </a:p>
        </p:txBody>
      </p:sp>
      <p:sp>
        <p:nvSpPr>
          <p:cNvPr id="345" name="Google Shape;345;p53"/>
          <p:cNvSpPr txBox="1"/>
          <p:nvPr/>
        </p:nvSpPr>
        <p:spPr>
          <a:xfrm>
            <a:off x="6334875" y="1492763"/>
            <a:ext cx="3000300"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latin typeface="Lato"/>
                <a:ea typeface="Lato"/>
                <a:cs typeface="Lato"/>
                <a:sym typeface="Lato"/>
              </a:rPr>
              <a:t>Cloud Computing Revenue (Ex. Big data analytics, cloud storage)</a:t>
            </a:r>
            <a:endParaRPr sz="800">
              <a:latin typeface="Lato"/>
              <a:ea typeface="Lato"/>
              <a:cs typeface="Lato"/>
              <a:sym typeface="Lato"/>
            </a:endParaRPr>
          </a:p>
        </p:txBody>
      </p:sp>
      <p:sp>
        <p:nvSpPr>
          <p:cNvPr id="346" name="Google Shape;346;p53"/>
          <p:cNvSpPr txBox="1"/>
          <p:nvPr/>
        </p:nvSpPr>
        <p:spPr>
          <a:xfrm>
            <a:off x="6334875" y="1096700"/>
            <a:ext cx="2738400" cy="3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latin typeface="Lato"/>
                <a:ea typeface="Lato"/>
                <a:cs typeface="Lato"/>
                <a:sym typeface="Lato"/>
              </a:rPr>
              <a:t>Digital Media and Entertainment (Ex. Amazon Prime video)</a:t>
            </a:r>
            <a:endParaRPr sz="800">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xfrm>
            <a:off x="44400" y="0"/>
            <a:ext cx="56763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Cost Structure</a:t>
            </a:r>
            <a:endParaRPr/>
          </a:p>
          <a:p>
            <a:pPr marL="0" lvl="0" indent="0" algn="l" rtl="0">
              <a:spcBef>
                <a:spcPts val="0"/>
              </a:spcBef>
              <a:spcAft>
                <a:spcPts val="0"/>
              </a:spcAft>
              <a:buNone/>
            </a:pPr>
            <a:endParaRPr/>
          </a:p>
        </p:txBody>
      </p:sp>
      <p:pic>
        <p:nvPicPr>
          <p:cNvPr id="352" name="Google Shape;352;p54"/>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53" name="Google Shape;353;p54"/>
          <p:cNvSpPr txBox="1"/>
          <p:nvPr/>
        </p:nvSpPr>
        <p:spPr>
          <a:xfrm>
            <a:off x="220800" y="1950450"/>
            <a:ext cx="3117000" cy="9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latin typeface="Lato"/>
              <a:ea typeface="Lato"/>
              <a:cs typeface="Lato"/>
              <a:sym typeface="Lato"/>
            </a:endParaRPr>
          </a:p>
          <a:p>
            <a:pPr marL="0" lvl="0" indent="0" algn="l" rtl="0">
              <a:spcBef>
                <a:spcPts val="0"/>
              </a:spcBef>
              <a:spcAft>
                <a:spcPts val="0"/>
              </a:spcAft>
              <a:buNone/>
            </a:pPr>
            <a:r>
              <a:rPr lang="en-GB" sz="1600">
                <a:latin typeface="Playfair Display"/>
                <a:ea typeface="Playfair Display"/>
                <a:cs typeface="Playfair Display"/>
                <a:sym typeface="Playfair Display"/>
              </a:rPr>
              <a:t>Biggest differences</a:t>
            </a:r>
            <a:endParaRPr sz="1600">
              <a:latin typeface="Playfair Display"/>
              <a:ea typeface="Playfair Display"/>
              <a:cs typeface="Playfair Display"/>
              <a:sym typeface="Playfair Display"/>
            </a:endParaRPr>
          </a:p>
          <a:p>
            <a:pPr marL="0" lvl="0" indent="0" algn="l" rtl="0">
              <a:spcBef>
                <a:spcPts val="0"/>
              </a:spcBef>
              <a:spcAft>
                <a:spcPts val="0"/>
              </a:spcAft>
              <a:buNone/>
            </a:pPr>
            <a:r>
              <a:rPr lang="en-GB" sz="1600">
                <a:latin typeface="Playfair Display"/>
                <a:ea typeface="Playfair Display"/>
                <a:cs typeface="Playfair Display"/>
                <a:sym typeface="Playfair Display"/>
              </a:rPr>
              <a:t>-Wages</a:t>
            </a:r>
            <a:endParaRPr sz="1600">
              <a:latin typeface="Playfair Display"/>
              <a:ea typeface="Playfair Display"/>
              <a:cs typeface="Playfair Display"/>
              <a:sym typeface="Playfair Display"/>
            </a:endParaRPr>
          </a:p>
          <a:p>
            <a:pPr marL="0" lvl="0" indent="0" algn="l" rtl="0">
              <a:spcBef>
                <a:spcPts val="0"/>
              </a:spcBef>
              <a:spcAft>
                <a:spcPts val="0"/>
              </a:spcAft>
              <a:buNone/>
            </a:pPr>
            <a:r>
              <a:rPr lang="en-GB" sz="1600">
                <a:latin typeface="Playfair Display"/>
                <a:ea typeface="Playfair Display"/>
                <a:cs typeface="Playfair Display"/>
                <a:sym typeface="Playfair Display"/>
              </a:rPr>
              <a:t>-Marketing</a:t>
            </a:r>
            <a:endParaRPr sz="1600">
              <a:latin typeface="Playfair Display"/>
              <a:ea typeface="Playfair Display"/>
              <a:cs typeface="Playfair Display"/>
              <a:sym typeface="Playfair Display"/>
            </a:endParaRPr>
          </a:p>
        </p:txBody>
      </p:sp>
      <p:pic>
        <p:nvPicPr>
          <p:cNvPr id="354" name="Google Shape;354;p54"/>
          <p:cNvPicPr preferRelativeResize="0"/>
          <p:nvPr/>
        </p:nvPicPr>
        <p:blipFill>
          <a:blip r:embed="rId4">
            <a:alphaModFix/>
          </a:blip>
          <a:stretch>
            <a:fillRect/>
          </a:stretch>
        </p:blipFill>
        <p:spPr>
          <a:xfrm>
            <a:off x="3337800" y="711402"/>
            <a:ext cx="5330175" cy="4246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5"/>
          <p:cNvSpPr txBox="1">
            <a:spLocks noGrp="1"/>
          </p:cNvSpPr>
          <p:nvPr>
            <p:ph type="title"/>
          </p:nvPr>
        </p:nvSpPr>
        <p:spPr>
          <a:xfrm>
            <a:off x="241575" y="350900"/>
            <a:ext cx="6019500" cy="72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firm strategy</a:t>
            </a:r>
            <a:endParaRPr sz="3800"/>
          </a:p>
        </p:txBody>
      </p:sp>
      <p:sp>
        <p:nvSpPr>
          <p:cNvPr id="360" name="Google Shape;360;p55"/>
          <p:cNvSpPr txBox="1">
            <a:spLocks noGrp="1"/>
          </p:cNvSpPr>
          <p:nvPr>
            <p:ph type="body" idx="1"/>
          </p:nvPr>
        </p:nvSpPr>
        <p:spPr>
          <a:xfrm>
            <a:off x="356100" y="917700"/>
            <a:ext cx="3847500" cy="45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Subscription/membership model</a:t>
            </a:r>
            <a:endParaRPr/>
          </a:p>
        </p:txBody>
      </p:sp>
      <p:pic>
        <p:nvPicPr>
          <p:cNvPr id="361" name="Google Shape;361;p55"/>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362" name="Google Shape;362;p55"/>
          <p:cNvPicPr preferRelativeResize="0"/>
          <p:nvPr/>
        </p:nvPicPr>
        <p:blipFill>
          <a:blip r:embed="rId4">
            <a:alphaModFix/>
          </a:blip>
          <a:stretch>
            <a:fillRect/>
          </a:stretch>
        </p:blipFill>
        <p:spPr>
          <a:xfrm>
            <a:off x="356100" y="1580600"/>
            <a:ext cx="2547501" cy="1592199"/>
          </a:xfrm>
          <a:prstGeom prst="rect">
            <a:avLst/>
          </a:prstGeom>
          <a:noFill/>
          <a:ln>
            <a:noFill/>
          </a:ln>
        </p:spPr>
      </p:pic>
      <p:pic>
        <p:nvPicPr>
          <p:cNvPr id="363" name="Google Shape;363;p55"/>
          <p:cNvPicPr preferRelativeResize="0"/>
          <p:nvPr/>
        </p:nvPicPr>
        <p:blipFill>
          <a:blip r:embed="rId5">
            <a:alphaModFix/>
          </a:blip>
          <a:stretch>
            <a:fillRect/>
          </a:stretch>
        </p:blipFill>
        <p:spPr>
          <a:xfrm>
            <a:off x="6261075" y="1536197"/>
            <a:ext cx="2162000" cy="1200200"/>
          </a:xfrm>
          <a:prstGeom prst="rect">
            <a:avLst/>
          </a:prstGeom>
          <a:noFill/>
          <a:ln>
            <a:noFill/>
          </a:ln>
        </p:spPr>
      </p:pic>
      <p:pic>
        <p:nvPicPr>
          <p:cNvPr id="364" name="Google Shape;364;p55"/>
          <p:cNvPicPr preferRelativeResize="0"/>
          <p:nvPr/>
        </p:nvPicPr>
        <p:blipFill>
          <a:blip r:embed="rId6">
            <a:alphaModFix/>
          </a:blip>
          <a:stretch>
            <a:fillRect/>
          </a:stretch>
        </p:blipFill>
        <p:spPr>
          <a:xfrm>
            <a:off x="3699050" y="2780789"/>
            <a:ext cx="1958925" cy="1629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6"/>
          <p:cNvSpPr txBox="1">
            <a:spLocks noGrp="1"/>
          </p:cNvSpPr>
          <p:nvPr>
            <p:ph type="title"/>
          </p:nvPr>
        </p:nvSpPr>
        <p:spPr>
          <a:xfrm>
            <a:off x="241575" y="350900"/>
            <a:ext cx="6019500" cy="72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firm strategy</a:t>
            </a:r>
            <a:endParaRPr sz="3800"/>
          </a:p>
        </p:txBody>
      </p:sp>
      <p:sp>
        <p:nvSpPr>
          <p:cNvPr id="370" name="Google Shape;370;p56"/>
          <p:cNvSpPr txBox="1">
            <a:spLocks noGrp="1"/>
          </p:cNvSpPr>
          <p:nvPr>
            <p:ph type="body" idx="1"/>
          </p:nvPr>
        </p:nvSpPr>
        <p:spPr>
          <a:xfrm>
            <a:off x="356100" y="917700"/>
            <a:ext cx="4898400" cy="45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Faster shipping than their competitors</a:t>
            </a:r>
            <a:endParaRPr/>
          </a:p>
        </p:txBody>
      </p:sp>
      <p:pic>
        <p:nvPicPr>
          <p:cNvPr id="371" name="Google Shape;371;p56"/>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372" name="Google Shape;372;p56"/>
          <p:cNvPicPr preferRelativeResize="0"/>
          <p:nvPr/>
        </p:nvPicPr>
        <p:blipFill>
          <a:blip r:embed="rId4">
            <a:alphaModFix/>
          </a:blip>
          <a:stretch>
            <a:fillRect/>
          </a:stretch>
        </p:blipFill>
        <p:spPr>
          <a:xfrm>
            <a:off x="480524" y="1857575"/>
            <a:ext cx="1836799" cy="876301"/>
          </a:xfrm>
          <a:prstGeom prst="rect">
            <a:avLst/>
          </a:prstGeom>
          <a:noFill/>
          <a:ln>
            <a:noFill/>
          </a:ln>
        </p:spPr>
      </p:pic>
      <p:pic>
        <p:nvPicPr>
          <p:cNvPr id="373" name="Google Shape;373;p56"/>
          <p:cNvPicPr preferRelativeResize="0"/>
          <p:nvPr/>
        </p:nvPicPr>
        <p:blipFill>
          <a:blip r:embed="rId5">
            <a:alphaModFix/>
          </a:blip>
          <a:stretch>
            <a:fillRect/>
          </a:stretch>
        </p:blipFill>
        <p:spPr>
          <a:xfrm>
            <a:off x="3075699" y="3214750"/>
            <a:ext cx="1673900" cy="1409600"/>
          </a:xfrm>
          <a:prstGeom prst="rect">
            <a:avLst/>
          </a:prstGeom>
          <a:noFill/>
          <a:ln>
            <a:noFill/>
          </a:ln>
        </p:spPr>
      </p:pic>
      <p:pic>
        <p:nvPicPr>
          <p:cNvPr id="374" name="Google Shape;374;p56"/>
          <p:cNvPicPr preferRelativeResize="0"/>
          <p:nvPr/>
        </p:nvPicPr>
        <p:blipFill>
          <a:blip r:embed="rId6">
            <a:alphaModFix/>
          </a:blip>
          <a:stretch>
            <a:fillRect/>
          </a:stretch>
        </p:blipFill>
        <p:spPr>
          <a:xfrm>
            <a:off x="4343900" y="1509750"/>
            <a:ext cx="3809775" cy="825450"/>
          </a:xfrm>
          <a:prstGeom prst="rect">
            <a:avLst/>
          </a:prstGeom>
          <a:noFill/>
          <a:ln>
            <a:noFill/>
          </a:ln>
        </p:spPr>
      </p:pic>
      <p:pic>
        <p:nvPicPr>
          <p:cNvPr id="375" name="Google Shape;375;p56"/>
          <p:cNvPicPr preferRelativeResize="0"/>
          <p:nvPr/>
        </p:nvPicPr>
        <p:blipFill>
          <a:blip r:embed="rId7">
            <a:alphaModFix/>
          </a:blip>
          <a:stretch>
            <a:fillRect/>
          </a:stretch>
        </p:blipFill>
        <p:spPr>
          <a:xfrm>
            <a:off x="5661361" y="2918900"/>
            <a:ext cx="2694063" cy="1494950"/>
          </a:xfrm>
          <a:prstGeom prst="rect">
            <a:avLst/>
          </a:prstGeom>
          <a:noFill/>
          <a:ln>
            <a:noFill/>
          </a:ln>
        </p:spPr>
      </p:pic>
      <p:pic>
        <p:nvPicPr>
          <p:cNvPr id="376" name="Google Shape;376;p56"/>
          <p:cNvPicPr preferRelativeResize="0"/>
          <p:nvPr/>
        </p:nvPicPr>
        <p:blipFill>
          <a:blip r:embed="rId8">
            <a:alphaModFix/>
          </a:blip>
          <a:stretch>
            <a:fillRect/>
          </a:stretch>
        </p:blipFill>
        <p:spPr>
          <a:xfrm>
            <a:off x="714875" y="3214750"/>
            <a:ext cx="1719975" cy="1719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7"/>
          <p:cNvSpPr txBox="1">
            <a:spLocks noGrp="1"/>
          </p:cNvSpPr>
          <p:nvPr>
            <p:ph type="title"/>
          </p:nvPr>
        </p:nvSpPr>
        <p:spPr>
          <a:xfrm>
            <a:off x="241575" y="350900"/>
            <a:ext cx="6019500" cy="72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firm strategy</a:t>
            </a:r>
            <a:endParaRPr sz="3800"/>
          </a:p>
        </p:txBody>
      </p:sp>
      <p:sp>
        <p:nvSpPr>
          <p:cNvPr id="382" name="Google Shape;382;p57"/>
          <p:cNvSpPr txBox="1">
            <a:spLocks noGrp="1"/>
          </p:cNvSpPr>
          <p:nvPr>
            <p:ph type="body" idx="1"/>
          </p:nvPr>
        </p:nvSpPr>
        <p:spPr>
          <a:xfrm>
            <a:off x="356100" y="917700"/>
            <a:ext cx="6293400" cy="45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Increasing website traffic &amp; website searchability</a:t>
            </a:r>
            <a:endParaRPr/>
          </a:p>
        </p:txBody>
      </p:sp>
      <p:pic>
        <p:nvPicPr>
          <p:cNvPr id="383" name="Google Shape;383;p57"/>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384" name="Google Shape;384;p57"/>
          <p:cNvPicPr preferRelativeResize="0"/>
          <p:nvPr/>
        </p:nvPicPr>
        <p:blipFill>
          <a:blip r:embed="rId4">
            <a:alphaModFix/>
          </a:blip>
          <a:stretch>
            <a:fillRect/>
          </a:stretch>
        </p:blipFill>
        <p:spPr>
          <a:xfrm>
            <a:off x="1500850" y="1663475"/>
            <a:ext cx="3333750" cy="2733675"/>
          </a:xfrm>
          <a:prstGeom prst="rect">
            <a:avLst/>
          </a:prstGeom>
          <a:noFill/>
          <a:ln>
            <a:noFill/>
          </a:ln>
        </p:spPr>
      </p:pic>
      <p:pic>
        <p:nvPicPr>
          <p:cNvPr id="385" name="Google Shape;385;p57"/>
          <p:cNvPicPr preferRelativeResize="0"/>
          <p:nvPr/>
        </p:nvPicPr>
        <p:blipFill>
          <a:blip r:embed="rId5">
            <a:alphaModFix/>
          </a:blip>
          <a:stretch>
            <a:fillRect/>
          </a:stretch>
        </p:blipFill>
        <p:spPr>
          <a:xfrm>
            <a:off x="5138975" y="1663463"/>
            <a:ext cx="3238500" cy="2562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Regulations</a:t>
            </a:r>
            <a:endParaRPr/>
          </a:p>
        </p:txBody>
      </p:sp>
      <p:pic>
        <p:nvPicPr>
          <p:cNvPr id="391" name="Google Shape;391;p58"/>
          <p:cNvPicPr preferRelativeResize="0"/>
          <p:nvPr/>
        </p:nvPicPr>
        <p:blipFill>
          <a:blip r:embed="rId3">
            <a:alphaModFix/>
          </a:blip>
          <a:stretch>
            <a:fillRect/>
          </a:stretch>
        </p:blipFill>
        <p:spPr>
          <a:xfrm>
            <a:off x="6886775" y="0"/>
            <a:ext cx="2257224" cy="534900"/>
          </a:xfrm>
          <a:prstGeom prst="rect">
            <a:avLst/>
          </a:prstGeom>
          <a:noFill/>
          <a:ln>
            <a:noFill/>
          </a:ln>
        </p:spPr>
      </p:pic>
      <p:sp>
        <p:nvSpPr>
          <p:cNvPr id="392" name="Google Shape;392;p58"/>
          <p:cNvSpPr/>
          <p:nvPr/>
        </p:nvSpPr>
        <p:spPr>
          <a:xfrm>
            <a:off x="2254556" y="1962150"/>
            <a:ext cx="4635023" cy="1219656"/>
          </a:xfrm>
          <a:prstGeom prst="rect">
            <a:avLst/>
          </a:prstGeom>
        </p:spPr>
        <p:txBody>
          <a:bodyPr>
            <a:prstTxWarp prst="textPlain">
              <a:avLst/>
            </a:prstTxWarp>
          </a:bodyPr>
          <a:lstStyle/>
          <a:p>
            <a:pPr lvl="0" algn="ctr"/>
            <a:r>
              <a:rPr b="0" i="0">
                <a:ln w="38100" cap="flat" cmpd="sng">
                  <a:solidFill>
                    <a:srgbClr val="000000"/>
                  </a:solidFill>
                  <a:prstDash val="solid"/>
                  <a:round/>
                  <a:headEnd type="none" w="sm" len="sm"/>
                  <a:tailEnd type="none" w="sm" len="sm"/>
                </a:ln>
                <a:solidFill>
                  <a:schemeClr val="dk1"/>
                </a:solidFill>
                <a:latin typeface="Arial"/>
              </a:rPr>
              <a:t>A LOT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2"/>
          <p:cNvPicPr preferRelativeResize="0"/>
          <p:nvPr/>
        </p:nvPicPr>
        <p:blipFill>
          <a:blip r:embed="rId3">
            <a:alphaModFix/>
          </a:blip>
          <a:stretch>
            <a:fillRect/>
          </a:stretch>
        </p:blipFill>
        <p:spPr>
          <a:xfrm>
            <a:off x="1184175" y="2331200"/>
            <a:ext cx="6775651" cy="2588925"/>
          </a:xfrm>
          <a:prstGeom prst="rect">
            <a:avLst/>
          </a:prstGeom>
          <a:noFill/>
          <a:ln>
            <a:noFill/>
          </a:ln>
        </p:spPr>
      </p:pic>
      <p:sp>
        <p:nvSpPr>
          <p:cNvPr id="189" name="Google Shape;189;p32"/>
          <p:cNvSpPr txBox="1">
            <a:spLocks noGrp="1"/>
          </p:cNvSpPr>
          <p:nvPr>
            <p:ph type="title"/>
          </p:nvPr>
        </p:nvSpPr>
        <p:spPr>
          <a:xfrm>
            <a:off x="311700" y="731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a:t>
            </a:r>
            <a:endParaRPr/>
          </a:p>
        </p:txBody>
      </p:sp>
      <p:sp>
        <p:nvSpPr>
          <p:cNvPr id="190" name="Google Shape;190;p32"/>
          <p:cNvSpPr txBox="1">
            <a:spLocks noGrp="1"/>
          </p:cNvSpPr>
          <p:nvPr>
            <p:ph type="body" idx="1"/>
          </p:nvPr>
        </p:nvSpPr>
        <p:spPr>
          <a:xfrm>
            <a:off x="311700" y="612200"/>
            <a:ext cx="8520600" cy="10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Aka. Electronic Commerce</a:t>
            </a:r>
            <a:endParaRPr/>
          </a:p>
          <a:p>
            <a:pPr marL="0" lvl="0" indent="0" algn="l" rtl="0">
              <a:spcBef>
                <a:spcPts val="1600"/>
              </a:spcBef>
              <a:spcAft>
                <a:spcPts val="1600"/>
              </a:spcAft>
              <a:buNone/>
            </a:pPr>
            <a:r>
              <a:rPr lang="en-GB"/>
              <a:t>E-Commerce is the purchase or selling of goods and services using the internet.</a:t>
            </a:r>
            <a:endParaRPr/>
          </a:p>
        </p:txBody>
      </p:sp>
      <p:pic>
        <p:nvPicPr>
          <p:cNvPr id="191" name="Google Shape;191;p32"/>
          <p:cNvPicPr preferRelativeResize="0"/>
          <p:nvPr/>
        </p:nvPicPr>
        <p:blipFill>
          <a:blip r:embed="rId4">
            <a:alphaModFix/>
          </a:blip>
          <a:stretch>
            <a:fillRect/>
          </a:stretch>
        </p:blipFill>
        <p:spPr>
          <a:xfrm>
            <a:off x="6886775" y="0"/>
            <a:ext cx="2257224" cy="534900"/>
          </a:xfrm>
          <a:prstGeom prst="rect">
            <a:avLst/>
          </a:prstGeom>
          <a:noFill/>
          <a:ln>
            <a:noFill/>
          </a:ln>
        </p:spPr>
      </p:pic>
      <p:pic>
        <p:nvPicPr>
          <p:cNvPr id="192" name="Google Shape;192;p32"/>
          <p:cNvPicPr preferRelativeResize="0"/>
          <p:nvPr/>
        </p:nvPicPr>
        <p:blipFill>
          <a:blip r:embed="rId5">
            <a:alphaModFix/>
          </a:blip>
          <a:stretch>
            <a:fillRect/>
          </a:stretch>
        </p:blipFill>
        <p:spPr>
          <a:xfrm>
            <a:off x="1807200" y="1780400"/>
            <a:ext cx="5529600" cy="398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Regulations</a:t>
            </a:r>
            <a:endParaRPr/>
          </a:p>
        </p:txBody>
      </p:sp>
      <p:pic>
        <p:nvPicPr>
          <p:cNvPr id="398" name="Google Shape;398;p59"/>
          <p:cNvPicPr preferRelativeResize="0"/>
          <p:nvPr/>
        </p:nvPicPr>
        <p:blipFill>
          <a:blip r:embed="rId3">
            <a:alphaModFix/>
          </a:blip>
          <a:stretch>
            <a:fillRect/>
          </a:stretch>
        </p:blipFill>
        <p:spPr>
          <a:xfrm>
            <a:off x="2133600" y="1390650"/>
            <a:ext cx="4876800" cy="2362200"/>
          </a:xfrm>
          <a:prstGeom prst="rect">
            <a:avLst/>
          </a:prstGeom>
          <a:noFill/>
          <a:ln>
            <a:noFill/>
          </a:ln>
        </p:spPr>
      </p:pic>
      <p:pic>
        <p:nvPicPr>
          <p:cNvPr id="399" name="Google Shape;399;p59"/>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Regulation</a:t>
            </a:r>
            <a:endParaRPr/>
          </a:p>
        </p:txBody>
      </p:sp>
      <p:sp>
        <p:nvSpPr>
          <p:cNvPr id="405" name="Google Shape;405;p60"/>
          <p:cNvSpPr txBox="1">
            <a:spLocks noGrp="1"/>
          </p:cNvSpPr>
          <p:nvPr>
            <p:ph type="body" idx="1"/>
          </p:nvPr>
        </p:nvSpPr>
        <p:spPr>
          <a:xfrm>
            <a:off x="311700" y="1152475"/>
            <a:ext cx="8520600" cy="268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Georgia"/>
                <a:ea typeface="Georgia"/>
                <a:cs typeface="Georgia"/>
                <a:sym typeface="Georgia"/>
              </a:rPr>
              <a:t>Advertisement Regulations</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r>
              <a:rPr lang="en-GB">
                <a:solidFill>
                  <a:srgbClr val="000000"/>
                </a:solidFill>
                <a:latin typeface="Georgia"/>
                <a:ea typeface="Georgia"/>
                <a:cs typeface="Georgia"/>
                <a:sym typeface="Georgia"/>
              </a:rPr>
              <a:t>Mass Marketing Fraud</a:t>
            </a:r>
            <a:endParaRPr>
              <a:solidFill>
                <a:srgbClr val="000000"/>
              </a:solidFill>
              <a:latin typeface="Georgia"/>
              <a:ea typeface="Georgia"/>
              <a:cs typeface="Georgia"/>
              <a:sym typeface="Georgia"/>
            </a:endParaRPr>
          </a:p>
          <a:p>
            <a:pPr marL="0" lvl="0" indent="0" algn="l" rtl="0">
              <a:spcBef>
                <a:spcPts val="1600"/>
              </a:spcBef>
              <a:spcAft>
                <a:spcPts val="0"/>
              </a:spcAft>
              <a:buNone/>
            </a:pPr>
            <a:r>
              <a:rPr lang="en-GB">
                <a:solidFill>
                  <a:srgbClr val="000000"/>
                </a:solidFill>
                <a:latin typeface="Georgia"/>
                <a:ea typeface="Georgia"/>
                <a:cs typeface="Georgia"/>
                <a:sym typeface="Georgia"/>
              </a:rPr>
              <a:t>Misleading advertising and labelling</a:t>
            </a:r>
            <a:endParaRPr>
              <a:solidFill>
                <a:srgbClr val="000000"/>
              </a:solidFill>
              <a:latin typeface="Georgia"/>
              <a:ea typeface="Georgia"/>
              <a:cs typeface="Georgia"/>
              <a:sym typeface="Georgia"/>
            </a:endParaRPr>
          </a:p>
          <a:p>
            <a:pPr marL="0" lvl="0" indent="0" algn="l" rtl="0">
              <a:spcBef>
                <a:spcPts val="1600"/>
              </a:spcBef>
              <a:spcAft>
                <a:spcPts val="1600"/>
              </a:spcAft>
              <a:buNone/>
            </a:pPr>
            <a:r>
              <a:rPr lang="en-GB">
                <a:solidFill>
                  <a:srgbClr val="000000"/>
                </a:solidFill>
                <a:latin typeface="Georgia"/>
                <a:ea typeface="Georgia"/>
                <a:cs typeface="Georgia"/>
                <a:sym typeface="Georgia"/>
              </a:rPr>
              <a:t>Multi-level marketing and pyramid selling</a:t>
            </a:r>
            <a:endParaRPr>
              <a:solidFill>
                <a:srgbClr val="000000"/>
              </a:solidFill>
              <a:latin typeface="Georgia"/>
              <a:ea typeface="Georgia"/>
              <a:cs typeface="Georgia"/>
              <a:sym typeface="Georgia"/>
            </a:endParaRPr>
          </a:p>
        </p:txBody>
      </p:sp>
      <p:pic>
        <p:nvPicPr>
          <p:cNvPr id="406" name="Google Shape;406;p60"/>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Regulation</a:t>
            </a:r>
            <a:endParaRPr/>
          </a:p>
        </p:txBody>
      </p:sp>
      <p:sp>
        <p:nvSpPr>
          <p:cNvPr id="412" name="Google Shape;412;p61"/>
          <p:cNvSpPr txBox="1">
            <a:spLocks noGrp="1"/>
          </p:cNvSpPr>
          <p:nvPr>
            <p:ph type="body" idx="1"/>
          </p:nvPr>
        </p:nvSpPr>
        <p:spPr>
          <a:xfrm>
            <a:off x="311700" y="1152475"/>
            <a:ext cx="8520600" cy="268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Georgia"/>
                <a:ea typeface="Georgia"/>
                <a:cs typeface="Georgia"/>
                <a:sym typeface="Georgia"/>
              </a:rPr>
              <a:t>PIPEDA - Personal Information Protection and Electronic Documents Act</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r>
              <a:rPr lang="en-GB">
                <a:solidFill>
                  <a:srgbClr val="000000"/>
                </a:solidFill>
                <a:latin typeface="Georgia"/>
                <a:ea typeface="Georgia"/>
                <a:cs typeface="Georgia"/>
                <a:sym typeface="Georgia"/>
              </a:rPr>
              <a:t>Businesses must have consent to collect, use, or disclose personal information.</a:t>
            </a:r>
            <a:endParaRPr>
              <a:solidFill>
                <a:srgbClr val="000000"/>
              </a:solidFill>
              <a:latin typeface="Georgia"/>
              <a:ea typeface="Georgia"/>
              <a:cs typeface="Georgia"/>
              <a:sym typeface="Georgia"/>
            </a:endParaRPr>
          </a:p>
          <a:p>
            <a:pPr marL="0" lvl="0" indent="0" algn="l" rtl="0">
              <a:spcBef>
                <a:spcPts val="1600"/>
              </a:spcBef>
              <a:spcAft>
                <a:spcPts val="1600"/>
              </a:spcAft>
              <a:buNone/>
            </a:pPr>
            <a:r>
              <a:rPr lang="en-GB">
                <a:solidFill>
                  <a:srgbClr val="000000"/>
                </a:solidFill>
                <a:latin typeface="Georgia"/>
                <a:ea typeface="Georgia"/>
                <a:cs typeface="Georgia"/>
                <a:sym typeface="Georgia"/>
              </a:rPr>
              <a:t>You must protect the information against unauthorized access, theft, copying or alteration</a:t>
            </a:r>
            <a:endParaRPr>
              <a:solidFill>
                <a:srgbClr val="000000"/>
              </a:solidFill>
              <a:latin typeface="Georgia"/>
              <a:ea typeface="Georgia"/>
              <a:cs typeface="Georgia"/>
              <a:sym typeface="Georgia"/>
            </a:endParaRPr>
          </a:p>
        </p:txBody>
      </p:sp>
      <p:pic>
        <p:nvPicPr>
          <p:cNvPr id="413" name="Google Shape;413;p61"/>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14" name="Google Shape;414;p61"/>
          <p:cNvPicPr preferRelativeResize="0"/>
          <p:nvPr/>
        </p:nvPicPr>
        <p:blipFill>
          <a:blip r:embed="rId4">
            <a:alphaModFix/>
          </a:blip>
          <a:stretch>
            <a:fillRect/>
          </a:stretch>
        </p:blipFill>
        <p:spPr>
          <a:xfrm>
            <a:off x="2960063" y="1698625"/>
            <a:ext cx="3223875" cy="1746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E-commerce Regulation</a:t>
            </a:r>
            <a:endParaRPr/>
          </a:p>
        </p:txBody>
      </p:sp>
      <p:sp>
        <p:nvSpPr>
          <p:cNvPr id="420" name="Google Shape;420;p62"/>
          <p:cNvSpPr txBox="1">
            <a:spLocks noGrp="1"/>
          </p:cNvSpPr>
          <p:nvPr>
            <p:ph type="body" idx="1"/>
          </p:nvPr>
        </p:nvSpPr>
        <p:spPr>
          <a:xfrm>
            <a:off x="311700" y="1152475"/>
            <a:ext cx="8520600" cy="268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Georgia"/>
                <a:ea typeface="Georgia"/>
                <a:cs typeface="Georgia"/>
                <a:sym typeface="Georgia"/>
              </a:rPr>
              <a:t>Canada’s anti-spam law (CASL)</a:t>
            </a: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endParaRPr>
              <a:solidFill>
                <a:srgbClr val="000000"/>
              </a:solidFill>
              <a:latin typeface="Georgia"/>
              <a:ea typeface="Georgia"/>
              <a:cs typeface="Georgia"/>
              <a:sym typeface="Georgia"/>
            </a:endParaRPr>
          </a:p>
          <a:p>
            <a:pPr marL="0" lvl="0" indent="0" algn="l" rtl="0">
              <a:spcBef>
                <a:spcPts val="1600"/>
              </a:spcBef>
              <a:spcAft>
                <a:spcPts val="0"/>
              </a:spcAft>
              <a:buNone/>
            </a:pPr>
            <a:r>
              <a:rPr lang="en-GB">
                <a:solidFill>
                  <a:srgbClr val="000000"/>
                </a:solidFill>
                <a:latin typeface="Georgia"/>
                <a:ea typeface="Georgia"/>
                <a:cs typeface="Georgia"/>
                <a:sym typeface="Georgia"/>
              </a:rPr>
              <a:t>Businesses cannot: send electronic messages (emails, social media messages, or cell phone messages) without customer consent</a:t>
            </a:r>
            <a:endParaRPr>
              <a:solidFill>
                <a:srgbClr val="000000"/>
              </a:solidFill>
              <a:latin typeface="Georgia"/>
              <a:ea typeface="Georgia"/>
              <a:cs typeface="Georgia"/>
              <a:sym typeface="Georgia"/>
            </a:endParaRPr>
          </a:p>
          <a:p>
            <a:pPr marL="0" lvl="0" indent="0" algn="l" rtl="0">
              <a:spcBef>
                <a:spcPts val="1600"/>
              </a:spcBef>
              <a:spcAft>
                <a:spcPts val="1600"/>
              </a:spcAft>
              <a:buNone/>
            </a:pPr>
            <a:r>
              <a:rPr lang="en-GB">
                <a:solidFill>
                  <a:srgbClr val="000000"/>
                </a:solidFill>
                <a:latin typeface="Georgia"/>
                <a:ea typeface="Georgia"/>
                <a:cs typeface="Georgia"/>
                <a:sym typeface="Georgia"/>
              </a:rPr>
              <a:t>All messages must have an unsubscribe function</a:t>
            </a:r>
            <a:endParaRPr>
              <a:solidFill>
                <a:srgbClr val="000000"/>
              </a:solidFill>
              <a:latin typeface="Georgia"/>
              <a:ea typeface="Georgia"/>
              <a:cs typeface="Georgia"/>
              <a:sym typeface="Georgia"/>
            </a:endParaRPr>
          </a:p>
        </p:txBody>
      </p:sp>
      <p:pic>
        <p:nvPicPr>
          <p:cNvPr id="421" name="Google Shape;421;p62"/>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22" name="Google Shape;422;p62"/>
          <p:cNvPicPr preferRelativeResize="0"/>
          <p:nvPr/>
        </p:nvPicPr>
        <p:blipFill>
          <a:blip r:embed="rId4">
            <a:alphaModFix/>
          </a:blip>
          <a:stretch>
            <a:fillRect/>
          </a:stretch>
        </p:blipFill>
        <p:spPr>
          <a:xfrm>
            <a:off x="2095500" y="1590675"/>
            <a:ext cx="4953000" cy="1962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3"/>
          <p:cNvPicPr preferRelativeResize="0"/>
          <p:nvPr/>
        </p:nvPicPr>
        <p:blipFill>
          <a:blip r:embed="rId3">
            <a:alphaModFix/>
          </a:blip>
          <a:stretch>
            <a:fillRect/>
          </a:stretch>
        </p:blipFill>
        <p:spPr>
          <a:xfrm>
            <a:off x="0" y="0"/>
            <a:ext cx="8974424" cy="5048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4"/>
          <p:cNvPicPr preferRelativeResize="0"/>
          <p:nvPr/>
        </p:nvPicPr>
        <p:blipFill>
          <a:blip r:embed="rId3">
            <a:alphaModFix/>
          </a:blip>
          <a:stretch>
            <a:fillRect/>
          </a:stretch>
        </p:blipFill>
        <p:spPr>
          <a:xfrm>
            <a:off x="152400" y="152400"/>
            <a:ext cx="7525045" cy="483870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65"/>
          <p:cNvPicPr preferRelativeResize="0"/>
          <p:nvPr/>
        </p:nvPicPr>
        <p:blipFill>
          <a:blip r:embed="rId3">
            <a:alphaModFix/>
          </a:blip>
          <a:stretch>
            <a:fillRect/>
          </a:stretch>
        </p:blipFill>
        <p:spPr>
          <a:xfrm>
            <a:off x="152400" y="152400"/>
            <a:ext cx="7549691" cy="48387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6"/>
          <p:cNvSpPr txBox="1">
            <a:spLocks noGrp="1"/>
          </p:cNvSpPr>
          <p:nvPr>
            <p:ph type="title"/>
          </p:nvPr>
        </p:nvSpPr>
        <p:spPr>
          <a:xfrm>
            <a:off x="311700" y="1563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Key Statistics (USD)</a:t>
            </a:r>
            <a:endParaRPr/>
          </a:p>
        </p:txBody>
      </p:sp>
      <p:pic>
        <p:nvPicPr>
          <p:cNvPr id="443" name="Google Shape;443;p66"/>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44" name="Google Shape;444;p66"/>
          <p:cNvPicPr preferRelativeResize="0"/>
          <p:nvPr/>
        </p:nvPicPr>
        <p:blipFill>
          <a:blip r:embed="rId4">
            <a:alphaModFix/>
          </a:blip>
          <a:stretch>
            <a:fillRect/>
          </a:stretch>
        </p:blipFill>
        <p:spPr>
          <a:xfrm>
            <a:off x="152400" y="934875"/>
            <a:ext cx="8839201" cy="36087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Key Statistics (CAD)</a:t>
            </a:r>
            <a:endParaRPr/>
          </a:p>
        </p:txBody>
      </p:sp>
      <p:pic>
        <p:nvPicPr>
          <p:cNvPr id="450" name="Google Shape;450;p67"/>
          <p:cNvPicPr preferRelativeResize="0"/>
          <p:nvPr/>
        </p:nvPicPr>
        <p:blipFill>
          <a:blip r:embed="rId3">
            <a:alphaModFix/>
          </a:blip>
          <a:stretch>
            <a:fillRect/>
          </a:stretch>
        </p:blipFill>
        <p:spPr>
          <a:xfrm>
            <a:off x="152400" y="1169850"/>
            <a:ext cx="8839199" cy="3615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 Day Performance </a:t>
            </a:r>
            <a:endParaRPr/>
          </a:p>
        </p:txBody>
      </p:sp>
      <p:pic>
        <p:nvPicPr>
          <p:cNvPr id="456" name="Google Shape;456;p68"/>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57" name="Google Shape;457;p68"/>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3"/>
          <p:cNvPicPr preferRelativeResize="0"/>
          <p:nvPr/>
        </p:nvPicPr>
        <p:blipFill>
          <a:blip r:embed="rId3">
            <a:alphaModFix/>
          </a:blip>
          <a:stretch>
            <a:fillRect/>
          </a:stretch>
        </p:blipFill>
        <p:spPr>
          <a:xfrm>
            <a:off x="0" y="0"/>
            <a:ext cx="9144001" cy="5047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5 Day Performance</a:t>
            </a:r>
            <a:endParaRPr/>
          </a:p>
        </p:txBody>
      </p:sp>
      <p:pic>
        <p:nvPicPr>
          <p:cNvPr id="463" name="Google Shape;463;p69"/>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64" name="Google Shape;464;p69"/>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 Month Performance</a:t>
            </a:r>
            <a:endParaRPr/>
          </a:p>
        </p:txBody>
      </p:sp>
      <p:pic>
        <p:nvPicPr>
          <p:cNvPr id="470" name="Google Shape;470;p70"/>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71" name="Google Shape;471;p70"/>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6 Month Performance</a:t>
            </a:r>
            <a:endParaRPr/>
          </a:p>
        </p:txBody>
      </p:sp>
      <p:pic>
        <p:nvPicPr>
          <p:cNvPr id="477" name="Google Shape;477;p71"/>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78" name="Google Shape;478;p71"/>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 Year Performance</a:t>
            </a:r>
            <a:endParaRPr/>
          </a:p>
        </p:txBody>
      </p:sp>
      <p:pic>
        <p:nvPicPr>
          <p:cNvPr id="484" name="Google Shape;484;p72"/>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85" name="Google Shape;485;p72"/>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5 Year Performance</a:t>
            </a:r>
            <a:endParaRPr/>
          </a:p>
        </p:txBody>
      </p:sp>
      <p:pic>
        <p:nvPicPr>
          <p:cNvPr id="491" name="Google Shape;491;p73"/>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492" name="Google Shape;492;p73"/>
          <p:cNvPicPr preferRelativeResize="0"/>
          <p:nvPr/>
        </p:nvPicPr>
        <p:blipFill>
          <a:blip r:embed="rId4">
            <a:alphaModFix/>
          </a:blip>
          <a:stretch>
            <a:fillRect/>
          </a:stretch>
        </p:blipFill>
        <p:spPr>
          <a:xfrm>
            <a:off x="152400" y="1169850"/>
            <a:ext cx="8839198" cy="374617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t>Shopify Comparison to S&amp;P 500</a:t>
            </a:r>
            <a:endParaRPr/>
          </a:p>
        </p:txBody>
      </p:sp>
      <p:pic>
        <p:nvPicPr>
          <p:cNvPr id="498" name="Google Shape;498;p74"/>
          <p:cNvPicPr preferRelativeResize="0"/>
          <p:nvPr/>
        </p:nvPicPr>
        <p:blipFill>
          <a:blip r:embed="rId3">
            <a:alphaModFix/>
          </a:blip>
          <a:stretch>
            <a:fillRect/>
          </a:stretch>
        </p:blipFill>
        <p:spPr>
          <a:xfrm>
            <a:off x="256850" y="856550"/>
            <a:ext cx="8124174" cy="4004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Shopify History</a:t>
            </a:r>
            <a:endParaRPr/>
          </a:p>
        </p:txBody>
      </p:sp>
      <p:sp>
        <p:nvSpPr>
          <p:cNvPr id="504" name="Google Shape;504;p75"/>
          <p:cNvSpPr txBox="1">
            <a:spLocks noGrp="1"/>
          </p:cNvSpPr>
          <p:nvPr>
            <p:ph type="body" idx="1"/>
          </p:nvPr>
        </p:nvSpPr>
        <p:spPr>
          <a:xfrm>
            <a:off x="311700" y="919525"/>
            <a:ext cx="8520600" cy="3805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•Shopify was founded in 2004, and </a:t>
            </a:r>
            <a:r>
              <a:rPr lang="en-GB" u="sng">
                <a:solidFill>
                  <a:srgbClr val="000000"/>
                </a:solidFill>
                <a:latin typeface="Times New Roman"/>
                <a:ea typeface="Times New Roman"/>
                <a:cs typeface="Times New Roman"/>
                <a:sym typeface="Times New Roman"/>
              </a:rPr>
              <a:t>started with selling snowboards</a:t>
            </a:r>
            <a:r>
              <a:rPr lang="en-GB">
                <a:solidFill>
                  <a:srgbClr val="000000"/>
                </a:solidFill>
                <a:latin typeface="Times New Roman"/>
                <a:ea typeface="Times New Roman"/>
                <a:cs typeface="Times New Roman"/>
                <a:sym typeface="Times New Roman"/>
              </a:rPr>
              <a:t> online</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•A </a:t>
            </a:r>
            <a:r>
              <a:rPr lang="en-GB" u="sng">
                <a:solidFill>
                  <a:srgbClr val="000000"/>
                </a:solidFill>
                <a:latin typeface="Times New Roman"/>
                <a:ea typeface="Times New Roman"/>
                <a:cs typeface="Times New Roman"/>
                <a:sym typeface="Times New Roman"/>
              </a:rPr>
              <a:t>Canadian multinational e-commerce company</a:t>
            </a:r>
            <a:r>
              <a:rPr lang="en-GB">
                <a:solidFill>
                  <a:srgbClr val="000000"/>
                </a:solidFill>
                <a:latin typeface="Times New Roman"/>
                <a:ea typeface="Times New Roman"/>
                <a:cs typeface="Times New Roman"/>
                <a:sym typeface="Times New Roman"/>
              </a:rPr>
              <a:t> headquartered in Ottawa, Ontario</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•Merchants use Shopify to </a:t>
            </a:r>
            <a:r>
              <a:rPr lang="en-GB" u="sng">
                <a:solidFill>
                  <a:srgbClr val="000000"/>
                </a:solidFill>
                <a:latin typeface="Times New Roman"/>
                <a:ea typeface="Times New Roman"/>
                <a:cs typeface="Times New Roman"/>
                <a:sym typeface="Times New Roman"/>
              </a:rPr>
              <a:t>design, set up, and manage their stores</a:t>
            </a:r>
            <a:endParaRPr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•A powerful back-office and a single view of their business, from payments to shipping</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•Powers over 1,000,000 businesses in around 175 countries</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•Number of employees: 4000+</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•Over $100 billion in sales</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a:solidFill>
                  <a:srgbClr val="000000"/>
                </a:solidFill>
                <a:latin typeface="Times New Roman"/>
                <a:ea typeface="Times New Roman"/>
                <a:cs typeface="Times New Roman"/>
                <a:sym typeface="Times New Roman"/>
              </a:rPr>
              <a:t>•The initial public offering (IPO) on New York Stock Exchange and Toronto Stock Exchange with “SHOP” and “SH” on April 14, 2015</a:t>
            </a:r>
            <a:endParaRPr>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b="1">
                <a:solidFill>
                  <a:srgbClr val="000000"/>
                </a:solidFill>
                <a:latin typeface="Times New Roman"/>
                <a:ea typeface="Times New Roman"/>
                <a:cs typeface="Times New Roman"/>
                <a:sym typeface="Times New Roman"/>
              </a:rPr>
              <a:t>Mission -- Making commerce better for everyone.</a:t>
            </a:r>
            <a:endParaRPr b="1">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05" name="Google Shape;505;p75"/>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11" name="Google Shape;511;p76"/>
          <p:cNvSpPr txBox="1">
            <a:spLocks noGrp="1"/>
          </p:cNvSpPr>
          <p:nvPr>
            <p:ph type="body" idx="1"/>
          </p:nvPr>
        </p:nvSpPr>
        <p:spPr>
          <a:xfrm>
            <a:off x="311700" y="954050"/>
            <a:ext cx="8520600" cy="39147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2009</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•Shopify launched an </a:t>
            </a:r>
            <a:r>
              <a:rPr lang="en-GB" sz="2100" b="1">
                <a:solidFill>
                  <a:srgbClr val="000000"/>
                </a:solidFill>
                <a:latin typeface="Times New Roman"/>
                <a:ea typeface="Times New Roman"/>
                <a:cs typeface="Times New Roman"/>
                <a:sym typeface="Times New Roman"/>
              </a:rPr>
              <a:t>application programming interface (API)</a:t>
            </a:r>
            <a:r>
              <a:rPr lang="en-GB" sz="2100">
                <a:solidFill>
                  <a:srgbClr val="000000"/>
                </a:solidFill>
                <a:latin typeface="Times New Roman"/>
                <a:ea typeface="Times New Roman"/>
                <a:cs typeface="Times New Roman"/>
                <a:sym typeface="Times New Roman"/>
              </a:rPr>
              <a:t> platform and APP store. The developers can create applications for Shopify online stores and sell them on the Shopify APP Store.</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2010</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•Shopify launched </a:t>
            </a:r>
            <a:r>
              <a:rPr lang="en-GB" sz="2100" b="1">
                <a:solidFill>
                  <a:srgbClr val="000000"/>
                </a:solidFill>
                <a:latin typeface="Times New Roman"/>
                <a:ea typeface="Times New Roman"/>
                <a:cs typeface="Times New Roman"/>
                <a:sym typeface="Times New Roman"/>
              </a:rPr>
              <a:t>a free mobile app </a:t>
            </a:r>
            <a:r>
              <a:rPr lang="en-GB" sz="2100">
                <a:solidFill>
                  <a:srgbClr val="000000"/>
                </a:solidFill>
                <a:latin typeface="Times New Roman"/>
                <a:ea typeface="Times New Roman"/>
                <a:cs typeface="Times New Roman"/>
                <a:sym typeface="Times New Roman"/>
              </a:rPr>
              <a:t>on the Apple Store. </a:t>
            </a:r>
            <a:r>
              <a:rPr lang="en-GB" sz="2050">
                <a:solidFill>
                  <a:srgbClr val="202122"/>
                </a:solidFill>
                <a:highlight>
                  <a:srgbClr val="FFFFFF"/>
                </a:highlight>
                <a:latin typeface="Times New Roman"/>
                <a:ea typeface="Times New Roman"/>
                <a:cs typeface="Times New Roman"/>
                <a:sym typeface="Times New Roman"/>
              </a:rPr>
              <a:t>It started its Build-A-Business competition, in which participants create a business using its commerce platform.</a:t>
            </a:r>
            <a:endParaRPr sz="24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•The company received $7 million from an initial series A round of venture capital financing.</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12" name="Google Shape;512;p76"/>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18" name="Google Shape;518;p77"/>
          <p:cNvSpPr txBox="1">
            <a:spLocks noGrp="1"/>
          </p:cNvSpPr>
          <p:nvPr>
            <p:ph type="body" idx="1"/>
          </p:nvPr>
        </p:nvSpPr>
        <p:spPr>
          <a:xfrm>
            <a:off x="311700" y="1017450"/>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2011</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•Later year, Shopify raised another $15 million from a Series B round of venture capital financing.</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•By the end of year, 15,000 active stores across 80 countries.</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2012</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•Profit Magazine named Shopify “Canada’s Smartest Company”. By the end of the year, Shopify had grown to 40,000 stores across 90 countries selling $740 million worth of product.</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latin typeface="Times New Roman"/>
              <a:ea typeface="Times New Roman"/>
              <a:cs typeface="Times New Roman"/>
              <a:sym typeface="Times New Roman"/>
            </a:endParaRPr>
          </a:p>
        </p:txBody>
      </p:sp>
      <p:pic>
        <p:nvPicPr>
          <p:cNvPr id="519" name="Google Shape;519;p77"/>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25" name="Google Shape;525;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2013</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•Shopify Payments allowed merchants to accept credit cards without a third party payment gateway, and </a:t>
            </a:r>
            <a:r>
              <a:rPr lang="en-GB" sz="2100" b="1">
                <a:solidFill>
                  <a:srgbClr val="000000"/>
                </a:solidFill>
                <a:latin typeface="Times New Roman"/>
                <a:ea typeface="Times New Roman"/>
                <a:cs typeface="Times New Roman"/>
                <a:sym typeface="Times New Roman"/>
              </a:rPr>
              <a:t>point of sale </a:t>
            </a:r>
            <a:r>
              <a:rPr lang="en-GB" sz="2100">
                <a:solidFill>
                  <a:srgbClr val="000000"/>
                </a:solidFill>
                <a:latin typeface="Times New Roman"/>
                <a:ea typeface="Times New Roman"/>
                <a:cs typeface="Times New Roman"/>
                <a:sym typeface="Times New Roman"/>
              </a:rPr>
              <a:t>system was launched. The point of sale system can use iPad to accept payments from debit and credit.</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•Shopify acquired Jet Cooper, a designer and user experience agency based in Toronto.</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•Shopify received $100 million in Series C funding.</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26" name="Google Shape;526;p78"/>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4"/>
          <p:cNvPicPr preferRelativeResize="0"/>
          <p:nvPr/>
        </p:nvPicPr>
        <p:blipFill>
          <a:blip r:embed="rId3">
            <a:alphaModFix/>
          </a:blip>
          <a:stretch>
            <a:fillRect/>
          </a:stretch>
        </p:blipFill>
        <p:spPr>
          <a:xfrm>
            <a:off x="0" y="0"/>
            <a:ext cx="9143999" cy="50472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32" name="Google Shape;532;p79"/>
          <p:cNvSpPr txBox="1">
            <a:spLocks noGrp="1"/>
          </p:cNvSpPr>
          <p:nvPr>
            <p:ph type="body" idx="1"/>
          </p:nvPr>
        </p:nvSpPr>
        <p:spPr>
          <a:xfrm>
            <a:off x="311700" y="863550"/>
            <a:ext cx="8520600" cy="41730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1900" b="1" u="sng">
                <a:solidFill>
                  <a:srgbClr val="000000"/>
                </a:solidFill>
                <a:latin typeface="Times New Roman"/>
                <a:ea typeface="Times New Roman"/>
                <a:cs typeface="Times New Roman"/>
                <a:sym typeface="Times New Roman"/>
              </a:rPr>
              <a:t>2014</a:t>
            </a:r>
            <a:endParaRPr sz="19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•Shopify platform hosted around 120,000 online retailers, and it was listed as #3 in Deloitte’s Fast 50 in Canada, </a:t>
            </a:r>
            <a:r>
              <a:rPr lang="en-GB" sz="2100">
                <a:solidFill>
                  <a:srgbClr val="202122"/>
                </a:solidFill>
                <a:highlight>
                  <a:srgbClr val="FFFFFF"/>
                </a:highlight>
                <a:latin typeface="Times New Roman"/>
                <a:ea typeface="Times New Roman"/>
                <a:cs typeface="Times New Roman"/>
                <a:sym typeface="Times New Roman"/>
              </a:rPr>
              <a:t>as well as #7 in Deloitte’s Fast 500 of North America.</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•It earned $105 million, twice as much as it raised the previous year.</a:t>
            </a:r>
            <a:endParaRPr sz="19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b="1" u="sng">
                <a:solidFill>
                  <a:srgbClr val="000000"/>
                </a:solidFill>
                <a:latin typeface="Times New Roman"/>
                <a:ea typeface="Times New Roman"/>
                <a:cs typeface="Times New Roman"/>
                <a:sym typeface="Times New Roman"/>
              </a:rPr>
              <a:t>2015</a:t>
            </a:r>
            <a:endParaRPr sz="19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•Shopify’s initial public offering filled for in April on NYSE and TSX (</a:t>
            </a:r>
            <a:r>
              <a:rPr lang="en-GB" sz="2100">
                <a:solidFill>
                  <a:srgbClr val="202122"/>
                </a:solidFill>
                <a:highlight>
                  <a:srgbClr val="FFFFFF"/>
                </a:highlight>
                <a:latin typeface="Times New Roman"/>
                <a:ea typeface="Times New Roman"/>
                <a:cs typeface="Times New Roman"/>
                <a:sym typeface="Times New Roman"/>
              </a:rPr>
              <a:t>under the symbols "SHOP" and "SH" respectively)</a:t>
            </a:r>
            <a:r>
              <a:rPr lang="en-GB" sz="1900">
                <a:solidFill>
                  <a:srgbClr val="000000"/>
                </a:solidFill>
                <a:latin typeface="Times New Roman"/>
                <a:ea typeface="Times New Roman"/>
                <a:cs typeface="Times New Roman"/>
                <a:sym typeface="Times New Roman"/>
              </a:rPr>
              <a:t>, and it went public in May, raising more than $131 million.</a:t>
            </a:r>
            <a:endParaRPr sz="19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•Shopify generated $45 million during the first quarter as a public offering, doubled from the year-ago quarter.</a:t>
            </a:r>
            <a:endParaRPr sz="19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33" name="Google Shape;533;p79"/>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39" name="Google Shape;539;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2017</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January 2017, Shopify announced integration with Amazon, allowing merchants to sell on Amazon from their Shopify stores.</a:t>
            </a:r>
            <a:r>
              <a:rPr lang="en-GB" sz="2100" baseline="30000">
                <a:solidFill>
                  <a:srgbClr val="000000"/>
                </a:solidFill>
                <a:latin typeface="Times New Roman"/>
                <a:ea typeface="Times New Roman"/>
                <a:cs typeface="Times New Roman"/>
                <a:sym typeface="Times New Roman"/>
              </a:rPr>
              <a:t> </a:t>
            </a:r>
            <a:r>
              <a:rPr lang="en-GB" sz="2100">
                <a:solidFill>
                  <a:srgbClr val="000000"/>
                </a:solidFill>
                <a:latin typeface="Times New Roman"/>
                <a:ea typeface="Times New Roman"/>
                <a:cs typeface="Times New Roman"/>
                <a:sym typeface="Times New Roman"/>
              </a:rPr>
              <a:t>Shopify's stock rose almost 10% upon this announcement.</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2018 </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202122"/>
                </a:solidFill>
                <a:highlight>
                  <a:srgbClr val="FFFFFF"/>
                </a:highlight>
                <a:latin typeface="Times New Roman"/>
                <a:ea typeface="Times New Roman"/>
                <a:cs typeface="Times New Roman"/>
                <a:sym typeface="Times New Roman"/>
              </a:rPr>
              <a:t>Shopify opened their first physical space in </a:t>
            </a:r>
            <a:r>
              <a:rPr lang="en-GB" sz="210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Los Angeles</a:t>
            </a:r>
            <a:r>
              <a:rPr lang="en-GB" sz="2100">
                <a:solidFill>
                  <a:srgbClr val="000000"/>
                </a:solidFill>
                <a:highlight>
                  <a:srgbClr val="FFFFFF"/>
                </a:highlight>
                <a:latin typeface="Times New Roman"/>
                <a:ea typeface="Times New Roman"/>
                <a:cs typeface="Times New Roman"/>
                <a:sym typeface="Times New Roman"/>
              </a:rPr>
              <a:t>.</a:t>
            </a:r>
            <a:r>
              <a:rPr lang="en-GB" sz="2100">
                <a:solidFill>
                  <a:srgbClr val="202122"/>
                </a:solidFill>
                <a:highlight>
                  <a:srgbClr val="FFFFFF"/>
                </a:highlight>
                <a:latin typeface="Times New Roman"/>
                <a:ea typeface="Times New Roman"/>
                <a:cs typeface="Times New Roman"/>
                <a:sym typeface="Times New Roman"/>
              </a:rPr>
              <a:t> The space offered classes, a "genius bar" for companies that use Shopify software and workshops.</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endParaRPr sz="2100" b="1" u="sng">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40" name="Google Shape;540;p80"/>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46" name="Google Shape;546;p81"/>
          <p:cNvSpPr txBox="1">
            <a:spLocks noGrp="1"/>
          </p:cNvSpPr>
          <p:nvPr>
            <p:ph type="body" idx="1"/>
          </p:nvPr>
        </p:nvSpPr>
        <p:spPr>
          <a:xfrm>
            <a:off x="311700" y="862475"/>
            <a:ext cx="8520600" cy="41283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2019</a:t>
            </a:r>
            <a:endParaRPr sz="2100">
              <a:solidFill>
                <a:srgbClr val="202122"/>
              </a:solidFill>
              <a:highlight>
                <a:srgbClr val="FFFFFF"/>
              </a:highlight>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202122"/>
                </a:solidFill>
                <a:highlight>
                  <a:srgbClr val="FFFFFF"/>
                </a:highlight>
                <a:latin typeface="Times New Roman"/>
                <a:ea typeface="Times New Roman"/>
                <a:cs typeface="Times New Roman"/>
                <a:sym typeface="Times New Roman"/>
              </a:rPr>
              <a:t>Shopify announced an integration with </a:t>
            </a:r>
            <a:r>
              <a:rPr lang="en-GB" sz="210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Snapchat</a:t>
            </a:r>
            <a:r>
              <a:rPr lang="en-GB" sz="2100">
                <a:solidFill>
                  <a:srgbClr val="202122"/>
                </a:solidFill>
                <a:highlight>
                  <a:srgbClr val="FFFFFF"/>
                </a:highlight>
                <a:latin typeface="Times New Roman"/>
                <a:ea typeface="Times New Roman"/>
                <a:cs typeface="Times New Roman"/>
                <a:sym typeface="Times New Roman"/>
              </a:rPr>
              <a:t> to allow Shopify merchants to buy and manage Snapchat Story ads directly on the Shopify platform. The company had previously secured similar integration partnerships with Facebook and Google.</a:t>
            </a:r>
            <a:endParaRPr sz="2100">
              <a:solidFill>
                <a:srgbClr val="202122"/>
              </a:solidFill>
              <a:highlight>
                <a:srgbClr val="FFFFFF"/>
              </a:highlight>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202122"/>
                </a:solidFill>
                <a:highlight>
                  <a:srgbClr val="FFFFFF"/>
                </a:highlight>
                <a:latin typeface="Times New Roman"/>
                <a:ea typeface="Times New Roman"/>
                <a:cs typeface="Times New Roman"/>
                <a:sym typeface="Times New Roman"/>
              </a:rPr>
              <a:t>Shopify acquired Handshake, a business-to-business e-commerce platform for wholesale goods. </a:t>
            </a:r>
            <a:endParaRPr sz="2100">
              <a:solidFill>
                <a:srgbClr val="202122"/>
              </a:solidFill>
              <a:highlight>
                <a:srgbClr val="FFFFFF"/>
              </a:highlight>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202122"/>
                </a:solidFill>
                <a:highlight>
                  <a:srgbClr val="FFFFFF"/>
                </a:highlight>
                <a:latin typeface="Times New Roman"/>
                <a:ea typeface="Times New Roman"/>
                <a:cs typeface="Times New Roman"/>
                <a:sym typeface="Times New Roman"/>
              </a:rPr>
              <a:t>Shopify announced the acquisition of 6 River Systems, a Massachusetts-based fulfillment solutions company. </a:t>
            </a:r>
            <a:endParaRPr/>
          </a:p>
        </p:txBody>
      </p:sp>
      <p:pic>
        <p:nvPicPr>
          <p:cNvPr id="547" name="Google Shape;547;p81"/>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History Continue...</a:t>
            </a:r>
            <a:endParaRPr/>
          </a:p>
        </p:txBody>
      </p:sp>
      <p:sp>
        <p:nvSpPr>
          <p:cNvPr id="553" name="Google Shape;553;p82"/>
          <p:cNvSpPr txBox="1">
            <a:spLocks noGrp="1"/>
          </p:cNvSpPr>
          <p:nvPr>
            <p:ph type="body" idx="1"/>
          </p:nvPr>
        </p:nvSpPr>
        <p:spPr>
          <a:xfrm>
            <a:off x="311700" y="863550"/>
            <a:ext cx="8520600" cy="41133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u="sng">
                <a:solidFill>
                  <a:srgbClr val="000000"/>
                </a:solidFill>
                <a:latin typeface="Times New Roman"/>
                <a:ea typeface="Times New Roman"/>
                <a:cs typeface="Times New Roman"/>
                <a:sym typeface="Times New Roman"/>
              </a:rPr>
              <a:t>2020</a:t>
            </a:r>
            <a:endParaRPr sz="2100" b="1" u="sng">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000000"/>
                </a:solidFill>
                <a:highlight>
                  <a:srgbClr val="FFFFFF"/>
                </a:highlight>
                <a:latin typeface="Times New Roman"/>
                <a:ea typeface="Times New Roman"/>
                <a:cs typeface="Times New Roman"/>
                <a:sym typeface="Times New Roman"/>
              </a:rPr>
              <a:t>On March 11, 2020, Shopify announced it is going fully remote, over 5000 employees will start </a:t>
            </a:r>
            <a:r>
              <a:rPr lang="en-GB" sz="210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working from home</a:t>
            </a:r>
            <a:r>
              <a:rPr lang="en-GB" sz="2100">
                <a:solidFill>
                  <a:srgbClr val="000000"/>
                </a:solidFill>
                <a:highlight>
                  <a:srgbClr val="FFFFFF"/>
                </a:highlight>
                <a:latin typeface="Times New Roman"/>
                <a:ea typeface="Times New Roman"/>
                <a:cs typeface="Times New Roman"/>
                <a:sym typeface="Times New Roman"/>
              </a:rPr>
              <a:t>, in response to rapid spread of </a:t>
            </a:r>
            <a:r>
              <a:rPr lang="en-GB" sz="2100">
                <a:solidFill>
                  <a:srgbClr val="000000"/>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Coronavirus disease 2019</a:t>
            </a:r>
            <a:r>
              <a:rPr lang="en-GB" sz="2100">
                <a:solidFill>
                  <a:srgbClr val="000000"/>
                </a:solidFill>
                <a:highlight>
                  <a:srgbClr val="FFFFFF"/>
                </a:highlight>
                <a:latin typeface="Times New Roman"/>
                <a:ea typeface="Times New Roman"/>
                <a:cs typeface="Times New Roman"/>
                <a:sym typeface="Times New Roman"/>
              </a:rPr>
              <a:t>.</a:t>
            </a:r>
            <a:endParaRPr sz="2100">
              <a:solidFill>
                <a:srgbClr val="000000"/>
              </a:solidFill>
              <a:highlight>
                <a:srgbClr val="FFFFFF"/>
              </a:highlight>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000000"/>
                </a:solidFill>
                <a:highlight>
                  <a:srgbClr val="FFFFFF"/>
                </a:highlight>
                <a:latin typeface="Times New Roman"/>
                <a:ea typeface="Times New Roman"/>
                <a:cs typeface="Times New Roman"/>
                <a:sym typeface="Times New Roman"/>
              </a:rPr>
              <a:t>Shopify announced the launch in the US of the </a:t>
            </a:r>
            <a:r>
              <a:rPr lang="en-GB" sz="2100">
                <a:solidFill>
                  <a:srgbClr val="000000"/>
                </a:solidFill>
                <a:highlight>
                  <a:srgbClr val="FFFFFF"/>
                </a:highlight>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Shop app</a:t>
            </a:r>
            <a:r>
              <a:rPr lang="en-GB" sz="2100">
                <a:solidFill>
                  <a:srgbClr val="000000"/>
                </a:solidFill>
                <a:highlight>
                  <a:srgbClr val="FFFFFF"/>
                </a:highlight>
                <a:latin typeface="Times New Roman"/>
                <a:ea typeface="Times New Roman"/>
                <a:cs typeface="Times New Roman"/>
                <a:sym typeface="Times New Roman"/>
              </a:rPr>
              <a:t> for </a:t>
            </a:r>
            <a:r>
              <a:rPr lang="en-GB" sz="2100">
                <a:solidFill>
                  <a:srgbClr val="000000"/>
                </a:solidFill>
                <a:highlight>
                  <a:srgbClr val="FFFFFF"/>
                </a:highlight>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Android (operating system)</a:t>
            </a:r>
            <a:r>
              <a:rPr lang="en-GB" sz="2100">
                <a:solidFill>
                  <a:srgbClr val="000000"/>
                </a:solidFill>
                <a:highlight>
                  <a:srgbClr val="FFFFFF"/>
                </a:highlight>
                <a:latin typeface="Times New Roman"/>
                <a:ea typeface="Times New Roman"/>
                <a:cs typeface="Times New Roman"/>
                <a:sym typeface="Times New Roman"/>
              </a:rPr>
              <a:t> and iOS that enables shoppers to browse and purchase products online from stores using Shopify.</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 </a:t>
            </a:r>
            <a:r>
              <a:rPr lang="en-GB" sz="2100">
                <a:solidFill>
                  <a:srgbClr val="000000"/>
                </a:solidFill>
                <a:highlight>
                  <a:srgbClr val="FFFFFF"/>
                </a:highlight>
                <a:latin typeface="Times New Roman"/>
                <a:ea typeface="Times New Roman"/>
                <a:cs typeface="Times New Roman"/>
                <a:sym typeface="Times New Roman"/>
              </a:rPr>
              <a:t>Shopify announced the launch of </a:t>
            </a:r>
            <a:r>
              <a:rPr lang="en-GB" sz="2100">
                <a:solidFill>
                  <a:srgbClr val="000000"/>
                </a:solidFill>
                <a:highlight>
                  <a:srgbClr val="FFFFFF"/>
                </a:highlight>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Shopify Balance</a:t>
            </a:r>
            <a:r>
              <a:rPr lang="en-GB" sz="2100">
                <a:solidFill>
                  <a:srgbClr val="000000"/>
                </a:solidFill>
                <a:highlight>
                  <a:srgbClr val="FFFFFF"/>
                </a:highlight>
                <a:latin typeface="Times New Roman"/>
                <a:ea typeface="Times New Roman"/>
                <a:cs typeface="Times New Roman"/>
                <a:sym typeface="Times New Roman"/>
              </a:rPr>
              <a:t>, a new form of business bank account that allows business owners a new way to manage their finances. The suite of products offered are Shopify Balance Account, Shopify Balance Card, and Rewards. </a:t>
            </a:r>
            <a:endParaRPr sz="2100">
              <a:solidFill>
                <a:srgbClr val="000000"/>
              </a:solidFill>
              <a:latin typeface="Times New Roman"/>
              <a:ea typeface="Times New Roman"/>
              <a:cs typeface="Times New Roman"/>
              <a:sym typeface="Times New Roman"/>
            </a:endParaRPr>
          </a:p>
        </p:txBody>
      </p:sp>
      <p:pic>
        <p:nvPicPr>
          <p:cNvPr id="554" name="Google Shape;554;p82"/>
          <p:cNvPicPr preferRelativeResize="0"/>
          <p:nvPr/>
        </p:nvPicPr>
        <p:blipFill>
          <a:blip r:embed="rId8">
            <a:alphaModFix/>
          </a:blip>
          <a:stretch>
            <a:fillRect/>
          </a:stretch>
        </p:blipFill>
        <p:spPr>
          <a:xfrm>
            <a:off x="6886775" y="0"/>
            <a:ext cx="2257224" cy="534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Main Revenue Streams</a:t>
            </a:r>
            <a:endParaRPr/>
          </a:p>
        </p:txBody>
      </p:sp>
      <p:sp>
        <p:nvSpPr>
          <p:cNvPr id="560" name="Google Shape;560;p83"/>
          <p:cNvSpPr txBox="1">
            <a:spLocks noGrp="1"/>
          </p:cNvSpPr>
          <p:nvPr>
            <p:ph type="body" idx="1"/>
          </p:nvPr>
        </p:nvSpPr>
        <p:spPr>
          <a:xfrm>
            <a:off x="311700" y="1017450"/>
            <a:ext cx="8520600" cy="3416400"/>
          </a:xfrm>
          <a:prstGeom prst="rect">
            <a:avLst/>
          </a:prstGeom>
        </p:spPr>
        <p:txBody>
          <a:bodyPr spcFirstLastPara="1" wrap="square" lIns="91425" tIns="91425" rIns="91425" bIns="91425" anchor="t" anchorCtr="0">
            <a:noAutofit/>
          </a:bodyPr>
          <a:lstStyle/>
          <a:p>
            <a:pPr marL="457200" lvl="0" indent="-361950" algn="l" rtl="0">
              <a:lnSpc>
                <a:spcPct val="90000"/>
              </a:lnSpc>
              <a:spcBef>
                <a:spcPts val="800"/>
              </a:spcBef>
              <a:spcAft>
                <a:spcPts val="0"/>
              </a:spcAft>
              <a:buClr>
                <a:srgbClr val="000000"/>
              </a:buClr>
              <a:buSzPts val="2100"/>
              <a:buFont typeface="Arial"/>
              <a:buAutoNum type="arabicPeriod"/>
            </a:pPr>
            <a:r>
              <a:rPr lang="en-GB" sz="2100" b="1">
                <a:solidFill>
                  <a:srgbClr val="000000"/>
                </a:solidFill>
                <a:latin typeface="Arial"/>
                <a:ea typeface="Arial"/>
                <a:cs typeface="Arial"/>
                <a:sym typeface="Arial"/>
              </a:rPr>
              <a:t>Subscription Solutions</a:t>
            </a:r>
            <a:endParaRPr sz="2100" b="1">
              <a:solidFill>
                <a:srgbClr val="000000"/>
              </a:solidFill>
              <a:latin typeface="Arial"/>
              <a:ea typeface="Arial"/>
              <a:cs typeface="Arial"/>
              <a:sym typeface="Arial"/>
            </a:endParaRPr>
          </a:p>
          <a:p>
            <a:pPr marL="0" lvl="0" indent="0" algn="l" rtl="0">
              <a:lnSpc>
                <a:spcPct val="90000"/>
              </a:lnSpc>
              <a:spcBef>
                <a:spcPts val="400"/>
              </a:spcBef>
              <a:spcAft>
                <a:spcPts val="0"/>
              </a:spcAft>
              <a:buNone/>
            </a:pPr>
            <a:r>
              <a:rPr lang="en-GB">
                <a:solidFill>
                  <a:srgbClr val="000000"/>
                </a:solidFill>
                <a:latin typeface="Courier New"/>
                <a:ea typeface="Courier New"/>
                <a:cs typeface="Courier New"/>
                <a:sym typeface="Courier New"/>
              </a:rPr>
              <a:t>o</a:t>
            </a:r>
            <a:r>
              <a:rPr lang="en-GB">
                <a:solidFill>
                  <a:srgbClr val="000000"/>
                </a:solidFill>
                <a:latin typeface="Arial"/>
                <a:ea typeface="Arial"/>
                <a:cs typeface="Arial"/>
                <a:sym typeface="Arial"/>
              </a:rPr>
              <a:t>A recurring subscription component</a:t>
            </a:r>
            <a:endParaRPr>
              <a:solidFill>
                <a:srgbClr val="000000"/>
              </a:solidFill>
              <a:latin typeface="Arial"/>
              <a:ea typeface="Arial"/>
              <a:cs typeface="Arial"/>
              <a:sym typeface="Arial"/>
            </a:endParaRPr>
          </a:p>
          <a:p>
            <a:pPr marL="0" lvl="0" indent="0" algn="l" rtl="0">
              <a:lnSpc>
                <a:spcPct val="90000"/>
              </a:lnSpc>
              <a:spcBef>
                <a:spcPts val="800"/>
              </a:spcBef>
              <a:spcAft>
                <a:spcPts val="0"/>
              </a:spcAft>
              <a:buNone/>
            </a:pPr>
            <a:endParaRPr sz="2100">
              <a:solidFill>
                <a:srgbClr val="000000"/>
              </a:solidFill>
              <a:latin typeface="Courier New"/>
              <a:ea typeface="Courier New"/>
              <a:cs typeface="Courier New"/>
              <a:sym typeface="Courier New"/>
            </a:endParaRPr>
          </a:p>
          <a:p>
            <a:pPr marL="457200" lvl="0" indent="-361950" algn="l" rtl="0">
              <a:lnSpc>
                <a:spcPct val="90000"/>
              </a:lnSpc>
              <a:spcBef>
                <a:spcPts val="800"/>
              </a:spcBef>
              <a:spcAft>
                <a:spcPts val="0"/>
              </a:spcAft>
              <a:buClr>
                <a:srgbClr val="000000"/>
              </a:buClr>
              <a:buSzPts val="2100"/>
              <a:buFont typeface="Arial"/>
              <a:buAutoNum type="arabicPeriod"/>
            </a:pPr>
            <a:r>
              <a:rPr lang="en-GB" sz="2100" b="1">
                <a:solidFill>
                  <a:srgbClr val="000000"/>
                </a:solidFill>
                <a:latin typeface="Arial"/>
                <a:ea typeface="Arial"/>
                <a:cs typeface="Arial"/>
                <a:sym typeface="Arial"/>
              </a:rPr>
              <a:t>Merchant Solutions</a:t>
            </a:r>
            <a:endParaRPr sz="2100" b="1">
              <a:solidFill>
                <a:srgbClr val="000000"/>
              </a:solidFill>
              <a:latin typeface="Arial"/>
              <a:ea typeface="Arial"/>
              <a:cs typeface="Arial"/>
              <a:sym typeface="Arial"/>
            </a:endParaRPr>
          </a:p>
          <a:p>
            <a:pPr marL="0" lvl="0" indent="0" algn="l" rtl="0">
              <a:lnSpc>
                <a:spcPct val="90000"/>
              </a:lnSpc>
              <a:spcBef>
                <a:spcPts val="400"/>
              </a:spcBef>
              <a:spcAft>
                <a:spcPts val="0"/>
              </a:spcAft>
              <a:buNone/>
            </a:pPr>
            <a:r>
              <a:rPr lang="en-GB">
                <a:solidFill>
                  <a:srgbClr val="000000"/>
                </a:solidFill>
                <a:latin typeface="Courier New"/>
                <a:ea typeface="Courier New"/>
                <a:cs typeface="Courier New"/>
                <a:sym typeface="Courier New"/>
              </a:rPr>
              <a:t>o</a:t>
            </a:r>
            <a:r>
              <a:rPr lang="en-GB">
                <a:solidFill>
                  <a:srgbClr val="000000"/>
                </a:solidFill>
                <a:latin typeface="Arial"/>
                <a:ea typeface="Arial"/>
                <a:cs typeface="Arial"/>
                <a:sym typeface="Arial"/>
              </a:rPr>
              <a:t>A merchant success-based component</a:t>
            </a:r>
            <a:endParaRPr>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561" name="Google Shape;561;p83"/>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4"/>
          <p:cNvSpPr txBox="1">
            <a:spLocks noGrp="1"/>
          </p:cNvSpPr>
          <p:nvPr>
            <p:ph type="title"/>
          </p:nvPr>
        </p:nvSpPr>
        <p:spPr>
          <a:xfrm>
            <a:off x="311700" y="4066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Revenue Streams Continue...</a:t>
            </a:r>
            <a:endParaRPr/>
          </a:p>
        </p:txBody>
      </p:sp>
      <p:sp>
        <p:nvSpPr>
          <p:cNvPr id="567" name="Google Shape;567;p84"/>
          <p:cNvSpPr txBox="1">
            <a:spLocks noGrp="1"/>
          </p:cNvSpPr>
          <p:nvPr>
            <p:ph type="body" idx="1"/>
          </p:nvPr>
        </p:nvSpPr>
        <p:spPr>
          <a:xfrm>
            <a:off x="311700" y="863550"/>
            <a:ext cx="8520600" cy="4066200"/>
          </a:xfrm>
          <a:prstGeom prst="rect">
            <a:avLst/>
          </a:prstGeom>
        </p:spPr>
        <p:txBody>
          <a:bodyPr spcFirstLastPara="1" wrap="square" lIns="91425" tIns="91425" rIns="91425" bIns="91425" anchor="t" anchorCtr="0">
            <a:noAutofit/>
          </a:bodyPr>
          <a:lstStyle/>
          <a:p>
            <a:pPr marL="457200" lvl="0" indent="-361950" algn="l" rtl="0">
              <a:lnSpc>
                <a:spcPct val="90000"/>
              </a:lnSpc>
              <a:spcBef>
                <a:spcPts val="800"/>
              </a:spcBef>
              <a:spcAft>
                <a:spcPts val="0"/>
              </a:spcAft>
              <a:buClr>
                <a:srgbClr val="000000"/>
              </a:buClr>
              <a:buSzPts val="2100"/>
              <a:buFont typeface="Arial"/>
              <a:buAutoNum type="arabicPeriod"/>
            </a:pPr>
            <a:r>
              <a:rPr lang="en-GB" sz="2100" b="1">
                <a:solidFill>
                  <a:srgbClr val="000000"/>
                </a:solidFill>
                <a:latin typeface="Arial"/>
                <a:ea typeface="Arial"/>
                <a:cs typeface="Arial"/>
                <a:sym typeface="Arial"/>
              </a:rPr>
              <a:t>Subscription Solutions</a:t>
            </a:r>
            <a:endParaRPr sz="2100" b="1">
              <a:solidFill>
                <a:srgbClr val="000000"/>
              </a:solidFill>
              <a:latin typeface="Arial"/>
              <a:ea typeface="Arial"/>
              <a:cs typeface="Arial"/>
              <a:sym typeface="Arial"/>
            </a:endParaRPr>
          </a:p>
          <a:p>
            <a:pPr marL="0" lvl="0" indent="0" algn="l" rtl="0">
              <a:lnSpc>
                <a:spcPct val="90000"/>
              </a:lnSpc>
              <a:spcBef>
                <a:spcPts val="800"/>
              </a:spcBef>
              <a:spcAft>
                <a:spcPts val="0"/>
              </a:spcAft>
              <a:buNone/>
            </a:pPr>
            <a:r>
              <a:rPr lang="en-GB" sz="1900">
                <a:solidFill>
                  <a:srgbClr val="000000"/>
                </a:solidFill>
                <a:latin typeface="Arial"/>
                <a:ea typeface="Arial"/>
                <a:cs typeface="Arial"/>
                <a:sym typeface="Arial"/>
              </a:rPr>
              <a:t>•</a:t>
            </a:r>
            <a:r>
              <a:rPr lang="en-GB" sz="1900">
                <a:solidFill>
                  <a:srgbClr val="000000"/>
                </a:solidFill>
                <a:latin typeface="Times New Roman"/>
                <a:ea typeface="Times New Roman"/>
                <a:cs typeface="Times New Roman"/>
                <a:sym typeface="Times New Roman"/>
              </a:rPr>
              <a:t>Principally through the sale of subscriptions to the platform</a:t>
            </a:r>
            <a:endParaRPr sz="19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•Offer different plans for different prices (USD)</a:t>
            </a:r>
            <a:endParaRPr sz="1900">
              <a:solidFill>
                <a:srgbClr val="000000"/>
              </a:solidFill>
              <a:latin typeface="Times New Roman"/>
              <a:ea typeface="Times New Roman"/>
              <a:cs typeface="Times New Roman"/>
              <a:sym typeface="Times New Roman"/>
            </a:endParaRPr>
          </a:p>
          <a:p>
            <a:pPr marL="0" lvl="0" indent="0" algn="l" rtl="0">
              <a:lnSpc>
                <a:spcPct val="90000"/>
              </a:lnSpc>
              <a:spcBef>
                <a:spcPts val="400"/>
              </a:spcBef>
              <a:spcAft>
                <a:spcPts val="0"/>
              </a:spcAft>
              <a:buNone/>
            </a:pPr>
            <a:r>
              <a:rPr lang="en-GB" sz="1700">
                <a:solidFill>
                  <a:srgbClr val="000000"/>
                </a:solidFill>
                <a:latin typeface="Times New Roman"/>
                <a:ea typeface="Times New Roman"/>
                <a:cs typeface="Times New Roman"/>
                <a:sym typeface="Times New Roman"/>
              </a:rPr>
              <a:t>  Basic Shopify - $29/month</a:t>
            </a:r>
            <a:endParaRPr sz="1700">
              <a:solidFill>
                <a:srgbClr val="000000"/>
              </a:solidFill>
              <a:latin typeface="Times New Roman"/>
              <a:ea typeface="Times New Roman"/>
              <a:cs typeface="Times New Roman"/>
              <a:sym typeface="Times New Roman"/>
            </a:endParaRPr>
          </a:p>
          <a:p>
            <a:pPr marL="0" lvl="0" indent="0" algn="l" rtl="0">
              <a:lnSpc>
                <a:spcPct val="90000"/>
              </a:lnSpc>
              <a:spcBef>
                <a:spcPts val="400"/>
              </a:spcBef>
              <a:spcAft>
                <a:spcPts val="0"/>
              </a:spcAft>
              <a:buNone/>
            </a:pPr>
            <a:r>
              <a:rPr lang="en-GB" sz="1700">
                <a:solidFill>
                  <a:srgbClr val="000000"/>
                </a:solidFill>
                <a:latin typeface="Times New Roman"/>
                <a:ea typeface="Times New Roman"/>
                <a:cs typeface="Times New Roman"/>
                <a:sym typeface="Times New Roman"/>
              </a:rPr>
              <a:t>  Shopify -  $79/month</a:t>
            </a:r>
            <a:endParaRPr sz="1700">
              <a:solidFill>
                <a:srgbClr val="000000"/>
              </a:solidFill>
              <a:latin typeface="Times New Roman"/>
              <a:ea typeface="Times New Roman"/>
              <a:cs typeface="Times New Roman"/>
              <a:sym typeface="Times New Roman"/>
            </a:endParaRPr>
          </a:p>
          <a:p>
            <a:pPr marL="0" lvl="0" indent="0" algn="l" rtl="0">
              <a:lnSpc>
                <a:spcPct val="90000"/>
              </a:lnSpc>
              <a:spcBef>
                <a:spcPts val="400"/>
              </a:spcBef>
              <a:spcAft>
                <a:spcPts val="0"/>
              </a:spcAft>
              <a:buNone/>
            </a:pPr>
            <a:r>
              <a:rPr lang="en-GB" sz="1700">
                <a:solidFill>
                  <a:srgbClr val="000000"/>
                </a:solidFill>
                <a:latin typeface="Times New Roman"/>
                <a:ea typeface="Times New Roman"/>
                <a:cs typeface="Times New Roman"/>
                <a:sym typeface="Times New Roman"/>
              </a:rPr>
              <a:t>  Advanced Shopify - $299/month</a:t>
            </a:r>
            <a:endParaRPr sz="1700">
              <a:solidFill>
                <a:srgbClr val="000000"/>
              </a:solidFill>
              <a:latin typeface="Times New Roman"/>
              <a:ea typeface="Times New Roman"/>
              <a:cs typeface="Times New Roman"/>
              <a:sym typeface="Times New Roman"/>
            </a:endParaRPr>
          </a:p>
          <a:p>
            <a:pPr marL="0" lvl="0" indent="0" algn="l" rtl="0">
              <a:lnSpc>
                <a:spcPct val="90000"/>
              </a:lnSpc>
              <a:spcBef>
                <a:spcPts val="400"/>
              </a:spcBef>
              <a:spcAft>
                <a:spcPts val="0"/>
              </a:spcAft>
              <a:buNone/>
            </a:pPr>
            <a:r>
              <a:rPr lang="en-GB" sz="1700">
                <a:solidFill>
                  <a:srgbClr val="000000"/>
                </a:solidFill>
                <a:latin typeface="Times New Roman"/>
                <a:ea typeface="Times New Roman"/>
                <a:cs typeface="Times New Roman"/>
                <a:sym typeface="Times New Roman"/>
              </a:rPr>
              <a:t>  Shopify Plus (High Volume Businesses) - $2000/month</a:t>
            </a:r>
            <a:endParaRPr sz="17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•Subscription terms automatically renew and subscription fee are non-refundable</a:t>
            </a:r>
            <a:endParaRPr sz="19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1900">
                <a:solidFill>
                  <a:srgbClr val="000000"/>
                </a:solidFill>
                <a:latin typeface="Times New Roman"/>
                <a:ea typeface="Times New Roman"/>
                <a:cs typeface="Times New Roman"/>
                <a:sym typeface="Times New Roman"/>
              </a:rPr>
              <a:t>•Additional subscription solutions revenue from the sale of themes and apps, the registration of domain names, and the collection of variable platform fees</a:t>
            </a:r>
            <a:endParaRPr sz="1900">
              <a:solidFill>
                <a:srgbClr val="000000"/>
              </a:solidFill>
              <a:latin typeface="Times New Roman"/>
              <a:ea typeface="Times New Roman"/>
              <a:cs typeface="Times New Roman"/>
              <a:sym typeface="Times New Roman"/>
            </a:endParaRPr>
          </a:p>
          <a:p>
            <a:pPr marL="457200" lvl="0" indent="0" algn="l" rtl="0">
              <a:lnSpc>
                <a:spcPct val="90000"/>
              </a:lnSpc>
              <a:spcBef>
                <a:spcPts val="800"/>
              </a:spcBef>
              <a:spcAft>
                <a:spcPts val="0"/>
              </a:spcAft>
              <a:buNone/>
            </a:pPr>
            <a:endParaRPr sz="2100" b="1">
              <a:solidFill>
                <a:srgbClr val="000000"/>
              </a:solidFill>
              <a:latin typeface="Arial"/>
              <a:ea typeface="Arial"/>
              <a:cs typeface="Arial"/>
              <a:sym typeface="Arial"/>
            </a:endParaRPr>
          </a:p>
        </p:txBody>
      </p:sp>
      <p:pic>
        <p:nvPicPr>
          <p:cNvPr id="568" name="Google Shape;568;p84"/>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Revenue Streams Continue...</a:t>
            </a:r>
            <a:endParaRPr/>
          </a:p>
        </p:txBody>
      </p:sp>
      <p:sp>
        <p:nvSpPr>
          <p:cNvPr id="574" name="Google Shape;574;p85"/>
          <p:cNvSpPr txBox="1">
            <a:spLocks noGrp="1"/>
          </p:cNvSpPr>
          <p:nvPr>
            <p:ph type="body" idx="1"/>
          </p:nvPr>
        </p:nvSpPr>
        <p:spPr>
          <a:xfrm>
            <a:off x="311700" y="1017450"/>
            <a:ext cx="8520600" cy="37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GB" sz="2100" b="1">
                <a:solidFill>
                  <a:srgbClr val="000000"/>
                </a:solidFill>
                <a:latin typeface="Arial"/>
                <a:ea typeface="Arial"/>
                <a:cs typeface="Arial"/>
                <a:sym typeface="Arial"/>
              </a:rPr>
              <a:t>2.  Merchant Solutions</a:t>
            </a:r>
            <a:endParaRPr sz="2100" b="1">
              <a:solidFill>
                <a:srgbClr val="000000"/>
              </a:solidFill>
              <a:latin typeface="Arial"/>
              <a:ea typeface="Arial"/>
              <a:cs typeface="Arial"/>
              <a:sym typeface="Arial"/>
            </a:endParaRPr>
          </a:p>
          <a:p>
            <a:pPr marL="0" lvl="0" indent="0" algn="l" rtl="0">
              <a:lnSpc>
                <a:spcPct val="90000"/>
              </a:lnSpc>
              <a:spcBef>
                <a:spcPts val="800"/>
              </a:spcBef>
              <a:spcAft>
                <a:spcPts val="0"/>
              </a:spcAft>
              <a:buNone/>
            </a:pPr>
            <a:r>
              <a:rPr lang="en-GB" sz="2100">
                <a:solidFill>
                  <a:srgbClr val="000000"/>
                </a:solidFill>
                <a:latin typeface="Arial"/>
                <a:ea typeface="Arial"/>
                <a:cs typeface="Arial"/>
                <a:sym typeface="Arial"/>
              </a:rPr>
              <a:t>Providing additional services to merchants to increase their use of the platform</a:t>
            </a:r>
            <a:endParaRPr sz="2100">
              <a:solidFill>
                <a:srgbClr val="000000"/>
              </a:solidFill>
              <a:latin typeface="Arial"/>
              <a:ea typeface="Arial"/>
              <a:cs typeface="Arial"/>
              <a:sym typeface="Arial"/>
            </a:endParaRPr>
          </a:p>
          <a:p>
            <a:pPr marL="0" lvl="0" indent="0" algn="l" rtl="0">
              <a:lnSpc>
                <a:spcPct val="90000"/>
              </a:lnSpc>
              <a:spcBef>
                <a:spcPts val="800"/>
              </a:spcBef>
              <a:spcAft>
                <a:spcPts val="0"/>
              </a:spcAft>
              <a:buNone/>
            </a:pPr>
            <a:r>
              <a:rPr lang="en-GB" sz="2100">
                <a:solidFill>
                  <a:srgbClr val="000000"/>
                </a:solidFill>
                <a:latin typeface="Arial"/>
                <a:ea typeface="Arial"/>
                <a:cs typeface="Arial"/>
                <a:sym typeface="Arial"/>
              </a:rPr>
              <a:t>     •Majority of revenue is from fees earned from merchants based on    their customer orders processed through Shopify Payments</a:t>
            </a:r>
            <a:endParaRPr sz="2100">
              <a:solidFill>
                <a:srgbClr val="000000"/>
              </a:solidFill>
              <a:latin typeface="Arial"/>
              <a:ea typeface="Arial"/>
              <a:cs typeface="Arial"/>
              <a:sym typeface="Arial"/>
            </a:endParaRPr>
          </a:p>
          <a:p>
            <a:pPr marL="0" lvl="0" indent="0" algn="l" rtl="0">
              <a:lnSpc>
                <a:spcPct val="90000"/>
              </a:lnSpc>
              <a:spcBef>
                <a:spcPts val="800"/>
              </a:spcBef>
              <a:spcAft>
                <a:spcPts val="0"/>
              </a:spcAft>
              <a:buNone/>
            </a:pPr>
            <a:r>
              <a:rPr lang="en-GB" sz="2100">
                <a:solidFill>
                  <a:srgbClr val="000000"/>
                </a:solidFill>
                <a:latin typeface="Arial"/>
                <a:ea typeface="Arial"/>
                <a:cs typeface="Arial"/>
                <a:sym typeface="Arial"/>
              </a:rPr>
              <a:t>     •Generates revenue which relating to Shopify Shipping, Shopify Capital, other transaction services and referral fees, as well as from the sale of Point-of-Sale (POS) hardware</a:t>
            </a:r>
            <a:endParaRPr sz="2100">
              <a:solidFill>
                <a:srgbClr val="000000"/>
              </a:solidFill>
              <a:latin typeface="Arial"/>
              <a:ea typeface="Arial"/>
              <a:cs typeface="Arial"/>
              <a:sym typeface="Arial"/>
            </a:endParaRPr>
          </a:p>
          <a:p>
            <a:pPr marL="0" lvl="0" indent="0" algn="l" rtl="0">
              <a:lnSpc>
                <a:spcPct val="90000"/>
              </a:lnSpc>
              <a:spcBef>
                <a:spcPts val="800"/>
              </a:spcBef>
              <a:spcAft>
                <a:spcPts val="0"/>
              </a:spcAft>
              <a:buNone/>
            </a:pPr>
            <a:endParaRPr sz="2100" b="1">
              <a:solidFill>
                <a:srgbClr val="000000"/>
              </a:solidFill>
              <a:latin typeface="Arial"/>
              <a:ea typeface="Arial"/>
              <a:cs typeface="Arial"/>
              <a:sym typeface="Arial"/>
            </a:endParaRPr>
          </a:p>
        </p:txBody>
      </p:sp>
      <p:pic>
        <p:nvPicPr>
          <p:cNvPr id="575" name="Google Shape;575;p85"/>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6"/>
          <p:cNvSpPr txBox="1">
            <a:spLocks noGrp="1"/>
          </p:cNvSpPr>
          <p:nvPr>
            <p:ph type="title"/>
          </p:nvPr>
        </p:nvSpPr>
        <p:spPr>
          <a:xfrm>
            <a:off x="311700" y="3608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 </a:t>
            </a:r>
            <a:endParaRPr/>
          </a:p>
        </p:txBody>
      </p:sp>
      <p:sp>
        <p:nvSpPr>
          <p:cNvPr id="581" name="Google Shape;581;p86"/>
          <p:cNvSpPr txBox="1">
            <a:spLocks noGrp="1"/>
          </p:cNvSpPr>
          <p:nvPr>
            <p:ph type="body" idx="1"/>
          </p:nvPr>
        </p:nvSpPr>
        <p:spPr>
          <a:xfrm>
            <a:off x="311700" y="1106325"/>
            <a:ext cx="8520600" cy="122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600">
                <a:solidFill>
                  <a:srgbClr val="000000"/>
                </a:solidFill>
                <a:highlight>
                  <a:srgbClr val="FFFFFF"/>
                </a:highlight>
                <a:latin typeface="Times New Roman"/>
                <a:ea typeface="Times New Roman"/>
                <a:cs typeface="Times New Roman"/>
                <a:sym typeface="Times New Roman"/>
              </a:rPr>
              <a:t>An acquisition is when one company purchases most or all of another company's shares to gain control of that company. Purchasing more than 50% of a </a:t>
            </a:r>
            <a:r>
              <a:rPr lang="en-GB" sz="160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target firm's</a:t>
            </a:r>
            <a:r>
              <a:rPr lang="en-GB" sz="1600">
                <a:solidFill>
                  <a:srgbClr val="000000"/>
                </a:solidFill>
                <a:highlight>
                  <a:srgbClr val="FFFFFF"/>
                </a:highlight>
                <a:latin typeface="Times New Roman"/>
                <a:ea typeface="Times New Roman"/>
                <a:cs typeface="Times New Roman"/>
                <a:sym typeface="Times New Roman"/>
              </a:rPr>
              <a:t> stock and other assets allows the acquirer to make decisions about the newly acquired assets without the approval of the company’s shareholders.</a:t>
            </a:r>
            <a:endParaRPr sz="1600">
              <a:solidFill>
                <a:srgbClr val="000000"/>
              </a:solidFill>
              <a:latin typeface="Times New Roman"/>
              <a:ea typeface="Times New Roman"/>
              <a:cs typeface="Times New Roman"/>
              <a:sym typeface="Times New Roman"/>
            </a:endParaRPr>
          </a:p>
        </p:txBody>
      </p:sp>
      <p:pic>
        <p:nvPicPr>
          <p:cNvPr id="582" name="Google Shape;582;p86"/>
          <p:cNvPicPr preferRelativeResize="0"/>
          <p:nvPr/>
        </p:nvPicPr>
        <p:blipFill>
          <a:blip r:embed="rId4">
            <a:alphaModFix/>
          </a:blip>
          <a:stretch>
            <a:fillRect/>
          </a:stretch>
        </p:blipFill>
        <p:spPr>
          <a:xfrm>
            <a:off x="493075" y="2466750"/>
            <a:ext cx="1390650" cy="400507"/>
          </a:xfrm>
          <a:prstGeom prst="rect">
            <a:avLst/>
          </a:prstGeom>
          <a:noFill/>
          <a:ln>
            <a:noFill/>
          </a:ln>
        </p:spPr>
      </p:pic>
      <p:pic>
        <p:nvPicPr>
          <p:cNvPr id="583" name="Google Shape;583;p86"/>
          <p:cNvPicPr preferRelativeResize="0"/>
          <p:nvPr/>
        </p:nvPicPr>
        <p:blipFill>
          <a:blip r:embed="rId5">
            <a:alphaModFix/>
          </a:blip>
          <a:stretch>
            <a:fillRect/>
          </a:stretch>
        </p:blipFill>
        <p:spPr>
          <a:xfrm>
            <a:off x="493075" y="3178337"/>
            <a:ext cx="1076325" cy="471648"/>
          </a:xfrm>
          <a:prstGeom prst="rect">
            <a:avLst/>
          </a:prstGeom>
          <a:noFill/>
          <a:ln>
            <a:noFill/>
          </a:ln>
        </p:spPr>
      </p:pic>
      <p:pic>
        <p:nvPicPr>
          <p:cNvPr id="584" name="Google Shape;584;p86"/>
          <p:cNvPicPr preferRelativeResize="0"/>
          <p:nvPr/>
        </p:nvPicPr>
        <p:blipFill>
          <a:blip r:embed="rId6">
            <a:alphaModFix/>
          </a:blip>
          <a:stretch>
            <a:fillRect/>
          </a:stretch>
        </p:blipFill>
        <p:spPr>
          <a:xfrm>
            <a:off x="493075" y="3874725"/>
            <a:ext cx="1323975" cy="474424"/>
          </a:xfrm>
          <a:prstGeom prst="rect">
            <a:avLst/>
          </a:prstGeom>
          <a:noFill/>
          <a:ln>
            <a:noFill/>
          </a:ln>
        </p:spPr>
      </p:pic>
      <p:pic>
        <p:nvPicPr>
          <p:cNvPr id="585" name="Google Shape;585;p86"/>
          <p:cNvPicPr preferRelativeResize="0"/>
          <p:nvPr/>
        </p:nvPicPr>
        <p:blipFill>
          <a:blip r:embed="rId7">
            <a:alphaModFix/>
          </a:blip>
          <a:stretch>
            <a:fillRect/>
          </a:stretch>
        </p:blipFill>
        <p:spPr>
          <a:xfrm>
            <a:off x="2136475" y="2453013"/>
            <a:ext cx="2173663" cy="427975"/>
          </a:xfrm>
          <a:prstGeom prst="rect">
            <a:avLst/>
          </a:prstGeom>
          <a:noFill/>
          <a:ln>
            <a:noFill/>
          </a:ln>
        </p:spPr>
      </p:pic>
      <p:pic>
        <p:nvPicPr>
          <p:cNvPr id="586" name="Google Shape;586;p86"/>
          <p:cNvPicPr preferRelativeResize="0"/>
          <p:nvPr/>
        </p:nvPicPr>
        <p:blipFill>
          <a:blip r:embed="rId8">
            <a:alphaModFix/>
          </a:blip>
          <a:stretch>
            <a:fillRect/>
          </a:stretch>
        </p:blipFill>
        <p:spPr>
          <a:xfrm>
            <a:off x="2247001" y="3095650"/>
            <a:ext cx="1952625" cy="427970"/>
          </a:xfrm>
          <a:prstGeom prst="rect">
            <a:avLst/>
          </a:prstGeom>
          <a:noFill/>
          <a:ln>
            <a:noFill/>
          </a:ln>
        </p:spPr>
      </p:pic>
      <p:pic>
        <p:nvPicPr>
          <p:cNvPr id="587" name="Google Shape;587;p86"/>
          <p:cNvPicPr preferRelativeResize="0"/>
          <p:nvPr/>
        </p:nvPicPr>
        <p:blipFill>
          <a:blip r:embed="rId9">
            <a:alphaModFix/>
          </a:blip>
          <a:stretch>
            <a:fillRect/>
          </a:stretch>
        </p:blipFill>
        <p:spPr>
          <a:xfrm>
            <a:off x="2246988" y="3738275"/>
            <a:ext cx="1323975" cy="447675"/>
          </a:xfrm>
          <a:prstGeom prst="rect">
            <a:avLst/>
          </a:prstGeom>
          <a:noFill/>
          <a:ln>
            <a:noFill/>
          </a:ln>
        </p:spPr>
      </p:pic>
      <p:pic>
        <p:nvPicPr>
          <p:cNvPr id="588" name="Google Shape;588;p86"/>
          <p:cNvPicPr preferRelativeResize="0"/>
          <p:nvPr/>
        </p:nvPicPr>
        <p:blipFill>
          <a:blip r:embed="rId10">
            <a:alphaModFix/>
          </a:blip>
          <a:stretch>
            <a:fillRect/>
          </a:stretch>
        </p:blipFill>
        <p:spPr>
          <a:xfrm>
            <a:off x="4419375" y="2476451"/>
            <a:ext cx="2173675" cy="371115"/>
          </a:xfrm>
          <a:prstGeom prst="rect">
            <a:avLst/>
          </a:prstGeom>
          <a:noFill/>
          <a:ln>
            <a:noFill/>
          </a:ln>
        </p:spPr>
      </p:pic>
      <p:pic>
        <p:nvPicPr>
          <p:cNvPr id="589" name="Google Shape;589;p86"/>
          <p:cNvPicPr preferRelativeResize="0"/>
          <p:nvPr/>
        </p:nvPicPr>
        <p:blipFill>
          <a:blip r:embed="rId11">
            <a:alphaModFix/>
          </a:blip>
          <a:stretch>
            <a:fillRect/>
          </a:stretch>
        </p:blipFill>
        <p:spPr>
          <a:xfrm>
            <a:off x="4572000" y="3145342"/>
            <a:ext cx="1390650" cy="443039"/>
          </a:xfrm>
          <a:prstGeom prst="rect">
            <a:avLst/>
          </a:prstGeom>
          <a:noFill/>
          <a:ln>
            <a:noFill/>
          </a:ln>
        </p:spPr>
      </p:pic>
      <p:pic>
        <p:nvPicPr>
          <p:cNvPr id="590" name="Google Shape;590;p86"/>
          <p:cNvPicPr preferRelativeResize="0"/>
          <p:nvPr/>
        </p:nvPicPr>
        <p:blipFill>
          <a:blip r:embed="rId12">
            <a:alphaModFix/>
          </a:blip>
          <a:stretch>
            <a:fillRect/>
          </a:stretch>
        </p:blipFill>
        <p:spPr>
          <a:xfrm>
            <a:off x="6806126" y="2241227"/>
            <a:ext cx="1492706" cy="911650"/>
          </a:xfrm>
          <a:prstGeom prst="rect">
            <a:avLst/>
          </a:prstGeom>
          <a:noFill/>
          <a:ln>
            <a:noFill/>
          </a:ln>
        </p:spPr>
      </p:pic>
      <p:pic>
        <p:nvPicPr>
          <p:cNvPr id="591" name="Google Shape;591;p86"/>
          <p:cNvPicPr preferRelativeResize="0"/>
          <p:nvPr/>
        </p:nvPicPr>
        <p:blipFill>
          <a:blip r:embed="rId13">
            <a:alphaModFix/>
          </a:blip>
          <a:stretch>
            <a:fillRect/>
          </a:stretch>
        </p:blipFill>
        <p:spPr>
          <a:xfrm>
            <a:off x="6890750" y="3200175"/>
            <a:ext cx="1247241" cy="427975"/>
          </a:xfrm>
          <a:prstGeom prst="rect">
            <a:avLst/>
          </a:prstGeom>
          <a:noFill/>
          <a:ln>
            <a:noFill/>
          </a:ln>
        </p:spPr>
      </p:pic>
      <p:pic>
        <p:nvPicPr>
          <p:cNvPr id="592" name="Google Shape;592;p86"/>
          <p:cNvPicPr preferRelativeResize="0"/>
          <p:nvPr/>
        </p:nvPicPr>
        <p:blipFill>
          <a:blip r:embed="rId14">
            <a:alphaModFix/>
          </a:blip>
          <a:stretch>
            <a:fillRect/>
          </a:stretch>
        </p:blipFill>
        <p:spPr>
          <a:xfrm>
            <a:off x="6886775" y="0"/>
            <a:ext cx="2257224" cy="534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 Continue...</a:t>
            </a:r>
            <a:endParaRPr/>
          </a:p>
        </p:txBody>
      </p:sp>
      <p:sp>
        <p:nvSpPr>
          <p:cNvPr id="598" name="Google Shape;598;p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b="1">
                <a:solidFill>
                  <a:srgbClr val="000000"/>
                </a:solidFill>
                <a:latin typeface="Times New Roman"/>
                <a:ea typeface="Times New Roman"/>
                <a:cs typeface="Times New Roman"/>
                <a:sym typeface="Times New Roman"/>
              </a:rPr>
              <a:t>6 River Systems</a:t>
            </a:r>
            <a:endParaRPr sz="2600" b="1">
              <a:solidFill>
                <a:srgbClr val="000000"/>
              </a:solidFill>
              <a:latin typeface="Times New Roman"/>
              <a:ea typeface="Times New Roman"/>
              <a:cs typeface="Times New Roman"/>
              <a:sym typeface="Times New Roman"/>
            </a:endParaRPr>
          </a:p>
          <a:p>
            <a:pPr marL="0" lvl="0" indent="0" algn="l" rtl="0">
              <a:lnSpc>
                <a:spcPct val="90000"/>
              </a:lnSpc>
              <a:spcBef>
                <a:spcPts val="1600"/>
              </a:spcBef>
              <a:spcAft>
                <a:spcPts val="0"/>
              </a:spcAft>
              <a:buNone/>
            </a:pPr>
            <a:r>
              <a:rPr lang="en-GB" sz="2100">
                <a:solidFill>
                  <a:srgbClr val="000000"/>
                </a:solidFill>
                <a:latin typeface="Arial"/>
                <a:ea typeface="Arial"/>
                <a:cs typeface="Arial"/>
                <a:sym typeface="Arial"/>
              </a:rPr>
              <a:t>•</a:t>
            </a:r>
            <a:r>
              <a:rPr lang="en-GB" sz="2100">
                <a:solidFill>
                  <a:srgbClr val="000000"/>
                </a:solidFill>
                <a:latin typeface="Times New Roman"/>
                <a:ea typeface="Times New Roman"/>
                <a:cs typeface="Times New Roman"/>
                <a:sym typeface="Times New Roman"/>
              </a:rPr>
              <a:t>Shopify completes acquisition of 6 River Systems in October 2019.</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•6 River Systems is flexible and scalable warehouse automation powered by collaborative robots and artificial intelligence. The solution engages associates, keeps them on task and boosts productivity by 2-3x.</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•Tobi Lütke, CEO of Shopify, said “With 6 River Systems, we will bring technology and operational efficiencies to companies of all sizes around the world.”</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sz="2600" b="1">
              <a:solidFill>
                <a:srgbClr val="000000"/>
              </a:solidFill>
              <a:latin typeface="Times New Roman"/>
              <a:ea typeface="Times New Roman"/>
              <a:cs typeface="Times New Roman"/>
              <a:sym typeface="Times New Roman"/>
            </a:endParaRPr>
          </a:p>
        </p:txBody>
      </p:sp>
      <p:pic>
        <p:nvPicPr>
          <p:cNvPr id="599" name="Google Shape;599;p87"/>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Acquisitions Continue...</a:t>
            </a:r>
            <a:endParaRPr/>
          </a:p>
        </p:txBody>
      </p:sp>
      <p:sp>
        <p:nvSpPr>
          <p:cNvPr id="605" name="Google Shape;605;p88"/>
          <p:cNvSpPr txBox="1">
            <a:spLocks noGrp="1"/>
          </p:cNvSpPr>
          <p:nvPr>
            <p:ph type="body" idx="1"/>
          </p:nvPr>
        </p:nvSpPr>
        <p:spPr>
          <a:xfrm>
            <a:off x="311700" y="1152475"/>
            <a:ext cx="8520600" cy="348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b="1">
                <a:solidFill>
                  <a:srgbClr val="000000"/>
                </a:solidFill>
                <a:latin typeface="Times New Roman"/>
                <a:ea typeface="Times New Roman"/>
                <a:cs typeface="Times New Roman"/>
                <a:sym typeface="Times New Roman"/>
              </a:rPr>
              <a:t>Solutions Alveo Inc.</a:t>
            </a:r>
            <a:endParaRPr sz="2600" b="1">
              <a:solidFill>
                <a:srgbClr val="000000"/>
              </a:solidFill>
              <a:latin typeface="Times New Roman"/>
              <a:ea typeface="Times New Roman"/>
              <a:cs typeface="Times New Roman"/>
              <a:sym typeface="Times New Roman"/>
            </a:endParaRPr>
          </a:p>
          <a:p>
            <a:pPr marL="0" lvl="0" indent="0" algn="l" rtl="0">
              <a:lnSpc>
                <a:spcPct val="90000"/>
              </a:lnSpc>
              <a:spcBef>
                <a:spcPts val="1600"/>
              </a:spcBef>
              <a:spcAft>
                <a:spcPts val="0"/>
              </a:spcAft>
              <a:buNone/>
            </a:pPr>
            <a:r>
              <a:rPr lang="en-GB" sz="2100">
                <a:solidFill>
                  <a:srgbClr val="000000"/>
                </a:solidFill>
                <a:latin typeface="Times New Roman"/>
                <a:ea typeface="Times New Roman"/>
                <a:cs typeface="Times New Roman"/>
                <a:sym typeface="Times New Roman"/>
              </a:rPr>
              <a:t>•Shopify completed the acquisition of Solutions Alveo Inc. on June 22, 2018, accounted for as a business combination.</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•Solutions Alveo Inc. provides a platform for commerce return solution, and it was founded in 2016 in Montreal.</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•The operations of Solutions Alveo Inc. have been consolidated into Shopify.</a:t>
            </a:r>
            <a:endParaRPr sz="2600" b="1">
              <a:solidFill>
                <a:srgbClr val="000000"/>
              </a:solidFill>
              <a:latin typeface="Times New Roman"/>
              <a:ea typeface="Times New Roman"/>
              <a:cs typeface="Times New Roman"/>
              <a:sym typeface="Times New Roman"/>
            </a:endParaRPr>
          </a:p>
        </p:txBody>
      </p:sp>
      <p:pic>
        <p:nvPicPr>
          <p:cNvPr id="606" name="Google Shape;606;p88"/>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5"/>
          <p:cNvPicPr preferRelativeResize="0"/>
          <p:nvPr/>
        </p:nvPicPr>
        <p:blipFill>
          <a:blip r:embed="rId3">
            <a:alphaModFix/>
          </a:blip>
          <a:stretch>
            <a:fillRect/>
          </a:stretch>
        </p:blipFill>
        <p:spPr>
          <a:xfrm>
            <a:off x="0" y="0"/>
            <a:ext cx="9143999" cy="5039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New Partnerships</a:t>
            </a:r>
            <a:endParaRPr/>
          </a:p>
        </p:txBody>
      </p:sp>
      <p:pic>
        <p:nvPicPr>
          <p:cNvPr id="612" name="Google Shape;612;p89"/>
          <p:cNvPicPr preferRelativeResize="0"/>
          <p:nvPr/>
        </p:nvPicPr>
        <p:blipFill>
          <a:blip r:embed="rId3">
            <a:alphaModFix/>
          </a:blip>
          <a:stretch>
            <a:fillRect/>
          </a:stretch>
        </p:blipFill>
        <p:spPr>
          <a:xfrm>
            <a:off x="152400" y="1169850"/>
            <a:ext cx="8555037" cy="3821250"/>
          </a:xfrm>
          <a:prstGeom prst="rect">
            <a:avLst/>
          </a:prstGeom>
          <a:noFill/>
          <a:ln>
            <a:noFill/>
          </a:ln>
        </p:spPr>
      </p:pic>
      <p:pic>
        <p:nvPicPr>
          <p:cNvPr id="613" name="Google Shape;613;p89"/>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New Partnerships Continue...</a:t>
            </a:r>
            <a:endParaRPr/>
          </a:p>
        </p:txBody>
      </p:sp>
      <p:sp>
        <p:nvSpPr>
          <p:cNvPr id="619" name="Google Shape;619;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b="1">
                <a:solidFill>
                  <a:srgbClr val="000000"/>
                </a:solidFill>
                <a:latin typeface="Times New Roman"/>
                <a:ea typeface="Times New Roman"/>
                <a:cs typeface="Times New Roman"/>
                <a:sym typeface="Times New Roman"/>
              </a:rPr>
              <a:t>Walmart Partnership 2020</a:t>
            </a:r>
            <a:endParaRPr sz="2600" b="1">
              <a:solidFill>
                <a:srgbClr val="000000"/>
              </a:solidFill>
              <a:latin typeface="Times New Roman"/>
              <a:ea typeface="Times New Roman"/>
              <a:cs typeface="Times New Roman"/>
              <a:sym typeface="Times New Roman"/>
            </a:endParaRPr>
          </a:p>
          <a:p>
            <a:pPr marL="0" lvl="0" indent="0" algn="l" rtl="0">
              <a:lnSpc>
                <a:spcPct val="90000"/>
              </a:lnSpc>
              <a:spcBef>
                <a:spcPts val="1600"/>
              </a:spcBef>
              <a:spcAft>
                <a:spcPts val="0"/>
              </a:spcAft>
              <a:buNone/>
            </a:pPr>
            <a:r>
              <a:rPr lang="en-GB" sz="2100">
                <a:solidFill>
                  <a:srgbClr val="000000"/>
                </a:solidFill>
                <a:latin typeface="Arial"/>
                <a:ea typeface="Arial"/>
                <a:cs typeface="Arial"/>
                <a:sym typeface="Arial"/>
              </a:rPr>
              <a:t>•Goal: Bring small businesses from Shopify to Walmart’s Marketplace</a:t>
            </a:r>
            <a:endParaRPr sz="2100">
              <a:solidFill>
                <a:srgbClr val="000000"/>
              </a:solidFill>
              <a:latin typeface="Arial"/>
              <a:ea typeface="Arial"/>
              <a:cs typeface="Arial"/>
              <a:sym typeface="Arial"/>
            </a:endParaRPr>
          </a:p>
          <a:p>
            <a:pPr marL="0" lvl="0" indent="0" algn="l" rtl="0">
              <a:lnSpc>
                <a:spcPct val="90000"/>
              </a:lnSpc>
              <a:spcBef>
                <a:spcPts val="800"/>
              </a:spcBef>
              <a:spcAft>
                <a:spcPts val="0"/>
              </a:spcAft>
              <a:buNone/>
            </a:pPr>
            <a:r>
              <a:rPr lang="en-GB" sz="2100">
                <a:solidFill>
                  <a:srgbClr val="000000"/>
                </a:solidFill>
                <a:latin typeface="Arial"/>
                <a:ea typeface="Arial"/>
                <a:cs typeface="Arial"/>
                <a:sym typeface="Arial"/>
              </a:rPr>
              <a:t>•An estimated 1200 Shopify users will be able to display their products to Walmart’s 120 million monthly visitors.</a:t>
            </a:r>
            <a:endParaRPr sz="2100">
              <a:solidFill>
                <a:srgbClr val="000000"/>
              </a:solidFill>
              <a:latin typeface="Arial"/>
              <a:ea typeface="Arial"/>
              <a:cs typeface="Arial"/>
              <a:sym typeface="Arial"/>
            </a:endParaRPr>
          </a:p>
          <a:p>
            <a:pPr marL="0" lvl="0" indent="0" algn="l" rtl="0">
              <a:spcBef>
                <a:spcPts val="0"/>
              </a:spcBef>
              <a:spcAft>
                <a:spcPts val="1600"/>
              </a:spcAft>
              <a:buNone/>
            </a:pPr>
            <a:endParaRPr sz="2600" b="1">
              <a:solidFill>
                <a:srgbClr val="000000"/>
              </a:solidFill>
              <a:latin typeface="Times New Roman"/>
              <a:ea typeface="Times New Roman"/>
              <a:cs typeface="Times New Roman"/>
              <a:sym typeface="Times New Roman"/>
            </a:endParaRPr>
          </a:p>
        </p:txBody>
      </p:sp>
      <p:pic>
        <p:nvPicPr>
          <p:cNvPr id="620" name="Google Shape;620;p90"/>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1"/>
          <p:cNvSpPr txBox="1">
            <a:spLocks noGrp="1"/>
          </p:cNvSpPr>
          <p:nvPr>
            <p:ph type="title"/>
          </p:nvPr>
        </p:nvSpPr>
        <p:spPr>
          <a:xfrm>
            <a:off x="128925" y="26788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latin typeface="Arial"/>
                <a:ea typeface="Arial"/>
                <a:cs typeface="Arial"/>
                <a:sym typeface="Arial"/>
              </a:rPr>
              <a:t>Management Team</a:t>
            </a:r>
            <a:endParaRPr sz="4100">
              <a:latin typeface="Arial"/>
              <a:ea typeface="Arial"/>
              <a:cs typeface="Arial"/>
              <a:sym typeface="Arial"/>
            </a:endParaRPr>
          </a:p>
        </p:txBody>
      </p:sp>
      <p:pic>
        <p:nvPicPr>
          <p:cNvPr id="626" name="Google Shape;626;p91"/>
          <p:cNvPicPr preferRelativeResize="0"/>
          <p:nvPr/>
        </p:nvPicPr>
        <p:blipFill>
          <a:blip r:embed="rId3">
            <a:alphaModFix/>
          </a:blip>
          <a:stretch>
            <a:fillRect/>
          </a:stretch>
        </p:blipFill>
        <p:spPr>
          <a:xfrm>
            <a:off x="6886775" y="0"/>
            <a:ext cx="2257224" cy="5349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2"/>
          <p:cNvSpPr txBox="1">
            <a:spLocks noGrp="1"/>
          </p:cNvSpPr>
          <p:nvPr>
            <p:ph type="body" idx="1"/>
          </p:nvPr>
        </p:nvSpPr>
        <p:spPr>
          <a:xfrm>
            <a:off x="3968600" y="130500"/>
            <a:ext cx="4850700" cy="4882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b="1">
                <a:solidFill>
                  <a:srgbClr val="000000"/>
                </a:solidFill>
                <a:latin typeface="Times New Roman"/>
                <a:ea typeface="Times New Roman"/>
                <a:cs typeface="Times New Roman"/>
                <a:sym typeface="Times New Roman"/>
              </a:rPr>
              <a:t>Tobi Lütke </a:t>
            </a:r>
            <a:endParaRPr sz="2400" b="1">
              <a:solidFill>
                <a:srgbClr val="000000"/>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GB" sz="2400">
                <a:solidFill>
                  <a:srgbClr val="000000"/>
                </a:solidFill>
                <a:latin typeface="Times New Roman"/>
                <a:ea typeface="Times New Roman"/>
                <a:cs typeface="Times New Roman"/>
                <a:sym typeface="Times New Roman"/>
              </a:rPr>
              <a:t>Founder &amp; Chief Executive Officer</a:t>
            </a:r>
            <a:endParaRPr sz="2400">
              <a:solidFill>
                <a:srgbClr val="000000"/>
              </a:solidFill>
              <a:latin typeface="Times New Roman"/>
              <a:ea typeface="Times New Roman"/>
              <a:cs typeface="Times New Roman"/>
              <a:sym typeface="Times New Roman"/>
            </a:endParaRPr>
          </a:p>
          <a:p>
            <a:pPr marL="0" lvl="0" indent="0" algn="l" rtl="0">
              <a:lnSpc>
                <a:spcPct val="90000"/>
              </a:lnSpc>
              <a:spcBef>
                <a:spcPts val="1600"/>
              </a:spcBef>
              <a:spcAft>
                <a:spcPts val="0"/>
              </a:spcAft>
              <a:buNone/>
            </a:pPr>
            <a:r>
              <a:rPr lang="en-GB" sz="2200">
                <a:solidFill>
                  <a:srgbClr val="000000"/>
                </a:solidFill>
                <a:latin typeface="Times New Roman"/>
                <a:ea typeface="Times New Roman"/>
                <a:cs typeface="Times New Roman"/>
                <a:sym typeface="Times New Roman"/>
              </a:rPr>
              <a:t>•</a:t>
            </a:r>
            <a:r>
              <a:rPr lang="en-GB" sz="2100">
                <a:solidFill>
                  <a:srgbClr val="000000"/>
                </a:solidFill>
                <a:latin typeface="Times New Roman"/>
                <a:ea typeface="Times New Roman"/>
                <a:cs typeface="Times New Roman"/>
                <a:sym typeface="Times New Roman"/>
              </a:rPr>
              <a:t>In 2004, built software to launch an online snowboard store called Snowdevil.</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•He and his founding team launched the Shopify platform in 2006.</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•He is proficient in computer literacy, and an advisory board commissioned by the federal government to provide recommendations on how to turn Canada into a digital leader.</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sz="2400">
              <a:solidFill>
                <a:srgbClr val="000000"/>
              </a:solidFill>
              <a:latin typeface="Arial"/>
              <a:ea typeface="Arial"/>
              <a:cs typeface="Arial"/>
              <a:sym typeface="Arial"/>
            </a:endParaRPr>
          </a:p>
        </p:txBody>
      </p:sp>
      <p:pic>
        <p:nvPicPr>
          <p:cNvPr id="632" name="Google Shape;632;p92"/>
          <p:cNvPicPr preferRelativeResize="0"/>
          <p:nvPr/>
        </p:nvPicPr>
        <p:blipFill>
          <a:blip r:embed="rId3">
            <a:alphaModFix/>
          </a:blip>
          <a:stretch>
            <a:fillRect/>
          </a:stretch>
        </p:blipFill>
        <p:spPr>
          <a:xfrm>
            <a:off x="100200" y="288925"/>
            <a:ext cx="3676850" cy="4304249"/>
          </a:xfrm>
          <a:prstGeom prst="rect">
            <a:avLst/>
          </a:prstGeom>
          <a:noFill/>
          <a:ln>
            <a:noFill/>
          </a:ln>
        </p:spPr>
      </p:pic>
      <p:pic>
        <p:nvPicPr>
          <p:cNvPr id="633" name="Google Shape;633;p92"/>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3"/>
          <p:cNvSpPr txBox="1">
            <a:spLocks noGrp="1"/>
          </p:cNvSpPr>
          <p:nvPr>
            <p:ph type="body" idx="1"/>
          </p:nvPr>
        </p:nvSpPr>
        <p:spPr>
          <a:xfrm>
            <a:off x="4301900" y="152400"/>
            <a:ext cx="4498200" cy="4281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b="1">
                <a:solidFill>
                  <a:srgbClr val="000000"/>
                </a:solidFill>
                <a:latin typeface="Times New Roman"/>
                <a:ea typeface="Times New Roman"/>
                <a:cs typeface="Times New Roman"/>
                <a:sym typeface="Times New Roman"/>
              </a:rPr>
              <a:t>Harley Finkelstein</a:t>
            </a:r>
            <a:endParaRPr sz="2400" b="1">
              <a:solidFill>
                <a:srgbClr val="000000"/>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GB" sz="2200">
                <a:solidFill>
                  <a:srgbClr val="000000"/>
                </a:solidFill>
                <a:latin typeface="Times New Roman"/>
                <a:ea typeface="Times New Roman"/>
                <a:cs typeface="Times New Roman"/>
                <a:sym typeface="Times New Roman"/>
              </a:rPr>
              <a:t>Chief Operating Officer </a:t>
            </a:r>
            <a:endParaRPr sz="2200">
              <a:solidFill>
                <a:srgbClr val="000000"/>
              </a:solidFill>
              <a:latin typeface="Times New Roman"/>
              <a:ea typeface="Times New Roman"/>
              <a:cs typeface="Times New Roman"/>
              <a:sym typeface="Times New Roman"/>
            </a:endParaRPr>
          </a:p>
          <a:p>
            <a:pPr marL="0" lvl="0" indent="0" algn="l" rtl="0">
              <a:lnSpc>
                <a:spcPct val="90000"/>
              </a:lnSpc>
              <a:spcBef>
                <a:spcPts val="1600"/>
              </a:spcBef>
              <a:spcAft>
                <a:spcPts val="0"/>
              </a:spcAft>
              <a:buNone/>
            </a:pPr>
            <a:r>
              <a:rPr lang="en-GB" sz="2200">
                <a:solidFill>
                  <a:srgbClr val="000000"/>
                </a:solidFill>
                <a:latin typeface="Times New Roman"/>
                <a:ea typeface="Times New Roman"/>
                <a:cs typeface="Times New Roman"/>
                <a:sym typeface="Times New Roman"/>
              </a:rPr>
              <a:t>•</a:t>
            </a:r>
            <a:r>
              <a:rPr lang="en-GB" sz="2100">
                <a:solidFill>
                  <a:srgbClr val="000000"/>
                </a:solidFill>
                <a:latin typeface="Times New Roman"/>
                <a:ea typeface="Times New Roman"/>
                <a:cs typeface="Times New Roman"/>
                <a:sym typeface="Times New Roman"/>
              </a:rPr>
              <a:t>He has been with Shopify since 2010.</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•Serves on the board of the CBC and is an advisor to Felicis Ventures.</a:t>
            </a:r>
            <a:endParaRPr sz="2100">
              <a:solidFill>
                <a:srgbClr val="000000"/>
              </a:solidFill>
              <a:latin typeface="Times New Roman"/>
              <a:ea typeface="Times New Roman"/>
              <a:cs typeface="Times New Roman"/>
              <a:sym typeface="Times New Roman"/>
            </a:endParaRPr>
          </a:p>
          <a:p>
            <a:pPr marL="0" lvl="0" indent="0" algn="l" rtl="0">
              <a:lnSpc>
                <a:spcPct val="90000"/>
              </a:lnSpc>
              <a:spcBef>
                <a:spcPts val="800"/>
              </a:spcBef>
              <a:spcAft>
                <a:spcPts val="0"/>
              </a:spcAft>
              <a:buNone/>
            </a:pPr>
            <a:r>
              <a:rPr lang="en-GB" sz="2100">
                <a:solidFill>
                  <a:srgbClr val="000000"/>
                </a:solidFill>
                <a:latin typeface="Times New Roman"/>
                <a:ea typeface="Times New Roman"/>
                <a:cs typeface="Times New Roman"/>
                <a:sym typeface="Times New Roman"/>
              </a:rPr>
              <a:t>•Holds a Bachelor degree in Economics from Concordia University and a J.D./M.B.A. joint degree in Law and Business from the University of Ottawa.</a:t>
            </a:r>
            <a:endParaRPr sz="2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sz="2200">
              <a:solidFill>
                <a:srgbClr val="000000"/>
              </a:solidFill>
              <a:latin typeface="Arial"/>
              <a:ea typeface="Arial"/>
              <a:cs typeface="Arial"/>
              <a:sym typeface="Arial"/>
            </a:endParaRPr>
          </a:p>
        </p:txBody>
      </p:sp>
      <p:pic>
        <p:nvPicPr>
          <p:cNvPr id="639" name="Google Shape;639;p93"/>
          <p:cNvPicPr preferRelativeResize="0"/>
          <p:nvPr/>
        </p:nvPicPr>
        <p:blipFill>
          <a:blip r:embed="rId3">
            <a:alphaModFix/>
          </a:blip>
          <a:stretch>
            <a:fillRect/>
          </a:stretch>
        </p:blipFill>
        <p:spPr>
          <a:xfrm>
            <a:off x="152400" y="152400"/>
            <a:ext cx="4029326" cy="4703555"/>
          </a:xfrm>
          <a:prstGeom prst="rect">
            <a:avLst/>
          </a:prstGeom>
          <a:noFill/>
          <a:ln>
            <a:noFill/>
          </a:ln>
        </p:spPr>
      </p:pic>
      <p:pic>
        <p:nvPicPr>
          <p:cNvPr id="640" name="Google Shape;640;p93"/>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4"/>
          <p:cNvSpPr txBox="1">
            <a:spLocks noGrp="1"/>
          </p:cNvSpPr>
          <p:nvPr>
            <p:ph type="body" idx="1"/>
          </p:nvPr>
        </p:nvSpPr>
        <p:spPr>
          <a:xfrm>
            <a:off x="4258125" y="152400"/>
            <a:ext cx="4563300" cy="4320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b="1">
                <a:solidFill>
                  <a:srgbClr val="000000"/>
                </a:solidFill>
                <a:latin typeface="Times New Roman"/>
                <a:ea typeface="Times New Roman"/>
                <a:cs typeface="Times New Roman"/>
                <a:sym typeface="Times New Roman"/>
              </a:rPr>
              <a:t>Toby Shannan </a:t>
            </a:r>
            <a:endParaRPr sz="2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GB" sz="2200">
                <a:solidFill>
                  <a:srgbClr val="000000"/>
                </a:solidFill>
                <a:latin typeface="Times New Roman"/>
                <a:ea typeface="Times New Roman"/>
                <a:cs typeface="Times New Roman"/>
                <a:sym typeface="Times New Roman"/>
              </a:rPr>
              <a:t>Chief Support Officer</a:t>
            </a:r>
            <a:endParaRPr sz="2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2200">
              <a:solidFill>
                <a:srgbClr val="000000"/>
              </a:solidFill>
              <a:latin typeface="Times New Roman"/>
              <a:ea typeface="Times New Roman"/>
              <a:cs typeface="Times New Roman"/>
              <a:sym typeface="Times New Roman"/>
            </a:endParaRPr>
          </a:p>
          <a:p>
            <a:pPr marL="0" lvl="0" indent="0" algn="l" rtl="0">
              <a:lnSpc>
                <a:spcPct val="100000"/>
              </a:lnSpc>
              <a:spcBef>
                <a:spcPts val="2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He founded Social Fabric Creative Ltd. </a:t>
            </a:r>
            <a:endParaRPr sz="2100">
              <a:solidFill>
                <a:srgbClr val="333333"/>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In the past he occupied the position of Chief Executive Officer for Social Fabric Creative Ltd. and Vice President-Sales &amp; Marketing of DNA Genotek, Inc.</a:t>
            </a:r>
            <a:endParaRPr sz="2100">
              <a:solidFill>
                <a:srgbClr val="333333"/>
              </a:solidFill>
              <a:latin typeface="Times New Roman"/>
              <a:ea typeface="Times New Roman"/>
              <a:cs typeface="Times New Roman"/>
              <a:sym typeface="Times New Roman"/>
            </a:endParaRPr>
          </a:p>
          <a:p>
            <a:pPr marL="0" lvl="0" indent="0" algn="l" rtl="0">
              <a:spcBef>
                <a:spcPts val="600"/>
              </a:spcBef>
              <a:spcAft>
                <a:spcPts val="1600"/>
              </a:spcAft>
              <a:buNone/>
            </a:pPr>
            <a:endParaRPr/>
          </a:p>
        </p:txBody>
      </p:sp>
      <p:pic>
        <p:nvPicPr>
          <p:cNvPr id="646" name="Google Shape;646;p94"/>
          <p:cNvPicPr preferRelativeResize="0"/>
          <p:nvPr/>
        </p:nvPicPr>
        <p:blipFill>
          <a:blip r:embed="rId3">
            <a:alphaModFix/>
          </a:blip>
          <a:stretch>
            <a:fillRect/>
          </a:stretch>
        </p:blipFill>
        <p:spPr>
          <a:xfrm>
            <a:off x="152400" y="152400"/>
            <a:ext cx="3996600" cy="4468926"/>
          </a:xfrm>
          <a:prstGeom prst="rect">
            <a:avLst/>
          </a:prstGeom>
          <a:noFill/>
          <a:ln>
            <a:noFill/>
          </a:ln>
        </p:spPr>
      </p:pic>
      <p:pic>
        <p:nvPicPr>
          <p:cNvPr id="647" name="Google Shape;647;p94"/>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5"/>
          <p:cNvSpPr txBox="1">
            <a:spLocks noGrp="1"/>
          </p:cNvSpPr>
          <p:nvPr>
            <p:ph type="body" idx="1"/>
          </p:nvPr>
        </p:nvSpPr>
        <p:spPr>
          <a:xfrm>
            <a:off x="4216625" y="152400"/>
            <a:ext cx="4817100" cy="476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000000"/>
                </a:solidFill>
                <a:latin typeface="Times New Roman"/>
                <a:ea typeface="Times New Roman"/>
                <a:cs typeface="Times New Roman"/>
                <a:sym typeface="Times New Roman"/>
              </a:rPr>
              <a:t>Amy E. Shapero</a:t>
            </a:r>
            <a:endParaRPr sz="15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GB" sz="2200">
                <a:solidFill>
                  <a:srgbClr val="000000"/>
                </a:solidFill>
                <a:latin typeface="Times New Roman"/>
                <a:ea typeface="Times New Roman"/>
                <a:cs typeface="Times New Roman"/>
                <a:sym typeface="Times New Roman"/>
              </a:rPr>
              <a:t>Chief Financial Officer</a:t>
            </a:r>
            <a:endParaRPr sz="2200">
              <a:solidFill>
                <a:srgbClr val="000000"/>
              </a:solidFill>
              <a:latin typeface="Times New Roman"/>
              <a:ea typeface="Times New Roman"/>
              <a:cs typeface="Times New Roman"/>
              <a:sym typeface="Times New Roman"/>
            </a:endParaRPr>
          </a:p>
          <a:p>
            <a:pPr marL="0" lvl="0" indent="0" algn="l" rtl="0">
              <a:spcBef>
                <a:spcPts val="200"/>
              </a:spcBef>
              <a:spcAft>
                <a:spcPts val="0"/>
              </a:spcAft>
              <a:buNone/>
            </a:pPr>
            <a:endParaRPr sz="1100" i="1">
              <a:solidFill>
                <a:srgbClr val="000000"/>
              </a:solidFill>
              <a:latin typeface="Times New Roman"/>
              <a:ea typeface="Times New Roman"/>
              <a:cs typeface="Times New Roman"/>
              <a:sym typeface="Times New Roman"/>
            </a:endParaRPr>
          </a:p>
          <a:p>
            <a:pPr marL="0" lvl="0" indent="0" algn="l" rtl="0">
              <a:lnSpc>
                <a:spcPct val="100000"/>
              </a:lnSpc>
              <a:spcBef>
                <a:spcPts val="2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In her past career she was Chief Financial Officer of Betterment Holdings, Inc., Chief Financial Officer for Spot Trading LLC, Chief Financial Officer for Sailthru, Inc., Manager for Ernst &amp; Young LLP and SVP-Strategy, Development &amp; Communications at DigitalGlobe, Inc.</a:t>
            </a:r>
            <a:endParaRPr sz="2100">
              <a:solidFill>
                <a:srgbClr val="333333"/>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She received an undergraduate degree from the University of Illinois and an MBA from The University of Chicago Booth School of Business.</a:t>
            </a:r>
            <a:endParaRPr sz="2100">
              <a:solidFill>
                <a:srgbClr val="333333"/>
              </a:solidFill>
              <a:latin typeface="Times New Roman"/>
              <a:ea typeface="Times New Roman"/>
              <a:cs typeface="Times New Roman"/>
              <a:sym typeface="Times New Roman"/>
            </a:endParaRPr>
          </a:p>
          <a:p>
            <a:pPr marL="0" lvl="0" indent="0" algn="l" rtl="0">
              <a:spcBef>
                <a:spcPts val="600"/>
              </a:spcBef>
              <a:spcAft>
                <a:spcPts val="1600"/>
              </a:spcAft>
              <a:buNone/>
            </a:pPr>
            <a:endParaRPr/>
          </a:p>
        </p:txBody>
      </p:sp>
      <p:pic>
        <p:nvPicPr>
          <p:cNvPr id="653" name="Google Shape;653;p95"/>
          <p:cNvPicPr preferRelativeResize="0"/>
          <p:nvPr/>
        </p:nvPicPr>
        <p:blipFill>
          <a:blip r:embed="rId3">
            <a:alphaModFix/>
          </a:blip>
          <a:stretch>
            <a:fillRect/>
          </a:stretch>
        </p:blipFill>
        <p:spPr>
          <a:xfrm>
            <a:off x="165450" y="352600"/>
            <a:ext cx="3911825" cy="4568889"/>
          </a:xfrm>
          <a:prstGeom prst="rect">
            <a:avLst/>
          </a:prstGeom>
          <a:noFill/>
          <a:ln>
            <a:noFill/>
          </a:ln>
        </p:spPr>
      </p:pic>
      <p:pic>
        <p:nvPicPr>
          <p:cNvPr id="654" name="Google Shape;654;p95"/>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6"/>
          <p:cNvSpPr txBox="1">
            <a:spLocks noGrp="1"/>
          </p:cNvSpPr>
          <p:nvPr>
            <p:ph type="body" idx="1"/>
          </p:nvPr>
        </p:nvSpPr>
        <p:spPr>
          <a:xfrm>
            <a:off x="3928825" y="182600"/>
            <a:ext cx="4921500" cy="45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000000"/>
                </a:solidFill>
                <a:latin typeface="Times New Roman"/>
                <a:ea typeface="Times New Roman"/>
                <a:cs typeface="Times New Roman"/>
                <a:sym typeface="Times New Roman"/>
              </a:rPr>
              <a:t>Jean-Michel Lemieux</a:t>
            </a:r>
            <a:endParaRPr sz="15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GB" sz="2200">
                <a:solidFill>
                  <a:srgbClr val="000000"/>
                </a:solidFill>
                <a:latin typeface="Times New Roman"/>
                <a:ea typeface="Times New Roman"/>
                <a:cs typeface="Times New Roman"/>
                <a:sym typeface="Times New Roman"/>
              </a:rPr>
              <a:t>Chief Technology Officer</a:t>
            </a:r>
            <a:endParaRPr sz="2200">
              <a:solidFill>
                <a:srgbClr val="000000"/>
              </a:solidFill>
              <a:latin typeface="Times New Roman"/>
              <a:ea typeface="Times New Roman"/>
              <a:cs typeface="Times New Roman"/>
              <a:sym typeface="Times New Roman"/>
            </a:endParaRPr>
          </a:p>
          <a:p>
            <a:pPr marL="0" lvl="0" indent="0" algn="l" rtl="0">
              <a:lnSpc>
                <a:spcPct val="100000"/>
              </a:lnSpc>
              <a:spcBef>
                <a:spcPts val="200"/>
              </a:spcBef>
              <a:spcAft>
                <a:spcPts val="0"/>
              </a:spcAft>
              <a:buNone/>
            </a:pPr>
            <a:endParaRPr sz="1100">
              <a:solidFill>
                <a:srgbClr val="333333"/>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In his past career he occupied the position of Software Developer at HP, Inc., Software Developer at Object Technology International, Inc., Software Developer at ObjecTime Ltd, Chief Architect at IBM Software Group and Vice President-Engineering for Atlassian Pty Ltd.</a:t>
            </a:r>
            <a:endParaRPr sz="2100">
              <a:solidFill>
                <a:srgbClr val="333333"/>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en-GB" sz="2100">
                <a:solidFill>
                  <a:srgbClr val="000000"/>
                </a:solidFill>
                <a:latin typeface="Times New Roman"/>
                <a:ea typeface="Times New Roman"/>
                <a:cs typeface="Times New Roman"/>
                <a:sym typeface="Times New Roman"/>
              </a:rPr>
              <a:t>•</a:t>
            </a:r>
            <a:r>
              <a:rPr lang="en-GB" sz="2100">
                <a:solidFill>
                  <a:srgbClr val="333333"/>
                </a:solidFill>
                <a:latin typeface="Times New Roman"/>
                <a:ea typeface="Times New Roman"/>
                <a:cs typeface="Times New Roman"/>
                <a:sym typeface="Times New Roman"/>
              </a:rPr>
              <a:t>Mr. Lemieux received an undergraduate degree from the University of Ottawa.</a:t>
            </a:r>
            <a:endParaRPr sz="2100">
              <a:solidFill>
                <a:srgbClr val="333333"/>
              </a:solidFill>
              <a:latin typeface="Times New Roman"/>
              <a:ea typeface="Times New Roman"/>
              <a:cs typeface="Times New Roman"/>
              <a:sym typeface="Times New Roman"/>
            </a:endParaRPr>
          </a:p>
          <a:p>
            <a:pPr marL="0" lvl="0" indent="0" algn="l" rtl="0">
              <a:lnSpc>
                <a:spcPct val="100000"/>
              </a:lnSpc>
              <a:spcBef>
                <a:spcPts val="600"/>
              </a:spcBef>
              <a:spcAft>
                <a:spcPts val="1600"/>
              </a:spcAft>
              <a:buNone/>
            </a:pPr>
            <a:endParaRPr>
              <a:latin typeface="Times New Roman"/>
              <a:ea typeface="Times New Roman"/>
              <a:cs typeface="Times New Roman"/>
              <a:sym typeface="Times New Roman"/>
            </a:endParaRPr>
          </a:p>
        </p:txBody>
      </p:sp>
      <p:pic>
        <p:nvPicPr>
          <p:cNvPr id="660" name="Google Shape;660;p96"/>
          <p:cNvPicPr preferRelativeResize="0"/>
          <p:nvPr/>
        </p:nvPicPr>
        <p:blipFill>
          <a:blip r:embed="rId3">
            <a:alphaModFix/>
          </a:blip>
          <a:stretch>
            <a:fillRect/>
          </a:stretch>
        </p:blipFill>
        <p:spPr>
          <a:xfrm>
            <a:off x="413475" y="274150"/>
            <a:ext cx="3312413" cy="4416550"/>
          </a:xfrm>
          <a:prstGeom prst="rect">
            <a:avLst/>
          </a:prstGeom>
          <a:noFill/>
          <a:ln>
            <a:noFill/>
          </a:ln>
        </p:spPr>
      </p:pic>
      <p:pic>
        <p:nvPicPr>
          <p:cNvPr id="661" name="Google Shape;661;p96"/>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 Structure</a:t>
            </a:r>
            <a:endParaRPr/>
          </a:p>
        </p:txBody>
      </p:sp>
      <p:pic>
        <p:nvPicPr>
          <p:cNvPr id="667" name="Google Shape;667;p97"/>
          <p:cNvPicPr preferRelativeResize="0"/>
          <p:nvPr/>
        </p:nvPicPr>
        <p:blipFill>
          <a:blip r:embed="rId3">
            <a:alphaModFix/>
          </a:blip>
          <a:stretch>
            <a:fillRect/>
          </a:stretch>
        </p:blipFill>
        <p:spPr>
          <a:xfrm>
            <a:off x="152400" y="1169850"/>
            <a:ext cx="6544600" cy="3610400"/>
          </a:xfrm>
          <a:prstGeom prst="rect">
            <a:avLst/>
          </a:prstGeom>
          <a:noFill/>
          <a:ln>
            <a:noFill/>
          </a:ln>
        </p:spPr>
      </p:pic>
      <p:sp>
        <p:nvSpPr>
          <p:cNvPr id="668" name="Google Shape;668;p97"/>
          <p:cNvSpPr txBox="1"/>
          <p:nvPr/>
        </p:nvSpPr>
        <p:spPr>
          <a:xfrm>
            <a:off x="2454250" y="2663125"/>
            <a:ext cx="8226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62.75%</a:t>
            </a:r>
            <a:endParaRPr>
              <a:latin typeface="Lato"/>
              <a:ea typeface="Lato"/>
              <a:cs typeface="Lato"/>
              <a:sym typeface="Lato"/>
            </a:endParaRPr>
          </a:p>
        </p:txBody>
      </p:sp>
      <p:sp>
        <p:nvSpPr>
          <p:cNvPr id="669" name="Google Shape;669;p97"/>
          <p:cNvSpPr txBox="1"/>
          <p:nvPr/>
        </p:nvSpPr>
        <p:spPr>
          <a:xfrm>
            <a:off x="652725" y="2271500"/>
            <a:ext cx="8226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30.23%</a:t>
            </a:r>
            <a:endParaRPr>
              <a:latin typeface="Lato"/>
              <a:ea typeface="Lato"/>
              <a:cs typeface="Lato"/>
              <a:sym typeface="Lato"/>
            </a:endParaRPr>
          </a:p>
        </p:txBody>
      </p:sp>
      <p:sp>
        <p:nvSpPr>
          <p:cNvPr id="670" name="Google Shape;670;p97"/>
          <p:cNvSpPr txBox="1"/>
          <p:nvPr/>
        </p:nvSpPr>
        <p:spPr>
          <a:xfrm>
            <a:off x="469950" y="3328925"/>
            <a:ext cx="8226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7.02%</a:t>
            </a:r>
            <a:endParaRPr>
              <a:latin typeface="Lato"/>
              <a:ea typeface="Lato"/>
              <a:cs typeface="Lato"/>
              <a:sym typeface="Lato"/>
            </a:endParaRPr>
          </a:p>
        </p:txBody>
      </p:sp>
      <p:pic>
        <p:nvPicPr>
          <p:cNvPr id="671" name="Google Shape;671;p97"/>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 Structure Continue...</a:t>
            </a:r>
            <a:endParaRPr/>
          </a:p>
        </p:txBody>
      </p:sp>
      <p:pic>
        <p:nvPicPr>
          <p:cNvPr id="677" name="Google Shape;677;p98"/>
          <p:cNvPicPr preferRelativeResize="0"/>
          <p:nvPr/>
        </p:nvPicPr>
        <p:blipFill>
          <a:blip r:embed="rId3">
            <a:alphaModFix/>
          </a:blip>
          <a:stretch>
            <a:fillRect/>
          </a:stretch>
        </p:blipFill>
        <p:spPr>
          <a:xfrm>
            <a:off x="152400" y="1169850"/>
            <a:ext cx="6727350" cy="3609800"/>
          </a:xfrm>
          <a:prstGeom prst="rect">
            <a:avLst/>
          </a:prstGeom>
          <a:noFill/>
          <a:ln>
            <a:noFill/>
          </a:ln>
        </p:spPr>
      </p:pic>
      <p:sp>
        <p:nvSpPr>
          <p:cNvPr id="678" name="Google Shape;678;p98"/>
          <p:cNvSpPr txBox="1"/>
          <p:nvPr/>
        </p:nvSpPr>
        <p:spPr>
          <a:xfrm>
            <a:off x="2323725" y="2362875"/>
            <a:ext cx="9270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77.74%</a:t>
            </a:r>
            <a:endParaRPr>
              <a:latin typeface="Lato"/>
              <a:ea typeface="Lato"/>
              <a:cs typeface="Lato"/>
              <a:sym typeface="Lato"/>
            </a:endParaRPr>
          </a:p>
        </p:txBody>
      </p:sp>
      <p:sp>
        <p:nvSpPr>
          <p:cNvPr id="679" name="Google Shape;679;p98"/>
          <p:cNvSpPr txBox="1"/>
          <p:nvPr/>
        </p:nvSpPr>
        <p:spPr>
          <a:xfrm>
            <a:off x="404700" y="2258450"/>
            <a:ext cx="9921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11.54%</a:t>
            </a:r>
            <a:endParaRPr>
              <a:latin typeface="Lato"/>
              <a:ea typeface="Lato"/>
              <a:cs typeface="Lato"/>
              <a:sym typeface="Lato"/>
            </a:endParaRPr>
          </a:p>
        </p:txBody>
      </p:sp>
      <p:sp>
        <p:nvSpPr>
          <p:cNvPr id="680" name="Google Shape;680;p98"/>
          <p:cNvSpPr txBox="1"/>
          <p:nvPr/>
        </p:nvSpPr>
        <p:spPr>
          <a:xfrm>
            <a:off x="913825" y="1684050"/>
            <a:ext cx="8616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6.24%</a:t>
            </a:r>
            <a:endParaRPr>
              <a:latin typeface="Lato"/>
              <a:ea typeface="Lato"/>
              <a:cs typeface="Lato"/>
              <a:sym typeface="Lato"/>
            </a:endParaRPr>
          </a:p>
        </p:txBody>
      </p:sp>
      <p:pic>
        <p:nvPicPr>
          <p:cNvPr id="681" name="Google Shape;681;p98"/>
          <p:cNvPicPr preferRelativeResize="0"/>
          <p:nvPr/>
        </p:nvPicPr>
        <p:blipFill>
          <a:blip r:embed="rId4">
            <a:alphaModFix/>
          </a:blip>
          <a:stretch>
            <a:fillRect/>
          </a:stretch>
        </p:blipFill>
        <p:spPr>
          <a:xfrm>
            <a:off x="6886775" y="0"/>
            <a:ext cx="2257224" cy="534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6"/>
          <p:cNvPicPr preferRelativeResize="0"/>
          <p:nvPr/>
        </p:nvPicPr>
        <p:blipFill>
          <a:blip r:embed="rId3">
            <a:alphaModFix/>
          </a:blip>
          <a:stretch>
            <a:fillRect/>
          </a:stretch>
        </p:blipFill>
        <p:spPr>
          <a:xfrm>
            <a:off x="0" y="0"/>
            <a:ext cx="9143999" cy="502722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 Structure Continue...</a:t>
            </a:r>
            <a:endParaRPr/>
          </a:p>
        </p:txBody>
      </p:sp>
      <p:pic>
        <p:nvPicPr>
          <p:cNvPr id="687" name="Google Shape;687;p99"/>
          <p:cNvPicPr preferRelativeResize="0"/>
          <p:nvPr/>
        </p:nvPicPr>
        <p:blipFill>
          <a:blip r:embed="rId3">
            <a:alphaModFix/>
          </a:blip>
          <a:stretch>
            <a:fillRect/>
          </a:stretch>
        </p:blipFill>
        <p:spPr>
          <a:xfrm>
            <a:off x="6886775" y="0"/>
            <a:ext cx="2257224" cy="534900"/>
          </a:xfrm>
          <a:prstGeom prst="rect">
            <a:avLst/>
          </a:prstGeom>
          <a:noFill/>
          <a:ln>
            <a:noFill/>
          </a:ln>
        </p:spPr>
      </p:pic>
      <p:pic>
        <p:nvPicPr>
          <p:cNvPr id="688" name="Google Shape;688;p99"/>
          <p:cNvPicPr preferRelativeResize="0"/>
          <p:nvPr/>
        </p:nvPicPr>
        <p:blipFill>
          <a:blip r:embed="rId4">
            <a:alphaModFix/>
          </a:blip>
          <a:stretch>
            <a:fillRect/>
          </a:stretch>
        </p:blipFill>
        <p:spPr>
          <a:xfrm>
            <a:off x="152400" y="1169850"/>
            <a:ext cx="4382602" cy="3821250"/>
          </a:xfrm>
          <a:prstGeom prst="rect">
            <a:avLst/>
          </a:prstGeom>
          <a:noFill/>
          <a:ln>
            <a:noFill/>
          </a:ln>
        </p:spPr>
      </p:pic>
      <p:pic>
        <p:nvPicPr>
          <p:cNvPr id="689" name="Google Shape;689;p99"/>
          <p:cNvPicPr preferRelativeResize="0"/>
          <p:nvPr/>
        </p:nvPicPr>
        <p:blipFill>
          <a:blip r:embed="rId5">
            <a:alphaModFix/>
          </a:blip>
          <a:stretch>
            <a:fillRect/>
          </a:stretch>
        </p:blipFill>
        <p:spPr>
          <a:xfrm>
            <a:off x="4687402" y="1169850"/>
            <a:ext cx="4304197" cy="375288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0"/>
          <p:cNvSpPr txBox="1">
            <a:spLocks noGrp="1"/>
          </p:cNvSpPr>
          <p:nvPr>
            <p:ph type="title"/>
          </p:nvPr>
        </p:nvSpPr>
        <p:spPr>
          <a:xfrm>
            <a:off x="170400" y="25717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Financial Statements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1"/>
          <p:cNvSpPr txBox="1">
            <a:spLocks noGrp="1"/>
          </p:cNvSpPr>
          <p:nvPr>
            <p:ph type="title"/>
          </p:nvPr>
        </p:nvSpPr>
        <p:spPr>
          <a:xfrm>
            <a:off x="311700" y="2477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Assets (10-Q)</a:t>
            </a:r>
            <a:endParaRPr/>
          </a:p>
        </p:txBody>
      </p:sp>
      <p:pic>
        <p:nvPicPr>
          <p:cNvPr id="700" name="Google Shape;700;p101"/>
          <p:cNvPicPr preferRelativeResize="0"/>
          <p:nvPr/>
        </p:nvPicPr>
        <p:blipFill>
          <a:blip r:embed="rId3">
            <a:alphaModFix/>
          </a:blip>
          <a:stretch>
            <a:fillRect/>
          </a:stretch>
        </p:blipFill>
        <p:spPr>
          <a:xfrm>
            <a:off x="805125" y="947925"/>
            <a:ext cx="7001950" cy="3960600"/>
          </a:xfrm>
          <a:prstGeom prst="rect">
            <a:avLst/>
          </a:prstGeom>
          <a:noFill/>
          <a:ln>
            <a:noFill/>
          </a:ln>
        </p:spPr>
      </p:pic>
      <p:sp>
        <p:nvSpPr>
          <p:cNvPr id="701" name="Google Shape;701;p101"/>
          <p:cNvSpPr/>
          <p:nvPr/>
        </p:nvSpPr>
        <p:spPr>
          <a:xfrm>
            <a:off x="1109650" y="1919025"/>
            <a:ext cx="7002000" cy="1959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01"/>
          <p:cNvSpPr/>
          <p:nvPr/>
        </p:nvSpPr>
        <p:spPr>
          <a:xfrm>
            <a:off x="1109650" y="2114925"/>
            <a:ext cx="7002000" cy="1959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02"/>
          <p:cNvSpPr txBox="1">
            <a:spLocks noGrp="1"/>
          </p:cNvSpPr>
          <p:nvPr>
            <p:ph type="title"/>
          </p:nvPr>
        </p:nvSpPr>
        <p:spPr>
          <a:xfrm>
            <a:off x="311700" y="2216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Liabilities &amp; Equity (10-Q)</a:t>
            </a:r>
            <a:endParaRPr/>
          </a:p>
        </p:txBody>
      </p:sp>
      <p:pic>
        <p:nvPicPr>
          <p:cNvPr id="708" name="Google Shape;708;p102"/>
          <p:cNvPicPr preferRelativeResize="0"/>
          <p:nvPr/>
        </p:nvPicPr>
        <p:blipFill>
          <a:blip r:embed="rId3">
            <a:alphaModFix/>
          </a:blip>
          <a:stretch>
            <a:fillRect/>
          </a:stretch>
        </p:blipFill>
        <p:spPr>
          <a:xfrm>
            <a:off x="1470900" y="947925"/>
            <a:ext cx="5941802" cy="4078075"/>
          </a:xfrm>
          <a:prstGeom prst="rect">
            <a:avLst/>
          </a:prstGeom>
          <a:noFill/>
          <a:ln>
            <a:noFill/>
          </a:ln>
        </p:spPr>
      </p:pic>
      <p:sp>
        <p:nvSpPr>
          <p:cNvPr id="709" name="Google Shape;709;p102"/>
          <p:cNvSpPr/>
          <p:nvPr/>
        </p:nvSpPr>
        <p:spPr>
          <a:xfrm>
            <a:off x="1071000" y="1279450"/>
            <a:ext cx="7002000" cy="1959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Assets (10-K)</a:t>
            </a:r>
            <a:endParaRPr/>
          </a:p>
        </p:txBody>
      </p:sp>
      <p:pic>
        <p:nvPicPr>
          <p:cNvPr id="715" name="Google Shape;715;p103"/>
          <p:cNvPicPr preferRelativeResize="0"/>
          <p:nvPr/>
        </p:nvPicPr>
        <p:blipFill>
          <a:blip r:embed="rId3">
            <a:alphaModFix/>
          </a:blip>
          <a:stretch>
            <a:fillRect/>
          </a:stretch>
        </p:blipFill>
        <p:spPr>
          <a:xfrm>
            <a:off x="152400" y="1169850"/>
            <a:ext cx="8666637" cy="3821249"/>
          </a:xfrm>
          <a:prstGeom prst="rect">
            <a:avLst/>
          </a:prstGeom>
          <a:noFill/>
          <a:ln>
            <a:noFill/>
          </a:ln>
        </p:spPr>
      </p:pic>
      <p:sp>
        <p:nvSpPr>
          <p:cNvPr id="716" name="Google Shape;716;p103"/>
          <p:cNvSpPr/>
          <p:nvPr/>
        </p:nvSpPr>
        <p:spPr>
          <a:xfrm>
            <a:off x="152400" y="3159325"/>
            <a:ext cx="8907600" cy="208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03"/>
          <p:cNvSpPr/>
          <p:nvPr/>
        </p:nvSpPr>
        <p:spPr>
          <a:xfrm>
            <a:off x="152400" y="4369150"/>
            <a:ext cx="8907600" cy="208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04"/>
          <p:cNvSpPr txBox="1">
            <a:spLocks noGrp="1"/>
          </p:cNvSpPr>
          <p:nvPr>
            <p:ph type="title"/>
          </p:nvPr>
        </p:nvSpPr>
        <p:spPr>
          <a:xfrm>
            <a:off x="311700" y="2347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Balance Sheet: Liabilities &amp; Equity (10-K)</a:t>
            </a:r>
            <a:endParaRPr/>
          </a:p>
        </p:txBody>
      </p:sp>
      <p:pic>
        <p:nvPicPr>
          <p:cNvPr id="723" name="Google Shape;723;p104"/>
          <p:cNvPicPr preferRelativeResize="0"/>
          <p:nvPr/>
        </p:nvPicPr>
        <p:blipFill>
          <a:blip r:embed="rId3">
            <a:alphaModFix/>
          </a:blip>
          <a:stretch>
            <a:fillRect/>
          </a:stretch>
        </p:blipFill>
        <p:spPr>
          <a:xfrm>
            <a:off x="465725" y="960975"/>
            <a:ext cx="7989349" cy="3999750"/>
          </a:xfrm>
          <a:prstGeom prst="rect">
            <a:avLst/>
          </a:prstGeom>
          <a:noFill/>
          <a:ln>
            <a:noFill/>
          </a:ln>
        </p:spPr>
      </p:pic>
      <p:sp>
        <p:nvSpPr>
          <p:cNvPr id="724" name="Google Shape;724;p104"/>
          <p:cNvSpPr/>
          <p:nvPr/>
        </p:nvSpPr>
        <p:spPr>
          <a:xfrm>
            <a:off x="6600" y="1344725"/>
            <a:ext cx="8907600" cy="208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04"/>
          <p:cNvSpPr/>
          <p:nvPr/>
        </p:nvSpPr>
        <p:spPr>
          <a:xfrm>
            <a:off x="6600" y="1901825"/>
            <a:ext cx="8907600" cy="208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5"/>
          <p:cNvSpPr txBox="1">
            <a:spLocks noGrp="1"/>
          </p:cNvSpPr>
          <p:nvPr>
            <p:ph type="title"/>
          </p:nvPr>
        </p:nvSpPr>
        <p:spPr>
          <a:xfrm>
            <a:off x="259475" y="1433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Income Statement (10-K)</a:t>
            </a:r>
            <a:endParaRPr/>
          </a:p>
        </p:txBody>
      </p:sp>
      <p:pic>
        <p:nvPicPr>
          <p:cNvPr id="731" name="Google Shape;731;p105"/>
          <p:cNvPicPr preferRelativeResize="0"/>
          <p:nvPr/>
        </p:nvPicPr>
        <p:blipFill>
          <a:blip r:embed="rId3">
            <a:alphaModFix/>
          </a:blip>
          <a:stretch>
            <a:fillRect/>
          </a:stretch>
        </p:blipFill>
        <p:spPr>
          <a:xfrm>
            <a:off x="2071425" y="699900"/>
            <a:ext cx="5568299" cy="4286949"/>
          </a:xfrm>
          <a:prstGeom prst="rect">
            <a:avLst/>
          </a:prstGeom>
          <a:noFill/>
          <a:ln>
            <a:noFill/>
          </a:ln>
        </p:spPr>
      </p:pic>
      <p:sp>
        <p:nvSpPr>
          <p:cNvPr id="732" name="Google Shape;732;p105"/>
          <p:cNvSpPr/>
          <p:nvPr/>
        </p:nvSpPr>
        <p:spPr>
          <a:xfrm>
            <a:off x="337800" y="3811600"/>
            <a:ext cx="8578500" cy="1440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6"/>
          <p:cNvSpPr txBox="1">
            <a:spLocks noGrp="1"/>
          </p:cNvSpPr>
          <p:nvPr>
            <p:ph type="title"/>
          </p:nvPr>
        </p:nvSpPr>
        <p:spPr>
          <a:xfrm>
            <a:off x="259475" y="1694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Income Statement (10-Q)</a:t>
            </a:r>
            <a:endParaRPr/>
          </a:p>
        </p:txBody>
      </p:sp>
      <p:pic>
        <p:nvPicPr>
          <p:cNvPr id="738" name="Google Shape;738;p106"/>
          <p:cNvPicPr preferRelativeResize="0"/>
          <p:nvPr/>
        </p:nvPicPr>
        <p:blipFill>
          <a:blip r:embed="rId3">
            <a:alphaModFix/>
          </a:blip>
          <a:stretch>
            <a:fillRect/>
          </a:stretch>
        </p:blipFill>
        <p:spPr>
          <a:xfrm>
            <a:off x="2409200" y="704150"/>
            <a:ext cx="4311275" cy="4308800"/>
          </a:xfrm>
          <a:prstGeom prst="rect">
            <a:avLst/>
          </a:prstGeom>
          <a:noFill/>
          <a:ln>
            <a:noFill/>
          </a:ln>
        </p:spPr>
      </p:pic>
      <p:sp>
        <p:nvSpPr>
          <p:cNvPr id="739" name="Google Shape;739;p106"/>
          <p:cNvSpPr/>
          <p:nvPr/>
        </p:nvSpPr>
        <p:spPr>
          <a:xfrm>
            <a:off x="259475" y="3472175"/>
            <a:ext cx="8578500" cy="1440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0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Breakdown of Revenue</a:t>
            </a:r>
            <a:endParaRPr/>
          </a:p>
        </p:txBody>
      </p:sp>
      <p:pic>
        <p:nvPicPr>
          <p:cNvPr id="745" name="Google Shape;745;p107"/>
          <p:cNvPicPr preferRelativeResize="0"/>
          <p:nvPr/>
        </p:nvPicPr>
        <p:blipFill>
          <a:blip r:embed="rId3">
            <a:alphaModFix/>
          </a:blip>
          <a:stretch>
            <a:fillRect/>
          </a:stretch>
        </p:blipFill>
        <p:spPr>
          <a:xfrm>
            <a:off x="152400" y="1613700"/>
            <a:ext cx="8839200" cy="246827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Breakdown of Revenue Continue...</a:t>
            </a:r>
            <a:endParaRPr/>
          </a:p>
        </p:txBody>
      </p:sp>
      <p:pic>
        <p:nvPicPr>
          <p:cNvPr id="751" name="Google Shape;751;p108"/>
          <p:cNvPicPr preferRelativeResize="0"/>
          <p:nvPr/>
        </p:nvPicPr>
        <p:blipFill>
          <a:blip r:embed="rId3">
            <a:alphaModFix/>
          </a:blip>
          <a:stretch>
            <a:fillRect/>
          </a:stretch>
        </p:blipFill>
        <p:spPr>
          <a:xfrm>
            <a:off x="152400" y="1678975"/>
            <a:ext cx="8839200" cy="24682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7"/>
          <p:cNvPicPr preferRelativeResize="0"/>
          <p:nvPr/>
        </p:nvPicPr>
        <p:blipFill>
          <a:blip r:embed="rId3">
            <a:alphaModFix/>
          </a:blip>
          <a:stretch>
            <a:fillRect/>
          </a:stretch>
        </p:blipFill>
        <p:spPr>
          <a:xfrm>
            <a:off x="0" y="0"/>
            <a:ext cx="9144000" cy="50398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9"/>
          <p:cNvSpPr txBox="1">
            <a:spLocks noGrp="1"/>
          </p:cNvSpPr>
          <p:nvPr>
            <p:ph type="title"/>
          </p:nvPr>
        </p:nvSpPr>
        <p:spPr>
          <a:xfrm>
            <a:off x="311700" y="2086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Operating (10-K)</a:t>
            </a:r>
            <a:endParaRPr/>
          </a:p>
        </p:txBody>
      </p:sp>
      <p:pic>
        <p:nvPicPr>
          <p:cNvPr id="757" name="Google Shape;757;p109"/>
          <p:cNvPicPr preferRelativeResize="0"/>
          <p:nvPr/>
        </p:nvPicPr>
        <p:blipFill>
          <a:blip r:embed="rId3">
            <a:alphaModFix/>
          </a:blip>
          <a:stretch>
            <a:fillRect/>
          </a:stretch>
        </p:blipFill>
        <p:spPr>
          <a:xfrm>
            <a:off x="461263" y="934875"/>
            <a:ext cx="8221477" cy="38212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10"/>
          <p:cNvSpPr txBox="1">
            <a:spLocks noGrp="1"/>
          </p:cNvSpPr>
          <p:nvPr>
            <p:ph type="title"/>
          </p:nvPr>
        </p:nvSpPr>
        <p:spPr>
          <a:xfrm>
            <a:off x="311700" y="1824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Investing &amp; Financing (10-K)</a:t>
            </a:r>
            <a:endParaRPr/>
          </a:p>
        </p:txBody>
      </p:sp>
      <p:pic>
        <p:nvPicPr>
          <p:cNvPr id="763" name="Google Shape;763;p110"/>
          <p:cNvPicPr preferRelativeResize="0"/>
          <p:nvPr/>
        </p:nvPicPr>
        <p:blipFill>
          <a:blip r:embed="rId3">
            <a:alphaModFix/>
          </a:blip>
          <a:stretch>
            <a:fillRect/>
          </a:stretch>
        </p:blipFill>
        <p:spPr>
          <a:xfrm>
            <a:off x="581250" y="808575"/>
            <a:ext cx="7730752" cy="41652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11"/>
          <p:cNvSpPr txBox="1">
            <a:spLocks noGrp="1"/>
          </p:cNvSpPr>
          <p:nvPr>
            <p:ph type="title"/>
          </p:nvPr>
        </p:nvSpPr>
        <p:spPr>
          <a:xfrm>
            <a:off x="311700" y="2738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Operating (10-Q)</a:t>
            </a:r>
            <a:endParaRPr/>
          </a:p>
        </p:txBody>
      </p:sp>
      <p:pic>
        <p:nvPicPr>
          <p:cNvPr id="769" name="Google Shape;769;p111"/>
          <p:cNvPicPr preferRelativeResize="0"/>
          <p:nvPr/>
        </p:nvPicPr>
        <p:blipFill>
          <a:blip r:embed="rId3">
            <a:alphaModFix/>
          </a:blip>
          <a:stretch>
            <a:fillRect/>
          </a:stretch>
        </p:blipFill>
        <p:spPr>
          <a:xfrm>
            <a:off x="1721837" y="899975"/>
            <a:ext cx="5315113" cy="4060750"/>
          </a:xfrm>
          <a:prstGeom prst="rect">
            <a:avLst/>
          </a:prstGeom>
          <a:noFill/>
          <a:ln>
            <a:noFill/>
          </a:ln>
        </p:spPr>
      </p:pic>
      <p:sp>
        <p:nvSpPr>
          <p:cNvPr id="770" name="Google Shape;770;p111"/>
          <p:cNvSpPr/>
          <p:nvPr/>
        </p:nvSpPr>
        <p:spPr>
          <a:xfrm>
            <a:off x="90138" y="4816725"/>
            <a:ext cx="8578500" cy="1440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1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Cash Flow: Investing &amp; Financing (10-Q)</a:t>
            </a:r>
            <a:endParaRPr/>
          </a:p>
        </p:txBody>
      </p:sp>
      <p:pic>
        <p:nvPicPr>
          <p:cNvPr id="776" name="Google Shape;776;p112"/>
          <p:cNvPicPr preferRelativeResize="0"/>
          <p:nvPr/>
        </p:nvPicPr>
        <p:blipFill>
          <a:blip r:embed="rId3">
            <a:alphaModFix/>
          </a:blip>
          <a:stretch>
            <a:fillRect/>
          </a:stretch>
        </p:blipFill>
        <p:spPr>
          <a:xfrm>
            <a:off x="955525" y="1017450"/>
            <a:ext cx="7075126" cy="3943275"/>
          </a:xfrm>
          <a:prstGeom prst="rect">
            <a:avLst/>
          </a:prstGeom>
          <a:noFill/>
          <a:ln>
            <a:noFill/>
          </a:ln>
        </p:spPr>
      </p:pic>
      <p:sp>
        <p:nvSpPr>
          <p:cNvPr id="777" name="Google Shape;777;p112"/>
          <p:cNvSpPr/>
          <p:nvPr/>
        </p:nvSpPr>
        <p:spPr>
          <a:xfrm>
            <a:off x="203825" y="4203575"/>
            <a:ext cx="8578500" cy="2613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3"/>
          <p:cNvSpPr txBox="1">
            <a:spLocks noGrp="1"/>
          </p:cNvSpPr>
          <p:nvPr>
            <p:ph type="title"/>
          </p:nvPr>
        </p:nvSpPr>
        <p:spPr>
          <a:xfrm>
            <a:off x="118225" y="26277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Financial Statements Analysis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14"/>
          <p:cNvSpPr txBox="1">
            <a:spLocks noGrp="1"/>
          </p:cNvSpPr>
          <p:nvPr>
            <p:ph type="title"/>
          </p:nvPr>
        </p:nvSpPr>
        <p:spPr>
          <a:xfrm>
            <a:off x="311700" y="1955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Total Revenue (million)</a:t>
            </a:r>
            <a:endParaRPr/>
          </a:p>
        </p:txBody>
      </p:sp>
      <p:pic>
        <p:nvPicPr>
          <p:cNvPr id="788" name="Google Shape;788;p114"/>
          <p:cNvPicPr preferRelativeResize="0"/>
          <p:nvPr/>
        </p:nvPicPr>
        <p:blipFill>
          <a:blip r:embed="rId3">
            <a:alphaModFix/>
          </a:blip>
          <a:stretch>
            <a:fillRect/>
          </a:stretch>
        </p:blipFill>
        <p:spPr>
          <a:xfrm>
            <a:off x="726800" y="821625"/>
            <a:ext cx="7853607" cy="40170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5"/>
          <p:cNvSpPr txBox="1">
            <a:spLocks noGrp="1"/>
          </p:cNvSpPr>
          <p:nvPr>
            <p:ph type="title"/>
          </p:nvPr>
        </p:nvSpPr>
        <p:spPr>
          <a:xfrm>
            <a:off x="311700" y="1955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Gross Margin</a:t>
            </a:r>
            <a:endParaRPr/>
          </a:p>
        </p:txBody>
      </p:sp>
      <p:pic>
        <p:nvPicPr>
          <p:cNvPr id="794" name="Google Shape;794;p115"/>
          <p:cNvPicPr preferRelativeResize="0"/>
          <p:nvPr/>
        </p:nvPicPr>
        <p:blipFill>
          <a:blip r:embed="rId3">
            <a:alphaModFix/>
          </a:blip>
          <a:stretch>
            <a:fillRect/>
          </a:stretch>
        </p:blipFill>
        <p:spPr>
          <a:xfrm>
            <a:off x="373650" y="821625"/>
            <a:ext cx="8396701" cy="40170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16"/>
          <p:cNvSpPr txBox="1">
            <a:spLocks noGrp="1"/>
          </p:cNvSpPr>
          <p:nvPr>
            <p:ph type="title"/>
          </p:nvPr>
        </p:nvSpPr>
        <p:spPr>
          <a:xfrm>
            <a:off x="311700" y="2999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Diluted EPS (million)</a:t>
            </a:r>
            <a:endParaRPr/>
          </a:p>
        </p:txBody>
      </p:sp>
      <p:pic>
        <p:nvPicPr>
          <p:cNvPr id="800" name="Google Shape;800;p116"/>
          <p:cNvPicPr preferRelativeResize="0"/>
          <p:nvPr/>
        </p:nvPicPr>
        <p:blipFill>
          <a:blip r:embed="rId3">
            <a:alphaModFix/>
          </a:blip>
          <a:stretch>
            <a:fillRect/>
          </a:stretch>
        </p:blipFill>
        <p:spPr>
          <a:xfrm>
            <a:off x="367488" y="987100"/>
            <a:ext cx="8409037" cy="391262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7"/>
          <p:cNvSpPr txBox="1">
            <a:spLocks noGrp="1"/>
          </p:cNvSpPr>
          <p:nvPr>
            <p:ph type="title"/>
          </p:nvPr>
        </p:nvSpPr>
        <p:spPr>
          <a:xfrm>
            <a:off x="311700" y="2738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Return on Equity</a:t>
            </a:r>
            <a:endParaRPr/>
          </a:p>
        </p:txBody>
      </p:sp>
      <p:pic>
        <p:nvPicPr>
          <p:cNvPr id="806" name="Google Shape;806;p117"/>
          <p:cNvPicPr preferRelativeResize="0"/>
          <p:nvPr/>
        </p:nvPicPr>
        <p:blipFill>
          <a:blip r:embed="rId3">
            <a:alphaModFix/>
          </a:blip>
          <a:stretch>
            <a:fillRect/>
          </a:stretch>
        </p:blipFill>
        <p:spPr>
          <a:xfrm>
            <a:off x="479650" y="899950"/>
            <a:ext cx="8352652" cy="393875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18"/>
          <p:cNvSpPr txBox="1">
            <a:spLocks noGrp="1"/>
          </p:cNvSpPr>
          <p:nvPr>
            <p:ph type="title"/>
          </p:nvPr>
        </p:nvSpPr>
        <p:spPr>
          <a:xfrm>
            <a:off x="311700" y="1825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Return on Asset</a:t>
            </a:r>
            <a:endParaRPr/>
          </a:p>
        </p:txBody>
      </p:sp>
      <p:pic>
        <p:nvPicPr>
          <p:cNvPr id="812" name="Google Shape;812;p118"/>
          <p:cNvPicPr preferRelativeResize="0"/>
          <p:nvPr/>
        </p:nvPicPr>
        <p:blipFill>
          <a:blip r:embed="rId3">
            <a:alphaModFix/>
          </a:blip>
          <a:stretch>
            <a:fillRect/>
          </a:stretch>
        </p:blipFill>
        <p:spPr>
          <a:xfrm>
            <a:off x="152400" y="961000"/>
            <a:ext cx="8613853" cy="4030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4" name="Google Shape;224;p38"/>
          <p:cNvPicPr preferRelativeResize="0"/>
          <p:nvPr/>
        </p:nvPicPr>
        <p:blipFill>
          <a:blip r:embed="rId3">
            <a:alphaModFix/>
          </a:blip>
          <a:stretch>
            <a:fillRect/>
          </a:stretch>
        </p:blipFill>
        <p:spPr>
          <a:xfrm>
            <a:off x="0" y="0"/>
            <a:ext cx="9143998" cy="50472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19"/>
          <p:cNvSpPr txBox="1">
            <a:spLocks noGrp="1"/>
          </p:cNvSpPr>
          <p:nvPr>
            <p:ph type="title"/>
          </p:nvPr>
        </p:nvSpPr>
        <p:spPr>
          <a:xfrm>
            <a:off x="311700" y="2608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200"/>
              <a:t>HOLD</a:t>
            </a:r>
            <a:endParaRPr sz="4200"/>
          </a:p>
        </p:txBody>
      </p:sp>
      <p:pic>
        <p:nvPicPr>
          <p:cNvPr id="818" name="Google Shape;818;p119"/>
          <p:cNvPicPr preferRelativeResize="0"/>
          <p:nvPr/>
        </p:nvPicPr>
        <p:blipFill>
          <a:blip r:embed="rId3">
            <a:alphaModFix/>
          </a:blip>
          <a:stretch>
            <a:fillRect/>
          </a:stretch>
        </p:blipFill>
        <p:spPr>
          <a:xfrm>
            <a:off x="152400" y="1039325"/>
            <a:ext cx="8839200" cy="347749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120"/>
          <p:cNvPicPr preferRelativeResize="0"/>
          <p:nvPr/>
        </p:nvPicPr>
        <p:blipFill>
          <a:blip r:embed="rId3">
            <a:alphaModFix/>
          </a:blip>
          <a:stretch>
            <a:fillRect/>
          </a:stretch>
        </p:blipFill>
        <p:spPr>
          <a:xfrm>
            <a:off x="152400" y="212075"/>
            <a:ext cx="8839199" cy="441662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21"/>
          <p:cNvSpPr txBox="1">
            <a:spLocks noGrp="1"/>
          </p:cNvSpPr>
          <p:nvPr>
            <p:ph type="title"/>
          </p:nvPr>
        </p:nvSpPr>
        <p:spPr>
          <a:xfrm>
            <a:off x="311700" y="183300"/>
            <a:ext cx="2721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t>Stock Price</a:t>
            </a:r>
            <a:endParaRPr sz="2000"/>
          </a:p>
          <a:p>
            <a:pPr marL="0" lvl="0" indent="0" algn="l" rtl="0">
              <a:spcBef>
                <a:spcPts val="0"/>
              </a:spcBef>
              <a:spcAft>
                <a:spcPts val="0"/>
              </a:spcAft>
              <a:buNone/>
            </a:pPr>
            <a:endParaRPr sz="2000"/>
          </a:p>
        </p:txBody>
      </p:sp>
      <p:pic>
        <p:nvPicPr>
          <p:cNvPr id="829" name="Google Shape;829;p121"/>
          <p:cNvPicPr preferRelativeResize="0"/>
          <p:nvPr/>
        </p:nvPicPr>
        <p:blipFill>
          <a:blip r:embed="rId3">
            <a:alphaModFix/>
          </a:blip>
          <a:stretch>
            <a:fillRect/>
          </a:stretch>
        </p:blipFill>
        <p:spPr>
          <a:xfrm>
            <a:off x="1277375" y="653975"/>
            <a:ext cx="6589249" cy="42595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22"/>
          <p:cNvSpPr txBox="1">
            <a:spLocks noGrp="1"/>
          </p:cNvSpPr>
          <p:nvPr>
            <p:ph type="title"/>
          </p:nvPr>
        </p:nvSpPr>
        <p:spPr>
          <a:xfrm>
            <a:off x="266375" y="176100"/>
            <a:ext cx="24303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t>Statistics</a:t>
            </a:r>
            <a:endParaRPr sz="2500"/>
          </a:p>
        </p:txBody>
      </p:sp>
      <p:pic>
        <p:nvPicPr>
          <p:cNvPr id="835" name="Google Shape;835;p122"/>
          <p:cNvPicPr preferRelativeResize="0"/>
          <p:nvPr/>
        </p:nvPicPr>
        <p:blipFill>
          <a:blip r:embed="rId3">
            <a:alphaModFix/>
          </a:blip>
          <a:stretch>
            <a:fillRect/>
          </a:stretch>
        </p:blipFill>
        <p:spPr>
          <a:xfrm>
            <a:off x="1385650" y="723325"/>
            <a:ext cx="6224950" cy="42671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23"/>
          <p:cNvSpPr txBox="1">
            <a:spLocks noGrp="1"/>
          </p:cNvSpPr>
          <p:nvPr>
            <p:ph type="title"/>
          </p:nvPr>
        </p:nvSpPr>
        <p:spPr>
          <a:xfrm>
            <a:off x="311700" y="2444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5-Day Performance</a:t>
            </a:r>
            <a:endParaRPr/>
          </a:p>
        </p:txBody>
      </p:sp>
      <p:sp>
        <p:nvSpPr>
          <p:cNvPr id="841" name="Google Shape;841;p1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42" name="Google Shape;842;p123"/>
          <p:cNvPicPr preferRelativeResize="0"/>
          <p:nvPr/>
        </p:nvPicPr>
        <p:blipFill>
          <a:blip r:embed="rId3">
            <a:alphaModFix/>
          </a:blip>
          <a:stretch>
            <a:fillRect/>
          </a:stretch>
        </p:blipFill>
        <p:spPr>
          <a:xfrm>
            <a:off x="155850" y="949796"/>
            <a:ext cx="8832303" cy="361907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2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1-M Performance</a:t>
            </a:r>
            <a:endParaRPr/>
          </a:p>
        </p:txBody>
      </p:sp>
      <p:pic>
        <p:nvPicPr>
          <p:cNvPr id="848" name="Google Shape;848;p124"/>
          <p:cNvPicPr preferRelativeResize="0"/>
          <p:nvPr/>
        </p:nvPicPr>
        <p:blipFill>
          <a:blip r:embed="rId3">
            <a:alphaModFix/>
          </a:blip>
          <a:stretch>
            <a:fillRect/>
          </a:stretch>
        </p:blipFill>
        <p:spPr>
          <a:xfrm>
            <a:off x="127513" y="1094425"/>
            <a:ext cx="8888973" cy="367434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6-M Performance</a:t>
            </a:r>
            <a:endParaRPr/>
          </a:p>
        </p:txBody>
      </p:sp>
      <p:sp>
        <p:nvSpPr>
          <p:cNvPr id="854" name="Google Shape;854;p1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55" name="Google Shape;855;p125"/>
          <p:cNvPicPr preferRelativeResize="0"/>
          <p:nvPr/>
        </p:nvPicPr>
        <p:blipFill>
          <a:blip r:embed="rId3">
            <a:alphaModFix/>
          </a:blip>
          <a:stretch>
            <a:fillRect/>
          </a:stretch>
        </p:blipFill>
        <p:spPr>
          <a:xfrm>
            <a:off x="0" y="977523"/>
            <a:ext cx="9143999" cy="376630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1-Yr Performance</a:t>
            </a:r>
            <a:endParaRPr/>
          </a:p>
        </p:txBody>
      </p:sp>
      <p:sp>
        <p:nvSpPr>
          <p:cNvPr id="861" name="Google Shape;861;p1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62" name="Google Shape;862;p126"/>
          <p:cNvPicPr preferRelativeResize="0"/>
          <p:nvPr/>
        </p:nvPicPr>
        <p:blipFill>
          <a:blip r:embed="rId3">
            <a:alphaModFix/>
          </a:blip>
          <a:stretch>
            <a:fillRect/>
          </a:stretch>
        </p:blipFill>
        <p:spPr>
          <a:xfrm>
            <a:off x="78800" y="1021700"/>
            <a:ext cx="8986398" cy="36779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27"/>
          <p:cNvSpPr txBox="1">
            <a:spLocks noGrp="1"/>
          </p:cNvSpPr>
          <p:nvPr>
            <p:ph type="title"/>
          </p:nvPr>
        </p:nvSpPr>
        <p:spPr>
          <a:xfrm>
            <a:off x="311700" y="3146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5-Y Performance</a:t>
            </a:r>
            <a:endParaRPr/>
          </a:p>
        </p:txBody>
      </p:sp>
      <p:sp>
        <p:nvSpPr>
          <p:cNvPr id="868" name="Google Shape;868;p1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69" name="Google Shape;869;p127"/>
          <p:cNvPicPr preferRelativeResize="0"/>
          <p:nvPr/>
        </p:nvPicPr>
        <p:blipFill>
          <a:blip r:embed="rId3">
            <a:alphaModFix/>
          </a:blip>
          <a:stretch>
            <a:fillRect/>
          </a:stretch>
        </p:blipFill>
        <p:spPr>
          <a:xfrm>
            <a:off x="0" y="977151"/>
            <a:ext cx="9143997" cy="376704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t>Wayfair Comparison to Dow Jones and S&amp;P 500</a:t>
            </a:r>
            <a:endParaRPr sz="2000"/>
          </a:p>
        </p:txBody>
      </p:sp>
      <p:sp>
        <p:nvSpPr>
          <p:cNvPr id="875" name="Google Shape;875;p1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76" name="Google Shape;876;p128"/>
          <p:cNvPicPr preferRelativeResize="0"/>
          <p:nvPr/>
        </p:nvPicPr>
        <p:blipFill>
          <a:blip r:embed="rId3">
            <a:alphaModFix/>
          </a:blip>
          <a:stretch>
            <a:fillRect/>
          </a:stretch>
        </p:blipFill>
        <p:spPr>
          <a:xfrm>
            <a:off x="107612" y="1032638"/>
            <a:ext cx="8928775" cy="3656075"/>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C41230"/>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5383</Words>
  <Application>Microsoft Office PowerPoint</Application>
  <PresentationFormat>On-screen Show (16:9)</PresentationFormat>
  <Paragraphs>718</Paragraphs>
  <Slides>202</Slides>
  <Notes>202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202</vt:i4>
      </vt:variant>
    </vt:vector>
  </HeadingPairs>
  <TitlesOfParts>
    <vt:vector size="217" baseType="lpstr">
      <vt:lpstr>Playfair Display</vt:lpstr>
      <vt:lpstr>Times New Roman</vt:lpstr>
      <vt:lpstr>Arial</vt:lpstr>
      <vt:lpstr>Open Sans Light</vt:lpstr>
      <vt:lpstr>Lato</vt:lpstr>
      <vt:lpstr>Calibri</vt:lpstr>
      <vt:lpstr>Georgia</vt:lpstr>
      <vt:lpstr>Open Sans</vt:lpstr>
      <vt:lpstr>Courier New</vt:lpstr>
      <vt:lpstr>Gill Sans</vt:lpstr>
      <vt:lpstr>Trebuchet MS</vt:lpstr>
      <vt:lpstr>Coral</vt:lpstr>
      <vt:lpstr>Office Theme</vt:lpstr>
      <vt:lpstr>Gallery</vt:lpstr>
      <vt:lpstr>Office Theme</vt:lpstr>
      <vt:lpstr>E-Commerce Industry</vt:lpstr>
      <vt:lpstr>Presenters</vt:lpstr>
      <vt:lpstr>E-Commerce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E-Commerce you didn’t know...</vt:lpstr>
      <vt:lpstr>E-commerce share of total retail revenue in the United States as of May 2020, by product category</vt:lpstr>
      <vt:lpstr>2019 - U.S. leading e-commerce retailers by market share</vt:lpstr>
      <vt:lpstr>PowerPoint Presentation</vt:lpstr>
      <vt:lpstr>PowerPoint Presentation</vt:lpstr>
      <vt:lpstr>3 Biggest E-Commerce Business Models</vt:lpstr>
      <vt:lpstr>Business-to-Business (B2B)</vt:lpstr>
      <vt:lpstr>Business-to-Business (B2B)</vt:lpstr>
      <vt:lpstr>Business-to-Consumer (B2C)</vt:lpstr>
      <vt:lpstr>Business-to-Consumer (B2C)</vt:lpstr>
      <vt:lpstr>Consumer-to-Consumer (C2C)</vt:lpstr>
      <vt:lpstr>Consumer-to-Consumer (C2C)</vt:lpstr>
      <vt:lpstr>Industry Analysis</vt:lpstr>
      <vt:lpstr>Retail Firm Revenue Composition </vt:lpstr>
      <vt:lpstr>Cost Structure </vt:lpstr>
      <vt:lpstr>E-commerce firm strategy</vt:lpstr>
      <vt:lpstr>E-commerce firm strategy</vt:lpstr>
      <vt:lpstr>E-commerce firm strategy</vt:lpstr>
      <vt:lpstr>E-commerce Regulations</vt:lpstr>
      <vt:lpstr>E-commerce Regulations</vt:lpstr>
      <vt:lpstr>E-commerce Regulation</vt:lpstr>
      <vt:lpstr>E-commerce Regulation</vt:lpstr>
      <vt:lpstr>E-commerce Regulation</vt:lpstr>
      <vt:lpstr>PowerPoint Presentation</vt:lpstr>
      <vt:lpstr>PowerPoint Presentation</vt:lpstr>
      <vt:lpstr>PowerPoint Presentation</vt:lpstr>
      <vt:lpstr>Key Statistics (USD)</vt:lpstr>
      <vt:lpstr>Key Statistics (CAD)</vt:lpstr>
      <vt:lpstr>1 Day Performance </vt:lpstr>
      <vt:lpstr>5 Day Performance</vt:lpstr>
      <vt:lpstr>1 Month Performance</vt:lpstr>
      <vt:lpstr>6 Month Performance</vt:lpstr>
      <vt:lpstr>1 Year Performance</vt:lpstr>
      <vt:lpstr>5 Year Performance</vt:lpstr>
      <vt:lpstr>Shopify Comparison to S&amp;P 500</vt:lpstr>
      <vt:lpstr>Shopify History</vt:lpstr>
      <vt:lpstr>History Continue...</vt:lpstr>
      <vt:lpstr>History Continue...</vt:lpstr>
      <vt:lpstr>History Continue...</vt:lpstr>
      <vt:lpstr>History Continue...</vt:lpstr>
      <vt:lpstr>History Continue...</vt:lpstr>
      <vt:lpstr>History Continue...</vt:lpstr>
      <vt:lpstr>History Continue...</vt:lpstr>
      <vt:lpstr>Main Revenue Streams</vt:lpstr>
      <vt:lpstr>Revenue Streams Continue...</vt:lpstr>
      <vt:lpstr>Revenue Streams Continue...</vt:lpstr>
      <vt:lpstr>Acquisitions </vt:lpstr>
      <vt:lpstr>Acquisitions Continue...</vt:lpstr>
      <vt:lpstr>Acquisitions Continue...</vt:lpstr>
      <vt:lpstr>New Partnerships</vt:lpstr>
      <vt:lpstr>New Partnerships Continue...</vt:lpstr>
      <vt:lpstr>Management Team</vt:lpstr>
      <vt:lpstr>PowerPoint Presentation</vt:lpstr>
      <vt:lpstr>PowerPoint Presentation</vt:lpstr>
      <vt:lpstr>PowerPoint Presentation</vt:lpstr>
      <vt:lpstr>PowerPoint Presentation</vt:lpstr>
      <vt:lpstr>PowerPoint Presentation</vt:lpstr>
      <vt:lpstr>Ownership Structure</vt:lpstr>
      <vt:lpstr>Ownership Structure Continue...</vt:lpstr>
      <vt:lpstr>Ownership Structure Continue...</vt:lpstr>
      <vt:lpstr>Financial Statements</vt:lpstr>
      <vt:lpstr>Balance Sheet: Assets (10-Q)</vt:lpstr>
      <vt:lpstr>Balance Sheet: Liabilities &amp; Equity (10-Q)</vt:lpstr>
      <vt:lpstr>Balance Sheet: Assets (10-K)</vt:lpstr>
      <vt:lpstr>Balance Sheet: Liabilities &amp; Equity (10-K)</vt:lpstr>
      <vt:lpstr>Income Statement (10-K)</vt:lpstr>
      <vt:lpstr>Income Statement (10-Q)</vt:lpstr>
      <vt:lpstr>Breakdown of Revenue</vt:lpstr>
      <vt:lpstr>Breakdown of Revenue Continue...</vt:lpstr>
      <vt:lpstr>Cash Flow: Operating (10-K)</vt:lpstr>
      <vt:lpstr>Cash Flow: Investing &amp; Financing (10-K)</vt:lpstr>
      <vt:lpstr>Cash Flow: Operating (10-Q)</vt:lpstr>
      <vt:lpstr>Cash Flow: Investing &amp; Financing (10-Q)</vt:lpstr>
      <vt:lpstr>Financial Statements Analysis</vt:lpstr>
      <vt:lpstr>Total Revenue (million)</vt:lpstr>
      <vt:lpstr>Gross Margin</vt:lpstr>
      <vt:lpstr>Diluted EPS (million)</vt:lpstr>
      <vt:lpstr>Return on Equity</vt:lpstr>
      <vt:lpstr>Return on Asset</vt:lpstr>
      <vt:lpstr>HOLD</vt:lpstr>
      <vt:lpstr>PowerPoint Presentation</vt:lpstr>
      <vt:lpstr>Stock Price </vt:lpstr>
      <vt:lpstr>Statistics</vt:lpstr>
      <vt:lpstr>5-Day Performance</vt:lpstr>
      <vt:lpstr>1-M Performance</vt:lpstr>
      <vt:lpstr>6-M Performance</vt:lpstr>
      <vt:lpstr>1-Yr Performance</vt:lpstr>
      <vt:lpstr>5-Y Performance</vt:lpstr>
      <vt:lpstr>Wayfair Comparison to Dow Jones and S&amp;P 500</vt:lpstr>
      <vt:lpstr>Company Overview</vt:lpstr>
      <vt:lpstr>IPO</vt:lpstr>
      <vt:lpstr>Brands </vt:lpstr>
      <vt:lpstr>Company Strategy</vt:lpstr>
      <vt:lpstr>Revenue Streams</vt:lpstr>
      <vt:lpstr>Acquisitions</vt:lpstr>
      <vt:lpstr>Acquisitions</vt:lpstr>
      <vt:lpstr>Acquisitions</vt:lpstr>
      <vt:lpstr>Acquisitions</vt:lpstr>
      <vt:lpstr>Subsidiaries</vt:lpstr>
      <vt:lpstr>Management</vt:lpstr>
      <vt:lpstr>CEO, Co-Chairman, and Co-Founder</vt:lpstr>
      <vt:lpstr>Co-Chairman and Co-Founder</vt:lpstr>
      <vt:lpstr>Chief Financial Officer</vt:lpstr>
      <vt:lpstr>Chief Global Supply Chain Officer</vt:lpstr>
      <vt:lpstr>Chief Product and Marketing Officer</vt:lpstr>
      <vt:lpstr>Interim Chief Technology Officer</vt:lpstr>
      <vt:lpstr>Chief Merchandising Officer</vt:lpstr>
      <vt:lpstr>Chief Operating Officer</vt:lpstr>
      <vt:lpstr>VP of Lifestyle Brands and Wayfair Canada</vt:lpstr>
      <vt:lpstr>Shareholder Ownership</vt:lpstr>
      <vt:lpstr>Top Shareholders</vt:lpstr>
      <vt:lpstr>Balance Sheet (10Q Part 1)</vt:lpstr>
      <vt:lpstr>Balance Sheet (10Q Part 2)</vt:lpstr>
      <vt:lpstr>Balance Sheet (10K Part 1)</vt:lpstr>
      <vt:lpstr>Balance Sheet (10K Part 2)</vt:lpstr>
      <vt:lpstr>Income Statement (10K)</vt:lpstr>
      <vt:lpstr>Income Statement (10Q)</vt:lpstr>
      <vt:lpstr>Cash Flow: Operating (10-K)</vt:lpstr>
      <vt:lpstr>Cash Flow: Investing &amp; Financing (10-K)</vt:lpstr>
      <vt:lpstr>Cash Flow: Operating (10-Q)</vt:lpstr>
      <vt:lpstr>Cash Flow: Investing &amp; Financing (10-Q)</vt:lpstr>
      <vt:lpstr>Recommendation:</vt:lpstr>
      <vt:lpstr>PowerPoint Presentation</vt:lpstr>
      <vt:lpstr>STOCK PERFORMANCE</vt:lpstr>
      <vt:lpstr>KEY STATISTICS</vt:lpstr>
      <vt:lpstr>FUNDAMENTALS</vt:lpstr>
      <vt:lpstr>5-DAY PERFORMANCE</vt:lpstr>
      <vt:lpstr>1-M PERFORMANCE</vt:lpstr>
      <vt:lpstr>6-M PERFORMANCE</vt:lpstr>
      <vt:lpstr>1-Y PERFORMANCE</vt:lpstr>
      <vt:lpstr>5-Y PERFORMANCE</vt:lpstr>
      <vt:lpstr>10-Y PERFORMANCE</vt:lpstr>
      <vt:lpstr>20-Y PERFORMANCE</vt:lpstr>
      <vt:lpstr>Company Overview </vt:lpstr>
      <vt:lpstr>Company Overview</vt:lpstr>
      <vt:lpstr>PowerPoint Presentation</vt:lpstr>
      <vt:lpstr>ACQUISITIONS</vt:lpstr>
      <vt:lpstr>PowerPoint Presentation</vt:lpstr>
      <vt:lpstr>AMAZON’S EXPENSIVE ACQUISITIONS – TOP 5</vt:lpstr>
      <vt:lpstr>ZOOX ACQUISITION</vt:lpstr>
      <vt:lpstr>OVERALL ANNUAL NET REVENUE</vt:lpstr>
      <vt:lpstr>OVERALL QUARTERLY NET REVENUE</vt:lpstr>
      <vt:lpstr>PowerPoint Presentation</vt:lpstr>
      <vt:lpstr>PowerPoint Presentation</vt:lpstr>
      <vt:lpstr>PowerPoint Presentation</vt:lpstr>
      <vt:lpstr>Monthly Website Traffic</vt:lpstr>
      <vt:lpstr>ANNUAL CASH FLOWS GENERATED</vt:lpstr>
      <vt:lpstr>AMAZON’S REVENUE STREAMS</vt:lpstr>
      <vt:lpstr>Online Retail </vt:lpstr>
      <vt:lpstr>PowerPoint Presentation</vt:lpstr>
      <vt:lpstr>PowerPoint Presentation</vt:lpstr>
      <vt:lpstr>THIRD-PARTY SALES PERCENTAGE 2007-20</vt:lpstr>
      <vt:lpstr>AMAZON PRIME</vt:lpstr>
      <vt:lpstr>PowerPoint Presentation</vt:lpstr>
      <vt:lpstr>AMAZON PRIME GENERAL BENEFITS</vt:lpstr>
      <vt:lpstr>AMAZON PRIME DELIVERY BENEFITS</vt:lpstr>
      <vt:lpstr>PowerPoint Presentation</vt:lpstr>
      <vt:lpstr>PowerPoint Presentation</vt:lpstr>
      <vt:lpstr>Amazon Web Service (AWS)</vt:lpstr>
      <vt:lpstr>PowerPoint Presentation</vt:lpstr>
      <vt:lpstr>PowerPoint Presentation</vt:lpstr>
      <vt:lpstr>PowerPoint Presentation</vt:lpstr>
      <vt:lpstr>MANAGEMENT TEAM</vt:lpstr>
      <vt:lpstr>AMAZON’S MANAGEMENT TEAM</vt:lpstr>
      <vt:lpstr>AMAZON’S MANAGEMENT TEAM</vt:lpstr>
      <vt:lpstr>AMAZON’S MANAGEMENT TEAM</vt:lpstr>
      <vt:lpstr>AMAZON’S MANAGEMENT TEAM</vt:lpstr>
      <vt:lpstr>AMAZON’S MANAGEMENT TEAM</vt:lpstr>
      <vt:lpstr>AMAZON’S MANAGEMENT TEAM</vt:lpstr>
      <vt:lpstr>AMAZON’S MANAGEMENT TEAM</vt:lpstr>
      <vt:lpstr>MANAGEMENT COMPENSATION</vt:lpstr>
      <vt:lpstr>MANAGEMENT COMPENSATION</vt:lpstr>
      <vt:lpstr>OWNERSHIP OF SHARES</vt:lpstr>
      <vt:lpstr>OWNERSHIP BREAKDOWN</vt:lpstr>
      <vt:lpstr>TOP INSTITUTIONAL OWNERS</vt:lpstr>
      <vt:lpstr>PowerPoint Presentation</vt:lpstr>
      <vt:lpstr>10-Q BALANCE SHEET (ASSETS) </vt:lpstr>
      <vt:lpstr>10-Q BALANCE SHEET (LIABILITIES AND SHAREHOLDERS EQUITY) </vt:lpstr>
      <vt:lpstr>10-K BALANCE SHEET (ASSETS) </vt:lpstr>
      <vt:lpstr>10-K BALANCE SHEET (LIABILITIES AND SHAREHOLDERS EQUITY) </vt:lpstr>
      <vt:lpstr>10-K CONSOLIDATED STATEMENT OF OPERATIONS</vt:lpstr>
      <vt:lpstr>10-Q CONSOLIDATED STATEMENT OF OPERATIONS</vt:lpstr>
      <vt:lpstr>10-K CONSOLIDATED STATEMENT OF OPERATIONS</vt:lpstr>
      <vt:lpstr>10-Q DECOMPOSITION OF SALES BY SEGMENTS</vt:lpstr>
      <vt:lpstr>10-Q DECOMPOSITION OF SALES BY SERVICES</vt:lpstr>
      <vt:lpstr>10-K CONSOLIDATED STATEMENT OF CASH FLOWS</vt:lpstr>
      <vt:lpstr>10-K CONSOLIDATED STATEMENTS OF CASH FLOWS</vt:lpstr>
      <vt:lpstr>10-K CONSOLIDATED STATEMENT OF CASH FLOWS</vt:lpstr>
      <vt:lpstr>10-Q CONSOLIDATED STATEMENT OF CASH FLOWS</vt:lpstr>
      <vt:lpstr>10-Q CONSOLIDATED STATEMENT OF CASH FLOWS</vt:lpstr>
      <vt:lpstr>10-Q CONSOLIDATED STATEMENT OF CASH FLOWS</vt:lpstr>
      <vt:lpstr>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Industry</dc:title>
  <dc:creator>poitras</dc:creator>
  <cp:lastModifiedBy>reviewer</cp:lastModifiedBy>
  <cp:revision>1</cp:revision>
  <dcterms:modified xsi:type="dcterms:W3CDTF">2020-11-13T19:51:38Z</dcterms:modified>
</cp:coreProperties>
</file>