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5" r:id="rId2"/>
    <p:sldMasterId id="2147483686" r:id="rId3"/>
    <p:sldMasterId id="2147483687" r:id="rId4"/>
    <p:sldMasterId id="2147483688" r:id="rId5"/>
  </p:sldMasterIdLst>
  <p:notesMasterIdLst>
    <p:notesMasterId r:id="rId27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 id="505" r:id="rId255"/>
    <p:sldId id="506" r:id="rId256"/>
    <p:sldId id="507" r:id="rId257"/>
    <p:sldId id="508" r:id="rId258"/>
    <p:sldId id="509" r:id="rId259"/>
    <p:sldId id="510" r:id="rId260"/>
    <p:sldId id="511" r:id="rId261"/>
    <p:sldId id="512" r:id="rId262"/>
    <p:sldId id="513" r:id="rId263"/>
    <p:sldId id="514" r:id="rId264"/>
    <p:sldId id="515" r:id="rId265"/>
    <p:sldId id="516" r:id="rId266"/>
    <p:sldId id="517" r:id="rId267"/>
    <p:sldId id="518" r:id="rId268"/>
    <p:sldId id="519" r:id="rId269"/>
    <p:sldId id="520" r:id="rId270"/>
    <p:sldId id="521" r:id="rId27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6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notesMaster" Target="notesMasters/notesMaster1.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presProps" Target="presProps.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viewProps" Target="viewProp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theme" Target="theme/theme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tableStyles" Target="tableStyle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3" Type="http://schemas.openxmlformats.org/officeDocument/2006/relationships/hyperlink" Target="https://grizzle.com/etsy-q1-2020-earnings-covid19-tailwinds/" TargetMode="External"/><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3" Type="http://schemas.openxmlformats.org/officeDocument/2006/relationships/hyperlink" Target="https://s22.q4cdn.com/941741262/files/doc_financials/2020/q3/ETSY-9.30.20-10Q.pdf" TargetMode="External"/><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3" Type="http://schemas.openxmlformats.org/officeDocument/2006/relationships/hyperlink" Target="https://s22.q4cdn.com/941741262/files/doc_financials/annual/2019/Etsy-Annual-Report.pdf" TargetMode="External"/><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a174cbf048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a174cbf048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aca4655075_6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1" name="Google Shape;1071;gaca4655075_6_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aca4655075_6_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aca4655075_6_4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78" name="Google Shape;1078;gaca4655075_6_4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aca4655075_6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gaca4655075_6_4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086" name="Google Shape;1086;gaca4655075_6_4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aca4655075_6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aca4655075_6_4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Large increase in cash from 3 months ended YOY, looks like they are stockpiling cash</a:t>
            </a:r>
            <a:endParaRPr/>
          </a:p>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Tripled net income YOY for three months ended</a:t>
            </a:r>
            <a:endParaRPr/>
          </a:p>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Large increase in spending for inventories</a:t>
            </a:r>
            <a:endParaRPr/>
          </a:p>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Large increase in AP</a:t>
            </a:r>
            <a:endParaRPr/>
          </a:p>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096" name="Google Shape;1096;gaca4655075_6_4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aca4655075_6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gaca4655075_6_4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107" name="Google Shape;1107;gaca4655075_6_4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aca4655075_6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gaca4655075_6_4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Received a large loan most likely during pandemic time to help fund operations</a:t>
            </a:r>
            <a:endParaRPr/>
          </a:p>
        </p:txBody>
      </p:sp>
      <p:sp>
        <p:nvSpPr>
          <p:cNvPr id="1116" name="Google Shape;1116;gaca4655075_6_4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ab183ad1f4_2_55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4" name="Google Shape;1124;gab183ad1f4_2_5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1125" name="Google Shape;1125;gab183ad1f4_2_55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106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ab183ad1f4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ab183ad1f4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ab183ad1f4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ab183ad1f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ab183ad1f4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ab183ad1f4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a174cbf048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a174cbf048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ab183ad1f4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ab183ad1f4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ab183ad1f4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ab183ad1f4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ab183ad1f4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ab183ad1f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ab183ad1f4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ab183ad1f4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ab183ad1f4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ab183ad1f4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ab183ad1f4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ab183ad1f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ab183ad1f4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ab183ad1f4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ab183ad1f4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ab183ad1f4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ab183ad1f4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ab183ad1f4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ab183ad1f4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ab183ad1f4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a76be143e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a76be143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ab183ad1f4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ab183ad1f4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ab183ad1f4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ab183ad1f4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ab183ad1f4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ab183ad1f4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ab183ad1f4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ab183ad1f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ab183ad1f4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ab183ad1f4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ab183ad1f4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ab183ad1f4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ab183ad1f4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ab183ad1f4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ab183ad1f4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ab183ad1f4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ab183ad1f4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ab183ad1f4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ab183ad1f4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ab183ad1f4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174cbf048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174cbf048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9e99bff1a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9e99bff1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a9e99bff1a_1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a9e99bff1a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540e28903f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540e28903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540e28903f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540e28903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a9e99bff1a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a9e99bff1a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Offering different service and pricing levels allows entrepreneurs to scale without leaving the Shopify platform: as a merchant upgrades to the higher-priced options, they receive more powerful tools. We believe this ability to retain merchants as they grow is an important factor for our success in serving the SMB market. While most merchants subscribe to our Basic and Shopify plans, the majority of our GMV comes from merchants subscribing to our Advanced and Shopify Plus plans. Merchant retention rates are also higher among merchants on higher-priced plans. Offered at a starting rate that is several times that of our Advanced plan, Shopify Plus solves for the complexity of merchants as they grow and scale globally, offering additional functionality, and support, including features like Shopify Flow and Launchpad for ecommerce automation, and dedicated account management where appropriate.</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a9e99bff1a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a9e99bff1a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a9e99bff1a_1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a9e99bff1a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a9e99bff1a_1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a9e99bff1a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a9e99bff1a_1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a9e99bff1a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a9e99bff1a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a9e99bff1a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Shopify Payments is a fully integrated payment processing service that allows our merchants to accept and process payment cards online and offline, and is also designed to drive higher retention among merchant subscribers.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latin typeface="Times New Roman"/>
                <a:ea typeface="Times New Roman"/>
                <a:cs typeface="Times New Roman"/>
                <a:sym typeface="Times New Roman"/>
              </a:rPr>
              <a:t>Transaction fees are typically charged based in part on a percentage of Gross Merchandise Volume ("GMV") processed on subscription plans where the merchant has not signed up for Shopify Payments. </a:t>
            </a: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latin typeface="Times New Roman"/>
                <a:ea typeface="Times New Roman"/>
                <a:cs typeface="Times New Roman"/>
                <a:sym typeface="Times New Roman"/>
              </a:rPr>
              <a:t>Shopify Fulfillment Network for merchants looking to outsource fulfillment. Leveraging a partner network of fulfillment centers dispersed across the United States, Shopify Fulfillment Network is designed to help ensure merchants’ orders are delivered to buyers quickly and cost-effectively by leveraging Shopify’s scale with deep machine learning tools, including demand forecasting, smart inventory allocation across warehouses and intelligent order routing </a:t>
            </a: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latin typeface="Times New Roman"/>
                <a:ea typeface="Times New Roman"/>
                <a:cs typeface="Times New Roman"/>
                <a:sym typeface="Times New Roman"/>
              </a:rPr>
              <a:t>Shopify Fulfillment Network partners leveraging 6 River Systems’ cloud-based software and collaborative mobile robots can increase the speed and reliability of their warehouse operations by empowering on-site associates with daily tasks, including inventory replenishment, picking, sorting, and packing. </a:t>
            </a: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latin typeface="Times New Roman"/>
                <a:ea typeface="Times New Roman"/>
                <a:cs typeface="Times New Roman"/>
                <a:sym typeface="Times New Roman"/>
              </a:rPr>
              <a:t>Shopify Capital was launched in the United States to help eligible merchants secure financing and accelerate the growth of their business by providing access to simple, fast, and convenient working capital. We apply underwriting criteria prior to purchasing the eligible merchant's future receivables or making a loan to help ensure collectibility.</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latin typeface="Times New Roman"/>
                <a:ea typeface="Times New Roman"/>
                <a:cs typeface="Times New Roman"/>
                <a:sym typeface="Times New Roman"/>
              </a:rPr>
              <a:t>We also generate merchant solutions revenues in the form of referral fees from partners to whom we direct business and with whom we have an arrangement in place. Pursuant to terms of the agreements with our partners, these revenues can be recurring or non- recurring.</a:t>
            </a:r>
            <a:r>
              <a:rPr lang="en">
                <a:solidFill>
                  <a:schemeClr val="dk1"/>
                </a:solidFill>
              </a:rPr>
              <a:t>	</a:t>
            </a:r>
            <a:endParaRPr>
              <a:solidFill>
                <a:schemeClr val="dk1"/>
              </a:solidFill>
            </a:endParaRPr>
          </a:p>
          <a:p>
            <a:pPr marL="0" lvl="0" indent="0" algn="l" rtl="0">
              <a:spcBef>
                <a:spcPts val="14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a174cbf048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a174cbf04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40e28903f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40e28903f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a9e99bff1a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a9e99bff1a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a9e99bff1a_1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a9e99bff1a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a9e99bff1a_1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a9e99bff1a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540e2895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540e2895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Times New Roman"/>
                <a:ea typeface="Times New Roman"/>
                <a:cs typeface="Times New Roman"/>
                <a:sym typeface="Times New Roman"/>
              </a:rPr>
              <a:t>We use to evaluate our business, measure our performance, identify trends affecting our business, formulate financial projections and make strategic decisions include Monthly Recurring Revenue ("MRR") and Gross Merchandise Volume ("GMV").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sz="9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a9e99bff1a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a9e99bff1a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Times New Roman"/>
                <a:ea typeface="Times New Roman"/>
                <a:cs typeface="Times New Roman"/>
                <a:sym typeface="Times New Roman"/>
              </a:rPr>
              <a:t>MRR at the end of each period by multiplying the number of merchants who have subscription plans with us at the period end date by the average monthly subscription plan fee, which excludes variable platform fees, in effect on the last day of that period, assuming they maintain their subscription plans the following month. MRR allows us to average our various pricing plans and billing periods into a single, consistent number that we can track over time. We also analyze the factors that make up MRR, specifically the number of paying merchants using our platform and changes in our average revenue earned from subscription plan fees per paying merchant. In addition, we use MRR to forecast monthly, quarterly and annual subscription plan revenue, which makes up the majority of our subscriptions solutions revenue. We had $74.4 million of MRR as at September 30, 2020 compared to $50.7 million as at September 30, 2019. Our MRR growth rate increased in the three months ended September 30, 2020, when compared to previous quarters. This increase was driven by shops that were created during the extended free trial period offered from March 21, 2020 to May 31, 2020 remaining on the platform and converting to paying merchants in the three months ended September 30, 2020</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a9e99bff1a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a9e99bff1a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chemeClr val="dk1"/>
                </a:solidFill>
                <a:latin typeface="Times New Roman"/>
                <a:ea typeface="Times New Roman"/>
                <a:cs typeface="Times New Roman"/>
                <a:sym typeface="Times New Roman"/>
              </a:rPr>
              <a:t>GMV is the total dollar value of orders facilitated through our platform including certain apps and channels for which a revenue-sharing arrangement is in place in the period, net of refunds, and inclusive of shipping and handling, duty and value-added taxes. GMV does not represent revenue earned by us. However, the volume of GMV facilitated through our platform is an indicator of the success of our merchants and the strength of our platform. Our merchant solutions revenues are also directionally correlated with the level of GMV facilitated through our platform. For the three and nine months ended September 30, 2020, we facilitated GMV of $30.9 billion and $78.4 billion, respectively (2019 - $14.8 billion and $40.5 billion, respectively)</a:t>
            </a:r>
            <a:r>
              <a:rPr lang="en">
                <a:solidFill>
                  <a:schemeClr val="dk1"/>
                </a:solidFill>
              </a:rPr>
              <a:t>	</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a9e99bff1a_1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a9e99bff1a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	</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a9e99bff1a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a9e99bff1a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1400"/>
              </a:spcAft>
              <a:buNone/>
            </a:pP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a9e99bff1a_1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a9e99bff1a_1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1400"/>
              </a:spcAft>
              <a:buNone/>
            </a:pP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a174cbf04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a174cbf04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540e28903f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540e28903f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We believe that we have a significant opportunity to increase the size of our current merchant base. As such we have a dedicated focus on product and brand marketing paired with global earned media efforts and ongoing content creation and distribution to continue growing this global base. Our continued investments in functionality to boost adoption of the Shopify platform by merchants around the world include the translation of the Shopify platform, which is now available in 20 languages, as well as the incorporation of local payment methods into Shopify Payments. </a:t>
            </a:r>
            <a:r>
              <a:rPr lang="en">
                <a:solidFill>
                  <a:schemeClr val="dk1"/>
                </a:solidFill>
              </a:rPr>
              <a:t>		 	 	 			</a:t>
            </a:r>
            <a:r>
              <a:rPr lang="e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					</a:t>
            </a: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Our goals are closely aligned with the goals of our merchants. The more a merchant sells on our platform, the more revenue we generate as they process more transactions, upgrade plans, add new sales channels, ship more products, and use additional solutions. We intend to continue to improve our platform to help our merchants sell more and expect to continue to use initiatives such as our Shopify blogs, Shopify Academy, Shopify community forums, Shop Class programs, and Shopify space in Los Angeles to educate our merchant base on how they can be even more successful using our platform.</a:t>
            </a:r>
            <a:r>
              <a:rPr lang="en">
                <a:solidFill>
                  <a:schemeClr val="dk1"/>
                </a:solidFill>
              </a:rPr>
              <a:t>					</a:t>
            </a:r>
            <a:r>
              <a:rPr lang="e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	</a:t>
            </a: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Our platform is built to support innovation and the rapid technology changes in commerce and we have consistently expanded the functionality of our platform over the last decade. We foresaw the rise of mobile and launched our Shopify Mobile application in 2010 and continued to improve mobile functionality of our merchants' stores. Other platform additions include Shopify Payments, in 2013, which eliminates the need for merchants to set up and maintain a direct relationship with a third-party payment gateway, gives merchants access to low credit card processing rates, and allows us to cross-sell additional solutions to our merchant base. We added Shopify Shipping in 2015, which allows merchants to print postage labels and ship products at discounted rates directly through Shopify; Shopify Capital in 2016, which offers growing merchants working capital directly through the Shopify platform; and Shopify Fulfillment Network in 2019, which provides merchants with a network of distributed fulfillment centres to help ensure timely deliveries and lower shipping costs, enabling merchants to put their brand and customer experience front and centre. We intend to continue expanding the capabilities of our platform so merchants can not only keep pace with the rapid changes in commerce, but be among the earliest adopters of commerce innovation.</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457200" lvl="0" indent="0" algn="l" rtl="0">
              <a:lnSpc>
                <a:spcPct val="115000"/>
              </a:lnSpc>
              <a:spcBef>
                <a:spcPts val="1400"/>
              </a:spcBef>
              <a:spcAft>
                <a:spcPts val="0"/>
              </a:spcAft>
              <a:buNone/>
            </a:pPr>
            <a:endParaRPr>
              <a:solidFill>
                <a:schemeClr val="dk1"/>
              </a:solidFill>
              <a:latin typeface="Times New Roman"/>
              <a:ea typeface="Times New Roman"/>
              <a:cs typeface="Times New Roman"/>
              <a:sym typeface="Times New Roman"/>
            </a:endParaRPr>
          </a:p>
          <a:p>
            <a:pPr marL="457200" lvl="0" indent="0" algn="l" rtl="0">
              <a:lnSpc>
                <a:spcPct val="115000"/>
              </a:lnSpc>
              <a:spcBef>
                <a:spcPts val="1400"/>
              </a:spcBef>
              <a:spcAft>
                <a:spcPts val="0"/>
              </a:spcAft>
              <a:buNone/>
            </a:pP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0"/>
              </a:spcAft>
              <a:buNone/>
            </a:pPr>
            <a:r>
              <a:rPr lang="en">
                <a:solidFill>
                  <a:schemeClr val="dk1"/>
                </a:solidFill>
              </a:rPr>
              <a:t>		</a:t>
            </a:r>
            <a:endParaRPr>
              <a:solidFill>
                <a:schemeClr val="dk1"/>
              </a:solidFill>
            </a:endParaRPr>
          </a:p>
          <a:p>
            <a:pPr marL="0" lvl="0" indent="0" algn="l" rtl="0">
              <a:lnSpc>
                <a:spcPct val="115000"/>
              </a:lnSpc>
              <a:spcBef>
                <a:spcPts val="1400"/>
              </a:spcBef>
              <a:spcAft>
                <a:spcPts val="1400"/>
              </a:spcAft>
              <a:buNone/>
            </a:pP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a9e99bff1a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a9e99bff1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We have a thriving third-party ecosystem that includes app developers, theme designers, and other partners that bolster the functionality of our platform. Our annual Unite conference demonstrates to partners the opportunities that exist to collaborate in building the future of commerce technology. This ecosystem has grown in part due to the platform’s functionality, which is highly extensible and can be expanded through our API. There are currently approximately 3,700 apps available in the Shopify App Store. We believe that growing our ecosystem makes the Shopify platform more attractive and stickier, which further expands our merchant base, and in turn drives additional growth of our ecosystem. </a:t>
            </a:r>
            <a:r>
              <a:rPr lang="en">
                <a:solidFill>
                  <a:schemeClr val="dk1"/>
                </a:solidFill>
              </a:rPr>
              <a:t>				</a:t>
            </a:r>
            <a:r>
              <a:rPr lang="e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						</a:t>
            </a:r>
            <a:br>
              <a:rPr lang="en">
                <a:solidFill>
                  <a:schemeClr val="dk1"/>
                </a:solidFill>
                <a:latin typeface="Times New Roman"/>
                <a:ea typeface="Times New Roman"/>
                <a:cs typeface="Times New Roman"/>
                <a:sym typeface="Times New Roman"/>
              </a:rPr>
            </a:br>
            <a:r>
              <a:rPr lang="en">
                <a:solidFill>
                  <a:schemeClr val="dk1"/>
                </a:solidFill>
                <a:latin typeface="Times New Roman"/>
                <a:ea typeface="Times New Roman"/>
                <a:cs typeface="Times New Roman"/>
                <a:sym typeface="Times New Roman"/>
              </a:rPr>
              <a:t>We have strong relationships with thousands of design and marketing agencies throughout the world. These agencies build merchant web and mobile shops on our platform. Approximately 24,500 active partners referred merchants to us in the past 12 months, and we refer work to them using our services marketplace. We intend to strengthen our existing relationships with referral partners and create new ones with the goal of expanding our overall merchant base.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We have a culture of iteration and experimentation with a focus on maximizing long- term value, and many of our investments are made with an eye toward what we believe merchants will require several years from now. Such longer-term initiatives include localizing the platform for international expansion, promoting our brand, expanding our existing services, introducing new solutions, and entering into strategic partnerships and acquisitions. Because we view commerce as a powerful vehicle for positive change, as part of our focus on the long term, in 2019 Shopify launched a five million dollar sustainability fund focused on funding the most promising and impactful technologies and projects for combating climate change.	</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a9e99bff1a_1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a9e99bff1a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9e99bff1a_1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9e99bff1a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540e28903f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540e28903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540e28903f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540e28903f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540e28903f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540e28903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acquired technology, the Oberlo app, was valued at $11,590 and customer relationships were valued at $395 using a discounted cash flow methodology, and are being amortized over 3 and 2 years, respectively. Goodwill from the Oberlo acquisition is primarily attributable to the expected synergies that will result from integrating the Oberlo solution with the Company's platform, and the acquisition of an assembled workforce. None of the goodwill recognized is expected to be deductible for income tax purposes. The deferred tax liability relates to the taxable temporary difference on the acquired intangible assets.</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a9e99bff1a_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a9e99bff1a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540e28903f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540e28903f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540e28903f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540e28903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174cbf04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174cbf04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540e28903f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540e28903f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a9e99bff1a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a9e99bff1a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a9e99bff1a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a9e99bff1a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540e28903f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540e28903f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540e28957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540e2895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The acquired technology was valued at $142,500 using a discounted cash flow methodology and customer relationships were valued at $7,600 using a cost approach, and are being amortized over 9 and 5 years, respectively. Goodwill from the 6RS acquisition is primarily attributable to the expected synergies that will result from integrating the 6RS collaborative robot technology with Shopify Fulfillment Network, and the acquisition of the assembled workforce. None of the goodwill recognized is expected to be deductible for income tax purposes. The deferred tax liability relates to the taxable temporary difference on the acquired intangible assets. </a:t>
            </a:r>
            <a:endParaRPr sz="9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40e28903f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540e28903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0e28903f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0e28903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a9e99bff1a_1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a9e99bff1a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time Walmart has partnered with a commerce platform empowering small to medium-sized businesses to sell through its online marketplace</a:t>
            </a:r>
            <a:endParaRPr/>
          </a:p>
          <a:p>
            <a:pPr marL="0" lvl="0" indent="0" algn="l" rtl="0">
              <a:spcBef>
                <a:spcPts val="0"/>
              </a:spcBef>
              <a:spcAft>
                <a:spcPts val="0"/>
              </a:spcAft>
              <a:buNone/>
            </a:pPr>
            <a:endParaRPr/>
          </a:p>
          <a:p>
            <a:pPr marL="0" lvl="0" indent="0" algn="l" rtl="0">
              <a:spcBef>
                <a:spcPts val="0"/>
              </a:spcBef>
              <a:spcAft>
                <a:spcPts val="0"/>
              </a:spcAft>
              <a:buNone/>
            </a:pPr>
            <a:r>
              <a:rPr lang="en"/>
              <a:t>Merchants will be able to connect their shopify store to their walmart seller account, enabling them to quickly and easily sync their product catalog and create product listings on Walmart’s website</a:t>
            </a:r>
            <a:endParaRPr/>
          </a:p>
          <a:p>
            <a:pPr marL="0" lvl="0" indent="0" algn="l" rtl="0">
              <a:spcBef>
                <a:spcPts val="0"/>
              </a:spcBef>
              <a:spcAft>
                <a:spcPts val="0"/>
              </a:spcAft>
              <a:buNone/>
            </a:pPr>
            <a:endParaRPr/>
          </a:p>
          <a:p>
            <a:pPr marL="0" lvl="0" indent="0" algn="l" rtl="0">
              <a:spcBef>
                <a:spcPts val="0"/>
              </a:spcBef>
              <a:spcAft>
                <a:spcPts val="0"/>
              </a:spcAft>
              <a:buNone/>
            </a:pPr>
            <a:r>
              <a:rPr lang="en"/>
              <a:t>By end of 2020, 1200 merchants are expected to be able to sell through walmart’s website</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a9e99bff1a_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a9e99bff1a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637381"/>
                </a:solidFill>
                <a:highlight>
                  <a:srgbClr val="FFFFFF"/>
                </a:highlight>
              </a:rPr>
              <a:t>Shopify will automatically keep merchants’ products synced with Walmart.com, making it easy to track products, orders, inventory, and fulfillment right from within Shopify. </a:t>
            </a:r>
            <a:endParaRPr sz="1200">
              <a:solidFill>
                <a:srgbClr val="637381"/>
              </a:solidFill>
              <a:highlight>
                <a:srgbClr val="FFFFFF"/>
              </a:highlight>
            </a:endParaRPr>
          </a:p>
          <a:p>
            <a:pPr marL="0" lvl="0" indent="0" algn="l" rtl="0">
              <a:spcBef>
                <a:spcPts val="0"/>
              </a:spcBef>
              <a:spcAft>
                <a:spcPts val="0"/>
              </a:spcAft>
              <a:buNone/>
            </a:pPr>
            <a:endParaRPr sz="1200">
              <a:solidFill>
                <a:srgbClr val="637381"/>
              </a:solidFill>
              <a:highlight>
                <a:srgbClr val="FFFFFF"/>
              </a:highlight>
            </a:endParaRPr>
          </a:p>
          <a:p>
            <a:pPr marL="0" lvl="0" indent="0" algn="l" rtl="0">
              <a:spcBef>
                <a:spcPts val="0"/>
              </a:spcBef>
              <a:spcAft>
                <a:spcPts val="0"/>
              </a:spcAft>
              <a:buNone/>
            </a:pPr>
            <a:r>
              <a:rPr lang="en" sz="1200">
                <a:solidFill>
                  <a:srgbClr val="637381"/>
                </a:solidFill>
                <a:highlight>
                  <a:srgbClr val="FFFFFF"/>
                </a:highlight>
              </a:rPr>
              <a:t>Shopify’s Walmart channel allows merchants to add and manage product information in bulk, all from one place, when connecting to Walmart.com. This saves merchants time and effort when listing many different products and product variants. </a:t>
            </a:r>
            <a:endParaRPr sz="1200">
              <a:solidFill>
                <a:srgbClr val="637381"/>
              </a:solidFill>
              <a:highlight>
                <a:srgbClr val="FFFFFF"/>
              </a:highlight>
            </a:endParaRPr>
          </a:p>
          <a:p>
            <a:pPr marL="0" lvl="0" indent="0" algn="l" rtl="0">
              <a:spcBef>
                <a:spcPts val="0"/>
              </a:spcBef>
              <a:spcAft>
                <a:spcPts val="0"/>
              </a:spcAft>
              <a:buNone/>
            </a:pPr>
            <a:endParaRPr sz="1200">
              <a:solidFill>
                <a:srgbClr val="637381"/>
              </a:solidFill>
              <a:highlight>
                <a:srgbClr val="FFFFFF"/>
              </a:highlight>
            </a:endParaRPr>
          </a:p>
          <a:p>
            <a:pPr marL="0" lvl="0" indent="0" algn="l" rtl="0">
              <a:spcBef>
                <a:spcPts val="0"/>
              </a:spcBef>
              <a:spcAft>
                <a:spcPts val="0"/>
              </a:spcAft>
              <a:buNone/>
            </a:pPr>
            <a:r>
              <a:rPr lang="en" sz="1200">
                <a:solidFill>
                  <a:srgbClr val="637381"/>
                </a:solidFill>
                <a:highlight>
                  <a:srgbClr val="FFFFFF"/>
                </a:highlight>
              </a:rPr>
              <a:t>Unlike other marketplaces, Walmart Sellers don’t pay any fees to list their products on Walmart.com. They’ll only pay referral fees when they make sales. </a:t>
            </a:r>
            <a:endParaRPr sz="1200">
              <a:solidFill>
                <a:srgbClr val="637381"/>
              </a:solidFill>
              <a:highlight>
                <a:srgbClr val="FFFFFF"/>
              </a:highlight>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540e28903f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540e28903f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a174cbf048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a174cbf048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a9e99bff1a_1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a9e99bff1a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637381"/>
                </a:solidFill>
                <a:highlight>
                  <a:srgbClr val="FFFFFF"/>
                </a:highlight>
              </a:rPr>
              <a:t>TikTok is one of the world’s fastest growing entertainment platforms with over 100 million highly engaged users in the US alone. The TikTok channel means Shopify merchants—even those without a strong TikTok following of their own yet—can connect with these new audiences using content that feels authentic and genuine to the TikTok experience</a:t>
            </a:r>
            <a:endParaRPr sz="1200">
              <a:solidFill>
                <a:srgbClr val="637381"/>
              </a:solidFill>
              <a:highlight>
                <a:srgbClr val="FFFFFF"/>
              </a:highlight>
            </a:endParaRPr>
          </a:p>
          <a:p>
            <a:pPr marL="0" lvl="0" indent="0" algn="l" rtl="0">
              <a:spcBef>
                <a:spcPts val="0"/>
              </a:spcBef>
              <a:spcAft>
                <a:spcPts val="0"/>
              </a:spcAft>
              <a:buNone/>
            </a:pPr>
            <a:endParaRPr sz="1200">
              <a:solidFill>
                <a:srgbClr val="637381"/>
              </a:solidFill>
              <a:highlight>
                <a:srgbClr val="FFFFFF"/>
              </a:highlight>
            </a:endParaRPr>
          </a:p>
          <a:p>
            <a:pPr marL="0" lvl="0" indent="0" algn="l" rtl="0">
              <a:spcBef>
                <a:spcPts val="0"/>
              </a:spcBef>
              <a:spcAft>
                <a:spcPts val="0"/>
              </a:spcAft>
              <a:buNone/>
            </a:pPr>
            <a:r>
              <a:rPr lang="en" sz="1200">
                <a:solidFill>
                  <a:srgbClr val="637381"/>
                </a:solidFill>
                <a:highlight>
                  <a:srgbClr val="FFFFFF"/>
                </a:highlight>
              </a:rPr>
              <a:t>Merchants can take advantage of TikTok’s global scale to reach new and highly engaged audiences. </a:t>
            </a:r>
            <a:endParaRPr sz="1200">
              <a:solidFill>
                <a:srgbClr val="637381"/>
              </a:solidFill>
              <a:highlight>
                <a:srgbClr val="FFFFFF"/>
              </a:highlight>
            </a:endParaRPr>
          </a:p>
          <a:p>
            <a:pPr marL="0" lvl="0" indent="0" algn="l" rtl="0">
              <a:spcBef>
                <a:spcPts val="0"/>
              </a:spcBef>
              <a:spcAft>
                <a:spcPts val="0"/>
              </a:spcAft>
              <a:buNone/>
            </a:pPr>
            <a:endParaRPr sz="1200">
              <a:solidFill>
                <a:srgbClr val="637381"/>
              </a:solidFill>
              <a:highlight>
                <a:srgbClr val="FFFFFF"/>
              </a:highlight>
            </a:endParaRPr>
          </a:p>
          <a:p>
            <a:pPr marL="0" lvl="0" indent="0" algn="l" rtl="0">
              <a:spcBef>
                <a:spcPts val="0"/>
              </a:spcBef>
              <a:spcAft>
                <a:spcPts val="0"/>
              </a:spcAft>
              <a:buNone/>
            </a:pPr>
            <a:r>
              <a:rPr lang="en" sz="1200">
                <a:solidFill>
                  <a:srgbClr val="637381"/>
                </a:solidFill>
                <a:highlight>
                  <a:srgbClr val="FFFFFF"/>
                </a:highlight>
              </a:rPr>
              <a:t>Merchants select which product they would like to feature, and video ads are automatically generated that drive to their Shopify stores for checkout. Ready-made templates designed specifically for commerce mean merchants of any size can take advantage of the TikTok channel using their existing imagery or video. </a:t>
            </a:r>
            <a:endParaRPr sz="1200">
              <a:solidFill>
                <a:srgbClr val="637381"/>
              </a:solidFill>
              <a:highlight>
                <a:srgbClr val="FFFFFF"/>
              </a:highlight>
            </a:endParaRPr>
          </a:p>
          <a:p>
            <a:pPr marL="0" lvl="0" indent="0" algn="l" rtl="0">
              <a:spcBef>
                <a:spcPts val="0"/>
              </a:spcBef>
              <a:spcAft>
                <a:spcPts val="0"/>
              </a:spcAft>
              <a:buNone/>
            </a:pPr>
            <a:endParaRPr sz="1200">
              <a:solidFill>
                <a:srgbClr val="637381"/>
              </a:solidFill>
              <a:highlight>
                <a:srgbClr val="FFFFFF"/>
              </a:highlight>
            </a:endParaRPr>
          </a:p>
          <a:p>
            <a:pPr marL="0" lvl="0" indent="0" algn="l" rtl="0">
              <a:spcBef>
                <a:spcPts val="0"/>
              </a:spcBef>
              <a:spcAft>
                <a:spcPts val="0"/>
              </a:spcAft>
              <a:buNone/>
            </a:pPr>
            <a:r>
              <a:rPr lang="en" sz="1200">
                <a:solidFill>
                  <a:srgbClr val="637381"/>
                </a:solidFill>
                <a:highlight>
                  <a:srgbClr val="FFFFFF"/>
                </a:highlight>
              </a:rPr>
              <a:t>Shopify and TikTok will also collaborate to test new commerce features over the coming months that will further empower merchants to expand their paid and organic reach in video and on profiles.</a:t>
            </a:r>
            <a:endParaRPr sz="1200">
              <a:solidFill>
                <a:srgbClr val="637381"/>
              </a:solidFill>
              <a:highlight>
                <a:srgbClr val="FFFFFF"/>
              </a:highlight>
            </a:endParaRPr>
          </a:p>
          <a:p>
            <a:pPr marL="0" lvl="0" indent="0" algn="l" rtl="0">
              <a:spcBef>
                <a:spcPts val="0"/>
              </a:spcBef>
              <a:spcAft>
                <a:spcPts val="0"/>
              </a:spcAft>
              <a:buNone/>
            </a:pPr>
            <a:endParaRPr sz="1200">
              <a:solidFill>
                <a:srgbClr val="637381"/>
              </a:solidFill>
              <a:highlight>
                <a:srgbClr val="FFFFFF"/>
              </a:highlight>
            </a:endParaRPr>
          </a:p>
          <a:p>
            <a:pPr marL="0" lvl="0" indent="0" algn="l" rtl="0">
              <a:spcBef>
                <a:spcPts val="0"/>
              </a:spcBef>
              <a:spcAft>
                <a:spcPts val="0"/>
              </a:spcAft>
              <a:buNone/>
            </a:pPr>
            <a:r>
              <a:rPr lang="en" sz="1200">
                <a:solidFill>
                  <a:srgbClr val="637381"/>
                </a:solidFill>
                <a:highlight>
                  <a:srgbClr val="FFFFFF"/>
                </a:highlight>
              </a:rPr>
              <a:t>Mutually beneficial partnership where SMB merchants of Shopify can have a wider reach to new audiences and can help TikTok grow and expand their commerce capabilities globally</a:t>
            </a:r>
            <a:endParaRPr sz="1200">
              <a:solidFill>
                <a:srgbClr val="637381"/>
              </a:solidFill>
              <a:highlight>
                <a:srgbClr val="FFFFFF"/>
              </a:highlight>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540e289577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540e289577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Times New Roman"/>
                <a:ea typeface="Times New Roman"/>
                <a:cs typeface="Times New Roman"/>
                <a:sym typeface="Times New Roman"/>
              </a:rPr>
              <a:t>Through this partnership, small businesses across Canada could launch their business online through an extended 90-day free trial for all new standard plan sign-ups through March 31, 2021 and eligible merchants received a free Tap &amp; Chip Reader and POS Pro for their retail stores</a:t>
            </a: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900">
                <a:solidFill>
                  <a:schemeClr val="dk1"/>
                </a:solidFill>
                <a:latin typeface="Times New Roman"/>
                <a:ea typeface="Times New Roman"/>
                <a:cs typeface="Times New Roman"/>
                <a:sym typeface="Times New Roman"/>
              </a:rPr>
              <a:t>This initiative built on efforts earlier in the year to support our merchants in this difficult time, including offering an extended 90-day free trial for all new standard plan sign-ups from March 21, 2020 through May 31, 2020; availability of gift card capabilities to merchants on all plans; local in-store or curbside pick up and delivery for POS merchants; an increased funding commitment of $200 million above the March 31, 2020 level for the remainder of 2020 for Shopify Capital; an expansion of Shopify Capital to the United Kingdom and Canada; and the launch of the Express theme, as well as tipping capabilities, aimed at helping local restaurants and coffee shops and other merchants looking to connect with customers online.</a:t>
            </a:r>
            <a:endParaRPr sz="9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9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sz="900">
                <a:solidFill>
                  <a:schemeClr val="dk1"/>
                </a:solidFill>
                <a:latin typeface="Times New Roman"/>
                <a:ea typeface="Times New Roman"/>
                <a:cs typeface="Times New Roman"/>
                <a:sym typeface="Times New Roman"/>
              </a:rPr>
              <a:t>Demand for Shopify Capital remained strong in Q3, with merchants receiving $252.1 million in funding across the U.S., the U.K. and Canada. Merchants' access to capital is even tougher as a result of COVID-19, which makes it even more important to continue lowering this barrier by making it quick and easy to access capital, so merchants can focus on growing their business.</a:t>
            </a:r>
            <a:br>
              <a:rPr lang="en" sz="900">
                <a:solidFill>
                  <a:schemeClr val="dk1"/>
                </a:solidFill>
                <a:latin typeface="Times New Roman"/>
                <a:ea typeface="Times New Roman"/>
                <a:cs typeface="Times New Roman"/>
                <a:sym typeface="Times New Roman"/>
              </a:rPr>
            </a:b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540e28903f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540e28903f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540e28903f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540e28903f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540e28903f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540e28903f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540e28903f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540e28903f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540e28903f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540e28903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540e28903f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540e28903f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540e28903f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540e28903f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540e28903f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540e28903f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a174cbf048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a174cbf04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540e28957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540e28957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540e28957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540e28957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540e28957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5" name="Google Shape;1605;g540e28957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540e289577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540e28957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540e289577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540e28957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540e289577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540e28957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540e28903f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540e28903f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540e28903f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540e28903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540e289577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540e28957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540e28903f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540e28903f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a174cbf04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a174cbf04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540e28903f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540e28903f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540e28903f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540e28903f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540e28903f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540e28903f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540e28903f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540e28903f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540e28903f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540e28903f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540e28903f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7" name="Google Shape;1687;g540e28903f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540e28903f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540e28903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540e28903f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540e28903f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540e28957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540e28957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540e28903f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540e28903f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9e99bff1a_1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9e99bff1a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174cbf04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174cbf04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540e28903f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 name="Google Shape;1717;g540e28903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540e28903f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540e28903f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540e28903f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540e28903f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540e289577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540e28957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540e28903f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540e28903f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a76be143e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a76be143e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a9f5636c1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a9f5636c1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a9f5636c1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a9f5636c1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a9f5636c1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a9f5636c1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a9f5636c13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a9f5636c1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a174cbf048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a174cbf048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a9f5636c13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 name="Google Shape;1780;ga9f5636c1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a9f5636c1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6" name="Google Shape;1786;ga9f5636c1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a9f5636c1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a9f5636c1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a9f5636c13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a9f5636c1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a9f5636c1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a9f5636c1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a9f5636c1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3" name="Google Shape;1813;ga9f5636c1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a9f5636c13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a9f5636c1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a9f5636c13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a9f5636c1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a9f5636c13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a9f5636c1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a9f5636c13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a9f5636c1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a174cbf048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a174cbf04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a9f5636c13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a9f5636c1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a9f5636c13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a9f5636c1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a9f5636c13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a9f5636c1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a9f5636c13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a9f5636c1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a9f5636c1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a9f5636c1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ga9f5636c13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5" name="Google Shape;1875;ga9f5636c13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9f5636c13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9f5636c1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a9f5636c13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a9f5636c1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a9f5636c13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a9f5636c1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a9f5636c13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a9f5636c1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a174cbf048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a174cbf048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a9f5636c13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a9f5636c1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a9f5636c13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a9f5636c13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https://grizzle.com/etsy-q1-2020-earnings-covid19-tailwinds/</a:t>
            </a:r>
            <a:r>
              <a:rPr lang="en"/>
              <a:t>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ga9f5636c13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3" name="Google Shape;1923;ga9f5636c1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a9f5636c13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a9f5636c13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a9f5636c13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6" name="Google Shape;1936;ga9f5636c13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9f5636c13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9f5636c13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a9f5636c13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a9f5636c13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2"/>
        <p:cNvGrpSpPr/>
        <p:nvPr/>
      </p:nvGrpSpPr>
      <p:grpSpPr>
        <a:xfrm>
          <a:off x="0" y="0"/>
          <a:ext cx="0" cy="0"/>
          <a:chOff x="0" y="0"/>
          <a:chExt cx="0" cy="0"/>
        </a:xfrm>
      </p:grpSpPr>
      <p:sp>
        <p:nvSpPr>
          <p:cNvPr id="1953" name="Google Shape;1953;ga9f5636c13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4" name="Google Shape;1954;ga9f5636c13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a9f5636c13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a9f5636c1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a9f5636c13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a9f5636c13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a174cbf048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a174cbf04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a9f5636c13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 name="Google Shape;1973;ga9f5636c13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a9f5636c13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 name="Google Shape;1980;ga9f5636c13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a9f5636c13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a9f5636c13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a9f5636c13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a9f5636c13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a9f5636c13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a9f5636c13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a9f5636c13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a9f5636c13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a9f5636c13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a9f5636c1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a9f5636c13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a9f5636c13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a9f5636c13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a9f5636c13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a9f5636c13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a9f5636c13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a174cbf048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a174cbf04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a9f5636c13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a9f5636c13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a9f5636c13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2" name="Google Shape;2052;ga9f5636c13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a9f5636c13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a9f5636c13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a9f5636c13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a9f5636c13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ga9f5636c13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6" name="Google Shape;2076;ga9f5636c13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ga9f5636c13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1" name="Google Shape;2081;ga9f5636c13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https://s22.q4cdn.com/941741262/files/doc_financials/2020/q3/ETSY-9.30.20-10Q.pdf</a:t>
            </a:r>
            <a:r>
              <a:rPr lang="en"/>
              <a:t> </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ga9f5636c13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7" name="Google Shape;2087;ga9f5636c13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a9f5636c13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3" name="Google Shape;2093;ga9f5636c13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https://s22.q4cdn.com/941741262/files/doc_financials/annual/2019/Etsy-Annual-Report.pdf</a:t>
            </a:r>
            <a:r>
              <a:rPr lang="en"/>
              <a:t>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ga9f5636c13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9" name="Google Shape;2099;ga9f5636c13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a9f5636c13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a9f5636c13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a174cbf048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a174cbf04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a9f5636c13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a9f5636c13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a9f5636c13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a9f5636c13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a9f5636c13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a9f5636c13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ga9f5636c13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9" name="Google Shape;2129;ga9f5636c13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ga9f5636c13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5" name="Google Shape;2135;ga9f5636c13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ga9f5636c13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1" name="Google Shape;2141;ga9f5636c13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aca468667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aca46866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174cbf048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174cbf048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a174cbf048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a174cbf04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a174cbf048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a174cbf048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74cbf048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74cbf04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a174cbf04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a174cbf04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a174cbf048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a174cbf04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a174cbf04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a174cbf04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b183ad1f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gab183ad1f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03" name="Google Shape;503;gab183ad1f4_0_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ab183ad1f4_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gab183ad1f4_2_8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ab183ad1f4_2_8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ab183ad1f4_2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
        <p:nvSpPr>
          <p:cNvPr id="517" name="Google Shape;517;gab183ad1f4_2_8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ab183ad1f4_2_9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ab183ad1f4_2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24" name="Google Shape;524;gab183ad1f4_2_9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b183ad1f4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gab183ad1f4_2_10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ab183ad1f4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gab183ad1f4_2_10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ab183ad1f4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2" name="Google Shape;542;gab183ad1f4_2_1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a174cbf048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a174cbf04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b183ad1f4_2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gab183ad1f4_2_11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aca465507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aca465507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ab183ad1f4_2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0" name="Google Shape;560;gab183ad1f4_2_12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ab183ad1f4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gab183ad1f4_2_1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ab183ad1f4_2_1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gab183ad1f4_2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573" name="Google Shape;573;gab183ad1f4_2_1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aca465507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aca4655075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580" name="Google Shape;580;gaca4655075_0_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ab183ad1f4_2_1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ab183ad1f4_2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87" name="Google Shape;587;gab183ad1f4_2_1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ab183ad1f4_2_14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gab183ad1f4_2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595" name="Google Shape;595;gab183ad1f4_2_1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ab183ad1f4_2_14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ab183ad1f4_2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602" name="Google Shape;602;gab183ad1f4_2_1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ab183ad1f4_2_15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gab183ad1f4_2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610" name="Google Shape;610;gab183ad1f4_2_15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174cbf048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174cbf04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ab183ad1f4_2_16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ab183ad1f4_2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18" name="Google Shape;618;gab183ad1f4_2_16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ab183ad1f4_2_17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ab183ad1f4_2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26" name="Google Shape;626;gab183ad1f4_2_17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ab183ad1f4_2_17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gab183ad1f4_2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2400">
              <a:solidFill>
                <a:schemeClr val="dk1"/>
              </a:solidFill>
              <a:latin typeface="Arial"/>
              <a:ea typeface="Arial"/>
              <a:cs typeface="Arial"/>
              <a:sym typeface="Arial"/>
            </a:endParaRPr>
          </a:p>
        </p:txBody>
      </p:sp>
      <p:sp>
        <p:nvSpPr>
          <p:cNvPr id="633" name="Google Shape;633;gab183ad1f4_2_17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aca465507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aca465507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ab183ad1f4_2_18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7" name="Google Shape;647;gab183ad1f4_2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648" name="Google Shape;648;gab183ad1f4_2_18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ab183ad1f4_2_19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gab183ad1f4_2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656" name="Google Shape;656;gab183ad1f4_2_19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ab183ad1f4_2_19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ab183ad1f4_2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strike="sngStrike">
              <a:solidFill>
                <a:schemeClr val="dk1"/>
              </a:solidFill>
              <a:latin typeface="Arial"/>
              <a:ea typeface="Arial"/>
              <a:cs typeface="Arial"/>
              <a:sym typeface="Arial"/>
            </a:endParaRPr>
          </a:p>
        </p:txBody>
      </p:sp>
      <p:sp>
        <p:nvSpPr>
          <p:cNvPr id="664" name="Google Shape;664;gab183ad1f4_2_19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ab183ad1f4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ab183ad1f4_2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strike="sngStrike">
              <a:solidFill>
                <a:schemeClr val="dk1"/>
              </a:solidFill>
              <a:latin typeface="Arial"/>
              <a:ea typeface="Arial"/>
              <a:cs typeface="Arial"/>
              <a:sym typeface="Arial"/>
            </a:endParaRPr>
          </a:p>
        </p:txBody>
      </p:sp>
      <p:sp>
        <p:nvSpPr>
          <p:cNvPr id="672" name="Google Shape;672;gab183ad1f4_2_20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ab183ad1f4_2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ab183ad1f4_2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680" name="Google Shape;680;gab183ad1f4_2_2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ab183ad1f4_2_2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7" name="Google Shape;687;gab183ad1f4_2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688" name="Google Shape;688;gab183ad1f4_2_2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174cbf048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174cbf048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ab183ad1f4_2_22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Google Shape;694;gab183ad1f4_2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695" name="Google Shape;695;gab183ad1f4_2_2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ab183ad1f4_2_23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ab183ad1f4_2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p:txBody>
      </p:sp>
      <p:sp>
        <p:nvSpPr>
          <p:cNvPr id="702" name="Google Shape;702;gab183ad1f4_2_2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aca465507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9" name="Google Shape;709;gaca4655075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710" name="Google Shape;710;gaca4655075_0_6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aca4655075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6" name="Google Shape;716;gaca4655075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aca4655075_6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aca4655075_6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aca4655075_6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aca4655075_6_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27" name="Google Shape;727;gaca4655075_6_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aca4655075_6_12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3" name="Google Shape;743;gaca4655075_6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aca4655075_6_12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2" name="Google Shape;752;gaca4655075_6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aca4655075_6_13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9" name="Google Shape;759;gaca4655075_6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aca4655075_6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gaca4655075_6_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768" name="Google Shape;768;gaca4655075_6_1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174cbf048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174cbf048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aca4655075_6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gaca4655075_6_1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780" name="Google Shape;780;gaca4655075_6_1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aca4655075_6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aca4655075_6_1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792" name="Google Shape;792;gaca4655075_6_1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aca4655075_6_17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3" name="Google Shape;803;gaca4655075_6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ca4655075_6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aca4655075_6_1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812" name="Google Shape;812;gaca4655075_6_1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ca4655075_6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aca4655075_6_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22" name="Google Shape;822;gaca4655075_6_2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aca4655075_6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aca4655075_6_2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lt1"/>
              </a:solidFill>
              <a:latin typeface="Calibri"/>
              <a:ea typeface="Calibri"/>
              <a:cs typeface="Calibri"/>
              <a:sym typeface="Calibri"/>
            </a:endParaRPr>
          </a:p>
        </p:txBody>
      </p:sp>
      <p:sp>
        <p:nvSpPr>
          <p:cNvPr id="833" name="Google Shape;833;gaca4655075_6_2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aca4655075_6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aca4655075_6_2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842" name="Google Shape;842;gaca4655075_6_2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aca4655075_6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aca4655075_6_2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853" name="Google Shape;853;gaca4655075_6_2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aca4655075_6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aca4655075_6_2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864" name="Google Shape;864;gaca4655075_6_2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aca4655075_6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gaca4655075_6_2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76" name="Google Shape;876;gaca4655075_6_2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a174cbf048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a174cbf04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aca4655075_6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gaca4655075_6_2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84" name="Google Shape;884;gaca4655075_6_2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aca4655075_6_27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4" name="Google Shape;894;gaca4655075_6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aca4655075_6_27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0" name="Google Shape;900;gaca4655075_6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aca4655075_6_28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6" name="Google Shape;906;gaca4655075_6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aca4655075_6_28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1" name="Google Shape;911;gaca4655075_6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aca4655075_6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aca4655075_6_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17" name="Google Shape;917;gaca4655075_6_1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aca4655075_6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gaca4655075_6_2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Amazon is losing market share to Rackspace and Microsoft</a:t>
            </a:r>
            <a:endParaRPr/>
          </a:p>
        </p:txBody>
      </p:sp>
      <p:sp>
        <p:nvSpPr>
          <p:cNvPr id="927" name="Google Shape;927;gaca4655075_6_2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aca4655075_6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aca4655075_6_3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940" name="Google Shape;940;gaca4655075_6_3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aca4655075_6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gaca4655075_6_3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951" name="Google Shape;951;gaca4655075_6_3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ab183ad1f4_2_44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1" name="Google Shape;961;gab183ad1f4_2_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962" name="Google Shape;962;gab183ad1f4_2_4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89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a174cbf048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a174cbf048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ab183ad1f4_2_45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gab183ad1f4_2_4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972" name="Google Shape;972;gab183ad1f4_2_45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90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aca4655075_6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gaca4655075_6_3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Sharp decrease in cash this quarter</a:t>
            </a:r>
            <a:endParaRPr/>
          </a:p>
          <a:p>
            <a:pPr marL="0" lvl="0" indent="0" algn="l" rtl="0">
              <a:lnSpc>
                <a:spcPct val="100000"/>
              </a:lnSpc>
              <a:spcBef>
                <a:spcPts val="0"/>
              </a:spcBef>
              <a:spcAft>
                <a:spcPts val="0"/>
              </a:spcAft>
              <a:buSzPts val="1100"/>
              <a:buNone/>
            </a:pPr>
            <a:r>
              <a:rPr lang="en"/>
              <a:t>- Looks like it may have been spent on PPE and marketable securities though</a:t>
            </a:r>
            <a:endParaRPr/>
          </a:p>
          <a:p>
            <a:pPr marL="0" lvl="0" indent="0" algn="l" rtl="0">
              <a:lnSpc>
                <a:spcPct val="100000"/>
              </a:lnSpc>
              <a:spcBef>
                <a:spcPts val="0"/>
              </a:spcBef>
              <a:spcAft>
                <a:spcPts val="0"/>
              </a:spcAft>
              <a:buSzPts val="1100"/>
              <a:buNone/>
            </a:pPr>
            <a:r>
              <a:rPr lang="en"/>
              <a:t>What are marketable securities??</a:t>
            </a:r>
            <a:endParaRPr/>
          </a:p>
          <a:p>
            <a:pPr marL="0" lvl="0" indent="0" algn="l" rtl="0">
              <a:lnSpc>
                <a:spcPct val="100000"/>
              </a:lnSpc>
              <a:spcBef>
                <a:spcPts val="0"/>
              </a:spcBef>
              <a:spcAft>
                <a:spcPts val="0"/>
              </a:spcAft>
              <a:buSzPts val="1100"/>
              <a:buNone/>
            </a:pPr>
            <a:r>
              <a:rPr lang="en"/>
              <a:t>- </a:t>
            </a:r>
            <a:endParaRPr/>
          </a:p>
        </p:txBody>
      </p:sp>
      <p:sp>
        <p:nvSpPr>
          <p:cNvPr id="980" name="Google Shape;980;gaca4655075_6_3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aca4655075_6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gaca4655075_6_3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AP and long-term lease liabilities/debt jumped, likely bcus part of it was also spent on PPE and marketable securities </a:t>
            </a:r>
            <a:endParaRPr/>
          </a:p>
          <a:p>
            <a:pPr marL="0" lvl="0" indent="0" algn="l" rtl="0">
              <a:lnSpc>
                <a:spcPct val="100000"/>
              </a:lnSpc>
              <a:spcBef>
                <a:spcPts val="0"/>
              </a:spcBef>
              <a:spcAft>
                <a:spcPts val="0"/>
              </a:spcAft>
              <a:buSzPts val="1100"/>
              <a:buNone/>
            </a:pPr>
            <a:r>
              <a:rPr lang="en"/>
              <a:t>Nice jump in R/E</a:t>
            </a:r>
            <a:endParaRPr/>
          </a:p>
        </p:txBody>
      </p:sp>
      <p:sp>
        <p:nvSpPr>
          <p:cNvPr id="991" name="Google Shape;991;gaca4655075_6_3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aca4655075_6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gaca4655075_6_3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They keep earning more cash</a:t>
            </a:r>
            <a:endParaRPr/>
          </a:p>
          <a:p>
            <a:pPr marL="0" lvl="0" indent="0" algn="l" rtl="0">
              <a:lnSpc>
                <a:spcPct val="100000"/>
              </a:lnSpc>
              <a:spcBef>
                <a:spcPts val="0"/>
              </a:spcBef>
              <a:spcAft>
                <a:spcPts val="0"/>
              </a:spcAft>
              <a:buSzPts val="1100"/>
              <a:buNone/>
            </a:pPr>
            <a:r>
              <a:rPr lang="en"/>
              <a:t>Large jump in marketable securities</a:t>
            </a:r>
            <a:endParaRPr/>
          </a:p>
          <a:p>
            <a:pPr marL="0" lvl="0" indent="0" algn="l" rtl="0">
              <a:lnSpc>
                <a:spcPct val="100000"/>
              </a:lnSpc>
              <a:spcBef>
                <a:spcPts val="0"/>
              </a:spcBef>
              <a:spcAft>
                <a:spcPts val="0"/>
              </a:spcAft>
              <a:buSzPts val="1100"/>
              <a:buNone/>
            </a:pPr>
            <a:r>
              <a:rPr lang="en"/>
              <a:t>Good PPE growth</a:t>
            </a:r>
            <a:endParaRPr/>
          </a:p>
          <a:p>
            <a:pPr marL="0" lvl="0" indent="0" algn="l" rtl="0">
              <a:lnSpc>
                <a:spcPct val="100000"/>
              </a:lnSpc>
              <a:spcBef>
                <a:spcPts val="0"/>
              </a:spcBef>
              <a:spcAft>
                <a:spcPts val="0"/>
              </a:spcAft>
              <a:buSzPts val="1100"/>
              <a:buNone/>
            </a:pPr>
            <a:r>
              <a:rPr lang="en"/>
              <a:t>Mention what the operating leases are on</a:t>
            </a:r>
            <a:endParaRPr/>
          </a:p>
        </p:txBody>
      </p:sp>
      <p:sp>
        <p:nvSpPr>
          <p:cNvPr id="1002" name="Google Shape;1002;gaca4655075_6_3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aca4655075_6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aca4655075_6_3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13" name="Google Shape;1013;gaca4655075_6_3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aca4655075_6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gaca4655075_6_3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Net product sale have healthy increase</a:t>
            </a:r>
            <a:endParaRPr/>
          </a:p>
          <a:p>
            <a:pPr marL="0" lvl="0" indent="0" algn="l" rtl="0">
              <a:lnSpc>
                <a:spcPct val="100000"/>
              </a:lnSpc>
              <a:spcBef>
                <a:spcPts val="0"/>
              </a:spcBef>
              <a:spcAft>
                <a:spcPts val="0"/>
              </a:spcAft>
              <a:buSzPts val="1100"/>
              <a:buNone/>
            </a:pPr>
            <a:r>
              <a:rPr lang="en"/>
              <a:t>Net service sales have giant increase (doubled in two years)</a:t>
            </a:r>
            <a:endParaRPr/>
          </a:p>
          <a:p>
            <a:pPr marL="0" lvl="0" indent="0" algn="l" rtl="0">
              <a:lnSpc>
                <a:spcPct val="100000"/>
              </a:lnSpc>
              <a:spcBef>
                <a:spcPts val="0"/>
              </a:spcBef>
              <a:spcAft>
                <a:spcPts val="0"/>
              </a:spcAft>
              <a:buSzPts val="1100"/>
              <a:buNone/>
            </a:pPr>
            <a:r>
              <a:rPr lang="en"/>
              <a:t>Net income and basic EPS has grown to a nice margin</a:t>
            </a:r>
            <a:endParaRPr/>
          </a:p>
        </p:txBody>
      </p:sp>
      <p:sp>
        <p:nvSpPr>
          <p:cNvPr id="1025" name="Google Shape;1025;gaca4655075_6_3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ca4655075_6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aca4655075_6_3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034" name="Google Shape;1034;gaca4655075_6_3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aca4655075_6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gaca4655075_6_3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043" name="Google Shape;1043;gaca4655075_6_3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aca4655075_6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aca4655075_6_4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Physical stores have seen a large decrease since the pandemic, and has not recovered at all from Q2 to Q3</a:t>
            </a:r>
            <a:endParaRPr/>
          </a:p>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 All other services have had healthy growth since Q2 2019 and the pandemic</a:t>
            </a:r>
            <a:endParaRPr/>
          </a:p>
        </p:txBody>
      </p:sp>
      <p:sp>
        <p:nvSpPr>
          <p:cNvPr id="1055" name="Google Shape;1055;gaca4655075_6_4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aca4655075_6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3" name="Google Shape;1063;gaca4655075_6_3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064" name="Google Shape;1064;gaca4655075_6_3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7"/>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4" name="Google Shape;74;p1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7"/>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76" name="Google Shape;76;p17"/>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SzPts val="3300"/>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9"/>
          <p:cNvSpPr txBox="1">
            <a:spLocks noGrp="1"/>
          </p:cNvSpPr>
          <p:nvPr>
            <p:ph type="subTitle" idx="1"/>
          </p:nvPr>
        </p:nvSpPr>
        <p:spPr>
          <a:xfrm>
            <a:off x="1143000" y="2701528"/>
            <a:ext cx="6858000" cy="1241822"/>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SzPts val="2100"/>
              <a:buNone/>
              <a:defRPr sz="1800"/>
            </a:lvl1pPr>
            <a:lvl2pPr lvl="1" algn="ctr">
              <a:lnSpc>
                <a:spcPct val="90000"/>
              </a:lnSpc>
              <a:spcBef>
                <a:spcPts val="400"/>
              </a:spcBef>
              <a:spcAft>
                <a:spcPts val="0"/>
              </a:spcAft>
              <a:buSzPts val="1800"/>
              <a:buNone/>
              <a:defRPr sz="1500"/>
            </a:lvl2pPr>
            <a:lvl3pPr lvl="2" algn="ctr">
              <a:lnSpc>
                <a:spcPct val="90000"/>
              </a:lnSpc>
              <a:spcBef>
                <a:spcPts val="400"/>
              </a:spcBef>
              <a:spcAft>
                <a:spcPts val="0"/>
              </a:spcAft>
              <a:buSzPts val="1500"/>
              <a:buNone/>
              <a:defRPr sz="1350"/>
            </a:lvl3pPr>
            <a:lvl4pPr lvl="3" algn="ctr">
              <a:lnSpc>
                <a:spcPct val="90000"/>
              </a:lnSpc>
              <a:spcBef>
                <a:spcPts val="400"/>
              </a:spcBef>
              <a:spcAft>
                <a:spcPts val="0"/>
              </a:spcAft>
              <a:buSzPts val="1400"/>
              <a:buNone/>
              <a:defRPr sz="1200"/>
            </a:lvl4pPr>
            <a:lvl5pPr lvl="4" algn="ctr">
              <a:lnSpc>
                <a:spcPct val="90000"/>
              </a:lnSpc>
              <a:spcBef>
                <a:spcPts val="400"/>
              </a:spcBef>
              <a:spcAft>
                <a:spcPts val="0"/>
              </a:spcAft>
              <a:buSzPts val="1400"/>
              <a:buNone/>
              <a:defRPr sz="1200"/>
            </a:lvl5pPr>
            <a:lvl6pPr lvl="5" algn="ctr">
              <a:lnSpc>
                <a:spcPct val="90000"/>
              </a:lnSpc>
              <a:spcBef>
                <a:spcPts val="400"/>
              </a:spcBef>
              <a:spcAft>
                <a:spcPts val="0"/>
              </a:spcAft>
              <a:buSzPts val="1400"/>
              <a:buNone/>
              <a:defRPr sz="1200"/>
            </a:lvl6pPr>
            <a:lvl7pPr lvl="6" algn="ctr">
              <a:lnSpc>
                <a:spcPct val="90000"/>
              </a:lnSpc>
              <a:spcBef>
                <a:spcPts val="400"/>
              </a:spcBef>
              <a:spcAft>
                <a:spcPts val="0"/>
              </a:spcAft>
              <a:buSzPts val="1400"/>
              <a:buNone/>
              <a:defRPr sz="1200"/>
            </a:lvl7pPr>
            <a:lvl8pPr lvl="7" algn="ctr">
              <a:lnSpc>
                <a:spcPct val="90000"/>
              </a:lnSpc>
              <a:spcBef>
                <a:spcPts val="400"/>
              </a:spcBef>
              <a:spcAft>
                <a:spcPts val="0"/>
              </a:spcAft>
              <a:buSzPts val="1400"/>
              <a:buNone/>
              <a:defRPr sz="1200"/>
            </a:lvl8pPr>
            <a:lvl9pPr lvl="8" algn="ctr">
              <a:lnSpc>
                <a:spcPct val="90000"/>
              </a:lnSpc>
              <a:spcBef>
                <a:spcPts val="400"/>
              </a:spcBef>
              <a:spcAft>
                <a:spcPts val="0"/>
              </a:spcAft>
              <a:buSzPts val="1400"/>
              <a:buNone/>
              <a:defRPr sz="1200"/>
            </a:lvl9pPr>
          </a:lstStyle>
          <a:p>
            <a:endParaRPr/>
          </a:p>
        </p:txBody>
      </p:sp>
      <p:sp>
        <p:nvSpPr>
          <p:cNvPr id="90" name="Google Shape;90;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a:lvl1pPr>
            <a:lvl2pPr marL="0" marR="0" lvl="1" indent="0" algn="r">
              <a:lnSpc>
                <a:spcPct val="100000"/>
              </a:lnSpc>
              <a:spcBef>
                <a:spcPts val="0"/>
              </a:spcBef>
              <a:spcAft>
                <a:spcPts val="0"/>
              </a:spcAft>
              <a:buClr>
                <a:srgbClr val="000000"/>
              </a:buClr>
              <a:buSzPts val="900"/>
              <a:buFont typeface="Arial"/>
              <a:buNone/>
              <a:defRPr/>
            </a:lvl2pPr>
            <a:lvl3pPr marL="0" marR="0" lvl="2" indent="0" algn="r">
              <a:lnSpc>
                <a:spcPct val="100000"/>
              </a:lnSpc>
              <a:spcBef>
                <a:spcPts val="0"/>
              </a:spcBef>
              <a:spcAft>
                <a:spcPts val="0"/>
              </a:spcAft>
              <a:buClr>
                <a:srgbClr val="000000"/>
              </a:buClr>
              <a:buSzPts val="900"/>
              <a:buFont typeface="Arial"/>
              <a:buNone/>
              <a:defRPr/>
            </a:lvl3pPr>
            <a:lvl4pPr marL="0" marR="0" lvl="3" indent="0" algn="r">
              <a:lnSpc>
                <a:spcPct val="100000"/>
              </a:lnSpc>
              <a:spcBef>
                <a:spcPts val="0"/>
              </a:spcBef>
              <a:spcAft>
                <a:spcPts val="0"/>
              </a:spcAft>
              <a:buClr>
                <a:srgbClr val="000000"/>
              </a:buClr>
              <a:buSzPts val="900"/>
              <a:buFont typeface="Arial"/>
              <a:buNone/>
              <a:defRPr/>
            </a:lvl4pPr>
            <a:lvl5pPr marL="0" marR="0" lvl="4" indent="0" algn="r">
              <a:lnSpc>
                <a:spcPct val="100000"/>
              </a:lnSpc>
              <a:spcBef>
                <a:spcPts val="0"/>
              </a:spcBef>
              <a:spcAft>
                <a:spcPts val="0"/>
              </a:spcAft>
              <a:buClr>
                <a:srgbClr val="000000"/>
              </a:buClr>
              <a:buSzPts val="900"/>
              <a:buFont typeface="Arial"/>
              <a:buNone/>
              <a:defRPr/>
            </a:lvl5pPr>
            <a:lvl6pPr marL="0" marR="0" lvl="5" indent="0" algn="r">
              <a:lnSpc>
                <a:spcPct val="100000"/>
              </a:lnSpc>
              <a:spcBef>
                <a:spcPts val="0"/>
              </a:spcBef>
              <a:spcAft>
                <a:spcPts val="0"/>
              </a:spcAft>
              <a:buClr>
                <a:srgbClr val="000000"/>
              </a:buClr>
              <a:buSzPts val="900"/>
              <a:buFont typeface="Arial"/>
              <a:buNone/>
              <a:defRPr/>
            </a:lvl6pPr>
            <a:lvl7pPr marL="0" marR="0" lvl="6" indent="0" algn="r">
              <a:lnSpc>
                <a:spcPct val="100000"/>
              </a:lnSpc>
              <a:spcBef>
                <a:spcPts val="0"/>
              </a:spcBef>
              <a:spcAft>
                <a:spcPts val="0"/>
              </a:spcAft>
              <a:buClr>
                <a:srgbClr val="000000"/>
              </a:buClr>
              <a:buSzPts val="900"/>
              <a:buFont typeface="Arial"/>
              <a:buNone/>
              <a:defRPr/>
            </a:lvl7pPr>
            <a:lvl8pPr marL="0" marR="0" lvl="7" indent="0" algn="r">
              <a:lnSpc>
                <a:spcPct val="100000"/>
              </a:lnSpc>
              <a:spcBef>
                <a:spcPts val="0"/>
              </a:spcBef>
              <a:spcAft>
                <a:spcPts val="0"/>
              </a:spcAft>
              <a:buClr>
                <a:srgbClr val="000000"/>
              </a:buClr>
              <a:buSzPts val="900"/>
              <a:buFont typeface="Arial"/>
              <a:buNone/>
              <a:defRPr/>
            </a:lvl8pPr>
            <a:lvl9pPr marL="0" marR="0" lvl="8" indent="0" algn="r">
              <a:lnSpc>
                <a:spcPct val="100000"/>
              </a:lnSpc>
              <a:spcBef>
                <a:spcPts val="0"/>
              </a:spcBef>
              <a:spcAft>
                <a:spcPts val="0"/>
              </a:spcAft>
              <a:buClr>
                <a:srgbClr val="000000"/>
              </a:buClr>
              <a:buSzPts val="9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20"/>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0"/>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8" name="Google Shape;98;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21"/>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p22"/>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4" name="Google Shape;134;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7" name="Google Shape;137;p2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38" name="Google Shape;138;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3" name="Google Shape;143;p2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49" name="Google Shape;149;p29"/>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150" name="Google Shape;15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3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31"/>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9" name="Google Shape;159;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0" name="Google Shape;160;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32"/>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5" name="Google Shape;165;p32"/>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6" name="Google Shape;166;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1" name="Google Shape;171;p33"/>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72" name="Google Shape;172;p33"/>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33"/>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74" name="Google Shape;174;p33"/>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5" name="Google Shape;175;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7" name="Google Shape;177;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81" name="Google Shape;181;p34"/>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2" name="Google Shape;182;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4" name="Google Shape;184;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35"/>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8" name="Google Shape;188;p35"/>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9" name="Google Shape;189;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1" name="Google Shape;191;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 name="Google Shape;194;p36"/>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5" name="Google Shape;195;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6" name="Google Shape;196;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 name="Google Shape;200;p37"/>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1" name="Google Shape;201;p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 name="Google Shape;202;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Gill Sans"/>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15" name="Google Shape;215;p39"/>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120000"/>
              </a:lnSpc>
              <a:spcBef>
                <a:spcPts val="0"/>
              </a:spcBef>
              <a:spcAft>
                <a:spcPts val="0"/>
              </a:spcAft>
              <a:buSzPts val="1400"/>
              <a:buChar char="●"/>
              <a:defRPr/>
            </a:lvl1pPr>
            <a:lvl2pPr marL="914400" lvl="1" indent="-298450" algn="l">
              <a:lnSpc>
                <a:spcPct val="120000"/>
              </a:lnSpc>
              <a:spcBef>
                <a:spcPts val="1600"/>
              </a:spcBef>
              <a:spcAft>
                <a:spcPts val="0"/>
              </a:spcAft>
              <a:buSzPts val="1100"/>
              <a:buChar char="○"/>
              <a:defRPr/>
            </a:lvl2pPr>
            <a:lvl3pPr marL="1371600" lvl="2" indent="-298450" algn="l">
              <a:lnSpc>
                <a:spcPct val="120000"/>
              </a:lnSpc>
              <a:spcBef>
                <a:spcPts val="1600"/>
              </a:spcBef>
              <a:spcAft>
                <a:spcPts val="0"/>
              </a:spcAft>
              <a:buSzPts val="1100"/>
              <a:buChar char="■"/>
              <a:defRPr/>
            </a:lvl3pPr>
            <a:lvl4pPr marL="1828800" lvl="3" indent="-298450" algn="l">
              <a:lnSpc>
                <a:spcPct val="120000"/>
              </a:lnSpc>
              <a:spcBef>
                <a:spcPts val="1600"/>
              </a:spcBef>
              <a:spcAft>
                <a:spcPts val="0"/>
              </a:spcAft>
              <a:buSzPts val="1100"/>
              <a:buChar char="●"/>
              <a:defRPr/>
            </a:lvl4pPr>
            <a:lvl5pPr marL="2286000" lvl="4" indent="-298450" algn="l">
              <a:lnSpc>
                <a:spcPct val="120000"/>
              </a:lnSpc>
              <a:spcBef>
                <a:spcPts val="1600"/>
              </a:spcBef>
              <a:spcAft>
                <a:spcPts val="0"/>
              </a:spcAft>
              <a:buSzPts val="1100"/>
              <a:buChar char="○"/>
              <a:defRPr/>
            </a:lvl5pPr>
            <a:lvl6pPr marL="2743200" lvl="5" indent="-298450" algn="l">
              <a:lnSpc>
                <a:spcPct val="120000"/>
              </a:lnSpc>
              <a:spcBef>
                <a:spcPts val="1600"/>
              </a:spcBef>
              <a:spcAft>
                <a:spcPts val="0"/>
              </a:spcAft>
              <a:buSzPts val="1100"/>
              <a:buChar char="■"/>
              <a:defRPr/>
            </a:lvl6pPr>
            <a:lvl7pPr marL="3200400" lvl="6" indent="-298450" algn="l">
              <a:lnSpc>
                <a:spcPct val="120000"/>
              </a:lnSpc>
              <a:spcBef>
                <a:spcPts val="1600"/>
              </a:spcBef>
              <a:spcAft>
                <a:spcPts val="0"/>
              </a:spcAft>
              <a:buSzPts val="1100"/>
              <a:buChar char="●"/>
              <a:defRPr/>
            </a:lvl7pPr>
            <a:lvl8pPr marL="3657600" lvl="7" indent="-298450" algn="l">
              <a:lnSpc>
                <a:spcPct val="120000"/>
              </a:lnSpc>
              <a:spcBef>
                <a:spcPts val="1600"/>
              </a:spcBef>
              <a:spcAft>
                <a:spcPts val="0"/>
              </a:spcAft>
              <a:buSzPts val="1100"/>
              <a:buChar char="○"/>
              <a:defRPr/>
            </a:lvl8pPr>
            <a:lvl9pPr marL="4114800" lvl="8" indent="-298450" algn="l">
              <a:lnSpc>
                <a:spcPct val="120000"/>
              </a:lnSpc>
              <a:spcBef>
                <a:spcPts val="1600"/>
              </a:spcBef>
              <a:spcAft>
                <a:spcPts val="1600"/>
              </a:spcAft>
              <a:buSzPts val="1100"/>
              <a:buChar char="■"/>
              <a:defRPr/>
            </a:lvl9pPr>
          </a:lstStyle>
          <a:p>
            <a:endParaRPr/>
          </a:p>
        </p:txBody>
      </p:sp>
      <p:sp>
        <p:nvSpPr>
          <p:cNvPr id="216" name="Google Shape;216;p3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5" name="Google Shape;225;p4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26" name="Google Shape;226;p4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7" name="Google Shape;127;p2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204"/>
        <p:cNvGrpSpPr/>
        <p:nvPr/>
      </p:nvGrpSpPr>
      <p:grpSpPr>
        <a:xfrm>
          <a:off x="0" y="0"/>
          <a:ext cx="0" cy="0"/>
          <a:chOff x="0" y="0"/>
          <a:chExt cx="0" cy="0"/>
        </a:xfrm>
      </p:grpSpPr>
      <p:sp>
        <p:nvSpPr>
          <p:cNvPr id="205" name="Google Shape;205;p38"/>
          <p:cNvSpPr/>
          <p:nvPr/>
        </p:nvSpPr>
        <p:spPr>
          <a:xfrm>
            <a:off x="0" y="1514607"/>
            <a:ext cx="9144000" cy="3079456"/>
          </a:xfrm>
          <a:prstGeom prst="rect">
            <a:avLst/>
          </a:prstGeom>
          <a:gradFill>
            <a:gsLst>
              <a:gs pos="0">
                <a:srgbClr val="DFDBD5">
                  <a:alpha val="0"/>
                </a:srgbClr>
              </a:gs>
              <a:gs pos="100000">
                <a:schemeClr val="lt2"/>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p38"/>
          <p:cNvPicPr preferRelativeResize="0"/>
          <p:nvPr/>
        </p:nvPicPr>
        <p:blipFill rotWithShape="1">
          <a:blip r:embed="rId3">
            <a:alphaModFix/>
          </a:blip>
          <a:srcRect t="1538" b="-1538"/>
          <a:stretch/>
        </p:blipFill>
        <p:spPr>
          <a:xfrm>
            <a:off x="0" y="4594860"/>
            <a:ext cx="9144000" cy="557213"/>
          </a:xfrm>
          <a:prstGeom prst="rect">
            <a:avLst/>
          </a:prstGeom>
          <a:noFill/>
          <a:ln>
            <a:noFill/>
          </a:ln>
        </p:spPr>
      </p:pic>
      <p:sp>
        <p:nvSpPr>
          <p:cNvPr id="207" name="Google Shape;207;p38"/>
          <p:cNvSpPr txBox="1">
            <a:spLocks noGrp="1"/>
          </p:cNvSpPr>
          <p:nvPr>
            <p:ph type="title"/>
          </p:nvPr>
        </p:nvSpPr>
        <p:spPr>
          <a:xfrm>
            <a:off x="1088684" y="603389"/>
            <a:ext cx="7202456" cy="786926"/>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8" name="Google Shape;208;p38"/>
          <p:cNvSpPr txBox="1">
            <a:spLocks noGrp="1"/>
          </p:cNvSpPr>
          <p:nvPr>
            <p:ph type="body" idx="1"/>
          </p:nvPr>
        </p:nvSpPr>
        <p:spPr>
          <a:xfrm>
            <a:off x="1088684" y="1511799"/>
            <a:ext cx="7202456" cy="258796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120000"/>
              </a:lnSpc>
              <a:spcBef>
                <a:spcPts val="800"/>
              </a:spcBef>
              <a:spcAft>
                <a:spcPts val="0"/>
              </a:spcAft>
              <a:buClr>
                <a:schemeClr val="accent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17500" algn="l" rtl="0">
              <a:lnSpc>
                <a:spcPct val="120000"/>
              </a:lnSpc>
              <a:spcBef>
                <a:spcPts val="4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2pPr>
            <a:lvl3pPr marL="1371600" marR="0" lvl="2" indent="-304800" algn="l" rtl="0">
              <a:lnSpc>
                <a:spcPct val="120000"/>
              </a:lnSpc>
              <a:spcBef>
                <a:spcPts val="4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3pPr>
            <a:lvl4pPr marL="1828800" marR="0" lvl="3" indent="-298450" algn="l" rtl="0">
              <a:lnSpc>
                <a:spcPct val="120000"/>
              </a:lnSpc>
              <a:spcBef>
                <a:spcPts val="400"/>
              </a:spcBef>
              <a:spcAft>
                <a:spcPts val="0"/>
              </a:spcAft>
              <a:buClr>
                <a:schemeClr val="accent1"/>
              </a:buClr>
              <a:buSzPts val="1100"/>
              <a:buFont typeface="Arial"/>
              <a:buChar char="•"/>
              <a:defRPr sz="1100" b="0" i="0" u="none" strike="noStrike" cap="none">
                <a:solidFill>
                  <a:schemeClr val="dk1"/>
                </a:solidFill>
                <a:latin typeface="Gill Sans"/>
                <a:ea typeface="Gill Sans"/>
                <a:cs typeface="Gill Sans"/>
                <a:sym typeface="Gill Sans"/>
              </a:defRPr>
            </a:lvl4pPr>
            <a:lvl5pPr marL="2286000" marR="0" lvl="4"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5pPr>
            <a:lvl6pPr marL="2743200" marR="0" lvl="5"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400"/>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209" name="Google Shape;209;p38"/>
          <p:cNvSpPr txBox="1">
            <a:spLocks noGrp="1"/>
          </p:cNvSpPr>
          <p:nvPr>
            <p:ph type="dt" idx="10"/>
          </p:nvPr>
        </p:nvSpPr>
        <p:spPr>
          <a:xfrm>
            <a:off x="5665604" y="247777"/>
            <a:ext cx="2625536" cy="231901"/>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9pPr>
          </a:lstStyle>
          <a:p>
            <a:endParaRPr/>
          </a:p>
        </p:txBody>
      </p:sp>
      <p:sp>
        <p:nvSpPr>
          <p:cNvPr id="210" name="Google Shape;210;p38"/>
          <p:cNvSpPr txBox="1">
            <a:spLocks noGrp="1"/>
          </p:cNvSpPr>
          <p:nvPr>
            <p:ph type="ftr" idx="11"/>
          </p:nvPr>
        </p:nvSpPr>
        <p:spPr>
          <a:xfrm>
            <a:off x="1088684" y="246980"/>
            <a:ext cx="4454127" cy="231901"/>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888888"/>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Gill Sans"/>
                <a:ea typeface="Gill Sans"/>
                <a:cs typeface="Gill Sans"/>
                <a:sym typeface="Gill Sans"/>
              </a:defRPr>
            </a:lvl9pPr>
          </a:lstStyle>
          <a:p>
            <a:endParaRPr/>
          </a:p>
        </p:txBody>
      </p:sp>
      <p:sp>
        <p:nvSpPr>
          <p:cNvPr id="211" name="Google Shape;211;p38"/>
          <p:cNvSpPr txBox="1">
            <a:spLocks noGrp="1"/>
          </p:cNvSpPr>
          <p:nvPr>
            <p:ph type="sldNum" idx="12"/>
          </p:nvPr>
        </p:nvSpPr>
        <p:spPr>
          <a:xfrm>
            <a:off x="360045" y="599230"/>
            <a:ext cx="608264" cy="377683"/>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cxnSp>
        <p:nvCxnSpPr>
          <p:cNvPr id="212" name="Google Shape;212;p38"/>
          <p:cNvCxnSpPr/>
          <p:nvPr/>
        </p:nvCxnSpPr>
        <p:spPr>
          <a:xfrm>
            <a:off x="0" y="4596310"/>
            <a:ext cx="9144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9" name="Google Shape;219;p4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220" name="Google Shape;220;p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221" name="Google Shape;221;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222" name="Google Shape;222;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2.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4.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5.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14.xml"/><Relationship Id="rId4" Type="http://schemas.openxmlformats.org/officeDocument/2006/relationships/image" Target="../media/image115.png"/></Relationships>
</file>

<file path=ppt/slides/_rels/slide10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04.xml"/><Relationship Id="rId1" Type="http://schemas.openxmlformats.org/officeDocument/2006/relationships/slideLayout" Target="../slideLayouts/slideLayout3.xml"/><Relationship Id="rId4" Type="http://schemas.openxmlformats.org/officeDocument/2006/relationships/image" Target="../media/image193.png"/></Relationships>
</file>

<file path=ppt/slides/_rels/slide20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3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41.xm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43.xml"/><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45.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47.xml"/><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4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50.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51.xml"/><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52.xml"/><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53.xml"/><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55.xml"/><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56.xml"/><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57.xml"/><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58.xml"/><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5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60.xml"/><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61.xml"/><Relationship Id="rId1"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62.xml"/><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63.xml"/><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64.xml"/><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hyperlink" Target="http://www.statista.com/statistics/266282/annual-net-revenue-of-amazon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25.xml"/><Relationship Id="rId5" Type="http://schemas.openxmlformats.org/officeDocument/2006/relationships/hyperlink" Target="http://www.statista.com/statistics/273963/quarterly-revenue-of-amazoncom" TargetMode="External"/><Relationship Id="rId4" Type="http://schemas.openxmlformats.org/officeDocument/2006/relationships/slide" Target="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3.xml"/><Relationship Id="rId6" Type="http://schemas.openxmlformats.org/officeDocument/2006/relationships/image" Target="../media/image75.png"/><Relationship Id="rId5" Type="http://schemas.openxmlformats.org/officeDocument/2006/relationships/hyperlink" Target="http://www.statista.com/statistics/672782/net-sales-of-amazon-leading-markets" TargetMode="External"/><Relationship Id="rId4" Type="http://schemas.openxmlformats.org/officeDocument/2006/relationships/slide" Target="slide8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76.png"/><Relationship Id="rId5" Type="http://schemas.openxmlformats.org/officeDocument/2006/relationships/hyperlink" Target="http://www.statista.com/statistics/266289/net-revenue-of-amazon-by-region" TargetMode="External"/><Relationship Id="rId4" Type="http://schemas.openxmlformats.org/officeDocument/2006/relationships/slide" Target="slide85.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77.png"/><Relationship Id="rId5" Type="http://schemas.openxmlformats.org/officeDocument/2006/relationships/hyperlink" Target="http://www.statista.com/statistics/672747/amazons-consolidated-net-revenue-by-segment" TargetMode="External"/><Relationship Id="rId4" Type="http://schemas.openxmlformats.org/officeDocument/2006/relationships/slide" Target="slide85.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hyperlink" Target="http://www.statista.com/statistics/917414/amazon-first-party-third-party-ecommerce-total-online-retail-sales-share" TargetMode="External"/><Relationship Id="rId4" Type="http://schemas.openxmlformats.org/officeDocument/2006/relationships/slide" Target="slide85.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3.xml"/><Relationship Id="rId5" Type="http://schemas.openxmlformats.org/officeDocument/2006/relationships/image" Target="../media/image84.png"/><Relationship Id="rId4" Type="http://schemas.openxmlformats.org/officeDocument/2006/relationships/hyperlink" Target="http://www.statista.com/statistics/1086651/amazon-3p-seller-global-distribution"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5.xml"/><Relationship Id="rId6" Type="http://schemas.openxmlformats.org/officeDocument/2006/relationships/image" Target="../media/image85.png"/><Relationship Id="rId5" Type="http://schemas.openxmlformats.org/officeDocument/2006/relationships/hyperlink" Target="http://www.statista.com/statistics/259782/third-party-seller-share-of-amazon-platform" TargetMode="External"/><Relationship Id="rId4" Type="http://schemas.openxmlformats.org/officeDocument/2006/relationships/slide" Target="slide85.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23.xml"/><Relationship Id="rId6" Type="http://schemas.openxmlformats.org/officeDocument/2006/relationships/image" Target="../media/image87.png"/><Relationship Id="rId5" Type="http://schemas.openxmlformats.org/officeDocument/2006/relationships/hyperlink" Target="http://www.statista.com/statistics/546894/number-of-amazon-prime-paying-members" TargetMode="External"/><Relationship Id="rId4" Type="http://schemas.openxmlformats.org/officeDocument/2006/relationships/slide" Target="slide85.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93.png"/><Relationship Id="rId5" Type="http://schemas.openxmlformats.org/officeDocument/2006/relationships/hyperlink" Target="http://www.statista.com/statistics/477277/cloud-infrastructure-services-market-share" TargetMode="External"/><Relationship Id="rId4" Type="http://schemas.openxmlformats.org/officeDocument/2006/relationships/slide" Target="slide85.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23.xml"/><Relationship Id="rId6" Type="http://schemas.openxmlformats.org/officeDocument/2006/relationships/image" Target="../media/image94.png"/><Relationship Id="rId5" Type="http://schemas.openxmlformats.org/officeDocument/2006/relationships/hyperlink" Target="http://www.statista.com/statistics/233725/development-of-amazon-web-services-revenue" TargetMode="External"/><Relationship Id="rId4" Type="http://schemas.openxmlformats.org/officeDocument/2006/relationships/slide" Target="slide85.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23.xml"/><Relationship Id="rId6" Type="http://schemas.openxmlformats.org/officeDocument/2006/relationships/image" Target="../media/image95.png"/><Relationship Id="rId5" Type="http://schemas.openxmlformats.org/officeDocument/2006/relationships/hyperlink" Target="http://www.statista.com/statistics/250520/forecast-of-amazon-web-services-revenue" TargetMode="External"/><Relationship Id="rId4" Type="http://schemas.openxmlformats.org/officeDocument/2006/relationships/slide" Target="slide85.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2"/>
          <p:cNvPicPr preferRelativeResize="0"/>
          <p:nvPr/>
        </p:nvPicPr>
        <p:blipFill>
          <a:blip r:embed="rId3">
            <a:alphaModFix/>
          </a:blip>
          <a:stretch>
            <a:fillRect/>
          </a:stretch>
        </p:blipFill>
        <p:spPr>
          <a:xfrm>
            <a:off x="0" y="0"/>
            <a:ext cx="7060448" cy="5143499"/>
          </a:xfrm>
          <a:prstGeom prst="rect">
            <a:avLst/>
          </a:prstGeom>
          <a:noFill/>
          <a:ln>
            <a:noFill/>
          </a:ln>
        </p:spPr>
      </p:pic>
      <p:sp>
        <p:nvSpPr>
          <p:cNvPr id="234" name="Google Shape;234;p42"/>
          <p:cNvSpPr txBox="1">
            <a:spLocks noGrp="1"/>
          </p:cNvSpPr>
          <p:nvPr>
            <p:ph type="subTitle" idx="1"/>
          </p:nvPr>
        </p:nvSpPr>
        <p:spPr>
          <a:xfrm>
            <a:off x="311700" y="18366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a:solidFill>
                  <a:schemeClr val="dk1"/>
                </a:solidFill>
              </a:rPr>
              <a:t>E-commerce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63" name="Google Shape;363;p51"/>
          <p:cNvPicPr preferRelativeResize="0"/>
          <p:nvPr/>
        </p:nvPicPr>
        <p:blipFill>
          <a:blip r:embed="rId3">
            <a:alphaModFix/>
          </a:blip>
          <a:stretch>
            <a:fillRect/>
          </a:stretch>
        </p:blipFill>
        <p:spPr>
          <a:xfrm>
            <a:off x="-1" y="0"/>
            <a:ext cx="9144000" cy="514349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4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 sz="3000"/>
              <a:t>10-K CONSOLIDATED STATEMENT OF CASH FLOWS</a:t>
            </a:r>
            <a:endParaRPr sz="3000"/>
          </a:p>
        </p:txBody>
      </p:sp>
      <p:pic>
        <p:nvPicPr>
          <p:cNvPr id="1074" name="Google Shape;1074;p141"/>
          <p:cNvPicPr preferRelativeResize="0"/>
          <p:nvPr/>
        </p:nvPicPr>
        <p:blipFill rotWithShape="1">
          <a:blip r:embed="rId3">
            <a:alphaModFix/>
          </a:blip>
          <a:srcRect/>
          <a:stretch/>
        </p:blipFill>
        <p:spPr>
          <a:xfrm>
            <a:off x="884963" y="1268050"/>
            <a:ext cx="7374074" cy="37056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4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Calibri"/>
              <a:buNone/>
            </a:pPr>
            <a:r>
              <a:rPr lang="en" sz="2700"/>
              <a:t>10-K CONSOLIDATED STATEMENTS OF CASH FLOWS</a:t>
            </a:r>
            <a:endParaRPr sz="1100"/>
          </a:p>
        </p:txBody>
      </p:sp>
      <p:pic>
        <p:nvPicPr>
          <p:cNvPr id="1081" name="Google Shape;1081;p142"/>
          <p:cNvPicPr preferRelativeResize="0">
            <a:picLocks noGrp="1"/>
          </p:cNvPicPr>
          <p:nvPr>
            <p:ph type="body" idx="1"/>
          </p:nvPr>
        </p:nvPicPr>
        <p:blipFill rotWithShape="1">
          <a:blip r:embed="rId3">
            <a:alphaModFix/>
          </a:blip>
          <a:srcRect/>
          <a:stretch/>
        </p:blipFill>
        <p:spPr>
          <a:xfrm>
            <a:off x="628650" y="2274142"/>
            <a:ext cx="7886700" cy="1453658"/>
          </a:xfrm>
          <a:prstGeom prst="rect">
            <a:avLst/>
          </a:prstGeom>
          <a:noFill/>
          <a:ln>
            <a:noFill/>
          </a:ln>
        </p:spPr>
      </p:pic>
      <p:sp>
        <p:nvSpPr>
          <p:cNvPr id="1082" name="Google Shape;1082;p142"/>
          <p:cNvSpPr txBox="1"/>
          <p:nvPr/>
        </p:nvSpPr>
        <p:spPr>
          <a:xfrm>
            <a:off x="5834922" y="2181069"/>
            <a:ext cx="2428406" cy="23083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2017               2018               2019</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4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10-K CONSOLIDATED STATEMENT OF CASH FLOWS</a:t>
            </a:r>
            <a:endParaRPr sz="1100"/>
          </a:p>
        </p:txBody>
      </p:sp>
      <p:pic>
        <p:nvPicPr>
          <p:cNvPr id="1089" name="Google Shape;1089;p143"/>
          <p:cNvPicPr preferRelativeResize="0">
            <a:picLocks noGrp="1"/>
          </p:cNvPicPr>
          <p:nvPr>
            <p:ph type="body" idx="1"/>
          </p:nvPr>
        </p:nvPicPr>
        <p:blipFill rotWithShape="1">
          <a:blip r:embed="rId3">
            <a:alphaModFix/>
          </a:blip>
          <a:srcRect/>
          <a:stretch/>
        </p:blipFill>
        <p:spPr>
          <a:xfrm>
            <a:off x="1233708" y="1369219"/>
            <a:ext cx="6676584" cy="3263504"/>
          </a:xfrm>
          <a:prstGeom prst="rect">
            <a:avLst/>
          </a:prstGeom>
          <a:noFill/>
          <a:ln>
            <a:noFill/>
          </a:ln>
        </p:spPr>
      </p:pic>
      <p:sp>
        <p:nvSpPr>
          <p:cNvPr id="1090" name="Google Shape;1090;p143"/>
          <p:cNvSpPr/>
          <p:nvPr/>
        </p:nvSpPr>
        <p:spPr>
          <a:xfrm>
            <a:off x="1096469" y="1727200"/>
            <a:ext cx="6712879" cy="40640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91" name="Google Shape;1091;p143"/>
          <p:cNvSpPr/>
          <p:nvPr/>
        </p:nvSpPr>
        <p:spPr>
          <a:xfrm>
            <a:off x="1096469" y="4140662"/>
            <a:ext cx="6712879" cy="25243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92" name="Google Shape;1092;p143"/>
          <p:cNvSpPr txBox="1"/>
          <p:nvPr/>
        </p:nvSpPr>
        <p:spPr>
          <a:xfrm>
            <a:off x="5380942" y="1268016"/>
            <a:ext cx="2428406" cy="23083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2017               2018               2019</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44"/>
          <p:cNvSpPr txBox="1">
            <a:spLocks noGrp="1"/>
          </p:cNvSpPr>
          <p:nvPr>
            <p:ph type="title"/>
          </p:nvPr>
        </p:nvSpPr>
        <p:spPr>
          <a:xfrm>
            <a:off x="578300" y="1429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10-Q CONSOLIDATED STATEMENT OF CASH FLOWS</a:t>
            </a:r>
            <a:endParaRPr sz="1100"/>
          </a:p>
        </p:txBody>
      </p:sp>
      <p:pic>
        <p:nvPicPr>
          <p:cNvPr id="1099" name="Google Shape;1099;p144"/>
          <p:cNvPicPr preferRelativeResize="0"/>
          <p:nvPr/>
        </p:nvPicPr>
        <p:blipFill rotWithShape="1">
          <a:blip r:embed="rId3">
            <a:alphaModFix/>
          </a:blip>
          <a:srcRect l="9351" t="15513" r="14999" b="13227"/>
          <a:stretch/>
        </p:blipFill>
        <p:spPr>
          <a:xfrm>
            <a:off x="797012" y="1017323"/>
            <a:ext cx="7549975" cy="3852333"/>
          </a:xfrm>
          <a:prstGeom prst="rect">
            <a:avLst/>
          </a:prstGeom>
          <a:noFill/>
          <a:ln>
            <a:noFill/>
          </a:ln>
        </p:spPr>
      </p:pic>
      <p:sp>
        <p:nvSpPr>
          <p:cNvPr id="1100" name="Google Shape;1100;p144"/>
          <p:cNvSpPr/>
          <p:nvPr/>
        </p:nvSpPr>
        <p:spPr>
          <a:xfrm>
            <a:off x="4318000" y="1490135"/>
            <a:ext cx="1312334" cy="413763"/>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101" name="Google Shape;1101;p144"/>
          <p:cNvSpPr/>
          <p:nvPr/>
        </p:nvSpPr>
        <p:spPr>
          <a:xfrm>
            <a:off x="4469914" y="2003912"/>
            <a:ext cx="1160419" cy="235921"/>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102" name="Google Shape;1102;p144"/>
          <p:cNvSpPr/>
          <p:nvPr/>
        </p:nvSpPr>
        <p:spPr>
          <a:xfrm>
            <a:off x="4469914" y="3718412"/>
            <a:ext cx="1160419" cy="235921"/>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103" name="Google Shape;1103;p144"/>
          <p:cNvSpPr/>
          <p:nvPr/>
        </p:nvSpPr>
        <p:spPr>
          <a:xfrm>
            <a:off x="4469914" y="4091980"/>
            <a:ext cx="1160419" cy="235921"/>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4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10-Q CONSOLIDATED STATEMENT OF CASH FLOWS</a:t>
            </a:r>
            <a:endParaRPr sz="1100"/>
          </a:p>
        </p:txBody>
      </p:sp>
      <p:pic>
        <p:nvPicPr>
          <p:cNvPr id="1110" name="Google Shape;1110;p145"/>
          <p:cNvPicPr preferRelativeResize="0"/>
          <p:nvPr/>
        </p:nvPicPr>
        <p:blipFill rotWithShape="1">
          <a:blip r:embed="rId3">
            <a:alphaModFix/>
          </a:blip>
          <a:srcRect l="2500" t="36025" r="6874" b="35086"/>
          <a:stretch/>
        </p:blipFill>
        <p:spPr>
          <a:xfrm>
            <a:off x="364067" y="2132034"/>
            <a:ext cx="8286750" cy="1430868"/>
          </a:xfrm>
          <a:prstGeom prst="rect">
            <a:avLst/>
          </a:prstGeom>
          <a:noFill/>
          <a:ln>
            <a:noFill/>
          </a:ln>
        </p:spPr>
      </p:pic>
      <p:sp>
        <p:nvSpPr>
          <p:cNvPr id="1111" name="Google Shape;1111;p145"/>
          <p:cNvSpPr/>
          <p:nvPr/>
        </p:nvSpPr>
        <p:spPr>
          <a:xfrm>
            <a:off x="364066" y="2286000"/>
            <a:ext cx="8286749" cy="251883"/>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112" name="Google Shape;1112;p145"/>
          <p:cNvSpPr txBox="1"/>
          <p:nvPr/>
        </p:nvSpPr>
        <p:spPr>
          <a:xfrm>
            <a:off x="4507440" y="1593502"/>
            <a:ext cx="4272493" cy="55399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Three Months Ended       Nine Months Ended              Twelve Months Ended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       September 30,                 September 30,                         September 30,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2019              2020                2019                2020                2019               2020</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4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10-Q CONSOLIDATED STATEMENT OF CASH FLOWS</a:t>
            </a:r>
            <a:endParaRPr sz="1100"/>
          </a:p>
        </p:txBody>
      </p:sp>
      <p:pic>
        <p:nvPicPr>
          <p:cNvPr id="1119" name="Google Shape;1119;p146"/>
          <p:cNvPicPr preferRelativeResize="0"/>
          <p:nvPr/>
        </p:nvPicPr>
        <p:blipFill rotWithShape="1">
          <a:blip r:embed="rId3">
            <a:alphaModFix/>
          </a:blip>
          <a:srcRect l="9166" t="17052" r="14908" b="12007"/>
          <a:stretch/>
        </p:blipFill>
        <p:spPr>
          <a:xfrm>
            <a:off x="1068646" y="1408243"/>
            <a:ext cx="7006708" cy="3546079"/>
          </a:xfrm>
          <a:prstGeom prst="rect">
            <a:avLst/>
          </a:prstGeom>
          <a:noFill/>
          <a:ln>
            <a:noFill/>
          </a:ln>
        </p:spPr>
      </p:pic>
      <p:sp>
        <p:nvSpPr>
          <p:cNvPr id="1120" name="Google Shape;1120;p146"/>
          <p:cNvSpPr/>
          <p:nvPr/>
        </p:nvSpPr>
        <p:spPr>
          <a:xfrm>
            <a:off x="5833533" y="1879599"/>
            <a:ext cx="2241820" cy="186268"/>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121" name="Google Shape;1121;p146"/>
          <p:cNvSpPr txBox="1"/>
          <p:nvPr/>
        </p:nvSpPr>
        <p:spPr>
          <a:xfrm>
            <a:off x="4571999" y="991017"/>
            <a:ext cx="4272493" cy="55399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Three Months Ended   Nine Months Ended  Twelve Months Ended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  September 30,              September 30,              September 30,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alibri"/>
                <a:ea typeface="Calibri"/>
                <a:cs typeface="Calibri"/>
                <a:sym typeface="Calibri"/>
              </a:rPr>
              <a:t>2019           2020             2019          2020            2019           2020</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p147"/>
          <p:cNvPicPr preferRelativeResize="0"/>
          <p:nvPr/>
        </p:nvPicPr>
        <p:blipFill rotWithShape="1">
          <a:blip r:embed="rId3">
            <a:alphaModFix/>
          </a:blip>
          <a:srcRect/>
          <a:stretch/>
        </p:blipFill>
        <p:spPr>
          <a:xfrm rot="-905408">
            <a:off x="153988" y="1319816"/>
            <a:ext cx="8259722" cy="2277005"/>
          </a:xfrm>
          <a:prstGeom prst="rect">
            <a:avLst/>
          </a:prstGeom>
          <a:noFill/>
          <a:ln>
            <a:noFill/>
          </a:ln>
        </p:spPr>
      </p:pic>
      <p:pic>
        <p:nvPicPr>
          <p:cNvPr id="1128" name="Google Shape;1128;p147"/>
          <p:cNvPicPr preferRelativeResize="0"/>
          <p:nvPr/>
        </p:nvPicPr>
        <p:blipFill rotWithShape="1">
          <a:blip r:embed="rId4">
            <a:alphaModFix/>
          </a:blip>
          <a:srcRect/>
          <a:stretch/>
        </p:blipFill>
        <p:spPr>
          <a:xfrm>
            <a:off x="5145985" y="1429837"/>
            <a:ext cx="2919620" cy="291962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pic>
        <p:nvPicPr>
          <p:cNvPr id="1133" name="Google Shape;1133;p148"/>
          <p:cNvPicPr preferRelativeResize="0"/>
          <p:nvPr/>
        </p:nvPicPr>
        <p:blipFill>
          <a:blip r:embed="rId3">
            <a:alphaModFix/>
          </a:blip>
          <a:stretch>
            <a:fillRect/>
          </a:stretch>
        </p:blipFill>
        <p:spPr>
          <a:xfrm>
            <a:off x="0" y="0"/>
            <a:ext cx="9144001" cy="571501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pic>
        <p:nvPicPr>
          <p:cNvPr id="1138" name="Google Shape;1138;p149"/>
          <p:cNvPicPr preferRelativeResize="0"/>
          <p:nvPr/>
        </p:nvPicPr>
        <p:blipFill>
          <a:blip r:embed="rId3">
            <a:alphaModFix/>
          </a:blip>
          <a:stretch>
            <a:fillRect/>
          </a:stretch>
        </p:blipFill>
        <p:spPr>
          <a:xfrm>
            <a:off x="841399" y="272625"/>
            <a:ext cx="7461200" cy="1457750"/>
          </a:xfrm>
          <a:prstGeom prst="rect">
            <a:avLst/>
          </a:prstGeom>
          <a:noFill/>
          <a:ln>
            <a:noFill/>
          </a:ln>
        </p:spPr>
      </p:pic>
      <p:pic>
        <p:nvPicPr>
          <p:cNvPr id="1139" name="Google Shape;1139;p149"/>
          <p:cNvPicPr preferRelativeResize="0"/>
          <p:nvPr/>
        </p:nvPicPr>
        <p:blipFill>
          <a:blip r:embed="rId4">
            <a:alphaModFix/>
          </a:blip>
          <a:stretch>
            <a:fillRect/>
          </a:stretch>
        </p:blipFill>
        <p:spPr>
          <a:xfrm>
            <a:off x="807200" y="1807650"/>
            <a:ext cx="7529600" cy="30803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Statistics</a:t>
            </a:r>
            <a:endParaRPr/>
          </a:p>
        </p:txBody>
      </p:sp>
      <p:pic>
        <p:nvPicPr>
          <p:cNvPr id="1145" name="Google Shape;1145;p150"/>
          <p:cNvPicPr preferRelativeResize="0"/>
          <p:nvPr/>
        </p:nvPicPr>
        <p:blipFill>
          <a:blip r:embed="rId3">
            <a:alphaModFix/>
          </a:blip>
          <a:stretch>
            <a:fillRect/>
          </a:stretch>
        </p:blipFill>
        <p:spPr>
          <a:xfrm>
            <a:off x="152400" y="1017725"/>
            <a:ext cx="8839200" cy="35876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52"/>
          <p:cNvPicPr preferRelativeResize="0"/>
          <p:nvPr/>
        </p:nvPicPr>
        <p:blipFill>
          <a:blip r:embed="rId3">
            <a:alphaModFix/>
          </a:blip>
          <a:stretch>
            <a:fillRect/>
          </a:stretch>
        </p:blipFill>
        <p:spPr>
          <a:xfrm>
            <a:off x="492913" y="575925"/>
            <a:ext cx="8356775" cy="4567575"/>
          </a:xfrm>
          <a:prstGeom prst="rect">
            <a:avLst/>
          </a:prstGeom>
          <a:noFill/>
          <a:ln>
            <a:noFill/>
          </a:ln>
        </p:spPr>
      </p:pic>
      <p:sp>
        <p:nvSpPr>
          <p:cNvPr id="369" name="Google Shape;369;p52"/>
          <p:cNvSpPr txBox="1"/>
          <p:nvPr/>
        </p:nvSpPr>
        <p:spPr>
          <a:xfrm>
            <a:off x="393625" y="168800"/>
            <a:ext cx="3534900" cy="67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1C4587"/>
                </a:solidFill>
              </a:rPr>
              <a:t>U.S. Online B2C Trade</a:t>
            </a:r>
            <a:endParaRPr sz="2500">
              <a:solidFill>
                <a:srgbClr val="1C4587"/>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Day Chart</a:t>
            </a:r>
            <a:endParaRPr/>
          </a:p>
        </p:txBody>
      </p:sp>
      <p:sp>
        <p:nvSpPr>
          <p:cNvPr id="1151" name="Google Shape;1151;p1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52" name="Google Shape;1152;p151"/>
          <p:cNvPicPr preferRelativeResize="0"/>
          <p:nvPr/>
        </p:nvPicPr>
        <p:blipFill>
          <a:blip r:embed="rId3">
            <a:alphaModFix/>
          </a:blip>
          <a:stretch>
            <a:fillRect/>
          </a:stretch>
        </p:blipFill>
        <p:spPr>
          <a:xfrm>
            <a:off x="201025" y="967750"/>
            <a:ext cx="8876101" cy="41757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Day Chart</a:t>
            </a:r>
            <a:endParaRPr/>
          </a:p>
        </p:txBody>
      </p:sp>
      <p:sp>
        <p:nvSpPr>
          <p:cNvPr id="1158" name="Google Shape;1158;p1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59" name="Google Shape;1159;p152"/>
          <p:cNvPicPr preferRelativeResize="0"/>
          <p:nvPr/>
        </p:nvPicPr>
        <p:blipFill>
          <a:blip r:embed="rId3">
            <a:alphaModFix/>
          </a:blip>
          <a:stretch>
            <a:fillRect/>
          </a:stretch>
        </p:blipFill>
        <p:spPr>
          <a:xfrm>
            <a:off x="0" y="1017734"/>
            <a:ext cx="9144001" cy="388688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Month Chart</a:t>
            </a:r>
            <a:endParaRPr/>
          </a:p>
        </p:txBody>
      </p:sp>
      <p:sp>
        <p:nvSpPr>
          <p:cNvPr id="1165" name="Google Shape;1165;p1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66" name="Google Shape;1166;p153"/>
          <p:cNvPicPr preferRelativeResize="0"/>
          <p:nvPr/>
        </p:nvPicPr>
        <p:blipFill>
          <a:blip r:embed="rId3">
            <a:alphaModFix/>
          </a:blip>
          <a:stretch>
            <a:fillRect/>
          </a:stretch>
        </p:blipFill>
        <p:spPr>
          <a:xfrm>
            <a:off x="0" y="1017734"/>
            <a:ext cx="9144001" cy="388688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Month Chart</a:t>
            </a:r>
            <a:endParaRPr/>
          </a:p>
        </p:txBody>
      </p:sp>
      <p:sp>
        <p:nvSpPr>
          <p:cNvPr id="1172" name="Google Shape;1172;p1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73" name="Google Shape;1173;p154"/>
          <p:cNvPicPr preferRelativeResize="0"/>
          <p:nvPr/>
        </p:nvPicPr>
        <p:blipFill>
          <a:blip r:embed="rId3">
            <a:alphaModFix/>
          </a:blip>
          <a:stretch>
            <a:fillRect/>
          </a:stretch>
        </p:blipFill>
        <p:spPr>
          <a:xfrm>
            <a:off x="0" y="1017734"/>
            <a:ext cx="9144001" cy="3886883"/>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 Month Chart</a:t>
            </a:r>
            <a:endParaRPr/>
          </a:p>
        </p:txBody>
      </p:sp>
      <p:sp>
        <p:nvSpPr>
          <p:cNvPr id="1179" name="Google Shape;1179;p1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80" name="Google Shape;1180;p155"/>
          <p:cNvPicPr preferRelativeResize="0"/>
          <p:nvPr/>
        </p:nvPicPr>
        <p:blipFill>
          <a:blip r:embed="rId3">
            <a:alphaModFix/>
          </a:blip>
          <a:stretch>
            <a:fillRect/>
          </a:stretch>
        </p:blipFill>
        <p:spPr>
          <a:xfrm>
            <a:off x="0" y="1017734"/>
            <a:ext cx="9144001" cy="3886883"/>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Year Chart</a:t>
            </a:r>
            <a:endParaRPr/>
          </a:p>
        </p:txBody>
      </p:sp>
      <p:sp>
        <p:nvSpPr>
          <p:cNvPr id="1186" name="Google Shape;1186;p1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87" name="Google Shape;1187;p156"/>
          <p:cNvPicPr preferRelativeResize="0"/>
          <p:nvPr/>
        </p:nvPicPr>
        <p:blipFill>
          <a:blip r:embed="rId3">
            <a:alphaModFix/>
          </a:blip>
          <a:stretch>
            <a:fillRect/>
          </a:stretch>
        </p:blipFill>
        <p:spPr>
          <a:xfrm>
            <a:off x="0" y="1017734"/>
            <a:ext cx="9144001" cy="388688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Year Chart</a:t>
            </a:r>
            <a:endParaRPr/>
          </a:p>
        </p:txBody>
      </p:sp>
      <p:pic>
        <p:nvPicPr>
          <p:cNvPr id="1193" name="Google Shape;1193;p157"/>
          <p:cNvPicPr preferRelativeResize="0"/>
          <p:nvPr/>
        </p:nvPicPr>
        <p:blipFill>
          <a:blip r:embed="rId3">
            <a:alphaModFix/>
          </a:blip>
          <a:stretch>
            <a:fillRect/>
          </a:stretch>
        </p:blipFill>
        <p:spPr>
          <a:xfrm>
            <a:off x="152400" y="1017725"/>
            <a:ext cx="8839201" cy="375732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Year Chart</a:t>
            </a:r>
            <a:endParaRPr/>
          </a:p>
        </p:txBody>
      </p:sp>
      <p:sp>
        <p:nvSpPr>
          <p:cNvPr id="1199" name="Google Shape;1199;p1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00" name="Google Shape;1200;p158"/>
          <p:cNvPicPr preferRelativeResize="0"/>
          <p:nvPr/>
        </p:nvPicPr>
        <p:blipFill>
          <a:blip r:embed="rId3">
            <a:alphaModFix/>
          </a:blip>
          <a:stretch>
            <a:fillRect/>
          </a:stretch>
        </p:blipFill>
        <p:spPr>
          <a:xfrm>
            <a:off x="0" y="1017734"/>
            <a:ext cx="9144001" cy="3886883"/>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Time Chart</a:t>
            </a:r>
            <a:endParaRPr/>
          </a:p>
        </p:txBody>
      </p:sp>
      <p:sp>
        <p:nvSpPr>
          <p:cNvPr id="1206" name="Google Shape;1206;p1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07" name="Google Shape;1207;p159"/>
          <p:cNvPicPr preferRelativeResize="0"/>
          <p:nvPr/>
        </p:nvPicPr>
        <p:blipFill>
          <a:blip r:embed="rId3">
            <a:alphaModFix/>
          </a:blip>
          <a:stretch>
            <a:fillRect/>
          </a:stretch>
        </p:blipFill>
        <p:spPr>
          <a:xfrm>
            <a:off x="0" y="1017734"/>
            <a:ext cx="9144001" cy="3886883"/>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Price Per Month</a:t>
            </a:r>
            <a:endParaRPr/>
          </a:p>
        </p:txBody>
      </p:sp>
      <p:pic>
        <p:nvPicPr>
          <p:cNvPr id="1213" name="Google Shape;1213;p160"/>
          <p:cNvPicPr preferRelativeResize="0"/>
          <p:nvPr/>
        </p:nvPicPr>
        <p:blipFill>
          <a:blip r:embed="rId3">
            <a:alphaModFix/>
          </a:blip>
          <a:stretch>
            <a:fillRect/>
          </a:stretch>
        </p:blipFill>
        <p:spPr>
          <a:xfrm>
            <a:off x="636250" y="1017725"/>
            <a:ext cx="7871499" cy="3771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a:t>
            </a:r>
            <a:endParaRPr/>
          </a:p>
          <a:p>
            <a:pPr marL="0" lvl="0" indent="0" algn="l" rtl="0">
              <a:spcBef>
                <a:spcPts val="1600"/>
              </a:spcBef>
              <a:spcAft>
                <a:spcPts val="1600"/>
              </a:spcAft>
              <a:buNone/>
            </a:pPr>
            <a:endParaRPr/>
          </a:p>
        </p:txBody>
      </p:sp>
      <p:pic>
        <p:nvPicPr>
          <p:cNvPr id="375" name="Google Shape;375;p53"/>
          <p:cNvPicPr preferRelativeResize="0"/>
          <p:nvPr/>
        </p:nvPicPr>
        <p:blipFill>
          <a:blip r:embed="rId3">
            <a:alphaModFix/>
          </a:blip>
          <a:stretch>
            <a:fillRect/>
          </a:stretch>
        </p:blipFill>
        <p:spPr>
          <a:xfrm>
            <a:off x="0" y="536200"/>
            <a:ext cx="9144000" cy="39221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Inc. (NYSE: SHOP) (TSX: SH)</a:t>
            </a:r>
            <a:endParaRPr/>
          </a:p>
        </p:txBody>
      </p:sp>
      <p:sp>
        <p:nvSpPr>
          <p:cNvPr id="1219" name="Google Shape;1219;p1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Shopify is a leading global commerce company, providing trusted tools to start, grow, market and manage a retail business</a:t>
            </a:r>
            <a:endParaRPr/>
          </a:p>
          <a:p>
            <a:pPr marL="457200" lvl="0" indent="-342900" algn="l" rtl="0">
              <a:spcBef>
                <a:spcPts val="0"/>
              </a:spcBef>
              <a:spcAft>
                <a:spcPts val="0"/>
              </a:spcAft>
              <a:buSzPts val="1800"/>
              <a:buChar char="-"/>
            </a:pPr>
            <a:r>
              <a:rPr lang="en"/>
              <a:t>Shopify is an e-commerce company that provides a cloud-based multi-channel commerce platform for businesses of all sizes</a:t>
            </a:r>
            <a:endParaRPr/>
          </a:p>
          <a:p>
            <a:pPr marL="457200" lvl="0" indent="-342900" algn="l" rtl="0">
              <a:spcBef>
                <a:spcPts val="0"/>
              </a:spcBef>
              <a:spcAft>
                <a:spcPts val="0"/>
              </a:spcAft>
              <a:buSzPts val="1800"/>
              <a:buChar char="-"/>
            </a:pPr>
            <a:r>
              <a:rPr lang="en"/>
              <a:t>Founded in 2004</a:t>
            </a:r>
            <a:endParaRPr/>
          </a:p>
          <a:p>
            <a:pPr marL="457200" lvl="0" indent="-342900" algn="l" rtl="0">
              <a:spcBef>
                <a:spcPts val="0"/>
              </a:spcBef>
              <a:spcAft>
                <a:spcPts val="0"/>
              </a:spcAft>
              <a:buSzPts val="1800"/>
              <a:buChar char="-"/>
            </a:pPr>
            <a:r>
              <a:rPr lang="en"/>
              <a:t>Headquarters: Ottawa, Ontario</a:t>
            </a:r>
            <a:endParaRPr/>
          </a:p>
          <a:p>
            <a:pPr marL="457200" lvl="0" indent="-342900" algn="l" rtl="0">
              <a:spcBef>
                <a:spcPts val="0"/>
              </a:spcBef>
              <a:spcAft>
                <a:spcPts val="0"/>
              </a:spcAft>
              <a:buSzPts val="1800"/>
              <a:buChar char="-"/>
            </a:pPr>
            <a:r>
              <a:rPr lang="en"/>
              <a:t>Shopify went public on the NYSE and TSX on May 21, 2015 and trades under the ticker name “SHOP” on the NYSE and “SH” on the TSX</a:t>
            </a:r>
            <a:endParaRPr/>
          </a:p>
          <a:p>
            <a:pPr marL="457200" lvl="0" indent="-342900" algn="l" rtl="0">
              <a:spcBef>
                <a:spcPts val="0"/>
              </a:spcBef>
              <a:spcAft>
                <a:spcPts val="0"/>
              </a:spcAft>
              <a:buSzPts val="1800"/>
              <a:buChar char="-"/>
            </a:pPr>
            <a:r>
              <a:rPr lang="en"/>
              <a:t>Mission: Make commerce better for everyone</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at a Glance</a:t>
            </a:r>
            <a:endParaRPr/>
          </a:p>
        </p:txBody>
      </p:sp>
      <p:pic>
        <p:nvPicPr>
          <p:cNvPr id="1225" name="Google Shape;1225;p162"/>
          <p:cNvPicPr preferRelativeResize="0"/>
          <p:nvPr/>
        </p:nvPicPr>
        <p:blipFill rotWithShape="1">
          <a:blip r:embed="rId3">
            <a:alphaModFix/>
          </a:blip>
          <a:srcRect t="21160"/>
          <a:stretch/>
        </p:blipFill>
        <p:spPr>
          <a:xfrm>
            <a:off x="917250" y="1017725"/>
            <a:ext cx="7768124" cy="1931375"/>
          </a:xfrm>
          <a:prstGeom prst="rect">
            <a:avLst/>
          </a:prstGeom>
          <a:noFill/>
          <a:ln>
            <a:noFill/>
          </a:ln>
        </p:spPr>
      </p:pic>
      <p:pic>
        <p:nvPicPr>
          <p:cNvPr id="1226" name="Google Shape;1226;p162"/>
          <p:cNvPicPr preferRelativeResize="0"/>
          <p:nvPr/>
        </p:nvPicPr>
        <p:blipFill>
          <a:blip r:embed="rId4">
            <a:alphaModFix/>
          </a:blip>
          <a:stretch>
            <a:fillRect/>
          </a:stretch>
        </p:blipFill>
        <p:spPr>
          <a:xfrm>
            <a:off x="917250" y="2949100"/>
            <a:ext cx="7768126" cy="2194401"/>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Global Perspective </a:t>
            </a:r>
            <a:endParaRPr/>
          </a:p>
        </p:txBody>
      </p:sp>
      <p:pic>
        <p:nvPicPr>
          <p:cNvPr id="1232" name="Google Shape;1232;p163"/>
          <p:cNvPicPr preferRelativeResize="0"/>
          <p:nvPr/>
        </p:nvPicPr>
        <p:blipFill>
          <a:blip r:embed="rId3">
            <a:alphaModFix/>
          </a:blip>
          <a:stretch>
            <a:fillRect/>
          </a:stretch>
        </p:blipFill>
        <p:spPr>
          <a:xfrm>
            <a:off x="152400" y="1017725"/>
            <a:ext cx="8839198" cy="332678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Global Perspective</a:t>
            </a:r>
            <a:endParaRPr/>
          </a:p>
        </p:txBody>
      </p:sp>
      <p:pic>
        <p:nvPicPr>
          <p:cNvPr id="1238" name="Google Shape;1238;p164"/>
          <p:cNvPicPr preferRelativeResize="0"/>
          <p:nvPr/>
        </p:nvPicPr>
        <p:blipFill>
          <a:blip r:embed="rId3">
            <a:alphaModFix/>
          </a:blip>
          <a:stretch>
            <a:fillRect/>
          </a:stretch>
        </p:blipFill>
        <p:spPr>
          <a:xfrm>
            <a:off x="1489388" y="1017725"/>
            <a:ext cx="6165225" cy="41257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sp>
        <p:nvSpPr>
          <p:cNvPr id="1244" name="Google Shape;1244;p1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2004</a:t>
            </a:r>
            <a:endParaRPr/>
          </a:p>
          <a:p>
            <a:pPr marL="914400" lvl="1" indent="-317500" algn="l" rtl="0">
              <a:spcBef>
                <a:spcPts val="0"/>
              </a:spcBef>
              <a:spcAft>
                <a:spcPts val="0"/>
              </a:spcAft>
              <a:buSzPts val="1400"/>
              <a:buChar char="-"/>
            </a:pPr>
            <a:r>
              <a:rPr lang="en"/>
              <a:t>Tobi Lütke was a software engineer by trade but was burned out so he decided to pursue a passion and open an online store called Snowdevil where he would sell snowboards</a:t>
            </a:r>
            <a:endParaRPr/>
          </a:p>
          <a:p>
            <a:pPr marL="914400" lvl="1" indent="-317500" algn="l" rtl="0">
              <a:spcBef>
                <a:spcPts val="0"/>
              </a:spcBef>
              <a:spcAft>
                <a:spcPts val="0"/>
              </a:spcAft>
              <a:buSzPts val="1400"/>
              <a:buChar char="-"/>
            </a:pPr>
            <a:r>
              <a:rPr lang="en"/>
              <a:t>Tobi built attempted to build his own platform because he was unsatisfied with e-commerce tools available. </a:t>
            </a:r>
            <a:endParaRPr/>
          </a:p>
          <a:p>
            <a:pPr marL="914400" lvl="1" indent="-317500" algn="l" rtl="0">
              <a:spcBef>
                <a:spcPts val="0"/>
              </a:spcBef>
              <a:spcAft>
                <a:spcPts val="0"/>
              </a:spcAft>
              <a:buSzPts val="1400"/>
              <a:buChar char="-"/>
            </a:pPr>
            <a:r>
              <a:rPr lang="en"/>
              <a:t>He wanted a simple, user friendly tool but this did not exist then so he decided instead of using an off-the-shelf solution, he would build the online store infrastructure himself</a:t>
            </a:r>
            <a:endParaRPr/>
          </a:p>
          <a:p>
            <a:pPr marL="457200" lvl="0" indent="-342900" algn="l" rtl="0">
              <a:spcBef>
                <a:spcPts val="0"/>
              </a:spcBef>
              <a:spcAft>
                <a:spcPts val="0"/>
              </a:spcAft>
              <a:buSzPts val="1800"/>
              <a:buChar char="-"/>
            </a:pPr>
            <a:r>
              <a:rPr lang="en"/>
              <a:t>2006</a:t>
            </a:r>
            <a:endParaRPr/>
          </a:p>
          <a:p>
            <a:pPr marL="914400" lvl="1" indent="-317500" algn="l" rtl="0">
              <a:spcBef>
                <a:spcPts val="0"/>
              </a:spcBef>
              <a:spcAft>
                <a:spcPts val="0"/>
              </a:spcAft>
              <a:buSzPts val="1400"/>
              <a:buChar char="-"/>
            </a:pPr>
            <a:r>
              <a:rPr lang="en"/>
              <a:t>Tobi Lütke, Daniel Weinand and Scott launched Shopify as a set of tools merchants could use to build their own sites</a:t>
            </a:r>
            <a:endParaRPr/>
          </a:p>
          <a:p>
            <a:pPr marL="0" lvl="0" indent="0" algn="l" rtl="0">
              <a:spcBef>
                <a:spcPts val="1600"/>
              </a:spcBef>
              <a:spcAft>
                <a:spcPts val="160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sp>
        <p:nvSpPr>
          <p:cNvPr id="1250" name="Google Shape;1250;p1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2009</a:t>
            </a:r>
            <a:endParaRPr/>
          </a:p>
          <a:p>
            <a:pPr marL="914400" lvl="1" indent="-317500" algn="l" rtl="0">
              <a:spcBef>
                <a:spcPts val="0"/>
              </a:spcBef>
              <a:spcAft>
                <a:spcPts val="0"/>
              </a:spcAft>
              <a:buSzPts val="1400"/>
              <a:buChar char="-"/>
            </a:pPr>
            <a:r>
              <a:rPr lang="en"/>
              <a:t>Shopify launched an API (Application Programming Interface) and an app store</a:t>
            </a:r>
            <a:endParaRPr/>
          </a:p>
          <a:p>
            <a:pPr marL="914400" lvl="1" indent="-317500" algn="l" rtl="0">
              <a:spcBef>
                <a:spcPts val="0"/>
              </a:spcBef>
              <a:spcAft>
                <a:spcPts val="0"/>
              </a:spcAft>
              <a:buSzPts val="1400"/>
              <a:buChar char="-"/>
            </a:pPr>
            <a:r>
              <a:rPr lang="en"/>
              <a:t>Both were meant to help existing base of Shopify merchants and a new base of developers</a:t>
            </a:r>
            <a:endParaRPr/>
          </a:p>
          <a:p>
            <a:pPr marL="914400" lvl="1" indent="-317500" algn="l" rtl="0">
              <a:spcBef>
                <a:spcPts val="0"/>
              </a:spcBef>
              <a:spcAft>
                <a:spcPts val="0"/>
              </a:spcAft>
              <a:buSzPts val="1400"/>
              <a:buChar char="-"/>
            </a:pPr>
            <a:r>
              <a:rPr lang="en"/>
              <a:t>Developers were now able to sell their apps and merchants could browse, buy and install apps</a:t>
            </a:r>
            <a:endParaRPr/>
          </a:p>
          <a:p>
            <a:pPr marL="914400" lvl="1" indent="-317500" algn="l" rtl="0">
              <a:spcBef>
                <a:spcPts val="0"/>
              </a:spcBef>
              <a:spcAft>
                <a:spcPts val="0"/>
              </a:spcAft>
              <a:buSzPts val="1400"/>
              <a:buChar char="-"/>
            </a:pPr>
            <a:r>
              <a:rPr lang="en"/>
              <a:t>Merchants now had easy access and quick ways to customize and improve online store fronts</a:t>
            </a:r>
            <a:endParaRPr/>
          </a:p>
          <a:p>
            <a:pPr marL="457200" lvl="0" indent="-342900" algn="l" rtl="0">
              <a:spcBef>
                <a:spcPts val="0"/>
              </a:spcBef>
              <a:spcAft>
                <a:spcPts val="0"/>
              </a:spcAft>
              <a:buSzPts val="1800"/>
              <a:buChar char="-"/>
            </a:pPr>
            <a:r>
              <a:rPr lang="en"/>
              <a:t>2010</a:t>
            </a:r>
            <a:endParaRPr/>
          </a:p>
          <a:p>
            <a:pPr marL="914400" lvl="1" indent="-317500" algn="l" rtl="0">
              <a:spcBef>
                <a:spcPts val="0"/>
              </a:spcBef>
              <a:spcAft>
                <a:spcPts val="0"/>
              </a:spcAft>
              <a:buSzPts val="1400"/>
              <a:buChar char="-"/>
            </a:pPr>
            <a:r>
              <a:rPr lang="en"/>
              <a:t>Shopify released a free app giving merchants another way to manage online sales</a:t>
            </a:r>
            <a:endParaRPr/>
          </a:p>
          <a:p>
            <a:pPr marL="914400" lvl="1" indent="-317500" algn="l" rtl="0">
              <a:spcBef>
                <a:spcPts val="0"/>
              </a:spcBef>
              <a:spcAft>
                <a:spcPts val="0"/>
              </a:spcAft>
              <a:buSzPts val="1400"/>
              <a:buChar char="-"/>
            </a:pPr>
            <a:r>
              <a:rPr lang="en"/>
              <a:t>Allowed sellers to monitor their online stores, look up customer information and fulfil orders from their phones</a:t>
            </a:r>
            <a:endParaRPr/>
          </a:p>
          <a:p>
            <a:pPr marL="914400" lvl="1" indent="-317500" algn="l" rtl="0">
              <a:spcBef>
                <a:spcPts val="0"/>
              </a:spcBef>
              <a:spcAft>
                <a:spcPts val="0"/>
              </a:spcAft>
              <a:buSzPts val="1400"/>
              <a:buChar char="-"/>
            </a:pPr>
            <a:r>
              <a:rPr lang="en"/>
              <a:t>Shopify raised $7 million from a series A round of venture capital financing</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sp>
        <p:nvSpPr>
          <p:cNvPr id="1256" name="Google Shape;1256;p1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2011</a:t>
            </a:r>
            <a:endParaRPr/>
          </a:p>
          <a:p>
            <a:pPr marL="914400" lvl="1" indent="-317500" algn="l" rtl="0">
              <a:spcBef>
                <a:spcPts val="0"/>
              </a:spcBef>
              <a:spcAft>
                <a:spcPts val="0"/>
              </a:spcAft>
              <a:buSzPts val="1400"/>
              <a:buChar char="-"/>
            </a:pPr>
            <a:r>
              <a:rPr lang="en"/>
              <a:t>Shopify raised a Series B round where they raised $15 million from venture capital financing</a:t>
            </a:r>
            <a:endParaRPr/>
          </a:p>
          <a:p>
            <a:pPr marL="457200" lvl="0" indent="-342900" algn="l" rtl="0">
              <a:spcBef>
                <a:spcPts val="0"/>
              </a:spcBef>
              <a:spcAft>
                <a:spcPts val="0"/>
              </a:spcAft>
              <a:buSzPts val="1800"/>
              <a:buChar char="-"/>
            </a:pPr>
            <a:r>
              <a:rPr lang="en"/>
              <a:t>2012</a:t>
            </a:r>
            <a:endParaRPr/>
          </a:p>
          <a:p>
            <a:pPr marL="914400" lvl="1" indent="-317500" algn="l" rtl="0">
              <a:spcBef>
                <a:spcPts val="0"/>
              </a:spcBef>
              <a:spcAft>
                <a:spcPts val="0"/>
              </a:spcAft>
              <a:buSzPts val="1400"/>
              <a:buChar char="-"/>
            </a:pPr>
            <a:r>
              <a:rPr lang="en"/>
              <a:t>Shopify saw a 61% growth in new stores and over 2.2x revenue growth across stores</a:t>
            </a:r>
            <a:endParaRPr/>
          </a:p>
          <a:p>
            <a:pPr marL="914400" lvl="1" indent="-317500" algn="l" rtl="0">
              <a:spcBef>
                <a:spcPts val="0"/>
              </a:spcBef>
              <a:spcAft>
                <a:spcPts val="0"/>
              </a:spcAft>
              <a:buSzPts val="1400"/>
              <a:buChar char="-"/>
            </a:pPr>
            <a:r>
              <a:rPr lang="en"/>
              <a:t>Shopify was a finalist</a:t>
            </a:r>
            <a:endParaRPr/>
          </a:p>
          <a:p>
            <a:pPr marL="914400" lvl="1" indent="-317500" algn="l" rtl="0">
              <a:spcBef>
                <a:spcPts val="0"/>
              </a:spcBef>
              <a:spcAft>
                <a:spcPts val="0"/>
              </a:spcAft>
              <a:buSzPts val="1400"/>
              <a:buChar char="-"/>
            </a:pPr>
            <a:r>
              <a:rPr lang="en"/>
              <a:t>Profit magazine named Shopify “Canada’s Smartest Company”</a:t>
            </a:r>
            <a:endParaRPr/>
          </a:p>
          <a:p>
            <a:pPr marL="914400" lvl="1" indent="-317500" algn="l" rtl="0">
              <a:spcBef>
                <a:spcPts val="0"/>
              </a:spcBef>
              <a:spcAft>
                <a:spcPts val="0"/>
              </a:spcAft>
              <a:buSzPts val="1400"/>
              <a:buChar char="-"/>
            </a:pPr>
            <a:r>
              <a:rPr lang="en"/>
              <a:t>Shopify was a finalist for Startup of the Year in the Canadian Startup award</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sp>
        <p:nvSpPr>
          <p:cNvPr id="1262" name="Google Shape;1262;p1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2013</a:t>
            </a:r>
            <a:endParaRPr/>
          </a:p>
          <a:p>
            <a:pPr marL="914400" lvl="1" indent="-317500" algn="l" rtl="0">
              <a:spcBef>
                <a:spcPts val="0"/>
              </a:spcBef>
              <a:spcAft>
                <a:spcPts val="0"/>
              </a:spcAft>
              <a:buSzPts val="1400"/>
              <a:buChar char="-"/>
            </a:pPr>
            <a:r>
              <a:rPr lang="en"/>
              <a:t>Shopify unveiled a major platform redesign that included over 60 new features</a:t>
            </a:r>
            <a:endParaRPr/>
          </a:p>
          <a:p>
            <a:pPr marL="914400" lvl="1" indent="-317500" algn="l" rtl="0">
              <a:spcBef>
                <a:spcPts val="0"/>
              </a:spcBef>
              <a:spcAft>
                <a:spcPts val="0"/>
              </a:spcAft>
              <a:buSzPts val="1400"/>
              <a:buChar char="-"/>
            </a:pPr>
            <a:r>
              <a:rPr lang="en"/>
              <a:t>Added updates like refund management, better search functionality, easier to use admin features, and a live theme editor</a:t>
            </a:r>
            <a:endParaRPr/>
          </a:p>
          <a:p>
            <a:pPr marL="914400" lvl="1" indent="-317500" algn="l" rtl="0">
              <a:spcBef>
                <a:spcPts val="0"/>
              </a:spcBef>
              <a:spcAft>
                <a:spcPts val="0"/>
              </a:spcAft>
              <a:buSzPts val="1400"/>
              <a:buChar char="-"/>
            </a:pPr>
            <a:r>
              <a:rPr lang="en"/>
              <a:t>Raised $100 million Series C round this year</a:t>
            </a:r>
            <a:endParaRPr/>
          </a:p>
          <a:p>
            <a:pPr marL="914400" lvl="1" indent="-317500" algn="l" rtl="0">
              <a:spcBef>
                <a:spcPts val="0"/>
              </a:spcBef>
              <a:spcAft>
                <a:spcPts val="0"/>
              </a:spcAft>
              <a:buSzPts val="1400"/>
              <a:buChar char="-"/>
            </a:pPr>
            <a:r>
              <a:rPr lang="en"/>
              <a:t>Capital was used to transition from an e-commerce platform to a commerce platform</a:t>
            </a:r>
            <a:endParaRPr/>
          </a:p>
          <a:p>
            <a:pPr marL="914400" lvl="1" indent="-317500" algn="l" rtl="0">
              <a:spcBef>
                <a:spcPts val="0"/>
              </a:spcBef>
              <a:spcAft>
                <a:spcPts val="0"/>
              </a:spcAft>
              <a:buSzPts val="1400"/>
              <a:buChar char="-"/>
            </a:pPr>
            <a:r>
              <a:rPr lang="en"/>
              <a:t>Shopify created an app ecosystem and developer community and turned themselves into an approachable authority on succeeding at e-commerce</a:t>
            </a:r>
            <a:endParaRPr/>
          </a:p>
          <a:p>
            <a:pPr marL="914400" lvl="1" indent="-317500" algn="l" rtl="0">
              <a:spcBef>
                <a:spcPts val="0"/>
              </a:spcBef>
              <a:spcAft>
                <a:spcPts val="0"/>
              </a:spcAft>
              <a:buSzPts val="1400"/>
              <a:buChar char="-"/>
            </a:pPr>
            <a:r>
              <a:rPr lang="en"/>
              <a:t>Shopify Payments allowed merchants to accept credit cards without a third party payment gateway and Point of Sale (POS) system was launched</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sp>
        <p:nvSpPr>
          <p:cNvPr id="1268" name="Google Shape;1268;p1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2014</a:t>
            </a:r>
            <a:endParaRPr/>
          </a:p>
          <a:p>
            <a:pPr marL="914400" lvl="1" indent="-317500" algn="l" rtl="0">
              <a:spcBef>
                <a:spcPts val="0"/>
              </a:spcBef>
              <a:spcAft>
                <a:spcPts val="0"/>
              </a:spcAft>
              <a:buSzPts val="1400"/>
              <a:buChar char="-"/>
            </a:pPr>
            <a:r>
              <a:rPr lang="en"/>
              <a:t>Shopify platform now hosted around 120,000 online retailers, and it was listed as 3rd in Deloitte’s Fast 50 in Canada</a:t>
            </a:r>
            <a:endParaRPr/>
          </a:p>
          <a:p>
            <a:pPr marL="914400" lvl="1" indent="-317500" algn="l" rtl="0">
              <a:spcBef>
                <a:spcPts val="0"/>
              </a:spcBef>
              <a:spcAft>
                <a:spcPts val="0"/>
              </a:spcAft>
              <a:buSzPts val="1400"/>
              <a:buChar char="-"/>
            </a:pPr>
            <a:r>
              <a:rPr lang="en"/>
              <a:t>Shopify earned $105 million, twice as much as it raised in the previous year</a:t>
            </a:r>
            <a:endParaRPr/>
          </a:p>
          <a:p>
            <a:pPr marL="914400" lvl="1" indent="-317500" algn="l" rtl="0">
              <a:spcBef>
                <a:spcPts val="0"/>
              </a:spcBef>
              <a:spcAft>
                <a:spcPts val="0"/>
              </a:spcAft>
              <a:buSzPts val="1400"/>
              <a:buChar char="-"/>
            </a:pPr>
            <a:r>
              <a:rPr lang="en"/>
              <a:t>Shopify overhauled their app to accommodate offline sales</a:t>
            </a:r>
            <a:endParaRPr/>
          </a:p>
          <a:p>
            <a:pPr marL="914400" lvl="1" indent="-317500" algn="l" rtl="0">
              <a:spcBef>
                <a:spcPts val="0"/>
              </a:spcBef>
              <a:spcAft>
                <a:spcPts val="0"/>
              </a:spcAft>
              <a:buSzPts val="1400"/>
              <a:buChar char="-"/>
            </a:pPr>
            <a:r>
              <a:rPr lang="en"/>
              <a:t>Rumors of a Shopify IPO started swirling</a:t>
            </a:r>
            <a:endParaRPr sz="1900">
              <a:solidFill>
                <a:schemeClr val="dk1"/>
              </a:solidFill>
              <a:latin typeface="Calibri"/>
              <a:ea typeface="Calibri"/>
              <a:cs typeface="Calibri"/>
              <a:sym typeface="Calibri"/>
            </a:endParaRPr>
          </a:p>
          <a:p>
            <a:pPr marL="457200" lvl="0" indent="-342900" algn="l" rtl="0">
              <a:spcBef>
                <a:spcPts val="0"/>
              </a:spcBef>
              <a:spcAft>
                <a:spcPts val="0"/>
              </a:spcAft>
              <a:buSzPts val="1800"/>
              <a:buChar char="-"/>
            </a:pPr>
            <a:r>
              <a:rPr lang="en"/>
              <a:t>2015</a:t>
            </a:r>
            <a:endParaRPr/>
          </a:p>
          <a:p>
            <a:pPr marL="914400" lvl="1" indent="-317500" algn="l" rtl="0">
              <a:spcBef>
                <a:spcPts val="0"/>
              </a:spcBef>
              <a:spcAft>
                <a:spcPts val="0"/>
              </a:spcAft>
              <a:buSzPts val="1400"/>
              <a:buChar char="-"/>
            </a:pPr>
            <a:r>
              <a:rPr lang="en"/>
              <a:t>Shopify’s initial public offering went public on the NYSE and TSX in May, raising more than $131 million</a:t>
            </a:r>
            <a:endParaRPr/>
          </a:p>
          <a:p>
            <a:pPr marL="914400" lvl="1" indent="-317500" algn="l" rtl="0">
              <a:spcBef>
                <a:spcPts val="0"/>
              </a:spcBef>
              <a:spcAft>
                <a:spcPts val="0"/>
              </a:spcAft>
              <a:buSzPts val="1400"/>
              <a:buChar char="-"/>
            </a:pPr>
            <a:r>
              <a:rPr lang="en"/>
              <a:t>Shopify generated $45 million during the first quarter as a public offering, doubled from the year-ago quarter</a:t>
            </a:r>
            <a:endParaRPr/>
          </a:p>
          <a:p>
            <a:pPr marL="0" lvl="0" indent="0" algn="l" rtl="0">
              <a:spcBef>
                <a:spcPts val="1600"/>
              </a:spcBef>
              <a:spcAft>
                <a:spcPts val="1600"/>
              </a:spcAft>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sp>
        <p:nvSpPr>
          <p:cNvPr id="1274" name="Google Shape;1274;p1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2016</a:t>
            </a:r>
            <a:endParaRPr/>
          </a:p>
          <a:p>
            <a:pPr marL="914400" lvl="1" indent="-317500" algn="l" rtl="0">
              <a:spcBef>
                <a:spcPts val="0"/>
              </a:spcBef>
              <a:spcAft>
                <a:spcPts val="0"/>
              </a:spcAft>
              <a:buSzPts val="1400"/>
              <a:buChar char="-"/>
            </a:pPr>
            <a:r>
              <a:rPr lang="en"/>
              <a:t>To merge personalized touch of offline commerce with convenience of e-commerce, Shopify introduced an integration with Facebook Messenger</a:t>
            </a:r>
            <a:endParaRPr/>
          </a:p>
          <a:p>
            <a:pPr marL="457200" lvl="0" indent="-342900" algn="l" rtl="0">
              <a:spcBef>
                <a:spcPts val="0"/>
              </a:spcBef>
              <a:spcAft>
                <a:spcPts val="0"/>
              </a:spcAft>
              <a:buSzPts val="1800"/>
              <a:buChar char="-"/>
            </a:pPr>
            <a:r>
              <a:rPr lang="en"/>
              <a:t>2017</a:t>
            </a:r>
            <a:endParaRPr/>
          </a:p>
          <a:p>
            <a:pPr marL="914400" lvl="1" indent="-317500" algn="l" rtl="0">
              <a:spcBef>
                <a:spcPts val="0"/>
              </a:spcBef>
              <a:spcAft>
                <a:spcPts val="0"/>
              </a:spcAft>
              <a:buSzPts val="1400"/>
              <a:buChar char="-"/>
            </a:pPr>
            <a:r>
              <a:rPr lang="en"/>
              <a:t>Shopify closed the gap between online and offline shopping with Shopify QR codes</a:t>
            </a:r>
            <a:endParaRPr/>
          </a:p>
          <a:p>
            <a:pPr marL="914400" lvl="1" indent="-317500" algn="l" rtl="0">
              <a:spcBef>
                <a:spcPts val="0"/>
              </a:spcBef>
              <a:spcAft>
                <a:spcPts val="0"/>
              </a:spcAft>
              <a:buSzPts val="1400"/>
              <a:buChar char="-"/>
            </a:pPr>
            <a:r>
              <a:rPr lang="en"/>
              <a:t>These allowed shoppers to scan a code and directly give shoppers access to items in the merchant’s online store</a:t>
            </a:r>
            <a:endParaRPr/>
          </a:p>
          <a:p>
            <a:pPr marL="914400" lvl="1" indent="-317500" algn="l" rtl="0">
              <a:spcBef>
                <a:spcPts val="0"/>
              </a:spcBef>
              <a:spcAft>
                <a:spcPts val="0"/>
              </a:spcAft>
              <a:buSzPts val="1400"/>
              <a:buChar char="-"/>
            </a:pPr>
            <a:r>
              <a:rPr lang="en"/>
              <a:t>Integration of Buzzfeed and eBay as a channel for merchants</a:t>
            </a:r>
            <a:endParaRPr/>
          </a:p>
          <a:p>
            <a:pPr marL="914400" lvl="1" indent="-317500" algn="l" rtl="0">
              <a:spcBef>
                <a:spcPts val="0"/>
              </a:spcBef>
              <a:spcAft>
                <a:spcPts val="0"/>
              </a:spcAft>
              <a:buSzPts val="1400"/>
              <a:buChar char="-"/>
            </a:pPr>
            <a:r>
              <a:rPr lang="en"/>
              <a:t>Powers more than 500,000 business in approximately 175 countries</a:t>
            </a:r>
            <a:endParaRPr/>
          </a:p>
          <a:p>
            <a:pPr marL="914400" lvl="1" indent="-317500" algn="l" rtl="0">
              <a:spcBef>
                <a:spcPts val="0"/>
              </a:spcBef>
              <a:spcAft>
                <a:spcPts val="0"/>
              </a:spcAft>
              <a:buSzPts val="1400"/>
              <a:buChar char="-"/>
            </a:pPr>
            <a:r>
              <a:rPr lang="en"/>
              <a:t>Integrates DHL Express and UPS as shipping partners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4"/>
          <p:cNvPicPr preferRelativeResize="0"/>
          <p:nvPr/>
        </p:nvPicPr>
        <p:blipFill>
          <a:blip r:embed="rId3">
            <a:alphaModFix/>
          </a:blip>
          <a:stretch>
            <a:fillRect/>
          </a:stretch>
        </p:blipFill>
        <p:spPr>
          <a:xfrm>
            <a:off x="1767850" y="152400"/>
            <a:ext cx="5953751" cy="4838701"/>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sp>
        <p:nvSpPr>
          <p:cNvPr id="1280" name="Google Shape;1280;p171"/>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2018</a:t>
            </a:r>
            <a:endParaRPr/>
          </a:p>
          <a:p>
            <a:pPr marL="914400" lvl="1" indent="-317500" algn="l" rtl="0">
              <a:spcBef>
                <a:spcPts val="0"/>
              </a:spcBef>
              <a:spcAft>
                <a:spcPts val="0"/>
              </a:spcAft>
              <a:buSzPts val="1400"/>
              <a:buChar char="-"/>
            </a:pPr>
            <a:r>
              <a:rPr lang="en"/>
              <a:t>Shopify launched an integration with Google Pay on Shopify stores accelerating checkout</a:t>
            </a:r>
            <a:endParaRPr/>
          </a:p>
          <a:p>
            <a:pPr marL="914400" lvl="1" indent="-317500" algn="l" rtl="0">
              <a:spcBef>
                <a:spcPts val="0"/>
              </a:spcBef>
              <a:spcAft>
                <a:spcPts val="0"/>
              </a:spcAft>
              <a:buSzPts val="1400"/>
              <a:buChar char="-"/>
            </a:pPr>
            <a:r>
              <a:rPr lang="en"/>
              <a:t>Enhanced back office workflow efficiencies like multi-location inventory management, fraud protection among others</a:t>
            </a:r>
            <a:endParaRPr/>
          </a:p>
          <a:p>
            <a:pPr marL="914400" lvl="1" indent="-317500" algn="l" rtl="0">
              <a:spcBef>
                <a:spcPts val="0"/>
              </a:spcBef>
              <a:spcAft>
                <a:spcPts val="0"/>
              </a:spcAft>
              <a:buSzPts val="1400"/>
              <a:buChar char="-"/>
            </a:pPr>
            <a:r>
              <a:rPr lang="en"/>
              <a:t>Launched Shopify AR making selling with Augmented Reality accessible for small businesses</a:t>
            </a:r>
            <a:endParaRPr/>
          </a:p>
          <a:p>
            <a:pPr marL="914400" lvl="1" indent="-317500" algn="l" rtl="0">
              <a:spcBef>
                <a:spcPts val="0"/>
              </a:spcBef>
              <a:spcAft>
                <a:spcPts val="0"/>
              </a:spcAft>
              <a:buSzPts val="1400"/>
              <a:buChar char="-"/>
            </a:pPr>
            <a:r>
              <a:rPr lang="en"/>
              <a:t>Sold 2,600,000 Class A subordinate voting shares at a price to the public of $154.00 USD per share to strengthen its balance sheet to support further growth</a:t>
            </a:r>
            <a:endParaRPr/>
          </a:p>
          <a:p>
            <a:pPr marL="457200" lvl="0" indent="-342900" algn="l" rtl="0">
              <a:spcBef>
                <a:spcPts val="0"/>
              </a:spcBef>
              <a:spcAft>
                <a:spcPts val="0"/>
              </a:spcAft>
              <a:buSzPts val="1800"/>
              <a:buChar char="-"/>
            </a:pPr>
            <a:r>
              <a:rPr lang="en"/>
              <a:t>2019</a:t>
            </a:r>
            <a:endParaRPr/>
          </a:p>
          <a:p>
            <a:pPr marL="914400" lvl="1" indent="-317500" algn="l" rtl="0">
              <a:spcBef>
                <a:spcPts val="0"/>
              </a:spcBef>
              <a:spcAft>
                <a:spcPts val="0"/>
              </a:spcAft>
              <a:buSzPts val="1400"/>
              <a:buChar char="-"/>
            </a:pPr>
            <a:r>
              <a:rPr lang="en"/>
              <a:t>Acquired 6 River Systems, a leading provider of collaborative warehouse fulfillment solution to accelerate growth of Shopify Fulfillment Network while supporting 6 River Systems to continue building and selling their solutions for warehouses</a:t>
            </a:r>
            <a:endParaRPr/>
          </a:p>
          <a:p>
            <a:pPr marL="914400" lvl="1" indent="-317500" algn="l" rtl="0">
              <a:spcBef>
                <a:spcPts val="0"/>
              </a:spcBef>
              <a:spcAft>
                <a:spcPts val="0"/>
              </a:spcAft>
              <a:buSzPts val="1400"/>
              <a:buChar char="-"/>
            </a:pPr>
            <a:r>
              <a:rPr lang="en"/>
              <a:t>Launched Sustainability Fund to invest at least $5 million to help reduce carbon footprint</a:t>
            </a:r>
            <a:endParaRPr/>
          </a:p>
          <a:p>
            <a:pPr marL="914400" lvl="1" indent="-317500" algn="l" rtl="0">
              <a:spcBef>
                <a:spcPts val="0"/>
              </a:spcBef>
              <a:spcAft>
                <a:spcPts val="0"/>
              </a:spcAft>
              <a:buSzPts val="1400"/>
              <a:buChar char="-"/>
            </a:pPr>
            <a:r>
              <a:rPr lang="en"/>
              <a:t>Shopify sold 2,185,000 Class A subordinate voting shares at a price of $317.50 USD per share to strengthen its balance sheet to support growth initiatives</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History</a:t>
            </a:r>
            <a:endParaRPr/>
          </a:p>
        </p:txBody>
      </p:sp>
      <p:pic>
        <p:nvPicPr>
          <p:cNvPr id="1286" name="Google Shape;1286;p172"/>
          <p:cNvPicPr preferRelativeResize="0"/>
          <p:nvPr/>
        </p:nvPicPr>
        <p:blipFill>
          <a:blip r:embed="rId3">
            <a:alphaModFix/>
          </a:blip>
          <a:stretch>
            <a:fillRect/>
          </a:stretch>
        </p:blipFill>
        <p:spPr>
          <a:xfrm>
            <a:off x="826313" y="1017725"/>
            <a:ext cx="7491367" cy="382097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Main Revenue Streams</a:t>
            </a:r>
            <a:endParaRPr/>
          </a:p>
        </p:txBody>
      </p:sp>
      <p:sp>
        <p:nvSpPr>
          <p:cNvPr id="1292" name="Google Shape;1292;p1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Subscription Solution</a:t>
            </a:r>
            <a:endParaRPr/>
          </a:p>
          <a:p>
            <a:pPr marL="914400" lvl="1" indent="-317500" algn="l" rtl="0">
              <a:spcBef>
                <a:spcPts val="0"/>
              </a:spcBef>
              <a:spcAft>
                <a:spcPts val="0"/>
              </a:spcAft>
              <a:buSzPts val="1400"/>
              <a:buChar char="-"/>
            </a:pPr>
            <a:r>
              <a:rPr lang="en"/>
              <a:t>Recurring subscription component that accounted for 32% of revenue in Q3 of 2020</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Merchant Solution</a:t>
            </a:r>
            <a:endParaRPr/>
          </a:p>
          <a:p>
            <a:pPr marL="914400" lvl="1" indent="-317500" algn="l" rtl="0">
              <a:spcBef>
                <a:spcPts val="0"/>
              </a:spcBef>
              <a:spcAft>
                <a:spcPts val="0"/>
              </a:spcAft>
              <a:buSzPts val="1400"/>
              <a:buChar char="-"/>
            </a:pPr>
            <a:r>
              <a:rPr lang="en"/>
              <a:t>Merchant success-based component that accounted for 68% of revenue in Q3 of 2020</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Subscription Solutions</a:t>
            </a:r>
            <a:endParaRPr/>
          </a:p>
        </p:txBody>
      </p:sp>
      <p:sp>
        <p:nvSpPr>
          <p:cNvPr id="1298" name="Google Shape;1298;p17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Generate subscription solutions revenues principally through the sale of subscriptions to Shopify platform</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Also generate associated solutions revenues from the sale of custom themes and apps and the registration of domain names</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Subscription Solutions</a:t>
            </a:r>
            <a:endParaRPr/>
          </a:p>
        </p:txBody>
      </p:sp>
      <p:sp>
        <p:nvSpPr>
          <p:cNvPr id="1304" name="Google Shape;1304;p1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Offer pricing plans designed to meet the needs of current and prospective merchants</a:t>
            </a:r>
            <a:endParaRPr/>
          </a:p>
          <a:p>
            <a:pPr marL="457200" lvl="0" indent="-342900" algn="l" rtl="0">
              <a:spcBef>
                <a:spcPts val="0"/>
              </a:spcBef>
              <a:spcAft>
                <a:spcPts val="0"/>
              </a:spcAft>
              <a:buSzPts val="1800"/>
              <a:buChar char="-"/>
            </a:pPr>
            <a:r>
              <a:rPr lang="en"/>
              <a:t>Different services and pricing levels allows entrepreneurs to scale without leaving the Shopify platform</a:t>
            </a:r>
            <a:endParaRPr/>
          </a:p>
          <a:p>
            <a:pPr marL="457200" lvl="0" indent="-342900" algn="l" rtl="0">
              <a:spcBef>
                <a:spcPts val="0"/>
              </a:spcBef>
              <a:spcAft>
                <a:spcPts val="0"/>
              </a:spcAft>
              <a:buSzPts val="1800"/>
              <a:buChar char="-"/>
            </a:pPr>
            <a:r>
              <a:rPr lang="en"/>
              <a:t>Subscription terms automatically renew unless notice of cancellation is provided in advance</a:t>
            </a:r>
            <a:endParaRPr/>
          </a:p>
          <a:p>
            <a:pPr marL="457200" lvl="0" indent="-342900" algn="l" rtl="0">
              <a:spcBef>
                <a:spcPts val="0"/>
              </a:spcBef>
              <a:spcAft>
                <a:spcPts val="0"/>
              </a:spcAft>
              <a:buSzPts val="1800"/>
              <a:buChar char="-"/>
            </a:pPr>
            <a:r>
              <a:rPr lang="en"/>
              <a:t>Subscription fees are non-refundable</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Subscription Solutions</a:t>
            </a:r>
            <a:endParaRPr/>
          </a:p>
        </p:txBody>
      </p:sp>
      <p:pic>
        <p:nvPicPr>
          <p:cNvPr id="1310" name="Google Shape;1310;p176"/>
          <p:cNvPicPr preferRelativeResize="0"/>
          <p:nvPr/>
        </p:nvPicPr>
        <p:blipFill>
          <a:blip r:embed="rId3">
            <a:alphaModFix/>
          </a:blip>
          <a:stretch>
            <a:fillRect/>
          </a:stretch>
        </p:blipFill>
        <p:spPr>
          <a:xfrm>
            <a:off x="553763" y="1017725"/>
            <a:ext cx="8036468" cy="38209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Subscription Solutions</a:t>
            </a:r>
            <a:endParaRPr/>
          </a:p>
        </p:txBody>
      </p:sp>
      <p:pic>
        <p:nvPicPr>
          <p:cNvPr id="1316" name="Google Shape;1316;p177"/>
          <p:cNvPicPr preferRelativeResize="0"/>
          <p:nvPr/>
        </p:nvPicPr>
        <p:blipFill>
          <a:blip r:embed="rId3">
            <a:alphaModFix/>
          </a:blip>
          <a:stretch>
            <a:fillRect/>
          </a:stretch>
        </p:blipFill>
        <p:spPr>
          <a:xfrm>
            <a:off x="803038" y="1017725"/>
            <a:ext cx="7537914" cy="38209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Subscription Solutions</a:t>
            </a:r>
            <a:endParaRPr/>
          </a:p>
        </p:txBody>
      </p:sp>
      <p:pic>
        <p:nvPicPr>
          <p:cNvPr id="1322" name="Google Shape;1322;p178"/>
          <p:cNvPicPr preferRelativeResize="0"/>
          <p:nvPr/>
        </p:nvPicPr>
        <p:blipFill>
          <a:blip r:embed="rId3">
            <a:alphaModFix/>
          </a:blip>
          <a:stretch>
            <a:fillRect/>
          </a:stretch>
        </p:blipFill>
        <p:spPr>
          <a:xfrm>
            <a:off x="1177400" y="1017725"/>
            <a:ext cx="6789203" cy="3820976"/>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Subscription Solutions</a:t>
            </a:r>
            <a:endParaRPr/>
          </a:p>
        </p:txBody>
      </p:sp>
      <p:pic>
        <p:nvPicPr>
          <p:cNvPr id="1328" name="Google Shape;1328;p179"/>
          <p:cNvPicPr preferRelativeResize="0"/>
          <p:nvPr/>
        </p:nvPicPr>
        <p:blipFill>
          <a:blip r:embed="rId3">
            <a:alphaModFix/>
          </a:blip>
          <a:stretch>
            <a:fillRect/>
          </a:stretch>
        </p:blipFill>
        <p:spPr>
          <a:xfrm>
            <a:off x="1179238" y="1017725"/>
            <a:ext cx="6785525" cy="382097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Merchant Solutions</a:t>
            </a:r>
            <a:endParaRPr/>
          </a:p>
        </p:txBody>
      </p:sp>
      <p:sp>
        <p:nvSpPr>
          <p:cNvPr id="1334" name="Google Shape;1334;p1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Generate merchant solutions revenues from payment processing fees from Shopify Payments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Also generate merchant solutions revenue from transaction fees, Shopify Shipping, Fulfillment, Shopify Capital, referral fees, POS hardware and warehouse fulfillment solutions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87" name="Google Shape;387;p55"/>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Merchant Solutions</a:t>
            </a:r>
            <a:endParaRPr/>
          </a:p>
        </p:txBody>
      </p:sp>
      <p:sp>
        <p:nvSpPr>
          <p:cNvPr id="1340" name="Google Shape;1340;p1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Variety of merchant solutions to augment those provided through a subscription to address the broad array of functionality merchants require </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Offering merchant solutions create additional value for merchants through a single centralized commerce platform and in turn, creates additional value for Shopify by increasing merchants’ use of the platform</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Merchant Solutions</a:t>
            </a:r>
            <a:endParaRPr/>
          </a:p>
        </p:txBody>
      </p:sp>
      <p:pic>
        <p:nvPicPr>
          <p:cNvPr id="1346" name="Google Shape;1346;p182"/>
          <p:cNvPicPr preferRelativeResize="0"/>
          <p:nvPr/>
        </p:nvPicPr>
        <p:blipFill>
          <a:blip r:embed="rId3">
            <a:alphaModFix/>
          </a:blip>
          <a:stretch>
            <a:fillRect/>
          </a:stretch>
        </p:blipFill>
        <p:spPr>
          <a:xfrm>
            <a:off x="1151800" y="1017725"/>
            <a:ext cx="6840400" cy="3820974"/>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 Merchant Solutions</a:t>
            </a:r>
            <a:endParaRPr/>
          </a:p>
        </p:txBody>
      </p:sp>
      <p:pic>
        <p:nvPicPr>
          <p:cNvPr id="1352" name="Google Shape;1352;p183"/>
          <p:cNvPicPr preferRelativeResize="0"/>
          <p:nvPr/>
        </p:nvPicPr>
        <p:blipFill>
          <a:blip r:embed="rId3">
            <a:alphaModFix/>
          </a:blip>
          <a:stretch>
            <a:fillRect/>
          </a:stretch>
        </p:blipFill>
        <p:spPr>
          <a:xfrm>
            <a:off x="1191913" y="1017725"/>
            <a:ext cx="6760185" cy="3820974"/>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a:t>
            </a:r>
            <a:endParaRPr/>
          </a:p>
        </p:txBody>
      </p:sp>
      <p:pic>
        <p:nvPicPr>
          <p:cNvPr id="1358" name="Google Shape;1358;p184"/>
          <p:cNvPicPr preferRelativeResize="0"/>
          <p:nvPr/>
        </p:nvPicPr>
        <p:blipFill>
          <a:blip r:embed="rId3">
            <a:alphaModFix/>
          </a:blip>
          <a:stretch>
            <a:fillRect/>
          </a:stretch>
        </p:blipFill>
        <p:spPr>
          <a:xfrm>
            <a:off x="790338" y="1017725"/>
            <a:ext cx="7563331" cy="382097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Performance Indicators</a:t>
            </a:r>
            <a:endParaRPr/>
          </a:p>
        </p:txBody>
      </p:sp>
      <p:sp>
        <p:nvSpPr>
          <p:cNvPr id="1364" name="Google Shape;1364;p1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Monthly Recurring Revenue (MRR)</a:t>
            </a:r>
            <a:endParaRPr/>
          </a:p>
          <a:p>
            <a:pPr marL="457200" lvl="0" indent="-342900" algn="l" rtl="0">
              <a:spcBef>
                <a:spcPts val="0"/>
              </a:spcBef>
              <a:spcAft>
                <a:spcPts val="0"/>
              </a:spcAft>
              <a:buSzPts val="1800"/>
              <a:buChar char="-"/>
            </a:pPr>
            <a:r>
              <a:rPr lang="en"/>
              <a:t>Gross Merchandise Value (GMV)</a:t>
            </a:r>
            <a:endParaRPr/>
          </a:p>
        </p:txBody>
      </p:sp>
      <p:pic>
        <p:nvPicPr>
          <p:cNvPr id="1365" name="Google Shape;1365;p185"/>
          <p:cNvPicPr preferRelativeResize="0"/>
          <p:nvPr/>
        </p:nvPicPr>
        <p:blipFill rotWithShape="1">
          <a:blip r:embed="rId3">
            <a:alphaModFix/>
          </a:blip>
          <a:srcRect r="32831"/>
          <a:stretch/>
        </p:blipFill>
        <p:spPr>
          <a:xfrm>
            <a:off x="496488" y="2258250"/>
            <a:ext cx="8151023" cy="178222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Performance Indicators: MRR</a:t>
            </a:r>
            <a:endParaRPr/>
          </a:p>
        </p:txBody>
      </p:sp>
      <p:pic>
        <p:nvPicPr>
          <p:cNvPr id="1371" name="Google Shape;1371;p186"/>
          <p:cNvPicPr preferRelativeResize="0"/>
          <p:nvPr/>
        </p:nvPicPr>
        <p:blipFill>
          <a:blip r:embed="rId3">
            <a:alphaModFix/>
          </a:blip>
          <a:stretch>
            <a:fillRect/>
          </a:stretch>
        </p:blipFill>
        <p:spPr>
          <a:xfrm>
            <a:off x="1304250" y="1088850"/>
            <a:ext cx="6535490" cy="382097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1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Performance Indicators: GMV</a:t>
            </a:r>
            <a:endParaRPr/>
          </a:p>
        </p:txBody>
      </p:sp>
      <p:pic>
        <p:nvPicPr>
          <p:cNvPr id="1377" name="Google Shape;1377;p187"/>
          <p:cNvPicPr preferRelativeResize="0"/>
          <p:nvPr/>
        </p:nvPicPr>
        <p:blipFill>
          <a:blip r:embed="rId3">
            <a:alphaModFix/>
          </a:blip>
          <a:stretch>
            <a:fillRect/>
          </a:stretch>
        </p:blipFill>
        <p:spPr>
          <a:xfrm>
            <a:off x="1157250" y="1017725"/>
            <a:ext cx="6829492" cy="3820976"/>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Key Performance Indicator: Operating Leverage</a:t>
            </a:r>
            <a:endParaRPr/>
          </a:p>
        </p:txBody>
      </p:sp>
      <p:pic>
        <p:nvPicPr>
          <p:cNvPr id="1383" name="Google Shape;1383;p188"/>
          <p:cNvPicPr preferRelativeResize="0"/>
          <p:nvPr/>
        </p:nvPicPr>
        <p:blipFill>
          <a:blip r:embed="rId3">
            <a:alphaModFix/>
          </a:blip>
          <a:stretch>
            <a:fillRect/>
          </a:stretch>
        </p:blipFill>
        <p:spPr>
          <a:xfrm>
            <a:off x="1278475" y="1400875"/>
            <a:ext cx="6587048" cy="374262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Growth Strategy</a:t>
            </a:r>
            <a:endParaRPr/>
          </a:p>
        </p:txBody>
      </p:sp>
      <p:pic>
        <p:nvPicPr>
          <p:cNvPr id="1389" name="Google Shape;1389;p189"/>
          <p:cNvPicPr preferRelativeResize="0"/>
          <p:nvPr/>
        </p:nvPicPr>
        <p:blipFill>
          <a:blip r:embed="rId3">
            <a:alphaModFix/>
          </a:blip>
          <a:stretch>
            <a:fillRect/>
          </a:stretch>
        </p:blipFill>
        <p:spPr>
          <a:xfrm>
            <a:off x="1249450" y="1017725"/>
            <a:ext cx="6645100" cy="398257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Growth Strategy</a:t>
            </a:r>
            <a:endParaRPr/>
          </a:p>
        </p:txBody>
      </p:sp>
      <p:pic>
        <p:nvPicPr>
          <p:cNvPr id="1395" name="Google Shape;1395;p190"/>
          <p:cNvPicPr preferRelativeResize="0"/>
          <p:nvPr/>
        </p:nvPicPr>
        <p:blipFill>
          <a:blip r:embed="rId3">
            <a:alphaModFix/>
          </a:blip>
          <a:stretch>
            <a:fillRect/>
          </a:stretch>
        </p:blipFill>
        <p:spPr>
          <a:xfrm>
            <a:off x="1625963" y="1017725"/>
            <a:ext cx="5892079" cy="382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94" name="Google Shape;394;p56"/>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Growth Strategy</a:t>
            </a:r>
            <a:endParaRPr/>
          </a:p>
        </p:txBody>
      </p:sp>
      <p:sp>
        <p:nvSpPr>
          <p:cNvPr id="1401" name="Google Shape;1401;p19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Grow Base of Merchants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Grow Merchants’ Revenue</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Continuous Innovation and Expansion of Shopify Platform</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Growth Strategy</a:t>
            </a:r>
            <a:endParaRPr/>
          </a:p>
        </p:txBody>
      </p:sp>
      <p:sp>
        <p:nvSpPr>
          <p:cNvPr id="1407" name="Google Shape;1407;p1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Continue to Grow and Develop Shopify Ecosystem</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Continue to Expand Referral Partner Program</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Continue to Build for the Long-term</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Growth Strategy</a:t>
            </a:r>
            <a:endParaRPr/>
          </a:p>
        </p:txBody>
      </p:sp>
      <p:pic>
        <p:nvPicPr>
          <p:cNvPr id="1413" name="Google Shape;1413;p193"/>
          <p:cNvPicPr preferRelativeResize="0"/>
          <p:nvPr/>
        </p:nvPicPr>
        <p:blipFill>
          <a:blip r:embed="rId3">
            <a:alphaModFix/>
          </a:blip>
          <a:stretch>
            <a:fillRect/>
          </a:stretch>
        </p:blipFill>
        <p:spPr>
          <a:xfrm>
            <a:off x="1232388" y="1017725"/>
            <a:ext cx="6679225" cy="4032899"/>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Growth Strategy</a:t>
            </a:r>
            <a:endParaRPr/>
          </a:p>
        </p:txBody>
      </p:sp>
      <p:pic>
        <p:nvPicPr>
          <p:cNvPr id="1419" name="Google Shape;1419;p194"/>
          <p:cNvPicPr preferRelativeResize="0"/>
          <p:nvPr/>
        </p:nvPicPr>
        <p:blipFill>
          <a:blip r:embed="rId3">
            <a:alphaModFix/>
          </a:blip>
          <a:stretch>
            <a:fillRect/>
          </a:stretch>
        </p:blipFill>
        <p:spPr>
          <a:xfrm>
            <a:off x="799000" y="1100450"/>
            <a:ext cx="7545999" cy="404305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195"/>
          <p:cNvPicPr preferRelativeResize="0"/>
          <p:nvPr/>
        </p:nvPicPr>
        <p:blipFill>
          <a:blip r:embed="rId3">
            <a:alphaModFix/>
          </a:blip>
          <a:stretch>
            <a:fillRect/>
          </a:stretch>
        </p:blipFill>
        <p:spPr>
          <a:xfrm>
            <a:off x="208500" y="1352930"/>
            <a:ext cx="8727000" cy="2437625"/>
          </a:xfrm>
          <a:prstGeom prst="rect">
            <a:avLst/>
          </a:prstGeom>
          <a:noFill/>
          <a:ln>
            <a:noFill/>
          </a:ln>
        </p:spPr>
      </p:pic>
      <p:sp>
        <p:nvSpPr>
          <p:cNvPr id="1425" name="Google Shape;1425;p1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Acquisitions</a:t>
            </a:r>
            <a:endParaRPr/>
          </a:p>
          <a:p>
            <a:pPr marL="0" lvl="0" indent="0" algn="l" rtl="0">
              <a:spcBef>
                <a:spcPts val="0"/>
              </a:spcBef>
              <a:spcAft>
                <a:spcPts val="0"/>
              </a:spcAft>
              <a:buNone/>
            </a:pPr>
            <a:endParaRPr/>
          </a:p>
        </p:txBody>
      </p:sp>
      <p:pic>
        <p:nvPicPr>
          <p:cNvPr id="1426" name="Google Shape;1426;p195"/>
          <p:cNvPicPr preferRelativeResize="0"/>
          <p:nvPr/>
        </p:nvPicPr>
        <p:blipFill>
          <a:blip r:embed="rId4">
            <a:alphaModFix/>
          </a:blip>
          <a:stretch>
            <a:fillRect/>
          </a:stretch>
        </p:blipFill>
        <p:spPr>
          <a:xfrm>
            <a:off x="7479775" y="2945225"/>
            <a:ext cx="1352525" cy="84532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Oberlo UAB</a:t>
            </a:r>
            <a:endParaRPr/>
          </a:p>
        </p:txBody>
      </p:sp>
      <p:sp>
        <p:nvSpPr>
          <p:cNvPr id="1432" name="Google Shape;1432;p19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Completed acquisition of Oberlo UAB in April 2017</a:t>
            </a:r>
            <a:endParaRPr/>
          </a:p>
          <a:p>
            <a:pPr marL="457200" lvl="0" indent="-342900" algn="l" rtl="0">
              <a:spcBef>
                <a:spcPts val="0"/>
              </a:spcBef>
              <a:spcAft>
                <a:spcPts val="0"/>
              </a:spcAft>
              <a:buSzPts val="1800"/>
              <a:buChar char="-"/>
            </a:pPr>
            <a:r>
              <a:rPr lang="en"/>
              <a:t>Oberlo UAB is a company that facilitates product sourcing and dropshipping</a:t>
            </a:r>
            <a:endParaRPr/>
          </a:p>
          <a:p>
            <a:pPr marL="457200" lvl="0" indent="-342900" algn="l" rtl="0">
              <a:spcBef>
                <a:spcPts val="0"/>
              </a:spcBef>
              <a:spcAft>
                <a:spcPts val="0"/>
              </a:spcAft>
              <a:buSzPts val="1800"/>
              <a:buChar char="-"/>
            </a:pPr>
            <a:r>
              <a:rPr lang="en"/>
              <a:t>With Oberlo UAB, one can access a variety of products online from suppliers all over the world and add products of your choice to your own online store</a:t>
            </a:r>
            <a:endParaRPr/>
          </a:p>
          <a:p>
            <a:pPr marL="0" lvl="0" indent="0" algn="l" rtl="0">
              <a:spcBef>
                <a:spcPts val="1600"/>
              </a:spcBef>
              <a:spcAft>
                <a:spcPts val="0"/>
              </a:spcAft>
              <a:buNone/>
            </a:pPr>
            <a:endParaRPr/>
          </a:p>
          <a:p>
            <a:pPr marL="0" lvl="0" indent="0" algn="l" rtl="0">
              <a:spcBef>
                <a:spcPts val="1600"/>
              </a:spcBef>
              <a:spcAft>
                <a:spcPts val="0"/>
              </a:spcAft>
              <a:buNone/>
            </a:pPr>
            <a:endParaRPr sz="1350">
              <a:solidFill>
                <a:srgbClr val="212326"/>
              </a:solidFill>
              <a:highlight>
                <a:srgbClr val="FFFFFF"/>
              </a:highlight>
              <a:latin typeface="Roboto"/>
              <a:ea typeface="Roboto"/>
              <a:cs typeface="Roboto"/>
              <a:sym typeface="Roboto"/>
            </a:endParaRPr>
          </a:p>
          <a:p>
            <a:pPr marL="0" lvl="0" indent="0" algn="l" rtl="0">
              <a:spcBef>
                <a:spcPts val="2300"/>
              </a:spcBef>
              <a:spcAft>
                <a:spcPts val="0"/>
              </a:spcAft>
              <a:buNone/>
            </a:pPr>
            <a:endParaRPr sz="1100">
              <a:solidFill>
                <a:schemeClr val="dk1"/>
              </a:solidFill>
            </a:endParaRPr>
          </a:p>
          <a:p>
            <a:pPr marL="0" lvl="0" indent="0" algn="l" rtl="0">
              <a:lnSpc>
                <a:spcPct val="90000"/>
              </a:lnSpc>
              <a:spcBef>
                <a:spcPts val="800"/>
              </a:spcBef>
              <a:spcAft>
                <a:spcPts val="0"/>
              </a:spcAft>
              <a:buClr>
                <a:schemeClr val="dk1"/>
              </a:buClr>
              <a:buSzPts val="1100"/>
              <a:buFont typeface="Arial"/>
              <a:buNone/>
            </a:pPr>
            <a:endParaRPr sz="21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433" name="Google Shape;1433;p196"/>
          <p:cNvPicPr preferRelativeResize="0"/>
          <p:nvPr/>
        </p:nvPicPr>
        <p:blipFill>
          <a:blip r:embed="rId3">
            <a:alphaModFix/>
          </a:blip>
          <a:stretch>
            <a:fillRect/>
          </a:stretch>
        </p:blipFill>
        <p:spPr>
          <a:xfrm>
            <a:off x="867850" y="2825076"/>
            <a:ext cx="7408300" cy="17438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 Purchase Price (Oberlo UAB)</a:t>
            </a:r>
            <a:endParaRPr/>
          </a:p>
        </p:txBody>
      </p:sp>
      <p:pic>
        <p:nvPicPr>
          <p:cNvPr id="1439" name="Google Shape;1439;p197"/>
          <p:cNvPicPr preferRelativeResize="0"/>
          <p:nvPr/>
        </p:nvPicPr>
        <p:blipFill>
          <a:blip r:embed="rId3">
            <a:alphaModFix/>
          </a:blip>
          <a:stretch>
            <a:fillRect/>
          </a:stretch>
        </p:blipFill>
        <p:spPr>
          <a:xfrm>
            <a:off x="152400" y="1017725"/>
            <a:ext cx="8839200" cy="2897219"/>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Solutions Alveo Inc. </a:t>
            </a:r>
            <a:endParaRPr/>
          </a:p>
        </p:txBody>
      </p:sp>
      <p:sp>
        <p:nvSpPr>
          <p:cNvPr id="1445" name="Google Shape;1445;p19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Completed acquisition of Solutions Alveo Inc. in June 2018</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Montreal based company that developed an app that helps automate the return process of Shopify merchants</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446" name="Google Shape;1446;p198"/>
          <p:cNvPicPr preferRelativeResize="0"/>
          <p:nvPr/>
        </p:nvPicPr>
        <p:blipFill>
          <a:blip r:embed="rId3">
            <a:alphaModFix/>
          </a:blip>
          <a:stretch>
            <a:fillRect/>
          </a:stretch>
        </p:blipFill>
        <p:spPr>
          <a:xfrm>
            <a:off x="7756200" y="193325"/>
            <a:ext cx="1076100" cy="10761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Tictail, Inc.</a:t>
            </a:r>
            <a:endParaRPr/>
          </a:p>
        </p:txBody>
      </p:sp>
      <p:sp>
        <p:nvSpPr>
          <p:cNvPr id="1452" name="Google Shape;1452;p1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Completed acquisition of Tictail Inc. in November 2018</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Tictail is a social shopping website for shoppers to discover emerging designers around the world</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The platform was a DIY e-commerce tool focused on strong community integration, simplicity of use, and attractive, customizable design</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453" name="Google Shape;1453;p199"/>
          <p:cNvPicPr preferRelativeResize="0"/>
          <p:nvPr/>
        </p:nvPicPr>
        <p:blipFill>
          <a:blip r:embed="rId3">
            <a:alphaModFix/>
          </a:blip>
          <a:stretch>
            <a:fillRect/>
          </a:stretch>
        </p:blipFill>
        <p:spPr>
          <a:xfrm>
            <a:off x="7010781" y="342935"/>
            <a:ext cx="1821517" cy="77687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2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Total Purchase Price (Tictail Inc.) </a:t>
            </a:r>
            <a:endParaRPr/>
          </a:p>
        </p:txBody>
      </p:sp>
      <p:pic>
        <p:nvPicPr>
          <p:cNvPr id="1459" name="Google Shape;1459;p200"/>
          <p:cNvPicPr preferRelativeResize="0"/>
          <p:nvPr/>
        </p:nvPicPr>
        <p:blipFill>
          <a:blip r:embed="rId3">
            <a:alphaModFix/>
          </a:blip>
          <a:stretch>
            <a:fillRect/>
          </a:stretch>
        </p:blipFill>
        <p:spPr>
          <a:xfrm>
            <a:off x="0" y="1017714"/>
            <a:ext cx="9143999" cy="31875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01" name="Google Shape;401;p57"/>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2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Helpful.com Inc.</a:t>
            </a:r>
            <a:endParaRPr/>
          </a:p>
        </p:txBody>
      </p:sp>
      <p:sp>
        <p:nvSpPr>
          <p:cNvPr id="1465" name="Google Shape;1465;p20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Completed acquisition of Helpful.com, Inc. in January 2019</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Toronto based company that builds enterprise mobile products through the use of artificial intelligence</a:t>
            </a:r>
            <a:endParaRPr/>
          </a:p>
        </p:txBody>
      </p:sp>
      <p:pic>
        <p:nvPicPr>
          <p:cNvPr id="1466" name="Google Shape;1466;p201"/>
          <p:cNvPicPr preferRelativeResize="0"/>
          <p:nvPr/>
        </p:nvPicPr>
        <p:blipFill>
          <a:blip r:embed="rId3">
            <a:alphaModFix/>
          </a:blip>
          <a:stretch>
            <a:fillRect/>
          </a:stretch>
        </p:blipFill>
        <p:spPr>
          <a:xfrm>
            <a:off x="7156875" y="207800"/>
            <a:ext cx="1675426" cy="104715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2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Handshake Corp. </a:t>
            </a:r>
            <a:endParaRPr/>
          </a:p>
        </p:txBody>
      </p:sp>
      <p:sp>
        <p:nvSpPr>
          <p:cNvPr id="1472" name="Google Shape;1472;p20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Completed acquisition of Handshake Corp. in May 2019</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New York based company that provides business-to-business ecommerce solutions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Online trading platform for wholesale companies</a:t>
            </a:r>
            <a:endParaRPr/>
          </a:p>
        </p:txBody>
      </p:sp>
      <p:pic>
        <p:nvPicPr>
          <p:cNvPr id="1473" name="Google Shape;1473;p202"/>
          <p:cNvPicPr preferRelativeResize="0"/>
          <p:nvPr/>
        </p:nvPicPr>
        <p:blipFill>
          <a:blip r:embed="rId3">
            <a:alphaModFix/>
          </a:blip>
          <a:stretch>
            <a:fillRect/>
          </a:stretch>
        </p:blipFill>
        <p:spPr>
          <a:xfrm>
            <a:off x="7651750" y="141100"/>
            <a:ext cx="1180550" cy="118055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20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Vinderbit Pty Ltd.</a:t>
            </a:r>
            <a:endParaRPr/>
          </a:p>
        </p:txBody>
      </p:sp>
      <p:sp>
        <p:nvSpPr>
          <p:cNvPr id="1479" name="Google Shape;1479;p20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Completed acquisition of Vinderbit Pty Ltd. in June 2019</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Australian based company that provides back-office inventory management software solutions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Application supplier</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2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 River Systems, Inc. </a:t>
            </a:r>
            <a:endParaRPr/>
          </a:p>
        </p:txBody>
      </p:sp>
      <p:sp>
        <p:nvSpPr>
          <p:cNvPr id="1485" name="Google Shape;1485;p204"/>
          <p:cNvSpPr txBox="1">
            <a:spLocks noGrp="1"/>
          </p:cNvSpPr>
          <p:nvPr>
            <p:ph type="body" idx="1"/>
          </p:nvPr>
        </p:nvSpPr>
        <p:spPr>
          <a:xfrm>
            <a:off x="311700" y="1152475"/>
            <a:ext cx="8520600" cy="2619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Completed acquisition of 6 River Systems in October 2019</a:t>
            </a:r>
            <a:endParaRPr/>
          </a:p>
          <a:p>
            <a:pPr marL="457200" lvl="0" indent="-342900" algn="l" rtl="0">
              <a:spcBef>
                <a:spcPts val="0"/>
              </a:spcBef>
              <a:spcAft>
                <a:spcPts val="0"/>
              </a:spcAft>
              <a:buSzPts val="1800"/>
              <a:buChar char="-"/>
            </a:pPr>
            <a:r>
              <a:rPr lang="en"/>
              <a:t>6 River Systems provides collaborative warehouse fulfillment solutions </a:t>
            </a:r>
            <a:endParaRPr/>
          </a:p>
          <a:p>
            <a:pPr marL="457200" lvl="0" indent="-342900" algn="l" rtl="0">
              <a:spcBef>
                <a:spcPts val="0"/>
              </a:spcBef>
              <a:spcAft>
                <a:spcPts val="0"/>
              </a:spcAft>
              <a:buSzPts val="1800"/>
              <a:buChar char="-"/>
            </a:pPr>
            <a:r>
              <a:rPr lang="en"/>
              <a:t>They are a flexible and scalable warehouse automation powered by collaborative robots and artificial intelligence</a:t>
            </a:r>
            <a:endParaRPr/>
          </a:p>
          <a:p>
            <a:pPr marL="457200" lvl="0" indent="-342900" algn="l" rtl="0">
              <a:spcBef>
                <a:spcPts val="0"/>
              </a:spcBef>
              <a:spcAft>
                <a:spcPts val="0"/>
              </a:spcAft>
              <a:buSzPts val="1800"/>
              <a:buChar char="-"/>
            </a:pPr>
            <a:r>
              <a:rPr lang="en"/>
              <a:t>The solution engages associates and keeps them on task and boosts productivity by 2-3x</a:t>
            </a:r>
            <a:endParaRPr/>
          </a:p>
          <a:p>
            <a:pPr marL="457200" lvl="0" indent="-342900" algn="l" rtl="0">
              <a:spcBef>
                <a:spcPts val="0"/>
              </a:spcBef>
              <a:spcAft>
                <a:spcPts val="0"/>
              </a:spcAft>
              <a:buSzPts val="1800"/>
              <a:buChar char="-"/>
            </a:pPr>
            <a:r>
              <a:rPr lang="en"/>
              <a:t>Tobi Lütke said “With 6 River Systems, we will bring technology and operational efficiencies to companies of all sizes around the world.”</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lnSpc>
                <a:spcPct val="120000"/>
              </a:lnSpc>
              <a:spcBef>
                <a:spcPts val="160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1600"/>
              </a:spcAft>
              <a:buNone/>
            </a:pPr>
            <a:endParaRPr/>
          </a:p>
        </p:txBody>
      </p:sp>
      <p:pic>
        <p:nvPicPr>
          <p:cNvPr id="1486" name="Google Shape;1486;p204"/>
          <p:cNvPicPr preferRelativeResize="0"/>
          <p:nvPr/>
        </p:nvPicPr>
        <p:blipFill>
          <a:blip r:embed="rId3">
            <a:alphaModFix/>
          </a:blip>
          <a:stretch>
            <a:fillRect/>
          </a:stretch>
        </p:blipFill>
        <p:spPr>
          <a:xfrm>
            <a:off x="6820300" y="205736"/>
            <a:ext cx="2012001" cy="1051275"/>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2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Total Purchase Price (6 River Systems Inc.)</a:t>
            </a:r>
            <a:endParaRPr/>
          </a:p>
        </p:txBody>
      </p:sp>
      <p:pic>
        <p:nvPicPr>
          <p:cNvPr id="1492" name="Google Shape;1492;p205"/>
          <p:cNvPicPr preferRelativeResize="0"/>
          <p:nvPr/>
        </p:nvPicPr>
        <p:blipFill>
          <a:blip r:embed="rId3">
            <a:alphaModFix/>
          </a:blip>
          <a:stretch>
            <a:fillRect/>
          </a:stretch>
        </p:blipFill>
        <p:spPr>
          <a:xfrm>
            <a:off x="152400" y="1017725"/>
            <a:ext cx="8839197" cy="363609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2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Old Way vs New Way</a:t>
            </a:r>
            <a:endParaRPr/>
          </a:p>
        </p:txBody>
      </p:sp>
      <p:pic>
        <p:nvPicPr>
          <p:cNvPr id="1498" name="Google Shape;1498;p206"/>
          <p:cNvPicPr preferRelativeResize="0"/>
          <p:nvPr/>
        </p:nvPicPr>
        <p:blipFill>
          <a:blip r:embed="rId3">
            <a:alphaModFix/>
          </a:blip>
          <a:stretch>
            <a:fillRect/>
          </a:stretch>
        </p:blipFill>
        <p:spPr>
          <a:xfrm>
            <a:off x="1143000" y="1017725"/>
            <a:ext cx="6858000" cy="369570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2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Partnerships</a:t>
            </a:r>
            <a:endParaRPr/>
          </a:p>
        </p:txBody>
      </p:sp>
      <p:pic>
        <p:nvPicPr>
          <p:cNvPr id="1504" name="Google Shape;1504;p207"/>
          <p:cNvPicPr preferRelativeResize="0"/>
          <p:nvPr/>
        </p:nvPicPr>
        <p:blipFill>
          <a:blip r:embed="rId3">
            <a:alphaModFix/>
          </a:blip>
          <a:stretch>
            <a:fillRect/>
          </a:stretch>
        </p:blipFill>
        <p:spPr>
          <a:xfrm>
            <a:off x="960700" y="1079625"/>
            <a:ext cx="7222575" cy="2984247"/>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2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and Walmart Marketplace</a:t>
            </a:r>
            <a:endParaRPr/>
          </a:p>
        </p:txBody>
      </p:sp>
      <p:sp>
        <p:nvSpPr>
          <p:cNvPr id="1510" name="Google Shape;1510;p20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Shopify becomes Walmart’s first-ever commerce platform partner helping businesses reach shoppers and grow sales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Enables Shopify merchants to get their products in front of high-intent, loyal Walmart buyers helping merchants expand their reach and drive sales</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20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and Walmart Marketplace</a:t>
            </a:r>
            <a:endParaRPr/>
          </a:p>
        </p:txBody>
      </p:sp>
      <p:sp>
        <p:nvSpPr>
          <p:cNvPr id="1516" name="Google Shape;1516;p2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By activating the Walmart channel through Shopify, merchants will get access to the following:</a:t>
            </a:r>
            <a:endParaRPr/>
          </a:p>
          <a:p>
            <a:pPr marL="457200" lvl="0" indent="-342900" algn="l" rtl="0">
              <a:spcBef>
                <a:spcPts val="1600"/>
              </a:spcBef>
              <a:spcAft>
                <a:spcPts val="0"/>
              </a:spcAft>
              <a:buSzPts val="1800"/>
              <a:buChar char="-"/>
            </a:pPr>
            <a:r>
              <a:rPr lang="en"/>
              <a:t>Inventory and order management from within Shopify</a:t>
            </a:r>
            <a:endParaRPr/>
          </a:p>
          <a:p>
            <a:pPr marL="457200" lvl="0" indent="-342900" algn="l" rtl="0">
              <a:spcBef>
                <a:spcPts val="0"/>
              </a:spcBef>
              <a:spcAft>
                <a:spcPts val="0"/>
              </a:spcAft>
              <a:buSzPts val="1800"/>
              <a:buChar char="-"/>
            </a:pPr>
            <a:r>
              <a:rPr lang="en"/>
              <a:t>Bulk editing marketplace listings</a:t>
            </a:r>
            <a:endParaRPr/>
          </a:p>
          <a:p>
            <a:pPr marL="457200" lvl="0" indent="-342900" algn="l" rtl="0">
              <a:spcBef>
                <a:spcPts val="0"/>
              </a:spcBef>
              <a:spcAft>
                <a:spcPts val="0"/>
              </a:spcAft>
              <a:buSzPts val="1800"/>
              <a:buChar char="-"/>
            </a:pPr>
            <a:r>
              <a:rPr lang="en"/>
              <a:t>No additional monthly fees</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21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Partnerships</a:t>
            </a:r>
            <a:endParaRPr/>
          </a:p>
        </p:txBody>
      </p:sp>
      <p:pic>
        <p:nvPicPr>
          <p:cNvPr id="1522" name="Google Shape;1522;p210"/>
          <p:cNvPicPr preferRelativeResize="0"/>
          <p:nvPr/>
        </p:nvPicPr>
        <p:blipFill>
          <a:blip r:embed="rId3">
            <a:alphaModFix/>
          </a:blip>
          <a:stretch>
            <a:fillRect/>
          </a:stretch>
        </p:blipFill>
        <p:spPr>
          <a:xfrm>
            <a:off x="960700" y="1079625"/>
            <a:ext cx="7222576" cy="2984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58"/>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2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Shopify and TikTok</a:t>
            </a:r>
            <a:endParaRPr/>
          </a:p>
        </p:txBody>
      </p:sp>
      <p:sp>
        <p:nvSpPr>
          <p:cNvPr id="1528" name="Google Shape;1528;p21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Announced a partnership with TikTok in October 2020</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First-of-its-kind commerce partnership bringing the world’s leading destination for short form video to Shopify’s more than one million merchants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TikTok channel allows merchants to create and connect their TikTok For Business account and deploy In-Feed shoppable video ads within Shopify</a:t>
            </a:r>
            <a:endParaRPr/>
          </a:p>
          <a:p>
            <a:pPr marL="457200" lvl="0" indent="0" algn="l" rtl="0">
              <a:spcBef>
                <a:spcPts val="1600"/>
              </a:spcBef>
              <a:spcAft>
                <a:spcPts val="1600"/>
              </a:spcAft>
              <a:buNone/>
            </a:pPr>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2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COVID-19</a:t>
            </a:r>
            <a:endParaRPr/>
          </a:p>
        </p:txBody>
      </p:sp>
      <p:sp>
        <p:nvSpPr>
          <p:cNvPr id="1534" name="Google Shape;1534;p21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Continued focus on the health and well-being of employees, partners, service providers and communities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Accelerated products that will best serve Shopify merchants </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Partnered with the Government of Canada to launch “Go Digital Canada” to support the digitization of businesses in Canada</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2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Management Team</a:t>
            </a:r>
            <a:endParaRPr/>
          </a:p>
        </p:txBody>
      </p:sp>
      <p:sp>
        <p:nvSpPr>
          <p:cNvPr id="1540" name="Google Shape;1540;p2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Toby Lütke, Founder and Chief Executive Officer</a:t>
            </a:r>
            <a:endParaRPr/>
          </a:p>
          <a:p>
            <a:pPr marL="457200" lvl="0" indent="-342900" algn="l" rtl="0">
              <a:spcBef>
                <a:spcPts val="0"/>
              </a:spcBef>
              <a:spcAft>
                <a:spcPts val="0"/>
              </a:spcAft>
              <a:buSzPts val="1800"/>
              <a:buChar char="-"/>
            </a:pPr>
            <a:r>
              <a:rPr lang="en"/>
              <a:t>Harley Finklestein, President</a:t>
            </a:r>
            <a:endParaRPr/>
          </a:p>
          <a:p>
            <a:pPr marL="457200" lvl="0" indent="-342900" algn="l" rtl="0">
              <a:spcBef>
                <a:spcPts val="0"/>
              </a:spcBef>
              <a:spcAft>
                <a:spcPts val="0"/>
              </a:spcAft>
              <a:buSzPts val="1800"/>
              <a:buChar char="-"/>
            </a:pPr>
            <a:r>
              <a:rPr lang="en"/>
              <a:t>Amy Shapero, Chief Financial Officer</a:t>
            </a:r>
            <a:endParaRPr/>
          </a:p>
          <a:p>
            <a:pPr marL="457200" lvl="0" indent="-342900" algn="l" rtl="0">
              <a:spcBef>
                <a:spcPts val="0"/>
              </a:spcBef>
              <a:spcAft>
                <a:spcPts val="0"/>
              </a:spcAft>
              <a:buSzPts val="1800"/>
              <a:buChar char="-"/>
            </a:pPr>
            <a:r>
              <a:rPr lang="en"/>
              <a:t>Joe Frasca, Chief Legal Officer</a:t>
            </a:r>
            <a:endParaRPr/>
          </a:p>
          <a:p>
            <a:pPr marL="457200" lvl="0" indent="-342900" algn="l" rtl="0">
              <a:spcBef>
                <a:spcPts val="0"/>
              </a:spcBef>
              <a:spcAft>
                <a:spcPts val="0"/>
              </a:spcAft>
              <a:buSzPts val="1800"/>
              <a:buChar char="-"/>
            </a:pPr>
            <a:r>
              <a:rPr lang="en"/>
              <a:t>Brittany Forsyth, Chief Talent Officer</a:t>
            </a:r>
            <a:endParaRPr/>
          </a:p>
          <a:p>
            <a:pPr marL="457200" lvl="0" indent="-342900" algn="l" rtl="0">
              <a:spcBef>
                <a:spcPts val="0"/>
              </a:spcBef>
              <a:spcAft>
                <a:spcPts val="0"/>
              </a:spcAft>
              <a:buSzPts val="1800"/>
              <a:buChar char="-"/>
            </a:pPr>
            <a:r>
              <a:rPr lang="en"/>
              <a:t>Jean-Michel Lemieux, Chief Technology Officer</a:t>
            </a:r>
            <a:endParaRPr/>
          </a:p>
          <a:p>
            <a:pPr marL="457200" lvl="0" indent="-342900" algn="l" rtl="0">
              <a:spcBef>
                <a:spcPts val="0"/>
              </a:spcBef>
              <a:spcAft>
                <a:spcPts val="0"/>
              </a:spcAft>
              <a:buSzPts val="1800"/>
              <a:buChar char="-"/>
            </a:pPr>
            <a:r>
              <a:rPr lang="en"/>
              <a:t>Toby Shannan, Chief Operating Officer</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2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Tobi L</a:t>
            </a:r>
            <a:r>
              <a:rPr lang="en">
                <a:solidFill>
                  <a:srgbClr val="212B35"/>
                </a:solidFill>
                <a:highlight>
                  <a:srgbClr val="FFFFFF"/>
                </a:highlight>
              </a:rPr>
              <a:t>ütke, Founder &amp; Chief Executive Officer</a:t>
            </a:r>
            <a:endParaRPr>
              <a:solidFill>
                <a:srgbClr val="212B35"/>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46" name="Google Shape;1546;p214"/>
          <p:cNvSpPr txBox="1">
            <a:spLocks noGrp="1"/>
          </p:cNvSpPr>
          <p:nvPr>
            <p:ph type="body" idx="1"/>
          </p:nvPr>
        </p:nvSpPr>
        <p:spPr>
          <a:xfrm>
            <a:off x="3262325" y="1017725"/>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 2004, Tobi began building software to launch an online snowboard brand named Snowdevil</a:t>
            </a:r>
            <a:endParaRPr/>
          </a:p>
          <a:p>
            <a:pPr marL="457200" lvl="0" indent="-342900" algn="l" rtl="0">
              <a:spcBef>
                <a:spcPts val="0"/>
              </a:spcBef>
              <a:spcAft>
                <a:spcPts val="0"/>
              </a:spcAft>
              <a:buSzPts val="1800"/>
              <a:buChar char="-"/>
            </a:pPr>
            <a:r>
              <a:rPr lang="en"/>
              <a:t>In 2006, Tobi and his founding team launched the Shopify platform </a:t>
            </a:r>
            <a:endParaRPr/>
          </a:p>
          <a:p>
            <a:pPr marL="457200" lvl="0" indent="-342900" algn="l" rtl="0">
              <a:spcBef>
                <a:spcPts val="0"/>
              </a:spcBef>
              <a:spcAft>
                <a:spcPts val="0"/>
              </a:spcAft>
              <a:buSzPts val="1800"/>
              <a:buChar char="-"/>
            </a:pPr>
            <a:r>
              <a:rPr lang="en"/>
              <a:t>Served as Shopify CEO since 2008 and CTO from 2004 to 2008</a:t>
            </a:r>
            <a:endParaRPr/>
          </a:p>
          <a:p>
            <a:pPr marL="457200" lvl="0" indent="-342900" algn="l" rtl="0">
              <a:spcBef>
                <a:spcPts val="0"/>
              </a:spcBef>
              <a:spcAft>
                <a:spcPts val="0"/>
              </a:spcAft>
              <a:buSzPts val="1800"/>
              <a:buChar char="-"/>
            </a:pPr>
            <a:r>
              <a:rPr lang="en"/>
              <a:t>Served as Chair of Digital Industries Table, an advisory board commissioned by the federal government to provide recommendations of how to turn Canada into a digital leader</a:t>
            </a:r>
            <a:endParaRPr/>
          </a:p>
          <a:p>
            <a:pPr marL="457200" lvl="0" indent="-342900" algn="l" rtl="0">
              <a:spcBef>
                <a:spcPts val="0"/>
              </a:spcBef>
              <a:spcAft>
                <a:spcPts val="0"/>
              </a:spcAft>
              <a:buSzPts val="1800"/>
              <a:buChar char="-"/>
            </a:pPr>
            <a:r>
              <a:rPr lang="en"/>
              <a:t>Serves as a board member of Canada Learning Code, an organization working to give Canadians access to digital skills</a:t>
            </a:r>
            <a:endParaRPr/>
          </a:p>
        </p:txBody>
      </p:sp>
      <p:pic>
        <p:nvPicPr>
          <p:cNvPr id="1547" name="Google Shape;1547;p214"/>
          <p:cNvPicPr preferRelativeResize="0"/>
          <p:nvPr/>
        </p:nvPicPr>
        <p:blipFill>
          <a:blip r:embed="rId3">
            <a:alphaModFix/>
          </a:blip>
          <a:stretch>
            <a:fillRect/>
          </a:stretch>
        </p:blipFill>
        <p:spPr>
          <a:xfrm>
            <a:off x="311701" y="1135962"/>
            <a:ext cx="2950625" cy="3449425"/>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2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Harley Finklestein, President</a:t>
            </a:r>
            <a:endParaRPr/>
          </a:p>
        </p:txBody>
      </p:sp>
      <p:sp>
        <p:nvSpPr>
          <p:cNvPr id="1553" name="Google Shape;1553;p215"/>
          <p:cNvSpPr txBox="1">
            <a:spLocks noGrp="1"/>
          </p:cNvSpPr>
          <p:nvPr>
            <p:ph type="body" idx="1"/>
          </p:nvPr>
        </p:nvSpPr>
        <p:spPr>
          <a:xfrm>
            <a:off x="3262325" y="1152450"/>
            <a:ext cx="5881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Currently serves as the president of Shopify</a:t>
            </a:r>
            <a:endParaRPr/>
          </a:p>
          <a:p>
            <a:pPr marL="457200" lvl="0" indent="-342900" algn="l" rtl="0">
              <a:spcBef>
                <a:spcPts val="0"/>
              </a:spcBef>
              <a:spcAft>
                <a:spcPts val="0"/>
              </a:spcAft>
              <a:buSzPts val="1800"/>
              <a:buChar char="-"/>
            </a:pPr>
            <a:r>
              <a:rPr lang="en"/>
              <a:t>Served as Shopify’s Chief Platform Officer from 2010-2016</a:t>
            </a:r>
            <a:endParaRPr/>
          </a:p>
          <a:p>
            <a:pPr marL="457200" lvl="0" indent="-342900" algn="l" rtl="0">
              <a:spcBef>
                <a:spcPts val="0"/>
              </a:spcBef>
              <a:spcAft>
                <a:spcPts val="0"/>
              </a:spcAft>
              <a:buSzPts val="1800"/>
              <a:buChar char="-"/>
            </a:pPr>
            <a:r>
              <a:rPr lang="en"/>
              <a:t>Served as Shopify Chief Operations Officer from 2016-2020</a:t>
            </a:r>
            <a:endParaRPr/>
          </a:p>
          <a:p>
            <a:pPr marL="457200" lvl="0" indent="-342900" algn="l" rtl="0">
              <a:spcBef>
                <a:spcPts val="0"/>
              </a:spcBef>
              <a:spcAft>
                <a:spcPts val="0"/>
              </a:spcAft>
              <a:buSzPts val="1800"/>
              <a:buChar char="-"/>
            </a:pPr>
            <a:r>
              <a:rPr lang="en"/>
              <a:t>Serves on the Board of Directors of the CBC and an advisor to Felicis Ventures</a:t>
            </a:r>
            <a:endParaRPr/>
          </a:p>
          <a:p>
            <a:pPr marL="457200" lvl="0" indent="-342900" algn="l" rtl="0">
              <a:spcBef>
                <a:spcPts val="0"/>
              </a:spcBef>
              <a:spcAft>
                <a:spcPts val="0"/>
              </a:spcAft>
              <a:buSzPts val="1800"/>
              <a:buChar char="-"/>
            </a:pPr>
            <a:r>
              <a:rPr lang="en"/>
              <a:t>Holds a Bachelor degree in Economics from Concordia University and a J.D/M.B.A joint degree in Law and Business from University of Ottawa</a:t>
            </a:r>
            <a:endParaRPr/>
          </a:p>
        </p:txBody>
      </p:sp>
      <p:pic>
        <p:nvPicPr>
          <p:cNvPr id="1554" name="Google Shape;1554;p215"/>
          <p:cNvPicPr preferRelativeResize="0"/>
          <p:nvPr/>
        </p:nvPicPr>
        <p:blipFill>
          <a:blip r:embed="rId3">
            <a:alphaModFix/>
          </a:blip>
          <a:stretch>
            <a:fillRect/>
          </a:stretch>
        </p:blipFill>
        <p:spPr>
          <a:xfrm>
            <a:off x="311700" y="1135938"/>
            <a:ext cx="2950628" cy="344942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2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 Shapero, Chief Financial Officer</a:t>
            </a:r>
            <a:endParaRPr/>
          </a:p>
        </p:txBody>
      </p:sp>
      <p:sp>
        <p:nvSpPr>
          <p:cNvPr id="1560" name="Google Shape;1560;p216"/>
          <p:cNvSpPr txBox="1">
            <a:spLocks noGrp="1"/>
          </p:cNvSpPr>
          <p:nvPr>
            <p:ph type="body" idx="1"/>
          </p:nvPr>
        </p:nvSpPr>
        <p:spPr>
          <a:xfrm>
            <a:off x="3262325" y="1017725"/>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She joined Shopify in 2018</a:t>
            </a:r>
            <a:endParaRPr/>
          </a:p>
          <a:p>
            <a:pPr marL="457200" lvl="0" indent="-342900" algn="l" rtl="0">
              <a:spcBef>
                <a:spcPts val="0"/>
              </a:spcBef>
              <a:spcAft>
                <a:spcPts val="0"/>
              </a:spcAft>
              <a:buSzPts val="1800"/>
              <a:buChar char="-"/>
            </a:pPr>
            <a:r>
              <a:rPr lang="en"/>
              <a:t>She was the CFO at Betterment, an online wealth-management service, </a:t>
            </a:r>
            <a:endParaRPr/>
          </a:p>
          <a:p>
            <a:pPr marL="457200" lvl="0" indent="-342900" algn="l" rtl="0">
              <a:spcBef>
                <a:spcPts val="0"/>
              </a:spcBef>
              <a:spcAft>
                <a:spcPts val="0"/>
              </a:spcAft>
              <a:buSzPts val="1800"/>
              <a:buChar char="-"/>
            </a:pPr>
            <a:r>
              <a:rPr lang="en"/>
              <a:t>She was previously the CFO at Sailthru, a marketing solutions platform</a:t>
            </a:r>
            <a:endParaRPr/>
          </a:p>
          <a:p>
            <a:pPr marL="457200" lvl="0" indent="-342900" algn="l" rtl="0">
              <a:spcBef>
                <a:spcPts val="0"/>
              </a:spcBef>
              <a:spcAft>
                <a:spcPts val="0"/>
              </a:spcAft>
              <a:buSzPts val="1800"/>
              <a:buChar char="-"/>
            </a:pPr>
            <a:r>
              <a:rPr lang="en"/>
              <a:t>She was previously Senior VP of Strategy, Corporate Development and Corporate Communications at DigitalGlobe</a:t>
            </a:r>
            <a:endParaRPr/>
          </a:p>
          <a:p>
            <a:pPr marL="457200" lvl="0" indent="-342900" algn="l" rtl="0">
              <a:spcBef>
                <a:spcPts val="0"/>
              </a:spcBef>
              <a:spcAft>
                <a:spcPts val="0"/>
              </a:spcAft>
              <a:buSzPts val="1800"/>
              <a:buChar char="-"/>
            </a:pPr>
            <a:r>
              <a:rPr lang="en"/>
              <a:t>She began her career as a CPA at Ernst &amp; Young followed by investment banking positions at Credit Suisse and Goldman Sachs</a:t>
            </a:r>
            <a:endParaRPr/>
          </a:p>
          <a:p>
            <a:pPr marL="457200" lvl="0" indent="-342900" algn="l" rtl="0">
              <a:spcBef>
                <a:spcPts val="0"/>
              </a:spcBef>
              <a:spcAft>
                <a:spcPts val="0"/>
              </a:spcAft>
              <a:buSzPts val="1800"/>
              <a:buChar char="-"/>
            </a:pPr>
            <a:r>
              <a:rPr lang="en"/>
              <a:t>She holds an MBA from the University of Chicago Booth School of Business</a:t>
            </a:r>
            <a:endParaRPr/>
          </a:p>
        </p:txBody>
      </p:sp>
      <p:pic>
        <p:nvPicPr>
          <p:cNvPr id="1561" name="Google Shape;1561;p216"/>
          <p:cNvPicPr preferRelativeResize="0"/>
          <p:nvPr/>
        </p:nvPicPr>
        <p:blipFill>
          <a:blip r:embed="rId3">
            <a:alphaModFix/>
          </a:blip>
          <a:stretch>
            <a:fillRect/>
          </a:stretch>
        </p:blipFill>
        <p:spPr>
          <a:xfrm>
            <a:off x="311701" y="1135938"/>
            <a:ext cx="2950625" cy="3449421"/>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2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Frasca, Chief Legal Officer</a:t>
            </a:r>
            <a:endParaRPr/>
          </a:p>
        </p:txBody>
      </p:sp>
      <p:sp>
        <p:nvSpPr>
          <p:cNvPr id="1567" name="Google Shape;1567;p217"/>
          <p:cNvSpPr txBox="1">
            <a:spLocks noGrp="1"/>
          </p:cNvSpPr>
          <p:nvPr>
            <p:ph type="body" idx="1"/>
          </p:nvPr>
        </p:nvSpPr>
        <p:spPr>
          <a:xfrm>
            <a:off x="3262325" y="1135950"/>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 joined Shopify in 2014</a:t>
            </a:r>
            <a:endParaRPr/>
          </a:p>
          <a:p>
            <a:pPr marL="457200" lvl="0" indent="-342900" algn="l" rtl="0">
              <a:spcBef>
                <a:spcPts val="0"/>
              </a:spcBef>
              <a:spcAft>
                <a:spcPts val="0"/>
              </a:spcAft>
              <a:buSzPts val="1800"/>
              <a:buChar char="-"/>
            </a:pPr>
            <a:r>
              <a:rPr lang="en"/>
              <a:t>Prior to his appointment at Shopify, he was Senior Corporate Counsel at EMC Corporation between 2008 and 2014</a:t>
            </a:r>
            <a:endParaRPr/>
          </a:p>
          <a:p>
            <a:pPr marL="457200" lvl="0" indent="-342900" algn="l" rtl="0">
              <a:spcBef>
                <a:spcPts val="0"/>
              </a:spcBef>
              <a:spcAft>
                <a:spcPts val="0"/>
              </a:spcAft>
              <a:buSzPts val="1800"/>
              <a:buChar char="-"/>
            </a:pPr>
            <a:r>
              <a:rPr lang="en"/>
              <a:t>He also worked as an Associate at Skadden, Arps, Slate, Meagher &amp; Flom LLP</a:t>
            </a:r>
            <a:endParaRPr/>
          </a:p>
          <a:p>
            <a:pPr marL="457200" lvl="0" indent="-342900" algn="l" rtl="0">
              <a:spcBef>
                <a:spcPts val="0"/>
              </a:spcBef>
              <a:spcAft>
                <a:spcPts val="0"/>
              </a:spcAft>
              <a:buSzPts val="1800"/>
              <a:buChar char="-"/>
            </a:pPr>
            <a:r>
              <a:rPr lang="en"/>
              <a:t>He holds a J.D. from Boston University School of Law, a Masters of Law and Diplomacy from Tufts University and B.S. in Russian Language and Linguistics from Georgetown University </a:t>
            </a:r>
            <a:endParaRPr/>
          </a:p>
        </p:txBody>
      </p:sp>
      <p:pic>
        <p:nvPicPr>
          <p:cNvPr id="1568" name="Google Shape;1568;p217"/>
          <p:cNvPicPr preferRelativeResize="0"/>
          <p:nvPr/>
        </p:nvPicPr>
        <p:blipFill>
          <a:blip r:embed="rId3">
            <a:alphaModFix/>
          </a:blip>
          <a:stretch>
            <a:fillRect/>
          </a:stretch>
        </p:blipFill>
        <p:spPr>
          <a:xfrm>
            <a:off x="311700" y="1135950"/>
            <a:ext cx="2950607" cy="344940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2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Brittany Forsyth, Chief Talent Officer</a:t>
            </a:r>
            <a:endParaRPr/>
          </a:p>
        </p:txBody>
      </p:sp>
      <p:sp>
        <p:nvSpPr>
          <p:cNvPr id="1574" name="Google Shape;1574;p218"/>
          <p:cNvSpPr txBox="1">
            <a:spLocks noGrp="1"/>
          </p:cNvSpPr>
          <p:nvPr>
            <p:ph type="body" idx="1"/>
          </p:nvPr>
        </p:nvSpPr>
        <p:spPr>
          <a:xfrm>
            <a:off x="3262325" y="1135950"/>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She has been in this role in Shopify since 2014</a:t>
            </a:r>
            <a:endParaRPr/>
          </a:p>
          <a:p>
            <a:pPr marL="457200" lvl="0" indent="-342900" algn="l" rtl="0">
              <a:spcBef>
                <a:spcPts val="0"/>
              </a:spcBef>
              <a:spcAft>
                <a:spcPts val="0"/>
              </a:spcAft>
              <a:buSzPts val="1800"/>
              <a:buChar char="-"/>
            </a:pPr>
            <a:r>
              <a:rPr lang="en"/>
              <a:t>She has been with the company since 2010 and previously served as the Director of HR</a:t>
            </a:r>
            <a:endParaRPr/>
          </a:p>
          <a:p>
            <a:pPr marL="457200" lvl="0" indent="-342900" algn="l" rtl="0">
              <a:spcBef>
                <a:spcPts val="0"/>
              </a:spcBef>
              <a:spcAft>
                <a:spcPts val="0"/>
              </a:spcAft>
              <a:buSzPts val="1800"/>
              <a:buChar char="-"/>
            </a:pPr>
            <a:r>
              <a:rPr lang="en"/>
              <a:t>She is actively involved with a number of HR organizations across North America</a:t>
            </a:r>
            <a:endParaRPr/>
          </a:p>
          <a:p>
            <a:pPr marL="457200" lvl="0" indent="-342900" algn="l" rtl="0">
              <a:spcBef>
                <a:spcPts val="0"/>
              </a:spcBef>
              <a:spcAft>
                <a:spcPts val="0"/>
              </a:spcAft>
              <a:buSzPts val="1800"/>
              <a:buChar char="-"/>
            </a:pPr>
            <a:r>
              <a:rPr lang="en"/>
              <a:t>She obtained a Bachelor of Commerce degree at Carleton University</a:t>
            </a:r>
            <a:endParaRPr/>
          </a:p>
        </p:txBody>
      </p:sp>
      <p:pic>
        <p:nvPicPr>
          <p:cNvPr id="1575" name="Google Shape;1575;p218"/>
          <p:cNvPicPr preferRelativeResize="0"/>
          <p:nvPr/>
        </p:nvPicPr>
        <p:blipFill>
          <a:blip r:embed="rId3">
            <a:alphaModFix/>
          </a:blip>
          <a:stretch>
            <a:fillRect/>
          </a:stretch>
        </p:blipFill>
        <p:spPr>
          <a:xfrm>
            <a:off x="311700" y="1135937"/>
            <a:ext cx="2950628" cy="344942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2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Jean-Michel Lemieux, Chief Technology Officer</a:t>
            </a:r>
            <a:endParaRPr/>
          </a:p>
        </p:txBody>
      </p:sp>
      <p:sp>
        <p:nvSpPr>
          <p:cNvPr id="1581" name="Google Shape;1581;p219"/>
          <p:cNvSpPr txBox="1">
            <a:spLocks noGrp="1"/>
          </p:cNvSpPr>
          <p:nvPr>
            <p:ph type="body" idx="1"/>
          </p:nvPr>
        </p:nvSpPr>
        <p:spPr>
          <a:xfrm>
            <a:off x="3262325" y="1135950"/>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 joined Shopify in 2015</a:t>
            </a:r>
            <a:endParaRPr/>
          </a:p>
          <a:p>
            <a:pPr marL="457200" lvl="0" indent="-342900" algn="l" rtl="0">
              <a:spcBef>
                <a:spcPts val="0"/>
              </a:spcBef>
              <a:spcAft>
                <a:spcPts val="0"/>
              </a:spcAft>
              <a:buSzPts val="1800"/>
              <a:buChar char="-"/>
            </a:pPr>
            <a:r>
              <a:rPr lang="en"/>
              <a:t>Prior to joining Shopify, he served as the Vice President of Engineering at Atlassian</a:t>
            </a:r>
            <a:endParaRPr/>
          </a:p>
          <a:p>
            <a:pPr marL="457200" lvl="0" indent="-342900" algn="l" rtl="0">
              <a:spcBef>
                <a:spcPts val="0"/>
              </a:spcBef>
              <a:spcAft>
                <a:spcPts val="0"/>
              </a:spcAft>
              <a:buSzPts val="1800"/>
              <a:buChar char="-"/>
            </a:pPr>
            <a:r>
              <a:rPr lang="en"/>
              <a:t>He also Served as the Chief Architect for Rational Team Concert, a division of IBM</a:t>
            </a:r>
            <a:endParaRPr/>
          </a:p>
          <a:p>
            <a:pPr marL="457200" lvl="0" indent="-342900" algn="l" rtl="0">
              <a:spcBef>
                <a:spcPts val="0"/>
              </a:spcBef>
              <a:spcAft>
                <a:spcPts val="0"/>
              </a:spcAft>
              <a:buSzPts val="1800"/>
              <a:buChar char="-"/>
            </a:pPr>
            <a:r>
              <a:rPr lang="en"/>
              <a:t>He co-authored the book Eclipse Rich Client Platform</a:t>
            </a:r>
            <a:endParaRPr/>
          </a:p>
          <a:p>
            <a:pPr marL="457200" lvl="0" indent="-342900" algn="l" rtl="0">
              <a:spcBef>
                <a:spcPts val="0"/>
              </a:spcBef>
              <a:spcAft>
                <a:spcPts val="0"/>
              </a:spcAft>
              <a:buSzPts val="1800"/>
              <a:buChar char="-"/>
            </a:pPr>
            <a:r>
              <a:rPr lang="en"/>
              <a:t>He has filed to U.S. patents on software configuration management</a:t>
            </a:r>
            <a:endParaRPr/>
          </a:p>
          <a:p>
            <a:pPr marL="457200" lvl="0" indent="-342900" algn="l" rtl="0">
              <a:spcBef>
                <a:spcPts val="0"/>
              </a:spcBef>
              <a:spcAft>
                <a:spcPts val="0"/>
              </a:spcAft>
              <a:buSzPts val="1800"/>
              <a:buChar char="-"/>
            </a:pPr>
            <a:r>
              <a:rPr lang="en"/>
              <a:t>He holds a Bachelor’s degree in Computer Science from the University of Ottawa</a:t>
            </a:r>
            <a:endParaRPr/>
          </a:p>
        </p:txBody>
      </p:sp>
      <p:pic>
        <p:nvPicPr>
          <p:cNvPr id="1582" name="Google Shape;1582;p219"/>
          <p:cNvPicPr preferRelativeResize="0"/>
          <p:nvPr/>
        </p:nvPicPr>
        <p:blipFill>
          <a:blip r:embed="rId3">
            <a:alphaModFix/>
          </a:blip>
          <a:stretch>
            <a:fillRect/>
          </a:stretch>
        </p:blipFill>
        <p:spPr>
          <a:xfrm>
            <a:off x="311700" y="1135938"/>
            <a:ext cx="2950625" cy="3449421"/>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2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Toby Shannan, Chief Operating Officer</a:t>
            </a:r>
            <a:endParaRPr/>
          </a:p>
        </p:txBody>
      </p:sp>
      <p:sp>
        <p:nvSpPr>
          <p:cNvPr id="1588" name="Google Shape;1588;p220"/>
          <p:cNvSpPr txBox="1">
            <a:spLocks noGrp="1"/>
          </p:cNvSpPr>
          <p:nvPr>
            <p:ph type="body" idx="1"/>
          </p:nvPr>
        </p:nvSpPr>
        <p:spPr>
          <a:xfrm>
            <a:off x="3262325" y="1135950"/>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 joined Shopify since 2010</a:t>
            </a:r>
            <a:endParaRPr/>
          </a:p>
          <a:p>
            <a:pPr marL="457200" lvl="0" indent="-342900" algn="l" rtl="0">
              <a:spcBef>
                <a:spcPts val="0"/>
              </a:spcBef>
              <a:spcAft>
                <a:spcPts val="0"/>
              </a:spcAft>
              <a:buSzPts val="1800"/>
              <a:buChar char="-"/>
            </a:pPr>
            <a:r>
              <a:rPr lang="en"/>
              <a:t>He oversees Shopify’s global operations as well as its customer support and service strategy</a:t>
            </a:r>
            <a:endParaRPr/>
          </a:p>
          <a:p>
            <a:pPr marL="457200" lvl="0" indent="-342900" algn="l" rtl="0">
              <a:spcBef>
                <a:spcPts val="0"/>
              </a:spcBef>
              <a:spcAft>
                <a:spcPts val="0"/>
              </a:spcAft>
              <a:buSzPts val="1800"/>
              <a:buChar char="-"/>
            </a:pPr>
            <a:r>
              <a:rPr lang="en"/>
              <a:t>Prior to joining Shopify, he co-founded and was acting CEO of Social Fabric, a personal genomics company</a:t>
            </a:r>
            <a:endParaRPr/>
          </a:p>
          <a:p>
            <a:pPr marL="457200" lvl="0" indent="-342900" algn="l" rtl="0">
              <a:spcBef>
                <a:spcPts val="0"/>
              </a:spcBef>
              <a:spcAft>
                <a:spcPts val="0"/>
              </a:spcAft>
              <a:buSzPts val="1800"/>
              <a:buChar char="-"/>
            </a:pPr>
            <a:r>
              <a:rPr lang="en"/>
              <a:t>He was also the VP of Sales and Marketing at DNA Genotek from 2003 to 2007</a:t>
            </a:r>
            <a:endParaRPr/>
          </a:p>
          <a:p>
            <a:pPr marL="457200" lvl="0" indent="-342900" algn="l" rtl="0">
              <a:spcBef>
                <a:spcPts val="0"/>
              </a:spcBef>
              <a:spcAft>
                <a:spcPts val="0"/>
              </a:spcAft>
              <a:buSzPts val="1800"/>
              <a:buChar char="-"/>
            </a:pPr>
            <a:r>
              <a:rPr lang="en"/>
              <a:t>He is a board member and trustee at the Santa Fe Institute and has been a member of the Institute's Applied Complexity Network (ACtioN) since 2017</a:t>
            </a:r>
            <a:endParaRPr/>
          </a:p>
        </p:txBody>
      </p:sp>
      <p:pic>
        <p:nvPicPr>
          <p:cNvPr id="1589" name="Google Shape;1589;p220"/>
          <p:cNvPicPr preferRelativeResize="0"/>
          <p:nvPr/>
        </p:nvPicPr>
        <p:blipFill>
          <a:blip r:embed="rId3">
            <a:alphaModFix/>
          </a:blip>
          <a:stretch>
            <a:fillRect/>
          </a:stretch>
        </p:blipFill>
        <p:spPr>
          <a:xfrm>
            <a:off x="311700" y="1135938"/>
            <a:ext cx="2950625" cy="34494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12" name="Google Shape;412;p59"/>
          <p:cNvPicPr preferRelativeResize="0"/>
          <p:nvPr/>
        </p:nvPicPr>
        <p:blipFill>
          <a:blip r:embed="rId3">
            <a:alphaModFix/>
          </a:blip>
          <a:stretch>
            <a:fillRect/>
          </a:stretch>
        </p:blipFill>
        <p:spPr>
          <a:xfrm>
            <a:off x="0" y="660275"/>
            <a:ext cx="9144002" cy="4483224"/>
          </a:xfrm>
          <a:prstGeom prst="rect">
            <a:avLst/>
          </a:prstGeom>
          <a:noFill/>
          <a:ln>
            <a:noFill/>
          </a:ln>
        </p:spPr>
      </p:pic>
      <p:sp>
        <p:nvSpPr>
          <p:cNvPr id="413" name="Google Shape;413;p59"/>
          <p:cNvSpPr txBox="1">
            <a:spLocks noGrp="1"/>
          </p:cNvSpPr>
          <p:nvPr>
            <p:ph type="title"/>
          </p:nvPr>
        </p:nvSpPr>
        <p:spPr>
          <a:xfrm>
            <a:off x="83300" y="87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0B5394"/>
                </a:solidFill>
              </a:rPr>
              <a:t>In 2019, the choices of online shoppers in U.S.</a:t>
            </a:r>
            <a:endParaRPr sz="2600">
              <a:solidFill>
                <a:srgbClr val="0B5394"/>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2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Board of Directors</a:t>
            </a:r>
            <a:endParaRPr/>
          </a:p>
        </p:txBody>
      </p:sp>
      <p:sp>
        <p:nvSpPr>
          <p:cNvPr id="1595" name="Google Shape;1595;p2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Tobi Lütke</a:t>
            </a:r>
            <a:endParaRPr/>
          </a:p>
          <a:p>
            <a:pPr marL="457200" lvl="0" indent="-342900" algn="l" rtl="0">
              <a:spcBef>
                <a:spcPts val="0"/>
              </a:spcBef>
              <a:spcAft>
                <a:spcPts val="0"/>
              </a:spcAft>
              <a:buSzPts val="1800"/>
              <a:buChar char="-"/>
            </a:pPr>
            <a:r>
              <a:rPr lang="en"/>
              <a:t>Robert Ashe</a:t>
            </a:r>
            <a:endParaRPr/>
          </a:p>
          <a:p>
            <a:pPr marL="457200" lvl="0" indent="-342900" algn="l" rtl="0">
              <a:spcBef>
                <a:spcPts val="0"/>
              </a:spcBef>
              <a:spcAft>
                <a:spcPts val="0"/>
              </a:spcAft>
              <a:buSzPts val="1800"/>
              <a:buChar char="-"/>
            </a:pPr>
            <a:r>
              <a:rPr lang="en"/>
              <a:t>Gail Goodman</a:t>
            </a:r>
            <a:endParaRPr/>
          </a:p>
          <a:p>
            <a:pPr marL="457200" lvl="0" indent="-342900" algn="l" rtl="0">
              <a:spcBef>
                <a:spcPts val="0"/>
              </a:spcBef>
              <a:spcAft>
                <a:spcPts val="0"/>
              </a:spcAft>
              <a:buSzPts val="1800"/>
              <a:buChar char="-"/>
            </a:pPr>
            <a:r>
              <a:rPr lang="en"/>
              <a:t>Colleen Johnston</a:t>
            </a:r>
            <a:endParaRPr/>
          </a:p>
          <a:p>
            <a:pPr marL="457200" lvl="0" indent="-342900" algn="l" rtl="0">
              <a:spcBef>
                <a:spcPts val="0"/>
              </a:spcBef>
              <a:spcAft>
                <a:spcPts val="0"/>
              </a:spcAft>
              <a:buSzPts val="1800"/>
              <a:buChar char="-"/>
            </a:pPr>
            <a:r>
              <a:rPr lang="en"/>
              <a:t>Jeremy Levine</a:t>
            </a:r>
            <a:endParaRPr/>
          </a:p>
          <a:p>
            <a:pPr marL="457200" lvl="0" indent="-342900" algn="l" rtl="0">
              <a:spcBef>
                <a:spcPts val="0"/>
              </a:spcBef>
              <a:spcAft>
                <a:spcPts val="0"/>
              </a:spcAft>
              <a:buSzPts val="1800"/>
              <a:buChar char="-"/>
            </a:pPr>
            <a:r>
              <a:rPr lang="en"/>
              <a:t>John Phillips</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2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Robert Ashe</a:t>
            </a:r>
            <a:endParaRPr/>
          </a:p>
        </p:txBody>
      </p:sp>
      <p:sp>
        <p:nvSpPr>
          <p:cNvPr id="1601" name="Google Shape;1601;p222"/>
          <p:cNvSpPr txBox="1">
            <a:spLocks noGrp="1"/>
          </p:cNvSpPr>
          <p:nvPr>
            <p:ph type="body" idx="1"/>
          </p:nvPr>
        </p:nvSpPr>
        <p:spPr>
          <a:xfrm>
            <a:off x="3262325" y="1017725"/>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 has served as a member of the Board of Directors since December 2014</a:t>
            </a:r>
            <a:endParaRPr/>
          </a:p>
          <a:p>
            <a:pPr marL="457200" lvl="0" indent="-342900" algn="l" rtl="0">
              <a:spcBef>
                <a:spcPts val="0"/>
              </a:spcBef>
              <a:spcAft>
                <a:spcPts val="0"/>
              </a:spcAft>
              <a:buSzPts val="1800"/>
              <a:buChar char="-"/>
            </a:pPr>
            <a:r>
              <a:rPr lang="en"/>
              <a:t>He served as the CEO of Cognos Incorporated, a business intelligence and performance management software company from 2005 to 2008 before IBM acquired the company</a:t>
            </a:r>
            <a:endParaRPr/>
          </a:p>
          <a:p>
            <a:pPr marL="457200" lvl="0" indent="-342900" algn="l" rtl="0">
              <a:spcBef>
                <a:spcPts val="0"/>
              </a:spcBef>
              <a:spcAft>
                <a:spcPts val="0"/>
              </a:spcAft>
              <a:buSzPts val="1800"/>
              <a:buChar char="-"/>
            </a:pPr>
            <a:r>
              <a:rPr lang="en"/>
              <a:t>He remained with IBM as a general manager of business analytics from 2008 to 2012</a:t>
            </a:r>
            <a:endParaRPr/>
          </a:p>
          <a:p>
            <a:pPr marL="457200" lvl="0" indent="-342900" algn="l" rtl="0">
              <a:spcBef>
                <a:spcPts val="0"/>
              </a:spcBef>
              <a:spcAft>
                <a:spcPts val="0"/>
              </a:spcAft>
              <a:buSzPts val="1800"/>
              <a:buChar char="-"/>
            </a:pPr>
            <a:r>
              <a:rPr lang="en"/>
              <a:t>He currently serves on the Board of Directors of the MSCI Inc. (NYSE)</a:t>
            </a:r>
            <a:endParaRPr/>
          </a:p>
          <a:p>
            <a:pPr marL="457200" lvl="0" indent="-342900" algn="l" rtl="0">
              <a:spcBef>
                <a:spcPts val="0"/>
              </a:spcBef>
              <a:spcAft>
                <a:spcPts val="0"/>
              </a:spcAft>
              <a:buSzPts val="1800"/>
              <a:buChar char="-"/>
            </a:pPr>
            <a:r>
              <a:rPr lang="en"/>
              <a:t>He holds a Bachelor of Commerce from the University of Ottawa and is a Fellow of the Institute of Chartered Accountants of Ontario</a:t>
            </a:r>
            <a:endParaRPr/>
          </a:p>
        </p:txBody>
      </p:sp>
      <p:pic>
        <p:nvPicPr>
          <p:cNvPr id="1602" name="Google Shape;1602;p222"/>
          <p:cNvPicPr preferRelativeResize="0"/>
          <p:nvPr/>
        </p:nvPicPr>
        <p:blipFill>
          <a:blip r:embed="rId3">
            <a:alphaModFix/>
          </a:blip>
          <a:stretch>
            <a:fillRect/>
          </a:stretch>
        </p:blipFill>
        <p:spPr>
          <a:xfrm>
            <a:off x="311700" y="1135950"/>
            <a:ext cx="2950625" cy="344940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2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Gail Goodman</a:t>
            </a:r>
            <a:endParaRPr/>
          </a:p>
        </p:txBody>
      </p:sp>
      <p:sp>
        <p:nvSpPr>
          <p:cNvPr id="1608" name="Google Shape;1608;p223"/>
          <p:cNvSpPr txBox="1">
            <a:spLocks noGrp="1"/>
          </p:cNvSpPr>
          <p:nvPr>
            <p:ph type="body" idx="1"/>
          </p:nvPr>
        </p:nvSpPr>
        <p:spPr>
          <a:xfrm>
            <a:off x="3262325" y="1017725"/>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She has served as a member of the Directors since November 2016</a:t>
            </a:r>
            <a:endParaRPr/>
          </a:p>
          <a:p>
            <a:pPr marL="457200" lvl="0" indent="-342900" algn="l" rtl="0">
              <a:spcBef>
                <a:spcPts val="0"/>
              </a:spcBef>
              <a:spcAft>
                <a:spcPts val="0"/>
              </a:spcAft>
              <a:buSzPts val="1800"/>
              <a:buChar char="-"/>
            </a:pPr>
            <a:r>
              <a:rPr lang="en"/>
              <a:t>She is currently the Chief Product Officer at Pepperlane </a:t>
            </a:r>
            <a:endParaRPr/>
          </a:p>
          <a:p>
            <a:pPr marL="457200" lvl="0" indent="-342900" algn="l" rtl="0">
              <a:spcBef>
                <a:spcPts val="0"/>
              </a:spcBef>
              <a:spcAft>
                <a:spcPts val="0"/>
              </a:spcAft>
              <a:buSzPts val="1800"/>
              <a:buChar char="-"/>
            </a:pPr>
            <a:r>
              <a:rPr lang="en"/>
              <a:t>She previously served as President and CEO of Constant Contract, a software company providing small companies with online marketing tools</a:t>
            </a:r>
            <a:endParaRPr/>
          </a:p>
          <a:p>
            <a:pPr marL="457200" lvl="0" indent="-342900" algn="l" rtl="0">
              <a:spcBef>
                <a:spcPts val="0"/>
              </a:spcBef>
              <a:spcAft>
                <a:spcPts val="0"/>
              </a:spcAft>
              <a:buSzPts val="1800"/>
              <a:buChar char="-"/>
            </a:pPr>
            <a:r>
              <a:rPr lang="en"/>
              <a:t>She currently serves on the Board of Directors of a number of private companies and nonprofits</a:t>
            </a:r>
            <a:endParaRPr/>
          </a:p>
          <a:p>
            <a:pPr marL="457200" lvl="0" indent="-342900" algn="l" rtl="0">
              <a:spcBef>
                <a:spcPts val="0"/>
              </a:spcBef>
              <a:spcAft>
                <a:spcPts val="0"/>
              </a:spcAft>
              <a:buSzPts val="1800"/>
              <a:buChar char="-"/>
            </a:pPr>
            <a:r>
              <a:rPr lang="en"/>
              <a:t>She holds a B.A. from the University of Pennsylvania and an M.B.A. from The Tuck School of Business at Dartmouth College</a:t>
            </a:r>
            <a:endParaRPr/>
          </a:p>
        </p:txBody>
      </p:sp>
      <p:pic>
        <p:nvPicPr>
          <p:cNvPr id="1609" name="Google Shape;1609;p223"/>
          <p:cNvPicPr preferRelativeResize="0"/>
          <p:nvPr/>
        </p:nvPicPr>
        <p:blipFill>
          <a:blip r:embed="rId3">
            <a:alphaModFix/>
          </a:blip>
          <a:stretch>
            <a:fillRect/>
          </a:stretch>
        </p:blipFill>
        <p:spPr>
          <a:xfrm>
            <a:off x="311700" y="1135938"/>
            <a:ext cx="2950625" cy="3449425"/>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2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Colleen Johnston</a:t>
            </a:r>
            <a:endParaRPr/>
          </a:p>
        </p:txBody>
      </p:sp>
      <p:sp>
        <p:nvSpPr>
          <p:cNvPr id="1615" name="Google Shape;1615;p224"/>
          <p:cNvSpPr txBox="1">
            <a:spLocks noGrp="1"/>
          </p:cNvSpPr>
          <p:nvPr>
            <p:ph type="body" idx="1"/>
          </p:nvPr>
        </p:nvSpPr>
        <p:spPr>
          <a:xfrm>
            <a:off x="3262325" y="1017725"/>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She has served as a member of Shopify Board of Directors since 2019</a:t>
            </a:r>
            <a:endParaRPr/>
          </a:p>
          <a:p>
            <a:pPr marL="457200" lvl="0" indent="-342900" algn="l" rtl="0">
              <a:spcBef>
                <a:spcPts val="0"/>
              </a:spcBef>
              <a:spcAft>
                <a:spcPts val="0"/>
              </a:spcAft>
              <a:buSzPts val="1800"/>
              <a:buChar char="-"/>
            </a:pPr>
            <a:r>
              <a:rPr lang="en"/>
              <a:t>She is the former CFO of TD Bank where she spent 14 years</a:t>
            </a:r>
            <a:endParaRPr/>
          </a:p>
          <a:p>
            <a:pPr marL="457200" lvl="0" indent="-342900" algn="l" rtl="0">
              <a:spcBef>
                <a:spcPts val="0"/>
              </a:spcBef>
              <a:spcAft>
                <a:spcPts val="0"/>
              </a:spcAft>
              <a:buSzPts val="1800"/>
              <a:buChar char="-"/>
            </a:pPr>
            <a:r>
              <a:rPr lang="en"/>
              <a:t>She also held senior leadership roles at Scotiabank over the course of 15 years</a:t>
            </a:r>
            <a:endParaRPr/>
          </a:p>
          <a:p>
            <a:pPr marL="457200" lvl="0" indent="-342900" algn="l" rtl="0">
              <a:spcBef>
                <a:spcPts val="0"/>
              </a:spcBef>
              <a:spcAft>
                <a:spcPts val="0"/>
              </a:spcAft>
              <a:buSzPts val="1800"/>
              <a:buChar char="-"/>
            </a:pPr>
            <a:r>
              <a:rPr lang="en"/>
              <a:t>She currently serves on the Board of Directors of a number of private and non-profits</a:t>
            </a:r>
            <a:endParaRPr/>
          </a:p>
          <a:p>
            <a:pPr marL="457200" lvl="0" indent="-342900" algn="l" rtl="0">
              <a:spcBef>
                <a:spcPts val="0"/>
              </a:spcBef>
              <a:spcAft>
                <a:spcPts val="0"/>
              </a:spcAft>
              <a:buSzPts val="1800"/>
              <a:buChar char="-"/>
            </a:pPr>
            <a:r>
              <a:rPr lang="en"/>
              <a:t>She holds a Bachelor of Business Administration from York University’s Schulich School of Business and is a Fellow of the Chartered Accountants of Ontario</a:t>
            </a:r>
            <a:endParaRPr/>
          </a:p>
        </p:txBody>
      </p:sp>
      <p:pic>
        <p:nvPicPr>
          <p:cNvPr id="1616" name="Google Shape;1616;p224"/>
          <p:cNvPicPr preferRelativeResize="0"/>
          <p:nvPr/>
        </p:nvPicPr>
        <p:blipFill>
          <a:blip r:embed="rId3">
            <a:alphaModFix/>
          </a:blip>
          <a:stretch>
            <a:fillRect/>
          </a:stretch>
        </p:blipFill>
        <p:spPr>
          <a:xfrm>
            <a:off x="311700" y="1135950"/>
            <a:ext cx="2950625" cy="3449400"/>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2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Jeremy Levine</a:t>
            </a:r>
            <a:endParaRPr/>
          </a:p>
        </p:txBody>
      </p:sp>
      <p:sp>
        <p:nvSpPr>
          <p:cNvPr id="1622" name="Google Shape;1622;p225"/>
          <p:cNvSpPr txBox="1">
            <a:spLocks noGrp="1"/>
          </p:cNvSpPr>
          <p:nvPr>
            <p:ph type="body" idx="1"/>
          </p:nvPr>
        </p:nvSpPr>
        <p:spPr>
          <a:xfrm>
            <a:off x="3262325" y="1135950"/>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 has served as a member of the Shopify Board of Directors since 2011</a:t>
            </a:r>
            <a:endParaRPr/>
          </a:p>
          <a:p>
            <a:pPr marL="457200" lvl="0" indent="-342900" algn="l" rtl="0">
              <a:spcBef>
                <a:spcPts val="0"/>
              </a:spcBef>
              <a:spcAft>
                <a:spcPts val="0"/>
              </a:spcAft>
              <a:buSzPts val="1800"/>
              <a:buChar char="-"/>
            </a:pPr>
            <a:r>
              <a:rPr lang="en"/>
              <a:t>Since January 2007, he has been a Partner at Bessemer Venture Partners, a venture capital firm he joined in 2001</a:t>
            </a:r>
            <a:endParaRPr/>
          </a:p>
          <a:p>
            <a:pPr marL="457200" lvl="0" indent="-342900" algn="l" rtl="0">
              <a:spcBef>
                <a:spcPts val="0"/>
              </a:spcBef>
              <a:spcAft>
                <a:spcPts val="0"/>
              </a:spcAft>
              <a:buSzPts val="1800"/>
              <a:buChar char="-"/>
            </a:pPr>
            <a:r>
              <a:rPr lang="en"/>
              <a:t>He currently serves on the Board of Directors of Pinterest and on the Board of a number of privately held companies</a:t>
            </a:r>
            <a:endParaRPr/>
          </a:p>
          <a:p>
            <a:pPr marL="457200" lvl="0" indent="-342900" algn="l" rtl="0">
              <a:spcBef>
                <a:spcPts val="0"/>
              </a:spcBef>
              <a:spcAft>
                <a:spcPts val="0"/>
              </a:spcAft>
              <a:buSzPts val="1800"/>
              <a:buChar char="-"/>
            </a:pPr>
            <a:r>
              <a:rPr lang="en"/>
              <a:t>He holds a B.S. degree in Computer Science from Duke University</a:t>
            </a:r>
            <a:endParaRPr/>
          </a:p>
        </p:txBody>
      </p:sp>
      <p:pic>
        <p:nvPicPr>
          <p:cNvPr id="1623" name="Google Shape;1623;p225"/>
          <p:cNvPicPr preferRelativeResize="0"/>
          <p:nvPr/>
        </p:nvPicPr>
        <p:blipFill>
          <a:blip r:embed="rId3">
            <a:alphaModFix/>
          </a:blip>
          <a:stretch>
            <a:fillRect/>
          </a:stretch>
        </p:blipFill>
        <p:spPr>
          <a:xfrm>
            <a:off x="311700" y="1135938"/>
            <a:ext cx="2950625" cy="3449425"/>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2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 Phillips</a:t>
            </a:r>
            <a:endParaRPr/>
          </a:p>
        </p:txBody>
      </p:sp>
      <p:sp>
        <p:nvSpPr>
          <p:cNvPr id="1629" name="Google Shape;1629;p226"/>
          <p:cNvSpPr txBox="1">
            <a:spLocks noGrp="1"/>
          </p:cNvSpPr>
          <p:nvPr>
            <p:ph type="body" idx="1"/>
          </p:nvPr>
        </p:nvSpPr>
        <p:spPr>
          <a:xfrm>
            <a:off x="3262325" y="1017725"/>
            <a:ext cx="5881800" cy="34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 served as a member of Shopify Board of Directors since 2010</a:t>
            </a:r>
            <a:endParaRPr/>
          </a:p>
          <a:p>
            <a:pPr marL="457200" lvl="0" indent="-342900" algn="l" rtl="0">
              <a:spcBef>
                <a:spcPts val="0"/>
              </a:spcBef>
              <a:spcAft>
                <a:spcPts val="0"/>
              </a:spcAft>
              <a:buSzPts val="1800"/>
              <a:buChar char="-"/>
            </a:pPr>
            <a:r>
              <a:rPr lang="en"/>
              <a:t>He worked with Klister Credit Corp., an investment and consulting company, and is currently its CEO</a:t>
            </a:r>
            <a:endParaRPr/>
          </a:p>
          <a:p>
            <a:pPr marL="457200" lvl="0" indent="-342900" algn="l" rtl="0">
              <a:spcBef>
                <a:spcPts val="0"/>
              </a:spcBef>
              <a:spcAft>
                <a:spcPts val="0"/>
              </a:spcAft>
              <a:buSzPts val="1800"/>
              <a:buChar char="-"/>
            </a:pPr>
            <a:r>
              <a:rPr lang="en"/>
              <a:t>He had a career in the legal profession working in private practice at Blake, Cassels &amp; Graydon LLP for 20 years and a general counsel at Clearnet Communications Inc.</a:t>
            </a:r>
            <a:endParaRPr/>
          </a:p>
          <a:p>
            <a:pPr marL="457200" lvl="0" indent="-342900" algn="l" rtl="0">
              <a:spcBef>
                <a:spcPts val="0"/>
              </a:spcBef>
              <a:spcAft>
                <a:spcPts val="0"/>
              </a:spcAft>
              <a:buSzPts val="1800"/>
              <a:buChar char="-"/>
            </a:pPr>
            <a:r>
              <a:rPr lang="en"/>
              <a:t>He currently serves on the Board of Directors of a number of privately held companies</a:t>
            </a:r>
            <a:endParaRPr/>
          </a:p>
          <a:p>
            <a:pPr marL="457200" lvl="0" indent="-342900" algn="l" rtl="0">
              <a:spcBef>
                <a:spcPts val="0"/>
              </a:spcBef>
              <a:spcAft>
                <a:spcPts val="0"/>
              </a:spcAft>
              <a:buSzPts val="1800"/>
              <a:buChar char="-"/>
            </a:pPr>
            <a:r>
              <a:rPr lang="en"/>
              <a:t>He received a B.A. from Trinity College, University of Toronto and an L.L.B/J.D. from the Faculty of Law University of Toronto</a:t>
            </a:r>
            <a:endParaRPr/>
          </a:p>
        </p:txBody>
      </p:sp>
      <p:pic>
        <p:nvPicPr>
          <p:cNvPr id="1630" name="Google Shape;1630;p226"/>
          <p:cNvPicPr preferRelativeResize="0"/>
          <p:nvPr/>
        </p:nvPicPr>
        <p:blipFill>
          <a:blip r:embed="rId3">
            <a:alphaModFix/>
          </a:blip>
          <a:stretch>
            <a:fillRect/>
          </a:stretch>
        </p:blipFill>
        <p:spPr>
          <a:xfrm>
            <a:off x="311700" y="1135950"/>
            <a:ext cx="2950625" cy="3449400"/>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2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Ownership Summary</a:t>
            </a:r>
            <a:endParaRPr/>
          </a:p>
        </p:txBody>
      </p:sp>
      <p:pic>
        <p:nvPicPr>
          <p:cNvPr id="1636" name="Google Shape;1636;p227"/>
          <p:cNvPicPr preferRelativeResize="0"/>
          <p:nvPr/>
        </p:nvPicPr>
        <p:blipFill>
          <a:blip r:embed="rId3">
            <a:alphaModFix/>
          </a:blip>
          <a:stretch>
            <a:fillRect/>
          </a:stretch>
        </p:blipFill>
        <p:spPr>
          <a:xfrm>
            <a:off x="152400" y="1512038"/>
            <a:ext cx="8839202" cy="2119414"/>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Institutional Holders</a:t>
            </a:r>
            <a:endParaRPr/>
          </a:p>
        </p:txBody>
      </p:sp>
      <p:pic>
        <p:nvPicPr>
          <p:cNvPr id="1642" name="Google Shape;1642;p228"/>
          <p:cNvPicPr preferRelativeResize="0"/>
          <p:nvPr/>
        </p:nvPicPr>
        <p:blipFill>
          <a:blip r:embed="rId3">
            <a:alphaModFix/>
          </a:blip>
          <a:stretch>
            <a:fillRect/>
          </a:stretch>
        </p:blipFill>
        <p:spPr>
          <a:xfrm>
            <a:off x="551425" y="1017725"/>
            <a:ext cx="8041156" cy="3820975"/>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2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Mutual Fund Holders</a:t>
            </a:r>
            <a:endParaRPr/>
          </a:p>
        </p:txBody>
      </p:sp>
      <p:pic>
        <p:nvPicPr>
          <p:cNvPr id="1648" name="Google Shape;1648;p229"/>
          <p:cNvPicPr preferRelativeResize="0"/>
          <p:nvPr/>
        </p:nvPicPr>
        <p:blipFill>
          <a:blip r:embed="rId3">
            <a:alphaModFix/>
          </a:blip>
          <a:stretch>
            <a:fillRect/>
          </a:stretch>
        </p:blipFill>
        <p:spPr>
          <a:xfrm>
            <a:off x="569913" y="1017725"/>
            <a:ext cx="8004184" cy="382097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2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2019 Management Team Compensation Table</a:t>
            </a:r>
            <a:endParaRPr/>
          </a:p>
        </p:txBody>
      </p:sp>
      <p:pic>
        <p:nvPicPr>
          <p:cNvPr id="1654" name="Google Shape;1654;p230"/>
          <p:cNvPicPr preferRelativeResize="0"/>
          <p:nvPr/>
        </p:nvPicPr>
        <p:blipFill>
          <a:blip r:embed="rId3">
            <a:alphaModFix/>
          </a:blip>
          <a:stretch>
            <a:fillRect/>
          </a:stretch>
        </p:blipFill>
        <p:spPr>
          <a:xfrm>
            <a:off x="1052675" y="1017725"/>
            <a:ext cx="7038639" cy="38209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20" name="Google Shape;420;p60"/>
          <p:cNvPicPr preferRelativeResize="0"/>
          <p:nvPr/>
        </p:nvPicPr>
        <p:blipFill>
          <a:blip r:embed="rId3">
            <a:alphaModFix/>
          </a:blip>
          <a:stretch>
            <a:fillRect/>
          </a:stretch>
        </p:blipFill>
        <p:spPr>
          <a:xfrm>
            <a:off x="0" y="0"/>
            <a:ext cx="9143998" cy="5143501"/>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231"/>
          <p:cNvSpPr txBox="1">
            <a:spLocks noGrp="1"/>
          </p:cNvSpPr>
          <p:nvPr>
            <p:ph type="title"/>
          </p:nvPr>
        </p:nvSpPr>
        <p:spPr>
          <a:xfrm>
            <a:off x="311700" y="19990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Financial Statements</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2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Balance Sheet (10-Q) - Assets </a:t>
            </a:r>
            <a:endParaRPr/>
          </a:p>
        </p:txBody>
      </p:sp>
      <p:pic>
        <p:nvPicPr>
          <p:cNvPr id="1665" name="Google Shape;1665;p232"/>
          <p:cNvPicPr preferRelativeResize="0"/>
          <p:nvPr/>
        </p:nvPicPr>
        <p:blipFill>
          <a:blip r:embed="rId3">
            <a:alphaModFix/>
          </a:blip>
          <a:stretch>
            <a:fillRect/>
          </a:stretch>
        </p:blipFill>
        <p:spPr>
          <a:xfrm>
            <a:off x="227037" y="1017725"/>
            <a:ext cx="8689926" cy="3461249"/>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2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Balance Sheet (10-Q) - Liabilities and Equity  </a:t>
            </a:r>
            <a:endParaRPr/>
          </a:p>
          <a:p>
            <a:pPr marL="0" lvl="0" indent="0" algn="l" rtl="0">
              <a:spcBef>
                <a:spcPts val="0"/>
              </a:spcBef>
              <a:spcAft>
                <a:spcPts val="0"/>
              </a:spcAft>
              <a:buNone/>
            </a:pPr>
            <a:endParaRPr/>
          </a:p>
        </p:txBody>
      </p:sp>
      <p:pic>
        <p:nvPicPr>
          <p:cNvPr id="1671" name="Google Shape;1671;p233"/>
          <p:cNvPicPr preferRelativeResize="0"/>
          <p:nvPr/>
        </p:nvPicPr>
        <p:blipFill>
          <a:blip r:embed="rId3">
            <a:alphaModFix/>
          </a:blip>
          <a:stretch>
            <a:fillRect/>
          </a:stretch>
        </p:blipFill>
        <p:spPr>
          <a:xfrm>
            <a:off x="82562" y="1017725"/>
            <a:ext cx="8978875" cy="3871201"/>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2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(10-K) - Assets </a:t>
            </a:r>
            <a:endParaRPr/>
          </a:p>
        </p:txBody>
      </p:sp>
      <p:sp>
        <p:nvSpPr>
          <p:cNvPr id="1677" name="Google Shape;1677;p2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78" name="Google Shape;1678;p234"/>
          <p:cNvPicPr preferRelativeResize="0"/>
          <p:nvPr/>
        </p:nvPicPr>
        <p:blipFill>
          <a:blip r:embed="rId3">
            <a:alphaModFix/>
          </a:blip>
          <a:stretch>
            <a:fillRect/>
          </a:stretch>
        </p:blipFill>
        <p:spPr>
          <a:xfrm>
            <a:off x="115652" y="1017725"/>
            <a:ext cx="8912696" cy="3991025"/>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2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Balance Sheet (10-K) - Liabilities and Equity </a:t>
            </a:r>
            <a:endParaRPr/>
          </a:p>
        </p:txBody>
      </p:sp>
      <p:pic>
        <p:nvPicPr>
          <p:cNvPr id="1684" name="Google Shape;1684;p235"/>
          <p:cNvPicPr preferRelativeResize="0"/>
          <p:nvPr/>
        </p:nvPicPr>
        <p:blipFill>
          <a:blip r:embed="rId3">
            <a:alphaModFix/>
          </a:blip>
          <a:stretch>
            <a:fillRect/>
          </a:stretch>
        </p:blipFill>
        <p:spPr>
          <a:xfrm>
            <a:off x="487100" y="1017725"/>
            <a:ext cx="8169799" cy="4045849"/>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p2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Statement of Operations (10-K)</a:t>
            </a:r>
            <a:endParaRPr/>
          </a:p>
        </p:txBody>
      </p:sp>
      <p:pic>
        <p:nvPicPr>
          <p:cNvPr id="1690" name="Google Shape;1690;p236"/>
          <p:cNvPicPr preferRelativeResize="0"/>
          <p:nvPr/>
        </p:nvPicPr>
        <p:blipFill rotWithShape="1">
          <a:blip r:embed="rId3">
            <a:alphaModFix/>
          </a:blip>
          <a:srcRect l="1143" r="1094"/>
          <a:stretch/>
        </p:blipFill>
        <p:spPr>
          <a:xfrm>
            <a:off x="1434725" y="1058525"/>
            <a:ext cx="6274576" cy="4084976"/>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2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Statement of Operations (10-Q)</a:t>
            </a:r>
            <a:endParaRPr/>
          </a:p>
        </p:txBody>
      </p:sp>
      <p:pic>
        <p:nvPicPr>
          <p:cNvPr id="1696" name="Google Shape;1696;p237"/>
          <p:cNvPicPr preferRelativeResize="0"/>
          <p:nvPr/>
        </p:nvPicPr>
        <p:blipFill>
          <a:blip r:embed="rId3">
            <a:alphaModFix/>
          </a:blip>
          <a:stretch>
            <a:fillRect/>
          </a:stretch>
        </p:blipFill>
        <p:spPr>
          <a:xfrm>
            <a:off x="1689800" y="1017725"/>
            <a:ext cx="5764376" cy="4125776"/>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2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Breakdown of Revenue</a:t>
            </a:r>
            <a:endParaRPr/>
          </a:p>
          <a:p>
            <a:pPr marL="0" lvl="0" indent="0" algn="l" rtl="0">
              <a:spcBef>
                <a:spcPts val="0"/>
              </a:spcBef>
              <a:spcAft>
                <a:spcPts val="0"/>
              </a:spcAft>
              <a:buNone/>
            </a:pPr>
            <a:endParaRPr/>
          </a:p>
        </p:txBody>
      </p:sp>
      <p:pic>
        <p:nvPicPr>
          <p:cNvPr id="1702" name="Google Shape;1702;p238"/>
          <p:cNvPicPr preferRelativeResize="0"/>
          <p:nvPr/>
        </p:nvPicPr>
        <p:blipFill>
          <a:blip r:embed="rId3">
            <a:alphaModFix/>
          </a:blip>
          <a:stretch>
            <a:fillRect/>
          </a:stretch>
        </p:blipFill>
        <p:spPr>
          <a:xfrm>
            <a:off x="152400" y="1170125"/>
            <a:ext cx="8133845" cy="382097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2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Breakdown of Revenue</a:t>
            </a:r>
            <a:endParaRPr/>
          </a:p>
          <a:p>
            <a:pPr marL="0" lvl="0" indent="0" algn="l" rtl="0">
              <a:spcBef>
                <a:spcPts val="0"/>
              </a:spcBef>
              <a:spcAft>
                <a:spcPts val="0"/>
              </a:spcAft>
              <a:buNone/>
            </a:pPr>
            <a:endParaRPr/>
          </a:p>
        </p:txBody>
      </p:sp>
      <p:pic>
        <p:nvPicPr>
          <p:cNvPr id="1708" name="Google Shape;1708;p239"/>
          <p:cNvPicPr preferRelativeResize="0"/>
          <p:nvPr/>
        </p:nvPicPr>
        <p:blipFill>
          <a:blip r:embed="rId3">
            <a:alphaModFix/>
          </a:blip>
          <a:stretch>
            <a:fillRect/>
          </a:stretch>
        </p:blipFill>
        <p:spPr>
          <a:xfrm>
            <a:off x="152400" y="1170125"/>
            <a:ext cx="8839201" cy="3577772"/>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240"/>
          <p:cNvSpPr txBox="1">
            <a:spLocks noGrp="1"/>
          </p:cNvSpPr>
          <p:nvPr>
            <p:ph type="title"/>
          </p:nvPr>
        </p:nvSpPr>
        <p:spPr>
          <a:xfrm>
            <a:off x="311700" y="445025"/>
            <a:ext cx="8832300" cy="57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Statement of Cash Flows (10-K) - Operating Activities</a:t>
            </a:r>
            <a:endParaRPr/>
          </a:p>
        </p:txBody>
      </p:sp>
      <p:pic>
        <p:nvPicPr>
          <p:cNvPr id="1714" name="Google Shape;1714;p240"/>
          <p:cNvPicPr preferRelativeResize="0"/>
          <p:nvPr/>
        </p:nvPicPr>
        <p:blipFill>
          <a:blip r:embed="rId3">
            <a:alphaModFix/>
          </a:blip>
          <a:stretch>
            <a:fillRect/>
          </a:stretch>
        </p:blipFill>
        <p:spPr>
          <a:xfrm>
            <a:off x="555063" y="1118500"/>
            <a:ext cx="8033866" cy="38230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Order of Presenters</a:t>
            </a:r>
            <a:endParaRPr/>
          </a:p>
        </p:txBody>
      </p:sp>
      <p:sp>
        <p:nvSpPr>
          <p:cNvPr id="240" name="Google Shape;240;p43"/>
          <p:cNvSpPr txBox="1"/>
          <p:nvPr/>
        </p:nvSpPr>
        <p:spPr>
          <a:xfrm>
            <a:off x="496900" y="1383250"/>
            <a:ext cx="1799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43"/>
          <p:cNvSpPr txBox="1"/>
          <p:nvPr/>
        </p:nvSpPr>
        <p:spPr>
          <a:xfrm>
            <a:off x="2587600" y="1017725"/>
            <a:ext cx="1897800" cy="8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Chenxi He</a:t>
            </a:r>
            <a:endParaRPr/>
          </a:p>
        </p:txBody>
      </p:sp>
      <p:sp>
        <p:nvSpPr>
          <p:cNvPr id="242" name="Google Shape;242;p43"/>
          <p:cNvSpPr txBox="1"/>
          <p:nvPr/>
        </p:nvSpPr>
        <p:spPr>
          <a:xfrm>
            <a:off x="398500" y="1017725"/>
            <a:ext cx="1897800" cy="8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Xumeng Han</a:t>
            </a:r>
            <a:endParaRPr/>
          </a:p>
        </p:txBody>
      </p:sp>
      <p:sp>
        <p:nvSpPr>
          <p:cNvPr id="243" name="Google Shape;243;p43"/>
          <p:cNvSpPr txBox="1"/>
          <p:nvPr/>
        </p:nvSpPr>
        <p:spPr>
          <a:xfrm>
            <a:off x="4776700" y="1017725"/>
            <a:ext cx="1897800" cy="8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Adrian Chua</a:t>
            </a:r>
            <a:endParaRPr/>
          </a:p>
        </p:txBody>
      </p:sp>
      <p:sp>
        <p:nvSpPr>
          <p:cNvPr id="244" name="Google Shape;244;p43"/>
          <p:cNvSpPr txBox="1"/>
          <p:nvPr/>
        </p:nvSpPr>
        <p:spPr>
          <a:xfrm>
            <a:off x="6934500" y="1017725"/>
            <a:ext cx="1897800" cy="80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Kaiyin Jiang </a:t>
            </a:r>
            <a:endParaRPr/>
          </a:p>
        </p:txBody>
      </p:sp>
      <p:pic>
        <p:nvPicPr>
          <p:cNvPr id="245" name="Google Shape;245;p43"/>
          <p:cNvPicPr preferRelativeResize="0"/>
          <p:nvPr/>
        </p:nvPicPr>
        <p:blipFill rotWithShape="1">
          <a:blip r:embed="rId3">
            <a:alphaModFix/>
          </a:blip>
          <a:srcRect l="19517" r="20412"/>
          <a:stretch/>
        </p:blipFill>
        <p:spPr>
          <a:xfrm>
            <a:off x="4705375" y="2219276"/>
            <a:ext cx="2040448" cy="2264575"/>
          </a:xfrm>
          <a:prstGeom prst="rect">
            <a:avLst/>
          </a:prstGeom>
          <a:noFill/>
          <a:ln>
            <a:noFill/>
          </a:ln>
        </p:spPr>
      </p:pic>
      <p:pic>
        <p:nvPicPr>
          <p:cNvPr id="246" name="Google Shape;246;p43"/>
          <p:cNvPicPr preferRelativeResize="0"/>
          <p:nvPr/>
        </p:nvPicPr>
        <p:blipFill>
          <a:blip r:embed="rId4">
            <a:alphaModFix/>
          </a:blip>
          <a:stretch>
            <a:fillRect/>
          </a:stretch>
        </p:blipFill>
        <p:spPr>
          <a:xfrm>
            <a:off x="398500" y="2219275"/>
            <a:ext cx="2040449" cy="2264576"/>
          </a:xfrm>
          <a:prstGeom prst="rect">
            <a:avLst/>
          </a:prstGeom>
          <a:noFill/>
          <a:ln>
            <a:noFill/>
          </a:ln>
        </p:spPr>
      </p:pic>
      <p:pic>
        <p:nvPicPr>
          <p:cNvPr id="247" name="Google Shape;247;p43"/>
          <p:cNvPicPr preferRelativeResize="0"/>
          <p:nvPr/>
        </p:nvPicPr>
        <p:blipFill rotWithShape="1">
          <a:blip r:embed="rId5">
            <a:alphaModFix/>
          </a:blip>
          <a:srcRect l="31286" t="18897" r="26342" b="13685"/>
          <a:stretch/>
        </p:blipFill>
        <p:spPr>
          <a:xfrm>
            <a:off x="6965800" y="2219275"/>
            <a:ext cx="1897798" cy="2264576"/>
          </a:xfrm>
          <a:prstGeom prst="rect">
            <a:avLst/>
          </a:prstGeom>
          <a:noFill/>
          <a:ln>
            <a:noFill/>
          </a:ln>
        </p:spPr>
      </p:pic>
      <p:pic>
        <p:nvPicPr>
          <p:cNvPr id="248" name="Google Shape;248;p43"/>
          <p:cNvPicPr preferRelativeResize="0"/>
          <p:nvPr/>
        </p:nvPicPr>
        <p:blipFill rotWithShape="1">
          <a:blip r:embed="rId6">
            <a:alphaModFix/>
          </a:blip>
          <a:srcRect l="10230" r="15848"/>
          <a:stretch/>
        </p:blipFill>
        <p:spPr>
          <a:xfrm>
            <a:off x="2516275" y="2219275"/>
            <a:ext cx="2040451" cy="22645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61"/>
          <p:cNvPicPr preferRelativeResize="0"/>
          <p:nvPr/>
        </p:nvPicPr>
        <p:blipFill>
          <a:blip r:embed="rId3">
            <a:alphaModFix/>
          </a:blip>
          <a:stretch>
            <a:fillRect/>
          </a:stretch>
        </p:blipFill>
        <p:spPr>
          <a:xfrm>
            <a:off x="1402556" y="0"/>
            <a:ext cx="6160140" cy="5143501"/>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2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Statement of Cash Flows (10-K) - Investing and Financing Activities</a:t>
            </a:r>
            <a:endParaRPr/>
          </a:p>
          <a:p>
            <a:pPr marL="0" lvl="0" indent="0" algn="l" rtl="0">
              <a:spcBef>
                <a:spcPts val="0"/>
              </a:spcBef>
              <a:spcAft>
                <a:spcPts val="0"/>
              </a:spcAft>
              <a:buNone/>
            </a:pPr>
            <a:endParaRPr/>
          </a:p>
        </p:txBody>
      </p:sp>
      <p:pic>
        <p:nvPicPr>
          <p:cNvPr id="1720" name="Google Shape;1720;p241"/>
          <p:cNvPicPr preferRelativeResize="0"/>
          <p:nvPr/>
        </p:nvPicPr>
        <p:blipFill rotWithShape="1">
          <a:blip r:embed="rId3">
            <a:alphaModFix/>
          </a:blip>
          <a:srcRect t="1642"/>
          <a:stretch/>
        </p:blipFill>
        <p:spPr>
          <a:xfrm>
            <a:off x="152400" y="1626425"/>
            <a:ext cx="8839201" cy="3093024"/>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p242"/>
          <p:cNvSpPr txBox="1">
            <a:spLocks noGrp="1"/>
          </p:cNvSpPr>
          <p:nvPr>
            <p:ph type="title"/>
          </p:nvPr>
        </p:nvSpPr>
        <p:spPr>
          <a:xfrm>
            <a:off x="311700" y="445025"/>
            <a:ext cx="8839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Statement of Cash Flows (10-Q) - Operating Activities</a:t>
            </a:r>
            <a:endParaRPr/>
          </a:p>
          <a:p>
            <a:pPr marL="0" lvl="0" indent="0" algn="l" rtl="0">
              <a:spcBef>
                <a:spcPts val="0"/>
              </a:spcBef>
              <a:spcAft>
                <a:spcPts val="0"/>
              </a:spcAft>
              <a:buNone/>
            </a:pPr>
            <a:endParaRPr/>
          </a:p>
        </p:txBody>
      </p:sp>
      <p:pic>
        <p:nvPicPr>
          <p:cNvPr id="1726" name="Google Shape;1726;p242"/>
          <p:cNvPicPr preferRelativeResize="0"/>
          <p:nvPr/>
        </p:nvPicPr>
        <p:blipFill>
          <a:blip r:embed="rId3">
            <a:alphaModFix/>
          </a:blip>
          <a:stretch>
            <a:fillRect/>
          </a:stretch>
        </p:blipFill>
        <p:spPr>
          <a:xfrm>
            <a:off x="152400" y="1017725"/>
            <a:ext cx="8839199" cy="3786455"/>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243"/>
          <p:cNvSpPr txBox="1">
            <a:spLocks noGrp="1"/>
          </p:cNvSpPr>
          <p:nvPr>
            <p:ph type="title"/>
          </p:nvPr>
        </p:nvSpPr>
        <p:spPr>
          <a:xfrm>
            <a:off x="311700" y="445025"/>
            <a:ext cx="858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Statement of Cash Flows (10-Q) - Investing and Financing Activities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2" name="Google Shape;1732;p243"/>
          <p:cNvPicPr preferRelativeResize="0"/>
          <p:nvPr/>
        </p:nvPicPr>
        <p:blipFill rotWithShape="1">
          <a:blip r:embed="rId3">
            <a:alphaModFix/>
          </a:blip>
          <a:srcRect t="1874" b="-9"/>
          <a:stretch/>
        </p:blipFill>
        <p:spPr>
          <a:xfrm>
            <a:off x="152400" y="1634675"/>
            <a:ext cx="8839199" cy="266797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2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Financial Ratios (Annual)</a:t>
            </a:r>
            <a:endParaRPr/>
          </a:p>
        </p:txBody>
      </p:sp>
      <p:pic>
        <p:nvPicPr>
          <p:cNvPr id="1738" name="Google Shape;1738;p244"/>
          <p:cNvPicPr preferRelativeResize="0"/>
          <p:nvPr/>
        </p:nvPicPr>
        <p:blipFill>
          <a:blip r:embed="rId3">
            <a:alphaModFix/>
          </a:blip>
          <a:stretch>
            <a:fillRect/>
          </a:stretch>
        </p:blipFill>
        <p:spPr>
          <a:xfrm>
            <a:off x="0" y="1017721"/>
            <a:ext cx="9143999" cy="3709358"/>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2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a:t>
            </a:r>
            <a:endParaRPr/>
          </a:p>
        </p:txBody>
      </p:sp>
      <p:sp>
        <p:nvSpPr>
          <p:cNvPr id="1744" name="Google Shape;1744;p2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000"/>
          </a:p>
          <a:p>
            <a:pPr marL="0" lvl="0" indent="0" algn="ctr" rtl="0">
              <a:spcBef>
                <a:spcPts val="1600"/>
              </a:spcBef>
              <a:spcAft>
                <a:spcPts val="1600"/>
              </a:spcAft>
              <a:buNone/>
            </a:pPr>
            <a:r>
              <a:rPr lang="en" sz="3000" b="1"/>
              <a:t>HOLD</a:t>
            </a:r>
            <a:endParaRPr sz="3000" b="1"/>
          </a:p>
        </p:txBody>
      </p:sp>
      <p:pic>
        <p:nvPicPr>
          <p:cNvPr id="1745" name="Google Shape;1745;p245"/>
          <p:cNvPicPr preferRelativeResize="0"/>
          <p:nvPr/>
        </p:nvPicPr>
        <p:blipFill>
          <a:blip r:embed="rId3">
            <a:alphaModFix/>
          </a:blip>
          <a:stretch>
            <a:fillRect/>
          </a:stretch>
        </p:blipFill>
        <p:spPr>
          <a:xfrm>
            <a:off x="4993050" y="2511400"/>
            <a:ext cx="3839251" cy="2685900"/>
          </a:xfrm>
          <a:prstGeom prst="rect">
            <a:avLst/>
          </a:prstGeom>
          <a:noFill/>
          <a:ln>
            <a:noFill/>
          </a:ln>
        </p:spPr>
      </p:pic>
      <p:pic>
        <p:nvPicPr>
          <p:cNvPr id="1746" name="Google Shape;1746;p245"/>
          <p:cNvPicPr preferRelativeResize="0"/>
          <p:nvPr/>
        </p:nvPicPr>
        <p:blipFill>
          <a:blip r:embed="rId4">
            <a:alphaModFix/>
          </a:blip>
          <a:stretch>
            <a:fillRect/>
          </a:stretch>
        </p:blipFill>
        <p:spPr>
          <a:xfrm>
            <a:off x="311700" y="3025675"/>
            <a:ext cx="4400550" cy="1657350"/>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pic>
        <p:nvPicPr>
          <p:cNvPr id="1751" name="Google Shape;1751;p246"/>
          <p:cNvPicPr preferRelativeResize="0"/>
          <p:nvPr/>
        </p:nvPicPr>
        <p:blipFill>
          <a:blip r:embed="rId3">
            <a:alphaModFix/>
          </a:blip>
          <a:stretch>
            <a:fillRect/>
          </a:stretch>
        </p:blipFill>
        <p:spPr>
          <a:xfrm>
            <a:off x="1073613" y="1152473"/>
            <a:ext cx="6996777" cy="341640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2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Stock Overview</a:t>
            </a:r>
            <a:endParaRPr/>
          </a:p>
        </p:txBody>
      </p:sp>
      <p:sp>
        <p:nvSpPr>
          <p:cNvPr id="1757" name="Google Shape;1757;p2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58" name="Google Shape;1758;p247"/>
          <p:cNvPicPr preferRelativeResize="0"/>
          <p:nvPr/>
        </p:nvPicPr>
        <p:blipFill>
          <a:blip r:embed="rId3">
            <a:alphaModFix/>
          </a:blip>
          <a:stretch>
            <a:fillRect/>
          </a:stretch>
        </p:blipFill>
        <p:spPr>
          <a:xfrm>
            <a:off x="1005225" y="1017725"/>
            <a:ext cx="6314374" cy="410977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2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Statistics</a:t>
            </a:r>
            <a:endParaRPr/>
          </a:p>
        </p:txBody>
      </p:sp>
      <p:sp>
        <p:nvSpPr>
          <p:cNvPr id="1764" name="Google Shape;1764;p2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65" name="Google Shape;1765;p248"/>
          <p:cNvPicPr preferRelativeResize="0"/>
          <p:nvPr/>
        </p:nvPicPr>
        <p:blipFill>
          <a:blip r:embed="rId3">
            <a:alphaModFix/>
          </a:blip>
          <a:stretch>
            <a:fillRect/>
          </a:stretch>
        </p:blipFill>
        <p:spPr>
          <a:xfrm>
            <a:off x="397613" y="974725"/>
            <a:ext cx="8924925" cy="3771900"/>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2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Day Chart</a:t>
            </a:r>
            <a:endParaRPr/>
          </a:p>
        </p:txBody>
      </p:sp>
      <p:pic>
        <p:nvPicPr>
          <p:cNvPr id="1771" name="Google Shape;1771;p249"/>
          <p:cNvPicPr preferRelativeResize="0"/>
          <p:nvPr/>
        </p:nvPicPr>
        <p:blipFill>
          <a:blip r:embed="rId3">
            <a:alphaModFix/>
          </a:blip>
          <a:stretch>
            <a:fillRect/>
          </a:stretch>
        </p:blipFill>
        <p:spPr>
          <a:xfrm>
            <a:off x="0" y="1048810"/>
            <a:ext cx="9144001" cy="3045881"/>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p2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Day Chart</a:t>
            </a:r>
            <a:endParaRPr/>
          </a:p>
        </p:txBody>
      </p:sp>
      <p:pic>
        <p:nvPicPr>
          <p:cNvPr id="1777" name="Google Shape;1777;p250"/>
          <p:cNvPicPr preferRelativeResize="0"/>
          <p:nvPr/>
        </p:nvPicPr>
        <p:blipFill>
          <a:blip r:embed="rId3">
            <a:alphaModFix/>
          </a:blip>
          <a:stretch>
            <a:fillRect/>
          </a:stretch>
        </p:blipFill>
        <p:spPr>
          <a:xfrm>
            <a:off x="0" y="1050925"/>
            <a:ext cx="9144000" cy="3041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62"/>
          <p:cNvPicPr preferRelativeResize="0"/>
          <p:nvPr/>
        </p:nvPicPr>
        <p:blipFill>
          <a:blip r:embed="rId3">
            <a:alphaModFix/>
          </a:blip>
          <a:stretch>
            <a:fillRect/>
          </a:stretch>
        </p:blipFill>
        <p:spPr>
          <a:xfrm>
            <a:off x="2075275" y="0"/>
            <a:ext cx="4587451" cy="51435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2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Month Chart</a:t>
            </a:r>
            <a:endParaRPr/>
          </a:p>
        </p:txBody>
      </p:sp>
      <p:pic>
        <p:nvPicPr>
          <p:cNvPr id="1783" name="Google Shape;1783;p251"/>
          <p:cNvPicPr preferRelativeResize="0"/>
          <p:nvPr/>
        </p:nvPicPr>
        <p:blipFill>
          <a:blip r:embed="rId3">
            <a:alphaModFix/>
          </a:blip>
          <a:stretch>
            <a:fillRect/>
          </a:stretch>
        </p:blipFill>
        <p:spPr>
          <a:xfrm>
            <a:off x="0" y="1047750"/>
            <a:ext cx="9144000" cy="3048000"/>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2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Month Chart</a:t>
            </a:r>
            <a:endParaRPr/>
          </a:p>
        </p:txBody>
      </p:sp>
      <p:pic>
        <p:nvPicPr>
          <p:cNvPr id="1789" name="Google Shape;1789;p252"/>
          <p:cNvPicPr preferRelativeResize="0"/>
          <p:nvPr/>
        </p:nvPicPr>
        <p:blipFill>
          <a:blip r:embed="rId3">
            <a:alphaModFix/>
          </a:blip>
          <a:stretch>
            <a:fillRect/>
          </a:stretch>
        </p:blipFill>
        <p:spPr>
          <a:xfrm>
            <a:off x="0" y="1044575"/>
            <a:ext cx="9144000" cy="3054350"/>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2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 Month Chart</a:t>
            </a:r>
            <a:endParaRPr/>
          </a:p>
        </p:txBody>
      </p:sp>
      <p:sp>
        <p:nvSpPr>
          <p:cNvPr id="1795" name="Google Shape;1795;p2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96" name="Google Shape;1796;p253"/>
          <p:cNvPicPr preferRelativeResize="0"/>
          <p:nvPr/>
        </p:nvPicPr>
        <p:blipFill>
          <a:blip r:embed="rId3">
            <a:alphaModFix/>
          </a:blip>
          <a:stretch>
            <a:fillRect/>
          </a:stretch>
        </p:blipFill>
        <p:spPr>
          <a:xfrm>
            <a:off x="0" y="1336675"/>
            <a:ext cx="9144000" cy="3048000"/>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2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Year Chart</a:t>
            </a:r>
            <a:endParaRPr/>
          </a:p>
        </p:txBody>
      </p:sp>
      <p:sp>
        <p:nvSpPr>
          <p:cNvPr id="1802" name="Google Shape;1802;p2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03" name="Google Shape;1803;p254"/>
          <p:cNvPicPr preferRelativeResize="0"/>
          <p:nvPr/>
        </p:nvPicPr>
        <p:blipFill>
          <a:blip r:embed="rId3">
            <a:alphaModFix/>
          </a:blip>
          <a:stretch>
            <a:fillRect/>
          </a:stretch>
        </p:blipFill>
        <p:spPr>
          <a:xfrm>
            <a:off x="0" y="1041400"/>
            <a:ext cx="9144000" cy="3060700"/>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Year Chart</a:t>
            </a:r>
            <a:endParaRPr/>
          </a:p>
        </p:txBody>
      </p:sp>
      <p:sp>
        <p:nvSpPr>
          <p:cNvPr id="1809" name="Google Shape;1809;p2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10" name="Google Shape;1810;p255"/>
          <p:cNvPicPr preferRelativeResize="0"/>
          <p:nvPr/>
        </p:nvPicPr>
        <p:blipFill>
          <a:blip r:embed="rId3">
            <a:alphaModFix/>
          </a:blip>
          <a:stretch>
            <a:fillRect/>
          </a:stretch>
        </p:blipFill>
        <p:spPr>
          <a:xfrm>
            <a:off x="0" y="1336675"/>
            <a:ext cx="9144000" cy="304800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2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Year Chart</a:t>
            </a:r>
            <a:endParaRPr/>
          </a:p>
        </p:txBody>
      </p:sp>
      <p:sp>
        <p:nvSpPr>
          <p:cNvPr id="1816" name="Google Shape;1816;p25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17" name="Google Shape;1817;p256"/>
          <p:cNvPicPr preferRelativeResize="0"/>
          <p:nvPr/>
        </p:nvPicPr>
        <p:blipFill>
          <a:blip r:embed="rId3">
            <a:alphaModFix/>
          </a:blip>
          <a:stretch>
            <a:fillRect/>
          </a:stretch>
        </p:blipFill>
        <p:spPr>
          <a:xfrm>
            <a:off x="0" y="1336675"/>
            <a:ext cx="9144000" cy="304800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2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Time Chart</a:t>
            </a:r>
            <a:endParaRPr/>
          </a:p>
        </p:txBody>
      </p:sp>
      <p:sp>
        <p:nvSpPr>
          <p:cNvPr id="1823" name="Google Shape;1823;p2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24" name="Google Shape;1824;p257"/>
          <p:cNvPicPr preferRelativeResize="0"/>
          <p:nvPr/>
        </p:nvPicPr>
        <p:blipFill>
          <a:blip r:embed="rId3">
            <a:alphaModFix/>
          </a:blip>
          <a:stretch>
            <a:fillRect/>
          </a:stretch>
        </p:blipFill>
        <p:spPr>
          <a:xfrm>
            <a:off x="0" y="1330325"/>
            <a:ext cx="9144000" cy="3060700"/>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2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Etsy Inc. (Nasdaq: ETSY-Q)</a:t>
            </a:r>
            <a:endParaRPr/>
          </a:p>
        </p:txBody>
      </p:sp>
      <p:sp>
        <p:nvSpPr>
          <p:cNvPr id="1830" name="Google Shape;1830;p2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Formed in June 18, 2005 in Brooklyn, New York, United States.</a:t>
            </a:r>
            <a:endParaRPr sz="1600"/>
          </a:p>
          <a:p>
            <a:pPr marL="457200" lvl="0" indent="-330200" algn="l" rtl="0">
              <a:spcBef>
                <a:spcPts val="0"/>
              </a:spcBef>
              <a:spcAft>
                <a:spcPts val="0"/>
              </a:spcAft>
              <a:buSzPts val="1600"/>
              <a:buChar char="●"/>
            </a:pPr>
            <a:r>
              <a:rPr lang="en" sz="1600"/>
              <a:t>An E-commerce website focused on handmade or vintage items and craft supplies.</a:t>
            </a:r>
            <a:endParaRPr sz="1600"/>
          </a:p>
          <a:p>
            <a:pPr marL="457200" lvl="0" indent="-330200" algn="l" rtl="0">
              <a:spcBef>
                <a:spcPts val="0"/>
              </a:spcBef>
              <a:spcAft>
                <a:spcPts val="0"/>
              </a:spcAft>
              <a:buSzPts val="1600"/>
              <a:buChar char="●"/>
            </a:pPr>
            <a:r>
              <a:rPr lang="en" sz="1600"/>
              <a:t>Mission: To enable people to make a living making things, and to reconnect makers with buyers.</a:t>
            </a:r>
            <a:endParaRPr sz="1600"/>
          </a:p>
          <a:p>
            <a:pPr marL="457200" lvl="0" indent="-330200" algn="l" rtl="0">
              <a:spcBef>
                <a:spcPts val="0"/>
              </a:spcBef>
              <a:spcAft>
                <a:spcPts val="0"/>
              </a:spcAft>
              <a:buSzPts val="1600"/>
              <a:buChar char="●"/>
            </a:pPr>
            <a:r>
              <a:rPr lang="en" sz="1600"/>
              <a:t>Vision: to build a new economy and present a better choice: buy, sell, and live homemade.</a:t>
            </a:r>
            <a:endParaRPr sz="1600"/>
          </a:p>
          <a:p>
            <a:pPr marL="457200" lvl="0" indent="-330200" algn="l" rtl="0">
              <a:spcBef>
                <a:spcPts val="0"/>
              </a:spcBef>
              <a:spcAft>
                <a:spcPts val="0"/>
              </a:spcAft>
              <a:buSzPts val="1600"/>
              <a:buChar char="●"/>
            </a:pPr>
            <a:r>
              <a:rPr lang="en" sz="1600"/>
              <a:t>Number of employees: 1240 (in 2019)</a:t>
            </a:r>
            <a:endParaRPr sz="1600"/>
          </a:p>
          <a:p>
            <a:pPr marL="457200" lvl="0" indent="-330200" algn="l" rtl="0">
              <a:spcBef>
                <a:spcPts val="0"/>
              </a:spcBef>
              <a:spcAft>
                <a:spcPts val="0"/>
              </a:spcAft>
              <a:buSzPts val="1600"/>
              <a:buChar char="●"/>
            </a:pPr>
            <a:r>
              <a:rPr lang="en" sz="1600"/>
              <a:t>Revenue Streams: Marketplace Revenue, Seller Services, and other revenue includes fees received from third-party payment processors.</a:t>
            </a:r>
            <a:endParaRPr sz="1600"/>
          </a:p>
          <a:p>
            <a:pPr marL="457200" lvl="0" indent="-330200" algn="l" rtl="0">
              <a:spcBef>
                <a:spcPts val="0"/>
              </a:spcBef>
              <a:spcAft>
                <a:spcPts val="0"/>
              </a:spcAft>
              <a:buSzPts val="1600"/>
              <a:buChar char="●"/>
            </a:pPr>
            <a:r>
              <a:rPr lang="en" sz="1600"/>
              <a:t>The first initial public offering (IPO) on Nasdaq Global Select Market under the symbol “ETSY” on April 16, 2015.</a:t>
            </a:r>
            <a:endParaRPr sz="1600"/>
          </a:p>
          <a:p>
            <a:pPr marL="457200" lvl="0" indent="-330200" algn="l" rtl="0">
              <a:spcBef>
                <a:spcPts val="0"/>
              </a:spcBef>
              <a:spcAft>
                <a:spcPts val="0"/>
              </a:spcAft>
              <a:buSzPts val="1600"/>
              <a:buChar char="●"/>
            </a:pPr>
            <a:r>
              <a:rPr lang="en" sz="1600"/>
              <a:t>Etsy’s gross merchandise sales volume (GMV) was $4.7billion until December 2019.</a:t>
            </a:r>
            <a:endParaRPr sz="160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2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Etsy History</a:t>
            </a:r>
            <a:endParaRPr/>
          </a:p>
        </p:txBody>
      </p:sp>
      <p:sp>
        <p:nvSpPr>
          <p:cNvPr id="1836" name="Google Shape;1836;p2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2005</a:t>
            </a:r>
            <a:endParaRPr/>
          </a:p>
          <a:p>
            <a:pPr marL="457200" lvl="0" indent="-342900" algn="l" rtl="0">
              <a:spcBef>
                <a:spcPts val="1600"/>
              </a:spcBef>
              <a:spcAft>
                <a:spcPts val="0"/>
              </a:spcAft>
              <a:buSzPts val="1800"/>
              <a:buChar char="●"/>
            </a:pPr>
            <a:r>
              <a:rPr lang="en"/>
              <a:t>Etsy was founded in 2005 by Robert Kalin, Chris Maguire, and Haim Schoppik. They named the company “Etsy” because they wanted to start from scratch (without anything that already exists).</a:t>
            </a:r>
            <a:endParaRPr/>
          </a:p>
          <a:p>
            <a:pPr marL="0" lvl="0" indent="0" algn="l" rtl="0">
              <a:spcBef>
                <a:spcPts val="1600"/>
              </a:spcBef>
              <a:spcAft>
                <a:spcPts val="0"/>
              </a:spcAft>
              <a:buNone/>
            </a:pPr>
            <a:r>
              <a:rPr lang="en"/>
              <a:t>2007</a:t>
            </a:r>
            <a:endParaRPr/>
          </a:p>
          <a:p>
            <a:pPr marL="457200" lvl="0" indent="-342900" algn="l" rtl="0">
              <a:spcBef>
                <a:spcPts val="1600"/>
              </a:spcBef>
              <a:spcAft>
                <a:spcPts val="0"/>
              </a:spcAft>
              <a:buSzPts val="1800"/>
              <a:buChar char="●"/>
            </a:pPr>
            <a:r>
              <a:rPr lang="en"/>
              <a:t>In November, buyers spent $4.3 million purchasing 300,000 items for sale on Etsy, an increase of 43 percent from October 2007.</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2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Etsy History</a:t>
            </a:r>
            <a:endParaRPr/>
          </a:p>
        </p:txBody>
      </p:sp>
      <p:sp>
        <p:nvSpPr>
          <p:cNvPr id="1842" name="Google Shape;1842;p2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2008</a:t>
            </a:r>
            <a:endParaRPr/>
          </a:p>
          <a:p>
            <a:pPr marL="457200" lvl="0" indent="-342900" algn="l" rtl="0">
              <a:spcBef>
                <a:spcPts val="1600"/>
              </a:spcBef>
              <a:spcAft>
                <a:spcPts val="0"/>
              </a:spcAft>
              <a:buSzPts val="1800"/>
              <a:buChar char="●"/>
            </a:pPr>
            <a:r>
              <a:rPr lang="en"/>
              <a:t>A strike in eBay made Etsy more competitive in e-commerce market. In July, Rob Kalin ceded the position of CEO to Maria Thomas, and some longtime employees left Etsy.</a:t>
            </a:r>
            <a:endParaRPr/>
          </a:p>
          <a:p>
            <a:pPr marL="0" lvl="0" indent="0" algn="l" rtl="0">
              <a:spcBef>
                <a:spcPts val="1600"/>
              </a:spcBef>
              <a:spcAft>
                <a:spcPts val="0"/>
              </a:spcAft>
              <a:buNone/>
            </a:pPr>
            <a:r>
              <a:rPr lang="en"/>
              <a:t>2009</a:t>
            </a:r>
            <a:endParaRPr/>
          </a:p>
          <a:p>
            <a:pPr marL="457200" lvl="0" indent="-342900" algn="l" rtl="0">
              <a:spcBef>
                <a:spcPts val="1600"/>
              </a:spcBef>
              <a:spcAft>
                <a:spcPts val="0"/>
              </a:spcAft>
              <a:buSzPts val="1800"/>
              <a:buChar char="●"/>
            </a:pPr>
            <a:r>
              <a:rPr lang="en"/>
              <a:t>Users organized an “etsyday” promotion on Twitter that brought extra attention to the site.</a:t>
            </a:r>
            <a:endParaRPr/>
          </a:p>
          <a:p>
            <a:pPr marL="457200" lvl="0" indent="-342900" algn="l" rtl="0">
              <a:spcBef>
                <a:spcPts val="0"/>
              </a:spcBef>
              <a:spcAft>
                <a:spcPts val="0"/>
              </a:spcAft>
              <a:buSzPts val="1800"/>
              <a:buChar char="●"/>
            </a:pPr>
            <a:r>
              <a:rPr lang="en"/>
              <a:t>As of May 2009, it had approximately 60 employees and sales of $10 to 13 million per month.</a:t>
            </a:r>
            <a:endParaRPr/>
          </a:p>
          <a:p>
            <a:pPr marL="457200" lvl="0" indent="-342900" algn="l" rtl="0">
              <a:spcBef>
                <a:spcPts val="0"/>
              </a:spcBef>
              <a:spcAft>
                <a:spcPts val="0"/>
              </a:spcAft>
              <a:buSzPts val="1800"/>
              <a:buChar char="●"/>
            </a:pPr>
            <a:r>
              <a:rPr lang="en"/>
              <a:t>Etsy acquired Adtuitive Inc., a contextually-driven retail product ad platform.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63"/>
          <p:cNvPicPr preferRelativeResize="0"/>
          <p:nvPr/>
        </p:nvPicPr>
        <p:blipFill>
          <a:blip r:embed="rId3">
            <a:alphaModFix/>
          </a:blip>
          <a:stretch>
            <a:fillRect/>
          </a:stretch>
        </p:blipFill>
        <p:spPr>
          <a:xfrm>
            <a:off x="1613936" y="0"/>
            <a:ext cx="5916129" cy="5143501"/>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2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Etsy History</a:t>
            </a:r>
            <a:endParaRPr/>
          </a:p>
          <a:p>
            <a:pPr marL="0" lvl="0" indent="0" algn="l" rtl="0">
              <a:spcBef>
                <a:spcPts val="0"/>
              </a:spcBef>
              <a:spcAft>
                <a:spcPts val="0"/>
              </a:spcAft>
              <a:buNone/>
            </a:pPr>
            <a:endParaRPr/>
          </a:p>
        </p:txBody>
      </p:sp>
      <p:sp>
        <p:nvSpPr>
          <p:cNvPr id="1848" name="Google Shape;1848;p2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2011</a:t>
            </a:r>
            <a:endParaRPr/>
          </a:p>
          <a:p>
            <a:pPr marL="457200" lvl="0" indent="-342900" algn="l" rtl="0">
              <a:spcBef>
                <a:spcPts val="1600"/>
              </a:spcBef>
              <a:spcAft>
                <a:spcPts val="0"/>
              </a:spcAft>
              <a:buSzPts val="1800"/>
              <a:buChar char="●"/>
            </a:pPr>
            <a:r>
              <a:rPr lang="en"/>
              <a:t>Etsy "introduced a Facebook-style social networking system called People Search...to help buyers and sellers connect with each other and become friends.</a:t>
            </a:r>
            <a:endParaRPr/>
          </a:p>
          <a:p>
            <a:pPr marL="0" lvl="0" indent="0" algn="l" rtl="0">
              <a:spcBef>
                <a:spcPts val="1600"/>
              </a:spcBef>
              <a:spcAft>
                <a:spcPts val="0"/>
              </a:spcAft>
              <a:buNone/>
            </a:pPr>
            <a:r>
              <a:rPr lang="en"/>
              <a:t>2012</a:t>
            </a:r>
            <a:endParaRPr/>
          </a:p>
          <a:p>
            <a:pPr marL="457200" lvl="0" indent="-342900" algn="l" rtl="0">
              <a:spcBef>
                <a:spcPts val="1600"/>
              </a:spcBef>
              <a:spcAft>
                <a:spcPts val="0"/>
              </a:spcAft>
              <a:buSzPts val="1800"/>
              <a:buChar char="●"/>
            </a:pPr>
            <a:r>
              <a:rPr lang="en"/>
              <a:t>In May 2012, Etsy raised $40 million in Series F funding, and announced the company had certificated as a B Corporation that has balanced purpose and profit. Etsy used the fund raised to expand in international markets.</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2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Etsy History</a:t>
            </a:r>
            <a:endParaRPr/>
          </a:p>
        </p:txBody>
      </p:sp>
      <p:sp>
        <p:nvSpPr>
          <p:cNvPr id="1854" name="Google Shape;1854;p2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2013</a:t>
            </a:r>
            <a:endParaRPr/>
          </a:p>
          <a:p>
            <a:pPr marL="457200" lvl="0" indent="-342900" algn="l" rtl="0">
              <a:spcBef>
                <a:spcPts val="1600"/>
              </a:spcBef>
              <a:spcAft>
                <a:spcPts val="0"/>
              </a:spcAft>
              <a:buSzPts val="1800"/>
              <a:buChar char="●"/>
            </a:pPr>
            <a:r>
              <a:rPr lang="en"/>
              <a:t>Etsy acquired Lascaux Co. which develops social networking applications for mobile devices.</a:t>
            </a:r>
            <a:endParaRPr/>
          </a:p>
          <a:p>
            <a:pPr marL="457200" lvl="0" indent="-342900" algn="l" rtl="0">
              <a:spcBef>
                <a:spcPts val="0"/>
              </a:spcBef>
              <a:spcAft>
                <a:spcPts val="0"/>
              </a:spcAft>
              <a:buSzPts val="1800"/>
              <a:buChar char="●"/>
            </a:pPr>
            <a:r>
              <a:rPr lang="en"/>
              <a:t>Etsy permitted factory-made goods and dropped shipping. Etsy claimed the meaning of the word "handmade" should be redefined to encompass factory made.</a:t>
            </a:r>
            <a:endParaRPr/>
          </a:p>
          <a:p>
            <a:pPr marL="457200" lvl="0" indent="-342900" algn="l" rtl="0">
              <a:spcBef>
                <a:spcPts val="0"/>
              </a:spcBef>
              <a:spcAft>
                <a:spcPts val="0"/>
              </a:spcAft>
              <a:buSzPts val="1800"/>
              <a:buChar char="●"/>
            </a:pPr>
            <a:r>
              <a:rPr lang="en"/>
              <a:t>Overall, the company’s sales grew from $895M to $1.34B in 2013.</a:t>
            </a:r>
            <a:endParaRPr/>
          </a:p>
          <a:p>
            <a:pPr marL="0" lvl="0" indent="0" algn="l" rtl="0">
              <a:spcBef>
                <a:spcPts val="1600"/>
              </a:spcBef>
              <a:spcAft>
                <a:spcPts val="0"/>
              </a:spcAft>
              <a:buNone/>
            </a:pPr>
            <a:r>
              <a:rPr lang="en"/>
              <a:t>2014</a:t>
            </a:r>
            <a:endParaRPr/>
          </a:p>
          <a:p>
            <a:pPr marL="457200" lvl="0" indent="-342900" algn="l" rtl="0">
              <a:spcBef>
                <a:spcPts val="1600"/>
              </a:spcBef>
              <a:spcAft>
                <a:spcPts val="0"/>
              </a:spcAft>
              <a:buSzPts val="1800"/>
              <a:buChar char="●"/>
            </a:pPr>
            <a:r>
              <a:rPr lang="en"/>
              <a:t>Etsy made two acquisitions - A Little Market (a French online marketplace) and Grand St. (a creative technology marketplace).</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2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Etsy History</a:t>
            </a:r>
            <a:endParaRPr/>
          </a:p>
        </p:txBody>
      </p:sp>
      <p:sp>
        <p:nvSpPr>
          <p:cNvPr id="1860" name="Google Shape;1860;p2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2015</a:t>
            </a:r>
            <a:endParaRPr/>
          </a:p>
          <a:p>
            <a:pPr marL="457200" lvl="0" indent="-342900" algn="l" rtl="0">
              <a:spcBef>
                <a:spcPts val="1600"/>
              </a:spcBef>
              <a:spcAft>
                <a:spcPts val="0"/>
              </a:spcAft>
              <a:buSzPts val="1800"/>
              <a:buChar char="●"/>
            </a:pPr>
            <a:r>
              <a:rPr lang="en"/>
              <a:t>Etsy went public on April 16, 2015 and sold $13.3 million shares.The company's valuation was $1.8 billion and raised $237 million in IPO proceeds.</a:t>
            </a:r>
            <a:endParaRPr/>
          </a:p>
          <a:p>
            <a:pPr marL="457200" lvl="0" indent="-342900" algn="l" rtl="0">
              <a:spcBef>
                <a:spcPts val="0"/>
              </a:spcBef>
              <a:spcAft>
                <a:spcPts val="0"/>
              </a:spcAft>
              <a:buSzPts val="1800"/>
              <a:buChar char="●"/>
            </a:pPr>
            <a:r>
              <a:rPr lang="en"/>
              <a:t>Etsy launched Etsy Manufacturing, which was a marketplace that helped sellers find and connect directly with manufacturers to form partnerships.</a:t>
            </a:r>
            <a:endParaRPr/>
          </a:p>
          <a:p>
            <a:pPr marL="0" lvl="0" indent="0" algn="l" rtl="0">
              <a:spcBef>
                <a:spcPts val="1600"/>
              </a:spcBef>
              <a:spcAft>
                <a:spcPts val="0"/>
              </a:spcAft>
              <a:buNone/>
            </a:pPr>
            <a:r>
              <a:rPr lang="en"/>
              <a:t>2016</a:t>
            </a:r>
            <a:endParaRPr/>
          </a:p>
          <a:p>
            <a:pPr marL="457200" lvl="0" indent="-342900" algn="l" rtl="0">
              <a:spcBef>
                <a:spcPts val="1600"/>
              </a:spcBef>
              <a:spcAft>
                <a:spcPts val="0"/>
              </a:spcAft>
              <a:buSzPts val="1800"/>
              <a:buChar char="●"/>
            </a:pPr>
            <a:r>
              <a:rPr lang="en"/>
              <a:t>Etsy acquired AI startup company Blackbird Technologies that provide technology solutions.</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5" name="Google Shape;1865;p2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Etsy History</a:t>
            </a:r>
            <a:endParaRPr/>
          </a:p>
        </p:txBody>
      </p:sp>
      <p:sp>
        <p:nvSpPr>
          <p:cNvPr id="1866" name="Google Shape;1866;p2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2017</a:t>
            </a:r>
            <a:endParaRPr/>
          </a:p>
          <a:p>
            <a:pPr marL="457200" lvl="0" indent="-342900" algn="l" rtl="0">
              <a:spcBef>
                <a:spcPts val="1600"/>
              </a:spcBef>
              <a:spcAft>
                <a:spcPts val="0"/>
              </a:spcAft>
              <a:buSzPts val="1800"/>
              <a:buChar char="●"/>
            </a:pPr>
            <a:r>
              <a:rPr lang="en"/>
              <a:t>After experiencing a first-quarter loss in May 2017, Etsy replaced its chief executive and cut 8% of its workforce.</a:t>
            </a:r>
            <a:endParaRPr/>
          </a:p>
          <a:p>
            <a:pPr marL="0" lvl="0" indent="0" algn="l" rtl="0">
              <a:spcBef>
                <a:spcPts val="1600"/>
              </a:spcBef>
              <a:spcAft>
                <a:spcPts val="0"/>
              </a:spcAft>
              <a:buNone/>
            </a:pPr>
            <a:r>
              <a:rPr lang="en"/>
              <a:t>2019</a:t>
            </a:r>
            <a:endParaRPr/>
          </a:p>
          <a:p>
            <a:pPr marL="457200" lvl="0" indent="-342900" algn="l" rtl="0">
              <a:spcBef>
                <a:spcPts val="1600"/>
              </a:spcBef>
              <a:spcAft>
                <a:spcPts val="0"/>
              </a:spcAft>
              <a:buSzPts val="1800"/>
              <a:buChar char="●"/>
            </a:pPr>
            <a:r>
              <a:rPr lang="en"/>
              <a:t>In July, Etsy acquired music based marketplace Reverb for $275 million.</a:t>
            </a:r>
            <a:endParaRPr/>
          </a:p>
          <a:p>
            <a:pPr marL="0" lvl="0" indent="0" algn="l" rtl="0">
              <a:spcBef>
                <a:spcPts val="1600"/>
              </a:spcBef>
              <a:spcAft>
                <a:spcPts val="0"/>
              </a:spcAft>
              <a:buNone/>
            </a:pPr>
            <a:r>
              <a:rPr lang="en"/>
              <a:t>2020</a:t>
            </a:r>
            <a:endParaRPr/>
          </a:p>
          <a:p>
            <a:pPr marL="457200" lvl="0" indent="-342900" algn="l" rtl="0">
              <a:spcBef>
                <a:spcPts val="1600"/>
              </a:spcBef>
              <a:spcAft>
                <a:spcPts val="0"/>
              </a:spcAft>
              <a:buSzPts val="1800"/>
              <a:buChar char="●"/>
            </a:pPr>
            <a:r>
              <a:rPr lang="en"/>
              <a:t>In April, Etsy issues a call to all sellers on the site to start making face masks to combat COVID-19.</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2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Acquisition</a:t>
            </a:r>
            <a:endParaRPr/>
          </a:p>
        </p:txBody>
      </p:sp>
      <p:sp>
        <p:nvSpPr>
          <p:cNvPr id="1872" name="Google Shape;1872;p2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Adtuitive</a:t>
            </a:r>
            <a:endParaRPr/>
          </a:p>
          <a:p>
            <a:pPr marL="457200" lvl="0" indent="-342900" algn="l" rtl="0">
              <a:spcBef>
                <a:spcPts val="0"/>
              </a:spcBef>
              <a:spcAft>
                <a:spcPts val="0"/>
              </a:spcAft>
              <a:buSzPts val="1800"/>
              <a:buChar char="●"/>
            </a:pPr>
            <a:r>
              <a:rPr lang="en"/>
              <a:t>Lascaux Co</a:t>
            </a:r>
            <a:endParaRPr/>
          </a:p>
          <a:p>
            <a:pPr marL="457200" lvl="0" indent="-342900" algn="l" rtl="0">
              <a:spcBef>
                <a:spcPts val="0"/>
              </a:spcBef>
              <a:spcAft>
                <a:spcPts val="0"/>
              </a:spcAft>
              <a:buSzPts val="1800"/>
              <a:buChar char="●"/>
            </a:pPr>
            <a:r>
              <a:rPr lang="en"/>
              <a:t>A Little Markt</a:t>
            </a:r>
            <a:endParaRPr/>
          </a:p>
          <a:p>
            <a:pPr marL="457200" lvl="0" indent="-342900" algn="l" rtl="0">
              <a:spcBef>
                <a:spcPts val="0"/>
              </a:spcBef>
              <a:spcAft>
                <a:spcPts val="0"/>
              </a:spcAft>
              <a:buSzPts val="1800"/>
              <a:buChar char="●"/>
            </a:pPr>
            <a:r>
              <a:rPr lang="en"/>
              <a:t>Grand St</a:t>
            </a:r>
            <a:endParaRPr/>
          </a:p>
          <a:p>
            <a:pPr marL="457200" lvl="0" indent="-342900" algn="l" rtl="0">
              <a:spcBef>
                <a:spcPts val="0"/>
              </a:spcBef>
              <a:spcAft>
                <a:spcPts val="0"/>
              </a:spcAft>
              <a:buSzPts val="1800"/>
              <a:buChar char="●"/>
            </a:pPr>
            <a:r>
              <a:rPr lang="en"/>
              <a:t>Blackbird Technologies</a:t>
            </a:r>
            <a:endParaRPr/>
          </a:p>
          <a:p>
            <a:pPr marL="457200" lvl="0" indent="-342900" algn="l" rtl="0">
              <a:spcBef>
                <a:spcPts val="0"/>
              </a:spcBef>
              <a:spcAft>
                <a:spcPts val="0"/>
              </a:spcAft>
              <a:buSzPts val="1800"/>
              <a:buChar char="●"/>
            </a:pPr>
            <a:r>
              <a:rPr lang="en"/>
              <a:t>Reverb</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Google Shape;1877;p2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Adtuitive (2009)</a:t>
            </a:r>
            <a:endParaRPr/>
          </a:p>
        </p:txBody>
      </p:sp>
      <p:sp>
        <p:nvSpPr>
          <p:cNvPr id="1878" name="Google Shape;1878;p2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Etsy has acquired New York-based advertising startup Adtuitive in 2009 for a disclosed amount.</a:t>
            </a:r>
            <a:endParaRPr/>
          </a:p>
          <a:p>
            <a:pPr marL="457200" lvl="0" indent="-342900" algn="l" rtl="0">
              <a:spcBef>
                <a:spcPts val="0"/>
              </a:spcBef>
              <a:spcAft>
                <a:spcPts val="0"/>
              </a:spcAft>
              <a:buSzPts val="1800"/>
              <a:buChar char="●"/>
            </a:pPr>
            <a:r>
              <a:rPr lang="en"/>
              <a:t>The crafted coders from Adtuitive worked on Etsy’s key initiatives. They improved Etsy’s search algorithms and expanded Etsy’s Showcase advertising system.</a:t>
            </a:r>
            <a:endParaRPr/>
          </a:p>
          <a:p>
            <a:pPr marL="457200" lvl="0" indent="-342900" algn="l" rtl="0">
              <a:spcBef>
                <a:spcPts val="0"/>
              </a:spcBef>
              <a:spcAft>
                <a:spcPts val="0"/>
              </a:spcAft>
              <a:buSzPts val="1800"/>
              <a:buChar char="●"/>
            </a:pPr>
            <a:r>
              <a:rPr lang="en"/>
              <a:t>Etsy's 2009 gross merchandise sales reached $130 million at the end of October -- up from $88 million over all of 2008 (and up from $26 million in 2007).</a:t>
            </a:r>
            <a:endParaRPr/>
          </a:p>
        </p:txBody>
      </p:sp>
      <p:pic>
        <p:nvPicPr>
          <p:cNvPr id="1879" name="Google Shape;1879;p266"/>
          <p:cNvPicPr preferRelativeResize="0"/>
          <p:nvPr/>
        </p:nvPicPr>
        <p:blipFill>
          <a:blip r:embed="rId3">
            <a:alphaModFix/>
          </a:blip>
          <a:stretch>
            <a:fillRect/>
          </a:stretch>
        </p:blipFill>
        <p:spPr>
          <a:xfrm>
            <a:off x="5635625" y="3061500"/>
            <a:ext cx="2438400" cy="2438400"/>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p2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Lascaux Co (2013)</a:t>
            </a:r>
            <a:endParaRPr/>
          </a:p>
        </p:txBody>
      </p:sp>
      <p:sp>
        <p:nvSpPr>
          <p:cNvPr id="1885" name="Google Shape;1885;p2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Etsy acquired Lascaux Co, which was the team behind Mixel, an iOS app for creating photo collages, for an undisclosed amount.</a:t>
            </a:r>
            <a:endParaRPr/>
          </a:p>
          <a:p>
            <a:pPr marL="457200" lvl="0" indent="-342900" algn="l" rtl="0">
              <a:spcBef>
                <a:spcPts val="0"/>
              </a:spcBef>
              <a:spcAft>
                <a:spcPts val="0"/>
              </a:spcAft>
              <a:buSzPts val="1800"/>
              <a:buChar char="●"/>
            </a:pPr>
            <a:r>
              <a:rPr lang="en"/>
              <a:t>Mixel team turned their focus to Etsy’s mobile future rather than continue to work on Mixel.</a:t>
            </a:r>
            <a:endParaRPr/>
          </a:p>
          <a:p>
            <a:pPr marL="457200" lvl="0" indent="-342900" algn="l" rtl="0">
              <a:spcBef>
                <a:spcPts val="0"/>
              </a:spcBef>
              <a:spcAft>
                <a:spcPts val="0"/>
              </a:spcAft>
              <a:buSzPts val="1800"/>
              <a:buChar char="●"/>
            </a:pPr>
            <a:r>
              <a:rPr lang="en"/>
              <a:t>Compared to 2012, Etsy’s mobile visits grew by 244 percent.</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2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Little Market (2014)</a:t>
            </a:r>
            <a:endParaRPr/>
          </a:p>
        </p:txBody>
      </p:sp>
      <p:sp>
        <p:nvSpPr>
          <p:cNvPr id="1891" name="Google Shape;1891;p2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Etsy acquired A Little Market, a Paris-based online marketplace for handmade items, for an undisclosed amount.</a:t>
            </a:r>
            <a:endParaRPr/>
          </a:p>
          <a:p>
            <a:pPr marL="457200" lvl="0" indent="-342900" algn="l" rtl="0">
              <a:spcBef>
                <a:spcPts val="0"/>
              </a:spcBef>
              <a:spcAft>
                <a:spcPts val="0"/>
              </a:spcAft>
              <a:buSzPts val="1800"/>
              <a:buChar char="●"/>
            </a:pPr>
            <a:r>
              <a:rPr lang="en"/>
              <a:t>Etsy has focused on international growth, capitalizing on the strongest economies in the world has been a top priority.</a:t>
            </a:r>
            <a:endParaRPr/>
          </a:p>
          <a:p>
            <a:pPr marL="457200" lvl="0" indent="-342900" algn="l" rtl="0">
              <a:spcBef>
                <a:spcPts val="0"/>
              </a:spcBef>
              <a:spcAft>
                <a:spcPts val="0"/>
              </a:spcAft>
              <a:buSzPts val="1800"/>
              <a:buChar char="●"/>
            </a:pPr>
            <a:r>
              <a:rPr lang="en"/>
              <a:t>It added that its business in France is more than 90% import/export and that Little Market, where most goods are sold domestically, will complement its existing business.</a:t>
            </a:r>
            <a:endParaRPr/>
          </a:p>
          <a:p>
            <a:pPr marL="457200" lvl="0" indent="-342900" algn="l" rtl="0">
              <a:spcBef>
                <a:spcPts val="0"/>
              </a:spcBef>
              <a:spcAft>
                <a:spcPts val="0"/>
              </a:spcAft>
              <a:buSzPts val="1800"/>
              <a:buChar char="●"/>
            </a:pPr>
            <a:r>
              <a:rPr lang="en"/>
              <a:t>The acquisition helped Etsy further expand its market to Europe.</a:t>
            </a:r>
            <a:endParaRPr/>
          </a:p>
        </p:txBody>
      </p:sp>
      <p:pic>
        <p:nvPicPr>
          <p:cNvPr id="1892" name="Google Shape;1892;p268"/>
          <p:cNvPicPr preferRelativeResize="0"/>
          <p:nvPr/>
        </p:nvPicPr>
        <p:blipFill>
          <a:blip r:embed="rId3">
            <a:alphaModFix/>
          </a:blip>
          <a:stretch>
            <a:fillRect/>
          </a:stretch>
        </p:blipFill>
        <p:spPr>
          <a:xfrm>
            <a:off x="7193100" y="3737075"/>
            <a:ext cx="1805300" cy="1330225"/>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2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Grand St (2014)</a:t>
            </a:r>
            <a:endParaRPr/>
          </a:p>
        </p:txBody>
      </p:sp>
      <p:sp>
        <p:nvSpPr>
          <p:cNvPr id="1898" name="Google Shape;1898;p2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Etsy acquired Grand St, a creative technology marketplace offering a showcase for creative and small-batch technology, for an undisclosed amount.</a:t>
            </a:r>
            <a:endParaRPr/>
          </a:p>
          <a:p>
            <a:pPr marL="457200" lvl="0" indent="-342900" algn="l" rtl="0">
              <a:spcBef>
                <a:spcPts val="0"/>
              </a:spcBef>
              <a:spcAft>
                <a:spcPts val="0"/>
              </a:spcAft>
              <a:buSzPts val="1800"/>
              <a:buChar char="●"/>
            </a:pPr>
            <a:r>
              <a:rPr lang="en"/>
              <a:t>Etsy’s acquisition had helped its buyers be more interested in unique and innovative goods, and also made it easier for independent makers and designers to bring ideas to market and find a global audience.</a:t>
            </a:r>
            <a:endParaRPr/>
          </a:p>
        </p:txBody>
      </p:sp>
      <p:pic>
        <p:nvPicPr>
          <p:cNvPr id="1899" name="Google Shape;1899;p269"/>
          <p:cNvPicPr preferRelativeResize="0"/>
          <p:nvPr/>
        </p:nvPicPr>
        <p:blipFill>
          <a:blip r:embed="rId3">
            <a:alphaModFix/>
          </a:blip>
          <a:stretch>
            <a:fillRect/>
          </a:stretch>
        </p:blipFill>
        <p:spPr>
          <a:xfrm>
            <a:off x="6529625" y="3125300"/>
            <a:ext cx="2515574" cy="1886675"/>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2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Blackbird Technologies (2016)</a:t>
            </a:r>
            <a:endParaRPr/>
          </a:p>
        </p:txBody>
      </p:sp>
      <p:sp>
        <p:nvSpPr>
          <p:cNvPr id="1905" name="Google Shape;1905;p2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Etsy acquired Blackbird Technologies which provided machine learning and artificial intelligence, for $32.5 million.</a:t>
            </a:r>
            <a:endParaRPr/>
          </a:p>
          <a:p>
            <a:pPr marL="457200" lvl="0" indent="-342900" algn="l" rtl="0">
              <a:spcBef>
                <a:spcPts val="0"/>
              </a:spcBef>
              <a:spcAft>
                <a:spcPts val="0"/>
              </a:spcAft>
              <a:buSzPts val="1800"/>
              <a:buChar char="●"/>
            </a:pPr>
            <a:r>
              <a:rPr lang="en"/>
              <a:t>The acquisition essentially helped Etsy improve its search and discovery to point shoppers to items better matched to their tastes, and kept them from abandoning their shopping carts, a common pain point for any e-commerce enterprise.</a:t>
            </a:r>
            <a:endParaRPr/>
          </a:p>
          <a:p>
            <a:pPr marL="457200" lvl="0" indent="-342900" algn="l" rtl="0">
              <a:spcBef>
                <a:spcPts val="0"/>
              </a:spcBef>
              <a:spcAft>
                <a:spcPts val="0"/>
              </a:spcAft>
              <a:buSzPts val="1800"/>
              <a:buChar char="●"/>
            </a:pPr>
            <a:r>
              <a:rPr lang="en"/>
              <a:t>In the long term, Etsy looked to use some of Blackbird’s tech in other areas beyond search that would that strengthen our markets and seller services platform.</a:t>
            </a:r>
            <a:endParaRPr/>
          </a:p>
        </p:txBody>
      </p:sp>
      <p:pic>
        <p:nvPicPr>
          <p:cNvPr id="1906" name="Google Shape;1906;p270"/>
          <p:cNvPicPr preferRelativeResize="0"/>
          <p:nvPr/>
        </p:nvPicPr>
        <p:blipFill>
          <a:blip r:embed="rId3">
            <a:alphaModFix/>
          </a:blip>
          <a:stretch>
            <a:fillRect/>
          </a:stretch>
        </p:blipFill>
        <p:spPr>
          <a:xfrm>
            <a:off x="4497138" y="3722138"/>
            <a:ext cx="4029075" cy="2009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4587"/>
                </a:solidFill>
              </a:rPr>
              <a:t>Strengthen</a:t>
            </a:r>
            <a:endParaRPr>
              <a:solidFill>
                <a:srgbClr val="1C4587"/>
              </a:solidFill>
            </a:endParaRPr>
          </a:p>
        </p:txBody>
      </p:sp>
      <p:sp>
        <p:nvSpPr>
          <p:cNvPr id="441" name="Google Shape;441;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B5394"/>
              </a:buClr>
              <a:buSzPts val="1800"/>
              <a:buChar char="●"/>
            </a:pPr>
            <a:r>
              <a:rPr lang="en">
                <a:solidFill>
                  <a:srgbClr val="0B5394"/>
                </a:solidFill>
              </a:rPr>
              <a:t>Ease and Accessibility </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Lower Prices </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Global Access</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Easy Start-up</a:t>
            </a:r>
            <a:endParaRPr>
              <a:solidFill>
                <a:srgbClr val="0B5394"/>
              </a:solidFill>
            </a:endParaRPr>
          </a:p>
          <a:p>
            <a:pPr marL="457200" lvl="0" indent="0" algn="l" rtl="0">
              <a:spcBef>
                <a:spcPts val="1600"/>
              </a:spcBef>
              <a:spcAft>
                <a:spcPts val="0"/>
              </a:spcAft>
              <a:buNone/>
            </a:pPr>
            <a:endParaRPr sz="2300"/>
          </a:p>
          <a:p>
            <a:pPr marL="0" lvl="0" indent="0" algn="l" rtl="0">
              <a:spcBef>
                <a:spcPts val="1600"/>
              </a:spcBef>
              <a:spcAft>
                <a:spcPts val="0"/>
              </a:spcAft>
              <a:buNone/>
            </a:pPr>
            <a:endParaRPr sz="2300"/>
          </a:p>
          <a:p>
            <a:pPr marL="457200" lvl="0" indent="0" algn="l" rtl="0">
              <a:spcBef>
                <a:spcPts val="1600"/>
              </a:spcBef>
              <a:spcAft>
                <a:spcPts val="1600"/>
              </a:spcAft>
              <a:buNone/>
            </a:pPr>
            <a:endParaRPr sz="230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p2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Reverb (2019)</a:t>
            </a:r>
            <a:endParaRPr/>
          </a:p>
        </p:txBody>
      </p:sp>
      <p:sp>
        <p:nvSpPr>
          <p:cNvPr id="1912" name="Google Shape;1912;p2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Etsy acquired Reverb, a Chicago-based online music gear marketplace, for $275 million.</a:t>
            </a:r>
            <a:endParaRPr/>
          </a:p>
          <a:p>
            <a:pPr marL="457200" lvl="0" indent="-342900" algn="l" rtl="0">
              <a:spcBef>
                <a:spcPts val="0"/>
              </a:spcBef>
              <a:spcAft>
                <a:spcPts val="0"/>
              </a:spcAft>
              <a:buSzPts val="1800"/>
              <a:buChar char="●"/>
            </a:pPr>
            <a:r>
              <a:rPr lang="en"/>
              <a:t>The two companies would share knowledge and best practices, and Etsy planned to leverage its marketplace expertise to help Reverb further scale and grow.</a:t>
            </a:r>
            <a:endParaRPr/>
          </a:p>
          <a:p>
            <a:pPr marL="457200" lvl="0" indent="-342900" algn="l" rtl="0">
              <a:spcBef>
                <a:spcPts val="0"/>
              </a:spcBef>
              <a:spcAft>
                <a:spcPts val="0"/>
              </a:spcAft>
              <a:buSzPts val="1800"/>
              <a:buChar char="●"/>
            </a:pPr>
            <a:r>
              <a:rPr lang="en"/>
              <a:t>There is a trend that Etsy would expand its business to sell music instruments.</a:t>
            </a:r>
            <a:endParaRPr/>
          </a:p>
        </p:txBody>
      </p:sp>
      <p:pic>
        <p:nvPicPr>
          <p:cNvPr id="1913" name="Google Shape;1913;p271"/>
          <p:cNvPicPr preferRelativeResize="0"/>
          <p:nvPr/>
        </p:nvPicPr>
        <p:blipFill>
          <a:blip r:embed="rId3">
            <a:alphaModFix/>
          </a:blip>
          <a:stretch>
            <a:fillRect/>
          </a:stretch>
        </p:blipFill>
        <p:spPr>
          <a:xfrm>
            <a:off x="4042750" y="3972376"/>
            <a:ext cx="4106499" cy="1031651"/>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2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Core Geographies</a:t>
            </a:r>
            <a:endParaRPr/>
          </a:p>
        </p:txBody>
      </p:sp>
      <p:sp>
        <p:nvSpPr>
          <p:cNvPr id="1919" name="Google Shape;1919;p272"/>
          <p:cNvSpPr txBox="1">
            <a:spLocks noGrp="1"/>
          </p:cNvSpPr>
          <p:nvPr>
            <p:ph type="body" idx="1"/>
          </p:nvPr>
        </p:nvSpPr>
        <p:spPr>
          <a:xfrm>
            <a:off x="386925" y="4616925"/>
            <a:ext cx="8520600" cy="91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Strong Q1 revenue: COVID-19 tailwinds.</a:t>
            </a:r>
            <a:endParaRPr/>
          </a:p>
        </p:txBody>
      </p:sp>
      <p:pic>
        <p:nvPicPr>
          <p:cNvPr id="1920" name="Google Shape;1920;p272"/>
          <p:cNvPicPr preferRelativeResize="0"/>
          <p:nvPr/>
        </p:nvPicPr>
        <p:blipFill>
          <a:blip r:embed="rId3">
            <a:alphaModFix/>
          </a:blip>
          <a:stretch>
            <a:fillRect/>
          </a:stretch>
        </p:blipFill>
        <p:spPr>
          <a:xfrm>
            <a:off x="311700" y="1307950"/>
            <a:ext cx="8302949" cy="3260925"/>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sp>
        <p:nvSpPr>
          <p:cNvPr id="1925" name="Google Shape;1925;p2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Core Geographies</a:t>
            </a:r>
            <a:endParaRPr/>
          </a:p>
        </p:txBody>
      </p:sp>
      <p:sp>
        <p:nvSpPr>
          <p:cNvPr id="1926" name="Google Shape;1926;p273"/>
          <p:cNvSpPr txBox="1">
            <a:spLocks noGrp="1"/>
          </p:cNvSpPr>
          <p:nvPr>
            <p:ph type="body" idx="1"/>
          </p:nvPr>
        </p:nvSpPr>
        <p:spPr>
          <a:xfrm>
            <a:off x="386925" y="4616925"/>
            <a:ext cx="8520600" cy="91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Strong Q1 revenue: COVID-19 tailwinds.</a:t>
            </a:r>
            <a:endParaRPr/>
          </a:p>
        </p:txBody>
      </p:sp>
      <p:pic>
        <p:nvPicPr>
          <p:cNvPr id="1927" name="Google Shape;1927;p273"/>
          <p:cNvPicPr preferRelativeResize="0"/>
          <p:nvPr/>
        </p:nvPicPr>
        <p:blipFill>
          <a:blip r:embed="rId3">
            <a:alphaModFix/>
          </a:blip>
          <a:stretch>
            <a:fillRect/>
          </a:stretch>
        </p:blipFill>
        <p:spPr>
          <a:xfrm>
            <a:off x="311700" y="1307950"/>
            <a:ext cx="8302949" cy="3260925"/>
          </a:xfrm>
          <a:prstGeom prst="rect">
            <a:avLst/>
          </a:prstGeom>
          <a:noFill/>
          <a:ln>
            <a:noFill/>
          </a:ln>
        </p:spPr>
      </p:pic>
      <p:sp>
        <p:nvSpPr>
          <p:cNvPr id="1928" name="Google Shape;1928;p273"/>
          <p:cNvSpPr/>
          <p:nvPr/>
        </p:nvSpPr>
        <p:spPr>
          <a:xfrm>
            <a:off x="311700" y="2360175"/>
            <a:ext cx="1493700" cy="2115600"/>
          </a:xfrm>
          <a:prstGeom prst="donut">
            <a:avLst>
              <a:gd name="adj" fmla="val 442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27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Etsy Business Model</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sp>
        <p:nvSpPr>
          <p:cNvPr id="1938" name="Google Shape;1938;p2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39" name="Google Shape;1939;p275"/>
          <p:cNvPicPr preferRelativeResize="0"/>
          <p:nvPr/>
        </p:nvPicPr>
        <p:blipFill>
          <a:blip r:embed="rId3">
            <a:alphaModFix/>
          </a:blip>
          <a:stretch>
            <a:fillRect/>
          </a:stretch>
        </p:blipFill>
        <p:spPr>
          <a:xfrm>
            <a:off x="245900" y="0"/>
            <a:ext cx="8391314" cy="514350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2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Etsy Business Model</a:t>
            </a:r>
            <a:endParaRPr/>
          </a:p>
        </p:txBody>
      </p:sp>
      <p:sp>
        <p:nvSpPr>
          <p:cNvPr id="1945" name="Google Shape;1945;p2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Business models among Etsy, Amazon and Shopify are similar to each other.</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Etsy chose a narrow domain of art, craft, handicraft and handmade items, while Amazon and Shopify have a more horizontal domain.</a:t>
            </a:r>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0" name="Google Shape;1950;p2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Technology</a:t>
            </a:r>
            <a:endParaRPr/>
          </a:p>
        </p:txBody>
      </p:sp>
      <p:sp>
        <p:nvSpPr>
          <p:cNvPr id="1951" name="Google Shape;1951;p2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955"/>
        <p:cNvGrpSpPr/>
        <p:nvPr/>
      </p:nvGrpSpPr>
      <p:grpSpPr>
        <a:xfrm>
          <a:off x="0" y="0"/>
          <a:ext cx="0" cy="0"/>
          <a:chOff x="0" y="0"/>
          <a:chExt cx="0" cy="0"/>
        </a:xfrm>
      </p:grpSpPr>
      <p:sp>
        <p:nvSpPr>
          <p:cNvPr id="1956" name="Google Shape;1956;p2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Revenue Streams</a:t>
            </a:r>
            <a:endParaRPr/>
          </a:p>
        </p:txBody>
      </p:sp>
      <p:sp>
        <p:nvSpPr>
          <p:cNvPr id="1957" name="Google Shape;1957;p2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Listing fee</a:t>
            </a:r>
            <a:r>
              <a:rPr lang="en"/>
              <a:t>: $0.20 USD for each item in one renewal period. Despite pattern-only items that don’t expire, every other item is automatically renewed every fourth months.</a:t>
            </a:r>
            <a:endParaRPr/>
          </a:p>
          <a:p>
            <a:pPr marL="457200" lvl="0" indent="-342900" algn="l" rtl="0">
              <a:spcBef>
                <a:spcPts val="0"/>
              </a:spcBef>
              <a:spcAft>
                <a:spcPts val="0"/>
              </a:spcAft>
              <a:buSzPts val="1800"/>
              <a:buChar char="●"/>
            </a:pPr>
            <a:r>
              <a:rPr lang="en" b="1"/>
              <a:t>Commission</a:t>
            </a:r>
            <a:r>
              <a:rPr lang="en"/>
              <a:t>: Etsy takes 5% transaction fee on the sale price once an item is sold. If the payment is made through Etsy Payment, there will be an extra 3.5% + $0.25 payment processing fee when an item is sold.</a:t>
            </a:r>
            <a:endParaRPr/>
          </a:p>
          <a:p>
            <a:pPr marL="457200" lvl="0" indent="-342900" algn="l" rtl="0">
              <a:spcBef>
                <a:spcPts val="0"/>
              </a:spcBef>
              <a:spcAft>
                <a:spcPts val="0"/>
              </a:spcAft>
              <a:buSzPts val="1800"/>
              <a:buChar char="●"/>
            </a:pPr>
            <a:r>
              <a:rPr lang="en" b="1"/>
              <a:t>Advertisement Revenue</a:t>
            </a:r>
            <a:r>
              <a:rPr lang="en"/>
              <a:t>: the sellers would have to pay to promote on the website.</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2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Demographics of Sellers in Etsy</a:t>
            </a:r>
            <a:endParaRPr/>
          </a:p>
        </p:txBody>
      </p:sp>
      <p:sp>
        <p:nvSpPr>
          <p:cNvPr id="1963" name="Google Shape;1963;p2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64" name="Google Shape;1964;p279"/>
          <p:cNvPicPr preferRelativeResize="0"/>
          <p:nvPr/>
        </p:nvPicPr>
        <p:blipFill>
          <a:blip r:embed="rId3">
            <a:alphaModFix/>
          </a:blip>
          <a:stretch>
            <a:fillRect/>
          </a:stretch>
        </p:blipFill>
        <p:spPr>
          <a:xfrm>
            <a:off x="76200" y="1159659"/>
            <a:ext cx="9143999" cy="3402032"/>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p2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Demographics of Sellers in Etsy</a:t>
            </a:r>
            <a:endParaRPr/>
          </a:p>
          <a:p>
            <a:pPr marL="0" lvl="0" indent="0" algn="l" rtl="0">
              <a:spcBef>
                <a:spcPts val="0"/>
              </a:spcBef>
              <a:spcAft>
                <a:spcPts val="0"/>
              </a:spcAft>
              <a:buNone/>
            </a:pPr>
            <a:endParaRPr/>
          </a:p>
        </p:txBody>
      </p:sp>
      <p:pic>
        <p:nvPicPr>
          <p:cNvPr id="1970" name="Google Shape;1970;p280"/>
          <p:cNvPicPr preferRelativeResize="0"/>
          <p:nvPr/>
        </p:nvPicPr>
        <p:blipFill>
          <a:blip r:embed="rId3">
            <a:alphaModFix/>
          </a:blip>
          <a:stretch>
            <a:fillRect/>
          </a:stretch>
        </p:blipFill>
        <p:spPr>
          <a:xfrm>
            <a:off x="1030675" y="1097050"/>
            <a:ext cx="7082651" cy="3722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5"/>
          <p:cNvSpPr txBox="1">
            <a:spLocks noGrp="1"/>
          </p:cNvSpPr>
          <p:nvPr>
            <p:ph type="title"/>
          </p:nvPr>
        </p:nvSpPr>
        <p:spPr>
          <a:xfrm>
            <a:off x="311700" y="435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4587"/>
                </a:solidFill>
              </a:rPr>
              <a:t>Weakness</a:t>
            </a:r>
            <a:endParaRPr>
              <a:solidFill>
                <a:srgbClr val="1C4587"/>
              </a:solidFill>
            </a:endParaRPr>
          </a:p>
        </p:txBody>
      </p:sp>
      <p:sp>
        <p:nvSpPr>
          <p:cNvPr id="447" name="Google Shape;447;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B5394"/>
              </a:buClr>
              <a:buSzPts val="1800"/>
              <a:buChar char="●"/>
            </a:pPr>
            <a:r>
              <a:rPr lang="en">
                <a:solidFill>
                  <a:srgbClr val="0B5394"/>
                </a:solidFill>
              </a:rPr>
              <a:t>Unfriendly to Elder Generation</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Limitation to Products Identification</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Limitation to Communication </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Concerns on Environment</a:t>
            </a:r>
            <a:endParaRPr>
              <a:solidFill>
                <a:srgbClr val="0B5394"/>
              </a:solidFil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2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Demographics of Buyers in Etsy</a:t>
            </a:r>
            <a:endParaRPr/>
          </a:p>
        </p:txBody>
      </p:sp>
      <p:sp>
        <p:nvSpPr>
          <p:cNvPr id="1976" name="Google Shape;1976;p2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77" name="Google Shape;1977;p281"/>
          <p:cNvPicPr preferRelativeResize="0"/>
          <p:nvPr/>
        </p:nvPicPr>
        <p:blipFill>
          <a:blip r:embed="rId3">
            <a:alphaModFix/>
          </a:blip>
          <a:stretch>
            <a:fillRect/>
          </a:stretch>
        </p:blipFill>
        <p:spPr>
          <a:xfrm>
            <a:off x="1536347" y="1212353"/>
            <a:ext cx="5863899" cy="3559950"/>
          </a:xfrm>
          <a:prstGeom prst="rect">
            <a:avLst/>
          </a:prstGeom>
          <a:noFill/>
          <a:ln>
            <a:noFill/>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2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Demographics of Buyers in Etsy</a:t>
            </a:r>
            <a:endParaRPr/>
          </a:p>
          <a:p>
            <a:pPr marL="0" lvl="0" indent="0" algn="l" rtl="0">
              <a:spcBef>
                <a:spcPts val="0"/>
              </a:spcBef>
              <a:spcAft>
                <a:spcPts val="0"/>
              </a:spcAft>
              <a:buNone/>
            </a:pPr>
            <a:endParaRPr/>
          </a:p>
        </p:txBody>
      </p:sp>
      <p:sp>
        <p:nvSpPr>
          <p:cNvPr id="1983" name="Google Shape;1983;p28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In 2019, approximately 41.4% of active buyers were repeat buyers, a slight increase compared to 2018.</a:t>
            </a:r>
            <a:endParaRPr/>
          </a:p>
          <a:p>
            <a:pPr marL="457200" lvl="0" indent="0" algn="l" rtl="0">
              <a:spcBef>
                <a:spcPts val="1600"/>
              </a:spcBef>
              <a:spcAft>
                <a:spcPts val="0"/>
              </a:spcAft>
              <a:buNone/>
            </a:pPr>
            <a:endParaRPr/>
          </a:p>
          <a:p>
            <a:pPr marL="457200" lvl="0" indent="-317500" algn="l" rtl="0">
              <a:spcBef>
                <a:spcPts val="1600"/>
              </a:spcBef>
              <a:spcAft>
                <a:spcPts val="0"/>
              </a:spcAft>
              <a:buSzPts val="1400"/>
              <a:buChar char="●"/>
            </a:pPr>
            <a:r>
              <a:rPr lang="en"/>
              <a:t>As of December 31, 2019 habitual buyers grew to 2.5 million, an increase of 22.9% compared to 2018.</a:t>
            </a:r>
            <a:endParaRPr/>
          </a:p>
          <a:p>
            <a:pPr marL="0" lvl="0" indent="0" algn="l" rtl="0">
              <a:spcBef>
                <a:spcPts val="1600"/>
              </a:spcBef>
              <a:spcAft>
                <a:spcPts val="0"/>
              </a:spcAft>
              <a:buNone/>
            </a:pPr>
            <a:endParaRPr/>
          </a:p>
          <a:p>
            <a:pPr marL="457200" lvl="0" indent="-317500" algn="l" rtl="0">
              <a:spcBef>
                <a:spcPts val="1600"/>
              </a:spcBef>
              <a:spcAft>
                <a:spcPts val="0"/>
              </a:spcAft>
              <a:buSzPts val="1400"/>
              <a:buChar char="●"/>
            </a:pPr>
            <a:r>
              <a:rPr lang="en"/>
              <a:t>Loyalty </a:t>
            </a:r>
            <a:endParaRPr/>
          </a:p>
        </p:txBody>
      </p:sp>
      <p:pic>
        <p:nvPicPr>
          <p:cNvPr id="1984" name="Google Shape;1984;p282"/>
          <p:cNvPicPr preferRelativeResize="0"/>
          <p:nvPr/>
        </p:nvPicPr>
        <p:blipFill>
          <a:blip r:embed="rId3">
            <a:alphaModFix/>
          </a:blip>
          <a:stretch>
            <a:fillRect/>
          </a:stretch>
        </p:blipFill>
        <p:spPr>
          <a:xfrm>
            <a:off x="4231400" y="939425"/>
            <a:ext cx="5258524" cy="4008524"/>
          </a:xfrm>
          <a:prstGeom prst="rect">
            <a:avLst/>
          </a:prstGeom>
          <a:noFill/>
          <a:ln>
            <a:noFill/>
          </a:ln>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2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Annual Revenue of Etsy Inc. (2012-2019 in million USD)</a:t>
            </a:r>
            <a:endParaRPr sz="2500"/>
          </a:p>
        </p:txBody>
      </p:sp>
      <p:sp>
        <p:nvSpPr>
          <p:cNvPr id="1990" name="Google Shape;1990;p2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91" name="Google Shape;1991;p283"/>
          <p:cNvPicPr preferRelativeResize="0"/>
          <p:nvPr/>
        </p:nvPicPr>
        <p:blipFill>
          <a:blip r:embed="rId3">
            <a:alphaModFix/>
          </a:blip>
          <a:stretch>
            <a:fillRect/>
          </a:stretch>
        </p:blipFill>
        <p:spPr>
          <a:xfrm>
            <a:off x="1506813" y="1152474"/>
            <a:ext cx="6130375" cy="3834675"/>
          </a:xfrm>
          <a:prstGeom prst="rect">
            <a:avLst/>
          </a:prstGeom>
          <a:noFill/>
          <a:ln>
            <a:noFill/>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Annual Revenue of Etsy Inc. by Segment (2012-2019 in million USD)</a:t>
            </a:r>
            <a:endParaRPr sz="2100"/>
          </a:p>
        </p:txBody>
      </p:sp>
      <p:sp>
        <p:nvSpPr>
          <p:cNvPr id="1997" name="Google Shape;1997;p2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98" name="Google Shape;1998;p284"/>
          <p:cNvPicPr preferRelativeResize="0"/>
          <p:nvPr/>
        </p:nvPicPr>
        <p:blipFill>
          <a:blip r:embed="rId3">
            <a:alphaModFix/>
          </a:blip>
          <a:stretch>
            <a:fillRect/>
          </a:stretch>
        </p:blipFill>
        <p:spPr>
          <a:xfrm>
            <a:off x="1433913" y="1017724"/>
            <a:ext cx="6276175" cy="4059525"/>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2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Etsy Inc.'s revenue from 2013 Q1 to 2020 Q2 (in million U.S. dollars)</a:t>
            </a:r>
            <a:endParaRPr sz="2500"/>
          </a:p>
        </p:txBody>
      </p:sp>
      <p:sp>
        <p:nvSpPr>
          <p:cNvPr id="2004" name="Google Shape;2004;p2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05" name="Google Shape;2005;p285"/>
          <p:cNvPicPr preferRelativeResize="0"/>
          <p:nvPr/>
        </p:nvPicPr>
        <p:blipFill>
          <a:blip r:embed="rId3">
            <a:alphaModFix/>
          </a:blip>
          <a:stretch>
            <a:fillRect/>
          </a:stretch>
        </p:blipFill>
        <p:spPr>
          <a:xfrm>
            <a:off x="1505138" y="1283400"/>
            <a:ext cx="6133715" cy="3860101"/>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p2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Worldwide gross merchandise sales (GMS) of Etsy from 2017 Q1 to 2020 Q2 (in million U.S. dollars)</a:t>
            </a:r>
            <a:endParaRPr sz="2300"/>
          </a:p>
        </p:txBody>
      </p:sp>
      <p:sp>
        <p:nvSpPr>
          <p:cNvPr id="2011" name="Google Shape;2011;p2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12" name="Google Shape;2012;p286"/>
          <p:cNvPicPr preferRelativeResize="0"/>
          <p:nvPr/>
        </p:nvPicPr>
        <p:blipFill>
          <a:blip r:embed="rId3">
            <a:alphaModFix/>
          </a:blip>
          <a:stretch>
            <a:fillRect/>
          </a:stretch>
        </p:blipFill>
        <p:spPr>
          <a:xfrm>
            <a:off x="1562261" y="1292375"/>
            <a:ext cx="6019475" cy="3851125"/>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28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Management Team</a:t>
            </a:r>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2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Josh Silverman (Chief Executive Officer)</a:t>
            </a:r>
            <a:endParaRPr/>
          </a:p>
        </p:txBody>
      </p:sp>
      <p:sp>
        <p:nvSpPr>
          <p:cNvPr id="2023" name="Google Shape;2023;p28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24" name="Google Shape;2024;p28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Josh Silverman has been Etsy’s CEO since 2017. He is also a member of Etsy’s board of directors.</a:t>
            </a:r>
            <a:endParaRPr/>
          </a:p>
          <a:p>
            <a:pPr marL="457200" lvl="0" indent="-317500" algn="l" rtl="0">
              <a:spcBef>
                <a:spcPts val="0"/>
              </a:spcBef>
              <a:spcAft>
                <a:spcPts val="0"/>
              </a:spcAft>
              <a:buSzPts val="1400"/>
              <a:buChar char="●"/>
            </a:pPr>
            <a:r>
              <a:rPr lang="en"/>
              <a:t>Two decades of leadership experience include growing consumer technology companies and scaling global marketplaces.</a:t>
            </a:r>
            <a:endParaRPr/>
          </a:p>
          <a:p>
            <a:pPr marL="457200" lvl="0" indent="-317500" algn="l" rtl="0">
              <a:spcBef>
                <a:spcPts val="0"/>
              </a:spcBef>
              <a:spcAft>
                <a:spcPts val="0"/>
              </a:spcAft>
              <a:buSzPts val="1400"/>
              <a:buChar char="●"/>
            </a:pPr>
            <a:r>
              <a:rPr lang="en"/>
              <a:t>Previously served as President of Consumer Products and Services at American Express, CEO of Skype, and CEO of shopping.com, and he held various executive roles at eBay.</a:t>
            </a:r>
            <a:endParaRPr/>
          </a:p>
          <a:p>
            <a:pPr marL="457200" lvl="0" indent="-317500" algn="l" rtl="0">
              <a:spcBef>
                <a:spcPts val="0"/>
              </a:spcBef>
              <a:spcAft>
                <a:spcPts val="0"/>
              </a:spcAft>
              <a:buSzPts val="1400"/>
              <a:buChar char="●"/>
            </a:pPr>
            <a:r>
              <a:rPr lang="en"/>
              <a:t>Education: MBA in Stanford University, BA in Brown University.</a:t>
            </a:r>
            <a:endParaRPr/>
          </a:p>
        </p:txBody>
      </p:sp>
      <p:pic>
        <p:nvPicPr>
          <p:cNvPr id="2025" name="Google Shape;2025;p288"/>
          <p:cNvPicPr preferRelativeResize="0"/>
          <p:nvPr/>
        </p:nvPicPr>
        <p:blipFill>
          <a:blip r:embed="rId3">
            <a:alphaModFix/>
          </a:blip>
          <a:stretch>
            <a:fillRect/>
          </a:stretch>
        </p:blipFill>
        <p:spPr>
          <a:xfrm>
            <a:off x="1123113" y="1152475"/>
            <a:ext cx="2377081" cy="3416400"/>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2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Glaser (Chief Financial Officer)</a:t>
            </a:r>
            <a:endParaRPr/>
          </a:p>
        </p:txBody>
      </p:sp>
      <p:sp>
        <p:nvSpPr>
          <p:cNvPr id="2031" name="Google Shape;2031;p28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32" name="Google Shape;2032;p28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Being CFO from 2015, Rachel has brought more than 30 years of senior financial experience to Etsy.</a:t>
            </a:r>
            <a:endParaRPr/>
          </a:p>
          <a:p>
            <a:pPr marL="457200" lvl="0" indent="-317500" algn="l" rtl="0">
              <a:spcBef>
                <a:spcPts val="0"/>
              </a:spcBef>
              <a:spcAft>
                <a:spcPts val="0"/>
              </a:spcAft>
              <a:buSzPts val="1400"/>
              <a:buChar char="●"/>
            </a:pPr>
            <a:r>
              <a:rPr lang="en"/>
              <a:t>Before joining Etsy, Rachel was CFO at Move, Inc. and helped lead a successful sale of the company to News Corporation.</a:t>
            </a:r>
            <a:endParaRPr/>
          </a:p>
          <a:p>
            <a:pPr marL="457200" lvl="0" indent="-317500" algn="l" rtl="0">
              <a:spcBef>
                <a:spcPts val="0"/>
              </a:spcBef>
              <a:spcAft>
                <a:spcPts val="0"/>
              </a:spcAft>
              <a:buSzPts val="1400"/>
              <a:buChar char="●"/>
            </a:pPr>
            <a:r>
              <a:rPr lang="en"/>
              <a:t>Rachel has also held roles as Senior Vice President, Operations Finance at Yahoo! and at The Walt Disney Company, where she spent nearly 20 years in leadership positions in finance, operations, and technology teams.</a:t>
            </a:r>
            <a:endParaRPr/>
          </a:p>
          <a:p>
            <a:pPr marL="457200" lvl="0" indent="-317500" algn="l" rtl="0">
              <a:spcBef>
                <a:spcPts val="0"/>
              </a:spcBef>
              <a:spcAft>
                <a:spcPts val="0"/>
              </a:spcAft>
              <a:buSzPts val="1400"/>
              <a:buChar char="●"/>
            </a:pPr>
            <a:r>
              <a:rPr lang="en"/>
              <a:t>Education: MBA in University of Southern California.</a:t>
            </a:r>
            <a:endParaRPr/>
          </a:p>
        </p:txBody>
      </p:sp>
      <p:pic>
        <p:nvPicPr>
          <p:cNvPr id="2033" name="Google Shape;2033;p289"/>
          <p:cNvPicPr preferRelativeResize="0"/>
          <p:nvPr/>
        </p:nvPicPr>
        <p:blipFill>
          <a:blip r:embed="rId3">
            <a:alphaModFix/>
          </a:blip>
          <a:stretch>
            <a:fillRect/>
          </a:stretch>
        </p:blipFill>
        <p:spPr>
          <a:xfrm>
            <a:off x="1123712" y="1152475"/>
            <a:ext cx="2375867" cy="3416400"/>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2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Fisher (Chief Technology Officer)</a:t>
            </a:r>
            <a:endParaRPr/>
          </a:p>
        </p:txBody>
      </p:sp>
      <p:sp>
        <p:nvSpPr>
          <p:cNvPr id="2039" name="Google Shape;2039;p29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40" name="Google Shape;2040;p29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Mike joined Etsy in 2017.</a:t>
            </a:r>
            <a:endParaRPr/>
          </a:p>
          <a:p>
            <a:pPr marL="457200" lvl="0" indent="-317500" algn="l" rtl="0">
              <a:spcBef>
                <a:spcPts val="0"/>
              </a:spcBef>
              <a:spcAft>
                <a:spcPts val="0"/>
              </a:spcAft>
              <a:buSzPts val="1400"/>
              <a:buChar char="●"/>
            </a:pPr>
            <a:r>
              <a:rPr lang="en"/>
              <a:t>As Chief Technology Officer, Mike is responsible for setting Etsy’s technology strategy and helping to further scale the global platform.</a:t>
            </a:r>
            <a:endParaRPr/>
          </a:p>
          <a:p>
            <a:pPr marL="457200" lvl="0" indent="-317500" algn="l" rtl="0">
              <a:spcBef>
                <a:spcPts val="0"/>
              </a:spcBef>
              <a:spcAft>
                <a:spcPts val="0"/>
              </a:spcAft>
              <a:buSzPts val="1400"/>
              <a:buChar char="●"/>
            </a:pPr>
            <a:r>
              <a:rPr lang="en"/>
              <a:t>Before joining Etsy, Mike was the co-founder and managing partner of the consulting firm AKF Partners.</a:t>
            </a:r>
            <a:endParaRPr/>
          </a:p>
          <a:p>
            <a:pPr marL="457200" lvl="0" indent="-317500" algn="l" rtl="0">
              <a:spcBef>
                <a:spcPts val="0"/>
              </a:spcBef>
              <a:spcAft>
                <a:spcPts val="0"/>
              </a:spcAft>
              <a:buSzPts val="1400"/>
              <a:buChar char="●"/>
            </a:pPr>
            <a:r>
              <a:rPr lang="en"/>
              <a:t>Education: MBA, phD in Case Western Reserve University.</a:t>
            </a:r>
            <a:endParaRPr/>
          </a:p>
        </p:txBody>
      </p:sp>
      <p:pic>
        <p:nvPicPr>
          <p:cNvPr id="2041" name="Google Shape;2041;p290"/>
          <p:cNvPicPr preferRelativeResize="0"/>
          <p:nvPr/>
        </p:nvPicPr>
        <p:blipFill>
          <a:blip r:embed="rId3">
            <a:alphaModFix/>
          </a:blip>
          <a:stretch>
            <a:fillRect/>
          </a:stretch>
        </p:blipFill>
        <p:spPr>
          <a:xfrm>
            <a:off x="1123712" y="1152475"/>
            <a:ext cx="2375867" cy="341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4587"/>
                </a:solidFill>
              </a:rPr>
              <a:t>Opportunities</a:t>
            </a:r>
            <a:endParaRPr>
              <a:solidFill>
                <a:srgbClr val="1C4587"/>
              </a:solidFill>
            </a:endParaRPr>
          </a:p>
        </p:txBody>
      </p:sp>
      <p:sp>
        <p:nvSpPr>
          <p:cNvPr id="453" name="Google Shape;453;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B5394"/>
              </a:buClr>
              <a:buSzPts val="1800"/>
              <a:buChar char="●"/>
            </a:pPr>
            <a:r>
              <a:rPr lang="en">
                <a:solidFill>
                  <a:srgbClr val="0B5394"/>
                </a:solidFill>
              </a:rPr>
              <a:t>Growing Market</a:t>
            </a:r>
            <a:endParaRPr>
              <a:solidFill>
                <a:srgbClr val="0B5394"/>
              </a:solidFill>
            </a:endParaRPr>
          </a:p>
          <a:p>
            <a:pPr marL="457200" lvl="0" indent="-381000" algn="l" rtl="0">
              <a:lnSpc>
                <a:spcPct val="150000"/>
              </a:lnSpc>
              <a:spcBef>
                <a:spcPts val="0"/>
              </a:spcBef>
              <a:spcAft>
                <a:spcPts val="0"/>
              </a:spcAft>
              <a:buSzPts val="2400"/>
              <a:buChar char="●"/>
            </a:pPr>
            <a:r>
              <a:rPr lang="en">
                <a:solidFill>
                  <a:srgbClr val="0B5394"/>
                </a:solidFill>
              </a:rPr>
              <a:t>Social Net and Influencers</a:t>
            </a:r>
            <a:r>
              <a:rPr lang="en" sz="2400"/>
              <a:t> </a:t>
            </a:r>
            <a:endParaRPr sz="240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2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 Scott (Chief Marketing Officer)</a:t>
            </a:r>
            <a:endParaRPr/>
          </a:p>
        </p:txBody>
      </p:sp>
      <p:sp>
        <p:nvSpPr>
          <p:cNvPr id="2047" name="Google Shape;2047;p29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48" name="Google Shape;2048;p29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Since Ryan Scott became Etsy’s Chief Marketing Officer in 2019, he has brought  two decades of marketing and e-commerce experience to Etsy.</a:t>
            </a:r>
            <a:endParaRPr/>
          </a:p>
          <a:p>
            <a:pPr marL="457200" lvl="0" indent="-317500" algn="l" rtl="0">
              <a:spcBef>
                <a:spcPts val="0"/>
              </a:spcBef>
              <a:spcAft>
                <a:spcPts val="0"/>
              </a:spcAft>
              <a:buSzPts val="1400"/>
              <a:buChar char="●"/>
            </a:pPr>
            <a:r>
              <a:rPr lang="en"/>
              <a:t>He leads the company's digital marketing, advertising, communications, brand, market research and international growth initiatives, elevating Etsy to new shoppers around the world and deepening engagement within our existing community.</a:t>
            </a:r>
            <a:endParaRPr/>
          </a:p>
          <a:p>
            <a:pPr marL="457200" lvl="0" indent="-317500" algn="l" rtl="0">
              <a:spcBef>
                <a:spcPts val="0"/>
              </a:spcBef>
              <a:spcAft>
                <a:spcPts val="0"/>
              </a:spcAft>
              <a:buSzPts val="1400"/>
              <a:buChar char="●"/>
            </a:pPr>
            <a:r>
              <a:rPr lang="en"/>
              <a:t>Education: MS in Columbia University.</a:t>
            </a:r>
            <a:endParaRPr/>
          </a:p>
        </p:txBody>
      </p:sp>
      <p:pic>
        <p:nvPicPr>
          <p:cNvPr id="2049" name="Google Shape;2049;p291"/>
          <p:cNvPicPr preferRelativeResize="0"/>
          <p:nvPr/>
        </p:nvPicPr>
        <p:blipFill>
          <a:blip r:embed="rId3">
            <a:alphaModFix/>
          </a:blip>
          <a:stretch>
            <a:fillRect/>
          </a:stretch>
        </p:blipFill>
        <p:spPr>
          <a:xfrm>
            <a:off x="1126287" y="1152475"/>
            <a:ext cx="2370715" cy="3416401"/>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Google Shape;2054;p2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Kruti Patel Goyal (Chief Product Officer)</a:t>
            </a:r>
            <a:endParaRPr/>
          </a:p>
        </p:txBody>
      </p:sp>
      <p:sp>
        <p:nvSpPr>
          <p:cNvPr id="2055" name="Google Shape;2055;p29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56" name="Google Shape;2056;p29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Kruti Patel Goyal became Etsy’s Chief Product Officer in 2011, being responsible for leading our product development efforts globally, building exceptional shopping experiences, and enabling sellers to start, manage and scale their creative businesses.</a:t>
            </a:r>
            <a:endParaRPr/>
          </a:p>
          <a:p>
            <a:pPr marL="457200" lvl="0" indent="-317500" algn="l" rtl="0">
              <a:spcBef>
                <a:spcPts val="0"/>
              </a:spcBef>
              <a:spcAft>
                <a:spcPts val="0"/>
              </a:spcAft>
              <a:buSzPts val="1400"/>
              <a:buChar char="●"/>
            </a:pPr>
            <a:r>
              <a:rPr lang="en"/>
              <a:t>She has held many integral roles at Etsy from managing our Seller Services platform globally and building our Business &amp; Corporate Development function.</a:t>
            </a:r>
            <a:endParaRPr/>
          </a:p>
          <a:p>
            <a:pPr marL="457200" lvl="0" indent="-317500" algn="l" rtl="0">
              <a:spcBef>
                <a:spcPts val="0"/>
              </a:spcBef>
              <a:spcAft>
                <a:spcPts val="0"/>
              </a:spcAft>
              <a:buSzPts val="1400"/>
              <a:buChar char="●"/>
            </a:pPr>
            <a:r>
              <a:rPr lang="en"/>
              <a:t>Education: MBA in Harvard Business School, BA in Stanford University.</a:t>
            </a:r>
            <a:endParaRPr/>
          </a:p>
        </p:txBody>
      </p:sp>
      <p:pic>
        <p:nvPicPr>
          <p:cNvPr id="2057" name="Google Shape;2057;p292"/>
          <p:cNvPicPr preferRelativeResize="0"/>
          <p:nvPr/>
        </p:nvPicPr>
        <p:blipFill>
          <a:blip r:embed="rId3">
            <a:alphaModFix/>
          </a:blip>
          <a:stretch>
            <a:fillRect/>
          </a:stretch>
        </p:blipFill>
        <p:spPr>
          <a:xfrm>
            <a:off x="1123700" y="1152475"/>
            <a:ext cx="2375908" cy="3416400"/>
          </a:xfrm>
          <a:prstGeom prst="rect">
            <a:avLst/>
          </a:prstGeom>
          <a:noFill/>
          <a:ln>
            <a:noFill/>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2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Jill Simeone (Chief Legal Officer and Corporate Secretary)</a:t>
            </a:r>
            <a:endParaRPr sz="2500"/>
          </a:p>
        </p:txBody>
      </p:sp>
      <p:sp>
        <p:nvSpPr>
          <p:cNvPr id="2063" name="Google Shape;2063;p29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64" name="Google Shape;2064;p29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Jill Simeone became the Chief Legal Officer and Corporate Secretary in 2017.</a:t>
            </a:r>
            <a:endParaRPr/>
          </a:p>
          <a:p>
            <a:pPr marL="457200" lvl="0" indent="-317500" algn="l" rtl="0">
              <a:spcBef>
                <a:spcPts val="0"/>
              </a:spcBef>
              <a:spcAft>
                <a:spcPts val="0"/>
              </a:spcAft>
              <a:buSzPts val="1400"/>
              <a:buChar char="●"/>
            </a:pPr>
            <a:r>
              <a:rPr lang="en"/>
              <a:t>She has brought more than 15 years of experience in international strategic advising, compliance, and public company reporting. She oversees the Legal and Policy team.</a:t>
            </a:r>
            <a:endParaRPr/>
          </a:p>
          <a:p>
            <a:pPr marL="457200" lvl="0" indent="-317500" algn="l" rtl="0">
              <a:spcBef>
                <a:spcPts val="0"/>
              </a:spcBef>
              <a:spcAft>
                <a:spcPts val="0"/>
              </a:spcAft>
              <a:buSzPts val="1400"/>
              <a:buChar char="●"/>
            </a:pPr>
            <a:r>
              <a:rPr lang="en"/>
              <a:t>Before joining Etsy, Jill served as Vice President, Senior Counsel and Assistant Secretary at American Express Global Business Travel. Jill also held General Counsel positions at KCAP and CEMEX.</a:t>
            </a:r>
            <a:endParaRPr/>
          </a:p>
          <a:p>
            <a:pPr marL="457200" lvl="0" indent="-317500" algn="l" rtl="0">
              <a:spcBef>
                <a:spcPts val="0"/>
              </a:spcBef>
              <a:spcAft>
                <a:spcPts val="0"/>
              </a:spcAft>
              <a:buSzPts val="1400"/>
              <a:buChar char="●"/>
            </a:pPr>
            <a:r>
              <a:rPr lang="en"/>
              <a:t>Education: AB in Harvard University.</a:t>
            </a:r>
            <a:endParaRPr/>
          </a:p>
        </p:txBody>
      </p:sp>
      <p:pic>
        <p:nvPicPr>
          <p:cNvPr id="2065" name="Google Shape;2065;p293"/>
          <p:cNvPicPr preferRelativeResize="0"/>
          <p:nvPr/>
        </p:nvPicPr>
        <p:blipFill>
          <a:blip r:embed="rId3">
            <a:alphaModFix/>
          </a:blip>
          <a:stretch>
            <a:fillRect/>
          </a:stretch>
        </p:blipFill>
        <p:spPr>
          <a:xfrm>
            <a:off x="1124575" y="1152475"/>
            <a:ext cx="2374156" cy="3416400"/>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2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Raina Moskowitz (Chief Operations, Strategy and People Officer)</a:t>
            </a:r>
            <a:endParaRPr sz="2200"/>
          </a:p>
        </p:txBody>
      </p:sp>
      <p:sp>
        <p:nvSpPr>
          <p:cNvPr id="2071" name="Google Shape;2071;p29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72" name="Google Shape;2072;p29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Raina Moskowitz became Etsy’s Chief Operations, Strategy and People Officer in 2018, to develop and enable Etsy’s strategy by delivering exceptional service and experiences for both employees and customers.</a:t>
            </a:r>
            <a:endParaRPr/>
          </a:p>
          <a:p>
            <a:pPr marL="457200" lvl="0" indent="-317500" algn="l" rtl="0">
              <a:spcBef>
                <a:spcPts val="0"/>
              </a:spcBef>
              <a:spcAft>
                <a:spcPts val="0"/>
              </a:spcAft>
              <a:buSzPts val="1400"/>
              <a:buChar char="●"/>
            </a:pPr>
            <a:r>
              <a:rPr lang="en"/>
              <a:t>Before joining Etsy, Raina led US customer marketing at American Express, and held multiple leadership roles in product, strategy and marketing.</a:t>
            </a:r>
            <a:endParaRPr/>
          </a:p>
          <a:p>
            <a:pPr marL="457200" lvl="0" indent="-317500" algn="l" rtl="0">
              <a:spcBef>
                <a:spcPts val="0"/>
              </a:spcBef>
              <a:spcAft>
                <a:spcPts val="0"/>
              </a:spcAft>
              <a:buSzPts val="1400"/>
              <a:buChar char="●"/>
            </a:pPr>
            <a:r>
              <a:rPr lang="en"/>
              <a:t>Education: Wharton School at the University of Pennsylvania.</a:t>
            </a:r>
            <a:endParaRPr/>
          </a:p>
        </p:txBody>
      </p:sp>
      <p:pic>
        <p:nvPicPr>
          <p:cNvPr id="2073" name="Google Shape;2073;p294"/>
          <p:cNvPicPr preferRelativeResize="0"/>
          <p:nvPr/>
        </p:nvPicPr>
        <p:blipFill>
          <a:blip r:embed="rId3">
            <a:alphaModFix/>
          </a:blip>
          <a:stretch>
            <a:fillRect/>
          </a:stretch>
        </p:blipFill>
        <p:spPr>
          <a:xfrm>
            <a:off x="1126287" y="1152475"/>
            <a:ext cx="2370718" cy="3416401"/>
          </a:xfrm>
          <a:prstGeom prst="rect">
            <a:avLst/>
          </a:prstGeom>
          <a:noFill/>
          <a:ln>
            <a:noFill/>
          </a:ln>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p29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Financial Statements</a:t>
            </a:r>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2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Asset - 10Q (In Thousands USD)</a:t>
            </a:r>
            <a:endParaRPr/>
          </a:p>
          <a:p>
            <a:pPr marL="0" lvl="0" indent="0" algn="l" rtl="0">
              <a:spcBef>
                <a:spcPts val="0"/>
              </a:spcBef>
              <a:spcAft>
                <a:spcPts val="0"/>
              </a:spcAft>
              <a:buNone/>
            </a:pPr>
            <a:r>
              <a:rPr lang="en" sz="1600"/>
              <a:t>except share and per share amounts</a:t>
            </a:r>
            <a:endParaRPr sz="1600"/>
          </a:p>
        </p:txBody>
      </p:sp>
      <p:pic>
        <p:nvPicPr>
          <p:cNvPr id="2084" name="Google Shape;2084;p296"/>
          <p:cNvPicPr preferRelativeResize="0"/>
          <p:nvPr/>
        </p:nvPicPr>
        <p:blipFill>
          <a:blip r:embed="rId3">
            <a:alphaModFix/>
          </a:blip>
          <a:stretch>
            <a:fillRect/>
          </a:stretch>
        </p:blipFill>
        <p:spPr>
          <a:xfrm>
            <a:off x="824188" y="1312323"/>
            <a:ext cx="7495625" cy="3597600"/>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sp>
        <p:nvSpPr>
          <p:cNvPr id="2089" name="Google Shape;2089;p2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Balance Sheet: Liability and Equity - 10Q (In Thousands USD)</a:t>
            </a:r>
            <a:endParaRPr sz="2600"/>
          </a:p>
        </p:txBody>
      </p:sp>
      <p:pic>
        <p:nvPicPr>
          <p:cNvPr id="2090" name="Google Shape;2090;p297"/>
          <p:cNvPicPr preferRelativeResize="0"/>
          <p:nvPr/>
        </p:nvPicPr>
        <p:blipFill>
          <a:blip r:embed="rId3">
            <a:alphaModFix/>
          </a:blip>
          <a:stretch>
            <a:fillRect/>
          </a:stretch>
        </p:blipFill>
        <p:spPr>
          <a:xfrm>
            <a:off x="1357938" y="1213750"/>
            <a:ext cx="6428125" cy="3816926"/>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2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Asset - 10K (In Thousands USD)</a:t>
            </a:r>
            <a:endParaRPr/>
          </a:p>
          <a:p>
            <a:pPr marL="0" lvl="0" indent="0" algn="l" rtl="0">
              <a:spcBef>
                <a:spcPts val="0"/>
              </a:spcBef>
              <a:spcAft>
                <a:spcPts val="0"/>
              </a:spcAft>
              <a:buNone/>
            </a:pPr>
            <a:r>
              <a:rPr lang="en" sz="2000"/>
              <a:t>except share and per share amounts</a:t>
            </a:r>
            <a:endParaRPr sz="2000"/>
          </a:p>
        </p:txBody>
      </p:sp>
      <p:pic>
        <p:nvPicPr>
          <p:cNvPr id="2096" name="Google Shape;2096;p298"/>
          <p:cNvPicPr preferRelativeResize="0"/>
          <p:nvPr/>
        </p:nvPicPr>
        <p:blipFill>
          <a:blip r:embed="rId3">
            <a:alphaModFix/>
          </a:blip>
          <a:stretch>
            <a:fillRect/>
          </a:stretch>
        </p:blipFill>
        <p:spPr>
          <a:xfrm>
            <a:off x="576263" y="1311175"/>
            <a:ext cx="7991475" cy="3771900"/>
          </a:xfrm>
          <a:prstGeom prst="rect">
            <a:avLst/>
          </a:prstGeom>
          <a:noFill/>
          <a:ln>
            <a:noFill/>
          </a:ln>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p2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Balance Sheet: Liability and Equity - 10K</a:t>
            </a:r>
            <a:endParaRPr/>
          </a:p>
          <a:p>
            <a:pPr marL="0" lvl="0" indent="0" algn="l" rtl="0">
              <a:spcBef>
                <a:spcPts val="0"/>
              </a:spcBef>
              <a:spcAft>
                <a:spcPts val="0"/>
              </a:spcAft>
              <a:buNone/>
            </a:pPr>
            <a:r>
              <a:rPr lang="en" sz="1600"/>
              <a:t>(In Thousands USD, except share and per share amounts)</a:t>
            </a:r>
            <a:endParaRPr sz="1600"/>
          </a:p>
        </p:txBody>
      </p:sp>
      <p:pic>
        <p:nvPicPr>
          <p:cNvPr id="2102" name="Google Shape;2102;p299"/>
          <p:cNvPicPr preferRelativeResize="0"/>
          <p:nvPr/>
        </p:nvPicPr>
        <p:blipFill>
          <a:blip r:embed="rId3">
            <a:alphaModFix/>
          </a:blip>
          <a:stretch>
            <a:fillRect/>
          </a:stretch>
        </p:blipFill>
        <p:spPr>
          <a:xfrm>
            <a:off x="1657463" y="1282950"/>
            <a:ext cx="5829079" cy="3820975"/>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7" name="Google Shape;2107;p3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- 10K (In Thousands USD)</a:t>
            </a:r>
            <a:endParaRPr/>
          </a:p>
          <a:p>
            <a:pPr marL="0" lvl="0" indent="0" algn="l" rtl="0">
              <a:spcBef>
                <a:spcPts val="0"/>
              </a:spcBef>
              <a:spcAft>
                <a:spcPts val="0"/>
              </a:spcAft>
              <a:buNone/>
            </a:pPr>
            <a:r>
              <a:rPr lang="en" sz="1900"/>
              <a:t>except share and per share amounts</a:t>
            </a:r>
            <a:endParaRPr sz="1900"/>
          </a:p>
        </p:txBody>
      </p:sp>
      <p:pic>
        <p:nvPicPr>
          <p:cNvPr id="2108" name="Google Shape;2108;p300"/>
          <p:cNvPicPr preferRelativeResize="0"/>
          <p:nvPr/>
        </p:nvPicPr>
        <p:blipFill>
          <a:blip r:embed="rId3">
            <a:alphaModFix/>
          </a:blip>
          <a:stretch>
            <a:fillRect/>
          </a:stretch>
        </p:blipFill>
        <p:spPr>
          <a:xfrm>
            <a:off x="1870300" y="1302725"/>
            <a:ext cx="5403399" cy="3820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4587"/>
                </a:solidFill>
              </a:rPr>
              <a:t>Threats</a:t>
            </a:r>
            <a:endParaRPr>
              <a:solidFill>
                <a:srgbClr val="1C4587"/>
              </a:solidFill>
            </a:endParaRPr>
          </a:p>
        </p:txBody>
      </p:sp>
      <p:sp>
        <p:nvSpPr>
          <p:cNvPr id="459" name="Google Shape;459;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B5394"/>
              </a:buClr>
              <a:buSzPts val="1800"/>
              <a:buChar char="●"/>
            </a:pPr>
            <a:r>
              <a:rPr lang="en">
                <a:solidFill>
                  <a:srgbClr val="0B5394"/>
                </a:solidFill>
              </a:rPr>
              <a:t>Competition</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Fraud</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Data concerns</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Monopolies</a:t>
            </a:r>
            <a:endParaRPr>
              <a:solidFill>
                <a:srgbClr val="0B5394"/>
              </a:solidFil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sp>
        <p:nvSpPr>
          <p:cNvPr id="2113" name="Google Shape;2113;p3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Income Statement - 10Q (In Thousands USD)</a:t>
            </a:r>
            <a:endParaRPr/>
          </a:p>
          <a:p>
            <a:pPr marL="0" lvl="0" indent="0" algn="l" rtl="0">
              <a:spcBef>
                <a:spcPts val="0"/>
              </a:spcBef>
              <a:spcAft>
                <a:spcPts val="0"/>
              </a:spcAft>
              <a:buNone/>
            </a:pPr>
            <a:r>
              <a:rPr lang="en" sz="2000"/>
              <a:t>(except share and per share amounts)</a:t>
            </a:r>
            <a:endParaRPr sz="2000"/>
          </a:p>
        </p:txBody>
      </p:sp>
      <p:pic>
        <p:nvPicPr>
          <p:cNvPr id="2114" name="Google Shape;2114;p301"/>
          <p:cNvPicPr preferRelativeResize="0"/>
          <p:nvPr/>
        </p:nvPicPr>
        <p:blipFill>
          <a:blip r:embed="rId3">
            <a:alphaModFix/>
          </a:blip>
          <a:stretch>
            <a:fillRect/>
          </a:stretch>
        </p:blipFill>
        <p:spPr>
          <a:xfrm>
            <a:off x="1722725" y="1273575"/>
            <a:ext cx="5330289" cy="3820975"/>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p3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Cash Flow (Part 1) - 10K (In Thousands USD)</a:t>
            </a:r>
            <a:endParaRPr sz="2100"/>
          </a:p>
        </p:txBody>
      </p:sp>
      <p:pic>
        <p:nvPicPr>
          <p:cNvPr id="2120" name="Google Shape;2120;p302"/>
          <p:cNvPicPr preferRelativeResize="0"/>
          <p:nvPr/>
        </p:nvPicPr>
        <p:blipFill>
          <a:blip r:embed="rId3">
            <a:alphaModFix/>
          </a:blip>
          <a:stretch>
            <a:fillRect/>
          </a:stretch>
        </p:blipFill>
        <p:spPr>
          <a:xfrm>
            <a:off x="1194675" y="1141900"/>
            <a:ext cx="6754653" cy="3820975"/>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30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Cash Flow (Part 2) - 10K (In Thousands USD)</a:t>
            </a:r>
            <a:endParaRPr sz="2100"/>
          </a:p>
          <a:p>
            <a:pPr marL="0" lvl="0" indent="0" algn="l" rtl="0">
              <a:spcBef>
                <a:spcPts val="0"/>
              </a:spcBef>
              <a:spcAft>
                <a:spcPts val="0"/>
              </a:spcAft>
              <a:buNone/>
            </a:pPr>
            <a:endParaRPr/>
          </a:p>
        </p:txBody>
      </p:sp>
      <p:pic>
        <p:nvPicPr>
          <p:cNvPr id="2126" name="Google Shape;2126;p303"/>
          <p:cNvPicPr preferRelativeResize="0"/>
          <p:nvPr/>
        </p:nvPicPr>
        <p:blipFill>
          <a:blip r:embed="rId3">
            <a:alphaModFix/>
          </a:blip>
          <a:stretch>
            <a:fillRect/>
          </a:stretch>
        </p:blipFill>
        <p:spPr>
          <a:xfrm>
            <a:off x="718650" y="1017725"/>
            <a:ext cx="7706712" cy="3820975"/>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sp>
        <p:nvSpPr>
          <p:cNvPr id="2131" name="Google Shape;2131;p3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Cash Flow (Part 1) - 10Q (In Thousands USD)</a:t>
            </a:r>
            <a:endParaRPr/>
          </a:p>
        </p:txBody>
      </p:sp>
      <p:pic>
        <p:nvPicPr>
          <p:cNvPr id="2132" name="Google Shape;2132;p304"/>
          <p:cNvPicPr preferRelativeResize="0"/>
          <p:nvPr/>
        </p:nvPicPr>
        <p:blipFill>
          <a:blip r:embed="rId3">
            <a:alphaModFix/>
          </a:blip>
          <a:stretch>
            <a:fillRect/>
          </a:stretch>
        </p:blipFill>
        <p:spPr>
          <a:xfrm>
            <a:off x="664375" y="1017725"/>
            <a:ext cx="7815255" cy="3820975"/>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3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Cash Flow (Part 2) - 10Q (In Thousands USD)</a:t>
            </a:r>
            <a:endParaRPr/>
          </a:p>
        </p:txBody>
      </p:sp>
      <p:pic>
        <p:nvPicPr>
          <p:cNvPr id="2138" name="Google Shape;2138;p305"/>
          <p:cNvPicPr preferRelativeResize="0"/>
          <p:nvPr/>
        </p:nvPicPr>
        <p:blipFill>
          <a:blip r:embed="rId3">
            <a:alphaModFix/>
          </a:blip>
          <a:stretch>
            <a:fillRect/>
          </a:stretch>
        </p:blipFill>
        <p:spPr>
          <a:xfrm>
            <a:off x="1277813" y="1076075"/>
            <a:ext cx="6588371" cy="3820974"/>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p30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Decision: BUY</a:t>
            </a:r>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30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 for listening!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8"/>
          <p:cNvSpPr txBox="1">
            <a:spLocks noGrp="1"/>
          </p:cNvSpPr>
          <p:nvPr>
            <p:ph type="title"/>
          </p:nvPr>
        </p:nvSpPr>
        <p:spPr>
          <a:xfrm>
            <a:off x="311700" y="484750"/>
            <a:ext cx="221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4587"/>
                </a:solidFill>
              </a:rPr>
              <a:t>Regulation</a:t>
            </a:r>
            <a:endParaRPr>
              <a:solidFill>
                <a:srgbClr val="1C4587"/>
              </a:solidFill>
            </a:endParaRPr>
          </a:p>
        </p:txBody>
      </p:sp>
      <p:sp>
        <p:nvSpPr>
          <p:cNvPr id="465" name="Google Shape;465;p68"/>
          <p:cNvSpPr txBox="1">
            <a:spLocks noGrp="1"/>
          </p:cNvSpPr>
          <p:nvPr>
            <p:ph type="body" idx="1"/>
          </p:nvPr>
        </p:nvSpPr>
        <p:spPr>
          <a:xfrm>
            <a:off x="311700" y="1151825"/>
            <a:ext cx="4260300" cy="27534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B5394"/>
              </a:buClr>
              <a:buSzPts val="1800"/>
              <a:buChar char="●"/>
            </a:pPr>
            <a:r>
              <a:rPr lang="en">
                <a:solidFill>
                  <a:srgbClr val="0B5394"/>
                </a:solidFill>
              </a:rPr>
              <a:t>Tax</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Payment Gateway</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Trademarks, Patents and Copyright</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Shipping Restriction</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Age Restriction</a:t>
            </a:r>
            <a:endParaRPr>
              <a:solidFill>
                <a:srgbClr val="0B5394"/>
              </a:solidFill>
            </a:endParaRPr>
          </a:p>
          <a:p>
            <a:pPr marL="457200" lvl="0" indent="-342900" algn="l" rtl="0">
              <a:lnSpc>
                <a:spcPct val="150000"/>
              </a:lnSpc>
              <a:spcBef>
                <a:spcPts val="0"/>
              </a:spcBef>
              <a:spcAft>
                <a:spcPts val="0"/>
              </a:spcAft>
              <a:buClr>
                <a:srgbClr val="0B5394"/>
              </a:buClr>
              <a:buSzPts val="1800"/>
              <a:buChar char="●"/>
            </a:pPr>
            <a:r>
              <a:rPr lang="en">
                <a:solidFill>
                  <a:srgbClr val="0B5394"/>
                </a:solidFill>
              </a:rPr>
              <a:t>License and Permits</a:t>
            </a:r>
            <a:endParaRPr>
              <a:solidFill>
                <a:srgbClr val="0B5394"/>
              </a:solidFill>
            </a:endParaRPr>
          </a:p>
        </p:txBody>
      </p:sp>
      <p:pic>
        <p:nvPicPr>
          <p:cNvPr id="466" name="Google Shape;466;p68"/>
          <p:cNvPicPr preferRelativeResize="0"/>
          <p:nvPr/>
        </p:nvPicPr>
        <p:blipFill>
          <a:blip r:embed="rId3">
            <a:alphaModFix/>
          </a:blip>
          <a:stretch>
            <a:fillRect/>
          </a:stretch>
        </p:blipFill>
        <p:spPr>
          <a:xfrm>
            <a:off x="4744250" y="425176"/>
            <a:ext cx="4267199" cy="34801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9"/>
          <p:cNvSpPr txBox="1">
            <a:spLocks noGrp="1"/>
          </p:cNvSpPr>
          <p:nvPr>
            <p:ph type="title"/>
          </p:nvPr>
        </p:nvSpPr>
        <p:spPr>
          <a:xfrm>
            <a:off x="142900" y="176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B5394"/>
                </a:solidFill>
              </a:rPr>
              <a:t>How COVID-19 Impacts E-commerce</a:t>
            </a:r>
            <a:endParaRPr>
              <a:solidFill>
                <a:srgbClr val="0B5394"/>
              </a:solidFill>
            </a:endParaRPr>
          </a:p>
        </p:txBody>
      </p:sp>
      <p:sp>
        <p:nvSpPr>
          <p:cNvPr id="472" name="Google Shape;472;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73" name="Google Shape;473;p69"/>
          <p:cNvPicPr preferRelativeResize="0"/>
          <p:nvPr/>
        </p:nvPicPr>
        <p:blipFill>
          <a:blip r:embed="rId3">
            <a:alphaModFix/>
          </a:blip>
          <a:stretch>
            <a:fillRect/>
          </a:stretch>
        </p:blipFill>
        <p:spPr>
          <a:xfrm>
            <a:off x="0" y="913525"/>
            <a:ext cx="9144000" cy="42299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80" name="Google Shape;480;p70"/>
          <p:cNvPicPr preferRelativeResize="0"/>
          <p:nvPr/>
        </p:nvPicPr>
        <p:blipFill>
          <a:blip r:embed="rId3">
            <a:alphaModFix/>
          </a:blip>
          <a:stretch>
            <a:fillRect/>
          </a:stretch>
        </p:blipFill>
        <p:spPr>
          <a:xfrm>
            <a:off x="-1" y="0"/>
            <a:ext cx="9144000"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4"/>
          <p:cNvPicPr preferRelativeResize="0"/>
          <p:nvPr/>
        </p:nvPicPr>
        <p:blipFill>
          <a:blip r:embed="rId3">
            <a:alphaModFix/>
          </a:blip>
          <a:stretch>
            <a:fillRect/>
          </a:stretch>
        </p:blipFill>
        <p:spPr>
          <a:xfrm>
            <a:off x="0" y="1495091"/>
            <a:ext cx="9144000" cy="3083719"/>
          </a:xfrm>
          <a:prstGeom prst="rect">
            <a:avLst/>
          </a:prstGeom>
          <a:noFill/>
          <a:ln>
            <a:noFill/>
          </a:ln>
        </p:spPr>
      </p:pic>
      <p:pic>
        <p:nvPicPr>
          <p:cNvPr id="254" name="Google Shape;254;p44"/>
          <p:cNvPicPr preferRelativeResize="0"/>
          <p:nvPr/>
        </p:nvPicPr>
        <p:blipFill>
          <a:blip r:embed="rId4">
            <a:alphaModFix/>
          </a:blip>
          <a:stretch>
            <a:fillRect/>
          </a:stretch>
        </p:blipFill>
        <p:spPr>
          <a:xfrm>
            <a:off x="5345550" y="996475"/>
            <a:ext cx="691600" cy="641300"/>
          </a:xfrm>
          <a:prstGeom prst="rect">
            <a:avLst/>
          </a:prstGeom>
          <a:noFill/>
          <a:ln>
            <a:noFill/>
          </a:ln>
        </p:spPr>
      </p:pic>
      <p:pic>
        <p:nvPicPr>
          <p:cNvPr id="255" name="Google Shape;255;p44"/>
          <p:cNvPicPr preferRelativeResize="0"/>
          <p:nvPr/>
        </p:nvPicPr>
        <p:blipFill>
          <a:blip r:embed="rId5">
            <a:alphaModFix/>
          </a:blip>
          <a:stretch>
            <a:fillRect/>
          </a:stretch>
        </p:blipFill>
        <p:spPr>
          <a:xfrm>
            <a:off x="5379000" y="1687562"/>
            <a:ext cx="624700" cy="567900"/>
          </a:xfrm>
          <a:prstGeom prst="rect">
            <a:avLst/>
          </a:prstGeom>
          <a:noFill/>
          <a:ln>
            <a:noFill/>
          </a:ln>
        </p:spPr>
      </p:pic>
      <p:sp>
        <p:nvSpPr>
          <p:cNvPr id="256" name="Google Shape;256;p44"/>
          <p:cNvSpPr txBox="1">
            <a:spLocks noGrp="1"/>
          </p:cNvSpPr>
          <p:nvPr>
            <p:ph type="subTitle" idx="1"/>
          </p:nvPr>
        </p:nvSpPr>
        <p:spPr>
          <a:xfrm>
            <a:off x="252125" y="294375"/>
            <a:ext cx="3388200" cy="5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Agenda</a:t>
            </a:r>
            <a:endParaRPr/>
          </a:p>
        </p:txBody>
      </p:sp>
      <p:sp>
        <p:nvSpPr>
          <p:cNvPr id="257" name="Google Shape;257;p44"/>
          <p:cNvSpPr txBox="1">
            <a:spLocks noGrp="1"/>
          </p:cNvSpPr>
          <p:nvPr>
            <p:ph type="subTitle" idx="1"/>
          </p:nvPr>
        </p:nvSpPr>
        <p:spPr>
          <a:xfrm>
            <a:off x="6037150" y="1027450"/>
            <a:ext cx="3388200" cy="5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i="1">
                <a:solidFill>
                  <a:srgbClr val="000000"/>
                </a:solidFill>
              </a:rPr>
              <a:t>Overview of the Industry</a:t>
            </a:r>
            <a:endParaRPr sz="1800" b="1" i="1"/>
          </a:p>
        </p:txBody>
      </p:sp>
      <p:sp>
        <p:nvSpPr>
          <p:cNvPr id="258" name="Google Shape;258;p44"/>
          <p:cNvSpPr txBox="1">
            <a:spLocks noGrp="1"/>
          </p:cNvSpPr>
          <p:nvPr>
            <p:ph type="subTitle" idx="1"/>
          </p:nvPr>
        </p:nvSpPr>
        <p:spPr>
          <a:xfrm>
            <a:off x="6037150" y="1742750"/>
            <a:ext cx="3388200" cy="51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i="1">
                <a:solidFill>
                  <a:srgbClr val="000000"/>
                </a:solidFill>
              </a:rPr>
              <a:t>Amazon</a:t>
            </a:r>
            <a:endParaRPr sz="1800" b="1" i="1"/>
          </a:p>
        </p:txBody>
      </p:sp>
      <p:sp>
        <p:nvSpPr>
          <p:cNvPr id="259" name="Google Shape;259;p44"/>
          <p:cNvSpPr txBox="1">
            <a:spLocks noGrp="1"/>
          </p:cNvSpPr>
          <p:nvPr>
            <p:ph type="subTitle" idx="1"/>
          </p:nvPr>
        </p:nvSpPr>
        <p:spPr>
          <a:xfrm>
            <a:off x="6037150" y="2336250"/>
            <a:ext cx="3388200" cy="5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i="1">
                <a:solidFill>
                  <a:srgbClr val="000000"/>
                </a:solidFill>
              </a:rPr>
              <a:t>Shopify</a:t>
            </a:r>
            <a:endParaRPr sz="1800" b="1" i="1"/>
          </a:p>
        </p:txBody>
      </p:sp>
      <p:sp>
        <p:nvSpPr>
          <p:cNvPr id="260" name="Google Shape;260;p44"/>
          <p:cNvSpPr txBox="1">
            <a:spLocks noGrp="1"/>
          </p:cNvSpPr>
          <p:nvPr>
            <p:ph type="subTitle" idx="1"/>
          </p:nvPr>
        </p:nvSpPr>
        <p:spPr>
          <a:xfrm>
            <a:off x="6037150" y="3041538"/>
            <a:ext cx="3388200" cy="5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i="1">
                <a:solidFill>
                  <a:srgbClr val="000000"/>
                </a:solidFill>
              </a:rPr>
              <a:t>Etsy</a:t>
            </a:r>
            <a:endParaRPr sz="1800" b="1" i="1"/>
          </a:p>
        </p:txBody>
      </p:sp>
      <p:pic>
        <p:nvPicPr>
          <p:cNvPr id="261" name="Google Shape;261;p44"/>
          <p:cNvPicPr preferRelativeResize="0"/>
          <p:nvPr/>
        </p:nvPicPr>
        <p:blipFill>
          <a:blip r:embed="rId6">
            <a:alphaModFix/>
          </a:blip>
          <a:stretch>
            <a:fillRect/>
          </a:stretch>
        </p:blipFill>
        <p:spPr>
          <a:xfrm>
            <a:off x="5378988" y="2336250"/>
            <a:ext cx="624723" cy="579300"/>
          </a:xfrm>
          <a:prstGeom prst="rect">
            <a:avLst/>
          </a:prstGeom>
          <a:noFill/>
          <a:ln>
            <a:noFill/>
          </a:ln>
        </p:spPr>
      </p:pic>
      <p:pic>
        <p:nvPicPr>
          <p:cNvPr id="262" name="Google Shape;262;p44"/>
          <p:cNvPicPr preferRelativeResize="0"/>
          <p:nvPr/>
        </p:nvPicPr>
        <p:blipFill>
          <a:blip r:embed="rId7">
            <a:alphaModFix/>
          </a:blip>
          <a:stretch>
            <a:fillRect/>
          </a:stretch>
        </p:blipFill>
        <p:spPr>
          <a:xfrm>
            <a:off x="5379000" y="3041546"/>
            <a:ext cx="624700" cy="57927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C4587"/>
                </a:solidFill>
              </a:rPr>
              <a:t>The Trend of E-commerce in the future</a:t>
            </a:r>
            <a:endParaRPr>
              <a:solidFill>
                <a:srgbClr val="1C4587"/>
              </a:solidFill>
            </a:endParaRPr>
          </a:p>
        </p:txBody>
      </p:sp>
      <p:sp>
        <p:nvSpPr>
          <p:cNvPr id="486" name="Google Shape;486;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23850" algn="l" rtl="0">
              <a:lnSpc>
                <a:spcPct val="160000"/>
              </a:lnSpc>
              <a:spcBef>
                <a:spcPts val="600"/>
              </a:spcBef>
              <a:spcAft>
                <a:spcPts val="0"/>
              </a:spcAft>
              <a:buClr>
                <a:srgbClr val="0B5394"/>
              </a:buClr>
              <a:buSzPts val="1500"/>
              <a:buChar char="●"/>
            </a:pPr>
            <a:r>
              <a:rPr lang="en" sz="1500">
                <a:solidFill>
                  <a:srgbClr val="0B5394"/>
                </a:solidFill>
              </a:rPr>
              <a:t>AR enhances the reality of online shopping.</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There will be a growing volume of voice search.</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AI helps shops learn about shoppers.</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On-site personalization uses those insights to create individualized experiences.</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Big data plays a big part in creating personalized experiences. </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Chatbots improve the shopping experience. </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Mobile shopping is still on the move. </a:t>
            </a:r>
            <a:endParaRPr sz="1500">
              <a:solidFill>
                <a:srgbClr val="0B5394"/>
              </a:solidFill>
            </a:endParaRPr>
          </a:p>
          <a:p>
            <a:pPr marL="0" lvl="0" indent="0" algn="l" rtl="0">
              <a:spcBef>
                <a:spcPts val="18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1C4587"/>
                </a:solidFill>
              </a:rPr>
              <a:t>The Trend of E-commerce in the future</a:t>
            </a:r>
            <a:endParaRPr>
              <a:solidFill>
                <a:srgbClr val="1C4587"/>
              </a:solidFill>
            </a:endParaRPr>
          </a:p>
        </p:txBody>
      </p:sp>
      <p:sp>
        <p:nvSpPr>
          <p:cNvPr id="492" name="Google Shape;492;p7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23850" algn="l" rtl="0">
              <a:lnSpc>
                <a:spcPct val="160000"/>
              </a:lnSpc>
              <a:spcBef>
                <a:spcPts val="600"/>
              </a:spcBef>
              <a:spcAft>
                <a:spcPts val="0"/>
              </a:spcAft>
              <a:buClr>
                <a:srgbClr val="0B5394"/>
              </a:buClr>
              <a:buSzPts val="1500"/>
              <a:buChar char="●"/>
            </a:pPr>
            <a:r>
              <a:rPr lang="en" sz="1500">
                <a:solidFill>
                  <a:srgbClr val="0B5394"/>
                </a:solidFill>
              </a:rPr>
              <a:t>More ways to pay. </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Headless and API-driven ecommerce allow continued innovation. </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Customers respond to video.</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Subscriptions keep customers coming back.</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Sustainability is becoming more important.</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Businesses should optimize digital strategy for conversion.</a:t>
            </a:r>
            <a:endParaRPr sz="1500">
              <a:solidFill>
                <a:srgbClr val="0B5394"/>
              </a:solidFill>
            </a:endParaRPr>
          </a:p>
          <a:p>
            <a:pPr marL="457200" lvl="0" indent="-323850" algn="l" rtl="0">
              <a:lnSpc>
                <a:spcPct val="160000"/>
              </a:lnSpc>
              <a:spcBef>
                <a:spcPts val="0"/>
              </a:spcBef>
              <a:spcAft>
                <a:spcPts val="0"/>
              </a:spcAft>
              <a:buClr>
                <a:srgbClr val="0B5394"/>
              </a:buClr>
              <a:buSzPts val="1500"/>
              <a:buChar char="●"/>
            </a:pPr>
            <a:r>
              <a:rPr lang="en" sz="1500">
                <a:solidFill>
                  <a:srgbClr val="0B5394"/>
                </a:solidFill>
              </a:rPr>
              <a:t>B2B is growing…and changing.</a:t>
            </a:r>
            <a:endParaRPr sz="1500">
              <a:solidFill>
                <a:srgbClr val="0B5394"/>
              </a:solidFill>
            </a:endParaRPr>
          </a:p>
          <a:p>
            <a:pPr marL="0" lvl="0" indent="0" algn="l" rtl="0">
              <a:spcBef>
                <a:spcPts val="1800"/>
              </a:spcBef>
              <a:spcAft>
                <a:spcPts val="16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99" name="Google Shape;499;p73"/>
          <p:cNvPicPr preferRelativeResize="0"/>
          <p:nvPr/>
        </p:nvPicPr>
        <p:blipFill>
          <a:blip r:embed="rId3">
            <a:alphaModFix/>
          </a:blip>
          <a:stretch>
            <a:fillRect/>
          </a:stretch>
        </p:blipFill>
        <p:spPr>
          <a:xfrm>
            <a:off x="25414" y="0"/>
            <a:ext cx="9093171"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SzPts val="3300"/>
              <a:buNone/>
            </a:pPr>
            <a:endParaRPr/>
          </a:p>
        </p:txBody>
      </p:sp>
      <p:sp>
        <p:nvSpPr>
          <p:cNvPr id="506" name="Google Shape;506;p7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800"/>
              </a:spcBef>
              <a:spcAft>
                <a:spcPts val="0"/>
              </a:spcAft>
              <a:buSzPts val="2100"/>
              <a:buNone/>
            </a:pPr>
            <a:endParaRPr/>
          </a:p>
        </p:txBody>
      </p:sp>
      <p:pic>
        <p:nvPicPr>
          <p:cNvPr id="507" name="Google Shape;507;p74"/>
          <p:cNvPicPr preferRelativeResize="0"/>
          <p:nvPr/>
        </p:nvPicPr>
        <p:blipFill rotWithShape="1">
          <a:blip r:embed="rId3">
            <a:alphaModFix/>
          </a:blip>
          <a:srcRect/>
          <a:stretch/>
        </p:blipFill>
        <p:spPr>
          <a:xfrm>
            <a:off x="0" y="0"/>
            <a:ext cx="9144000" cy="51487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75"/>
          <p:cNvPicPr preferRelativeResize="0"/>
          <p:nvPr/>
        </p:nvPicPr>
        <p:blipFill rotWithShape="1">
          <a:blip r:embed="rId3">
            <a:alphaModFix/>
          </a:blip>
          <a:srcRect/>
          <a:stretch/>
        </p:blipFill>
        <p:spPr>
          <a:xfrm>
            <a:off x="0" y="0"/>
            <a:ext cx="9144000" cy="5696607"/>
          </a:xfrm>
          <a:prstGeom prst="rect">
            <a:avLst/>
          </a:prstGeom>
          <a:noFill/>
          <a:ln>
            <a:noFill/>
          </a:ln>
        </p:spPr>
      </p:pic>
      <p:sp>
        <p:nvSpPr>
          <p:cNvPr id="513" name="Google Shape;513;p75"/>
          <p:cNvSpPr txBox="1">
            <a:spLocks noGrp="1"/>
          </p:cNvSpPr>
          <p:nvPr>
            <p:ph type="title"/>
          </p:nvPr>
        </p:nvSpPr>
        <p:spPr>
          <a:xfrm>
            <a:off x="314325" y="125682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sz="6000" b="1">
                <a:solidFill>
                  <a:srgbClr val="FFD966"/>
                </a:solidFill>
              </a:rPr>
              <a:t>STOCK PERFORMANCE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6"/>
          <p:cNvSpPr txBox="1">
            <a:spLocks noGrp="1"/>
          </p:cNvSpPr>
          <p:nvPr>
            <p:ph type="title"/>
          </p:nvPr>
        </p:nvSpPr>
        <p:spPr>
          <a:xfrm>
            <a:off x="22075" y="-70631"/>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KEY STATISTIC</a:t>
            </a:r>
            <a:endParaRPr/>
          </a:p>
        </p:txBody>
      </p:sp>
      <p:pic>
        <p:nvPicPr>
          <p:cNvPr id="520" name="Google Shape;520;p76"/>
          <p:cNvPicPr preferRelativeResize="0"/>
          <p:nvPr/>
        </p:nvPicPr>
        <p:blipFill>
          <a:blip r:embed="rId3">
            <a:alphaModFix/>
          </a:blip>
          <a:stretch>
            <a:fillRect/>
          </a:stretch>
        </p:blipFill>
        <p:spPr>
          <a:xfrm>
            <a:off x="58125" y="752125"/>
            <a:ext cx="6522924" cy="42507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 FUNDAMENTALS</a:t>
            </a:r>
            <a:endParaRPr/>
          </a:p>
        </p:txBody>
      </p:sp>
      <p:pic>
        <p:nvPicPr>
          <p:cNvPr id="527" name="Google Shape;527;p77"/>
          <p:cNvPicPr preferRelativeResize="0"/>
          <p:nvPr/>
        </p:nvPicPr>
        <p:blipFill>
          <a:blip r:embed="rId3">
            <a:alphaModFix/>
          </a:blip>
          <a:stretch>
            <a:fillRect/>
          </a:stretch>
        </p:blipFill>
        <p:spPr>
          <a:xfrm>
            <a:off x="152400" y="1420416"/>
            <a:ext cx="8156563" cy="357068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1-DAY PERFORMANCE</a:t>
            </a:r>
            <a:endParaRPr/>
          </a:p>
        </p:txBody>
      </p:sp>
      <p:pic>
        <p:nvPicPr>
          <p:cNvPr id="533" name="Google Shape;533;p78"/>
          <p:cNvPicPr preferRelativeResize="0"/>
          <p:nvPr/>
        </p:nvPicPr>
        <p:blipFill>
          <a:blip r:embed="rId3">
            <a:alphaModFix/>
          </a:blip>
          <a:stretch>
            <a:fillRect/>
          </a:stretch>
        </p:blipFill>
        <p:spPr>
          <a:xfrm>
            <a:off x="152400" y="1069275"/>
            <a:ext cx="8040051" cy="3921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5-DAY PERFORMANCE</a:t>
            </a:r>
            <a:endParaRPr/>
          </a:p>
        </p:txBody>
      </p:sp>
      <p:pic>
        <p:nvPicPr>
          <p:cNvPr id="539" name="Google Shape;539;p79"/>
          <p:cNvPicPr preferRelativeResize="0"/>
          <p:nvPr/>
        </p:nvPicPr>
        <p:blipFill>
          <a:blip r:embed="rId3">
            <a:alphaModFix/>
          </a:blip>
          <a:stretch>
            <a:fillRect/>
          </a:stretch>
        </p:blipFill>
        <p:spPr>
          <a:xfrm>
            <a:off x="152400" y="954470"/>
            <a:ext cx="7886700" cy="403663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1-MONTH PERFORMANCE</a:t>
            </a:r>
            <a:endParaRPr/>
          </a:p>
        </p:txBody>
      </p:sp>
      <p:pic>
        <p:nvPicPr>
          <p:cNvPr id="545" name="Google Shape;545;p80"/>
          <p:cNvPicPr preferRelativeResize="0"/>
          <p:nvPr/>
        </p:nvPicPr>
        <p:blipFill>
          <a:blip r:embed="rId3">
            <a:alphaModFix/>
          </a:blip>
          <a:stretch>
            <a:fillRect/>
          </a:stretch>
        </p:blipFill>
        <p:spPr>
          <a:xfrm>
            <a:off x="152400" y="920555"/>
            <a:ext cx="7886701" cy="40705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5"/>
          <p:cNvPicPr preferRelativeResize="0"/>
          <p:nvPr/>
        </p:nvPicPr>
        <p:blipFill>
          <a:blip r:embed="rId3">
            <a:alphaModFix/>
          </a:blip>
          <a:stretch>
            <a:fillRect/>
          </a:stretch>
        </p:blipFill>
        <p:spPr>
          <a:xfrm>
            <a:off x="0" y="0"/>
            <a:ext cx="9143999" cy="5143499"/>
          </a:xfrm>
          <a:prstGeom prst="rect">
            <a:avLst/>
          </a:prstGeom>
          <a:noFill/>
          <a:ln>
            <a:noFill/>
          </a:ln>
        </p:spPr>
      </p:pic>
      <p:sp>
        <p:nvSpPr>
          <p:cNvPr id="268" name="Google Shape;268;p45"/>
          <p:cNvSpPr txBox="1"/>
          <p:nvPr/>
        </p:nvSpPr>
        <p:spPr>
          <a:xfrm>
            <a:off x="1359200" y="1946250"/>
            <a:ext cx="6842700" cy="12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073763"/>
                </a:solidFill>
              </a:rPr>
              <a:t> </a:t>
            </a:r>
            <a:r>
              <a:rPr lang="en" sz="3400">
                <a:solidFill>
                  <a:srgbClr val="073763"/>
                </a:solidFill>
              </a:rPr>
              <a:t>E-commerce Industry</a:t>
            </a:r>
            <a:r>
              <a:rPr lang="en" sz="3600">
                <a:solidFill>
                  <a:srgbClr val="073763"/>
                </a:solidFill>
              </a:rPr>
              <a:t> </a:t>
            </a:r>
            <a:r>
              <a:rPr lang="en" sz="3400">
                <a:solidFill>
                  <a:srgbClr val="073763"/>
                </a:solidFill>
              </a:rPr>
              <a:t>Overview</a:t>
            </a:r>
            <a:endParaRPr sz="2000">
              <a:solidFill>
                <a:srgbClr val="07376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3-MONTH PERFORMANCE</a:t>
            </a:r>
            <a:endParaRPr/>
          </a:p>
        </p:txBody>
      </p:sp>
      <p:pic>
        <p:nvPicPr>
          <p:cNvPr id="551" name="Google Shape;551;p81"/>
          <p:cNvPicPr preferRelativeResize="0"/>
          <p:nvPr/>
        </p:nvPicPr>
        <p:blipFill>
          <a:blip r:embed="rId3">
            <a:alphaModFix/>
          </a:blip>
          <a:stretch>
            <a:fillRect/>
          </a:stretch>
        </p:blipFill>
        <p:spPr>
          <a:xfrm>
            <a:off x="152400" y="942325"/>
            <a:ext cx="7786549" cy="4048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6-MONTH PERFORMANCE</a:t>
            </a:r>
            <a:endParaRPr/>
          </a:p>
        </p:txBody>
      </p:sp>
      <p:pic>
        <p:nvPicPr>
          <p:cNvPr id="557" name="Google Shape;557;p82"/>
          <p:cNvPicPr preferRelativeResize="0"/>
          <p:nvPr/>
        </p:nvPicPr>
        <p:blipFill>
          <a:blip r:embed="rId3">
            <a:alphaModFix/>
          </a:blip>
          <a:stretch>
            <a:fillRect/>
          </a:stretch>
        </p:blipFill>
        <p:spPr>
          <a:xfrm>
            <a:off x="280400" y="911925"/>
            <a:ext cx="7705251" cy="3958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1-YEAR PERFORMANCE</a:t>
            </a:r>
            <a:endParaRPr/>
          </a:p>
        </p:txBody>
      </p:sp>
      <p:pic>
        <p:nvPicPr>
          <p:cNvPr id="563" name="Google Shape;563;p83"/>
          <p:cNvPicPr preferRelativeResize="0"/>
          <p:nvPr/>
        </p:nvPicPr>
        <p:blipFill>
          <a:blip r:embed="rId3">
            <a:alphaModFix/>
          </a:blip>
          <a:stretch>
            <a:fillRect/>
          </a:stretch>
        </p:blipFill>
        <p:spPr>
          <a:xfrm>
            <a:off x="152400" y="1054125"/>
            <a:ext cx="7686474" cy="3936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2-YEAR PERFORMANCE</a:t>
            </a:r>
            <a:endParaRPr/>
          </a:p>
        </p:txBody>
      </p:sp>
      <p:pic>
        <p:nvPicPr>
          <p:cNvPr id="569" name="Google Shape;569;p84"/>
          <p:cNvPicPr preferRelativeResize="0"/>
          <p:nvPr/>
        </p:nvPicPr>
        <p:blipFill>
          <a:blip r:embed="rId3">
            <a:alphaModFix/>
          </a:blip>
          <a:stretch>
            <a:fillRect/>
          </a:stretch>
        </p:blipFill>
        <p:spPr>
          <a:xfrm>
            <a:off x="152400" y="996600"/>
            <a:ext cx="7846575" cy="3994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5-YEAR PERFORMANCE</a:t>
            </a:r>
            <a:endParaRPr/>
          </a:p>
        </p:txBody>
      </p:sp>
      <p:pic>
        <p:nvPicPr>
          <p:cNvPr id="576" name="Google Shape;576;p85"/>
          <p:cNvPicPr preferRelativeResize="0"/>
          <p:nvPr/>
        </p:nvPicPr>
        <p:blipFill>
          <a:blip r:embed="rId3">
            <a:alphaModFix/>
          </a:blip>
          <a:stretch>
            <a:fillRect/>
          </a:stretch>
        </p:blipFill>
        <p:spPr>
          <a:xfrm>
            <a:off x="199075" y="971025"/>
            <a:ext cx="7806576" cy="40200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6"/>
          <p:cNvSpPr txBox="1">
            <a:spLocks noGrp="1"/>
          </p:cNvSpPr>
          <p:nvPr>
            <p:ph type="title"/>
          </p:nvPr>
        </p:nvSpPr>
        <p:spPr>
          <a:xfrm>
            <a:off x="508575" y="24049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All-Time Chart</a:t>
            </a:r>
            <a:endParaRPr/>
          </a:p>
        </p:txBody>
      </p:sp>
      <p:pic>
        <p:nvPicPr>
          <p:cNvPr id="583" name="Google Shape;583;p86"/>
          <p:cNvPicPr preferRelativeResize="0"/>
          <p:nvPr/>
        </p:nvPicPr>
        <p:blipFill>
          <a:blip r:embed="rId3">
            <a:alphaModFix/>
          </a:blip>
          <a:stretch>
            <a:fillRect/>
          </a:stretch>
        </p:blipFill>
        <p:spPr>
          <a:xfrm>
            <a:off x="185775" y="913600"/>
            <a:ext cx="7946625" cy="40708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endParaRPr/>
          </a:p>
        </p:txBody>
      </p:sp>
      <p:sp>
        <p:nvSpPr>
          <p:cNvPr id="590" name="Google Shape;590;p8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228600" algn="l" rtl="0">
              <a:lnSpc>
                <a:spcPct val="90000"/>
              </a:lnSpc>
              <a:spcBef>
                <a:spcPts val="800"/>
              </a:spcBef>
              <a:spcAft>
                <a:spcPts val="0"/>
              </a:spcAft>
              <a:buClr>
                <a:schemeClr val="dk1"/>
              </a:buClr>
              <a:buSzPts val="1400"/>
              <a:buNone/>
            </a:pPr>
            <a:endParaRPr/>
          </a:p>
        </p:txBody>
      </p:sp>
      <p:pic>
        <p:nvPicPr>
          <p:cNvPr id="591" name="Google Shape;591;p87"/>
          <p:cNvPicPr preferRelativeResize="0"/>
          <p:nvPr/>
        </p:nvPicPr>
        <p:blipFill rotWithShape="1">
          <a:blip r:embed="rId3">
            <a:alphaModFix/>
          </a:blip>
          <a:srcRect/>
          <a:stretch/>
        </p:blipFill>
        <p:spPr>
          <a:xfrm>
            <a:off x="0" y="1381125"/>
            <a:ext cx="9144000" cy="23812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OVERVIEW</a:t>
            </a:r>
            <a:endParaRPr/>
          </a:p>
        </p:txBody>
      </p:sp>
      <p:sp>
        <p:nvSpPr>
          <p:cNvPr id="598" name="Google Shape;598;p8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317500" algn="l" rtl="0">
              <a:lnSpc>
                <a:spcPct val="90000"/>
              </a:lnSpc>
              <a:spcBef>
                <a:spcPts val="800"/>
              </a:spcBef>
              <a:spcAft>
                <a:spcPts val="0"/>
              </a:spcAft>
              <a:buClr>
                <a:schemeClr val="dk1"/>
              </a:buClr>
              <a:buSzPts val="1400"/>
              <a:buChar char="•"/>
            </a:pPr>
            <a:r>
              <a:rPr lang="en"/>
              <a:t>International technology company</a:t>
            </a:r>
            <a:endParaRPr/>
          </a:p>
          <a:p>
            <a:pPr marL="457200" lvl="0" indent="-317500" algn="l" rtl="0">
              <a:lnSpc>
                <a:spcPct val="90000"/>
              </a:lnSpc>
              <a:spcBef>
                <a:spcPts val="800"/>
              </a:spcBef>
              <a:spcAft>
                <a:spcPts val="0"/>
              </a:spcAft>
              <a:buClr>
                <a:schemeClr val="dk1"/>
              </a:buClr>
              <a:buSzPts val="1400"/>
              <a:buChar char="•"/>
            </a:pPr>
            <a:r>
              <a:rPr lang="en"/>
              <a:t>2020 Market Cap $1.564 Trillion USD</a:t>
            </a:r>
            <a:endParaRPr/>
          </a:p>
          <a:p>
            <a:pPr marL="457200" lvl="0" indent="-317500" algn="l" rtl="0">
              <a:lnSpc>
                <a:spcPct val="90000"/>
              </a:lnSpc>
              <a:spcBef>
                <a:spcPts val="800"/>
              </a:spcBef>
              <a:spcAft>
                <a:spcPts val="0"/>
              </a:spcAft>
              <a:buClr>
                <a:schemeClr val="dk1"/>
              </a:buClr>
              <a:buSzPts val="1400"/>
              <a:buChar char="•"/>
            </a:pPr>
            <a:r>
              <a:rPr lang="en"/>
              <a:t>Focus on:</a:t>
            </a:r>
            <a:endParaRPr/>
          </a:p>
          <a:p>
            <a:pPr marL="914400" lvl="1" indent="-317500" algn="l" rtl="0">
              <a:lnSpc>
                <a:spcPct val="90000"/>
              </a:lnSpc>
              <a:spcBef>
                <a:spcPts val="400"/>
              </a:spcBef>
              <a:spcAft>
                <a:spcPts val="0"/>
              </a:spcAft>
              <a:buSzPts val="1400"/>
              <a:buChar char="•"/>
            </a:pPr>
            <a:r>
              <a:rPr lang="en"/>
              <a:t>E-commerce</a:t>
            </a:r>
            <a:endParaRPr/>
          </a:p>
          <a:p>
            <a:pPr marL="914400" lvl="1" indent="-317500" algn="l" rtl="0">
              <a:lnSpc>
                <a:spcPct val="90000"/>
              </a:lnSpc>
              <a:spcBef>
                <a:spcPts val="400"/>
              </a:spcBef>
              <a:spcAft>
                <a:spcPts val="0"/>
              </a:spcAft>
              <a:buSzPts val="1400"/>
              <a:buChar char="•"/>
            </a:pPr>
            <a:r>
              <a:rPr lang="en"/>
              <a:t>Cloud computing</a:t>
            </a:r>
            <a:endParaRPr/>
          </a:p>
          <a:p>
            <a:pPr marL="914400" lvl="1" indent="-317500" algn="l" rtl="0">
              <a:lnSpc>
                <a:spcPct val="90000"/>
              </a:lnSpc>
              <a:spcBef>
                <a:spcPts val="400"/>
              </a:spcBef>
              <a:spcAft>
                <a:spcPts val="0"/>
              </a:spcAft>
              <a:buSzPts val="1400"/>
              <a:buChar char="•"/>
            </a:pPr>
            <a:r>
              <a:rPr lang="en"/>
              <a:t>Digital streaming</a:t>
            </a:r>
            <a:endParaRPr/>
          </a:p>
          <a:p>
            <a:pPr marL="914400" lvl="1" indent="-317500" algn="l" rtl="0">
              <a:lnSpc>
                <a:spcPct val="90000"/>
              </a:lnSpc>
              <a:spcBef>
                <a:spcPts val="400"/>
              </a:spcBef>
              <a:spcAft>
                <a:spcPts val="0"/>
              </a:spcAft>
              <a:buSzPts val="1400"/>
              <a:buChar char="•"/>
            </a:pPr>
            <a:r>
              <a:rPr lang="en"/>
              <a:t>Artificial intelligence</a:t>
            </a:r>
            <a:endParaRPr/>
          </a:p>
          <a:p>
            <a:pPr marL="914400" lvl="1" indent="-317500" algn="l" rtl="0">
              <a:lnSpc>
                <a:spcPct val="90000"/>
              </a:lnSpc>
              <a:spcBef>
                <a:spcPts val="400"/>
              </a:spcBef>
              <a:spcAft>
                <a:spcPts val="0"/>
              </a:spcAft>
              <a:buSzPts val="1400"/>
              <a:buChar char="•"/>
            </a:pPr>
            <a:r>
              <a:rPr lang="en"/>
              <a:t>Groceries</a:t>
            </a:r>
            <a:endParaRPr/>
          </a:p>
          <a:p>
            <a:pPr marL="914400" lvl="1" indent="-228600" algn="l" rtl="0">
              <a:lnSpc>
                <a:spcPct val="90000"/>
              </a:lnSpc>
              <a:spcBef>
                <a:spcPts val="400"/>
              </a:spcBef>
              <a:spcAft>
                <a:spcPts val="0"/>
              </a:spcAft>
              <a:buSzPts val="1400"/>
              <a:buNone/>
            </a:pPr>
            <a:endParaRPr/>
          </a:p>
          <a:p>
            <a:pPr marL="457200" lvl="0" indent="-228600" algn="l" rtl="0">
              <a:lnSpc>
                <a:spcPct val="90000"/>
              </a:lnSpc>
              <a:spcBef>
                <a:spcPts val="800"/>
              </a:spcBef>
              <a:spcAft>
                <a:spcPts val="0"/>
              </a:spcAft>
              <a:buClr>
                <a:schemeClr val="dk1"/>
              </a:buClr>
              <a:buSzPts val="1400"/>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OVERVIEW</a:t>
            </a:r>
            <a:endParaRPr/>
          </a:p>
        </p:txBody>
      </p:sp>
      <p:sp>
        <p:nvSpPr>
          <p:cNvPr id="605" name="Google Shape;605;p8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317500" algn="l" rtl="0">
              <a:lnSpc>
                <a:spcPct val="90000"/>
              </a:lnSpc>
              <a:spcBef>
                <a:spcPts val="800"/>
              </a:spcBef>
              <a:spcAft>
                <a:spcPts val="0"/>
              </a:spcAft>
              <a:buClr>
                <a:schemeClr val="dk1"/>
              </a:buClr>
              <a:buSzPts val="1400"/>
              <a:buChar char="•"/>
            </a:pPr>
            <a:r>
              <a:rPr lang="en"/>
              <a:t>Founder: Jeff Bezos</a:t>
            </a:r>
            <a:endParaRPr/>
          </a:p>
          <a:p>
            <a:pPr marL="457200" lvl="0" indent="-317500" algn="l" rtl="0">
              <a:lnSpc>
                <a:spcPct val="90000"/>
              </a:lnSpc>
              <a:spcBef>
                <a:spcPts val="800"/>
              </a:spcBef>
              <a:spcAft>
                <a:spcPts val="0"/>
              </a:spcAft>
              <a:buClr>
                <a:schemeClr val="dk1"/>
              </a:buClr>
              <a:buSzPts val="1400"/>
              <a:buChar char="•"/>
            </a:pPr>
            <a:r>
              <a:rPr lang="en"/>
              <a:t>Founded in July 5, 1994</a:t>
            </a:r>
            <a:endParaRPr/>
          </a:p>
          <a:p>
            <a:pPr marL="457200" lvl="0" indent="-317500" algn="l" rtl="0">
              <a:lnSpc>
                <a:spcPct val="90000"/>
              </a:lnSpc>
              <a:spcBef>
                <a:spcPts val="800"/>
              </a:spcBef>
              <a:spcAft>
                <a:spcPts val="0"/>
              </a:spcAft>
              <a:buClr>
                <a:schemeClr val="dk1"/>
              </a:buClr>
              <a:buSzPts val="1400"/>
              <a:buChar char="•"/>
            </a:pPr>
            <a:r>
              <a:rPr lang="en"/>
              <a:t>Employees (2020): 1,125,300</a:t>
            </a:r>
            <a:endParaRPr/>
          </a:p>
          <a:p>
            <a:pPr marL="457200" lvl="0" indent="-317500" algn="l" rtl="0">
              <a:lnSpc>
                <a:spcPct val="90000"/>
              </a:lnSpc>
              <a:spcBef>
                <a:spcPts val="800"/>
              </a:spcBef>
              <a:spcAft>
                <a:spcPts val="0"/>
              </a:spcAft>
              <a:buClr>
                <a:schemeClr val="dk1"/>
              </a:buClr>
              <a:buSzPts val="1400"/>
              <a:buChar char="•"/>
            </a:pPr>
            <a:r>
              <a:rPr lang="en"/>
              <a:t>Headquarters:</a:t>
            </a:r>
            <a:endParaRPr/>
          </a:p>
          <a:p>
            <a:pPr marL="914400" lvl="1" indent="-317500" algn="l" rtl="0">
              <a:lnSpc>
                <a:spcPct val="90000"/>
              </a:lnSpc>
              <a:spcBef>
                <a:spcPts val="400"/>
              </a:spcBef>
              <a:spcAft>
                <a:spcPts val="0"/>
              </a:spcAft>
              <a:buSzPts val="1400"/>
              <a:buChar char="•"/>
            </a:pPr>
            <a:r>
              <a:rPr lang="en"/>
              <a:t>Seattle, Washington</a:t>
            </a:r>
            <a:endParaRPr/>
          </a:p>
          <a:p>
            <a:pPr marL="914400" lvl="1" indent="-317500" algn="l" rtl="0">
              <a:lnSpc>
                <a:spcPct val="90000"/>
              </a:lnSpc>
              <a:spcBef>
                <a:spcPts val="400"/>
              </a:spcBef>
              <a:spcAft>
                <a:spcPts val="0"/>
              </a:spcAft>
              <a:buSzPts val="1400"/>
              <a:buChar char="•"/>
            </a:pPr>
            <a:r>
              <a:rPr lang="en"/>
              <a:t>Crystal City, Arlington, Virginia</a:t>
            </a:r>
            <a:endParaRPr/>
          </a:p>
          <a:p>
            <a:pPr marL="914400" lvl="0" indent="0" algn="l" rtl="0">
              <a:lnSpc>
                <a:spcPct val="90000"/>
              </a:lnSpc>
              <a:spcBef>
                <a:spcPts val="750"/>
              </a:spcBef>
              <a:spcAft>
                <a:spcPts val="0"/>
              </a:spcAft>
              <a:buNone/>
            </a:pPr>
            <a:endParaRPr/>
          </a:p>
          <a:p>
            <a:pPr marL="914400" lvl="1" indent="-228600" algn="l" rtl="0">
              <a:lnSpc>
                <a:spcPct val="90000"/>
              </a:lnSpc>
              <a:spcBef>
                <a:spcPts val="400"/>
              </a:spcBef>
              <a:spcAft>
                <a:spcPts val="0"/>
              </a:spcAft>
              <a:buSzPts val="1400"/>
              <a:buNone/>
            </a:pPr>
            <a:endParaRPr/>
          </a:p>
          <a:p>
            <a:pPr marL="457200" lvl="0" indent="-228600" algn="l" rtl="0">
              <a:lnSpc>
                <a:spcPct val="90000"/>
              </a:lnSpc>
              <a:spcBef>
                <a:spcPts val="800"/>
              </a:spcBef>
              <a:spcAft>
                <a:spcPts val="0"/>
              </a:spcAft>
              <a:buClr>
                <a:schemeClr val="dk1"/>
              </a:buClr>
              <a:buSzPts val="1400"/>
              <a:buNone/>
            </a:pPr>
            <a:endParaRPr/>
          </a:p>
        </p:txBody>
      </p:sp>
      <p:pic>
        <p:nvPicPr>
          <p:cNvPr id="606" name="Google Shape;606;p89"/>
          <p:cNvPicPr preferRelativeResize="0"/>
          <p:nvPr/>
        </p:nvPicPr>
        <p:blipFill rotWithShape="1">
          <a:blip r:embed="rId3">
            <a:alphaModFix/>
          </a:blip>
          <a:srcRect/>
          <a:stretch/>
        </p:blipFill>
        <p:spPr>
          <a:xfrm>
            <a:off x="4064649" y="1035697"/>
            <a:ext cx="4450702" cy="333802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OVERVIEW</a:t>
            </a:r>
            <a:endParaRPr/>
          </a:p>
        </p:txBody>
      </p:sp>
      <p:sp>
        <p:nvSpPr>
          <p:cNvPr id="613" name="Google Shape;613;p90"/>
          <p:cNvSpPr txBox="1">
            <a:spLocks noGrp="1"/>
          </p:cNvSpPr>
          <p:nvPr>
            <p:ph type="body" idx="1"/>
          </p:nvPr>
        </p:nvSpPr>
        <p:spPr>
          <a:xfrm>
            <a:off x="628650" y="1369219"/>
            <a:ext cx="5263632" cy="3263504"/>
          </a:xfrm>
          <a:prstGeom prst="rect">
            <a:avLst/>
          </a:prstGeom>
          <a:noFill/>
          <a:ln>
            <a:noFill/>
          </a:ln>
        </p:spPr>
        <p:txBody>
          <a:bodyPr spcFirstLastPara="1" wrap="square" lIns="68575" tIns="34275" rIns="68575" bIns="34275" anchor="t" anchorCtr="0">
            <a:noAutofit/>
          </a:bodyPr>
          <a:lstStyle/>
          <a:p>
            <a:pPr marL="457200" lvl="0" indent="-317500" algn="l" rtl="0">
              <a:lnSpc>
                <a:spcPct val="90000"/>
              </a:lnSpc>
              <a:spcBef>
                <a:spcPts val="800"/>
              </a:spcBef>
              <a:spcAft>
                <a:spcPts val="0"/>
              </a:spcAft>
              <a:buClr>
                <a:schemeClr val="dk1"/>
              </a:buClr>
              <a:buSzPts val="1400"/>
              <a:buChar char="•"/>
            </a:pPr>
            <a:r>
              <a:rPr lang="en"/>
              <a:t>IPO: $18 (May 15, 1997, Nasdaq)</a:t>
            </a:r>
            <a:endParaRPr/>
          </a:p>
          <a:p>
            <a:pPr marL="457200" lvl="0" indent="-317500" algn="l" rtl="0">
              <a:lnSpc>
                <a:spcPct val="90000"/>
              </a:lnSpc>
              <a:spcBef>
                <a:spcPts val="800"/>
              </a:spcBef>
              <a:spcAft>
                <a:spcPts val="0"/>
              </a:spcAft>
              <a:buClr>
                <a:schemeClr val="dk1"/>
              </a:buClr>
              <a:buSzPts val="1400"/>
              <a:buChar char="•"/>
            </a:pPr>
            <a:r>
              <a:rPr lang="en"/>
              <a:t>If you invested $10,000 on that day and price</a:t>
            </a:r>
            <a:endParaRPr/>
          </a:p>
          <a:p>
            <a:pPr marL="457200" lvl="0" indent="-317500" algn="l" rtl="0">
              <a:lnSpc>
                <a:spcPct val="90000"/>
              </a:lnSpc>
              <a:spcBef>
                <a:spcPts val="800"/>
              </a:spcBef>
              <a:spcAft>
                <a:spcPts val="0"/>
              </a:spcAft>
              <a:buClr>
                <a:schemeClr val="dk1"/>
              </a:buClr>
              <a:buSzPts val="1400"/>
              <a:buChar char="•"/>
            </a:pPr>
            <a:r>
              <a:rPr lang="en"/>
              <a:t>Well…. What are you doing here in this lesson go retire already!</a:t>
            </a:r>
            <a:endParaRPr/>
          </a:p>
          <a:p>
            <a:pPr marL="457200" lvl="0" indent="0" algn="l" rtl="0">
              <a:lnSpc>
                <a:spcPct val="90000"/>
              </a:lnSpc>
              <a:spcBef>
                <a:spcPts val="800"/>
              </a:spcBef>
              <a:spcAft>
                <a:spcPts val="0"/>
              </a:spcAft>
              <a:buNone/>
            </a:pPr>
            <a:endParaRPr/>
          </a:p>
          <a:p>
            <a:pPr marL="457200" lvl="0" indent="-228600" algn="l" rtl="0">
              <a:lnSpc>
                <a:spcPct val="90000"/>
              </a:lnSpc>
              <a:spcBef>
                <a:spcPts val="800"/>
              </a:spcBef>
              <a:spcAft>
                <a:spcPts val="0"/>
              </a:spcAft>
              <a:buClr>
                <a:schemeClr val="dk1"/>
              </a:buClr>
              <a:buSzPts val="1400"/>
              <a:buNone/>
            </a:pPr>
            <a:endParaRPr/>
          </a:p>
          <a:p>
            <a:pPr marL="914400" lvl="1" indent="-228600" algn="l" rtl="0">
              <a:lnSpc>
                <a:spcPct val="90000"/>
              </a:lnSpc>
              <a:spcBef>
                <a:spcPts val="400"/>
              </a:spcBef>
              <a:spcAft>
                <a:spcPts val="0"/>
              </a:spcAft>
              <a:buSzPts val="1400"/>
              <a:buNone/>
            </a:pPr>
            <a:endParaRPr/>
          </a:p>
          <a:p>
            <a:pPr marL="457200" lvl="0" indent="-228600" algn="l" rtl="0">
              <a:lnSpc>
                <a:spcPct val="90000"/>
              </a:lnSpc>
              <a:spcBef>
                <a:spcPts val="800"/>
              </a:spcBef>
              <a:spcAft>
                <a:spcPts val="0"/>
              </a:spcAft>
              <a:buClr>
                <a:schemeClr val="dk1"/>
              </a:buClr>
              <a:buSzPts val="1400"/>
              <a:buNone/>
            </a:pPr>
            <a:endParaRPr/>
          </a:p>
        </p:txBody>
      </p:sp>
      <p:pic>
        <p:nvPicPr>
          <p:cNvPr id="614" name="Google Shape;614;p90"/>
          <p:cNvPicPr preferRelativeResize="0"/>
          <p:nvPr/>
        </p:nvPicPr>
        <p:blipFill rotWithShape="1">
          <a:blip r:embed="rId3">
            <a:alphaModFix/>
          </a:blip>
          <a:srcRect/>
          <a:stretch/>
        </p:blipFill>
        <p:spPr>
          <a:xfrm>
            <a:off x="4849575" y="2803602"/>
            <a:ext cx="3561273" cy="23398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155CC"/>
                </a:solidFill>
              </a:rPr>
              <a:t>What is E-commerce?</a:t>
            </a:r>
            <a:endParaRPr>
              <a:solidFill>
                <a:srgbClr val="1155CC"/>
              </a:solidFill>
            </a:endParaRPr>
          </a:p>
        </p:txBody>
      </p:sp>
      <p:sp>
        <p:nvSpPr>
          <p:cNvPr id="274" name="Google Shape;274;p46"/>
          <p:cNvSpPr txBox="1">
            <a:spLocks noGrp="1"/>
          </p:cNvSpPr>
          <p:nvPr>
            <p:ph type="body" idx="1"/>
          </p:nvPr>
        </p:nvSpPr>
        <p:spPr>
          <a:xfrm>
            <a:off x="311700" y="1152475"/>
            <a:ext cx="36402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3C78D8"/>
              </a:buClr>
              <a:buSzPts val="1500"/>
              <a:buChar char="●"/>
            </a:pPr>
            <a:r>
              <a:rPr lang="en" sz="1500">
                <a:solidFill>
                  <a:srgbClr val="3C78D8"/>
                </a:solidFill>
              </a:rPr>
              <a:t>Ecommerce (or electronic commerce) is the buying and selling of goods (or services) on the internet. </a:t>
            </a:r>
            <a:endParaRPr sz="1500">
              <a:solidFill>
                <a:srgbClr val="3C78D8"/>
              </a:solidFill>
            </a:endParaRPr>
          </a:p>
          <a:p>
            <a:pPr marL="457200" lvl="0" indent="-323850" algn="l" rtl="0">
              <a:spcBef>
                <a:spcPts val="0"/>
              </a:spcBef>
              <a:spcAft>
                <a:spcPts val="0"/>
              </a:spcAft>
              <a:buClr>
                <a:srgbClr val="3C78D8"/>
              </a:buClr>
              <a:buSzPts val="1500"/>
              <a:buChar char="●"/>
            </a:pPr>
            <a:r>
              <a:rPr lang="en" sz="1500">
                <a:solidFill>
                  <a:srgbClr val="3C78D8"/>
                </a:solidFill>
              </a:rPr>
              <a:t>E-commerce was come up about 40 years ago.</a:t>
            </a:r>
            <a:endParaRPr sz="1500">
              <a:solidFill>
                <a:srgbClr val="3C78D8"/>
              </a:solidFill>
            </a:endParaRPr>
          </a:p>
          <a:p>
            <a:pPr marL="457200" lvl="0" indent="-323850" algn="l" rtl="0">
              <a:spcBef>
                <a:spcPts val="0"/>
              </a:spcBef>
              <a:spcAft>
                <a:spcPts val="0"/>
              </a:spcAft>
              <a:buClr>
                <a:srgbClr val="3C78D8"/>
              </a:buClr>
              <a:buSzPts val="1500"/>
              <a:buChar char="●"/>
            </a:pPr>
            <a:r>
              <a:rPr lang="en" sz="1500">
                <a:solidFill>
                  <a:srgbClr val="3C78D8"/>
                </a:solidFill>
              </a:rPr>
              <a:t>E-commerce includes B2C (Business to Consumer); B2B; C2C; C2B; B2G (Business to Government); C2G </a:t>
            </a:r>
            <a:endParaRPr sz="1500">
              <a:solidFill>
                <a:srgbClr val="3C78D8"/>
              </a:solidFill>
            </a:endParaRPr>
          </a:p>
        </p:txBody>
      </p:sp>
      <p:pic>
        <p:nvPicPr>
          <p:cNvPr id="275" name="Google Shape;275;p46"/>
          <p:cNvPicPr preferRelativeResize="0"/>
          <p:nvPr/>
        </p:nvPicPr>
        <p:blipFill>
          <a:blip r:embed="rId3">
            <a:alphaModFix/>
          </a:blip>
          <a:stretch>
            <a:fillRect/>
          </a:stretch>
        </p:blipFill>
        <p:spPr>
          <a:xfrm>
            <a:off x="3951900" y="1152475"/>
            <a:ext cx="4887300" cy="272887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endParaRPr/>
          </a:p>
        </p:txBody>
      </p:sp>
      <p:sp>
        <p:nvSpPr>
          <p:cNvPr id="621" name="Google Shape;621;p9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228600" algn="l" rtl="0">
              <a:lnSpc>
                <a:spcPct val="90000"/>
              </a:lnSpc>
              <a:spcBef>
                <a:spcPts val="800"/>
              </a:spcBef>
              <a:spcAft>
                <a:spcPts val="0"/>
              </a:spcAft>
              <a:buClr>
                <a:schemeClr val="dk1"/>
              </a:buClr>
              <a:buSzPts val="1400"/>
              <a:buNone/>
            </a:pPr>
            <a:endParaRPr/>
          </a:p>
        </p:txBody>
      </p:sp>
      <p:pic>
        <p:nvPicPr>
          <p:cNvPr id="622" name="Google Shape;622;p91"/>
          <p:cNvPicPr preferRelativeResize="0"/>
          <p:nvPr/>
        </p:nvPicPr>
        <p:blipFill rotWithShape="1">
          <a:blip r:embed="rId3">
            <a:alphaModFix/>
          </a:blip>
          <a:srcRect/>
          <a:stretch/>
        </p:blipFill>
        <p:spPr>
          <a:xfrm>
            <a:off x="-114300" y="857250"/>
            <a:ext cx="9401175" cy="3429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MANAGEMENT TEAM</a:t>
            </a:r>
            <a:endParaRPr/>
          </a:p>
        </p:txBody>
      </p:sp>
      <p:sp>
        <p:nvSpPr>
          <p:cNvPr id="629" name="Google Shape;629;p9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317500" algn="l" rtl="0">
              <a:lnSpc>
                <a:spcPct val="90000"/>
              </a:lnSpc>
              <a:spcBef>
                <a:spcPts val="800"/>
              </a:spcBef>
              <a:spcAft>
                <a:spcPts val="0"/>
              </a:spcAft>
              <a:buClr>
                <a:schemeClr val="dk1"/>
              </a:buClr>
              <a:buSzPts val="1400"/>
              <a:buChar char="•"/>
            </a:pPr>
            <a:r>
              <a:rPr lang="en"/>
              <a:t>Executive Officers:</a:t>
            </a:r>
            <a:endParaRPr/>
          </a:p>
          <a:p>
            <a:pPr marL="914400" lvl="1" indent="-317500" algn="l" rtl="0">
              <a:lnSpc>
                <a:spcPct val="90000"/>
              </a:lnSpc>
              <a:spcBef>
                <a:spcPts val="400"/>
              </a:spcBef>
              <a:spcAft>
                <a:spcPts val="0"/>
              </a:spcAft>
              <a:buSzPts val="1400"/>
              <a:buChar char="•"/>
            </a:pPr>
            <a:r>
              <a:rPr lang="en"/>
              <a:t>Jeffrey P. Bezos</a:t>
            </a:r>
            <a:endParaRPr/>
          </a:p>
          <a:p>
            <a:pPr marL="914400" lvl="1" indent="-317500" algn="l" rtl="0">
              <a:lnSpc>
                <a:spcPct val="90000"/>
              </a:lnSpc>
              <a:spcBef>
                <a:spcPts val="400"/>
              </a:spcBef>
              <a:spcAft>
                <a:spcPts val="0"/>
              </a:spcAft>
              <a:buSzPts val="1400"/>
              <a:buChar char="•"/>
            </a:pPr>
            <a:r>
              <a:rPr lang="en"/>
              <a:t>Jeffrey M. Blackburn</a:t>
            </a:r>
            <a:endParaRPr/>
          </a:p>
          <a:p>
            <a:pPr marL="914400" lvl="1" indent="-317500" algn="l" rtl="0">
              <a:lnSpc>
                <a:spcPct val="90000"/>
              </a:lnSpc>
              <a:spcBef>
                <a:spcPts val="400"/>
              </a:spcBef>
              <a:spcAft>
                <a:spcPts val="0"/>
              </a:spcAft>
              <a:buSzPts val="1400"/>
              <a:buChar char="•"/>
            </a:pPr>
            <a:r>
              <a:rPr lang="en"/>
              <a:t>Andrew R. Jassy</a:t>
            </a:r>
            <a:endParaRPr/>
          </a:p>
          <a:p>
            <a:pPr marL="914400" lvl="1" indent="-317500" algn="l" rtl="0">
              <a:lnSpc>
                <a:spcPct val="90000"/>
              </a:lnSpc>
              <a:spcBef>
                <a:spcPts val="400"/>
              </a:spcBef>
              <a:spcAft>
                <a:spcPts val="0"/>
              </a:spcAft>
              <a:buSzPts val="1400"/>
              <a:buChar char="•"/>
            </a:pPr>
            <a:r>
              <a:rPr lang="en"/>
              <a:t>Brian T. Olsavsky</a:t>
            </a:r>
            <a:endParaRPr/>
          </a:p>
          <a:p>
            <a:pPr marL="914400" lvl="1" indent="-317500" algn="l" rtl="0">
              <a:lnSpc>
                <a:spcPct val="90000"/>
              </a:lnSpc>
              <a:spcBef>
                <a:spcPts val="400"/>
              </a:spcBef>
              <a:spcAft>
                <a:spcPts val="0"/>
              </a:spcAft>
              <a:buSzPts val="1400"/>
              <a:buChar char="•"/>
            </a:pPr>
            <a:r>
              <a:rPr lang="en"/>
              <a:t>Shelley L. Reynolds</a:t>
            </a:r>
            <a:endParaRPr/>
          </a:p>
          <a:p>
            <a:pPr marL="914400" lvl="1" indent="-317500" algn="l" rtl="0">
              <a:lnSpc>
                <a:spcPct val="90000"/>
              </a:lnSpc>
              <a:spcBef>
                <a:spcPts val="400"/>
              </a:spcBef>
              <a:spcAft>
                <a:spcPts val="0"/>
              </a:spcAft>
              <a:buSzPts val="1400"/>
              <a:buChar char="•"/>
            </a:pPr>
            <a:r>
              <a:rPr lang="en"/>
              <a:t>Jeffrey A. Wilke</a:t>
            </a:r>
            <a:endParaRPr/>
          </a:p>
          <a:p>
            <a:pPr marL="914400" lvl="1" indent="-317500" algn="l" rtl="0">
              <a:lnSpc>
                <a:spcPct val="90000"/>
              </a:lnSpc>
              <a:spcBef>
                <a:spcPts val="400"/>
              </a:spcBef>
              <a:spcAft>
                <a:spcPts val="0"/>
              </a:spcAft>
              <a:buSzPts val="1400"/>
              <a:buChar char="•"/>
            </a:pPr>
            <a:r>
              <a:rPr lang="en"/>
              <a:t>David A. Zapolsky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MANAGEMENT TEAM</a:t>
            </a:r>
            <a:endParaRPr/>
          </a:p>
        </p:txBody>
      </p:sp>
      <p:sp>
        <p:nvSpPr>
          <p:cNvPr id="636" name="Google Shape;636;p93"/>
          <p:cNvSpPr txBox="1">
            <a:spLocks noGrp="1"/>
          </p:cNvSpPr>
          <p:nvPr>
            <p:ph type="body" idx="1"/>
          </p:nvPr>
        </p:nvSpPr>
        <p:spPr>
          <a:xfrm>
            <a:off x="386950" y="1369207"/>
            <a:ext cx="7886700" cy="326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1400"/>
              <a:buNone/>
            </a:pPr>
            <a:r>
              <a:rPr lang="en"/>
              <a:t>Jeffrey P. Bezos</a:t>
            </a:r>
            <a:endParaRPr/>
          </a:p>
          <a:p>
            <a:pPr marL="914400" lvl="1" indent="-317500" algn="l" rtl="0">
              <a:lnSpc>
                <a:spcPct val="90000"/>
              </a:lnSpc>
              <a:spcBef>
                <a:spcPts val="400"/>
              </a:spcBef>
              <a:spcAft>
                <a:spcPts val="0"/>
              </a:spcAft>
              <a:buSzPts val="1400"/>
              <a:buChar char="•"/>
            </a:pPr>
            <a:r>
              <a:rPr lang="en"/>
              <a:t>Chairman of the Board of Amazon since 1994</a:t>
            </a:r>
            <a:endParaRPr/>
          </a:p>
          <a:p>
            <a:pPr marL="914400" lvl="1" indent="-317500" algn="l" rtl="0">
              <a:lnSpc>
                <a:spcPct val="90000"/>
              </a:lnSpc>
              <a:spcBef>
                <a:spcPts val="400"/>
              </a:spcBef>
              <a:spcAft>
                <a:spcPts val="0"/>
              </a:spcAft>
              <a:buSzPts val="1400"/>
              <a:buChar char="•"/>
            </a:pPr>
            <a:r>
              <a:rPr lang="en"/>
              <a:t>CEO (1996 – now)</a:t>
            </a:r>
            <a:endParaRPr/>
          </a:p>
          <a:p>
            <a:pPr marL="914400" lvl="1" indent="-317500" algn="l" rtl="0">
              <a:lnSpc>
                <a:spcPct val="90000"/>
              </a:lnSpc>
              <a:spcBef>
                <a:spcPts val="400"/>
              </a:spcBef>
              <a:spcAft>
                <a:spcPts val="0"/>
              </a:spcAft>
              <a:buSzPts val="1400"/>
              <a:buChar char="•"/>
            </a:pPr>
            <a:r>
              <a:rPr lang="en"/>
              <a:t>President (1994-1999; 2000-now)</a:t>
            </a:r>
            <a:endParaRPr/>
          </a:p>
          <a:p>
            <a:pPr marL="914400" lvl="1" indent="-317500" algn="l" rtl="0">
              <a:lnSpc>
                <a:spcPct val="90000"/>
              </a:lnSpc>
              <a:spcBef>
                <a:spcPts val="400"/>
              </a:spcBef>
              <a:spcAft>
                <a:spcPts val="0"/>
              </a:spcAft>
              <a:buSzPts val="1400"/>
              <a:buChar char="•"/>
            </a:pPr>
            <a:r>
              <a:rPr lang="en"/>
              <a:t>Founder of Amazon</a:t>
            </a:r>
            <a:endParaRPr/>
          </a:p>
          <a:p>
            <a:pPr marL="914400" lvl="1" indent="-317500" algn="l" rtl="0">
              <a:lnSpc>
                <a:spcPct val="90000"/>
              </a:lnSpc>
              <a:spcBef>
                <a:spcPts val="400"/>
              </a:spcBef>
              <a:spcAft>
                <a:spcPts val="0"/>
              </a:spcAft>
              <a:buSzPts val="1400"/>
              <a:buChar char="•"/>
            </a:pPr>
            <a:r>
              <a:rPr lang="en"/>
              <a:t>Founder of Blue Origin</a:t>
            </a:r>
            <a:endParaRPr/>
          </a:p>
          <a:p>
            <a:pPr marL="914400" lvl="1" indent="-317500" algn="l" rtl="0">
              <a:lnSpc>
                <a:spcPct val="90000"/>
              </a:lnSpc>
              <a:spcBef>
                <a:spcPts val="400"/>
              </a:spcBef>
              <a:spcAft>
                <a:spcPts val="0"/>
              </a:spcAft>
              <a:buSzPts val="1400"/>
              <a:buChar char="•"/>
            </a:pPr>
            <a:r>
              <a:rPr lang="en"/>
              <a:t>Owner of Nash Holdings</a:t>
            </a:r>
            <a:endParaRPr/>
          </a:p>
          <a:p>
            <a:pPr marL="914400" lvl="1" indent="-317500" algn="l" rtl="0">
              <a:lnSpc>
                <a:spcPct val="90000"/>
              </a:lnSpc>
              <a:spcBef>
                <a:spcPts val="400"/>
              </a:spcBef>
              <a:spcAft>
                <a:spcPts val="0"/>
              </a:spcAft>
              <a:buSzPts val="1400"/>
              <a:buChar char="•"/>
            </a:pPr>
            <a:r>
              <a:rPr lang="en"/>
              <a:t>Top shareholders of Amazon</a:t>
            </a:r>
            <a:endParaRPr/>
          </a:p>
          <a:p>
            <a:pPr marL="914400" lvl="1" indent="-317500" algn="l" rtl="0">
              <a:lnSpc>
                <a:spcPct val="90000"/>
              </a:lnSpc>
              <a:spcBef>
                <a:spcPts val="400"/>
              </a:spcBef>
              <a:spcAft>
                <a:spcPts val="0"/>
              </a:spcAft>
              <a:buSzPts val="1400"/>
              <a:buChar char="•"/>
            </a:pPr>
            <a:r>
              <a:rPr lang="en"/>
              <a:t>Divorce in 2019</a:t>
            </a:r>
            <a:endParaRPr/>
          </a:p>
          <a:p>
            <a:pPr marL="1371600" lvl="2" indent="-317500" algn="l" rtl="0">
              <a:lnSpc>
                <a:spcPct val="90000"/>
              </a:lnSpc>
              <a:spcBef>
                <a:spcPts val="400"/>
              </a:spcBef>
              <a:spcAft>
                <a:spcPts val="0"/>
              </a:spcAft>
              <a:buSzPts val="1400"/>
              <a:buChar char="•"/>
            </a:pPr>
            <a:r>
              <a:rPr lang="en"/>
              <a:t>MacKenzie (his ex-wife) received 25% of his stake in Amazon</a:t>
            </a:r>
            <a:endParaRPr/>
          </a:p>
          <a:p>
            <a:pPr marL="914400" lvl="1" indent="-317500" algn="l" rtl="0">
              <a:lnSpc>
                <a:spcPct val="90000"/>
              </a:lnSpc>
              <a:spcBef>
                <a:spcPts val="400"/>
              </a:spcBef>
              <a:spcAft>
                <a:spcPts val="0"/>
              </a:spcAft>
              <a:buSzPts val="1400"/>
              <a:buChar char="•"/>
            </a:pPr>
            <a:r>
              <a:rPr lang="en"/>
              <a:t>Still the biggest shareholders (holding 15.1% of outstanding shares)</a:t>
            </a:r>
            <a:endParaRPr/>
          </a:p>
          <a:p>
            <a:pPr marL="342900" lvl="1" indent="0" algn="l" rtl="0">
              <a:lnSpc>
                <a:spcPct val="90000"/>
              </a:lnSpc>
              <a:spcBef>
                <a:spcPts val="400"/>
              </a:spcBef>
              <a:spcAft>
                <a:spcPts val="0"/>
              </a:spcAft>
              <a:buSzPts val="1400"/>
              <a:buNone/>
            </a:pPr>
            <a:endParaRPr/>
          </a:p>
        </p:txBody>
      </p:sp>
      <p:pic>
        <p:nvPicPr>
          <p:cNvPr id="637" name="Google Shape;637;p93"/>
          <p:cNvPicPr preferRelativeResize="0"/>
          <p:nvPr/>
        </p:nvPicPr>
        <p:blipFill rotWithShape="1">
          <a:blip r:embed="rId3">
            <a:alphaModFix/>
          </a:blip>
          <a:srcRect b="-553"/>
          <a:stretch/>
        </p:blipFill>
        <p:spPr>
          <a:xfrm>
            <a:off x="6487767" y="1644280"/>
            <a:ext cx="2027583" cy="27133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94"/>
          <p:cNvPicPr preferRelativeResize="0"/>
          <p:nvPr/>
        </p:nvPicPr>
        <p:blipFill>
          <a:blip r:embed="rId3">
            <a:alphaModFix/>
          </a:blip>
          <a:stretch>
            <a:fillRect/>
          </a:stretch>
        </p:blipFill>
        <p:spPr>
          <a:xfrm>
            <a:off x="152400" y="152400"/>
            <a:ext cx="8048625" cy="990600"/>
          </a:xfrm>
          <a:prstGeom prst="rect">
            <a:avLst/>
          </a:prstGeom>
          <a:noFill/>
          <a:ln>
            <a:noFill/>
          </a:ln>
        </p:spPr>
      </p:pic>
      <p:pic>
        <p:nvPicPr>
          <p:cNvPr id="643" name="Google Shape;643;p94"/>
          <p:cNvPicPr preferRelativeResize="0"/>
          <p:nvPr/>
        </p:nvPicPr>
        <p:blipFill>
          <a:blip r:embed="rId4">
            <a:alphaModFix/>
          </a:blip>
          <a:stretch>
            <a:fillRect/>
          </a:stretch>
        </p:blipFill>
        <p:spPr>
          <a:xfrm>
            <a:off x="6033575" y="1143000"/>
            <a:ext cx="1752600" cy="2505075"/>
          </a:xfrm>
          <a:prstGeom prst="rect">
            <a:avLst/>
          </a:prstGeom>
          <a:noFill/>
          <a:ln>
            <a:noFill/>
          </a:ln>
        </p:spPr>
      </p:pic>
      <p:sp>
        <p:nvSpPr>
          <p:cNvPr id="644" name="Google Shape;644;p94"/>
          <p:cNvSpPr txBox="1"/>
          <p:nvPr/>
        </p:nvSpPr>
        <p:spPr>
          <a:xfrm>
            <a:off x="352475" y="966775"/>
            <a:ext cx="53274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2100">
                <a:solidFill>
                  <a:schemeClr val="dk1"/>
                </a:solidFill>
                <a:latin typeface="Calibri"/>
                <a:ea typeface="Calibri"/>
                <a:cs typeface="Calibri"/>
                <a:sym typeface="Calibri"/>
              </a:rPr>
              <a:t>Jeffrey M. Blackburn</a:t>
            </a:r>
            <a:endParaRPr sz="2100">
              <a:solidFill>
                <a:schemeClr val="dk1"/>
              </a:solidFill>
              <a:latin typeface="Calibri"/>
              <a:ea typeface="Calibri"/>
              <a:cs typeface="Calibri"/>
              <a:sym typeface="Calibri"/>
            </a:endParaRPr>
          </a:p>
          <a:p>
            <a:pPr marL="914400" lvl="1" indent="-317500" algn="l" rtl="0">
              <a:lnSpc>
                <a:spcPct val="90000"/>
              </a:lnSpc>
              <a:spcBef>
                <a:spcPts val="400"/>
              </a:spcBef>
              <a:spcAft>
                <a:spcPts val="0"/>
              </a:spcAft>
              <a:buClr>
                <a:schemeClr val="dk1"/>
              </a:buClr>
              <a:buSzPts val="1400"/>
              <a:buChar char="•"/>
            </a:pPr>
            <a:r>
              <a:rPr lang="en" sz="1800">
                <a:solidFill>
                  <a:schemeClr val="dk1"/>
                </a:solidFill>
                <a:latin typeface="Calibri"/>
                <a:ea typeface="Calibri"/>
                <a:cs typeface="Calibri"/>
                <a:sym typeface="Calibri"/>
              </a:rPr>
              <a:t>Senior Vice President, Business Development (2006 - present)</a:t>
            </a:r>
            <a:endParaRPr sz="1800">
              <a:solidFill>
                <a:schemeClr val="dk1"/>
              </a:solidFill>
              <a:latin typeface="Calibri"/>
              <a:ea typeface="Calibri"/>
              <a:cs typeface="Calibri"/>
              <a:sym typeface="Calibri"/>
            </a:endParaRPr>
          </a:p>
          <a:p>
            <a:pPr marL="914400" lvl="1" indent="-342900" algn="l" rtl="0">
              <a:lnSpc>
                <a:spcPct val="90000"/>
              </a:lnSpc>
              <a:spcBef>
                <a:spcPts val="4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Leave of absence (2020-2021)</a:t>
            </a:r>
            <a:endParaRPr sz="1800">
              <a:solidFill>
                <a:schemeClr val="dk1"/>
              </a:solidFill>
              <a:latin typeface="Calibri"/>
              <a:ea typeface="Calibri"/>
              <a:cs typeface="Calibri"/>
              <a:sym typeface="Calibri"/>
            </a:endParaRPr>
          </a:p>
          <a:p>
            <a:pPr marL="914400" lvl="1" indent="-342900" algn="l" rtl="0">
              <a:lnSpc>
                <a:spcPct val="90000"/>
              </a:lnSpc>
              <a:spcBef>
                <a:spcPts val="4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Previous position: VP, Operations Integration</a:t>
            </a:r>
            <a:endParaRPr sz="1800">
              <a:solidFill>
                <a:schemeClr val="dk1"/>
              </a:solidFill>
              <a:latin typeface="Calibri"/>
              <a:ea typeface="Calibri"/>
              <a:cs typeface="Calibri"/>
              <a:sym typeface="Calibri"/>
            </a:endParaRPr>
          </a:p>
          <a:p>
            <a:pPr marL="914400" lvl="1" indent="-342900" algn="l" rtl="0">
              <a:lnSpc>
                <a:spcPct val="90000"/>
              </a:lnSpc>
              <a:spcBef>
                <a:spcPts val="4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Top Shareholder (0.014% outstanding shares, $164MM)</a:t>
            </a:r>
            <a:endParaRPr sz="1800">
              <a:solidFill>
                <a:schemeClr val="dk1"/>
              </a:solidFill>
              <a:latin typeface="Calibri"/>
              <a:ea typeface="Calibri"/>
              <a:cs typeface="Calibri"/>
              <a:sym typeface="Calibri"/>
            </a:endParaRPr>
          </a:p>
          <a:p>
            <a:pPr marL="914400" lvl="1" indent="-342900" algn="l" rtl="0">
              <a:lnSpc>
                <a:spcPct val="90000"/>
              </a:lnSpc>
              <a:spcBef>
                <a:spcPts val="4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MBA from Stanford Graduate School of Business</a:t>
            </a:r>
            <a:endParaRPr sz="1800">
              <a:solidFill>
                <a:schemeClr val="dk1"/>
              </a:solidFill>
              <a:latin typeface="Calibri"/>
              <a:ea typeface="Calibri"/>
              <a:cs typeface="Calibri"/>
              <a:sym typeface="Calibri"/>
            </a:endParaRPr>
          </a:p>
          <a:p>
            <a:pPr marL="342900" lvl="1" indent="0" algn="l" rtl="0">
              <a:lnSpc>
                <a:spcPct val="90000"/>
              </a:lnSpc>
              <a:spcBef>
                <a:spcPts val="4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MANAGEMENT TEAM</a:t>
            </a:r>
            <a:endParaRPr/>
          </a:p>
        </p:txBody>
      </p:sp>
      <p:sp>
        <p:nvSpPr>
          <p:cNvPr id="651" name="Google Shape;651;p95"/>
          <p:cNvSpPr txBox="1">
            <a:spLocks noGrp="1"/>
          </p:cNvSpPr>
          <p:nvPr>
            <p:ph type="body" idx="1"/>
          </p:nvPr>
        </p:nvSpPr>
        <p:spPr>
          <a:xfrm>
            <a:off x="628650" y="1369219"/>
            <a:ext cx="5409372"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1400"/>
              <a:buNone/>
            </a:pPr>
            <a:r>
              <a:rPr lang="en"/>
              <a:t>Andrew R. Jassy</a:t>
            </a:r>
            <a:endParaRPr/>
          </a:p>
          <a:p>
            <a:pPr marL="914400" lvl="1" indent="-317500" algn="l" rtl="0">
              <a:lnSpc>
                <a:spcPct val="90000"/>
              </a:lnSpc>
              <a:spcBef>
                <a:spcPts val="400"/>
              </a:spcBef>
              <a:spcAft>
                <a:spcPts val="0"/>
              </a:spcAft>
              <a:buSzPts val="1400"/>
              <a:buChar char="•"/>
            </a:pPr>
            <a:r>
              <a:rPr lang="en"/>
              <a:t>Founder of Amazon Web Services (Mar. 2006)</a:t>
            </a:r>
            <a:endParaRPr/>
          </a:p>
          <a:p>
            <a:pPr marL="914400" lvl="1" indent="-317500" algn="l" rtl="0">
              <a:lnSpc>
                <a:spcPct val="90000"/>
              </a:lnSpc>
              <a:spcBef>
                <a:spcPts val="400"/>
              </a:spcBef>
              <a:spcAft>
                <a:spcPts val="0"/>
              </a:spcAft>
              <a:buSzPts val="1400"/>
              <a:buChar char="•"/>
            </a:pPr>
            <a:r>
              <a:rPr lang="en"/>
              <a:t>Senior Vice president of AWS (2006-2016)</a:t>
            </a:r>
            <a:endParaRPr/>
          </a:p>
          <a:p>
            <a:pPr marL="914400" lvl="1" indent="-317500" algn="l" rtl="0">
              <a:lnSpc>
                <a:spcPct val="90000"/>
              </a:lnSpc>
              <a:spcBef>
                <a:spcPts val="400"/>
              </a:spcBef>
              <a:spcAft>
                <a:spcPts val="0"/>
              </a:spcAft>
              <a:buSzPts val="1400"/>
              <a:buChar char="•"/>
            </a:pPr>
            <a:r>
              <a:rPr lang="en"/>
              <a:t>CEO of Amazon Web Services (2016 – now)</a:t>
            </a:r>
            <a:endParaRPr/>
          </a:p>
          <a:p>
            <a:pPr marL="914400" lvl="1" indent="-317500" algn="l" rtl="0">
              <a:lnSpc>
                <a:spcPct val="90000"/>
              </a:lnSpc>
              <a:spcBef>
                <a:spcPts val="400"/>
              </a:spcBef>
              <a:spcAft>
                <a:spcPts val="0"/>
              </a:spcAft>
              <a:buSzPts val="1400"/>
              <a:buChar char="•"/>
            </a:pPr>
            <a:r>
              <a:rPr lang="en"/>
              <a:t>Top shareholders of Amazon (0.02% of all outstanding share)</a:t>
            </a:r>
            <a:endParaRPr/>
          </a:p>
          <a:p>
            <a:pPr marL="914400" lvl="1" indent="-317500" algn="l" rtl="0">
              <a:lnSpc>
                <a:spcPct val="90000"/>
              </a:lnSpc>
              <a:spcBef>
                <a:spcPts val="400"/>
              </a:spcBef>
              <a:spcAft>
                <a:spcPts val="0"/>
              </a:spcAft>
              <a:buSzPts val="1400"/>
              <a:buChar char="•"/>
            </a:pPr>
            <a:r>
              <a:rPr lang="en"/>
              <a:t>Degree:</a:t>
            </a:r>
            <a:endParaRPr/>
          </a:p>
          <a:p>
            <a:pPr marL="1371600" lvl="2" indent="-317500" algn="l" rtl="0">
              <a:lnSpc>
                <a:spcPct val="90000"/>
              </a:lnSpc>
              <a:spcBef>
                <a:spcPts val="400"/>
              </a:spcBef>
              <a:spcAft>
                <a:spcPts val="0"/>
              </a:spcAft>
              <a:buSzPts val="1400"/>
              <a:buChar char="•"/>
            </a:pPr>
            <a:r>
              <a:rPr lang="en"/>
              <a:t>Bachelor of Arts from Harvard University</a:t>
            </a:r>
            <a:endParaRPr/>
          </a:p>
          <a:p>
            <a:pPr marL="1371600" lvl="2" indent="-317500" algn="l" rtl="0">
              <a:lnSpc>
                <a:spcPct val="90000"/>
              </a:lnSpc>
              <a:spcBef>
                <a:spcPts val="400"/>
              </a:spcBef>
              <a:spcAft>
                <a:spcPts val="0"/>
              </a:spcAft>
              <a:buSzPts val="1400"/>
              <a:buChar char="•"/>
            </a:pPr>
            <a:r>
              <a:rPr lang="en"/>
              <a:t>MBA from Harvard Business School</a:t>
            </a:r>
            <a:endParaRPr/>
          </a:p>
        </p:txBody>
      </p:sp>
      <p:pic>
        <p:nvPicPr>
          <p:cNvPr id="652" name="Google Shape;652;p95"/>
          <p:cNvPicPr preferRelativeResize="0"/>
          <p:nvPr/>
        </p:nvPicPr>
        <p:blipFill rotWithShape="1">
          <a:blip r:embed="rId3">
            <a:alphaModFix/>
          </a:blip>
          <a:srcRect/>
          <a:stretch/>
        </p:blipFill>
        <p:spPr>
          <a:xfrm>
            <a:off x="6038022" y="1369219"/>
            <a:ext cx="2286000" cy="2286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9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MANAGEMENT TEAM</a:t>
            </a:r>
            <a:endParaRPr/>
          </a:p>
        </p:txBody>
      </p:sp>
      <p:sp>
        <p:nvSpPr>
          <p:cNvPr id="659" name="Google Shape;659;p96"/>
          <p:cNvSpPr txBox="1">
            <a:spLocks noGrp="1"/>
          </p:cNvSpPr>
          <p:nvPr>
            <p:ph type="body" idx="1"/>
          </p:nvPr>
        </p:nvSpPr>
        <p:spPr>
          <a:xfrm>
            <a:off x="628650" y="1369219"/>
            <a:ext cx="5424281" cy="3263504"/>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800"/>
              </a:spcBef>
              <a:spcAft>
                <a:spcPts val="0"/>
              </a:spcAft>
              <a:buSzPts val="1400"/>
              <a:buNone/>
            </a:pPr>
            <a:r>
              <a:rPr lang="en"/>
              <a:t>Brian T. Olsavsky</a:t>
            </a:r>
            <a:endParaRPr/>
          </a:p>
          <a:p>
            <a:pPr marL="914400" lvl="1" indent="-317500" algn="l" rtl="0">
              <a:lnSpc>
                <a:spcPct val="80000"/>
              </a:lnSpc>
              <a:spcBef>
                <a:spcPts val="400"/>
              </a:spcBef>
              <a:spcAft>
                <a:spcPts val="0"/>
              </a:spcAft>
              <a:buSzPts val="1400"/>
              <a:buChar char="•"/>
            </a:pPr>
            <a:r>
              <a:rPr lang="en"/>
              <a:t>Joined Amazon in April 2002</a:t>
            </a:r>
            <a:endParaRPr/>
          </a:p>
          <a:p>
            <a:pPr marL="914400" lvl="1" indent="-317500" algn="l" rtl="0">
              <a:lnSpc>
                <a:spcPct val="80000"/>
              </a:lnSpc>
              <a:spcBef>
                <a:spcPts val="400"/>
              </a:spcBef>
              <a:spcAft>
                <a:spcPts val="0"/>
              </a:spcAft>
              <a:buSzPts val="1400"/>
              <a:buChar char="•"/>
            </a:pPr>
            <a:r>
              <a:rPr lang="en"/>
              <a:t>Vice President, Finance for Amazon’s North America retail business (2007 – 2010)</a:t>
            </a:r>
            <a:endParaRPr/>
          </a:p>
          <a:p>
            <a:pPr marL="914400" lvl="1" indent="-317500" algn="l" rtl="0">
              <a:lnSpc>
                <a:spcPct val="80000"/>
              </a:lnSpc>
              <a:spcBef>
                <a:spcPts val="400"/>
              </a:spcBef>
              <a:spcAft>
                <a:spcPts val="0"/>
              </a:spcAft>
              <a:buSzPts val="1400"/>
              <a:buChar char="•"/>
            </a:pPr>
            <a:r>
              <a:rPr lang="en"/>
              <a:t>Vice President, Finance for the Global Consumer Business (2011 – 2015)</a:t>
            </a:r>
            <a:endParaRPr/>
          </a:p>
          <a:p>
            <a:pPr marL="914400" lvl="1" indent="-317500" algn="l" rtl="0">
              <a:lnSpc>
                <a:spcPct val="80000"/>
              </a:lnSpc>
              <a:spcBef>
                <a:spcPts val="400"/>
              </a:spcBef>
              <a:spcAft>
                <a:spcPts val="0"/>
              </a:spcAft>
              <a:buSzPts val="1400"/>
              <a:buChar char="•"/>
            </a:pPr>
            <a:r>
              <a:rPr lang="en"/>
              <a:t>Senior Vice President (2015 – now)</a:t>
            </a:r>
            <a:endParaRPr/>
          </a:p>
          <a:p>
            <a:pPr marL="914400" lvl="1" indent="-317500" algn="l" rtl="0">
              <a:lnSpc>
                <a:spcPct val="80000"/>
              </a:lnSpc>
              <a:spcBef>
                <a:spcPts val="400"/>
              </a:spcBef>
              <a:spcAft>
                <a:spcPts val="0"/>
              </a:spcAft>
              <a:buSzPts val="1400"/>
              <a:buChar char="•"/>
            </a:pPr>
            <a:r>
              <a:rPr lang="en"/>
              <a:t>CFO (2015 – now)</a:t>
            </a:r>
            <a:endParaRPr/>
          </a:p>
          <a:p>
            <a:pPr marL="914400" lvl="1" indent="-317500" algn="l" rtl="0">
              <a:lnSpc>
                <a:spcPct val="80000"/>
              </a:lnSpc>
              <a:spcBef>
                <a:spcPts val="400"/>
              </a:spcBef>
              <a:spcAft>
                <a:spcPts val="0"/>
              </a:spcAft>
              <a:buSzPts val="1400"/>
              <a:buChar char="•"/>
            </a:pPr>
            <a:r>
              <a:rPr lang="en"/>
              <a:t>Degree: </a:t>
            </a:r>
            <a:endParaRPr/>
          </a:p>
          <a:p>
            <a:pPr marL="1371600" lvl="2" indent="-317500" algn="l" rtl="0">
              <a:lnSpc>
                <a:spcPct val="80000"/>
              </a:lnSpc>
              <a:spcBef>
                <a:spcPts val="400"/>
              </a:spcBef>
              <a:spcAft>
                <a:spcPts val="0"/>
              </a:spcAft>
              <a:buSzPts val="1400"/>
              <a:buChar char="•"/>
            </a:pPr>
            <a:r>
              <a:rPr lang="en"/>
              <a:t>Bachelor of Science in Mechanical Engineering from Penn State </a:t>
            </a:r>
            <a:endParaRPr/>
          </a:p>
          <a:p>
            <a:pPr marL="1371600" lvl="2" indent="-317500" algn="l" rtl="0">
              <a:lnSpc>
                <a:spcPct val="80000"/>
              </a:lnSpc>
              <a:spcBef>
                <a:spcPts val="400"/>
              </a:spcBef>
              <a:spcAft>
                <a:spcPts val="0"/>
              </a:spcAft>
              <a:buSzPts val="1400"/>
              <a:buChar char="•"/>
            </a:pPr>
            <a:r>
              <a:rPr lang="en"/>
              <a:t>MBA in Finance from Carnegie Mellon University</a:t>
            </a:r>
            <a:endParaRPr/>
          </a:p>
          <a:p>
            <a:pPr marL="914400" lvl="1" indent="-228600" algn="l" rtl="0">
              <a:lnSpc>
                <a:spcPct val="80000"/>
              </a:lnSpc>
              <a:spcBef>
                <a:spcPts val="400"/>
              </a:spcBef>
              <a:spcAft>
                <a:spcPts val="0"/>
              </a:spcAft>
              <a:buSzPts val="1400"/>
              <a:buNone/>
            </a:pPr>
            <a:endParaRPr/>
          </a:p>
        </p:txBody>
      </p:sp>
      <p:pic>
        <p:nvPicPr>
          <p:cNvPr id="660" name="Google Shape;660;p96"/>
          <p:cNvPicPr preferRelativeResize="0"/>
          <p:nvPr/>
        </p:nvPicPr>
        <p:blipFill rotWithShape="1">
          <a:blip r:embed="rId3">
            <a:alphaModFix/>
          </a:blip>
          <a:srcRect/>
          <a:stretch/>
        </p:blipFill>
        <p:spPr>
          <a:xfrm>
            <a:off x="6215270" y="1501638"/>
            <a:ext cx="2598254" cy="259825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MANAGEMENT TEAM</a:t>
            </a:r>
            <a:endParaRPr/>
          </a:p>
        </p:txBody>
      </p:sp>
      <p:sp>
        <p:nvSpPr>
          <p:cNvPr id="667" name="Google Shape;667;p97"/>
          <p:cNvSpPr txBox="1">
            <a:spLocks noGrp="1"/>
          </p:cNvSpPr>
          <p:nvPr>
            <p:ph type="body" idx="1"/>
          </p:nvPr>
        </p:nvSpPr>
        <p:spPr>
          <a:xfrm>
            <a:off x="628650" y="1369219"/>
            <a:ext cx="5558459"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SzPts val="1400"/>
              <a:buNone/>
            </a:pPr>
            <a:r>
              <a:rPr lang="en"/>
              <a:t>Shelley L. Reynolds</a:t>
            </a:r>
            <a:endParaRPr/>
          </a:p>
          <a:p>
            <a:pPr marL="914400" lvl="1" indent="-317500" algn="l" rtl="0">
              <a:lnSpc>
                <a:spcPct val="90000"/>
              </a:lnSpc>
              <a:spcBef>
                <a:spcPts val="400"/>
              </a:spcBef>
              <a:spcAft>
                <a:spcPts val="0"/>
              </a:spcAft>
              <a:buSzPts val="1400"/>
              <a:buChar char="•"/>
            </a:pPr>
            <a:r>
              <a:rPr lang="en"/>
              <a:t>Vice President of Finance (2006 – 2007)</a:t>
            </a:r>
            <a:endParaRPr/>
          </a:p>
          <a:p>
            <a:pPr marL="914400" lvl="1" indent="-317500" algn="l" rtl="0">
              <a:lnSpc>
                <a:spcPct val="90000"/>
              </a:lnSpc>
              <a:spcBef>
                <a:spcPts val="400"/>
              </a:spcBef>
              <a:spcAft>
                <a:spcPts val="0"/>
              </a:spcAft>
              <a:buSzPts val="1400"/>
              <a:buChar char="•"/>
            </a:pPr>
            <a:r>
              <a:rPr lang="en"/>
              <a:t>Vice President, Worldwide Controller (2007 – now)</a:t>
            </a:r>
            <a:endParaRPr/>
          </a:p>
          <a:p>
            <a:pPr marL="914400" lvl="1" indent="-317500" algn="l" rtl="0">
              <a:lnSpc>
                <a:spcPct val="90000"/>
              </a:lnSpc>
              <a:spcBef>
                <a:spcPts val="400"/>
              </a:spcBef>
              <a:spcAft>
                <a:spcPts val="0"/>
              </a:spcAft>
              <a:buSzPts val="1400"/>
              <a:buChar char="•"/>
            </a:pPr>
            <a:r>
              <a:rPr lang="en"/>
              <a:t>Principle Accounting Officer (2007 – now)</a:t>
            </a:r>
            <a:endParaRPr/>
          </a:p>
          <a:p>
            <a:pPr marL="914400" lvl="1" indent="-317500" algn="l" rtl="0">
              <a:lnSpc>
                <a:spcPct val="90000"/>
              </a:lnSpc>
              <a:spcBef>
                <a:spcPts val="400"/>
              </a:spcBef>
              <a:spcAft>
                <a:spcPts val="0"/>
              </a:spcAft>
              <a:buSzPts val="1400"/>
              <a:buChar char="•"/>
            </a:pPr>
            <a:r>
              <a:rPr lang="en"/>
              <a:t>Degree: </a:t>
            </a:r>
            <a:endParaRPr/>
          </a:p>
          <a:p>
            <a:pPr marL="1371600" lvl="2" indent="-317500" algn="l" rtl="0">
              <a:lnSpc>
                <a:spcPct val="90000"/>
              </a:lnSpc>
              <a:spcBef>
                <a:spcPts val="400"/>
              </a:spcBef>
              <a:spcAft>
                <a:spcPts val="0"/>
              </a:spcAft>
              <a:buSzPts val="1400"/>
              <a:buChar char="•"/>
            </a:pPr>
            <a:r>
              <a:rPr lang="en"/>
              <a:t>University of Washington Foster School of Business</a:t>
            </a:r>
            <a:endParaRPr/>
          </a:p>
          <a:p>
            <a:pPr marL="914400" lvl="1" indent="-317500" algn="l" rtl="0">
              <a:lnSpc>
                <a:spcPct val="90000"/>
              </a:lnSpc>
              <a:spcBef>
                <a:spcPts val="400"/>
              </a:spcBef>
              <a:spcAft>
                <a:spcPts val="0"/>
              </a:spcAft>
              <a:buSzPts val="1400"/>
              <a:buChar char="•"/>
            </a:pPr>
            <a:r>
              <a:rPr lang="en"/>
              <a:t>Before joining Amazon:</a:t>
            </a:r>
            <a:endParaRPr/>
          </a:p>
          <a:p>
            <a:pPr marL="1371600" lvl="2" indent="-317500" algn="l" rtl="0">
              <a:lnSpc>
                <a:spcPct val="90000"/>
              </a:lnSpc>
              <a:spcBef>
                <a:spcPts val="400"/>
              </a:spcBef>
              <a:spcAft>
                <a:spcPts val="0"/>
              </a:spcAft>
              <a:buSzPts val="1400"/>
              <a:buChar char="•"/>
            </a:pPr>
            <a:r>
              <a:rPr lang="en"/>
              <a:t>Deloitte &amp; Touche LLP (1998 – 2006)</a:t>
            </a:r>
            <a:endParaRPr/>
          </a:p>
          <a:p>
            <a:pPr marL="1371600" lvl="2" indent="-317500" algn="l" rtl="0">
              <a:lnSpc>
                <a:spcPct val="90000"/>
              </a:lnSpc>
              <a:spcBef>
                <a:spcPts val="400"/>
              </a:spcBef>
              <a:spcAft>
                <a:spcPts val="0"/>
              </a:spcAft>
              <a:buSzPts val="1400"/>
              <a:buChar char="•"/>
            </a:pPr>
            <a:r>
              <a:rPr lang="en"/>
              <a:t>Specialized in matters related to mergers &amp; acquisitions</a:t>
            </a:r>
            <a:endParaRPr/>
          </a:p>
          <a:p>
            <a:pPr marL="1371600" lvl="2" indent="-317500" algn="l" rtl="0">
              <a:lnSpc>
                <a:spcPct val="90000"/>
              </a:lnSpc>
              <a:spcBef>
                <a:spcPts val="400"/>
              </a:spcBef>
              <a:spcAft>
                <a:spcPts val="0"/>
              </a:spcAft>
              <a:buSzPts val="1400"/>
              <a:buChar char="•"/>
            </a:pPr>
            <a:r>
              <a:rPr lang="en"/>
              <a:t>Served multiple publicly traded multi-national corporations from a broad range of industries.</a:t>
            </a:r>
            <a:endParaRPr/>
          </a:p>
          <a:p>
            <a:pPr marL="1371600" lvl="2" indent="-228600" algn="l" rtl="0">
              <a:lnSpc>
                <a:spcPct val="90000"/>
              </a:lnSpc>
              <a:spcBef>
                <a:spcPts val="400"/>
              </a:spcBef>
              <a:spcAft>
                <a:spcPts val="0"/>
              </a:spcAft>
              <a:buSzPts val="1400"/>
              <a:buNone/>
            </a:pPr>
            <a:endParaRPr/>
          </a:p>
          <a:p>
            <a:pPr marL="914400" lvl="1" indent="-228600" algn="l" rtl="0">
              <a:lnSpc>
                <a:spcPct val="90000"/>
              </a:lnSpc>
              <a:spcBef>
                <a:spcPts val="400"/>
              </a:spcBef>
              <a:spcAft>
                <a:spcPts val="0"/>
              </a:spcAft>
              <a:buSzPts val="1400"/>
              <a:buNone/>
            </a:pPr>
            <a:endParaRPr/>
          </a:p>
          <a:p>
            <a:pPr marL="914400" lvl="1" indent="-228600" algn="l" rtl="0">
              <a:lnSpc>
                <a:spcPct val="90000"/>
              </a:lnSpc>
              <a:spcBef>
                <a:spcPts val="400"/>
              </a:spcBef>
              <a:spcAft>
                <a:spcPts val="0"/>
              </a:spcAft>
              <a:buSzPts val="1400"/>
              <a:buNone/>
            </a:pPr>
            <a:endParaRPr/>
          </a:p>
          <a:p>
            <a:pPr marL="914400" lvl="1" indent="-228600" algn="l" rtl="0">
              <a:lnSpc>
                <a:spcPct val="90000"/>
              </a:lnSpc>
              <a:spcBef>
                <a:spcPts val="400"/>
              </a:spcBef>
              <a:spcAft>
                <a:spcPts val="0"/>
              </a:spcAft>
              <a:buSzPts val="1400"/>
              <a:buNone/>
            </a:pPr>
            <a:endParaRPr/>
          </a:p>
        </p:txBody>
      </p:sp>
      <p:pic>
        <p:nvPicPr>
          <p:cNvPr id="668" name="Google Shape;668;p97"/>
          <p:cNvPicPr preferRelativeResize="0"/>
          <p:nvPr/>
        </p:nvPicPr>
        <p:blipFill rotWithShape="1">
          <a:blip r:embed="rId3">
            <a:alphaModFix/>
          </a:blip>
          <a:srcRect/>
          <a:stretch/>
        </p:blipFill>
        <p:spPr>
          <a:xfrm>
            <a:off x="6187109" y="1485063"/>
            <a:ext cx="2072309" cy="280864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9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MANAGEMENT TEAM</a:t>
            </a:r>
            <a:endParaRPr/>
          </a:p>
        </p:txBody>
      </p:sp>
      <p:sp>
        <p:nvSpPr>
          <p:cNvPr id="675" name="Google Shape;675;p98"/>
          <p:cNvSpPr txBox="1">
            <a:spLocks noGrp="1"/>
          </p:cNvSpPr>
          <p:nvPr>
            <p:ph type="body" idx="1"/>
          </p:nvPr>
        </p:nvSpPr>
        <p:spPr>
          <a:xfrm>
            <a:off x="628650" y="1369219"/>
            <a:ext cx="5648325" cy="3263504"/>
          </a:xfrm>
          <a:prstGeom prst="rect">
            <a:avLst/>
          </a:prstGeom>
          <a:noFill/>
          <a:ln>
            <a:noFill/>
          </a:ln>
        </p:spPr>
        <p:txBody>
          <a:bodyPr spcFirstLastPara="1" wrap="square" lIns="68575" tIns="34275" rIns="68575" bIns="34275" anchor="t" anchorCtr="0">
            <a:noAutofit/>
          </a:bodyPr>
          <a:lstStyle/>
          <a:p>
            <a:pPr marL="457200" lvl="0" indent="-317500" algn="l" rtl="0">
              <a:lnSpc>
                <a:spcPct val="70000"/>
              </a:lnSpc>
              <a:spcBef>
                <a:spcPts val="800"/>
              </a:spcBef>
              <a:spcAft>
                <a:spcPts val="0"/>
              </a:spcAft>
              <a:buClr>
                <a:schemeClr val="dk1"/>
              </a:buClr>
              <a:buSzPts val="1400"/>
              <a:buChar char="•"/>
            </a:pPr>
            <a:r>
              <a:rPr lang="en" sz="1942"/>
              <a:t>Jeffrey A. Wilke</a:t>
            </a:r>
            <a:endParaRPr/>
          </a:p>
          <a:p>
            <a:pPr marL="914400" lvl="1" indent="-317500" algn="l" rtl="0">
              <a:lnSpc>
                <a:spcPct val="70000"/>
              </a:lnSpc>
              <a:spcBef>
                <a:spcPts val="400"/>
              </a:spcBef>
              <a:spcAft>
                <a:spcPts val="0"/>
              </a:spcAft>
              <a:buSzPts val="1400"/>
              <a:buChar char="•"/>
            </a:pPr>
            <a:r>
              <a:rPr lang="en" sz="1665"/>
              <a:t>Join in 1999</a:t>
            </a:r>
            <a:endParaRPr/>
          </a:p>
          <a:p>
            <a:pPr marL="914400" lvl="1" indent="-317500" algn="l" rtl="0">
              <a:lnSpc>
                <a:spcPct val="70000"/>
              </a:lnSpc>
              <a:spcBef>
                <a:spcPts val="400"/>
              </a:spcBef>
              <a:spcAft>
                <a:spcPts val="0"/>
              </a:spcAft>
              <a:buSzPts val="1400"/>
              <a:buChar char="•"/>
            </a:pPr>
            <a:r>
              <a:rPr lang="en" sz="1665"/>
              <a:t>Senior Vice President, Worldwide Operations (2002 – 2006)</a:t>
            </a:r>
            <a:endParaRPr/>
          </a:p>
          <a:p>
            <a:pPr marL="914400" lvl="1" indent="-317500" algn="l" rtl="0">
              <a:lnSpc>
                <a:spcPct val="70000"/>
              </a:lnSpc>
              <a:spcBef>
                <a:spcPts val="400"/>
              </a:spcBef>
              <a:spcAft>
                <a:spcPts val="0"/>
              </a:spcAft>
              <a:buSzPts val="1400"/>
              <a:buChar char="•"/>
            </a:pPr>
            <a:r>
              <a:rPr lang="en" sz="1665"/>
              <a:t>Senior Vice President, North America Retail (2007 – 2012)</a:t>
            </a:r>
            <a:endParaRPr/>
          </a:p>
          <a:p>
            <a:pPr marL="914400" lvl="1" indent="-317500" algn="l" rtl="0">
              <a:lnSpc>
                <a:spcPct val="70000"/>
              </a:lnSpc>
              <a:spcBef>
                <a:spcPts val="400"/>
              </a:spcBef>
              <a:spcAft>
                <a:spcPts val="0"/>
              </a:spcAft>
              <a:buSzPts val="1400"/>
              <a:buChar char="•"/>
            </a:pPr>
            <a:r>
              <a:rPr lang="en" sz="1665"/>
              <a:t>Senior Vice President, Consumer Business (2012– 2016)</a:t>
            </a:r>
            <a:endParaRPr/>
          </a:p>
          <a:p>
            <a:pPr marL="914400" lvl="1" indent="-317500" algn="l" rtl="0">
              <a:lnSpc>
                <a:spcPct val="70000"/>
              </a:lnSpc>
              <a:spcBef>
                <a:spcPts val="400"/>
              </a:spcBef>
              <a:spcAft>
                <a:spcPts val="0"/>
              </a:spcAft>
              <a:buSzPts val="1400"/>
              <a:buChar char="•"/>
            </a:pPr>
            <a:r>
              <a:rPr lang="en" sz="1665"/>
              <a:t>CEO Worldwide Consumer (2016 – now)</a:t>
            </a:r>
            <a:endParaRPr/>
          </a:p>
          <a:p>
            <a:pPr marL="914400" lvl="1" indent="-317500" algn="l" rtl="0">
              <a:lnSpc>
                <a:spcPct val="70000"/>
              </a:lnSpc>
              <a:spcBef>
                <a:spcPts val="400"/>
              </a:spcBef>
              <a:spcAft>
                <a:spcPts val="0"/>
              </a:spcAft>
              <a:buSzPts val="1400"/>
              <a:buChar char="•"/>
            </a:pPr>
            <a:r>
              <a:rPr lang="en" sz="1665"/>
              <a:t>Own 0.011% of outstanding shares</a:t>
            </a:r>
            <a:endParaRPr/>
          </a:p>
          <a:p>
            <a:pPr marL="914400" lvl="1" indent="-317500" algn="l" rtl="0">
              <a:lnSpc>
                <a:spcPct val="70000"/>
              </a:lnSpc>
              <a:spcBef>
                <a:spcPts val="400"/>
              </a:spcBef>
              <a:spcAft>
                <a:spcPts val="0"/>
              </a:spcAft>
              <a:buSzPts val="1400"/>
              <a:buChar char="•"/>
            </a:pPr>
            <a:r>
              <a:rPr lang="en" sz="1665"/>
              <a:t>Degree:</a:t>
            </a:r>
            <a:endParaRPr/>
          </a:p>
          <a:p>
            <a:pPr marL="1371600" lvl="2" indent="-317500" algn="l" rtl="0">
              <a:lnSpc>
                <a:spcPct val="70000"/>
              </a:lnSpc>
              <a:spcBef>
                <a:spcPts val="400"/>
              </a:spcBef>
              <a:spcAft>
                <a:spcPts val="0"/>
              </a:spcAft>
              <a:buSzPts val="1400"/>
              <a:buChar char="•"/>
            </a:pPr>
            <a:r>
              <a:rPr lang="en" sz="1387"/>
              <a:t>MBA and MS in Chemical Engineering at MIT’s Leader for Global Operations program</a:t>
            </a:r>
            <a:endParaRPr/>
          </a:p>
          <a:p>
            <a:pPr marL="1371600" lvl="2" indent="-317500" algn="l" rtl="0">
              <a:lnSpc>
                <a:spcPct val="70000"/>
              </a:lnSpc>
              <a:spcBef>
                <a:spcPts val="400"/>
              </a:spcBef>
              <a:spcAft>
                <a:spcPts val="0"/>
              </a:spcAft>
              <a:buSzPts val="1400"/>
              <a:buChar char="•"/>
            </a:pPr>
            <a:r>
              <a:rPr lang="en" sz="1387"/>
              <a:t>BSE in Chemical Engineering, Summa Cum Laude, from Princeton University</a:t>
            </a:r>
            <a:endParaRPr/>
          </a:p>
          <a:p>
            <a:pPr marL="342900" lvl="1" indent="0" algn="l" rtl="0">
              <a:lnSpc>
                <a:spcPct val="70000"/>
              </a:lnSpc>
              <a:spcBef>
                <a:spcPts val="400"/>
              </a:spcBef>
              <a:spcAft>
                <a:spcPts val="0"/>
              </a:spcAft>
              <a:buSzPts val="1400"/>
              <a:buNone/>
            </a:pPr>
            <a:endParaRPr sz="1665"/>
          </a:p>
        </p:txBody>
      </p:sp>
      <p:pic>
        <p:nvPicPr>
          <p:cNvPr id="676" name="Google Shape;676;p98"/>
          <p:cNvPicPr preferRelativeResize="0"/>
          <p:nvPr/>
        </p:nvPicPr>
        <p:blipFill rotWithShape="1">
          <a:blip r:embed="rId3">
            <a:alphaModFix/>
          </a:blip>
          <a:srcRect/>
          <a:stretch/>
        </p:blipFill>
        <p:spPr>
          <a:xfrm>
            <a:off x="6276975" y="1369219"/>
            <a:ext cx="2610610" cy="27753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AMAZON’S MANAGEMENT TEAM</a:t>
            </a:r>
            <a:endParaRPr/>
          </a:p>
        </p:txBody>
      </p:sp>
      <p:sp>
        <p:nvSpPr>
          <p:cNvPr id="683" name="Google Shape;683;p99"/>
          <p:cNvSpPr txBox="1">
            <a:spLocks noGrp="1"/>
          </p:cNvSpPr>
          <p:nvPr>
            <p:ph type="body" idx="1"/>
          </p:nvPr>
        </p:nvSpPr>
        <p:spPr>
          <a:xfrm>
            <a:off x="628650" y="1369219"/>
            <a:ext cx="5062466" cy="3263504"/>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800"/>
              </a:spcBef>
              <a:spcAft>
                <a:spcPts val="0"/>
              </a:spcAft>
              <a:buSzPts val="1400"/>
              <a:buNone/>
            </a:pPr>
            <a:r>
              <a:rPr lang="en" sz="1942"/>
              <a:t>David A. Zapolsky</a:t>
            </a:r>
            <a:endParaRPr/>
          </a:p>
          <a:p>
            <a:pPr marL="914400" lvl="1" indent="-317500" algn="l" rtl="0">
              <a:lnSpc>
                <a:spcPct val="70000"/>
              </a:lnSpc>
              <a:spcBef>
                <a:spcPts val="400"/>
              </a:spcBef>
              <a:spcAft>
                <a:spcPts val="0"/>
              </a:spcAft>
              <a:buSzPts val="1400"/>
              <a:buChar char="•"/>
            </a:pPr>
            <a:r>
              <a:rPr lang="en" sz="1665"/>
              <a:t>Associate General Counsel (1999 – 2002)</a:t>
            </a:r>
            <a:endParaRPr/>
          </a:p>
          <a:p>
            <a:pPr marL="914400" lvl="1" indent="-317500" algn="l" rtl="0">
              <a:lnSpc>
                <a:spcPct val="70000"/>
              </a:lnSpc>
              <a:spcBef>
                <a:spcPts val="400"/>
              </a:spcBef>
              <a:spcAft>
                <a:spcPts val="0"/>
              </a:spcAft>
              <a:buSzPts val="1400"/>
              <a:buChar char="•"/>
            </a:pPr>
            <a:r>
              <a:rPr lang="en" sz="1665"/>
              <a:t>Vice President and Associate General Counsel for Litigation and Regulatory matters (2002 – 2012)</a:t>
            </a:r>
            <a:endParaRPr/>
          </a:p>
          <a:p>
            <a:pPr marL="914400" lvl="1" indent="-317500" algn="l" rtl="0">
              <a:lnSpc>
                <a:spcPct val="70000"/>
              </a:lnSpc>
              <a:spcBef>
                <a:spcPts val="400"/>
              </a:spcBef>
              <a:spcAft>
                <a:spcPts val="0"/>
              </a:spcAft>
              <a:buSzPts val="1400"/>
              <a:buChar char="•"/>
            </a:pPr>
            <a:r>
              <a:rPr lang="en" sz="1665"/>
              <a:t>Vice President, General Counsel, and Secretary (2012 – 2014)</a:t>
            </a:r>
            <a:endParaRPr/>
          </a:p>
          <a:p>
            <a:pPr marL="914400" lvl="1" indent="-317500" algn="l" rtl="0">
              <a:lnSpc>
                <a:spcPct val="70000"/>
              </a:lnSpc>
              <a:spcBef>
                <a:spcPts val="400"/>
              </a:spcBef>
              <a:spcAft>
                <a:spcPts val="0"/>
              </a:spcAft>
              <a:buSzPts val="1400"/>
              <a:buChar char="•"/>
            </a:pPr>
            <a:r>
              <a:rPr lang="en" sz="1665"/>
              <a:t>Senior Vice President, General Counsel, and Secretary (2014 – now)</a:t>
            </a:r>
            <a:endParaRPr/>
          </a:p>
          <a:p>
            <a:pPr marL="914400" lvl="1" indent="-317500" algn="l" rtl="0">
              <a:lnSpc>
                <a:spcPct val="70000"/>
              </a:lnSpc>
              <a:spcBef>
                <a:spcPts val="400"/>
              </a:spcBef>
              <a:spcAft>
                <a:spcPts val="0"/>
              </a:spcAft>
              <a:buSzPts val="1400"/>
              <a:buChar char="•"/>
            </a:pPr>
            <a:r>
              <a:rPr lang="en" sz="1665"/>
              <a:t>Own 0.0007% of outstanding shares (worth $9m)</a:t>
            </a:r>
            <a:endParaRPr/>
          </a:p>
          <a:p>
            <a:pPr marL="914400" lvl="1" indent="-317500" algn="l" rtl="0">
              <a:lnSpc>
                <a:spcPct val="70000"/>
              </a:lnSpc>
              <a:spcBef>
                <a:spcPts val="400"/>
              </a:spcBef>
              <a:spcAft>
                <a:spcPts val="0"/>
              </a:spcAft>
              <a:buSzPts val="1400"/>
              <a:buChar char="•"/>
            </a:pPr>
            <a:r>
              <a:rPr lang="en" sz="1665"/>
              <a:t>Degree:</a:t>
            </a:r>
            <a:endParaRPr/>
          </a:p>
          <a:p>
            <a:pPr marL="1371600" lvl="2" indent="-317500" algn="l" rtl="0">
              <a:lnSpc>
                <a:spcPct val="70000"/>
              </a:lnSpc>
              <a:spcBef>
                <a:spcPts val="400"/>
              </a:spcBef>
              <a:spcAft>
                <a:spcPts val="0"/>
              </a:spcAft>
              <a:buSzPts val="1400"/>
              <a:buChar char="•"/>
            </a:pPr>
            <a:r>
              <a:rPr lang="en" sz="1387"/>
              <a:t>Undergraduate: Columbia University </a:t>
            </a:r>
            <a:endParaRPr/>
          </a:p>
          <a:p>
            <a:pPr marL="1371600" lvl="2" indent="-317500" algn="l" rtl="0">
              <a:lnSpc>
                <a:spcPct val="70000"/>
              </a:lnSpc>
              <a:spcBef>
                <a:spcPts val="400"/>
              </a:spcBef>
              <a:spcAft>
                <a:spcPts val="0"/>
              </a:spcAft>
              <a:buSzPts val="1400"/>
              <a:buChar char="•"/>
            </a:pPr>
            <a:r>
              <a:rPr lang="en" sz="1387"/>
              <a:t>Graduate: University of California</a:t>
            </a:r>
            <a:endParaRPr/>
          </a:p>
        </p:txBody>
      </p:sp>
      <p:pic>
        <p:nvPicPr>
          <p:cNvPr id="684" name="Google Shape;684;p99"/>
          <p:cNvPicPr preferRelativeResize="0"/>
          <p:nvPr/>
        </p:nvPicPr>
        <p:blipFill rotWithShape="1">
          <a:blip r:embed="rId3">
            <a:alphaModFix/>
          </a:blip>
          <a:srcRect t="-712" b="-1"/>
          <a:stretch/>
        </p:blipFill>
        <p:spPr>
          <a:xfrm flipH="1">
            <a:off x="6067839" y="1268017"/>
            <a:ext cx="2447511" cy="287855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0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MANAGEMENT COMPENSATION</a:t>
            </a:r>
            <a:endParaRPr/>
          </a:p>
        </p:txBody>
      </p:sp>
      <p:sp>
        <p:nvSpPr>
          <p:cNvPr id="691" name="Google Shape;691;p100"/>
          <p:cNvSpPr txBox="1">
            <a:spLocks noGrp="1"/>
          </p:cNvSpPr>
          <p:nvPr>
            <p:ph type="body" idx="1"/>
          </p:nvPr>
        </p:nvSpPr>
        <p:spPr>
          <a:xfrm>
            <a:off x="628650" y="1369219"/>
            <a:ext cx="8257567" cy="3548114"/>
          </a:xfrm>
          <a:prstGeom prst="rect">
            <a:avLst/>
          </a:prstGeom>
          <a:noFill/>
          <a:ln>
            <a:noFill/>
          </a:ln>
        </p:spPr>
        <p:txBody>
          <a:bodyPr spcFirstLastPara="1" wrap="square" lIns="68575" tIns="34275" rIns="68575" bIns="34275" anchor="t" anchorCtr="0">
            <a:noAutofit/>
          </a:bodyPr>
          <a:lstStyle/>
          <a:p>
            <a:pPr marL="457200" lvl="0" indent="-317500" algn="l" rtl="0">
              <a:lnSpc>
                <a:spcPct val="80000"/>
              </a:lnSpc>
              <a:spcBef>
                <a:spcPts val="800"/>
              </a:spcBef>
              <a:spcAft>
                <a:spcPts val="0"/>
              </a:spcAft>
              <a:buClr>
                <a:schemeClr val="dk1"/>
              </a:buClr>
              <a:buSzPts val="1400"/>
              <a:buChar char="•"/>
            </a:pPr>
            <a:r>
              <a:rPr lang="en"/>
              <a:t>Two basic components:</a:t>
            </a:r>
            <a:endParaRPr/>
          </a:p>
          <a:p>
            <a:pPr marL="914400" lvl="1" indent="-317500" algn="l" rtl="0">
              <a:lnSpc>
                <a:spcPct val="80000"/>
              </a:lnSpc>
              <a:spcBef>
                <a:spcPts val="400"/>
              </a:spcBef>
              <a:spcAft>
                <a:spcPts val="0"/>
              </a:spcAft>
              <a:buSzPts val="1400"/>
              <a:buChar char="•"/>
            </a:pPr>
            <a:r>
              <a:rPr lang="en"/>
              <a:t>A modest base salary</a:t>
            </a:r>
            <a:endParaRPr/>
          </a:p>
          <a:p>
            <a:pPr marL="1371600" lvl="2" indent="-317500" algn="l" rtl="0">
              <a:lnSpc>
                <a:spcPct val="80000"/>
              </a:lnSpc>
              <a:spcBef>
                <a:spcPts val="400"/>
              </a:spcBef>
              <a:spcAft>
                <a:spcPts val="0"/>
              </a:spcAft>
              <a:buSzPts val="1400"/>
              <a:buChar char="•"/>
            </a:pPr>
            <a:r>
              <a:rPr lang="en"/>
              <a:t>a minimum level of cash compensation</a:t>
            </a:r>
            <a:endParaRPr/>
          </a:p>
          <a:p>
            <a:pPr marL="1371600" lvl="2" indent="-317500" algn="l" rtl="0">
              <a:lnSpc>
                <a:spcPct val="80000"/>
              </a:lnSpc>
              <a:spcBef>
                <a:spcPts val="400"/>
              </a:spcBef>
              <a:spcAft>
                <a:spcPts val="0"/>
              </a:spcAft>
              <a:buSzPts val="1400"/>
              <a:buChar char="•"/>
            </a:pPr>
            <a:r>
              <a:rPr lang="en"/>
              <a:t>significantly less than those paid to senior leadership at similarly situated companies</a:t>
            </a:r>
            <a:endParaRPr/>
          </a:p>
          <a:p>
            <a:pPr marL="1371600" lvl="2" indent="-317500" algn="l" rtl="0">
              <a:lnSpc>
                <a:spcPct val="80000"/>
              </a:lnSpc>
              <a:spcBef>
                <a:spcPts val="400"/>
              </a:spcBef>
              <a:spcAft>
                <a:spcPts val="0"/>
              </a:spcAft>
              <a:buSzPts val="1400"/>
              <a:buChar char="•"/>
            </a:pPr>
            <a:r>
              <a:rPr lang="en"/>
              <a:t>Vary from $81,840 to $175,000</a:t>
            </a:r>
            <a:endParaRPr/>
          </a:p>
          <a:p>
            <a:pPr marL="914400" lvl="1" indent="-317500" algn="l" rtl="0">
              <a:lnSpc>
                <a:spcPct val="80000"/>
              </a:lnSpc>
              <a:spcBef>
                <a:spcPts val="400"/>
              </a:spcBef>
              <a:spcAft>
                <a:spcPts val="0"/>
              </a:spcAft>
              <a:buSzPts val="1400"/>
              <a:buChar char="•"/>
            </a:pPr>
            <a:r>
              <a:rPr lang="en"/>
              <a:t>Stock-based components</a:t>
            </a:r>
            <a:endParaRPr/>
          </a:p>
          <a:p>
            <a:pPr marL="1371600" lvl="2" indent="-317500" algn="l" rtl="0">
              <a:lnSpc>
                <a:spcPct val="80000"/>
              </a:lnSpc>
              <a:spcBef>
                <a:spcPts val="400"/>
              </a:spcBef>
              <a:spcAft>
                <a:spcPts val="0"/>
              </a:spcAft>
              <a:buSzPts val="1400"/>
              <a:buChar char="•"/>
            </a:pPr>
            <a:r>
              <a:rPr lang="en"/>
              <a:t>Primary components</a:t>
            </a:r>
            <a:endParaRPr/>
          </a:p>
          <a:p>
            <a:pPr marL="1371600" lvl="2" indent="-317500" algn="l" rtl="0">
              <a:lnSpc>
                <a:spcPct val="80000"/>
              </a:lnSpc>
              <a:spcBef>
                <a:spcPts val="400"/>
              </a:spcBef>
              <a:spcAft>
                <a:spcPts val="0"/>
              </a:spcAft>
              <a:buSzPts val="1400"/>
              <a:buChar char="•"/>
            </a:pPr>
            <a:r>
              <a:rPr lang="en"/>
              <a:t>Periodic grants of time-vested restricted stock units subject to long-term vesting requirements.</a:t>
            </a:r>
            <a:endParaRPr/>
          </a:p>
          <a:p>
            <a:pPr marL="1371600" lvl="2" indent="-317500" algn="l" rtl="0">
              <a:lnSpc>
                <a:spcPct val="80000"/>
              </a:lnSpc>
              <a:spcBef>
                <a:spcPts val="400"/>
              </a:spcBef>
              <a:spcAft>
                <a:spcPts val="0"/>
              </a:spcAft>
              <a:buSzPts val="1400"/>
              <a:buChar char="•"/>
            </a:pPr>
            <a:r>
              <a:rPr lang="en"/>
              <a:t>closely tie total compensation to long-term shareholder value</a:t>
            </a:r>
            <a:endParaRPr/>
          </a:p>
          <a:p>
            <a:pPr marL="914400" lvl="1" indent="-228600" algn="l" rtl="0">
              <a:lnSpc>
                <a:spcPct val="80000"/>
              </a:lnSpc>
              <a:spcBef>
                <a:spcPts val="400"/>
              </a:spcBef>
              <a:spcAft>
                <a:spcPts val="0"/>
              </a:spcAft>
              <a:buSzPts val="1400"/>
              <a:buNone/>
            </a:pPr>
            <a:endParaRPr/>
          </a:p>
          <a:p>
            <a:pPr marL="457200" lvl="0" indent="-317500" algn="l" rtl="0">
              <a:lnSpc>
                <a:spcPct val="80000"/>
              </a:lnSpc>
              <a:spcBef>
                <a:spcPts val="800"/>
              </a:spcBef>
              <a:spcAft>
                <a:spcPts val="0"/>
              </a:spcAft>
              <a:buClr>
                <a:schemeClr val="dk1"/>
              </a:buClr>
              <a:buSzPts val="1400"/>
              <a:buChar char="•"/>
            </a:pPr>
            <a:r>
              <a:rPr lang="en"/>
              <a:t>Amazon believes this approach works better for the company</a:t>
            </a:r>
            <a:endParaRPr/>
          </a:p>
          <a:p>
            <a:pPr marL="914400" lvl="1" indent="-317500" algn="l" rtl="0">
              <a:lnSpc>
                <a:spcPct val="80000"/>
              </a:lnSpc>
              <a:spcBef>
                <a:spcPts val="400"/>
              </a:spcBef>
              <a:spcAft>
                <a:spcPts val="0"/>
              </a:spcAft>
              <a:buSzPts val="1400"/>
              <a:buChar char="•"/>
            </a:pPr>
            <a:r>
              <a:rPr lang="en"/>
              <a:t>Better than the approach that focus on specific performance measures.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7"/>
          <p:cNvPicPr preferRelativeResize="0"/>
          <p:nvPr/>
        </p:nvPicPr>
        <p:blipFill>
          <a:blip r:embed="rId3">
            <a:alphaModFix/>
          </a:blip>
          <a:stretch>
            <a:fillRect/>
          </a:stretch>
        </p:blipFill>
        <p:spPr>
          <a:xfrm rot="10800000" flipH="1">
            <a:off x="1481000" y="1807175"/>
            <a:ext cx="95625" cy="872100"/>
          </a:xfrm>
          <a:prstGeom prst="rect">
            <a:avLst/>
          </a:prstGeom>
          <a:noFill/>
          <a:ln>
            <a:noFill/>
          </a:ln>
        </p:spPr>
      </p:pic>
      <p:sp>
        <p:nvSpPr>
          <p:cNvPr id="281" name="Google Shape;281;p47"/>
          <p:cNvSpPr txBox="1">
            <a:spLocks noGrp="1"/>
          </p:cNvSpPr>
          <p:nvPr>
            <p:ph type="title"/>
          </p:nvPr>
        </p:nvSpPr>
        <p:spPr>
          <a:xfrm>
            <a:off x="311700" y="69500"/>
            <a:ext cx="7671600" cy="5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i="1">
                <a:solidFill>
                  <a:srgbClr val="1155CC"/>
                </a:solidFill>
              </a:rPr>
              <a:t>History of E-commerce Industry From 1969-1998</a:t>
            </a:r>
            <a:endParaRPr sz="2400" b="1" i="1">
              <a:solidFill>
                <a:srgbClr val="1155CC"/>
              </a:solidFill>
            </a:endParaRPr>
          </a:p>
        </p:txBody>
      </p:sp>
      <p:pic>
        <p:nvPicPr>
          <p:cNvPr id="282" name="Google Shape;282;p47"/>
          <p:cNvPicPr preferRelativeResize="0"/>
          <p:nvPr/>
        </p:nvPicPr>
        <p:blipFill>
          <a:blip r:embed="rId4">
            <a:alphaModFix/>
          </a:blip>
          <a:stretch>
            <a:fillRect/>
          </a:stretch>
        </p:blipFill>
        <p:spPr>
          <a:xfrm>
            <a:off x="524138" y="2527379"/>
            <a:ext cx="7979126" cy="358600"/>
          </a:xfrm>
          <a:prstGeom prst="rect">
            <a:avLst/>
          </a:prstGeom>
          <a:noFill/>
          <a:ln>
            <a:noFill/>
          </a:ln>
        </p:spPr>
      </p:pic>
      <p:pic>
        <p:nvPicPr>
          <p:cNvPr id="283" name="Google Shape;283;p47"/>
          <p:cNvPicPr preferRelativeResize="0"/>
          <p:nvPr/>
        </p:nvPicPr>
        <p:blipFill>
          <a:blip r:embed="rId5">
            <a:alphaModFix/>
          </a:blip>
          <a:stretch>
            <a:fillRect/>
          </a:stretch>
        </p:blipFill>
        <p:spPr>
          <a:xfrm>
            <a:off x="1386125" y="2527375"/>
            <a:ext cx="247650" cy="247650"/>
          </a:xfrm>
          <a:prstGeom prst="rect">
            <a:avLst/>
          </a:prstGeom>
          <a:noFill/>
          <a:ln>
            <a:noFill/>
          </a:ln>
        </p:spPr>
      </p:pic>
      <p:pic>
        <p:nvPicPr>
          <p:cNvPr id="284" name="Google Shape;284;p47"/>
          <p:cNvPicPr preferRelativeResize="0"/>
          <p:nvPr/>
        </p:nvPicPr>
        <p:blipFill>
          <a:blip r:embed="rId5">
            <a:alphaModFix/>
          </a:blip>
          <a:stretch>
            <a:fillRect/>
          </a:stretch>
        </p:blipFill>
        <p:spPr>
          <a:xfrm>
            <a:off x="3605450" y="2447925"/>
            <a:ext cx="247650" cy="247650"/>
          </a:xfrm>
          <a:prstGeom prst="rect">
            <a:avLst/>
          </a:prstGeom>
          <a:noFill/>
          <a:ln>
            <a:noFill/>
          </a:ln>
        </p:spPr>
      </p:pic>
      <p:pic>
        <p:nvPicPr>
          <p:cNvPr id="285" name="Google Shape;285;p47"/>
          <p:cNvPicPr preferRelativeResize="0"/>
          <p:nvPr/>
        </p:nvPicPr>
        <p:blipFill>
          <a:blip r:embed="rId6">
            <a:alphaModFix/>
          </a:blip>
          <a:stretch>
            <a:fillRect/>
          </a:stretch>
        </p:blipFill>
        <p:spPr>
          <a:xfrm>
            <a:off x="5424250" y="2582838"/>
            <a:ext cx="247650" cy="247650"/>
          </a:xfrm>
          <a:prstGeom prst="rect">
            <a:avLst/>
          </a:prstGeom>
          <a:noFill/>
          <a:ln>
            <a:noFill/>
          </a:ln>
        </p:spPr>
      </p:pic>
      <p:pic>
        <p:nvPicPr>
          <p:cNvPr id="286" name="Google Shape;286;p47"/>
          <p:cNvPicPr preferRelativeResize="0"/>
          <p:nvPr/>
        </p:nvPicPr>
        <p:blipFill>
          <a:blip r:embed="rId3">
            <a:alphaModFix/>
          </a:blip>
          <a:stretch>
            <a:fillRect/>
          </a:stretch>
        </p:blipFill>
        <p:spPr>
          <a:xfrm>
            <a:off x="2294750" y="2636500"/>
            <a:ext cx="133350" cy="872100"/>
          </a:xfrm>
          <a:prstGeom prst="rect">
            <a:avLst/>
          </a:prstGeom>
          <a:noFill/>
          <a:ln>
            <a:noFill/>
          </a:ln>
        </p:spPr>
      </p:pic>
      <p:sp>
        <p:nvSpPr>
          <p:cNvPr id="287" name="Google Shape;287;p47"/>
          <p:cNvSpPr txBox="1"/>
          <p:nvPr/>
        </p:nvSpPr>
        <p:spPr>
          <a:xfrm>
            <a:off x="446800" y="754650"/>
            <a:ext cx="23832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rgbClr val="3C78D8"/>
                </a:solidFill>
              </a:rPr>
              <a:t>1969: </a:t>
            </a:r>
            <a:r>
              <a:rPr lang="en" sz="1000">
                <a:solidFill>
                  <a:srgbClr val="3C78D8"/>
                </a:solidFill>
              </a:rPr>
              <a:t>CompuServe is founded. </a:t>
            </a:r>
            <a:r>
              <a:rPr lang="en" sz="1000">
                <a:solidFill>
                  <a:srgbClr val="3C78D8"/>
                </a:solidFill>
                <a:highlight>
                  <a:srgbClr val="FFFFFF"/>
                </a:highlight>
              </a:rPr>
              <a:t>by electrical engineering students Dr. John R. Goltz and Jeffrey Wilkins, early CompuServe technology was built utilizing a dial-up connection.</a:t>
            </a:r>
            <a:endParaRPr sz="1000">
              <a:solidFill>
                <a:srgbClr val="3C78D8"/>
              </a:solidFill>
            </a:endParaRPr>
          </a:p>
          <a:p>
            <a:pPr marL="0" lvl="0" indent="0" algn="l" rtl="0">
              <a:spcBef>
                <a:spcPts val="0"/>
              </a:spcBef>
              <a:spcAft>
                <a:spcPts val="0"/>
              </a:spcAft>
              <a:buNone/>
            </a:pPr>
            <a:endParaRPr/>
          </a:p>
        </p:txBody>
      </p:sp>
      <p:pic>
        <p:nvPicPr>
          <p:cNvPr id="288" name="Google Shape;288;p47"/>
          <p:cNvPicPr preferRelativeResize="0"/>
          <p:nvPr/>
        </p:nvPicPr>
        <p:blipFill>
          <a:blip r:embed="rId5">
            <a:alphaModFix/>
          </a:blip>
          <a:stretch>
            <a:fillRect/>
          </a:stretch>
        </p:blipFill>
        <p:spPr>
          <a:xfrm>
            <a:off x="2237600" y="2527375"/>
            <a:ext cx="247650" cy="247650"/>
          </a:xfrm>
          <a:prstGeom prst="rect">
            <a:avLst/>
          </a:prstGeom>
          <a:noFill/>
          <a:ln>
            <a:noFill/>
          </a:ln>
        </p:spPr>
      </p:pic>
      <p:sp>
        <p:nvSpPr>
          <p:cNvPr id="289" name="Google Shape;289;p47"/>
          <p:cNvSpPr txBox="1"/>
          <p:nvPr/>
        </p:nvSpPr>
        <p:spPr>
          <a:xfrm>
            <a:off x="1112975" y="3318125"/>
            <a:ext cx="2496900" cy="74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b="1">
                <a:solidFill>
                  <a:srgbClr val="3C78D8"/>
                </a:solidFill>
              </a:rPr>
              <a:t>1979: </a:t>
            </a:r>
            <a:r>
              <a:rPr lang="en" sz="1000">
                <a:solidFill>
                  <a:srgbClr val="3C78D8"/>
                </a:solidFill>
              </a:rPr>
              <a:t>Michael Aldrich invents electronic shopping by connecting a modified TV to a transaction-processing computer via telephone line. This made it possible for closed information systems to be opened and shared by outside parties</a:t>
            </a:r>
            <a:endParaRPr sz="1000">
              <a:solidFill>
                <a:srgbClr val="3C78D8"/>
              </a:solidFill>
            </a:endParaRPr>
          </a:p>
          <a:p>
            <a:pPr marL="0" lvl="0" indent="0" algn="l" rtl="0">
              <a:lnSpc>
                <a:spcPct val="115000"/>
              </a:lnSpc>
              <a:spcBef>
                <a:spcPts val="1400"/>
              </a:spcBef>
              <a:spcAft>
                <a:spcPts val="0"/>
              </a:spcAft>
              <a:buNone/>
            </a:pPr>
            <a:endParaRPr sz="1000" b="1">
              <a:solidFill>
                <a:srgbClr val="3C78D8"/>
              </a:solidFill>
            </a:endParaRPr>
          </a:p>
          <a:p>
            <a:pPr marL="0" lvl="0" indent="0" algn="l" rtl="0">
              <a:lnSpc>
                <a:spcPct val="115000"/>
              </a:lnSpc>
              <a:spcBef>
                <a:spcPts val="0"/>
              </a:spcBef>
              <a:spcAft>
                <a:spcPts val="0"/>
              </a:spcAft>
              <a:buNone/>
            </a:pPr>
            <a:endParaRPr b="1">
              <a:solidFill>
                <a:srgbClr val="3C78D8"/>
              </a:solidFill>
            </a:endParaRPr>
          </a:p>
          <a:p>
            <a:pPr marL="0" lvl="0" indent="0" algn="l" rtl="0">
              <a:spcBef>
                <a:spcPts val="0"/>
              </a:spcBef>
              <a:spcAft>
                <a:spcPts val="0"/>
              </a:spcAft>
              <a:buNone/>
            </a:pPr>
            <a:endParaRPr/>
          </a:p>
        </p:txBody>
      </p:sp>
      <p:sp>
        <p:nvSpPr>
          <p:cNvPr id="290" name="Google Shape;290;p47"/>
          <p:cNvSpPr txBox="1"/>
          <p:nvPr/>
        </p:nvSpPr>
        <p:spPr>
          <a:xfrm>
            <a:off x="2813672" y="832375"/>
            <a:ext cx="18312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1982: </a:t>
            </a:r>
            <a:r>
              <a:rPr lang="en" sz="1000">
                <a:solidFill>
                  <a:srgbClr val="3C78D8"/>
                </a:solidFill>
              </a:rPr>
              <a:t>Boston Computer Exchange launches.</a:t>
            </a:r>
            <a:r>
              <a:rPr lang="en" sz="1000">
                <a:solidFill>
                  <a:srgbClr val="3C78D8"/>
                </a:solidFill>
                <a:highlight>
                  <a:srgbClr val="FFFFFF"/>
                </a:highlight>
              </a:rPr>
              <a:t>it was the world’s first ecommerce company.</a:t>
            </a:r>
            <a:endParaRPr sz="1000">
              <a:solidFill>
                <a:srgbClr val="3C78D8"/>
              </a:solidFill>
            </a:endParaRPr>
          </a:p>
          <a:p>
            <a:pPr marL="0" lvl="0" indent="0" algn="l" rtl="0">
              <a:lnSpc>
                <a:spcPct val="115000"/>
              </a:lnSpc>
              <a:spcBef>
                <a:spcPts val="0"/>
              </a:spcBef>
              <a:spcAft>
                <a:spcPts val="0"/>
              </a:spcAft>
              <a:buNone/>
            </a:pPr>
            <a:endParaRPr sz="1000">
              <a:solidFill>
                <a:srgbClr val="3C78D8"/>
              </a:solidFill>
            </a:endParaRPr>
          </a:p>
          <a:p>
            <a:pPr marL="0" lvl="0" indent="0" algn="l" rtl="0">
              <a:spcBef>
                <a:spcPts val="0"/>
              </a:spcBef>
              <a:spcAft>
                <a:spcPts val="0"/>
              </a:spcAft>
              <a:buNone/>
            </a:pPr>
            <a:endParaRPr/>
          </a:p>
        </p:txBody>
      </p:sp>
      <p:pic>
        <p:nvPicPr>
          <p:cNvPr id="291" name="Google Shape;291;p47"/>
          <p:cNvPicPr preferRelativeResize="0"/>
          <p:nvPr/>
        </p:nvPicPr>
        <p:blipFill>
          <a:blip r:embed="rId3">
            <a:alphaModFix/>
          </a:blip>
          <a:stretch>
            <a:fillRect/>
          </a:stretch>
        </p:blipFill>
        <p:spPr>
          <a:xfrm rot="10800000" flipH="1">
            <a:off x="3681463" y="1747650"/>
            <a:ext cx="95625" cy="872100"/>
          </a:xfrm>
          <a:prstGeom prst="rect">
            <a:avLst/>
          </a:prstGeom>
          <a:noFill/>
          <a:ln>
            <a:noFill/>
          </a:ln>
        </p:spPr>
      </p:pic>
      <p:sp>
        <p:nvSpPr>
          <p:cNvPr id="292" name="Google Shape;292;p47"/>
          <p:cNvSpPr txBox="1"/>
          <p:nvPr/>
        </p:nvSpPr>
        <p:spPr>
          <a:xfrm>
            <a:off x="6990375" y="1188938"/>
            <a:ext cx="1512900" cy="94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1998: </a:t>
            </a:r>
            <a:r>
              <a:rPr lang="en" sz="1000">
                <a:solidFill>
                  <a:srgbClr val="3C78D8"/>
                </a:solidFill>
              </a:rPr>
              <a:t>Paypal came out as </a:t>
            </a:r>
            <a:r>
              <a:rPr lang="en" sz="1000">
                <a:solidFill>
                  <a:srgbClr val="3C78D8"/>
                </a:solidFill>
                <a:highlight>
                  <a:srgbClr val="FFFFFF"/>
                </a:highlight>
              </a:rPr>
              <a:t>an e-commerce transfer tool.</a:t>
            </a:r>
            <a:endParaRPr sz="1000">
              <a:solidFill>
                <a:srgbClr val="3C78D8"/>
              </a:solidFill>
            </a:endParaRPr>
          </a:p>
        </p:txBody>
      </p:sp>
      <p:sp>
        <p:nvSpPr>
          <p:cNvPr id="293" name="Google Shape;293;p47"/>
          <p:cNvSpPr txBox="1"/>
          <p:nvPr/>
        </p:nvSpPr>
        <p:spPr>
          <a:xfrm>
            <a:off x="6044075" y="3702600"/>
            <a:ext cx="15819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1995: </a:t>
            </a:r>
            <a:r>
              <a:rPr lang="en" sz="1000">
                <a:solidFill>
                  <a:srgbClr val="3C78D8"/>
                </a:solidFill>
              </a:rPr>
              <a:t>Amazon</a:t>
            </a:r>
            <a:r>
              <a:rPr lang="en" sz="1000">
                <a:solidFill>
                  <a:srgbClr val="3C78D8"/>
                </a:solidFill>
                <a:highlight>
                  <a:srgbClr val="FFFFFF"/>
                </a:highlight>
              </a:rPr>
              <a:t> was founded by Jeff Bezos as an online bookstore at the beginning . </a:t>
            </a:r>
            <a:endParaRPr sz="1000">
              <a:solidFill>
                <a:srgbClr val="3C78D8"/>
              </a:solidFill>
            </a:endParaRPr>
          </a:p>
          <a:p>
            <a:pPr marL="0" lvl="0" indent="0" algn="l" rtl="0">
              <a:spcBef>
                <a:spcPts val="0"/>
              </a:spcBef>
              <a:spcAft>
                <a:spcPts val="0"/>
              </a:spcAft>
              <a:buNone/>
            </a:pPr>
            <a:endParaRPr/>
          </a:p>
        </p:txBody>
      </p:sp>
      <p:sp>
        <p:nvSpPr>
          <p:cNvPr id="294" name="Google Shape;294;p47"/>
          <p:cNvSpPr txBox="1"/>
          <p:nvPr/>
        </p:nvSpPr>
        <p:spPr>
          <a:xfrm>
            <a:off x="4762500" y="880200"/>
            <a:ext cx="17298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1994:</a:t>
            </a:r>
            <a:r>
              <a:rPr lang="en" sz="1600" b="1">
                <a:solidFill>
                  <a:srgbClr val="121118"/>
                </a:solidFill>
              </a:rPr>
              <a:t> </a:t>
            </a:r>
            <a:r>
              <a:rPr lang="en" sz="1000">
                <a:solidFill>
                  <a:srgbClr val="3C78D8"/>
                </a:solidFill>
                <a:highlight>
                  <a:srgbClr val="FFFFFF"/>
                </a:highlight>
              </a:rPr>
              <a:t>Marc Andreessen and Jim Clark co-found </a:t>
            </a:r>
            <a:r>
              <a:rPr lang="en" sz="1000">
                <a:solidFill>
                  <a:srgbClr val="3C78D8"/>
                </a:solidFill>
              </a:rPr>
              <a:t>Netscape Navigator as a web browser.</a:t>
            </a:r>
            <a:endParaRPr sz="1000">
              <a:solidFill>
                <a:srgbClr val="3C78D8"/>
              </a:solidFill>
            </a:endParaRPr>
          </a:p>
          <a:p>
            <a:pPr marL="0" lvl="0" indent="0" algn="l" rtl="0">
              <a:lnSpc>
                <a:spcPct val="115000"/>
              </a:lnSpc>
              <a:spcBef>
                <a:spcPts val="0"/>
              </a:spcBef>
              <a:spcAft>
                <a:spcPts val="0"/>
              </a:spcAft>
              <a:buNone/>
            </a:pPr>
            <a:endParaRPr sz="1000">
              <a:solidFill>
                <a:srgbClr val="3C78D8"/>
              </a:solidFill>
            </a:endParaRPr>
          </a:p>
          <a:p>
            <a:pPr marL="0" lvl="0" indent="0" algn="l" rtl="0">
              <a:spcBef>
                <a:spcPts val="0"/>
              </a:spcBef>
              <a:spcAft>
                <a:spcPts val="0"/>
              </a:spcAft>
              <a:buNone/>
            </a:pPr>
            <a:endParaRPr/>
          </a:p>
        </p:txBody>
      </p:sp>
      <p:sp>
        <p:nvSpPr>
          <p:cNvPr id="295" name="Google Shape;295;p47"/>
          <p:cNvSpPr txBox="1"/>
          <p:nvPr/>
        </p:nvSpPr>
        <p:spPr>
          <a:xfrm>
            <a:off x="3681475" y="3270300"/>
            <a:ext cx="19188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b="1">
                <a:solidFill>
                  <a:srgbClr val="3C78D8"/>
                </a:solidFill>
              </a:rPr>
              <a:t>1992</a:t>
            </a:r>
            <a:r>
              <a:rPr lang="en" sz="1600" b="1">
                <a:solidFill>
                  <a:srgbClr val="3C78D8"/>
                </a:solidFill>
              </a:rPr>
              <a:t>:</a:t>
            </a:r>
            <a:r>
              <a:rPr lang="en" sz="1000" b="1">
                <a:solidFill>
                  <a:srgbClr val="3C78D8"/>
                </a:solidFill>
              </a:rPr>
              <a:t> </a:t>
            </a:r>
            <a:r>
              <a:rPr lang="en" sz="1000">
                <a:solidFill>
                  <a:srgbClr val="3C78D8"/>
                </a:solidFill>
                <a:highlight>
                  <a:srgbClr val="FFFFFF"/>
                </a:highlight>
              </a:rPr>
              <a:t>Charles M. Stack </a:t>
            </a:r>
            <a:r>
              <a:rPr lang="en" sz="1000">
                <a:solidFill>
                  <a:srgbClr val="3C78D8"/>
                </a:solidFill>
              </a:rPr>
              <a:t>helped Book Stacks Unlimited becoming the first online book marketplace. </a:t>
            </a:r>
            <a:endParaRPr sz="1000">
              <a:solidFill>
                <a:srgbClr val="3C78D8"/>
              </a:solidFill>
            </a:endParaRPr>
          </a:p>
          <a:p>
            <a:pPr marL="0" lvl="0" indent="0" algn="l" rtl="0">
              <a:lnSpc>
                <a:spcPct val="115000"/>
              </a:lnSpc>
              <a:spcBef>
                <a:spcPts val="1400"/>
              </a:spcBef>
              <a:spcAft>
                <a:spcPts val="0"/>
              </a:spcAft>
              <a:buNone/>
            </a:pPr>
            <a:endParaRPr sz="1000" b="1">
              <a:solidFill>
                <a:srgbClr val="3C78D8"/>
              </a:solidFill>
            </a:endParaRPr>
          </a:p>
          <a:p>
            <a:pPr marL="0" lvl="0" indent="0" algn="l" rtl="0">
              <a:spcBef>
                <a:spcPts val="0"/>
              </a:spcBef>
              <a:spcAft>
                <a:spcPts val="0"/>
              </a:spcAft>
              <a:buNone/>
            </a:pPr>
            <a:endParaRPr/>
          </a:p>
        </p:txBody>
      </p:sp>
      <p:pic>
        <p:nvPicPr>
          <p:cNvPr id="296" name="Google Shape;296;p47"/>
          <p:cNvPicPr preferRelativeResize="0"/>
          <p:nvPr/>
        </p:nvPicPr>
        <p:blipFill>
          <a:blip r:embed="rId3">
            <a:alphaModFix/>
          </a:blip>
          <a:stretch>
            <a:fillRect/>
          </a:stretch>
        </p:blipFill>
        <p:spPr>
          <a:xfrm>
            <a:off x="4572000" y="2695575"/>
            <a:ext cx="133350" cy="872100"/>
          </a:xfrm>
          <a:prstGeom prst="rect">
            <a:avLst/>
          </a:prstGeom>
          <a:noFill/>
          <a:ln>
            <a:noFill/>
          </a:ln>
        </p:spPr>
      </p:pic>
      <p:pic>
        <p:nvPicPr>
          <p:cNvPr id="297" name="Google Shape;297;p47"/>
          <p:cNvPicPr preferRelativeResize="0"/>
          <p:nvPr/>
        </p:nvPicPr>
        <p:blipFill>
          <a:blip r:embed="rId5">
            <a:alphaModFix/>
          </a:blip>
          <a:stretch>
            <a:fillRect/>
          </a:stretch>
        </p:blipFill>
        <p:spPr>
          <a:xfrm>
            <a:off x="4514850" y="2447925"/>
            <a:ext cx="247650" cy="247650"/>
          </a:xfrm>
          <a:prstGeom prst="rect">
            <a:avLst/>
          </a:prstGeom>
          <a:noFill/>
          <a:ln>
            <a:noFill/>
          </a:ln>
        </p:spPr>
      </p:pic>
      <p:pic>
        <p:nvPicPr>
          <p:cNvPr id="298" name="Google Shape;298;p47"/>
          <p:cNvPicPr preferRelativeResize="0"/>
          <p:nvPr/>
        </p:nvPicPr>
        <p:blipFill>
          <a:blip r:embed="rId3">
            <a:alphaModFix/>
          </a:blip>
          <a:stretch>
            <a:fillRect/>
          </a:stretch>
        </p:blipFill>
        <p:spPr>
          <a:xfrm rot="10800000" flipH="1">
            <a:off x="5500238" y="1747650"/>
            <a:ext cx="95625" cy="872100"/>
          </a:xfrm>
          <a:prstGeom prst="rect">
            <a:avLst/>
          </a:prstGeom>
          <a:noFill/>
          <a:ln>
            <a:noFill/>
          </a:ln>
        </p:spPr>
      </p:pic>
      <p:pic>
        <p:nvPicPr>
          <p:cNvPr id="299" name="Google Shape;299;p47"/>
          <p:cNvPicPr preferRelativeResize="0"/>
          <p:nvPr/>
        </p:nvPicPr>
        <p:blipFill>
          <a:blip r:embed="rId6">
            <a:alphaModFix/>
          </a:blip>
          <a:stretch>
            <a:fillRect/>
          </a:stretch>
        </p:blipFill>
        <p:spPr>
          <a:xfrm>
            <a:off x="6649050" y="2679263"/>
            <a:ext cx="247650" cy="247650"/>
          </a:xfrm>
          <a:prstGeom prst="rect">
            <a:avLst/>
          </a:prstGeom>
          <a:noFill/>
          <a:ln>
            <a:noFill/>
          </a:ln>
        </p:spPr>
      </p:pic>
      <p:pic>
        <p:nvPicPr>
          <p:cNvPr id="300" name="Google Shape;300;p47"/>
          <p:cNvPicPr preferRelativeResize="0"/>
          <p:nvPr/>
        </p:nvPicPr>
        <p:blipFill>
          <a:blip r:embed="rId3">
            <a:alphaModFix/>
          </a:blip>
          <a:stretch>
            <a:fillRect/>
          </a:stretch>
        </p:blipFill>
        <p:spPr>
          <a:xfrm>
            <a:off x="6706200" y="2830500"/>
            <a:ext cx="133350" cy="872100"/>
          </a:xfrm>
          <a:prstGeom prst="rect">
            <a:avLst/>
          </a:prstGeom>
          <a:noFill/>
          <a:ln>
            <a:noFill/>
          </a:ln>
        </p:spPr>
      </p:pic>
      <p:pic>
        <p:nvPicPr>
          <p:cNvPr id="301" name="Google Shape;301;p47"/>
          <p:cNvPicPr preferRelativeResize="0"/>
          <p:nvPr/>
        </p:nvPicPr>
        <p:blipFill>
          <a:blip r:embed="rId3">
            <a:alphaModFix/>
          </a:blip>
          <a:stretch>
            <a:fillRect/>
          </a:stretch>
        </p:blipFill>
        <p:spPr>
          <a:xfrm rot="10800000" flipH="1">
            <a:off x="7827188" y="1807175"/>
            <a:ext cx="95625" cy="872100"/>
          </a:xfrm>
          <a:prstGeom prst="rect">
            <a:avLst/>
          </a:prstGeom>
          <a:noFill/>
          <a:ln>
            <a:noFill/>
          </a:ln>
        </p:spPr>
      </p:pic>
      <p:pic>
        <p:nvPicPr>
          <p:cNvPr id="302" name="Google Shape;302;p47"/>
          <p:cNvPicPr preferRelativeResize="0"/>
          <p:nvPr/>
        </p:nvPicPr>
        <p:blipFill>
          <a:blip r:embed="rId6">
            <a:alphaModFix/>
          </a:blip>
          <a:stretch>
            <a:fillRect/>
          </a:stretch>
        </p:blipFill>
        <p:spPr>
          <a:xfrm>
            <a:off x="7789200" y="2717287"/>
            <a:ext cx="171625" cy="1716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MANAGEMENT COMPENSATION</a:t>
            </a:r>
            <a:endParaRPr/>
          </a:p>
        </p:txBody>
      </p:sp>
      <p:pic>
        <p:nvPicPr>
          <p:cNvPr id="698" name="Google Shape;698;p101"/>
          <p:cNvPicPr preferRelativeResize="0">
            <a:picLocks noGrp="1"/>
          </p:cNvPicPr>
          <p:nvPr>
            <p:ph type="body" idx="1"/>
          </p:nvPr>
        </p:nvPicPr>
        <p:blipFill rotWithShape="1">
          <a:blip r:embed="rId3">
            <a:alphaModFix/>
          </a:blip>
          <a:srcRect/>
          <a:stretch/>
        </p:blipFill>
        <p:spPr>
          <a:xfrm>
            <a:off x="984791" y="977640"/>
            <a:ext cx="7530559" cy="404981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2"/>
          <p:cNvSpPr txBox="1">
            <a:spLocks noGrp="1"/>
          </p:cNvSpPr>
          <p:nvPr>
            <p:ph type="body" idx="1"/>
          </p:nvPr>
        </p:nvSpPr>
        <p:spPr>
          <a:xfrm>
            <a:off x="628650" y="1369219"/>
            <a:ext cx="2209800" cy="3263504"/>
          </a:xfrm>
          <a:prstGeom prst="rect">
            <a:avLst/>
          </a:prstGeom>
          <a:noFill/>
          <a:ln>
            <a:noFill/>
          </a:ln>
        </p:spPr>
        <p:txBody>
          <a:bodyPr spcFirstLastPara="1" wrap="square" lIns="68575" tIns="34275" rIns="68575" bIns="34275" anchor="t" anchorCtr="0">
            <a:noAutofit/>
          </a:bodyPr>
          <a:lstStyle/>
          <a:p>
            <a:pPr marL="457200" lvl="0" indent="-317500" algn="l" rtl="0">
              <a:lnSpc>
                <a:spcPct val="90000"/>
              </a:lnSpc>
              <a:spcBef>
                <a:spcPts val="800"/>
              </a:spcBef>
              <a:spcAft>
                <a:spcPts val="0"/>
              </a:spcAft>
              <a:buClr>
                <a:schemeClr val="dk1"/>
              </a:buClr>
              <a:buSzPts val="1400"/>
              <a:buChar char="•"/>
            </a:pPr>
            <a:r>
              <a:rPr lang="en"/>
              <a:t>Total numbers shares of common stock outstanding:  </a:t>
            </a:r>
            <a:r>
              <a:rPr lang="en" b="1"/>
              <a:t>502M (Q3 2020)</a:t>
            </a:r>
            <a:endParaRPr/>
          </a:p>
        </p:txBody>
      </p:sp>
      <p:pic>
        <p:nvPicPr>
          <p:cNvPr id="705" name="Google Shape;705;p102"/>
          <p:cNvPicPr preferRelativeResize="0"/>
          <p:nvPr/>
        </p:nvPicPr>
        <p:blipFill rotWithShape="1">
          <a:blip r:embed="rId3">
            <a:alphaModFix/>
          </a:blip>
          <a:srcRect/>
          <a:stretch/>
        </p:blipFill>
        <p:spPr>
          <a:xfrm>
            <a:off x="2838450" y="770930"/>
            <a:ext cx="6305550" cy="4352925"/>
          </a:xfrm>
          <a:prstGeom prst="rect">
            <a:avLst/>
          </a:prstGeom>
          <a:noFill/>
          <a:ln>
            <a:noFill/>
          </a:ln>
        </p:spPr>
      </p:pic>
      <p:sp>
        <p:nvSpPr>
          <p:cNvPr id="706" name="Google Shape;706;p10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OWNERSHIP OF SHARES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103"/>
          <p:cNvPicPr preferRelativeResize="0"/>
          <p:nvPr/>
        </p:nvPicPr>
        <p:blipFill rotWithShape="1">
          <a:blip r:embed="rId3">
            <a:alphaModFix/>
          </a:blip>
          <a:srcRect/>
          <a:stretch/>
        </p:blipFill>
        <p:spPr>
          <a:xfrm>
            <a:off x="197375" y="31700"/>
            <a:ext cx="7257142" cy="5143499"/>
          </a:xfrm>
          <a:prstGeom prst="rect">
            <a:avLst/>
          </a:prstGeom>
          <a:noFill/>
          <a:ln>
            <a:noFill/>
          </a:ln>
        </p:spPr>
      </p:pic>
      <p:sp>
        <p:nvSpPr>
          <p:cNvPr id="713" name="Google Shape;713;p103"/>
          <p:cNvSpPr txBox="1">
            <a:spLocks noGrp="1"/>
          </p:cNvSpPr>
          <p:nvPr>
            <p:ph type="title"/>
          </p:nvPr>
        </p:nvSpPr>
        <p:spPr>
          <a:xfrm>
            <a:off x="257175" y="2571751"/>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sz="4500">
                <a:solidFill>
                  <a:schemeClr val="lt1"/>
                </a:solidFill>
              </a:rPr>
              <a:t>ACQUSITION 101</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7"/>
        <p:cNvGrpSpPr/>
        <p:nvPr/>
      </p:nvGrpSpPr>
      <p:grpSpPr>
        <a:xfrm>
          <a:off x="0" y="0"/>
          <a:ext cx="0" cy="0"/>
          <a:chOff x="0" y="0"/>
          <a:chExt cx="0" cy="0"/>
        </a:xfrm>
      </p:grpSpPr>
      <p:pic>
        <p:nvPicPr>
          <p:cNvPr id="718" name="Google Shape;718;p104"/>
          <p:cNvPicPr preferRelativeResize="0"/>
          <p:nvPr/>
        </p:nvPicPr>
        <p:blipFill rotWithShape="1">
          <a:blip r:embed="rId3">
            <a:alphaModFix/>
          </a:blip>
          <a:srcRect/>
          <a:stretch/>
        </p:blipFill>
        <p:spPr>
          <a:xfrm>
            <a:off x="824644" y="482600"/>
            <a:ext cx="7494711" cy="4178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105"/>
          <p:cNvPicPr preferRelativeResize="0"/>
          <p:nvPr/>
        </p:nvPicPr>
        <p:blipFill rotWithShape="1">
          <a:blip r:embed="rId3">
            <a:alphaModFix/>
          </a:blip>
          <a:srcRect/>
          <a:stretch/>
        </p:blipFill>
        <p:spPr>
          <a:xfrm>
            <a:off x="1" y="1"/>
            <a:ext cx="9144001" cy="521985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106"/>
          <p:cNvPicPr preferRelativeResize="0"/>
          <p:nvPr/>
        </p:nvPicPr>
        <p:blipFill rotWithShape="1">
          <a:blip r:embed="rId3">
            <a:alphaModFix/>
          </a:blip>
          <a:srcRect/>
          <a:stretch/>
        </p:blipFill>
        <p:spPr>
          <a:xfrm>
            <a:off x="724935" y="3384321"/>
            <a:ext cx="1326826" cy="1326826"/>
          </a:xfrm>
          <a:prstGeom prst="rect">
            <a:avLst/>
          </a:prstGeom>
          <a:noFill/>
          <a:ln>
            <a:noFill/>
          </a:ln>
        </p:spPr>
      </p:pic>
      <p:pic>
        <p:nvPicPr>
          <p:cNvPr id="730" name="Google Shape;730;p106"/>
          <p:cNvPicPr preferRelativeResize="0"/>
          <p:nvPr/>
        </p:nvPicPr>
        <p:blipFill rotWithShape="1">
          <a:blip r:embed="rId4">
            <a:alphaModFix/>
          </a:blip>
          <a:srcRect/>
          <a:stretch/>
        </p:blipFill>
        <p:spPr>
          <a:xfrm>
            <a:off x="665302" y="1833428"/>
            <a:ext cx="1128713" cy="1128713"/>
          </a:xfrm>
          <a:prstGeom prst="rect">
            <a:avLst/>
          </a:prstGeom>
          <a:noFill/>
          <a:ln>
            <a:noFill/>
          </a:ln>
        </p:spPr>
      </p:pic>
      <p:pic>
        <p:nvPicPr>
          <p:cNvPr id="731" name="Google Shape;731;p106"/>
          <p:cNvPicPr preferRelativeResize="0"/>
          <p:nvPr/>
        </p:nvPicPr>
        <p:blipFill rotWithShape="1">
          <a:blip r:embed="rId5">
            <a:alphaModFix/>
          </a:blip>
          <a:srcRect/>
          <a:stretch/>
        </p:blipFill>
        <p:spPr>
          <a:xfrm>
            <a:off x="762829" y="2810740"/>
            <a:ext cx="933656" cy="173178"/>
          </a:xfrm>
          <a:prstGeom prst="rect">
            <a:avLst/>
          </a:prstGeom>
          <a:noFill/>
          <a:ln>
            <a:noFill/>
          </a:ln>
        </p:spPr>
      </p:pic>
      <p:pic>
        <p:nvPicPr>
          <p:cNvPr id="732" name="Google Shape;732;p106"/>
          <p:cNvPicPr preferRelativeResize="0"/>
          <p:nvPr/>
        </p:nvPicPr>
        <p:blipFill rotWithShape="1">
          <a:blip r:embed="rId6">
            <a:alphaModFix/>
          </a:blip>
          <a:srcRect/>
          <a:stretch/>
        </p:blipFill>
        <p:spPr>
          <a:xfrm>
            <a:off x="724936" y="3320289"/>
            <a:ext cx="1293851" cy="282414"/>
          </a:xfrm>
          <a:prstGeom prst="rect">
            <a:avLst/>
          </a:prstGeom>
          <a:noFill/>
          <a:ln>
            <a:noFill/>
          </a:ln>
        </p:spPr>
      </p:pic>
      <p:sp>
        <p:nvSpPr>
          <p:cNvPr id="733" name="Google Shape;733;p106"/>
          <p:cNvSpPr txBox="1"/>
          <p:nvPr/>
        </p:nvSpPr>
        <p:spPr>
          <a:xfrm>
            <a:off x="2302051" y="2119493"/>
            <a:ext cx="5420654" cy="3462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Acquired on November 2, 2009 with $1.2 billion</a:t>
            </a:r>
            <a:endParaRPr sz="1100" b="0" i="0" u="none" strike="noStrike" cap="none">
              <a:solidFill>
                <a:srgbClr val="000000"/>
              </a:solidFill>
              <a:latin typeface="Arial"/>
              <a:ea typeface="Arial"/>
              <a:cs typeface="Arial"/>
              <a:sym typeface="Arial"/>
            </a:endParaRPr>
          </a:p>
        </p:txBody>
      </p:sp>
      <p:sp>
        <p:nvSpPr>
          <p:cNvPr id="734" name="Google Shape;734;p106"/>
          <p:cNvSpPr txBox="1"/>
          <p:nvPr/>
        </p:nvSpPr>
        <p:spPr>
          <a:xfrm>
            <a:off x="2302051" y="2690111"/>
            <a:ext cx="5420654" cy="3462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Acquired on June 26, 2020 with $1.2 billion</a:t>
            </a:r>
            <a:endParaRPr sz="1100" b="0" i="0" u="none" strike="noStrike" cap="none">
              <a:solidFill>
                <a:srgbClr val="000000"/>
              </a:solidFill>
              <a:latin typeface="Arial"/>
              <a:ea typeface="Arial"/>
              <a:cs typeface="Arial"/>
              <a:sym typeface="Arial"/>
            </a:endParaRPr>
          </a:p>
        </p:txBody>
      </p:sp>
      <p:sp>
        <p:nvSpPr>
          <p:cNvPr id="735" name="Google Shape;735;p106"/>
          <p:cNvSpPr txBox="1"/>
          <p:nvPr/>
        </p:nvSpPr>
        <p:spPr>
          <a:xfrm>
            <a:off x="2302051" y="3256454"/>
            <a:ext cx="5420654" cy="3462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Acquired on March 28, 2013 with $1.2 billion</a:t>
            </a:r>
            <a:endParaRPr sz="1100" b="0" i="0" u="none" strike="noStrike" cap="none">
              <a:solidFill>
                <a:srgbClr val="000000"/>
              </a:solidFill>
              <a:latin typeface="Arial"/>
              <a:ea typeface="Arial"/>
              <a:cs typeface="Arial"/>
              <a:sym typeface="Arial"/>
            </a:endParaRPr>
          </a:p>
        </p:txBody>
      </p:sp>
      <p:sp>
        <p:nvSpPr>
          <p:cNvPr id="736" name="Google Shape;736;p10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AMAZON’S EXPENSIVE ACQUISITIONS – TOP 5</a:t>
            </a:r>
            <a:endParaRPr sz="3000"/>
          </a:p>
        </p:txBody>
      </p:sp>
      <p:pic>
        <p:nvPicPr>
          <p:cNvPr id="737" name="Google Shape;737;p106"/>
          <p:cNvPicPr preferRelativeResize="0"/>
          <p:nvPr/>
        </p:nvPicPr>
        <p:blipFill rotWithShape="1">
          <a:blip r:embed="rId7">
            <a:alphaModFix/>
          </a:blip>
          <a:srcRect/>
          <a:stretch/>
        </p:blipFill>
        <p:spPr>
          <a:xfrm>
            <a:off x="724936" y="1354922"/>
            <a:ext cx="963473" cy="662940"/>
          </a:xfrm>
          <a:prstGeom prst="rect">
            <a:avLst/>
          </a:prstGeom>
          <a:noFill/>
          <a:ln>
            <a:noFill/>
          </a:ln>
        </p:spPr>
      </p:pic>
      <p:sp>
        <p:nvSpPr>
          <p:cNvPr id="738" name="Google Shape;738;p106"/>
          <p:cNvSpPr txBox="1"/>
          <p:nvPr/>
        </p:nvSpPr>
        <p:spPr>
          <a:xfrm>
            <a:off x="2302051" y="1565975"/>
            <a:ext cx="5420654" cy="3462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Acquired on June 16, 2017 with $13.7 billion</a:t>
            </a:r>
            <a:endParaRPr sz="1100" b="0" i="0" u="none" strike="noStrike" cap="none">
              <a:solidFill>
                <a:srgbClr val="000000"/>
              </a:solidFill>
              <a:latin typeface="Arial"/>
              <a:ea typeface="Arial"/>
              <a:cs typeface="Arial"/>
              <a:sym typeface="Arial"/>
            </a:endParaRPr>
          </a:p>
        </p:txBody>
      </p:sp>
      <p:sp>
        <p:nvSpPr>
          <p:cNvPr id="739" name="Google Shape;739;p106"/>
          <p:cNvSpPr txBox="1"/>
          <p:nvPr/>
        </p:nvSpPr>
        <p:spPr>
          <a:xfrm>
            <a:off x="2302051" y="3859700"/>
            <a:ext cx="5420654" cy="34624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Acquired on August 25, 2014 with $970 million</a:t>
            </a:r>
            <a:endParaRPr sz="1100" b="0" i="0" u="none" strike="noStrike" cap="none">
              <a:solidFill>
                <a:srgbClr val="000000"/>
              </a:solidFill>
              <a:latin typeface="Arial"/>
              <a:ea typeface="Arial"/>
              <a:cs typeface="Arial"/>
              <a:sym typeface="Arial"/>
            </a:endParaRPr>
          </a:p>
        </p:txBody>
      </p:sp>
      <p:sp>
        <p:nvSpPr>
          <p:cNvPr id="740" name="Google Shape;740;p106"/>
          <p:cNvSpPr/>
          <p:nvPr/>
        </p:nvSpPr>
        <p:spPr>
          <a:xfrm>
            <a:off x="444844" y="2690112"/>
            <a:ext cx="8563233" cy="346249"/>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4"/>
        <p:cNvGrpSpPr/>
        <p:nvPr/>
      </p:nvGrpSpPr>
      <p:grpSpPr>
        <a:xfrm>
          <a:off x="0" y="0"/>
          <a:ext cx="0" cy="0"/>
          <a:chOff x="0" y="0"/>
          <a:chExt cx="0" cy="0"/>
        </a:xfrm>
      </p:grpSpPr>
      <p:pic>
        <p:nvPicPr>
          <p:cNvPr id="745" name="Google Shape;745;p107" descr="Amazon buys driverless car startup Zoox for undisclosed price"/>
          <p:cNvPicPr preferRelativeResize="0"/>
          <p:nvPr/>
        </p:nvPicPr>
        <p:blipFill rotWithShape="1">
          <a:blip r:embed="rId3">
            <a:alphaModFix/>
          </a:blip>
          <a:srcRect t="6250"/>
          <a:stretch/>
        </p:blipFill>
        <p:spPr>
          <a:xfrm>
            <a:off x="-1" y="8"/>
            <a:ext cx="9144000" cy="5143493"/>
          </a:xfrm>
          <a:prstGeom prst="rect">
            <a:avLst/>
          </a:prstGeom>
          <a:noFill/>
          <a:ln>
            <a:noFill/>
          </a:ln>
        </p:spPr>
      </p:pic>
      <p:sp>
        <p:nvSpPr>
          <p:cNvPr id="746" name="Google Shape;746;p107"/>
          <p:cNvSpPr/>
          <p:nvPr/>
        </p:nvSpPr>
        <p:spPr>
          <a:xfrm flipH="1">
            <a:off x="0" y="748631"/>
            <a:ext cx="4512879" cy="4394869"/>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509"/>
            </a:schemeClr>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747" name="Google Shape;747;p107"/>
          <p:cNvSpPr txBox="1">
            <a:spLocks noGrp="1"/>
          </p:cNvSpPr>
          <p:nvPr>
            <p:ph type="title"/>
          </p:nvPr>
        </p:nvSpPr>
        <p:spPr>
          <a:xfrm>
            <a:off x="532086" y="1435463"/>
            <a:ext cx="3153103" cy="1007065"/>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700"/>
              <a:buFont typeface="Calibri"/>
              <a:buNone/>
            </a:pPr>
            <a:r>
              <a:rPr lang="en" sz="2700"/>
              <a:t>ZOOX ACQUISITION</a:t>
            </a:r>
            <a:endParaRPr sz="2700"/>
          </a:p>
          <a:p>
            <a:pPr marL="0" lvl="0" indent="0" algn="ctr" rtl="0">
              <a:lnSpc>
                <a:spcPct val="90000"/>
              </a:lnSpc>
              <a:spcBef>
                <a:spcPts val="0"/>
              </a:spcBef>
              <a:spcAft>
                <a:spcPts val="0"/>
              </a:spcAft>
              <a:buClr>
                <a:schemeClr val="dk1"/>
              </a:buClr>
              <a:buSzPts val="2700"/>
              <a:buFont typeface="Calibri"/>
              <a:buNone/>
            </a:pPr>
            <a:r>
              <a:rPr lang="en" sz="2700"/>
              <a:t>Robo Taxi?</a:t>
            </a:r>
            <a:endParaRPr sz="2700"/>
          </a:p>
        </p:txBody>
      </p:sp>
      <p:cxnSp>
        <p:nvCxnSpPr>
          <p:cNvPr id="748" name="Google Shape;748;p107"/>
          <p:cNvCxnSpPr/>
          <p:nvPr/>
        </p:nvCxnSpPr>
        <p:spPr>
          <a:xfrm>
            <a:off x="1715288" y="2502854"/>
            <a:ext cx="701565" cy="0"/>
          </a:xfrm>
          <a:prstGeom prst="straightConnector1">
            <a:avLst/>
          </a:prstGeom>
          <a:noFill/>
          <a:ln w="25400" cap="sq" cmpd="sng">
            <a:solidFill>
              <a:srgbClr val="262626"/>
            </a:solidFill>
            <a:prstDash val="solid"/>
            <a:bevel/>
            <a:headEnd type="none" w="sm" len="sm"/>
            <a:tailEnd type="none" w="sm" len="sm"/>
          </a:ln>
        </p:spPr>
      </p:cxnSp>
      <p:sp>
        <p:nvSpPr>
          <p:cNvPr id="749" name="Google Shape;749;p107"/>
          <p:cNvSpPr txBox="1">
            <a:spLocks noGrp="1"/>
          </p:cNvSpPr>
          <p:nvPr>
            <p:ph type="body" idx="1"/>
          </p:nvPr>
        </p:nvSpPr>
        <p:spPr>
          <a:xfrm>
            <a:off x="394137" y="2563180"/>
            <a:ext cx="3444766" cy="1964879"/>
          </a:xfrm>
          <a:prstGeom prst="rect">
            <a:avLst/>
          </a:prstGeom>
          <a:noFill/>
          <a:ln>
            <a:noFill/>
          </a:ln>
        </p:spPr>
        <p:txBody>
          <a:bodyPr spcFirstLastPara="1" wrap="square" lIns="68575" tIns="34275" rIns="68575" bIns="34275" anchor="ctr" anchorCtr="0">
            <a:noAutofit/>
          </a:bodyPr>
          <a:lstStyle/>
          <a:p>
            <a:pPr marL="177800" lvl="0" indent="-177800" algn="l" rtl="0">
              <a:lnSpc>
                <a:spcPct val="90000"/>
              </a:lnSpc>
              <a:spcBef>
                <a:spcPts val="0"/>
              </a:spcBef>
              <a:spcAft>
                <a:spcPts val="0"/>
              </a:spcAft>
              <a:buClr>
                <a:schemeClr val="dk1"/>
              </a:buClr>
              <a:buSzPts val="1400"/>
              <a:buChar char="•"/>
            </a:pPr>
            <a:r>
              <a:rPr lang="en" sz="1400"/>
              <a:t>…”Creating autonomous mobility from the ground up.”</a:t>
            </a:r>
            <a:endParaRPr sz="1100"/>
          </a:p>
          <a:p>
            <a:pPr marL="520700" lvl="1" indent="-177800" algn="l" rtl="0">
              <a:lnSpc>
                <a:spcPct val="90000"/>
              </a:lnSpc>
              <a:spcBef>
                <a:spcPts val="400"/>
              </a:spcBef>
              <a:spcAft>
                <a:spcPts val="0"/>
              </a:spcAft>
              <a:buClr>
                <a:schemeClr val="dk1"/>
              </a:buClr>
              <a:buSzPts val="1400"/>
              <a:buChar char="•"/>
            </a:pPr>
            <a:r>
              <a:rPr lang="en" sz="1400"/>
              <a:t>Includes developing zero-emission vehicles for riders, not drivers. </a:t>
            </a:r>
            <a:endParaRPr sz="1100"/>
          </a:p>
          <a:p>
            <a:pPr marL="520700" lvl="1" indent="-177800" algn="l" rtl="0">
              <a:lnSpc>
                <a:spcPct val="90000"/>
              </a:lnSpc>
              <a:spcBef>
                <a:spcPts val="400"/>
              </a:spcBef>
              <a:spcAft>
                <a:spcPts val="0"/>
              </a:spcAft>
              <a:buClr>
                <a:schemeClr val="dk1"/>
              </a:buClr>
              <a:buSzPts val="1400"/>
              <a:buChar char="•"/>
            </a:pPr>
            <a:r>
              <a:rPr lang="en" sz="1400"/>
              <a:t>Autonomous ride-hailing service, meant to revolutionize the taxi and ride-hailing industry. </a:t>
            </a:r>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0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OVERALL ANNUAL NET REVENUE</a:t>
            </a:r>
            <a:endParaRPr sz="3000"/>
          </a:p>
        </p:txBody>
      </p:sp>
      <p:pic>
        <p:nvPicPr>
          <p:cNvPr id="755" name="Google Shape;755;p108"/>
          <p:cNvPicPr preferRelativeResize="0"/>
          <p:nvPr/>
        </p:nvPicPr>
        <p:blipFill rotWithShape="1">
          <a:blip r:embed="rId3">
            <a:alphaModFix/>
          </a:blip>
          <a:srcRect/>
          <a:stretch/>
        </p:blipFill>
        <p:spPr>
          <a:xfrm>
            <a:off x="380700" y="1059075"/>
            <a:ext cx="8520412" cy="3584363"/>
          </a:xfrm>
          <a:prstGeom prst="rect">
            <a:avLst/>
          </a:prstGeom>
          <a:noFill/>
          <a:ln>
            <a:noFill/>
          </a:ln>
        </p:spPr>
      </p:pic>
      <p:sp>
        <p:nvSpPr>
          <p:cNvPr id="756" name="Google Shape;756;p108"/>
          <p:cNvSpPr/>
          <p:nvPr/>
        </p:nvSpPr>
        <p:spPr>
          <a:xfrm>
            <a:off x="628650" y="4543424"/>
            <a:ext cx="5064919" cy="526786"/>
          </a:xfrm>
          <a:prstGeom prst="rect">
            <a:avLst/>
          </a:prstGeom>
          <a:noFill/>
          <a:ln>
            <a:noFill/>
          </a:ln>
        </p:spPr>
        <p:txBody>
          <a:bodyPr spcFirstLastPara="1" wrap="square" lIns="50625" tIns="26325" rIns="50625" bIns="26325"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2004 to 2019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page 8.</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4"/>
              </a:rPr>
              <a:t>ID 266282</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0"/>
        <p:cNvGrpSpPr/>
        <p:nvPr/>
      </p:nvGrpSpPr>
      <p:grpSpPr>
        <a:xfrm>
          <a:off x="0" y="0"/>
          <a:ext cx="0" cy="0"/>
          <a:chOff x="0" y="0"/>
          <a:chExt cx="0" cy="0"/>
        </a:xfrm>
      </p:grpSpPr>
      <p:sp>
        <p:nvSpPr>
          <p:cNvPr id="761" name="Google Shape;761;p109"/>
          <p:cNvSpPr/>
          <p:nvPr/>
        </p:nvSpPr>
        <p:spPr>
          <a:xfrm>
            <a:off x="0"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62" name="Google Shape;762;p109"/>
          <p:cNvSpPr txBox="1">
            <a:spLocks noGrp="1"/>
          </p:cNvSpPr>
          <p:nvPr>
            <p:ph type="title"/>
          </p:nvPr>
        </p:nvSpPr>
        <p:spPr>
          <a:xfrm>
            <a:off x="628650" y="138604"/>
            <a:ext cx="7886700" cy="112941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900"/>
              <a:buFont typeface="Calibri"/>
              <a:buNone/>
            </a:pPr>
            <a:r>
              <a:rPr lang="en" sz="3900"/>
              <a:t>OVERALL</a:t>
            </a:r>
            <a:r>
              <a:rPr lang="en" sz="3900">
                <a:solidFill>
                  <a:schemeClr val="dk1"/>
                </a:solidFill>
                <a:latin typeface="Calibri"/>
                <a:ea typeface="Calibri"/>
                <a:cs typeface="Calibri"/>
                <a:sym typeface="Calibri"/>
              </a:rPr>
              <a:t> QUARTERLY NET REVENUE</a:t>
            </a:r>
            <a:endParaRPr sz="1100"/>
          </a:p>
        </p:txBody>
      </p:sp>
      <p:pic>
        <p:nvPicPr>
          <p:cNvPr id="763" name="Google Shape;763;p109"/>
          <p:cNvPicPr preferRelativeResize="0"/>
          <p:nvPr/>
        </p:nvPicPr>
        <p:blipFill rotWithShape="1">
          <a:blip r:embed="rId3">
            <a:alphaModFix/>
          </a:blip>
          <a:srcRect/>
          <a:stretch/>
        </p:blipFill>
        <p:spPr>
          <a:xfrm>
            <a:off x="628651" y="1384069"/>
            <a:ext cx="7615238" cy="3280799"/>
          </a:xfrm>
          <a:prstGeom prst="rect">
            <a:avLst/>
          </a:prstGeom>
          <a:noFill/>
          <a:ln>
            <a:noFill/>
          </a:ln>
        </p:spPr>
      </p:pic>
      <p:sp>
        <p:nvSpPr>
          <p:cNvPr id="764" name="Google Shape;764;p109"/>
          <p:cNvSpPr/>
          <p:nvPr/>
        </p:nvSpPr>
        <p:spPr>
          <a:xfrm>
            <a:off x="628650" y="4721797"/>
            <a:ext cx="4657500" cy="415125"/>
          </a:xfrm>
          <a:prstGeom prst="rect">
            <a:avLst/>
          </a:prstGeom>
          <a:noFill/>
          <a:ln>
            <a:noFill/>
          </a:ln>
        </p:spPr>
        <p:txBody>
          <a:bodyPr spcFirstLastPara="1" wrap="square" lIns="50625" tIns="26325" rIns="50625" bIns="26325"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Q1 2007 to Q1 2020; consolidated net sales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5"/>
              </a:rPr>
              <a:t>ID 273963</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0"/>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771" name="Google Shape;771;p110"/>
          <p:cNvSpPr/>
          <p:nvPr/>
        </p:nvSpPr>
        <p:spPr>
          <a:xfrm>
            <a:off x="737100" y="799071"/>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A85E6"/>
                </a:solidFill>
                <a:latin typeface="Open Sans Light"/>
                <a:ea typeface="Open Sans Light"/>
                <a:cs typeface="Open Sans Light"/>
                <a:sym typeface="Open Sans Light"/>
              </a:rPr>
              <a:t>Annual net sales of Amazon in selected leading markets from 2014 to 2019 (in billion U.S. dollars)</a:t>
            </a:r>
            <a:endParaRPr sz="1100" b="0" i="0" u="none" strike="noStrike" cap="none">
              <a:solidFill>
                <a:srgbClr val="000000"/>
              </a:solidFill>
              <a:latin typeface="Arial"/>
              <a:ea typeface="Arial"/>
              <a:cs typeface="Arial"/>
              <a:sym typeface="Arial"/>
            </a:endParaRPr>
          </a:p>
        </p:txBody>
      </p:sp>
      <p:sp>
        <p:nvSpPr>
          <p:cNvPr id="772" name="Google Shape;772;p110"/>
          <p:cNvSpPr/>
          <p:nvPr/>
        </p:nvSpPr>
        <p:spPr>
          <a:xfrm>
            <a:off x="737100" y="1249971"/>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919191"/>
                </a:solidFill>
                <a:latin typeface="Open Sans"/>
                <a:ea typeface="Open Sans"/>
                <a:cs typeface="Open Sans"/>
                <a:sym typeface="Open Sans"/>
              </a:rPr>
              <a:t>Net sales of Amazon in leading markets 2014-2019</a:t>
            </a:r>
            <a:endParaRPr sz="1100" b="0" i="0" u="none" strike="noStrike" cap="none">
              <a:solidFill>
                <a:srgbClr val="000000"/>
              </a:solidFill>
              <a:latin typeface="Arial"/>
              <a:ea typeface="Arial"/>
              <a:cs typeface="Arial"/>
              <a:sym typeface="Arial"/>
            </a:endParaRPr>
          </a:p>
        </p:txBody>
      </p:sp>
      <p:sp>
        <p:nvSpPr>
          <p:cNvPr id="773" name="Google Shape;773;p110"/>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2014 to 2019; including AWS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5"/>
              </a:rPr>
              <a:t>ID 672782</a:t>
            </a:r>
            <a:endParaRPr sz="1100" b="0" i="0" u="none" strike="noStrike" cap="none">
              <a:solidFill>
                <a:srgbClr val="000000"/>
              </a:solidFill>
              <a:latin typeface="Arial"/>
              <a:ea typeface="Arial"/>
              <a:cs typeface="Arial"/>
              <a:sym typeface="Arial"/>
            </a:endParaRPr>
          </a:p>
        </p:txBody>
      </p:sp>
      <p:pic>
        <p:nvPicPr>
          <p:cNvPr id="774" name="Google Shape;774;p110"/>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775" name="Google Shape;775;p110"/>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2</a:t>
            </a:r>
            <a:endParaRPr sz="1100" b="0" i="0" u="none" strike="noStrike" cap="none">
              <a:solidFill>
                <a:srgbClr val="000000"/>
              </a:solidFill>
              <a:latin typeface="Arial"/>
              <a:ea typeface="Arial"/>
              <a:cs typeface="Arial"/>
              <a:sym typeface="Arial"/>
            </a:endParaRPr>
          </a:p>
        </p:txBody>
      </p:sp>
      <p:sp>
        <p:nvSpPr>
          <p:cNvPr id="776" name="Google Shape;776;p110"/>
          <p:cNvSpPr txBox="1"/>
          <p:nvPr/>
        </p:nvSpPr>
        <p:spPr>
          <a:xfrm>
            <a:off x="737100" y="501499"/>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a:solidFill>
                  <a:schemeClr val="dk1"/>
                </a:solidFill>
                <a:latin typeface="Calibri"/>
                <a:ea typeface="Calibri"/>
                <a:cs typeface="Calibri"/>
                <a:sym typeface="Calibri"/>
              </a:rPr>
              <a:t>ANNUAL NET SALES BASED ON REGIONS</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8"/>
          <p:cNvPicPr preferRelativeResize="0"/>
          <p:nvPr/>
        </p:nvPicPr>
        <p:blipFill>
          <a:blip r:embed="rId3">
            <a:alphaModFix/>
          </a:blip>
          <a:stretch>
            <a:fillRect/>
          </a:stretch>
        </p:blipFill>
        <p:spPr>
          <a:xfrm rot="10800000" flipH="1">
            <a:off x="1481000" y="1807175"/>
            <a:ext cx="95625" cy="872100"/>
          </a:xfrm>
          <a:prstGeom prst="rect">
            <a:avLst/>
          </a:prstGeom>
          <a:noFill/>
          <a:ln>
            <a:noFill/>
          </a:ln>
        </p:spPr>
      </p:pic>
      <p:sp>
        <p:nvSpPr>
          <p:cNvPr id="308" name="Google Shape;308;p48"/>
          <p:cNvSpPr txBox="1">
            <a:spLocks noGrp="1"/>
          </p:cNvSpPr>
          <p:nvPr>
            <p:ph type="title"/>
          </p:nvPr>
        </p:nvSpPr>
        <p:spPr>
          <a:xfrm>
            <a:off x="311700" y="69500"/>
            <a:ext cx="7671600" cy="5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i="1">
                <a:solidFill>
                  <a:srgbClr val="1155CC"/>
                </a:solidFill>
              </a:rPr>
              <a:t>History of E-commerce Industry From 1999-2014</a:t>
            </a:r>
            <a:endParaRPr sz="2400" b="1" i="1">
              <a:solidFill>
                <a:srgbClr val="1155CC"/>
              </a:solidFill>
            </a:endParaRPr>
          </a:p>
        </p:txBody>
      </p:sp>
      <p:pic>
        <p:nvPicPr>
          <p:cNvPr id="309" name="Google Shape;309;p48"/>
          <p:cNvPicPr preferRelativeResize="0"/>
          <p:nvPr/>
        </p:nvPicPr>
        <p:blipFill>
          <a:blip r:embed="rId4">
            <a:alphaModFix/>
          </a:blip>
          <a:stretch>
            <a:fillRect/>
          </a:stretch>
        </p:blipFill>
        <p:spPr>
          <a:xfrm>
            <a:off x="524138" y="2527379"/>
            <a:ext cx="7979126" cy="358600"/>
          </a:xfrm>
          <a:prstGeom prst="rect">
            <a:avLst/>
          </a:prstGeom>
          <a:noFill/>
          <a:ln>
            <a:noFill/>
          </a:ln>
        </p:spPr>
      </p:pic>
      <p:pic>
        <p:nvPicPr>
          <p:cNvPr id="310" name="Google Shape;310;p48"/>
          <p:cNvPicPr preferRelativeResize="0"/>
          <p:nvPr/>
        </p:nvPicPr>
        <p:blipFill>
          <a:blip r:embed="rId5">
            <a:alphaModFix/>
          </a:blip>
          <a:stretch>
            <a:fillRect/>
          </a:stretch>
        </p:blipFill>
        <p:spPr>
          <a:xfrm>
            <a:off x="1386125" y="2527375"/>
            <a:ext cx="247650" cy="247650"/>
          </a:xfrm>
          <a:prstGeom prst="rect">
            <a:avLst/>
          </a:prstGeom>
          <a:noFill/>
          <a:ln>
            <a:noFill/>
          </a:ln>
        </p:spPr>
      </p:pic>
      <p:pic>
        <p:nvPicPr>
          <p:cNvPr id="311" name="Google Shape;311;p48"/>
          <p:cNvPicPr preferRelativeResize="0"/>
          <p:nvPr/>
        </p:nvPicPr>
        <p:blipFill>
          <a:blip r:embed="rId5">
            <a:alphaModFix/>
          </a:blip>
          <a:stretch>
            <a:fillRect/>
          </a:stretch>
        </p:blipFill>
        <p:spPr>
          <a:xfrm>
            <a:off x="3605450" y="2447925"/>
            <a:ext cx="247650" cy="247650"/>
          </a:xfrm>
          <a:prstGeom prst="rect">
            <a:avLst/>
          </a:prstGeom>
          <a:noFill/>
          <a:ln>
            <a:noFill/>
          </a:ln>
        </p:spPr>
      </p:pic>
      <p:pic>
        <p:nvPicPr>
          <p:cNvPr id="312" name="Google Shape;312;p48"/>
          <p:cNvPicPr preferRelativeResize="0"/>
          <p:nvPr/>
        </p:nvPicPr>
        <p:blipFill>
          <a:blip r:embed="rId6">
            <a:alphaModFix/>
          </a:blip>
          <a:stretch>
            <a:fillRect/>
          </a:stretch>
        </p:blipFill>
        <p:spPr>
          <a:xfrm>
            <a:off x="5424250" y="2582838"/>
            <a:ext cx="247650" cy="247650"/>
          </a:xfrm>
          <a:prstGeom prst="rect">
            <a:avLst/>
          </a:prstGeom>
          <a:noFill/>
          <a:ln>
            <a:noFill/>
          </a:ln>
        </p:spPr>
      </p:pic>
      <p:pic>
        <p:nvPicPr>
          <p:cNvPr id="313" name="Google Shape;313;p48"/>
          <p:cNvPicPr preferRelativeResize="0"/>
          <p:nvPr/>
        </p:nvPicPr>
        <p:blipFill>
          <a:blip r:embed="rId3">
            <a:alphaModFix/>
          </a:blip>
          <a:stretch>
            <a:fillRect/>
          </a:stretch>
        </p:blipFill>
        <p:spPr>
          <a:xfrm>
            <a:off x="2294750" y="2636500"/>
            <a:ext cx="133350" cy="872100"/>
          </a:xfrm>
          <a:prstGeom prst="rect">
            <a:avLst/>
          </a:prstGeom>
          <a:noFill/>
          <a:ln>
            <a:noFill/>
          </a:ln>
        </p:spPr>
      </p:pic>
      <p:sp>
        <p:nvSpPr>
          <p:cNvPr id="314" name="Google Shape;314;p48"/>
          <p:cNvSpPr txBox="1"/>
          <p:nvPr/>
        </p:nvSpPr>
        <p:spPr>
          <a:xfrm>
            <a:off x="629075" y="754650"/>
            <a:ext cx="21846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1999: </a:t>
            </a:r>
            <a:r>
              <a:rPr lang="en" sz="1000">
                <a:solidFill>
                  <a:srgbClr val="3C78D8"/>
                </a:solidFill>
              </a:rPr>
              <a:t>Alibaba launches as an online supermarket. It became a significant B2B, B2C, C2C platform and impacted many business activities today.  </a:t>
            </a:r>
            <a:endParaRPr sz="1000">
              <a:solidFill>
                <a:srgbClr val="3C78D8"/>
              </a:solidFill>
            </a:endParaRPr>
          </a:p>
          <a:p>
            <a:pPr marL="0" lvl="0" indent="0" algn="l" rtl="0">
              <a:spcBef>
                <a:spcPts val="0"/>
              </a:spcBef>
              <a:spcAft>
                <a:spcPts val="0"/>
              </a:spcAft>
              <a:buNone/>
            </a:pPr>
            <a:endParaRPr/>
          </a:p>
        </p:txBody>
      </p:sp>
      <p:pic>
        <p:nvPicPr>
          <p:cNvPr id="315" name="Google Shape;315;p48"/>
          <p:cNvPicPr preferRelativeResize="0"/>
          <p:nvPr/>
        </p:nvPicPr>
        <p:blipFill>
          <a:blip r:embed="rId5">
            <a:alphaModFix/>
          </a:blip>
          <a:stretch>
            <a:fillRect/>
          </a:stretch>
        </p:blipFill>
        <p:spPr>
          <a:xfrm>
            <a:off x="2237600" y="2527375"/>
            <a:ext cx="247650" cy="247650"/>
          </a:xfrm>
          <a:prstGeom prst="rect">
            <a:avLst/>
          </a:prstGeom>
          <a:noFill/>
          <a:ln>
            <a:noFill/>
          </a:ln>
        </p:spPr>
      </p:pic>
      <p:sp>
        <p:nvSpPr>
          <p:cNvPr id="316" name="Google Shape;316;p48"/>
          <p:cNvSpPr txBox="1"/>
          <p:nvPr/>
        </p:nvSpPr>
        <p:spPr>
          <a:xfrm>
            <a:off x="2813672" y="1154238"/>
            <a:ext cx="18312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2004: </a:t>
            </a:r>
            <a:r>
              <a:rPr lang="en" sz="1000">
                <a:solidFill>
                  <a:srgbClr val="3C78D8"/>
                </a:solidFill>
              </a:rPr>
              <a:t>Shopify launches as an online market. </a:t>
            </a:r>
            <a:endParaRPr sz="1000">
              <a:solidFill>
                <a:srgbClr val="3C78D8"/>
              </a:solidFill>
            </a:endParaRPr>
          </a:p>
          <a:p>
            <a:pPr marL="0" lvl="0" indent="0" algn="l" rtl="0">
              <a:spcBef>
                <a:spcPts val="0"/>
              </a:spcBef>
              <a:spcAft>
                <a:spcPts val="0"/>
              </a:spcAft>
              <a:buNone/>
            </a:pPr>
            <a:endParaRPr/>
          </a:p>
        </p:txBody>
      </p:sp>
      <p:pic>
        <p:nvPicPr>
          <p:cNvPr id="317" name="Google Shape;317;p48"/>
          <p:cNvPicPr preferRelativeResize="0"/>
          <p:nvPr/>
        </p:nvPicPr>
        <p:blipFill>
          <a:blip r:embed="rId3">
            <a:alphaModFix/>
          </a:blip>
          <a:stretch>
            <a:fillRect/>
          </a:stretch>
        </p:blipFill>
        <p:spPr>
          <a:xfrm rot="10800000" flipH="1">
            <a:off x="3681463" y="1747650"/>
            <a:ext cx="95625" cy="872100"/>
          </a:xfrm>
          <a:prstGeom prst="rect">
            <a:avLst/>
          </a:prstGeom>
          <a:noFill/>
          <a:ln>
            <a:noFill/>
          </a:ln>
        </p:spPr>
      </p:pic>
      <p:sp>
        <p:nvSpPr>
          <p:cNvPr id="318" name="Google Shape;318;p48"/>
          <p:cNvSpPr txBox="1"/>
          <p:nvPr/>
        </p:nvSpPr>
        <p:spPr>
          <a:xfrm>
            <a:off x="7010100" y="605900"/>
            <a:ext cx="1729800" cy="12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2014: </a:t>
            </a:r>
            <a:r>
              <a:rPr lang="en" sz="1000">
                <a:solidFill>
                  <a:srgbClr val="3C78D8"/>
                </a:solidFill>
              </a:rPr>
              <a:t>Applepay came out as a mobile digit</a:t>
            </a:r>
            <a:r>
              <a:rPr lang="en" sz="1000">
                <a:solidFill>
                  <a:srgbClr val="3D85C6"/>
                </a:solidFill>
              </a:rPr>
              <a:t>al payment method. In the same year, Jam.com Launches.This company competed with Costco and Sam’s Club</a:t>
            </a:r>
            <a:endParaRPr sz="1000">
              <a:solidFill>
                <a:srgbClr val="3D85C6"/>
              </a:solidFill>
            </a:endParaRPr>
          </a:p>
        </p:txBody>
      </p:sp>
      <p:sp>
        <p:nvSpPr>
          <p:cNvPr id="319" name="Google Shape;319;p48"/>
          <p:cNvSpPr txBox="1"/>
          <p:nvPr/>
        </p:nvSpPr>
        <p:spPr>
          <a:xfrm>
            <a:off x="6044075" y="3702600"/>
            <a:ext cx="15819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2011: </a:t>
            </a:r>
            <a:r>
              <a:rPr lang="en" sz="1000">
                <a:solidFill>
                  <a:srgbClr val="3C78D8"/>
                </a:solidFill>
              </a:rPr>
              <a:t>Google wallet debuted as a digital peer to peer payment method based on mobile device. In the same year, sponsored stories came out by Facebook.</a:t>
            </a:r>
            <a:endParaRPr sz="1000">
              <a:solidFill>
                <a:srgbClr val="3C78D8"/>
              </a:solidFill>
            </a:endParaRPr>
          </a:p>
          <a:p>
            <a:pPr marL="0" lvl="0" indent="0" algn="l" rtl="0">
              <a:spcBef>
                <a:spcPts val="0"/>
              </a:spcBef>
              <a:spcAft>
                <a:spcPts val="0"/>
              </a:spcAft>
              <a:buNone/>
            </a:pPr>
            <a:endParaRPr/>
          </a:p>
        </p:txBody>
      </p:sp>
      <p:sp>
        <p:nvSpPr>
          <p:cNvPr id="320" name="Google Shape;320;p48"/>
          <p:cNvSpPr txBox="1"/>
          <p:nvPr/>
        </p:nvSpPr>
        <p:spPr>
          <a:xfrm>
            <a:off x="4762500" y="880200"/>
            <a:ext cx="17298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2009:</a:t>
            </a:r>
            <a:r>
              <a:rPr lang="en" sz="1600" b="1">
                <a:solidFill>
                  <a:srgbClr val="121118"/>
                </a:solidFill>
              </a:rPr>
              <a:t> </a:t>
            </a:r>
            <a:r>
              <a:rPr lang="en" sz="1000">
                <a:solidFill>
                  <a:srgbClr val="3C78D8"/>
                </a:solidFill>
                <a:highlight>
                  <a:srgbClr val="FFFFFF"/>
                </a:highlight>
              </a:rPr>
              <a:t>BigCommerce launches </a:t>
            </a:r>
            <a:r>
              <a:rPr lang="en" sz="1000">
                <a:solidFill>
                  <a:srgbClr val="3C78D8"/>
                </a:solidFill>
              </a:rPr>
              <a:t>as an e-commerce storefront platform. </a:t>
            </a:r>
            <a:endParaRPr sz="1000">
              <a:solidFill>
                <a:srgbClr val="3C78D8"/>
              </a:solidFill>
            </a:endParaRPr>
          </a:p>
          <a:p>
            <a:pPr marL="0" lvl="0" indent="0" algn="l" rtl="0">
              <a:spcBef>
                <a:spcPts val="0"/>
              </a:spcBef>
              <a:spcAft>
                <a:spcPts val="0"/>
              </a:spcAft>
              <a:buNone/>
            </a:pPr>
            <a:endParaRPr/>
          </a:p>
        </p:txBody>
      </p:sp>
      <p:sp>
        <p:nvSpPr>
          <p:cNvPr id="321" name="Google Shape;321;p48"/>
          <p:cNvSpPr txBox="1"/>
          <p:nvPr/>
        </p:nvSpPr>
        <p:spPr>
          <a:xfrm>
            <a:off x="3739576" y="3266100"/>
            <a:ext cx="1729800" cy="111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b="1">
                <a:solidFill>
                  <a:srgbClr val="3C78D8"/>
                </a:solidFill>
              </a:rPr>
              <a:t>2005</a:t>
            </a:r>
            <a:r>
              <a:rPr lang="en" sz="1600" b="1">
                <a:solidFill>
                  <a:srgbClr val="3C78D8"/>
                </a:solidFill>
              </a:rPr>
              <a:t>:</a:t>
            </a:r>
            <a:r>
              <a:rPr lang="en" sz="1000" b="1">
                <a:solidFill>
                  <a:srgbClr val="3C78D8"/>
                </a:solidFill>
              </a:rPr>
              <a:t> </a:t>
            </a:r>
            <a:r>
              <a:rPr lang="en" sz="1000">
                <a:solidFill>
                  <a:srgbClr val="3C78D8"/>
                </a:solidFill>
              </a:rPr>
              <a:t>Amazon first used Amazon Prime as a membership to collect flat annual fee. And in the same year, Etsy launches as an e-commerce platform.</a:t>
            </a:r>
            <a:endParaRPr/>
          </a:p>
        </p:txBody>
      </p:sp>
      <p:pic>
        <p:nvPicPr>
          <p:cNvPr id="322" name="Google Shape;322;p48"/>
          <p:cNvPicPr preferRelativeResize="0"/>
          <p:nvPr/>
        </p:nvPicPr>
        <p:blipFill>
          <a:blip r:embed="rId3">
            <a:alphaModFix/>
          </a:blip>
          <a:stretch>
            <a:fillRect/>
          </a:stretch>
        </p:blipFill>
        <p:spPr>
          <a:xfrm>
            <a:off x="4572000" y="2695575"/>
            <a:ext cx="133350" cy="872100"/>
          </a:xfrm>
          <a:prstGeom prst="rect">
            <a:avLst/>
          </a:prstGeom>
          <a:noFill/>
          <a:ln>
            <a:noFill/>
          </a:ln>
        </p:spPr>
      </p:pic>
      <p:pic>
        <p:nvPicPr>
          <p:cNvPr id="323" name="Google Shape;323;p48"/>
          <p:cNvPicPr preferRelativeResize="0"/>
          <p:nvPr/>
        </p:nvPicPr>
        <p:blipFill>
          <a:blip r:embed="rId5">
            <a:alphaModFix/>
          </a:blip>
          <a:stretch>
            <a:fillRect/>
          </a:stretch>
        </p:blipFill>
        <p:spPr>
          <a:xfrm>
            <a:off x="4514850" y="2447925"/>
            <a:ext cx="247650" cy="247650"/>
          </a:xfrm>
          <a:prstGeom prst="rect">
            <a:avLst/>
          </a:prstGeom>
          <a:noFill/>
          <a:ln>
            <a:noFill/>
          </a:ln>
        </p:spPr>
      </p:pic>
      <p:pic>
        <p:nvPicPr>
          <p:cNvPr id="324" name="Google Shape;324;p48"/>
          <p:cNvPicPr preferRelativeResize="0"/>
          <p:nvPr/>
        </p:nvPicPr>
        <p:blipFill>
          <a:blip r:embed="rId3">
            <a:alphaModFix/>
          </a:blip>
          <a:stretch>
            <a:fillRect/>
          </a:stretch>
        </p:blipFill>
        <p:spPr>
          <a:xfrm rot="10800000" flipH="1">
            <a:off x="5500238" y="1747650"/>
            <a:ext cx="95625" cy="872100"/>
          </a:xfrm>
          <a:prstGeom prst="rect">
            <a:avLst/>
          </a:prstGeom>
          <a:noFill/>
          <a:ln>
            <a:noFill/>
          </a:ln>
        </p:spPr>
      </p:pic>
      <p:pic>
        <p:nvPicPr>
          <p:cNvPr id="325" name="Google Shape;325;p48"/>
          <p:cNvPicPr preferRelativeResize="0"/>
          <p:nvPr/>
        </p:nvPicPr>
        <p:blipFill>
          <a:blip r:embed="rId6">
            <a:alphaModFix/>
          </a:blip>
          <a:stretch>
            <a:fillRect/>
          </a:stretch>
        </p:blipFill>
        <p:spPr>
          <a:xfrm>
            <a:off x="6649050" y="2679263"/>
            <a:ext cx="247650" cy="247650"/>
          </a:xfrm>
          <a:prstGeom prst="rect">
            <a:avLst/>
          </a:prstGeom>
          <a:noFill/>
          <a:ln>
            <a:noFill/>
          </a:ln>
        </p:spPr>
      </p:pic>
      <p:pic>
        <p:nvPicPr>
          <p:cNvPr id="326" name="Google Shape;326;p48"/>
          <p:cNvPicPr preferRelativeResize="0"/>
          <p:nvPr/>
        </p:nvPicPr>
        <p:blipFill>
          <a:blip r:embed="rId3">
            <a:alphaModFix/>
          </a:blip>
          <a:stretch>
            <a:fillRect/>
          </a:stretch>
        </p:blipFill>
        <p:spPr>
          <a:xfrm>
            <a:off x="6706200" y="2830500"/>
            <a:ext cx="133350" cy="872100"/>
          </a:xfrm>
          <a:prstGeom prst="rect">
            <a:avLst/>
          </a:prstGeom>
          <a:noFill/>
          <a:ln>
            <a:noFill/>
          </a:ln>
        </p:spPr>
      </p:pic>
      <p:pic>
        <p:nvPicPr>
          <p:cNvPr id="327" name="Google Shape;327;p48"/>
          <p:cNvPicPr preferRelativeResize="0"/>
          <p:nvPr/>
        </p:nvPicPr>
        <p:blipFill>
          <a:blip r:embed="rId3">
            <a:alphaModFix/>
          </a:blip>
          <a:stretch>
            <a:fillRect/>
          </a:stretch>
        </p:blipFill>
        <p:spPr>
          <a:xfrm rot="10800000" flipH="1">
            <a:off x="7841348" y="1936250"/>
            <a:ext cx="81475" cy="743025"/>
          </a:xfrm>
          <a:prstGeom prst="rect">
            <a:avLst/>
          </a:prstGeom>
          <a:noFill/>
          <a:ln>
            <a:noFill/>
          </a:ln>
        </p:spPr>
      </p:pic>
      <p:pic>
        <p:nvPicPr>
          <p:cNvPr id="328" name="Google Shape;328;p48"/>
          <p:cNvPicPr preferRelativeResize="0"/>
          <p:nvPr/>
        </p:nvPicPr>
        <p:blipFill>
          <a:blip r:embed="rId6">
            <a:alphaModFix/>
          </a:blip>
          <a:stretch>
            <a:fillRect/>
          </a:stretch>
        </p:blipFill>
        <p:spPr>
          <a:xfrm>
            <a:off x="7789200" y="2717287"/>
            <a:ext cx="171625" cy="171625"/>
          </a:xfrm>
          <a:prstGeom prst="rect">
            <a:avLst/>
          </a:prstGeom>
          <a:noFill/>
          <a:ln>
            <a:noFill/>
          </a:ln>
        </p:spPr>
      </p:pic>
      <p:sp>
        <p:nvSpPr>
          <p:cNvPr id="329" name="Google Shape;329;p48"/>
          <p:cNvSpPr txBox="1"/>
          <p:nvPr/>
        </p:nvSpPr>
        <p:spPr>
          <a:xfrm>
            <a:off x="1480997" y="3508600"/>
            <a:ext cx="18312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2000: </a:t>
            </a:r>
            <a:r>
              <a:rPr lang="en" sz="1000">
                <a:solidFill>
                  <a:srgbClr val="3C78D8"/>
                </a:solidFill>
              </a:rPr>
              <a:t>Google Adwords came out as a way for e-commerce business to advertise their products towards people who using google search.</a:t>
            </a:r>
            <a:r>
              <a:rPr lang="en" sz="1000">
                <a:solidFill>
                  <a:srgbClr val="3C78D8"/>
                </a:solidFill>
                <a:highlight>
                  <a:srgbClr val="FFFFFF"/>
                </a:highlight>
              </a:rPr>
              <a:t>.</a:t>
            </a:r>
            <a:endParaRPr sz="1000">
              <a:solidFill>
                <a:srgbClr val="3C78D8"/>
              </a:solidFill>
            </a:endParaRPr>
          </a:p>
          <a:p>
            <a:pPr marL="0" lvl="0" indent="0" algn="l" rtl="0">
              <a:lnSpc>
                <a:spcPct val="115000"/>
              </a:lnSpc>
              <a:spcBef>
                <a:spcPts val="0"/>
              </a:spcBef>
              <a:spcAft>
                <a:spcPts val="0"/>
              </a:spcAft>
              <a:buNone/>
            </a:pPr>
            <a:endParaRPr sz="1000">
              <a:solidFill>
                <a:srgbClr val="3C78D8"/>
              </a:solidFill>
            </a:endParaRPr>
          </a:p>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11"/>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783" name="Google Shape;783;p111"/>
          <p:cNvSpPr/>
          <p:nvPr/>
        </p:nvSpPr>
        <p:spPr>
          <a:xfrm>
            <a:off x="737100" y="715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A85E6"/>
                </a:solidFill>
                <a:latin typeface="Open Sans Light"/>
                <a:ea typeface="Open Sans Light"/>
                <a:cs typeface="Open Sans Light"/>
                <a:sym typeface="Open Sans Light"/>
              </a:rPr>
              <a:t>Annual net revenue of Amazon from 2006 to 2019, by segment (in billion U.S. dollars)</a:t>
            </a:r>
            <a:endParaRPr sz="1100" b="0" i="0" u="none" strike="noStrike" cap="none">
              <a:solidFill>
                <a:srgbClr val="000000"/>
              </a:solidFill>
              <a:latin typeface="Arial"/>
              <a:ea typeface="Arial"/>
              <a:cs typeface="Arial"/>
              <a:sym typeface="Arial"/>
            </a:endParaRPr>
          </a:p>
        </p:txBody>
      </p:sp>
      <p:sp>
        <p:nvSpPr>
          <p:cNvPr id="784" name="Google Shape;784;p111"/>
          <p:cNvSpPr/>
          <p:nvPr/>
        </p:nvSpPr>
        <p:spPr>
          <a:xfrm>
            <a:off x="737100" y="1166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919191"/>
                </a:solidFill>
                <a:latin typeface="Open Sans"/>
                <a:ea typeface="Open Sans"/>
                <a:cs typeface="Open Sans"/>
                <a:sym typeface="Open Sans"/>
              </a:rPr>
              <a:t>Net revenue of Amazon from 2006-2019, by segment</a:t>
            </a:r>
            <a:endParaRPr sz="1100" b="0" i="0" u="none" strike="noStrike" cap="none">
              <a:solidFill>
                <a:srgbClr val="000000"/>
              </a:solidFill>
              <a:latin typeface="Arial"/>
              <a:ea typeface="Arial"/>
              <a:cs typeface="Arial"/>
              <a:sym typeface="Arial"/>
            </a:endParaRPr>
          </a:p>
        </p:txBody>
      </p:sp>
      <p:sp>
        <p:nvSpPr>
          <p:cNvPr id="785" name="Google Shape;785;p111"/>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2006 to 2019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5"/>
              </a:rPr>
              <a:t>ID 266289</a:t>
            </a:r>
            <a:endParaRPr sz="1100" b="0" i="0" u="none" strike="noStrike" cap="none">
              <a:solidFill>
                <a:srgbClr val="000000"/>
              </a:solidFill>
              <a:latin typeface="Arial"/>
              <a:ea typeface="Arial"/>
              <a:cs typeface="Arial"/>
              <a:sym typeface="Arial"/>
            </a:endParaRPr>
          </a:p>
        </p:txBody>
      </p:sp>
      <p:pic>
        <p:nvPicPr>
          <p:cNvPr id="786" name="Google Shape;786;p111"/>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787" name="Google Shape;787;p111"/>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2</a:t>
            </a:r>
            <a:endParaRPr sz="1100" b="0" i="0" u="none" strike="noStrike" cap="none">
              <a:solidFill>
                <a:srgbClr val="000000"/>
              </a:solidFill>
              <a:latin typeface="Arial"/>
              <a:ea typeface="Arial"/>
              <a:cs typeface="Arial"/>
              <a:sym typeface="Arial"/>
            </a:endParaRPr>
          </a:p>
        </p:txBody>
      </p:sp>
      <p:sp>
        <p:nvSpPr>
          <p:cNvPr id="788" name="Google Shape;788;p111"/>
          <p:cNvSpPr txBox="1"/>
          <p:nvPr/>
        </p:nvSpPr>
        <p:spPr>
          <a:xfrm>
            <a:off x="737100" y="438464"/>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a:solidFill>
                  <a:schemeClr val="dk1"/>
                </a:solidFill>
                <a:latin typeface="Calibri"/>
                <a:ea typeface="Calibri"/>
                <a:cs typeface="Calibri"/>
                <a:sym typeface="Calibri"/>
              </a:rPr>
              <a:t>ANNUAL NET REVENUE BY SEGMENT</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12"/>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795" name="Google Shape;795;p112"/>
          <p:cNvSpPr/>
          <p:nvPr/>
        </p:nvSpPr>
        <p:spPr>
          <a:xfrm>
            <a:off x="783000" y="715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A85E6"/>
                </a:solidFill>
                <a:latin typeface="Open Sans Light"/>
                <a:ea typeface="Open Sans Light"/>
                <a:cs typeface="Open Sans Light"/>
                <a:sym typeface="Open Sans Light"/>
              </a:rPr>
              <a:t>Global net revenue of Amazon from 2014 to 2019, by product group (in billion U.S. dollars)</a:t>
            </a:r>
            <a:endParaRPr sz="1100" b="0" i="0" u="none" strike="noStrike" cap="none">
              <a:solidFill>
                <a:srgbClr val="000000"/>
              </a:solidFill>
              <a:latin typeface="Arial"/>
              <a:ea typeface="Arial"/>
              <a:cs typeface="Arial"/>
              <a:sym typeface="Arial"/>
            </a:endParaRPr>
          </a:p>
        </p:txBody>
      </p:sp>
      <p:sp>
        <p:nvSpPr>
          <p:cNvPr id="796" name="Google Shape;796;p112"/>
          <p:cNvSpPr/>
          <p:nvPr/>
        </p:nvSpPr>
        <p:spPr>
          <a:xfrm>
            <a:off x="783000" y="1166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919191"/>
                </a:solidFill>
                <a:latin typeface="Open Sans"/>
                <a:ea typeface="Open Sans"/>
                <a:cs typeface="Open Sans"/>
                <a:sym typeface="Open Sans"/>
              </a:rPr>
              <a:t>Global net revenue of Amazon 2014-2019, by product group</a:t>
            </a:r>
            <a:endParaRPr sz="1100" b="0" i="0" u="none" strike="noStrike" cap="none">
              <a:solidFill>
                <a:srgbClr val="000000"/>
              </a:solidFill>
              <a:latin typeface="Arial"/>
              <a:ea typeface="Arial"/>
              <a:cs typeface="Arial"/>
              <a:sym typeface="Arial"/>
            </a:endParaRPr>
          </a:p>
        </p:txBody>
      </p:sp>
      <p:sp>
        <p:nvSpPr>
          <p:cNvPr id="797" name="Google Shape;797;p112"/>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2014 to 2019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5"/>
              </a:rPr>
              <a:t>ID 672747</a:t>
            </a:r>
            <a:endParaRPr sz="1100" b="0" i="0" u="none" strike="noStrike" cap="none">
              <a:solidFill>
                <a:srgbClr val="000000"/>
              </a:solidFill>
              <a:latin typeface="Arial"/>
              <a:ea typeface="Arial"/>
              <a:cs typeface="Arial"/>
              <a:sym typeface="Arial"/>
            </a:endParaRPr>
          </a:p>
        </p:txBody>
      </p:sp>
      <p:pic>
        <p:nvPicPr>
          <p:cNvPr id="798" name="Google Shape;798;p112"/>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799" name="Google Shape;799;p112"/>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4</a:t>
            </a:r>
            <a:endParaRPr sz="1100" b="0" i="0" u="none" strike="noStrike" cap="none">
              <a:solidFill>
                <a:srgbClr val="000000"/>
              </a:solidFill>
              <a:latin typeface="Arial"/>
              <a:ea typeface="Arial"/>
              <a:cs typeface="Arial"/>
              <a:sym typeface="Arial"/>
            </a:endParaRPr>
          </a:p>
        </p:txBody>
      </p:sp>
      <p:sp>
        <p:nvSpPr>
          <p:cNvPr id="800" name="Google Shape;800;p112"/>
          <p:cNvSpPr txBox="1"/>
          <p:nvPr/>
        </p:nvSpPr>
        <p:spPr>
          <a:xfrm>
            <a:off x="737100" y="438464"/>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a:solidFill>
                  <a:schemeClr val="dk1"/>
                </a:solidFill>
                <a:latin typeface="Calibri"/>
                <a:ea typeface="Calibri"/>
                <a:cs typeface="Calibri"/>
                <a:sym typeface="Calibri"/>
              </a:rPr>
              <a:t>GLOBAL NET REVENUE BY PRODUCT GROUP</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04"/>
        <p:cNvGrpSpPr/>
        <p:nvPr/>
      </p:nvGrpSpPr>
      <p:grpSpPr>
        <a:xfrm>
          <a:off x="0" y="0"/>
          <a:ext cx="0" cy="0"/>
          <a:chOff x="0" y="0"/>
          <a:chExt cx="0" cy="0"/>
        </a:xfrm>
      </p:grpSpPr>
      <p:sp>
        <p:nvSpPr>
          <p:cNvPr id="805" name="Google Shape;805;p113"/>
          <p:cNvSpPr/>
          <p:nvPr/>
        </p:nvSpPr>
        <p:spPr>
          <a:xfrm>
            <a:off x="0" y="0"/>
            <a:ext cx="9144000" cy="5143500"/>
          </a:xfrm>
          <a:prstGeom prst="rect">
            <a:avLst/>
          </a:prstGeom>
          <a:solidFill>
            <a:srgbClr val="C8CAC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06" name="Google Shape;806;p113"/>
          <p:cNvSpPr txBox="1">
            <a:spLocks noGrp="1"/>
          </p:cNvSpPr>
          <p:nvPr>
            <p:ph type="title"/>
          </p:nvPr>
        </p:nvSpPr>
        <p:spPr>
          <a:xfrm>
            <a:off x="452953" y="480061"/>
            <a:ext cx="1956491" cy="394334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C2C2C"/>
              </a:buClr>
              <a:buSzPts val="2700"/>
              <a:buFont typeface="Calibri"/>
              <a:buNone/>
            </a:pPr>
            <a:r>
              <a:rPr lang="en" sz="2700">
                <a:solidFill>
                  <a:srgbClr val="2C2C2C"/>
                </a:solidFill>
              </a:rPr>
              <a:t>Monthly Website Traffic</a:t>
            </a:r>
            <a:endParaRPr sz="1100"/>
          </a:p>
        </p:txBody>
      </p:sp>
      <p:sp>
        <p:nvSpPr>
          <p:cNvPr id="807" name="Google Shape;807;p113"/>
          <p:cNvSpPr/>
          <p:nvPr/>
        </p:nvSpPr>
        <p:spPr>
          <a:xfrm>
            <a:off x="2685050" y="363474"/>
            <a:ext cx="6096762" cy="4293108"/>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08" name="Google Shape;808;p113" descr="Chart, line chart&#10;&#10;Description automatically generated"/>
          <p:cNvPicPr preferRelativeResize="0"/>
          <p:nvPr/>
        </p:nvPicPr>
        <p:blipFill rotWithShape="1">
          <a:blip r:embed="rId3">
            <a:alphaModFix/>
          </a:blip>
          <a:srcRect b="9594"/>
          <a:stretch/>
        </p:blipFill>
        <p:spPr>
          <a:xfrm>
            <a:off x="3047223" y="706903"/>
            <a:ext cx="5372416" cy="360624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3"/>
        <p:cNvGrpSpPr/>
        <p:nvPr/>
      </p:nvGrpSpPr>
      <p:grpSpPr>
        <a:xfrm>
          <a:off x="0" y="0"/>
          <a:ext cx="0" cy="0"/>
          <a:chOff x="0" y="0"/>
          <a:chExt cx="0" cy="0"/>
        </a:xfrm>
      </p:grpSpPr>
      <p:sp>
        <p:nvSpPr>
          <p:cNvPr id="814" name="Google Shape;814;p114"/>
          <p:cNvSpPr/>
          <p:nvPr/>
        </p:nvSpPr>
        <p:spPr>
          <a:xfrm>
            <a:off x="346544" y="337667"/>
            <a:ext cx="2926815" cy="3176727"/>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15" name="Google Shape;815;p114"/>
          <p:cNvSpPr txBox="1">
            <a:spLocks noGrp="1"/>
          </p:cNvSpPr>
          <p:nvPr>
            <p:ph type="title"/>
          </p:nvPr>
        </p:nvSpPr>
        <p:spPr>
          <a:xfrm>
            <a:off x="550998" y="697897"/>
            <a:ext cx="2521258" cy="245626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3800"/>
              <a:buFont typeface="Calibri"/>
              <a:buNone/>
            </a:pPr>
            <a:r>
              <a:rPr lang="en" sz="3800">
                <a:solidFill>
                  <a:srgbClr val="FFFFFF"/>
                </a:solidFill>
              </a:rPr>
              <a:t>ANNUAL CASH FLOWS GENERATED</a:t>
            </a:r>
            <a:endParaRPr sz="1100"/>
          </a:p>
        </p:txBody>
      </p:sp>
      <p:sp>
        <p:nvSpPr>
          <p:cNvPr id="816" name="Google Shape;816;p114"/>
          <p:cNvSpPr/>
          <p:nvPr/>
        </p:nvSpPr>
        <p:spPr>
          <a:xfrm>
            <a:off x="346544" y="3632251"/>
            <a:ext cx="1793558" cy="1173582"/>
          </a:xfrm>
          <a:prstGeom prst="rect">
            <a:avLst/>
          </a:prstGeom>
          <a:solidFill>
            <a:schemeClr val="accent5">
              <a:alpha val="94509"/>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817" name="Google Shape;817;p114"/>
          <p:cNvSpPr/>
          <p:nvPr/>
        </p:nvSpPr>
        <p:spPr>
          <a:xfrm>
            <a:off x="2260063" y="3632251"/>
            <a:ext cx="1013297" cy="1176354"/>
          </a:xfrm>
          <a:prstGeom prst="rect">
            <a:avLst/>
          </a:prstGeom>
          <a:solidFill>
            <a:srgbClr val="A5A5A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B1B1B"/>
              </a:solidFill>
              <a:latin typeface="Calibri"/>
              <a:ea typeface="Calibri"/>
              <a:cs typeface="Calibri"/>
              <a:sym typeface="Calibri"/>
            </a:endParaRPr>
          </a:p>
        </p:txBody>
      </p:sp>
      <p:pic>
        <p:nvPicPr>
          <p:cNvPr id="818" name="Google Shape;818;p114"/>
          <p:cNvPicPr preferRelativeResize="0">
            <a:picLocks noGrp="1"/>
          </p:cNvPicPr>
          <p:nvPr>
            <p:ph type="body" idx="1"/>
          </p:nvPr>
        </p:nvPicPr>
        <p:blipFill rotWithShape="1">
          <a:blip r:embed="rId3">
            <a:alphaModFix/>
          </a:blip>
          <a:srcRect l="4668" r="8570"/>
          <a:stretch/>
        </p:blipFill>
        <p:spPr>
          <a:xfrm>
            <a:off x="3388051" y="337666"/>
            <a:ext cx="5402995" cy="446816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823"/>
        <p:cNvGrpSpPr/>
        <p:nvPr/>
      </p:nvGrpSpPr>
      <p:grpSpPr>
        <a:xfrm>
          <a:off x="0" y="0"/>
          <a:ext cx="0" cy="0"/>
          <a:chOff x="0" y="0"/>
          <a:chExt cx="0" cy="0"/>
        </a:xfrm>
      </p:grpSpPr>
      <p:sp>
        <p:nvSpPr>
          <p:cNvPr id="824" name="Google Shape;824;p115"/>
          <p:cNvSpPr txBox="1">
            <a:spLocks noGrp="1"/>
          </p:cNvSpPr>
          <p:nvPr>
            <p:ph type="title"/>
          </p:nvPr>
        </p:nvSpPr>
        <p:spPr>
          <a:xfrm>
            <a:off x="600824" y="1047217"/>
            <a:ext cx="329932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100"/>
              <a:buFont typeface="Calibri"/>
              <a:buNone/>
            </a:pPr>
            <a:r>
              <a:rPr lang="en" sz="3100"/>
              <a:t>AMAZON’S REVENUE STREAMS</a:t>
            </a:r>
            <a:endParaRPr sz="3100"/>
          </a:p>
        </p:txBody>
      </p:sp>
      <p:sp>
        <p:nvSpPr>
          <p:cNvPr id="825" name="Google Shape;825;p115"/>
          <p:cNvSpPr txBox="1">
            <a:spLocks noGrp="1"/>
          </p:cNvSpPr>
          <p:nvPr>
            <p:ph type="body" idx="1"/>
          </p:nvPr>
        </p:nvSpPr>
        <p:spPr>
          <a:xfrm>
            <a:off x="604158" y="2153987"/>
            <a:ext cx="3299320" cy="2386263"/>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lt1"/>
              </a:buClr>
              <a:buSzPts val="1400"/>
              <a:buChar char="•"/>
            </a:pPr>
            <a:r>
              <a:rPr lang="en" sz="1400"/>
              <a:t>Online retail business</a:t>
            </a:r>
            <a:endParaRPr sz="1100"/>
          </a:p>
          <a:p>
            <a:pPr marL="177800" lvl="0" indent="-177800" algn="l" rtl="0">
              <a:lnSpc>
                <a:spcPct val="90000"/>
              </a:lnSpc>
              <a:spcBef>
                <a:spcPts val="800"/>
              </a:spcBef>
              <a:spcAft>
                <a:spcPts val="0"/>
              </a:spcAft>
              <a:buClr>
                <a:schemeClr val="lt1"/>
              </a:buClr>
              <a:buSzPts val="1400"/>
              <a:buChar char="•"/>
            </a:pPr>
            <a:r>
              <a:rPr lang="en" sz="1400"/>
              <a:t>Third-party retail service</a:t>
            </a:r>
            <a:endParaRPr sz="1100"/>
          </a:p>
          <a:p>
            <a:pPr marL="177800" lvl="0" indent="-177800" algn="l" rtl="0">
              <a:lnSpc>
                <a:spcPct val="90000"/>
              </a:lnSpc>
              <a:spcBef>
                <a:spcPts val="800"/>
              </a:spcBef>
              <a:spcAft>
                <a:spcPts val="0"/>
              </a:spcAft>
              <a:buClr>
                <a:schemeClr val="lt1"/>
              </a:buClr>
              <a:buSzPts val="1400"/>
              <a:buChar char="•"/>
            </a:pPr>
            <a:r>
              <a:rPr lang="en" sz="1400"/>
              <a:t>Amazon Prime</a:t>
            </a:r>
            <a:endParaRPr sz="1100"/>
          </a:p>
          <a:p>
            <a:pPr marL="177800" lvl="0" indent="-177800" algn="l" rtl="0">
              <a:lnSpc>
                <a:spcPct val="90000"/>
              </a:lnSpc>
              <a:spcBef>
                <a:spcPts val="800"/>
              </a:spcBef>
              <a:spcAft>
                <a:spcPts val="0"/>
              </a:spcAft>
              <a:buClr>
                <a:schemeClr val="lt1"/>
              </a:buClr>
              <a:buSzPts val="1400"/>
              <a:buChar char="•"/>
            </a:pPr>
            <a:r>
              <a:rPr lang="en" sz="1400"/>
              <a:t>Amazon Web Service (AWS)</a:t>
            </a:r>
            <a:endParaRPr sz="1100"/>
          </a:p>
          <a:p>
            <a:pPr marL="177800" lvl="0" indent="-177800" algn="l" rtl="0">
              <a:lnSpc>
                <a:spcPct val="90000"/>
              </a:lnSpc>
              <a:spcBef>
                <a:spcPts val="800"/>
              </a:spcBef>
              <a:spcAft>
                <a:spcPts val="0"/>
              </a:spcAft>
              <a:buClr>
                <a:schemeClr val="lt1"/>
              </a:buClr>
              <a:buSzPts val="1400"/>
              <a:buChar char="•"/>
            </a:pPr>
            <a:r>
              <a:rPr lang="en" sz="1400"/>
              <a:t>Others. E.g. Amazon Kindle</a:t>
            </a:r>
            <a:endParaRPr sz="1100"/>
          </a:p>
          <a:p>
            <a:pPr marL="177800" lvl="0" indent="-88900" algn="l" rtl="0">
              <a:lnSpc>
                <a:spcPct val="90000"/>
              </a:lnSpc>
              <a:spcBef>
                <a:spcPts val="800"/>
              </a:spcBef>
              <a:spcAft>
                <a:spcPts val="0"/>
              </a:spcAft>
              <a:buClr>
                <a:schemeClr val="lt1"/>
              </a:buClr>
              <a:buSzPts val="1400"/>
              <a:buNone/>
            </a:pPr>
            <a:endParaRPr sz="1400"/>
          </a:p>
          <a:p>
            <a:pPr marL="177800" lvl="0" indent="-88900" algn="l" rtl="0">
              <a:lnSpc>
                <a:spcPct val="90000"/>
              </a:lnSpc>
              <a:spcBef>
                <a:spcPts val="800"/>
              </a:spcBef>
              <a:spcAft>
                <a:spcPts val="0"/>
              </a:spcAft>
              <a:buClr>
                <a:schemeClr val="lt1"/>
              </a:buClr>
              <a:buSzPts val="1400"/>
              <a:buNone/>
            </a:pPr>
            <a:endParaRPr sz="1400"/>
          </a:p>
        </p:txBody>
      </p:sp>
      <p:sp>
        <p:nvSpPr>
          <p:cNvPr id="826" name="Google Shape;826;p115"/>
          <p:cNvSpPr/>
          <p:nvPr/>
        </p:nvSpPr>
        <p:spPr>
          <a:xfrm flipH="1">
            <a:off x="4283945" y="-1"/>
            <a:ext cx="4860055" cy="5143501"/>
          </a:xfrm>
          <a:custGeom>
            <a:avLst/>
            <a:gdLst/>
            <a:ahLst/>
            <a:cxnLst/>
            <a:rect l="l" t="t" r="r" b="b"/>
            <a:pathLst>
              <a:path w="6480073" h="6858002" extrusionOk="0">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lt1">
              <a:alpha val="8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7" name="Google Shape;827;p115"/>
          <p:cNvSpPr/>
          <p:nvPr/>
        </p:nvSpPr>
        <p:spPr>
          <a:xfrm flipH="1">
            <a:off x="4457088" y="0"/>
            <a:ext cx="4686912" cy="5143501"/>
          </a:xfrm>
          <a:custGeom>
            <a:avLst/>
            <a:gdLst/>
            <a:ahLst/>
            <a:cxnLst/>
            <a:rect l="l" t="t" r="r" b="b"/>
            <a:pathLst>
              <a:path w="6249216" h="6858001" extrusionOk="0">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28" name="Google Shape;828;p115"/>
          <p:cNvPicPr preferRelativeResize="0"/>
          <p:nvPr/>
        </p:nvPicPr>
        <p:blipFill rotWithShape="1">
          <a:blip r:embed="rId3">
            <a:alphaModFix/>
          </a:blip>
          <a:srcRect/>
          <a:stretch/>
        </p:blipFill>
        <p:spPr>
          <a:xfrm>
            <a:off x="5793309" y="449494"/>
            <a:ext cx="2661337" cy="2055883"/>
          </a:xfrm>
          <a:prstGeom prst="rect">
            <a:avLst/>
          </a:prstGeom>
          <a:noFill/>
          <a:ln>
            <a:noFill/>
          </a:ln>
        </p:spPr>
      </p:pic>
      <p:pic>
        <p:nvPicPr>
          <p:cNvPr id="829" name="Google Shape;829;p115"/>
          <p:cNvPicPr preferRelativeResize="0"/>
          <p:nvPr/>
        </p:nvPicPr>
        <p:blipFill rotWithShape="1">
          <a:blip r:embed="rId4">
            <a:alphaModFix/>
          </a:blip>
          <a:srcRect/>
          <a:stretch/>
        </p:blipFill>
        <p:spPr>
          <a:xfrm>
            <a:off x="5390709" y="3176065"/>
            <a:ext cx="3466539" cy="116129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834"/>
        <p:cNvGrpSpPr/>
        <p:nvPr/>
      </p:nvGrpSpPr>
      <p:grpSpPr>
        <a:xfrm>
          <a:off x="0" y="0"/>
          <a:ext cx="0" cy="0"/>
          <a:chOff x="0" y="0"/>
          <a:chExt cx="0" cy="0"/>
        </a:xfrm>
      </p:grpSpPr>
      <p:sp>
        <p:nvSpPr>
          <p:cNvPr id="835" name="Google Shape;835;p116"/>
          <p:cNvSpPr txBox="1">
            <a:spLocks noGrp="1"/>
          </p:cNvSpPr>
          <p:nvPr>
            <p:ph type="title"/>
          </p:nvPr>
        </p:nvSpPr>
        <p:spPr>
          <a:xfrm>
            <a:off x="571501" y="602494"/>
            <a:ext cx="3985902"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3000"/>
              <a:t>Online Retail </a:t>
            </a:r>
            <a:endParaRPr sz="3000"/>
          </a:p>
        </p:txBody>
      </p:sp>
      <p:sp>
        <p:nvSpPr>
          <p:cNvPr id="836" name="Google Shape;836;p116"/>
          <p:cNvSpPr txBox="1">
            <a:spLocks noGrp="1"/>
          </p:cNvSpPr>
          <p:nvPr>
            <p:ph type="body" idx="1"/>
          </p:nvPr>
        </p:nvSpPr>
        <p:spPr>
          <a:xfrm>
            <a:off x="571500" y="1709263"/>
            <a:ext cx="3985907" cy="2531940"/>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lt1"/>
              </a:buClr>
              <a:buSzPts val="1400"/>
              <a:buChar char="•"/>
            </a:pPr>
            <a:r>
              <a:rPr lang="en" sz="1400"/>
              <a:t>First-party Seller</a:t>
            </a:r>
            <a:endParaRPr sz="1100"/>
          </a:p>
          <a:p>
            <a:pPr marL="520700" lvl="1" indent="-177800" algn="l" rtl="0">
              <a:lnSpc>
                <a:spcPct val="90000"/>
              </a:lnSpc>
              <a:spcBef>
                <a:spcPts val="400"/>
              </a:spcBef>
              <a:spcAft>
                <a:spcPts val="0"/>
              </a:spcAft>
              <a:buClr>
                <a:schemeClr val="lt1"/>
              </a:buClr>
              <a:buSzPts val="1400"/>
              <a:buChar char="•"/>
            </a:pPr>
            <a:r>
              <a:rPr lang="en" sz="1400"/>
              <a:t>a brand manufacturer that sells inventory directly to Amazon, who then sells it to the customer.</a:t>
            </a:r>
            <a:endParaRPr sz="1400"/>
          </a:p>
          <a:p>
            <a:pPr marL="177800" lvl="0" indent="-177800" algn="l" rtl="0">
              <a:lnSpc>
                <a:spcPct val="90000"/>
              </a:lnSpc>
              <a:spcBef>
                <a:spcPts val="800"/>
              </a:spcBef>
              <a:spcAft>
                <a:spcPts val="0"/>
              </a:spcAft>
              <a:buClr>
                <a:schemeClr val="lt1"/>
              </a:buClr>
              <a:buSzPts val="1400"/>
              <a:buChar char="•"/>
            </a:pPr>
            <a:r>
              <a:rPr lang="en" sz="1400"/>
              <a:t>Second-party Seller</a:t>
            </a:r>
            <a:endParaRPr sz="1100"/>
          </a:p>
          <a:p>
            <a:pPr marL="520700" lvl="1" indent="-177800" algn="l" rtl="0">
              <a:lnSpc>
                <a:spcPct val="90000"/>
              </a:lnSpc>
              <a:spcBef>
                <a:spcPts val="400"/>
              </a:spcBef>
              <a:spcAft>
                <a:spcPts val="0"/>
              </a:spcAft>
              <a:buClr>
                <a:schemeClr val="lt1"/>
              </a:buClr>
              <a:buSzPts val="1400"/>
              <a:buChar char="•"/>
            </a:pPr>
            <a:r>
              <a:rPr lang="en" sz="1400"/>
              <a:t>an Amazon supplier that is not the manufacturer of the product (Resellers)</a:t>
            </a:r>
            <a:endParaRPr sz="1400"/>
          </a:p>
          <a:p>
            <a:pPr marL="177800" lvl="0" indent="-177800" algn="l" rtl="0">
              <a:lnSpc>
                <a:spcPct val="90000"/>
              </a:lnSpc>
              <a:spcBef>
                <a:spcPts val="800"/>
              </a:spcBef>
              <a:spcAft>
                <a:spcPts val="0"/>
              </a:spcAft>
              <a:buClr>
                <a:schemeClr val="lt1"/>
              </a:buClr>
              <a:buSzPts val="1400"/>
              <a:buChar char="•"/>
            </a:pPr>
            <a:r>
              <a:rPr lang="en" sz="1400"/>
              <a:t>Third-party sellers</a:t>
            </a:r>
            <a:endParaRPr sz="1100"/>
          </a:p>
          <a:p>
            <a:pPr marL="520700" lvl="1" indent="-177800" algn="l" rtl="0">
              <a:lnSpc>
                <a:spcPct val="90000"/>
              </a:lnSpc>
              <a:spcBef>
                <a:spcPts val="400"/>
              </a:spcBef>
              <a:spcAft>
                <a:spcPts val="0"/>
              </a:spcAft>
              <a:buClr>
                <a:schemeClr val="lt1"/>
              </a:buClr>
              <a:buSzPts val="1400"/>
              <a:buChar char="•"/>
            </a:pPr>
            <a:r>
              <a:rPr lang="en" sz="1400"/>
              <a:t>uses Amazon as a marketplace to sell directly to consumers; Amazon has nothing to do with the production and distribution of the product.</a:t>
            </a:r>
            <a:endParaRPr sz="1400"/>
          </a:p>
          <a:p>
            <a:pPr marL="177800" lvl="0" indent="-88900" algn="l" rtl="0">
              <a:lnSpc>
                <a:spcPct val="90000"/>
              </a:lnSpc>
              <a:spcBef>
                <a:spcPts val="800"/>
              </a:spcBef>
              <a:spcAft>
                <a:spcPts val="0"/>
              </a:spcAft>
              <a:buClr>
                <a:schemeClr val="lt1"/>
              </a:buClr>
              <a:buSzPts val="1400"/>
              <a:buNone/>
            </a:pPr>
            <a:endParaRPr sz="1400"/>
          </a:p>
          <a:p>
            <a:pPr marL="177800" lvl="0" indent="-88900" algn="l" rtl="0">
              <a:lnSpc>
                <a:spcPct val="90000"/>
              </a:lnSpc>
              <a:spcBef>
                <a:spcPts val="800"/>
              </a:spcBef>
              <a:spcAft>
                <a:spcPts val="0"/>
              </a:spcAft>
              <a:buClr>
                <a:schemeClr val="lt1"/>
              </a:buClr>
              <a:buSzPts val="1400"/>
              <a:buNone/>
            </a:pPr>
            <a:endParaRPr sz="1400"/>
          </a:p>
          <a:p>
            <a:pPr marL="177800" lvl="0" indent="-88900" algn="l" rtl="0">
              <a:lnSpc>
                <a:spcPct val="90000"/>
              </a:lnSpc>
              <a:spcBef>
                <a:spcPts val="800"/>
              </a:spcBef>
              <a:spcAft>
                <a:spcPts val="0"/>
              </a:spcAft>
              <a:buClr>
                <a:schemeClr val="lt1"/>
              </a:buClr>
              <a:buSzPts val="1400"/>
              <a:buNone/>
            </a:pPr>
            <a:endParaRPr sz="1400"/>
          </a:p>
        </p:txBody>
      </p:sp>
      <p:sp>
        <p:nvSpPr>
          <p:cNvPr id="837" name="Google Shape;837;p116"/>
          <p:cNvSpPr/>
          <p:nvPr/>
        </p:nvSpPr>
        <p:spPr>
          <a:xfrm flipH="1">
            <a:off x="4937085" y="-1506"/>
            <a:ext cx="4206915" cy="438020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838" name="Google Shape;838;p116" descr="Mobile App Icon - Amazon App Icon Png, T #1173865 - PNG Images - PNGio"/>
          <p:cNvPicPr preferRelativeResize="0"/>
          <p:nvPr/>
        </p:nvPicPr>
        <p:blipFill rotWithShape="1">
          <a:blip r:embed="rId3">
            <a:alphaModFix/>
          </a:blip>
          <a:srcRect l="10222" r="3649"/>
          <a:stretch/>
        </p:blipFill>
        <p:spPr>
          <a:xfrm>
            <a:off x="5062605" y="-1"/>
            <a:ext cx="4081394" cy="424120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17"/>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845" name="Google Shape;845;p117"/>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Clr>
                <a:srgbClr val="000000"/>
              </a:buClr>
              <a:buSzPts val="1500"/>
              <a:buFont typeface="Arial"/>
              <a:buNone/>
            </a:pPr>
            <a:r>
              <a:rPr lang="en" sz="1500" b="0" i="0" u="none" strike="noStrike" cap="none">
                <a:solidFill>
                  <a:srgbClr val="0A85E6"/>
                </a:solidFill>
                <a:latin typeface="Open Sans Light"/>
                <a:ea typeface="Open Sans Light"/>
                <a:cs typeface="Open Sans Light"/>
                <a:sym typeface="Open Sans Light"/>
              </a:rPr>
              <a:t>Amazon sales as a percentage of online retail sales in the United States from 2012 to 2017</a:t>
            </a:r>
            <a:endParaRPr sz="1100" b="0" i="0" u="none" strike="noStrike" cap="none">
              <a:solidFill>
                <a:srgbClr val="000000"/>
              </a:solidFill>
              <a:latin typeface="Arial"/>
              <a:ea typeface="Arial"/>
              <a:cs typeface="Arial"/>
              <a:sym typeface="Arial"/>
            </a:endParaRPr>
          </a:p>
        </p:txBody>
      </p:sp>
      <p:sp>
        <p:nvSpPr>
          <p:cNvPr id="846" name="Google Shape;846;p117"/>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0" i="0" u="none" strike="noStrike" cap="none">
                <a:solidFill>
                  <a:srgbClr val="919191"/>
                </a:solidFill>
                <a:latin typeface="Open Sans"/>
                <a:ea typeface="Open Sans"/>
                <a:cs typeface="Open Sans"/>
                <a:sym typeface="Open Sans"/>
              </a:rPr>
              <a:t>U.S. Amazon first-party and third-party e-commerce sales share 2012-2017</a:t>
            </a:r>
            <a:endParaRPr sz="1100" b="0" i="0" u="none" strike="noStrike" cap="none">
              <a:solidFill>
                <a:srgbClr val="000000"/>
              </a:solidFill>
              <a:latin typeface="Arial"/>
              <a:ea typeface="Arial"/>
              <a:cs typeface="Arial"/>
              <a:sym typeface="Arial"/>
            </a:endParaRPr>
          </a:p>
        </p:txBody>
      </p:sp>
      <p:sp>
        <p:nvSpPr>
          <p:cNvPr id="847" name="Google Shape;847;p117"/>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United States; 2012-2017</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Digital Commerce 360; US Department of Commerce; Internet Retailer; </a:t>
            </a:r>
            <a:r>
              <a:rPr lang="en" sz="600" b="0" i="0" u="sng" strike="noStrike" cap="none">
                <a:solidFill>
                  <a:schemeClr val="hlink"/>
                </a:solidFill>
                <a:latin typeface="Open Sans"/>
                <a:ea typeface="Open Sans"/>
                <a:cs typeface="Open Sans"/>
                <a:sym typeface="Open Sans"/>
                <a:hlinkClick r:id="rId5"/>
              </a:rPr>
              <a:t>ID 917414</a:t>
            </a:r>
            <a:endParaRPr sz="1100" b="0" i="0" u="none" strike="noStrike" cap="none">
              <a:solidFill>
                <a:srgbClr val="000000"/>
              </a:solidFill>
              <a:latin typeface="Arial"/>
              <a:ea typeface="Arial"/>
              <a:cs typeface="Arial"/>
              <a:sym typeface="Arial"/>
            </a:endParaRPr>
          </a:p>
        </p:txBody>
      </p:sp>
      <p:pic>
        <p:nvPicPr>
          <p:cNvPr id="848" name="Google Shape;848;p117"/>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849" name="Google Shape;849;p117"/>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2</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18"/>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856" name="Google Shape;856;p118"/>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Clr>
                <a:srgbClr val="000000"/>
              </a:buClr>
              <a:buSzPts val="1700"/>
              <a:buFont typeface="Arial"/>
              <a:buNone/>
            </a:pPr>
            <a:r>
              <a:rPr lang="en" sz="1700" b="0" i="0" u="none" strike="noStrike" cap="none">
                <a:solidFill>
                  <a:srgbClr val="0A85E6"/>
                </a:solidFill>
                <a:latin typeface="Open Sans Light"/>
                <a:ea typeface="Open Sans Light"/>
                <a:cs typeface="Open Sans Light"/>
                <a:sym typeface="Open Sans Light"/>
              </a:rPr>
              <a:t>Distribution of active Amazon marketplace sellers worldwide in 2019, by country</a:t>
            </a:r>
            <a:endParaRPr sz="1100" b="0" i="0" u="none" strike="noStrike" cap="none">
              <a:solidFill>
                <a:srgbClr val="000000"/>
              </a:solidFill>
              <a:latin typeface="Arial"/>
              <a:ea typeface="Arial"/>
              <a:cs typeface="Arial"/>
              <a:sym typeface="Arial"/>
            </a:endParaRPr>
          </a:p>
        </p:txBody>
      </p:sp>
      <p:sp>
        <p:nvSpPr>
          <p:cNvPr id="857" name="Google Shape;857;p118"/>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0" i="0" u="none" strike="noStrike" cap="none">
                <a:solidFill>
                  <a:srgbClr val="919191"/>
                </a:solidFill>
                <a:latin typeface="Open Sans"/>
                <a:ea typeface="Open Sans"/>
                <a:cs typeface="Open Sans"/>
                <a:sym typeface="Open Sans"/>
              </a:rPr>
              <a:t>Share of Amazon marketplace sellers worldwide 2019, by country</a:t>
            </a:r>
            <a:endParaRPr sz="1100" b="0" i="0" u="none" strike="noStrike" cap="none">
              <a:solidFill>
                <a:srgbClr val="000000"/>
              </a:solidFill>
              <a:latin typeface="Arial"/>
              <a:ea typeface="Arial"/>
              <a:cs typeface="Arial"/>
              <a:sym typeface="Arial"/>
            </a:endParaRPr>
          </a:p>
        </p:txBody>
      </p:sp>
      <p:sp>
        <p:nvSpPr>
          <p:cNvPr id="858" name="Google Shape;858;p118"/>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a:t>
            </a:r>
            <a:r>
              <a:rPr lang="en" sz="600" b="0" i="0" u="none" strike="noStrike" cap="none">
                <a:solidFill>
                  <a:srgbClr val="555555"/>
                </a:solidFill>
                <a:latin typeface="Open Sans"/>
                <a:ea typeface="Open Sans"/>
                <a:cs typeface="Open Sans"/>
                <a:sym typeface="Open Sans"/>
              </a:rPr>
              <a:t> Worldwide; 2019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 action="ppaction://noaction"/>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Marketplace Pulse; </a:t>
            </a:r>
            <a:r>
              <a:rPr lang="en" sz="600" b="0" i="0" u="sng" strike="noStrike" cap="none">
                <a:solidFill>
                  <a:schemeClr val="hlink"/>
                </a:solidFill>
                <a:latin typeface="Open Sans"/>
                <a:ea typeface="Open Sans"/>
                <a:cs typeface="Open Sans"/>
                <a:sym typeface="Open Sans"/>
                <a:hlinkClick r:id="rId4"/>
              </a:rPr>
              <a:t>ID 1086651</a:t>
            </a:r>
            <a:endParaRPr sz="1100" b="0" i="0" u="none" strike="noStrike" cap="none">
              <a:solidFill>
                <a:srgbClr val="000000"/>
              </a:solidFill>
              <a:latin typeface="Arial"/>
              <a:ea typeface="Arial"/>
              <a:cs typeface="Arial"/>
              <a:sym typeface="Arial"/>
            </a:endParaRPr>
          </a:p>
        </p:txBody>
      </p:sp>
      <p:pic>
        <p:nvPicPr>
          <p:cNvPr id="859" name="Google Shape;859;p118"/>
          <p:cNvPicPr preferRelativeResize="0"/>
          <p:nvPr/>
        </p:nvPicPr>
        <p:blipFill rotWithShape="1">
          <a:blip r:embed="rId5">
            <a:alphaModFix/>
          </a:blip>
          <a:srcRect/>
          <a:stretch/>
        </p:blipFill>
        <p:spPr>
          <a:xfrm>
            <a:off x="507600" y="1412100"/>
            <a:ext cx="8056800" cy="3345300"/>
          </a:xfrm>
          <a:prstGeom prst="rect">
            <a:avLst/>
          </a:prstGeom>
          <a:noFill/>
          <a:ln>
            <a:noFill/>
          </a:ln>
        </p:spPr>
      </p:pic>
      <p:sp>
        <p:nvSpPr>
          <p:cNvPr id="860" name="Google Shape;860;p118"/>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2</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19"/>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867" name="Google Shape;867;p119"/>
          <p:cNvSpPr/>
          <p:nvPr/>
        </p:nvSpPr>
        <p:spPr>
          <a:xfrm>
            <a:off x="508500" y="7586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Clr>
                <a:srgbClr val="000000"/>
              </a:buClr>
              <a:buSzPts val="1500"/>
              <a:buFont typeface="Arial"/>
              <a:buNone/>
            </a:pPr>
            <a:r>
              <a:rPr lang="en" sz="1500" b="0" i="0" u="none" strike="noStrike" cap="none">
                <a:solidFill>
                  <a:srgbClr val="0A85E6"/>
                </a:solidFill>
                <a:latin typeface="Open Sans Light"/>
                <a:ea typeface="Open Sans Light"/>
                <a:cs typeface="Open Sans Light"/>
                <a:sym typeface="Open Sans Light"/>
              </a:rPr>
              <a:t>Percentage of paid units sold by third-party sellers on Amazon platform as of 1st quarter 2020</a:t>
            </a:r>
            <a:endParaRPr sz="1100" b="0" i="0" u="none" strike="noStrike" cap="none">
              <a:solidFill>
                <a:srgbClr val="000000"/>
              </a:solidFill>
              <a:latin typeface="Arial"/>
              <a:ea typeface="Arial"/>
              <a:cs typeface="Arial"/>
              <a:sym typeface="Arial"/>
            </a:endParaRPr>
          </a:p>
        </p:txBody>
      </p:sp>
      <p:sp>
        <p:nvSpPr>
          <p:cNvPr id="868" name="Google Shape;868;p119"/>
          <p:cNvSpPr/>
          <p:nvPr/>
        </p:nvSpPr>
        <p:spPr>
          <a:xfrm>
            <a:off x="508500" y="1166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0" i="0" u="none" strike="noStrike" cap="none">
                <a:solidFill>
                  <a:srgbClr val="919191"/>
                </a:solidFill>
                <a:latin typeface="Open Sans"/>
                <a:ea typeface="Open Sans"/>
                <a:cs typeface="Open Sans"/>
                <a:sym typeface="Open Sans"/>
              </a:rPr>
              <a:t>Third-party seller share of Amazon platform 2007-2020</a:t>
            </a:r>
            <a:endParaRPr sz="1100" b="0" i="0" u="none" strike="noStrike" cap="none">
              <a:solidFill>
                <a:srgbClr val="000000"/>
              </a:solidFill>
              <a:latin typeface="Arial"/>
              <a:ea typeface="Arial"/>
              <a:cs typeface="Arial"/>
              <a:sym typeface="Arial"/>
            </a:endParaRPr>
          </a:p>
        </p:txBody>
      </p:sp>
      <p:sp>
        <p:nvSpPr>
          <p:cNvPr id="869" name="Google Shape;869;p119"/>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Q2 2007 to Q1 2020</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5"/>
              </a:rPr>
              <a:t>ID 259782</a:t>
            </a:r>
            <a:endParaRPr sz="1100" b="0" i="0" u="none" strike="noStrike" cap="none">
              <a:solidFill>
                <a:srgbClr val="000000"/>
              </a:solidFill>
              <a:latin typeface="Arial"/>
              <a:ea typeface="Arial"/>
              <a:cs typeface="Arial"/>
              <a:sym typeface="Arial"/>
            </a:endParaRPr>
          </a:p>
        </p:txBody>
      </p:sp>
      <p:pic>
        <p:nvPicPr>
          <p:cNvPr id="870" name="Google Shape;870;p119"/>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871" name="Google Shape;871;p119"/>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2</a:t>
            </a:r>
            <a:endParaRPr sz="1100" b="0" i="0" u="none" strike="noStrike" cap="none">
              <a:solidFill>
                <a:srgbClr val="000000"/>
              </a:solidFill>
              <a:latin typeface="Arial"/>
              <a:ea typeface="Arial"/>
              <a:cs typeface="Arial"/>
              <a:sym typeface="Arial"/>
            </a:endParaRPr>
          </a:p>
        </p:txBody>
      </p:sp>
      <p:sp>
        <p:nvSpPr>
          <p:cNvPr id="872" name="Google Shape;872;p119"/>
          <p:cNvSpPr txBox="1">
            <a:spLocks noGrp="1"/>
          </p:cNvSpPr>
          <p:nvPr>
            <p:ph type="title"/>
          </p:nvPr>
        </p:nvSpPr>
        <p:spPr>
          <a:xfrm>
            <a:off x="592650" y="88173"/>
            <a:ext cx="7886700" cy="810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THIRD-PARTY SALES PERCENTAGE 2007-20</a:t>
            </a:r>
            <a:endParaRPr sz="30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AMAZON PRIME</a:t>
            </a:r>
            <a:endParaRPr sz="3000"/>
          </a:p>
        </p:txBody>
      </p:sp>
      <p:sp>
        <p:nvSpPr>
          <p:cNvPr id="879" name="Google Shape;879;p12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dk1"/>
              </a:buClr>
              <a:buSzPts val="2100"/>
              <a:buChar char="•"/>
            </a:pPr>
            <a:r>
              <a:rPr lang="en" sz="1100"/>
              <a:t>A paid subscription service</a:t>
            </a:r>
            <a:endParaRPr sz="1100"/>
          </a:p>
          <a:p>
            <a:pPr marL="177800" lvl="0" indent="-171450" algn="l" rtl="0">
              <a:lnSpc>
                <a:spcPct val="90000"/>
              </a:lnSpc>
              <a:spcBef>
                <a:spcPts val="800"/>
              </a:spcBef>
              <a:spcAft>
                <a:spcPts val="0"/>
              </a:spcAft>
              <a:buClr>
                <a:schemeClr val="dk1"/>
              </a:buClr>
              <a:buSzPts val="2100"/>
              <a:buChar char="•"/>
            </a:pPr>
            <a:r>
              <a:rPr lang="en" sz="1100"/>
              <a:t>Worldwide subscribers: 150 million (4th quarter 2019)</a:t>
            </a:r>
            <a:endParaRPr sz="1100"/>
          </a:p>
          <a:p>
            <a:pPr marL="177800" lvl="0" indent="-171450" algn="l" rtl="0">
              <a:lnSpc>
                <a:spcPct val="90000"/>
              </a:lnSpc>
              <a:spcBef>
                <a:spcPts val="800"/>
              </a:spcBef>
              <a:spcAft>
                <a:spcPts val="0"/>
              </a:spcAft>
              <a:buClr>
                <a:schemeClr val="dk1"/>
              </a:buClr>
              <a:buSzPts val="2100"/>
              <a:buChar char="•"/>
            </a:pPr>
            <a:r>
              <a:rPr lang="en" sz="1100"/>
              <a:t>Providing:</a:t>
            </a:r>
            <a:endParaRPr sz="1100"/>
          </a:p>
          <a:p>
            <a:pPr marL="520700" lvl="1" indent="-177800" algn="l" rtl="0">
              <a:lnSpc>
                <a:spcPct val="90000"/>
              </a:lnSpc>
              <a:spcBef>
                <a:spcPts val="400"/>
              </a:spcBef>
              <a:spcAft>
                <a:spcPts val="0"/>
              </a:spcAft>
              <a:buClr>
                <a:schemeClr val="dk1"/>
              </a:buClr>
              <a:buSzPts val="1800"/>
              <a:buChar char="•"/>
            </a:pPr>
            <a:r>
              <a:rPr lang="en" sz="1100"/>
              <a:t>Same, one or two-day delivery</a:t>
            </a:r>
            <a:endParaRPr sz="1100"/>
          </a:p>
          <a:p>
            <a:pPr marL="520700" lvl="1" indent="-177800" algn="l" rtl="0">
              <a:lnSpc>
                <a:spcPct val="90000"/>
              </a:lnSpc>
              <a:spcBef>
                <a:spcPts val="400"/>
              </a:spcBef>
              <a:spcAft>
                <a:spcPts val="0"/>
              </a:spcAft>
              <a:buClr>
                <a:schemeClr val="dk1"/>
              </a:buClr>
              <a:buSzPts val="1800"/>
              <a:buChar char="•"/>
            </a:pPr>
            <a:r>
              <a:rPr lang="en" sz="1100"/>
              <a:t>streaming music and video</a:t>
            </a:r>
            <a:endParaRPr sz="1100"/>
          </a:p>
          <a:p>
            <a:pPr marL="520700" lvl="1" indent="-177800" algn="l" rtl="0">
              <a:lnSpc>
                <a:spcPct val="90000"/>
              </a:lnSpc>
              <a:spcBef>
                <a:spcPts val="400"/>
              </a:spcBef>
              <a:spcAft>
                <a:spcPts val="0"/>
              </a:spcAft>
              <a:buClr>
                <a:schemeClr val="dk1"/>
              </a:buClr>
              <a:buSzPts val="1800"/>
              <a:buChar char="•"/>
            </a:pPr>
            <a:r>
              <a:rPr lang="en" sz="1100"/>
              <a:t>Shopping benefit: e.g., Whole Foods Market Grocery discount, free delivery etc.</a:t>
            </a:r>
            <a:endParaRPr sz="1100"/>
          </a:p>
          <a:p>
            <a:pPr marL="520700" lvl="1" indent="-177800" algn="l" rtl="0">
              <a:lnSpc>
                <a:spcPct val="90000"/>
              </a:lnSpc>
              <a:spcBef>
                <a:spcPts val="400"/>
              </a:spcBef>
              <a:spcAft>
                <a:spcPts val="0"/>
              </a:spcAft>
              <a:buClr>
                <a:schemeClr val="dk1"/>
              </a:buClr>
              <a:buSzPts val="1800"/>
              <a:buChar char="•"/>
            </a:pPr>
            <a:r>
              <a:rPr lang="en" sz="1100"/>
              <a:t>Prime Reading</a:t>
            </a:r>
            <a:endParaRPr sz="1100"/>
          </a:p>
          <a:p>
            <a:pPr marL="520700" lvl="1" indent="-177800" algn="l" rtl="0">
              <a:lnSpc>
                <a:spcPct val="90000"/>
              </a:lnSpc>
              <a:spcBef>
                <a:spcPts val="400"/>
              </a:spcBef>
              <a:spcAft>
                <a:spcPts val="0"/>
              </a:spcAft>
              <a:buClr>
                <a:schemeClr val="dk1"/>
              </a:buClr>
              <a:buSzPts val="1800"/>
              <a:buChar char="•"/>
            </a:pPr>
            <a:r>
              <a:rPr lang="en" sz="1100"/>
              <a:t>Others</a:t>
            </a:r>
            <a:endParaRPr sz="1100"/>
          </a:p>
        </p:txBody>
      </p:sp>
      <p:pic>
        <p:nvPicPr>
          <p:cNvPr id="880" name="Google Shape;880;p120"/>
          <p:cNvPicPr preferRelativeResize="0"/>
          <p:nvPr/>
        </p:nvPicPr>
        <p:blipFill rotWithShape="1">
          <a:blip r:embed="rId3">
            <a:alphaModFix/>
          </a:blip>
          <a:srcRect/>
          <a:stretch/>
        </p:blipFill>
        <p:spPr>
          <a:xfrm>
            <a:off x="5915694" y="2031754"/>
            <a:ext cx="2956114" cy="19384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9"/>
          <p:cNvPicPr preferRelativeResize="0"/>
          <p:nvPr/>
        </p:nvPicPr>
        <p:blipFill>
          <a:blip r:embed="rId3">
            <a:alphaModFix/>
          </a:blip>
          <a:stretch>
            <a:fillRect/>
          </a:stretch>
        </p:blipFill>
        <p:spPr>
          <a:xfrm rot="10800000" flipH="1">
            <a:off x="1481000" y="1807175"/>
            <a:ext cx="95625" cy="872100"/>
          </a:xfrm>
          <a:prstGeom prst="rect">
            <a:avLst/>
          </a:prstGeom>
          <a:noFill/>
          <a:ln>
            <a:noFill/>
          </a:ln>
        </p:spPr>
      </p:pic>
      <p:sp>
        <p:nvSpPr>
          <p:cNvPr id="335" name="Google Shape;335;p49"/>
          <p:cNvSpPr txBox="1">
            <a:spLocks noGrp="1"/>
          </p:cNvSpPr>
          <p:nvPr>
            <p:ph type="title"/>
          </p:nvPr>
        </p:nvSpPr>
        <p:spPr>
          <a:xfrm>
            <a:off x="311700" y="69500"/>
            <a:ext cx="7671600" cy="5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i="1">
                <a:solidFill>
                  <a:srgbClr val="1155CC"/>
                </a:solidFill>
              </a:rPr>
              <a:t>History of E-commerce Industry From 2017-Present</a:t>
            </a:r>
            <a:endParaRPr sz="2400" b="1" i="1">
              <a:solidFill>
                <a:srgbClr val="1155CC"/>
              </a:solidFill>
            </a:endParaRPr>
          </a:p>
        </p:txBody>
      </p:sp>
      <p:pic>
        <p:nvPicPr>
          <p:cNvPr id="336" name="Google Shape;336;p49"/>
          <p:cNvPicPr preferRelativeResize="0"/>
          <p:nvPr/>
        </p:nvPicPr>
        <p:blipFill>
          <a:blip r:embed="rId4">
            <a:alphaModFix/>
          </a:blip>
          <a:stretch>
            <a:fillRect/>
          </a:stretch>
        </p:blipFill>
        <p:spPr>
          <a:xfrm>
            <a:off x="524138" y="2527379"/>
            <a:ext cx="7979126" cy="358600"/>
          </a:xfrm>
          <a:prstGeom prst="rect">
            <a:avLst/>
          </a:prstGeom>
          <a:noFill/>
          <a:ln>
            <a:noFill/>
          </a:ln>
        </p:spPr>
      </p:pic>
      <p:pic>
        <p:nvPicPr>
          <p:cNvPr id="337" name="Google Shape;337;p49"/>
          <p:cNvPicPr preferRelativeResize="0"/>
          <p:nvPr/>
        </p:nvPicPr>
        <p:blipFill>
          <a:blip r:embed="rId5">
            <a:alphaModFix/>
          </a:blip>
          <a:stretch>
            <a:fillRect/>
          </a:stretch>
        </p:blipFill>
        <p:spPr>
          <a:xfrm>
            <a:off x="1386125" y="2527375"/>
            <a:ext cx="247650" cy="247650"/>
          </a:xfrm>
          <a:prstGeom prst="rect">
            <a:avLst/>
          </a:prstGeom>
          <a:noFill/>
          <a:ln>
            <a:noFill/>
          </a:ln>
        </p:spPr>
      </p:pic>
      <p:pic>
        <p:nvPicPr>
          <p:cNvPr id="338" name="Google Shape;338;p49"/>
          <p:cNvPicPr preferRelativeResize="0"/>
          <p:nvPr/>
        </p:nvPicPr>
        <p:blipFill>
          <a:blip r:embed="rId5">
            <a:alphaModFix/>
          </a:blip>
          <a:stretch>
            <a:fillRect/>
          </a:stretch>
        </p:blipFill>
        <p:spPr>
          <a:xfrm>
            <a:off x="3605450" y="2447925"/>
            <a:ext cx="247650" cy="247650"/>
          </a:xfrm>
          <a:prstGeom prst="rect">
            <a:avLst/>
          </a:prstGeom>
          <a:noFill/>
          <a:ln>
            <a:noFill/>
          </a:ln>
        </p:spPr>
      </p:pic>
      <p:pic>
        <p:nvPicPr>
          <p:cNvPr id="339" name="Google Shape;339;p49"/>
          <p:cNvPicPr preferRelativeResize="0"/>
          <p:nvPr/>
        </p:nvPicPr>
        <p:blipFill>
          <a:blip r:embed="rId6">
            <a:alphaModFix/>
          </a:blip>
          <a:stretch>
            <a:fillRect/>
          </a:stretch>
        </p:blipFill>
        <p:spPr>
          <a:xfrm>
            <a:off x="5424250" y="2582838"/>
            <a:ext cx="247650" cy="247650"/>
          </a:xfrm>
          <a:prstGeom prst="rect">
            <a:avLst/>
          </a:prstGeom>
          <a:noFill/>
          <a:ln>
            <a:noFill/>
          </a:ln>
        </p:spPr>
      </p:pic>
      <p:sp>
        <p:nvSpPr>
          <p:cNvPr id="340" name="Google Shape;340;p49"/>
          <p:cNvSpPr txBox="1"/>
          <p:nvPr/>
        </p:nvSpPr>
        <p:spPr>
          <a:xfrm>
            <a:off x="629075" y="754650"/>
            <a:ext cx="21846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2017: </a:t>
            </a:r>
            <a:r>
              <a:rPr lang="en" sz="1000">
                <a:solidFill>
                  <a:srgbClr val="3C78D8"/>
                </a:solidFill>
              </a:rPr>
              <a:t>Instagram had expanded to additional ecommerce platforms, which allows users to purchase products. </a:t>
            </a:r>
            <a:endParaRPr/>
          </a:p>
        </p:txBody>
      </p:sp>
      <p:sp>
        <p:nvSpPr>
          <p:cNvPr id="341" name="Google Shape;341;p49"/>
          <p:cNvSpPr txBox="1"/>
          <p:nvPr/>
        </p:nvSpPr>
        <p:spPr>
          <a:xfrm>
            <a:off x="2813685" y="1030400"/>
            <a:ext cx="18312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2017: </a:t>
            </a:r>
            <a:r>
              <a:rPr lang="en" sz="1000">
                <a:solidFill>
                  <a:srgbClr val="3C78D8"/>
                </a:solidFill>
              </a:rPr>
              <a:t>E-commerce created a new record $6.5 billion on Cyber Monday.</a:t>
            </a:r>
            <a:endParaRPr/>
          </a:p>
        </p:txBody>
      </p:sp>
      <p:pic>
        <p:nvPicPr>
          <p:cNvPr id="342" name="Google Shape;342;p49"/>
          <p:cNvPicPr preferRelativeResize="0"/>
          <p:nvPr/>
        </p:nvPicPr>
        <p:blipFill>
          <a:blip r:embed="rId3">
            <a:alphaModFix/>
          </a:blip>
          <a:stretch>
            <a:fillRect/>
          </a:stretch>
        </p:blipFill>
        <p:spPr>
          <a:xfrm rot="10800000" flipH="1">
            <a:off x="3681463" y="1747650"/>
            <a:ext cx="95625" cy="872100"/>
          </a:xfrm>
          <a:prstGeom prst="rect">
            <a:avLst/>
          </a:prstGeom>
          <a:noFill/>
          <a:ln>
            <a:noFill/>
          </a:ln>
        </p:spPr>
      </p:pic>
      <p:sp>
        <p:nvSpPr>
          <p:cNvPr id="343" name="Google Shape;343;p49"/>
          <p:cNvSpPr txBox="1"/>
          <p:nvPr/>
        </p:nvSpPr>
        <p:spPr>
          <a:xfrm>
            <a:off x="7010100" y="605900"/>
            <a:ext cx="1729800" cy="12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2022: </a:t>
            </a:r>
            <a:r>
              <a:rPr lang="en" sz="1000">
                <a:solidFill>
                  <a:srgbClr val="3D85C6"/>
                </a:solidFill>
              </a:rPr>
              <a:t>Customer journeys and personalization? Artificial intelligence-enable shopping? Digital currencies? </a:t>
            </a:r>
            <a:endParaRPr sz="1000">
              <a:solidFill>
                <a:srgbClr val="3D85C6"/>
              </a:solidFill>
            </a:endParaRPr>
          </a:p>
        </p:txBody>
      </p:sp>
      <p:sp>
        <p:nvSpPr>
          <p:cNvPr id="344" name="Google Shape;344;p49"/>
          <p:cNvSpPr txBox="1"/>
          <p:nvPr/>
        </p:nvSpPr>
        <p:spPr>
          <a:xfrm>
            <a:off x="4762500" y="880200"/>
            <a:ext cx="1729800" cy="99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C78D8"/>
                </a:solidFill>
              </a:rPr>
              <a:t>2020: </a:t>
            </a:r>
            <a:r>
              <a:rPr lang="en" sz="1000">
                <a:solidFill>
                  <a:srgbClr val="3C78D8"/>
                </a:solidFill>
              </a:rPr>
              <a:t>COVID-19 drived a surge on E-commerce. Transaction reached $82.5 billion. </a:t>
            </a:r>
            <a:endParaRPr sz="1000"/>
          </a:p>
        </p:txBody>
      </p:sp>
      <p:pic>
        <p:nvPicPr>
          <p:cNvPr id="345" name="Google Shape;345;p49"/>
          <p:cNvPicPr preferRelativeResize="0"/>
          <p:nvPr/>
        </p:nvPicPr>
        <p:blipFill>
          <a:blip r:embed="rId3">
            <a:alphaModFix/>
          </a:blip>
          <a:stretch>
            <a:fillRect/>
          </a:stretch>
        </p:blipFill>
        <p:spPr>
          <a:xfrm rot="10800000" flipH="1">
            <a:off x="5500238" y="1747650"/>
            <a:ext cx="95625" cy="872100"/>
          </a:xfrm>
          <a:prstGeom prst="rect">
            <a:avLst/>
          </a:prstGeom>
          <a:noFill/>
          <a:ln>
            <a:noFill/>
          </a:ln>
        </p:spPr>
      </p:pic>
      <p:pic>
        <p:nvPicPr>
          <p:cNvPr id="346" name="Google Shape;346;p49"/>
          <p:cNvPicPr preferRelativeResize="0"/>
          <p:nvPr/>
        </p:nvPicPr>
        <p:blipFill>
          <a:blip r:embed="rId3">
            <a:alphaModFix/>
          </a:blip>
          <a:stretch>
            <a:fillRect/>
          </a:stretch>
        </p:blipFill>
        <p:spPr>
          <a:xfrm rot="10800000" flipH="1">
            <a:off x="7841348" y="1936250"/>
            <a:ext cx="81475" cy="743025"/>
          </a:xfrm>
          <a:prstGeom prst="rect">
            <a:avLst/>
          </a:prstGeom>
          <a:noFill/>
          <a:ln>
            <a:noFill/>
          </a:ln>
        </p:spPr>
      </p:pic>
      <p:pic>
        <p:nvPicPr>
          <p:cNvPr id="347" name="Google Shape;347;p49"/>
          <p:cNvPicPr preferRelativeResize="0"/>
          <p:nvPr/>
        </p:nvPicPr>
        <p:blipFill>
          <a:blip r:embed="rId6">
            <a:alphaModFix/>
          </a:blip>
          <a:stretch>
            <a:fillRect/>
          </a:stretch>
        </p:blipFill>
        <p:spPr>
          <a:xfrm>
            <a:off x="7789200" y="2717287"/>
            <a:ext cx="171625" cy="1716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21"/>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887" name="Google Shape;887;p121"/>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Clr>
                <a:srgbClr val="000000"/>
              </a:buClr>
              <a:buSzPts val="1500"/>
              <a:buFont typeface="Arial"/>
              <a:buNone/>
            </a:pPr>
            <a:r>
              <a:rPr lang="en" sz="1500" b="0" i="0" u="none" strike="noStrike" cap="none">
                <a:solidFill>
                  <a:srgbClr val="0A85E6"/>
                </a:solidFill>
                <a:latin typeface="Open Sans Light"/>
                <a:ea typeface="Open Sans Light"/>
                <a:cs typeface="Open Sans Light"/>
                <a:sym typeface="Open Sans Light"/>
              </a:rPr>
              <a:t>Number of Amazon Prime members in the United States as of December 2019 (in millions)</a:t>
            </a:r>
            <a:endParaRPr sz="1100" b="0" i="0" u="none" strike="noStrike" cap="none">
              <a:solidFill>
                <a:srgbClr val="000000"/>
              </a:solidFill>
              <a:latin typeface="Arial"/>
              <a:ea typeface="Arial"/>
              <a:cs typeface="Arial"/>
              <a:sym typeface="Arial"/>
            </a:endParaRPr>
          </a:p>
        </p:txBody>
      </p:sp>
      <p:sp>
        <p:nvSpPr>
          <p:cNvPr id="888" name="Google Shape;888;p121"/>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0" i="0" u="none" strike="noStrike" cap="none">
                <a:solidFill>
                  <a:srgbClr val="919191"/>
                </a:solidFill>
                <a:latin typeface="Open Sans"/>
                <a:ea typeface="Open Sans"/>
                <a:cs typeface="Open Sans"/>
                <a:sym typeface="Open Sans"/>
              </a:rPr>
              <a:t>Number of U.S. Amazon Prime subscribers 2013-2019</a:t>
            </a:r>
            <a:endParaRPr sz="1100" b="0" i="0" u="none" strike="noStrike" cap="none">
              <a:solidFill>
                <a:srgbClr val="000000"/>
              </a:solidFill>
              <a:latin typeface="Arial"/>
              <a:ea typeface="Arial"/>
              <a:cs typeface="Arial"/>
              <a:sym typeface="Arial"/>
            </a:endParaRPr>
          </a:p>
        </p:txBody>
      </p:sp>
      <p:sp>
        <p:nvSpPr>
          <p:cNvPr id="889" name="Google Shape;889;p121"/>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United States; December 2013 to December 2019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Consumer Intelligence Research Partners; Fortune; </a:t>
            </a:r>
            <a:r>
              <a:rPr lang="en" sz="600" b="0" i="0" u="sng" strike="noStrike" cap="none">
                <a:solidFill>
                  <a:schemeClr val="hlink"/>
                </a:solidFill>
                <a:latin typeface="Open Sans"/>
                <a:ea typeface="Open Sans"/>
                <a:cs typeface="Open Sans"/>
                <a:sym typeface="Open Sans"/>
                <a:hlinkClick r:id="rId5"/>
              </a:rPr>
              <a:t>ID 546894</a:t>
            </a:r>
            <a:endParaRPr sz="1100" b="0" i="0" u="none" strike="noStrike" cap="none">
              <a:solidFill>
                <a:srgbClr val="000000"/>
              </a:solidFill>
              <a:latin typeface="Arial"/>
              <a:ea typeface="Arial"/>
              <a:cs typeface="Arial"/>
              <a:sym typeface="Arial"/>
            </a:endParaRPr>
          </a:p>
        </p:txBody>
      </p:sp>
      <p:pic>
        <p:nvPicPr>
          <p:cNvPr id="890" name="Google Shape;890;p121"/>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891" name="Google Shape;891;p121"/>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6</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AMAZON PRIME GENERAL BENEFITS</a:t>
            </a:r>
            <a:endParaRPr sz="3000"/>
          </a:p>
        </p:txBody>
      </p:sp>
      <p:pic>
        <p:nvPicPr>
          <p:cNvPr id="897" name="Google Shape;897;p122" descr="Amazon.in Associates Central - Resource Center - What is the Amazon Prime  Bounty?"/>
          <p:cNvPicPr preferRelativeResize="0"/>
          <p:nvPr/>
        </p:nvPicPr>
        <p:blipFill rotWithShape="1">
          <a:blip r:embed="rId3">
            <a:alphaModFix/>
          </a:blip>
          <a:srcRect/>
          <a:stretch/>
        </p:blipFill>
        <p:spPr>
          <a:xfrm>
            <a:off x="317898" y="1395942"/>
            <a:ext cx="8426239" cy="194733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AMAZON PRIME DELIVERY BENEFITS</a:t>
            </a:r>
            <a:endParaRPr sz="3000"/>
          </a:p>
        </p:txBody>
      </p:sp>
      <p:pic>
        <p:nvPicPr>
          <p:cNvPr id="903" name="Google Shape;903;p123" descr="Prime Delivery benefits you may not know about"/>
          <p:cNvPicPr preferRelativeResize="0"/>
          <p:nvPr/>
        </p:nvPicPr>
        <p:blipFill rotWithShape="1">
          <a:blip r:embed="rId3">
            <a:alphaModFix/>
          </a:blip>
          <a:srcRect/>
          <a:stretch/>
        </p:blipFill>
        <p:spPr>
          <a:xfrm>
            <a:off x="260747" y="1082279"/>
            <a:ext cx="8535508" cy="308252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124" descr="Amazon Web Services - Wikipedia"/>
          <p:cNvPicPr preferRelativeResize="0"/>
          <p:nvPr/>
        </p:nvPicPr>
        <p:blipFill rotWithShape="1">
          <a:blip r:embed="rId3">
            <a:alphaModFix/>
          </a:blip>
          <a:srcRect/>
          <a:stretch/>
        </p:blipFill>
        <p:spPr>
          <a:xfrm>
            <a:off x="285750" y="7144"/>
            <a:ext cx="8572500" cy="512921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2"/>
        <p:cNvGrpSpPr/>
        <p:nvPr/>
      </p:nvGrpSpPr>
      <p:grpSpPr>
        <a:xfrm>
          <a:off x="0" y="0"/>
          <a:ext cx="0" cy="0"/>
          <a:chOff x="0" y="0"/>
          <a:chExt cx="0" cy="0"/>
        </a:xfrm>
      </p:grpSpPr>
      <p:pic>
        <p:nvPicPr>
          <p:cNvPr id="913" name="Google Shape;913;p125" descr="Top 10 Benefits of Using AWS (Amazon Web Services) –  Maxwellglobalsoftware.com – Maxwell Global Software"/>
          <p:cNvPicPr preferRelativeResize="0"/>
          <p:nvPr/>
        </p:nvPicPr>
        <p:blipFill rotWithShape="1">
          <a:blip r:embed="rId3">
            <a:alphaModFix/>
          </a:blip>
          <a:srcRect/>
          <a:stretch/>
        </p:blipFill>
        <p:spPr>
          <a:xfrm>
            <a:off x="773149" y="482600"/>
            <a:ext cx="7597702" cy="41783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8"/>
        <p:cNvGrpSpPr/>
        <p:nvPr/>
      </p:nvGrpSpPr>
      <p:grpSpPr>
        <a:xfrm>
          <a:off x="0" y="0"/>
          <a:ext cx="0" cy="0"/>
          <a:chOff x="0" y="0"/>
          <a:chExt cx="0" cy="0"/>
        </a:xfrm>
      </p:grpSpPr>
      <p:sp>
        <p:nvSpPr>
          <p:cNvPr id="919" name="Google Shape;919;p126"/>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920" name="Google Shape;920;p126" descr="Amazon Web Services Hit $10.8bn In Revenue In Q2 2020 - TrendingNG | Latest  local and international news, politics, sports, education and entertainment"/>
          <p:cNvPicPr preferRelativeResize="0"/>
          <p:nvPr/>
        </p:nvPicPr>
        <p:blipFill rotWithShape="1">
          <a:blip r:embed="rId3">
            <a:alphaModFix/>
          </a:blip>
          <a:srcRect l="2068" r="-3" b="-3"/>
          <a:stretch/>
        </p:blipFill>
        <p:spPr>
          <a:xfrm>
            <a:off x="5319346" y="1369219"/>
            <a:ext cx="3196003" cy="3263504"/>
          </a:xfrm>
          <a:custGeom>
            <a:avLst/>
            <a:gdLst/>
            <a:ahLst/>
            <a:cxnLst/>
            <a:rect l="l" t="t" r="r" b="b"/>
            <a:pathLst>
              <a:path w="4114800" h="5712488" extrusionOk="0">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ln>
            <a:noFill/>
          </a:ln>
        </p:spPr>
      </p:pic>
      <p:sp>
        <p:nvSpPr>
          <p:cNvPr id="921" name="Google Shape;921;p126"/>
          <p:cNvSpPr/>
          <p:nvPr/>
        </p:nvSpPr>
        <p:spPr>
          <a:xfrm rot="3186173" flipH="1">
            <a:off x="2948210" y="488711"/>
            <a:ext cx="3062575" cy="3062575"/>
          </a:xfrm>
          <a:prstGeom prst="arc">
            <a:avLst>
              <a:gd name="adj1" fmla="val 16200000"/>
              <a:gd name="adj2" fmla="val 20093138"/>
            </a:avLst>
          </a:prstGeom>
          <a:noFill/>
          <a:ln w="127000" cap="rnd" cmpd="sng">
            <a:solidFill>
              <a:schemeClr val="accent4">
                <a:alpha val="94509"/>
              </a:schemeClr>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2" name="Google Shape;922;p126"/>
          <p:cNvSpPr txBox="1">
            <a:spLocks noGrp="1"/>
          </p:cNvSpPr>
          <p:nvPr>
            <p:ph type="title"/>
          </p:nvPr>
        </p:nvSpPr>
        <p:spPr>
          <a:xfrm>
            <a:off x="628650" y="273844"/>
            <a:ext cx="7886699"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Amazon Web Service (AWS)</a:t>
            </a:r>
            <a:endParaRPr sz="3000"/>
          </a:p>
        </p:txBody>
      </p:sp>
      <p:sp>
        <p:nvSpPr>
          <p:cNvPr id="923" name="Google Shape;923;p126"/>
          <p:cNvSpPr txBox="1">
            <a:spLocks noGrp="1"/>
          </p:cNvSpPr>
          <p:nvPr>
            <p:ph type="body" idx="1"/>
          </p:nvPr>
        </p:nvSpPr>
        <p:spPr>
          <a:xfrm>
            <a:off x="628650" y="1369219"/>
            <a:ext cx="4045021" cy="3263504"/>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dk1"/>
              </a:buClr>
              <a:buSzPts val="1300"/>
              <a:buChar char="•"/>
            </a:pPr>
            <a:r>
              <a:rPr lang="en" sz="1300"/>
              <a:t>Provide on-demand cloud computing platforms and APIS to individuals, companies, and governments, on a metered pay-as-you-go basis</a:t>
            </a:r>
            <a:endParaRPr sz="1100"/>
          </a:p>
          <a:p>
            <a:pPr marL="177800" lvl="0" indent="-177800" algn="l" rtl="0">
              <a:lnSpc>
                <a:spcPct val="90000"/>
              </a:lnSpc>
              <a:spcBef>
                <a:spcPts val="800"/>
              </a:spcBef>
              <a:spcAft>
                <a:spcPts val="0"/>
              </a:spcAft>
              <a:buClr>
                <a:schemeClr val="dk1"/>
              </a:buClr>
              <a:buSzPts val="1300"/>
              <a:buChar char="•"/>
            </a:pPr>
            <a:r>
              <a:rPr lang="en" sz="1300"/>
              <a:t>Over 175 fully featured services from global data centers</a:t>
            </a:r>
            <a:endParaRPr sz="1100"/>
          </a:p>
          <a:p>
            <a:pPr marL="177800" lvl="0" indent="-177800" algn="l" rtl="0">
              <a:lnSpc>
                <a:spcPct val="90000"/>
              </a:lnSpc>
              <a:spcBef>
                <a:spcPts val="800"/>
              </a:spcBef>
              <a:spcAft>
                <a:spcPts val="0"/>
              </a:spcAft>
              <a:buClr>
                <a:schemeClr val="dk1"/>
              </a:buClr>
              <a:buSzPts val="1300"/>
              <a:buChar char="•"/>
            </a:pPr>
            <a:r>
              <a:rPr lang="en" sz="1300"/>
              <a:t>Most popular:</a:t>
            </a:r>
            <a:endParaRPr sz="1100"/>
          </a:p>
          <a:p>
            <a:pPr marL="520700" lvl="1" indent="-184150" algn="l" rtl="0">
              <a:lnSpc>
                <a:spcPct val="90000"/>
              </a:lnSpc>
              <a:spcBef>
                <a:spcPts val="400"/>
              </a:spcBef>
              <a:spcAft>
                <a:spcPts val="0"/>
              </a:spcAft>
              <a:buClr>
                <a:schemeClr val="dk1"/>
              </a:buClr>
              <a:buSzPts val="1300"/>
              <a:buChar char="•"/>
            </a:pPr>
            <a:r>
              <a:rPr lang="en" sz="1300"/>
              <a:t>Amazon Elastics Compute Clouds (EC2)</a:t>
            </a:r>
            <a:endParaRPr sz="1100"/>
          </a:p>
          <a:p>
            <a:pPr marL="520700" lvl="1" indent="-184150" algn="l" rtl="0">
              <a:lnSpc>
                <a:spcPct val="90000"/>
              </a:lnSpc>
              <a:spcBef>
                <a:spcPts val="400"/>
              </a:spcBef>
              <a:spcAft>
                <a:spcPts val="0"/>
              </a:spcAft>
              <a:buClr>
                <a:schemeClr val="dk1"/>
              </a:buClr>
              <a:buSzPts val="1300"/>
              <a:buChar char="•"/>
            </a:pPr>
            <a:r>
              <a:rPr lang="en" sz="1300"/>
              <a:t>Amazon Simple Storage Service (Amazon S3)</a:t>
            </a:r>
            <a:endParaRPr sz="11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27"/>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930" name="Google Shape;930;p127"/>
          <p:cNvSpPr/>
          <p:nvPr/>
        </p:nvSpPr>
        <p:spPr>
          <a:xfrm>
            <a:off x="653387" y="792375"/>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A85E6"/>
                </a:solidFill>
                <a:latin typeface="Open Sans Light"/>
                <a:ea typeface="Open Sans Light"/>
                <a:cs typeface="Open Sans Light"/>
                <a:sym typeface="Open Sans Light"/>
              </a:rPr>
              <a:t>Global market share of cloud infrastructure services from 2017 to 2020, by vendor</a:t>
            </a:r>
            <a:endParaRPr sz="1100" b="0" i="0" u="none" strike="noStrike" cap="none">
              <a:solidFill>
                <a:srgbClr val="000000"/>
              </a:solidFill>
              <a:latin typeface="Arial"/>
              <a:ea typeface="Arial"/>
              <a:cs typeface="Arial"/>
              <a:sym typeface="Arial"/>
            </a:endParaRPr>
          </a:p>
        </p:txBody>
      </p:sp>
      <p:sp>
        <p:nvSpPr>
          <p:cNvPr id="931" name="Google Shape;931;p127"/>
          <p:cNvSpPr/>
          <p:nvPr/>
        </p:nvSpPr>
        <p:spPr>
          <a:xfrm>
            <a:off x="653387" y="1243275"/>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919191"/>
                </a:solidFill>
                <a:latin typeface="Open Sans"/>
                <a:ea typeface="Open Sans"/>
                <a:cs typeface="Open Sans"/>
                <a:sym typeface="Open Sans"/>
              </a:rPr>
              <a:t>Cloud infrastructure services market share worldwide 2017-2020, by vendor</a:t>
            </a:r>
            <a:endParaRPr sz="1100" b="0" i="0" u="none" strike="noStrike" cap="none">
              <a:solidFill>
                <a:srgbClr val="000000"/>
              </a:solidFill>
              <a:latin typeface="Arial"/>
              <a:ea typeface="Arial"/>
              <a:cs typeface="Arial"/>
              <a:sym typeface="Arial"/>
            </a:endParaRPr>
          </a:p>
        </p:txBody>
      </p:sp>
      <p:sp>
        <p:nvSpPr>
          <p:cNvPr id="932" name="Google Shape;932;p127"/>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2017 to 2020</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Synergy Research Group; Statista estimates; </a:t>
            </a:r>
            <a:r>
              <a:rPr lang="en" sz="600" b="0" i="0" u="sng" strike="noStrike" cap="none">
                <a:solidFill>
                  <a:schemeClr val="hlink"/>
                </a:solidFill>
                <a:latin typeface="Open Sans"/>
                <a:ea typeface="Open Sans"/>
                <a:cs typeface="Open Sans"/>
                <a:sym typeface="Open Sans"/>
                <a:hlinkClick r:id="rId5"/>
              </a:rPr>
              <a:t>ID 477277</a:t>
            </a:r>
            <a:endParaRPr sz="1100" b="0" i="0" u="none" strike="noStrike" cap="none">
              <a:solidFill>
                <a:srgbClr val="000000"/>
              </a:solidFill>
              <a:latin typeface="Arial"/>
              <a:ea typeface="Arial"/>
              <a:cs typeface="Arial"/>
              <a:sym typeface="Arial"/>
            </a:endParaRPr>
          </a:p>
        </p:txBody>
      </p:sp>
      <p:pic>
        <p:nvPicPr>
          <p:cNvPr id="933" name="Google Shape;933;p127"/>
          <p:cNvPicPr preferRelativeResize="0"/>
          <p:nvPr/>
        </p:nvPicPr>
        <p:blipFill rotWithShape="1">
          <a:blip r:embed="rId6">
            <a:alphaModFix/>
          </a:blip>
          <a:srcRect/>
          <a:stretch/>
        </p:blipFill>
        <p:spPr>
          <a:xfrm>
            <a:off x="507600" y="1574026"/>
            <a:ext cx="8056800" cy="2916075"/>
          </a:xfrm>
          <a:prstGeom prst="rect">
            <a:avLst/>
          </a:prstGeom>
          <a:noFill/>
          <a:ln>
            <a:noFill/>
          </a:ln>
        </p:spPr>
      </p:pic>
      <p:sp>
        <p:nvSpPr>
          <p:cNvPr id="934" name="Google Shape;934;p127"/>
          <p:cNvSpPr/>
          <p:nvPr/>
        </p:nvSpPr>
        <p:spPr>
          <a:xfrm>
            <a:off x="3278700" y="1412101"/>
            <a:ext cx="2514600" cy="161925"/>
          </a:xfrm>
          <a:prstGeom prst="rect">
            <a:avLst/>
          </a:prstGeom>
          <a:noFill/>
          <a:ln>
            <a:noFill/>
          </a:ln>
        </p:spPr>
        <p:txBody>
          <a:bodyPr spcFirstLastPara="1" wrap="square" lIns="67625" tIns="35225" rIns="67625" bIns="352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F283E"/>
                </a:solidFill>
                <a:latin typeface="Open Sans Light"/>
                <a:ea typeface="Open Sans Light"/>
                <a:cs typeface="Open Sans Light"/>
                <a:sym typeface="Open Sans Light"/>
              </a:rPr>
              <a:t>Share of cloud infrastructure services</a:t>
            </a:r>
            <a:endParaRPr sz="1100" b="0" i="0" u="none" strike="noStrike" cap="none">
              <a:solidFill>
                <a:srgbClr val="000000"/>
              </a:solidFill>
              <a:latin typeface="Arial"/>
              <a:ea typeface="Arial"/>
              <a:cs typeface="Arial"/>
              <a:sym typeface="Arial"/>
            </a:endParaRPr>
          </a:p>
        </p:txBody>
      </p:sp>
      <p:sp>
        <p:nvSpPr>
          <p:cNvPr id="935" name="Google Shape;935;p127"/>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4</a:t>
            </a:r>
            <a:endParaRPr sz="1100" b="0" i="0" u="none" strike="noStrike" cap="none">
              <a:solidFill>
                <a:srgbClr val="000000"/>
              </a:solidFill>
              <a:latin typeface="Arial"/>
              <a:ea typeface="Arial"/>
              <a:cs typeface="Arial"/>
              <a:sym typeface="Arial"/>
            </a:endParaRPr>
          </a:p>
        </p:txBody>
      </p:sp>
      <p:sp>
        <p:nvSpPr>
          <p:cNvPr id="936" name="Google Shape;936;p127"/>
          <p:cNvSpPr txBox="1"/>
          <p:nvPr/>
        </p:nvSpPr>
        <p:spPr>
          <a:xfrm>
            <a:off x="649350" y="494803"/>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a:solidFill>
                  <a:schemeClr val="dk1"/>
                </a:solidFill>
                <a:latin typeface="Calibri"/>
                <a:ea typeface="Calibri"/>
                <a:cs typeface="Calibri"/>
                <a:sym typeface="Calibri"/>
              </a:rPr>
              <a:t>Amazon Web Service (AWS)</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28"/>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943" name="Google Shape;943;p128"/>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Clr>
                <a:srgbClr val="000000"/>
              </a:buClr>
              <a:buSzPts val="1700"/>
              <a:buFont typeface="Arial"/>
              <a:buNone/>
            </a:pPr>
            <a:r>
              <a:rPr lang="en" sz="1700" b="0" i="0" u="none" strike="noStrike" cap="none">
                <a:solidFill>
                  <a:srgbClr val="0A85E6"/>
                </a:solidFill>
                <a:latin typeface="Open Sans Light"/>
                <a:ea typeface="Open Sans Light"/>
                <a:cs typeface="Open Sans Light"/>
                <a:sym typeface="Open Sans Light"/>
              </a:rPr>
              <a:t>Annual revenue of Amazon Web Services from 2013 to 2019 (in million U.S. dollars)</a:t>
            </a:r>
            <a:endParaRPr sz="1100" b="0" i="0" u="none" strike="noStrike" cap="none">
              <a:solidFill>
                <a:srgbClr val="000000"/>
              </a:solidFill>
              <a:latin typeface="Arial"/>
              <a:ea typeface="Arial"/>
              <a:cs typeface="Arial"/>
              <a:sym typeface="Arial"/>
            </a:endParaRPr>
          </a:p>
        </p:txBody>
      </p:sp>
      <p:sp>
        <p:nvSpPr>
          <p:cNvPr id="944" name="Google Shape;944;p128"/>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0" i="0" u="none" strike="noStrike" cap="none">
                <a:solidFill>
                  <a:srgbClr val="919191"/>
                </a:solidFill>
                <a:latin typeface="Open Sans"/>
                <a:ea typeface="Open Sans"/>
                <a:cs typeface="Open Sans"/>
                <a:sym typeface="Open Sans"/>
              </a:rPr>
              <a:t>Amazon Web Services: annual revenue 2013-2019</a:t>
            </a:r>
            <a:endParaRPr sz="1100" b="0" i="0" u="none" strike="noStrike" cap="none">
              <a:solidFill>
                <a:srgbClr val="000000"/>
              </a:solidFill>
              <a:latin typeface="Arial"/>
              <a:ea typeface="Arial"/>
              <a:cs typeface="Arial"/>
              <a:sym typeface="Arial"/>
            </a:endParaRPr>
          </a:p>
        </p:txBody>
      </p:sp>
      <p:sp>
        <p:nvSpPr>
          <p:cNvPr id="945" name="Google Shape;945;p128"/>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2013 to 2019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5"/>
              </a:rPr>
              <a:t>ID 233725</a:t>
            </a:r>
            <a:endParaRPr sz="1100" b="0" i="0" u="none" strike="noStrike" cap="none">
              <a:solidFill>
                <a:srgbClr val="000000"/>
              </a:solidFill>
              <a:latin typeface="Arial"/>
              <a:ea typeface="Arial"/>
              <a:cs typeface="Arial"/>
              <a:sym typeface="Arial"/>
            </a:endParaRPr>
          </a:p>
        </p:txBody>
      </p:sp>
      <p:pic>
        <p:nvPicPr>
          <p:cNvPr id="946" name="Google Shape;946;p128"/>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947" name="Google Shape;947;p128"/>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2</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9"/>
          <p:cNvSpPr/>
          <p:nvPr/>
        </p:nvSpPr>
        <p:spPr>
          <a:xfrm>
            <a:off x="8151300" y="4849200"/>
            <a:ext cx="564300" cy="116100"/>
          </a:xfrm>
          <a:prstGeom prst="rect">
            <a:avLst/>
          </a:prstGeom>
          <a:blipFill rotWithShape="1">
            <a:blip r:embed="rId3">
              <a:alphaModFix/>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954" name="Google Shape;954;p129"/>
          <p:cNvSpPr/>
          <p:nvPr/>
        </p:nvSpPr>
        <p:spPr>
          <a:xfrm>
            <a:off x="507600" y="472500"/>
            <a:ext cx="8127000" cy="440100"/>
          </a:xfrm>
          <a:prstGeom prst="rect">
            <a:avLst/>
          </a:prstGeom>
          <a:noFill/>
          <a:ln>
            <a:noFill/>
          </a:ln>
        </p:spPr>
        <p:txBody>
          <a:bodyPr spcFirstLastPara="1" wrap="square" lIns="67500" tIns="35100" rIns="67500" bIns="35100" anchor="b" anchorCtr="0">
            <a:noAutofit/>
          </a:bodyPr>
          <a:lstStyle/>
          <a:p>
            <a:pPr marL="0" marR="0" lvl="0" indent="0" algn="l" rtl="0">
              <a:lnSpc>
                <a:spcPct val="80000"/>
              </a:lnSpc>
              <a:spcBef>
                <a:spcPts val="0"/>
              </a:spcBef>
              <a:spcAft>
                <a:spcPts val="0"/>
              </a:spcAft>
              <a:buClr>
                <a:srgbClr val="000000"/>
              </a:buClr>
              <a:buSzPts val="1400"/>
              <a:buFont typeface="Arial"/>
              <a:buNone/>
            </a:pPr>
            <a:r>
              <a:rPr lang="en" sz="1400" b="0" i="0" u="none" strike="noStrike" cap="none">
                <a:solidFill>
                  <a:srgbClr val="0A85E6"/>
                </a:solidFill>
                <a:latin typeface="Open Sans Light"/>
                <a:ea typeface="Open Sans Light"/>
                <a:cs typeface="Open Sans Light"/>
                <a:sym typeface="Open Sans Light"/>
              </a:rPr>
              <a:t>Quarterly revenue of Amazon Web Services from 1st quarter 2014 to 1st quarter 2020 (in million U.S. dollars)</a:t>
            </a:r>
            <a:endParaRPr sz="1100" b="0" i="0" u="none" strike="noStrike" cap="none">
              <a:solidFill>
                <a:srgbClr val="000000"/>
              </a:solidFill>
              <a:latin typeface="Arial"/>
              <a:ea typeface="Arial"/>
              <a:cs typeface="Arial"/>
              <a:sym typeface="Arial"/>
            </a:endParaRPr>
          </a:p>
        </p:txBody>
      </p:sp>
      <p:sp>
        <p:nvSpPr>
          <p:cNvPr id="955" name="Google Shape;955;p129"/>
          <p:cNvSpPr/>
          <p:nvPr/>
        </p:nvSpPr>
        <p:spPr>
          <a:xfrm>
            <a:off x="507600" y="923400"/>
            <a:ext cx="8127000" cy="245700"/>
          </a:xfrm>
          <a:prstGeom prst="rect">
            <a:avLst/>
          </a:prstGeom>
          <a:noFill/>
          <a:ln>
            <a:noFill/>
          </a:ln>
        </p:spPr>
        <p:txBody>
          <a:bodyPr spcFirstLastPara="1" wrap="square" lIns="67500" tIns="35100" rIns="67500" bIns="351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0" i="0" u="none" strike="noStrike" cap="none">
                <a:solidFill>
                  <a:srgbClr val="919191"/>
                </a:solidFill>
                <a:latin typeface="Open Sans"/>
                <a:ea typeface="Open Sans"/>
                <a:cs typeface="Open Sans"/>
                <a:sym typeface="Open Sans"/>
              </a:rPr>
              <a:t>Amazon Web Services: quarterly revenue 2014-2020</a:t>
            </a:r>
            <a:endParaRPr sz="1100" b="0" i="0" u="none" strike="noStrike" cap="none">
              <a:solidFill>
                <a:srgbClr val="000000"/>
              </a:solidFill>
              <a:latin typeface="Arial"/>
              <a:ea typeface="Arial"/>
              <a:cs typeface="Arial"/>
              <a:sym typeface="Arial"/>
            </a:endParaRPr>
          </a:p>
        </p:txBody>
      </p:sp>
      <p:sp>
        <p:nvSpPr>
          <p:cNvPr id="956" name="Google Shape;956;p129"/>
          <p:cNvSpPr/>
          <p:nvPr/>
        </p:nvSpPr>
        <p:spPr>
          <a:xfrm>
            <a:off x="783000" y="4490100"/>
            <a:ext cx="6210000" cy="553500"/>
          </a:xfrm>
          <a:prstGeom prst="rect">
            <a:avLst/>
          </a:prstGeom>
          <a:noFill/>
          <a:ln>
            <a:noFill/>
          </a:ln>
        </p:spPr>
        <p:txBody>
          <a:bodyPr spcFirstLastPara="1" wrap="square" lIns="67500" tIns="35100" rIns="67500" bIns="3510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Note: </a:t>
            </a:r>
            <a:r>
              <a:rPr lang="en" sz="600" b="0" i="0" u="none" strike="noStrike" cap="none">
                <a:solidFill>
                  <a:srgbClr val="555555"/>
                </a:solidFill>
                <a:latin typeface="Open Sans"/>
                <a:ea typeface="Open Sans"/>
                <a:cs typeface="Open Sans"/>
                <a:sym typeface="Open Sans"/>
              </a:rPr>
              <a:t> Worldwide; Q1 2014 to Q1 2020</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00"/>
              </a:spcBef>
              <a:spcAft>
                <a:spcPts val="0"/>
              </a:spcAft>
              <a:buClr>
                <a:srgbClr val="000000"/>
              </a:buClr>
              <a:buSzPts val="600"/>
              <a:buFont typeface="Arial"/>
              <a:buNone/>
            </a:pPr>
            <a:r>
              <a:rPr lang="en" sz="600" b="0" i="0" u="none" strike="noStrike" cap="none">
                <a:solidFill>
                  <a:srgbClr val="555555"/>
                </a:solidFill>
                <a:latin typeface="Open Sans"/>
                <a:ea typeface="Open Sans"/>
                <a:cs typeface="Open Sans"/>
                <a:sym typeface="Open Sans"/>
              </a:rPr>
              <a:t>Further information regarding this statistic can be found on </a:t>
            </a:r>
            <a:r>
              <a:rPr lang="en" sz="600" b="0" i="0" u="sng" strike="noStrike" cap="none">
                <a:solidFill>
                  <a:schemeClr val="hlink"/>
                </a:solidFill>
                <a:latin typeface="Open Sans"/>
                <a:ea typeface="Open Sans"/>
                <a:cs typeface="Open Sans"/>
                <a:sym typeface="Open Sans"/>
                <a:hlinkClick r:id="rId4" action="ppaction://hlinksldjump"/>
              </a:rPr>
              <a:t>page 8</a:t>
            </a:r>
            <a:r>
              <a:rPr lang="en" sz="600" b="0" i="0" u="none" strike="noStrike" cap="none">
                <a:solidFill>
                  <a:srgbClr val="555555"/>
                </a:solidFill>
                <a:latin typeface="Open Sans"/>
                <a:ea typeface="Open Sans"/>
                <a:cs typeface="Open Sans"/>
                <a:sym typeface="Open Sans"/>
              </a:rPr>
              <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555555"/>
                </a:solidFill>
                <a:latin typeface="Open Sans"/>
                <a:ea typeface="Open Sans"/>
                <a:cs typeface="Open Sans"/>
                <a:sym typeface="Open Sans"/>
              </a:rPr>
              <a:t>Source(s): </a:t>
            </a:r>
            <a:r>
              <a:rPr lang="en" sz="600" b="0" i="0" u="none" strike="noStrike" cap="none">
                <a:solidFill>
                  <a:srgbClr val="555555"/>
                </a:solidFill>
                <a:latin typeface="Open Sans"/>
                <a:ea typeface="Open Sans"/>
                <a:cs typeface="Open Sans"/>
                <a:sym typeface="Open Sans"/>
              </a:rPr>
              <a:t>Amazon; </a:t>
            </a:r>
            <a:r>
              <a:rPr lang="en" sz="600" b="0" i="0" u="sng" strike="noStrike" cap="none">
                <a:solidFill>
                  <a:schemeClr val="hlink"/>
                </a:solidFill>
                <a:latin typeface="Open Sans"/>
                <a:ea typeface="Open Sans"/>
                <a:cs typeface="Open Sans"/>
                <a:sym typeface="Open Sans"/>
                <a:hlinkClick r:id="rId5"/>
              </a:rPr>
              <a:t>ID 250520</a:t>
            </a:r>
            <a:endParaRPr sz="1100" b="0" i="0" u="none" strike="noStrike" cap="none">
              <a:solidFill>
                <a:srgbClr val="000000"/>
              </a:solidFill>
              <a:latin typeface="Arial"/>
              <a:ea typeface="Arial"/>
              <a:cs typeface="Arial"/>
              <a:sym typeface="Arial"/>
            </a:endParaRPr>
          </a:p>
        </p:txBody>
      </p:sp>
      <p:pic>
        <p:nvPicPr>
          <p:cNvPr id="957" name="Google Shape;957;p129"/>
          <p:cNvPicPr preferRelativeResize="0"/>
          <p:nvPr/>
        </p:nvPicPr>
        <p:blipFill rotWithShape="1">
          <a:blip r:embed="rId6">
            <a:alphaModFix/>
          </a:blip>
          <a:srcRect/>
          <a:stretch/>
        </p:blipFill>
        <p:spPr>
          <a:xfrm>
            <a:off x="507600" y="1412100"/>
            <a:ext cx="8056800" cy="3078000"/>
          </a:xfrm>
          <a:prstGeom prst="rect">
            <a:avLst/>
          </a:prstGeom>
          <a:noFill/>
          <a:ln>
            <a:noFill/>
          </a:ln>
        </p:spPr>
      </p:pic>
      <p:sp>
        <p:nvSpPr>
          <p:cNvPr id="958" name="Google Shape;958;p129"/>
          <p:cNvSpPr/>
          <p:nvPr/>
        </p:nvSpPr>
        <p:spPr>
          <a:xfrm>
            <a:off x="477900" y="4870800"/>
            <a:ext cx="342900" cy="186300"/>
          </a:xfrm>
          <a:prstGeom prst="rect">
            <a:avLst/>
          </a:prstGeom>
          <a:noFill/>
          <a:ln>
            <a:noFill/>
          </a:ln>
        </p:spPr>
        <p:txBody>
          <a:bodyPr spcFirstLastPara="1" wrap="square" lIns="67500" tIns="35100" rIns="67500" bIns="351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Open Sans"/>
                <a:ea typeface="Open Sans"/>
                <a:cs typeface="Open Sans"/>
                <a:sym typeface="Open Sans"/>
              </a:rPr>
              <a:t>2</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130"/>
          <p:cNvPicPr preferRelativeResize="0"/>
          <p:nvPr/>
        </p:nvPicPr>
        <p:blipFill rotWithShape="1">
          <a:blip r:embed="rId3">
            <a:alphaModFix/>
          </a:blip>
          <a:srcRect/>
          <a:stretch/>
        </p:blipFill>
        <p:spPr>
          <a:xfrm>
            <a:off x="3583987" y="2422042"/>
            <a:ext cx="2721458" cy="2721458"/>
          </a:xfrm>
          <a:prstGeom prst="rect">
            <a:avLst/>
          </a:prstGeom>
          <a:noFill/>
          <a:ln>
            <a:noFill/>
          </a:ln>
        </p:spPr>
      </p:pic>
      <p:pic>
        <p:nvPicPr>
          <p:cNvPr id="965" name="Google Shape;965;p130"/>
          <p:cNvPicPr preferRelativeResize="0"/>
          <p:nvPr/>
        </p:nvPicPr>
        <p:blipFill rotWithShape="1">
          <a:blip r:embed="rId4">
            <a:alphaModFix/>
          </a:blip>
          <a:srcRect/>
          <a:stretch/>
        </p:blipFill>
        <p:spPr>
          <a:xfrm rot="10800000">
            <a:off x="2856258" y="273844"/>
            <a:ext cx="3778112" cy="3590434"/>
          </a:xfrm>
          <a:prstGeom prst="rect">
            <a:avLst/>
          </a:prstGeom>
          <a:noFill/>
          <a:ln>
            <a:noFill/>
          </a:ln>
        </p:spPr>
      </p:pic>
      <p:sp>
        <p:nvSpPr>
          <p:cNvPr id="966" name="Google Shape;966;p1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NO DIVDENDS</a:t>
            </a:r>
            <a:endParaRPr/>
          </a:p>
        </p:txBody>
      </p:sp>
      <p:sp>
        <p:nvSpPr>
          <p:cNvPr id="967" name="Google Shape;967;p130"/>
          <p:cNvSpPr txBox="1"/>
          <p:nvPr/>
        </p:nvSpPr>
        <p:spPr>
          <a:xfrm>
            <a:off x="3841471" y="1560229"/>
            <a:ext cx="2206487"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3300" b="0" i="0" u="none" strike="noStrike" cap="none">
                <a:solidFill>
                  <a:srgbClr val="000000"/>
                </a:solidFill>
                <a:latin typeface="Arial"/>
                <a:ea typeface="Arial"/>
                <a:cs typeface="Arial"/>
                <a:sym typeface="Arial"/>
              </a:rPr>
              <a:t>DIVIDENDS</a:t>
            </a:r>
            <a:endParaRPr/>
          </a:p>
        </p:txBody>
      </p:sp>
      <p:sp>
        <p:nvSpPr>
          <p:cNvPr id="968" name="Google Shape;968;p130"/>
          <p:cNvSpPr txBox="1"/>
          <p:nvPr/>
        </p:nvSpPr>
        <p:spPr>
          <a:xfrm>
            <a:off x="337125" y="1434950"/>
            <a:ext cx="4564200" cy="532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Focused on Revenue growth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Stock buybacks (few)</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 company that never matures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Reinvests profits</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0"/>
          <p:cNvSpPr txBox="1">
            <a:spLocks noGrp="1"/>
          </p:cNvSpPr>
          <p:nvPr>
            <p:ph type="body" idx="1"/>
          </p:nvPr>
        </p:nvSpPr>
        <p:spPr>
          <a:xfrm>
            <a:off x="6136425" y="1102925"/>
            <a:ext cx="25320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B5394"/>
              </a:buClr>
              <a:buSzPts val="1400"/>
              <a:buChar char="●"/>
            </a:pPr>
            <a:r>
              <a:rPr lang="en" sz="1400">
                <a:solidFill>
                  <a:srgbClr val="0B5394"/>
                </a:solidFill>
              </a:rPr>
              <a:t>Amazon</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Walmart</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Alibaba</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General Electric</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IndiaMart</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AutoGlobalTrade</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eWorldTrade</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Quill</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Grainger</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Mckesson</a:t>
            </a:r>
            <a:endParaRPr sz="1400">
              <a:solidFill>
                <a:srgbClr val="0B5394"/>
              </a:solidFill>
            </a:endParaRPr>
          </a:p>
          <a:p>
            <a:pPr marL="0" lvl="0" indent="0" algn="l" rtl="0">
              <a:spcBef>
                <a:spcPts val="3400"/>
              </a:spcBef>
              <a:spcAft>
                <a:spcPts val="1600"/>
              </a:spcAft>
              <a:buNone/>
            </a:pPr>
            <a:endParaRPr b="1"/>
          </a:p>
        </p:txBody>
      </p:sp>
      <p:sp>
        <p:nvSpPr>
          <p:cNvPr id="353" name="Google Shape;353;p50"/>
          <p:cNvSpPr txBox="1">
            <a:spLocks noGrp="1"/>
          </p:cNvSpPr>
          <p:nvPr>
            <p:ph type="body" idx="1"/>
          </p:nvPr>
        </p:nvSpPr>
        <p:spPr>
          <a:xfrm>
            <a:off x="420475" y="1102925"/>
            <a:ext cx="2532000" cy="3416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0B5394"/>
              </a:buClr>
              <a:buSzPts val="1400"/>
              <a:buChar char="●"/>
            </a:pPr>
            <a:r>
              <a:rPr lang="en" sz="1400">
                <a:solidFill>
                  <a:srgbClr val="0B5394"/>
                </a:solidFill>
              </a:rPr>
              <a:t>Amazon</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Google</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Facebook</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Tencent</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Walmart</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Target</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Alibaba</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Priceline Group</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eBay</a:t>
            </a:r>
            <a:endParaRPr sz="1400">
              <a:solidFill>
                <a:srgbClr val="0B5394"/>
              </a:solidFill>
            </a:endParaRPr>
          </a:p>
          <a:p>
            <a:pPr marL="457200" lvl="0" indent="-317500" algn="l" rtl="0">
              <a:lnSpc>
                <a:spcPct val="150000"/>
              </a:lnSpc>
              <a:spcBef>
                <a:spcPts val="0"/>
              </a:spcBef>
              <a:spcAft>
                <a:spcPts val="0"/>
              </a:spcAft>
              <a:buClr>
                <a:srgbClr val="0B5394"/>
              </a:buClr>
              <a:buSzPts val="1400"/>
              <a:buChar char="●"/>
            </a:pPr>
            <a:r>
              <a:rPr lang="en" sz="1400">
                <a:solidFill>
                  <a:srgbClr val="0B5394"/>
                </a:solidFill>
              </a:rPr>
              <a:t>Netflix</a:t>
            </a:r>
            <a:endParaRPr sz="1400">
              <a:solidFill>
                <a:srgbClr val="0B5394"/>
              </a:solidFill>
            </a:endParaRPr>
          </a:p>
          <a:p>
            <a:pPr marL="0" lvl="0" indent="0" algn="l" rtl="0">
              <a:spcBef>
                <a:spcPts val="3400"/>
              </a:spcBef>
              <a:spcAft>
                <a:spcPts val="1600"/>
              </a:spcAft>
              <a:buNone/>
            </a:pPr>
            <a:endParaRPr b="1"/>
          </a:p>
        </p:txBody>
      </p:sp>
      <p:sp>
        <p:nvSpPr>
          <p:cNvPr id="354" name="Google Shape;354;p50"/>
          <p:cNvSpPr txBox="1"/>
          <p:nvPr/>
        </p:nvSpPr>
        <p:spPr>
          <a:xfrm>
            <a:off x="714900" y="347525"/>
            <a:ext cx="24327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1C4587"/>
                </a:solidFill>
              </a:rPr>
              <a:t>B2C </a:t>
            </a:r>
            <a:endParaRPr sz="2800">
              <a:solidFill>
                <a:srgbClr val="1C4587"/>
              </a:solidFill>
            </a:endParaRPr>
          </a:p>
        </p:txBody>
      </p:sp>
      <p:sp>
        <p:nvSpPr>
          <p:cNvPr id="355" name="Google Shape;355;p50"/>
          <p:cNvSpPr txBox="1"/>
          <p:nvPr/>
        </p:nvSpPr>
        <p:spPr>
          <a:xfrm>
            <a:off x="6000925" y="347525"/>
            <a:ext cx="2432700" cy="4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1C4587"/>
                </a:solidFill>
              </a:rPr>
              <a:t>B2B </a:t>
            </a:r>
            <a:endParaRPr sz="2800">
              <a:solidFill>
                <a:srgbClr val="1C4587"/>
              </a:solidFill>
            </a:endParaRPr>
          </a:p>
        </p:txBody>
      </p:sp>
      <p:pic>
        <p:nvPicPr>
          <p:cNvPr id="356" name="Google Shape;356;p50"/>
          <p:cNvPicPr preferRelativeResize="0"/>
          <p:nvPr/>
        </p:nvPicPr>
        <p:blipFill>
          <a:blip r:embed="rId3">
            <a:alphaModFix/>
          </a:blip>
          <a:stretch>
            <a:fillRect/>
          </a:stretch>
        </p:blipFill>
        <p:spPr>
          <a:xfrm>
            <a:off x="2998650" y="834725"/>
            <a:ext cx="2853324" cy="264975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FINANCIAL STATEMENT</a:t>
            </a:r>
            <a:endParaRPr/>
          </a:p>
        </p:txBody>
      </p:sp>
      <p:sp>
        <p:nvSpPr>
          <p:cNvPr id="975" name="Google Shape;975;p13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228600" algn="l" rtl="0">
              <a:lnSpc>
                <a:spcPct val="90000"/>
              </a:lnSpc>
              <a:spcBef>
                <a:spcPts val="800"/>
              </a:spcBef>
              <a:spcAft>
                <a:spcPts val="0"/>
              </a:spcAft>
              <a:buClr>
                <a:schemeClr val="dk1"/>
              </a:buClr>
              <a:buSzPts val="1400"/>
              <a:buNone/>
            </a:pPr>
            <a:endParaRPr/>
          </a:p>
        </p:txBody>
      </p:sp>
      <p:pic>
        <p:nvPicPr>
          <p:cNvPr id="976" name="Google Shape;976;p131"/>
          <p:cNvPicPr preferRelativeResize="0"/>
          <p:nvPr/>
        </p:nvPicPr>
        <p:blipFill rotWithShape="1">
          <a:blip r:embed="rId3">
            <a:alphaModFix/>
          </a:blip>
          <a:srcRect/>
          <a:stretch/>
        </p:blipFill>
        <p:spPr>
          <a:xfrm>
            <a:off x="2886386" y="1545631"/>
            <a:ext cx="3371229" cy="291067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10-Q BALANCE SHEET (ASSETS)	</a:t>
            </a:r>
            <a:endParaRPr sz="3000"/>
          </a:p>
        </p:txBody>
      </p:sp>
      <p:pic>
        <p:nvPicPr>
          <p:cNvPr id="983" name="Google Shape;983;p132"/>
          <p:cNvPicPr preferRelativeResize="0"/>
          <p:nvPr/>
        </p:nvPicPr>
        <p:blipFill rotWithShape="1">
          <a:blip r:embed="rId3">
            <a:alphaModFix/>
          </a:blip>
          <a:srcRect l="3610" t="21667" r="5555" b="18331"/>
          <a:stretch/>
        </p:blipFill>
        <p:spPr>
          <a:xfrm>
            <a:off x="330200" y="1168400"/>
            <a:ext cx="8305800" cy="2971801"/>
          </a:xfrm>
          <a:prstGeom prst="rect">
            <a:avLst/>
          </a:prstGeom>
          <a:noFill/>
          <a:ln>
            <a:noFill/>
          </a:ln>
        </p:spPr>
      </p:pic>
      <p:sp>
        <p:nvSpPr>
          <p:cNvPr id="984" name="Google Shape;984;p132"/>
          <p:cNvSpPr/>
          <p:nvPr/>
        </p:nvSpPr>
        <p:spPr>
          <a:xfrm>
            <a:off x="6155267" y="2429933"/>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985" name="Google Shape;985;p132"/>
          <p:cNvSpPr/>
          <p:nvPr/>
        </p:nvSpPr>
        <p:spPr>
          <a:xfrm>
            <a:off x="6155267" y="2582755"/>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986" name="Google Shape;986;p132"/>
          <p:cNvSpPr/>
          <p:nvPr/>
        </p:nvSpPr>
        <p:spPr>
          <a:xfrm>
            <a:off x="6165850" y="3240125"/>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987" name="Google Shape;987;p132"/>
          <p:cNvSpPr/>
          <p:nvPr/>
        </p:nvSpPr>
        <p:spPr>
          <a:xfrm>
            <a:off x="6165850" y="3392948"/>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300"/>
              <a:t>10-Q BALANCE SHEET (LIABILITIES AND SHAREHOLDERS EQUITY)	</a:t>
            </a:r>
            <a:endParaRPr sz="2300"/>
          </a:p>
        </p:txBody>
      </p:sp>
      <p:pic>
        <p:nvPicPr>
          <p:cNvPr id="994" name="Google Shape;994;p133"/>
          <p:cNvPicPr preferRelativeResize="0"/>
          <p:nvPr/>
        </p:nvPicPr>
        <p:blipFill rotWithShape="1">
          <a:blip r:embed="rId3">
            <a:alphaModFix/>
          </a:blip>
          <a:srcRect l="8980" t="19786" r="15093" b="13204"/>
          <a:stretch/>
        </p:blipFill>
        <p:spPr>
          <a:xfrm>
            <a:off x="846666" y="1268016"/>
            <a:ext cx="7450667" cy="3561783"/>
          </a:xfrm>
          <a:prstGeom prst="rect">
            <a:avLst/>
          </a:prstGeom>
          <a:noFill/>
          <a:ln>
            <a:noFill/>
          </a:ln>
        </p:spPr>
      </p:pic>
      <p:sp>
        <p:nvSpPr>
          <p:cNvPr id="995" name="Google Shape;995;p133"/>
          <p:cNvSpPr/>
          <p:nvPr/>
        </p:nvSpPr>
        <p:spPr>
          <a:xfrm>
            <a:off x="5827183" y="1504881"/>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996" name="Google Shape;996;p133"/>
          <p:cNvSpPr/>
          <p:nvPr/>
        </p:nvSpPr>
        <p:spPr>
          <a:xfrm>
            <a:off x="5827183" y="2255176"/>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997" name="Google Shape;997;p133"/>
          <p:cNvSpPr/>
          <p:nvPr/>
        </p:nvSpPr>
        <p:spPr>
          <a:xfrm>
            <a:off x="5827183" y="2064425"/>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998" name="Google Shape;998;p133"/>
          <p:cNvSpPr/>
          <p:nvPr/>
        </p:nvSpPr>
        <p:spPr>
          <a:xfrm>
            <a:off x="5827183" y="4273481"/>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3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t>10-K BALANCE SHEET (ASSETS)	</a:t>
            </a:r>
            <a:endParaRPr sz="3000"/>
          </a:p>
        </p:txBody>
      </p:sp>
      <p:pic>
        <p:nvPicPr>
          <p:cNvPr id="1005" name="Google Shape;1005;p134"/>
          <p:cNvPicPr preferRelativeResize="0">
            <a:picLocks noGrp="1"/>
          </p:cNvPicPr>
          <p:nvPr>
            <p:ph type="body" idx="1"/>
          </p:nvPr>
        </p:nvPicPr>
        <p:blipFill rotWithShape="1">
          <a:blip r:embed="rId3">
            <a:alphaModFix/>
          </a:blip>
          <a:srcRect/>
          <a:stretch/>
        </p:blipFill>
        <p:spPr>
          <a:xfrm>
            <a:off x="471487" y="1108859"/>
            <a:ext cx="8355734" cy="3226074"/>
          </a:xfrm>
          <a:prstGeom prst="rect">
            <a:avLst/>
          </a:prstGeom>
          <a:noFill/>
          <a:ln>
            <a:noFill/>
          </a:ln>
        </p:spPr>
      </p:pic>
      <p:sp>
        <p:nvSpPr>
          <p:cNvPr id="1006" name="Google Shape;1006;p134"/>
          <p:cNvSpPr/>
          <p:nvPr/>
        </p:nvSpPr>
        <p:spPr>
          <a:xfrm>
            <a:off x="6045199" y="2250903"/>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07" name="Google Shape;1007;p134"/>
          <p:cNvSpPr/>
          <p:nvPr/>
        </p:nvSpPr>
        <p:spPr>
          <a:xfrm>
            <a:off x="6045199" y="2053139"/>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08" name="Google Shape;1008;p134"/>
          <p:cNvSpPr/>
          <p:nvPr/>
        </p:nvSpPr>
        <p:spPr>
          <a:xfrm>
            <a:off x="6045199" y="3184800"/>
            <a:ext cx="2470151" cy="197764"/>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09" name="Google Shape;1009;p134"/>
          <p:cNvSpPr/>
          <p:nvPr/>
        </p:nvSpPr>
        <p:spPr>
          <a:xfrm>
            <a:off x="6045199" y="3382564"/>
            <a:ext cx="2470151" cy="27503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3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300"/>
              <a:t>10-K BALANCE SHEET (LIABILITIES AND SHAREHOLDERS EQUITY)	</a:t>
            </a:r>
            <a:endParaRPr sz="2300"/>
          </a:p>
        </p:txBody>
      </p:sp>
      <p:pic>
        <p:nvPicPr>
          <p:cNvPr id="1016" name="Google Shape;1016;p135"/>
          <p:cNvPicPr preferRelativeResize="0"/>
          <p:nvPr/>
        </p:nvPicPr>
        <p:blipFill rotWithShape="1">
          <a:blip r:embed="rId3">
            <a:alphaModFix/>
          </a:blip>
          <a:srcRect/>
          <a:stretch/>
        </p:blipFill>
        <p:spPr>
          <a:xfrm>
            <a:off x="1627300" y="1268016"/>
            <a:ext cx="5548339" cy="3718851"/>
          </a:xfrm>
          <a:prstGeom prst="rect">
            <a:avLst/>
          </a:prstGeom>
          <a:noFill/>
          <a:ln>
            <a:noFill/>
          </a:ln>
        </p:spPr>
      </p:pic>
      <p:sp>
        <p:nvSpPr>
          <p:cNvPr id="1017" name="Google Shape;1017;p135"/>
          <p:cNvSpPr/>
          <p:nvPr/>
        </p:nvSpPr>
        <p:spPr>
          <a:xfrm>
            <a:off x="4836584" y="1750414"/>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18" name="Google Shape;1018;p135"/>
          <p:cNvSpPr/>
          <p:nvPr/>
        </p:nvSpPr>
        <p:spPr>
          <a:xfrm>
            <a:off x="4836584" y="1552650"/>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19" name="Google Shape;1019;p135"/>
          <p:cNvSpPr/>
          <p:nvPr/>
        </p:nvSpPr>
        <p:spPr>
          <a:xfrm>
            <a:off x="4836584" y="2172195"/>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20" name="Google Shape;1020;p135"/>
          <p:cNvSpPr/>
          <p:nvPr/>
        </p:nvSpPr>
        <p:spPr>
          <a:xfrm>
            <a:off x="4836584" y="4447047"/>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21" name="Google Shape;1021;p135"/>
          <p:cNvSpPr/>
          <p:nvPr/>
        </p:nvSpPr>
        <p:spPr>
          <a:xfrm>
            <a:off x="4836584" y="4167647"/>
            <a:ext cx="2250017" cy="179986"/>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10-K CONSOLIDATED STATEMENT OF OPERATIONS</a:t>
            </a:r>
            <a:endParaRPr sz="1100"/>
          </a:p>
        </p:txBody>
      </p:sp>
      <p:pic>
        <p:nvPicPr>
          <p:cNvPr id="1028" name="Google Shape;1028;p136"/>
          <p:cNvPicPr preferRelativeResize="0">
            <a:picLocks noGrp="1"/>
          </p:cNvPicPr>
          <p:nvPr>
            <p:ph type="body" idx="1"/>
          </p:nvPr>
        </p:nvPicPr>
        <p:blipFill rotWithShape="1">
          <a:blip r:embed="rId3">
            <a:alphaModFix/>
          </a:blip>
          <a:srcRect/>
          <a:stretch/>
        </p:blipFill>
        <p:spPr>
          <a:xfrm>
            <a:off x="1949966" y="1027211"/>
            <a:ext cx="5244067" cy="3999607"/>
          </a:xfrm>
          <a:prstGeom prst="rect">
            <a:avLst/>
          </a:prstGeom>
          <a:noFill/>
          <a:ln>
            <a:noFill/>
          </a:ln>
        </p:spPr>
      </p:pic>
      <p:sp>
        <p:nvSpPr>
          <p:cNvPr id="1029" name="Google Shape;1029;p136"/>
          <p:cNvSpPr/>
          <p:nvPr/>
        </p:nvSpPr>
        <p:spPr>
          <a:xfrm>
            <a:off x="1949966" y="1556452"/>
            <a:ext cx="5104883" cy="145349"/>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30" name="Google Shape;1030;p136"/>
          <p:cNvSpPr/>
          <p:nvPr/>
        </p:nvSpPr>
        <p:spPr>
          <a:xfrm>
            <a:off x="1949966" y="2879017"/>
            <a:ext cx="5104883" cy="145349"/>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3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10-Q CONSOLIDATED STATEMENT OF OPERATIONS</a:t>
            </a:r>
            <a:endParaRPr sz="1100"/>
          </a:p>
        </p:txBody>
      </p:sp>
      <p:pic>
        <p:nvPicPr>
          <p:cNvPr id="1037" name="Google Shape;1037;p137"/>
          <p:cNvPicPr preferRelativeResize="0"/>
          <p:nvPr/>
        </p:nvPicPr>
        <p:blipFill rotWithShape="1">
          <a:blip r:embed="rId3">
            <a:alphaModFix/>
          </a:blip>
          <a:srcRect l="26574" t="23678" r="43056" b="14741"/>
          <a:stretch/>
        </p:blipFill>
        <p:spPr>
          <a:xfrm>
            <a:off x="2682517" y="1005577"/>
            <a:ext cx="4288368" cy="4137934"/>
          </a:xfrm>
          <a:prstGeom prst="rect">
            <a:avLst/>
          </a:prstGeom>
          <a:noFill/>
          <a:ln>
            <a:noFill/>
          </a:ln>
        </p:spPr>
      </p:pic>
      <p:sp>
        <p:nvSpPr>
          <p:cNvPr id="1038" name="Google Shape;1038;p137"/>
          <p:cNvSpPr/>
          <p:nvPr/>
        </p:nvSpPr>
        <p:spPr>
          <a:xfrm>
            <a:off x="2743900" y="1677885"/>
            <a:ext cx="4227000" cy="17070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39" name="Google Shape;1039;p137"/>
          <p:cNvSpPr/>
          <p:nvPr/>
        </p:nvSpPr>
        <p:spPr>
          <a:xfrm>
            <a:off x="2743912" y="2930988"/>
            <a:ext cx="4227000" cy="17070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3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10-Q DECOMPOSITION OF SALES BY SEGMENTS</a:t>
            </a:r>
            <a:endParaRPr sz="1100"/>
          </a:p>
        </p:txBody>
      </p:sp>
      <p:pic>
        <p:nvPicPr>
          <p:cNvPr id="1046" name="Google Shape;1046;p138"/>
          <p:cNvPicPr preferRelativeResize="0"/>
          <p:nvPr/>
        </p:nvPicPr>
        <p:blipFill rotWithShape="1">
          <a:blip r:embed="rId3">
            <a:alphaModFix/>
          </a:blip>
          <a:srcRect l="22037" t="20298" r="24722" b="8418"/>
          <a:stretch/>
        </p:blipFill>
        <p:spPr>
          <a:xfrm>
            <a:off x="1886075" y="1099574"/>
            <a:ext cx="5371850" cy="3895759"/>
          </a:xfrm>
          <a:prstGeom prst="rect">
            <a:avLst/>
          </a:prstGeom>
          <a:noFill/>
          <a:ln>
            <a:noFill/>
          </a:ln>
        </p:spPr>
      </p:pic>
      <p:sp>
        <p:nvSpPr>
          <p:cNvPr id="1047" name="Google Shape;1047;p138"/>
          <p:cNvSpPr/>
          <p:nvPr/>
        </p:nvSpPr>
        <p:spPr>
          <a:xfrm>
            <a:off x="1886075" y="2008371"/>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48" name="Google Shape;1048;p138"/>
          <p:cNvSpPr/>
          <p:nvPr/>
        </p:nvSpPr>
        <p:spPr>
          <a:xfrm>
            <a:off x="1886074" y="2719572"/>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49" name="Google Shape;1049;p138"/>
          <p:cNvSpPr/>
          <p:nvPr/>
        </p:nvSpPr>
        <p:spPr>
          <a:xfrm>
            <a:off x="1886073" y="3430773"/>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50" name="Google Shape;1050;p138"/>
          <p:cNvSpPr/>
          <p:nvPr/>
        </p:nvSpPr>
        <p:spPr>
          <a:xfrm>
            <a:off x="1886072" y="4171128"/>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1051" name="Google Shape;1051;p138"/>
          <p:cNvSpPr/>
          <p:nvPr/>
        </p:nvSpPr>
        <p:spPr>
          <a:xfrm>
            <a:off x="1886072" y="4760475"/>
            <a:ext cx="5371850"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10-Q DECOMPOSITION OF SALES BY SERVICES</a:t>
            </a:r>
            <a:endParaRPr sz="1100"/>
          </a:p>
        </p:txBody>
      </p:sp>
      <p:sp>
        <p:nvSpPr>
          <p:cNvPr id="1058" name="Google Shape;1058;p139"/>
          <p:cNvSpPr/>
          <p:nvPr/>
        </p:nvSpPr>
        <p:spPr>
          <a:xfrm>
            <a:off x="1018699" y="2518534"/>
            <a:ext cx="7177718" cy="34634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pic>
        <p:nvPicPr>
          <p:cNvPr id="1059" name="Google Shape;1059;p139"/>
          <p:cNvPicPr preferRelativeResize="0"/>
          <p:nvPr/>
        </p:nvPicPr>
        <p:blipFill rotWithShape="1">
          <a:blip r:embed="rId3">
            <a:alphaModFix/>
          </a:blip>
          <a:srcRect l="2778" t="32092" r="5646" b="7734"/>
          <a:stretch/>
        </p:blipFill>
        <p:spPr>
          <a:xfrm>
            <a:off x="132482" y="1268016"/>
            <a:ext cx="8879036" cy="3160184"/>
          </a:xfrm>
          <a:prstGeom prst="rect">
            <a:avLst/>
          </a:prstGeom>
          <a:noFill/>
          <a:ln>
            <a:noFill/>
          </a:ln>
        </p:spPr>
      </p:pic>
      <p:sp>
        <p:nvSpPr>
          <p:cNvPr id="1060" name="Google Shape;1060;p139"/>
          <p:cNvSpPr/>
          <p:nvPr/>
        </p:nvSpPr>
        <p:spPr>
          <a:xfrm>
            <a:off x="6341534" y="2153007"/>
            <a:ext cx="1938867" cy="218362"/>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4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Calibri"/>
              <a:buNone/>
            </a:pPr>
            <a:r>
              <a:rPr lang="en" sz="2700"/>
              <a:t>10-K CONSOLIDATED STATEMENT OF OPERATIONS</a:t>
            </a:r>
            <a:endParaRPr sz="1100"/>
          </a:p>
        </p:txBody>
      </p:sp>
      <p:pic>
        <p:nvPicPr>
          <p:cNvPr id="1067" name="Google Shape;1067;p140"/>
          <p:cNvPicPr preferRelativeResize="0">
            <a:picLocks noGrp="1"/>
          </p:cNvPicPr>
          <p:nvPr>
            <p:ph type="body" idx="1"/>
          </p:nvPr>
        </p:nvPicPr>
        <p:blipFill rotWithShape="1">
          <a:blip r:embed="rId3">
            <a:alphaModFix/>
          </a:blip>
          <a:srcRect/>
          <a:stretch/>
        </p:blipFill>
        <p:spPr>
          <a:xfrm>
            <a:off x="797615" y="1268017"/>
            <a:ext cx="7548770" cy="3789759"/>
          </a:xfrm>
          <a:prstGeom prst="rect">
            <a:avLst/>
          </a:prstGeom>
          <a:noFill/>
          <a:ln>
            <a:noFill/>
          </a:ln>
        </p:spPr>
      </p:pic>
      <p:sp>
        <p:nvSpPr>
          <p:cNvPr id="1068" name="Google Shape;1068;p140"/>
          <p:cNvSpPr/>
          <p:nvPr/>
        </p:nvSpPr>
        <p:spPr>
          <a:xfrm>
            <a:off x="1018699" y="2518534"/>
            <a:ext cx="7177718" cy="346340"/>
          </a:xfrm>
          <a:prstGeom prst="frame">
            <a:avLst>
              <a:gd name="adj1" fmla="val 12500"/>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10826</Words>
  <Application>Microsoft Office PowerPoint</Application>
  <PresentationFormat>On-screen Show (16:9)</PresentationFormat>
  <Paragraphs>1210</Paragraphs>
  <Slides>266</Slides>
  <Notes>266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266</vt:i4>
      </vt:variant>
    </vt:vector>
  </HeadingPairs>
  <TitlesOfParts>
    <vt:vector size="278" baseType="lpstr">
      <vt:lpstr>Arial</vt:lpstr>
      <vt:lpstr>Calibri</vt:lpstr>
      <vt:lpstr>Gill Sans</vt:lpstr>
      <vt:lpstr>Open Sans</vt:lpstr>
      <vt:lpstr>Open Sans Light</vt:lpstr>
      <vt:lpstr>Roboto</vt:lpstr>
      <vt:lpstr>Times New Roman</vt:lpstr>
      <vt:lpstr>Simple Light</vt:lpstr>
      <vt:lpstr>Office Theme</vt:lpstr>
      <vt:lpstr>Office Theme</vt:lpstr>
      <vt:lpstr>Gallery</vt:lpstr>
      <vt:lpstr>Office Theme</vt:lpstr>
      <vt:lpstr>PowerPoint Presentation</vt:lpstr>
      <vt:lpstr>Order of Presenters</vt:lpstr>
      <vt:lpstr>PowerPoint Presentation</vt:lpstr>
      <vt:lpstr>PowerPoint Presentation</vt:lpstr>
      <vt:lpstr>What is E-commerce?</vt:lpstr>
      <vt:lpstr>History of E-commerce Industry From 1969-1998</vt:lpstr>
      <vt:lpstr>History of E-commerce Industry From 1999-2014</vt:lpstr>
      <vt:lpstr>History of E-commerce Industry From 2017-Present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2019, the choices of online shoppers in U.S.</vt:lpstr>
      <vt:lpstr>PowerPoint Presentation</vt:lpstr>
      <vt:lpstr>PowerPoint Presentation</vt:lpstr>
      <vt:lpstr>PowerPoint Presentation</vt:lpstr>
      <vt:lpstr>PowerPoint Presentation</vt:lpstr>
      <vt:lpstr>Strengthen</vt:lpstr>
      <vt:lpstr>Weakness</vt:lpstr>
      <vt:lpstr>Opportunities</vt:lpstr>
      <vt:lpstr>Threats</vt:lpstr>
      <vt:lpstr>Regulation</vt:lpstr>
      <vt:lpstr>How COVID-19 Impacts E-commerce</vt:lpstr>
      <vt:lpstr>PowerPoint Presentation</vt:lpstr>
      <vt:lpstr>The Trend of E-commerce in the future</vt:lpstr>
      <vt:lpstr>The Trend of E-commerce in the future</vt:lpstr>
      <vt:lpstr>PowerPoint Presentation</vt:lpstr>
      <vt:lpstr>PowerPoint Presentation</vt:lpstr>
      <vt:lpstr>STOCK PERFORMANCE</vt:lpstr>
      <vt:lpstr>KEY STATISTIC</vt:lpstr>
      <vt:lpstr>AMAZON FUNDAMENTALS</vt:lpstr>
      <vt:lpstr>1-DAY PERFORMANCE</vt:lpstr>
      <vt:lpstr>5-DAY PERFORMANCE</vt:lpstr>
      <vt:lpstr>1-MONTH PERFORMANCE</vt:lpstr>
      <vt:lpstr>3-MONTH PERFORMANCE</vt:lpstr>
      <vt:lpstr>6-MONTH PERFORMANCE</vt:lpstr>
      <vt:lpstr>1-YEAR PERFORMANCE</vt:lpstr>
      <vt:lpstr>2-YEAR PERFORMANCE</vt:lpstr>
      <vt:lpstr>5-YEAR PERFORMANCE</vt:lpstr>
      <vt:lpstr>All-Time Chart</vt:lpstr>
      <vt:lpstr>PowerPoint Presentation</vt:lpstr>
      <vt:lpstr>AMAZON’S OVERVIEW</vt:lpstr>
      <vt:lpstr>AMAZON’S OVERVIEW</vt:lpstr>
      <vt:lpstr>AMAZON’S OVERVIEW</vt:lpstr>
      <vt:lpstr>PowerPoint Presentation</vt:lpstr>
      <vt:lpstr>AMAZON’S MANAGEMENT TEAM</vt:lpstr>
      <vt:lpstr>AMAZON’S MANAGEMENT TEAM</vt:lpstr>
      <vt:lpstr>PowerPoint Presentation</vt:lpstr>
      <vt:lpstr>AMAZON’S MANAGEMENT TEAM</vt:lpstr>
      <vt:lpstr>AMAZON’S MANAGEMENT TEAM</vt:lpstr>
      <vt:lpstr>AMAZON’S MANAGEMENT TEAM</vt:lpstr>
      <vt:lpstr>AMAZON’S MANAGEMENT TEAM</vt:lpstr>
      <vt:lpstr>AMAZON’S MANAGEMENT TEAM</vt:lpstr>
      <vt:lpstr>MANAGEMENT COMPENSATION</vt:lpstr>
      <vt:lpstr>MANAGEMENT COMPENSATION</vt:lpstr>
      <vt:lpstr>OWNERSHIP OF SHARES</vt:lpstr>
      <vt:lpstr>ACQUSITION 101</vt:lpstr>
      <vt:lpstr>PowerPoint Presentation</vt:lpstr>
      <vt:lpstr>PowerPoint Presentation</vt:lpstr>
      <vt:lpstr>AMAZON’S EXPENSIVE ACQUISITIONS – TOP 5</vt:lpstr>
      <vt:lpstr>ZOOX ACQUISITION Robo Taxi?</vt:lpstr>
      <vt:lpstr>OVERALL ANNUAL NET REVENUE</vt:lpstr>
      <vt:lpstr>OVERALL QUARTERLY NET REVENUE</vt:lpstr>
      <vt:lpstr>PowerPoint Presentation</vt:lpstr>
      <vt:lpstr>PowerPoint Presentation</vt:lpstr>
      <vt:lpstr>PowerPoint Presentation</vt:lpstr>
      <vt:lpstr>Monthly Website Traffic</vt:lpstr>
      <vt:lpstr>ANNUAL CASH FLOWS GENERATED</vt:lpstr>
      <vt:lpstr>AMAZON’S REVENUE STREAMS</vt:lpstr>
      <vt:lpstr>Online Retail </vt:lpstr>
      <vt:lpstr>PowerPoint Presentation</vt:lpstr>
      <vt:lpstr>PowerPoint Presentation</vt:lpstr>
      <vt:lpstr>THIRD-PARTY SALES PERCENTAGE 2007-20</vt:lpstr>
      <vt:lpstr>AMAZON PRIME</vt:lpstr>
      <vt:lpstr>PowerPoint Presentation</vt:lpstr>
      <vt:lpstr>AMAZON PRIME GENERAL BENEFITS</vt:lpstr>
      <vt:lpstr>AMAZON PRIME DELIVERY BENEFITS</vt:lpstr>
      <vt:lpstr>PowerPoint Presentation</vt:lpstr>
      <vt:lpstr>PowerPoint Presentation</vt:lpstr>
      <vt:lpstr>Amazon Web Service (AWS)</vt:lpstr>
      <vt:lpstr>PowerPoint Presentation</vt:lpstr>
      <vt:lpstr>PowerPoint Presentation</vt:lpstr>
      <vt:lpstr>PowerPoint Presentation</vt:lpstr>
      <vt:lpstr>NO DIVDENDS</vt:lpstr>
      <vt:lpstr>FINANCIAL STATEMENT</vt:lpstr>
      <vt:lpstr>10-Q BALANCE SHEET (ASSETS) </vt:lpstr>
      <vt:lpstr>10-Q BALANCE SHEET (LIABILITIES AND SHAREHOLDERS EQUITY) </vt:lpstr>
      <vt:lpstr>10-K BALANCE SHEET (ASSETS) </vt:lpstr>
      <vt:lpstr>10-K BALANCE SHEET (LIABILITIES AND SHAREHOLDERS EQUITY) </vt:lpstr>
      <vt:lpstr>10-K CONSOLIDATED STATEMENT OF OPERATIONS</vt:lpstr>
      <vt:lpstr>10-Q CONSOLIDATED STATEMENT OF OPERATIONS</vt:lpstr>
      <vt:lpstr>10-Q DECOMPOSITION OF SALES BY SEGMENTS</vt:lpstr>
      <vt:lpstr>10-Q DECOMPOSITION OF SALES BY SERVICES</vt:lpstr>
      <vt:lpstr>10-K CONSOLIDATED STATEMENT OF OPERATIONS</vt:lpstr>
      <vt:lpstr>10-K CONSOLIDATED STATEMENT OF CASH FLOWS</vt:lpstr>
      <vt:lpstr>10-K CONSOLIDATED STATEMENTS OF CASH FLOWS</vt:lpstr>
      <vt:lpstr>10-K CONSOLIDATED STATEMENT OF CASH FLOWS</vt:lpstr>
      <vt:lpstr>10-Q CONSOLIDATED STATEMENT OF CASH FLOWS</vt:lpstr>
      <vt:lpstr>10-Q CONSOLIDATED STATEMENT OF CASH FLOWS</vt:lpstr>
      <vt:lpstr>10-Q CONSOLIDATED STATEMENT OF CASH FLOWS</vt:lpstr>
      <vt:lpstr>PowerPoint Presentation</vt:lpstr>
      <vt:lpstr>PowerPoint Presentation</vt:lpstr>
      <vt:lpstr>PowerPoint Presentation</vt:lpstr>
      <vt:lpstr>Key Statistics</vt:lpstr>
      <vt:lpstr>1 Day Chart</vt:lpstr>
      <vt:lpstr>5 Day Chart</vt:lpstr>
      <vt:lpstr>1 Month Chart</vt:lpstr>
      <vt:lpstr>3 Month Chart</vt:lpstr>
      <vt:lpstr>6 Month Chart</vt:lpstr>
      <vt:lpstr>1 Year Chart</vt:lpstr>
      <vt:lpstr>2 Year Chart</vt:lpstr>
      <vt:lpstr>5 Year Chart</vt:lpstr>
      <vt:lpstr>All Time Chart</vt:lpstr>
      <vt:lpstr>2019 Price Per Month</vt:lpstr>
      <vt:lpstr>Shopify Inc. (NYSE: SHOP) (TSX: SH)</vt:lpstr>
      <vt:lpstr>Shopify at a Glance</vt:lpstr>
      <vt:lpstr>A Global Perspective </vt:lpstr>
      <vt:lpstr>A Global Perspective</vt:lpstr>
      <vt:lpstr>Shopify History</vt:lpstr>
      <vt:lpstr>Shopify History</vt:lpstr>
      <vt:lpstr>Shopify History</vt:lpstr>
      <vt:lpstr>Shopify History</vt:lpstr>
      <vt:lpstr>Shopify History</vt:lpstr>
      <vt:lpstr>Shopify History</vt:lpstr>
      <vt:lpstr>Shopify History</vt:lpstr>
      <vt:lpstr>Shopify History</vt:lpstr>
      <vt:lpstr>Two Main Revenue Streams</vt:lpstr>
      <vt:lpstr>Revenue Streams: Subscription Solutions</vt:lpstr>
      <vt:lpstr>Revenue Streams: Subscription Solutions</vt:lpstr>
      <vt:lpstr>Revenue Streams: Subscription Solutions</vt:lpstr>
      <vt:lpstr>Revenue Streams: Subscription Solutions</vt:lpstr>
      <vt:lpstr>Revenue Streams: Subscription Solutions</vt:lpstr>
      <vt:lpstr>Revenue Streams: Subscription Solutions</vt:lpstr>
      <vt:lpstr>Revenue Streams: Merchant Solutions</vt:lpstr>
      <vt:lpstr>Revenue Streams: Merchant Solutions</vt:lpstr>
      <vt:lpstr>Revenue Streams: Merchant Solutions</vt:lpstr>
      <vt:lpstr>Revenue Streams: Merchant Solutions</vt:lpstr>
      <vt:lpstr>Revenue Streams</vt:lpstr>
      <vt:lpstr>Key Performance Indicators</vt:lpstr>
      <vt:lpstr>Key Performance Indicators: MRR</vt:lpstr>
      <vt:lpstr>Key Performance Indicators: GMV</vt:lpstr>
      <vt:lpstr>Additional Key Performance Indicator: Operating Leverage</vt:lpstr>
      <vt:lpstr>Growth Strategy</vt:lpstr>
      <vt:lpstr>Growth Strategy</vt:lpstr>
      <vt:lpstr>Growth Strategy</vt:lpstr>
      <vt:lpstr>Growth Strategy</vt:lpstr>
      <vt:lpstr>Growth Strategy</vt:lpstr>
      <vt:lpstr>Growth Strategy</vt:lpstr>
      <vt:lpstr>Acquisitions </vt:lpstr>
      <vt:lpstr>Oberlo UAB</vt:lpstr>
      <vt:lpstr>Final Purchase Price (Oberlo UAB)</vt:lpstr>
      <vt:lpstr>Solutions Alveo Inc. </vt:lpstr>
      <vt:lpstr>Tictail, Inc.</vt:lpstr>
      <vt:lpstr>Total Purchase Price (Tictail Inc.) </vt:lpstr>
      <vt:lpstr>Helpful.com Inc.</vt:lpstr>
      <vt:lpstr>Handshake Corp. </vt:lpstr>
      <vt:lpstr>Vinderbit Pty Ltd.</vt:lpstr>
      <vt:lpstr>6 River Systems, Inc. </vt:lpstr>
      <vt:lpstr>Total Purchase Price (6 River Systems Inc.)</vt:lpstr>
      <vt:lpstr>Old Way vs New Way</vt:lpstr>
      <vt:lpstr>Partnerships</vt:lpstr>
      <vt:lpstr>Shopify and Walmart Marketplace</vt:lpstr>
      <vt:lpstr>Shopify and Walmart Marketplace</vt:lpstr>
      <vt:lpstr>Partnerships</vt:lpstr>
      <vt:lpstr>Shopify and TikTok</vt:lpstr>
      <vt:lpstr>COVID-19</vt:lpstr>
      <vt:lpstr>Management Team</vt:lpstr>
      <vt:lpstr>Tobi Lütke, Founder &amp; Chief Executive Officer   </vt:lpstr>
      <vt:lpstr>Harley Finklestein, President</vt:lpstr>
      <vt:lpstr>Amy Shapero, Chief Financial Officer</vt:lpstr>
      <vt:lpstr>Joe Frasca, Chief Legal Officer</vt:lpstr>
      <vt:lpstr>Brittany Forsyth, Chief Talent Officer</vt:lpstr>
      <vt:lpstr>Jean-Michel Lemieux, Chief Technology Officer</vt:lpstr>
      <vt:lpstr>Toby Shannan, Chief Operating Officer</vt:lpstr>
      <vt:lpstr>Board of Directors</vt:lpstr>
      <vt:lpstr>Robert Ashe</vt:lpstr>
      <vt:lpstr>Gail Goodman</vt:lpstr>
      <vt:lpstr>Colleen Johnston</vt:lpstr>
      <vt:lpstr>Jeremy Levine</vt:lpstr>
      <vt:lpstr>John Phillips</vt:lpstr>
      <vt:lpstr>Ownership Summary</vt:lpstr>
      <vt:lpstr>Institutional Holders</vt:lpstr>
      <vt:lpstr>Mutual Fund Holders</vt:lpstr>
      <vt:lpstr>2019 Management Team Compensation Table</vt:lpstr>
      <vt:lpstr>Financial Statements</vt:lpstr>
      <vt:lpstr>Balance Sheet (10-Q) - Assets </vt:lpstr>
      <vt:lpstr>Balance Sheet (10-Q) - Liabilities and Equity   </vt:lpstr>
      <vt:lpstr>Balance Sheet (10-K) - Assets </vt:lpstr>
      <vt:lpstr>Balance Sheet (10-K) - Liabilities and Equity </vt:lpstr>
      <vt:lpstr>Statement of Operations (10-K)</vt:lpstr>
      <vt:lpstr>Statement of Operations (10-Q)</vt:lpstr>
      <vt:lpstr>Breakdown of Revenue </vt:lpstr>
      <vt:lpstr>Breakdown of Revenue </vt:lpstr>
      <vt:lpstr>Statement of Cash Flows (10-K) - Operating Activities</vt:lpstr>
      <vt:lpstr>Statement of Cash Flows (10-K) - Investing and Financing Activities </vt:lpstr>
      <vt:lpstr>Statement of Cash Flows (10-Q) - Operating Activities </vt:lpstr>
      <vt:lpstr>Statement of Cash Flows (10-Q) - Investing and Financing Activities  </vt:lpstr>
      <vt:lpstr>Key Financial Ratios (Annual)</vt:lpstr>
      <vt:lpstr>Recommendation</vt:lpstr>
      <vt:lpstr>PowerPoint Presentation</vt:lpstr>
      <vt:lpstr>Stock Overview</vt:lpstr>
      <vt:lpstr>Key Statistics</vt:lpstr>
      <vt:lpstr>1 Day Chart</vt:lpstr>
      <vt:lpstr>5 Day Chart</vt:lpstr>
      <vt:lpstr>1 Month Chart</vt:lpstr>
      <vt:lpstr>3 Month Chart</vt:lpstr>
      <vt:lpstr>6 Month Chart</vt:lpstr>
      <vt:lpstr>1 Year Chart</vt:lpstr>
      <vt:lpstr>3 Year Chart</vt:lpstr>
      <vt:lpstr>5 Year Chart</vt:lpstr>
      <vt:lpstr>All Time Chart</vt:lpstr>
      <vt:lpstr>Etsy Inc. (Nasdaq: ETSY-Q)</vt:lpstr>
      <vt:lpstr>Etsy History</vt:lpstr>
      <vt:lpstr>Etsy History</vt:lpstr>
      <vt:lpstr>Etsy History </vt:lpstr>
      <vt:lpstr>Etsy History</vt:lpstr>
      <vt:lpstr>Etsy History</vt:lpstr>
      <vt:lpstr>Etsy History</vt:lpstr>
      <vt:lpstr>Important Acquisition</vt:lpstr>
      <vt:lpstr>Adtuitive (2009)</vt:lpstr>
      <vt:lpstr>Lascaux Co (2013)</vt:lpstr>
      <vt:lpstr>A Little Market (2014)</vt:lpstr>
      <vt:lpstr>Grand St (2014)</vt:lpstr>
      <vt:lpstr>Blackbird Technologies (2016)</vt:lpstr>
      <vt:lpstr>Reverb (2019)</vt:lpstr>
      <vt:lpstr>Core Geographies</vt:lpstr>
      <vt:lpstr>Core Geographies</vt:lpstr>
      <vt:lpstr>Etsy Business Model</vt:lpstr>
      <vt:lpstr>PowerPoint Presentation</vt:lpstr>
      <vt:lpstr>Etsy Business Model</vt:lpstr>
      <vt:lpstr>Technology</vt:lpstr>
      <vt:lpstr>Revenue Streams</vt:lpstr>
      <vt:lpstr>Demographics of Sellers in Etsy</vt:lpstr>
      <vt:lpstr>Demographics of Sellers in Etsy </vt:lpstr>
      <vt:lpstr>Demographics of Buyers in Etsy</vt:lpstr>
      <vt:lpstr>Demographics of Buyers in Etsy </vt:lpstr>
      <vt:lpstr>Annual Revenue of Etsy Inc. (2012-2019 in million USD)</vt:lpstr>
      <vt:lpstr>Annual Revenue of Etsy Inc. by Segment (2012-2019 in million USD)</vt:lpstr>
      <vt:lpstr>Etsy Inc.'s revenue from 2013 Q1 to 2020 Q2 (in million U.S. dollars)</vt:lpstr>
      <vt:lpstr>Worldwide gross merchandise sales (GMS) of Etsy from 2017 Q1 to 2020 Q2 (in million U.S. dollars)</vt:lpstr>
      <vt:lpstr>Management Team</vt:lpstr>
      <vt:lpstr>Josh Silverman (Chief Executive Officer)</vt:lpstr>
      <vt:lpstr>Rachel Glaser (Chief Financial Officer)</vt:lpstr>
      <vt:lpstr>Mike Fisher (Chief Technology Officer)</vt:lpstr>
      <vt:lpstr>Ryan Scott (Chief Marketing Officer)</vt:lpstr>
      <vt:lpstr>Kruti Patel Goyal (Chief Product Officer)</vt:lpstr>
      <vt:lpstr>Jill Simeone (Chief Legal Officer and Corporate Secretary)</vt:lpstr>
      <vt:lpstr>Raina Moskowitz (Chief Operations, Strategy and People Officer)</vt:lpstr>
      <vt:lpstr>Financial Statements</vt:lpstr>
      <vt:lpstr>Balance Sheet: Asset - 10Q (In Thousands USD) except share and per share amounts</vt:lpstr>
      <vt:lpstr>Balance Sheet: Liability and Equity - 10Q (In Thousands USD)</vt:lpstr>
      <vt:lpstr>Balance Sheet: Asset - 10K (In Thousands USD) except share and per share amounts</vt:lpstr>
      <vt:lpstr>Balance Sheet: Liability and Equity - 10K (In Thousands USD, except share and per share amounts)</vt:lpstr>
      <vt:lpstr>Income Statement - 10K (In Thousands USD) except share and per share amounts</vt:lpstr>
      <vt:lpstr>Income Statement - 10Q (In Thousands USD) (except share and per share amounts)</vt:lpstr>
      <vt:lpstr>Cash Flow (Part 1) - 10K (In Thousands USD)</vt:lpstr>
      <vt:lpstr>Cash Flow (Part 2) - 10K (In Thousands USD) </vt:lpstr>
      <vt:lpstr>Cash Flow (Part 1) - 10Q (In Thousands USD)</vt:lpstr>
      <vt:lpstr>Cash Flow (Part 2) - 10Q (In Thousands USD)</vt:lpstr>
      <vt:lpstr>Decision: BUY</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poitras</dc:creator>
  <cp:lastModifiedBy>reviewer</cp:lastModifiedBy>
  <cp:revision>1</cp:revision>
  <dcterms:modified xsi:type="dcterms:W3CDTF">2020-11-20T15:51:26Z</dcterms:modified>
</cp:coreProperties>
</file>