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222.xml"/>
  <Override ContentType="application/vnd.openxmlformats-officedocument.presentationml.notesSlide+xml" PartName="/ppt/notesSlides/notesSlide257.xml"/>
  <Override ContentType="application/vnd.openxmlformats-officedocument.presentationml.notesSlide+xml" PartName="/ppt/notesSlides/notesSlide265.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249.xml"/>
  <Override ContentType="application/vnd.openxmlformats-officedocument.presentationml.notesSlide+xml" PartName="/ppt/notesSlides/notesSlide206.xml"/>
  <Override ContentType="application/vnd.openxmlformats-officedocument.presentationml.notesSlide+xml" PartName="/ppt/notesSlides/notesSlide230.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76.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16.xml"/>
  <Override ContentType="application/vnd.openxmlformats-officedocument.presentationml.notesSlide+xml" PartName="/ppt/notesSlides/notesSlide214.xml"/>
  <Override ContentType="application/vnd.openxmlformats-officedocument.presentationml.notesSlide+xml" PartName="/ppt/notesSlides/notesSlide1.xml"/>
  <Override ContentType="application/vnd.openxmlformats-officedocument.presentationml.notesSlide+xml" PartName="/ppt/notesSlides/notesSlide196.xml"/>
  <Override ContentType="application/vnd.openxmlformats-officedocument.presentationml.notesSlide+xml" PartName="/ppt/notesSlides/notesSlide250.xml"/>
  <Override ContentType="application/vnd.openxmlformats-officedocument.presentationml.notesSlide+xml" PartName="/ppt/notesSlides/notesSlide105.xml"/>
  <Override ContentType="application/vnd.openxmlformats-officedocument.presentationml.notesSlide+xml" PartName="/ppt/notesSlides/notesSlide148.xml"/>
  <Override ContentType="application/vnd.openxmlformats-officedocument.presentationml.notesSlide+xml" PartName="/ppt/notesSlides/notesSlide202.xml"/>
  <Override ContentType="application/vnd.openxmlformats-officedocument.presentationml.notesSlide+xml" PartName="/ppt/notesSlides/notesSlide39.xml"/>
  <Override ContentType="application/vnd.openxmlformats-officedocument.presentationml.notesSlide+xml" PartName="/ppt/notesSlides/notesSlide137.xml"/>
  <Override ContentType="application/vnd.openxmlformats-officedocument.presentationml.notesSlide+xml" PartName="/ppt/notesSlides/notesSlide87.xml"/>
  <Override ContentType="application/vnd.openxmlformats-officedocument.presentationml.notesSlide+xml" PartName="/ppt/notesSlides/notesSlide44.xml"/>
  <Override ContentType="application/vnd.openxmlformats-officedocument.presentationml.notesSlide+xml" PartName="/ppt/notesSlides/notesSlide23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10.xml"/>
  <Override ContentType="application/vnd.openxmlformats-officedocument.presentationml.notesSlide+xml" PartName="/ppt/notesSlides/notesSlide184.xml"/>
  <Override ContentType="application/vnd.openxmlformats-officedocument.presentationml.notesSlide+xml" PartName="/ppt/notesSlides/notesSlide75.xml"/>
  <Override ContentType="application/vnd.openxmlformats-officedocument.presentationml.notesSlide+xml" PartName="/ppt/notesSlides/notesSlide229.xml"/>
  <Override ContentType="application/vnd.openxmlformats-officedocument.presentationml.notesSlide+xml" PartName="/ppt/notesSlides/notesSlide180.xml"/>
  <Override ContentType="application/vnd.openxmlformats-officedocument.presentationml.notesSlide+xml" PartName="/ppt/notesSlides/notesSlide172.xml"/>
  <Override ContentType="application/vnd.openxmlformats-officedocument.presentationml.notesSlide+xml" PartName="/ppt/notesSlides/notesSlide261.xml"/>
  <Override ContentType="application/vnd.openxmlformats-officedocument.presentationml.notesSlide+xml" PartName="/ppt/notesSlides/notesSlide9.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21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253.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238.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52.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187.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225.xml"/>
  <Override ContentType="application/vnd.openxmlformats-officedocument.presentationml.notesSlide+xml" PartName="/ppt/notesSlides/notesSlide24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24.xml"/>
  <Override ContentType="application/vnd.openxmlformats-officedocument.presentationml.notesSlide+xml" PartName="/ppt/notesSlides/notesSlide256.xml"/>
  <Override ContentType="application/vnd.openxmlformats-officedocument.presentationml.notesSlide+xml" PartName="/ppt/notesSlides/notesSlide213.xml"/>
  <Override ContentType="application/vnd.openxmlformats-officedocument.presentationml.notesSlide+xml" PartName="/ppt/notesSlides/notesSlide223.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177.xml"/>
  <Override ContentType="application/vnd.openxmlformats-officedocument.presentationml.notesSlide+xml" PartName="/ppt/notesSlides/notesSlide231.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03.xml"/>
  <Override ContentType="application/vnd.openxmlformats-officedocument.presentationml.notesSlide+xml" PartName="/ppt/notesSlides/notesSlide13.xml"/>
  <Override ContentType="application/vnd.openxmlformats-officedocument.presentationml.notesSlide+xml" PartName="/ppt/notesSlides/notesSlide24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95.xml"/>
  <Override ContentType="application/vnd.openxmlformats-officedocument.presentationml.notesSlide+xml" PartName="/ppt/notesSlides/notesSlide183.xml"/>
  <Override ContentType="application/vnd.openxmlformats-officedocument.presentationml.notesSlide+xml" PartName="/ppt/notesSlides/notesSlide217.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167.xml"/>
  <Override ContentType="application/vnd.openxmlformats-officedocument.presentationml.notesSlide+xml" PartName="/ppt/notesSlides/notesSlide140.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51.xml"/>
  <Override ContentType="application/vnd.openxmlformats-officedocument.presentationml.notesSlide+xml" PartName="/ppt/notesSlides/notesSlide149.xml"/>
  <Override ContentType="application/vnd.openxmlformats-officedocument.presentationml.notesSlide+xml" PartName="/ppt/notesSlides/notesSlide252.xml"/>
  <Override ContentType="application/vnd.openxmlformats-officedocument.presentationml.notesSlide+xml" PartName="/ppt/notesSlides/notesSlide62.xml"/>
  <Override ContentType="application/vnd.openxmlformats-officedocument.presentationml.notesSlide+xml" PartName="/ppt/notesSlides/notesSlide235.xml"/>
  <Override ContentType="application/vnd.openxmlformats-officedocument.presentationml.notesSlide+xml" PartName="/ppt/notesSlides/notesSlide45.xml"/>
  <Override ContentType="application/vnd.openxmlformats-officedocument.presentationml.notesSlide+xml" PartName="/ppt/notesSlides/notesSlide28.xml"/>
  <Override ContentType="application/vnd.openxmlformats-officedocument.presentationml.notesSlide+xml" PartName="/ppt/notesSlides/notesSlide139.xml"/>
  <Override ContentType="application/vnd.openxmlformats-officedocument.presentationml.notesSlide+xml" PartName="/ppt/notesSlides/notesSlide228.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199.xml"/>
  <Override ContentType="application/vnd.openxmlformats-officedocument.presentationml.notesSlide+xml" PartName="/ppt/notesSlides/notesSlide245.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90.xml"/>
  <Override ContentType="application/vnd.openxmlformats-officedocument.presentationml.notesSlide+xml" PartName="/ppt/notesSlides/notesSlide218.xml"/>
  <Override ContentType="application/vnd.openxmlformats-officedocument.presentationml.notesSlide+xml" PartName="/ppt/notesSlides/notesSlide262.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128.xml"/>
  <Override ContentType="application/vnd.openxmlformats-officedocument.presentationml.notesSlide+xml" PartName="/ppt/notesSlides/notesSlide224.xml"/>
  <Override ContentType="application/vnd.openxmlformats-officedocument.presentationml.notesSlide+xml" PartName="/ppt/notesSlides/notesSlide241.xml"/>
  <Override ContentType="application/vnd.openxmlformats-officedocument.presentationml.notesSlide+xml" PartName="/ppt/notesSlides/notesSlide162.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207.xml"/>
  <Override ContentType="application/vnd.openxmlformats-officedocument.presentationml.notesSlide+xml" PartName="/ppt/notesSlides/notesSlide102.xml"/>
  <Override ContentType="application/vnd.openxmlformats-officedocument.presentationml.notesSlide+xml" PartName="/ppt/notesSlides/notesSlide8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88.xml"/>
  <Override ContentType="application/vnd.openxmlformats-officedocument.presentationml.notesSlide+xml" PartName="/ppt/notesSlides/notesSlide3.xml"/>
  <Override ContentType="application/vnd.openxmlformats-officedocument.presentationml.notesSlide+xml" PartName="/ppt/notesSlides/notesSlide50.xml"/>
  <Override ContentType="application/vnd.openxmlformats-officedocument.presentationml.notesSlide+xml" PartName="/ppt/notesSlides/notesSlide239.xml"/>
  <Override ContentType="application/vnd.openxmlformats-officedocument.presentationml.notesSlide+xml" PartName="/ppt/notesSlides/notesSlide240.xml"/>
  <Override ContentType="application/vnd.openxmlformats-officedocument.presentationml.notesSlide+xml" PartName="/ppt/notesSlides/notesSlide107.xml"/>
  <Override ContentType="application/vnd.openxmlformats-officedocument.presentationml.notesSlide+xml" PartName="/ppt/notesSlides/notesSlide186.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232.xml"/>
  <Override ContentType="application/vnd.openxmlformats-officedocument.presentationml.notesSlide+xml" PartName="/ppt/notesSlides/notesSlide85.xml"/>
  <Override ContentType="application/vnd.openxmlformats-officedocument.presentationml.notesSlide+xml" PartName="/ppt/notesSlides/notesSlide194.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263.xml"/>
  <Override ContentType="application/vnd.openxmlformats-officedocument.presentationml.notesSlide+xml" PartName="/ppt/notesSlides/notesSlide25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182.xml"/>
  <Override ContentType="application/vnd.openxmlformats-officedocument.presentationml.notesSlide+xml" PartName="/ppt/notesSlides/notesSlide30.xml"/>
  <Override ContentType="application/vnd.openxmlformats-officedocument.presentationml.notesSlide+xml" PartName="/ppt/notesSlides/notesSlide220.xml"/>
  <Override ContentType="application/vnd.openxmlformats-officedocument.presentationml.notesSlide+xml" PartName="/ppt/notesSlides/notesSlide69.xml"/>
  <Override ContentType="application/vnd.openxmlformats-officedocument.presentationml.notesSlide+xml" PartName="/ppt/notesSlides/notesSlide178.xml"/>
  <Override ContentType="application/vnd.openxmlformats-officedocument.presentationml.notesSlide+xml" PartName="/ppt/notesSlides/notesSlide26.xml"/>
  <Override ContentType="application/vnd.openxmlformats-officedocument.presentationml.notesSlide+xml" PartName="/ppt/notesSlides/notesSlide135.xml"/>
  <Override ContentType="application/vnd.openxmlformats-officedocument.presentationml.notesSlide+xml" PartName="/ppt/notesSlides/notesSlide93.xml"/>
  <Override ContentType="application/vnd.openxmlformats-officedocument.presentationml.notesSlide+xml" PartName="/ppt/notesSlides/notesSlide204.xml"/>
  <Override ContentType="application/vnd.openxmlformats-officedocument.presentationml.notesSlide+xml" PartName="/ppt/notesSlides/notesSlide247.xml"/>
  <Override ContentType="application/vnd.openxmlformats-officedocument.presentationml.notesSlide+xml" PartName="/ppt/notesSlides/notesSlide57.xml"/>
  <Override ContentType="application/vnd.openxmlformats-officedocument.presentationml.notesSlide+xml" PartName="/ppt/notesSlides/notesSlide123.xml"/>
  <Override ContentType="application/vnd.openxmlformats-officedocument.presentationml.notesSlide+xml" PartName="/ppt/notesSlides/notesSlide171.xml"/>
  <Override ContentType="application/vnd.openxmlformats-officedocument.presentationml.notesSlide+xml" PartName="/ppt/notesSlides/notesSlide14.xml"/>
  <Override ContentType="application/vnd.openxmlformats-officedocument.presentationml.notesSlide+xml" PartName="/ppt/notesSlides/notesSlide216.xml"/>
  <Override ContentType="application/vnd.openxmlformats-officedocument.presentationml.notesSlide+xml" PartName="/ppt/notesSlides/notesSlide227.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98.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189.xml"/>
  <Override ContentType="application/vnd.openxmlformats-officedocument.presentationml.notesSlide+xml" PartName="/ppt/notesSlides/notesSlide46.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219.xml"/>
  <Override ContentType="application/vnd.openxmlformats-officedocument.presentationml.notesSlide+xml" PartName="/ppt/notesSlides/notesSlide11.xml"/>
  <Override ContentType="application/vnd.openxmlformats-officedocument.presentationml.notesSlide+xml" PartName="/ppt/notesSlides/notesSlide120.xml"/>
  <Override ContentType="application/vnd.openxmlformats-officedocument.presentationml.notesSlide+xml" PartName="/ppt/notesSlides/notesSlide236.xml"/>
  <Override ContentType="application/vnd.openxmlformats-officedocument.presentationml.notesSlide+xml" PartName="/ppt/notesSlides/notesSlide244.xml"/>
  <Override ContentType="application/vnd.openxmlformats-officedocument.presentationml.notesSlide+xml" PartName="/ppt/notesSlides/notesSlide201.xml"/>
  <Override ContentType="application/vnd.openxmlformats-officedocument.presentationml.notesSlide+xml" PartName="/ppt/notesSlides/notesSlide1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91.xml"/>
  <Override ContentType="application/vnd.openxmlformats-officedocument.presentationml.notesSlide+xml" PartName="/ppt/notesSlides/notesSlide20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65.xml"/>
  <Override ContentType="application/vnd.openxmlformats-officedocument.presentationml.notesSlide+xml" PartName="/ppt/notesSlides/notesSlide174.xml"/>
  <Override ContentType="application/vnd.openxmlformats-officedocument.presentationml.notesSlide+xml" PartName="/ppt/notesSlides/notesSlide255.xml"/>
  <Override ContentType="application/vnd.openxmlformats-officedocument.presentationml.notesSlide+xml" PartName="/ppt/notesSlides/notesSlide212.xml"/>
  <Override ContentType="application/vnd.openxmlformats-officedocument.presentationml.notesSlide+xml" PartName="/ppt/notesSlides/notesSlide92.xml"/>
  <Override ContentType="application/vnd.openxmlformats-officedocument.presentationml.notesSlide+xml" PartName="/ppt/notesSlides/notesSlide193.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248.xml"/>
  <Override ContentType="application/vnd.openxmlformats-officedocument.presentationml.notesSlide+xml" PartName="/ppt/notesSlides/notesSlide116.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85.xml"/>
  <Override ContentType="application/vnd.openxmlformats-officedocument.presentationml.notesSlide+xml" PartName="/ppt/notesSlides/notesSlide215.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258.xml"/>
  <Override ContentType="application/vnd.openxmlformats-officedocument.presentationml.notesSlide+xml" PartName="/ppt/notesSlides/notesSlide169.xml"/>
  <Override ContentType="application/vnd.openxmlformats-officedocument.presentationml.notesSlide+xml" PartName="/ppt/notesSlides/notesSlide205.xml"/>
  <Override ContentType="application/vnd.openxmlformats-officedocument.presentationml.notesSlide+xml" PartName="/ppt/notesSlides/notesSlide108.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86.xml"/>
  <Override ContentType="application/vnd.openxmlformats-officedocument.presentationml.notesSlide+xml" PartName="/ppt/notesSlides/notesSlide179.xml"/>
  <Override ContentType="application/vnd.openxmlformats-officedocument.presentationml.notesSlide+xml" PartName="/ppt/notesSlides/notesSlide233.xml"/>
  <Override ContentType="application/vnd.openxmlformats-officedocument.presentationml.notesSlide+xml" PartName="/ppt/notesSlides/notesSlide165.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264.xml"/>
  <Override ContentType="application/vnd.openxmlformats-officedocument.presentationml.notesSlide+xml" PartName="/ppt/notesSlides/notesSlide74.xml"/>
  <Override ContentType="application/vnd.openxmlformats-officedocument.presentationml.notesSlide+xml" PartName="/ppt/notesSlides/notesSlide170.xml"/>
  <Override ContentType="application/vnd.openxmlformats-officedocument.presentationml.notesSlide+xml" PartName="/ppt/notesSlides/notesSlide197.xml"/>
  <Override ContentType="application/vnd.openxmlformats-officedocument.presentationml.notesSlide+xml" PartName="/ppt/notesSlides/notesSlide221.xml"/>
  <Override ContentType="application/vnd.openxmlformats-officedocument.presentationml.notesSlide+xml" PartName="/ppt/notesSlides/notesSlide58.xml"/>
  <Override ContentType="application/vnd.openxmlformats-officedocument.presentationml.notesSlide+xml" PartName="/ppt/notesSlides/notesSlide154.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260.xml"/>
  <Override ContentType="application/vnd.openxmlformats-officedocument.presentationml.notesSlide+xml" PartName="/ppt/notesSlides/notesSlide70.xml"/>
  <Override ContentType="application/vnd.openxmlformats-officedocument.presentationml.notesSlide+xml" PartName="/ppt/notesSlides/notesSlide243.xml"/>
  <Override ContentType="application/vnd.openxmlformats-officedocument.presentationml.notesSlide+xml" PartName="/ppt/notesSlides/notesSlide111.xml"/>
  <Override ContentType="application/vnd.openxmlformats-officedocument.presentationml.notesSlide+xml" PartName="/ppt/notesSlides/notesSlide226.xml"/>
  <Override ContentType="application/vnd.openxmlformats-officedocument.presentationml.notesSlide+xml" PartName="/ppt/notesSlides/notesSlide200.xml"/>
  <Override ContentType="application/vnd.openxmlformats-officedocument.presentationml.notesSlide+xml" PartName="/ppt/notesSlides/notesSlide181.xml"/>
  <Override ContentType="application/vnd.openxmlformats-officedocument.presentationml.notesSlide+xml" PartName="/ppt/notesSlides/notesSlide47.xml"/>
  <Override ContentType="application/vnd.openxmlformats-officedocument.presentationml.notesSlide+xml" PartName="/ppt/notesSlides/notesSlide209.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164.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237.xml"/>
  <Override ContentType="application/vnd.openxmlformats-officedocument.presentationml.notesSlide+xml" PartName="/ppt/notesSlides/notesSlide211.xml"/>
  <Override ContentType="application/vnd.openxmlformats-officedocument.presentationml.notesSlide+xml" PartName="/ppt/notesSlides/notesSlide254.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96.xml"/>
  <Override ContentType="application/vnd.openxmlformats-officedocument.presentationml.notesSlide+xml" PartName="/ppt/notesSlides/notesSlide192.xml"/>
  <Override ContentType="application/vnd.openxmlformats-officedocument.presentationml.notesSlide+xml" PartName="/ppt/notesSlides/notesSlide19.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175.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164.xml"/>
  <Override ContentType="application/vnd.openxmlformats-officedocument.presentationml.slide+xml" PartName="/ppt/slides/slide253.xml"/>
  <Override ContentType="application/vnd.openxmlformats-officedocument.presentationml.slide+xml" PartName="/ppt/slides/slide43.xml"/>
  <Override ContentType="application/vnd.openxmlformats-officedocument.presentationml.slide+xml" PartName="/ppt/slides/slide199.xml"/>
  <Override ContentType="application/vnd.openxmlformats-officedocument.presentationml.slide+xml" PartName="/ppt/slides/slide210.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202.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5.xml"/>
  <Override ContentType="application/vnd.openxmlformats-officedocument.presentationml.slide+xml" PartName="/ppt/slides/slide237.xml"/>
  <Override ContentType="application/vnd.openxmlformats-officedocument.presentationml.slide+xml" PartName="/ppt/slides/slide261.xml"/>
  <Override ContentType="application/vnd.openxmlformats-officedocument.presentationml.slide+xml" PartName="/ppt/slides/slide51.xml"/>
  <Override ContentType="application/vnd.openxmlformats-officedocument.presentationml.slide+xml" PartName="/ppt/slides/slide245.xml"/>
  <Override ContentType="application/vnd.openxmlformats-officedocument.presentationml.slide+xml" PartName="/ppt/slides/slide113.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217.xml"/>
  <Override ContentType="application/vnd.openxmlformats-officedocument.presentationml.slide+xml" PartName="/ppt/slides/slide71.xml"/>
  <Override ContentType="application/vnd.openxmlformats-officedocument.presentationml.slide+xml" PartName="/ppt/slides/slide179.xml"/>
  <Override ContentType="application/vnd.openxmlformats-officedocument.presentationml.slide+xml" PartName="/ppt/slides/slide233.xml"/>
  <Override ContentType="application/vnd.openxmlformats-officedocument.presentationml.slide+xml" PartName="/ppt/slides/slide66.xml"/>
  <Override ContentType="application/vnd.openxmlformats-officedocument.presentationml.slide+xml" PartName="/ppt/slides/slide265.xml"/>
  <Override ContentType="application/vnd.openxmlformats-officedocument.presentationml.slide+xml" PartName="/ppt/slides/slide23.xml"/>
  <Override ContentType="application/vnd.openxmlformats-officedocument.presentationml.slide+xml" PartName="/ppt/slides/slide229.xml"/>
  <Override ContentType="application/vnd.openxmlformats-officedocument.presentationml.slide+xml" PartName="/ppt/slides/slide136.xml"/>
  <Override ContentType="application/vnd.openxmlformats-officedocument.presentationml.slide+xml" PartName="/ppt/slides/slide184.xml"/>
  <Override ContentType="application/vnd.openxmlformats-officedocument.presentationml.slide+xml" PartName="/ppt/slides/slide141.xml"/>
  <Override ContentType="application/vnd.openxmlformats-officedocument.presentationml.slide+xml" PartName="/ppt/slides/slide82.xml"/>
  <Override ContentType="application/vnd.openxmlformats-officedocument.presentationml.slide+xml" PartName="/ppt/slides/slide9.xml"/>
  <Override ContentType="application/vnd.openxmlformats-officedocument.presentationml.slide+xml" PartName="/ppt/slides/slide16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187.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257.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214.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206.xml"/>
  <Override ContentType="application/vnd.openxmlformats-officedocument.presentationml.slide+xml" PartName="/ppt/slides/slide55.xml"/>
  <Override ContentType="application/vnd.openxmlformats-officedocument.presentationml.slide+xml" PartName="/ppt/slides/slide249.xml"/>
  <Override ContentType="application/vnd.openxmlformats-officedocument.presentationml.slide+xml" PartName="/ppt/slides/slide195.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242.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59.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176.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225.xml"/>
  <Override ContentType="application/vnd.openxmlformats-officedocument.presentationml.slide+xml" PartName="/ppt/slides/slide180.xml"/>
  <Override ContentType="application/vnd.openxmlformats-officedocument.presentationml.slide+xml" PartName="/ppt/slides/slide18.xml"/>
  <Override ContentType="application/vnd.openxmlformats-officedocument.presentationml.slide+xml" PartName="/ppt/slides/slide201.xml"/>
  <Override ContentType="application/vnd.openxmlformats-officedocument.presentationml.slide+xml" PartName="/ppt/slides/slide244.xml"/>
  <Override ContentType="application/vnd.openxmlformats-officedocument.presentationml.slide+xml" PartName="/ppt/slides/slide52.xml"/>
  <Override ContentType="application/vnd.openxmlformats-officedocument.presentationml.slide+xml" PartName="/ppt/slides/slide95.xml"/>
  <Override ContentType="application/vnd.openxmlformats-officedocument.presentationml.slide+xml" PartName="/ppt/slides/slide181.xml"/>
  <Override ContentType="application/vnd.openxmlformats-officedocument.presentationml.slide+xml" PartName="/ppt/slides/slide157.xml"/>
  <Override ContentType="application/vnd.openxmlformats-officedocument.presentationml.slide+xml" PartName="/ppt/slides/slide211.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254.xml"/>
  <Override ContentType="application/vnd.openxmlformats-officedocument.presentationml.slide+xml" PartName="/ppt/slides/slide122.xml"/>
  <Override ContentType="application/vnd.openxmlformats-officedocument.presentationml.slide+xml" PartName="/ppt/slides/slide147.xml"/>
  <Override ContentType="application/vnd.openxmlformats-officedocument.presentationml.slide+xml" PartName="/ppt/slides/slide191.xml"/>
  <Override ContentType="application/vnd.openxmlformats-officedocument.presentationml.slide+xml" PartName="/ppt/slides/slide23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250.xml"/>
  <Override ContentType="application/vnd.openxmlformats-officedocument.presentationml.slide+xml" PartName="/ppt/slides/slide153.xml"/>
  <Override ContentType="application/vnd.openxmlformats-officedocument.presentationml.slide+xml" PartName="/ppt/slides/slide248.xml"/>
  <Override ContentType="application/vnd.openxmlformats-officedocument.presentationml.slide+xml" PartName="/ppt/slides/slide67.xml"/>
  <Override ContentType="application/vnd.openxmlformats-officedocument.presentationml.slide+xml" PartName="/ppt/slides/slide196.xml"/>
  <Override ContentType="application/vnd.openxmlformats-officedocument.presentationml.slide+xml" PartName="/ppt/slides/slide171.xml"/>
  <Override ContentType="application/vnd.openxmlformats-officedocument.presentationml.slide+xml" PartName="/ppt/slides/slide259.xml"/>
  <Override ContentType="application/vnd.openxmlformats-officedocument.presentationml.slide+xml" PartName="/ppt/slides/slide49.xml"/>
  <Override ContentType="application/vnd.openxmlformats-officedocument.presentationml.slide+xml" PartName="/ppt/slides/slide216.xml"/>
  <Override ContentType="application/vnd.openxmlformats-officedocument.presentationml.slide+xml" PartName="/ppt/slides/slide83.xml"/>
  <Override ContentType="application/vnd.openxmlformats-officedocument.presentationml.slide+xml" PartName="/ppt/slides/slide6.xml"/>
  <Override ContentType="application/vnd.openxmlformats-officedocument.presentationml.slide+xml" PartName="/ppt/slides/slide264.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221.xml"/>
  <Override ContentType="application/vnd.openxmlformats-officedocument.presentationml.slide+xml" PartName="/ppt/slides/slide73.xml"/>
  <Override ContentType="application/vnd.openxmlformats-officedocument.presentationml.slide+xml" PartName="/ppt/slides/slide169.xml"/>
  <Override ContentType="application/vnd.openxmlformats-officedocument.presentationml.slide+xml" PartName="/ppt/slides/slide258.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86.xml"/>
  <Override ContentType="application/vnd.openxmlformats-officedocument.presentationml.slide+xml" PartName="/ppt/slides/slide215.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222.xml"/>
  <Override ContentType="application/vnd.openxmlformats-officedocument.presentationml.slide+xml" PartName="/ppt/slides/slide205.xml"/>
  <Override ContentType="application/vnd.openxmlformats-officedocument.presentationml.slide+xml" PartName="/ppt/slides/slide160.xml"/>
  <Override ContentType="application/vnd.openxmlformats-officedocument.presentationml.slide+xml" PartName="/ppt/slides/slide232.xml"/>
  <Override ContentType="application/vnd.openxmlformats-officedocument.presentationml.slide+xml" PartName="/ppt/slides/slide100.xml"/>
  <Override ContentType="application/vnd.openxmlformats-officedocument.presentationml.slide+xml" PartName="/ppt/slides/slide90.xml"/>
  <Override ContentType="application/vnd.openxmlformats-officedocument.presentationml.slide+xml" PartName="/ppt/slides/slide143.xml"/>
  <Override ContentType="application/vnd.openxmlformats-officedocument.presentationml.slide+xml" PartName="/ppt/slides/slide132.xml"/>
  <Override ContentType="application/vnd.openxmlformats-officedocument.presentationml.slide+xml" PartName="/ppt/slides/slide62.xml"/>
  <Override ContentType="application/vnd.openxmlformats-officedocument.presentationml.slide+xml" PartName="/ppt/slides/slide175.xml"/>
  <Override ContentType="application/vnd.openxmlformats-officedocument.presentationml.slide+xml" PartName="/ppt/slides/slide1.xml"/>
  <Override ContentType="application/vnd.openxmlformats-officedocument.presentationml.slide+xml" PartName="/ppt/slides/slide192.xml"/>
  <Override ContentType="application/vnd.openxmlformats-officedocument.presentationml.slide+xml" PartName="/ppt/slides/slide45.xml"/>
  <Override ContentType="application/vnd.openxmlformats-officedocument.presentationml.slide+xml" PartName="/ppt/slides/slide226.xml"/>
  <Override ContentType="application/vnd.openxmlformats-officedocument.presentationml.slide+xml" PartName="/ppt/slides/slide28.xml"/>
  <Override ContentType="application/vnd.openxmlformats-officedocument.presentationml.slide+xml" PartName="/ppt/slides/slide209.xml"/>
  <Override ContentType="application/vnd.openxmlformats-officedocument.presentationml.slide+xml" PartName="/ppt/slides/slide200.xml"/>
  <Override ContentType="application/vnd.openxmlformats-officedocument.presentationml.slide+xml" PartName="/ppt/slides/slide243.xml"/>
  <Override ContentType="application/vnd.openxmlformats-officedocument.presentationml.slide+xml" PartName="/ppt/slides/slide88.xml"/>
  <Override ContentType="application/vnd.openxmlformats-officedocument.presentationml.slide+xml" PartName="/ppt/slides/slide158.xml"/>
  <Override ContentType="application/vnd.openxmlformats-officedocument.presentationml.slide+xml" PartName="/ppt/slides/slide115.xml"/>
  <Override ContentType="application/vnd.openxmlformats-officedocument.presentationml.slide+xml" PartName="/ppt/slides/slide260.xml"/>
  <Override ContentType="application/vnd.openxmlformats-officedocument.presentationml.slide+xml" PartName="/ppt/slides/slide3.xml"/>
  <Override ContentType="application/vnd.openxmlformats-officedocument.presentationml.slide+xml" PartName="/ppt/slides/slide182.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174.xml"/>
  <Override ContentType="application/vnd.openxmlformats-officedocument.presentationml.slide+xml" PartName="/ppt/slides/slide190.xml"/>
  <Override ContentType="application/vnd.openxmlformats-officedocument.presentationml.slide+xml" PartName="/ppt/slides/slide227.xml"/>
  <Override ContentType="application/vnd.openxmlformats-officedocument.presentationml.slide+xml" PartName="/ppt/slides/slide33.xml"/>
  <Override ContentType="application/vnd.openxmlformats-officedocument.presentationml.slide+xml" PartName="/ppt/slides/slide219.xml"/>
  <Override ContentType="application/vnd.openxmlformats-officedocument.presentationml.slide+xml" PartName="/ppt/slides/slide68.xml"/>
  <Override ContentType="application/vnd.openxmlformats-officedocument.presentationml.slide+xml" PartName="/ppt/slides/slide170.xml"/>
  <Override ContentType="application/vnd.openxmlformats-officedocument.presentationml.slide+xml" PartName="/ppt/slides/slide204.xml"/>
  <Override ContentType="application/vnd.openxmlformats-officedocument.presentationml.slide+xml" PartName="/ppt/slides/slide247.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220.xml"/>
  <Override ContentType="application/vnd.openxmlformats-officedocument.presentationml.slide+xml" PartName="/ppt/slides/slide263.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235.xml"/>
  <Override ContentType="application/vnd.openxmlformats-officedocument.presentationml.slide+xml" PartName="/ppt/slides/slide154.xml"/>
  <Override ContentType="application/vnd.openxmlformats-officedocument.presentationml.slide+xml" PartName="/ppt/slides/slide197.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25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3.xml"/>
  <Override ContentType="application/vnd.openxmlformats-officedocument.presentationml.slide+xml" PartName="/ppt/slides/slide240.xml"/>
  <Override ContentType="application/vnd.openxmlformats-officedocument.presentationml.slide+xml" PartName="/ppt/slides/slide22.xml"/>
  <Override ContentType="application/vnd.openxmlformats-officedocument.presentationml.slide+xml" PartName="/ppt/slides/slide185.xml"/>
  <Override ContentType="application/vnd.openxmlformats-officedocument.presentationml.slide+xml" PartName="/ppt/slides/slide231.xml"/>
  <Override ContentType="application/vnd.openxmlformats-officedocument.presentationml.slide+xml" PartName="/ppt/slides/slide65.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178.xml"/>
  <Override ContentType="application/vnd.openxmlformats-officedocument.presentationml.slide+xml" PartName="/ppt/slides/slide29.xml"/>
  <Override ContentType="application/vnd.openxmlformats-officedocument.presentationml.slide+xml" PartName="/ppt/slides/slide212.xml"/>
  <Override ContentType="application/vnd.openxmlformats-officedocument.presentationml.slide+xml" PartName="/ppt/slides/slide255.xml"/>
  <Override ContentType="application/vnd.openxmlformats-officedocument.presentationml.slide+xml" PartName="/ppt/slides/slide76.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89.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57.xml"/>
  <Override ContentType="application/vnd.openxmlformats-officedocument.presentationml.slide+xml" PartName="/ppt/slides/slide238.xml"/>
  <Override ContentType="application/vnd.openxmlformats-officedocument.presentationml.slide+xml" PartName="/ppt/slides/slide44.xml"/>
  <Override ContentType="application/vnd.openxmlformats-officedocument.presentationml.slide+xml" PartName="/ppt/slides/slide193.xml"/>
  <Override ContentType="application/vnd.openxmlformats-officedocument.presentationml.slide+xml" PartName="/ppt/slides/slide208.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22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198.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218.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6.xml"/>
  <Override ContentType="application/vnd.openxmlformats-officedocument.presentationml.slide+xml" PartName="/ppt/slides/slide262.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83.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246.xml"/>
  <Override ContentType="application/vnd.openxmlformats-officedocument.presentationml.slide+xml" PartName="/ppt/slides/slide149.xml"/>
  <Override ContentType="application/vnd.openxmlformats-officedocument.presentationml.slide+xml" PartName="/ppt/slides/slide203.xml"/>
  <Override ContentType="application/vnd.openxmlformats-officedocument.presentationml.slide+xml" PartName="/ppt/slides/slide252.xml"/>
  <Override ContentType="application/vnd.openxmlformats-officedocument.presentationml.slide+xml" PartName="/ppt/slides/slide124.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234.xml"/>
  <Override ContentType="application/vnd.openxmlformats-officedocument.presentationml.slide+xml" PartName="/ppt/slides/slide194.xml"/>
  <Override ContentType="application/vnd.openxmlformats-officedocument.presentationml.slide+xml" PartName="/ppt/slides/slide151.xml"/>
  <Override ContentType="application/vnd.openxmlformats-officedocument.presentationml.slide+xml" PartName="/ppt/slides/slide177.xml"/>
  <Override ContentType="application/vnd.openxmlformats-officedocument.presentationml.slide+xml" PartName="/ppt/slides/slide134.xml"/>
  <Override ContentType="application/vnd.openxmlformats-officedocument.presentationml.slide+xml" PartName="/ppt/slides/slide207.xml"/>
  <Override ContentType="application/vnd.openxmlformats-officedocument.presentationml.slide+xml" PartName="/ppt/slides/slide224.xml"/>
  <Override ContentType="application/vnd.openxmlformats-officedocument.presentationml.slide+xml" PartName="/ppt/slides/slide47.xml"/>
  <Override ContentType="application/vnd.openxmlformats-officedocument.presentationml.slide+xml" PartName="/ppt/slides/slide241.xml"/>
  <Override ContentType="application/vnd.openxmlformats-officedocument.presentationml.slide+xml" PartName="/ppt/slides/slide21.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88.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75.xml"/>
  <Override ContentType="application/vnd.openxmlformats-officedocument.presentationml.slide+xml" PartName="/ppt/slides/slide213.xml"/>
  <Override ContentType="application/vnd.openxmlformats-officedocument.presentationml.slide+xml" PartName="/ppt/slides/slide58.xml"/>
  <Override ContentType="application/vnd.openxmlformats-officedocument.presentationml.slide+xml" PartName="/ppt/slides/slide239.xml"/>
  <Override ContentType="application/vnd.openxmlformats-officedocument.presentationml.slide+xml" PartName="/ppt/slides/slide15.xml"/>
  <Override ContentType="application/vnd.openxmlformats-officedocument.presentationml.slide+xml" PartName="/ppt/slides/slide230.xml"/>
  <Override ContentType="application/vnd.openxmlformats-officedocument.presentationml.slide+xml" PartName="/ppt/slides/slide256.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393" r:id="rId143"/>
    <p:sldId id="394" r:id="rId144"/>
    <p:sldId id="395" r:id="rId145"/>
    <p:sldId id="396" r:id="rId146"/>
    <p:sldId id="397" r:id="rId147"/>
    <p:sldId id="398" r:id="rId148"/>
    <p:sldId id="399" r:id="rId149"/>
    <p:sldId id="400" r:id="rId150"/>
    <p:sldId id="401" r:id="rId151"/>
    <p:sldId id="402" r:id="rId152"/>
    <p:sldId id="403" r:id="rId153"/>
    <p:sldId id="404" r:id="rId154"/>
    <p:sldId id="405" r:id="rId155"/>
    <p:sldId id="406" r:id="rId156"/>
    <p:sldId id="407" r:id="rId157"/>
    <p:sldId id="408" r:id="rId158"/>
    <p:sldId id="409" r:id="rId159"/>
    <p:sldId id="410" r:id="rId160"/>
    <p:sldId id="411" r:id="rId161"/>
    <p:sldId id="412" r:id="rId162"/>
    <p:sldId id="413" r:id="rId163"/>
    <p:sldId id="414" r:id="rId164"/>
    <p:sldId id="415" r:id="rId165"/>
    <p:sldId id="416" r:id="rId166"/>
    <p:sldId id="417" r:id="rId167"/>
    <p:sldId id="418" r:id="rId168"/>
    <p:sldId id="419" r:id="rId169"/>
    <p:sldId id="420" r:id="rId170"/>
    <p:sldId id="421" r:id="rId171"/>
    <p:sldId id="422" r:id="rId172"/>
    <p:sldId id="423" r:id="rId173"/>
    <p:sldId id="424" r:id="rId174"/>
    <p:sldId id="425" r:id="rId175"/>
    <p:sldId id="426" r:id="rId176"/>
    <p:sldId id="427" r:id="rId177"/>
    <p:sldId id="428" r:id="rId178"/>
    <p:sldId id="429" r:id="rId179"/>
    <p:sldId id="430" r:id="rId180"/>
    <p:sldId id="431" r:id="rId181"/>
    <p:sldId id="432" r:id="rId182"/>
    <p:sldId id="433" r:id="rId183"/>
    <p:sldId id="434" r:id="rId184"/>
    <p:sldId id="435" r:id="rId185"/>
    <p:sldId id="436" r:id="rId186"/>
    <p:sldId id="437" r:id="rId187"/>
    <p:sldId id="438" r:id="rId188"/>
    <p:sldId id="439" r:id="rId189"/>
    <p:sldId id="440" r:id="rId190"/>
    <p:sldId id="441" r:id="rId191"/>
    <p:sldId id="442" r:id="rId192"/>
    <p:sldId id="443" r:id="rId193"/>
    <p:sldId id="444" r:id="rId194"/>
    <p:sldId id="445" r:id="rId195"/>
    <p:sldId id="446" r:id="rId196"/>
    <p:sldId id="447" r:id="rId197"/>
    <p:sldId id="448" r:id="rId198"/>
    <p:sldId id="449" r:id="rId199"/>
    <p:sldId id="450" r:id="rId200"/>
    <p:sldId id="451" r:id="rId201"/>
    <p:sldId id="452" r:id="rId202"/>
    <p:sldId id="453" r:id="rId203"/>
    <p:sldId id="454" r:id="rId204"/>
    <p:sldId id="455" r:id="rId205"/>
    <p:sldId id="456" r:id="rId206"/>
    <p:sldId id="457" r:id="rId207"/>
    <p:sldId id="458" r:id="rId208"/>
    <p:sldId id="459" r:id="rId209"/>
    <p:sldId id="460" r:id="rId210"/>
    <p:sldId id="461" r:id="rId211"/>
    <p:sldId id="462" r:id="rId212"/>
    <p:sldId id="463" r:id="rId213"/>
    <p:sldId id="464" r:id="rId214"/>
    <p:sldId id="465" r:id="rId215"/>
    <p:sldId id="466" r:id="rId216"/>
    <p:sldId id="467" r:id="rId217"/>
    <p:sldId id="468" r:id="rId218"/>
    <p:sldId id="469" r:id="rId219"/>
    <p:sldId id="470" r:id="rId220"/>
    <p:sldId id="471" r:id="rId221"/>
    <p:sldId id="472" r:id="rId222"/>
    <p:sldId id="473" r:id="rId223"/>
    <p:sldId id="474" r:id="rId224"/>
    <p:sldId id="475" r:id="rId225"/>
    <p:sldId id="476" r:id="rId226"/>
    <p:sldId id="477" r:id="rId227"/>
    <p:sldId id="478" r:id="rId228"/>
    <p:sldId id="479" r:id="rId229"/>
    <p:sldId id="480" r:id="rId230"/>
    <p:sldId id="481" r:id="rId231"/>
    <p:sldId id="482" r:id="rId232"/>
    <p:sldId id="483" r:id="rId233"/>
    <p:sldId id="484" r:id="rId234"/>
    <p:sldId id="485" r:id="rId235"/>
    <p:sldId id="486" r:id="rId236"/>
    <p:sldId id="487" r:id="rId237"/>
    <p:sldId id="488" r:id="rId238"/>
    <p:sldId id="489" r:id="rId239"/>
    <p:sldId id="490" r:id="rId240"/>
    <p:sldId id="491" r:id="rId241"/>
    <p:sldId id="492" r:id="rId242"/>
    <p:sldId id="493" r:id="rId243"/>
    <p:sldId id="494" r:id="rId244"/>
    <p:sldId id="495" r:id="rId245"/>
    <p:sldId id="496" r:id="rId246"/>
    <p:sldId id="497" r:id="rId247"/>
    <p:sldId id="498" r:id="rId248"/>
    <p:sldId id="499" r:id="rId249"/>
    <p:sldId id="500" r:id="rId250"/>
    <p:sldId id="501" r:id="rId251"/>
    <p:sldId id="502" r:id="rId252"/>
    <p:sldId id="503" r:id="rId253"/>
    <p:sldId id="504" r:id="rId254"/>
    <p:sldId id="505" r:id="rId255"/>
    <p:sldId id="506" r:id="rId256"/>
    <p:sldId id="507" r:id="rId257"/>
    <p:sldId id="508" r:id="rId258"/>
    <p:sldId id="509" r:id="rId259"/>
    <p:sldId id="510" r:id="rId260"/>
    <p:sldId id="511" r:id="rId261"/>
    <p:sldId id="512" r:id="rId262"/>
    <p:sldId id="513" r:id="rId263"/>
    <p:sldId id="514" r:id="rId264"/>
    <p:sldId id="515" r:id="rId265"/>
    <p:sldId id="516" r:id="rId266"/>
    <p:sldId id="517" r:id="rId267"/>
    <p:sldId id="518" r:id="rId268"/>
    <p:sldId id="519" r:id="rId269"/>
    <p:sldId id="520" r:id="rId270"/>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190" Type="http://schemas.openxmlformats.org/officeDocument/2006/relationships/slide" Target="slides/slide18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194" Type="http://schemas.openxmlformats.org/officeDocument/2006/relationships/slide" Target="slides/slide189.xml"/><Relationship Id="rId43" Type="http://schemas.openxmlformats.org/officeDocument/2006/relationships/slide" Target="slides/slide38.xml"/><Relationship Id="rId193" Type="http://schemas.openxmlformats.org/officeDocument/2006/relationships/slide" Target="slides/slide188.xml"/><Relationship Id="rId46" Type="http://schemas.openxmlformats.org/officeDocument/2006/relationships/slide" Target="slides/slide41.xml"/><Relationship Id="rId192" Type="http://schemas.openxmlformats.org/officeDocument/2006/relationships/slide" Target="slides/slide187.xml"/><Relationship Id="rId45" Type="http://schemas.openxmlformats.org/officeDocument/2006/relationships/slide" Target="slides/slide40.xml"/><Relationship Id="rId191" Type="http://schemas.openxmlformats.org/officeDocument/2006/relationships/slide" Target="slides/slide186.xml"/><Relationship Id="rId48" Type="http://schemas.openxmlformats.org/officeDocument/2006/relationships/slide" Target="slides/slide43.xml"/><Relationship Id="rId187" Type="http://schemas.openxmlformats.org/officeDocument/2006/relationships/slide" Target="slides/slide182.xml"/><Relationship Id="rId47" Type="http://schemas.openxmlformats.org/officeDocument/2006/relationships/slide" Target="slides/slide42.xml"/><Relationship Id="rId186" Type="http://schemas.openxmlformats.org/officeDocument/2006/relationships/slide" Target="slides/slide181.xml"/><Relationship Id="rId185" Type="http://schemas.openxmlformats.org/officeDocument/2006/relationships/slide" Target="slides/slide180.xml"/><Relationship Id="rId49" Type="http://schemas.openxmlformats.org/officeDocument/2006/relationships/slide" Target="slides/slide44.xml"/><Relationship Id="rId184" Type="http://schemas.openxmlformats.org/officeDocument/2006/relationships/slide" Target="slides/slide179.xml"/><Relationship Id="rId189" Type="http://schemas.openxmlformats.org/officeDocument/2006/relationships/slide" Target="slides/slide184.xml"/><Relationship Id="rId188" Type="http://schemas.openxmlformats.org/officeDocument/2006/relationships/slide" Target="slides/slide18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183" Type="http://schemas.openxmlformats.org/officeDocument/2006/relationships/slide" Target="slides/slide178.xml"/><Relationship Id="rId32" Type="http://schemas.openxmlformats.org/officeDocument/2006/relationships/slide" Target="slides/slide27.xml"/><Relationship Id="rId182" Type="http://schemas.openxmlformats.org/officeDocument/2006/relationships/slide" Target="slides/slide177.xml"/><Relationship Id="rId35" Type="http://schemas.openxmlformats.org/officeDocument/2006/relationships/slide" Target="slides/slide30.xml"/><Relationship Id="rId181" Type="http://schemas.openxmlformats.org/officeDocument/2006/relationships/slide" Target="slides/slide176.xml"/><Relationship Id="rId34" Type="http://schemas.openxmlformats.org/officeDocument/2006/relationships/slide" Target="slides/slide29.xml"/><Relationship Id="rId180" Type="http://schemas.openxmlformats.org/officeDocument/2006/relationships/slide" Target="slides/slide175.xml"/><Relationship Id="rId37" Type="http://schemas.openxmlformats.org/officeDocument/2006/relationships/slide" Target="slides/slide32.xml"/><Relationship Id="rId176" Type="http://schemas.openxmlformats.org/officeDocument/2006/relationships/slide" Target="slides/slide171.xml"/><Relationship Id="rId36" Type="http://schemas.openxmlformats.org/officeDocument/2006/relationships/slide" Target="slides/slide31.xml"/><Relationship Id="rId175" Type="http://schemas.openxmlformats.org/officeDocument/2006/relationships/slide" Target="slides/slide170.xml"/><Relationship Id="rId39" Type="http://schemas.openxmlformats.org/officeDocument/2006/relationships/slide" Target="slides/slide34.xml"/><Relationship Id="rId174" Type="http://schemas.openxmlformats.org/officeDocument/2006/relationships/slide" Target="slides/slide169.xml"/><Relationship Id="rId38" Type="http://schemas.openxmlformats.org/officeDocument/2006/relationships/slide" Target="slides/slide33.xml"/><Relationship Id="rId173" Type="http://schemas.openxmlformats.org/officeDocument/2006/relationships/slide" Target="slides/slide168.xml"/><Relationship Id="rId179" Type="http://schemas.openxmlformats.org/officeDocument/2006/relationships/slide" Target="slides/slide174.xml"/><Relationship Id="rId178" Type="http://schemas.openxmlformats.org/officeDocument/2006/relationships/slide" Target="slides/slide173.xml"/><Relationship Id="rId177" Type="http://schemas.openxmlformats.org/officeDocument/2006/relationships/slide" Target="slides/slide172.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98" Type="http://schemas.openxmlformats.org/officeDocument/2006/relationships/slide" Target="slides/slide193.xml"/><Relationship Id="rId14" Type="http://schemas.openxmlformats.org/officeDocument/2006/relationships/slide" Target="slides/slide9.xml"/><Relationship Id="rId197" Type="http://schemas.openxmlformats.org/officeDocument/2006/relationships/slide" Target="slides/slide192.xml"/><Relationship Id="rId17" Type="http://schemas.openxmlformats.org/officeDocument/2006/relationships/slide" Target="slides/slide12.xml"/><Relationship Id="rId196" Type="http://schemas.openxmlformats.org/officeDocument/2006/relationships/slide" Target="slides/slide191.xml"/><Relationship Id="rId16" Type="http://schemas.openxmlformats.org/officeDocument/2006/relationships/slide" Target="slides/slide11.xml"/><Relationship Id="rId195" Type="http://schemas.openxmlformats.org/officeDocument/2006/relationships/slide" Target="slides/slide190.xml"/><Relationship Id="rId19" Type="http://schemas.openxmlformats.org/officeDocument/2006/relationships/slide" Target="slides/slide14.xml"/><Relationship Id="rId18" Type="http://schemas.openxmlformats.org/officeDocument/2006/relationships/slide" Target="slides/slide13.xml"/><Relationship Id="rId199" Type="http://schemas.openxmlformats.org/officeDocument/2006/relationships/slide" Target="slides/slide194.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150" Type="http://schemas.openxmlformats.org/officeDocument/2006/relationships/slide" Target="slides/slide145.xml"/><Relationship Id="rId87" Type="http://schemas.openxmlformats.org/officeDocument/2006/relationships/slide" Target="slides/slide82.xml"/><Relationship Id="rId270" Type="http://schemas.openxmlformats.org/officeDocument/2006/relationships/slide" Target="slides/slide265.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44.xml"/><Relationship Id="rId4" Type="http://schemas.openxmlformats.org/officeDocument/2006/relationships/slideMaster" Target="slideMasters/slideMaster1.xml"/><Relationship Id="rId148" Type="http://schemas.openxmlformats.org/officeDocument/2006/relationships/slide" Target="slides/slide143.xml"/><Relationship Id="rId269" Type="http://schemas.openxmlformats.org/officeDocument/2006/relationships/slide" Target="slides/slide264.xml"/><Relationship Id="rId9" Type="http://schemas.openxmlformats.org/officeDocument/2006/relationships/slide" Target="slides/slide4.xml"/><Relationship Id="rId143" Type="http://schemas.openxmlformats.org/officeDocument/2006/relationships/slide" Target="slides/slide138.xml"/><Relationship Id="rId264" Type="http://schemas.openxmlformats.org/officeDocument/2006/relationships/slide" Target="slides/slide259.xml"/><Relationship Id="rId142" Type="http://schemas.openxmlformats.org/officeDocument/2006/relationships/slide" Target="slides/slide137.xml"/><Relationship Id="rId263" Type="http://schemas.openxmlformats.org/officeDocument/2006/relationships/slide" Target="slides/slide258.xml"/><Relationship Id="rId141" Type="http://schemas.openxmlformats.org/officeDocument/2006/relationships/slide" Target="slides/slide136.xml"/><Relationship Id="rId262" Type="http://schemas.openxmlformats.org/officeDocument/2006/relationships/slide" Target="slides/slide257.xml"/><Relationship Id="rId140" Type="http://schemas.openxmlformats.org/officeDocument/2006/relationships/slide" Target="slides/slide135.xml"/><Relationship Id="rId261" Type="http://schemas.openxmlformats.org/officeDocument/2006/relationships/slide" Target="slides/slide256.xml"/><Relationship Id="rId5" Type="http://schemas.openxmlformats.org/officeDocument/2006/relationships/notesMaster" Target="notesMasters/notesMaster1.xml"/><Relationship Id="rId147" Type="http://schemas.openxmlformats.org/officeDocument/2006/relationships/slide" Target="slides/slide142.xml"/><Relationship Id="rId268" Type="http://schemas.openxmlformats.org/officeDocument/2006/relationships/slide" Target="slides/slide263.xml"/><Relationship Id="rId6" Type="http://schemas.openxmlformats.org/officeDocument/2006/relationships/slide" Target="slides/slide1.xml"/><Relationship Id="rId146" Type="http://schemas.openxmlformats.org/officeDocument/2006/relationships/slide" Target="slides/slide141.xml"/><Relationship Id="rId267" Type="http://schemas.openxmlformats.org/officeDocument/2006/relationships/slide" Target="slides/slide262.xml"/><Relationship Id="rId7" Type="http://schemas.openxmlformats.org/officeDocument/2006/relationships/slide" Target="slides/slide2.xml"/><Relationship Id="rId145" Type="http://schemas.openxmlformats.org/officeDocument/2006/relationships/slide" Target="slides/slide140.xml"/><Relationship Id="rId266" Type="http://schemas.openxmlformats.org/officeDocument/2006/relationships/slide" Target="slides/slide261.xml"/><Relationship Id="rId8" Type="http://schemas.openxmlformats.org/officeDocument/2006/relationships/slide" Target="slides/slide3.xml"/><Relationship Id="rId144" Type="http://schemas.openxmlformats.org/officeDocument/2006/relationships/slide" Target="slides/slide139.xml"/><Relationship Id="rId265" Type="http://schemas.openxmlformats.org/officeDocument/2006/relationships/slide" Target="slides/slide260.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260" Type="http://schemas.openxmlformats.org/officeDocument/2006/relationships/slide" Target="slides/slide255.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139" Type="http://schemas.openxmlformats.org/officeDocument/2006/relationships/slide" Target="slides/slide134.xml"/><Relationship Id="rId138" Type="http://schemas.openxmlformats.org/officeDocument/2006/relationships/slide" Target="slides/slide133.xml"/><Relationship Id="rId259" Type="http://schemas.openxmlformats.org/officeDocument/2006/relationships/slide" Target="slides/slide254.xml"/><Relationship Id="rId137" Type="http://schemas.openxmlformats.org/officeDocument/2006/relationships/slide" Target="slides/slide132.xml"/><Relationship Id="rId258" Type="http://schemas.openxmlformats.org/officeDocument/2006/relationships/slide" Target="slides/slide253.xml"/><Relationship Id="rId132" Type="http://schemas.openxmlformats.org/officeDocument/2006/relationships/slide" Target="slides/slide127.xml"/><Relationship Id="rId253" Type="http://schemas.openxmlformats.org/officeDocument/2006/relationships/slide" Target="slides/slide248.xml"/><Relationship Id="rId131" Type="http://schemas.openxmlformats.org/officeDocument/2006/relationships/slide" Target="slides/slide126.xml"/><Relationship Id="rId252" Type="http://schemas.openxmlformats.org/officeDocument/2006/relationships/slide" Target="slides/slide247.xml"/><Relationship Id="rId130" Type="http://schemas.openxmlformats.org/officeDocument/2006/relationships/slide" Target="slides/slide125.xml"/><Relationship Id="rId251" Type="http://schemas.openxmlformats.org/officeDocument/2006/relationships/slide" Target="slides/slide246.xml"/><Relationship Id="rId250" Type="http://schemas.openxmlformats.org/officeDocument/2006/relationships/slide" Target="slides/slide245.xml"/><Relationship Id="rId136" Type="http://schemas.openxmlformats.org/officeDocument/2006/relationships/slide" Target="slides/slide131.xml"/><Relationship Id="rId257" Type="http://schemas.openxmlformats.org/officeDocument/2006/relationships/slide" Target="slides/slide252.xml"/><Relationship Id="rId135" Type="http://schemas.openxmlformats.org/officeDocument/2006/relationships/slide" Target="slides/slide130.xml"/><Relationship Id="rId256" Type="http://schemas.openxmlformats.org/officeDocument/2006/relationships/slide" Target="slides/slide251.xml"/><Relationship Id="rId134" Type="http://schemas.openxmlformats.org/officeDocument/2006/relationships/slide" Target="slides/slide129.xml"/><Relationship Id="rId255" Type="http://schemas.openxmlformats.org/officeDocument/2006/relationships/slide" Target="slides/slide250.xml"/><Relationship Id="rId133" Type="http://schemas.openxmlformats.org/officeDocument/2006/relationships/slide" Target="slides/slide128.xml"/><Relationship Id="rId254" Type="http://schemas.openxmlformats.org/officeDocument/2006/relationships/slide" Target="slides/slide249.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172" Type="http://schemas.openxmlformats.org/officeDocument/2006/relationships/slide" Target="slides/slide167.xml"/><Relationship Id="rId65" Type="http://schemas.openxmlformats.org/officeDocument/2006/relationships/slide" Target="slides/slide60.xml"/><Relationship Id="rId171" Type="http://schemas.openxmlformats.org/officeDocument/2006/relationships/slide" Target="slides/slide166.xml"/><Relationship Id="rId68" Type="http://schemas.openxmlformats.org/officeDocument/2006/relationships/slide" Target="slides/slide63.xml"/><Relationship Id="rId170" Type="http://schemas.openxmlformats.org/officeDocument/2006/relationships/slide" Target="slides/slide165.xml"/><Relationship Id="rId67" Type="http://schemas.openxmlformats.org/officeDocument/2006/relationships/slide" Target="slides/slide62.xml"/><Relationship Id="rId60" Type="http://schemas.openxmlformats.org/officeDocument/2006/relationships/slide" Target="slides/slide55.xml"/><Relationship Id="rId165" Type="http://schemas.openxmlformats.org/officeDocument/2006/relationships/slide" Target="slides/slide160.xml"/><Relationship Id="rId69" Type="http://schemas.openxmlformats.org/officeDocument/2006/relationships/slide" Target="slides/slide64.xml"/><Relationship Id="rId164" Type="http://schemas.openxmlformats.org/officeDocument/2006/relationships/slide" Target="slides/slide159.xml"/><Relationship Id="rId163" Type="http://schemas.openxmlformats.org/officeDocument/2006/relationships/slide" Target="slides/slide158.xml"/><Relationship Id="rId162" Type="http://schemas.openxmlformats.org/officeDocument/2006/relationships/slide" Target="slides/slide157.xml"/><Relationship Id="rId169" Type="http://schemas.openxmlformats.org/officeDocument/2006/relationships/slide" Target="slides/slide164.xml"/><Relationship Id="rId168" Type="http://schemas.openxmlformats.org/officeDocument/2006/relationships/slide" Target="slides/slide163.xml"/><Relationship Id="rId167" Type="http://schemas.openxmlformats.org/officeDocument/2006/relationships/slide" Target="slides/slide162.xml"/><Relationship Id="rId166" Type="http://schemas.openxmlformats.org/officeDocument/2006/relationships/slide" Target="slides/slide161.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161" Type="http://schemas.openxmlformats.org/officeDocument/2006/relationships/slide" Target="slides/slide156.xml"/><Relationship Id="rId54" Type="http://schemas.openxmlformats.org/officeDocument/2006/relationships/slide" Target="slides/slide49.xml"/><Relationship Id="rId160" Type="http://schemas.openxmlformats.org/officeDocument/2006/relationships/slide" Target="slides/slide155.xml"/><Relationship Id="rId57" Type="http://schemas.openxmlformats.org/officeDocument/2006/relationships/slide" Target="slides/slide52.xml"/><Relationship Id="rId56" Type="http://schemas.openxmlformats.org/officeDocument/2006/relationships/slide" Target="slides/slide51.xml"/><Relationship Id="rId159" Type="http://schemas.openxmlformats.org/officeDocument/2006/relationships/slide" Target="slides/slide154.xml"/><Relationship Id="rId59" Type="http://schemas.openxmlformats.org/officeDocument/2006/relationships/slide" Target="slides/slide54.xml"/><Relationship Id="rId154" Type="http://schemas.openxmlformats.org/officeDocument/2006/relationships/slide" Target="slides/slide149.xml"/><Relationship Id="rId58" Type="http://schemas.openxmlformats.org/officeDocument/2006/relationships/slide" Target="slides/slide53.xml"/><Relationship Id="rId153" Type="http://schemas.openxmlformats.org/officeDocument/2006/relationships/slide" Target="slides/slide148.xml"/><Relationship Id="rId152" Type="http://schemas.openxmlformats.org/officeDocument/2006/relationships/slide" Target="slides/slide147.xml"/><Relationship Id="rId151" Type="http://schemas.openxmlformats.org/officeDocument/2006/relationships/slide" Target="slides/slide146.xml"/><Relationship Id="rId158" Type="http://schemas.openxmlformats.org/officeDocument/2006/relationships/slide" Target="slides/slide153.xml"/><Relationship Id="rId157" Type="http://schemas.openxmlformats.org/officeDocument/2006/relationships/slide" Target="slides/slide152.xml"/><Relationship Id="rId156" Type="http://schemas.openxmlformats.org/officeDocument/2006/relationships/slide" Target="slides/slide151.xml"/><Relationship Id="rId155" Type="http://schemas.openxmlformats.org/officeDocument/2006/relationships/slide" Target="slides/slide150.xml"/><Relationship Id="rId107" Type="http://schemas.openxmlformats.org/officeDocument/2006/relationships/slide" Target="slides/slide102.xml"/><Relationship Id="rId228" Type="http://schemas.openxmlformats.org/officeDocument/2006/relationships/slide" Target="slides/slide223.xml"/><Relationship Id="rId106" Type="http://schemas.openxmlformats.org/officeDocument/2006/relationships/slide" Target="slides/slide101.xml"/><Relationship Id="rId227" Type="http://schemas.openxmlformats.org/officeDocument/2006/relationships/slide" Target="slides/slide222.xml"/><Relationship Id="rId105" Type="http://schemas.openxmlformats.org/officeDocument/2006/relationships/slide" Target="slides/slide100.xml"/><Relationship Id="rId226" Type="http://schemas.openxmlformats.org/officeDocument/2006/relationships/slide" Target="slides/slide221.xml"/><Relationship Id="rId104" Type="http://schemas.openxmlformats.org/officeDocument/2006/relationships/slide" Target="slides/slide99.xml"/><Relationship Id="rId225" Type="http://schemas.openxmlformats.org/officeDocument/2006/relationships/slide" Target="slides/slide220.xml"/><Relationship Id="rId109" Type="http://schemas.openxmlformats.org/officeDocument/2006/relationships/slide" Target="slides/slide104.xml"/><Relationship Id="rId108" Type="http://schemas.openxmlformats.org/officeDocument/2006/relationships/slide" Target="slides/slide103.xml"/><Relationship Id="rId229" Type="http://schemas.openxmlformats.org/officeDocument/2006/relationships/slide" Target="slides/slide224.xml"/><Relationship Id="rId220" Type="http://schemas.openxmlformats.org/officeDocument/2006/relationships/slide" Target="slides/slide215.xml"/><Relationship Id="rId103" Type="http://schemas.openxmlformats.org/officeDocument/2006/relationships/slide" Target="slides/slide98.xml"/><Relationship Id="rId224" Type="http://schemas.openxmlformats.org/officeDocument/2006/relationships/slide" Target="slides/slide219.xml"/><Relationship Id="rId102" Type="http://schemas.openxmlformats.org/officeDocument/2006/relationships/slide" Target="slides/slide97.xml"/><Relationship Id="rId223" Type="http://schemas.openxmlformats.org/officeDocument/2006/relationships/slide" Target="slides/slide218.xml"/><Relationship Id="rId101" Type="http://schemas.openxmlformats.org/officeDocument/2006/relationships/slide" Target="slides/slide96.xml"/><Relationship Id="rId222" Type="http://schemas.openxmlformats.org/officeDocument/2006/relationships/slide" Target="slides/slide217.xml"/><Relationship Id="rId100" Type="http://schemas.openxmlformats.org/officeDocument/2006/relationships/slide" Target="slides/slide95.xml"/><Relationship Id="rId221" Type="http://schemas.openxmlformats.org/officeDocument/2006/relationships/slide" Target="slides/slide216.xml"/><Relationship Id="rId217" Type="http://schemas.openxmlformats.org/officeDocument/2006/relationships/slide" Target="slides/slide212.xml"/><Relationship Id="rId216" Type="http://schemas.openxmlformats.org/officeDocument/2006/relationships/slide" Target="slides/slide211.xml"/><Relationship Id="rId215" Type="http://schemas.openxmlformats.org/officeDocument/2006/relationships/slide" Target="slides/slide210.xml"/><Relationship Id="rId214" Type="http://schemas.openxmlformats.org/officeDocument/2006/relationships/slide" Target="slides/slide209.xml"/><Relationship Id="rId219" Type="http://schemas.openxmlformats.org/officeDocument/2006/relationships/slide" Target="slides/slide214.xml"/><Relationship Id="rId218" Type="http://schemas.openxmlformats.org/officeDocument/2006/relationships/slide" Target="slides/slide213.xml"/><Relationship Id="rId213" Type="http://schemas.openxmlformats.org/officeDocument/2006/relationships/slide" Target="slides/slide208.xml"/><Relationship Id="rId212" Type="http://schemas.openxmlformats.org/officeDocument/2006/relationships/slide" Target="slides/slide207.xml"/><Relationship Id="rId211" Type="http://schemas.openxmlformats.org/officeDocument/2006/relationships/slide" Target="slides/slide206.xml"/><Relationship Id="rId210" Type="http://schemas.openxmlformats.org/officeDocument/2006/relationships/slide" Target="slides/slide205.xml"/><Relationship Id="rId129" Type="http://schemas.openxmlformats.org/officeDocument/2006/relationships/slide" Target="slides/slide124.xml"/><Relationship Id="rId128" Type="http://schemas.openxmlformats.org/officeDocument/2006/relationships/slide" Target="slides/slide123.xml"/><Relationship Id="rId249" Type="http://schemas.openxmlformats.org/officeDocument/2006/relationships/slide" Target="slides/slide244.xml"/><Relationship Id="rId127" Type="http://schemas.openxmlformats.org/officeDocument/2006/relationships/slide" Target="slides/slide122.xml"/><Relationship Id="rId248" Type="http://schemas.openxmlformats.org/officeDocument/2006/relationships/slide" Target="slides/slide243.xml"/><Relationship Id="rId126" Type="http://schemas.openxmlformats.org/officeDocument/2006/relationships/slide" Target="slides/slide121.xml"/><Relationship Id="rId247" Type="http://schemas.openxmlformats.org/officeDocument/2006/relationships/slide" Target="slides/slide242.xml"/><Relationship Id="rId121" Type="http://schemas.openxmlformats.org/officeDocument/2006/relationships/slide" Target="slides/slide116.xml"/><Relationship Id="rId242" Type="http://schemas.openxmlformats.org/officeDocument/2006/relationships/slide" Target="slides/slide237.xml"/><Relationship Id="rId120" Type="http://schemas.openxmlformats.org/officeDocument/2006/relationships/slide" Target="slides/slide115.xml"/><Relationship Id="rId241" Type="http://schemas.openxmlformats.org/officeDocument/2006/relationships/slide" Target="slides/slide236.xml"/><Relationship Id="rId240" Type="http://schemas.openxmlformats.org/officeDocument/2006/relationships/slide" Target="slides/slide235.xml"/><Relationship Id="rId125" Type="http://schemas.openxmlformats.org/officeDocument/2006/relationships/slide" Target="slides/slide120.xml"/><Relationship Id="rId246" Type="http://schemas.openxmlformats.org/officeDocument/2006/relationships/slide" Target="slides/slide241.xml"/><Relationship Id="rId124" Type="http://schemas.openxmlformats.org/officeDocument/2006/relationships/slide" Target="slides/slide119.xml"/><Relationship Id="rId245" Type="http://schemas.openxmlformats.org/officeDocument/2006/relationships/slide" Target="slides/slide240.xml"/><Relationship Id="rId123" Type="http://schemas.openxmlformats.org/officeDocument/2006/relationships/slide" Target="slides/slide118.xml"/><Relationship Id="rId244" Type="http://schemas.openxmlformats.org/officeDocument/2006/relationships/slide" Target="slides/slide239.xml"/><Relationship Id="rId122" Type="http://schemas.openxmlformats.org/officeDocument/2006/relationships/slide" Target="slides/slide117.xml"/><Relationship Id="rId243" Type="http://schemas.openxmlformats.org/officeDocument/2006/relationships/slide" Target="slides/slide238.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99" Type="http://schemas.openxmlformats.org/officeDocument/2006/relationships/slide" Target="slides/slide94.xml"/><Relationship Id="rId98" Type="http://schemas.openxmlformats.org/officeDocument/2006/relationships/slide" Target="slides/slide93.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slide" Target="slides/slide113.xml"/><Relationship Id="rId239" Type="http://schemas.openxmlformats.org/officeDocument/2006/relationships/slide" Target="slides/slide234.xml"/><Relationship Id="rId117" Type="http://schemas.openxmlformats.org/officeDocument/2006/relationships/slide" Target="slides/slide112.xml"/><Relationship Id="rId238" Type="http://schemas.openxmlformats.org/officeDocument/2006/relationships/slide" Target="slides/slide233.xml"/><Relationship Id="rId116" Type="http://schemas.openxmlformats.org/officeDocument/2006/relationships/slide" Target="slides/slide111.xml"/><Relationship Id="rId237" Type="http://schemas.openxmlformats.org/officeDocument/2006/relationships/slide" Target="slides/slide232.xml"/><Relationship Id="rId115" Type="http://schemas.openxmlformats.org/officeDocument/2006/relationships/slide" Target="slides/slide110.xml"/><Relationship Id="rId236" Type="http://schemas.openxmlformats.org/officeDocument/2006/relationships/slide" Target="slides/slide231.xml"/><Relationship Id="rId119" Type="http://schemas.openxmlformats.org/officeDocument/2006/relationships/slide" Target="slides/slide114.xml"/><Relationship Id="rId110" Type="http://schemas.openxmlformats.org/officeDocument/2006/relationships/slide" Target="slides/slide105.xml"/><Relationship Id="rId231" Type="http://schemas.openxmlformats.org/officeDocument/2006/relationships/slide" Target="slides/slide226.xml"/><Relationship Id="rId230" Type="http://schemas.openxmlformats.org/officeDocument/2006/relationships/slide" Target="slides/slide225.xml"/><Relationship Id="rId114" Type="http://schemas.openxmlformats.org/officeDocument/2006/relationships/slide" Target="slides/slide109.xml"/><Relationship Id="rId235" Type="http://schemas.openxmlformats.org/officeDocument/2006/relationships/slide" Target="slides/slide230.xml"/><Relationship Id="rId113" Type="http://schemas.openxmlformats.org/officeDocument/2006/relationships/slide" Target="slides/slide108.xml"/><Relationship Id="rId234" Type="http://schemas.openxmlformats.org/officeDocument/2006/relationships/slide" Target="slides/slide229.xml"/><Relationship Id="rId112" Type="http://schemas.openxmlformats.org/officeDocument/2006/relationships/slide" Target="slides/slide107.xml"/><Relationship Id="rId233" Type="http://schemas.openxmlformats.org/officeDocument/2006/relationships/slide" Target="slides/slide228.xml"/><Relationship Id="rId111" Type="http://schemas.openxmlformats.org/officeDocument/2006/relationships/slide" Target="slides/slide106.xml"/><Relationship Id="rId232" Type="http://schemas.openxmlformats.org/officeDocument/2006/relationships/slide" Target="slides/slide227.xml"/><Relationship Id="rId206" Type="http://schemas.openxmlformats.org/officeDocument/2006/relationships/slide" Target="slides/slide201.xml"/><Relationship Id="rId205" Type="http://schemas.openxmlformats.org/officeDocument/2006/relationships/slide" Target="slides/slide200.xml"/><Relationship Id="rId204" Type="http://schemas.openxmlformats.org/officeDocument/2006/relationships/slide" Target="slides/slide199.xml"/><Relationship Id="rId203" Type="http://schemas.openxmlformats.org/officeDocument/2006/relationships/slide" Target="slides/slide198.xml"/><Relationship Id="rId209" Type="http://schemas.openxmlformats.org/officeDocument/2006/relationships/slide" Target="slides/slide204.xml"/><Relationship Id="rId208" Type="http://schemas.openxmlformats.org/officeDocument/2006/relationships/slide" Target="slides/slide203.xml"/><Relationship Id="rId207" Type="http://schemas.openxmlformats.org/officeDocument/2006/relationships/slide" Target="slides/slide202.xml"/><Relationship Id="rId202" Type="http://schemas.openxmlformats.org/officeDocument/2006/relationships/slide" Target="slides/slide197.xml"/><Relationship Id="rId201" Type="http://schemas.openxmlformats.org/officeDocument/2006/relationships/slide" Target="slides/slide196.xml"/><Relationship Id="rId200" Type="http://schemas.openxmlformats.org/officeDocument/2006/relationships/slide" Target="slides/slide19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a-mag.com/news/diversification--reits-pack-the-most-punch-15196.html" TargetMode="Externa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eit.com/investing/global-real-estate-investment" TargetMode="External"/><Relationship Id="rId3" Type="http://schemas.openxmlformats.org/officeDocument/2006/relationships/hyperlink" Target="https://www.bloomberg.com/news/articles/2020-06-02/china-takes-first-steps-toward-launching-3-trillion-reit-market" TargetMode="Externa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eit.com/data-research/research/nareit-research/2020-economy-real-estate-reit-outlook" TargetMode="External"/></Relationships>
</file>

<file path=ppt/notesSlides/_rels/notesSlide2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eit.com/investing/reit-basics/reit-industry-timeline" TargetMode="Externa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r-uploads.s3.amazonaws.com/uploads/2015/08/Chart-16-Demand-drivers.png" TargetMode="External"/><Relationship Id="rId3" Type="http://schemas.openxmlformats.org/officeDocument/2006/relationships/hyperlink" Target="https://marketrealist.com/2015/08/factors-drive-reit-earnings/" TargetMode="Externa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a9d52be404_1_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a9d52be404_1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ga9d52be404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0" name="Google Shape;800;ga9d52be404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ga9d52be404_9_2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5" name="Google Shape;805;ga9d52be404_9_2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6" name="Google Shape;806;ga9d52be404_9_2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ga297b63a6b_8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2" name="Google Shape;812;ga297b63a6b_8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3" name="Google Shape;813;ga297b63a6b_8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ga297b63a6b_8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0" name="Google Shape;820;ga297b63a6b_8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1" name="Google Shape;821;ga297b63a6b_8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ga2402963c7_2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8" name="Google Shape;828;ga2402963c7_2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9" name="Google Shape;829;ga2402963c7_2_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ga9d52be404_4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6" name="Google Shape;836;ga9d52be404_4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ga9d52be404_9_3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1" name="Google Shape;841;ga9d52be404_9_3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2" name="Google Shape;842;ga9d52be404_9_3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ga9d52be404_9_3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8" name="Google Shape;848;ga9d52be404_9_3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9" name="Google Shape;849;ga9d52be404_9_3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ga9d52be404_9_3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5" name="Google Shape;855;ga9d52be404_9_3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6" name="Google Shape;856;ga9d52be404_9_3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ga9d52be404_9_3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3" name="Google Shape;863;ga9d52be404_9_3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4" name="Google Shape;864;ga9d52be404_9_3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a9d52be404_1_2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a9d52be404_1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hlink"/>
                </a:solidFill>
                <a:hlinkClick r:id="rId2"/>
              </a:rPr>
              <a:t>https://www.fa-mag.com/news/diversification--reits-pack-the-most-punch-15196.html</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 Reduces the impact of market volatility</a:t>
            </a:r>
            <a:endParaRPr/>
          </a:p>
          <a:p>
            <a:pPr indent="0" lvl="0" marL="0" rtl="0" algn="l">
              <a:spcBef>
                <a:spcPts val="0"/>
              </a:spcBef>
              <a:spcAft>
                <a:spcPts val="0"/>
              </a:spcAft>
              <a:buClr>
                <a:schemeClr val="dk1"/>
              </a:buClr>
              <a:buSzPts val="1100"/>
              <a:buFont typeface="Arial"/>
              <a:buNone/>
            </a:pPr>
            <a:r>
              <a:rPr lang="en"/>
              <a:t>• Reduces the time spent in monitoring the portfolio</a:t>
            </a:r>
            <a:endParaRPr/>
          </a:p>
          <a:p>
            <a:pPr indent="0" lvl="0" marL="0" rtl="0" algn="l">
              <a:spcBef>
                <a:spcPts val="0"/>
              </a:spcBef>
              <a:spcAft>
                <a:spcPts val="0"/>
              </a:spcAft>
              <a:buClr>
                <a:schemeClr val="dk1"/>
              </a:buClr>
              <a:buSzPts val="1100"/>
              <a:buFont typeface="Arial"/>
              <a:buNone/>
            </a:pPr>
            <a:r>
              <a:rPr lang="en"/>
              <a:t>• Helps seek advantage of different investment instruments</a:t>
            </a:r>
            <a:endParaRPr/>
          </a:p>
          <a:p>
            <a:pPr indent="0" lvl="0" marL="0" rtl="0" algn="l">
              <a:spcBef>
                <a:spcPts val="0"/>
              </a:spcBef>
              <a:spcAft>
                <a:spcPts val="0"/>
              </a:spcAft>
              <a:buClr>
                <a:schemeClr val="dk1"/>
              </a:buClr>
              <a:buSzPts val="1100"/>
              <a:buFont typeface="Arial"/>
              <a:buNone/>
            </a:pPr>
            <a:r>
              <a:rPr lang="en"/>
              <a:t>• Helps achieve long-term investment plans</a:t>
            </a:r>
            <a:endParaRPr/>
          </a:p>
          <a:p>
            <a:pPr indent="0" lvl="0" marL="0" rtl="0" algn="l">
              <a:spcBef>
                <a:spcPts val="0"/>
              </a:spcBef>
              <a:spcAft>
                <a:spcPts val="0"/>
              </a:spcAft>
              <a:buClr>
                <a:schemeClr val="dk1"/>
              </a:buClr>
              <a:buSzPts val="1100"/>
              <a:buFont typeface="Arial"/>
              <a:buNone/>
            </a:pPr>
            <a:r>
              <a:rPr lang="en"/>
              <a:t>• Helps avail of benefit of compounding of interest</a:t>
            </a:r>
            <a:endParaRPr/>
          </a:p>
          <a:p>
            <a:pPr indent="0" lvl="0" marL="0" rtl="0" algn="l">
              <a:spcBef>
                <a:spcPts val="0"/>
              </a:spcBef>
              <a:spcAft>
                <a:spcPts val="0"/>
              </a:spcAft>
              <a:buClr>
                <a:schemeClr val="dk1"/>
              </a:buClr>
              <a:buSzPts val="1100"/>
              <a:buFont typeface="Arial"/>
              <a:buNone/>
            </a:pPr>
            <a:r>
              <a:rPr lang="en"/>
              <a:t>• Helps keep the capital safe</a:t>
            </a:r>
            <a:endParaRPr/>
          </a:p>
          <a:p>
            <a:pPr indent="0" lvl="0" marL="0" rtl="0" algn="l">
              <a:spcBef>
                <a:spcPts val="0"/>
              </a:spcBef>
              <a:spcAft>
                <a:spcPts val="0"/>
              </a:spcAft>
              <a:buClr>
                <a:schemeClr val="dk1"/>
              </a:buClr>
              <a:buSzPts val="1100"/>
              <a:buFont typeface="Arial"/>
              <a:buNone/>
            </a:pPr>
            <a:r>
              <a:rPr lang="en"/>
              <a:t>• Lets you shuffle amongst investments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REITs historically:</a:t>
            </a:r>
            <a:endParaRPr/>
          </a:p>
          <a:p>
            <a:pPr indent="0" lvl="0" marL="0" rtl="0" algn="l">
              <a:spcBef>
                <a:spcPts val="0"/>
              </a:spcBef>
              <a:spcAft>
                <a:spcPts val="0"/>
              </a:spcAft>
              <a:buClr>
                <a:schemeClr val="dk1"/>
              </a:buClr>
              <a:buSzPts val="1100"/>
              <a:buFont typeface="Arial"/>
              <a:buNone/>
            </a:pPr>
            <a:r>
              <a:rPr lang="en"/>
              <a:t>Provide Low Correlation with Broader Market and Other Assets</a:t>
            </a:r>
            <a:endParaRPr/>
          </a:p>
          <a:p>
            <a:pPr indent="0" lvl="0" marL="0" rtl="0" algn="l">
              <a:spcBef>
                <a:spcPts val="0"/>
              </a:spcBef>
              <a:spcAft>
                <a:spcPts val="0"/>
              </a:spcAft>
              <a:buClr>
                <a:schemeClr val="dk1"/>
              </a:buClr>
              <a:buSzPts val="1100"/>
              <a:buFont typeface="Arial"/>
              <a:buNone/>
            </a:pPr>
            <a:r>
              <a:rPr lang="en"/>
              <a:t>Increase Return/Reduce Risk</a:t>
            </a:r>
            <a:endParaRPr/>
          </a:p>
          <a:p>
            <a:pPr indent="0" lvl="0" marL="0" rtl="0" algn="l">
              <a:spcBef>
                <a:spcPts val="0"/>
              </a:spcBef>
              <a:spcAft>
                <a:spcPts val="0"/>
              </a:spcAft>
              <a:buClr>
                <a:schemeClr val="dk1"/>
              </a:buClr>
              <a:buSzPts val="1100"/>
              <a:buFont typeface="Arial"/>
              <a:buNone/>
            </a:pPr>
            <a:r>
              <a:rPr lang="en"/>
              <a:t>Complete Asset Allocation</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ga9d52be404_4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0" name="Google Shape;870;ga9d52be404_4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ga9d52be404_9_3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5" name="Google Shape;875;ga9d52be404_9_3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6" name="Google Shape;876;ga9d52be404_9_36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ga9d52be404_9_3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2" name="Google Shape;882;ga9d52be404_9_3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3" name="Google Shape;883;ga9d52be404_9_3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ga9d52be404_4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0" name="Google Shape;890;ga9d52be404_4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ga9d52be404_9_4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5" name="Google Shape;895;ga9d52be404_9_40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6" name="Google Shape;896;ga9d52be404_9_40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ga9d52be404_9_4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3" name="Google Shape;903;ga9d52be404_9_4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4" name="Google Shape;904;ga9d52be404_9_4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ga9d52be404_9_4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1" name="Google Shape;911;ga9d52be404_9_4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2" name="Google Shape;912;ga9d52be404_9_4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ga9d52be404_9_4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9" name="Google Shape;919;ga9d52be404_9_40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0" name="Google Shape;920;ga9d52be404_9_40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ga9d52be404_9_4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7" name="Google Shape;927;ga9d52be404_9_4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8" name="Google Shape;928;ga9d52be404_9_4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6" name="Shape 936"/>
        <p:cNvGrpSpPr/>
        <p:nvPr/>
      </p:nvGrpSpPr>
      <p:grpSpPr>
        <a:xfrm>
          <a:off x="0" y="0"/>
          <a:ext cx="0" cy="0"/>
          <a:chOff x="0" y="0"/>
          <a:chExt cx="0" cy="0"/>
        </a:xfrm>
      </p:grpSpPr>
      <p:sp>
        <p:nvSpPr>
          <p:cNvPr id="937" name="Google Shape;937;ga9d52be404_9_4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8" name="Google Shape;938;ga9d52be404_9_4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9" name="Google Shape;939;ga9d52be404_9_4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a9d52be404_1_3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a9d52be404_1_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3" name="Shape 943"/>
        <p:cNvGrpSpPr/>
        <p:nvPr/>
      </p:nvGrpSpPr>
      <p:grpSpPr>
        <a:xfrm>
          <a:off x="0" y="0"/>
          <a:ext cx="0" cy="0"/>
          <a:chOff x="0" y="0"/>
          <a:chExt cx="0" cy="0"/>
        </a:xfrm>
      </p:grpSpPr>
      <p:sp>
        <p:nvSpPr>
          <p:cNvPr id="944" name="Google Shape;944;ga9d52be404_9_4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5" name="Google Shape;945;ga9d52be404_9_4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6" name="Google Shape;946;ga9d52be404_9_4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2" name="Shape 952"/>
        <p:cNvGrpSpPr/>
        <p:nvPr/>
      </p:nvGrpSpPr>
      <p:grpSpPr>
        <a:xfrm>
          <a:off x="0" y="0"/>
          <a:ext cx="0" cy="0"/>
          <a:chOff x="0" y="0"/>
          <a:chExt cx="0" cy="0"/>
        </a:xfrm>
      </p:grpSpPr>
      <p:sp>
        <p:nvSpPr>
          <p:cNvPr id="953" name="Google Shape;953;ga9d52be404_9_4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4" name="Google Shape;954;ga9d52be404_9_4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5" name="Google Shape;955;ga9d52be404_9_4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ga9d52be404_9_4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2" name="Google Shape;962;ga9d52be404_9_4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3" name="Google Shape;963;ga9d52be404_9_4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ga9d52be404_9_4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0" name="Google Shape;970;ga9d52be404_9_4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1" name="Google Shape;971;ga9d52be404_9_4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7" name="Shape 977"/>
        <p:cNvGrpSpPr/>
        <p:nvPr/>
      </p:nvGrpSpPr>
      <p:grpSpPr>
        <a:xfrm>
          <a:off x="0" y="0"/>
          <a:ext cx="0" cy="0"/>
          <a:chOff x="0" y="0"/>
          <a:chExt cx="0" cy="0"/>
        </a:xfrm>
      </p:grpSpPr>
      <p:sp>
        <p:nvSpPr>
          <p:cNvPr id="978" name="Google Shape;978;ga9d52be404_9_4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9" name="Google Shape;979;ga9d52be404_9_4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0" name="Google Shape;980;ga9d52be404_9_4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6" name="Shape 986"/>
        <p:cNvGrpSpPr/>
        <p:nvPr/>
      </p:nvGrpSpPr>
      <p:grpSpPr>
        <a:xfrm>
          <a:off x="0" y="0"/>
          <a:ext cx="0" cy="0"/>
          <a:chOff x="0" y="0"/>
          <a:chExt cx="0" cy="0"/>
        </a:xfrm>
      </p:grpSpPr>
      <p:sp>
        <p:nvSpPr>
          <p:cNvPr id="987" name="Google Shape;987;ga9d52be404_4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8" name="Google Shape;988;ga9d52be404_4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1" name="Shape 991"/>
        <p:cNvGrpSpPr/>
        <p:nvPr/>
      </p:nvGrpSpPr>
      <p:grpSpPr>
        <a:xfrm>
          <a:off x="0" y="0"/>
          <a:ext cx="0" cy="0"/>
          <a:chOff x="0" y="0"/>
          <a:chExt cx="0" cy="0"/>
        </a:xfrm>
      </p:grpSpPr>
      <p:sp>
        <p:nvSpPr>
          <p:cNvPr id="992" name="Google Shape;992;ga9d52be404_9_2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3" name="Google Shape;993;ga9d52be404_9_2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4" name="Google Shape;994;ga9d52be404_9_29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8" name="Shape 998"/>
        <p:cNvGrpSpPr/>
        <p:nvPr/>
      </p:nvGrpSpPr>
      <p:grpSpPr>
        <a:xfrm>
          <a:off x="0" y="0"/>
          <a:ext cx="0" cy="0"/>
          <a:chOff x="0" y="0"/>
          <a:chExt cx="0" cy="0"/>
        </a:xfrm>
      </p:grpSpPr>
      <p:sp>
        <p:nvSpPr>
          <p:cNvPr id="999" name="Google Shape;999;ga9d52be404_9_2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0" name="Google Shape;1000;ga9d52be404_9_29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1" name="Google Shape;1001;ga9d52be404_9_29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6" name="Shape 1006"/>
        <p:cNvGrpSpPr/>
        <p:nvPr/>
      </p:nvGrpSpPr>
      <p:grpSpPr>
        <a:xfrm>
          <a:off x="0" y="0"/>
          <a:ext cx="0" cy="0"/>
          <a:chOff x="0" y="0"/>
          <a:chExt cx="0" cy="0"/>
        </a:xfrm>
      </p:grpSpPr>
      <p:sp>
        <p:nvSpPr>
          <p:cNvPr id="1007" name="Google Shape;1007;ga9d52be404_9_3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8" name="Google Shape;1008;ga9d52be404_9_30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9" name="Google Shape;1009;ga9d52be404_9_30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3" name="Shape 1013"/>
        <p:cNvGrpSpPr/>
        <p:nvPr/>
      </p:nvGrpSpPr>
      <p:grpSpPr>
        <a:xfrm>
          <a:off x="0" y="0"/>
          <a:ext cx="0" cy="0"/>
          <a:chOff x="0" y="0"/>
          <a:chExt cx="0" cy="0"/>
        </a:xfrm>
      </p:grpSpPr>
      <p:sp>
        <p:nvSpPr>
          <p:cNvPr id="1014" name="Google Shape;1014;ga9d52be404_9_3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5" name="Google Shape;1015;ga9d52be404_9_3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6" name="Google Shape;1016;ga9d52be404_9_3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a9d52be404_1_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a9d52be404_1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2" name="Shape 1022"/>
        <p:cNvGrpSpPr/>
        <p:nvPr/>
      </p:nvGrpSpPr>
      <p:grpSpPr>
        <a:xfrm>
          <a:off x="0" y="0"/>
          <a:ext cx="0" cy="0"/>
          <a:chOff x="0" y="0"/>
          <a:chExt cx="0" cy="0"/>
        </a:xfrm>
      </p:grpSpPr>
      <p:sp>
        <p:nvSpPr>
          <p:cNvPr id="1023" name="Google Shape;1023;ga9d52be404_9_3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4" name="Google Shape;1024;ga9d52be404_9_3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5" name="Google Shape;1025;ga9d52be404_9_3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9" name="Shape 1029"/>
        <p:cNvGrpSpPr/>
        <p:nvPr/>
      </p:nvGrpSpPr>
      <p:grpSpPr>
        <a:xfrm>
          <a:off x="0" y="0"/>
          <a:ext cx="0" cy="0"/>
          <a:chOff x="0" y="0"/>
          <a:chExt cx="0" cy="0"/>
        </a:xfrm>
      </p:grpSpPr>
      <p:sp>
        <p:nvSpPr>
          <p:cNvPr id="1030" name="Google Shape;1030;ga9d52be404_9_3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1" name="Google Shape;1031;ga9d52be404_9_3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2" name="Google Shape;1032;ga9d52be404_9_3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7" name="Shape 1037"/>
        <p:cNvGrpSpPr/>
        <p:nvPr/>
      </p:nvGrpSpPr>
      <p:grpSpPr>
        <a:xfrm>
          <a:off x="0" y="0"/>
          <a:ext cx="0" cy="0"/>
          <a:chOff x="0" y="0"/>
          <a:chExt cx="0" cy="0"/>
        </a:xfrm>
      </p:grpSpPr>
      <p:sp>
        <p:nvSpPr>
          <p:cNvPr id="1038" name="Google Shape;1038;ga2402963c7_1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9" name="Google Shape;1039;ga2402963c7_1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3" name="Shape 1043"/>
        <p:cNvGrpSpPr/>
        <p:nvPr/>
      </p:nvGrpSpPr>
      <p:grpSpPr>
        <a:xfrm>
          <a:off x="0" y="0"/>
          <a:ext cx="0" cy="0"/>
          <a:chOff x="0" y="0"/>
          <a:chExt cx="0" cy="0"/>
        </a:xfrm>
      </p:grpSpPr>
      <p:sp>
        <p:nvSpPr>
          <p:cNvPr id="1044" name="Google Shape;1044;ga9d52be404_4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5" name="Google Shape;1045;ga9d52be404_4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1" name="Shape 1051"/>
        <p:cNvGrpSpPr/>
        <p:nvPr/>
      </p:nvGrpSpPr>
      <p:grpSpPr>
        <a:xfrm>
          <a:off x="0" y="0"/>
          <a:ext cx="0" cy="0"/>
          <a:chOff x="0" y="0"/>
          <a:chExt cx="0" cy="0"/>
        </a:xfrm>
      </p:grpSpPr>
      <p:sp>
        <p:nvSpPr>
          <p:cNvPr id="1052" name="Google Shape;1052;ga9d52be404_9_4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3" name="Google Shape;1053;ga9d52be404_9_4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4" name="Google Shape;1054;ga9d52be404_9_4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8" name="Shape 1058"/>
        <p:cNvGrpSpPr/>
        <p:nvPr/>
      </p:nvGrpSpPr>
      <p:grpSpPr>
        <a:xfrm>
          <a:off x="0" y="0"/>
          <a:ext cx="0" cy="0"/>
          <a:chOff x="0" y="0"/>
          <a:chExt cx="0" cy="0"/>
        </a:xfrm>
      </p:grpSpPr>
      <p:sp>
        <p:nvSpPr>
          <p:cNvPr id="1059" name="Google Shape;1059;gac08fc2242_4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0" name="Google Shape;1060;gac08fc2242_4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3" name="Shape 1063"/>
        <p:cNvGrpSpPr/>
        <p:nvPr/>
      </p:nvGrpSpPr>
      <p:grpSpPr>
        <a:xfrm>
          <a:off x="0" y="0"/>
          <a:ext cx="0" cy="0"/>
          <a:chOff x="0" y="0"/>
          <a:chExt cx="0" cy="0"/>
        </a:xfrm>
      </p:grpSpPr>
      <p:sp>
        <p:nvSpPr>
          <p:cNvPr id="1064" name="Google Shape;1064;gac08fc2242_4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5" name="Google Shape;1065;gac08fc2242_4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9" name="Shape 1069"/>
        <p:cNvGrpSpPr/>
        <p:nvPr/>
      </p:nvGrpSpPr>
      <p:grpSpPr>
        <a:xfrm>
          <a:off x="0" y="0"/>
          <a:ext cx="0" cy="0"/>
          <a:chOff x="0" y="0"/>
          <a:chExt cx="0" cy="0"/>
        </a:xfrm>
      </p:grpSpPr>
      <p:sp>
        <p:nvSpPr>
          <p:cNvPr id="1070" name="Google Shape;1070;gac08fc2242_4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1" name="Google Shape;1071;gac08fc2242_4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5" name="Shape 1075"/>
        <p:cNvGrpSpPr/>
        <p:nvPr/>
      </p:nvGrpSpPr>
      <p:grpSpPr>
        <a:xfrm>
          <a:off x="0" y="0"/>
          <a:ext cx="0" cy="0"/>
          <a:chOff x="0" y="0"/>
          <a:chExt cx="0" cy="0"/>
        </a:xfrm>
      </p:grpSpPr>
      <p:sp>
        <p:nvSpPr>
          <p:cNvPr id="1076" name="Google Shape;1076;gac08fc2242_4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7" name="Google Shape;1077;gac08fc2242_4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1" name="Shape 1081"/>
        <p:cNvGrpSpPr/>
        <p:nvPr/>
      </p:nvGrpSpPr>
      <p:grpSpPr>
        <a:xfrm>
          <a:off x="0" y="0"/>
          <a:ext cx="0" cy="0"/>
          <a:chOff x="0" y="0"/>
          <a:chExt cx="0" cy="0"/>
        </a:xfrm>
      </p:grpSpPr>
      <p:sp>
        <p:nvSpPr>
          <p:cNvPr id="1082" name="Google Shape;1082;gac08fc2242_4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3" name="Google Shape;1083;gac08fc2242_4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a9d52be404_1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a9d52be404_1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https://www.reit.com/investing/global-real-estate-investment</a:t>
            </a:r>
            <a:endParaRPr/>
          </a:p>
          <a:p>
            <a:pPr indent="0" lvl="0" marL="0" rtl="0" algn="l">
              <a:spcBef>
                <a:spcPts val="0"/>
              </a:spcBef>
              <a:spcAft>
                <a:spcPts val="0"/>
              </a:spcAft>
              <a:buNone/>
            </a:pPr>
            <a:r>
              <a:rPr lang="en" u="sng">
                <a:solidFill>
                  <a:schemeClr val="hlink"/>
                </a:solidFill>
                <a:hlinkClick r:id="rId3"/>
              </a:rPr>
              <a:t>https://www.bloomberg.com/news/articles/2020-06-02/china-takes-first-steps-toward-launching-3-trillion-reit-market</a:t>
            </a:r>
            <a:endParaRPr/>
          </a:p>
          <a:p>
            <a:pPr indent="0" lvl="0" marL="0" rtl="0" algn="l">
              <a:spcBef>
                <a:spcPts val="0"/>
              </a:spcBef>
              <a:spcAft>
                <a:spcPts val="0"/>
              </a:spcAft>
              <a:buNone/>
            </a:pPr>
            <a:r>
              <a:rPr lang="en"/>
              <a:t>China kicked off a REIT trial in late April that will initially focus around pooling capital to fund infrastructure projects like highways and airports. If successful, the program may be expanded to include traditional real estate, exposing individual investors to a market Goldman Sachs Group Inc. estimates could one day be worth as much as $3 trillion.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7" name="Shape 1087"/>
        <p:cNvGrpSpPr/>
        <p:nvPr/>
      </p:nvGrpSpPr>
      <p:grpSpPr>
        <a:xfrm>
          <a:off x="0" y="0"/>
          <a:ext cx="0" cy="0"/>
          <a:chOff x="0" y="0"/>
          <a:chExt cx="0" cy="0"/>
        </a:xfrm>
      </p:grpSpPr>
      <p:sp>
        <p:nvSpPr>
          <p:cNvPr id="1088" name="Google Shape;1088;gac08fc2242_4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9" name="Google Shape;1089;gac08fc2242_4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3" name="Shape 1093"/>
        <p:cNvGrpSpPr/>
        <p:nvPr/>
      </p:nvGrpSpPr>
      <p:grpSpPr>
        <a:xfrm>
          <a:off x="0" y="0"/>
          <a:ext cx="0" cy="0"/>
          <a:chOff x="0" y="0"/>
          <a:chExt cx="0" cy="0"/>
        </a:xfrm>
      </p:grpSpPr>
      <p:sp>
        <p:nvSpPr>
          <p:cNvPr id="1094" name="Google Shape;1094;gac08fc2242_4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5" name="Google Shape;1095;gac08fc2242_4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9" name="Shape 1099"/>
        <p:cNvGrpSpPr/>
        <p:nvPr/>
      </p:nvGrpSpPr>
      <p:grpSpPr>
        <a:xfrm>
          <a:off x="0" y="0"/>
          <a:ext cx="0" cy="0"/>
          <a:chOff x="0" y="0"/>
          <a:chExt cx="0" cy="0"/>
        </a:xfrm>
      </p:grpSpPr>
      <p:sp>
        <p:nvSpPr>
          <p:cNvPr id="1100" name="Google Shape;1100;gac08fc2242_4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1" name="Google Shape;1101;gac08fc2242_4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5" name="Shape 1105"/>
        <p:cNvGrpSpPr/>
        <p:nvPr/>
      </p:nvGrpSpPr>
      <p:grpSpPr>
        <a:xfrm>
          <a:off x="0" y="0"/>
          <a:ext cx="0" cy="0"/>
          <a:chOff x="0" y="0"/>
          <a:chExt cx="0" cy="0"/>
        </a:xfrm>
      </p:grpSpPr>
      <p:sp>
        <p:nvSpPr>
          <p:cNvPr id="1106" name="Google Shape;1106;gac08fc2242_3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7" name="Google Shape;1107;gac08fc2242_3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4" name="Shape 1114"/>
        <p:cNvGrpSpPr/>
        <p:nvPr/>
      </p:nvGrpSpPr>
      <p:grpSpPr>
        <a:xfrm>
          <a:off x="0" y="0"/>
          <a:ext cx="0" cy="0"/>
          <a:chOff x="0" y="0"/>
          <a:chExt cx="0" cy="0"/>
        </a:xfrm>
      </p:grpSpPr>
      <p:sp>
        <p:nvSpPr>
          <p:cNvPr id="1115" name="Google Shape;1115;gac08fc2242_3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6" name="Google Shape;1116;gac08fc2242_3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Leadership in Energy &amp; Environmental Design (LEED): a green building tool that addresses the entire building lifecycle, recognizing best-in-class building strategies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Energy Star: a voluntary U.S. Environmental Protection Agency (EPA) program that certifies buildings in the U.S. for superior energy performance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Building Owners and Managers Association (BOMA) promotes energy efficiency and sustainability for new and existing buildings by assigning certification levels based on achievement of energy targets</a:t>
            </a: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3" name="Shape 1123"/>
        <p:cNvGrpSpPr/>
        <p:nvPr/>
      </p:nvGrpSpPr>
      <p:grpSpPr>
        <a:xfrm>
          <a:off x="0" y="0"/>
          <a:ext cx="0" cy="0"/>
          <a:chOff x="0" y="0"/>
          <a:chExt cx="0" cy="0"/>
        </a:xfrm>
      </p:grpSpPr>
      <p:sp>
        <p:nvSpPr>
          <p:cNvPr id="1124" name="Google Shape;1124;gac08fc2242_3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5" name="Google Shape;1125;gac08fc2242_3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9" name="Shape 1129"/>
        <p:cNvGrpSpPr/>
        <p:nvPr/>
      </p:nvGrpSpPr>
      <p:grpSpPr>
        <a:xfrm>
          <a:off x="0" y="0"/>
          <a:ext cx="0" cy="0"/>
          <a:chOff x="0" y="0"/>
          <a:chExt cx="0" cy="0"/>
        </a:xfrm>
      </p:grpSpPr>
      <p:sp>
        <p:nvSpPr>
          <p:cNvPr id="1130" name="Google Shape;1130;gac08fc2242_3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1" name="Google Shape;1131;gac08fc2242_3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5" name="Shape 1135"/>
        <p:cNvGrpSpPr/>
        <p:nvPr/>
      </p:nvGrpSpPr>
      <p:grpSpPr>
        <a:xfrm>
          <a:off x="0" y="0"/>
          <a:ext cx="0" cy="0"/>
          <a:chOff x="0" y="0"/>
          <a:chExt cx="0" cy="0"/>
        </a:xfrm>
      </p:grpSpPr>
      <p:sp>
        <p:nvSpPr>
          <p:cNvPr id="1136" name="Google Shape;1136;gac08fc2242_3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7" name="Google Shape;1137;gac08fc2242_3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Normal-course issuer bid (NCIB): company repurchases shares to cancel them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1" name="Shape 1141"/>
        <p:cNvGrpSpPr/>
        <p:nvPr/>
      </p:nvGrpSpPr>
      <p:grpSpPr>
        <a:xfrm>
          <a:off x="0" y="0"/>
          <a:ext cx="0" cy="0"/>
          <a:chOff x="0" y="0"/>
          <a:chExt cx="0" cy="0"/>
        </a:xfrm>
      </p:grpSpPr>
      <p:sp>
        <p:nvSpPr>
          <p:cNvPr id="1142" name="Google Shape;1142;gac08fc2242_3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3" name="Google Shape;1143;gac08fc2242_3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8" name="Shape 1148"/>
        <p:cNvGrpSpPr/>
        <p:nvPr/>
      </p:nvGrpSpPr>
      <p:grpSpPr>
        <a:xfrm>
          <a:off x="0" y="0"/>
          <a:ext cx="0" cy="0"/>
          <a:chOff x="0" y="0"/>
          <a:chExt cx="0" cy="0"/>
        </a:xfrm>
      </p:grpSpPr>
      <p:sp>
        <p:nvSpPr>
          <p:cNvPr id="1149" name="Google Shape;1149;gab46a40bb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0" name="Google Shape;1150;gab46a40bb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300">
              <a:solidFill>
                <a:srgbClr val="595959"/>
              </a:solidFill>
              <a:latin typeface="Lato"/>
              <a:ea typeface="Lato"/>
              <a:cs typeface="Lato"/>
              <a:sym typeface="Lato"/>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a9d52be404_1_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a9d52be404_1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6" name="Shape 1156"/>
        <p:cNvGrpSpPr/>
        <p:nvPr/>
      </p:nvGrpSpPr>
      <p:grpSpPr>
        <a:xfrm>
          <a:off x="0" y="0"/>
          <a:ext cx="0" cy="0"/>
          <a:chOff x="0" y="0"/>
          <a:chExt cx="0" cy="0"/>
        </a:xfrm>
      </p:grpSpPr>
      <p:sp>
        <p:nvSpPr>
          <p:cNvPr id="1157" name="Google Shape;1157;ga8afdfe95a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8" name="Google Shape;1158;ga8afdfe95a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1" name="Shape 1161"/>
        <p:cNvGrpSpPr/>
        <p:nvPr/>
      </p:nvGrpSpPr>
      <p:grpSpPr>
        <a:xfrm>
          <a:off x="0" y="0"/>
          <a:ext cx="0" cy="0"/>
          <a:chOff x="0" y="0"/>
          <a:chExt cx="0" cy="0"/>
        </a:xfrm>
      </p:grpSpPr>
      <p:sp>
        <p:nvSpPr>
          <p:cNvPr id="1162" name="Google Shape;1162;g9fc294b935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3" name="Google Shape;1163;g9fc294b935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8" name="Shape 1168"/>
        <p:cNvGrpSpPr/>
        <p:nvPr/>
      </p:nvGrpSpPr>
      <p:grpSpPr>
        <a:xfrm>
          <a:off x="0" y="0"/>
          <a:ext cx="0" cy="0"/>
          <a:chOff x="0" y="0"/>
          <a:chExt cx="0" cy="0"/>
        </a:xfrm>
      </p:grpSpPr>
      <p:sp>
        <p:nvSpPr>
          <p:cNvPr id="1169" name="Google Shape;1169;ga9d52be404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0" name="Google Shape;1170;ga9d52be404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4" name="Shape 1174"/>
        <p:cNvGrpSpPr/>
        <p:nvPr/>
      </p:nvGrpSpPr>
      <p:grpSpPr>
        <a:xfrm>
          <a:off x="0" y="0"/>
          <a:ext cx="0" cy="0"/>
          <a:chOff x="0" y="0"/>
          <a:chExt cx="0" cy="0"/>
        </a:xfrm>
      </p:grpSpPr>
      <p:sp>
        <p:nvSpPr>
          <p:cNvPr id="1175" name="Google Shape;1175;ga9d52be404_0_8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6" name="Google Shape;1176;ga9d52be404_0_8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9" name="Shape 1179"/>
        <p:cNvGrpSpPr/>
        <p:nvPr/>
      </p:nvGrpSpPr>
      <p:grpSpPr>
        <a:xfrm>
          <a:off x="0" y="0"/>
          <a:ext cx="0" cy="0"/>
          <a:chOff x="0" y="0"/>
          <a:chExt cx="0" cy="0"/>
        </a:xfrm>
      </p:grpSpPr>
      <p:sp>
        <p:nvSpPr>
          <p:cNvPr id="1180" name="Google Shape;1180;ga9d52be404_0_8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1" name="Google Shape;1181;ga9d52be404_0_8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b="1"/>
          </a:p>
        </p:txBody>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7" name="Shape 1187"/>
        <p:cNvGrpSpPr/>
        <p:nvPr/>
      </p:nvGrpSpPr>
      <p:grpSpPr>
        <a:xfrm>
          <a:off x="0" y="0"/>
          <a:ext cx="0" cy="0"/>
          <a:chOff x="0" y="0"/>
          <a:chExt cx="0" cy="0"/>
        </a:xfrm>
      </p:grpSpPr>
      <p:sp>
        <p:nvSpPr>
          <p:cNvPr id="1188" name="Google Shape;1188;ga9d52be404_7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9" name="Google Shape;1189;ga9d52be404_7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4" name="Shape 1194"/>
        <p:cNvGrpSpPr/>
        <p:nvPr/>
      </p:nvGrpSpPr>
      <p:grpSpPr>
        <a:xfrm>
          <a:off x="0" y="0"/>
          <a:ext cx="0" cy="0"/>
          <a:chOff x="0" y="0"/>
          <a:chExt cx="0" cy="0"/>
        </a:xfrm>
      </p:grpSpPr>
      <p:sp>
        <p:nvSpPr>
          <p:cNvPr id="1195" name="Google Shape;1195;ga9d52be404_7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6" name="Google Shape;1196;ga9d52be404_7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1" name="Shape 1201"/>
        <p:cNvGrpSpPr/>
        <p:nvPr/>
      </p:nvGrpSpPr>
      <p:grpSpPr>
        <a:xfrm>
          <a:off x="0" y="0"/>
          <a:ext cx="0" cy="0"/>
          <a:chOff x="0" y="0"/>
          <a:chExt cx="0" cy="0"/>
        </a:xfrm>
      </p:grpSpPr>
      <p:sp>
        <p:nvSpPr>
          <p:cNvPr id="1202" name="Google Shape;1202;ga9d52be404_7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3" name="Google Shape;1203;ga9d52be404_7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1" name="Shape 1211"/>
        <p:cNvGrpSpPr/>
        <p:nvPr/>
      </p:nvGrpSpPr>
      <p:grpSpPr>
        <a:xfrm>
          <a:off x="0" y="0"/>
          <a:ext cx="0" cy="0"/>
          <a:chOff x="0" y="0"/>
          <a:chExt cx="0" cy="0"/>
        </a:xfrm>
      </p:grpSpPr>
      <p:sp>
        <p:nvSpPr>
          <p:cNvPr id="1212" name="Google Shape;1212;ga9d52be404_7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3" name="Google Shape;1213;ga9d52be404_7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6" name="Shape 1216"/>
        <p:cNvGrpSpPr/>
        <p:nvPr/>
      </p:nvGrpSpPr>
      <p:grpSpPr>
        <a:xfrm>
          <a:off x="0" y="0"/>
          <a:ext cx="0" cy="0"/>
          <a:chOff x="0" y="0"/>
          <a:chExt cx="0" cy="0"/>
        </a:xfrm>
      </p:grpSpPr>
      <p:sp>
        <p:nvSpPr>
          <p:cNvPr id="1217" name="Google Shape;1217;ga9d52be404_7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8" name="Google Shape;1218;ga9d52be404_7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a9d52be404_1_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a9d52be404_1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are now 37 REIT markets with a total market cap of approximately US$1.7t.</a:t>
            </a: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2" name="Shape 1222"/>
        <p:cNvGrpSpPr/>
        <p:nvPr/>
      </p:nvGrpSpPr>
      <p:grpSpPr>
        <a:xfrm>
          <a:off x="0" y="0"/>
          <a:ext cx="0" cy="0"/>
          <a:chOff x="0" y="0"/>
          <a:chExt cx="0" cy="0"/>
        </a:xfrm>
      </p:grpSpPr>
      <p:sp>
        <p:nvSpPr>
          <p:cNvPr id="1223" name="Google Shape;1223;ga9d52be404_7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4" name="Google Shape;1224;ga9d52be404_7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8" name="Shape 1228"/>
        <p:cNvGrpSpPr/>
        <p:nvPr/>
      </p:nvGrpSpPr>
      <p:grpSpPr>
        <a:xfrm>
          <a:off x="0" y="0"/>
          <a:ext cx="0" cy="0"/>
          <a:chOff x="0" y="0"/>
          <a:chExt cx="0" cy="0"/>
        </a:xfrm>
      </p:grpSpPr>
      <p:sp>
        <p:nvSpPr>
          <p:cNvPr id="1229" name="Google Shape;1229;ga9d52be404_0_9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0" name="Google Shape;1230;ga9d52be404_0_9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3" name="Shape 1233"/>
        <p:cNvGrpSpPr/>
        <p:nvPr/>
      </p:nvGrpSpPr>
      <p:grpSpPr>
        <a:xfrm>
          <a:off x="0" y="0"/>
          <a:ext cx="0" cy="0"/>
          <a:chOff x="0" y="0"/>
          <a:chExt cx="0" cy="0"/>
        </a:xfrm>
      </p:grpSpPr>
      <p:sp>
        <p:nvSpPr>
          <p:cNvPr id="1234" name="Google Shape;1234;ga9d52be404_0_9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5" name="Google Shape;1235;ga9d52be404_0_9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By percentage of gross revenue in Canadian and US dollars</a:t>
            </a: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9" name="Shape 1239"/>
        <p:cNvGrpSpPr/>
        <p:nvPr/>
      </p:nvGrpSpPr>
      <p:grpSpPr>
        <a:xfrm>
          <a:off x="0" y="0"/>
          <a:ext cx="0" cy="0"/>
          <a:chOff x="0" y="0"/>
          <a:chExt cx="0" cy="0"/>
        </a:xfrm>
      </p:grpSpPr>
      <p:sp>
        <p:nvSpPr>
          <p:cNvPr id="1240" name="Google Shape;1240;ga9d52be404_0_9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1" name="Google Shape;1241;ga9d52be404_0_9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5" name="Shape 1245"/>
        <p:cNvGrpSpPr/>
        <p:nvPr/>
      </p:nvGrpSpPr>
      <p:grpSpPr>
        <a:xfrm>
          <a:off x="0" y="0"/>
          <a:ext cx="0" cy="0"/>
          <a:chOff x="0" y="0"/>
          <a:chExt cx="0" cy="0"/>
        </a:xfrm>
      </p:grpSpPr>
      <p:sp>
        <p:nvSpPr>
          <p:cNvPr id="1246" name="Google Shape;1246;ga9d52be404_0_9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7" name="Google Shape;1247;ga9d52be404_0_9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1" name="Shape 1251"/>
        <p:cNvGrpSpPr/>
        <p:nvPr/>
      </p:nvGrpSpPr>
      <p:grpSpPr>
        <a:xfrm>
          <a:off x="0" y="0"/>
          <a:ext cx="0" cy="0"/>
          <a:chOff x="0" y="0"/>
          <a:chExt cx="0" cy="0"/>
        </a:xfrm>
      </p:grpSpPr>
      <p:sp>
        <p:nvSpPr>
          <p:cNvPr id="1252" name="Google Shape;1252;ga9d52be404_0_9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3" name="Google Shape;1253;ga9d52be404_0_9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6" name="Shape 1256"/>
        <p:cNvGrpSpPr/>
        <p:nvPr/>
      </p:nvGrpSpPr>
      <p:grpSpPr>
        <a:xfrm>
          <a:off x="0" y="0"/>
          <a:ext cx="0" cy="0"/>
          <a:chOff x="0" y="0"/>
          <a:chExt cx="0" cy="0"/>
        </a:xfrm>
      </p:grpSpPr>
      <p:sp>
        <p:nvSpPr>
          <p:cNvPr id="1257" name="Google Shape;1257;ga8be549110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8" name="Google Shape;1258;ga8be54911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2" name="Shape 1262"/>
        <p:cNvGrpSpPr/>
        <p:nvPr/>
      </p:nvGrpSpPr>
      <p:grpSpPr>
        <a:xfrm>
          <a:off x="0" y="0"/>
          <a:ext cx="0" cy="0"/>
          <a:chOff x="0" y="0"/>
          <a:chExt cx="0" cy="0"/>
        </a:xfrm>
      </p:grpSpPr>
      <p:sp>
        <p:nvSpPr>
          <p:cNvPr id="1263" name="Google Shape;1263;ga8be549110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4" name="Google Shape;1264;ga8be549110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8" name="Shape 1268"/>
        <p:cNvGrpSpPr/>
        <p:nvPr/>
      </p:nvGrpSpPr>
      <p:grpSpPr>
        <a:xfrm>
          <a:off x="0" y="0"/>
          <a:ext cx="0" cy="0"/>
          <a:chOff x="0" y="0"/>
          <a:chExt cx="0" cy="0"/>
        </a:xfrm>
      </p:grpSpPr>
      <p:sp>
        <p:nvSpPr>
          <p:cNvPr id="1269" name="Google Shape;1269;ga8b72dd466_2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0" name="Google Shape;1270;ga8b72dd466_2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4" name="Shape 1274"/>
        <p:cNvGrpSpPr/>
        <p:nvPr/>
      </p:nvGrpSpPr>
      <p:grpSpPr>
        <a:xfrm>
          <a:off x="0" y="0"/>
          <a:ext cx="0" cy="0"/>
          <a:chOff x="0" y="0"/>
          <a:chExt cx="0" cy="0"/>
        </a:xfrm>
      </p:grpSpPr>
      <p:sp>
        <p:nvSpPr>
          <p:cNvPr id="1275" name="Google Shape;1275;ga8b72dd466_2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6" name="Google Shape;1276;ga8b72dd466_2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a9d52be404_1_3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a9d52be404_1_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https://www.ey.com/en_ca/real-estate-hospitality-construction/how-reit-regimes-are-doing-in-2018</a:t>
            </a: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0" name="Shape 1280"/>
        <p:cNvGrpSpPr/>
        <p:nvPr/>
      </p:nvGrpSpPr>
      <p:grpSpPr>
        <a:xfrm>
          <a:off x="0" y="0"/>
          <a:ext cx="0" cy="0"/>
          <a:chOff x="0" y="0"/>
          <a:chExt cx="0" cy="0"/>
        </a:xfrm>
      </p:grpSpPr>
      <p:sp>
        <p:nvSpPr>
          <p:cNvPr id="1281" name="Google Shape;1281;ga8b72dd466_2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2" name="Google Shape;1282;ga8b72dd466_2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6" name="Shape 1286"/>
        <p:cNvGrpSpPr/>
        <p:nvPr/>
      </p:nvGrpSpPr>
      <p:grpSpPr>
        <a:xfrm>
          <a:off x="0" y="0"/>
          <a:ext cx="0" cy="0"/>
          <a:chOff x="0" y="0"/>
          <a:chExt cx="0" cy="0"/>
        </a:xfrm>
      </p:grpSpPr>
      <p:sp>
        <p:nvSpPr>
          <p:cNvPr id="1287" name="Google Shape;1287;ga8afdfe95a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8" name="Google Shape;1288;ga8afdfe95a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1" name="Shape 1291"/>
        <p:cNvGrpSpPr/>
        <p:nvPr/>
      </p:nvGrpSpPr>
      <p:grpSpPr>
        <a:xfrm>
          <a:off x="0" y="0"/>
          <a:ext cx="0" cy="0"/>
          <a:chOff x="0" y="0"/>
          <a:chExt cx="0" cy="0"/>
        </a:xfrm>
      </p:grpSpPr>
      <p:sp>
        <p:nvSpPr>
          <p:cNvPr id="1292" name="Google Shape;1292;ga8afdfe95a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3" name="Google Shape;1293;ga8afdfe95a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8" name="Shape 1298"/>
        <p:cNvGrpSpPr/>
        <p:nvPr/>
      </p:nvGrpSpPr>
      <p:grpSpPr>
        <a:xfrm>
          <a:off x="0" y="0"/>
          <a:ext cx="0" cy="0"/>
          <a:chOff x="0" y="0"/>
          <a:chExt cx="0" cy="0"/>
        </a:xfrm>
      </p:grpSpPr>
      <p:sp>
        <p:nvSpPr>
          <p:cNvPr id="1299" name="Google Shape;1299;ga8afdfe95a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0" name="Google Shape;1300;ga8afdfe95a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150">
                <a:solidFill>
                  <a:srgbClr val="5A5D62"/>
                </a:solidFill>
                <a:highlight>
                  <a:srgbClr val="FFFFFF"/>
                </a:highlight>
              </a:rPr>
              <a:t>Marwest’s extensive experience in syndication led it to found Artis REIT in 2004 </a:t>
            </a:r>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5" name="Shape 1305"/>
        <p:cNvGrpSpPr/>
        <p:nvPr/>
      </p:nvGrpSpPr>
      <p:grpSpPr>
        <a:xfrm>
          <a:off x="0" y="0"/>
          <a:ext cx="0" cy="0"/>
          <a:chOff x="0" y="0"/>
          <a:chExt cx="0" cy="0"/>
        </a:xfrm>
      </p:grpSpPr>
      <p:sp>
        <p:nvSpPr>
          <p:cNvPr id="1306" name="Google Shape;1306;ga8afdfe95a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7" name="Google Shape;1307;ga8afdfe95a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2" name="Shape 1312"/>
        <p:cNvGrpSpPr/>
        <p:nvPr/>
      </p:nvGrpSpPr>
      <p:grpSpPr>
        <a:xfrm>
          <a:off x="0" y="0"/>
          <a:ext cx="0" cy="0"/>
          <a:chOff x="0" y="0"/>
          <a:chExt cx="0" cy="0"/>
        </a:xfrm>
      </p:grpSpPr>
      <p:sp>
        <p:nvSpPr>
          <p:cNvPr id="1313" name="Google Shape;1313;ga8afdfe95a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4" name="Google Shape;1314;ga8afdfe95a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9" name="Shape 1319"/>
        <p:cNvGrpSpPr/>
        <p:nvPr/>
      </p:nvGrpSpPr>
      <p:grpSpPr>
        <a:xfrm>
          <a:off x="0" y="0"/>
          <a:ext cx="0" cy="0"/>
          <a:chOff x="0" y="0"/>
          <a:chExt cx="0" cy="0"/>
        </a:xfrm>
      </p:grpSpPr>
      <p:sp>
        <p:nvSpPr>
          <p:cNvPr id="1320" name="Google Shape;1320;ga8afdfe95a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1" name="Google Shape;1321;ga8afdfe95a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6" name="Shape 1326"/>
        <p:cNvGrpSpPr/>
        <p:nvPr/>
      </p:nvGrpSpPr>
      <p:grpSpPr>
        <a:xfrm>
          <a:off x="0" y="0"/>
          <a:ext cx="0" cy="0"/>
          <a:chOff x="0" y="0"/>
          <a:chExt cx="0" cy="0"/>
        </a:xfrm>
      </p:grpSpPr>
      <p:sp>
        <p:nvSpPr>
          <p:cNvPr id="1327" name="Google Shape;1327;ga9d52be404_7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8" name="Google Shape;1328;ga9d52be404_7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1" name="Shape 1331"/>
        <p:cNvGrpSpPr/>
        <p:nvPr/>
      </p:nvGrpSpPr>
      <p:grpSpPr>
        <a:xfrm>
          <a:off x="0" y="0"/>
          <a:ext cx="0" cy="0"/>
          <a:chOff x="0" y="0"/>
          <a:chExt cx="0" cy="0"/>
        </a:xfrm>
      </p:grpSpPr>
      <p:sp>
        <p:nvSpPr>
          <p:cNvPr id="1332" name="Google Shape;1332;ga9d52be404_7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3" name="Google Shape;1333;ga9d52be404_7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9" name="Shape 1339"/>
        <p:cNvGrpSpPr/>
        <p:nvPr/>
      </p:nvGrpSpPr>
      <p:grpSpPr>
        <a:xfrm>
          <a:off x="0" y="0"/>
          <a:ext cx="0" cy="0"/>
          <a:chOff x="0" y="0"/>
          <a:chExt cx="0" cy="0"/>
        </a:xfrm>
      </p:grpSpPr>
      <p:sp>
        <p:nvSpPr>
          <p:cNvPr id="1340" name="Google Shape;1340;ga2402963c7_7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1" name="Google Shape;1341;ga2402963c7_7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a9d52be404_1_3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a9d52be404_1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https://static.seekingalpha.com/uploads/2017/3/25/47644028-14904281936211898_origin.png</a:t>
            </a:r>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7" name="Shape 1347"/>
        <p:cNvGrpSpPr/>
        <p:nvPr/>
      </p:nvGrpSpPr>
      <p:grpSpPr>
        <a:xfrm>
          <a:off x="0" y="0"/>
          <a:ext cx="0" cy="0"/>
          <a:chOff x="0" y="0"/>
          <a:chExt cx="0" cy="0"/>
        </a:xfrm>
      </p:grpSpPr>
      <p:sp>
        <p:nvSpPr>
          <p:cNvPr id="1348" name="Google Shape;1348;ga2402963c7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9" name="Google Shape;1349;ga2402963c7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5" name="Shape 1355"/>
        <p:cNvGrpSpPr/>
        <p:nvPr/>
      </p:nvGrpSpPr>
      <p:grpSpPr>
        <a:xfrm>
          <a:off x="0" y="0"/>
          <a:ext cx="0" cy="0"/>
          <a:chOff x="0" y="0"/>
          <a:chExt cx="0" cy="0"/>
        </a:xfrm>
      </p:grpSpPr>
      <p:sp>
        <p:nvSpPr>
          <p:cNvPr id="1356" name="Google Shape;1356;ga9d52be404_4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7" name="Google Shape;1357;ga9d52be404_4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0" name="Shape 1360"/>
        <p:cNvGrpSpPr/>
        <p:nvPr/>
      </p:nvGrpSpPr>
      <p:grpSpPr>
        <a:xfrm>
          <a:off x="0" y="0"/>
          <a:ext cx="0" cy="0"/>
          <a:chOff x="0" y="0"/>
          <a:chExt cx="0" cy="0"/>
        </a:xfrm>
      </p:grpSpPr>
      <p:sp>
        <p:nvSpPr>
          <p:cNvPr id="1361" name="Google Shape;1361;ga9d52be404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2" name="Google Shape;1362;ga9d52be404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0" name="Shape 1370"/>
        <p:cNvGrpSpPr/>
        <p:nvPr/>
      </p:nvGrpSpPr>
      <p:grpSpPr>
        <a:xfrm>
          <a:off x="0" y="0"/>
          <a:ext cx="0" cy="0"/>
          <a:chOff x="0" y="0"/>
          <a:chExt cx="0" cy="0"/>
        </a:xfrm>
      </p:grpSpPr>
      <p:sp>
        <p:nvSpPr>
          <p:cNvPr id="1371" name="Google Shape;1371;ga9d52be404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2" name="Google Shape;1372;ga9d52be404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9" name="Shape 1379"/>
        <p:cNvGrpSpPr/>
        <p:nvPr/>
      </p:nvGrpSpPr>
      <p:grpSpPr>
        <a:xfrm>
          <a:off x="0" y="0"/>
          <a:ext cx="0" cy="0"/>
          <a:chOff x="0" y="0"/>
          <a:chExt cx="0" cy="0"/>
        </a:xfrm>
      </p:grpSpPr>
      <p:sp>
        <p:nvSpPr>
          <p:cNvPr id="1380" name="Google Shape;1380;ga9d52be404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1" name="Google Shape;1381;ga9d52be404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7" name="Shape 1387"/>
        <p:cNvGrpSpPr/>
        <p:nvPr/>
      </p:nvGrpSpPr>
      <p:grpSpPr>
        <a:xfrm>
          <a:off x="0" y="0"/>
          <a:ext cx="0" cy="0"/>
          <a:chOff x="0" y="0"/>
          <a:chExt cx="0" cy="0"/>
        </a:xfrm>
      </p:grpSpPr>
      <p:sp>
        <p:nvSpPr>
          <p:cNvPr id="1388" name="Google Shape;1388;ga9d52be404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9" name="Google Shape;1389;ga9d52be404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6" name="Shape 1396"/>
        <p:cNvGrpSpPr/>
        <p:nvPr/>
      </p:nvGrpSpPr>
      <p:grpSpPr>
        <a:xfrm>
          <a:off x="0" y="0"/>
          <a:ext cx="0" cy="0"/>
          <a:chOff x="0" y="0"/>
          <a:chExt cx="0" cy="0"/>
        </a:xfrm>
      </p:grpSpPr>
      <p:sp>
        <p:nvSpPr>
          <p:cNvPr id="1397" name="Google Shape;1397;ga9d52be404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8" name="Google Shape;1398;ga9d52be404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5" name="Shape 1405"/>
        <p:cNvGrpSpPr/>
        <p:nvPr/>
      </p:nvGrpSpPr>
      <p:grpSpPr>
        <a:xfrm>
          <a:off x="0" y="0"/>
          <a:ext cx="0" cy="0"/>
          <a:chOff x="0" y="0"/>
          <a:chExt cx="0" cy="0"/>
        </a:xfrm>
      </p:grpSpPr>
      <p:sp>
        <p:nvSpPr>
          <p:cNvPr id="1406" name="Google Shape;1406;ga9d52be404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7" name="Google Shape;1407;ga9d52be404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4" name="Shape 1414"/>
        <p:cNvGrpSpPr/>
        <p:nvPr/>
      </p:nvGrpSpPr>
      <p:grpSpPr>
        <a:xfrm>
          <a:off x="0" y="0"/>
          <a:ext cx="0" cy="0"/>
          <a:chOff x="0" y="0"/>
          <a:chExt cx="0" cy="0"/>
        </a:xfrm>
      </p:grpSpPr>
      <p:sp>
        <p:nvSpPr>
          <p:cNvPr id="1415" name="Google Shape;1415;ga9d52be404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6" name="Google Shape;1416;ga9d52be404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3" name="Shape 1423"/>
        <p:cNvGrpSpPr/>
        <p:nvPr/>
      </p:nvGrpSpPr>
      <p:grpSpPr>
        <a:xfrm>
          <a:off x="0" y="0"/>
          <a:ext cx="0" cy="0"/>
          <a:chOff x="0" y="0"/>
          <a:chExt cx="0" cy="0"/>
        </a:xfrm>
      </p:grpSpPr>
      <p:sp>
        <p:nvSpPr>
          <p:cNvPr id="1424" name="Google Shape;1424;ga9d52be404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5" name="Google Shape;1425;ga9d52be404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a9d52be404_1_3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a9d52be404_1_3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0" name="Shape 1430"/>
        <p:cNvGrpSpPr/>
        <p:nvPr/>
      </p:nvGrpSpPr>
      <p:grpSpPr>
        <a:xfrm>
          <a:off x="0" y="0"/>
          <a:ext cx="0" cy="0"/>
          <a:chOff x="0" y="0"/>
          <a:chExt cx="0" cy="0"/>
        </a:xfrm>
      </p:grpSpPr>
      <p:sp>
        <p:nvSpPr>
          <p:cNvPr id="1431" name="Google Shape;1431;ga9d52be404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2" name="Google Shape;1432;ga9d52be404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8" name="Shape 1438"/>
        <p:cNvGrpSpPr/>
        <p:nvPr/>
      </p:nvGrpSpPr>
      <p:grpSpPr>
        <a:xfrm>
          <a:off x="0" y="0"/>
          <a:ext cx="0" cy="0"/>
          <a:chOff x="0" y="0"/>
          <a:chExt cx="0" cy="0"/>
        </a:xfrm>
      </p:grpSpPr>
      <p:sp>
        <p:nvSpPr>
          <p:cNvPr id="1439" name="Google Shape;1439;ga9d52be404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0" name="Google Shape;1440;ga9d52be404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6" name="Shape 1446"/>
        <p:cNvGrpSpPr/>
        <p:nvPr/>
      </p:nvGrpSpPr>
      <p:grpSpPr>
        <a:xfrm>
          <a:off x="0" y="0"/>
          <a:ext cx="0" cy="0"/>
          <a:chOff x="0" y="0"/>
          <a:chExt cx="0" cy="0"/>
        </a:xfrm>
      </p:grpSpPr>
      <p:sp>
        <p:nvSpPr>
          <p:cNvPr id="1447" name="Google Shape;1447;ga9d52be404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8" name="Google Shape;1448;ga9d52be404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2" name="Shape 1452"/>
        <p:cNvGrpSpPr/>
        <p:nvPr/>
      </p:nvGrpSpPr>
      <p:grpSpPr>
        <a:xfrm>
          <a:off x="0" y="0"/>
          <a:ext cx="0" cy="0"/>
          <a:chOff x="0" y="0"/>
          <a:chExt cx="0" cy="0"/>
        </a:xfrm>
      </p:grpSpPr>
      <p:sp>
        <p:nvSpPr>
          <p:cNvPr id="1453" name="Google Shape;1453;ga9d52be404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4" name="Google Shape;1454;ga9d52be404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9" name="Shape 1459"/>
        <p:cNvGrpSpPr/>
        <p:nvPr/>
      </p:nvGrpSpPr>
      <p:grpSpPr>
        <a:xfrm>
          <a:off x="0" y="0"/>
          <a:ext cx="0" cy="0"/>
          <a:chOff x="0" y="0"/>
          <a:chExt cx="0" cy="0"/>
        </a:xfrm>
      </p:grpSpPr>
      <p:sp>
        <p:nvSpPr>
          <p:cNvPr id="1460" name="Google Shape;1460;ga9d52be404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1" name="Google Shape;1461;ga9d52be404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5" name="Shape 1465"/>
        <p:cNvGrpSpPr/>
        <p:nvPr/>
      </p:nvGrpSpPr>
      <p:grpSpPr>
        <a:xfrm>
          <a:off x="0" y="0"/>
          <a:ext cx="0" cy="0"/>
          <a:chOff x="0" y="0"/>
          <a:chExt cx="0" cy="0"/>
        </a:xfrm>
      </p:grpSpPr>
      <p:sp>
        <p:nvSpPr>
          <p:cNvPr id="1466" name="Google Shape;1466;ga2402963c7_7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7" name="Google Shape;1467;ga2402963c7_7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1" name="Shape 1471"/>
        <p:cNvGrpSpPr/>
        <p:nvPr/>
      </p:nvGrpSpPr>
      <p:grpSpPr>
        <a:xfrm>
          <a:off x="0" y="0"/>
          <a:ext cx="0" cy="0"/>
          <a:chOff x="0" y="0"/>
          <a:chExt cx="0" cy="0"/>
        </a:xfrm>
      </p:grpSpPr>
      <p:sp>
        <p:nvSpPr>
          <p:cNvPr id="1472" name="Google Shape;1472;ga9d52be404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3" name="Google Shape;1473;ga9d52be404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7" name="Shape 1477"/>
        <p:cNvGrpSpPr/>
        <p:nvPr/>
      </p:nvGrpSpPr>
      <p:grpSpPr>
        <a:xfrm>
          <a:off x="0" y="0"/>
          <a:ext cx="0" cy="0"/>
          <a:chOff x="0" y="0"/>
          <a:chExt cx="0" cy="0"/>
        </a:xfrm>
      </p:grpSpPr>
      <p:sp>
        <p:nvSpPr>
          <p:cNvPr id="1478" name="Google Shape;1478;ga9d52be404_0_7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9" name="Google Shape;1479;ga9d52be404_0_7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3" name="Shape 1483"/>
        <p:cNvGrpSpPr/>
        <p:nvPr/>
      </p:nvGrpSpPr>
      <p:grpSpPr>
        <a:xfrm>
          <a:off x="0" y="0"/>
          <a:ext cx="0" cy="0"/>
          <a:chOff x="0" y="0"/>
          <a:chExt cx="0" cy="0"/>
        </a:xfrm>
      </p:grpSpPr>
      <p:sp>
        <p:nvSpPr>
          <p:cNvPr id="1484" name="Google Shape;1484;ga2402963c7_7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5" name="Google Shape;1485;ga2402963c7_7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9" name="Shape 1489"/>
        <p:cNvGrpSpPr/>
        <p:nvPr/>
      </p:nvGrpSpPr>
      <p:grpSpPr>
        <a:xfrm>
          <a:off x="0" y="0"/>
          <a:ext cx="0" cy="0"/>
          <a:chOff x="0" y="0"/>
          <a:chExt cx="0" cy="0"/>
        </a:xfrm>
      </p:grpSpPr>
      <p:sp>
        <p:nvSpPr>
          <p:cNvPr id="1490" name="Google Shape;1490;ga9d52be404_7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1" name="Google Shape;1491;ga9d52be404_7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a9d52be404_1_6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a9d52be404_1_6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By presentor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a9d52be404_1_3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a9d52be404_1_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5" name="Shape 1495"/>
        <p:cNvGrpSpPr/>
        <p:nvPr/>
      </p:nvGrpSpPr>
      <p:grpSpPr>
        <a:xfrm>
          <a:off x="0" y="0"/>
          <a:ext cx="0" cy="0"/>
          <a:chOff x="0" y="0"/>
          <a:chExt cx="0" cy="0"/>
        </a:xfrm>
      </p:grpSpPr>
      <p:sp>
        <p:nvSpPr>
          <p:cNvPr id="1496" name="Google Shape;1496;ga2402963c7_7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7" name="Google Shape;1497;ga2402963c7_7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3" name="Shape 1503"/>
        <p:cNvGrpSpPr/>
        <p:nvPr/>
      </p:nvGrpSpPr>
      <p:grpSpPr>
        <a:xfrm>
          <a:off x="0" y="0"/>
          <a:ext cx="0" cy="0"/>
          <a:chOff x="0" y="0"/>
          <a:chExt cx="0" cy="0"/>
        </a:xfrm>
      </p:grpSpPr>
      <p:sp>
        <p:nvSpPr>
          <p:cNvPr id="1504" name="Google Shape;1504;ga9d52be404_7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5" name="Google Shape;1505;ga9d52be404_7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rgbClr val="1A9988"/>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8" name="Shape 1508"/>
        <p:cNvGrpSpPr/>
        <p:nvPr/>
      </p:nvGrpSpPr>
      <p:grpSpPr>
        <a:xfrm>
          <a:off x="0" y="0"/>
          <a:ext cx="0" cy="0"/>
          <a:chOff x="0" y="0"/>
          <a:chExt cx="0" cy="0"/>
        </a:xfrm>
      </p:grpSpPr>
      <p:sp>
        <p:nvSpPr>
          <p:cNvPr id="1509" name="Google Shape;1509;g9fc294b935_0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0" name="Google Shape;1510;g9fc294b935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3" name="Shape 1513"/>
        <p:cNvGrpSpPr/>
        <p:nvPr/>
      </p:nvGrpSpPr>
      <p:grpSpPr>
        <a:xfrm>
          <a:off x="0" y="0"/>
          <a:ext cx="0" cy="0"/>
          <a:chOff x="0" y="0"/>
          <a:chExt cx="0" cy="0"/>
        </a:xfrm>
      </p:grpSpPr>
      <p:sp>
        <p:nvSpPr>
          <p:cNvPr id="1514" name="Google Shape;1514;ga8b72dd466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5" name="Google Shape;1515;ga8b72dd466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0" name="Shape 1520"/>
        <p:cNvGrpSpPr/>
        <p:nvPr/>
      </p:nvGrpSpPr>
      <p:grpSpPr>
        <a:xfrm>
          <a:off x="0" y="0"/>
          <a:ext cx="0" cy="0"/>
          <a:chOff x="0" y="0"/>
          <a:chExt cx="0" cy="0"/>
        </a:xfrm>
      </p:grpSpPr>
      <p:sp>
        <p:nvSpPr>
          <p:cNvPr id="1521" name="Google Shape;1521;ga8b72dd466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2" name="Google Shape;1522;ga8b72dd466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7" name="Shape 1527"/>
        <p:cNvGrpSpPr/>
        <p:nvPr/>
      </p:nvGrpSpPr>
      <p:grpSpPr>
        <a:xfrm>
          <a:off x="0" y="0"/>
          <a:ext cx="0" cy="0"/>
          <a:chOff x="0" y="0"/>
          <a:chExt cx="0" cy="0"/>
        </a:xfrm>
      </p:grpSpPr>
      <p:sp>
        <p:nvSpPr>
          <p:cNvPr id="1528" name="Google Shape;1528;ga8b72dd466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9" name="Google Shape;1529;ga8b72dd466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4" name="Shape 1534"/>
        <p:cNvGrpSpPr/>
        <p:nvPr/>
      </p:nvGrpSpPr>
      <p:grpSpPr>
        <a:xfrm>
          <a:off x="0" y="0"/>
          <a:ext cx="0" cy="0"/>
          <a:chOff x="0" y="0"/>
          <a:chExt cx="0" cy="0"/>
        </a:xfrm>
      </p:grpSpPr>
      <p:sp>
        <p:nvSpPr>
          <p:cNvPr id="1535" name="Google Shape;1535;ga8b72dd466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6" name="Google Shape;1536;ga8b72dd466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1" name="Shape 1541"/>
        <p:cNvGrpSpPr/>
        <p:nvPr/>
      </p:nvGrpSpPr>
      <p:grpSpPr>
        <a:xfrm>
          <a:off x="0" y="0"/>
          <a:ext cx="0" cy="0"/>
          <a:chOff x="0" y="0"/>
          <a:chExt cx="0" cy="0"/>
        </a:xfrm>
      </p:grpSpPr>
      <p:sp>
        <p:nvSpPr>
          <p:cNvPr id="1542" name="Google Shape;1542;ga8b72dd466_1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3" name="Google Shape;1543;ga8b72dd466_1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8" name="Shape 1548"/>
        <p:cNvGrpSpPr/>
        <p:nvPr/>
      </p:nvGrpSpPr>
      <p:grpSpPr>
        <a:xfrm>
          <a:off x="0" y="0"/>
          <a:ext cx="0" cy="0"/>
          <a:chOff x="0" y="0"/>
          <a:chExt cx="0" cy="0"/>
        </a:xfrm>
      </p:grpSpPr>
      <p:sp>
        <p:nvSpPr>
          <p:cNvPr id="1549" name="Google Shape;1549;ga8b72dd466_1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0" name="Google Shape;1550;ga8b72dd466_1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5" name="Shape 1555"/>
        <p:cNvGrpSpPr/>
        <p:nvPr/>
      </p:nvGrpSpPr>
      <p:grpSpPr>
        <a:xfrm>
          <a:off x="0" y="0"/>
          <a:ext cx="0" cy="0"/>
          <a:chOff x="0" y="0"/>
          <a:chExt cx="0" cy="0"/>
        </a:xfrm>
      </p:grpSpPr>
      <p:sp>
        <p:nvSpPr>
          <p:cNvPr id="1556" name="Google Shape;1556;ga8b72dd466_1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7" name="Google Shape;1557;ga8b72dd466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a9d52be404_1_3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a9d52be404_1_3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2" name="Shape 1562"/>
        <p:cNvGrpSpPr/>
        <p:nvPr/>
      </p:nvGrpSpPr>
      <p:grpSpPr>
        <a:xfrm>
          <a:off x="0" y="0"/>
          <a:ext cx="0" cy="0"/>
          <a:chOff x="0" y="0"/>
          <a:chExt cx="0" cy="0"/>
        </a:xfrm>
      </p:grpSpPr>
      <p:sp>
        <p:nvSpPr>
          <p:cNvPr id="1563" name="Google Shape;1563;g9fc294b935_0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4" name="Google Shape;1564;g9fc294b935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8" name="Shape 1568"/>
        <p:cNvGrpSpPr/>
        <p:nvPr/>
      </p:nvGrpSpPr>
      <p:grpSpPr>
        <a:xfrm>
          <a:off x="0" y="0"/>
          <a:ext cx="0" cy="0"/>
          <a:chOff x="0" y="0"/>
          <a:chExt cx="0" cy="0"/>
        </a:xfrm>
      </p:grpSpPr>
      <p:sp>
        <p:nvSpPr>
          <p:cNvPr id="1569" name="Google Shape;1569;g9fc294b935_0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0" name="Google Shape;1570;g9fc294b935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4" name="Shape 1574"/>
        <p:cNvGrpSpPr/>
        <p:nvPr/>
      </p:nvGrpSpPr>
      <p:grpSpPr>
        <a:xfrm>
          <a:off x="0" y="0"/>
          <a:ext cx="0" cy="0"/>
          <a:chOff x="0" y="0"/>
          <a:chExt cx="0" cy="0"/>
        </a:xfrm>
      </p:grpSpPr>
      <p:sp>
        <p:nvSpPr>
          <p:cNvPr id="1575" name="Google Shape;1575;g9fc294b935_0_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6" name="Google Shape;1576;g9fc294b935_0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0" name="Shape 1580"/>
        <p:cNvGrpSpPr/>
        <p:nvPr/>
      </p:nvGrpSpPr>
      <p:grpSpPr>
        <a:xfrm>
          <a:off x="0" y="0"/>
          <a:ext cx="0" cy="0"/>
          <a:chOff x="0" y="0"/>
          <a:chExt cx="0" cy="0"/>
        </a:xfrm>
      </p:grpSpPr>
      <p:sp>
        <p:nvSpPr>
          <p:cNvPr id="1581" name="Google Shape;1581;ga8b72dd466_1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2" name="Google Shape;1582;ga8b72dd466_1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6" name="Shape 1586"/>
        <p:cNvGrpSpPr/>
        <p:nvPr/>
      </p:nvGrpSpPr>
      <p:grpSpPr>
        <a:xfrm>
          <a:off x="0" y="0"/>
          <a:ext cx="0" cy="0"/>
          <a:chOff x="0" y="0"/>
          <a:chExt cx="0" cy="0"/>
        </a:xfrm>
      </p:grpSpPr>
      <p:sp>
        <p:nvSpPr>
          <p:cNvPr id="1587" name="Google Shape;1587;ga9d52be404_1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8" name="Google Shape;1588;ga9d52be404_1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2" name="Shape 1592"/>
        <p:cNvGrpSpPr/>
        <p:nvPr/>
      </p:nvGrpSpPr>
      <p:grpSpPr>
        <a:xfrm>
          <a:off x="0" y="0"/>
          <a:ext cx="0" cy="0"/>
          <a:chOff x="0" y="0"/>
          <a:chExt cx="0" cy="0"/>
        </a:xfrm>
      </p:grpSpPr>
      <p:sp>
        <p:nvSpPr>
          <p:cNvPr id="1593" name="Google Shape;1593;ga9d52be404_16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4" name="Google Shape;1594;ga9d52be404_16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7" name="Shape 1597"/>
        <p:cNvGrpSpPr/>
        <p:nvPr/>
      </p:nvGrpSpPr>
      <p:grpSpPr>
        <a:xfrm>
          <a:off x="0" y="0"/>
          <a:ext cx="0" cy="0"/>
          <a:chOff x="0" y="0"/>
          <a:chExt cx="0" cy="0"/>
        </a:xfrm>
      </p:grpSpPr>
      <p:sp>
        <p:nvSpPr>
          <p:cNvPr id="1598" name="Google Shape;1598;g9fc294b935_0_2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9" name="Google Shape;1599;g9fc294b935_0_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3" name="Shape 1603"/>
        <p:cNvGrpSpPr/>
        <p:nvPr/>
      </p:nvGrpSpPr>
      <p:grpSpPr>
        <a:xfrm>
          <a:off x="0" y="0"/>
          <a:ext cx="0" cy="0"/>
          <a:chOff x="0" y="0"/>
          <a:chExt cx="0" cy="0"/>
        </a:xfrm>
      </p:grpSpPr>
      <p:sp>
        <p:nvSpPr>
          <p:cNvPr id="1604" name="Google Shape;1604;ga9d52be404_14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5" name="Google Shape;1605;ga9d52be404_14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8" name="Shape 1608"/>
        <p:cNvGrpSpPr/>
        <p:nvPr/>
      </p:nvGrpSpPr>
      <p:grpSpPr>
        <a:xfrm>
          <a:off x="0" y="0"/>
          <a:ext cx="0" cy="0"/>
          <a:chOff x="0" y="0"/>
          <a:chExt cx="0" cy="0"/>
        </a:xfrm>
      </p:grpSpPr>
      <p:sp>
        <p:nvSpPr>
          <p:cNvPr id="1609" name="Google Shape;1609;g9fc294b935_0_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0" name="Google Shape;1610;g9fc294b935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5" name="Shape 1615"/>
        <p:cNvGrpSpPr/>
        <p:nvPr/>
      </p:nvGrpSpPr>
      <p:grpSpPr>
        <a:xfrm>
          <a:off x="0" y="0"/>
          <a:ext cx="0" cy="0"/>
          <a:chOff x="0" y="0"/>
          <a:chExt cx="0" cy="0"/>
        </a:xfrm>
      </p:grpSpPr>
      <p:sp>
        <p:nvSpPr>
          <p:cNvPr id="1616" name="Google Shape;1616;ga8b72dd466_1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7" name="Google Shape;1617;ga8b72dd466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a9d52be404_1_3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a9d52be404_1_3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2" name="Shape 1622"/>
        <p:cNvGrpSpPr/>
        <p:nvPr/>
      </p:nvGrpSpPr>
      <p:grpSpPr>
        <a:xfrm>
          <a:off x="0" y="0"/>
          <a:ext cx="0" cy="0"/>
          <a:chOff x="0" y="0"/>
          <a:chExt cx="0" cy="0"/>
        </a:xfrm>
      </p:grpSpPr>
      <p:sp>
        <p:nvSpPr>
          <p:cNvPr id="1623" name="Google Shape;1623;ga9d52be404_16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4" name="Google Shape;1624;ga9d52be404_16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7" name="Shape 1627"/>
        <p:cNvGrpSpPr/>
        <p:nvPr/>
      </p:nvGrpSpPr>
      <p:grpSpPr>
        <a:xfrm>
          <a:off x="0" y="0"/>
          <a:ext cx="0" cy="0"/>
          <a:chOff x="0" y="0"/>
          <a:chExt cx="0" cy="0"/>
        </a:xfrm>
      </p:grpSpPr>
      <p:sp>
        <p:nvSpPr>
          <p:cNvPr id="1628" name="Google Shape;1628;ga128149ff8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9" name="Google Shape;1629;ga128149ff8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4" name="Shape 1634"/>
        <p:cNvGrpSpPr/>
        <p:nvPr/>
      </p:nvGrpSpPr>
      <p:grpSpPr>
        <a:xfrm>
          <a:off x="0" y="0"/>
          <a:ext cx="0" cy="0"/>
          <a:chOff x="0" y="0"/>
          <a:chExt cx="0" cy="0"/>
        </a:xfrm>
      </p:grpSpPr>
      <p:sp>
        <p:nvSpPr>
          <p:cNvPr id="1635" name="Google Shape;1635;g9fc294b935_0_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6" name="Google Shape;1636;g9fc294b935_0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thousands or millions?)</a:t>
            </a:r>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1" name="Shape 1641"/>
        <p:cNvGrpSpPr/>
        <p:nvPr/>
      </p:nvGrpSpPr>
      <p:grpSpPr>
        <a:xfrm>
          <a:off x="0" y="0"/>
          <a:ext cx="0" cy="0"/>
          <a:chOff x="0" y="0"/>
          <a:chExt cx="0" cy="0"/>
        </a:xfrm>
      </p:grpSpPr>
      <p:sp>
        <p:nvSpPr>
          <p:cNvPr id="1642" name="Google Shape;1642;ga9d52be404_16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3" name="Google Shape;1643;ga9d52be404_16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6" name="Shape 1646"/>
        <p:cNvGrpSpPr/>
        <p:nvPr/>
      </p:nvGrpSpPr>
      <p:grpSpPr>
        <a:xfrm>
          <a:off x="0" y="0"/>
          <a:ext cx="0" cy="0"/>
          <a:chOff x="0" y="0"/>
          <a:chExt cx="0" cy="0"/>
        </a:xfrm>
      </p:grpSpPr>
      <p:sp>
        <p:nvSpPr>
          <p:cNvPr id="1647" name="Google Shape;1647;ga8b72dd466_1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8" name="Google Shape;1648;ga8b72dd466_1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3" name="Shape 1653"/>
        <p:cNvGrpSpPr/>
        <p:nvPr/>
      </p:nvGrpSpPr>
      <p:grpSpPr>
        <a:xfrm>
          <a:off x="0" y="0"/>
          <a:ext cx="0" cy="0"/>
          <a:chOff x="0" y="0"/>
          <a:chExt cx="0" cy="0"/>
        </a:xfrm>
      </p:grpSpPr>
      <p:sp>
        <p:nvSpPr>
          <p:cNvPr id="1654" name="Google Shape;1654;ga128149ff8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5" name="Google Shape;1655;ga128149ff8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0" name="Shape 1660"/>
        <p:cNvGrpSpPr/>
        <p:nvPr/>
      </p:nvGrpSpPr>
      <p:grpSpPr>
        <a:xfrm>
          <a:off x="0" y="0"/>
          <a:ext cx="0" cy="0"/>
          <a:chOff x="0" y="0"/>
          <a:chExt cx="0" cy="0"/>
        </a:xfrm>
      </p:grpSpPr>
      <p:sp>
        <p:nvSpPr>
          <p:cNvPr id="1661" name="Google Shape;1661;ga128149ff8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2" name="Google Shape;1662;ga128149ff8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0" name="Shape 1670"/>
        <p:cNvGrpSpPr/>
        <p:nvPr/>
      </p:nvGrpSpPr>
      <p:grpSpPr>
        <a:xfrm>
          <a:off x="0" y="0"/>
          <a:ext cx="0" cy="0"/>
          <a:chOff x="0" y="0"/>
          <a:chExt cx="0" cy="0"/>
        </a:xfrm>
      </p:grpSpPr>
      <p:sp>
        <p:nvSpPr>
          <p:cNvPr id="1671" name="Google Shape;1671;ga8b72dd466_1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2" name="Google Shape;1672;ga8b72dd466_1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Altering schedule to avoid </a:t>
            </a:r>
            <a:r>
              <a:rPr lang="en"/>
              <a:t>a disproportionately large level of lease maturities in a given year</a:t>
            </a:r>
            <a:endParaRPr/>
          </a:p>
          <a:p>
            <a:pPr indent="0" lvl="0" marL="0" rtl="0" algn="l">
              <a:spcBef>
                <a:spcPts val="0"/>
              </a:spcBef>
              <a:spcAft>
                <a:spcPts val="0"/>
              </a:spcAft>
              <a:buNone/>
            </a:pPr>
            <a:r>
              <a:t/>
            </a:r>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8" name="Shape 1678"/>
        <p:cNvGrpSpPr/>
        <p:nvPr/>
      </p:nvGrpSpPr>
      <p:grpSpPr>
        <a:xfrm>
          <a:off x="0" y="0"/>
          <a:ext cx="0" cy="0"/>
          <a:chOff x="0" y="0"/>
          <a:chExt cx="0" cy="0"/>
        </a:xfrm>
      </p:grpSpPr>
      <p:sp>
        <p:nvSpPr>
          <p:cNvPr id="1679" name="Google Shape;1679;ga8b72dd466_1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0" name="Google Shape;1680;ga8b72dd466_1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5" name="Shape 1685"/>
        <p:cNvGrpSpPr/>
        <p:nvPr/>
      </p:nvGrpSpPr>
      <p:grpSpPr>
        <a:xfrm>
          <a:off x="0" y="0"/>
          <a:ext cx="0" cy="0"/>
          <a:chOff x="0" y="0"/>
          <a:chExt cx="0" cy="0"/>
        </a:xfrm>
      </p:grpSpPr>
      <p:sp>
        <p:nvSpPr>
          <p:cNvPr id="1686" name="Google Shape;1686;ga9d52be404_14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7" name="Google Shape;1687;ga9d52be404_14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subheaders we can either do 1 colour per person or one colour for the whole group</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a9d52be404_1_3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a9d52be404_1_3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u="sng">
                <a:solidFill>
                  <a:schemeClr val="hlink"/>
                </a:solidFill>
                <a:hlinkClick r:id="rId2"/>
              </a:rPr>
              <a:t>https://www.reit.com/data-research/research/nareit-research/2020-economy-real-estate-reit-outlook#:~:text=The%20outlook%20for%20REITs%20in,earnings%20in%20the%20year%20ahead.</a:t>
            </a:r>
            <a:endParaRPr u="sng">
              <a:solidFill>
                <a:schemeClr val="hlink"/>
              </a:solidFill>
            </a:endParaRPr>
          </a:p>
          <a:p>
            <a:pPr indent="0" lvl="0" marL="0" rtl="0" algn="l">
              <a:spcBef>
                <a:spcPts val="0"/>
              </a:spcBef>
              <a:spcAft>
                <a:spcPts val="0"/>
              </a:spcAft>
              <a:buNone/>
            </a:pPr>
            <a:r>
              <a:t/>
            </a:r>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0" name="Shape 1690"/>
        <p:cNvGrpSpPr/>
        <p:nvPr/>
      </p:nvGrpSpPr>
      <p:grpSpPr>
        <a:xfrm>
          <a:off x="0" y="0"/>
          <a:ext cx="0" cy="0"/>
          <a:chOff x="0" y="0"/>
          <a:chExt cx="0" cy="0"/>
        </a:xfrm>
      </p:grpSpPr>
      <p:sp>
        <p:nvSpPr>
          <p:cNvPr id="1691" name="Google Shape;1691;g9fc294b935_0_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2" name="Google Shape;1692;g9fc294b935_0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7" name="Shape 1697"/>
        <p:cNvGrpSpPr/>
        <p:nvPr/>
      </p:nvGrpSpPr>
      <p:grpSpPr>
        <a:xfrm>
          <a:off x="0" y="0"/>
          <a:ext cx="0" cy="0"/>
          <a:chOff x="0" y="0"/>
          <a:chExt cx="0" cy="0"/>
        </a:xfrm>
      </p:grpSpPr>
      <p:sp>
        <p:nvSpPr>
          <p:cNvPr id="1698" name="Google Shape;1698;ga8b72dd466_1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9" name="Google Shape;1699;ga8b72dd466_1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4" name="Shape 1704"/>
        <p:cNvGrpSpPr/>
        <p:nvPr/>
      </p:nvGrpSpPr>
      <p:grpSpPr>
        <a:xfrm>
          <a:off x="0" y="0"/>
          <a:ext cx="0" cy="0"/>
          <a:chOff x="0" y="0"/>
          <a:chExt cx="0" cy="0"/>
        </a:xfrm>
      </p:grpSpPr>
      <p:sp>
        <p:nvSpPr>
          <p:cNvPr id="1705" name="Google Shape;1705;ga9d52be404_16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6" name="Google Shape;1706;ga9d52be404_16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9" name="Shape 1709"/>
        <p:cNvGrpSpPr/>
        <p:nvPr/>
      </p:nvGrpSpPr>
      <p:grpSpPr>
        <a:xfrm>
          <a:off x="0" y="0"/>
          <a:ext cx="0" cy="0"/>
          <a:chOff x="0" y="0"/>
          <a:chExt cx="0" cy="0"/>
        </a:xfrm>
      </p:grpSpPr>
      <p:sp>
        <p:nvSpPr>
          <p:cNvPr id="1710" name="Google Shape;1710;ga9d52be404_16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1" name="Google Shape;1711;ga9d52be404_16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6" name="Shape 1716"/>
        <p:cNvGrpSpPr/>
        <p:nvPr/>
      </p:nvGrpSpPr>
      <p:grpSpPr>
        <a:xfrm>
          <a:off x="0" y="0"/>
          <a:ext cx="0" cy="0"/>
          <a:chOff x="0" y="0"/>
          <a:chExt cx="0" cy="0"/>
        </a:xfrm>
      </p:grpSpPr>
      <p:sp>
        <p:nvSpPr>
          <p:cNvPr id="1717" name="Google Shape;1717;gac1bce0253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8" name="Google Shape;1718;gac1bce0253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3" name="Shape 1723"/>
        <p:cNvGrpSpPr/>
        <p:nvPr/>
      </p:nvGrpSpPr>
      <p:grpSpPr>
        <a:xfrm>
          <a:off x="0" y="0"/>
          <a:ext cx="0" cy="0"/>
          <a:chOff x="0" y="0"/>
          <a:chExt cx="0" cy="0"/>
        </a:xfrm>
      </p:grpSpPr>
      <p:sp>
        <p:nvSpPr>
          <p:cNvPr id="1724" name="Google Shape;1724;ga9d52be404_14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5" name="Google Shape;1725;ga9d52be404_14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8" name="Shape 1728"/>
        <p:cNvGrpSpPr/>
        <p:nvPr/>
      </p:nvGrpSpPr>
      <p:grpSpPr>
        <a:xfrm>
          <a:off x="0" y="0"/>
          <a:ext cx="0" cy="0"/>
          <a:chOff x="0" y="0"/>
          <a:chExt cx="0" cy="0"/>
        </a:xfrm>
      </p:grpSpPr>
      <p:sp>
        <p:nvSpPr>
          <p:cNvPr id="1729" name="Google Shape;1729;ga128149ff8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0" name="Google Shape;1730;ga128149ff8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3" name="Shape 1733"/>
        <p:cNvGrpSpPr/>
        <p:nvPr/>
      </p:nvGrpSpPr>
      <p:grpSpPr>
        <a:xfrm>
          <a:off x="0" y="0"/>
          <a:ext cx="0" cy="0"/>
          <a:chOff x="0" y="0"/>
          <a:chExt cx="0" cy="0"/>
        </a:xfrm>
      </p:grpSpPr>
      <p:sp>
        <p:nvSpPr>
          <p:cNvPr id="1734" name="Google Shape;1734;ga128149ff8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5" name="Google Shape;1735;ga128149ff8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0" name="Shape 1740"/>
        <p:cNvGrpSpPr/>
        <p:nvPr/>
      </p:nvGrpSpPr>
      <p:grpSpPr>
        <a:xfrm>
          <a:off x="0" y="0"/>
          <a:ext cx="0" cy="0"/>
          <a:chOff x="0" y="0"/>
          <a:chExt cx="0" cy="0"/>
        </a:xfrm>
      </p:grpSpPr>
      <p:sp>
        <p:nvSpPr>
          <p:cNvPr id="1741" name="Google Shape;1741;ga128149ff8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2" name="Google Shape;1742;ga128149ff8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7" name="Shape 1747"/>
        <p:cNvGrpSpPr/>
        <p:nvPr/>
      </p:nvGrpSpPr>
      <p:grpSpPr>
        <a:xfrm>
          <a:off x="0" y="0"/>
          <a:ext cx="0" cy="0"/>
          <a:chOff x="0" y="0"/>
          <a:chExt cx="0" cy="0"/>
        </a:xfrm>
      </p:grpSpPr>
      <p:sp>
        <p:nvSpPr>
          <p:cNvPr id="1748" name="Google Shape;1748;ga128149ff8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9" name="Google Shape;1749;ga128149ff8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a9d52be404_1_3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a9d52be404_1_3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https://www.spglobal.com/spdji/en/indices/equity/sp-tsx-capped-reit/#overview</a:t>
            </a:r>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4" name="Shape 1754"/>
        <p:cNvGrpSpPr/>
        <p:nvPr/>
      </p:nvGrpSpPr>
      <p:grpSpPr>
        <a:xfrm>
          <a:off x="0" y="0"/>
          <a:ext cx="0" cy="0"/>
          <a:chOff x="0" y="0"/>
          <a:chExt cx="0" cy="0"/>
        </a:xfrm>
      </p:grpSpPr>
      <p:sp>
        <p:nvSpPr>
          <p:cNvPr id="1755" name="Google Shape;1755;ga128149ff8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6" name="Google Shape;1756;ga128149ff8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1" name="Shape 1761"/>
        <p:cNvGrpSpPr/>
        <p:nvPr/>
      </p:nvGrpSpPr>
      <p:grpSpPr>
        <a:xfrm>
          <a:off x="0" y="0"/>
          <a:ext cx="0" cy="0"/>
          <a:chOff x="0" y="0"/>
          <a:chExt cx="0" cy="0"/>
        </a:xfrm>
      </p:grpSpPr>
      <p:sp>
        <p:nvSpPr>
          <p:cNvPr id="1762" name="Google Shape;1762;ga97af9f42d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3" name="Google Shape;1763;ga97af9f42d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7" name="Shape 1767"/>
        <p:cNvGrpSpPr/>
        <p:nvPr/>
      </p:nvGrpSpPr>
      <p:grpSpPr>
        <a:xfrm>
          <a:off x="0" y="0"/>
          <a:ext cx="0" cy="0"/>
          <a:chOff x="0" y="0"/>
          <a:chExt cx="0" cy="0"/>
        </a:xfrm>
      </p:grpSpPr>
      <p:sp>
        <p:nvSpPr>
          <p:cNvPr id="1768" name="Google Shape;1768;ga97af9f42d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9" name="Google Shape;1769;ga97af9f42d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3" name="Shape 1773"/>
        <p:cNvGrpSpPr/>
        <p:nvPr/>
      </p:nvGrpSpPr>
      <p:grpSpPr>
        <a:xfrm>
          <a:off x="0" y="0"/>
          <a:ext cx="0" cy="0"/>
          <a:chOff x="0" y="0"/>
          <a:chExt cx="0" cy="0"/>
        </a:xfrm>
      </p:grpSpPr>
      <p:sp>
        <p:nvSpPr>
          <p:cNvPr id="1774" name="Google Shape;1774;ga9d52be404_16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5" name="Google Shape;1775;ga9d52be404_16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Page 50</a:t>
            </a:r>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9" name="Shape 1779"/>
        <p:cNvGrpSpPr/>
        <p:nvPr/>
      </p:nvGrpSpPr>
      <p:grpSpPr>
        <a:xfrm>
          <a:off x="0" y="0"/>
          <a:ext cx="0" cy="0"/>
          <a:chOff x="0" y="0"/>
          <a:chExt cx="0" cy="0"/>
        </a:xfrm>
      </p:grpSpPr>
      <p:sp>
        <p:nvSpPr>
          <p:cNvPr id="1780" name="Google Shape;1780;ga97af9f42d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1" name="Google Shape;1781;ga97af9f42d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5" name="Shape 1785"/>
        <p:cNvGrpSpPr/>
        <p:nvPr/>
      </p:nvGrpSpPr>
      <p:grpSpPr>
        <a:xfrm>
          <a:off x="0" y="0"/>
          <a:ext cx="0" cy="0"/>
          <a:chOff x="0" y="0"/>
          <a:chExt cx="0" cy="0"/>
        </a:xfrm>
      </p:grpSpPr>
      <p:sp>
        <p:nvSpPr>
          <p:cNvPr id="1786" name="Google Shape;1786;gac1bce0253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7" name="Google Shape;1787;gac1bce0253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2" name="Shape 1792"/>
        <p:cNvGrpSpPr/>
        <p:nvPr/>
      </p:nvGrpSpPr>
      <p:grpSpPr>
        <a:xfrm>
          <a:off x="0" y="0"/>
          <a:ext cx="0" cy="0"/>
          <a:chOff x="0" y="0"/>
          <a:chExt cx="0" cy="0"/>
        </a:xfrm>
      </p:grpSpPr>
      <p:sp>
        <p:nvSpPr>
          <p:cNvPr id="1793" name="Google Shape;1793;ga9d52be404_14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4" name="Google Shape;1794;ga9d52be404_14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7" name="Shape 1797"/>
        <p:cNvGrpSpPr/>
        <p:nvPr/>
      </p:nvGrpSpPr>
      <p:grpSpPr>
        <a:xfrm>
          <a:off x="0" y="0"/>
          <a:ext cx="0" cy="0"/>
          <a:chOff x="0" y="0"/>
          <a:chExt cx="0" cy="0"/>
        </a:xfrm>
      </p:grpSpPr>
      <p:sp>
        <p:nvSpPr>
          <p:cNvPr id="1798" name="Google Shape;1798;ga998f56df2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9" name="Google Shape;1799;ga998f56df2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7" name="Shape 1807"/>
        <p:cNvGrpSpPr/>
        <p:nvPr/>
      </p:nvGrpSpPr>
      <p:grpSpPr>
        <a:xfrm>
          <a:off x="0" y="0"/>
          <a:ext cx="0" cy="0"/>
          <a:chOff x="0" y="0"/>
          <a:chExt cx="0" cy="0"/>
        </a:xfrm>
      </p:grpSpPr>
      <p:sp>
        <p:nvSpPr>
          <p:cNvPr id="1808" name="Google Shape;1808;ga998f56df2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9" name="Google Shape;1809;ga998f56df2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7" name="Shape 1817"/>
        <p:cNvGrpSpPr/>
        <p:nvPr/>
      </p:nvGrpSpPr>
      <p:grpSpPr>
        <a:xfrm>
          <a:off x="0" y="0"/>
          <a:ext cx="0" cy="0"/>
          <a:chOff x="0" y="0"/>
          <a:chExt cx="0" cy="0"/>
        </a:xfrm>
      </p:grpSpPr>
      <p:sp>
        <p:nvSpPr>
          <p:cNvPr id="1818" name="Google Shape;1818;ga998f56df2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9" name="Google Shape;1819;ga998f56df2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a9d52be404_1_3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a9d52be404_1_3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6" name="Shape 1826"/>
        <p:cNvGrpSpPr/>
        <p:nvPr/>
      </p:nvGrpSpPr>
      <p:grpSpPr>
        <a:xfrm>
          <a:off x="0" y="0"/>
          <a:ext cx="0" cy="0"/>
          <a:chOff x="0" y="0"/>
          <a:chExt cx="0" cy="0"/>
        </a:xfrm>
      </p:grpSpPr>
      <p:sp>
        <p:nvSpPr>
          <p:cNvPr id="1827" name="Google Shape;1827;ga998f56cd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8" name="Google Shape;1828;ga998f56cd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5" name="Shape 1835"/>
        <p:cNvGrpSpPr/>
        <p:nvPr/>
      </p:nvGrpSpPr>
      <p:grpSpPr>
        <a:xfrm>
          <a:off x="0" y="0"/>
          <a:ext cx="0" cy="0"/>
          <a:chOff x="0" y="0"/>
          <a:chExt cx="0" cy="0"/>
        </a:xfrm>
      </p:grpSpPr>
      <p:sp>
        <p:nvSpPr>
          <p:cNvPr id="1836" name="Google Shape;1836;ga9afd275bd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7" name="Google Shape;1837;ga9afd275bd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3" name="Shape 1843"/>
        <p:cNvGrpSpPr/>
        <p:nvPr/>
      </p:nvGrpSpPr>
      <p:grpSpPr>
        <a:xfrm>
          <a:off x="0" y="0"/>
          <a:ext cx="0" cy="0"/>
          <a:chOff x="0" y="0"/>
          <a:chExt cx="0" cy="0"/>
        </a:xfrm>
      </p:grpSpPr>
      <p:sp>
        <p:nvSpPr>
          <p:cNvPr id="1844" name="Google Shape;1844;ga9afd275bd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5" name="Google Shape;1845;ga9afd275bd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4" name="Shape 1854"/>
        <p:cNvGrpSpPr/>
        <p:nvPr/>
      </p:nvGrpSpPr>
      <p:grpSpPr>
        <a:xfrm>
          <a:off x="0" y="0"/>
          <a:ext cx="0" cy="0"/>
          <a:chOff x="0" y="0"/>
          <a:chExt cx="0" cy="0"/>
        </a:xfrm>
      </p:grpSpPr>
      <p:sp>
        <p:nvSpPr>
          <p:cNvPr id="1855" name="Google Shape;1855;ga9afd275bd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6" name="Google Shape;1856;ga9afd275bd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4" name="Shape 1864"/>
        <p:cNvGrpSpPr/>
        <p:nvPr/>
      </p:nvGrpSpPr>
      <p:grpSpPr>
        <a:xfrm>
          <a:off x="0" y="0"/>
          <a:ext cx="0" cy="0"/>
          <a:chOff x="0" y="0"/>
          <a:chExt cx="0" cy="0"/>
        </a:xfrm>
      </p:grpSpPr>
      <p:sp>
        <p:nvSpPr>
          <p:cNvPr id="1865" name="Google Shape;1865;ga9a12079f2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6" name="Google Shape;1866;ga9a12079f2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2" name="Shape 1872"/>
        <p:cNvGrpSpPr/>
        <p:nvPr/>
      </p:nvGrpSpPr>
      <p:grpSpPr>
        <a:xfrm>
          <a:off x="0" y="0"/>
          <a:ext cx="0" cy="0"/>
          <a:chOff x="0" y="0"/>
          <a:chExt cx="0" cy="0"/>
        </a:xfrm>
      </p:grpSpPr>
      <p:sp>
        <p:nvSpPr>
          <p:cNvPr id="1873" name="Google Shape;1873;ga9a12079f2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4" name="Google Shape;1874;ga9a12079f2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3" name="Shape 1883"/>
        <p:cNvGrpSpPr/>
        <p:nvPr/>
      </p:nvGrpSpPr>
      <p:grpSpPr>
        <a:xfrm>
          <a:off x="0" y="0"/>
          <a:ext cx="0" cy="0"/>
          <a:chOff x="0" y="0"/>
          <a:chExt cx="0" cy="0"/>
        </a:xfrm>
      </p:grpSpPr>
      <p:sp>
        <p:nvSpPr>
          <p:cNvPr id="1884" name="Google Shape;1884;ga9a1264c6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5" name="Google Shape;1885;ga9a1264c6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3" name="Shape 1893"/>
        <p:cNvGrpSpPr/>
        <p:nvPr/>
      </p:nvGrpSpPr>
      <p:grpSpPr>
        <a:xfrm>
          <a:off x="0" y="0"/>
          <a:ext cx="0" cy="0"/>
          <a:chOff x="0" y="0"/>
          <a:chExt cx="0" cy="0"/>
        </a:xfrm>
      </p:grpSpPr>
      <p:sp>
        <p:nvSpPr>
          <p:cNvPr id="1894" name="Google Shape;1894;ga97af9f42d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5" name="Google Shape;1895;ga97af9f42d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1" name="Shape 1901"/>
        <p:cNvGrpSpPr/>
        <p:nvPr/>
      </p:nvGrpSpPr>
      <p:grpSpPr>
        <a:xfrm>
          <a:off x="0" y="0"/>
          <a:ext cx="0" cy="0"/>
          <a:chOff x="0" y="0"/>
          <a:chExt cx="0" cy="0"/>
        </a:xfrm>
      </p:grpSpPr>
      <p:sp>
        <p:nvSpPr>
          <p:cNvPr id="1902" name="Google Shape;1902;ga97af9f42d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3" name="Google Shape;1903;ga97af9f42d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9" name="Shape 1909"/>
        <p:cNvGrpSpPr/>
        <p:nvPr/>
      </p:nvGrpSpPr>
      <p:grpSpPr>
        <a:xfrm>
          <a:off x="0" y="0"/>
          <a:ext cx="0" cy="0"/>
          <a:chOff x="0" y="0"/>
          <a:chExt cx="0" cy="0"/>
        </a:xfrm>
      </p:grpSpPr>
      <p:sp>
        <p:nvSpPr>
          <p:cNvPr id="1910" name="Google Shape;1910;ga99605f2a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1" name="Google Shape;1911;ga99605f2a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a9d52be404_1_3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a9d52be404_1_3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7" name="Shape 1917"/>
        <p:cNvGrpSpPr/>
        <p:nvPr/>
      </p:nvGrpSpPr>
      <p:grpSpPr>
        <a:xfrm>
          <a:off x="0" y="0"/>
          <a:ext cx="0" cy="0"/>
          <a:chOff x="0" y="0"/>
          <a:chExt cx="0" cy="0"/>
        </a:xfrm>
      </p:grpSpPr>
      <p:sp>
        <p:nvSpPr>
          <p:cNvPr id="1918" name="Google Shape;1918;ga99605f2a7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9" name="Google Shape;1919;ga99605f2a7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5" name="Shape 1925"/>
        <p:cNvGrpSpPr/>
        <p:nvPr/>
      </p:nvGrpSpPr>
      <p:grpSpPr>
        <a:xfrm>
          <a:off x="0" y="0"/>
          <a:ext cx="0" cy="0"/>
          <a:chOff x="0" y="0"/>
          <a:chExt cx="0" cy="0"/>
        </a:xfrm>
      </p:grpSpPr>
      <p:sp>
        <p:nvSpPr>
          <p:cNvPr id="1926" name="Google Shape;1926;gac4eb16df9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7" name="Google Shape;1927;gac4eb16df9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1" name="Shape 1931"/>
        <p:cNvGrpSpPr/>
        <p:nvPr/>
      </p:nvGrpSpPr>
      <p:grpSpPr>
        <a:xfrm>
          <a:off x="0" y="0"/>
          <a:ext cx="0" cy="0"/>
          <a:chOff x="0" y="0"/>
          <a:chExt cx="0" cy="0"/>
        </a:xfrm>
      </p:grpSpPr>
      <p:sp>
        <p:nvSpPr>
          <p:cNvPr id="1932" name="Google Shape;1932;gac4eb16df9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3" name="Google Shape;1933;gac4eb16df9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7" name="Shape 1937"/>
        <p:cNvGrpSpPr/>
        <p:nvPr/>
      </p:nvGrpSpPr>
      <p:grpSpPr>
        <a:xfrm>
          <a:off x="0" y="0"/>
          <a:ext cx="0" cy="0"/>
          <a:chOff x="0" y="0"/>
          <a:chExt cx="0" cy="0"/>
        </a:xfrm>
      </p:grpSpPr>
      <p:sp>
        <p:nvSpPr>
          <p:cNvPr id="1938" name="Google Shape;1938;ga9afd275bd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9" name="Google Shape;1939;ga9afd275bd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4" name="Shape 1944"/>
        <p:cNvGrpSpPr/>
        <p:nvPr/>
      </p:nvGrpSpPr>
      <p:grpSpPr>
        <a:xfrm>
          <a:off x="0" y="0"/>
          <a:ext cx="0" cy="0"/>
          <a:chOff x="0" y="0"/>
          <a:chExt cx="0" cy="0"/>
        </a:xfrm>
      </p:grpSpPr>
      <p:sp>
        <p:nvSpPr>
          <p:cNvPr id="1945" name="Google Shape;1945;gac1bce0253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6" name="Google Shape;1946;gac1bce0253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1" name="Shape 1951"/>
        <p:cNvGrpSpPr/>
        <p:nvPr/>
      </p:nvGrpSpPr>
      <p:grpSpPr>
        <a:xfrm>
          <a:off x="0" y="0"/>
          <a:ext cx="0" cy="0"/>
          <a:chOff x="0" y="0"/>
          <a:chExt cx="0" cy="0"/>
        </a:xfrm>
      </p:grpSpPr>
      <p:sp>
        <p:nvSpPr>
          <p:cNvPr id="1952" name="Google Shape;1952;gac1bce0253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3" name="Google Shape;1953;gac1bce0253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a9d52be404_1_3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a9d52be404_1_3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a9d52be404_1_3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a9d52be404_1_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a9d52be404_1_3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a9d52be404_1_3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a688017e5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a688017e5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a9d52be404_1_3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a9d52be404_1_3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a9d52be404_1_3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a9d52be404_1_3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a9d52be404_1_4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a9d52be404_1_4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a9d52be404_1_4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a9d52be404_1_4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a9d52be404_1_4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a9d52be404_1_4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https://11r8i71smg9y1w70b64etqrh-wpengine.netdna-ssl.com/wp-content/uploads/2020/02/REITs-Chart-1-1024x817.png</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ac4a6b7800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ac4a6b7800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a9d52be404_1_4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a9d52be404_1_4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a9d52be404_1_4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a9d52be404_1_4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a9d52be404_1_4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a9d52be404_1_4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a9d52be404_1_4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a9d52be404_1_4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a9d52be404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a9d52be404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u="sng">
                <a:solidFill>
                  <a:schemeClr val="hlink"/>
                </a:solidFill>
                <a:hlinkClick r:id="rId2"/>
              </a:rPr>
              <a:t>https://www.reit.com/investing/reit-basics/reit-industry-timeline#57</a:t>
            </a:r>
            <a:endParaRPr u="sng">
              <a:solidFill>
                <a:schemeClr val="hlink"/>
              </a:solidFill>
            </a:endParaRPr>
          </a:p>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a9d52be404_1_4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a9d52be404_1_4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https://www.canadastockchannel.com/reits-dividend-stocks/?a=&amp;issuer=&amp;symbol=&amp;sortby=&amp;reverse=&amp;rpp=20&amp;start=0</a:t>
            </a:r>
            <a:endParaRPr/>
          </a:p>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a9d52be404_1_4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a9d52be404_1_4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ac4a6b7800_5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ac4a6b7800_5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ac4a6b7800_5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ac4a6b7800_5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a9d52be404_1_4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a9d52be404_1_4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ac4a6b7800_5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ac4a6b7800_5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a9d52be404_1_4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a9d52be404_1_4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a9d52be404_1_4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a9d52be404_1_4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a9d52be404_1_4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a9d52be404_1_4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ac4a6b7800_5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ac4a6b7800_5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a9d52be404_1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a9d52be404_1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ac4a6b7800_5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ac4a6b7800_5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a9d52be404_1_5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a9d52be404_1_5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a9d52be404_1_5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a9d52be404_1_5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ac4a6b7800_5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ac4a6b7800_5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a9d52be404_1_5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a9d52be404_1_5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a9d52be404_1_5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a9d52be404_1_5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a9d52be404_1_5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a9d52be404_1_5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a9d52be404_1_5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a9d52be404_1_5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a9d52be404_1_5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a9d52be404_1_5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9fc294b93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9fc294b93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a9d52be404_1_6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a9d52be404_1_6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a9d52be404_9_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ga9d52be404_9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a9d52be404_9_2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ga9d52be404_9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a9d52be404_9_2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ga9d52be404_9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a9d52be404_9_3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ga9d52be404_9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a9d52be404_9_3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ga9d52be404_9_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a9d52be404_9_4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ga9d52be404_9_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a9d52be404_9_4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ga9d52be404_9_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a9d52be404_9_6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ga9d52be404_9_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a9d52be404_9_7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ga9d52be404_9_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a9d52be404_9_1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9" name="Google Shape;569;ga9d52be404_9_1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0" name="Google Shape;570;ga9d52be404_9_1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a9d52be404_1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a9d52be404_1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a9d52be404_9_7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ga9d52be404_9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a9d52be404_9_2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4" name="Google Shape;584;ga9d52be404_9_20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5" name="Google Shape;585;ga9d52be404_9_20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a9d52be404_9_2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1" name="Google Shape;591;ga9d52be404_9_2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2" name="Google Shape;592;ga9d52be404_9_2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a9d52be404_4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a9d52be404_4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a9d52be404_9_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3" name="Google Shape;603;ga9d52be404_9_8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Arial"/>
              <a:buChar char="•"/>
            </a:pPr>
            <a:r>
              <a:rPr b="0" i="0" lang="en" sz="1200" u="none" strike="noStrike">
                <a:latin typeface="Arial"/>
                <a:ea typeface="Arial"/>
                <a:cs typeface="Arial"/>
                <a:sym typeface="Arial"/>
              </a:rPr>
              <a:t>Mixed-Use / Urban</a:t>
            </a:r>
            <a:endParaRPr/>
          </a:p>
          <a:p>
            <a:pPr indent="-171450" lvl="1" marL="628650" rtl="0" algn="l">
              <a:spcBef>
                <a:spcPts val="0"/>
              </a:spcBef>
              <a:spcAft>
                <a:spcPts val="0"/>
              </a:spcAft>
              <a:buClr>
                <a:schemeClr val="dk1"/>
              </a:buClr>
              <a:buSzPts val="1200"/>
              <a:buFont typeface="Arial"/>
              <a:buChar char="•"/>
            </a:pPr>
            <a:r>
              <a:rPr b="0" i="0" lang="en" sz="1200" u="none" strike="noStrike">
                <a:latin typeface="Arial"/>
                <a:ea typeface="Arial"/>
                <a:cs typeface="Arial"/>
                <a:sym typeface="Arial"/>
              </a:rPr>
              <a:t>Assets with more than one type of use (retail, office, residential mixed-use assets) located in major markets and non mixed-use assets located in high density urban areas. Examples of these properties include: Yonge Eglinton Centre and Yonge Sheppard Centre.</a:t>
            </a:r>
            <a:endParaRPr/>
          </a:p>
          <a:p>
            <a:pPr indent="-171450" lvl="0" marL="171450" rtl="0" algn="l">
              <a:spcBef>
                <a:spcPts val="0"/>
              </a:spcBef>
              <a:spcAft>
                <a:spcPts val="0"/>
              </a:spcAft>
              <a:buClr>
                <a:schemeClr val="dk1"/>
              </a:buClr>
              <a:buSzPts val="1200"/>
              <a:buFont typeface="Arial"/>
              <a:buChar char="•"/>
            </a:pPr>
            <a:r>
              <a:rPr b="0" i="0" lang="en" sz="1200" u="none" strike="noStrike">
                <a:latin typeface="Arial"/>
                <a:ea typeface="Arial"/>
                <a:cs typeface="Arial"/>
                <a:sym typeface="Arial"/>
              </a:rPr>
              <a:t>Grocery Anchored Centre </a:t>
            </a:r>
            <a:endParaRPr/>
          </a:p>
          <a:p>
            <a:pPr indent="-171450" lvl="1" marL="628650" rtl="0" algn="l">
              <a:spcBef>
                <a:spcPts val="0"/>
              </a:spcBef>
              <a:spcAft>
                <a:spcPts val="0"/>
              </a:spcAft>
              <a:buClr>
                <a:schemeClr val="dk1"/>
              </a:buClr>
              <a:buSzPts val="1200"/>
              <a:buFont typeface="Arial"/>
              <a:buChar char="•"/>
            </a:pPr>
            <a:r>
              <a:rPr b="0" i="0" lang="en" sz="1200" u="none" strike="noStrike">
                <a:latin typeface="Arial"/>
                <a:ea typeface="Arial"/>
                <a:cs typeface="Arial"/>
                <a:sym typeface="Arial"/>
              </a:rPr>
              <a:t>Assets with a grocery anchor tenant or sites adjacent to shadow grocery anchors (i). Examples of these properties include: Sage Hills Crossing and RioCan Scarborough Centre.</a:t>
            </a:r>
            <a:endParaRPr/>
          </a:p>
          <a:p>
            <a:pPr indent="-171450" lvl="0" marL="171450" rtl="0" algn="l">
              <a:spcBef>
                <a:spcPts val="0"/>
              </a:spcBef>
              <a:spcAft>
                <a:spcPts val="0"/>
              </a:spcAft>
              <a:buClr>
                <a:schemeClr val="dk1"/>
              </a:buClr>
              <a:buSzPts val="1200"/>
              <a:buFont typeface="Arial"/>
              <a:buChar char="•"/>
            </a:pPr>
            <a:r>
              <a:rPr b="0" i="0" lang="en" sz="1200" u="none" strike="noStrike">
                <a:latin typeface="Arial"/>
                <a:ea typeface="Arial"/>
                <a:cs typeface="Arial"/>
                <a:sym typeface="Arial"/>
              </a:rPr>
              <a:t>Open Air Centre </a:t>
            </a:r>
            <a:endParaRPr/>
          </a:p>
          <a:p>
            <a:pPr indent="-171450" lvl="0" marL="171450" rtl="0" algn="l">
              <a:spcBef>
                <a:spcPts val="0"/>
              </a:spcBef>
              <a:spcAft>
                <a:spcPts val="0"/>
              </a:spcAft>
              <a:buClr>
                <a:schemeClr val="dk1"/>
              </a:buClr>
              <a:buSzPts val="1200"/>
              <a:buFont typeface="Arial"/>
              <a:buChar char="•"/>
            </a:pPr>
            <a:r>
              <a:rPr b="0" i="0" lang="en" sz="1200" u="none" strike="noStrike">
                <a:latin typeface="Arial"/>
                <a:ea typeface="Arial"/>
                <a:cs typeface="Arial"/>
                <a:sym typeface="Arial"/>
              </a:rPr>
              <a:t>Assets with little or no enclosed component and do not have a grocery store anchor. Examples of these properties include: Grandview Corners and RioCan Colossus Centre.</a:t>
            </a:r>
            <a:endParaRPr/>
          </a:p>
          <a:p>
            <a:pPr indent="-171450" lvl="0" marL="171450" rtl="0" algn="l">
              <a:spcBef>
                <a:spcPts val="0"/>
              </a:spcBef>
              <a:spcAft>
                <a:spcPts val="0"/>
              </a:spcAft>
              <a:buClr>
                <a:schemeClr val="dk1"/>
              </a:buClr>
              <a:buSzPts val="1200"/>
              <a:buFont typeface="Arial"/>
              <a:buChar char="•"/>
            </a:pPr>
            <a:r>
              <a:rPr b="0" i="0" lang="en" sz="1200" u="none" strike="noStrike">
                <a:latin typeface="Arial"/>
                <a:ea typeface="Arial"/>
                <a:cs typeface="Arial"/>
                <a:sym typeface="Arial"/>
              </a:rPr>
              <a:t>Enclosed</a:t>
            </a:r>
            <a:endParaRPr/>
          </a:p>
          <a:p>
            <a:pPr indent="-171450" lvl="0" marL="171450" rtl="0" algn="l">
              <a:spcBef>
                <a:spcPts val="0"/>
              </a:spcBef>
              <a:spcAft>
                <a:spcPts val="0"/>
              </a:spcAft>
              <a:buClr>
                <a:schemeClr val="dk1"/>
              </a:buClr>
              <a:buSzPts val="1200"/>
              <a:buFont typeface="Arial"/>
              <a:buChar char="•"/>
            </a:pPr>
            <a:r>
              <a:rPr b="0" i="0" lang="en" sz="1200" u="none" strike="noStrike">
                <a:latin typeface="Arial"/>
                <a:ea typeface="Arial"/>
                <a:cs typeface="Arial"/>
                <a:sym typeface="Arial"/>
              </a:rPr>
              <a:t>Assets with large enclosed shopping and common areas. Examples of these properties include: Burlington Centre and Oakville Place.</a:t>
            </a:r>
            <a:endParaRPr/>
          </a:p>
        </p:txBody>
      </p:sp>
      <p:sp>
        <p:nvSpPr>
          <p:cNvPr id="604" name="Google Shape;604;ga9d52be404_9_8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a9d52be404_9_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2" name="Google Shape;612;ga9d52be404_9_1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3" name="Google Shape;613;ga9d52be404_9_1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a9d52be404_9_1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0" name="Google Shape;620;ga9d52be404_9_1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1" name="Google Shape;621;ga9d52be404_9_1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a9d52be404_9_1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8" name="Google Shape;628;ga9d52be404_9_19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9" name="Google Shape;629;ga9d52be404_9_19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a9d52be404_4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6" name="Google Shape;636;ga9d52be404_4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subheaders we can either do 1 colour per person or one colour for the whole group</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a9d52be404_9_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1" name="Google Shape;641;ga9d52be404_9_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2" name="Google Shape;642;ga9d52be404_9_9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a9d52be404_1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a9d52be404_1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a9d52be404_9_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9" name="Google Shape;649;ga9d52be404_9_1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0" name="Google Shape;650;ga9d52be404_9_10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a9d52be404_9_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7" name="Google Shape;657;ga9d52be404_9_10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8" name="Google Shape;658;ga9d52be404_9_10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a9d52be404_4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5" name="Google Shape;665;ga9d52be404_4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a9d52be404_9_1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0" name="Google Shape;670;ga9d52be404_9_1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1" name="Google Shape;671;ga9d52be404_9_1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a9d52be404_9_1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7" name="Google Shape;677;ga9d52be404_9_1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8" name="Google Shape;678;ga9d52be404_9_1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a9d52be404_9_1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4" name="Google Shape;684;ga9d52be404_9_1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Pg 45</a:t>
            </a:r>
            <a:endParaRPr/>
          </a:p>
          <a:p>
            <a:pPr indent="0" lvl="0" marL="0" rtl="0" algn="l">
              <a:spcBef>
                <a:spcPts val="0"/>
              </a:spcBef>
              <a:spcAft>
                <a:spcPts val="0"/>
              </a:spcAft>
              <a:buNone/>
            </a:pPr>
            <a:r>
              <a:t/>
            </a:r>
            <a:endParaRPr/>
          </a:p>
        </p:txBody>
      </p:sp>
      <p:sp>
        <p:nvSpPr>
          <p:cNvPr id="685" name="Google Shape;685;ga9d52be404_9_1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a9d52be404_9_1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2" name="Google Shape;692;ga9d52be404_9_1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3" name="Google Shape;693;ga9d52be404_9_1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a9d52be404_9_1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0" name="Google Shape;700;ga9d52be404_9_1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1" name="Google Shape;701;ga9d52be404_9_1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a9d52be404_9_1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8" name="Google Shape;708;ga9d52be404_9_17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9" name="Google Shape;709;ga9d52be404_9_17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a9d52be404_9_1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6" name="Google Shape;716;ga9d52be404_9_18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7" name="Google Shape;717;ga9d52be404_9_18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a9d52be404_1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a9d52be404_1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https://mr-uploads.s3.amazonaws.com/uploads/2015/08/Chart-16-Demand-drivers.png</a:t>
            </a:r>
            <a:endParaRPr/>
          </a:p>
          <a:p>
            <a:pPr indent="0" lvl="0" marL="0" rtl="0" algn="l">
              <a:spcBef>
                <a:spcPts val="0"/>
              </a:spcBef>
              <a:spcAft>
                <a:spcPts val="0"/>
              </a:spcAft>
              <a:buNone/>
            </a:pPr>
            <a:r>
              <a:rPr lang="en"/>
              <a:t>Factors-drive-reit-earnings</a:t>
            </a:r>
            <a:endParaRPr/>
          </a:p>
          <a:p>
            <a:pPr indent="0" lvl="0" marL="0" rtl="0" algn="l">
              <a:spcBef>
                <a:spcPts val="0"/>
              </a:spcBef>
              <a:spcAft>
                <a:spcPts val="0"/>
              </a:spcAft>
              <a:buNone/>
            </a:pPr>
            <a:r>
              <a:rPr lang="en" u="sng">
                <a:solidFill>
                  <a:schemeClr val="hlink"/>
                </a:solidFill>
                <a:hlinkClick r:id="rId3"/>
              </a:rPr>
              <a:t>https://marketrealist.com/2015/08/factors-drive-reit-earnings/</a:t>
            </a:r>
            <a:endParaRPr/>
          </a:p>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ga9d52be404_9_1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4" name="Google Shape;724;ga9d52be404_9_1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5" name="Google Shape;725;ga9d52be404_9_1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a9d52be404_9_2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2" name="Google Shape;732;ga9d52be404_9_2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3" name="Google Shape;733;ga9d52be404_9_2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a9d52be404_9_2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8" name="Google Shape;738;ga9d52be404_9_2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9" name="Google Shape;739;ga9d52be404_9_2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a9d52be404_9_2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5" name="Google Shape;745;ga9d52be404_9_2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6" name="Google Shape;746;ga9d52be404_9_27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a9d52be404_4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4" name="Google Shape;754;ga9d52be404_4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a9d52be404_9_2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9" name="Google Shape;759;ga9d52be404_9_2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0" name="Google Shape;760;ga9d52be404_9_2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a9d52be404_9_2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7" name="Google Shape;767;ga9d52be404_9_2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8" name="Google Shape;768;ga9d52be404_9_2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ga9d52be404_9_2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4" name="Google Shape;774;ga9d52be404_9_2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5" name="Google Shape;775;ga9d52be404_9_2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ga9d52be404_9_1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1" name="Google Shape;781;ga9d52be404_9_1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2" name="Google Shape;782;ga9d52be404_9_1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ga9d52be404_9_2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2" name="Google Shape;792;ga9d52be404_9_2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3" name="Google Shape;793;ga9d52be404_9_2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p:txBody>
      </p:sp>
      <p:sp>
        <p:nvSpPr>
          <p:cNvPr id="15" name="Google Shape;15;p2"/>
          <p:cNvSpPr txBox="1"/>
          <p:nvPr>
            <p:ph idx="1" type="subTitle"/>
          </p:nvPr>
        </p:nvSpPr>
        <p:spPr>
          <a:xfrm>
            <a:off x="729627" y="3172900"/>
            <a:ext cx="7688100" cy="54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6" name="Google Shape;16;p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73"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 name="Google Shape;77;p11"/>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p:nvPr>
            <p:ph idx="1" type="body"/>
          </p:nvPr>
        </p:nvSpPr>
        <p:spPr>
          <a:xfrm>
            <a:off x="729450" y="2272888"/>
            <a:ext cx="7688400" cy="15804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1600"/>
              </a:spcBef>
              <a:spcAft>
                <a:spcPts val="0"/>
              </a:spcAft>
              <a:buClr>
                <a:schemeClr val="lt1"/>
              </a:buClr>
              <a:buSzPts val="1100"/>
              <a:buChar char="○"/>
              <a:defRPr>
                <a:solidFill>
                  <a:schemeClr val="lt1"/>
                </a:solidFill>
              </a:defRPr>
            </a:lvl2pPr>
            <a:lvl3pPr indent="-298450" lvl="2" marL="1371600">
              <a:spcBef>
                <a:spcPts val="1600"/>
              </a:spcBef>
              <a:spcAft>
                <a:spcPts val="0"/>
              </a:spcAft>
              <a:buClr>
                <a:schemeClr val="lt1"/>
              </a:buClr>
              <a:buSzPts val="1100"/>
              <a:buChar char="■"/>
              <a:defRPr>
                <a:solidFill>
                  <a:schemeClr val="lt1"/>
                </a:solidFill>
              </a:defRPr>
            </a:lvl3pPr>
            <a:lvl4pPr indent="-298450" lvl="3" marL="1828800">
              <a:spcBef>
                <a:spcPts val="1600"/>
              </a:spcBef>
              <a:spcAft>
                <a:spcPts val="0"/>
              </a:spcAft>
              <a:buClr>
                <a:schemeClr val="lt1"/>
              </a:buClr>
              <a:buSzPts val="1100"/>
              <a:buChar char="●"/>
              <a:defRPr>
                <a:solidFill>
                  <a:schemeClr val="lt1"/>
                </a:solidFill>
              </a:defRPr>
            </a:lvl4pPr>
            <a:lvl5pPr indent="-298450" lvl="4" marL="2286000">
              <a:spcBef>
                <a:spcPts val="1600"/>
              </a:spcBef>
              <a:spcAft>
                <a:spcPts val="0"/>
              </a:spcAft>
              <a:buClr>
                <a:schemeClr val="lt1"/>
              </a:buClr>
              <a:buSzPts val="1100"/>
              <a:buChar char="○"/>
              <a:defRPr>
                <a:solidFill>
                  <a:schemeClr val="lt1"/>
                </a:solidFill>
              </a:defRPr>
            </a:lvl5pPr>
            <a:lvl6pPr indent="-298450" lvl="5" marL="2743200">
              <a:spcBef>
                <a:spcPts val="1600"/>
              </a:spcBef>
              <a:spcAft>
                <a:spcPts val="0"/>
              </a:spcAft>
              <a:buClr>
                <a:schemeClr val="lt1"/>
              </a:buClr>
              <a:buSzPts val="1100"/>
              <a:buChar char="■"/>
              <a:defRPr>
                <a:solidFill>
                  <a:schemeClr val="lt1"/>
                </a:solidFill>
              </a:defRPr>
            </a:lvl6pPr>
            <a:lvl7pPr indent="-298450" lvl="6" marL="3200400">
              <a:spcBef>
                <a:spcPts val="1600"/>
              </a:spcBef>
              <a:spcAft>
                <a:spcPts val="0"/>
              </a:spcAft>
              <a:buClr>
                <a:schemeClr val="lt1"/>
              </a:buClr>
              <a:buSzPts val="1100"/>
              <a:buChar char="●"/>
              <a:defRPr>
                <a:solidFill>
                  <a:schemeClr val="lt1"/>
                </a:solidFill>
              </a:defRPr>
            </a:lvl7pPr>
            <a:lvl8pPr indent="-298450" lvl="7" marL="3657600">
              <a:spcBef>
                <a:spcPts val="1600"/>
              </a:spcBef>
              <a:spcAft>
                <a:spcPts val="0"/>
              </a:spcAft>
              <a:buClr>
                <a:schemeClr val="lt1"/>
              </a:buClr>
              <a:buSzPts val="1100"/>
              <a:buChar char="○"/>
              <a:defRPr>
                <a:solidFill>
                  <a:schemeClr val="lt1"/>
                </a:solidFill>
              </a:defRPr>
            </a:lvl8pPr>
            <a:lvl9pPr indent="-298450" lvl="8" marL="4114800">
              <a:spcBef>
                <a:spcPts val="1600"/>
              </a:spcBef>
              <a:spcAft>
                <a:spcPts val="1600"/>
              </a:spcAft>
              <a:buClr>
                <a:schemeClr val="lt1"/>
              </a:buClr>
              <a:buSzPts val="1100"/>
              <a:buChar char="■"/>
              <a:defRPr>
                <a:solidFill>
                  <a:schemeClr val="lt1"/>
                </a:solidFill>
              </a:defRPr>
            </a:lvl9pPr>
          </a:lstStyle>
          <a:p/>
        </p:txBody>
      </p:sp>
      <p:sp>
        <p:nvSpPr>
          <p:cNvPr id="79" name="Google Shape;79;p1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
        <p:nvSpPr>
          <p:cNvPr id="81" name="Google Shape;81;p1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2" name="Shape 82"/>
        <p:cNvGrpSpPr/>
        <p:nvPr/>
      </p:nvGrpSpPr>
      <p:grpSpPr>
        <a:xfrm>
          <a:off x="0" y="0"/>
          <a:ext cx="0" cy="0"/>
          <a:chOff x="0" y="0"/>
          <a:chExt cx="0" cy="0"/>
        </a:xfrm>
      </p:grpSpPr>
      <p:sp>
        <p:nvSpPr>
          <p:cNvPr id="83" name="Google Shape;83;p1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sz="1100"/>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
        <p:nvSpPr>
          <p:cNvPr id="84" name="Google Shape;84;p13"/>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sz="1100"/>
            </a:lvl1pPr>
            <a:lvl2pPr indent="-317500" lvl="1" marL="914400" algn="l">
              <a:lnSpc>
                <a:spcPct val="90000"/>
              </a:lnSpc>
              <a:spcBef>
                <a:spcPts val="1600"/>
              </a:spcBef>
              <a:spcAft>
                <a:spcPts val="0"/>
              </a:spcAft>
              <a:buClr>
                <a:schemeClr val="dk1"/>
              </a:buClr>
              <a:buSzPts val="1400"/>
              <a:buChar char="○"/>
              <a:defRPr sz="1100"/>
            </a:lvl2pPr>
            <a:lvl3pPr indent="-317500" lvl="2" marL="1371600" algn="l">
              <a:lnSpc>
                <a:spcPct val="90000"/>
              </a:lnSpc>
              <a:spcBef>
                <a:spcPts val="1600"/>
              </a:spcBef>
              <a:spcAft>
                <a:spcPts val="0"/>
              </a:spcAft>
              <a:buClr>
                <a:schemeClr val="dk1"/>
              </a:buClr>
              <a:buSzPts val="1400"/>
              <a:buChar char="■"/>
              <a:defRPr sz="1100"/>
            </a:lvl3pPr>
            <a:lvl4pPr indent="-317500" lvl="3" marL="1828800" algn="l">
              <a:lnSpc>
                <a:spcPct val="90000"/>
              </a:lnSpc>
              <a:spcBef>
                <a:spcPts val="1600"/>
              </a:spcBef>
              <a:spcAft>
                <a:spcPts val="0"/>
              </a:spcAft>
              <a:buClr>
                <a:schemeClr val="dk1"/>
              </a:buClr>
              <a:buSzPts val="1400"/>
              <a:buChar char="●"/>
              <a:defRPr sz="1100"/>
            </a:lvl4pPr>
            <a:lvl5pPr indent="-317500" lvl="4" marL="2286000" algn="l">
              <a:lnSpc>
                <a:spcPct val="90000"/>
              </a:lnSpc>
              <a:spcBef>
                <a:spcPts val="1600"/>
              </a:spcBef>
              <a:spcAft>
                <a:spcPts val="0"/>
              </a:spcAft>
              <a:buClr>
                <a:schemeClr val="dk1"/>
              </a:buClr>
              <a:buSzPts val="1400"/>
              <a:buChar char="○"/>
              <a:defRPr sz="1100"/>
            </a:lvl5pPr>
            <a:lvl6pPr indent="-317500" lvl="5" marL="2743200" algn="l">
              <a:lnSpc>
                <a:spcPct val="90000"/>
              </a:lnSpc>
              <a:spcBef>
                <a:spcPts val="1600"/>
              </a:spcBef>
              <a:spcAft>
                <a:spcPts val="0"/>
              </a:spcAft>
              <a:buClr>
                <a:schemeClr val="dk1"/>
              </a:buClr>
              <a:buSzPts val="1400"/>
              <a:buChar char="■"/>
              <a:defRPr sz="1100"/>
            </a:lvl6pPr>
            <a:lvl7pPr indent="-317500" lvl="6" marL="3200400" algn="l">
              <a:lnSpc>
                <a:spcPct val="90000"/>
              </a:lnSpc>
              <a:spcBef>
                <a:spcPts val="1600"/>
              </a:spcBef>
              <a:spcAft>
                <a:spcPts val="0"/>
              </a:spcAft>
              <a:buClr>
                <a:schemeClr val="dk1"/>
              </a:buClr>
              <a:buSzPts val="1400"/>
              <a:buChar char="●"/>
              <a:defRPr sz="1100"/>
            </a:lvl7pPr>
            <a:lvl8pPr indent="-317500" lvl="7" marL="3657600" algn="l">
              <a:lnSpc>
                <a:spcPct val="90000"/>
              </a:lnSpc>
              <a:spcBef>
                <a:spcPts val="1600"/>
              </a:spcBef>
              <a:spcAft>
                <a:spcPts val="0"/>
              </a:spcAft>
              <a:buClr>
                <a:schemeClr val="dk1"/>
              </a:buClr>
              <a:buSzPts val="1400"/>
              <a:buChar char="○"/>
              <a:defRPr sz="1100"/>
            </a:lvl8pPr>
            <a:lvl9pPr indent="-317500" lvl="8" marL="4114800" algn="l">
              <a:lnSpc>
                <a:spcPct val="90000"/>
              </a:lnSpc>
              <a:spcBef>
                <a:spcPts val="1600"/>
              </a:spcBef>
              <a:spcAft>
                <a:spcPts val="1600"/>
              </a:spcAft>
              <a:buClr>
                <a:schemeClr val="dk1"/>
              </a:buClr>
              <a:buSzPts val="1400"/>
              <a:buChar char="■"/>
              <a:defRPr sz="1100"/>
            </a:lvl9pPr>
          </a:lstStyle>
          <a:p/>
        </p:txBody>
      </p:sp>
      <p:sp>
        <p:nvSpPr>
          <p:cNvPr id="85" name="Google Shape;85;p1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86" name="Google Shape;86;p1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87" name="Google Shape;87;p1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1100"/>
            </a:lvl1pPr>
            <a:lvl2pPr indent="0" lvl="1" marL="0" algn="r">
              <a:spcBef>
                <a:spcPts val="0"/>
              </a:spcBef>
              <a:buNone/>
              <a:defRPr sz="1100"/>
            </a:lvl2pPr>
            <a:lvl3pPr indent="0" lvl="2" marL="0" algn="r">
              <a:spcBef>
                <a:spcPts val="0"/>
              </a:spcBef>
              <a:buNone/>
              <a:defRPr sz="1100"/>
            </a:lvl3pPr>
            <a:lvl4pPr indent="0" lvl="3" marL="0" algn="r">
              <a:spcBef>
                <a:spcPts val="0"/>
              </a:spcBef>
              <a:buNone/>
              <a:defRPr sz="1100"/>
            </a:lvl4pPr>
            <a:lvl5pPr indent="0" lvl="4" marL="0" algn="r">
              <a:spcBef>
                <a:spcPts val="0"/>
              </a:spcBef>
              <a:buNone/>
              <a:defRPr sz="1100"/>
            </a:lvl5pPr>
            <a:lvl6pPr indent="0" lvl="5" marL="0" algn="r">
              <a:spcBef>
                <a:spcPts val="0"/>
              </a:spcBef>
              <a:buNone/>
              <a:defRPr sz="1100"/>
            </a:lvl6pPr>
            <a:lvl7pPr indent="0" lvl="6" marL="0" algn="r">
              <a:spcBef>
                <a:spcPts val="0"/>
              </a:spcBef>
              <a:buNone/>
              <a:defRPr sz="1100"/>
            </a:lvl7pPr>
            <a:lvl8pPr indent="0" lvl="7" marL="0" algn="r">
              <a:spcBef>
                <a:spcPts val="0"/>
              </a:spcBef>
              <a:buNone/>
              <a:defRPr sz="1100"/>
            </a:lvl8pPr>
            <a:lvl9pPr indent="0" lvl="8" marL="0" algn="r">
              <a:spcBef>
                <a:spcPts val="0"/>
              </a:spcBef>
              <a:buNone/>
              <a:defRPr sz="11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7"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3"/>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2" name="Google Shape;22;p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 name="Google Shape;28;p4"/>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29" name="Google Shape;29;p4"/>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0" name="Google Shape;30;p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5"/>
          <p:cNvSpPr txBox="1"/>
          <p:nvPr>
            <p:ph type="title"/>
          </p:nvPr>
        </p:nvSpPr>
        <p:spPr>
          <a:xfrm>
            <a:off x="729450" y="1318650"/>
            <a:ext cx="76884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37" name="Google Shape;37;p5"/>
          <p:cNvSpPr txBox="1"/>
          <p:nvPr>
            <p:ph idx="1" type="body"/>
          </p:nvPr>
        </p:nvSpPr>
        <p:spPr>
          <a:xfrm>
            <a:off x="729325" y="2078875"/>
            <a:ext cx="37743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8" name="Google Shape;38;p5"/>
          <p:cNvSpPr txBox="1"/>
          <p:nvPr>
            <p:ph idx="2" type="body"/>
          </p:nvPr>
        </p:nvSpPr>
        <p:spPr>
          <a:xfrm>
            <a:off x="4643604" y="2078875"/>
            <a:ext cx="37743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9" name="Google Shape;39;p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6"/>
          <p:cNvSpPr txBox="1"/>
          <p:nvPr>
            <p:ph type="title"/>
          </p:nvPr>
        </p:nvSpPr>
        <p:spPr>
          <a:xfrm>
            <a:off x="729450" y="1318650"/>
            <a:ext cx="76884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46" name="Google Shape;46;p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7"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7"/>
          <p:cNvSpPr txBox="1"/>
          <p:nvPr>
            <p:ph type="title"/>
          </p:nvPr>
        </p:nvSpPr>
        <p:spPr>
          <a:xfrm>
            <a:off x="730000" y="1318650"/>
            <a:ext cx="3300900" cy="1381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53" name="Google Shape;53;p7"/>
          <p:cNvSpPr txBox="1"/>
          <p:nvPr>
            <p:ph idx="1" type="body"/>
          </p:nvPr>
        </p:nvSpPr>
        <p:spPr>
          <a:xfrm>
            <a:off x="721225" y="2781725"/>
            <a:ext cx="3300900" cy="1597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4" name="Google Shape;54;p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55"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8"/>
          <p:cNvSpPr txBox="1"/>
          <p:nvPr>
            <p:ph type="title"/>
          </p:nvPr>
        </p:nvSpPr>
        <p:spPr>
          <a:xfrm>
            <a:off x="729450" y="864300"/>
            <a:ext cx="7021200" cy="29850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0" name="Google Shape;60;p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9"/>
          <p:cNvSpPr txBox="1"/>
          <p:nvPr>
            <p:ph type="title"/>
          </p:nvPr>
        </p:nvSpPr>
        <p:spPr>
          <a:xfrm>
            <a:off x="730000" y="1318650"/>
            <a:ext cx="3300900" cy="1687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67" name="Google Shape;67;p9"/>
          <p:cNvSpPr txBox="1"/>
          <p:nvPr>
            <p:ph idx="1" type="subTitle"/>
          </p:nvPr>
        </p:nvSpPr>
        <p:spPr>
          <a:xfrm>
            <a:off x="724950" y="3161525"/>
            <a:ext cx="3300900" cy="7590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68" name="Google Shape;68;p9"/>
          <p:cNvSpPr txBox="1"/>
          <p:nvPr>
            <p:ph idx="2" type="body"/>
          </p:nvPr>
        </p:nvSpPr>
        <p:spPr>
          <a:xfrm>
            <a:off x="5174225" y="1352625"/>
            <a:ext cx="3374400" cy="3025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69" name="Google Shape;69;p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 name="Shape 70"/>
        <p:cNvGrpSpPr/>
        <p:nvPr/>
      </p:nvGrpSpPr>
      <p:grpSpPr>
        <a:xfrm>
          <a:off x="0" y="0"/>
          <a:ext cx="0" cy="0"/>
          <a:chOff x="0" y="0"/>
          <a:chExt cx="0" cy="0"/>
        </a:xfrm>
      </p:grpSpPr>
      <p:sp>
        <p:nvSpPr>
          <p:cNvPr id="71" name="Google Shape;71;p10"/>
          <p:cNvSpPr txBox="1"/>
          <p:nvPr>
            <p:ph idx="1" type="body"/>
          </p:nvPr>
        </p:nvSpPr>
        <p:spPr>
          <a:xfrm>
            <a:off x="724950" y="4372551"/>
            <a:ext cx="7697400" cy="4605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300"/>
              <a:buNone/>
              <a:defRPr/>
            </a:lvl1pPr>
          </a:lstStyle>
          <a:p/>
        </p:txBody>
      </p:sp>
      <p:sp>
        <p:nvSpPr>
          <p:cNvPr id="72" name="Google Shape;72;p1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2800"/>
              <a:buFont typeface="Raleway"/>
              <a:buNone/>
              <a:defRPr b="1" sz="2800">
                <a:latin typeface="Raleway"/>
                <a:ea typeface="Raleway"/>
                <a:cs typeface="Raleway"/>
                <a:sym typeface="Raleway"/>
              </a:defRPr>
            </a:lvl1pPr>
            <a:lvl2pPr lvl="1">
              <a:spcBef>
                <a:spcPts val="0"/>
              </a:spcBef>
              <a:spcAft>
                <a:spcPts val="0"/>
              </a:spcAft>
              <a:buSzPts val="2800"/>
              <a:buFont typeface="Raleway"/>
              <a:buNone/>
              <a:defRPr b="1" sz="2800">
                <a:latin typeface="Raleway"/>
                <a:ea typeface="Raleway"/>
                <a:cs typeface="Raleway"/>
                <a:sym typeface="Raleway"/>
              </a:defRPr>
            </a:lvl2pPr>
            <a:lvl3pPr lvl="2">
              <a:spcBef>
                <a:spcPts val="0"/>
              </a:spcBef>
              <a:spcAft>
                <a:spcPts val="0"/>
              </a:spcAft>
              <a:buSzPts val="2800"/>
              <a:buFont typeface="Raleway"/>
              <a:buNone/>
              <a:defRPr b="1" sz="2800">
                <a:latin typeface="Raleway"/>
                <a:ea typeface="Raleway"/>
                <a:cs typeface="Raleway"/>
                <a:sym typeface="Raleway"/>
              </a:defRPr>
            </a:lvl3pPr>
            <a:lvl4pPr lvl="3">
              <a:spcBef>
                <a:spcPts val="0"/>
              </a:spcBef>
              <a:spcAft>
                <a:spcPts val="0"/>
              </a:spcAft>
              <a:buSzPts val="2800"/>
              <a:buFont typeface="Raleway"/>
              <a:buNone/>
              <a:defRPr b="1" sz="2800">
                <a:latin typeface="Raleway"/>
                <a:ea typeface="Raleway"/>
                <a:cs typeface="Raleway"/>
                <a:sym typeface="Raleway"/>
              </a:defRPr>
            </a:lvl4pPr>
            <a:lvl5pPr lvl="4">
              <a:spcBef>
                <a:spcPts val="0"/>
              </a:spcBef>
              <a:spcAft>
                <a:spcPts val="0"/>
              </a:spcAft>
              <a:buSzPts val="2800"/>
              <a:buFont typeface="Raleway"/>
              <a:buNone/>
              <a:defRPr b="1" sz="2800">
                <a:latin typeface="Raleway"/>
                <a:ea typeface="Raleway"/>
                <a:cs typeface="Raleway"/>
                <a:sym typeface="Raleway"/>
              </a:defRPr>
            </a:lvl5pPr>
            <a:lvl6pPr lvl="5">
              <a:spcBef>
                <a:spcPts val="0"/>
              </a:spcBef>
              <a:spcAft>
                <a:spcPts val="0"/>
              </a:spcAft>
              <a:buSzPts val="2800"/>
              <a:buFont typeface="Raleway"/>
              <a:buNone/>
              <a:defRPr b="1" sz="2800">
                <a:latin typeface="Raleway"/>
                <a:ea typeface="Raleway"/>
                <a:cs typeface="Raleway"/>
                <a:sym typeface="Raleway"/>
              </a:defRPr>
            </a:lvl6pPr>
            <a:lvl7pPr lvl="6">
              <a:spcBef>
                <a:spcPts val="0"/>
              </a:spcBef>
              <a:spcAft>
                <a:spcPts val="0"/>
              </a:spcAft>
              <a:buSzPts val="2800"/>
              <a:buFont typeface="Raleway"/>
              <a:buNone/>
              <a:defRPr b="1" sz="2800">
                <a:latin typeface="Raleway"/>
                <a:ea typeface="Raleway"/>
                <a:cs typeface="Raleway"/>
                <a:sym typeface="Raleway"/>
              </a:defRPr>
            </a:lvl7pPr>
            <a:lvl8pPr lvl="7">
              <a:spcBef>
                <a:spcPts val="0"/>
              </a:spcBef>
              <a:spcAft>
                <a:spcPts val="0"/>
              </a:spcAft>
              <a:buSzPts val="2800"/>
              <a:buFont typeface="Raleway"/>
              <a:buNone/>
              <a:defRPr b="1" sz="2800">
                <a:latin typeface="Raleway"/>
                <a:ea typeface="Raleway"/>
                <a:cs typeface="Raleway"/>
                <a:sym typeface="Raleway"/>
              </a:defRPr>
            </a:lvl8pPr>
            <a:lvl9pPr lvl="8">
              <a:spcBef>
                <a:spcPts val="0"/>
              </a:spcBef>
              <a:spcAft>
                <a:spcPts val="0"/>
              </a:spcAft>
              <a:buSzPts val="2800"/>
              <a:buFont typeface="Raleway"/>
              <a:buNone/>
              <a:defRPr b="1" sz="2800">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23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 Id="rId3" Type="http://schemas.openxmlformats.org/officeDocument/2006/relationships/image" Target="../media/image85.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2.xml"/><Relationship Id="rId3" Type="http://schemas.openxmlformats.org/officeDocument/2006/relationships/image" Target="../media/image81.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3.xml"/><Relationship Id="rId3" Type="http://schemas.openxmlformats.org/officeDocument/2006/relationships/image" Target="../media/image86.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4.xml"/><Relationship Id="rId3" Type="http://schemas.openxmlformats.org/officeDocument/2006/relationships/image" Target="../media/image82.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6.xml"/><Relationship Id="rId3" Type="http://schemas.openxmlformats.org/officeDocument/2006/relationships/image" Target="../media/image89.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7.xml"/><Relationship Id="rId3" Type="http://schemas.openxmlformats.org/officeDocument/2006/relationships/image" Target="../media/image87.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8.xml"/><Relationship Id="rId3" Type="http://schemas.openxmlformats.org/officeDocument/2006/relationships/image" Target="../media/image88.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1.xml"/><Relationship Id="rId3" Type="http://schemas.openxmlformats.org/officeDocument/2006/relationships/image" Target="../media/image95.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2.xml"/><Relationship Id="rId3" Type="http://schemas.openxmlformats.org/officeDocument/2006/relationships/image" Target="../media/image101.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4.xml"/><Relationship Id="rId3" Type="http://schemas.openxmlformats.org/officeDocument/2006/relationships/image" Target="../media/image100.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5.xml"/><Relationship Id="rId3" Type="http://schemas.openxmlformats.org/officeDocument/2006/relationships/image" Target="../media/image92.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6.xml"/><Relationship Id="rId3" Type="http://schemas.openxmlformats.org/officeDocument/2006/relationships/image" Target="../media/image91.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7.xml"/><Relationship Id="rId3" Type="http://schemas.openxmlformats.org/officeDocument/2006/relationships/image" Target="../media/image93.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8.xml"/><Relationship Id="rId3" Type="http://schemas.openxmlformats.org/officeDocument/2006/relationships/image" Target="../media/image94.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9.xml"/><Relationship Id="rId3" Type="http://schemas.openxmlformats.org/officeDocument/2006/relationships/image" Target="../media/image9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2.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0.xml"/><Relationship Id="rId3" Type="http://schemas.openxmlformats.org/officeDocument/2006/relationships/image" Target="../media/image96.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1.xml"/><Relationship Id="rId3" Type="http://schemas.openxmlformats.org/officeDocument/2006/relationships/image" Target="../media/image102.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2.xml"/><Relationship Id="rId3" Type="http://schemas.openxmlformats.org/officeDocument/2006/relationships/image" Target="../media/image90.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3.xml"/><Relationship Id="rId3" Type="http://schemas.openxmlformats.org/officeDocument/2006/relationships/image" Target="../media/image99.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4.xml"/><Relationship Id="rId3" Type="http://schemas.openxmlformats.org/officeDocument/2006/relationships/image" Target="../media/image103.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6.xml"/><Relationship Id="rId3" Type="http://schemas.openxmlformats.org/officeDocument/2006/relationships/image" Target="../media/image125.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7.xml"/><Relationship Id="rId3" Type="http://schemas.openxmlformats.org/officeDocument/2006/relationships/image" Target="../media/image106.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8.xml"/><Relationship Id="rId3" Type="http://schemas.openxmlformats.org/officeDocument/2006/relationships/image" Target="../media/image118.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9.xml"/><Relationship Id="rId3" Type="http://schemas.openxmlformats.org/officeDocument/2006/relationships/image" Target="../media/image10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8.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0.xml"/><Relationship Id="rId3" Type="http://schemas.openxmlformats.org/officeDocument/2006/relationships/image" Target="../media/image113.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1.xml"/><Relationship Id="rId3" Type="http://schemas.openxmlformats.org/officeDocument/2006/relationships/image" Target="../media/image122.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2.xml"/><Relationship Id="rId3" Type="http://schemas.openxmlformats.org/officeDocument/2006/relationships/image" Target="../media/image105.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3.xml"/><Relationship Id="rId3" Type="http://schemas.openxmlformats.org/officeDocument/2006/relationships/image" Target="../media/image110.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4.xml"/><Relationship Id="rId3" Type="http://schemas.openxmlformats.org/officeDocument/2006/relationships/image" Target="../media/image104.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5.xml"/><Relationship Id="rId3" Type="http://schemas.openxmlformats.org/officeDocument/2006/relationships/image" Target="../media/image107.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6.xml"/><Relationship Id="rId3" Type="http://schemas.openxmlformats.org/officeDocument/2006/relationships/image" Target="../media/image108.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7.xml"/><Relationship Id="rId3" Type="http://schemas.openxmlformats.org/officeDocument/2006/relationships/image" Target="../media/image111.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8.xml"/><Relationship Id="rId3" Type="http://schemas.openxmlformats.org/officeDocument/2006/relationships/image" Target="../media/image114.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9.xml"/><Relationship Id="rId3" Type="http://schemas.openxmlformats.org/officeDocument/2006/relationships/image" Target="../media/image1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0.xml"/><Relationship Id="rId3" Type="http://schemas.openxmlformats.org/officeDocument/2006/relationships/image" Target="../media/image117.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1.xml"/><Relationship Id="rId3" Type="http://schemas.openxmlformats.org/officeDocument/2006/relationships/image" Target="../media/image115.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2.xml"/><Relationship Id="rId3" Type="http://schemas.openxmlformats.org/officeDocument/2006/relationships/image" Target="../media/image116.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3.xml"/><Relationship Id="rId3" Type="http://schemas.openxmlformats.org/officeDocument/2006/relationships/image" Target="../media/image126.png"/><Relationship Id="rId4" Type="http://schemas.openxmlformats.org/officeDocument/2006/relationships/image" Target="../media/image128.png"/><Relationship Id="rId5" Type="http://schemas.openxmlformats.org/officeDocument/2006/relationships/image" Target="../media/image124.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4.xml"/><Relationship Id="rId3" Type="http://schemas.openxmlformats.org/officeDocument/2006/relationships/image" Target="../media/image120.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5.xml"/><Relationship Id="rId3" Type="http://schemas.openxmlformats.org/officeDocument/2006/relationships/image" Target="../media/image130.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8.xml"/><Relationship Id="rId3" Type="http://schemas.openxmlformats.org/officeDocument/2006/relationships/image" Target="../media/image119.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9.xml"/><Relationship Id="rId3" Type="http://schemas.openxmlformats.org/officeDocument/2006/relationships/image" Target="../media/image121.png"/><Relationship Id="rId4" Type="http://schemas.openxmlformats.org/officeDocument/2006/relationships/image" Target="../media/image1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0.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1.xml"/><Relationship Id="rId3" Type="http://schemas.openxmlformats.org/officeDocument/2006/relationships/image" Target="../media/image127.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4.xml"/><Relationship Id="rId3" Type="http://schemas.openxmlformats.org/officeDocument/2006/relationships/image" Target="../media/image134.png"/><Relationship Id="rId4" Type="http://schemas.openxmlformats.org/officeDocument/2006/relationships/image" Target="../media/image136.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5.xml"/><Relationship Id="rId3" Type="http://schemas.openxmlformats.org/officeDocument/2006/relationships/image" Target="../media/image131.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6.xml"/><Relationship Id="rId3" Type="http://schemas.openxmlformats.org/officeDocument/2006/relationships/image" Target="../media/image129.png"/><Relationship Id="rId4" Type="http://schemas.openxmlformats.org/officeDocument/2006/relationships/image" Target="../media/image132.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7.xml"/><Relationship Id="rId3" Type="http://schemas.openxmlformats.org/officeDocument/2006/relationships/image" Target="../media/image142.png"/><Relationship Id="rId4" Type="http://schemas.openxmlformats.org/officeDocument/2006/relationships/image" Target="../media/image135.png"/><Relationship Id="rId5" Type="http://schemas.openxmlformats.org/officeDocument/2006/relationships/image" Target="../media/image133.png"/><Relationship Id="rId6" Type="http://schemas.openxmlformats.org/officeDocument/2006/relationships/image" Target="../media/image146.png"/><Relationship Id="rId7" Type="http://schemas.openxmlformats.org/officeDocument/2006/relationships/image" Target="../media/image137.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9.xml"/><Relationship Id="rId3" Type="http://schemas.openxmlformats.org/officeDocument/2006/relationships/image" Target="../media/image14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0.xml"/><Relationship Id="rId3" Type="http://schemas.openxmlformats.org/officeDocument/2006/relationships/image" Target="../media/image139.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2.xml"/><Relationship Id="rId3" Type="http://schemas.openxmlformats.org/officeDocument/2006/relationships/image" Target="../media/image138.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3.xml"/><Relationship Id="rId3" Type="http://schemas.openxmlformats.org/officeDocument/2006/relationships/image" Target="../media/image140.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4.xml"/><Relationship Id="rId3" Type="http://schemas.openxmlformats.org/officeDocument/2006/relationships/image" Target="../media/image144.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6.xml"/><Relationship Id="rId3" Type="http://schemas.openxmlformats.org/officeDocument/2006/relationships/image" Target="../media/image149.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7.xml"/><Relationship Id="rId3" Type="http://schemas.openxmlformats.org/officeDocument/2006/relationships/image" Target="../media/image141.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8.xml"/><Relationship Id="rId3" Type="http://schemas.openxmlformats.org/officeDocument/2006/relationships/image" Target="../media/image143.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9.xml"/><Relationship Id="rId3" Type="http://schemas.openxmlformats.org/officeDocument/2006/relationships/image" Target="../media/image15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5.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0.xml"/><Relationship Id="rId3" Type="http://schemas.openxmlformats.org/officeDocument/2006/relationships/image" Target="../media/image147.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2.xml"/><Relationship Id="rId3" Type="http://schemas.openxmlformats.org/officeDocument/2006/relationships/image" Target="../media/image148.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3.xml"/><Relationship Id="rId3" Type="http://schemas.openxmlformats.org/officeDocument/2006/relationships/image" Target="../media/image153.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4.xml"/><Relationship Id="rId3" Type="http://schemas.openxmlformats.org/officeDocument/2006/relationships/image" Target="../media/image158.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5.xml"/><Relationship Id="rId3" Type="http://schemas.openxmlformats.org/officeDocument/2006/relationships/image" Target="../media/image155.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6.xml"/><Relationship Id="rId3" Type="http://schemas.openxmlformats.org/officeDocument/2006/relationships/image" Target="../media/image150.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8.xml"/><Relationship Id="rId3" Type="http://schemas.openxmlformats.org/officeDocument/2006/relationships/image" Target="../media/image151.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9.xml"/><Relationship Id="rId3" Type="http://schemas.openxmlformats.org/officeDocument/2006/relationships/image" Target="../media/image15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7.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0.xml"/><Relationship Id="rId3" Type="http://schemas.openxmlformats.org/officeDocument/2006/relationships/image" Target="../media/image157.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2.xml"/><Relationship Id="rId3" Type="http://schemas.openxmlformats.org/officeDocument/2006/relationships/image" Target="../media/image162.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3.xml"/><Relationship Id="rId3" Type="http://schemas.openxmlformats.org/officeDocument/2006/relationships/image" Target="../media/image152.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4.xml"/><Relationship Id="rId3" Type="http://schemas.openxmlformats.org/officeDocument/2006/relationships/image" Target="../media/image160.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5.xml"/><Relationship Id="rId3" Type="http://schemas.openxmlformats.org/officeDocument/2006/relationships/image" Target="../media/image178.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6.xml"/><Relationship Id="rId3" Type="http://schemas.openxmlformats.org/officeDocument/2006/relationships/image" Target="../media/image159.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7.xml"/><Relationship Id="rId3" Type="http://schemas.openxmlformats.org/officeDocument/2006/relationships/image" Target="../media/image161.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8.xml"/><Relationship Id="rId3" Type="http://schemas.openxmlformats.org/officeDocument/2006/relationships/image" Target="../media/image165.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9.xml"/><Relationship Id="rId3" Type="http://schemas.openxmlformats.org/officeDocument/2006/relationships/image" Target="../media/image17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12.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0.xml"/><Relationship Id="rId3" Type="http://schemas.openxmlformats.org/officeDocument/2006/relationships/image" Target="../media/image170.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1.xml"/><Relationship Id="rId3" Type="http://schemas.openxmlformats.org/officeDocument/2006/relationships/image" Target="../media/image167.pn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2.xml"/><Relationship Id="rId3" Type="http://schemas.openxmlformats.org/officeDocument/2006/relationships/image" Target="../media/image164.pn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3.xml"/><Relationship Id="rId3" Type="http://schemas.openxmlformats.org/officeDocument/2006/relationships/image" Target="../media/image168.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4.xml"/><Relationship Id="rId3" Type="http://schemas.openxmlformats.org/officeDocument/2006/relationships/image" Target="../media/image163.pn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5.xml"/><Relationship Id="rId3" Type="http://schemas.openxmlformats.org/officeDocument/2006/relationships/image" Target="../media/image173.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6.xml"/><Relationship Id="rId3" Type="http://schemas.openxmlformats.org/officeDocument/2006/relationships/image" Target="../media/image166.pn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7.xml"/><Relationship Id="rId3" Type="http://schemas.openxmlformats.org/officeDocument/2006/relationships/image" Target="../media/image169.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8.xml"/><Relationship Id="rId3" Type="http://schemas.openxmlformats.org/officeDocument/2006/relationships/image" Target="../media/image171.pn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9.xml"/><Relationship Id="rId3" Type="http://schemas.openxmlformats.org/officeDocument/2006/relationships/image" Target="../media/image17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4.jpg"/><Relationship Id="rId4" Type="http://schemas.openxmlformats.org/officeDocument/2006/relationships/image" Target="../media/image1.png"/><Relationship Id="rId5" Type="http://schemas.openxmlformats.org/officeDocument/2006/relationships/image" Target="../media/image47.png"/><Relationship Id="rId6"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9.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0.xml"/><Relationship Id="rId3" Type="http://schemas.openxmlformats.org/officeDocument/2006/relationships/image" Target="../media/image184.pn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1.xml"/><Relationship Id="rId3" Type="http://schemas.openxmlformats.org/officeDocument/2006/relationships/image" Target="../media/image104.pn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2.xml"/><Relationship Id="rId3" Type="http://schemas.openxmlformats.org/officeDocument/2006/relationships/image" Target="../media/image175.pn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3.xml"/><Relationship Id="rId3" Type="http://schemas.openxmlformats.org/officeDocument/2006/relationships/image" Target="../media/image176.pn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4.xml"/><Relationship Id="rId3" Type="http://schemas.openxmlformats.org/officeDocument/2006/relationships/image" Target="../media/image177.pn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5.xml"/><Relationship Id="rId3" Type="http://schemas.openxmlformats.org/officeDocument/2006/relationships/image" Target="../media/image183.pn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6.xml"/><Relationship Id="rId3" Type="http://schemas.openxmlformats.org/officeDocument/2006/relationships/image" Target="../media/image181.pn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7.xml"/><Relationship Id="rId3" Type="http://schemas.openxmlformats.org/officeDocument/2006/relationships/image" Target="../media/image192.pn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8.xml"/><Relationship Id="rId3" Type="http://schemas.openxmlformats.org/officeDocument/2006/relationships/image" Target="../media/image180.pn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9.xml"/><Relationship Id="rId3" Type="http://schemas.openxmlformats.org/officeDocument/2006/relationships/image" Target="../media/image18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16.pn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0.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1.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3.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4.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5.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6.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7.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8.xml"/><Relationship Id="rId3" Type="http://schemas.openxmlformats.org/officeDocument/2006/relationships/image" Target="../media/image190.pn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9.xml"/><Relationship Id="rId3" Type="http://schemas.openxmlformats.org/officeDocument/2006/relationships/image" Target="../media/image18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20.pn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0.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1.xml"/><Relationship Id="rId3" Type="http://schemas.openxmlformats.org/officeDocument/2006/relationships/image" Target="../media/image193.pn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2.xml"/><Relationship Id="rId3" Type="http://schemas.openxmlformats.org/officeDocument/2006/relationships/image" Target="../media/image179.png"/></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3.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4.xml"/><Relationship Id="rId3" Type="http://schemas.openxmlformats.org/officeDocument/2006/relationships/image" Target="../media/image198.png"/></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5.xml"/><Relationship Id="rId3" Type="http://schemas.openxmlformats.org/officeDocument/2006/relationships/image" Target="../media/image187.png"/></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6.xml"/><Relationship Id="rId3" Type="http://schemas.openxmlformats.org/officeDocument/2006/relationships/image" Target="../media/image188.png"/><Relationship Id="rId4" Type="http://schemas.openxmlformats.org/officeDocument/2006/relationships/image" Target="../media/image191.pn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7.xml"/><Relationship Id="rId3" Type="http://schemas.openxmlformats.org/officeDocument/2006/relationships/image" Target="../media/image186.png"/><Relationship Id="rId4" Type="http://schemas.openxmlformats.org/officeDocument/2006/relationships/image" Target="../media/image189.png"/></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8.xml"/><Relationship Id="rId3" Type="http://schemas.openxmlformats.org/officeDocument/2006/relationships/image" Target="../media/image197.png"/></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18.png"/></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0.xml"/><Relationship Id="rId3" Type="http://schemas.openxmlformats.org/officeDocument/2006/relationships/image" Target="../media/image195.png"/></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1.xml"/><Relationship Id="rId3" Type="http://schemas.openxmlformats.org/officeDocument/2006/relationships/image" Target="../media/image200.pn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3.xml"/><Relationship Id="rId3" Type="http://schemas.openxmlformats.org/officeDocument/2006/relationships/image" Target="../media/image199.png"/></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4.xml"/><Relationship Id="rId3" Type="http://schemas.openxmlformats.org/officeDocument/2006/relationships/image" Target="../media/image194.png"/></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5.xml"/><Relationship Id="rId3" Type="http://schemas.openxmlformats.org/officeDocument/2006/relationships/image" Target="../media/image202.png"/></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6.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7.xml"/><Relationship Id="rId3" Type="http://schemas.openxmlformats.org/officeDocument/2006/relationships/image" Target="../media/image196.png"/></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8.xml"/><Relationship Id="rId3" Type="http://schemas.openxmlformats.org/officeDocument/2006/relationships/image" Target="../media/image208.png"/></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9.xml"/><Relationship Id="rId3" Type="http://schemas.openxmlformats.org/officeDocument/2006/relationships/image" Target="../media/image20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24.png"/></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0.xml"/><Relationship Id="rId3" Type="http://schemas.openxmlformats.org/officeDocument/2006/relationships/image" Target="../media/image209.png"/></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1.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2.xml"/><Relationship Id="rId3" Type="http://schemas.openxmlformats.org/officeDocument/2006/relationships/image" Target="../media/image213.png"/></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3.xml"/><Relationship Id="rId3" Type="http://schemas.openxmlformats.org/officeDocument/2006/relationships/image" Target="../media/image201.png"/></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4.xml"/><Relationship Id="rId3" Type="http://schemas.openxmlformats.org/officeDocument/2006/relationships/image" Target="../media/image205.png"/></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5.xml"/><Relationship Id="rId3" Type="http://schemas.openxmlformats.org/officeDocument/2006/relationships/image" Target="../media/image215.png"/></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6.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7.xml"/><Relationship Id="rId3" Type="http://schemas.openxmlformats.org/officeDocument/2006/relationships/image" Target="../media/image210.png"/></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8.xml"/><Relationship Id="rId3" Type="http://schemas.openxmlformats.org/officeDocument/2006/relationships/image" Target="../media/image204.png"/></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9.xml"/><Relationship Id="rId3" Type="http://schemas.openxmlformats.org/officeDocument/2006/relationships/image" Target="../media/image20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22.png"/></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0.xml"/><Relationship Id="rId3" Type="http://schemas.openxmlformats.org/officeDocument/2006/relationships/image" Target="../media/image211.png"/></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1.xml"/><Relationship Id="rId3" Type="http://schemas.openxmlformats.org/officeDocument/2006/relationships/image" Target="../media/image203.png"/></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2.xml"/><Relationship Id="rId3" Type="http://schemas.openxmlformats.org/officeDocument/2006/relationships/image" Target="../media/image219.png"/><Relationship Id="rId4" Type="http://schemas.openxmlformats.org/officeDocument/2006/relationships/image" Target="../media/image217.png"/><Relationship Id="rId5" Type="http://schemas.openxmlformats.org/officeDocument/2006/relationships/image" Target="../media/image212.png"/></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3.xml"/><Relationship Id="rId3" Type="http://schemas.openxmlformats.org/officeDocument/2006/relationships/image" Target="../media/image214.png"/><Relationship Id="rId4" Type="http://schemas.openxmlformats.org/officeDocument/2006/relationships/image" Target="../media/image212.png"/></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4.xml"/><Relationship Id="rId3" Type="http://schemas.openxmlformats.org/officeDocument/2006/relationships/image" Target="../media/image216.png"/></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5.xml"/><Relationship Id="rId3" Type="http://schemas.openxmlformats.org/officeDocument/2006/relationships/image" Target="../media/image218.png"/><Relationship Id="rId4" Type="http://schemas.openxmlformats.org/officeDocument/2006/relationships/image" Target="../media/image220.png"/><Relationship Id="rId5" Type="http://schemas.openxmlformats.org/officeDocument/2006/relationships/image" Target="../media/image222.png"/></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6.xml"/><Relationship Id="rId3" Type="http://schemas.openxmlformats.org/officeDocument/2006/relationships/image" Target="../media/image218.png"/><Relationship Id="rId4" Type="http://schemas.openxmlformats.org/officeDocument/2006/relationships/image" Target="../media/image221.png"/></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7.xml"/><Relationship Id="rId3" Type="http://schemas.openxmlformats.org/officeDocument/2006/relationships/image" Target="../media/image224.png"/></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8.xml"/><Relationship Id="rId3" Type="http://schemas.openxmlformats.org/officeDocument/2006/relationships/image" Target="../media/image226.png"/></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9.xml"/><Relationship Id="rId3" Type="http://schemas.openxmlformats.org/officeDocument/2006/relationships/image" Target="../media/image2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23.png"/></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0.xml"/><Relationship Id="rId3" Type="http://schemas.openxmlformats.org/officeDocument/2006/relationships/image" Target="../media/image225.png"/></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1.xml"/><Relationship Id="rId3" Type="http://schemas.openxmlformats.org/officeDocument/2006/relationships/image" Target="../media/image227.png"/></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2.xml"/><Relationship Id="rId3" Type="http://schemas.openxmlformats.org/officeDocument/2006/relationships/image" Target="../media/image230.png"/></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3.xml"/><Relationship Id="rId3" Type="http://schemas.openxmlformats.org/officeDocument/2006/relationships/image" Target="../media/image228.png"/></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4.xml"/><Relationship Id="rId3" Type="http://schemas.openxmlformats.org/officeDocument/2006/relationships/image" Target="../media/image229.png"/></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5.xml"/><Relationship Id="rId3" Type="http://schemas.openxmlformats.org/officeDocument/2006/relationships/image" Target="../media/image10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3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3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 Id="rId3" Type="http://schemas.openxmlformats.org/officeDocument/2006/relationships/image" Target="../media/image3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2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3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image" Target="../media/image36.png"/><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 Id="rId3" Type="http://schemas.openxmlformats.org/officeDocument/2006/relationships/image" Target="../media/image3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 Id="rId3" Type="http://schemas.openxmlformats.org/officeDocument/2006/relationships/image" Target="../media/image4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 Id="rId3" Type="http://schemas.openxmlformats.org/officeDocument/2006/relationships/image" Target="../media/image3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xml"/><Relationship Id="rId3" Type="http://schemas.openxmlformats.org/officeDocument/2006/relationships/image" Target="../media/image4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2.xml"/><Relationship Id="rId3" Type="http://schemas.openxmlformats.org/officeDocument/2006/relationships/image" Target="../media/image4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5.xml"/><Relationship Id="rId3" Type="http://schemas.openxmlformats.org/officeDocument/2006/relationships/image" Target="../media/image49.png"/><Relationship Id="rId4" Type="http://schemas.openxmlformats.org/officeDocument/2006/relationships/image" Target="../media/image4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6.xml"/><Relationship Id="rId3" Type="http://schemas.openxmlformats.org/officeDocument/2006/relationships/image" Target="../media/image4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7.xml"/><Relationship Id="rId3" Type="http://schemas.openxmlformats.org/officeDocument/2006/relationships/image" Target="../media/image43.png"/><Relationship Id="rId4" Type="http://schemas.openxmlformats.org/officeDocument/2006/relationships/image" Target="../media/image4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8.xml"/><Relationship Id="rId3" Type="http://schemas.openxmlformats.org/officeDocument/2006/relationships/image" Target="../media/image51.png"/><Relationship Id="rId4" Type="http://schemas.openxmlformats.org/officeDocument/2006/relationships/image" Target="../media/image4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5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5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5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5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5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6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6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6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5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6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5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65.png"/><Relationship Id="rId4" Type="http://schemas.openxmlformats.org/officeDocument/2006/relationships/image" Target="../media/image5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5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6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6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6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7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7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66.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image" Target="../media/image68.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 Id="rId3" Type="http://schemas.openxmlformats.org/officeDocument/2006/relationships/image" Target="../media/image7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 Id="rId3" Type="http://schemas.openxmlformats.org/officeDocument/2006/relationships/image" Target="../media/image7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 Id="rId3" Type="http://schemas.openxmlformats.org/officeDocument/2006/relationships/image" Target="../media/image7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4.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 Id="rId3" Type="http://schemas.openxmlformats.org/officeDocument/2006/relationships/image" Target="../media/image78.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 Id="rId3" Type="http://schemas.openxmlformats.org/officeDocument/2006/relationships/image" Target="../media/image73.png"/><Relationship Id="rId4" Type="http://schemas.openxmlformats.org/officeDocument/2006/relationships/image" Target="../media/image72.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 Id="rId3" Type="http://schemas.openxmlformats.org/officeDocument/2006/relationships/image" Target="../media/image80.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 Id="rId3" Type="http://schemas.openxmlformats.org/officeDocument/2006/relationships/image" Target="../media/image83.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 Id="rId3" Type="http://schemas.openxmlformats.org/officeDocument/2006/relationships/image" Target="../media/image98.png"/><Relationship Id="rId4" Type="http://schemas.openxmlformats.org/officeDocument/2006/relationships/image" Target="../media/image79.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 Id="rId3" Type="http://schemas.openxmlformats.org/officeDocument/2006/relationships/image" Target="../media/image74.png"/><Relationship Id="rId4" Type="http://schemas.openxmlformats.org/officeDocument/2006/relationships/image" Target="../media/image8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pic>
        <p:nvPicPr>
          <p:cNvPr id="92" name="Google Shape;92;p14"/>
          <p:cNvPicPr preferRelativeResize="0"/>
          <p:nvPr/>
        </p:nvPicPr>
        <p:blipFill rotWithShape="1">
          <a:blip r:embed="rId3">
            <a:alphaModFix/>
          </a:blip>
          <a:srcRect b="0" l="0" r="25523" t="0"/>
          <a:stretch/>
        </p:blipFill>
        <p:spPr>
          <a:xfrm>
            <a:off x="1" y="0"/>
            <a:ext cx="9144004" cy="5143499"/>
          </a:xfrm>
          <a:prstGeom prst="rect">
            <a:avLst/>
          </a:prstGeom>
          <a:noFill/>
          <a:ln>
            <a:noFill/>
          </a:ln>
        </p:spPr>
      </p:pic>
      <p:sp>
        <p:nvSpPr>
          <p:cNvPr id="93" name="Google Shape;93;p14"/>
          <p:cNvSpPr txBox="1"/>
          <p:nvPr>
            <p:ph idx="4294967295" type="ctrTitle"/>
          </p:nvPr>
        </p:nvSpPr>
        <p:spPr>
          <a:xfrm>
            <a:off x="729450" y="1431150"/>
            <a:ext cx="7688100" cy="685200"/>
          </a:xfrm>
          <a:prstGeom prst="rect">
            <a:avLst/>
          </a:prstGeom>
          <a:solidFill>
            <a:srgbClr val="000000"/>
          </a:solidFill>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rgbClr val="FFFFFF"/>
                </a:solidFill>
              </a:rPr>
              <a:t>Real Estate Investment Trust</a:t>
            </a:r>
            <a:endParaRPr sz="400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23"/>
          <p:cNvSpPr txBox="1"/>
          <p:nvPr>
            <p:ph type="title"/>
          </p:nvPr>
        </p:nvSpPr>
        <p:spPr>
          <a:xfrm>
            <a:off x="677250" y="570425"/>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REITs Investment Advantages</a:t>
            </a:r>
            <a:endParaRPr/>
          </a:p>
        </p:txBody>
      </p:sp>
      <p:pic>
        <p:nvPicPr>
          <p:cNvPr id="200" name="Google Shape;200;p23"/>
          <p:cNvPicPr preferRelativeResize="0"/>
          <p:nvPr/>
        </p:nvPicPr>
        <p:blipFill>
          <a:blip r:embed="rId3">
            <a:alphaModFix/>
          </a:blip>
          <a:stretch>
            <a:fillRect/>
          </a:stretch>
        </p:blipFill>
        <p:spPr>
          <a:xfrm>
            <a:off x="2051763" y="1179725"/>
            <a:ext cx="4939374" cy="3733075"/>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1" name="Shape 801"/>
        <p:cNvGrpSpPr/>
        <p:nvPr/>
      </p:nvGrpSpPr>
      <p:grpSpPr>
        <a:xfrm>
          <a:off x="0" y="0"/>
          <a:ext cx="0" cy="0"/>
          <a:chOff x="0" y="0"/>
          <a:chExt cx="0" cy="0"/>
        </a:xfrm>
      </p:grpSpPr>
      <p:sp>
        <p:nvSpPr>
          <p:cNvPr id="802" name="Google Shape;802;p113"/>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Management Team</a:t>
            </a:r>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sp>
        <p:nvSpPr>
          <p:cNvPr id="808" name="Google Shape;808;p114"/>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Executive Bench</a:t>
            </a:r>
            <a:endParaRPr sz="1100"/>
          </a:p>
        </p:txBody>
      </p:sp>
      <p:pic>
        <p:nvPicPr>
          <p:cNvPr id="809" name="Google Shape;809;p114"/>
          <p:cNvPicPr preferRelativeResize="0"/>
          <p:nvPr>
            <p:ph idx="1" type="body"/>
          </p:nvPr>
        </p:nvPicPr>
        <p:blipFill rotWithShape="1">
          <a:blip r:embed="rId3">
            <a:alphaModFix/>
          </a:blip>
          <a:srcRect b="0" l="0" r="0" t="0"/>
          <a:stretch/>
        </p:blipFill>
        <p:spPr>
          <a:xfrm>
            <a:off x="729450" y="1810125"/>
            <a:ext cx="7688700" cy="278700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sp>
        <p:nvSpPr>
          <p:cNvPr id="815" name="Google Shape;815;p115"/>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Ed Sonshine (CEO)</a:t>
            </a:r>
            <a:endParaRPr sz="1100"/>
          </a:p>
        </p:txBody>
      </p:sp>
      <p:pic>
        <p:nvPicPr>
          <p:cNvPr id="816" name="Google Shape;816;p115"/>
          <p:cNvPicPr preferRelativeResize="0"/>
          <p:nvPr/>
        </p:nvPicPr>
        <p:blipFill>
          <a:blip r:embed="rId3">
            <a:alphaModFix/>
          </a:blip>
          <a:stretch>
            <a:fillRect/>
          </a:stretch>
        </p:blipFill>
        <p:spPr>
          <a:xfrm>
            <a:off x="803025" y="1853850"/>
            <a:ext cx="2386119" cy="2984850"/>
          </a:xfrm>
          <a:prstGeom prst="rect">
            <a:avLst/>
          </a:prstGeom>
          <a:noFill/>
          <a:ln>
            <a:noFill/>
          </a:ln>
        </p:spPr>
      </p:pic>
      <p:sp>
        <p:nvSpPr>
          <p:cNvPr id="817" name="Google Shape;817;p115"/>
          <p:cNvSpPr txBox="1"/>
          <p:nvPr/>
        </p:nvSpPr>
        <p:spPr>
          <a:xfrm>
            <a:off x="3440950" y="1715550"/>
            <a:ext cx="5430300" cy="2963400"/>
          </a:xfrm>
          <a:prstGeom prst="rect">
            <a:avLst/>
          </a:prstGeom>
          <a:noFill/>
          <a:ln>
            <a:noFill/>
          </a:ln>
        </p:spPr>
        <p:txBody>
          <a:bodyPr anchorCtr="0" anchor="t" bIns="91425" lIns="91425" spcFirstLastPara="1" rIns="91425" wrap="square" tIns="91425">
            <a:noAutofit/>
          </a:bodyPr>
          <a:lstStyle/>
          <a:p>
            <a:pPr indent="0" lvl="0" marL="0" rtl="0" algn="l">
              <a:lnSpc>
                <a:spcPct val="94000"/>
              </a:lnSpc>
              <a:spcBef>
                <a:spcPts val="1000"/>
              </a:spcBef>
              <a:spcAft>
                <a:spcPts val="0"/>
              </a:spcAft>
              <a:buNone/>
            </a:pPr>
            <a:r>
              <a:rPr lang="en" sz="1200">
                <a:solidFill>
                  <a:schemeClr val="accent1"/>
                </a:solidFill>
                <a:latin typeface="Calibri"/>
                <a:ea typeface="Calibri"/>
                <a:cs typeface="Calibri"/>
                <a:sym typeface="Calibri"/>
              </a:rPr>
              <a:t>Founded RioCan in 1993 and has been CEO since, President until January 1, 2012</a:t>
            </a:r>
            <a:endParaRPr sz="1200">
              <a:solidFill>
                <a:schemeClr val="accent1"/>
              </a:solidFill>
              <a:latin typeface="Calibri"/>
              <a:ea typeface="Calibri"/>
              <a:cs typeface="Calibri"/>
              <a:sym typeface="Calibri"/>
            </a:endParaRPr>
          </a:p>
          <a:p>
            <a:pPr indent="0" lvl="0" marL="0" rtl="0" algn="l">
              <a:lnSpc>
                <a:spcPct val="94000"/>
              </a:lnSpc>
              <a:spcBef>
                <a:spcPts val="1000"/>
              </a:spcBef>
              <a:spcAft>
                <a:spcPts val="0"/>
              </a:spcAft>
              <a:buNone/>
            </a:pPr>
            <a:r>
              <a:rPr lang="en" sz="1200">
                <a:solidFill>
                  <a:schemeClr val="accent1"/>
                </a:solidFill>
                <a:latin typeface="Calibri"/>
                <a:ea typeface="Calibri"/>
                <a:cs typeface="Calibri"/>
                <a:sym typeface="Calibri"/>
              </a:rPr>
              <a:t>Converted Real Estate Mutual Fund Trust into one of Canada’s first REITs in late 1993</a:t>
            </a:r>
            <a:endParaRPr sz="1200">
              <a:solidFill>
                <a:schemeClr val="accent1"/>
              </a:solidFill>
              <a:latin typeface="Calibri"/>
              <a:ea typeface="Calibri"/>
              <a:cs typeface="Calibri"/>
              <a:sym typeface="Calibri"/>
            </a:endParaRPr>
          </a:p>
          <a:p>
            <a:pPr indent="0" lvl="0" marL="0" rtl="0" algn="l">
              <a:lnSpc>
                <a:spcPct val="94000"/>
              </a:lnSpc>
              <a:spcBef>
                <a:spcPts val="1000"/>
              </a:spcBef>
              <a:spcAft>
                <a:spcPts val="0"/>
              </a:spcAft>
              <a:buNone/>
            </a:pPr>
            <a:r>
              <a:rPr lang="en" sz="1200">
                <a:solidFill>
                  <a:schemeClr val="accent1"/>
                </a:solidFill>
                <a:latin typeface="Calibri"/>
                <a:ea typeface="Calibri"/>
                <a:cs typeface="Calibri"/>
                <a:sym typeface="Calibri"/>
              </a:rPr>
              <a:t>Law Degree from Osgoode Hall Law School, Bachelor of Arts from the University of Toronto</a:t>
            </a:r>
            <a:endParaRPr sz="1200">
              <a:solidFill>
                <a:schemeClr val="accent1"/>
              </a:solidFill>
              <a:latin typeface="Calibri"/>
              <a:ea typeface="Calibri"/>
              <a:cs typeface="Calibri"/>
              <a:sym typeface="Calibri"/>
            </a:endParaRPr>
          </a:p>
          <a:p>
            <a:pPr indent="0" lvl="0" marL="0" rtl="0" algn="l">
              <a:lnSpc>
                <a:spcPct val="94000"/>
              </a:lnSpc>
              <a:spcBef>
                <a:spcPts val="1000"/>
              </a:spcBef>
              <a:spcAft>
                <a:spcPts val="0"/>
              </a:spcAft>
              <a:buNone/>
            </a:pPr>
            <a:r>
              <a:rPr lang="en" sz="1200">
                <a:solidFill>
                  <a:schemeClr val="accent1"/>
                </a:solidFill>
                <a:latin typeface="Calibri"/>
                <a:ea typeface="Calibri"/>
                <a:cs typeface="Calibri"/>
                <a:sym typeface="Calibri"/>
              </a:rPr>
              <a:t>Holds board positions in 6 companies including RioCan, Cineplex, Mount Sinai Hospital (Toronto), and three investment companies</a:t>
            </a:r>
            <a:endParaRPr sz="1200">
              <a:solidFill>
                <a:schemeClr val="accent1"/>
              </a:solidFill>
              <a:latin typeface="Calibri"/>
              <a:ea typeface="Calibri"/>
              <a:cs typeface="Calibri"/>
              <a:sym typeface="Calibri"/>
            </a:endParaRPr>
          </a:p>
          <a:p>
            <a:pPr indent="0" lvl="0" marL="0" rtl="0" algn="l">
              <a:lnSpc>
                <a:spcPct val="94000"/>
              </a:lnSpc>
              <a:spcBef>
                <a:spcPts val="1000"/>
              </a:spcBef>
              <a:spcAft>
                <a:spcPts val="0"/>
              </a:spcAft>
              <a:buNone/>
            </a:pPr>
            <a:r>
              <a:rPr lang="en" sz="1200">
                <a:solidFill>
                  <a:schemeClr val="accent1"/>
                </a:solidFill>
                <a:latin typeface="Calibri"/>
                <a:ea typeface="Calibri"/>
                <a:cs typeface="Calibri"/>
                <a:sym typeface="Calibri"/>
              </a:rPr>
              <a:t>Canada’s Outstanding CEO of the Year in 2013</a:t>
            </a:r>
            <a:endParaRPr sz="1200">
              <a:solidFill>
                <a:schemeClr val="accent1"/>
              </a:solidFill>
              <a:latin typeface="Calibri"/>
              <a:ea typeface="Calibri"/>
              <a:cs typeface="Calibri"/>
              <a:sym typeface="Calibri"/>
            </a:endParaRPr>
          </a:p>
          <a:p>
            <a:pPr indent="0" lvl="0" marL="0" rtl="0" algn="l">
              <a:lnSpc>
                <a:spcPct val="94000"/>
              </a:lnSpc>
              <a:spcBef>
                <a:spcPts val="1000"/>
              </a:spcBef>
              <a:spcAft>
                <a:spcPts val="0"/>
              </a:spcAft>
              <a:buNone/>
            </a:pPr>
            <a:r>
              <a:rPr lang="en" sz="1200">
                <a:solidFill>
                  <a:schemeClr val="accent1"/>
                </a:solidFill>
                <a:latin typeface="Calibri"/>
                <a:ea typeface="Calibri"/>
                <a:cs typeface="Calibri"/>
                <a:sym typeface="Calibri"/>
              </a:rPr>
              <a:t>Retiring</a:t>
            </a:r>
            <a:r>
              <a:rPr lang="en" sz="1200">
                <a:solidFill>
                  <a:schemeClr val="accent1"/>
                </a:solidFill>
                <a:latin typeface="Calibri"/>
                <a:ea typeface="Calibri"/>
                <a:cs typeface="Calibri"/>
                <a:sym typeface="Calibri"/>
              </a:rPr>
              <a:t> from the CEO position March 31st, 2021 but will take a position on the board as Lead Trustee to oversee the transition</a:t>
            </a:r>
            <a:endParaRPr sz="1200">
              <a:solidFill>
                <a:schemeClr val="accent1"/>
              </a:solidFill>
              <a:latin typeface="Calibri"/>
              <a:ea typeface="Calibri"/>
              <a:cs typeface="Calibri"/>
              <a:sym typeface="Calibri"/>
            </a:endParaRPr>
          </a:p>
          <a:p>
            <a:pPr indent="0" lvl="0" marL="0" rtl="0" algn="l">
              <a:lnSpc>
                <a:spcPct val="94000"/>
              </a:lnSpc>
              <a:spcBef>
                <a:spcPts val="1000"/>
              </a:spcBef>
              <a:spcAft>
                <a:spcPts val="0"/>
              </a:spcAft>
              <a:buNone/>
            </a:pPr>
            <a:r>
              <a:t/>
            </a:r>
            <a:endParaRPr>
              <a:solidFill>
                <a:schemeClr val="accent1"/>
              </a:solidFill>
              <a:latin typeface="Calibri"/>
              <a:ea typeface="Calibri"/>
              <a:cs typeface="Calibri"/>
              <a:sym typeface="Calibri"/>
            </a:endParaRPr>
          </a:p>
          <a:p>
            <a:pPr indent="0" lvl="0" marL="0" rtl="0" algn="l">
              <a:spcBef>
                <a:spcPts val="0"/>
              </a:spcBef>
              <a:spcAft>
                <a:spcPts val="0"/>
              </a:spcAft>
              <a:buNone/>
            </a:pPr>
            <a:r>
              <a:t/>
            </a:r>
            <a:endParaRPr>
              <a:latin typeface="Lato"/>
              <a:ea typeface="Lato"/>
              <a:cs typeface="Lato"/>
              <a:sym typeface="Lato"/>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sp>
        <p:nvSpPr>
          <p:cNvPr id="823" name="Google Shape;823;p116"/>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Jonathan Gitlin</a:t>
            </a:r>
            <a:r>
              <a:rPr lang="en" sz="3000">
                <a:latin typeface="Times New Roman"/>
                <a:ea typeface="Times New Roman"/>
                <a:cs typeface="Times New Roman"/>
                <a:sym typeface="Times New Roman"/>
              </a:rPr>
              <a:t>(President and COO)</a:t>
            </a:r>
            <a:endParaRPr sz="1100"/>
          </a:p>
        </p:txBody>
      </p:sp>
      <p:sp>
        <p:nvSpPr>
          <p:cNvPr id="824" name="Google Shape;824;p116"/>
          <p:cNvSpPr txBox="1"/>
          <p:nvPr/>
        </p:nvSpPr>
        <p:spPr>
          <a:xfrm>
            <a:off x="3440950" y="1715550"/>
            <a:ext cx="5430300" cy="2963400"/>
          </a:xfrm>
          <a:prstGeom prst="rect">
            <a:avLst/>
          </a:prstGeom>
          <a:noFill/>
          <a:ln>
            <a:noFill/>
          </a:ln>
        </p:spPr>
        <p:txBody>
          <a:bodyPr anchorCtr="0" anchor="t" bIns="91425" lIns="91425" spcFirstLastPara="1" rIns="91425" wrap="square" tIns="91425">
            <a:noAutofit/>
          </a:bodyPr>
          <a:lstStyle/>
          <a:p>
            <a:pPr indent="0" lvl="0" marL="0" rtl="0" algn="l">
              <a:lnSpc>
                <a:spcPct val="94000"/>
              </a:lnSpc>
              <a:spcBef>
                <a:spcPts val="1000"/>
              </a:spcBef>
              <a:spcAft>
                <a:spcPts val="0"/>
              </a:spcAft>
              <a:buNone/>
            </a:pPr>
            <a:r>
              <a:rPr lang="en" sz="1200">
                <a:solidFill>
                  <a:schemeClr val="accent1"/>
                </a:solidFill>
                <a:latin typeface="Calibri"/>
                <a:ea typeface="Calibri"/>
                <a:cs typeface="Calibri"/>
                <a:sym typeface="Calibri"/>
              </a:rPr>
              <a:t>Joined RioCan in 2005 and worked up to the Chief </a:t>
            </a:r>
            <a:r>
              <a:rPr lang="en" sz="1200">
                <a:solidFill>
                  <a:schemeClr val="accent1"/>
                </a:solidFill>
                <a:latin typeface="Calibri"/>
                <a:ea typeface="Calibri"/>
                <a:cs typeface="Calibri"/>
                <a:sym typeface="Calibri"/>
              </a:rPr>
              <a:t>Operating</a:t>
            </a:r>
            <a:r>
              <a:rPr lang="en" sz="1200">
                <a:solidFill>
                  <a:schemeClr val="accent1"/>
                </a:solidFill>
                <a:latin typeface="Calibri"/>
                <a:ea typeface="Calibri"/>
                <a:cs typeface="Calibri"/>
                <a:sym typeface="Calibri"/>
              </a:rPr>
              <a:t> Officer position in March of 2019</a:t>
            </a:r>
            <a:endParaRPr sz="1200">
              <a:solidFill>
                <a:schemeClr val="accent1"/>
              </a:solidFill>
              <a:latin typeface="Calibri"/>
              <a:ea typeface="Calibri"/>
              <a:cs typeface="Calibri"/>
              <a:sym typeface="Calibri"/>
            </a:endParaRPr>
          </a:p>
          <a:p>
            <a:pPr indent="0" lvl="0" marL="0" rtl="0" algn="l">
              <a:lnSpc>
                <a:spcPct val="94000"/>
              </a:lnSpc>
              <a:spcBef>
                <a:spcPts val="1000"/>
              </a:spcBef>
              <a:spcAft>
                <a:spcPts val="0"/>
              </a:spcAft>
              <a:buNone/>
            </a:pPr>
            <a:r>
              <a:rPr lang="en" sz="1200">
                <a:solidFill>
                  <a:schemeClr val="accent1"/>
                </a:solidFill>
                <a:latin typeface="Calibri"/>
                <a:ea typeface="Calibri"/>
                <a:cs typeface="Calibri"/>
                <a:sym typeface="Calibri"/>
              </a:rPr>
              <a:t>Head of the Trusts investment team since 2007</a:t>
            </a:r>
            <a:endParaRPr sz="1200">
              <a:solidFill>
                <a:schemeClr val="accent1"/>
              </a:solidFill>
              <a:latin typeface="Calibri"/>
              <a:ea typeface="Calibri"/>
              <a:cs typeface="Calibri"/>
              <a:sym typeface="Calibri"/>
            </a:endParaRPr>
          </a:p>
          <a:p>
            <a:pPr indent="0" lvl="0" marL="0" rtl="0" algn="l">
              <a:lnSpc>
                <a:spcPct val="94000"/>
              </a:lnSpc>
              <a:spcBef>
                <a:spcPts val="1000"/>
              </a:spcBef>
              <a:spcAft>
                <a:spcPts val="0"/>
              </a:spcAft>
              <a:buNone/>
            </a:pPr>
            <a:r>
              <a:rPr lang="en" sz="1200">
                <a:solidFill>
                  <a:schemeClr val="accent1"/>
                </a:solidFill>
                <a:latin typeface="Calibri"/>
                <a:ea typeface="Calibri"/>
                <a:cs typeface="Calibri"/>
                <a:sym typeface="Calibri"/>
              </a:rPr>
              <a:t>Responsible for the six major market focus RioCan uses </a:t>
            </a:r>
            <a:endParaRPr sz="1200">
              <a:solidFill>
                <a:schemeClr val="accent1"/>
              </a:solidFill>
              <a:latin typeface="Calibri"/>
              <a:ea typeface="Calibri"/>
              <a:cs typeface="Calibri"/>
              <a:sym typeface="Calibri"/>
            </a:endParaRPr>
          </a:p>
          <a:p>
            <a:pPr indent="0" lvl="0" marL="0" rtl="0" algn="l">
              <a:lnSpc>
                <a:spcPct val="94000"/>
              </a:lnSpc>
              <a:spcBef>
                <a:spcPts val="1000"/>
              </a:spcBef>
              <a:spcAft>
                <a:spcPts val="0"/>
              </a:spcAft>
              <a:buNone/>
            </a:pPr>
            <a:r>
              <a:rPr lang="en" sz="1200">
                <a:solidFill>
                  <a:schemeClr val="accent1"/>
                </a:solidFill>
                <a:latin typeface="Calibri"/>
                <a:ea typeface="Calibri"/>
                <a:cs typeface="Calibri"/>
                <a:sym typeface="Calibri"/>
              </a:rPr>
              <a:t>Oversaw RioCan’s </a:t>
            </a:r>
            <a:r>
              <a:rPr lang="en" sz="1200">
                <a:solidFill>
                  <a:schemeClr val="accent1"/>
                </a:solidFill>
                <a:latin typeface="Calibri"/>
                <a:ea typeface="Calibri"/>
                <a:cs typeface="Calibri"/>
                <a:sym typeface="Calibri"/>
              </a:rPr>
              <a:t>residential</a:t>
            </a:r>
            <a:r>
              <a:rPr lang="en" sz="1200">
                <a:solidFill>
                  <a:schemeClr val="accent1"/>
                </a:solidFill>
                <a:latin typeface="Calibri"/>
                <a:ea typeface="Calibri"/>
                <a:cs typeface="Calibri"/>
                <a:sym typeface="Calibri"/>
              </a:rPr>
              <a:t> expansion and the creation of RioLiving</a:t>
            </a:r>
            <a:endParaRPr sz="1200">
              <a:solidFill>
                <a:schemeClr val="accent1"/>
              </a:solidFill>
              <a:latin typeface="Calibri"/>
              <a:ea typeface="Calibri"/>
              <a:cs typeface="Calibri"/>
              <a:sym typeface="Calibri"/>
            </a:endParaRPr>
          </a:p>
          <a:p>
            <a:pPr indent="0" lvl="0" marL="0" rtl="0" algn="l">
              <a:lnSpc>
                <a:spcPct val="94000"/>
              </a:lnSpc>
              <a:spcBef>
                <a:spcPts val="1000"/>
              </a:spcBef>
              <a:spcAft>
                <a:spcPts val="0"/>
              </a:spcAft>
              <a:buNone/>
            </a:pPr>
            <a:r>
              <a:rPr lang="en" sz="1200">
                <a:solidFill>
                  <a:schemeClr val="accent1"/>
                </a:solidFill>
                <a:latin typeface="Calibri"/>
                <a:ea typeface="Calibri"/>
                <a:cs typeface="Calibri"/>
                <a:sym typeface="Calibri"/>
              </a:rPr>
              <a:t>Will take the CEO position when Ed Sonsine retires on March 31st, 2021</a:t>
            </a:r>
            <a:endParaRPr sz="1200">
              <a:solidFill>
                <a:schemeClr val="accent1"/>
              </a:solidFill>
              <a:latin typeface="Calibri"/>
              <a:ea typeface="Calibri"/>
              <a:cs typeface="Calibri"/>
              <a:sym typeface="Calibri"/>
            </a:endParaRPr>
          </a:p>
          <a:p>
            <a:pPr indent="0" lvl="0" marL="0" rtl="0" algn="l">
              <a:lnSpc>
                <a:spcPct val="94000"/>
              </a:lnSpc>
              <a:spcBef>
                <a:spcPts val="1000"/>
              </a:spcBef>
              <a:spcAft>
                <a:spcPts val="0"/>
              </a:spcAft>
              <a:buNone/>
            </a:pPr>
            <a:r>
              <a:t/>
            </a:r>
            <a:endParaRPr sz="1200">
              <a:solidFill>
                <a:schemeClr val="accent1"/>
              </a:solidFill>
              <a:latin typeface="Calibri"/>
              <a:ea typeface="Calibri"/>
              <a:cs typeface="Calibri"/>
              <a:sym typeface="Calibri"/>
            </a:endParaRPr>
          </a:p>
          <a:p>
            <a:pPr indent="0" lvl="0" marL="0" rtl="0" algn="l">
              <a:lnSpc>
                <a:spcPct val="94000"/>
              </a:lnSpc>
              <a:spcBef>
                <a:spcPts val="1000"/>
              </a:spcBef>
              <a:spcAft>
                <a:spcPts val="0"/>
              </a:spcAft>
              <a:buNone/>
            </a:pPr>
            <a:r>
              <a:t/>
            </a:r>
            <a:endParaRPr>
              <a:solidFill>
                <a:schemeClr val="accent1"/>
              </a:solidFill>
              <a:latin typeface="Calibri"/>
              <a:ea typeface="Calibri"/>
              <a:cs typeface="Calibri"/>
              <a:sym typeface="Calibri"/>
            </a:endParaRPr>
          </a:p>
          <a:p>
            <a:pPr indent="0" lvl="0" marL="0" rtl="0" algn="l">
              <a:spcBef>
                <a:spcPts val="0"/>
              </a:spcBef>
              <a:spcAft>
                <a:spcPts val="0"/>
              </a:spcAft>
              <a:buNone/>
            </a:pPr>
            <a:r>
              <a:t/>
            </a:r>
            <a:endParaRPr>
              <a:latin typeface="Lato"/>
              <a:ea typeface="Lato"/>
              <a:cs typeface="Lato"/>
              <a:sym typeface="Lato"/>
            </a:endParaRPr>
          </a:p>
        </p:txBody>
      </p:sp>
      <p:pic>
        <p:nvPicPr>
          <p:cNvPr id="825" name="Google Shape;825;p116"/>
          <p:cNvPicPr preferRelativeResize="0"/>
          <p:nvPr/>
        </p:nvPicPr>
        <p:blipFill>
          <a:blip r:embed="rId3">
            <a:alphaModFix/>
          </a:blip>
          <a:stretch>
            <a:fillRect/>
          </a:stretch>
        </p:blipFill>
        <p:spPr>
          <a:xfrm>
            <a:off x="818400" y="1853850"/>
            <a:ext cx="2325425" cy="298485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sp>
        <p:nvSpPr>
          <p:cNvPr id="831" name="Google Shape;831;p117"/>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Qi Tang (CFO)</a:t>
            </a:r>
            <a:endParaRPr sz="1100"/>
          </a:p>
        </p:txBody>
      </p:sp>
      <p:sp>
        <p:nvSpPr>
          <p:cNvPr id="832" name="Google Shape;832;p117"/>
          <p:cNvSpPr txBox="1"/>
          <p:nvPr/>
        </p:nvSpPr>
        <p:spPr>
          <a:xfrm>
            <a:off x="3440950" y="1715550"/>
            <a:ext cx="5430300" cy="2963400"/>
          </a:xfrm>
          <a:prstGeom prst="rect">
            <a:avLst/>
          </a:prstGeom>
          <a:noFill/>
          <a:ln>
            <a:noFill/>
          </a:ln>
        </p:spPr>
        <p:txBody>
          <a:bodyPr anchorCtr="0" anchor="t" bIns="91425" lIns="91425" spcFirstLastPara="1" rIns="91425" wrap="square" tIns="91425">
            <a:noAutofit/>
          </a:bodyPr>
          <a:lstStyle/>
          <a:p>
            <a:pPr indent="0" lvl="0" marL="0" rtl="0" algn="l">
              <a:lnSpc>
                <a:spcPct val="94000"/>
              </a:lnSpc>
              <a:spcBef>
                <a:spcPts val="1000"/>
              </a:spcBef>
              <a:spcAft>
                <a:spcPts val="0"/>
              </a:spcAft>
              <a:buNone/>
            </a:pPr>
            <a:r>
              <a:rPr lang="en" sz="1200">
                <a:solidFill>
                  <a:schemeClr val="accent1"/>
                </a:solidFill>
                <a:latin typeface="Calibri"/>
                <a:ea typeface="Calibri"/>
                <a:cs typeface="Calibri"/>
                <a:sym typeface="Calibri"/>
              </a:rPr>
              <a:t>Masters of Science in Accounting from the University of Saskatchewan</a:t>
            </a:r>
            <a:endParaRPr sz="1200">
              <a:solidFill>
                <a:schemeClr val="accent1"/>
              </a:solidFill>
              <a:latin typeface="Calibri"/>
              <a:ea typeface="Calibri"/>
              <a:cs typeface="Calibri"/>
              <a:sym typeface="Calibri"/>
            </a:endParaRPr>
          </a:p>
          <a:p>
            <a:pPr indent="0" lvl="0" marL="0" rtl="0" algn="l">
              <a:lnSpc>
                <a:spcPct val="94000"/>
              </a:lnSpc>
              <a:spcBef>
                <a:spcPts val="1000"/>
              </a:spcBef>
              <a:spcAft>
                <a:spcPts val="0"/>
              </a:spcAft>
              <a:buNone/>
            </a:pPr>
            <a:r>
              <a:rPr lang="en" sz="1200">
                <a:solidFill>
                  <a:schemeClr val="accent1"/>
                </a:solidFill>
                <a:latin typeface="Calibri"/>
                <a:ea typeface="Calibri"/>
                <a:cs typeface="Calibri"/>
                <a:sym typeface="Calibri"/>
              </a:rPr>
              <a:t>CPA, CA, CFA</a:t>
            </a:r>
            <a:endParaRPr sz="1200">
              <a:solidFill>
                <a:schemeClr val="accent1"/>
              </a:solidFill>
              <a:latin typeface="Calibri"/>
              <a:ea typeface="Calibri"/>
              <a:cs typeface="Calibri"/>
              <a:sym typeface="Calibri"/>
            </a:endParaRPr>
          </a:p>
          <a:p>
            <a:pPr indent="0" lvl="0" marL="0" rtl="0" algn="l">
              <a:lnSpc>
                <a:spcPct val="94000"/>
              </a:lnSpc>
              <a:spcBef>
                <a:spcPts val="1000"/>
              </a:spcBef>
              <a:spcAft>
                <a:spcPts val="0"/>
              </a:spcAft>
              <a:buNone/>
            </a:pPr>
            <a:r>
              <a:rPr lang="en" sz="1200">
                <a:solidFill>
                  <a:schemeClr val="accent1"/>
                </a:solidFill>
                <a:latin typeface="Calibri"/>
                <a:ea typeface="Calibri"/>
                <a:cs typeface="Calibri"/>
                <a:sym typeface="Calibri"/>
              </a:rPr>
              <a:t>Appointed as CFO on April 3rd, 2017</a:t>
            </a:r>
            <a:endParaRPr sz="1200">
              <a:solidFill>
                <a:schemeClr val="accent1"/>
              </a:solidFill>
              <a:latin typeface="Calibri"/>
              <a:ea typeface="Calibri"/>
              <a:cs typeface="Calibri"/>
              <a:sym typeface="Calibri"/>
            </a:endParaRPr>
          </a:p>
          <a:p>
            <a:pPr indent="0" lvl="0" marL="0" rtl="0" algn="l">
              <a:lnSpc>
                <a:spcPct val="94000"/>
              </a:lnSpc>
              <a:spcBef>
                <a:spcPts val="1000"/>
              </a:spcBef>
              <a:spcAft>
                <a:spcPts val="0"/>
              </a:spcAft>
              <a:buNone/>
            </a:pPr>
            <a:r>
              <a:rPr lang="en" sz="1200">
                <a:solidFill>
                  <a:schemeClr val="accent1"/>
                </a:solidFill>
                <a:latin typeface="Calibri"/>
                <a:ea typeface="Calibri"/>
                <a:cs typeface="Calibri"/>
                <a:sym typeface="Calibri"/>
              </a:rPr>
              <a:t>Five years of experience in the REIT industry before joining RioCan</a:t>
            </a:r>
            <a:endParaRPr sz="1200">
              <a:solidFill>
                <a:schemeClr val="accent1"/>
              </a:solidFill>
              <a:latin typeface="Calibri"/>
              <a:ea typeface="Calibri"/>
              <a:cs typeface="Calibri"/>
              <a:sym typeface="Calibri"/>
            </a:endParaRPr>
          </a:p>
          <a:p>
            <a:pPr indent="0" lvl="0" marL="0" rtl="0" algn="l">
              <a:lnSpc>
                <a:spcPct val="94000"/>
              </a:lnSpc>
              <a:spcBef>
                <a:spcPts val="1000"/>
              </a:spcBef>
              <a:spcAft>
                <a:spcPts val="0"/>
              </a:spcAft>
              <a:buNone/>
            </a:pPr>
            <a:r>
              <a:t/>
            </a:r>
            <a:endParaRPr sz="1200">
              <a:solidFill>
                <a:schemeClr val="accent1"/>
              </a:solidFill>
              <a:latin typeface="Calibri"/>
              <a:ea typeface="Calibri"/>
              <a:cs typeface="Calibri"/>
              <a:sym typeface="Calibri"/>
            </a:endParaRPr>
          </a:p>
          <a:p>
            <a:pPr indent="0" lvl="0" marL="0" rtl="0" algn="l">
              <a:lnSpc>
                <a:spcPct val="94000"/>
              </a:lnSpc>
              <a:spcBef>
                <a:spcPts val="1000"/>
              </a:spcBef>
              <a:spcAft>
                <a:spcPts val="0"/>
              </a:spcAft>
              <a:buNone/>
            </a:pPr>
            <a:r>
              <a:t/>
            </a:r>
            <a:endParaRPr>
              <a:solidFill>
                <a:schemeClr val="accent1"/>
              </a:solidFill>
              <a:latin typeface="Calibri"/>
              <a:ea typeface="Calibri"/>
              <a:cs typeface="Calibri"/>
              <a:sym typeface="Calibri"/>
            </a:endParaRPr>
          </a:p>
          <a:p>
            <a:pPr indent="0" lvl="0" marL="0" rtl="0" algn="l">
              <a:spcBef>
                <a:spcPts val="0"/>
              </a:spcBef>
              <a:spcAft>
                <a:spcPts val="0"/>
              </a:spcAft>
              <a:buNone/>
            </a:pPr>
            <a:r>
              <a:t/>
            </a:r>
            <a:endParaRPr>
              <a:latin typeface="Lato"/>
              <a:ea typeface="Lato"/>
              <a:cs typeface="Lato"/>
              <a:sym typeface="Lato"/>
            </a:endParaRPr>
          </a:p>
        </p:txBody>
      </p:sp>
      <p:pic>
        <p:nvPicPr>
          <p:cNvPr id="833" name="Google Shape;833;p117"/>
          <p:cNvPicPr preferRelativeResize="0"/>
          <p:nvPr/>
        </p:nvPicPr>
        <p:blipFill>
          <a:blip r:embed="rId3">
            <a:alphaModFix/>
          </a:blip>
          <a:stretch>
            <a:fillRect/>
          </a:stretch>
        </p:blipFill>
        <p:spPr>
          <a:xfrm>
            <a:off x="621825" y="1853850"/>
            <a:ext cx="2393179" cy="298485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sp>
        <p:nvSpPr>
          <p:cNvPr id="838" name="Google Shape;838;p118"/>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Capital Structure</a:t>
            </a:r>
            <a:endParaRPr sz="2000"/>
          </a:p>
          <a:p>
            <a:pPr indent="0" lvl="0" marL="0" rtl="0" algn="l">
              <a:spcBef>
                <a:spcPts val="0"/>
              </a:spcBef>
              <a:spcAft>
                <a:spcPts val="0"/>
              </a:spcAft>
              <a:buNone/>
            </a:pPr>
            <a:r>
              <a:t/>
            </a:r>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sp>
        <p:nvSpPr>
          <p:cNvPr id="844" name="Google Shape;844;p119"/>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Capital Structure 2019</a:t>
            </a:r>
            <a:endParaRPr sz="1100"/>
          </a:p>
        </p:txBody>
      </p:sp>
      <p:pic>
        <p:nvPicPr>
          <p:cNvPr id="845" name="Google Shape;845;p119"/>
          <p:cNvPicPr preferRelativeResize="0"/>
          <p:nvPr>
            <p:ph idx="1" type="body"/>
          </p:nvPr>
        </p:nvPicPr>
        <p:blipFill rotWithShape="1">
          <a:blip r:embed="rId3">
            <a:alphaModFix/>
          </a:blip>
          <a:srcRect b="0" l="0" r="0" t="0"/>
          <a:stretch/>
        </p:blipFill>
        <p:spPr>
          <a:xfrm>
            <a:off x="729450" y="1902350"/>
            <a:ext cx="7688700" cy="2592300"/>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0" name="Shape 850"/>
        <p:cNvGrpSpPr/>
        <p:nvPr/>
      </p:nvGrpSpPr>
      <p:grpSpPr>
        <a:xfrm>
          <a:off x="0" y="0"/>
          <a:ext cx="0" cy="0"/>
          <a:chOff x="0" y="0"/>
          <a:chExt cx="0" cy="0"/>
        </a:xfrm>
      </p:grpSpPr>
      <p:sp>
        <p:nvSpPr>
          <p:cNvPr id="851" name="Google Shape;851;p120"/>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Capital Structure 2020 Q3</a:t>
            </a:r>
            <a:endParaRPr sz="1100"/>
          </a:p>
        </p:txBody>
      </p:sp>
      <p:pic>
        <p:nvPicPr>
          <p:cNvPr id="852" name="Google Shape;852;p120"/>
          <p:cNvPicPr preferRelativeResize="0"/>
          <p:nvPr>
            <p:ph idx="1" type="body"/>
          </p:nvPr>
        </p:nvPicPr>
        <p:blipFill rotWithShape="1">
          <a:blip r:embed="rId3">
            <a:alphaModFix/>
          </a:blip>
          <a:srcRect b="0" l="0" r="0" t="0"/>
          <a:stretch/>
        </p:blipFill>
        <p:spPr>
          <a:xfrm>
            <a:off x="729450" y="2078875"/>
            <a:ext cx="7688700" cy="226110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sp>
        <p:nvSpPr>
          <p:cNvPr id="858" name="Google Shape;858;p121"/>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Capital Structure Metrics</a:t>
            </a:r>
            <a:endParaRPr sz="1100"/>
          </a:p>
        </p:txBody>
      </p:sp>
      <p:pic>
        <p:nvPicPr>
          <p:cNvPr id="859" name="Google Shape;859;p121"/>
          <p:cNvPicPr preferRelativeResize="0"/>
          <p:nvPr>
            <p:ph idx="1" type="body"/>
          </p:nvPr>
        </p:nvPicPr>
        <p:blipFill rotWithShape="1">
          <a:blip r:embed="rId3">
            <a:alphaModFix/>
          </a:blip>
          <a:srcRect b="0" l="0" r="0" t="0"/>
          <a:stretch/>
        </p:blipFill>
        <p:spPr>
          <a:xfrm>
            <a:off x="729450" y="1902350"/>
            <a:ext cx="7688700" cy="2653500"/>
          </a:xfrm>
          <a:prstGeom prst="rect">
            <a:avLst/>
          </a:prstGeom>
          <a:noFill/>
          <a:ln>
            <a:noFill/>
          </a:ln>
        </p:spPr>
      </p:pic>
      <p:sp>
        <p:nvSpPr>
          <p:cNvPr id="860" name="Google Shape;860;p121"/>
          <p:cNvSpPr/>
          <p:nvPr/>
        </p:nvSpPr>
        <p:spPr>
          <a:xfrm>
            <a:off x="7181050" y="4283150"/>
            <a:ext cx="742200" cy="2727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id="866" name="Google Shape;866;p122"/>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Covenants</a:t>
            </a:r>
            <a:endParaRPr sz="1100"/>
          </a:p>
        </p:txBody>
      </p:sp>
      <p:sp>
        <p:nvSpPr>
          <p:cNvPr id="867" name="Google Shape;867;p122"/>
          <p:cNvSpPr txBox="1"/>
          <p:nvPr>
            <p:ph idx="1" type="body"/>
          </p:nvPr>
        </p:nvSpPr>
        <p:spPr>
          <a:xfrm>
            <a:off x="729450" y="2078875"/>
            <a:ext cx="7688700" cy="2261100"/>
          </a:xfrm>
          <a:prstGeom prst="rect">
            <a:avLst/>
          </a:prstGeom>
          <a:noFill/>
          <a:ln>
            <a:noFill/>
          </a:ln>
        </p:spPr>
        <p:txBody>
          <a:bodyPr anchorCtr="0" anchor="t" bIns="34275" lIns="68575" spcFirstLastPara="1" rIns="68575" wrap="square" tIns="34275">
            <a:noAutofit/>
          </a:bodyPr>
          <a:lstStyle/>
          <a:p>
            <a:pPr indent="-152400" lvl="0" marL="177800" marR="0" rtl="0" algn="l">
              <a:lnSpc>
                <a:spcPct val="90000"/>
              </a:lnSpc>
              <a:spcBef>
                <a:spcPts val="0"/>
              </a:spcBef>
              <a:spcAft>
                <a:spcPts val="0"/>
              </a:spcAft>
              <a:buClr>
                <a:schemeClr val="dk1"/>
              </a:buClr>
              <a:buSzPts val="1800"/>
              <a:buFont typeface="Arial"/>
              <a:buChar char="•"/>
            </a:pPr>
            <a:r>
              <a:rPr lang="en" sz="1800"/>
              <a:t> </a:t>
            </a:r>
            <a:r>
              <a:rPr b="0" i="0" lang="en" sz="1800" u="none" cap="none" strike="noStrike">
                <a:solidFill>
                  <a:srgbClr val="000000"/>
                </a:solidFill>
                <a:latin typeface="Calibri"/>
                <a:ea typeface="Calibri"/>
                <a:cs typeface="Calibri"/>
                <a:sym typeface="Calibri"/>
              </a:rPr>
              <a:t>RioCan’s Declaration of Trust has limits on debt similar to the covenants for unsecured debentures.</a:t>
            </a:r>
            <a:endParaRPr sz="1800"/>
          </a:p>
          <a:p>
            <a:pPr indent="-177800" lvl="1" marL="520700" marR="0" rtl="0" algn="l">
              <a:lnSpc>
                <a:spcPct val="90000"/>
              </a:lnSpc>
              <a:spcBef>
                <a:spcPts val="400"/>
              </a:spcBef>
              <a:spcAft>
                <a:spcPts val="0"/>
              </a:spcAft>
              <a:buClr>
                <a:srgbClr val="000000"/>
              </a:buClr>
              <a:buSzPts val="1800"/>
              <a:buFont typeface="Arial"/>
              <a:buChar char="•"/>
            </a:pPr>
            <a:r>
              <a:rPr b="0" i="0" lang="en" sz="1800" u="none" cap="none" strike="noStrike">
                <a:solidFill>
                  <a:srgbClr val="000000"/>
                </a:solidFill>
                <a:latin typeface="Calibri"/>
                <a:ea typeface="Calibri"/>
                <a:cs typeface="Calibri"/>
                <a:sym typeface="Calibri"/>
              </a:rPr>
              <a:t>Leverage limit of 60% of aggregate assets.</a:t>
            </a:r>
            <a:endParaRPr sz="1800"/>
          </a:p>
          <a:p>
            <a:pPr indent="-177800" lvl="1" marL="520700" marR="0" rtl="0" algn="l">
              <a:lnSpc>
                <a:spcPct val="90000"/>
              </a:lnSpc>
              <a:spcBef>
                <a:spcPts val="400"/>
              </a:spcBef>
              <a:spcAft>
                <a:spcPts val="0"/>
              </a:spcAft>
              <a:buClr>
                <a:srgbClr val="000000"/>
              </a:buClr>
              <a:buSzPts val="1800"/>
              <a:buFont typeface="Arial"/>
              <a:buChar char="•"/>
            </a:pPr>
            <a:r>
              <a:rPr b="0" i="0" lang="en" sz="1800" u="none" cap="none" strike="noStrike">
                <a:solidFill>
                  <a:srgbClr val="000000"/>
                </a:solidFill>
                <a:latin typeface="Calibri"/>
                <a:ea typeface="Calibri"/>
                <a:cs typeface="Calibri"/>
                <a:sym typeface="Calibri"/>
              </a:rPr>
              <a:t>Maintenance of at least $1 billion in consolidated unitholders’ equity.</a:t>
            </a:r>
            <a:endParaRPr sz="1800"/>
          </a:p>
          <a:p>
            <a:pPr indent="-177800" lvl="1" marL="520700" marR="0" rtl="0" algn="l">
              <a:lnSpc>
                <a:spcPct val="90000"/>
              </a:lnSpc>
              <a:spcBef>
                <a:spcPts val="400"/>
              </a:spcBef>
              <a:spcAft>
                <a:spcPts val="0"/>
              </a:spcAft>
              <a:buClr>
                <a:srgbClr val="000000"/>
              </a:buClr>
              <a:buSzPts val="1800"/>
              <a:buFont typeface="Arial"/>
              <a:buChar char="•"/>
            </a:pPr>
            <a:r>
              <a:rPr b="0" i="0" lang="en" sz="1800" u="none" cap="none" strike="noStrike">
                <a:solidFill>
                  <a:srgbClr val="000000"/>
                </a:solidFill>
                <a:latin typeface="Calibri"/>
                <a:ea typeface="Calibri"/>
                <a:cs typeface="Calibri"/>
                <a:sym typeface="Calibri"/>
              </a:rPr>
              <a:t>Interest coverage ratio of &gt; 1.65</a:t>
            </a:r>
            <a:endParaRPr sz="1800"/>
          </a:p>
          <a:p>
            <a:pPr indent="-152400" lvl="0" marL="177800" rtl="0" algn="l">
              <a:lnSpc>
                <a:spcPct val="90000"/>
              </a:lnSpc>
              <a:spcBef>
                <a:spcPts val="800"/>
              </a:spcBef>
              <a:spcAft>
                <a:spcPts val="1600"/>
              </a:spcAft>
              <a:buClr>
                <a:srgbClr val="000000"/>
              </a:buClr>
              <a:buSzPts val="1800"/>
              <a:buFont typeface="Times New Roman"/>
              <a:buChar char="•"/>
            </a:pPr>
            <a:r>
              <a:rPr lang="en" sz="1800">
                <a:solidFill>
                  <a:srgbClr val="000000"/>
                </a:solidFill>
                <a:latin typeface="Times New Roman"/>
                <a:ea typeface="Times New Roman"/>
                <a:cs typeface="Times New Roman"/>
                <a:sym typeface="Times New Roman"/>
              </a:rPr>
              <a:t> </a:t>
            </a:r>
            <a:r>
              <a:rPr lang="en" sz="1800">
                <a:solidFill>
                  <a:srgbClr val="000000"/>
                </a:solidFill>
                <a:latin typeface="Calibri"/>
                <a:ea typeface="Calibri"/>
                <a:cs typeface="Calibri"/>
                <a:sym typeface="Calibri"/>
              </a:rPr>
              <a:t>Series 1 debentures can be converted to mortgage debt at anytime at which point the covenants are eliminated.</a:t>
            </a:r>
            <a:endParaRPr sz="1800">
              <a:solidFill>
                <a:srgbClr val="000000"/>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24"/>
          <p:cNvSpPr txBox="1"/>
          <p:nvPr>
            <p:ph type="title"/>
          </p:nvPr>
        </p:nvSpPr>
        <p:spPr>
          <a:xfrm>
            <a:off x="677250" y="570425"/>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Investment Diversification</a:t>
            </a:r>
            <a:endParaRPr/>
          </a:p>
        </p:txBody>
      </p:sp>
      <p:pic>
        <p:nvPicPr>
          <p:cNvPr id="206" name="Google Shape;206;p24"/>
          <p:cNvPicPr preferRelativeResize="0"/>
          <p:nvPr/>
        </p:nvPicPr>
        <p:blipFill>
          <a:blip r:embed="rId3">
            <a:alphaModFix/>
          </a:blip>
          <a:stretch>
            <a:fillRect/>
          </a:stretch>
        </p:blipFill>
        <p:spPr>
          <a:xfrm>
            <a:off x="2238375" y="1298925"/>
            <a:ext cx="4667250" cy="3076575"/>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sp>
        <p:nvSpPr>
          <p:cNvPr id="872" name="Google Shape;872;p123"/>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Capital Expenditure on Income Properties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7" name="Shape 877"/>
        <p:cNvGrpSpPr/>
        <p:nvPr/>
      </p:nvGrpSpPr>
      <p:grpSpPr>
        <a:xfrm>
          <a:off x="0" y="0"/>
          <a:ext cx="0" cy="0"/>
          <a:chOff x="0" y="0"/>
          <a:chExt cx="0" cy="0"/>
        </a:xfrm>
      </p:grpSpPr>
      <p:sp>
        <p:nvSpPr>
          <p:cNvPr id="878" name="Google Shape;878;p124"/>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Capital Expenditures on Income Properties 2019</a:t>
            </a:r>
            <a:endParaRPr sz="1100"/>
          </a:p>
        </p:txBody>
      </p:sp>
      <p:pic>
        <p:nvPicPr>
          <p:cNvPr id="879" name="Google Shape;879;p124"/>
          <p:cNvPicPr preferRelativeResize="0"/>
          <p:nvPr>
            <p:ph idx="1" type="body"/>
          </p:nvPr>
        </p:nvPicPr>
        <p:blipFill rotWithShape="1">
          <a:blip r:embed="rId3">
            <a:alphaModFix/>
          </a:blip>
          <a:srcRect b="0" l="0" r="0" t="0"/>
          <a:stretch/>
        </p:blipFill>
        <p:spPr>
          <a:xfrm>
            <a:off x="729450" y="2078875"/>
            <a:ext cx="7688700" cy="226110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4" name="Shape 884"/>
        <p:cNvGrpSpPr/>
        <p:nvPr/>
      </p:nvGrpSpPr>
      <p:grpSpPr>
        <a:xfrm>
          <a:off x="0" y="0"/>
          <a:ext cx="0" cy="0"/>
          <a:chOff x="0" y="0"/>
          <a:chExt cx="0" cy="0"/>
        </a:xfrm>
      </p:grpSpPr>
      <p:sp>
        <p:nvSpPr>
          <p:cNvPr id="885" name="Google Shape;885;p125"/>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Capital Expenditures on Income Properties 2020 Q3</a:t>
            </a:r>
            <a:endParaRPr sz="1100"/>
          </a:p>
        </p:txBody>
      </p:sp>
      <p:pic>
        <p:nvPicPr>
          <p:cNvPr id="886" name="Google Shape;886;p125"/>
          <p:cNvPicPr preferRelativeResize="0"/>
          <p:nvPr>
            <p:ph idx="1" type="body"/>
          </p:nvPr>
        </p:nvPicPr>
        <p:blipFill rotWithShape="1">
          <a:blip r:embed="rId3">
            <a:alphaModFix/>
          </a:blip>
          <a:srcRect b="0" l="0" r="0" t="0"/>
          <a:stretch/>
        </p:blipFill>
        <p:spPr>
          <a:xfrm>
            <a:off x="729450" y="2078875"/>
            <a:ext cx="7688700" cy="2261100"/>
          </a:xfrm>
          <a:prstGeom prst="rect">
            <a:avLst/>
          </a:prstGeom>
          <a:noFill/>
          <a:ln>
            <a:noFill/>
          </a:ln>
        </p:spPr>
      </p:pic>
      <p:sp>
        <p:nvSpPr>
          <p:cNvPr id="887" name="Google Shape;887;p125"/>
          <p:cNvSpPr/>
          <p:nvPr/>
        </p:nvSpPr>
        <p:spPr>
          <a:xfrm>
            <a:off x="3990950" y="3979175"/>
            <a:ext cx="514800" cy="2070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sp>
        <p:nvSpPr>
          <p:cNvPr id="892" name="Google Shape;892;p126"/>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Financial statements</a:t>
            </a:r>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7" name="Shape 897"/>
        <p:cNvGrpSpPr/>
        <p:nvPr/>
      </p:nvGrpSpPr>
      <p:grpSpPr>
        <a:xfrm>
          <a:off x="0" y="0"/>
          <a:ext cx="0" cy="0"/>
          <a:chOff x="0" y="0"/>
          <a:chExt cx="0" cy="0"/>
        </a:xfrm>
      </p:grpSpPr>
      <p:sp>
        <p:nvSpPr>
          <p:cNvPr id="898" name="Google Shape;898;p127"/>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Fair Value Loss in 2020</a:t>
            </a:r>
            <a:endParaRPr sz="1100"/>
          </a:p>
        </p:txBody>
      </p:sp>
      <p:pic>
        <p:nvPicPr>
          <p:cNvPr id="899" name="Google Shape;899;p127"/>
          <p:cNvPicPr preferRelativeResize="0"/>
          <p:nvPr/>
        </p:nvPicPr>
        <p:blipFill rotWithShape="1">
          <a:blip r:embed="rId3">
            <a:alphaModFix/>
          </a:blip>
          <a:srcRect b="0" l="0" r="0" t="0"/>
          <a:stretch/>
        </p:blipFill>
        <p:spPr>
          <a:xfrm>
            <a:off x="711100" y="2002050"/>
            <a:ext cx="7721801" cy="2935100"/>
          </a:xfrm>
          <a:prstGeom prst="rect">
            <a:avLst/>
          </a:prstGeom>
          <a:noFill/>
          <a:ln>
            <a:noFill/>
          </a:ln>
        </p:spPr>
      </p:pic>
      <p:sp>
        <p:nvSpPr>
          <p:cNvPr id="900" name="Google Shape;900;p127"/>
          <p:cNvSpPr/>
          <p:nvPr/>
        </p:nvSpPr>
        <p:spPr>
          <a:xfrm>
            <a:off x="5586000" y="4549550"/>
            <a:ext cx="666300" cy="2727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sp>
        <p:nvSpPr>
          <p:cNvPr id="906" name="Google Shape;906;p128"/>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Balance Sheet 2020 Q3</a:t>
            </a:r>
            <a:endParaRPr sz="1100"/>
          </a:p>
        </p:txBody>
      </p:sp>
      <p:pic>
        <p:nvPicPr>
          <p:cNvPr id="907" name="Google Shape;907;p128"/>
          <p:cNvPicPr preferRelativeResize="0"/>
          <p:nvPr>
            <p:ph idx="1" type="body"/>
          </p:nvPr>
        </p:nvPicPr>
        <p:blipFill rotWithShape="1">
          <a:blip r:embed="rId3">
            <a:alphaModFix/>
          </a:blip>
          <a:srcRect b="0" l="0" r="0" t="0"/>
          <a:stretch/>
        </p:blipFill>
        <p:spPr>
          <a:xfrm>
            <a:off x="729450" y="2078875"/>
            <a:ext cx="7688700" cy="2261100"/>
          </a:xfrm>
          <a:prstGeom prst="rect">
            <a:avLst/>
          </a:prstGeom>
          <a:noFill/>
          <a:ln>
            <a:noFill/>
          </a:ln>
        </p:spPr>
      </p:pic>
      <p:sp>
        <p:nvSpPr>
          <p:cNvPr id="908" name="Google Shape;908;p128"/>
          <p:cNvSpPr/>
          <p:nvPr/>
        </p:nvSpPr>
        <p:spPr>
          <a:xfrm>
            <a:off x="6107450" y="2716500"/>
            <a:ext cx="792300" cy="5352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3" name="Shape 913"/>
        <p:cNvGrpSpPr/>
        <p:nvPr/>
      </p:nvGrpSpPr>
      <p:grpSpPr>
        <a:xfrm>
          <a:off x="0" y="0"/>
          <a:ext cx="0" cy="0"/>
          <a:chOff x="0" y="0"/>
          <a:chExt cx="0" cy="0"/>
        </a:xfrm>
      </p:grpSpPr>
      <p:sp>
        <p:nvSpPr>
          <p:cNvPr id="914" name="Google Shape;914;p129"/>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Balance Sheet 2019</a:t>
            </a:r>
            <a:endParaRPr sz="1100"/>
          </a:p>
        </p:txBody>
      </p:sp>
      <p:pic>
        <p:nvPicPr>
          <p:cNvPr id="915" name="Google Shape;915;p129"/>
          <p:cNvPicPr preferRelativeResize="0"/>
          <p:nvPr>
            <p:ph idx="1" type="body"/>
          </p:nvPr>
        </p:nvPicPr>
        <p:blipFill rotWithShape="1">
          <a:blip r:embed="rId3">
            <a:alphaModFix/>
          </a:blip>
          <a:srcRect b="0" l="0" r="0" t="0"/>
          <a:stretch/>
        </p:blipFill>
        <p:spPr>
          <a:xfrm>
            <a:off x="729450" y="2078875"/>
            <a:ext cx="7688700" cy="2261100"/>
          </a:xfrm>
          <a:prstGeom prst="rect">
            <a:avLst/>
          </a:prstGeom>
          <a:noFill/>
          <a:ln>
            <a:noFill/>
          </a:ln>
        </p:spPr>
      </p:pic>
      <p:sp>
        <p:nvSpPr>
          <p:cNvPr id="916" name="Google Shape;916;p129"/>
          <p:cNvSpPr/>
          <p:nvPr/>
        </p:nvSpPr>
        <p:spPr>
          <a:xfrm>
            <a:off x="6134575" y="3967950"/>
            <a:ext cx="2208300" cy="2007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sp>
        <p:nvSpPr>
          <p:cNvPr id="922" name="Google Shape;922;p130"/>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Income Statement 2019</a:t>
            </a:r>
            <a:endParaRPr sz="1100"/>
          </a:p>
        </p:txBody>
      </p:sp>
      <p:pic>
        <p:nvPicPr>
          <p:cNvPr id="923" name="Google Shape;923;p130"/>
          <p:cNvPicPr preferRelativeResize="0"/>
          <p:nvPr>
            <p:ph idx="1" type="body"/>
          </p:nvPr>
        </p:nvPicPr>
        <p:blipFill rotWithShape="1">
          <a:blip r:embed="rId3">
            <a:alphaModFix/>
          </a:blip>
          <a:srcRect b="0" l="0" r="0" t="0"/>
          <a:stretch/>
        </p:blipFill>
        <p:spPr>
          <a:xfrm>
            <a:off x="1832325" y="1853850"/>
            <a:ext cx="4877100" cy="2764200"/>
          </a:xfrm>
          <a:prstGeom prst="rect">
            <a:avLst/>
          </a:prstGeom>
          <a:noFill/>
          <a:ln>
            <a:noFill/>
          </a:ln>
        </p:spPr>
      </p:pic>
      <p:sp>
        <p:nvSpPr>
          <p:cNvPr id="924" name="Google Shape;924;p130"/>
          <p:cNvSpPr/>
          <p:nvPr/>
        </p:nvSpPr>
        <p:spPr>
          <a:xfrm>
            <a:off x="5555700" y="2914150"/>
            <a:ext cx="514800" cy="1212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9" name="Shape 929"/>
        <p:cNvGrpSpPr/>
        <p:nvPr/>
      </p:nvGrpSpPr>
      <p:grpSpPr>
        <a:xfrm>
          <a:off x="0" y="0"/>
          <a:ext cx="0" cy="0"/>
          <a:chOff x="0" y="0"/>
          <a:chExt cx="0" cy="0"/>
        </a:xfrm>
      </p:grpSpPr>
      <p:sp>
        <p:nvSpPr>
          <p:cNvPr id="930" name="Google Shape;930;p131"/>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Income Statement 2020 Q3</a:t>
            </a:r>
            <a:endParaRPr sz="1100"/>
          </a:p>
        </p:txBody>
      </p:sp>
      <p:pic>
        <p:nvPicPr>
          <p:cNvPr id="931" name="Google Shape;931;p131"/>
          <p:cNvPicPr preferRelativeResize="0"/>
          <p:nvPr>
            <p:ph idx="1" type="body"/>
          </p:nvPr>
        </p:nvPicPr>
        <p:blipFill rotWithShape="1">
          <a:blip r:embed="rId3">
            <a:alphaModFix/>
          </a:blip>
          <a:srcRect b="0" l="0" r="0" t="0"/>
          <a:stretch/>
        </p:blipFill>
        <p:spPr>
          <a:xfrm>
            <a:off x="2529350" y="1853850"/>
            <a:ext cx="3975600" cy="2861100"/>
          </a:xfrm>
          <a:prstGeom prst="rect">
            <a:avLst/>
          </a:prstGeom>
          <a:noFill/>
          <a:ln>
            <a:noFill/>
          </a:ln>
        </p:spPr>
      </p:pic>
      <p:sp>
        <p:nvSpPr>
          <p:cNvPr id="932" name="Google Shape;932;p131"/>
          <p:cNvSpPr/>
          <p:nvPr/>
        </p:nvSpPr>
        <p:spPr>
          <a:xfrm>
            <a:off x="5459825" y="3116050"/>
            <a:ext cx="514800" cy="1110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p:txBody>
      </p:sp>
      <p:sp>
        <p:nvSpPr>
          <p:cNvPr id="933" name="Google Shape;933;p131"/>
          <p:cNvSpPr/>
          <p:nvPr/>
        </p:nvSpPr>
        <p:spPr>
          <a:xfrm>
            <a:off x="5459825" y="4029675"/>
            <a:ext cx="514800" cy="1413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p:txBody>
      </p:sp>
      <p:sp>
        <p:nvSpPr>
          <p:cNvPr id="934" name="Google Shape;934;p131"/>
          <p:cNvSpPr/>
          <p:nvPr/>
        </p:nvSpPr>
        <p:spPr>
          <a:xfrm>
            <a:off x="4354975" y="2044525"/>
            <a:ext cx="2083500" cy="1413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p:txBody>
      </p:sp>
      <p:sp>
        <p:nvSpPr>
          <p:cNvPr id="935" name="Google Shape;935;p131"/>
          <p:cNvSpPr/>
          <p:nvPr/>
        </p:nvSpPr>
        <p:spPr>
          <a:xfrm>
            <a:off x="4572000" y="3116050"/>
            <a:ext cx="840900" cy="1110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0" name="Shape 940"/>
        <p:cNvGrpSpPr/>
        <p:nvPr/>
      </p:nvGrpSpPr>
      <p:grpSpPr>
        <a:xfrm>
          <a:off x="0" y="0"/>
          <a:ext cx="0" cy="0"/>
          <a:chOff x="0" y="0"/>
          <a:chExt cx="0" cy="0"/>
        </a:xfrm>
      </p:grpSpPr>
      <p:sp>
        <p:nvSpPr>
          <p:cNvPr id="941" name="Google Shape;941;p132"/>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Statement of Cash Flows 2019 (Operating)</a:t>
            </a:r>
            <a:endParaRPr sz="1100"/>
          </a:p>
        </p:txBody>
      </p:sp>
      <p:pic>
        <p:nvPicPr>
          <p:cNvPr id="942" name="Google Shape;942;p132"/>
          <p:cNvPicPr preferRelativeResize="0"/>
          <p:nvPr>
            <p:ph idx="1" type="body"/>
          </p:nvPr>
        </p:nvPicPr>
        <p:blipFill rotWithShape="1">
          <a:blip r:embed="rId3">
            <a:alphaModFix/>
          </a:blip>
          <a:srcRect b="0" l="0" r="0" t="0"/>
          <a:stretch/>
        </p:blipFill>
        <p:spPr>
          <a:xfrm>
            <a:off x="729450" y="2078875"/>
            <a:ext cx="7688700" cy="22611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25"/>
          <p:cNvSpPr txBox="1"/>
          <p:nvPr>
            <p:ph type="title"/>
          </p:nvPr>
        </p:nvSpPr>
        <p:spPr>
          <a:xfrm>
            <a:off x="677250" y="570425"/>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Investment Diversification</a:t>
            </a:r>
            <a:endParaRPr/>
          </a:p>
        </p:txBody>
      </p:sp>
      <p:pic>
        <p:nvPicPr>
          <p:cNvPr id="212" name="Google Shape;212;p25"/>
          <p:cNvPicPr preferRelativeResize="0"/>
          <p:nvPr/>
        </p:nvPicPr>
        <p:blipFill>
          <a:blip r:embed="rId3">
            <a:alphaModFix/>
          </a:blip>
          <a:stretch>
            <a:fillRect/>
          </a:stretch>
        </p:blipFill>
        <p:spPr>
          <a:xfrm>
            <a:off x="111475" y="1304038"/>
            <a:ext cx="3825375" cy="2782091"/>
          </a:xfrm>
          <a:prstGeom prst="rect">
            <a:avLst/>
          </a:prstGeom>
          <a:noFill/>
          <a:ln>
            <a:noFill/>
          </a:ln>
        </p:spPr>
      </p:pic>
      <p:pic>
        <p:nvPicPr>
          <p:cNvPr id="213" name="Google Shape;213;p25"/>
          <p:cNvPicPr preferRelativeResize="0"/>
          <p:nvPr/>
        </p:nvPicPr>
        <p:blipFill>
          <a:blip r:embed="rId4">
            <a:alphaModFix/>
          </a:blip>
          <a:stretch>
            <a:fillRect/>
          </a:stretch>
        </p:blipFill>
        <p:spPr>
          <a:xfrm>
            <a:off x="4099475" y="1360900"/>
            <a:ext cx="4902351" cy="2668368"/>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7" name="Shape 947"/>
        <p:cNvGrpSpPr/>
        <p:nvPr/>
      </p:nvGrpSpPr>
      <p:grpSpPr>
        <a:xfrm>
          <a:off x="0" y="0"/>
          <a:ext cx="0" cy="0"/>
          <a:chOff x="0" y="0"/>
          <a:chExt cx="0" cy="0"/>
        </a:xfrm>
      </p:grpSpPr>
      <p:sp>
        <p:nvSpPr>
          <p:cNvPr id="948" name="Google Shape;948;p133"/>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Statement of Cash Flows 2019 (Investing)</a:t>
            </a:r>
            <a:endParaRPr sz="1100"/>
          </a:p>
        </p:txBody>
      </p:sp>
      <p:pic>
        <p:nvPicPr>
          <p:cNvPr id="949" name="Google Shape;949;p133"/>
          <p:cNvPicPr preferRelativeResize="0"/>
          <p:nvPr>
            <p:ph idx="1" type="body"/>
          </p:nvPr>
        </p:nvPicPr>
        <p:blipFill rotWithShape="1">
          <a:blip r:embed="rId3">
            <a:alphaModFix/>
          </a:blip>
          <a:srcRect b="0" l="0" r="0" t="0"/>
          <a:stretch/>
        </p:blipFill>
        <p:spPr>
          <a:xfrm>
            <a:off x="729450" y="2078875"/>
            <a:ext cx="7688700" cy="2261100"/>
          </a:xfrm>
          <a:prstGeom prst="rect">
            <a:avLst/>
          </a:prstGeom>
          <a:noFill/>
          <a:ln>
            <a:noFill/>
          </a:ln>
        </p:spPr>
      </p:pic>
      <p:sp>
        <p:nvSpPr>
          <p:cNvPr id="950" name="Google Shape;950;p133"/>
          <p:cNvSpPr/>
          <p:nvPr/>
        </p:nvSpPr>
        <p:spPr>
          <a:xfrm>
            <a:off x="6677150" y="2128650"/>
            <a:ext cx="1740900" cy="4719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p:txBody>
      </p:sp>
      <p:sp>
        <p:nvSpPr>
          <p:cNvPr id="951" name="Google Shape;951;p133"/>
          <p:cNvSpPr/>
          <p:nvPr/>
        </p:nvSpPr>
        <p:spPr>
          <a:xfrm>
            <a:off x="6677150" y="2924100"/>
            <a:ext cx="1671000" cy="1650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sp>
        <p:nvSpPr>
          <p:cNvPr id="957" name="Google Shape;957;p134"/>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Statement of Cash Flows 2019 (Financing)</a:t>
            </a:r>
            <a:endParaRPr sz="1100"/>
          </a:p>
        </p:txBody>
      </p:sp>
      <p:pic>
        <p:nvPicPr>
          <p:cNvPr id="958" name="Google Shape;958;p134"/>
          <p:cNvPicPr preferRelativeResize="0"/>
          <p:nvPr>
            <p:ph idx="1" type="body"/>
          </p:nvPr>
        </p:nvPicPr>
        <p:blipFill rotWithShape="1">
          <a:blip r:embed="rId3">
            <a:alphaModFix/>
          </a:blip>
          <a:srcRect b="0" l="0" r="0" t="0"/>
          <a:stretch/>
        </p:blipFill>
        <p:spPr>
          <a:xfrm>
            <a:off x="729450" y="2078875"/>
            <a:ext cx="7688700" cy="2261100"/>
          </a:xfrm>
          <a:prstGeom prst="rect">
            <a:avLst/>
          </a:prstGeom>
          <a:noFill/>
          <a:ln>
            <a:noFill/>
          </a:ln>
        </p:spPr>
      </p:pic>
      <p:sp>
        <p:nvSpPr>
          <p:cNvPr id="959" name="Google Shape;959;p134"/>
          <p:cNvSpPr/>
          <p:nvPr/>
        </p:nvSpPr>
        <p:spPr>
          <a:xfrm>
            <a:off x="6742250" y="3045600"/>
            <a:ext cx="743400" cy="2115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4" name="Shape 964"/>
        <p:cNvGrpSpPr/>
        <p:nvPr/>
      </p:nvGrpSpPr>
      <p:grpSpPr>
        <a:xfrm>
          <a:off x="0" y="0"/>
          <a:ext cx="0" cy="0"/>
          <a:chOff x="0" y="0"/>
          <a:chExt cx="0" cy="0"/>
        </a:xfrm>
      </p:grpSpPr>
      <p:sp>
        <p:nvSpPr>
          <p:cNvPr id="965" name="Google Shape;965;p135"/>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Statements of Cash Flows 2020 Q3 (Operating)</a:t>
            </a:r>
            <a:endParaRPr sz="1100"/>
          </a:p>
        </p:txBody>
      </p:sp>
      <p:pic>
        <p:nvPicPr>
          <p:cNvPr id="966" name="Google Shape;966;p135"/>
          <p:cNvPicPr preferRelativeResize="0"/>
          <p:nvPr>
            <p:ph idx="1" type="body"/>
          </p:nvPr>
        </p:nvPicPr>
        <p:blipFill rotWithShape="1">
          <a:blip r:embed="rId3">
            <a:alphaModFix/>
          </a:blip>
          <a:srcRect b="0" l="0" r="0" t="0"/>
          <a:stretch/>
        </p:blipFill>
        <p:spPr>
          <a:xfrm>
            <a:off x="729450" y="2078875"/>
            <a:ext cx="7688700" cy="2261100"/>
          </a:xfrm>
          <a:prstGeom prst="rect">
            <a:avLst/>
          </a:prstGeom>
          <a:noFill/>
          <a:ln>
            <a:noFill/>
          </a:ln>
        </p:spPr>
      </p:pic>
      <p:sp>
        <p:nvSpPr>
          <p:cNvPr id="967" name="Google Shape;967;p135"/>
          <p:cNvSpPr/>
          <p:nvPr/>
        </p:nvSpPr>
        <p:spPr>
          <a:xfrm>
            <a:off x="6974100" y="4110425"/>
            <a:ext cx="1444200" cy="2727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2" name="Shape 972"/>
        <p:cNvGrpSpPr/>
        <p:nvPr/>
      </p:nvGrpSpPr>
      <p:grpSpPr>
        <a:xfrm>
          <a:off x="0" y="0"/>
          <a:ext cx="0" cy="0"/>
          <a:chOff x="0" y="0"/>
          <a:chExt cx="0" cy="0"/>
        </a:xfrm>
      </p:grpSpPr>
      <p:sp>
        <p:nvSpPr>
          <p:cNvPr id="973" name="Google Shape;973;p136"/>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Statements of Cash Flows 2020 Q3 (Investing)</a:t>
            </a:r>
            <a:endParaRPr sz="1100"/>
          </a:p>
        </p:txBody>
      </p:sp>
      <p:pic>
        <p:nvPicPr>
          <p:cNvPr id="974" name="Google Shape;974;p136"/>
          <p:cNvPicPr preferRelativeResize="0"/>
          <p:nvPr>
            <p:ph idx="1" type="body"/>
          </p:nvPr>
        </p:nvPicPr>
        <p:blipFill rotWithShape="1">
          <a:blip r:embed="rId3">
            <a:alphaModFix/>
          </a:blip>
          <a:srcRect b="0" l="0" r="0" t="0"/>
          <a:stretch/>
        </p:blipFill>
        <p:spPr>
          <a:xfrm>
            <a:off x="729450" y="2078875"/>
            <a:ext cx="7688700" cy="2261100"/>
          </a:xfrm>
          <a:prstGeom prst="rect">
            <a:avLst/>
          </a:prstGeom>
          <a:noFill/>
          <a:ln>
            <a:noFill/>
          </a:ln>
        </p:spPr>
      </p:pic>
      <p:sp>
        <p:nvSpPr>
          <p:cNvPr id="975" name="Google Shape;975;p136"/>
          <p:cNvSpPr/>
          <p:nvPr/>
        </p:nvSpPr>
        <p:spPr>
          <a:xfrm>
            <a:off x="5304450" y="2078875"/>
            <a:ext cx="3179400" cy="5763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p:txBody>
      </p:sp>
      <p:sp>
        <p:nvSpPr>
          <p:cNvPr id="976" name="Google Shape;976;p136"/>
          <p:cNvSpPr/>
          <p:nvPr/>
        </p:nvSpPr>
        <p:spPr>
          <a:xfrm>
            <a:off x="5488925" y="2924400"/>
            <a:ext cx="2859300" cy="2676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1" name="Shape 981"/>
        <p:cNvGrpSpPr/>
        <p:nvPr/>
      </p:nvGrpSpPr>
      <p:grpSpPr>
        <a:xfrm>
          <a:off x="0" y="0"/>
          <a:ext cx="0" cy="0"/>
          <a:chOff x="0" y="0"/>
          <a:chExt cx="0" cy="0"/>
        </a:xfrm>
      </p:grpSpPr>
      <p:sp>
        <p:nvSpPr>
          <p:cNvPr id="982" name="Google Shape;982;p137"/>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Statements of Cash Flows 2020 Q3 (Financing)</a:t>
            </a:r>
            <a:endParaRPr sz="1100"/>
          </a:p>
        </p:txBody>
      </p:sp>
      <p:pic>
        <p:nvPicPr>
          <p:cNvPr id="983" name="Google Shape;983;p137"/>
          <p:cNvPicPr preferRelativeResize="0"/>
          <p:nvPr>
            <p:ph idx="1" type="body"/>
          </p:nvPr>
        </p:nvPicPr>
        <p:blipFill rotWithShape="1">
          <a:blip r:embed="rId3">
            <a:alphaModFix/>
          </a:blip>
          <a:srcRect b="0" l="0" r="0" t="0"/>
          <a:stretch/>
        </p:blipFill>
        <p:spPr>
          <a:xfrm>
            <a:off x="729450" y="2078875"/>
            <a:ext cx="7688700" cy="2261100"/>
          </a:xfrm>
          <a:prstGeom prst="rect">
            <a:avLst/>
          </a:prstGeom>
          <a:noFill/>
          <a:ln>
            <a:noFill/>
          </a:ln>
        </p:spPr>
      </p:pic>
      <p:sp>
        <p:nvSpPr>
          <p:cNvPr id="984" name="Google Shape;984;p137"/>
          <p:cNvSpPr/>
          <p:nvPr/>
        </p:nvSpPr>
        <p:spPr>
          <a:xfrm>
            <a:off x="5413250" y="3021100"/>
            <a:ext cx="1458900" cy="2727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p:txBody>
      </p:sp>
      <p:sp>
        <p:nvSpPr>
          <p:cNvPr id="985" name="Google Shape;985;p137"/>
          <p:cNvSpPr/>
          <p:nvPr/>
        </p:nvSpPr>
        <p:spPr>
          <a:xfrm>
            <a:off x="7034350" y="3021100"/>
            <a:ext cx="1429200" cy="2727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9" name="Shape 989"/>
        <p:cNvGrpSpPr/>
        <p:nvPr/>
      </p:nvGrpSpPr>
      <p:grpSpPr>
        <a:xfrm>
          <a:off x="0" y="0"/>
          <a:ext cx="0" cy="0"/>
          <a:chOff x="0" y="0"/>
          <a:chExt cx="0" cy="0"/>
        </a:xfrm>
      </p:grpSpPr>
      <p:sp>
        <p:nvSpPr>
          <p:cNvPr id="990" name="Google Shape;990;p138"/>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Results of Operations</a:t>
            </a:r>
            <a:endParaRPr/>
          </a:p>
          <a:p>
            <a:pPr indent="-355600" lvl="0" marL="457200" rtl="0" algn="l">
              <a:spcBef>
                <a:spcPts val="0"/>
              </a:spcBef>
              <a:spcAft>
                <a:spcPts val="0"/>
              </a:spcAft>
              <a:buSzPts val="2000"/>
              <a:buChar char="●"/>
            </a:pPr>
            <a:r>
              <a:rPr lang="en" sz="2000"/>
              <a:t>Net Operating Income (NOI)</a:t>
            </a:r>
            <a:endParaRPr sz="2000"/>
          </a:p>
          <a:p>
            <a:pPr indent="-355600" lvl="0" marL="457200" rtl="0" algn="l">
              <a:spcBef>
                <a:spcPts val="0"/>
              </a:spcBef>
              <a:spcAft>
                <a:spcPts val="0"/>
              </a:spcAft>
              <a:buSzPts val="2000"/>
              <a:buChar char="●"/>
            </a:pPr>
            <a:r>
              <a:rPr lang="en" sz="2000"/>
              <a:t>Funds From Operations (FFO)</a:t>
            </a:r>
            <a:endParaRPr sz="2000"/>
          </a:p>
          <a:p>
            <a:pPr indent="-355600" lvl="0" marL="457200" rtl="0" algn="l">
              <a:spcBef>
                <a:spcPts val="0"/>
              </a:spcBef>
              <a:spcAft>
                <a:spcPts val="0"/>
              </a:spcAft>
              <a:buSzPts val="2000"/>
              <a:buChar char="●"/>
            </a:pPr>
            <a:r>
              <a:rPr lang="en" sz="2000"/>
              <a:t>Adjusted Cash Flow from Operations (ACFO)</a:t>
            </a:r>
            <a:endParaRPr sz="2000"/>
          </a:p>
          <a:p>
            <a:pPr indent="-355600" lvl="0" marL="457200" rtl="0" algn="l">
              <a:spcBef>
                <a:spcPts val="0"/>
              </a:spcBef>
              <a:spcAft>
                <a:spcPts val="0"/>
              </a:spcAft>
              <a:buSzPts val="2000"/>
              <a:buChar char="●"/>
            </a:pPr>
            <a:r>
              <a:rPr lang="en" sz="2000"/>
              <a:t>Distributions</a:t>
            </a:r>
            <a:r>
              <a:rPr lang="en" sz="2000"/>
              <a:t> to Unitholders</a:t>
            </a:r>
            <a:endParaRPr sz="2000"/>
          </a:p>
          <a:p>
            <a:pPr indent="0" lvl="0" marL="0" rtl="0" algn="l">
              <a:spcBef>
                <a:spcPts val="0"/>
              </a:spcBef>
              <a:spcAft>
                <a:spcPts val="0"/>
              </a:spcAft>
              <a:buNone/>
            </a:pPr>
            <a:r>
              <a:t/>
            </a:r>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5" name="Shape 995"/>
        <p:cNvGrpSpPr/>
        <p:nvPr/>
      </p:nvGrpSpPr>
      <p:grpSpPr>
        <a:xfrm>
          <a:off x="0" y="0"/>
          <a:ext cx="0" cy="0"/>
          <a:chOff x="0" y="0"/>
          <a:chExt cx="0" cy="0"/>
        </a:xfrm>
      </p:grpSpPr>
      <p:sp>
        <p:nvSpPr>
          <p:cNvPr id="996" name="Google Shape;996;p139"/>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Net Operating Income (NOI): 2019</a:t>
            </a:r>
            <a:endParaRPr sz="1100"/>
          </a:p>
        </p:txBody>
      </p:sp>
      <p:pic>
        <p:nvPicPr>
          <p:cNvPr id="997" name="Google Shape;997;p139"/>
          <p:cNvPicPr preferRelativeResize="0"/>
          <p:nvPr>
            <p:ph idx="1" type="body"/>
          </p:nvPr>
        </p:nvPicPr>
        <p:blipFill rotWithShape="1">
          <a:blip r:embed="rId3">
            <a:alphaModFix/>
          </a:blip>
          <a:srcRect b="0" l="0" r="0" t="0"/>
          <a:stretch/>
        </p:blipFill>
        <p:spPr>
          <a:xfrm>
            <a:off x="729450" y="2078875"/>
            <a:ext cx="7688700" cy="2661600"/>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2" name="Shape 1002"/>
        <p:cNvGrpSpPr/>
        <p:nvPr/>
      </p:nvGrpSpPr>
      <p:grpSpPr>
        <a:xfrm>
          <a:off x="0" y="0"/>
          <a:ext cx="0" cy="0"/>
          <a:chOff x="0" y="0"/>
          <a:chExt cx="0" cy="0"/>
        </a:xfrm>
      </p:grpSpPr>
      <p:sp>
        <p:nvSpPr>
          <p:cNvPr id="1003" name="Google Shape;1003;p140"/>
          <p:cNvSpPr txBox="1"/>
          <p:nvPr>
            <p:ph type="title"/>
          </p:nvPr>
        </p:nvSpPr>
        <p:spPr>
          <a:xfrm>
            <a:off x="677250" y="561725"/>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Net Operating Income (NOI): 2020 Q3</a:t>
            </a:r>
            <a:endParaRPr sz="1100"/>
          </a:p>
        </p:txBody>
      </p:sp>
      <p:pic>
        <p:nvPicPr>
          <p:cNvPr id="1004" name="Google Shape;1004;p140"/>
          <p:cNvPicPr preferRelativeResize="0"/>
          <p:nvPr>
            <p:ph idx="1" type="body"/>
          </p:nvPr>
        </p:nvPicPr>
        <p:blipFill rotWithShape="1">
          <a:blip r:embed="rId3">
            <a:alphaModFix/>
          </a:blip>
          <a:srcRect b="0" l="0" r="0" t="0"/>
          <a:stretch/>
        </p:blipFill>
        <p:spPr>
          <a:xfrm>
            <a:off x="729450" y="1331150"/>
            <a:ext cx="7688700" cy="3532200"/>
          </a:xfrm>
          <a:prstGeom prst="rect">
            <a:avLst/>
          </a:prstGeom>
          <a:noFill/>
          <a:ln>
            <a:noFill/>
          </a:ln>
        </p:spPr>
      </p:pic>
      <p:sp>
        <p:nvSpPr>
          <p:cNvPr id="1005" name="Google Shape;1005;p140"/>
          <p:cNvSpPr/>
          <p:nvPr/>
        </p:nvSpPr>
        <p:spPr>
          <a:xfrm>
            <a:off x="3985925" y="4670700"/>
            <a:ext cx="2261400" cy="2172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0" name="Shape 1010"/>
        <p:cNvGrpSpPr/>
        <p:nvPr/>
      </p:nvGrpSpPr>
      <p:grpSpPr>
        <a:xfrm>
          <a:off x="0" y="0"/>
          <a:ext cx="0" cy="0"/>
          <a:chOff x="0" y="0"/>
          <a:chExt cx="0" cy="0"/>
        </a:xfrm>
      </p:grpSpPr>
      <p:sp>
        <p:nvSpPr>
          <p:cNvPr id="1011" name="Google Shape;1011;p141"/>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Funds From Operations (FFO): 2019</a:t>
            </a:r>
            <a:endParaRPr sz="1100"/>
          </a:p>
        </p:txBody>
      </p:sp>
      <p:pic>
        <p:nvPicPr>
          <p:cNvPr id="1012" name="Google Shape;1012;p141"/>
          <p:cNvPicPr preferRelativeResize="0"/>
          <p:nvPr>
            <p:ph idx="1" type="body"/>
          </p:nvPr>
        </p:nvPicPr>
        <p:blipFill rotWithShape="1">
          <a:blip r:embed="rId3">
            <a:alphaModFix/>
          </a:blip>
          <a:srcRect b="0" l="0" r="0" t="0"/>
          <a:stretch/>
        </p:blipFill>
        <p:spPr>
          <a:xfrm>
            <a:off x="729450" y="1830625"/>
            <a:ext cx="7688700" cy="2848500"/>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7" name="Shape 1017"/>
        <p:cNvGrpSpPr/>
        <p:nvPr/>
      </p:nvGrpSpPr>
      <p:grpSpPr>
        <a:xfrm>
          <a:off x="0" y="0"/>
          <a:ext cx="0" cy="0"/>
          <a:chOff x="0" y="0"/>
          <a:chExt cx="0" cy="0"/>
        </a:xfrm>
      </p:grpSpPr>
      <p:sp>
        <p:nvSpPr>
          <p:cNvPr id="1018" name="Google Shape;1018;p142"/>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Funds From Operations (FFO): 2020 Q3</a:t>
            </a:r>
            <a:endParaRPr sz="1100"/>
          </a:p>
        </p:txBody>
      </p:sp>
      <p:pic>
        <p:nvPicPr>
          <p:cNvPr id="1019" name="Google Shape;1019;p142"/>
          <p:cNvPicPr preferRelativeResize="0"/>
          <p:nvPr>
            <p:ph idx="1" type="body"/>
          </p:nvPr>
        </p:nvPicPr>
        <p:blipFill rotWithShape="1">
          <a:blip r:embed="rId3">
            <a:alphaModFix/>
          </a:blip>
          <a:srcRect b="0" l="0" r="0" t="0"/>
          <a:stretch/>
        </p:blipFill>
        <p:spPr>
          <a:xfrm>
            <a:off x="729450" y="1922825"/>
            <a:ext cx="7688700" cy="2694600"/>
          </a:xfrm>
          <a:prstGeom prst="rect">
            <a:avLst/>
          </a:prstGeom>
          <a:noFill/>
          <a:ln>
            <a:noFill/>
          </a:ln>
        </p:spPr>
      </p:pic>
      <p:sp>
        <p:nvSpPr>
          <p:cNvPr id="1020" name="Google Shape;1020;p142"/>
          <p:cNvSpPr/>
          <p:nvPr/>
        </p:nvSpPr>
        <p:spPr>
          <a:xfrm>
            <a:off x="7004375" y="4403175"/>
            <a:ext cx="1489200" cy="2727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p:txBody>
      </p:sp>
      <p:sp>
        <p:nvSpPr>
          <p:cNvPr id="1021" name="Google Shape;1021;p142"/>
          <p:cNvSpPr/>
          <p:nvPr/>
        </p:nvSpPr>
        <p:spPr>
          <a:xfrm>
            <a:off x="4712775" y="3792425"/>
            <a:ext cx="2100000" cy="5064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26"/>
          <p:cNvSpPr txBox="1"/>
          <p:nvPr>
            <p:ph type="title"/>
          </p:nvPr>
        </p:nvSpPr>
        <p:spPr>
          <a:xfrm>
            <a:off x="677250" y="570425"/>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REITs Investment Risks</a:t>
            </a:r>
            <a:endParaRPr/>
          </a:p>
          <a:p>
            <a:pPr indent="0" lvl="0" marL="0" rtl="0" algn="l">
              <a:spcBef>
                <a:spcPts val="0"/>
              </a:spcBef>
              <a:spcAft>
                <a:spcPts val="0"/>
              </a:spcAft>
              <a:buNone/>
            </a:pPr>
            <a:r>
              <a:t/>
            </a:r>
            <a:endParaRPr/>
          </a:p>
        </p:txBody>
      </p:sp>
      <p:pic>
        <p:nvPicPr>
          <p:cNvPr id="219" name="Google Shape;219;p26"/>
          <p:cNvPicPr preferRelativeResize="0"/>
          <p:nvPr/>
        </p:nvPicPr>
        <p:blipFill>
          <a:blip r:embed="rId3">
            <a:alphaModFix/>
          </a:blip>
          <a:stretch>
            <a:fillRect/>
          </a:stretch>
        </p:blipFill>
        <p:spPr>
          <a:xfrm>
            <a:off x="2555275" y="1105625"/>
            <a:ext cx="4033436" cy="3733074"/>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6" name="Shape 1026"/>
        <p:cNvGrpSpPr/>
        <p:nvPr/>
      </p:nvGrpSpPr>
      <p:grpSpPr>
        <a:xfrm>
          <a:off x="0" y="0"/>
          <a:ext cx="0" cy="0"/>
          <a:chOff x="0" y="0"/>
          <a:chExt cx="0" cy="0"/>
        </a:xfrm>
      </p:grpSpPr>
      <p:sp>
        <p:nvSpPr>
          <p:cNvPr id="1027" name="Google Shape;1027;p143"/>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Adjusted Cash Flow from Operations (ACFO): 2019</a:t>
            </a:r>
            <a:endParaRPr sz="1100"/>
          </a:p>
        </p:txBody>
      </p:sp>
      <p:pic>
        <p:nvPicPr>
          <p:cNvPr id="1028" name="Google Shape;1028;p143"/>
          <p:cNvPicPr preferRelativeResize="0"/>
          <p:nvPr>
            <p:ph idx="1" type="body"/>
          </p:nvPr>
        </p:nvPicPr>
        <p:blipFill rotWithShape="1">
          <a:blip r:embed="rId3">
            <a:alphaModFix/>
          </a:blip>
          <a:srcRect b="0" l="0" r="0" t="0"/>
          <a:stretch/>
        </p:blipFill>
        <p:spPr>
          <a:xfrm>
            <a:off x="729450" y="2078875"/>
            <a:ext cx="7688700" cy="2518200"/>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3" name="Shape 1033"/>
        <p:cNvGrpSpPr/>
        <p:nvPr/>
      </p:nvGrpSpPr>
      <p:grpSpPr>
        <a:xfrm>
          <a:off x="0" y="0"/>
          <a:ext cx="0" cy="0"/>
          <a:chOff x="0" y="0"/>
          <a:chExt cx="0" cy="0"/>
        </a:xfrm>
      </p:grpSpPr>
      <p:sp>
        <p:nvSpPr>
          <p:cNvPr id="1034" name="Google Shape;1034;p144"/>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Adjusted Cash Flow from Operations (ACFO): 2020 Q3</a:t>
            </a:r>
            <a:endParaRPr sz="1100"/>
          </a:p>
        </p:txBody>
      </p:sp>
      <p:pic>
        <p:nvPicPr>
          <p:cNvPr id="1035" name="Google Shape;1035;p144"/>
          <p:cNvPicPr preferRelativeResize="0"/>
          <p:nvPr>
            <p:ph idx="1" type="body"/>
          </p:nvPr>
        </p:nvPicPr>
        <p:blipFill rotWithShape="1">
          <a:blip r:embed="rId3">
            <a:alphaModFix/>
          </a:blip>
          <a:srcRect b="0" l="0" r="0" t="0"/>
          <a:stretch/>
        </p:blipFill>
        <p:spPr>
          <a:xfrm>
            <a:off x="729450" y="2078875"/>
            <a:ext cx="7688700" cy="2487300"/>
          </a:xfrm>
          <a:prstGeom prst="rect">
            <a:avLst/>
          </a:prstGeom>
          <a:noFill/>
          <a:ln>
            <a:noFill/>
          </a:ln>
        </p:spPr>
      </p:pic>
      <p:sp>
        <p:nvSpPr>
          <p:cNvPr id="1036" name="Google Shape;1036;p144"/>
          <p:cNvSpPr/>
          <p:nvPr/>
        </p:nvSpPr>
        <p:spPr>
          <a:xfrm>
            <a:off x="4420025" y="4348975"/>
            <a:ext cx="2205900" cy="2172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0" name="Shape 1040"/>
        <p:cNvGrpSpPr/>
        <p:nvPr/>
      </p:nvGrpSpPr>
      <p:grpSpPr>
        <a:xfrm>
          <a:off x="0" y="0"/>
          <a:ext cx="0" cy="0"/>
          <a:chOff x="0" y="0"/>
          <a:chExt cx="0" cy="0"/>
        </a:xfrm>
      </p:grpSpPr>
      <p:sp>
        <p:nvSpPr>
          <p:cNvPr id="1041" name="Google Shape;1041;p145"/>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Dividend </a:t>
            </a:r>
            <a:r>
              <a:rPr lang="en"/>
              <a:t>Distribution</a:t>
            </a:r>
            <a:r>
              <a:rPr lang="en"/>
              <a:t> 2020</a:t>
            </a:r>
            <a:endParaRPr/>
          </a:p>
          <a:p>
            <a:pPr indent="0" lvl="0" marL="0" rtl="0" algn="l">
              <a:spcBef>
                <a:spcPts val="0"/>
              </a:spcBef>
              <a:spcAft>
                <a:spcPts val="0"/>
              </a:spcAft>
              <a:buNone/>
            </a:pPr>
            <a:r>
              <a:t/>
            </a:r>
            <a:endParaRPr/>
          </a:p>
        </p:txBody>
      </p:sp>
      <p:pic>
        <p:nvPicPr>
          <p:cNvPr id="1042" name="Google Shape;1042;p145"/>
          <p:cNvPicPr preferRelativeResize="0"/>
          <p:nvPr/>
        </p:nvPicPr>
        <p:blipFill>
          <a:blip r:embed="rId3">
            <a:alphaModFix/>
          </a:blip>
          <a:stretch>
            <a:fillRect/>
          </a:stretch>
        </p:blipFill>
        <p:spPr>
          <a:xfrm>
            <a:off x="2317388" y="2022025"/>
            <a:ext cx="4509237" cy="2984850"/>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6" name="Shape 1046"/>
        <p:cNvGrpSpPr/>
        <p:nvPr/>
      </p:nvGrpSpPr>
      <p:grpSpPr>
        <a:xfrm>
          <a:off x="0" y="0"/>
          <a:ext cx="0" cy="0"/>
          <a:chOff x="0" y="0"/>
          <a:chExt cx="0" cy="0"/>
        </a:xfrm>
      </p:grpSpPr>
      <p:sp>
        <p:nvSpPr>
          <p:cNvPr id="1047" name="Google Shape;1047;p146"/>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Distributions to Unitholders</a:t>
            </a:r>
            <a:endParaRPr/>
          </a:p>
        </p:txBody>
      </p:sp>
      <p:sp>
        <p:nvSpPr>
          <p:cNvPr id="1048" name="Google Shape;1048;p146"/>
          <p:cNvSpPr txBox="1"/>
          <p:nvPr>
            <p:ph idx="1" type="body"/>
          </p:nvPr>
        </p:nvSpPr>
        <p:spPr>
          <a:xfrm>
            <a:off x="2190950" y="2460750"/>
            <a:ext cx="3529500" cy="1209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049" name="Google Shape;1049;p146"/>
          <p:cNvPicPr preferRelativeResize="0"/>
          <p:nvPr/>
        </p:nvPicPr>
        <p:blipFill>
          <a:blip r:embed="rId3">
            <a:alphaModFix/>
          </a:blip>
          <a:stretch>
            <a:fillRect/>
          </a:stretch>
        </p:blipFill>
        <p:spPr>
          <a:xfrm>
            <a:off x="982150" y="1853850"/>
            <a:ext cx="7259050" cy="2612075"/>
          </a:xfrm>
          <a:prstGeom prst="rect">
            <a:avLst/>
          </a:prstGeom>
          <a:noFill/>
          <a:ln>
            <a:noFill/>
          </a:ln>
        </p:spPr>
      </p:pic>
      <p:sp>
        <p:nvSpPr>
          <p:cNvPr id="1050" name="Google Shape;1050;p146"/>
          <p:cNvSpPr/>
          <p:nvPr/>
        </p:nvSpPr>
        <p:spPr>
          <a:xfrm>
            <a:off x="4507125" y="3953250"/>
            <a:ext cx="1768800" cy="4038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5" name="Shape 1055"/>
        <p:cNvGrpSpPr/>
        <p:nvPr/>
      </p:nvGrpSpPr>
      <p:grpSpPr>
        <a:xfrm>
          <a:off x="0" y="0"/>
          <a:ext cx="0" cy="0"/>
          <a:chOff x="0" y="0"/>
          <a:chExt cx="0" cy="0"/>
        </a:xfrm>
      </p:grpSpPr>
      <p:sp>
        <p:nvSpPr>
          <p:cNvPr id="1056" name="Google Shape;1056;p147"/>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Calibri"/>
              <a:buNone/>
            </a:pPr>
            <a:r>
              <a:t/>
            </a:r>
            <a:endParaRPr sz="3000">
              <a:latin typeface="Times New Roman"/>
              <a:ea typeface="Times New Roman"/>
              <a:cs typeface="Times New Roman"/>
              <a:sym typeface="Times New Roman"/>
            </a:endParaRPr>
          </a:p>
        </p:txBody>
      </p:sp>
      <p:pic>
        <p:nvPicPr>
          <p:cNvPr id="1057" name="Google Shape;1057;p147"/>
          <p:cNvPicPr preferRelativeResize="0"/>
          <p:nvPr>
            <p:ph idx="1" type="body"/>
          </p:nvPr>
        </p:nvPicPr>
        <p:blipFill rotWithShape="1">
          <a:blip r:embed="rId3">
            <a:alphaModFix/>
          </a:blip>
          <a:srcRect b="0" l="0" r="0" t="0"/>
          <a:stretch/>
        </p:blipFill>
        <p:spPr>
          <a:xfrm>
            <a:off x="0" y="0"/>
            <a:ext cx="9168600" cy="5143500"/>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061" name="Shape 1061"/>
        <p:cNvGrpSpPr/>
        <p:nvPr/>
      </p:nvGrpSpPr>
      <p:grpSpPr>
        <a:xfrm>
          <a:off x="0" y="0"/>
          <a:ext cx="0" cy="0"/>
          <a:chOff x="0" y="0"/>
          <a:chExt cx="0" cy="0"/>
        </a:xfrm>
      </p:grpSpPr>
      <p:pic>
        <p:nvPicPr>
          <p:cNvPr id="1062" name="Google Shape;1062;p148"/>
          <p:cNvPicPr preferRelativeResize="0"/>
          <p:nvPr/>
        </p:nvPicPr>
        <p:blipFill>
          <a:blip r:embed="rId3">
            <a:alphaModFix/>
          </a:blip>
          <a:stretch>
            <a:fillRect/>
          </a:stretch>
        </p:blipFill>
        <p:spPr>
          <a:xfrm>
            <a:off x="2501188" y="382425"/>
            <a:ext cx="3988275" cy="3988275"/>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6" name="Shape 1066"/>
        <p:cNvGrpSpPr/>
        <p:nvPr/>
      </p:nvGrpSpPr>
      <p:grpSpPr>
        <a:xfrm>
          <a:off x="0" y="0"/>
          <a:ext cx="0" cy="0"/>
          <a:chOff x="0" y="0"/>
          <a:chExt cx="0" cy="0"/>
        </a:xfrm>
      </p:grpSpPr>
      <p:sp>
        <p:nvSpPr>
          <p:cNvPr id="1067" name="Google Shape;1067;p149"/>
          <p:cNvSpPr txBox="1"/>
          <p:nvPr>
            <p:ph type="title"/>
          </p:nvPr>
        </p:nvSpPr>
        <p:spPr>
          <a:xfrm>
            <a:off x="95375" y="5761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Stock Performance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1068" name="Google Shape;1068;p149"/>
          <p:cNvPicPr preferRelativeResize="0"/>
          <p:nvPr/>
        </p:nvPicPr>
        <p:blipFill>
          <a:blip r:embed="rId3">
            <a:alphaModFix/>
          </a:blip>
          <a:stretch>
            <a:fillRect/>
          </a:stretch>
        </p:blipFill>
        <p:spPr>
          <a:xfrm>
            <a:off x="1320450" y="1261500"/>
            <a:ext cx="7206793" cy="3727376"/>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2" name="Shape 1072"/>
        <p:cNvGrpSpPr/>
        <p:nvPr/>
      </p:nvGrpSpPr>
      <p:grpSpPr>
        <a:xfrm>
          <a:off x="0" y="0"/>
          <a:ext cx="0" cy="0"/>
          <a:chOff x="0" y="0"/>
          <a:chExt cx="0" cy="0"/>
        </a:xfrm>
      </p:grpSpPr>
      <p:sp>
        <p:nvSpPr>
          <p:cNvPr id="1073" name="Google Shape;1073;p150"/>
          <p:cNvSpPr txBox="1"/>
          <p:nvPr>
            <p:ph type="title"/>
          </p:nvPr>
        </p:nvSpPr>
        <p:spPr>
          <a:xfrm>
            <a:off x="112050" y="5844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Stock Performance - 1 Year</a:t>
            </a:r>
            <a:endParaRPr/>
          </a:p>
          <a:p>
            <a:pPr indent="0" lvl="0" marL="0" rtl="0" algn="l">
              <a:spcBef>
                <a:spcPts val="0"/>
              </a:spcBef>
              <a:spcAft>
                <a:spcPts val="0"/>
              </a:spcAft>
              <a:buNone/>
            </a:pPr>
            <a:r>
              <a:t/>
            </a:r>
            <a:endParaRPr/>
          </a:p>
        </p:txBody>
      </p:sp>
      <p:pic>
        <p:nvPicPr>
          <p:cNvPr id="1074" name="Google Shape;1074;p150"/>
          <p:cNvPicPr preferRelativeResize="0"/>
          <p:nvPr/>
        </p:nvPicPr>
        <p:blipFill>
          <a:blip r:embed="rId3">
            <a:alphaModFix/>
          </a:blip>
          <a:stretch>
            <a:fillRect/>
          </a:stretch>
        </p:blipFill>
        <p:spPr>
          <a:xfrm>
            <a:off x="450500" y="1280750"/>
            <a:ext cx="8444300" cy="3719050"/>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8" name="Shape 1078"/>
        <p:cNvGrpSpPr/>
        <p:nvPr/>
      </p:nvGrpSpPr>
      <p:grpSpPr>
        <a:xfrm>
          <a:off x="0" y="0"/>
          <a:ext cx="0" cy="0"/>
          <a:chOff x="0" y="0"/>
          <a:chExt cx="0" cy="0"/>
        </a:xfrm>
      </p:grpSpPr>
      <p:sp>
        <p:nvSpPr>
          <p:cNvPr id="1079" name="Google Shape;1079;p151"/>
          <p:cNvSpPr txBox="1"/>
          <p:nvPr>
            <p:ph type="title"/>
          </p:nvPr>
        </p:nvSpPr>
        <p:spPr>
          <a:xfrm>
            <a:off x="120400" y="59280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Stock Performance - 5 Years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1080" name="Google Shape;1080;p151"/>
          <p:cNvPicPr preferRelativeResize="0"/>
          <p:nvPr/>
        </p:nvPicPr>
        <p:blipFill>
          <a:blip r:embed="rId3">
            <a:alphaModFix/>
          </a:blip>
          <a:stretch>
            <a:fillRect/>
          </a:stretch>
        </p:blipFill>
        <p:spPr>
          <a:xfrm>
            <a:off x="277900" y="1272375"/>
            <a:ext cx="8463474" cy="3710700"/>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4" name="Shape 1084"/>
        <p:cNvGrpSpPr/>
        <p:nvPr/>
      </p:nvGrpSpPr>
      <p:grpSpPr>
        <a:xfrm>
          <a:off x="0" y="0"/>
          <a:ext cx="0" cy="0"/>
          <a:chOff x="0" y="0"/>
          <a:chExt cx="0" cy="0"/>
        </a:xfrm>
      </p:grpSpPr>
      <p:sp>
        <p:nvSpPr>
          <p:cNvPr id="1085" name="Google Shape;1085;p152"/>
          <p:cNvSpPr txBox="1"/>
          <p:nvPr>
            <p:ph type="title"/>
          </p:nvPr>
        </p:nvSpPr>
        <p:spPr>
          <a:xfrm>
            <a:off x="95375" y="59280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Stock Performance - Max</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1086" name="Google Shape;1086;p152"/>
          <p:cNvPicPr preferRelativeResize="0"/>
          <p:nvPr/>
        </p:nvPicPr>
        <p:blipFill>
          <a:blip r:embed="rId3">
            <a:alphaModFix/>
          </a:blip>
          <a:stretch>
            <a:fillRect/>
          </a:stretch>
        </p:blipFill>
        <p:spPr>
          <a:xfrm>
            <a:off x="369013" y="1293700"/>
            <a:ext cx="8405974" cy="3710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27"/>
          <p:cNvSpPr txBox="1"/>
          <p:nvPr>
            <p:ph type="title"/>
          </p:nvPr>
        </p:nvSpPr>
        <p:spPr>
          <a:xfrm>
            <a:off x="677250" y="570425"/>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Globalization</a:t>
            </a:r>
            <a:endParaRPr/>
          </a:p>
        </p:txBody>
      </p:sp>
      <p:pic>
        <p:nvPicPr>
          <p:cNvPr id="225" name="Google Shape;225;p27"/>
          <p:cNvPicPr preferRelativeResize="0"/>
          <p:nvPr/>
        </p:nvPicPr>
        <p:blipFill>
          <a:blip r:embed="rId3">
            <a:alphaModFix/>
          </a:blip>
          <a:stretch>
            <a:fillRect/>
          </a:stretch>
        </p:blipFill>
        <p:spPr>
          <a:xfrm>
            <a:off x="1266450" y="1423300"/>
            <a:ext cx="6611100" cy="3210400"/>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0" name="Shape 1090"/>
        <p:cNvGrpSpPr/>
        <p:nvPr/>
      </p:nvGrpSpPr>
      <p:grpSpPr>
        <a:xfrm>
          <a:off x="0" y="0"/>
          <a:ext cx="0" cy="0"/>
          <a:chOff x="0" y="0"/>
          <a:chExt cx="0" cy="0"/>
        </a:xfrm>
      </p:grpSpPr>
      <p:sp>
        <p:nvSpPr>
          <p:cNvPr id="1091" name="Google Shape;1091;p153"/>
          <p:cNvSpPr txBox="1"/>
          <p:nvPr>
            <p:ph type="title"/>
          </p:nvPr>
        </p:nvSpPr>
        <p:spPr>
          <a:xfrm>
            <a:off x="268825" y="141525"/>
            <a:ext cx="8954700" cy="5352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1 Year Comparison - S&amp;P/TSX Capped REIT Index ETF</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1092" name="Google Shape;1092;p153"/>
          <p:cNvPicPr preferRelativeResize="0"/>
          <p:nvPr/>
        </p:nvPicPr>
        <p:blipFill>
          <a:blip r:embed="rId3">
            <a:alphaModFix/>
          </a:blip>
          <a:stretch>
            <a:fillRect/>
          </a:stretch>
        </p:blipFill>
        <p:spPr>
          <a:xfrm>
            <a:off x="1742150" y="731925"/>
            <a:ext cx="7231601" cy="4161975"/>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6" name="Shape 1096"/>
        <p:cNvGrpSpPr/>
        <p:nvPr/>
      </p:nvGrpSpPr>
      <p:grpSpPr>
        <a:xfrm>
          <a:off x="0" y="0"/>
          <a:ext cx="0" cy="0"/>
          <a:chOff x="0" y="0"/>
          <a:chExt cx="0" cy="0"/>
        </a:xfrm>
      </p:grpSpPr>
      <p:sp>
        <p:nvSpPr>
          <p:cNvPr id="1097" name="Google Shape;1097;p154"/>
          <p:cNvSpPr txBox="1"/>
          <p:nvPr>
            <p:ph type="title"/>
          </p:nvPr>
        </p:nvSpPr>
        <p:spPr>
          <a:xfrm>
            <a:off x="263700" y="130975"/>
            <a:ext cx="8743200" cy="5352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 sz="3000">
                <a:latin typeface="Times New Roman"/>
                <a:ea typeface="Times New Roman"/>
                <a:cs typeface="Times New Roman"/>
                <a:sym typeface="Times New Roman"/>
              </a:rPr>
              <a:t>5 Year Comparison – S&amp;P/TSX Capped REIT Index ETF</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1098" name="Google Shape;1098;p154"/>
          <p:cNvPicPr preferRelativeResize="0"/>
          <p:nvPr/>
        </p:nvPicPr>
        <p:blipFill>
          <a:blip r:embed="rId3">
            <a:alphaModFix/>
          </a:blip>
          <a:stretch>
            <a:fillRect/>
          </a:stretch>
        </p:blipFill>
        <p:spPr>
          <a:xfrm>
            <a:off x="1734875" y="1038275"/>
            <a:ext cx="7320826" cy="4050050"/>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2" name="Shape 1102"/>
        <p:cNvGrpSpPr/>
        <p:nvPr/>
      </p:nvGrpSpPr>
      <p:grpSpPr>
        <a:xfrm>
          <a:off x="0" y="0"/>
          <a:ext cx="0" cy="0"/>
          <a:chOff x="0" y="0"/>
          <a:chExt cx="0" cy="0"/>
        </a:xfrm>
      </p:grpSpPr>
      <p:sp>
        <p:nvSpPr>
          <p:cNvPr id="1103" name="Google Shape;1103;p155"/>
          <p:cNvSpPr txBox="1"/>
          <p:nvPr>
            <p:ph type="title"/>
          </p:nvPr>
        </p:nvSpPr>
        <p:spPr>
          <a:xfrm>
            <a:off x="118625" y="218300"/>
            <a:ext cx="8832900" cy="5352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 sz="3000">
                <a:latin typeface="Times New Roman"/>
                <a:ea typeface="Times New Roman"/>
                <a:cs typeface="Times New Roman"/>
                <a:sym typeface="Times New Roman"/>
              </a:rPr>
              <a:t>Max Comparison – </a:t>
            </a:r>
            <a:r>
              <a:rPr lang="en" sz="3000">
                <a:latin typeface="Times New Roman"/>
                <a:ea typeface="Times New Roman"/>
                <a:cs typeface="Times New Roman"/>
                <a:sym typeface="Times New Roman"/>
              </a:rPr>
              <a:t>S&amp;P/TSX Capped REIT Index ETF</a:t>
            </a:r>
            <a:r>
              <a:rPr lang="en" sz="3000">
                <a:latin typeface="Times New Roman"/>
                <a:ea typeface="Times New Roman"/>
                <a:cs typeface="Times New Roman"/>
                <a:sym typeface="Times New Roman"/>
              </a:rPr>
              <a: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1104" name="Google Shape;1104;p155"/>
          <p:cNvPicPr preferRelativeResize="0"/>
          <p:nvPr/>
        </p:nvPicPr>
        <p:blipFill>
          <a:blip r:embed="rId3">
            <a:alphaModFix/>
          </a:blip>
          <a:stretch>
            <a:fillRect/>
          </a:stretch>
        </p:blipFill>
        <p:spPr>
          <a:xfrm>
            <a:off x="1741825" y="753500"/>
            <a:ext cx="7209699" cy="4269301"/>
          </a:xfrm>
          <a:prstGeom prst="rect">
            <a:avLst/>
          </a:prstGeom>
          <a:noFill/>
          <a:ln>
            <a:noFill/>
          </a:ln>
        </p:spPr>
      </p:pic>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8" name="Shape 1108"/>
        <p:cNvGrpSpPr/>
        <p:nvPr/>
      </p:nvGrpSpPr>
      <p:grpSpPr>
        <a:xfrm>
          <a:off x="0" y="0"/>
          <a:ext cx="0" cy="0"/>
          <a:chOff x="0" y="0"/>
          <a:chExt cx="0" cy="0"/>
        </a:xfrm>
      </p:grpSpPr>
      <p:sp>
        <p:nvSpPr>
          <p:cNvPr id="1109" name="Google Shape;1109;p156"/>
          <p:cNvSpPr txBox="1"/>
          <p:nvPr>
            <p:ph type="title"/>
          </p:nvPr>
        </p:nvSpPr>
        <p:spPr>
          <a:xfrm>
            <a:off x="154350" y="13282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Company Overview</a:t>
            </a:r>
            <a:endParaRPr/>
          </a:p>
          <a:p>
            <a:pPr indent="0" lvl="0" marL="0" rtl="0" algn="l">
              <a:spcBef>
                <a:spcPts val="0"/>
              </a:spcBef>
              <a:spcAft>
                <a:spcPts val="0"/>
              </a:spcAft>
              <a:buNone/>
            </a:pPr>
            <a:r>
              <a:t/>
            </a:r>
            <a:endParaRPr/>
          </a:p>
        </p:txBody>
      </p:sp>
      <p:sp>
        <p:nvSpPr>
          <p:cNvPr id="1110" name="Google Shape;1110;p156"/>
          <p:cNvSpPr txBox="1"/>
          <p:nvPr>
            <p:ph idx="1" type="body"/>
          </p:nvPr>
        </p:nvSpPr>
        <p:spPr>
          <a:xfrm>
            <a:off x="154350" y="1863450"/>
            <a:ext cx="5079000" cy="27990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Clr>
                <a:srgbClr val="000000"/>
              </a:buClr>
              <a:buSzPts val="1300"/>
              <a:buChar char="●"/>
            </a:pPr>
            <a:r>
              <a:rPr lang="en">
                <a:solidFill>
                  <a:srgbClr val="000000"/>
                </a:solidFill>
              </a:rPr>
              <a:t>Founded in 2003, listed on TSX in 2004</a:t>
            </a:r>
            <a:endParaRPr>
              <a:solidFill>
                <a:srgbClr val="000000"/>
              </a:solidFill>
            </a:endParaRPr>
          </a:p>
          <a:p>
            <a:pPr indent="-311150" lvl="0" marL="457200" rtl="0" algn="l">
              <a:spcBef>
                <a:spcPts val="0"/>
              </a:spcBef>
              <a:spcAft>
                <a:spcPts val="0"/>
              </a:spcAft>
              <a:buClr>
                <a:srgbClr val="000000"/>
              </a:buClr>
              <a:buSzPts val="1300"/>
              <a:buChar char="●"/>
            </a:pPr>
            <a:r>
              <a:rPr lang="en">
                <a:solidFill>
                  <a:srgbClr val="000000"/>
                </a:solidFill>
              </a:rPr>
              <a:t>One of the largest diversified closed-end commercial real estate investment trusts in Canada</a:t>
            </a:r>
            <a:endParaRPr>
              <a:solidFill>
                <a:srgbClr val="000000"/>
              </a:solidFill>
            </a:endParaRPr>
          </a:p>
          <a:p>
            <a:pPr indent="-311150" lvl="0" marL="457200" rtl="0" algn="l">
              <a:spcBef>
                <a:spcPts val="0"/>
              </a:spcBef>
              <a:spcAft>
                <a:spcPts val="0"/>
              </a:spcAft>
              <a:buClr>
                <a:srgbClr val="000000"/>
              </a:buClr>
              <a:buSzPts val="1300"/>
              <a:buChar char="●"/>
            </a:pPr>
            <a:r>
              <a:rPr lang="en">
                <a:solidFill>
                  <a:srgbClr val="000000"/>
                </a:solidFill>
              </a:rPr>
              <a:t>Portfolio consists of industrial, retail and office properties in Canada and U.S.</a:t>
            </a:r>
            <a:endParaRPr>
              <a:solidFill>
                <a:srgbClr val="000000"/>
              </a:solidFill>
            </a:endParaRPr>
          </a:p>
          <a:p>
            <a:pPr indent="-311150" lvl="0" marL="457200" rtl="0" algn="l">
              <a:spcBef>
                <a:spcPts val="0"/>
              </a:spcBef>
              <a:spcAft>
                <a:spcPts val="0"/>
              </a:spcAft>
              <a:buClr>
                <a:srgbClr val="000000"/>
              </a:buClr>
              <a:buSzPts val="1300"/>
              <a:buChar char="●"/>
            </a:pPr>
            <a:r>
              <a:rPr lang="en">
                <a:solidFill>
                  <a:srgbClr val="000000"/>
                </a:solidFill>
              </a:rPr>
              <a:t>Objective: maximize total returns to shareholders, including a monthly cash distribution and long-term appreciation in value</a:t>
            </a:r>
            <a:endParaRPr>
              <a:solidFill>
                <a:srgbClr val="000000"/>
              </a:solidFill>
            </a:endParaRPr>
          </a:p>
          <a:p>
            <a:pPr indent="0" lvl="0" marL="457200" rtl="0" algn="l">
              <a:spcBef>
                <a:spcPts val="1600"/>
              </a:spcBef>
              <a:spcAft>
                <a:spcPts val="0"/>
              </a:spcAft>
              <a:buNone/>
            </a:pPr>
            <a:r>
              <a:t/>
            </a:r>
            <a:endParaRPr>
              <a:solidFill>
                <a:srgbClr val="000000"/>
              </a:solidFill>
            </a:endParaRPr>
          </a:p>
          <a:p>
            <a:pPr indent="0" lvl="0" marL="0" rtl="0" algn="l">
              <a:spcBef>
                <a:spcPts val="1600"/>
              </a:spcBef>
              <a:spcAft>
                <a:spcPts val="0"/>
              </a:spcAft>
              <a:buNone/>
            </a:pPr>
            <a:r>
              <a:t/>
            </a:r>
            <a:endParaRPr>
              <a:solidFill>
                <a:srgbClr val="000000"/>
              </a:solidFill>
            </a:endParaRPr>
          </a:p>
          <a:p>
            <a:pPr indent="0" lvl="0" marL="0" rtl="0" algn="l">
              <a:spcBef>
                <a:spcPts val="1600"/>
              </a:spcBef>
              <a:spcAft>
                <a:spcPts val="0"/>
              </a:spcAft>
              <a:buNone/>
            </a:pPr>
            <a:r>
              <a:t/>
            </a:r>
            <a:endParaRPr>
              <a:solidFill>
                <a:srgbClr val="000000"/>
              </a:solidFill>
            </a:endParaRPr>
          </a:p>
          <a:p>
            <a:pPr indent="0" lvl="0" marL="0" rtl="0" algn="l">
              <a:spcBef>
                <a:spcPts val="1600"/>
              </a:spcBef>
              <a:spcAft>
                <a:spcPts val="0"/>
              </a:spcAft>
              <a:buNone/>
            </a:pPr>
            <a:r>
              <a:t/>
            </a:r>
            <a:endParaRPr>
              <a:solidFill>
                <a:srgbClr val="000000"/>
              </a:solidFill>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1111" name="Google Shape;1111;p156"/>
          <p:cNvPicPr preferRelativeResize="0"/>
          <p:nvPr/>
        </p:nvPicPr>
        <p:blipFill>
          <a:blip r:embed="rId3">
            <a:alphaModFix/>
          </a:blip>
          <a:stretch>
            <a:fillRect/>
          </a:stretch>
        </p:blipFill>
        <p:spPr>
          <a:xfrm>
            <a:off x="5541950" y="2130200"/>
            <a:ext cx="2904124" cy="1489124"/>
          </a:xfrm>
          <a:prstGeom prst="rect">
            <a:avLst/>
          </a:prstGeom>
          <a:noFill/>
          <a:ln>
            <a:noFill/>
          </a:ln>
        </p:spPr>
      </p:pic>
      <p:pic>
        <p:nvPicPr>
          <p:cNvPr id="1112" name="Google Shape;1112;p156"/>
          <p:cNvPicPr preferRelativeResize="0"/>
          <p:nvPr/>
        </p:nvPicPr>
        <p:blipFill>
          <a:blip r:embed="rId4">
            <a:alphaModFix/>
          </a:blip>
          <a:stretch>
            <a:fillRect/>
          </a:stretch>
        </p:blipFill>
        <p:spPr>
          <a:xfrm>
            <a:off x="3980675" y="572929"/>
            <a:ext cx="3112149" cy="1557275"/>
          </a:xfrm>
          <a:prstGeom prst="rect">
            <a:avLst/>
          </a:prstGeom>
          <a:noFill/>
          <a:ln>
            <a:noFill/>
          </a:ln>
        </p:spPr>
      </p:pic>
      <p:pic>
        <p:nvPicPr>
          <p:cNvPr id="1113" name="Google Shape;1113;p156"/>
          <p:cNvPicPr preferRelativeResize="0"/>
          <p:nvPr/>
        </p:nvPicPr>
        <p:blipFill>
          <a:blip r:embed="rId5">
            <a:alphaModFix/>
          </a:blip>
          <a:stretch>
            <a:fillRect/>
          </a:stretch>
        </p:blipFill>
        <p:spPr>
          <a:xfrm>
            <a:off x="6431575" y="3619325"/>
            <a:ext cx="2667287" cy="1489125"/>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7" name="Shape 1117"/>
        <p:cNvGrpSpPr/>
        <p:nvPr/>
      </p:nvGrpSpPr>
      <p:grpSpPr>
        <a:xfrm>
          <a:off x="0" y="0"/>
          <a:ext cx="0" cy="0"/>
          <a:chOff x="0" y="0"/>
          <a:chExt cx="0" cy="0"/>
        </a:xfrm>
      </p:grpSpPr>
      <p:sp>
        <p:nvSpPr>
          <p:cNvPr id="1118" name="Google Shape;1118;p157"/>
          <p:cNvSpPr txBox="1"/>
          <p:nvPr>
            <p:ph type="title"/>
          </p:nvPr>
        </p:nvSpPr>
        <p:spPr>
          <a:xfrm>
            <a:off x="85400" y="1512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Company Commitment (ESG)</a:t>
            </a:r>
            <a:endParaRPr/>
          </a:p>
        </p:txBody>
      </p:sp>
      <p:sp>
        <p:nvSpPr>
          <p:cNvPr id="1119" name="Google Shape;1119;p157"/>
          <p:cNvSpPr txBox="1"/>
          <p:nvPr>
            <p:ph idx="1" type="body"/>
          </p:nvPr>
        </p:nvSpPr>
        <p:spPr>
          <a:xfrm>
            <a:off x="0" y="1849350"/>
            <a:ext cx="3266700" cy="3212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solidFill>
                  <a:srgbClr val="000000"/>
                </a:solidFill>
                <a:latin typeface="Arial"/>
                <a:ea typeface="Arial"/>
                <a:cs typeface="Arial"/>
                <a:sym typeface="Arial"/>
              </a:rPr>
              <a:t>Environmental Practices</a:t>
            </a:r>
            <a:endParaRPr b="1" sz="1400">
              <a:solidFill>
                <a:srgbClr val="000000"/>
              </a:solidFill>
              <a:latin typeface="Arial"/>
              <a:ea typeface="Arial"/>
              <a:cs typeface="Arial"/>
              <a:sym typeface="Arial"/>
            </a:endParaRPr>
          </a:p>
          <a:p>
            <a:pPr indent="-304800" lvl="0" marL="457200" rtl="0" algn="l">
              <a:spcBef>
                <a:spcPts val="1600"/>
              </a:spcBef>
              <a:spcAft>
                <a:spcPts val="0"/>
              </a:spcAft>
              <a:buClr>
                <a:srgbClr val="000000"/>
              </a:buClr>
              <a:buSzPts val="1200"/>
              <a:buFont typeface="Arial"/>
              <a:buChar char="●"/>
            </a:pPr>
            <a:r>
              <a:rPr lang="en" sz="1200">
                <a:solidFill>
                  <a:srgbClr val="000000"/>
                </a:solidFill>
                <a:latin typeface="Arial"/>
                <a:ea typeface="Arial"/>
                <a:cs typeface="Arial"/>
                <a:sym typeface="Arial"/>
              </a:rPr>
              <a:t>Committed to minimizing carbon footprint and promoting use of energy efficient practices</a:t>
            </a:r>
            <a:endParaRPr sz="1200">
              <a:solidFill>
                <a:srgbClr val="000000"/>
              </a:solidFill>
              <a:latin typeface="Arial"/>
              <a:ea typeface="Arial"/>
              <a:cs typeface="Arial"/>
              <a:sym typeface="Arial"/>
            </a:endParaRPr>
          </a:p>
          <a:p>
            <a:pPr indent="-304800" lvl="0" marL="457200" rtl="0" algn="l">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At Dec. 2019, Artis had 17 properties with a LEED certification,  22 properties with a BOMA BEST certification and 18 properties with an Energy Star certification</a:t>
            </a:r>
            <a:endParaRPr sz="1200">
              <a:solidFill>
                <a:srgbClr val="000000"/>
              </a:solidFill>
              <a:latin typeface="Arial"/>
              <a:ea typeface="Arial"/>
              <a:cs typeface="Arial"/>
              <a:sym typeface="Arial"/>
            </a:endParaRPr>
          </a:p>
        </p:txBody>
      </p:sp>
      <p:pic>
        <p:nvPicPr>
          <p:cNvPr id="1120" name="Google Shape;1120;p157"/>
          <p:cNvPicPr preferRelativeResize="0"/>
          <p:nvPr/>
        </p:nvPicPr>
        <p:blipFill>
          <a:blip r:embed="rId3">
            <a:alphaModFix/>
          </a:blip>
          <a:stretch>
            <a:fillRect/>
          </a:stretch>
        </p:blipFill>
        <p:spPr>
          <a:xfrm>
            <a:off x="1762525" y="562325"/>
            <a:ext cx="6538050" cy="1245325"/>
          </a:xfrm>
          <a:prstGeom prst="rect">
            <a:avLst/>
          </a:prstGeom>
          <a:noFill/>
          <a:ln>
            <a:noFill/>
          </a:ln>
        </p:spPr>
      </p:pic>
      <p:sp>
        <p:nvSpPr>
          <p:cNvPr id="1121" name="Google Shape;1121;p157"/>
          <p:cNvSpPr txBox="1"/>
          <p:nvPr/>
        </p:nvSpPr>
        <p:spPr>
          <a:xfrm>
            <a:off x="3002725" y="1807650"/>
            <a:ext cx="2794800" cy="329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Social Practices</a:t>
            </a:r>
            <a:endParaRPr b="1"/>
          </a:p>
          <a:p>
            <a:pPr indent="0" lvl="0" marL="0" rtl="0" algn="l">
              <a:spcBef>
                <a:spcPts val="0"/>
              </a:spcBef>
              <a:spcAft>
                <a:spcPts val="0"/>
              </a:spcAft>
              <a:buNone/>
            </a:pPr>
            <a:r>
              <a:t/>
            </a:r>
            <a:endParaRPr b="1" sz="1200"/>
          </a:p>
          <a:p>
            <a:pPr indent="-304800" lvl="0" marL="457200" rtl="0" algn="l">
              <a:lnSpc>
                <a:spcPct val="115000"/>
              </a:lnSpc>
              <a:spcBef>
                <a:spcPts val="0"/>
              </a:spcBef>
              <a:spcAft>
                <a:spcPts val="0"/>
              </a:spcAft>
              <a:buClr>
                <a:srgbClr val="000000"/>
              </a:buClr>
              <a:buSzPts val="1200"/>
              <a:buChar char="●"/>
            </a:pPr>
            <a:r>
              <a:rPr lang="en" sz="1200"/>
              <a:t>Committed to fostering a diverse, inclusive and safe work environment.  </a:t>
            </a:r>
            <a:endParaRPr sz="1200"/>
          </a:p>
          <a:p>
            <a:pPr indent="-304800" lvl="0" marL="457200" rtl="0" algn="l">
              <a:lnSpc>
                <a:spcPct val="115000"/>
              </a:lnSpc>
              <a:spcBef>
                <a:spcPts val="0"/>
              </a:spcBef>
              <a:spcAft>
                <a:spcPts val="0"/>
              </a:spcAft>
              <a:buClr>
                <a:srgbClr val="000000"/>
              </a:buClr>
              <a:buSzPts val="1200"/>
              <a:buChar char="●"/>
            </a:pPr>
            <a:r>
              <a:rPr lang="en" sz="1200"/>
              <a:t>Make contributions to local charities through fundraising activities</a:t>
            </a:r>
            <a:endParaRPr sz="1200"/>
          </a:p>
          <a:p>
            <a:pPr indent="-304800" lvl="0" marL="457200" rtl="0" algn="l">
              <a:lnSpc>
                <a:spcPct val="115000"/>
              </a:lnSpc>
              <a:spcBef>
                <a:spcPts val="0"/>
              </a:spcBef>
              <a:spcAft>
                <a:spcPts val="0"/>
              </a:spcAft>
              <a:buClr>
                <a:srgbClr val="000000"/>
              </a:buClr>
              <a:buSzPts val="1200"/>
              <a:buChar char="●"/>
            </a:pPr>
            <a:r>
              <a:rPr lang="en" sz="1200"/>
              <a:t>Focus on a positive culture in the workplace and strong community relationships </a:t>
            </a:r>
            <a:endParaRPr sz="1200"/>
          </a:p>
        </p:txBody>
      </p:sp>
      <p:sp>
        <p:nvSpPr>
          <p:cNvPr id="1122" name="Google Shape;1122;p157"/>
          <p:cNvSpPr txBox="1"/>
          <p:nvPr/>
        </p:nvSpPr>
        <p:spPr>
          <a:xfrm>
            <a:off x="5705875" y="1849350"/>
            <a:ext cx="3362400" cy="30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Governance Practices  </a:t>
            </a:r>
            <a:endParaRPr b="1"/>
          </a:p>
          <a:p>
            <a:pPr indent="0" lvl="0" marL="0" rtl="0" algn="l">
              <a:spcBef>
                <a:spcPts val="0"/>
              </a:spcBef>
              <a:spcAft>
                <a:spcPts val="0"/>
              </a:spcAft>
              <a:buNone/>
            </a:pPr>
            <a:r>
              <a:t/>
            </a:r>
            <a:endParaRPr b="1" sz="1200"/>
          </a:p>
          <a:p>
            <a:pPr indent="-304800" lvl="0" marL="457200" rtl="0" algn="l">
              <a:spcBef>
                <a:spcPts val="0"/>
              </a:spcBef>
              <a:spcAft>
                <a:spcPts val="0"/>
              </a:spcAft>
              <a:buSzPts val="1200"/>
              <a:buChar char="●"/>
            </a:pPr>
            <a:r>
              <a:rPr lang="en" sz="1200"/>
              <a:t>Diversity policy: 20% female representation on the Board but will implement a minimum of 30% female representation by 2021 annual general meeting</a:t>
            </a:r>
            <a:endParaRPr sz="1200"/>
          </a:p>
          <a:p>
            <a:pPr indent="-304800" lvl="0" marL="457200" rtl="0" algn="l">
              <a:spcBef>
                <a:spcPts val="0"/>
              </a:spcBef>
              <a:spcAft>
                <a:spcPts val="0"/>
              </a:spcAft>
              <a:buSzPts val="1200"/>
              <a:buChar char="●"/>
            </a:pPr>
            <a:r>
              <a:rPr lang="en" sz="1200"/>
              <a:t>Trustees appointed after 2018 may serve on the Board for a maximum of 10 years</a:t>
            </a:r>
            <a:endParaRPr sz="1200"/>
          </a:p>
          <a:p>
            <a:pPr indent="-304800" lvl="0" marL="457200" rtl="0" algn="l">
              <a:spcBef>
                <a:spcPts val="0"/>
              </a:spcBef>
              <a:spcAft>
                <a:spcPts val="0"/>
              </a:spcAft>
              <a:buSzPts val="1200"/>
              <a:buChar char="●"/>
            </a:pPr>
            <a:r>
              <a:rPr lang="en" sz="1200"/>
              <a:t>Implemented a non-binding “say on pay” vote on an annual basis at the 2019 annual general meeting</a:t>
            </a:r>
            <a:endParaRPr sz="1200"/>
          </a:p>
          <a:p>
            <a:pPr indent="0" lvl="0" marL="0" rtl="0" algn="l">
              <a:spcBef>
                <a:spcPts val="0"/>
              </a:spcBef>
              <a:spcAft>
                <a:spcPts val="0"/>
              </a:spcAft>
              <a:buNone/>
            </a:pPr>
            <a:r>
              <a:t/>
            </a:r>
            <a:endParaRPr sz="1200">
              <a:highlight>
                <a:srgbClr val="FFFF00"/>
              </a:highlight>
            </a:endParaRPr>
          </a:p>
        </p:txBody>
      </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6" name="Shape 1126"/>
        <p:cNvGrpSpPr/>
        <p:nvPr/>
      </p:nvGrpSpPr>
      <p:grpSpPr>
        <a:xfrm>
          <a:off x="0" y="0"/>
          <a:ext cx="0" cy="0"/>
          <a:chOff x="0" y="0"/>
          <a:chExt cx="0" cy="0"/>
        </a:xfrm>
      </p:grpSpPr>
      <p:sp>
        <p:nvSpPr>
          <p:cNvPr id="1127" name="Google Shape;1127;p158"/>
          <p:cNvSpPr txBox="1"/>
          <p:nvPr>
            <p:ph type="title"/>
          </p:nvPr>
        </p:nvSpPr>
        <p:spPr>
          <a:xfrm>
            <a:off x="288550" y="53267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Competitive Advantage</a:t>
            </a:r>
            <a:endParaRPr/>
          </a:p>
          <a:p>
            <a:pPr indent="0" lvl="0" marL="0" rtl="0" algn="l">
              <a:spcBef>
                <a:spcPts val="0"/>
              </a:spcBef>
              <a:spcAft>
                <a:spcPts val="0"/>
              </a:spcAft>
              <a:buNone/>
            </a:pPr>
            <a:r>
              <a:t/>
            </a:r>
            <a:endParaRPr/>
          </a:p>
        </p:txBody>
      </p:sp>
      <p:pic>
        <p:nvPicPr>
          <p:cNvPr id="1128" name="Google Shape;1128;p158"/>
          <p:cNvPicPr preferRelativeResize="0"/>
          <p:nvPr/>
        </p:nvPicPr>
        <p:blipFill>
          <a:blip r:embed="rId3">
            <a:alphaModFix/>
          </a:blip>
          <a:stretch>
            <a:fillRect/>
          </a:stretch>
        </p:blipFill>
        <p:spPr>
          <a:xfrm>
            <a:off x="355650" y="1393250"/>
            <a:ext cx="8336350" cy="2939100"/>
          </a:xfrm>
          <a:prstGeom prst="rect">
            <a:avLst/>
          </a:prstGeom>
          <a:noFill/>
          <a:ln>
            <a:noFill/>
          </a:ln>
        </p:spPr>
      </p:pic>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2" name="Shape 1132"/>
        <p:cNvGrpSpPr/>
        <p:nvPr/>
      </p:nvGrpSpPr>
      <p:grpSpPr>
        <a:xfrm>
          <a:off x="0" y="0"/>
          <a:ext cx="0" cy="0"/>
          <a:chOff x="0" y="0"/>
          <a:chExt cx="0" cy="0"/>
        </a:xfrm>
      </p:grpSpPr>
      <p:sp>
        <p:nvSpPr>
          <p:cNvPr id="1133" name="Google Shape;1133;p159"/>
          <p:cNvSpPr txBox="1"/>
          <p:nvPr>
            <p:ph type="title"/>
          </p:nvPr>
        </p:nvSpPr>
        <p:spPr>
          <a:xfrm>
            <a:off x="145300" y="5706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Strategy</a:t>
            </a:r>
            <a:endParaRPr/>
          </a:p>
        </p:txBody>
      </p:sp>
      <p:sp>
        <p:nvSpPr>
          <p:cNvPr id="1134" name="Google Shape;1134;p159"/>
          <p:cNvSpPr txBox="1"/>
          <p:nvPr>
            <p:ph idx="1" type="body"/>
          </p:nvPr>
        </p:nvSpPr>
        <p:spPr>
          <a:xfrm>
            <a:off x="211350" y="1281650"/>
            <a:ext cx="8567400" cy="3606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0000"/>
                </a:solidFill>
              </a:rPr>
              <a:t>Strategic Asset Ownership</a:t>
            </a:r>
            <a:endParaRPr b="1">
              <a:solidFill>
                <a:srgbClr val="000000"/>
              </a:solidFill>
            </a:endParaRPr>
          </a:p>
          <a:p>
            <a:pPr indent="-311150" lvl="0" marL="457200" rtl="0" algn="l">
              <a:spcBef>
                <a:spcPts val="1600"/>
              </a:spcBef>
              <a:spcAft>
                <a:spcPts val="0"/>
              </a:spcAft>
              <a:buClr>
                <a:srgbClr val="000000"/>
              </a:buClr>
              <a:buSzPts val="1300"/>
              <a:buChar char="●"/>
            </a:pPr>
            <a:r>
              <a:rPr lang="en">
                <a:solidFill>
                  <a:srgbClr val="000000"/>
                </a:solidFill>
              </a:rPr>
              <a:t>Portfolio of office, retail, and industrial real estate is strategically and diversely located in primary and secondary markets in Canada and the U.S.</a:t>
            </a:r>
            <a:endParaRPr>
              <a:solidFill>
                <a:srgbClr val="000000"/>
              </a:solidFill>
            </a:endParaRPr>
          </a:p>
          <a:p>
            <a:pPr indent="-311150" lvl="0" marL="457200" rtl="0" algn="l">
              <a:spcBef>
                <a:spcPts val="0"/>
              </a:spcBef>
              <a:spcAft>
                <a:spcPts val="0"/>
              </a:spcAft>
              <a:buClr>
                <a:srgbClr val="000000"/>
              </a:buClr>
              <a:buSzPts val="1300"/>
              <a:buChar char="●"/>
            </a:pPr>
            <a:r>
              <a:rPr lang="en">
                <a:solidFill>
                  <a:srgbClr val="000000"/>
                </a:solidFill>
              </a:rPr>
              <a:t>Continually analyzes performance of its assets and relevant economic fundamentals of its target markets to identify acquisition opportunities</a:t>
            </a:r>
            <a:endParaRPr b="1">
              <a:solidFill>
                <a:srgbClr val="000000"/>
              </a:solidFill>
            </a:endParaRPr>
          </a:p>
          <a:p>
            <a:pPr indent="0" lvl="0" marL="0" rtl="0" algn="l">
              <a:spcBef>
                <a:spcPts val="1600"/>
              </a:spcBef>
              <a:spcAft>
                <a:spcPts val="0"/>
              </a:spcAft>
              <a:buNone/>
            </a:pPr>
            <a:r>
              <a:rPr b="1" lang="en">
                <a:solidFill>
                  <a:srgbClr val="000000"/>
                </a:solidFill>
              </a:rPr>
              <a:t>Disciplined Growth</a:t>
            </a:r>
            <a:endParaRPr b="1">
              <a:solidFill>
                <a:srgbClr val="000000"/>
              </a:solidFill>
            </a:endParaRPr>
          </a:p>
          <a:p>
            <a:pPr indent="-311150" lvl="0" marL="457200" rtl="0" algn="l">
              <a:spcBef>
                <a:spcPts val="1600"/>
              </a:spcBef>
              <a:spcAft>
                <a:spcPts val="0"/>
              </a:spcAft>
              <a:buClr>
                <a:srgbClr val="000000"/>
              </a:buClr>
              <a:buSzPts val="1300"/>
              <a:buChar char="●"/>
            </a:pPr>
            <a:r>
              <a:rPr lang="en">
                <a:solidFill>
                  <a:srgbClr val="000000"/>
                </a:solidFill>
              </a:rPr>
              <a:t>Strives to achieve maximum value from its portfolio by effectively managing assets, such as maintaining high occupancy levels</a:t>
            </a:r>
            <a:endParaRPr>
              <a:solidFill>
                <a:srgbClr val="000000"/>
              </a:solidFill>
            </a:endParaRPr>
          </a:p>
          <a:p>
            <a:pPr indent="0" lvl="0" marL="0" rtl="0" algn="l">
              <a:spcBef>
                <a:spcPts val="1600"/>
              </a:spcBef>
              <a:spcAft>
                <a:spcPts val="0"/>
              </a:spcAft>
              <a:buNone/>
            </a:pPr>
            <a:r>
              <a:rPr b="1" lang="en">
                <a:solidFill>
                  <a:srgbClr val="000000"/>
                </a:solidFill>
              </a:rPr>
              <a:t>Prudent Financial Management</a:t>
            </a:r>
            <a:endParaRPr b="1">
              <a:solidFill>
                <a:srgbClr val="000000"/>
              </a:solidFill>
            </a:endParaRPr>
          </a:p>
          <a:p>
            <a:pPr indent="-311150" lvl="0" marL="457200" rtl="0" algn="l">
              <a:spcBef>
                <a:spcPts val="1600"/>
              </a:spcBef>
              <a:spcAft>
                <a:spcPts val="0"/>
              </a:spcAft>
              <a:buClr>
                <a:srgbClr val="000000"/>
              </a:buClr>
              <a:buSzPts val="1300"/>
              <a:buChar char="●"/>
            </a:pPr>
            <a:r>
              <a:rPr lang="en">
                <a:solidFill>
                  <a:srgbClr val="000000"/>
                </a:solidFill>
              </a:rPr>
              <a:t>Has a long-term conservative approach to financial management </a:t>
            </a:r>
            <a:endParaRPr>
              <a:solidFill>
                <a:srgbClr val="000000"/>
              </a:solidFill>
            </a:endParaRPr>
          </a:p>
          <a:p>
            <a:pPr indent="-311150" lvl="0" marL="457200" rtl="0" algn="l">
              <a:spcBef>
                <a:spcPts val="0"/>
              </a:spcBef>
              <a:spcAft>
                <a:spcPts val="0"/>
              </a:spcAft>
              <a:buClr>
                <a:srgbClr val="000000"/>
              </a:buClr>
              <a:buSzPts val="1300"/>
              <a:buChar char="●"/>
            </a:pPr>
            <a:r>
              <a:rPr lang="en">
                <a:solidFill>
                  <a:srgbClr val="000000"/>
                </a:solidFill>
              </a:rPr>
              <a:t>Minimize interest rate risk by using various sources of capital and staggering debt maturities</a:t>
            </a:r>
            <a:endParaRPr>
              <a:solidFill>
                <a:srgbClr val="000000"/>
              </a:solidFill>
            </a:endParaRPr>
          </a:p>
          <a:p>
            <a:pPr indent="-311150" lvl="0" marL="457200" rtl="0" algn="l">
              <a:spcBef>
                <a:spcPts val="0"/>
              </a:spcBef>
              <a:spcAft>
                <a:spcPts val="0"/>
              </a:spcAft>
              <a:buClr>
                <a:srgbClr val="000000"/>
              </a:buClr>
              <a:buSzPts val="1300"/>
              <a:buChar char="●"/>
            </a:pPr>
            <a:r>
              <a:rPr lang="en">
                <a:solidFill>
                  <a:srgbClr val="000000"/>
                </a:solidFill>
              </a:rPr>
              <a:t>Ensures ample access to cash to reinvest in the portfolio, make acquisitions, and fund development projects</a:t>
            </a:r>
            <a:endParaRPr>
              <a:solidFill>
                <a:srgbClr val="000000"/>
              </a:solidFill>
            </a:endParaRPr>
          </a:p>
        </p:txBody>
      </p: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8" name="Shape 1138"/>
        <p:cNvGrpSpPr/>
        <p:nvPr/>
      </p:nvGrpSpPr>
      <p:grpSpPr>
        <a:xfrm>
          <a:off x="0" y="0"/>
          <a:ext cx="0" cy="0"/>
          <a:chOff x="0" y="0"/>
          <a:chExt cx="0" cy="0"/>
        </a:xfrm>
      </p:grpSpPr>
      <p:sp>
        <p:nvSpPr>
          <p:cNvPr id="1139" name="Google Shape;1139;p160"/>
          <p:cNvSpPr txBox="1"/>
          <p:nvPr>
            <p:ph type="title"/>
          </p:nvPr>
        </p:nvSpPr>
        <p:spPr>
          <a:xfrm>
            <a:off x="103700" y="59280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Value Creation Initiatives</a:t>
            </a:r>
            <a:endParaRPr/>
          </a:p>
        </p:txBody>
      </p:sp>
      <p:sp>
        <p:nvSpPr>
          <p:cNvPr id="1140" name="Google Shape;1140;p160"/>
          <p:cNvSpPr txBox="1"/>
          <p:nvPr>
            <p:ph idx="1" type="body"/>
          </p:nvPr>
        </p:nvSpPr>
        <p:spPr>
          <a:xfrm>
            <a:off x="212175" y="1378050"/>
            <a:ext cx="8630700" cy="33150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Clr>
                <a:srgbClr val="000000"/>
              </a:buClr>
              <a:buSzPts val="1500"/>
              <a:buChar char="●"/>
            </a:pPr>
            <a:r>
              <a:rPr b="1" lang="en" sz="1500">
                <a:solidFill>
                  <a:srgbClr val="000000"/>
                </a:solidFill>
              </a:rPr>
              <a:t>New Initiatives were announced in November 2018</a:t>
            </a:r>
            <a:endParaRPr b="1" sz="1500">
              <a:solidFill>
                <a:srgbClr val="000000"/>
              </a:solidFill>
            </a:endParaRPr>
          </a:p>
          <a:p>
            <a:pPr indent="-323850" lvl="1" marL="914400" rtl="0" algn="l">
              <a:spcBef>
                <a:spcPts val="0"/>
              </a:spcBef>
              <a:spcAft>
                <a:spcPts val="0"/>
              </a:spcAft>
              <a:buClr>
                <a:srgbClr val="000000"/>
              </a:buClr>
              <a:buSzPts val="1500"/>
              <a:buChar char="○"/>
            </a:pPr>
            <a:r>
              <a:rPr lang="en" sz="1500">
                <a:solidFill>
                  <a:srgbClr val="000000"/>
                </a:solidFill>
              </a:rPr>
              <a:t>Focus: improve profile growth, strengthen balance sheet, and ensure long-term and sustainable growth </a:t>
            </a:r>
            <a:endParaRPr sz="1500">
              <a:solidFill>
                <a:srgbClr val="000000"/>
              </a:solidFill>
            </a:endParaRPr>
          </a:p>
          <a:p>
            <a:pPr indent="-323850" lvl="0" marL="457200" rtl="0" algn="l">
              <a:spcBef>
                <a:spcPts val="0"/>
              </a:spcBef>
              <a:spcAft>
                <a:spcPts val="0"/>
              </a:spcAft>
              <a:buClr>
                <a:srgbClr val="000000"/>
              </a:buClr>
              <a:buSzPts val="1500"/>
              <a:buAutoNum type="arabicPeriod"/>
            </a:pPr>
            <a:r>
              <a:rPr b="1" lang="en" sz="1500">
                <a:solidFill>
                  <a:srgbClr val="000000"/>
                </a:solidFill>
              </a:rPr>
              <a:t>Repurchase units under NCIB</a:t>
            </a:r>
            <a:endParaRPr b="1" sz="1500">
              <a:solidFill>
                <a:srgbClr val="000000"/>
              </a:solidFill>
            </a:endParaRPr>
          </a:p>
          <a:p>
            <a:pPr indent="-323850" lvl="1" marL="914400" rtl="0" algn="l">
              <a:spcBef>
                <a:spcPts val="0"/>
              </a:spcBef>
              <a:spcAft>
                <a:spcPts val="0"/>
              </a:spcAft>
              <a:buClr>
                <a:srgbClr val="000000"/>
              </a:buClr>
              <a:buSzPts val="1500"/>
              <a:buChar char="○"/>
            </a:pPr>
            <a:r>
              <a:rPr lang="en" sz="1500">
                <a:solidFill>
                  <a:srgbClr val="000000"/>
                </a:solidFill>
              </a:rPr>
              <a:t>Has repurchased $194 million of common units and $86 million of preferred units </a:t>
            </a:r>
            <a:endParaRPr b="1" sz="1500">
              <a:solidFill>
                <a:srgbClr val="000000"/>
              </a:solidFill>
              <a:highlight>
                <a:srgbClr val="FFFF00"/>
              </a:highlight>
            </a:endParaRPr>
          </a:p>
          <a:p>
            <a:pPr indent="-323850" lvl="0" marL="457200" rtl="0" algn="l">
              <a:spcBef>
                <a:spcPts val="0"/>
              </a:spcBef>
              <a:spcAft>
                <a:spcPts val="0"/>
              </a:spcAft>
              <a:buClr>
                <a:srgbClr val="000000"/>
              </a:buClr>
              <a:buSzPts val="1500"/>
              <a:buAutoNum type="arabicPeriod"/>
            </a:pPr>
            <a:r>
              <a:rPr b="1" lang="en" sz="1500">
                <a:solidFill>
                  <a:srgbClr val="000000"/>
                </a:solidFill>
              </a:rPr>
              <a:t>Optimize portfolio by narrowing company’s focus to fewer asset classes</a:t>
            </a:r>
            <a:endParaRPr b="1" sz="1500">
              <a:solidFill>
                <a:srgbClr val="000000"/>
              </a:solidFill>
            </a:endParaRPr>
          </a:p>
          <a:p>
            <a:pPr indent="-323850" lvl="1" marL="914400" rtl="0" algn="l">
              <a:spcBef>
                <a:spcPts val="0"/>
              </a:spcBef>
              <a:spcAft>
                <a:spcPts val="0"/>
              </a:spcAft>
              <a:buClr>
                <a:srgbClr val="000000"/>
              </a:buClr>
              <a:buSzPts val="1500"/>
              <a:buChar char="○"/>
            </a:pPr>
            <a:r>
              <a:rPr lang="en" sz="1500">
                <a:solidFill>
                  <a:srgbClr val="000000"/>
                </a:solidFill>
              </a:rPr>
              <a:t>Intended to sell between $800,000,000 to $1,000,000,000  of non-core assets over 3 years</a:t>
            </a:r>
            <a:endParaRPr sz="1500">
              <a:solidFill>
                <a:srgbClr val="000000"/>
              </a:solidFill>
            </a:endParaRPr>
          </a:p>
          <a:p>
            <a:pPr indent="-323850" lvl="1" marL="914400" rtl="0" algn="l">
              <a:spcBef>
                <a:spcPts val="0"/>
              </a:spcBef>
              <a:spcAft>
                <a:spcPts val="0"/>
              </a:spcAft>
              <a:buClr>
                <a:srgbClr val="000000"/>
              </a:buClr>
              <a:buSzPts val="1500"/>
              <a:buChar char="○"/>
            </a:pPr>
            <a:r>
              <a:rPr lang="en" sz="1500">
                <a:solidFill>
                  <a:srgbClr val="000000"/>
                </a:solidFill>
              </a:rPr>
              <a:t>Mainly sold office properties</a:t>
            </a:r>
            <a:endParaRPr sz="1500">
              <a:solidFill>
                <a:srgbClr val="000000"/>
              </a:solidFill>
            </a:endParaRPr>
          </a:p>
          <a:p>
            <a:pPr indent="-323850" lvl="0" marL="457200" rtl="0" algn="l">
              <a:spcBef>
                <a:spcPts val="0"/>
              </a:spcBef>
              <a:spcAft>
                <a:spcPts val="0"/>
              </a:spcAft>
              <a:buClr>
                <a:srgbClr val="000000"/>
              </a:buClr>
              <a:buSzPts val="1500"/>
              <a:buAutoNum type="arabicPeriod"/>
            </a:pPr>
            <a:r>
              <a:rPr b="1" lang="en" sz="1500">
                <a:solidFill>
                  <a:srgbClr val="000000"/>
                </a:solidFill>
              </a:rPr>
              <a:t>Pursue high-yielding, accretive development projects in its target markets </a:t>
            </a:r>
            <a:endParaRPr b="1" sz="1500">
              <a:solidFill>
                <a:srgbClr val="000000"/>
              </a:solidFill>
            </a:endParaRPr>
          </a:p>
          <a:p>
            <a:pPr indent="0" lvl="0" marL="0" rtl="0" algn="l">
              <a:spcBef>
                <a:spcPts val="1600"/>
              </a:spcBef>
              <a:spcAft>
                <a:spcPts val="0"/>
              </a:spcAft>
              <a:buNone/>
            </a:pPr>
            <a:r>
              <a:t/>
            </a:r>
            <a:endParaRPr b="1" sz="1500">
              <a:solidFill>
                <a:srgbClr val="000000"/>
              </a:solidFill>
            </a:endParaRPr>
          </a:p>
          <a:p>
            <a:pPr indent="0" lvl="0" marL="0" rtl="0" algn="l">
              <a:spcBef>
                <a:spcPts val="1600"/>
              </a:spcBef>
              <a:spcAft>
                <a:spcPts val="0"/>
              </a:spcAft>
              <a:buNone/>
            </a:pPr>
            <a:r>
              <a:t/>
            </a:r>
            <a:endParaRPr b="1" sz="1500">
              <a:solidFill>
                <a:srgbClr val="000000"/>
              </a:solidFill>
            </a:endParaRPr>
          </a:p>
          <a:p>
            <a:pPr indent="0" lvl="0" marL="0" rtl="0" algn="l">
              <a:spcBef>
                <a:spcPts val="1600"/>
              </a:spcBef>
              <a:spcAft>
                <a:spcPts val="0"/>
              </a:spcAft>
              <a:buNone/>
            </a:pPr>
            <a:r>
              <a:t/>
            </a:r>
            <a:endParaRPr sz="1500">
              <a:solidFill>
                <a:srgbClr val="000000"/>
              </a:solidFill>
            </a:endParaRPr>
          </a:p>
          <a:p>
            <a:pPr indent="0" lvl="0" marL="0" rtl="0" algn="l">
              <a:spcBef>
                <a:spcPts val="1600"/>
              </a:spcBef>
              <a:spcAft>
                <a:spcPts val="1600"/>
              </a:spcAft>
              <a:buNone/>
            </a:pPr>
            <a:r>
              <a:t/>
            </a:r>
            <a:endParaRPr sz="1500">
              <a:solidFill>
                <a:srgbClr val="000000"/>
              </a:solidFill>
              <a:highlight>
                <a:srgbClr val="FFFF00"/>
              </a:highlight>
            </a:endParaRPr>
          </a:p>
        </p:txBody>
      </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4" name="Shape 1144"/>
        <p:cNvGrpSpPr/>
        <p:nvPr/>
      </p:nvGrpSpPr>
      <p:grpSpPr>
        <a:xfrm>
          <a:off x="0" y="0"/>
          <a:ext cx="0" cy="0"/>
          <a:chOff x="0" y="0"/>
          <a:chExt cx="0" cy="0"/>
        </a:xfrm>
      </p:grpSpPr>
      <p:sp>
        <p:nvSpPr>
          <p:cNvPr id="1145" name="Google Shape;1145;p161"/>
          <p:cNvSpPr txBox="1"/>
          <p:nvPr>
            <p:ph type="title"/>
          </p:nvPr>
        </p:nvSpPr>
        <p:spPr>
          <a:xfrm>
            <a:off x="156825" y="543700"/>
            <a:ext cx="8318700" cy="56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Classification of Assets - Based on New Initiatives</a:t>
            </a:r>
            <a:endParaRPr/>
          </a:p>
        </p:txBody>
      </p:sp>
      <p:sp>
        <p:nvSpPr>
          <p:cNvPr id="1146" name="Google Shape;1146;p161"/>
          <p:cNvSpPr txBox="1"/>
          <p:nvPr>
            <p:ph idx="1" type="body"/>
          </p:nvPr>
        </p:nvSpPr>
        <p:spPr>
          <a:xfrm>
            <a:off x="288525" y="1441200"/>
            <a:ext cx="8539200" cy="3389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147" name="Google Shape;1147;p161"/>
          <p:cNvPicPr preferRelativeResize="0"/>
          <p:nvPr/>
        </p:nvPicPr>
        <p:blipFill>
          <a:blip r:embed="rId3">
            <a:alphaModFix/>
          </a:blip>
          <a:stretch>
            <a:fillRect/>
          </a:stretch>
        </p:blipFill>
        <p:spPr>
          <a:xfrm>
            <a:off x="176200" y="1328150"/>
            <a:ext cx="8791575" cy="3028950"/>
          </a:xfrm>
          <a:prstGeom prst="rect">
            <a:avLst/>
          </a:prstGeom>
          <a:noFill/>
          <a:ln>
            <a:noFill/>
          </a:ln>
        </p:spPr>
      </p:pic>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1" name="Shape 1151"/>
        <p:cNvGrpSpPr/>
        <p:nvPr/>
      </p:nvGrpSpPr>
      <p:grpSpPr>
        <a:xfrm>
          <a:off x="0" y="0"/>
          <a:ext cx="0" cy="0"/>
          <a:chOff x="0" y="0"/>
          <a:chExt cx="0" cy="0"/>
        </a:xfrm>
      </p:grpSpPr>
      <p:sp>
        <p:nvSpPr>
          <p:cNvPr id="1152" name="Google Shape;1152;p162"/>
          <p:cNvSpPr txBox="1"/>
          <p:nvPr>
            <p:ph type="title"/>
          </p:nvPr>
        </p:nvSpPr>
        <p:spPr>
          <a:xfrm>
            <a:off x="163275" y="4463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Value Creation Initiatives</a:t>
            </a:r>
            <a:endParaRPr/>
          </a:p>
        </p:txBody>
      </p:sp>
      <p:sp>
        <p:nvSpPr>
          <p:cNvPr id="1153" name="Google Shape;1153;p162"/>
          <p:cNvSpPr txBox="1"/>
          <p:nvPr>
            <p:ph idx="1" type="body"/>
          </p:nvPr>
        </p:nvSpPr>
        <p:spPr>
          <a:xfrm>
            <a:off x="355625" y="1393275"/>
            <a:ext cx="6635100" cy="33225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Clr>
                <a:srgbClr val="000000"/>
              </a:buClr>
              <a:buSzPts val="1500"/>
              <a:buChar char="●"/>
            </a:pPr>
            <a:r>
              <a:rPr b="1" lang="en" sz="1500">
                <a:solidFill>
                  <a:srgbClr val="000000"/>
                </a:solidFill>
              </a:rPr>
              <a:t>Spin-off of Canadian retail properties into a new REIT </a:t>
            </a:r>
            <a:endParaRPr b="1" sz="1500">
              <a:solidFill>
                <a:srgbClr val="000000"/>
              </a:solidFill>
            </a:endParaRPr>
          </a:p>
          <a:p>
            <a:pPr indent="-323850" lvl="0" marL="457200" rtl="0" algn="l">
              <a:spcBef>
                <a:spcPts val="0"/>
              </a:spcBef>
              <a:spcAft>
                <a:spcPts val="0"/>
              </a:spcAft>
              <a:buClr>
                <a:srgbClr val="000000"/>
              </a:buClr>
              <a:buSzPts val="1500"/>
              <a:buChar char="●"/>
            </a:pPr>
            <a:r>
              <a:rPr b="1" lang="en" sz="1500">
                <a:solidFill>
                  <a:srgbClr val="000000"/>
                </a:solidFill>
              </a:rPr>
              <a:t>Sandpiper Group</a:t>
            </a:r>
            <a:endParaRPr b="1" sz="1500">
              <a:solidFill>
                <a:srgbClr val="000000"/>
              </a:solidFill>
            </a:endParaRPr>
          </a:p>
          <a:p>
            <a:pPr indent="-311150" lvl="1" marL="914400" rtl="0" algn="l">
              <a:spcBef>
                <a:spcPts val="0"/>
              </a:spcBef>
              <a:spcAft>
                <a:spcPts val="0"/>
              </a:spcAft>
              <a:buClr>
                <a:srgbClr val="000000"/>
              </a:buClr>
              <a:buSzPts val="1300"/>
              <a:buChar char="○"/>
            </a:pPr>
            <a:r>
              <a:rPr lang="en" sz="1300">
                <a:solidFill>
                  <a:srgbClr val="000000"/>
                </a:solidFill>
              </a:rPr>
              <a:t>Group of activist institutional investors who own 5% of the trust</a:t>
            </a:r>
            <a:endParaRPr sz="1300">
              <a:solidFill>
                <a:srgbClr val="000000"/>
              </a:solidFill>
            </a:endParaRPr>
          </a:p>
          <a:p>
            <a:pPr indent="-311150" lvl="1" marL="914400" rtl="0" algn="l">
              <a:spcBef>
                <a:spcPts val="0"/>
              </a:spcBef>
              <a:spcAft>
                <a:spcPts val="0"/>
              </a:spcAft>
              <a:buClr>
                <a:srgbClr val="000000"/>
              </a:buClr>
              <a:buSzPts val="1300"/>
              <a:buChar char="○"/>
            </a:pPr>
            <a:r>
              <a:rPr lang="en" sz="1300">
                <a:solidFill>
                  <a:srgbClr val="000000"/>
                </a:solidFill>
              </a:rPr>
              <a:t>Demand replacement of 5 of the 7 board of trustee </a:t>
            </a:r>
            <a:r>
              <a:rPr lang="en" sz="1300">
                <a:solidFill>
                  <a:srgbClr val="000000"/>
                </a:solidFill>
              </a:rPr>
              <a:t>members with its suggested nominees</a:t>
            </a:r>
            <a:endParaRPr sz="1300">
              <a:solidFill>
                <a:srgbClr val="000000"/>
              </a:solidFill>
            </a:endParaRPr>
          </a:p>
          <a:p>
            <a:pPr indent="-311150" lvl="1" marL="914400" rtl="0" algn="l">
              <a:spcBef>
                <a:spcPts val="0"/>
              </a:spcBef>
              <a:spcAft>
                <a:spcPts val="0"/>
              </a:spcAft>
              <a:buClr>
                <a:srgbClr val="000000"/>
              </a:buClr>
              <a:buSzPts val="1300"/>
              <a:buChar char="○"/>
            </a:pPr>
            <a:r>
              <a:rPr lang="en" sz="1300">
                <a:solidFill>
                  <a:srgbClr val="000000"/>
                </a:solidFill>
              </a:rPr>
              <a:t>Opposes spin-off of retail property </a:t>
            </a:r>
            <a:endParaRPr sz="1300">
              <a:solidFill>
                <a:srgbClr val="000000"/>
              </a:solidFill>
            </a:endParaRPr>
          </a:p>
          <a:p>
            <a:pPr indent="-311150" lvl="1" marL="914400" rtl="0" algn="l">
              <a:spcBef>
                <a:spcPts val="0"/>
              </a:spcBef>
              <a:spcAft>
                <a:spcPts val="0"/>
              </a:spcAft>
              <a:buClr>
                <a:srgbClr val="000000"/>
              </a:buClr>
              <a:buSzPts val="1300"/>
              <a:buChar char="○"/>
            </a:pPr>
            <a:r>
              <a:rPr lang="en" sz="1300">
                <a:solidFill>
                  <a:srgbClr val="000000"/>
                </a:solidFill>
              </a:rPr>
              <a:t>Suggested to dispose of retail portfolio assets since Artis holds many retail assets in Alberta	</a:t>
            </a:r>
            <a:endParaRPr sz="1300">
              <a:solidFill>
                <a:srgbClr val="000000"/>
              </a:solidFill>
            </a:endParaRPr>
          </a:p>
          <a:p>
            <a:pPr indent="-323850" lvl="0" marL="457200" rtl="0" algn="l">
              <a:spcBef>
                <a:spcPts val="0"/>
              </a:spcBef>
              <a:spcAft>
                <a:spcPts val="0"/>
              </a:spcAft>
              <a:buClr>
                <a:srgbClr val="000000"/>
              </a:buClr>
              <a:buSzPts val="1500"/>
              <a:buChar char="●"/>
            </a:pPr>
            <a:r>
              <a:rPr b="1" lang="en" sz="1500">
                <a:solidFill>
                  <a:srgbClr val="000000"/>
                </a:solidFill>
              </a:rPr>
              <a:t>Jetport Inc.</a:t>
            </a:r>
            <a:endParaRPr b="1" sz="1500">
              <a:solidFill>
                <a:srgbClr val="000000"/>
              </a:solidFill>
            </a:endParaRPr>
          </a:p>
          <a:p>
            <a:pPr indent="-311150" lvl="1" marL="914400" rtl="0" algn="l">
              <a:spcBef>
                <a:spcPts val="0"/>
              </a:spcBef>
              <a:spcAft>
                <a:spcPts val="0"/>
              </a:spcAft>
              <a:buClr>
                <a:srgbClr val="000000"/>
              </a:buClr>
              <a:buSzPts val="1300"/>
              <a:buChar char="○"/>
            </a:pPr>
            <a:r>
              <a:rPr lang="en" sz="1300">
                <a:solidFill>
                  <a:srgbClr val="000000"/>
                </a:solidFill>
              </a:rPr>
              <a:t>Holds 13.3% of Artis’ outstanding units (largest unitholder)</a:t>
            </a:r>
            <a:endParaRPr sz="1300">
              <a:solidFill>
                <a:srgbClr val="000000"/>
              </a:solidFill>
            </a:endParaRPr>
          </a:p>
          <a:p>
            <a:pPr indent="-311150" lvl="1" marL="914400" rtl="0" algn="l">
              <a:spcBef>
                <a:spcPts val="0"/>
              </a:spcBef>
              <a:spcAft>
                <a:spcPts val="0"/>
              </a:spcAft>
              <a:buClr>
                <a:srgbClr val="000000"/>
              </a:buClr>
              <a:buSzPts val="1300"/>
              <a:buChar char="○"/>
            </a:pPr>
            <a:r>
              <a:rPr lang="en" sz="1300">
                <a:solidFill>
                  <a:srgbClr val="000000"/>
                </a:solidFill>
              </a:rPr>
              <a:t>Supports Sandpiper Group’s value creation plan and intends to vote in favour of proposed nominees</a:t>
            </a:r>
            <a:endParaRPr sz="1300">
              <a:solidFill>
                <a:srgbClr val="000000"/>
              </a:solidFill>
            </a:endParaRPr>
          </a:p>
        </p:txBody>
      </p:sp>
      <p:pic>
        <p:nvPicPr>
          <p:cNvPr id="1154" name="Google Shape;1154;p162"/>
          <p:cNvPicPr preferRelativeResize="0"/>
          <p:nvPr/>
        </p:nvPicPr>
        <p:blipFill>
          <a:blip r:embed="rId3">
            <a:alphaModFix/>
          </a:blip>
          <a:stretch>
            <a:fillRect/>
          </a:stretch>
        </p:blipFill>
        <p:spPr>
          <a:xfrm>
            <a:off x="6146125" y="297825"/>
            <a:ext cx="2722200" cy="1268576"/>
          </a:xfrm>
          <a:prstGeom prst="rect">
            <a:avLst/>
          </a:prstGeom>
          <a:noFill/>
          <a:ln>
            <a:noFill/>
          </a:ln>
        </p:spPr>
      </p:pic>
      <p:pic>
        <p:nvPicPr>
          <p:cNvPr id="1155" name="Google Shape;1155;p162"/>
          <p:cNvPicPr preferRelativeResize="0"/>
          <p:nvPr/>
        </p:nvPicPr>
        <p:blipFill>
          <a:blip r:embed="rId4">
            <a:alphaModFix/>
          </a:blip>
          <a:stretch>
            <a:fillRect/>
          </a:stretch>
        </p:blipFill>
        <p:spPr>
          <a:xfrm>
            <a:off x="6757350" y="2571750"/>
            <a:ext cx="2110975" cy="1714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28"/>
          <p:cNvSpPr txBox="1"/>
          <p:nvPr>
            <p:ph type="title"/>
          </p:nvPr>
        </p:nvSpPr>
        <p:spPr>
          <a:xfrm>
            <a:off x="677250" y="570425"/>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Global Evolution of REITs</a:t>
            </a:r>
            <a:endParaRPr/>
          </a:p>
          <a:p>
            <a:pPr indent="0" lvl="0" marL="0" rtl="0" algn="l">
              <a:spcBef>
                <a:spcPts val="0"/>
              </a:spcBef>
              <a:spcAft>
                <a:spcPts val="0"/>
              </a:spcAft>
              <a:buNone/>
            </a:pPr>
            <a:r>
              <a:t/>
            </a:r>
            <a:endParaRPr/>
          </a:p>
        </p:txBody>
      </p:sp>
      <p:pic>
        <p:nvPicPr>
          <p:cNvPr id="231" name="Google Shape;231;p28"/>
          <p:cNvPicPr preferRelativeResize="0"/>
          <p:nvPr/>
        </p:nvPicPr>
        <p:blipFill>
          <a:blip r:embed="rId3">
            <a:alphaModFix/>
          </a:blip>
          <a:stretch>
            <a:fillRect/>
          </a:stretch>
        </p:blipFill>
        <p:spPr>
          <a:xfrm>
            <a:off x="1747838" y="1322100"/>
            <a:ext cx="5648325" cy="3038475"/>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9" name="Shape 1159"/>
        <p:cNvGrpSpPr/>
        <p:nvPr/>
      </p:nvGrpSpPr>
      <p:grpSpPr>
        <a:xfrm>
          <a:off x="0" y="0"/>
          <a:ext cx="0" cy="0"/>
          <a:chOff x="0" y="0"/>
          <a:chExt cx="0" cy="0"/>
        </a:xfrm>
      </p:grpSpPr>
      <p:sp>
        <p:nvSpPr>
          <p:cNvPr id="1160" name="Google Shape;1160;p163"/>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Current Events</a:t>
            </a:r>
            <a:endParaRPr/>
          </a:p>
        </p:txBody>
      </p:sp>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4" name="Shape 1164"/>
        <p:cNvGrpSpPr/>
        <p:nvPr/>
      </p:nvGrpSpPr>
      <p:grpSpPr>
        <a:xfrm>
          <a:off x="0" y="0"/>
          <a:ext cx="0" cy="0"/>
          <a:chOff x="0" y="0"/>
          <a:chExt cx="0" cy="0"/>
        </a:xfrm>
      </p:grpSpPr>
      <p:sp>
        <p:nvSpPr>
          <p:cNvPr id="1165" name="Google Shape;1165;p164"/>
          <p:cNvSpPr txBox="1"/>
          <p:nvPr>
            <p:ph type="title"/>
          </p:nvPr>
        </p:nvSpPr>
        <p:spPr>
          <a:xfrm>
            <a:off x="178825" y="56777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Effects of </a:t>
            </a:r>
            <a:r>
              <a:rPr lang="en"/>
              <a:t>COVID-19</a:t>
            </a:r>
            <a:endParaRPr/>
          </a:p>
        </p:txBody>
      </p:sp>
      <p:sp>
        <p:nvSpPr>
          <p:cNvPr id="1166" name="Google Shape;1166;p164"/>
          <p:cNvSpPr txBox="1"/>
          <p:nvPr>
            <p:ph idx="1" type="body"/>
          </p:nvPr>
        </p:nvSpPr>
        <p:spPr>
          <a:xfrm>
            <a:off x="178825" y="1441200"/>
            <a:ext cx="8697300" cy="36192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000000"/>
              </a:buClr>
              <a:buSzPts val="1400"/>
              <a:buChar char="●"/>
            </a:pPr>
            <a:r>
              <a:rPr b="1" lang="en" sz="1400">
                <a:solidFill>
                  <a:srgbClr val="000000"/>
                </a:solidFill>
              </a:rPr>
              <a:t>Tenant Support Program</a:t>
            </a:r>
            <a:endParaRPr b="1" sz="1400">
              <a:solidFill>
                <a:srgbClr val="000000"/>
              </a:solidFill>
            </a:endParaRPr>
          </a:p>
          <a:p>
            <a:pPr indent="-317500" lvl="1" marL="914400" rtl="0" algn="l">
              <a:spcBef>
                <a:spcPts val="0"/>
              </a:spcBef>
              <a:spcAft>
                <a:spcPts val="0"/>
              </a:spcAft>
              <a:buClr>
                <a:srgbClr val="000000"/>
              </a:buClr>
              <a:buSzPts val="1400"/>
              <a:buChar char="○"/>
            </a:pPr>
            <a:r>
              <a:rPr lang="en" sz="1400">
                <a:solidFill>
                  <a:srgbClr val="000000"/>
                </a:solidFill>
              </a:rPr>
              <a:t>Qualifying tenants have been allowed to defer a portion of their rent for April and May</a:t>
            </a:r>
            <a:endParaRPr sz="1400">
              <a:solidFill>
                <a:srgbClr val="000000"/>
              </a:solidFill>
            </a:endParaRPr>
          </a:p>
          <a:p>
            <a:pPr indent="-317500" lvl="1" marL="914400" rtl="0" algn="l">
              <a:spcBef>
                <a:spcPts val="0"/>
              </a:spcBef>
              <a:spcAft>
                <a:spcPts val="0"/>
              </a:spcAft>
              <a:buClr>
                <a:srgbClr val="000000"/>
              </a:buClr>
              <a:buSzPts val="1400"/>
              <a:buChar char="○"/>
            </a:pPr>
            <a:r>
              <a:rPr lang="en" sz="1400">
                <a:solidFill>
                  <a:srgbClr val="000000"/>
                </a:solidFill>
              </a:rPr>
              <a:t>As at Sept. 30, 2020, Artis granted $5.5 million rent deferral</a:t>
            </a:r>
            <a:endParaRPr sz="1400">
              <a:solidFill>
                <a:srgbClr val="000000"/>
              </a:solidFill>
            </a:endParaRPr>
          </a:p>
          <a:p>
            <a:pPr indent="-317500" lvl="2" marL="1371600" rtl="0" algn="l">
              <a:spcBef>
                <a:spcPts val="0"/>
              </a:spcBef>
              <a:spcAft>
                <a:spcPts val="0"/>
              </a:spcAft>
              <a:buClr>
                <a:srgbClr val="000000"/>
              </a:buClr>
              <a:buSzPts val="1400"/>
              <a:buChar char="■"/>
            </a:pPr>
            <a:r>
              <a:rPr lang="en" sz="1400">
                <a:solidFill>
                  <a:srgbClr val="000000"/>
                </a:solidFill>
              </a:rPr>
              <a:t>Allowance for doubtful accounts of $2.2 million</a:t>
            </a:r>
            <a:endParaRPr sz="1400">
              <a:solidFill>
                <a:srgbClr val="000000"/>
              </a:solidFill>
            </a:endParaRPr>
          </a:p>
          <a:p>
            <a:pPr indent="0" lvl="0" marL="1371600" rtl="0" algn="l">
              <a:spcBef>
                <a:spcPts val="1600"/>
              </a:spcBef>
              <a:spcAft>
                <a:spcPts val="0"/>
              </a:spcAft>
              <a:buNone/>
            </a:pPr>
            <a:r>
              <a:t/>
            </a:r>
            <a:endParaRPr sz="1400">
              <a:solidFill>
                <a:srgbClr val="000000"/>
              </a:solidFill>
            </a:endParaRPr>
          </a:p>
          <a:p>
            <a:pPr indent="-317500" lvl="0" marL="457200" rtl="0" algn="l">
              <a:spcBef>
                <a:spcPts val="1600"/>
              </a:spcBef>
              <a:spcAft>
                <a:spcPts val="0"/>
              </a:spcAft>
              <a:buClr>
                <a:srgbClr val="000000"/>
              </a:buClr>
              <a:buSzPts val="1400"/>
              <a:buChar char="●"/>
            </a:pPr>
            <a:r>
              <a:rPr b="1" lang="en" sz="1400">
                <a:solidFill>
                  <a:srgbClr val="000000"/>
                </a:solidFill>
              </a:rPr>
              <a:t>The retail portfolio is expected to have the largest impact</a:t>
            </a:r>
            <a:endParaRPr b="1" sz="1400">
              <a:solidFill>
                <a:srgbClr val="000000"/>
              </a:solidFill>
            </a:endParaRPr>
          </a:p>
          <a:p>
            <a:pPr indent="-317500" lvl="1" marL="914400" rtl="0" algn="l">
              <a:spcBef>
                <a:spcPts val="0"/>
              </a:spcBef>
              <a:spcAft>
                <a:spcPts val="0"/>
              </a:spcAft>
              <a:buClr>
                <a:srgbClr val="000000"/>
              </a:buClr>
              <a:buSzPts val="1400"/>
              <a:buChar char="○"/>
            </a:pPr>
            <a:r>
              <a:rPr lang="en" sz="1400">
                <a:solidFill>
                  <a:srgbClr val="000000"/>
                </a:solidFill>
              </a:rPr>
              <a:t>Retail segment represents 18.7-19.2% of NOI</a:t>
            </a:r>
            <a:endParaRPr sz="1400">
              <a:solidFill>
                <a:srgbClr val="000000"/>
              </a:solidFill>
            </a:endParaRPr>
          </a:p>
          <a:p>
            <a:pPr indent="-317500" lvl="1" marL="914400" rtl="0" algn="l">
              <a:spcBef>
                <a:spcPts val="0"/>
              </a:spcBef>
              <a:spcAft>
                <a:spcPts val="0"/>
              </a:spcAft>
              <a:buClr>
                <a:srgbClr val="000000"/>
              </a:buClr>
              <a:buSzPts val="1400"/>
              <a:buChar char="○"/>
            </a:pPr>
            <a:r>
              <a:rPr lang="en" sz="1400">
                <a:solidFill>
                  <a:srgbClr val="000000"/>
                </a:solidFill>
              </a:rPr>
              <a:t>Lease fell from 90.8% to 87.9% over 2020 </a:t>
            </a:r>
            <a:endParaRPr sz="1400">
              <a:solidFill>
                <a:srgbClr val="000000"/>
              </a:solidFill>
            </a:endParaRPr>
          </a:p>
          <a:p>
            <a:pPr indent="-317500" lvl="1" marL="914400" rtl="0" algn="l">
              <a:spcBef>
                <a:spcPts val="0"/>
              </a:spcBef>
              <a:spcAft>
                <a:spcPts val="0"/>
              </a:spcAft>
              <a:buClr>
                <a:srgbClr val="000000"/>
              </a:buClr>
              <a:buSzPts val="1400"/>
              <a:buChar char="○"/>
            </a:pPr>
            <a:r>
              <a:rPr lang="en" sz="1400">
                <a:solidFill>
                  <a:srgbClr val="000000"/>
                </a:solidFill>
              </a:rPr>
              <a:t>Over the three quarters of 2020, it collected 88.8%-96.5% of rent charges (excluding deferred rent) in each quarter</a:t>
            </a:r>
            <a:endParaRPr sz="1400">
              <a:solidFill>
                <a:srgbClr val="000000"/>
              </a:solidFill>
            </a:endParaRPr>
          </a:p>
          <a:p>
            <a:pPr indent="0" lvl="0" marL="0" rtl="0" algn="l">
              <a:spcBef>
                <a:spcPts val="1600"/>
              </a:spcBef>
              <a:spcAft>
                <a:spcPts val="0"/>
              </a:spcAft>
              <a:buNone/>
            </a:pPr>
            <a:r>
              <a:t/>
            </a:r>
            <a:endParaRPr sz="1400">
              <a:solidFill>
                <a:srgbClr val="000000"/>
              </a:solidFill>
              <a:latin typeface="Calibri"/>
              <a:ea typeface="Calibri"/>
              <a:cs typeface="Calibri"/>
              <a:sym typeface="Calibri"/>
            </a:endParaRPr>
          </a:p>
          <a:p>
            <a:pPr indent="0" lvl="0" marL="0" rtl="0" algn="l">
              <a:spcBef>
                <a:spcPts val="1600"/>
              </a:spcBef>
              <a:spcAft>
                <a:spcPts val="0"/>
              </a:spcAft>
              <a:buNone/>
            </a:pPr>
            <a:r>
              <a:t/>
            </a:r>
            <a:endParaRPr sz="1400">
              <a:solidFill>
                <a:srgbClr val="000000"/>
              </a:solidFill>
              <a:latin typeface="Calibri"/>
              <a:ea typeface="Calibri"/>
              <a:cs typeface="Calibri"/>
              <a:sym typeface="Calibri"/>
            </a:endParaRPr>
          </a:p>
          <a:p>
            <a:pPr indent="0" lvl="0" marL="0" rtl="0" algn="l">
              <a:spcBef>
                <a:spcPts val="1600"/>
              </a:spcBef>
              <a:spcAft>
                <a:spcPts val="0"/>
              </a:spcAft>
              <a:buNone/>
            </a:pPr>
            <a:r>
              <a:t/>
            </a:r>
            <a:endParaRPr sz="1500">
              <a:solidFill>
                <a:srgbClr val="000000"/>
              </a:solidFill>
            </a:endParaRPr>
          </a:p>
          <a:p>
            <a:pPr indent="0" lvl="0" marL="0" rtl="0" algn="l">
              <a:spcBef>
                <a:spcPts val="1600"/>
              </a:spcBef>
              <a:spcAft>
                <a:spcPts val="1600"/>
              </a:spcAft>
              <a:buNone/>
            </a:pPr>
            <a:r>
              <a:t/>
            </a:r>
            <a:endParaRPr sz="1500">
              <a:solidFill>
                <a:srgbClr val="000000"/>
              </a:solidFill>
            </a:endParaRPr>
          </a:p>
        </p:txBody>
      </p:sp>
      <p:pic>
        <p:nvPicPr>
          <p:cNvPr id="1167" name="Google Shape;1167;p164"/>
          <p:cNvPicPr preferRelativeResize="0"/>
          <p:nvPr/>
        </p:nvPicPr>
        <p:blipFill>
          <a:blip r:embed="rId3">
            <a:alphaModFix/>
          </a:blip>
          <a:stretch>
            <a:fillRect/>
          </a:stretch>
        </p:blipFill>
        <p:spPr>
          <a:xfrm>
            <a:off x="6423400" y="567775"/>
            <a:ext cx="2615300" cy="1207550"/>
          </a:xfrm>
          <a:prstGeom prst="rect">
            <a:avLst/>
          </a:prstGeom>
          <a:no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1" name="Shape 1171"/>
        <p:cNvGrpSpPr/>
        <p:nvPr/>
      </p:nvGrpSpPr>
      <p:grpSpPr>
        <a:xfrm>
          <a:off x="0" y="0"/>
          <a:ext cx="0" cy="0"/>
          <a:chOff x="0" y="0"/>
          <a:chExt cx="0" cy="0"/>
        </a:xfrm>
      </p:grpSpPr>
      <p:sp>
        <p:nvSpPr>
          <p:cNvPr id="1172" name="Google Shape;1172;p165"/>
          <p:cNvSpPr txBox="1"/>
          <p:nvPr>
            <p:ph type="title"/>
          </p:nvPr>
        </p:nvSpPr>
        <p:spPr>
          <a:xfrm>
            <a:off x="120400" y="5844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Effects of COVID-19</a:t>
            </a:r>
            <a:endParaRPr/>
          </a:p>
        </p:txBody>
      </p:sp>
      <p:sp>
        <p:nvSpPr>
          <p:cNvPr id="1173" name="Google Shape;1173;p165"/>
          <p:cNvSpPr txBox="1"/>
          <p:nvPr>
            <p:ph idx="1" type="body"/>
          </p:nvPr>
        </p:nvSpPr>
        <p:spPr>
          <a:xfrm>
            <a:off x="435625" y="1391150"/>
            <a:ext cx="8340600" cy="34773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000000"/>
              </a:buClr>
              <a:buSzPts val="1400"/>
              <a:buChar char="●"/>
            </a:pPr>
            <a:r>
              <a:rPr b="1" lang="en" sz="1400">
                <a:solidFill>
                  <a:srgbClr val="000000"/>
                </a:solidFill>
              </a:rPr>
              <a:t>Rent collection</a:t>
            </a:r>
            <a:endParaRPr b="1" sz="1400">
              <a:solidFill>
                <a:srgbClr val="000000"/>
              </a:solidFill>
            </a:endParaRPr>
          </a:p>
          <a:p>
            <a:pPr indent="-317500" lvl="1" marL="914400" rtl="0" algn="l">
              <a:spcBef>
                <a:spcPts val="0"/>
              </a:spcBef>
              <a:spcAft>
                <a:spcPts val="0"/>
              </a:spcAft>
              <a:buClr>
                <a:srgbClr val="000000"/>
              </a:buClr>
              <a:buSzPts val="1400"/>
              <a:buChar char="○"/>
            </a:pPr>
            <a:r>
              <a:rPr lang="en" sz="1400">
                <a:solidFill>
                  <a:srgbClr val="000000"/>
                </a:solidFill>
              </a:rPr>
              <a:t>With a strong tenant base and limited exposure to the retail segment, Covid 19 is expected to have a low impact on rental revenue</a:t>
            </a:r>
            <a:endParaRPr sz="1400">
              <a:solidFill>
                <a:srgbClr val="000000"/>
              </a:solidFill>
            </a:endParaRPr>
          </a:p>
          <a:p>
            <a:pPr indent="-317500" lvl="1" marL="914400" rtl="0" algn="l">
              <a:spcBef>
                <a:spcPts val="0"/>
              </a:spcBef>
              <a:spcAft>
                <a:spcPts val="0"/>
              </a:spcAft>
              <a:buClr>
                <a:srgbClr val="000000"/>
              </a:buClr>
              <a:buSzPts val="1400"/>
              <a:buChar char="○"/>
            </a:pPr>
            <a:r>
              <a:rPr lang="en" sz="1400">
                <a:solidFill>
                  <a:srgbClr val="000000"/>
                </a:solidFill>
              </a:rPr>
              <a:t>Q1: 93.2% of rent, excluding deferred rent, was collected </a:t>
            </a:r>
            <a:endParaRPr sz="1400">
              <a:solidFill>
                <a:srgbClr val="000000"/>
              </a:solidFill>
            </a:endParaRPr>
          </a:p>
          <a:p>
            <a:pPr indent="-317500" lvl="1" marL="914400" rtl="0" algn="l">
              <a:spcBef>
                <a:spcPts val="0"/>
              </a:spcBef>
              <a:spcAft>
                <a:spcPts val="0"/>
              </a:spcAft>
              <a:buClr>
                <a:srgbClr val="000000"/>
              </a:buClr>
              <a:buSzPts val="1400"/>
              <a:buChar char="○"/>
            </a:pPr>
            <a:r>
              <a:rPr lang="en" sz="1400">
                <a:solidFill>
                  <a:srgbClr val="000000"/>
                </a:solidFill>
              </a:rPr>
              <a:t>Q2: 96.8% (93.1%, deferred rent included) of rental revenue collected</a:t>
            </a:r>
            <a:endParaRPr sz="1400">
              <a:solidFill>
                <a:srgbClr val="000000"/>
              </a:solidFill>
            </a:endParaRPr>
          </a:p>
          <a:p>
            <a:pPr indent="-317500" lvl="1" marL="914400" rtl="0" algn="l">
              <a:spcBef>
                <a:spcPts val="0"/>
              </a:spcBef>
              <a:spcAft>
                <a:spcPts val="0"/>
              </a:spcAft>
              <a:buClr>
                <a:srgbClr val="000000"/>
              </a:buClr>
              <a:buSzPts val="1400"/>
              <a:buChar char="○"/>
            </a:pPr>
            <a:r>
              <a:rPr lang="en" sz="1400">
                <a:solidFill>
                  <a:srgbClr val="000000"/>
                </a:solidFill>
              </a:rPr>
              <a:t>Q3: 98.4% (97.6%, deferred rent included) of rental revenue collected</a:t>
            </a:r>
            <a:endParaRPr sz="1400">
              <a:solidFill>
                <a:srgbClr val="000000"/>
              </a:solidFill>
            </a:endParaRPr>
          </a:p>
          <a:p>
            <a:pPr indent="0" lvl="0" marL="914400" rtl="0" algn="l">
              <a:spcBef>
                <a:spcPts val="1600"/>
              </a:spcBef>
              <a:spcAft>
                <a:spcPts val="0"/>
              </a:spcAft>
              <a:buNone/>
            </a:pPr>
            <a:r>
              <a:t/>
            </a:r>
            <a:endParaRPr sz="1400">
              <a:solidFill>
                <a:srgbClr val="000000"/>
              </a:solidFill>
            </a:endParaRPr>
          </a:p>
          <a:p>
            <a:pPr indent="-317500" lvl="0" marL="457200" rtl="0" algn="l">
              <a:spcBef>
                <a:spcPts val="1600"/>
              </a:spcBef>
              <a:spcAft>
                <a:spcPts val="0"/>
              </a:spcAft>
              <a:buClr>
                <a:srgbClr val="000000"/>
              </a:buClr>
              <a:buSzPts val="1400"/>
              <a:buChar char="●"/>
            </a:pPr>
            <a:r>
              <a:rPr b="1" lang="en" sz="1400">
                <a:solidFill>
                  <a:srgbClr val="000000"/>
                </a:solidFill>
              </a:rPr>
              <a:t>Property</a:t>
            </a:r>
            <a:endParaRPr b="1" sz="1400">
              <a:solidFill>
                <a:srgbClr val="000000"/>
              </a:solidFill>
            </a:endParaRPr>
          </a:p>
          <a:p>
            <a:pPr indent="-317500" lvl="1" marL="914400" rtl="0" algn="l">
              <a:spcBef>
                <a:spcPts val="0"/>
              </a:spcBef>
              <a:spcAft>
                <a:spcPts val="0"/>
              </a:spcAft>
              <a:buClr>
                <a:srgbClr val="000000"/>
              </a:buClr>
              <a:buSzPts val="1400"/>
              <a:buChar char="○"/>
            </a:pPr>
            <a:r>
              <a:rPr lang="en" sz="1400">
                <a:solidFill>
                  <a:srgbClr val="000000"/>
                </a:solidFill>
              </a:rPr>
              <a:t>Property dispositions are expected to be unlikely (a decline in number of properties sold is evident in 2020 compared to 2019)</a:t>
            </a:r>
            <a:endParaRPr sz="1400">
              <a:solidFill>
                <a:srgbClr val="000000"/>
              </a:solidFill>
            </a:endParaRPr>
          </a:p>
          <a:p>
            <a:pPr indent="-317500" lvl="1" marL="914400" rtl="0" algn="l">
              <a:spcBef>
                <a:spcPts val="0"/>
              </a:spcBef>
              <a:spcAft>
                <a:spcPts val="0"/>
              </a:spcAft>
              <a:buClr>
                <a:srgbClr val="000000"/>
              </a:buClr>
              <a:buSzPts val="1400"/>
              <a:buChar char="○"/>
            </a:pPr>
            <a:r>
              <a:rPr lang="en" sz="1400">
                <a:solidFill>
                  <a:srgbClr val="000000"/>
                </a:solidFill>
              </a:rPr>
              <a:t>Ongoing and future development projects may be delayed for an unknown duration</a:t>
            </a:r>
            <a:endParaRPr sz="1400">
              <a:solidFill>
                <a:srgbClr val="000000"/>
              </a:solidFill>
            </a:endParaRPr>
          </a:p>
          <a:p>
            <a:pPr indent="0" lvl="0" marL="0" rtl="0" algn="l">
              <a:spcBef>
                <a:spcPts val="1600"/>
              </a:spcBef>
              <a:spcAft>
                <a:spcPts val="1600"/>
              </a:spcAft>
              <a:buNone/>
            </a:pPr>
            <a:r>
              <a:t/>
            </a:r>
            <a:endParaRPr sz="1400">
              <a:solidFill>
                <a:srgbClr val="000000"/>
              </a:solidFill>
              <a:latin typeface="Calibri"/>
              <a:ea typeface="Calibri"/>
              <a:cs typeface="Calibri"/>
              <a:sym typeface="Calibri"/>
            </a:endParaRPr>
          </a:p>
        </p:txBody>
      </p:sp>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7" name="Shape 1177"/>
        <p:cNvGrpSpPr/>
        <p:nvPr/>
      </p:nvGrpSpPr>
      <p:grpSpPr>
        <a:xfrm>
          <a:off x="0" y="0"/>
          <a:ext cx="0" cy="0"/>
          <a:chOff x="0" y="0"/>
          <a:chExt cx="0" cy="0"/>
        </a:xfrm>
      </p:grpSpPr>
      <p:sp>
        <p:nvSpPr>
          <p:cNvPr id="1178" name="Google Shape;1178;p166"/>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Properties</a:t>
            </a:r>
            <a:endParaRPr/>
          </a:p>
        </p:txBody>
      </p:sp>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2" name="Shape 1182"/>
        <p:cNvGrpSpPr/>
        <p:nvPr/>
      </p:nvGrpSpPr>
      <p:grpSpPr>
        <a:xfrm>
          <a:off x="0" y="0"/>
          <a:ext cx="0" cy="0"/>
          <a:chOff x="0" y="0"/>
          <a:chExt cx="0" cy="0"/>
        </a:xfrm>
      </p:grpSpPr>
      <p:sp>
        <p:nvSpPr>
          <p:cNvPr id="1183" name="Google Shape;1183;p167"/>
          <p:cNvSpPr txBox="1"/>
          <p:nvPr>
            <p:ph type="title"/>
          </p:nvPr>
        </p:nvSpPr>
        <p:spPr>
          <a:xfrm>
            <a:off x="0" y="6118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Disposition </a:t>
            </a:r>
            <a:endParaRPr/>
          </a:p>
          <a:p>
            <a:pPr indent="0" lvl="0" marL="0" rtl="0" algn="l">
              <a:spcBef>
                <a:spcPts val="0"/>
              </a:spcBef>
              <a:spcAft>
                <a:spcPts val="0"/>
              </a:spcAft>
              <a:buNone/>
            </a:pPr>
            <a:r>
              <a:t/>
            </a:r>
            <a:endParaRPr/>
          </a:p>
        </p:txBody>
      </p:sp>
      <p:pic>
        <p:nvPicPr>
          <p:cNvPr id="1184" name="Google Shape;1184;p167"/>
          <p:cNvPicPr preferRelativeResize="0"/>
          <p:nvPr/>
        </p:nvPicPr>
        <p:blipFill>
          <a:blip r:embed="rId3">
            <a:alphaModFix/>
          </a:blip>
          <a:stretch>
            <a:fillRect/>
          </a:stretch>
        </p:blipFill>
        <p:spPr>
          <a:xfrm>
            <a:off x="2104650" y="139050"/>
            <a:ext cx="6204251" cy="4131200"/>
          </a:xfrm>
          <a:prstGeom prst="rect">
            <a:avLst/>
          </a:prstGeom>
          <a:noFill/>
          <a:ln>
            <a:noFill/>
          </a:ln>
        </p:spPr>
      </p:pic>
      <p:pic>
        <p:nvPicPr>
          <p:cNvPr id="1185" name="Google Shape;1185;p167"/>
          <p:cNvPicPr preferRelativeResize="0"/>
          <p:nvPr/>
        </p:nvPicPr>
        <p:blipFill>
          <a:blip r:embed="rId4">
            <a:alphaModFix/>
          </a:blip>
          <a:stretch>
            <a:fillRect/>
          </a:stretch>
        </p:blipFill>
        <p:spPr>
          <a:xfrm>
            <a:off x="1606798" y="4328250"/>
            <a:ext cx="7295277" cy="815250"/>
          </a:xfrm>
          <a:prstGeom prst="rect">
            <a:avLst/>
          </a:prstGeom>
          <a:noFill/>
          <a:ln>
            <a:noFill/>
          </a:ln>
        </p:spPr>
      </p:pic>
      <p:sp>
        <p:nvSpPr>
          <p:cNvPr id="1186" name="Google Shape;1186;p167"/>
          <p:cNvSpPr/>
          <p:nvPr/>
        </p:nvSpPr>
        <p:spPr>
          <a:xfrm>
            <a:off x="1535050" y="3299150"/>
            <a:ext cx="7500300" cy="1796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0" name="Shape 1190"/>
        <p:cNvGrpSpPr/>
        <p:nvPr/>
      </p:nvGrpSpPr>
      <p:grpSpPr>
        <a:xfrm>
          <a:off x="0" y="0"/>
          <a:ext cx="0" cy="0"/>
          <a:chOff x="0" y="0"/>
          <a:chExt cx="0" cy="0"/>
        </a:xfrm>
      </p:grpSpPr>
      <p:sp>
        <p:nvSpPr>
          <p:cNvPr id="1191" name="Google Shape;1191;p168"/>
          <p:cNvSpPr txBox="1"/>
          <p:nvPr>
            <p:ph type="title"/>
          </p:nvPr>
        </p:nvSpPr>
        <p:spPr>
          <a:xfrm>
            <a:off x="77325" y="5034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Projects </a:t>
            </a:r>
            <a:r>
              <a:rPr lang="en"/>
              <a:t>Completed in 2020</a:t>
            </a:r>
            <a:endParaRPr/>
          </a:p>
        </p:txBody>
      </p:sp>
      <p:sp>
        <p:nvSpPr>
          <p:cNvPr id="1192" name="Google Shape;1192;p168"/>
          <p:cNvSpPr txBox="1"/>
          <p:nvPr/>
        </p:nvSpPr>
        <p:spPr>
          <a:xfrm>
            <a:off x="266200" y="1364300"/>
            <a:ext cx="8434800" cy="11514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Lato"/>
              <a:buChar char="●"/>
            </a:pPr>
            <a:r>
              <a:rPr lang="en">
                <a:latin typeface="Lato"/>
                <a:ea typeface="Lato"/>
                <a:cs typeface="Lato"/>
                <a:sym typeface="Lato"/>
              </a:rPr>
              <a:t>Park 8Ninety IV (phase 4)</a:t>
            </a:r>
            <a:endParaRPr>
              <a:latin typeface="Lato"/>
              <a:ea typeface="Lato"/>
              <a:cs typeface="Lato"/>
              <a:sym typeface="Lato"/>
            </a:endParaRPr>
          </a:p>
          <a:p>
            <a:pPr indent="-317500" lvl="1" marL="914400" rtl="0" algn="l">
              <a:spcBef>
                <a:spcPts val="0"/>
              </a:spcBef>
              <a:spcAft>
                <a:spcPts val="0"/>
              </a:spcAft>
              <a:buSzPts val="1400"/>
              <a:buFont typeface="Lato"/>
              <a:buChar char="○"/>
            </a:pPr>
            <a:r>
              <a:rPr lang="en">
                <a:latin typeface="Lato"/>
                <a:ea typeface="Lato"/>
                <a:cs typeface="Lato"/>
                <a:sym typeface="Lato"/>
              </a:rPr>
              <a:t>100,000 sq ft industrial build-to-suit development for a multi-national tenant</a:t>
            </a:r>
            <a:endParaRPr>
              <a:latin typeface="Lato"/>
              <a:ea typeface="Lato"/>
              <a:cs typeface="Lato"/>
              <a:sym typeface="Lato"/>
            </a:endParaRPr>
          </a:p>
          <a:p>
            <a:pPr indent="-317500" lvl="1" marL="914400" rtl="0" algn="l">
              <a:spcBef>
                <a:spcPts val="0"/>
              </a:spcBef>
              <a:spcAft>
                <a:spcPts val="0"/>
              </a:spcAft>
              <a:buSzPts val="1400"/>
              <a:buFont typeface="Lato"/>
              <a:buChar char="○"/>
            </a:pPr>
            <a:r>
              <a:rPr lang="en">
                <a:latin typeface="Lato"/>
                <a:ea typeface="Lato"/>
                <a:cs typeface="Lato"/>
                <a:sym typeface="Lato"/>
              </a:rPr>
              <a:t>Location: Greater Houston Area, Texas</a:t>
            </a:r>
            <a:endParaRPr>
              <a:latin typeface="Lato"/>
              <a:ea typeface="Lato"/>
              <a:cs typeface="Lato"/>
              <a:sym typeface="Lato"/>
            </a:endParaRPr>
          </a:p>
          <a:p>
            <a:pPr indent="-317500" lvl="1" marL="914400" rtl="0" algn="l">
              <a:spcBef>
                <a:spcPts val="0"/>
              </a:spcBef>
              <a:spcAft>
                <a:spcPts val="0"/>
              </a:spcAft>
              <a:buSzPts val="1400"/>
              <a:buFont typeface="Lato"/>
              <a:buChar char="○"/>
            </a:pPr>
            <a:r>
              <a:rPr lang="en">
                <a:latin typeface="Lato"/>
                <a:ea typeface="Lato"/>
                <a:cs typeface="Lato"/>
                <a:sym typeface="Lato"/>
              </a:rPr>
              <a:t>Leased commenced in July 2020</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317500" lvl="0" marL="457200" rtl="0" algn="l">
              <a:spcBef>
                <a:spcPts val="0"/>
              </a:spcBef>
              <a:spcAft>
                <a:spcPts val="0"/>
              </a:spcAft>
              <a:buSzPts val="1400"/>
              <a:buFont typeface="Lato"/>
              <a:buChar char="●"/>
            </a:pPr>
            <a:r>
              <a:rPr lang="en">
                <a:latin typeface="Lato"/>
                <a:ea typeface="Lato"/>
                <a:cs typeface="Lato"/>
                <a:sym typeface="Lato"/>
              </a:rPr>
              <a:t>Linden Ridge Shopping Centre II</a:t>
            </a:r>
            <a:endParaRPr>
              <a:latin typeface="Lato"/>
              <a:ea typeface="Lato"/>
              <a:cs typeface="Lato"/>
              <a:sym typeface="Lato"/>
            </a:endParaRPr>
          </a:p>
          <a:p>
            <a:pPr indent="-317500" lvl="1" marL="914400" rtl="0" algn="l">
              <a:spcBef>
                <a:spcPts val="0"/>
              </a:spcBef>
              <a:spcAft>
                <a:spcPts val="0"/>
              </a:spcAft>
              <a:buSzPts val="1400"/>
              <a:buFont typeface="Lato"/>
              <a:buChar char="○"/>
            </a:pPr>
            <a:r>
              <a:rPr lang="en">
                <a:latin typeface="Lato"/>
                <a:ea typeface="Lato"/>
                <a:cs typeface="Lato"/>
                <a:sym typeface="Lato"/>
              </a:rPr>
              <a:t>17,070 sq ft densification project</a:t>
            </a:r>
            <a:endParaRPr>
              <a:latin typeface="Lato"/>
              <a:ea typeface="Lato"/>
              <a:cs typeface="Lato"/>
              <a:sym typeface="Lato"/>
            </a:endParaRPr>
          </a:p>
          <a:p>
            <a:pPr indent="-317500" lvl="1" marL="914400" rtl="0" algn="l">
              <a:spcBef>
                <a:spcPts val="0"/>
              </a:spcBef>
              <a:spcAft>
                <a:spcPts val="0"/>
              </a:spcAft>
              <a:buSzPts val="1400"/>
              <a:buFont typeface="Lato"/>
              <a:buChar char="○"/>
            </a:pPr>
            <a:r>
              <a:rPr lang="en">
                <a:latin typeface="Lato"/>
                <a:ea typeface="Lato"/>
                <a:cs typeface="Lato"/>
                <a:sym typeface="Lato"/>
              </a:rPr>
              <a:t>Location: Winnipeg, Manitoba</a:t>
            </a:r>
            <a:endParaRPr>
              <a:latin typeface="Lato"/>
              <a:ea typeface="Lato"/>
              <a:cs typeface="Lato"/>
              <a:sym typeface="Lato"/>
            </a:endParaRPr>
          </a:p>
          <a:p>
            <a:pPr indent="-317500" lvl="1" marL="914400" rtl="0" algn="l">
              <a:spcBef>
                <a:spcPts val="0"/>
              </a:spcBef>
              <a:spcAft>
                <a:spcPts val="0"/>
              </a:spcAft>
              <a:buSzPts val="1400"/>
              <a:buFont typeface="Lato"/>
              <a:buChar char="○"/>
            </a:pPr>
            <a:r>
              <a:rPr lang="en">
                <a:latin typeface="Lato"/>
                <a:ea typeface="Lato"/>
                <a:cs typeface="Lato"/>
                <a:sym typeface="Lato"/>
              </a:rPr>
              <a:t>100% leased to two national tenant</a:t>
            </a:r>
            <a:endParaRPr>
              <a:latin typeface="Lato"/>
              <a:ea typeface="Lato"/>
              <a:cs typeface="Lato"/>
              <a:sym typeface="Lato"/>
            </a:endParaRPr>
          </a:p>
        </p:txBody>
      </p:sp>
      <p:pic>
        <p:nvPicPr>
          <p:cNvPr id="1193" name="Google Shape;1193;p168"/>
          <p:cNvPicPr preferRelativeResize="0"/>
          <p:nvPr/>
        </p:nvPicPr>
        <p:blipFill>
          <a:blip r:embed="rId3">
            <a:alphaModFix/>
          </a:blip>
          <a:stretch>
            <a:fillRect/>
          </a:stretch>
        </p:blipFill>
        <p:spPr>
          <a:xfrm>
            <a:off x="4100350" y="2726500"/>
            <a:ext cx="4876800" cy="1962150"/>
          </a:xfrm>
          <a:prstGeom prst="rect">
            <a:avLst/>
          </a:prstGeom>
          <a:noFill/>
          <a:ln>
            <a:noFill/>
          </a:ln>
        </p:spPr>
      </p:pic>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7" name="Shape 1197"/>
        <p:cNvGrpSpPr/>
        <p:nvPr/>
      </p:nvGrpSpPr>
      <p:grpSpPr>
        <a:xfrm>
          <a:off x="0" y="0"/>
          <a:ext cx="0" cy="0"/>
          <a:chOff x="0" y="0"/>
          <a:chExt cx="0" cy="0"/>
        </a:xfrm>
      </p:grpSpPr>
      <p:sp>
        <p:nvSpPr>
          <p:cNvPr id="1198" name="Google Shape;1198;p169"/>
          <p:cNvSpPr txBox="1"/>
          <p:nvPr>
            <p:ph type="title"/>
          </p:nvPr>
        </p:nvSpPr>
        <p:spPr>
          <a:xfrm>
            <a:off x="2596975" y="914250"/>
            <a:ext cx="4244400" cy="57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Current Developments</a:t>
            </a:r>
            <a:endParaRPr/>
          </a:p>
        </p:txBody>
      </p:sp>
      <p:pic>
        <p:nvPicPr>
          <p:cNvPr id="1199" name="Google Shape;1199;p169"/>
          <p:cNvPicPr preferRelativeResize="0"/>
          <p:nvPr/>
        </p:nvPicPr>
        <p:blipFill>
          <a:blip r:embed="rId3">
            <a:alphaModFix/>
          </a:blip>
          <a:stretch>
            <a:fillRect/>
          </a:stretch>
        </p:blipFill>
        <p:spPr>
          <a:xfrm>
            <a:off x="746025" y="1729075"/>
            <a:ext cx="3457575" cy="3228975"/>
          </a:xfrm>
          <a:prstGeom prst="rect">
            <a:avLst/>
          </a:prstGeom>
          <a:noFill/>
          <a:ln>
            <a:noFill/>
          </a:ln>
        </p:spPr>
      </p:pic>
      <p:pic>
        <p:nvPicPr>
          <p:cNvPr id="1200" name="Google Shape;1200;p169"/>
          <p:cNvPicPr preferRelativeResize="0"/>
          <p:nvPr/>
        </p:nvPicPr>
        <p:blipFill>
          <a:blip r:embed="rId4">
            <a:alphaModFix/>
          </a:blip>
          <a:stretch>
            <a:fillRect/>
          </a:stretch>
        </p:blipFill>
        <p:spPr>
          <a:xfrm>
            <a:off x="4796075" y="1695950"/>
            <a:ext cx="3495675" cy="3200400"/>
          </a:xfrm>
          <a:prstGeom prst="rect">
            <a:avLst/>
          </a:prstGeom>
          <a:noFill/>
          <a:ln>
            <a:noFill/>
          </a:ln>
        </p:spPr>
      </p:pic>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4" name="Shape 1204"/>
        <p:cNvGrpSpPr/>
        <p:nvPr/>
      </p:nvGrpSpPr>
      <p:grpSpPr>
        <a:xfrm>
          <a:off x="0" y="0"/>
          <a:ext cx="0" cy="0"/>
          <a:chOff x="0" y="0"/>
          <a:chExt cx="0" cy="0"/>
        </a:xfrm>
      </p:grpSpPr>
      <p:sp>
        <p:nvSpPr>
          <p:cNvPr id="1205" name="Google Shape;1205;p170"/>
          <p:cNvSpPr txBox="1"/>
          <p:nvPr>
            <p:ph type="title"/>
          </p:nvPr>
        </p:nvSpPr>
        <p:spPr>
          <a:xfrm>
            <a:off x="119825" y="695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Development Initiatives</a:t>
            </a:r>
            <a:endParaRPr/>
          </a:p>
        </p:txBody>
      </p:sp>
      <p:pic>
        <p:nvPicPr>
          <p:cNvPr id="1206" name="Google Shape;1206;p170"/>
          <p:cNvPicPr preferRelativeResize="0"/>
          <p:nvPr/>
        </p:nvPicPr>
        <p:blipFill>
          <a:blip r:embed="rId3">
            <a:alphaModFix/>
          </a:blip>
          <a:stretch>
            <a:fillRect/>
          </a:stretch>
        </p:blipFill>
        <p:spPr>
          <a:xfrm>
            <a:off x="6218225" y="2206950"/>
            <a:ext cx="2787250" cy="2736499"/>
          </a:xfrm>
          <a:prstGeom prst="rect">
            <a:avLst/>
          </a:prstGeom>
          <a:noFill/>
          <a:ln>
            <a:noFill/>
          </a:ln>
        </p:spPr>
      </p:pic>
      <p:pic>
        <p:nvPicPr>
          <p:cNvPr id="1207" name="Google Shape;1207;p170"/>
          <p:cNvPicPr preferRelativeResize="0"/>
          <p:nvPr/>
        </p:nvPicPr>
        <p:blipFill>
          <a:blip r:embed="rId4">
            <a:alphaModFix/>
          </a:blip>
          <a:stretch>
            <a:fillRect/>
          </a:stretch>
        </p:blipFill>
        <p:spPr>
          <a:xfrm>
            <a:off x="3680770" y="544400"/>
            <a:ext cx="3990975" cy="1724025"/>
          </a:xfrm>
          <a:prstGeom prst="rect">
            <a:avLst/>
          </a:prstGeom>
          <a:noFill/>
          <a:ln>
            <a:noFill/>
          </a:ln>
        </p:spPr>
      </p:pic>
      <p:pic>
        <p:nvPicPr>
          <p:cNvPr id="1208" name="Google Shape;1208;p170"/>
          <p:cNvPicPr preferRelativeResize="0"/>
          <p:nvPr/>
        </p:nvPicPr>
        <p:blipFill>
          <a:blip r:embed="rId5">
            <a:alphaModFix/>
          </a:blip>
          <a:stretch>
            <a:fillRect/>
          </a:stretch>
        </p:blipFill>
        <p:spPr>
          <a:xfrm>
            <a:off x="4017388" y="2763625"/>
            <a:ext cx="1762675" cy="790525"/>
          </a:xfrm>
          <a:prstGeom prst="rect">
            <a:avLst/>
          </a:prstGeom>
          <a:noFill/>
          <a:ln>
            <a:noFill/>
          </a:ln>
        </p:spPr>
      </p:pic>
      <p:pic>
        <p:nvPicPr>
          <p:cNvPr id="1209" name="Google Shape;1209;p170"/>
          <p:cNvPicPr preferRelativeResize="0"/>
          <p:nvPr/>
        </p:nvPicPr>
        <p:blipFill>
          <a:blip r:embed="rId6">
            <a:alphaModFix/>
          </a:blip>
          <a:stretch>
            <a:fillRect/>
          </a:stretch>
        </p:blipFill>
        <p:spPr>
          <a:xfrm>
            <a:off x="203250" y="1136750"/>
            <a:ext cx="3375975" cy="2488525"/>
          </a:xfrm>
          <a:prstGeom prst="rect">
            <a:avLst/>
          </a:prstGeom>
          <a:noFill/>
          <a:ln>
            <a:noFill/>
          </a:ln>
        </p:spPr>
      </p:pic>
      <p:pic>
        <p:nvPicPr>
          <p:cNvPr id="1210" name="Google Shape;1210;p170"/>
          <p:cNvPicPr preferRelativeResize="0"/>
          <p:nvPr/>
        </p:nvPicPr>
        <p:blipFill>
          <a:blip r:embed="rId7">
            <a:alphaModFix/>
          </a:blip>
          <a:stretch>
            <a:fillRect/>
          </a:stretch>
        </p:blipFill>
        <p:spPr>
          <a:xfrm>
            <a:off x="544538" y="3856413"/>
            <a:ext cx="2476500" cy="685800"/>
          </a:xfrm>
          <a:prstGeom prst="rect">
            <a:avLst/>
          </a:prstGeom>
          <a:noFill/>
          <a:ln>
            <a:noFill/>
          </a:ln>
        </p:spPr>
      </p:pic>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4" name="Shape 1214"/>
        <p:cNvGrpSpPr/>
        <p:nvPr/>
      </p:nvGrpSpPr>
      <p:grpSpPr>
        <a:xfrm>
          <a:off x="0" y="0"/>
          <a:ext cx="0" cy="0"/>
          <a:chOff x="0" y="0"/>
          <a:chExt cx="0" cy="0"/>
        </a:xfrm>
      </p:grpSpPr>
      <p:sp>
        <p:nvSpPr>
          <p:cNvPr id="1215" name="Google Shape;1215;p171"/>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Properties Profile</a:t>
            </a:r>
            <a:endParaRPr/>
          </a:p>
        </p:txBody>
      </p:sp>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9" name="Shape 1219"/>
        <p:cNvGrpSpPr/>
        <p:nvPr/>
      </p:nvGrpSpPr>
      <p:grpSpPr>
        <a:xfrm>
          <a:off x="0" y="0"/>
          <a:ext cx="0" cy="0"/>
          <a:chOff x="0" y="0"/>
          <a:chExt cx="0" cy="0"/>
        </a:xfrm>
      </p:grpSpPr>
      <p:sp>
        <p:nvSpPr>
          <p:cNvPr id="1220" name="Google Shape;1220;p172"/>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Asset Class Distribution</a:t>
            </a:r>
            <a:endParaRPr/>
          </a:p>
        </p:txBody>
      </p:sp>
      <p:pic>
        <p:nvPicPr>
          <p:cNvPr id="1221" name="Google Shape;1221;p172"/>
          <p:cNvPicPr preferRelativeResize="0"/>
          <p:nvPr/>
        </p:nvPicPr>
        <p:blipFill>
          <a:blip r:embed="rId3">
            <a:alphaModFix/>
          </a:blip>
          <a:stretch>
            <a:fillRect/>
          </a:stretch>
        </p:blipFill>
        <p:spPr>
          <a:xfrm>
            <a:off x="2396675" y="2042725"/>
            <a:ext cx="4705350" cy="26098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29"/>
          <p:cNvSpPr txBox="1"/>
          <p:nvPr>
            <p:ph type="title"/>
          </p:nvPr>
        </p:nvSpPr>
        <p:spPr>
          <a:xfrm>
            <a:off x="677250" y="570425"/>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Stages of REIT Regime Maturity</a:t>
            </a:r>
            <a:endParaRPr/>
          </a:p>
        </p:txBody>
      </p:sp>
      <p:pic>
        <p:nvPicPr>
          <p:cNvPr id="237" name="Google Shape;237;p29"/>
          <p:cNvPicPr preferRelativeResize="0"/>
          <p:nvPr/>
        </p:nvPicPr>
        <p:blipFill>
          <a:blip r:embed="rId3">
            <a:alphaModFix/>
          </a:blip>
          <a:stretch>
            <a:fillRect/>
          </a:stretch>
        </p:blipFill>
        <p:spPr>
          <a:xfrm>
            <a:off x="939500" y="1222800"/>
            <a:ext cx="7163910" cy="3733075"/>
          </a:xfrm>
          <a:prstGeom prst="rect">
            <a:avLst/>
          </a:prstGeom>
          <a:noFill/>
          <a:ln>
            <a:noFill/>
          </a:ln>
        </p:spPr>
      </p:pic>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5" name="Shape 1225"/>
        <p:cNvGrpSpPr/>
        <p:nvPr/>
      </p:nvGrpSpPr>
      <p:grpSpPr>
        <a:xfrm>
          <a:off x="0" y="0"/>
          <a:ext cx="0" cy="0"/>
          <a:chOff x="0" y="0"/>
          <a:chExt cx="0" cy="0"/>
        </a:xfrm>
      </p:grpSpPr>
      <p:sp>
        <p:nvSpPr>
          <p:cNvPr id="1226" name="Google Shape;1226;p173"/>
          <p:cNvSpPr txBox="1"/>
          <p:nvPr>
            <p:ph type="title"/>
          </p:nvPr>
        </p:nvSpPr>
        <p:spPr>
          <a:xfrm>
            <a:off x="169775" y="56777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Real Estate Performance</a:t>
            </a:r>
            <a:endParaRPr/>
          </a:p>
        </p:txBody>
      </p:sp>
      <p:pic>
        <p:nvPicPr>
          <p:cNvPr id="1227" name="Google Shape;1227;p173"/>
          <p:cNvPicPr preferRelativeResize="0"/>
          <p:nvPr/>
        </p:nvPicPr>
        <p:blipFill>
          <a:blip r:embed="rId3">
            <a:alphaModFix/>
          </a:blip>
          <a:stretch>
            <a:fillRect/>
          </a:stretch>
        </p:blipFill>
        <p:spPr>
          <a:xfrm>
            <a:off x="1504325" y="1403325"/>
            <a:ext cx="5954326" cy="3490075"/>
          </a:xfrm>
          <a:prstGeom prst="rect">
            <a:avLst/>
          </a:prstGeom>
          <a:noFill/>
          <a:ln>
            <a:noFill/>
          </a:ln>
        </p:spPr>
      </p:pic>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1" name="Shape 1231"/>
        <p:cNvGrpSpPr/>
        <p:nvPr/>
      </p:nvGrpSpPr>
      <p:grpSpPr>
        <a:xfrm>
          <a:off x="0" y="0"/>
          <a:ext cx="0" cy="0"/>
          <a:chOff x="0" y="0"/>
          <a:chExt cx="0" cy="0"/>
        </a:xfrm>
      </p:grpSpPr>
      <p:sp>
        <p:nvSpPr>
          <p:cNvPr id="1232" name="Google Shape;1232;p174"/>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Tenant Profile</a:t>
            </a:r>
            <a:endParaRPr/>
          </a:p>
        </p:txBody>
      </p:sp>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6" name="Shape 1236"/>
        <p:cNvGrpSpPr/>
        <p:nvPr/>
      </p:nvGrpSpPr>
      <p:grpSpPr>
        <a:xfrm>
          <a:off x="0" y="0"/>
          <a:ext cx="0" cy="0"/>
          <a:chOff x="0" y="0"/>
          <a:chExt cx="0" cy="0"/>
        </a:xfrm>
      </p:grpSpPr>
      <p:sp>
        <p:nvSpPr>
          <p:cNvPr id="1237" name="Google Shape;1237;p175"/>
          <p:cNvSpPr txBox="1"/>
          <p:nvPr>
            <p:ph type="title"/>
          </p:nvPr>
        </p:nvSpPr>
        <p:spPr>
          <a:xfrm>
            <a:off x="211575" y="4199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Top 10 Tenants</a:t>
            </a:r>
            <a:endParaRPr/>
          </a:p>
        </p:txBody>
      </p:sp>
      <p:pic>
        <p:nvPicPr>
          <p:cNvPr id="1238" name="Google Shape;1238;p175"/>
          <p:cNvPicPr preferRelativeResize="0"/>
          <p:nvPr/>
        </p:nvPicPr>
        <p:blipFill>
          <a:blip r:embed="rId3">
            <a:alphaModFix/>
          </a:blip>
          <a:stretch>
            <a:fillRect/>
          </a:stretch>
        </p:blipFill>
        <p:spPr>
          <a:xfrm>
            <a:off x="1851375" y="1152475"/>
            <a:ext cx="5381275" cy="3677925"/>
          </a:xfrm>
          <a:prstGeom prst="rect">
            <a:avLst/>
          </a:prstGeom>
          <a:noFill/>
          <a:ln>
            <a:noFill/>
          </a:ln>
        </p:spPr>
      </p:pic>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2" name="Shape 1242"/>
        <p:cNvGrpSpPr/>
        <p:nvPr/>
      </p:nvGrpSpPr>
      <p:grpSpPr>
        <a:xfrm>
          <a:off x="0" y="0"/>
          <a:ext cx="0" cy="0"/>
          <a:chOff x="0" y="0"/>
          <a:chExt cx="0" cy="0"/>
        </a:xfrm>
      </p:grpSpPr>
      <p:sp>
        <p:nvSpPr>
          <p:cNvPr id="1243" name="Google Shape;1243;p176"/>
          <p:cNvSpPr txBox="1"/>
          <p:nvPr>
            <p:ph type="title"/>
          </p:nvPr>
        </p:nvSpPr>
        <p:spPr>
          <a:xfrm>
            <a:off x="452700" y="320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Portfolio Map </a:t>
            </a:r>
            <a:endParaRPr/>
          </a:p>
          <a:p>
            <a:pPr indent="0" lvl="0" marL="0" rtl="0" algn="l">
              <a:spcBef>
                <a:spcPts val="0"/>
              </a:spcBef>
              <a:spcAft>
                <a:spcPts val="0"/>
              </a:spcAft>
              <a:buNone/>
            </a:pPr>
            <a:r>
              <a:t/>
            </a:r>
            <a:endParaRPr/>
          </a:p>
        </p:txBody>
      </p:sp>
      <p:pic>
        <p:nvPicPr>
          <p:cNvPr id="1244" name="Google Shape;1244;p176"/>
          <p:cNvPicPr preferRelativeResize="0"/>
          <p:nvPr/>
        </p:nvPicPr>
        <p:blipFill>
          <a:blip r:embed="rId3">
            <a:alphaModFix/>
          </a:blip>
          <a:stretch>
            <a:fillRect/>
          </a:stretch>
        </p:blipFill>
        <p:spPr>
          <a:xfrm>
            <a:off x="1926775" y="893400"/>
            <a:ext cx="6509801" cy="4190300"/>
          </a:xfrm>
          <a:prstGeom prst="rect">
            <a:avLst/>
          </a:prstGeom>
          <a:noFill/>
          <a:ln>
            <a:noFill/>
          </a:ln>
        </p:spPr>
      </p:pic>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8" name="Shape 1248"/>
        <p:cNvGrpSpPr/>
        <p:nvPr/>
      </p:nvGrpSpPr>
      <p:grpSpPr>
        <a:xfrm>
          <a:off x="0" y="0"/>
          <a:ext cx="0" cy="0"/>
          <a:chOff x="0" y="0"/>
          <a:chExt cx="0" cy="0"/>
        </a:xfrm>
      </p:grpSpPr>
      <p:sp>
        <p:nvSpPr>
          <p:cNvPr id="1249" name="Google Shape;1249;p177"/>
          <p:cNvSpPr txBox="1"/>
          <p:nvPr>
            <p:ph type="title"/>
          </p:nvPr>
        </p:nvSpPr>
        <p:spPr>
          <a:xfrm>
            <a:off x="103725" y="5427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Number of Locations in Each Province/State</a:t>
            </a:r>
            <a:endParaRPr/>
          </a:p>
        </p:txBody>
      </p:sp>
      <p:pic>
        <p:nvPicPr>
          <p:cNvPr id="1250" name="Google Shape;1250;p177"/>
          <p:cNvPicPr preferRelativeResize="0"/>
          <p:nvPr/>
        </p:nvPicPr>
        <p:blipFill>
          <a:blip r:embed="rId3">
            <a:alphaModFix/>
          </a:blip>
          <a:stretch>
            <a:fillRect/>
          </a:stretch>
        </p:blipFill>
        <p:spPr>
          <a:xfrm>
            <a:off x="1676175" y="1036725"/>
            <a:ext cx="6916400" cy="3992075"/>
          </a:xfrm>
          <a:prstGeom prst="rect">
            <a:avLst/>
          </a:prstGeom>
          <a:noFill/>
          <a:ln>
            <a:noFill/>
          </a:ln>
        </p:spPr>
      </p:pic>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4" name="Shape 1254"/>
        <p:cNvGrpSpPr/>
        <p:nvPr/>
      </p:nvGrpSpPr>
      <p:grpSpPr>
        <a:xfrm>
          <a:off x="0" y="0"/>
          <a:ext cx="0" cy="0"/>
          <a:chOff x="0" y="0"/>
          <a:chExt cx="0" cy="0"/>
        </a:xfrm>
      </p:grpSpPr>
      <p:sp>
        <p:nvSpPr>
          <p:cNvPr id="1255" name="Google Shape;1255;p178"/>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2020 Quarter 3 Results</a:t>
            </a:r>
            <a:endParaRPr/>
          </a:p>
        </p:txBody>
      </p:sp>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9" name="Shape 1259"/>
        <p:cNvGrpSpPr/>
        <p:nvPr/>
      </p:nvGrpSpPr>
      <p:grpSpPr>
        <a:xfrm>
          <a:off x="0" y="0"/>
          <a:ext cx="0" cy="0"/>
          <a:chOff x="0" y="0"/>
          <a:chExt cx="0" cy="0"/>
        </a:xfrm>
      </p:grpSpPr>
      <p:sp>
        <p:nvSpPr>
          <p:cNvPr id="1260" name="Google Shape;1260;p179"/>
          <p:cNvSpPr txBox="1"/>
          <p:nvPr>
            <p:ph type="title"/>
          </p:nvPr>
        </p:nvSpPr>
        <p:spPr>
          <a:xfrm>
            <a:off x="78075" y="862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Portfolio by Asset Class - Canada</a:t>
            </a:r>
            <a:endParaRPr/>
          </a:p>
        </p:txBody>
      </p:sp>
      <p:pic>
        <p:nvPicPr>
          <p:cNvPr id="1261" name="Google Shape;1261;p179"/>
          <p:cNvPicPr preferRelativeResize="0"/>
          <p:nvPr/>
        </p:nvPicPr>
        <p:blipFill>
          <a:blip r:embed="rId3">
            <a:alphaModFix/>
          </a:blip>
          <a:stretch>
            <a:fillRect/>
          </a:stretch>
        </p:blipFill>
        <p:spPr>
          <a:xfrm>
            <a:off x="1521900" y="583852"/>
            <a:ext cx="6100177" cy="4482225"/>
          </a:xfrm>
          <a:prstGeom prst="rect">
            <a:avLst/>
          </a:prstGeom>
          <a:noFill/>
          <a:ln>
            <a:noFill/>
          </a:ln>
        </p:spPr>
      </p:pic>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5" name="Shape 1265"/>
        <p:cNvGrpSpPr/>
        <p:nvPr/>
      </p:nvGrpSpPr>
      <p:grpSpPr>
        <a:xfrm>
          <a:off x="0" y="0"/>
          <a:ext cx="0" cy="0"/>
          <a:chOff x="0" y="0"/>
          <a:chExt cx="0" cy="0"/>
        </a:xfrm>
      </p:grpSpPr>
      <p:sp>
        <p:nvSpPr>
          <p:cNvPr id="1266" name="Google Shape;1266;p180"/>
          <p:cNvSpPr txBox="1"/>
          <p:nvPr>
            <p:ph type="title"/>
          </p:nvPr>
        </p:nvSpPr>
        <p:spPr>
          <a:xfrm>
            <a:off x="178225" y="2531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Portfolio by Asset Class - U.S</a:t>
            </a:r>
            <a:endParaRPr/>
          </a:p>
          <a:p>
            <a:pPr indent="0" lvl="0" marL="0" rtl="0" algn="l">
              <a:spcBef>
                <a:spcPts val="0"/>
              </a:spcBef>
              <a:spcAft>
                <a:spcPts val="0"/>
              </a:spcAft>
              <a:buNone/>
            </a:pPr>
            <a:r>
              <a:t/>
            </a:r>
            <a:endParaRPr/>
          </a:p>
        </p:txBody>
      </p:sp>
      <p:pic>
        <p:nvPicPr>
          <p:cNvPr id="1267" name="Google Shape;1267;p180"/>
          <p:cNvPicPr preferRelativeResize="0"/>
          <p:nvPr/>
        </p:nvPicPr>
        <p:blipFill>
          <a:blip r:embed="rId3">
            <a:alphaModFix/>
          </a:blip>
          <a:stretch>
            <a:fillRect/>
          </a:stretch>
        </p:blipFill>
        <p:spPr>
          <a:xfrm>
            <a:off x="178225" y="938800"/>
            <a:ext cx="8839201" cy="3762725"/>
          </a:xfrm>
          <a:prstGeom prst="rect">
            <a:avLst/>
          </a:prstGeom>
          <a:noFill/>
          <a:ln>
            <a:noFill/>
          </a:ln>
        </p:spPr>
      </p:pic>
    </p:spTree>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1" name="Shape 1271"/>
        <p:cNvGrpSpPr/>
        <p:nvPr/>
      </p:nvGrpSpPr>
      <p:grpSpPr>
        <a:xfrm>
          <a:off x="0" y="0"/>
          <a:ext cx="0" cy="0"/>
          <a:chOff x="0" y="0"/>
          <a:chExt cx="0" cy="0"/>
        </a:xfrm>
      </p:grpSpPr>
      <p:sp>
        <p:nvSpPr>
          <p:cNvPr id="1272" name="Google Shape;1272;p181"/>
          <p:cNvSpPr txBox="1"/>
          <p:nvPr>
            <p:ph type="title"/>
          </p:nvPr>
        </p:nvSpPr>
        <p:spPr>
          <a:xfrm>
            <a:off x="0" y="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Occupancy</a:t>
            </a:r>
            <a:endParaRPr/>
          </a:p>
        </p:txBody>
      </p:sp>
      <p:pic>
        <p:nvPicPr>
          <p:cNvPr id="1273" name="Google Shape;1273;p181"/>
          <p:cNvPicPr preferRelativeResize="0"/>
          <p:nvPr/>
        </p:nvPicPr>
        <p:blipFill>
          <a:blip r:embed="rId3">
            <a:alphaModFix/>
          </a:blip>
          <a:stretch>
            <a:fillRect/>
          </a:stretch>
        </p:blipFill>
        <p:spPr>
          <a:xfrm>
            <a:off x="1883375" y="434600"/>
            <a:ext cx="6914675" cy="4708900"/>
          </a:xfrm>
          <a:prstGeom prst="rect">
            <a:avLst/>
          </a:prstGeom>
          <a:noFill/>
          <a:ln>
            <a:noFill/>
          </a:ln>
        </p:spPr>
      </p:pic>
    </p:spTree>
  </p:cSld>
  <p:clrMapOvr>
    <a:masterClrMapping/>
  </p:clrMapOvr>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7" name="Shape 1277"/>
        <p:cNvGrpSpPr/>
        <p:nvPr/>
      </p:nvGrpSpPr>
      <p:grpSpPr>
        <a:xfrm>
          <a:off x="0" y="0"/>
          <a:ext cx="0" cy="0"/>
          <a:chOff x="0" y="0"/>
          <a:chExt cx="0" cy="0"/>
        </a:xfrm>
      </p:grpSpPr>
      <p:sp>
        <p:nvSpPr>
          <p:cNvPr id="1278" name="Google Shape;1278;p182"/>
          <p:cNvSpPr txBox="1"/>
          <p:nvPr>
            <p:ph type="title"/>
          </p:nvPr>
        </p:nvSpPr>
        <p:spPr>
          <a:xfrm>
            <a:off x="221450" y="5710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Proportionate Share Property NOI</a:t>
            </a:r>
            <a:endParaRPr/>
          </a:p>
        </p:txBody>
      </p:sp>
      <p:pic>
        <p:nvPicPr>
          <p:cNvPr id="1279" name="Google Shape;1279;p182"/>
          <p:cNvPicPr preferRelativeResize="0"/>
          <p:nvPr/>
        </p:nvPicPr>
        <p:blipFill>
          <a:blip r:embed="rId3">
            <a:alphaModFix/>
          </a:blip>
          <a:stretch>
            <a:fillRect/>
          </a:stretch>
        </p:blipFill>
        <p:spPr>
          <a:xfrm>
            <a:off x="661350" y="1284750"/>
            <a:ext cx="8195100" cy="37473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0"/>
          <p:cNvSpPr txBox="1"/>
          <p:nvPr>
            <p:ph type="title"/>
          </p:nvPr>
        </p:nvSpPr>
        <p:spPr>
          <a:xfrm>
            <a:off x="677250" y="570425"/>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Global REITs Market Access</a:t>
            </a:r>
            <a:endParaRPr/>
          </a:p>
        </p:txBody>
      </p:sp>
      <p:pic>
        <p:nvPicPr>
          <p:cNvPr id="243" name="Google Shape;243;p30"/>
          <p:cNvPicPr preferRelativeResize="0"/>
          <p:nvPr/>
        </p:nvPicPr>
        <p:blipFill rotWithShape="1">
          <a:blip r:embed="rId3">
            <a:alphaModFix/>
          </a:blip>
          <a:srcRect b="0" l="0" r="0" t="14726"/>
          <a:stretch/>
        </p:blipFill>
        <p:spPr>
          <a:xfrm>
            <a:off x="1624763" y="1400275"/>
            <a:ext cx="5894475" cy="3386450"/>
          </a:xfrm>
          <a:prstGeom prst="rect">
            <a:avLst/>
          </a:prstGeom>
          <a:noFill/>
          <a:ln>
            <a:noFill/>
          </a:ln>
        </p:spPr>
      </p:pic>
    </p:spTree>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3" name="Shape 1283"/>
        <p:cNvGrpSpPr/>
        <p:nvPr/>
      </p:nvGrpSpPr>
      <p:grpSpPr>
        <a:xfrm>
          <a:off x="0" y="0"/>
          <a:ext cx="0" cy="0"/>
          <a:chOff x="0" y="0"/>
          <a:chExt cx="0" cy="0"/>
        </a:xfrm>
      </p:grpSpPr>
      <p:sp>
        <p:nvSpPr>
          <p:cNvPr id="1284" name="Google Shape;1284;p183"/>
          <p:cNvSpPr txBox="1"/>
          <p:nvPr>
            <p:ph type="title"/>
          </p:nvPr>
        </p:nvSpPr>
        <p:spPr>
          <a:xfrm>
            <a:off x="187388" y="4473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Property NOI By Geographical Region</a:t>
            </a:r>
            <a:endParaRPr/>
          </a:p>
        </p:txBody>
      </p:sp>
      <p:pic>
        <p:nvPicPr>
          <p:cNvPr id="1285" name="Google Shape;1285;p183"/>
          <p:cNvPicPr preferRelativeResize="0"/>
          <p:nvPr/>
        </p:nvPicPr>
        <p:blipFill>
          <a:blip r:embed="rId3">
            <a:alphaModFix/>
          </a:blip>
          <a:stretch>
            <a:fillRect/>
          </a:stretch>
        </p:blipFill>
        <p:spPr>
          <a:xfrm>
            <a:off x="546350" y="1608625"/>
            <a:ext cx="7859601" cy="3174250"/>
          </a:xfrm>
          <a:prstGeom prst="rect">
            <a:avLst/>
          </a:prstGeom>
          <a:noFill/>
          <a:ln>
            <a:noFill/>
          </a:ln>
        </p:spPr>
      </p:pic>
    </p:spTree>
  </p:cSld>
  <p:clrMapOvr>
    <a:masterClrMapping/>
  </p:clrMapOvr>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9" name="Shape 1289"/>
        <p:cNvGrpSpPr/>
        <p:nvPr/>
      </p:nvGrpSpPr>
      <p:grpSpPr>
        <a:xfrm>
          <a:off x="0" y="0"/>
          <a:ext cx="0" cy="0"/>
          <a:chOff x="0" y="0"/>
          <a:chExt cx="0" cy="0"/>
        </a:xfrm>
      </p:grpSpPr>
      <p:sp>
        <p:nvSpPr>
          <p:cNvPr id="1290" name="Google Shape;1290;p184"/>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Management Team</a:t>
            </a:r>
            <a:endParaRPr/>
          </a:p>
        </p:txBody>
      </p:sp>
    </p:spTree>
  </p:cSld>
  <p:clrMapOvr>
    <a:masterClrMapping/>
  </p:clrMapOvr>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4" name="Shape 1294"/>
        <p:cNvGrpSpPr/>
        <p:nvPr/>
      </p:nvGrpSpPr>
      <p:grpSpPr>
        <a:xfrm>
          <a:off x="0" y="0"/>
          <a:ext cx="0" cy="0"/>
          <a:chOff x="0" y="0"/>
          <a:chExt cx="0" cy="0"/>
        </a:xfrm>
      </p:grpSpPr>
      <p:sp>
        <p:nvSpPr>
          <p:cNvPr id="1295" name="Google Shape;1295;p185"/>
          <p:cNvSpPr txBox="1"/>
          <p:nvPr>
            <p:ph type="title"/>
          </p:nvPr>
        </p:nvSpPr>
        <p:spPr>
          <a:xfrm>
            <a:off x="162975" y="573525"/>
            <a:ext cx="3129300" cy="61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Armin Martens</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t/>
            </a:r>
            <a:endParaRPr/>
          </a:p>
        </p:txBody>
      </p:sp>
      <p:sp>
        <p:nvSpPr>
          <p:cNvPr id="1296" name="Google Shape;1296;p185"/>
          <p:cNvSpPr txBox="1"/>
          <p:nvPr>
            <p:ph idx="1" type="body"/>
          </p:nvPr>
        </p:nvSpPr>
        <p:spPr>
          <a:xfrm>
            <a:off x="2904200" y="843150"/>
            <a:ext cx="5995200" cy="345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solidFill>
                  <a:srgbClr val="000000"/>
                </a:solidFill>
              </a:rPr>
              <a:t>Position in Company</a:t>
            </a:r>
            <a:endParaRPr b="1" sz="1400">
              <a:solidFill>
                <a:srgbClr val="000000"/>
              </a:solidFill>
            </a:endParaRPr>
          </a:p>
          <a:p>
            <a:pPr indent="-317500" lvl="0" marL="457200" rtl="0" algn="l">
              <a:spcBef>
                <a:spcPts val="1600"/>
              </a:spcBef>
              <a:spcAft>
                <a:spcPts val="0"/>
              </a:spcAft>
              <a:buClr>
                <a:srgbClr val="000000"/>
              </a:buClr>
              <a:buSzPts val="1400"/>
              <a:buChar char="●"/>
            </a:pPr>
            <a:r>
              <a:rPr lang="en" sz="1400">
                <a:solidFill>
                  <a:srgbClr val="000000"/>
                </a:solidFill>
              </a:rPr>
              <a:t>Founding President and CEO since 2005</a:t>
            </a:r>
            <a:endParaRPr sz="1400">
              <a:solidFill>
                <a:srgbClr val="000000"/>
              </a:solidFill>
            </a:endParaRPr>
          </a:p>
          <a:p>
            <a:pPr indent="0" lvl="0" marL="0" rtl="0" algn="l">
              <a:spcBef>
                <a:spcPts val="1600"/>
              </a:spcBef>
              <a:spcAft>
                <a:spcPts val="0"/>
              </a:spcAft>
              <a:buNone/>
            </a:pPr>
            <a:r>
              <a:rPr b="1" lang="en" sz="1400">
                <a:solidFill>
                  <a:srgbClr val="000000"/>
                </a:solidFill>
              </a:rPr>
              <a:t>Work experience</a:t>
            </a:r>
            <a:endParaRPr b="1" sz="1400">
              <a:solidFill>
                <a:srgbClr val="000000"/>
              </a:solidFill>
            </a:endParaRPr>
          </a:p>
          <a:p>
            <a:pPr indent="-317500" lvl="0" marL="457200" rtl="0" algn="l">
              <a:spcBef>
                <a:spcPts val="1600"/>
              </a:spcBef>
              <a:spcAft>
                <a:spcPts val="0"/>
              </a:spcAft>
              <a:buClr>
                <a:srgbClr val="000000"/>
              </a:buClr>
              <a:buSzPts val="1400"/>
              <a:buChar char="●"/>
            </a:pPr>
            <a:r>
              <a:rPr lang="en" sz="1400">
                <a:solidFill>
                  <a:srgbClr val="000000"/>
                </a:solidFill>
              </a:rPr>
              <a:t>Has been actively involved in the construction, development, and management of commercial real estate for more than 30 years</a:t>
            </a:r>
            <a:endParaRPr sz="1400">
              <a:solidFill>
                <a:srgbClr val="000000"/>
              </a:solidFill>
            </a:endParaRPr>
          </a:p>
          <a:p>
            <a:pPr indent="-317500" lvl="0" marL="457200" rtl="0" algn="l">
              <a:spcBef>
                <a:spcPts val="0"/>
              </a:spcBef>
              <a:spcAft>
                <a:spcPts val="0"/>
              </a:spcAft>
              <a:buClr>
                <a:srgbClr val="000000"/>
              </a:buClr>
              <a:buSzPts val="1400"/>
              <a:buChar char="●"/>
            </a:pPr>
            <a:r>
              <a:rPr lang="en" sz="1400">
                <a:solidFill>
                  <a:srgbClr val="000000"/>
                </a:solidFill>
              </a:rPr>
              <a:t>Previous Director of Fortress Paper, Bank of Canada, and Canada’s Central Bank</a:t>
            </a:r>
            <a:endParaRPr sz="1400">
              <a:solidFill>
                <a:srgbClr val="000000"/>
              </a:solidFill>
            </a:endParaRPr>
          </a:p>
          <a:p>
            <a:pPr indent="0" lvl="0" marL="0" rtl="0" algn="l">
              <a:spcBef>
                <a:spcPts val="1600"/>
              </a:spcBef>
              <a:spcAft>
                <a:spcPts val="0"/>
              </a:spcAft>
              <a:buNone/>
            </a:pPr>
            <a:r>
              <a:rPr b="1" lang="en" sz="1400">
                <a:solidFill>
                  <a:srgbClr val="000000"/>
                </a:solidFill>
              </a:rPr>
              <a:t>Education</a:t>
            </a:r>
            <a:endParaRPr b="1" sz="1400">
              <a:solidFill>
                <a:srgbClr val="000000"/>
              </a:solidFill>
            </a:endParaRPr>
          </a:p>
          <a:p>
            <a:pPr indent="-317500" lvl="0" marL="457200" rtl="0" algn="l">
              <a:spcBef>
                <a:spcPts val="1600"/>
              </a:spcBef>
              <a:spcAft>
                <a:spcPts val="0"/>
              </a:spcAft>
              <a:buClr>
                <a:srgbClr val="000000"/>
              </a:buClr>
              <a:buSzPts val="1400"/>
              <a:buChar char="●"/>
            </a:pPr>
            <a:r>
              <a:rPr lang="en" sz="1400">
                <a:solidFill>
                  <a:srgbClr val="000000"/>
                </a:solidFill>
              </a:rPr>
              <a:t>Bachelor of Science (civil engineering) from University of Manitoba</a:t>
            </a:r>
            <a:endParaRPr sz="1400">
              <a:solidFill>
                <a:srgbClr val="000000"/>
              </a:solidFill>
            </a:endParaRPr>
          </a:p>
          <a:p>
            <a:pPr indent="-317500" lvl="0" marL="457200" rtl="0" algn="l">
              <a:spcBef>
                <a:spcPts val="0"/>
              </a:spcBef>
              <a:spcAft>
                <a:spcPts val="0"/>
              </a:spcAft>
              <a:buClr>
                <a:srgbClr val="000000"/>
              </a:buClr>
              <a:buSzPts val="1400"/>
              <a:buChar char="●"/>
            </a:pPr>
            <a:r>
              <a:rPr lang="en" sz="1400">
                <a:solidFill>
                  <a:srgbClr val="000000"/>
                </a:solidFill>
              </a:rPr>
              <a:t>MBA from International Institute for Management Development </a:t>
            </a:r>
            <a:endParaRPr sz="1400">
              <a:solidFill>
                <a:srgbClr val="000000"/>
              </a:solidFill>
            </a:endParaRPr>
          </a:p>
        </p:txBody>
      </p:sp>
      <p:pic>
        <p:nvPicPr>
          <p:cNvPr id="1297" name="Google Shape;1297;p185"/>
          <p:cNvPicPr preferRelativeResize="0"/>
          <p:nvPr/>
        </p:nvPicPr>
        <p:blipFill>
          <a:blip r:embed="rId3">
            <a:alphaModFix/>
          </a:blip>
          <a:stretch>
            <a:fillRect/>
          </a:stretch>
        </p:blipFill>
        <p:spPr>
          <a:xfrm>
            <a:off x="129600" y="1569650"/>
            <a:ext cx="2697950" cy="3001350"/>
          </a:xfrm>
          <a:prstGeom prst="rect">
            <a:avLst/>
          </a:prstGeom>
          <a:noFill/>
          <a:ln>
            <a:noFill/>
          </a:ln>
        </p:spPr>
      </p:pic>
    </p:spTree>
  </p:cSld>
  <p:clrMapOvr>
    <a:masterClrMapping/>
  </p:clrMapOvr>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1" name="Shape 1301"/>
        <p:cNvGrpSpPr/>
        <p:nvPr/>
      </p:nvGrpSpPr>
      <p:grpSpPr>
        <a:xfrm>
          <a:off x="0" y="0"/>
          <a:ext cx="0" cy="0"/>
          <a:chOff x="0" y="0"/>
          <a:chExt cx="0" cy="0"/>
        </a:xfrm>
      </p:grpSpPr>
      <p:sp>
        <p:nvSpPr>
          <p:cNvPr id="1302" name="Google Shape;1302;p186"/>
          <p:cNvSpPr txBox="1"/>
          <p:nvPr>
            <p:ph type="title"/>
          </p:nvPr>
        </p:nvSpPr>
        <p:spPr>
          <a:xfrm>
            <a:off x="534075" y="6229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Jim Green</a:t>
            </a:r>
            <a:endParaRPr/>
          </a:p>
        </p:txBody>
      </p:sp>
      <p:sp>
        <p:nvSpPr>
          <p:cNvPr id="1303" name="Google Shape;1303;p186"/>
          <p:cNvSpPr txBox="1"/>
          <p:nvPr>
            <p:ph idx="1" type="body"/>
          </p:nvPr>
        </p:nvSpPr>
        <p:spPr>
          <a:xfrm>
            <a:off x="3335550" y="1226875"/>
            <a:ext cx="5352900" cy="30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solidFill>
                  <a:srgbClr val="000000"/>
                </a:solidFill>
              </a:rPr>
              <a:t>Position in company</a:t>
            </a:r>
            <a:endParaRPr b="1" sz="1400">
              <a:solidFill>
                <a:srgbClr val="000000"/>
              </a:solidFill>
            </a:endParaRPr>
          </a:p>
          <a:p>
            <a:pPr indent="-317500" lvl="0" marL="457200" rtl="0" algn="l">
              <a:spcBef>
                <a:spcPts val="1600"/>
              </a:spcBef>
              <a:spcAft>
                <a:spcPts val="0"/>
              </a:spcAft>
              <a:buClr>
                <a:srgbClr val="000000"/>
              </a:buClr>
              <a:buSzPts val="1400"/>
              <a:buChar char="●"/>
            </a:pPr>
            <a:r>
              <a:rPr lang="en" sz="1400">
                <a:solidFill>
                  <a:srgbClr val="000000"/>
                </a:solidFill>
              </a:rPr>
              <a:t>CFO since inception</a:t>
            </a:r>
            <a:endParaRPr sz="1400">
              <a:solidFill>
                <a:srgbClr val="000000"/>
              </a:solidFill>
            </a:endParaRPr>
          </a:p>
          <a:p>
            <a:pPr indent="0" lvl="0" marL="0" rtl="0" algn="l">
              <a:spcBef>
                <a:spcPts val="1600"/>
              </a:spcBef>
              <a:spcAft>
                <a:spcPts val="0"/>
              </a:spcAft>
              <a:buNone/>
            </a:pPr>
            <a:r>
              <a:rPr b="1" lang="en" sz="1400">
                <a:solidFill>
                  <a:srgbClr val="000000"/>
                </a:solidFill>
              </a:rPr>
              <a:t>Work experience </a:t>
            </a:r>
            <a:endParaRPr b="1" sz="1400">
              <a:solidFill>
                <a:srgbClr val="000000"/>
              </a:solidFill>
            </a:endParaRPr>
          </a:p>
          <a:p>
            <a:pPr indent="-317500" lvl="0" marL="457200" rtl="0" algn="l">
              <a:spcBef>
                <a:spcPts val="1600"/>
              </a:spcBef>
              <a:spcAft>
                <a:spcPts val="0"/>
              </a:spcAft>
              <a:buClr>
                <a:srgbClr val="000000"/>
              </a:buClr>
              <a:buSzPts val="1400"/>
              <a:buChar char="●"/>
            </a:pPr>
            <a:r>
              <a:rPr lang="en" sz="1400">
                <a:solidFill>
                  <a:srgbClr val="000000"/>
                </a:solidFill>
              </a:rPr>
              <a:t>Joined Marwest Group of Companies in 1981, served in various capacities with Marwest which includes role of CFO at Artis</a:t>
            </a:r>
            <a:endParaRPr sz="1400">
              <a:solidFill>
                <a:srgbClr val="000000"/>
              </a:solidFill>
            </a:endParaRPr>
          </a:p>
          <a:p>
            <a:pPr indent="0" lvl="0" marL="0" rtl="0" algn="l">
              <a:spcBef>
                <a:spcPts val="1600"/>
              </a:spcBef>
              <a:spcAft>
                <a:spcPts val="0"/>
              </a:spcAft>
              <a:buNone/>
            </a:pPr>
            <a:r>
              <a:rPr b="1" lang="en" sz="1400">
                <a:solidFill>
                  <a:srgbClr val="000000"/>
                </a:solidFill>
              </a:rPr>
              <a:t>Education</a:t>
            </a:r>
            <a:endParaRPr b="1" sz="1400">
              <a:solidFill>
                <a:srgbClr val="000000"/>
              </a:solidFill>
            </a:endParaRPr>
          </a:p>
          <a:p>
            <a:pPr indent="-317500" lvl="0" marL="457200" rtl="0" algn="l">
              <a:spcBef>
                <a:spcPts val="1600"/>
              </a:spcBef>
              <a:spcAft>
                <a:spcPts val="0"/>
              </a:spcAft>
              <a:buClr>
                <a:srgbClr val="000000"/>
              </a:buClr>
              <a:buSzPts val="1400"/>
              <a:buChar char="●"/>
            </a:pPr>
            <a:r>
              <a:rPr lang="en" sz="1400">
                <a:solidFill>
                  <a:srgbClr val="000000"/>
                </a:solidFill>
              </a:rPr>
              <a:t>Bachelor of Science from University of Manitoba </a:t>
            </a:r>
            <a:endParaRPr sz="1400">
              <a:solidFill>
                <a:srgbClr val="000000"/>
              </a:solidFill>
            </a:endParaRPr>
          </a:p>
          <a:p>
            <a:pPr indent="-317500" lvl="0" marL="457200" rtl="0" algn="l">
              <a:spcBef>
                <a:spcPts val="0"/>
              </a:spcBef>
              <a:spcAft>
                <a:spcPts val="0"/>
              </a:spcAft>
              <a:buClr>
                <a:srgbClr val="000000"/>
              </a:buClr>
              <a:buSzPts val="1400"/>
              <a:buChar char="●"/>
            </a:pPr>
            <a:r>
              <a:rPr lang="en" sz="1400">
                <a:solidFill>
                  <a:srgbClr val="000000"/>
                </a:solidFill>
              </a:rPr>
              <a:t>Obtained CA from Institute of Chartered Accountants of Manitoba</a:t>
            </a:r>
            <a:endParaRPr sz="1400">
              <a:solidFill>
                <a:srgbClr val="000000"/>
              </a:solidFill>
            </a:endParaRPr>
          </a:p>
        </p:txBody>
      </p:sp>
      <p:pic>
        <p:nvPicPr>
          <p:cNvPr id="1304" name="Google Shape;1304;p186"/>
          <p:cNvPicPr preferRelativeResize="0"/>
          <p:nvPr/>
        </p:nvPicPr>
        <p:blipFill>
          <a:blip r:embed="rId3">
            <a:alphaModFix/>
          </a:blip>
          <a:stretch>
            <a:fillRect/>
          </a:stretch>
        </p:blipFill>
        <p:spPr>
          <a:xfrm>
            <a:off x="120400" y="1451225"/>
            <a:ext cx="2970550" cy="2970550"/>
          </a:xfrm>
          <a:prstGeom prst="rect">
            <a:avLst/>
          </a:prstGeom>
          <a:noFill/>
          <a:ln>
            <a:noFill/>
          </a:ln>
        </p:spPr>
      </p:pic>
    </p:spTree>
  </p:cSld>
  <p:clrMapOvr>
    <a:masterClrMapping/>
  </p:clrMapOvr>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8" name="Shape 1308"/>
        <p:cNvGrpSpPr/>
        <p:nvPr/>
      </p:nvGrpSpPr>
      <p:grpSpPr>
        <a:xfrm>
          <a:off x="0" y="0"/>
          <a:ext cx="0" cy="0"/>
          <a:chOff x="0" y="0"/>
          <a:chExt cx="0" cy="0"/>
        </a:xfrm>
      </p:grpSpPr>
      <p:sp>
        <p:nvSpPr>
          <p:cNvPr id="1309" name="Google Shape;1309;p187"/>
          <p:cNvSpPr txBox="1"/>
          <p:nvPr>
            <p:ph type="title"/>
          </p:nvPr>
        </p:nvSpPr>
        <p:spPr>
          <a:xfrm>
            <a:off x="547200" y="6510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Kim Riley </a:t>
            </a:r>
            <a:endParaRPr/>
          </a:p>
        </p:txBody>
      </p:sp>
      <p:sp>
        <p:nvSpPr>
          <p:cNvPr id="1310" name="Google Shape;1310;p187"/>
          <p:cNvSpPr txBox="1"/>
          <p:nvPr>
            <p:ph idx="1" type="body"/>
          </p:nvPr>
        </p:nvSpPr>
        <p:spPr>
          <a:xfrm>
            <a:off x="3115100" y="984300"/>
            <a:ext cx="5717100" cy="339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solidFill>
                  <a:srgbClr val="000000"/>
                </a:solidFill>
              </a:rPr>
              <a:t>Position in company</a:t>
            </a:r>
            <a:endParaRPr b="1" sz="1400">
              <a:solidFill>
                <a:srgbClr val="000000"/>
              </a:solidFill>
            </a:endParaRPr>
          </a:p>
          <a:p>
            <a:pPr indent="-317500" lvl="0" marL="457200" rtl="0" algn="l">
              <a:spcBef>
                <a:spcPts val="1600"/>
              </a:spcBef>
              <a:spcAft>
                <a:spcPts val="0"/>
              </a:spcAft>
              <a:buClr>
                <a:srgbClr val="000000"/>
              </a:buClr>
              <a:buSzPts val="1400"/>
              <a:buChar char="●"/>
            </a:pPr>
            <a:r>
              <a:rPr lang="en" sz="1400">
                <a:solidFill>
                  <a:srgbClr val="000000"/>
                </a:solidFill>
              </a:rPr>
              <a:t>Executive Vice President - Investments &amp; Developments since Feb. 2019</a:t>
            </a:r>
            <a:endParaRPr sz="1400">
              <a:solidFill>
                <a:srgbClr val="000000"/>
              </a:solidFill>
            </a:endParaRPr>
          </a:p>
          <a:p>
            <a:pPr indent="-317500" lvl="0" marL="457200" rtl="0" algn="l">
              <a:spcBef>
                <a:spcPts val="0"/>
              </a:spcBef>
              <a:spcAft>
                <a:spcPts val="0"/>
              </a:spcAft>
              <a:buClr>
                <a:srgbClr val="000000"/>
              </a:buClr>
              <a:buSzPts val="1400"/>
              <a:buChar char="●"/>
            </a:pPr>
            <a:r>
              <a:rPr lang="en" sz="1400">
                <a:solidFill>
                  <a:srgbClr val="000000"/>
                </a:solidFill>
              </a:rPr>
              <a:t>Former Senior Vice President - Acquisitions from Jan. 2017 - Feb. 2019</a:t>
            </a:r>
            <a:endParaRPr sz="1400">
              <a:solidFill>
                <a:srgbClr val="000000"/>
              </a:solidFill>
            </a:endParaRPr>
          </a:p>
          <a:p>
            <a:pPr indent="-317500" lvl="1" marL="914400" rtl="0" algn="l">
              <a:spcBef>
                <a:spcPts val="0"/>
              </a:spcBef>
              <a:spcAft>
                <a:spcPts val="0"/>
              </a:spcAft>
              <a:buClr>
                <a:srgbClr val="000000"/>
              </a:buClr>
              <a:buSzPts val="1400"/>
              <a:buChar char="○"/>
            </a:pPr>
            <a:r>
              <a:rPr lang="en" sz="1400">
                <a:solidFill>
                  <a:srgbClr val="000000"/>
                </a:solidFill>
              </a:rPr>
              <a:t>Joined company in 2005, holding various positions in accounting, valuation, and investments and developments</a:t>
            </a:r>
            <a:endParaRPr sz="1400">
              <a:solidFill>
                <a:srgbClr val="000000"/>
              </a:solidFill>
            </a:endParaRPr>
          </a:p>
          <a:p>
            <a:pPr indent="0" lvl="0" marL="0" rtl="0" algn="l">
              <a:spcBef>
                <a:spcPts val="1600"/>
              </a:spcBef>
              <a:spcAft>
                <a:spcPts val="0"/>
              </a:spcAft>
              <a:buNone/>
            </a:pPr>
            <a:r>
              <a:rPr b="1" lang="en" sz="1400">
                <a:solidFill>
                  <a:srgbClr val="000000"/>
                </a:solidFill>
              </a:rPr>
              <a:t>Work experience </a:t>
            </a:r>
            <a:endParaRPr b="1" sz="1400">
              <a:solidFill>
                <a:srgbClr val="000000"/>
              </a:solidFill>
            </a:endParaRPr>
          </a:p>
          <a:p>
            <a:pPr indent="-317500" lvl="0" marL="457200" rtl="0" algn="l">
              <a:spcBef>
                <a:spcPts val="1600"/>
              </a:spcBef>
              <a:spcAft>
                <a:spcPts val="0"/>
              </a:spcAft>
              <a:buClr>
                <a:srgbClr val="000000"/>
              </a:buClr>
              <a:buSzPts val="1400"/>
              <a:buChar char="●"/>
            </a:pPr>
            <a:r>
              <a:rPr lang="en" sz="1400">
                <a:solidFill>
                  <a:srgbClr val="000000"/>
                </a:solidFill>
              </a:rPr>
              <a:t>14 years of experience in the commercial real estate industry</a:t>
            </a:r>
            <a:endParaRPr sz="1400">
              <a:solidFill>
                <a:srgbClr val="000000"/>
              </a:solidFill>
            </a:endParaRPr>
          </a:p>
          <a:p>
            <a:pPr indent="0" lvl="0" marL="0" rtl="0" algn="l">
              <a:spcBef>
                <a:spcPts val="1600"/>
              </a:spcBef>
              <a:spcAft>
                <a:spcPts val="0"/>
              </a:spcAft>
              <a:buNone/>
            </a:pPr>
            <a:r>
              <a:rPr b="1" lang="en" sz="1400">
                <a:solidFill>
                  <a:srgbClr val="000000"/>
                </a:solidFill>
              </a:rPr>
              <a:t>Education</a:t>
            </a:r>
            <a:endParaRPr b="1" sz="1400">
              <a:solidFill>
                <a:srgbClr val="000000"/>
              </a:solidFill>
            </a:endParaRPr>
          </a:p>
          <a:p>
            <a:pPr indent="-317500" lvl="0" marL="457200" rtl="0" algn="l">
              <a:spcBef>
                <a:spcPts val="1600"/>
              </a:spcBef>
              <a:spcAft>
                <a:spcPts val="0"/>
              </a:spcAft>
              <a:buClr>
                <a:srgbClr val="000000"/>
              </a:buClr>
              <a:buSzPts val="1400"/>
              <a:buChar char="●"/>
            </a:pPr>
            <a:r>
              <a:rPr lang="en" sz="1400">
                <a:solidFill>
                  <a:srgbClr val="000000"/>
                </a:solidFill>
              </a:rPr>
              <a:t>Bachelor of Commerce from University of Manitoba</a:t>
            </a:r>
            <a:endParaRPr sz="1400">
              <a:solidFill>
                <a:srgbClr val="000000"/>
              </a:solidFill>
            </a:endParaRPr>
          </a:p>
          <a:p>
            <a:pPr indent="-317500" lvl="0" marL="457200" rtl="0" algn="l">
              <a:spcBef>
                <a:spcPts val="0"/>
              </a:spcBef>
              <a:spcAft>
                <a:spcPts val="0"/>
              </a:spcAft>
              <a:buClr>
                <a:srgbClr val="000000"/>
              </a:buClr>
              <a:buSzPts val="1400"/>
              <a:buChar char="●"/>
            </a:pPr>
            <a:r>
              <a:rPr lang="en" sz="1400">
                <a:solidFill>
                  <a:srgbClr val="000000"/>
                </a:solidFill>
              </a:rPr>
              <a:t>Obtained CPA and CMA</a:t>
            </a:r>
            <a:endParaRPr sz="1400">
              <a:solidFill>
                <a:srgbClr val="000000"/>
              </a:solidFill>
            </a:endParaRPr>
          </a:p>
        </p:txBody>
      </p:sp>
      <p:pic>
        <p:nvPicPr>
          <p:cNvPr id="1311" name="Google Shape;1311;p187"/>
          <p:cNvPicPr preferRelativeResize="0"/>
          <p:nvPr/>
        </p:nvPicPr>
        <p:blipFill>
          <a:blip r:embed="rId3">
            <a:alphaModFix/>
          </a:blip>
          <a:stretch>
            <a:fillRect/>
          </a:stretch>
        </p:blipFill>
        <p:spPr>
          <a:xfrm>
            <a:off x="162000" y="1409725"/>
            <a:ext cx="2810300" cy="2826775"/>
          </a:xfrm>
          <a:prstGeom prst="rect">
            <a:avLst/>
          </a:prstGeom>
          <a:noFill/>
          <a:ln>
            <a:noFill/>
          </a:ln>
        </p:spPr>
      </p:pic>
    </p:spTree>
  </p:cSld>
  <p:clrMapOvr>
    <a:masterClrMapping/>
  </p:clrMapOvr>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5" name="Shape 1315"/>
        <p:cNvGrpSpPr/>
        <p:nvPr/>
      </p:nvGrpSpPr>
      <p:grpSpPr>
        <a:xfrm>
          <a:off x="0" y="0"/>
          <a:ext cx="0" cy="0"/>
          <a:chOff x="0" y="0"/>
          <a:chExt cx="0" cy="0"/>
        </a:xfrm>
      </p:grpSpPr>
      <p:sp>
        <p:nvSpPr>
          <p:cNvPr id="1316" name="Google Shape;1316;p188"/>
          <p:cNvSpPr txBox="1"/>
          <p:nvPr>
            <p:ph type="title"/>
          </p:nvPr>
        </p:nvSpPr>
        <p:spPr>
          <a:xfrm>
            <a:off x="237225" y="6011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Frank Sherlock</a:t>
            </a:r>
            <a:endParaRPr/>
          </a:p>
        </p:txBody>
      </p:sp>
      <p:sp>
        <p:nvSpPr>
          <p:cNvPr id="1317" name="Google Shape;1317;p188"/>
          <p:cNvSpPr txBox="1"/>
          <p:nvPr>
            <p:ph idx="1" type="body"/>
          </p:nvPr>
        </p:nvSpPr>
        <p:spPr>
          <a:xfrm>
            <a:off x="3088925" y="985075"/>
            <a:ext cx="5837100" cy="365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solidFill>
                  <a:srgbClr val="000000"/>
                </a:solidFill>
              </a:rPr>
              <a:t>Position in company</a:t>
            </a:r>
            <a:endParaRPr b="1" sz="1400">
              <a:solidFill>
                <a:srgbClr val="000000"/>
              </a:solidFill>
            </a:endParaRPr>
          </a:p>
          <a:p>
            <a:pPr indent="-317500" lvl="0" marL="457200" rtl="0" algn="l">
              <a:spcBef>
                <a:spcPts val="1600"/>
              </a:spcBef>
              <a:spcAft>
                <a:spcPts val="0"/>
              </a:spcAft>
              <a:buClr>
                <a:srgbClr val="000000"/>
              </a:buClr>
              <a:buSzPts val="1400"/>
              <a:buChar char="●"/>
            </a:pPr>
            <a:r>
              <a:rPr lang="en" sz="1400">
                <a:solidFill>
                  <a:srgbClr val="000000"/>
                </a:solidFill>
              </a:rPr>
              <a:t>Executive Vice President - Property Management since Jan. 2015</a:t>
            </a:r>
            <a:endParaRPr sz="1400">
              <a:solidFill>
                <a:srgbClr val="000000"/>
              </a:solidFill>
            </a:endParaRPr>
          </a:p>
          <a:p>
            <a:pPr indent="-317500" lvl="0" marL="457200" rtl="0" algn="l">
              <a:spcBef>
                <a:spcPts val="0"/>
              </a:spcBef>
              <a:spcAft>
                <a:spcPts val="0"/>
              </a:spcAft>
              <a:buClr>
                <a:srgbClr val="000000"/>
              </a:buClr>
              <a:buSzPts val="1400"/>
              <a:buChar char="●"/>
            </a:pPr>
            <a:r>
              <a:rPr lang="en" sz="1400">
                <a:solidFill>
                  <a:srgbClr val="000000"/>
                </a:solidFill>
              </a:rPr>
              <a:t>Former Senior Vice President - Property Management </a:t>
            </a:r>
            <a:endParaRPr sz="1400">
              <a:solidFill>
                <a:srgbClr val="000000"/>
              </a:solidFill>
            </a:endParaRPr>
          </a:p>
          <a:p>
            <a:pPr indent="0" lvl="0" marL="0" rtl="0" algn="l">
              <a:spcBef>
                <a:spcPts val="1600"/>
              </a:spcBef>
              <a:spcAft>
                <a:spcPts val="0"/>
              </a:spcAft>
              <a:buNone/>
            </a:pPr>
            <a:r>
              <a:rPr b="1" lang="en" sz="1400">
                <a:solidFill>
                  <a:srgbClr val="000000"/>
                </a:solidFill>
              </a:rPr>
              <a:t>Work experience</a:t>
            </a:r>
            <a:endParaRPr b="1" sz="1400">
              <a:solidFill>
                <a:srgbClr val="000000"/>
              </a:solidFill>
            </a:endParaRPr>
          </a:p>
          <a:p>
            <a:pPr indent="-317500" lvl="0" marL="457200" rtl="0" algn="l">
              <a:spcBef>
                <a:spcPts val="1600"/>
              </a:spcBef>
              <a:spcAft>
                <a:spcPts val="0"/>
              </a:spcAft>
              <a:buClr>
                <a:srgbClr val="000000"/>
              </a:buClr>
              <a:buSzPts val="1400"/>
              <a:buChar char="●"/>
            </a:pPr>
            <a:r>
              <a:rPr lang="en" sz="1400">
                <a:solidFill>
                  <a:srgbClr val="000000"/>
                </a:solidFill>
              </a:rPr>
              <a:t>Former vice president of Crown Property Management Inc</a:t>
            </a:r>
            <a:endParaRPr sz="1400">
              <a:solidFill>
                <a:srgbClr val="000000"/>
              </a:solidFill>
            </a:endParaRPr>
          </a:p>
          <a:p>
            <a:pPr indent="-317500" lvl="0" marL="457200" rtl="0" algn="l">
              <a:spcBef>
                <a:spcPts val="0"/>
              </a:spcBef>
              <a:spcAft>
                <a:spcPts val="0"/>
              </a:spcAft>
              <a:buClr>
                <a:srgbClr val="000000"/>
              </a:buClr>
              <a:buSzPts val="1400"/>
              <a:buChar char="●"/>
            </a:pPr>
            <a:r>
              <a:rPr lang="en" sz="1400">
                <a:solidFill>
                  <a:srgbClr val="000000"/>
                </a:solidFill>
              </a:rPr>
              <a:t>Former Vice President and General Manager of Trizec Hahn</a:t>
            </a:r>
            <a:endParaRPr sz="1400">
              <a:solidFill>
                <a:srgbClr val="000000"/>
              </a:solidFill>
            </a:endParaRPr>
          </a:p>
          <a:p>
            <a:pPr indent="-317500" lvl="0" marL="457200" rtl="0" algn="l">
              <a:spcBef>
                <a:spcPts val="0"/>
              </a:spcBef>
              <a:spcAft>
                <a:spcPts val="0"/>
              </a:spcAft>
              <a:buClr>
                <a:srgbClr val="000000"/>
              </a:buClr>
              <a:buSzPts val="1400"/>
              <a:buChar char="●"/>
            </a:pPr>
            <a:r>
              <a:rPr lang="en" sz="1400">
                <a:solidFill>
                  <a:srgbClr val="000000"/>
                </a:solidFill>
              </a:rPr>
              <a:t>Director of Real Estate Management of Oxford Properties Group</a:t>
            </a:r>
            <a:endParaRPr sz="1400">
              <a:solidFill>
                <a:srgbClr val="000000"/>
              </a:solidFill>
            </a:endParaRPr>
          </a:p>
          <a:p>
            <a:pPr indent="0" lvl="0" marL="0" rtl="0" algn="l">
              <a:spcBef>
                <a:spcPts val="1600"/>
              </a:spcBef>
              <a:spcAft>
                <a:spcPts val="0"/>
              </a:spcAft>
              <a:buNone/>
            </a:pPr>
            <a:r>
              <a:rPr b="1" lang="en" sz="1400">
                <a:solidFill>
                  <a:srgbClr val="000000"/>
                </a:solidFill>
              </a:rPr>
              <a:t>Education </a:t>
            </a:r>
            <a:endParaRPr b="1" sz="1400">
              <a:solidFill>
                <a:srgbClr val="000000"/>
              </a:solidFill>
            </a:endParaRPr>
          </a:p>
          <a:p>
            <a:pPr indent="-317500" lvl="0" marL="457200" rtl="0" algn="l">
              <a:spcBef>
                <a:spcPts val="1600"/>
              </a:spcBef>
              <a:spcAft>
                <a:spcPts val="0"/>
              </a:spcAft>
              <a:buClr>
                <a:srgbClr val="000000"/>
              </a:buClr>
              <a:buSzPts val="1400"/>
              <a:buChar char="●"/>
            </a:pPr>
            <a:r>
              <a:rPr lang="en" sz="1400">
                <a:solidFill>
                  <a:srgbClr val="000000"/>
                </a:solidFill>
              </a:rPr>
              <a:t>Bachelor of Commerce from University of Calgary </a:t>
            </a:r>
            <a:endParaRPr sz="1400">
              <a:solidFill>
                <a:srgbClr val="000000"/>
              </a:solidFill>
            </a:endParaRPr>
          </a:p>
          <a:p>
            <a:pPr indent="-317500" lvl="0" marL="457200" rtl="0" algn="l">
              <a:spcBef>
                <a:spcPts val="0"/>
              </a:spcBef>
              <a:spcAft>
                <a:spcPts val="0"/>
              </a:spcAft>
              <a:buClr>
                <a:srgbClr val="000000"/>
              </a:buClr>
              <a:buSzPts val="1400"/>
              <a:buChar char="●"/>
            </a:pPr>
            <a:r>
              <a:rPr lang="en" sz="1400">
                <a:solidFill>
                  <a:srgbClr val="000000"/>
                </a:solidFill>
              </a:rPr>
              <a:t>Obtained Real Property Administrator (RPA) from BOMA and Certified Shopping Centre Manager (CSM) from International Council of Shopping Centres</a:t>
            </a:r>
            <a:endParaRPr sz="1400">
              <a:solidFill>
                <a:srgbClr val="000000"/>
              </a:solidFill>
            </a:endParaRPr>
          </a:p>
        </p:txBody>
      </p:sp>
      <p:pic>
        <p:nvPicPr>
          <p:cNvPr id="1318" name="Google Shape;1318;p188"/>
          <p:cNvPicPr preferRelativeResize="0"/>
          <p:nvPr/>
        </p:nvPicPr>
        <p:blipFill>
          <a:blip r:embed="rId3">
            <a:alphaModFix/>
          </a:blip>
          <a:stretch>
            <a:fillRect/>
          </a:stretch>
        </p:blipFill>
        <p:spPr>
          <a:xfrm>
            <a:off x="147250" y="1453375"/>
            <a:ext cx="2761400" cy="2836375"/>
          </a:xfrm>
          <a:prstGeom prst="rect">
            <a:avLst/>
          </a:prstGeom>
          <a:noFill/>
          <a:ln>
            <a:noFill/>
          </a:ln>
        </p:spPr>
      </p:pic>
    </p:spTree>
  </p:cSld>
  <p:clrMapOvr>
    <a:masterClrMapping/>
  </p:clrMapOvr>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2" name="Shape 1322"/>
        <p:cNvGrpSpPr/>
        <p:nvPr/>
      </p:nvGrpSpPr>
      <p:grpSpPr>
        <a:xfrm>
          <a:off x="0" y="0"/>
          <a:ext cx="0" cy="0"/>
          <a:chOff x="0" y="0"/>
          <a:chExt cx="0" cy="0"/>
        </a:xfrm>
      </p:grpSpPr>
      <p:sp>
        <p:nvSpPr>
          <p:cNvPr id="1323" name="Google Shape;1323;p189"/>
          <p:cNvSpPr txBox="1"/>
          <p:nvPr>
            <p:ph type="title"/>
          </p:nvPr>
        </p:nvSpPr>
        <p:spPr>
          <a:xfrm>
            <a:off x="128775" y="58127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Philip Martens</a:t>
            </a:r>
            <a:endParaRPr/>
          </a:p>
        </p:txBody>
      </p:sp>
      <p:sp>
        <p:nvSpPr>
          <p:cNvPr id="1324" name="Google Shape;1324;p189"/>
          <p:cNvSpPr txBox="1"/>
          <p:nvPr>
            <p:ph idx="1" type="body"/>
          </p:nvPr>
        </p:nvSpPr>
        <p:spPr>
          <a:xfrm>
            <a:off x="2817900" y="1083100"/>
            <a:ext cx="6014400" cy="350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solidFill>
                  <a:srgbClr val="000000"/>
                </a:solidFill>
              </a:rPr>
              <a:t>Position in company</a:t>
            </a:r>
            <a:endParaRPr b="1" sz="1400">
              <a:solidFill>
                <a:srgbClr val="000000"/>
              </a:solidFill>
            </a:endParaRPr>
          </a:p>
          <a:p>
            <a:pPr indent="-317500" lvl="0" marL="457200" rtl="0" algn="l">
              <a:spcBef>
                <a:spcPts val="1600"/>
              </a:spcBef>
              <a:spcAft>
                <a:spcPts val="0"/>
              </a:spcAft>
              <a:buClr>
                <a:srgbClr val="000000"/>
              </a:buClr>
              <a:buSzPts val="1400"/>
              <a:buChar char="●"/>
            </a:pPr>
            <a:r>
              <a:rPr lang="en" sz="1400">
                <a:solidFill>
                  <a:srgbClr val="000000"/>
                </a:solidFill>
              </a:rPr>
              <a:t>Executive Vice President (U.S. Region) since March 2019</a:t>
            </a:r>
            <a:endParaRPr sz="1400">
              <a:solidFill>
                <a:srgbClr val="000000"/>
              </a:solidFill>
            </a:endParaRPr>
          </a:p>
          <a:p>
            <a:pPr indent="-317500" lvl="0" marL="457200" rtl="0" algn="l">
              <a:spcBef>
                <a:spcPts val="0"/>
              </a:spcBef>
              <a:spcAft>
                <a:spcPts val="0"/>
              </a:spcAft>
              <a:buClr>
                <a:srgbClr val="000000"/>
              </a:buClr>
              <a:buSzPts val="1400"/>
              <a:buChar char="●"/>
            </a:pPr>
            <a:r>
              <a:rPr lang="en" sz="1400">
                <a:solidFill>
                  <a:srgbClr val="000000"/>
                </a:solidFill>
              </a:rPr>
              <a:t>Former Senior Vice President - Asset Management (U.S. Region)</a:t>
            </a:r>
            <a:endParaRPr sz="1400">
              <a:solidFill>
                <a:srgbClr val="000000"/>
              </a:solidFill>
            </a:endParaRPr>
          </a:p>
          <a:p>
            <a:pPr indent="0" lvl="0" marL="0" rtl="0" algn="l">
              <a:spcBef>
                <a:spcPts val="1600"/>
              </a:spcBef>
              <a:spcAft>
                <a:spcPts val="0"/>
              </a:spcAft>
              <a:buNone/>
            </a:pPr>
            <a:r>
              <a:rPr b="1" lang="en" sz="1400">
                <a:solidFill>
                  <a:srgbClr val="000000"/>
                </a:solidFill>
              </a:rPr>
              <a:t>Work experience</a:t>
            </a:r>
            <a:endParaRPr b="1" sz="1400">
              <a:solidFill>
                <a:srgbClr val="000000"/>
              </a:solidFill>
            </a:endParaRPr>
          </a:p>
          <a:p>
            <a:pPr indent="-317500" lvl="0" marL="457200" rtl="0" algn="l">
              <a:spcBef>
                <a:spcPts val="1600"/>
              </a:spcBef>
              <a:spcAft>
                <a:spcPts val="0"/>
              </a:spcAft>
              <a:buClr>
                <a:srgbClr val="000000"/>
              </a:buClr>
              <a:buSzPts val="1400"/>
              <a:buChar char="●"/>
            </a:pPr>
            <a:r>
              <a:rPr lang="en" sz="1400">
                <a:solidFill>
                  <a:srgbClr val="000000"/>
                </a:solidFill>
              </a:rPr>
              <a:t>Over 20 years in real estate transactions and related tax matters</a:t>
            </a:r>
            <a:endParaRPr sz="1400">
              <a:solidFill>
                <a:srgbClr val="000000"/>
              </a:solidFill>
            </a:endParaRPr>
          </a:p>
          <a:p>
            <a:pPr indent="-317500" lvl="0" marL="457200" rtl="0" algn="l">
              <a:spcBef>
                <a:spcPts val="0"/>
              </a:spcBef>
              <a:spcAft>
                <a:spcPts val="0"/>
              </a:spcAft>
              <a:buClr>
                <a:srgbClr val="000000"/>
              </a:buClr>
              <a:buSzPts val="1400"/>
              <a:buChar char="●"/>
            </a:pPr>
            <a:r>
              <a:rPr lang="en" sz="1400">
                <a:solidFill>
                  <a:srgbClr val="000000"/>
                </a:solidFill>
              </a:rPr>
              <a:t>Previously managed his own tax practice and various real estate opportunity funds focused on investments in Arizona</a:t>
            </a:r>
            <a:endParaRPr sz="1400">
              <a:solidFill>
                <a:srgbClr val="000000"/>
              </a:solidFill>
            </a:endParaRPr>
          </a:p>
          <a:p>
            <a:pPr indent="0" lvl="0" marL="0" rtl="0" algn="l">
              <a:spcBef>
                <a:spcPts val="1600"/>
              </a:spcBef>
              <a:spcAft>
                <a:spcPts val="0"/>
              </a:spcAft>
              <a:buNone/>
            </a:pPr>
            <a:r>
              <a:rPr b="1" lang="en" sz="1400">
                <a:solidFill>
                  <a:srgbClr val="000000"/>
                </a:solidFill>
              </a:rPr>
              <a:t>Education</a:t>
            </a:r>
            <a:endParaRPr b="1" sz="1400">
              <a:solidFill>
                <a:srgbClr val="000000"/>
              </a:solidFill>
            </a:endParaRPr>
          </a:p>
          <a:p>
            <a:pPr indent="-317500" lvl="0" marL="457200" rtl="0" algn="l">
              <a:spcBef>
                <a:spcPts val="1600"/>
              </a:spcBef>
              <a:spcAft>
                <a:spcPts val="0"/>
              </a:spcAft>
              <a:buClr>
                <a:srgbClr val="000000"/>
              </a:buClr>
              <a:buSzPts val="1400"/>
              <a:buChar char="●"/>
            </a:pPr>
            <a:r>
              <a:rPr lang="en" sz="1400">
                <a:solidFill>
                  <a:srgbClr val="000000"/>
                </a:solidFill>
              </a:rPr>
              <a:t>MBA, Bachelor of Science in Accountancy, Bachelor of Arts in History</a:t>
            </a:r>
            <a:endParaRPr sz="1400">
              <a:solidFill>
                <a:srgbClr val="000000"/>
              </a:solidFill>
            </a:endParaRPr>
          </a:p>
        </p:txBody>
      </p:sp>
      <p:pic>
        <p:nvPicPr>
          <p:cNvPr id="1325" name="Google Shape;1325;p189"/>
          <p:cNvPicPr preferRelativeResize="0"/>
          <p:nvPr/>
        </p:nvPicPr>
        <p:blipFill>
          <a:blip r:embed="rId3">
            <a:alphaModFix/>
          </a:blip>
          <a:stretch>
            <a:fillRect/>
          </a:stretch>
        </p:blipFill>
        <p:spPr>
          <a:xfrm>
            <a:off x="175225" y="1369438"/>
            <a:ext cx="2513150" cy="2932225"/>
          </a:xfrm>
          <a:prstGeom prst="rect">
            <a:avLst/>
          </a:prstGeom>
          <a:noFill/>
          <a:ln>
            <a:noFill/>
          </a:ln>
        </p:spPr>
      </p:pic>
    </p:spTree>
  </p:cSld>
  <p:clrMapOvr>
    <a:masterClrMapping/>
  </p:clrMapOvr>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9" name="Shape 1329"/>
        <p:cNvGrpSpPr/>
        <p:nvPr/>
      </p:nvGrpSpPr>
      <p:grpSpPr>
        <a:xfrm>
          <a:off x="0" y="0"/>
          <a:ext cx="0" cy="0"/>
          <a:chOff x="0" y="0"/>
          <a:chExt cx="0" cy="0"/>
        </a:xfrm>
      </p:grpSpPr>
      <p:sp>
        <p:nvSpPr>
          <p:cNvPr id="1330" name="Google Shape;1330;p190"/>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Capital Expenditure</a:t>
            </a:r>
            <a:endParaRPr/>
          </a:p>
        </p:txBody>
      </p:sp>
    </p:spTree>
  </p:cSld>
  <p:clrMapOvr>
    <a:masterClrMapping/>
  </p:clrMapOvr>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4" name="Shape 1334"/>
        <p:cNvGrpSpPr/>
        <p:nvPr/>
      </p:nvGrpSpPr>
      <p:grpSpPr>
        <a:xfrm>
          <a:off x="0" y="0"/>
          <a:ext cx="0" cy="0"/>
          <a:chOff x="0" y="0"/>
          <a:chExt cx="0" cy="0"/>
        </a:xfrm>
      </p:grpSpPr>
      <p:sp>
        <p:nvSpPr>
          <p:cNvPr id="1335" name="Google Shape;1335;p191"/>
          <p:cNvSpPr txBox="1"/>
          <p:nvPr>
            <p:ph type="title"/>
          </p:nvPr>
        </p:nvSpPr>
        <p:spPr>
          <a:xfrm>
            <a:off x="187150" y="5761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Capital Expenditure 2019</a:t>
            </a:r>
            <a:endParaRPr/>
          </a:p>
        </p:txBody>
      </p:sp>
      <p:pic>
        <p:nvPicPr>
          <p:cNvPr id="1336" name="Google Shape;1336;p191"/>
          <p:cNvPicPr preferRelativeResize="0"/>
          <p:nvPr/>
        </p:nvPicPr>
        <p:blipFill>
          <a:blip r:embed="rId3">
            <a:alphaModFix/>
          </a:blip>
          <a:stretch>
            <a:fillRect/>
          </a:stretch>
        </p:blipFill>
        <p:spPr>
          <a:xfrm>
            <a:off x="741750" y="1722575"/>
            <a:ext cx="7462824" cy="3079050"/>
          </a:xfrm>
          <a:prstGeom prst="rect">
            <a:avLst/>
          </a:prstGeom>
          <a:noFill/>
          <a:ln>
            <a:noFill/>
          </a:ln>
        </p:spPr>
      </p:pic>
      <p:sp>
        <p:nvSpPr>
          <p:cNvPr id="1337" name="Google Shape;1337;p191"/>
          <p:cNvSpPr/>
          <p:nvPr/>
        </p:nvSpPr>
        <p:spPr>
          <a:xfrm>
            <a:off x="5149100" y="4507450"/>
            <a:ext cx="620400" cy="3267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191"/>
          <p:cNvSpPr/>
          <p:nvPr/>
        </p:nvSpPr>
        <p:spPr>
          <a:xfrm>
            <a:off x="7674575" y="4464125"/>
            <a:ext cx="598800" cy="3375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2" name="Shape 1342"/>
        <p:cNvGrpSpPr/>
        <p:nvPr/>
      </p:nvGrpSpPr>
      <p:grpSpPr>
        <a:xfrm>
          <a:off x="0" y="0"/>
          <a:ext cx="0" cy="0"/>
          <a:chOff x="0" y="0"/>
          <a:chExt cx="0" cy="0"/>
        </a:xfrm>
      </p:grpSpPr>
      <p:sp>
        <p:nvSpPr>
          <p:cNvPr id="1343" name="Google Shape;1343;p192"/>
          <p:cNvSpPr txBox="1"/>
          <p:nvPr>
            <p:ph type="title"/>
          </p:nvPr>
        </p:nvSpPr>
        <p:spPr>
          <a:xfrm>
            <a:off x="163400" y="5784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Capital Expenditure 2019</a:t>
            </a:r>
            <a:endParaRPr/>
          </a:p>
        </p:txBody>
      </p:sp>
      <p:pic>
        <p:nvPicPr>
          <p:cNvPr id="1344" name="Google Shape;1344;p192"/>
          <p:cNvPicPr preferRelativeResize="0"/>
          <p:nvPr/>
        </p:nvPicPr>
        <p:blipFill>
          <a:blip r:embed="rId3">
            <a:alphaModFix/>
          </a:blip>
          <a:stretch>
            <a:fillRect/>
          </a:stretch>
        </p:blipFill>
        <p:spPr>
          <a:xfrm>
            <a:off x="1753950" y="1030725"/>
            <a:ext cx="6769725" cy="4053575"/>
          </a:xfrm>
          <a:prstGeom prst="rect">
            <a:avLst/>
          </a:prstGeom>
          <a:noFill/>
          <a:ln>
            <a:noFill/>
          </a:ln>
        </p:spPr>
      </p:pic>
      <p:sp>
        <p:nvSpPr>
          <p:cNvPr id="1345" name="Google Shape;1345;p192"/>
          <p:cNvSpPr/>
          <p:nvPr/>
        </p:nvSpPr>
        <p:spPr>
          <a:xfrm>
            <a:off x="5682500" y="2580675"/>
            <a:ext cx="751200" cy="1851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192"/>
          <p:cNvSpPr/>
          <p:nvPr/>
        </p:nvSpPr>
        <p:spPr>
          <a:xfrm>
            <a:off x="5682500" y="2883375"/>
            <a:ext cx="751200" cy="2394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1"/>
          <p:cNvSpPr txBox="1"/>
          <p:nvPr>
            <p:ph type="title"/>
          </p:nvPr>
        </p:nvSpPr>
        <p:spPr>
          <a:xfrm>
            <a:off x="677250" y="570425"/>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REITs Distribution</a:t>
            </a:r>
            <a:endParaRPr/>
          </a:p>
        </p:txBody>
      </p:sp>
      <p:pic>
        <p:nvPicPr>
          <p:cNvPr id="249" name="Google Shape;249;p31"/>
          <p:cNvPicPr preferRelativeResize="0"/>
          <p:nvPr/>
        </p:nvPicPr>
        <p:blipFill>
          <a:blip r:embed="rId3">
            <a:alphaModFix/>
          </a:blip>
          <a:stretch>
            <a:fillRect/>
          </a:stretch>
        </p:blipFill>
        <p:spPr>
          <a:xfrm>
            <a:off x="681038" y="1395300"/>
            <a:ext cx="7781925" cy="2943225"/>
          </a:xfrm>
          <a:prstGeom prst="rect">
            <a:avLst/>
          </a:prstGeom>
          <a:noFill/>
          <a:ln>
            <a:noFill/>
          </a:ln>
        </p:spPr>
      </p:pic>
    </p:spTree>
  </p:cSld>
  <p:clrMapOvr>
    <a:masterClrMapping/>
  </p:clrMapOvr>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0" name="Shape 1350"/>
        <p:cNvGrpSpPr/>
        <p:nvPr/>
      </p:nvGrpSpPr>
      <p:grpSpPr>
        <a:xfrm>
          <a:off x="0" y="0"/>
          <a:ext cx="0" cy="0"/>
          <a:chOff x="0" y="0"/>
          <a:chExt cx="0" cy="0"/>
        </a:xfrm>
      </p:grpSpPr>
      <p:sp>
        <p:nvSpPr>
          <p:cNvPr id="1351" name="Google Shape;1351;p193"/>
          <p:cNvSpPr txBox="1"/>
          <p:nvPr>
            <p:ph type="title"/>
          </p:nvPr>
        </p:nvSpPr>
        <p:spPr>
          <a:xfrm>
            <a:off x="76325" y="5784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Capital Expenditure 2020</a:t>
            </a:r>
            <a:endParaRPr/>
          </a:p>
          <a:p>
            <a:pPr indent="0" lvl="0" marL="0" rtl="0" algn="l">
              <a:spcBef>
                <a:spcPts val="0"/>
              </a:spcBef>
              <a:spcAft>
                <a:spcPts val="0"/>
              </a:spcAft>
              <a:buNone/>
            </a:pPr>
            <a:r>
              <a:t/>
            </a:r>
            <a:endParaRPr/>
          </a:p>
        </p:txBody>
      </p:sp>
      <p:pic>
        <p:nvPicPr>
          <p:cNvPr id="1352" name="Google Shape;1352;p193"/>
          <p:cNvPicPr preferRelativeResize="0"/>
          <p:nvPr/>
        </p:nvPicPr>
        <p:blipFill>
          <a:blip r:embed="rId3">
            <a:alphaModFix/>
          </a:blip>
          <a:stretch>
            <a:fillRect/>
          </a:stretch>
        </p:blipFill>
        <p:spPr>
          <a:xfrm>
            <a:off x="1700175" y="1165450"/>
            <a:ext cx="7052100" cy="3864425"/>
          </a:xfrm>
          <a:prstGeom prst="rect">
            <a:avLst/>
          </a:prstGeom>
          <a:noFill/>
          <a:ln>
            <a:noFill/>
          </a:ln>
        </p:spPr>
      </p:pic>
      <p:sp>
        <p:nvSpPr>
          <p:cNvPr id="1353" name="Google Shape;1353;p193"/>
          <p:cNvSpPr/>
          <p:nvPr/>
        </p:nvSpPr>
        <p:spPr>
          <a:xfrm>
            <a:off x="5791350" y="2689550"/>
            <a:ext cx="642300" cy="2613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193"/>
          <p:cNvSpPr/>
          <p:nvPr/>
        </p:nvSpPr>
        <p:spPr>
          <a:xfrm>
            <a:off x="5628075" y="4082925"/>
            <a:ext cx="3309300" cy="2178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8" name="Shape 1358"/>
        <p:cNvGrpSpPr/>
        <p:nvPr/>
      </p:nvGrpSpPr>
      <p:grpSpPr>
        <a:xfrm>
          <a:off x="0" y="0"/>
          <a:ext cx="0" cy="0"/>
          <a:chOff x="0" y="0"/>
          <a:chExt cx="0" cy="0"/>
        </a:xfrm>
      </p:grpSpPr>
      <p:sp>
        <p:nvSpPr>
          <p:cNvPr id="1359" name="Google Shape;1359;p194"/>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Financial statements</a:t>
            </a:r>
            <a:endParaRPr/>
          </a:p>
        </p:txBody>
      </p:sp>
    </p:spTree>
  </p:cSld>
  <p:clrMapOvr>
    <a:masterClrMapping/>
  </p:clrMapOvr>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3" name="Shape 1363"/>
        <p:cNvGrpSpPr/>
        <p:nvPr/>
      </p:nvGrpSpPr>
      <p:grpSpPr>
        <a:xfrm>
          <a:off x="0" y="0"/>
          <a:ext cx="0" cy="0"/>
          <a:chOff x="0" y="0"/>
          <a:chExt cx="0" cy="0"/>
        </a:xfrm>
      </p:grpSpPr>
      <p:sp>
        <p:nvSpPr>
          <p:cNvPr id="1364" name="Google Shape;1364;p195"/>
          <p:cNvSpPr txBox="1"/>
          <p:nvPr>
            <p:ph type="title"/>
          </p:nvPr>
        </p:nvSpPr>
        <p:spPr>
          <a:xfrm>
            <a:off x="107725" y="47517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Balance Sheet - 2020 Q3 - Assets </a:t>
            </a:r>
            <a:endParaRPr/>
          </a:p>
        </p:txBody>
      </p:sp>
      <p:pic>
        <p:nvPicPr>
          <p:cNvPr id="1365" name="Google Shape;1365;p195"/>
          <p:cNvPicPr preferRelativeResize="0"/>
          <p:nvPr/>
        </p:nvPicPr>
        <p:blipFill>
          <a:blip r:embed="rId3">
            <a:alphaModFix/>
          </a:blip>
          <a:stretch>
            <a:fillRect/>
          </a:stretch>
        </p:blipFill>
        <p:spPr>
          <a:xfrm>
            <a:off x="1572825" y="1096400"/>
            <a:ext cx="7571176" cy="3750575"/>
          </a:xfrm>
          <a:prstGeom prst="rect">
            <a:avLst/>
          </a:prstGeom>
          <a:noFill/>
          <a:ln>
            <a:noFill/>
          </a:ln>
        </p:spPr>
      </p:pic>
      <p:sp>
        <p:nvSpPr>
          <p:cNvPr id="1366" name="Google Shape;1366;p195"/>
          <p:cNvSpPr txBox="1"/>
          <p:nvPr/>
        </p:nvSpPr>
        <p:spPr>
          <a:xfrm>
            <a:off x="2014000" y="1096400"/>
            <a:ext cx="3124200" cy="32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a:ea typeface="Lato"/>
                <a:cs typeface="Lato"/>
                <a:sym typeface="Lato"/>
              </a:rPr>
              <a:t>(In thousands of Canadian dollars)</a:t>
            </a:r>
            <a:endParaRPr>
              <a:latin typeface="Lato"/>
              <a:ea typeface="Lato"/>
              <a:cs typeface="Lato"/>
              <a:sym typeface="Lato"/>
            </a:endParaRPr>
          </a:p>
        </p:txBody>
      </p:sp>
      <p:sp>
        <p:nvSpPr>
          <p:cNvPr id="1367" name="Google Shape;1367;p195"/>
          <p:cNvSpPr/>
          <p:nvPr/>
        </p:nvSpPr>
        <p:spPr>
          <a:xfrm>
            <a:off x="6967025" y="1785950"/>
            <a:ext cx="1110300" cy="2286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195"/>
          <p:cNvSpPr/>
          <p:nvPr/>
        </p:nvSpPr>
        <p:spPr>
          <a:xfrm>
            <a:off x="7092125" y="2571750"/>
            <a:ext cx="947100" cy="1653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195"/>
          <p:cNvSpPr/>
          <p:nvPr/>
        </p:nvSpPr>
        <p:spPr>
          <a:xfrm>
            <a:off x="7211825" y="4017500"/>
            <a:ext cx="865500" cy="1653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3" name="Shape 1373"/>
        <p:cNvGrpSpPr/>
        <p:nvPr/>
      </p:nvGrpSpPr>
      <p:grpSpPr>
        <a:xfrm>
          <a:off x="0" y="0"/>
          <a:ext cx="0" cy="0"/>
          <a:chOff x="0" y="0"/>
          <a:chExt cx="0" cy="0"/>
        </a:xfrm>
      </p:grpSpPr>
      <p:sp>
        <p:nvSpPr>
          <p:cNvPr id="1374" name="Google Shape;1374;p196"/>
          <p:cNvSpPr txBox="1"/>
          <p:nvPr>
            <p:ph type="title"/>
          </p:nvPr>
        </p:nvSpPr>
        <p:spPr>
          <a:xfrm>
            <a:off x="106450" y="4387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Balance Sheet - 2020 Q3 - Liabilities and Unitholders’ Equity</a:t>
            </a:r>
            <a:endParaRPr/>
          </a:p>
          <a:p>
            <a:pPr indent="0" lvl="0" marL="0" rtl="0" algn="l">
              <a:spcBef>
                <a:spcPts val="0"/>
              </a:spcBef>
              <a:spcAft>
                <a:spcPts val="0"/>
              </a:spcAft>
              <a:buNone/>
            </a:pPr>
            <a:r>
              <a:t/>
            </a:r>
            <a:endParaRPr/>
          </a:p>
        </p:txBody>
      </p:sp>
      <p:pic>
        <p:nvPicPr>
          <p:cNvPr id="1375" name="Google Shape;1375;p196"/>
          <p:cNvPicPr preferRelativeResize="0"/>
          <p:nvPr/>
        </p:nvPicPr>
        <p:blipFill>
          <a:blip r:embed="rId3">
            <a:alphaModFix/>
          </a:blip>
          <a:stretch>
            <a:fillRect/>
          </a:stretch>
        </p:blipFill>
        <p:spPr>
          <a:xfrm>
            <a:off x="1685225" y="1059800"/>
            <a:ext cx="7404324" cy="3970150"/>
          </a:xfrm>
          <a:prstGeom prst="rect">
            <a:avLst/>
          </a:prstGeom>
          <a:noFill/>
          <a:ln>
            <a:noFill/>
          </a:ln>
        </p:spPr>
      </p:pic>
      <p:sp>
        <p:nvSpPr>
          <p:cNvPr id="1376" name="Google Shape;1376;p196"/>
          <p:cNvSpPr/>
          <p:nvPr/>
        </p:nvSpPr>
        <p:spPr>
          <a:xfrm>
            <a:off x="7043225" y="4039275"/>
            <a:ext cx="947100" cy="2505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196"/>
          <p:cNvSpPr/>
          <p:nvPr/>
        </p:nvSpPr>
        <p:spPr>
          <a:xfrm>
            <a:off x="7174025" y="1437700"/>
            <a:ext cx="816300" cy="2505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196"/>
          <p:cNvSpPr txBox="1"/>
          <p:nvPr/>
        </p:nvSpPr>
        <p:spPr>
          <a:xfrm>
            <a:off x="5290600" y="2167025"/>
            <a:ext cx="6270300" cy="73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Lato"/>
              <a:ea typeface="Lato"/>
              <a:cs typeface="Lato"/>
              <a:sym typeface="Lato"/>
            </a:endParaRPr>
          </a:p>
        </p:txBody>
      </p:sp>
    </p:spTree>
  </p:cSld>
  <p:clrMapOvr>
    <a:masterClrMapping/>
  </p:clrMapOvr>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2" name="Shape 1382"/>
        <p:cNvGrpSpPr/>
        <p:nvPr/>
      </p:nvGrpSpPr>
      <p:grpSpPr>
        <a:xfrm>
          <a:off x="0" y="0"/>
          <a:ext cx="0" cy="0"/>
          <a:chOff x="0" y="0"/>
          <a:chExt cx="0" cy="0"/>
        </a:xfrm>
      </p:grpSpPr>
      <p:sp>
        <p:nvSpPr>
          <p:cNvPr id="1383" name="Google Shape;1383;p197"/>
          <p:cNvSpPr txBox="1"/>
          <p:nvPr>
            <p:ph type="title"/>
          </p:nvPr>
        </p:nvSpPr>
        <p:spPr>
          <a:xfrm>
            <a:off x="65300" y="5513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Balance Sheet - 2019 - Assets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1384" name="Google Shape;1384;p197"/>
          <p:cNvPicPr preferRelativeResize="0"/>
          <p:nvPr/>
        </p:nvPicPr>
        <p:blipFill>
          <a:blip r:embed="rId3">
            <a:alphaModFix/>
          </a:blip>
          <a:stretch>
            <a:fillRect/>
          </a:stretch>
        </p:blipFill>
        <p:spPr>
          <a:xfrm>
            <a:off x="887700" y="1315200"/>
            <a:ext cx="7592424" cy="3693675"/>
          </a:xfrm>
          <a:prstGeom prst="rect">
            <a:avLst/>
          </a:prstGeom>
          <a:noFill/>
          <a:ln>
            <a:noFill/>
          </a:ln>
        </p:spPr>
      </p:pic>
      <p:sp>
        <p:nvSpPr>
          <p:cNvPr id="1385" name="Google Shape;1385;p197"/>
          <p:cNvSpPr/>
          <p:nvPr/>
        </p:nvSpPr>
        <p:spPr>
          <a:xfrm>
            <a:off x="3396500" y="2341200"/>
            <a:ext cx="631500" cy="2307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197"/>
          <p:cNvSpPr/>
          <p:nvPr/>
        </p:nvSpPr>
        <p:spPr>
          <a:xfrm>
            <a:off x="3483650" y="2950775"/>
            <a:ext cx="609600" cy="1524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0" name="Shape 1390"/>
        <p:cNvGrpSpPr/>
        <p:nvPr/>
      </p:nvGrpSpPr>
      <p:grpSpPr>
        <a:xfrm>
          <a:off x="0" y="0"/>
          <a:ext cx="0" cy="0"/>
          <a:chOff x="0" y="0"/>
          <a:chExt cx="0" cy="0"/>
        </a:xfrm>
      </p:grpSpPr>
      <p:sp>
        <p:nvSpPr>
          <p:cNvPr id="1391" name="Google Shape;1391;p198"/>
          <p:cNvSpPr txBox="1"/>
          <p:nvPr>
            <p:ph type="title"/>
          </p:nvPr>
        </p:nvSpPr>
        <p:spPr>
          <a:xfrm>
            <a:off x="106425" y="10137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Balance Sheet - 2019 - Liabilities and Unitholders’ Equity</a:t>
            </a:r>
            <a:endParaRPr/>
          </a:p>
        </p:txBody>
      </p:sp>
      <p:sp>
        <p:nvSpPr>
          <p:cNvPr id="1392" name="Google Shape;1392;p198"/>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393" name="Google Shape;1393;p198"/>
          <p:cNvPicPr preferRelativeResize="0"/>
          <p:nvPr/>
        </p:nvPicPr>
        <p:blipFill>
          <a:blip r:embed="rId3">
            <a:alphaModFix/>
          </a:blip>
          <a:stretch>
            <a:fillRect/>
          </a:stretch>
        </p:blipFill>
        <p:spPr>
          <a:xfrm>
            <a:off x="630000" y="1285250"/>
            <a:ext cx="8404975" cy="3737250"/>
          </a:xfrm>
          <a:prstGeom prst="rect">
            <a:avLst/>
          </a:prstGeom>
          <a:noFill/>
          <a:ln>
            <a:noFill/>
          </a:ln>
        </p:spPr>
      </p:pic>
      <p:sp>
        <p:nvSpPr>
          <p:cNvPr id="1394" name="Google Shape;1394;p198"/>
          <p:cNvSpPr/>
          <p:nvPr/>
        </p:nvSpPr>
        <p:spPr>
          <a:xfrm>
            <a:off x="3385600" y="4376825"/>
            <a:ext cx="663900" cy="2505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198"/>
          <p:cNvSpPr/>
          <p:nvPr/>
        </p:nvSpPr>
        <p:spPr>
          <a:xfrm>
            <a:off x="3450925" y="2078875"/>
            <a:ext cx="663900" cy="1524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9" name="Shape 1399"/>
        <p:cNvGrpSpPr/>
        <p:nvPr/>
      </p:nvGrpSpPr>
      <p:grpSpPr>
        <a:xfrm>
          <a:off x="0" y="0"/>
          <a:ext cx="0" cy="0"/>
          <a:chOff x="0" y="0"/>
          <a:chExt cx="0" cy="0"/>
        </a:xfrm>
      </p:grpSpPr>
      <p:sp>
        <p:nvSpPr>
          <p:cNvPr id="1400" name="Google Shape;1400;p199"/>
          <p:cNvSpPr txBox="1"/>
          <p:nvPr>
            <p:ph type="title"/>
          </p:nvPr>
        </p:nvSpPr>
        <p:spPr>
          <a:xfrm>
            <a:off x="106425" y="1205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Income Statement - 2019</a:t>
            </a:r>
            <a:endParaRPr/>
          </a:p>
        </p:txBody>
      </p:sp>
      <p:pic>
        <p:nvPicPr>
          <p:cNvPr id="1401" name="Google Shape;1401;p199"/>
          <p:cNvPicPr preferRelativeResize="0"/>
          <p:nvPr/>
        </p:nvPicPr>
        <p:blipFill>
          <a:blip r:embed="rId3">
            <a:alphaModFix/>
          </a:blip>
          <a:stretch>
            <a:fillRect/>
          </a:stretch>
        </p:blipFill>
        <p:spPr>
          <a:xfrm>
            <a:off x="1894275" y="655750"/>
            <a:ext cx="7075700" cy="4315450"/>
          </a:xfrm>
          <a:prstGeom prst="rect">
            <a:avLst/>
          </a:prstGeom>
          <a:noFill/>
          <a:ln>
            <a:noFill/>
          </a:ln>
        </p:spPr>
      </p:pic>
      <p:sp>
        <p:nvSpPr>
          <p:cNvPr id="1402" name="Google Shape;1402;p199"/>
          <p:cNvSpPr/>
          <p:nvPr/>
        </p:nvSpPr>
        <p:spPr>
          <a:xfrm>
            <a:off x="4180275" y="1426800"/>
            <a:ext cx="609600" cy="2505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199"/>
          <p:cNvSpPr/>
          <p:nvPr/>
        </p:nvSpPr>
        <p:spPr>
          <a:xfrm>
            <a:off x="4267200" y="2504500"/>
            <a:ext cx="609600" cy="2505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199"/>
          <p:cNvSpPr/>
          <p:nvPr/>
        </p:nvSpPr>
        <p:spPr>
          <a:xfrm>
            <a:off x="4267200" y="3418700"/>
            <a:ext cx="609600" cy="1524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8" name="Shape 1408"/>
        <p:cNvGrpSpPr/>
        <p:nvPr/>
      </p:nvGrpSpPr>
      <p:grpSpPr>
        <a:xfrm>
          <a:off x="0" y="0"/>
          <a:ext cx="0" cy="0"/>
          <a:chOff x="0" y="0"/>
          <a:chExt cx="0" cy="0"/>
        </a:xfrm>
      </p:grpSpPr>
      <p:sp>
        <p:nvSpPr>
          <p:cNvPr id="1409" name="Google Shape;1409;p200"/>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200"/>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411" name="Google Shape;1411;p200"/>
          <p:cNvPicPr preferRelativeResize="0"/>
          <p:nvPr/>
        </p:nvPicPr>
        <p:blipFill>
          <a:blip r:embed="rId3">
            <a:alphaModFix/>
          </a:blip>
          <a:stretch>
            <a:fillRect/>
          </a:stretch>
        </p:blipFill>
        <p:spPr>
          <a:xfrm>
            <a:off x="323200" y="1318650"/>
            <a:ext cx="8715375" cy="3128750"/>
          </a:xfrm>
          <a:prstGeom prst="rect">
            <a:avLst/>
          </a:prstGeom>
          <a:noFill/>
          <a:ln>
            <a:noFill/>
          </a:ln>
        </p:spPr>
      </p:pic>
      <p:sp>
        <p:nvSpPr>
          <p:cNvPr id="1412" name="Google Shape;1412;p200"/>
          <p:cNvSpPr/>
          <p:nvPr/>
        </p:nvSpPr>
        <p:spPr>
          <a:xfrm>
            <a:off x="3244100" y="4143900"/>
            <a:ext cx="609600" cy="2505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200"/>
          <p:cNvSpPr txBox="1"/>
          <p:nvPr/>
        </p:nvSpPr>
        <p:spPr>
          <a:xfrm>
            <a:off x="99550" y="558425"/>
            <a:ext cx="5684400" cy="53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600">
                <a:latin typeface="Lato"/>
                <a:ea typeface="Lato"/>
                <a:cs typeface="Lato"/>
                <a:sym typeface="Lato"/>
              </a:rPr>
              <a:t>Income Statement - </a:t>
            </a:r>
            <a:r>
              <a:rPr b="1" lang="en" sz="2600">
                <a:latin typeface="Lato"/>
                <a:ea typeface="Lato"/>
                <a:cs typeface="Lato"/>
                <a:sym typeface="Lato"/>
              </a:rPr>
              <a:t>Continued</a:t>
            </a:r>
            <a:endParaRPr b="1" sz="2600">
              <a:latin typeface="Lato"/>
              <a:ea typeface="Lato"/>
              <a:cs typeface="Lato"/>
              <a:sym typeface="Lato"/>
            </a:endParaRPr>
          </a:p>
        </p:txBody>
      </p:sp>
    </p:spTree>
  </p:cSld>
  <p:clrMapOvr>
    <a:masterClrMapping/>
  </p:clrMapOvr>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7" name="Shape 1417"/>
        <p:cNvGrpSpPr/>
        <p:nvPr/>
      </p:nvGrpSpPr>
      <p:grpSpPr>
        <a:xfrm>
          <a:off x="0" y="0"/>
          <a:ext cx="0" cy="0"/>
          <a:chOff x="0" y="0"/>
          <a:chExt cx="0" cy="0"/>
        </a:xfrm>
      </p:grpSpPr>
      <p:sp>
        <p:nvSpPr>
          <p:cNvPr id="1418" name="Google Shape;1418;p201"/>
          <p:cNvSpPr txBox="1"/>
          <p:nvPr>
            <p:ph type="title"/>
          </p:nvPr>
        </p:nvSpPr>
        <p:spPr>
          <a:xfrm>
            <a:off x="106450" y="5518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Income Statement - 2020 Q3</a:t>
            </a:r>
            <a:endParaRPr/>
          </a:p>
        </p:txBody>
      </p:sp>
      <p:pic>
        <p:nvPicPr>
          <p:cNvPr id="1419" name="Google Shape;1419;p201"/>
          <p:cNvPicPr preferRelativeResize="0"/>
          <p:nvPr/>
        </p:nvPicPr>
        <p:blipFill>
          <a:blip r:embed="rId3">
            <a:alphaModFix/>
          </a:blip>
          <a:stretch>
            <a:fillRect/>
          </a:stretch>
        </p:blipFill>
        <p:spPr>
          <a:xfrm>
            <a:off x="2013850" y="1087050"/>
            <a:ext cx="5116299" cy="3986376"/>
          </a:xfrm>
          <a:prstGeom prst="rect">
            <a:avLst/>
          </a:prstGeom>
          <a:noFill/>
          <a:ln>
            <a:noFill/>
          </a:ln>
        </p:spPr>
      </p:pic>
      <p:sp>
        <p:nvSpPr>
          <p:cNvPr id="1420" name="Google Shape;1420;p201"/>
          <p:cNvSpPr/>
          <p:nvPr/>
        </p:nvSpPr>
        <p:spPr>
          <a:xfrm>
            <a:off x="6063475" y="1481150"/>
            <a:ext cx="555300" cy="2178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201"/>
          <p:cNvSpPr/>
          <p:nvPr/>
        </p:nvSpPr>
        <p:spPr>
          <a:xfrm>
            <a:off x="6128775" y="2820100"/>
            <a:ext cx="555300" cy="2178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201"/>
          <p:cNvSpPr/>
          <p:nvPr/>
        </p:nvSpPr>
        <p:spPr>
          <a:xfrm>
            <a:off x="6128775" y="3701825"/>
            <a:ext cx="555300" cy="2178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6" name="Shape 1426"/>
        <p:cNvGrpSpPr/>
        <p:nvPr/>
      </p:nvGrpSpPr>
      <p:grpSpPr>
        <a:xfrm>
          <a:off x="0" y="0"/>
          <a:ext cx="0" cy="0"/>
          <a:chOff x="0" y="0"/>
          <a:chExt cx="0" cy="0"/>
        </a:xfrm>
      </p:grpSpPr>
      <p:sp>
        <p:nvSpPr>
          <p:cNvPr id="1427" name="Google Shape;1427;p202"/>
          <p:cNvSpPr txBox="1"/>
          <p:nvPr>
            <p:ph type="title"/>
          </p:nvPr>
        </p:nvSpPr>
        <p:spPr>
          <a:xfrm>
            <a:off x="154350" y="2164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Cash Flow Statement - 2019 (Operating) </a:t>
            </a:r>
            <a:endParaRPr/>
          </a:p>
          <a:p>
            <a:pPr indent="0" lvl="0" marL="0" rtl="0" algn="l">
              <a:spcBef>
                <a:spcPts val="0"/>
              </a:spcBef>
              <a:spcAft>
                <a:spcPts val="0"/>
              </a:spcAft>
              <a:buNone/>
            </a:pPr>
            <a:r>
              <a:t/>
            </a:r>
            <a:endParaRPr/>
          </a:p>
        </p:txBody>
      </p:sp>
      <p:pic>
        <p:nvPicPr>
          <p:cNvPr id="1428" name="Google Shape;1428;p202"/>
          <p:cNvPicPr preferRelativeResize="0"/>
          <p:nvPr/>
        </p:nvPicPr>
        <p:blipFill>
          <a:blip r:embed="rId3">
            <a:alphaModFix/>
          </a:blip>
          <a:stretch>
            <a:fillRect/>
          </a:stretch>
        </p:blipFill>
        <p:spPr>
          <a:xfrm>
            <a:off x="257175" y="1325725"/>
            <a:ext cx="8629650" cy="3028950"/>
          </a:xfrm>
          <a:prstGeom prst="rect">
            <a:avLst/>
          </a:prstGeom>
          <a:noFill/>
          <a:ln>
            <a:noFill/>
          </a:ln>
        </p:spPr>
      </p:pic>
      <p:sp>
        <p:nvSpPr>
          <p:cNvPr id="1429" name="Google Shape;1429;p202"/>
          <p:cNvSpPr/>
          <p:nvPr/>
        </p:nvSpPr>
        <p:spPr>
          <a:xfrm>
            <a:off x="6933750" y="4076050"/>
            <a:ext cx="849000" cy="2286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32"/>
          <p:cNvSpPr txBox="1"/>
          <p:nvPr>
            <p:ph type="title"/>
          </p:nvPr>
        </p:nvSpPr>
        <p:spPr>
          <a:xfrm>
            <a:off x="677250" y="570425"/>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REITs Regulations Comparison</a:t>
            </a:r>
            <a:endParaRPr/>
          </a:p>
        </p:txBody>
      </p:sp>
      <p:pic>
        <p:nvPicPr>
          <p:cNvPr id="255" name="Google Shape;255;p32"/>
          <p:cNvPicPr preferRelativeResize="0"/>
          <p:nvPr/>
        </p:nvPicPr>
        <p:blipFill>
          <a:blip r:embed="rId3">
            <a:alphaModFix/>
          </a:blip>
          <a:stretch>
            <a:fillRect/>
          </a:stretch>
        </p:blipFill>
        <p:spPr>
          <a:xfrm>
            <a:off x="676275" y="1294625"/>
            <a:ext cx="7791450" cy="3124200"/>
          </a:xfrm>
          <a:prstGeom prst="rect">
            <a:avLst/>
          </a:prstGeom>
          <a:noFill/>
          <a:ln>
            <a:noFill/>
          </a:ln>
        </p:spPr>
      </p:pic>
    </p:spTree>
  </p:cSld>
  <p:clrMapOvr>
    <a:masterClrMapping/>
  </p:clrMapOvr>
</p:sld>
</file>

<file path=ppt/slides/slide1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3" name="Shape 1433"/>
        <p:cNvGrpSpPr/>
        <p:nvPr/>
      </p:nvGrpSpPr>
      <p:grpSpPr>
        <a:xfrm>
          <a:off x="0" y="0"/>
          <a:ext cx="0" cy="0"/>
          <a:chOff x="0" y="0"/>
          <a:chExt cx="0" cy="0"/>
        </a:xfrm>
      </p:grpSpPr>
      <p:sp>
        <p:nvSpPr>
          <p:cNvPr id="1434" name="Google Shape;1434;p203"/>
          <p:cNvSpPr txBox="1"/>
          <p:nvPr>
            <p:ph type="title"/>
          </p:nvPr>
        </p:nvSpPr>
        <p:spPr>
          <a:xfrm>
            <a:off x="154350" y="216425"/>
            <a:ext cx="88650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Cash Flow Statement - 2019 (Investing)</a:t>
            </a:r>
            <a:endParaRPr/>
          </a:p>
          <a:p>
            <a:pPr indent="0" lvl="0" marL="0" rtl="0" algn="l">
              <a:spcBef>
                <a:spcPts val="0"/>
              </a:spcBef>
              <a:spcAft>
                <a:spcPts val="0"/>
              </a:spcAft>
              <a:buNone/>
            </a:pPr>
            <a:r>
              <a:t/>
            </a:r>
            <a:endParaRPr/>
          </a:p>
        </p:txBody>
      </p:sp>
      <p:pic>
        <p:nvPicPr>
          <p:cNvPr id="1435" name="Google Shape;1435;p203"/>
          <p:cNvPicPr preferRelativeResize="0"/>
          <p:nvPr/>
        </p:nvPicPr>
        <p:blipFill>
          <a:blip r:embed="rId3">
            <a:alphaModFix/>
          </a:blip>
          <a:stretch>
            <a:fillRect/>
          </a:stretch>
        </p:blipFill>
        <p:spPr>
          <a:xfrm>
            <a:off x="243450" y="1574975"/>
            <a:ext cx="8686800" cy="2524125"/>
          </a:xfrm>
          <a:prstGeom prst="rect">
            <a:avLst/>
          </a:prstGeom>
          <a:noFill/>
          <a:ln>
            <a:noFill/>
          </a:ln>
        </p:spPr>
      </p:pic>
      <p:sp>
        <p:nvSpPr>
          <p:cNvPr id="1436" name="Google Shape;1436;p203"/>
          <p:cNvSpPr/>
          <p:nvPr/>
        </p:nvSpPr>
        <p:spPr>
          <a:xfrm>
            <a:off x="7032300" y="1883925"/>
            <a:ext cx="675000" cy="2613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203"/>
          <p:cNvSpPr/>
          <p:nvPr/>
        </p:nvSpPr>
        <p:spPr>
          <a:xfrm>
            <a:off x="7124850" y="2264900"/>
            <a:ext cx="489900" cy="3702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1" name="Shape 1441"/>
        <p:cNvGrpSpPr/>
        <p:nvPr/>
      </p:nvGrpSpPr>
      <p:grpSpPr>
        <a:xfrm>
          <a:off x="0" y="0"/>
          <a:ext cx="0" cy="0"/>
          <a:chOff x="0" y="0"/>
          <a:chExt cx="0" cy="0"/>
        </a:xfrm>
      </p:grpSpPr>
      <p:sp>
        <p:nvSpPr>
          <p:cNvPr id="1442" name="Google Shape;1442;p204"/>
          <p:cNvSpPr txBox="1"/>
          <p:nvPr>
            <p:ph type="title"/>
          </p:nvPr>
        </p:nvSpPr>
        <p:spPr>
          <a:xfrm>
            <a:off x="154350" y="216425"/>
            <a:ext cx="88650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Cash Flow Statement - 2019 (Financing)</a:t>
            </a:r>
            <a:endParaRPr/>
          </a:p>
          <a:p>
            <a:pPr indent="0" lvl="0" marL="0" rtl="0" algn="l">
              <a:spcBef>
                <a:spcPts val="0"/>
              </a:spcBef>
              <a:spcAft>
                <a:spcPts val="0"/>
              </a:spcAft>
              <a:buNone/>
            </a:pPr>
            <a:r>
              <a:t/>
            </a:r>
            <a:endParaRPr/>
          </a:p>
        </p:txBody>
      </p:sp>
      <p:pic>
        <p:nvPicPr>
          <p:cNvPr id="1443" name="Google Shape;1443;p204"/>
          <p:cNvPicPr preferRelativeResize="0"/>
          <p:nvPr/>
        </p:nvPicPr>
        <p:blipFill>
          <a:blip r:embed="rId3">
            <a:alphaModFix/>
          </a:blip>
          <a:stretch>
            <a:fillRect/>
          </a:stretch>
        </p:blipFill>
        <p:spPr>
          <a:xfrm>
            <a:off x="242875" y="1325775"/>
            <a:ext cx="8658225" cy="3763800"/>
          </a:xfrm>
          <a:prstGeom prst="rect">
            <a:avLst/>
          </a:prstGeom>
          <a:noFill/>
          <a:ln>
            <a:noFill/>
          </a:ln>
        </p:spPr>
      </p:pic>
      <p:sp>
        <p:nvSpPr>
          <p:cNvPr id="1444" name="Google Shape;1444;p204"/>
          <p:cNvSpPr/>
          <p:nvPr/>
        </p:nvSpPr>
        <p:spPr>
          <a:xfrm>
            <a:off x="6934350" y="1873025"/>
            <a:ext cx="751200" cy="3810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204"/>
          <p:cNvSpPr/>
          <p:nvPr/>
        </p:nvSpPr>
        <p:spPr>
          <a:xfrm>
            <a:off x="7108525" y="2972475"/>
            <a:ext cx="533400" cy="8274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9" name="Shape 1449"/>
        <p:cNvGrpSpPr/>
        <p:nvPr/>
      </p:nvGrpSpPr>
      <p:grpSpPr>
        <a:xfrm>
          <a:off x="0" y="0"/>
          <a:ext cx="0" cy="0"/>
          <a:chOff x="0" y="0"/>
          <a:chExt cx="0" cy="0"/>
        </a:xfrm>
      </p:grpSpPr>
      <p:sp>
        <p:nvSpPr>
          <p:cNvPr id="1450" name="Google Shape;1450;p205"/>
          <p:cNvSpPr txBox="1"/>
          <p:nvPr>
            <p:ph type="title"/>
          </p:nvPr>
        </p:nvSpPr>
        <p:spPr>
          <a:xfrm>
            <a:off x="139500" y="233125"/>
            <a:ext cx="88650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Cash Flow Statement - 2020 Q3 (Operating)</a:t>
            </a:r>
            <a:endParaRPr/>
          </a:p>
          <a:p>
            <a:pPr indent="0" lvl="0" marL="0" rtl="0" algn="l">
              <a:spcBef>
                <a:spcPts val="0"/>
              </a:spcBef>
              <a:spcAft>
                <a:spcPts val="0"/>
              </a:spcAft>
              <a:buNone/>
            </a:pPr>
            <a:r>
              <a:t/>
            </a:r>
            <a:endParaRPr/>
          </a:p>
        </p:txBody>
      </p:sp>
      <p:pic>
        <p:nvPicPr>
          <p:cNvPr id="1451" name="Google Shape;1451;p205"/>
          <p:cNvPicPr preferRelativeResize="0"/>
          <p:nvPr/>
        </p:nvPicPr>
        <p:blipFill>
          <a:blip r:embed="rId3">
            <a:alphaModFix/>
          </a:blip>
          <a:stretch>
            <a:fillRect/>
          </a:stretch>
        </p:blipFill>
        <p:spPr>
          <a:xfrm>
            <a:off x="507525" y="1335350"/>
            <a:ext cx="8128949" cy="3572125"/>
          </a:xfrm>
          <a:prstGeom prst="rect">
            <a:avLst/>
          </a:prstGeom>
          <a:noFill/>
          <a:ln>
            <a:noFill/>
          </a:ln>
        </p:spPr>
      </p:pic>
    </p:spTree>
  </p:cSld>
  <p:clrMapOvr>
    <a:masterClrMapping/>
  </p:clrMapOvr>
</p:sld>
</file>

<file path=ppt/slides/slide1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5" name="Shape 1455"/>
        <p:cNvGrpSpPr/>
        <p:nvPr/>
      </p:nvGrpSpPr>
      <p:grpSpPr>
        <a:xfrm>
          <a:off x="0" y="0"/>
          <a:ext cx="0" cy="0"/>
          <a:chOff x="0" y="0"/>
          <a:chExt cx="0" cy="0"/>
        </a:xfrm>
      </p:grpSpPr>
      <p:sp>
        <p:nvSpPr>
          <p:cNvPr id="1456" name="Google Shape;1456;p206"/>
          <p:cNvSpPr txBox="1"/>
          <p:nvPr>
            <p:ph type="title"/>
          </p:nvPr>
        </p:nvSpPr>
        <p:spPr>
          <a:xfrm>
            <a:off x="125625" y="1205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Cash Flow Statement - 2020 Q3 (Investing)</a:t>
            </a:r>
            <a:endParaRPr/>
          </a:p>
        </p:txBody>
      </p:sp>
      <p:pic>
        <p:nvPicPr>
          <p:cNvPr id="1457" name="Google Shape;1457;p206"/>
          <p:cNvPicPr preferRelativeResize="0"/>
          <p:nvPr/>
        </p:nvPicPr>
        <p:blipFill>
          <a:blip r:embed="rId3">
            <a:alphaModFix/>
          </a:blip>
          <a:stretch>
            <a:fillRect/>
          </a:stretch>
        </p:blipFill>
        <p:spPr>
          <a:xfrm>
            <a:off x="359475" y="1344875"/>
            <a:ext cx="8425049" cy="3390050"/>
          </a:xfrm>
          <a:prstGeom prst="rect">
            <a:avLst/>
          </a:prstGeom>
          <a:noFill/>
          <a:ln>
            <a:noFill/>
          </a:ln>
        </p:spPr>
      </p:pic>
      <p:sp>
        <p:nvSpPr>
          <p:cNvPr id="1458" name="Google Shape;1458;p206"/>
          <p:cNvSpPr/>
          <p:nvPr/>
        </p:nvSpPr>
        <p:spPr>
          <a:xfrm>
            <a:off x="7206500" y="2305050"/>
            <a:ext cx="653100" cy="5334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2" name="Shape 1462"/>
        <p:cNvGrpSpPr/>
        <p:nvPr/>
      </p:nvGrpSpPr>
      <p:grpSpPr>
        <a:xfrm>
          <a:off x="0" y="0"/>
          <a:ext cx="0" cy="0"/>
          <a:chOff x="0" y="0"/>
          <a:chExt cx="0" cy="0"/>
        </a:xfrm>
      </p:grpSpPr>
      <p:sp>
        <p:nvSpPr>
          <p:cNvPr id="1463" name="Google Shape;1463;p207"/>
          <p:cNvSpPr txBox="1"/>
          <p:nvPr>
            <p:ph type="title"/>
          </p:nvPr>
        </p:nvSpPr>
        <p:spPr>
          <a:xfrm>
            <a:off x="125625" y="1205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Cash Flow Statement - 2020 Q3 (</a:t>
            </a:r>
            <a:r>
              <a:rPr lang="en"/>
              <a:t>Financing)</a:t>
            </a:r>
            <a:endParaRPr/>
          </a:p>
          <a:p>
            <a:pPr indent="0" lvl="0" marL="0" rtl="0" algn="l">
              <a:spcBef>
                <a:spcPts val="0"/>
              </a:spcBef>
              <a:spcAft>
                <a:spcPts val="0"/>
              </a:spcAft>
              <a:buNone/>
            </a:pPr>
            <a:r>
              <a:t/>
            </a:r>
            <a:endParaRPr/>
          </a:p>
        </p:txBody>
      </p:sp>
      <p:pic>
        <p:nvPicPr>
          <p:cNvPr id="1464" name="Google Shape;1464;p207"/>
          <p:cNvPicPr preferRelativeResize="0"/>
          <p:nvPr/>
        </p:nvPicPr>
        <p:blipFill>
          <a:blip r:embed="rId3">
            <a:alphaModFix/>
          </a:blip>
          <a:stretch>
            <a:fillRect/>
          </a:stretch>
        </p:blipFill>
        <p:spPr>
          <a:xfrm>
            <a:off x="488825" y="1325700"/>
            <a:ext cx="8319700" cy="3735125"/>
          </a:xfrm>
          <a:prstGeom prst="rect">
            <a:avLst/>
          </a:prstGeom>
          <a:noFill/>
          <a:ln>
            <a:noFill/>
          </a:ln>
        </p:spPr>
      </p:pic>
    </p:spTree>
  </p:cSld>
  <p:clrMapOvr>
    <a:masterClrMapping/>
  </p:clrMapOvr>
</p:sld>
</file>

<file path=ppt/slides/slide1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8" name="Shape 1468"/>
        <p:cNvGrpSpPr/>
        <p:nvPr/>
      </p:nvGrpSpPr>
      <p:grpSpPr>
        <a:xfrm>
          <a:off x="0" y="0"/>
          <a:ext cx="0" cy="0"/>
          <a:chOff x="0" y="0"/>
          <a:chExt cx="0" cy="0"/>
        </a:xfrm>
      </p:grpSpPr>
      <p:sp>
        <p:nvSpPr>
          <p:cNvPr id="1469" name="Google Shape;1469;p208"/>
          <p:cNvSpPr txBox="1"/>
          <p:nvPr>
            <p:ph type="title"/>
          </p:nvPr>
        </p:nvSpPr>
        <p:spPr>
          <a:xfrm>
            <a:off x="163400" y="53487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Net Operating Income - 2019</a:t>
            </a:r>
            <a:endParaRPr/>
          </a:p>
        </p:txBody>
      </p:sp>
      <p:pic>
        <p:nvPicPr>
          <p:cNvPr id="1470" name="Google Shape;1470;p208"/>
          <p:cNvPicPr preferRelativeResize="0"/>
          <p:nvPr/>
        </p:nvPicPr>
        <p:blipFill>
          <a:blip r:embed="rId3">
            <a:alphaModFix/>
          </a:blip>
          <a:stretch>
            <a:fillRect/>
          </a:stretch>
        </p:blipFill>
        <p:spPr>
          <a:xfrm>
            <a:off x="479125" y="1307000"/>
            <a:ext cx="8196950" cy="3439875"/>
          </a:xfrm>
          <a:prstGeom prst="rect">
            <a:avLst/>
          </a:prstGeom>
          <a:noFill/>
          <a:ln>
            <a:noFill/>
          </a:ln>
        </p:spPr>
      </p:pic>
    </p:spTree>
  </p:cSld>
  <p:clrMapOvr>
    <a:masterClrMapping/>
  </p:clrMapOvr>
</p:sld>
</file>

<file path=ppt/slides/slide1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4" name="Shape 1474"/>
        <p:cNvGrpSpPr/>
        <p:nvPr/>
      </p:nvGrpSpPr>
      <p:grpSpPr>
        <a:xfrm>
          <a:off x="0" y="0"/>
          <a:ext cx="0" cy="0"/>
          <a:chOff x="0" y="0"/>
          <a:chExt cx="0" cy="0"/>
        </a:xfrm>
      </p:grpSpPr>
      <p:sp>
        <p:nvSpPr>
          <p:cNvPr id="1475" name="Google Shape;1475;p209"/>
          <p:cNvSpPr txBox="1"/>
          <p:nvPr>
            <p:ph type="title"/>
          </p:nvPr>
        </p:nvSpPr>
        <p:spPr>
          <a:xfrm>
            <a:off x="183100" y="5710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Funds From Operations - 2019</a:t>
            </a:r>
            <a:endParaRPr/>
          </a:p>
        </p:txBody>
      </p:sp>
      <p:pic>
        <p:nvPicPr>
          <p:cNvPr id="1476" name="Google Shape;1476;p209"/>
          <p:cNvPicPr preferRelativeResize="0"/>
          <p:nvPr/>
        </p:nvPicPr>
        <p:blipFill>
          <a:blip r:embed="rId3">
            <a:alphaModFix/>
          </a:blip>
          <a:stretch>
            <a:fillRect/>
          </a:stretch>
        </p:blipFill>
        <p:spPr>
          <a:xfrm>
            <a:off x="372850" y="1306550"/>
            <a:ext cx="8406925" cy="3732475"/>
          </a:xfrm>
          <a:prstGeom prst="rect">
            <a:avLst/>
          </a:prstGeom>
          <a:noFill/>
          <a:ln>
            <a:noFill/>
          </a:ln>
        </p:spPr>
      </p:pic>
    </p:spTree>
  </p:cSld>
  <p:clrMapOvr>
    <a:masterClrMapping/>
  </p:clrMapOvr>
</p:sld>
</file>

<file path=ppt/slides/slide1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0" name="Shape 1480"/>
        <p:cNvGrpSpPr/>
        <p:nvPr/>
      </p:nvGrpSpPr>
      <p:grpSpPr>
        <a:xfrm>
          <a:off x="0" y="0"/>
          <a:ext cx="0" cy="0"/>
          <a:chOff x="0" y="0"/>
          <a:chExt cx="0" cy="0"/>
        </a:xfrm>
      </p:grpSpPr>
      <p:sp>
        <p:nvSpPr>
          <p:cNvPr id="1481" name="Google Shape;1481;p210"/>
          <p:cNvSpPr txBox="1"/>
          <p:nvPr>
            <p:ph type="title"/>
          </p:nvPr>
        </p:nvSpPr>
        <p:spPr>
          <a:xfrm>
            <a:off x="192700" y="5710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Adjusted </a:t>
            </a:r>
            <a:r>
              <a:rPr lang="en"/>
              <a:t>Funds From Operations</a:t>
            </a:r>
            <a:r>
              <a:rPr lang="en"/>
              <a:t> - 2019</a:t>
            </a:r>
            <a:endParaRPr/>
          </a:p>
          <a:p>
            <a:pPr indent="0" lvl="0" marL="0" rtl="0" algn="l">
              <a:spcBef>
                <a:spcPts val="0"/>
              </a:spcBef>
              <a:spcAft>
                <a:spcPts val="0"/>
              </a:spcAft>
              <a:buNone/>
            </a:pPr>
            <a:r>
              <a:t/>
            </a:r>
            <a:endParaRPr/>
          </a:p>
        </p:txBody>
      </p:sp>
      <p:pic>
        <p:nvPicPr>
          <p:cNvPr id="1482" name="Google Shape;1482;p210"/>
          <p:cNvPicPr preferRelativeResize="0"/>
          <p:nvPr/>
        </p:nvPicPr>
        <p:blipFill>
          <a:blip r:embed="rId3">
            <a:alphaModFix/>
          </a:blip>
          <a:stretch>
            <a:fillRect/>
          </a:stretch>
        </p:blipFill>
        <p:spPr>
          <a:xfrm>
            <a:off x="242888" y="1364075"/>
            <a:ext cx="8658225" cy="3381375"/>
          </a:xfrm>
          <a:prstGeom prst="rect">
            <a:avLst/>
          </a:prstGeom>
          <a:noFill/>
          <a:ln>
            <a:noFill/>
          </a:ln>
        </p:spPr>
      </p:pic>
    </p:spTree>
  </p:cSld>
  <p:clrMapOvr>
    <a:masterClrMapping/>
  </p:clrMapOvr>
</p:sld>
</file>

<file path=ppt/slides/slide1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6" name="Shape 1486"/>
        <p:cNvGrpSpPr/>
        <p:nvPr/>
      </p:nvGrpSpPr>
      <p:grpSpPr>
        <a:xfrm>
          <a:off x="0" y="0"/>
          <a:ext cx="0" cy="0"/>
          <a:chOff x="0" y="0"/>
          <a:chExt cx="0" cy="0"/>
        </a:xfrm>
      </p:grpSpPr>
      <p:sp>
        <p:nvSpPr>
          <p:cNvPr id="1487" name="Google Shape;1487;p211"/>
          <p:cNvSpPr txBox="1"/>
          <p:nvPr>
            <p:ph type="title"/>
          </p:nvPr>
        </p:nvSpPr>
        <p:spPr>
          <a:xfrm>
            <a:off x="174275" y="556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FFO/AFFO - 2020</a:t>
            </a:r>
            <a:endParaRPr/>
          </a:p>
        </p:txBody>
      </p:sp>
      <p:pic>
        <p:nvPicPr>
          <p:cNvPr id="1488" name="Google Shape;1488;p211"/>
          <p:cNvPicPr preferRelativeResize="0"/>
          <p:nvPr/>
        </p:nvPicPr>
        <p:blipFill>
          <a:blip r:embed="rId3">
            <a:alphaModFix/>
          </a:blip>
          <a:stretch>
            <a:fillRect/>
          </a:stretch>
        </p:blipFill>
        <p:spPr>
          <a:xfrm>
            <a:off x="457200" y="1407550"/>
            <a:ext cx="8338600" cy="3266675"/>
          </a:xfrm>
          <a:prstGeom prst="rect">
            <a:avLst/>
          </a:prstGeom>
          <a:noFill/>
          <a:ln>
            <a:noFill/>
          </a:ln>
        </p:spPr>
      </p:pic>
    </p:spTree>
  </p:cSld>
  <p:clrMapOvr>
    <a:masterClrMapping/>
  </p:clrMapOvr>
</p:sld>
</file>

<file path=ppt/slides/slide1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2" name="Shape 1492"/>
        <p:cNvGrpSpPr/>
        <p:nvPr/>
      </p:nvGrpSpPr>
      <p:grpSpPr>
        <a:xfrm>
          <a:off x="0" y="0"/>
          <a:ext cx="0" cy="0"/>
          <a:chOff x="0" y="0"/>
          <a:chExt cx="0" cy="0"/>
        </a:xfrm>
      </p:grpSpPr>
      <p:sp>
        <p:nvSpPr>
          <p:cNvPr id="1493" name="Google Shape;1493;p212"/>
          <p:cNvSpPr txBox="1"/>
          <p:nvPr>
            <p:ph type="title"/>
          </p:nvPr>
        </p:nvSpPr>
        <p:spPr>
          <a:xfrm>
            <a:off x="145450" y="5844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Distribution Period</a:t>
            </a:r>
            <a:endParaRPr/>
          </a:p>
        </p:txBody>
      </p:sp>
      <p:pic>
        <p:nvPicPr>
          <p:cNvPr id="1494" name="Google Shape;1494;p212"/>
          <p:cNvPicPr preferRelativeResize="0"/>
          <p:nvPr/>
        </p:nvPicPr>
        <p:blipFill>
          <a:blip r:embed="rId3">
            <a:alphaModFix/>
          </a:blip>
          <a:stretch>
            <a:fillRect/>
          </a:stretch>
        </p:blipFill>
        <p:spPr>
          <a:xfrm>
            <a:off x="3721200" y="345463"/>
            <a:ext cx="4563651" cy="47138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5"/>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Presenters</a:t>
            </a:r>
            <a:endParaRPr/>
          </a:p>
        </p:txBody>
      </p:sp>
      <p:pic>
        <p:nvPicPr>
          <p:cNvPr id="99" name="Google Shape;99;p15"/>
          <p:cNvPicPr preferRelativeResize="0"/>
          <p:nvPr/>
        </p:nvPicPr>
        <p:blipFill>
          <a:blip r:embed="rId3">
            <a:alphaModFix/>
          </a:blip>
          <a:stretch>
            <a:fillRect/>
          </a:stretch>
        </p:blipFill>
        <p:spPr>
          <a:xfrm>
            <a:off x="4694900" y="2163756"/>
            <a:ext cx="1606824" cy="1708575"/>
          </a:xfrm>
          <a:prstGeom prst="rect">
            <a:avLst/>
          </a:prstGeom>
          <a:noFill/>
          <a:ln>
            <a:noFill/>
          </a:ln>
        </p:spPr>
      </p:pic>
      <p:pic>
        <p:nvPicPr>
          <p:cNvPr id="100" name="Google Shape;100;p15"/>
          <p:cNvPicPr preferRelativeResize="0"/>
          <p:nvPr/>
        </p:nvPicPr>
        <p:blipFill>
          <a:blip r:embed="rId4">
            <a:alphaModFix/>
          </a:blip>
          <a:stretch>
            <a:fillRect/>
          </a:stretch>
        </p:blipFill>
        <p:spPr>
          <a:xfrm>
            <a:off x="7010459" y="2163750"/>
            <a:ext cx="1736066" cy="1708575"/>
          </a:xfrm>
          <a:prstGeom prst="rect">
            <a:avLst/>
          </a:prstGeom>
          <a:noFill/>
          <a:ln>
            <a:noFill/>
          </a:ln>
        </p:spPr>
      </p:pic>
      <p:pic>
        <p:nvPicPr>
          <p:cNvPr id="101" name="Google Shape;101;p15"/>
          <p:cNvPicPr preferRelativeResize="0"/>
          <p:nvPr/>
        </p:nvPicPr>
        <p:blipFill>
          <a:blip r:embed="rId5">
            <a:alphaModFix/>
          </a:blip>
          <a:stretch>
            <a:fillRect/>
          </a:stretch>
        </p:blipFill>
        <p:spPr>
          <a:xfrm>
            <a:off x="729450" y="2163750"/>
            <a:ext cx="1560408" cy="1708576"/>
          </a:xfrm>
          <a:prstGeom prst="rect">
            <a:avLst/>
          </a:prstGeom>
          <a:noFill/>
          <a:ln>
            <a:noFill/>
          </a:ln>
        </p:spPr>
      </p:pic>
      <p:sp>
        <p:nvSpPr>
          <p:cNvPr id="102" name="Google Shape;102;p15"/>
          <p:cNvSpPr txBox="1"/>
          <p:nvPr/>
        </p:nvSpPr>
        <p:spPr>
          <a:xfrm>
            <a:off x="729325" y="4162025"/>
            <a:ext cx="1560300" cy="49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Lato"/>
                <a:ea typeface="Lato"/>
                <a:cs typeface="Lato"/>
                <a:sym typeface="Lato"/>
              </a:rPr>
              <a:t>Alan Lin</a:t>
            </a:r>
            <a:endParaRPr>
              <a:latin typeface="Lato"/>
              <a:ea typeface="Lato"/>
              <a:cs typeface="Lato"/>
              <a:sym typeface="Lato"/>
            </a:endParaRPr>
          </a:p>
        </p:txBody>
      </p:sp>
      <p:sp>
        <p:nvSpPr>
          <p:cNvPr id="103" name="Google Shape;103;p15"/>
          <p:cNvSpPr txBox="1"/>
          <p:nvPr/>
        </p:nvSpPr>
        <p:spPr>
          <a:xfrm>
            <a:off x="2601150" y="4162017"/>
            <a:ext cx="1560300" cy="49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Lato"/>
                <a:ea typeface="Lato"/>
                <a:cs typeface="Lato"/>
                <a:sym typeface="Lato"/>
              </a:rPr>
              <a:t>James Collins</a:t>
            </a:r>
            <a:endParaRPr>
              <a:latin typeface="Lato"/>
              <a:ea typeface="Lato"/>
              <a:cs typeface="Lato"/>
              <a:sym typeface="Lato"/>
            </a:endParaRPr>
          </a:p>
        </p:txBody>
      </p:sp>
      <p:sp>
        <p:nvSpPr>
          <p:cNvPr id="104" name="Google Shape;104;p15"/>
          <p:cNvSpPr txBox="1"/>
          <p:nvPr/>
        </p:nvSpPr>
        <p:spPr>
          <a:xfrm>
            <a:off x="4718150" y="4182233"/>
            <a:ext cx="1560300" cy="49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Lato"/>
                <a:ea typeface="Lato"/>
                <a:cs typeface="Lato"/>
                <a:sym typeface="Lato"/>
              </a:rPr>
              <a:t>name</a:t>
            </a:r>
            <a:endParaRPr>
              <a:latin typeface="Lato"/>
              <a:ea typeface="Lato"/>
              <a:cs typeface="Lato"/>
              <a:sym typeface="Lato"/>
            </a:endParaRPr>
          </a:p>
        </p:txBody>
      </p:sp>
      <p:sp>
        <p:nvSpPr>
          <p:cNvPr id="105" name="Google Shape;105;p15"/>
          <p:cNvSpPr txBox="1"/>
          <p:nvPr/>
        </p:nvSpPr>
        <p:spPr>
          <a:xfrm>
            <a:off x="7098325" y="4162025"/>
            <a:ext cx="1560300" cy="49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Lato"/>
                <a:ea typeface="Lato"/>
                <a:cs typeface="Lato"/>
                <a:sym typeface="Lato"/>
              </a:rPr>
              <a:t>Ziyu Kuang</a:t>
            </a:r>
            <a:endParaRPr>
              <a:latin typeface="Lato"/>
              <a:ea typeface="Lato"/>
              <a:cs typeface="Lato"/>
              <a:sym typeface="Lato"/>
            </a:endParaRPr>
          </a:p>
        </p:txBody>
      </p:sp>
      <p:pic>
        <p:nvPicPr>
          <p:cNvPr id="106" name="Google Shape;106;p15"/>
          <p:cNvPicPr preferRelativeResize="0"/>
          <p:nvPr/>
        </p:nvPicPr>
        <p:blipFill>
          <a:blip r:embed="rId6">
            <a:alphaModFix/>
          </a:blip>
          <a:stretch>
            <a:fillRect/>
          </a:stretch>
        </p:blipFill>
        <p:spPr>
          <a:xfrm>
            <a:off x="2774225" y="2153650"/>
            <a:ext cx="1211950" cy="17085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3"/>
          <p:cNvSpPr txBox="1"/>
          <p:nvPr>
            <p:ph type="title"/>
          </p:nvPr>
        </p:nvSpPr>
        <p:spPr>
          <a:xfrm>
            <a:off x="677250" y="570425"/>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REITs Regulation </a:t>
            </a:r>
            <a:r>
              <a:rPr lang="en"/>
              <a:t>Comparison</a:t>
            </a:r>
            <a:endParaRPr/>
          </a:p>
        </p:txBody>
      </p:sp>
      <p:pic>
        <p:nvPicPr>
          <p:cNvPr id="261" name="Google Shape;261;p33"/>
          <p:cNvPicPr preferRelativeResize="0"/>
          <p:nvPr/>
        </p:nvPicPr>
        <p:blipFill>
          <a:blip r:embed="rId3">
            <a:alphaModFix/>
          </a:blip>
          <a:stretch>
            <a:fillRect/>
          </a:stretch>
        </p:blipFill>
        <p:spPr>
          <a:xfrm>
            <a:off x="152400" y="1422775"/>
            <a:ext cx="8839200" cy="3143250"/>
          </a:xfrm>
          <a:prstGeom prst="rect">
            <a:avLst/>
          </a:prstGeom>
          <a:noFill/>
          <a:ln>
            <a:noFill/>
          </a:ln>
        </p:spPr>
      </p:pic>
    </p:spTree>
  </p:cSld>
  <p:clrMapOvr>
    <a:masterClrMapping/>
  </p:clrMapOvr>
</p:sld>
</file>

<file path=ppt/slides/slide2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8" name="Shape 1498"/>
        <p:cNvGrpSpPr/>
        <p:nvPr/>
      </p:nvGrpSpPr>
      <p:grpSpPr>
        <a:xfrm>
          <a:off x="0" y="0"/>
          <a:ext cx="0" cy="0"/>
          <a:chOff x="0" y="0"/>
          <a:chExt cx="0" cy="0"/>
        </a:xfrm>
      </p:grpSpPr>
      <p:sp>
        <p:nvSpPr>
          <p:cNvPr id="1499" name="Google Shape;1499;p213"/>
          <p:cNvSpPr txBox="1"/>
          <p:nvPr>
            <p:ph type="title"/>
          </p:nvPr>
        </p:nvSpPr>
        <p:spPr>
          <a:xfrm>
            <a:off x="0" y="52397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Distributions to Unitholders</a:t>
            </a:r>
            <a:endParaRPr/>
          </a:p>
        </p:txBody>
      </p:sp>
      <p:pic>
        <p:nvPicPr>
          <p:cNvPr id="1500" name="Google Shape;1500;p213"/>
          <p:cNvPicPr preferRelativeResize="0"/>
          <p:nvPr/>
        </p:nvPicPr>
        <p:blipFill>
          <a:blip r:embed="rId3">
            <a:alphaModFix/>
          </a:blip>
          <a:stretch>
            <a:fillRect/>
          </a:stretch>
        </p:blipFill>
        <p:spPr>
          <a:xfrm>
            <a:off x="1915900" y="980475"/>
            <a:ext cx="6781949" cy="4005950"/>
          </a:xfrm>
          <a:prstGeom prst="rect">
            <a:avLst/>
          </a:prstGeom>
          <a:noFill/>
          <a:ln>
            <a:noFill/>
          </a:ln>
        </p:spPr>
      </p:pic>
      <p:sp>
        <p:nvSpPr>
          <p:cNvPr id="1501" name="Google Shape;1501;p213"/>
          <p:cNvSpPr/>
          <p:nvPr/>
        </p:nvSpPr>
        <p:spPr>
          <a:xfrm>
            <a:off x="4833425" y="2809275"/>
            <a:ext cx="522600" cy="1743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213"/>
          <p:cNvSpPr/>
          <p:nvPr/>
        </p:nvSpPr>
        <p:spPr>
          <a:xfrm>
            <a:off x="4512275" y="4191725"/>
            <a:ext cx="1164900" cy="7947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6" name="Shape 1506"/>
        <p:cNvGrpSpPr/>
        <p:nvPr/>
      </p:nvGrpSpPr>
      <p:grpSpPr>
        <a:xfrm>
          <a:off x="0" y="0"/>
          <a:ext cx="0" cy="0"/>
          <a:chOff x="0" y="0"/>
          <a:chExt cx="0" cy="0"/>
        </a:xfrm>
      </p:grpSpPr>
      <p:pic>
        <p:nvPicPr>
          <p:cNvPr id="1507" name="Google Shape;1507;p214"/>
          <p:cNvPicPr preferRelativeResize="0"/>
          <p:nvPr>
            <p:ph idx="1" type="body"/>
          </p:nvPr>
        </p:nvPicPr>
        <p:blipFill rotWithShape="1">
          <a:blip r:embed="rId3">
            <a:alphaModFix/>
          </a:blip>
          <a:srcRect b="0" l="0" r="0" t="0"/>
          <a:stretch/>
        </p:blipFill>
        <p:spPr>
          <a:xfrm>
            <a:off x="-100" y="27000"/>
            <a:ext cx="9144000" cy="5089500"/>
          </a:xfrm>
          <a:prstGeom prst="rect">
            <a:avLst/>
          </a:prstGeom>
          <a:noFill/>
          <a:ln>
            <a:noFill/>
          </a:ln>
        </p:spPr>
      </p:pic>
    </p:spTree>
  </p:cSld>
  <p:clrMapOvr>
    <a:masterClrMapping/>
  </p:clrMapOvr>
</p:sld>
</file>

<file path=ppt/slides/slide2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511" name="Shape 1511"/>
        <p:cNvGrpSpPr/>
        <p:nvPr/>
      </p:nvGrpSpPr>
      <p:grpSpPr>
        <a:xfrm>
          <a:off x="0" y="0"/>
          <a:ext cx="0" cy="0"/>
          <a:chOff x="0" y="0"/>
          <a:chExt cx="0" cy="0"/>
        </a:xfrm>
      </p:grpSpPr>
      <p:pic>
        <p:nvPicPr>
          <p:cNvPr id="1512" name="Google Shape;1512;p215"/>
          <p:cNvPicPr preferRelativeResize="0"/>
          <p:nvPr/>
        </p:nvPicPr>
        <p:blipFill>
          <a:blip r:embed="rId3">
            <a:alphaModFix/>
          </a:blip>
          <a:stretch>
            <a:fillRect/>
          </a:stretch>
        </p:blipFill>
        <p:spPr>
          <a:xfrm>
            <a:off x="3093238" y="1164350"/>
            <a:ext cx="2957525" cy="2957525"/>
          </a:xfrm>
          <a:prstGeom prst="rect">
            <a:avLst/>
          </a:prstGeom>
          <a:noFill/>
          <a:ln>
            <a:noFill/>
          </a:ln>
        </p:spPr>
      </p:pic>
    </p:spTree>
  </p:cSld>
  <p:clrMapOvr>
    <a:masterClrMapping/>
  </p:clrMapOvr>
</p:sld>
</file>

<file path=ppt/slides/slide2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6" name="Shape 1516"/>
        <p:cNvGrpSpPr/>
        <p:nvPr/>
      </p:nvGrpSpPr>
      <p:grpSpPr>
        <a:xfrm>
          <a:off x="0" y="0"/>
          <a:ext cx="0" cy="0"/>
          <a:chOff x="0" y="0"/>
          <a:chExt cx="0" cy="0"/>
        </a:xfrm>
      </p:grpSpPr>
      <p:sp>
        <p:nvSpPr>
          <p:cNvPr id="1517" name="Google Shape;1517;p216"/>
          <p:cNvSpPr txBox="1"/>
          <p:nvPr>
            <p:ph type="title"/>
          </p:nvPr>
        </p:nvSpPr>
        <p:spPr>
          <a:xfrm>
            <a:off x="633025" y="6435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t>
            </a:r>
            <a:r>
              <a:rPr lang="en"/>
              <a:t>tock Performance</a:t>
            </a:r>
            <a:endParaRPr/>
          </a:p>
          <a:p>
            <a:pPr indent="0" lvl="0" marL="0" rtl="0" algn="l">
              <a:spcBef>
                <a:spcPts val="0"/>
              </a:spcBef>
              <a:spcAft>
                <a:spcPts val="0"/>
              </a:spcAft>
              <a:buNone/>
            </a:pPr>
            <a:r>
              <a:t/>
            </a:r>
            <a:endParaRPr/>
          </a:p>
        </p:txBody>
      </p:sp>
      <p:sp>
        <p:nvSpPr>
          <p:cNvPr id="1518" name="Google Shape;1518;p216"/>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519" name="Google Shape;1519;p216"/>
          <p:cNvPicPr preferRelativeResize="0"/>
          <p:nvPr/>
        </p:nvPicPr>
        <p:blipFill>
          <a:blip r:embed="rId3">
            <a:alphaModFix/>
          </a:blip>
          <a:stretch>
            <a:fillRect/>
          </a:stretch>
        </p:blipFill>
        <p:spPr>
          <a:xfrm>
            <a:off x="633025" y="1345400"/>
            <a:ext cx="7891848" cy="3488549"/>
          </a:xfrm>
          <a:prstGeom prst="rect">
            <a:avLst/>
          </a:prstGeom>
          <a:noFill/>
          <a:ln>
            <a:noFill/>
          </a:ln>
        </p:spPr>
      </p:pic>
    </p:spTree>
  </p:cSld>
  <p:clrMapOvr>
    <a:masterClrMapping/>
  </p:clrMapOvr>
</p:sld>
</file>

<file path=ppt/slides/slide2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3" name="Shape 1523"/>
        <p:cNvGrpSpPr/>
        <p:nvPr/>
      </p:nvGrpSpPr>
      <p:grpSpPr>
        <a:xfrm>
          <a:off x="0" y="0"/>
          <a:ext cx="0" cy="0"/>
          <a:chOff x="0" y="0"/>
          <a:chExt cx="0" cy="0"/>
        </a:xfrm>
      </p:grpSpPr>
      <p:sp>
        <p:nvSpPr>
          <p:cNvPr id="1524" name="Google Shape;1524;p217"/>
          <p:cNvSpPr txBox="1"/>
          <p:nvPr>
            <p:ph type="title"/>
          </p:nvPr>
        </p:nvSpPr>
        <p:spPr>
          <a:xfrm>
            <a:off x="397275" y="58997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Performance 1Y</a:t>
            </a:r>
            <a:endParaRPr/>
          </a:p>
          <a:p>
            <a:pPr indent="0" lvl="0" marL="0" rtl="0" algn="l">
              <a:spcBef>
                <a:spcPts val="0"/>
              </a:spcBef>
              <a:spcAft>
                <a:spcPts val="0"/>
              </a:spcAft>
              <a:buNone/>
            </a:pPr>
            <a:r>
              <a:t/>
            </a:r>
            <a:endParaRPr/>
          </a:p>
        </p:txBody>
      </p:sp>
      <p:sp>
        <p:nvSpPr>
          <p:cNvPr id="1525" name="Google Shape;1525;p217"/>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526" name="Google Shape;1526;p217"/>
          <p:cNvPicPr preferRelativeResize="0"/>
          <p:nvPr/>
        </p:nvPicPr>
        <p:blipFill>
          <a:blip r:embed="rId3">
            <a:alphaModFix/>
          </a:blip>
          <a:stretch>
            <a:fillRect/>
          </a:stretch>
        </p:blipFill>
        <p:spPr>
          <a:xfrm>
            <a:off x="270700" y="1596625"/>
            <a:ext cx="8473247" cy="2743349"/>
          </a:xfrm>
          <a:prstGeom prst="rect">
            <a:avLst/>
          </a:prstGeom>
          <a:noFill/>
          <a:ln>
            <a:noFill/>
          </a:ln>
        </p:spPr>
      </p:pic>
    </p:spTree>
  </p:cSld>
  <p:clrMapOvr>
    <a:masterClrMapping/>
  </p:clrMapOvr>
</p:sld>
</file>

<file path=ppt/slides/slide2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0" name="Shape 1530"/>
        <p:cNvGrpSpPr/>
        <p:nvPr/>
      </p:nvGrpSpPr>
      <p:grpSpPr>
        <a:xfrm>
          <a:off x="0" y="0"/>
          <a:ext cx="0" cy="0"/>
          <a:chOff x="0" y="0"/>
          <a:chExt cx="0" cy="0"/>
        </a:xfrm>
      </p:grpSpPr>
      <p:sp>
        <p:nvSpPr>
          <p:cNvPr id="1531" name="Google Shape;1531;p218"/>
          <p:cNvSpPr txBox="1"/>
          <p:nvPr>
            <p:ph type="title"/>
          </p:nvPr>
        </p:nvSpPr>
        <p:spPr>
          <a:xfrm>
            <a:off x="600850" y="57927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Performance 5Y</a:t>
            </a:r>
            <a:endParaRPr/>
          </a:p>
          <a:p>
            <a:pPr indent="0" lvl="0" marL="0" rtl="0" algn="l">
              <a:spcBef>
                <a:spcPts val="0"/>
              </a:spcBef>
              <a:spcAft>
                <a:spcPts val="0"/>
              </a:spcAft>
              <a:buNone/>
            </a:pPr>
            <a:r>
              <a:t/>
            </a:r>
            <a:endParaRPr/>
          </a:p>
        </p:txBody>
      </p:sp>
      <p:sp>
        <p:nvSpPr>
          <p:cNvPr id="1532" name="Google Shape;1532;p218"/>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533" name="Google Shape;1533;p218"/>
          <p:cNvPicPr preferRelativeResize="0"/>
          <p:nvPr/>
        </p:nvPicPr>
        <p:blipFill>
          <a:blip r:embed="rId3">
            <a:alphaModFix/>
          </a:blip>
          <a:stretch>
            <a:fillRect/>
          </a:stretch>
        </p:blipFill>
        <p:spPr>
          <a:xfrm>
            <a:off x="311700" y="1427200"/>
            <a:ext cx="8520600" cy="3416399"/>
          </a:xfrm>
          <a:prstGeom prst="rect">
            <a:avLst/>
          </a:prstGeom>
          <a:noFill/>
          <a:ln>
            <a:noFill/>
          </a:ln>
        </p:spPr>
      </p:pic>
    </p:spTree>
  </p:cSld>
  <p:clrMapOvr>
    <a:masterClrMapping/>
  </p:clrMapOvr>
</p:sld>
</file>

<file path=ppt/slides/slide2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7" name="Shape 1537"/>
        <p:cNvGrpSpPr/>
        <p:nvPr/>
      </p:nvGrpSpPr>
      <p:grpSpPr>
        <a:xfrm>
          <a:off x="0" y="0"/>
          <a:ext cx="0" cy="0"/>
          <a:chOff x="0" y="0"/>
          <a:chExt cx="0" cy="0"/>
        </a:xfrm>
      </p:grpSpPr>
      <p:sp>
        <p:nvSpPr>
          <p:cNvPr id="1538" name="Google Shape;1538;p219"/>
          <p:cNvSpPr txBox="1"/>
          <p:nvPr>
            <p:ph type="title"/>
          </p:nvPr>
        </p:nvSpPr>
        <p:spPr>
          <a:xfrm>
            <a:off x="729450" y="65430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Performance Max</a:t>
            </a:r>
            <a:endParaRPr/>
          </a:p>
          <a:p>
            <a:pPr indent="0" lvl="0" marL="0" rtl="0" algn="l">
              <a:spcBef>
                <a:spcPts val="0"/>
              </a:spcBef>
              <a:spcAft>
                <a:spcPts val="0"/>
              </a:spcAft>
              <a:buNone/>
            </a:pPr>
            <a:r>
              <a:t/>
            </a:r>
            <a:endParaRPr/>
          </a:p>
        </p:txBody>
      </p:sp>
      <p:sp>
        <p:nvSpPr>
          <p:cNvPr id="1539" name="Google Shape;1539;p219"/>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540" name="Google Shape;1540;p219"/>
          <p:cNvPicPr preferRelativeResize="0"/>
          <p:nvPr/>
        </p:nvPicPr>
        <p:blipFill>
          <a:blip r:embed="rId3">
            <a:alphaModFix/>
          </a:blip>
          <a:stretch>
            <a:fillRect/>
          </a:stretch>
        </p:blipFill>
        <p:spPr>
          <a:xfrm>
            <a:off x="311700" y="1408825"/>
            <a:ext cx="8520603" cy="3298524"/>
          </a:xfrm>
          <a:prstGeom prst="rect">
            <a:avLst/>
          </a:prstGeom>
          <a:noFill/>
          <a:ln>
            <a:noFill/>
          </a:ln>
        </p:spPr>
      </p:pic>
    </p:spTree>
  </p:cSld>
  <p:clrMapOvr>
    <a:masterClrMapping/>
  </p:clrMapOvr>
</p:sld>
</file>

<file path=ppt/slides/slide2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4" name="Shape 1544"/>
        <p:cNvGrpSpPr/>
        <p:nvPr/>
      </p:nvGrpSpPr>
      <p:grpSpPr>
        <a:xfrm>
          <a:off x="0" y="0"/>
          <a:ext cx="0" cy="0"/>
          <a:chOff x="0" y="0"/>
          <a:chExt cx="0" cy="0"/>
        </a:xfrm>
      </p:grpSpPr>
      <p:sp>
        <p:nvSpPr>
          <p:cNvPr id="1545" name="Google Shape;1545;p220"/>
          <p:cNvSpPr txBox="1"/>
          <p:nvPr>
            <p:ph type="title"/>
          </p:nvPr>
        </p:nvSpPr>
        <p:spPr>
          <a:xfrm>
            <a:off x="547300" y="6114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1Y Comparison vs. REITS S&amp;P/TSX</a:t>
            </a:r>
            <a:endParaRPr/>
          </a:p>
          <a:p>
            <a:pPr indent="0" lvl="0" marL="0" rtl="0" algn="l">
              <a:spcBef>
                <a:spcPts val="0"/>
              </a:spcBef>
              <a:spcAft>
                <a:spcPts val="0"/>
              </a:spcAft>
              <a:buNone/>
            </a:pPr>
            <a:r>
              <a:t/>
            </a:r>
            <a:endParaRPr/>
          </a:p>
        </p:txBody>
      </p:sp>
      <p:sp>
        <p:nvSpPr>
          <p:cNvPr id="1546" name="Google Shape;1546;p220"/>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547" name="Google Shape;1547;p220"/>
          <p:cNvPicPr preferRelativeResize="0"/>
          <p:nvPr/>
        </p:nvPicPr>
        <p:blipFill>
          <a:blip r:embed="rId3">
            <a:alphaModFix/>
          </a:blip>
          <a:stretch>
            <a:fillRect/>
          </a:stretch>
        </p:blipFill>
        <p:spPr>
          <a:xfrm>
            <a:off x="361875" y="1403775"/>
            <a:ext cx="8520597" cy="3416401"/>
          </a:xfrm>
          <a:prstGeom prst="rect">
            <a:avLst/>
          </a:prstGeom>
          <a:noFill/>
          <a:ln>
            <a:noFill/>
          </a:ln>
        </p:spPr>
      </p:pic>
    </p:spTree>
  </p:cSld>
  <p:clrMapOvr>
    <a:masterClrMapping/>
  </p:clrMapOvr>
</p:sld>
</file>

<file path=ppt/slides/slide2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1" name="Shape 1551"/>
        <p:cNvGrpSpPr/>
        <p:nvPr/>
      </p:nvGrpSpPr>
      <p:grpSpPr>
        <a:xfrm>
          <a:off x="0" y="0"/>
          <a:ext cx="0" cy="0"/>
          <a:chOff x="0" y="0"/>
          <a:chExt cx="0" cy="0"/>
        </a:xfrm>
      </p:grpSpPr>
      <p:sp>
        <p:nvSpPr>
          <p:cNvPr id="1552" name="Google Shape;1552;p221"/>
          <p:cNvSpPr txBox="1"/>
          <p:nvPr>
            <p:ph type="title"/>
          </p:nvPr>
        </p:nvSpPr>
        <p:spPr>
          <a:xfrm>
            <a:off x="675875" y="61140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5</a:t>
            </a:r>
            <a:r>
              <a:rPr lang="en"/>
              <a:t>Y Comparison vs. REITS S&amp;P/TSX</a:t>
            </a:r>
            <a:endParaRPr/>
          </a:p>
          <a:p>
            <a:pPr indent="0" lvl="0" marL="0" rtl="0" algn="l">
              <a:spcBef>
                <a:spcPts val="0"/>
              </a:spcBef>
              <a:spcAft>
                <a:spcPts val="0"/>
              </a:spcAft>
              <a:buNone/>
            </a:pPr>
            <a:r>
              <a:t/>
            </a:r>
            <a:endParaRPr/>
          </a:p>
        </p:txBody>
      </p:sp>
      <p:sp>
        <p:nvSpPr>
          <p:cNvPr id="1553" name="Google Shape;1553;p221"/>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554" name="Google Shape;1554;p221"/>
          <p:cNvPicPr preferRelativeResize="0"/>
          <p:nvPr/>
        </p:nvPicPr>
        <p:blipFill>
          <a:blip r:embed="rId3">
            <a:alphaModFix/>
          </a:blip>
          <a:stretch>
            <a:fillRect/>
          </a:stretch>
        </p:blipFill>
        <p:spPr>
          <a:xfrm>
            <a:off x="580125" y="1510475"/>
            <a:ext cx="8520603" cy="3397900"/>
          </a:xfrm>
          <a:prstGeom prst="rect">
            <a:avLst/>
          </a:prstGeom>
          <a:noFill/>
          <a:ln>
            <a:noFill/>
          </a:ln>
        </p:spPr>
      </p:pic>
    </p:spTree>
  </p:cSld>
  <p:clrMapOvr>
    <a:masterClrMapping/>
  </p:clrMapOvr>
</p:sld>
</file>

<file path=ppt/slides/slide2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8" name="Shape 1558"/>
        <p:cNvGrpSpPr/>
        <p:nvPr/>
      </p:nvGrpSpPr>
      <p:grpSpPr>
        <a:xfrm>
          <a:off x="0" y="0"/>
          <a:ext cx="0" cy="0"/>
          <a:chOff x="0" y="0"/>
          <a:chExt cx="0" cy="0"/>
        </a:xfrm>
      </p:grpSpPr>
      <p:sp>
        <p:nvSpPr>
          <p:cNvPr id="1559" name="Google Shape;1559;p222"/>
          <p:cNvSpPr txBox="1"/>
          <p:nvPr>
            <p:ph type="title"/>
          </p:nvPr>
        </p:nvSpPr>
        <p:spPr>
          <a:xfrm>
            <a:off x="600850" y="56857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Max</a:t>
            </a:r>
            <a:r>
              <a:rPr lang="en"/>
              <a:t> Comparison vs. REITS S&amp;P/TSX</a:t>
            </a:r>
            <a:endParaRPr/>
          </a:p>
          <a:p>
            <a:pPr indent="0" lvl="0" marL="0" rtl="0" algn="l">
              <a:spcBef>
                <a:spcPts val="0"/>
              </a:spcBef>
              <a:spcAft>
                <a:spcPts val="0"/>
              </a:spcAft>
              <a:buNone/>
            </a:pPr>
            <a:r>
              <a:t/>
            </a:r>
            <a:endParaRPr/>
          </a:p>
        </p:txBody>
      </p:sp>
      <p:sp>
        <p:nvSpPr>
          <p:cNvPr id="1560" name="Google Shape;1560;p222"/>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561" name="Google Shape;1561;p222"/>
          <p:cNvPicPr preferRelativeResize="0"/>
          <p:nvPr/>
        </p:nvPicPr>
        <p:blipFill>
          <a:blip r:embed="rId3">
            <a:alphaModFix/>
          </a:blip>
          <a:stretch>
            <a:fillRect/>
          </a:stretch>
        </p:blipFill>
        <p:spPr>
          <a:xfrm>
            <a:off x="377150" y="1457325"/>
            <a:ext cx="8520603" cy="34163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34"/>
          <p:cNvSpPr txBox="1"/>
          <p:nvPr>
            <p:ph type="title"/>
          </p:nvPr>
        </p:nvSpPr>
        <p:spPr>
          <a:xfrm>
            <a:off x="677250" y="570425"/>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REITs </a:t>
            </a:r>
            <a:r>
              <a:rPr lang="en"/>
              <a:t>Annual </a:t>
            </a:r>
            <a:r>
              <a:rPr lang="en"/>
              <a:t>Average Dividend Yield</a:t>
            </a:r>
            <a:endParaRPr/>
          </a:p>
        </p:txBody>
      </p:sp>
      <p:pic>
        <p:nvPicPr>
          <p:cNvPr id="267" name="Google Shape;267;p34"/>
          <p:cNvPicPr preferRelativeResize="0"/>
          <p:nvPr/>
        </p:nvPicPr>
        <p:blipFill>
          <a:blip r:embed="rId3">
            <a:alphaModFix/>
          </a:blip>
          <a:stretch>
            <a:fillRect/>
          </a:stretch>
        </p:blipFill>
        <p:spPr>
          <a:xfrm>
            <a:off x="2219325" y="1258025"/>
            <a:ext cx="4705350" cy="3705225"/>
          </a:xfrm>
          <a:prstGeom prst="rect">
            <a:avLst/>
          </a:prstGeom>
          <a:noFill/>
          <a:ln>
            <a:noFill/>
          </a:ln>
        </p:spPr>
      </p:pic>
    </p:spTree>
  </p:cSld>
  <p:clrMapOvr>
    <a:masterClrMapping/>
  </p:clrMapOvr>
</p:sld>
</file>

<file path=ppt/slides/slide2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5" name="Shape 1565"/>
        <p:cNvGrpSpPr/>
        <p:nvPr/>
      </p:nvGrpSpPr>
      <p:grpSpPr>
        <a:xfrm>
          <a:off x="0" y="0"/>
          <a:ext cx="0" cy="0"/>
          <a:chOff x="0" y="0"/>
          <a:chExt cx="0" cy="0"/>
        </a:xfrm>
      </p:grpSpPr>
      <p:sp>
        <p:nvSpPr>
          <p:cNvPr id="1566" name="Google Shape;1566;p223"/>
          <p:cNvSpPr txBox="1"/>
          <p:nvPr>
            <p:ph type="title"/>
          </p:nvPr>
        </p:nvSpPr>
        <p:spPr>
          <a:xfrm>
            <a:off x="374050" y="6221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Company History</a:t>
            </a:r>
            <a:endParaRPr/>
          </a:p>
          <a:p>
            <a:pPr indent="0" lvl="0" marL="0" rtl="0" algn="l">
              <a:spcBef>
                <a:spcPts val="0"/>
              </a:spcBef>
              <a:spcAft>
                <a:spcPts val="0"/>
              </a:spcAft>
              <a:buNone/>
            </a:pPr>
            <a:r>
              <a:t/>
            </a:r>
            <a:endParaRPr/>
          </a:p>
        </p:txBody>
      </p:sp>
      <p:sp>
        <p:nvSpPr>
          <p:cNvPr id="1567" name="Google Shape;1567;p223"/>
          <p:cNvSpPr txBox="1"/>
          <p:nvPr>
            <p:ph idx="1" type="body"/>
          </p:nvPr>
        </p:nvSpPr>
        <p:spPr>
          <a:xfrm>
            <a:off x="579600" y="2336075"/>
            <a:ext cx="8520600" cy="11679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Clr>
                <a:srgbClr val="000000"/>
              </a:buClr>
              <a:buSzPts val="1300"/>
              <a:buChar char="●"/>
            </a:pPr>
            <a:r>
              <a:rPr lang="en">
                <a:solidFill>
                  <a:srgbClr val="000000"/>
                </a:solidFill>
              </a:rPr>
              <a:t>Founded</a:t>
            </a:r>
            <a:r>
              <a:rPr lang="en">
                <a:solidFill>
                  <a:srgbClr val="000000"/>
                </a:solidFill>
              </a:rPr>
              <a:t> in 2002 and based in Toronto, Antario</a:t>
            </a:r>
            <a:endParaRPr>
              <a:solidFill>
                <a:srgbClr val="000000"/>
              </a:solidFill>
            </a:endParaRPr>
          </a:p>
          <a:p>
            <a:pPr indent="-311150" lvl="0" marL="457200" rtl="0" algn="l">
              <a:spcBef>
                <a:spcPts val="0"/>
              </a:spcBef>
              <a:spcAft>
                <a:spcPts val="0"/>
              </a:spcAft>
              <a:buClr>
                <a:srgbClr val="000000"/>
              </a:buClr>
              <a:buSzPts val="1300"/>
              <a:buChar char="●"/>
            </a:pPr>
            <a:r>
              <a:rPr lang="en">
                <a:solidFill>
                  <a:srgbClr val="000000"/>
                </a:solidFill>
              </a:rPr>
              <a:t>Went public in Feb 28th, 2003 and publicly traded on Toronto Stock Exchange.</a:t>
            </a:r>
            <a:endParaRPr>
              <a:solidFill>
                <a:srgbClr val="000000"/>
              </a:solidFill>
            </a:endParaRPr>
          </a:p>
          <a:p>
            <a:pPr indent="-311150" lvl="0" marL="457200" rtl="0" algn="l">
              <a:spcBef>
                <a:spcPts val="0"/>
              </a:spcBef>
              <a:spcAft>
                <a:spcPts val="0"/>
              </a:spcAft>
              <a:buClr>
                <a:srgbClr val="000000"/>
              </a:buClr>
              <a:buSzPts val="1300"/>
              <a:buChar char="●"/>
            </a:pPr>
            <a:r>
              <a:rPr lang="en">
                <a:solidFill>
                  <a:srgbClr val="000000"/>
                </a:solidFill>
              </a:rPr>
              <a:t>Fifth large REITS in Canada with steady growth rate.</a:t>
            </a:r>
            <a:endParaRPr>
              <a:solidFill>
                <a:srgbClr val="000000"/>
              </a:solidFill>
            </a:endParaRPr>
          </a:p>
        </p:txBody>
      </p:sp>
    </p:spTree>
  </p:cSld>
  <p:clrMapOvr>
    <a:masterClrMapping/>
  </p:clrMapOvr>
</p:sld>
</file>

<file path=ppt/slides/slide2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1" name="Shape 1571"/>
        <p:cNvGrpSpPr/>
        <p:nvPr/>
      </p:nvGrpSpPr>
      <p:grpSpPr>
        <a:xfrm>
          <a:off x="0" y="0"/>
          <a:ext cx="0" cy="0"/>
          <a:chOff x="0" y="0"/>
          <a:chExt cx="0" cy="0"/>
        </a:xfrm>
      </p:grpSpPr>
      <p:sp>
        <p:nvSpPr>
          <p:cNvPr id="1572" name="Google Shape;1572;p224"/>
          <p:cNvSpPr txBox="1"/>
          <p:nvPr>
            <p:ph type="title"/>
          </p:nvPr>
        </p:nvSpPr>
        <p:spPr>
          <a:xfrm>
            <a:off x="536550" y="6328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Company Overview</a:t>
            </a:r>
            <a:endParaRPr/>
          </a:p>
        </p:txBody>
      </p:sp>
      <p:sp>
        <p:nvSpPr>
          <p:cNvPr id="1573" name="Google Shape;1573;p224"/>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Clr>
                <a:srgbClr val="000000"/>
              </a:buClr>
              <a:buSzPts val="1300"/>
              <a:buFont typeface="Times New Roman"/>
              <a:buChar char="●"/>
            </a:pPr>
            <a:r>
              <a:rPr lang="en">
                <a:solidFill>
                  <a:srgbClr val="000000"/>
                </a:solidFill>
                <a:latin typeface="Times New Roman"/>
                <a:ea typeface="Times New Roman"/>
                <a:cs typeface="Times New Roman"/>
                <a:sym typeface="Times New Roman"/>
              </a:rPr>
              <a:t>Allied Properties focus on buying and leasing space in urban, light-industrial buildings that have been converted into modern office and retail space. (Products: </a:t>
            </a:r>
            <a:r>
              <a:rPr lang="en">
                <a:solidFill>
                  <a:srgbClr val="000000"/>
                </a:solidFill>
                <a:latin typeface="Times New Roman"/>
                <a:ea typeface="Times New Roman"/>
                <a:cs typeface="Times New Roman"/>
                <a:sym typeface="Times New Roman"/>
              </a:rPr>
              <a:t>Urban</a:t>
            </a:r>
            <a:r>
              <a:rPr lang="en">
                <a:solidFill>
                  <a:srgbClr val="000000"/>
                </a:solidFill>
                <a:latin typeface="Times New Roman"/>
                <a:ea typeface="Times New Roman"/>
                <a:cs typeface="Times New Roman"/>
                <a:sym typeface="Times New Roman"/>
              </a:rPr>
              <a:t> </a:t>
            </a:r>
            <a:r>
              <a:rPr lang="en">
                <a:solidFill>
                  <a:srgbClr val="000000"/>
                </a:solidFill>
                <a:latin typeface="Times New Roman"/>
                <a:ea typeface="Times New Roman"/>
                <a:cs typeface="Times New Roman"/>
                <a:sym typeface="Times New Roman"/>
              </a:rPr>
              <a:t>workplace and Urban data centre place)</a:t>
            </a:r>
            <a:endParaRPr>
              <a:solidFill>
                <a:srgbClr val="000000"/>
              </a:solidFill>
              <a:latin typeface="Times New Roman"/>
              <a:ea typeface="Times New Roman"/>
              <a:cs typeface="Times New Roman"/>
              <a:sym typeface="Times New Roman"/>
            </a:endParaRPr>
          </a:p>
          <a:p>
            <a:pPr indent="-311150" lvl="0" marL="457200" rtl="0" algn="l">
              <a:spcBef>
                <a:spcPts val="0"/>
              </a:spcBef>
              <a:spcAft>
                <a:spcPts val="0"/>
              </a:spcAft>
              <a:buClr>
                <a:srgbClr val="000000"/>
              </a:buClr>
              <a:buSzPts val="1300"/>
              <a:buFont typeface="Times New Roman"/>
              <a:buChar char="●"/>
            </a:pPr>
            <a:r>
              <a:rPr lang="en">
                <a:solidFill>
                  <a:srgbClr val="000000"/>
                </a:solidFill>
                <a:latin typeface="Times New Roman"/>
                <a:ea typeface="Times New Roman"/>
                <a:cs typeface="Times New Roman"/>
                <a:sym typeface="Times New Roman"/>
              </a:rPr>
              <a:t>About 60% of Allied Properties owned properties are in Toronto and Montreal. Rest of the properties are distribute in Vancouver, </a:t>
            </a:r>
            <a:r>
              <a:rPr lang="en">
                <a:solidFill>
                  <a:srgbClr val="000000"/>
                </a:solidFill>
                <a:latin typeface="Times New Roman"/>
                <a:ea typeface="Times New Roman"/>
                <a:cs typeface="Times New Roman"/>
                <a:sym typeface="Times New Roman"/>
              </a:rPr>
              <a:t>Edmonton</a:t>
            </a:r>
            <a:r>
              <a:rPr lang="en">
                <a:solidFill>
                  <a:srgbClr val="000000"/>
                </a:solidFill>
                <a:latin typeface="Times New Roman"/>
                <a:ea typeface="Times New Roman"/>
                <a:cs typeface="Times New Roman"/>
                <a:sym typeface="Times New Roman"/>
              </a:rPr>
              <a:t>, Calgary and Kitchener. </a:t>
            </a:r>
            <a:endParaRPr>
              <a:solidFill>
                <a:srgbClr val="000000"/>
              </a:solidFill>
              <a:latin typeface="Times New Roman"/>
              <a:ea typeface="Times New Roman"/>
              <a:cs typeface="Times New Roman"/>
              <a:sym typeface="Times New Roman"/>
            </a:endParaRPr>
          </a:p>
          <a:p>
            <a:pPr indent="-311150" lvl="0" marL="457200" rtl="0" algn="l">
              <a:spcBef>
                <a:spcPts val="0"/>
              </a:spcBef>
              <a:spcAft>
                <a:spcPts val="0"/>
              </a:spcAft>
              <a:buClr>
                <a:srgbClr val="000000"/>
              </a:buClr>
              <a:buSzPts val="1300"/>
              <a:buFont typeface="Times New Roman"/>
              <a:buChar char="●"/>
            </a:pPr>
            <a:r>
              <a:rPr lang="en">
                <a:solidFill>
                  <a:srgbClr val="000000"/>
                </a:solidFill>
                <a:latin typeface="Times New Roman"/>
                <a:ea typeface="Times New Roman"/>
                <a:cs typeface="Times New Roman"/>
                <a:sym typeface="Times New Roman"/>
              </a:rPr>
              <a:t>About 60% of its tenants operate in the telecom, information technology, business service, and professional sectors.</a:t>
            </a:r>
            <a:endParaRPr sz="1300">
              <a:solidFill>
                <a:srgbClr val="000000"/>
              </a:solidFill>
              <a:latin typeface="Times New Roman"/>
              <a:ea typeface="Times New Roman"/>
              <a:cs typeface="Times New Roman"/>
              <a:sym typeface="Times New Roman"/>
            </a:endParaRPr>
          </a:p>
          <a:p>
            <a:pPr indent="-311150" lvl="0" marL="457200" rtl="0" algn="l">
              <a:spcBef>
                <a:spcPts val="0"/>
              </a:spcBef>
              <a:spcAft>
                <a:spcPts val="0"/>
              </a:spcAft>
              <a:buClr>
                <a:srgbClr val="000000"/>
              </a:buClr>
              <a:buSzPts val="1300"/>
              <a:buFont typeface="Times New Roman"/>
              <a:buChar char="●"/>
            </a:pPr>
            <a:r>
              <a:rPr lang="en">
                <a:solidFill>
                  <a:srgbClr val="000000"/>
                </a:solidFill>
                <a:latin typeface="Times New Roman"/>
                <a:ea typeface="Times New Roman"/>
                <a:cs typeface="Times New Roman"/>
                <a:sym typeface="Times New Roman"/>
              </a:rPr>
              <a:t>Vision: To make a continuous contribution to cities and culture that elevates and inspires the humanity in all of us</a:t>
            </a:r>
            <a:endParaRPr>
              <a:solidFill>
                <a:srgbClr val="000000"/>
              </a:solidFill>
              <a:latin typeface="Times New Roman"/>
              <a:ea typeface="Times New Roman"/>
              <a:cs typeface="Times New Roman"/>
              <a:sym typeface="Times New Roman"/>
            </a:endParaRPr>
          </a:p>
        </p:txBody>
      </p:sp>
    </p:spTree>
  </p:cSld>
  <p:clrMapOvr>
    <a:masterClrMapping/>
  </p:clrMapOvr>
</p:sld>
</file>

<file path=ppt/slides/slide2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7" name="Shape 1577"/>
        <p:cNvGrpSpPr/>
        <p:nvPr/>
      </p:nvGrpSpPr>
      <p:grpSpPr>
        <a:xfrm>
          <a:off x="0" y="0"/>
          <a:ext cx="0" cy="0"/>
          <a:chOff x="0" y="0"/>
          <a:chExt cx="0" cy="0"/>
        </a:xfrm>
      </p:grpSpPr>
      <p:sp>
        <p:nvSpPr>
          <p:cNvPr id="1578" name="Google Shape;1578;p225"/>
          <p:cNvSpPr txBox="1"/>
          <p:nvPr>
            <p:ph type="title"/>
          </p:nvPr>
        </p:nvSpPr>
        <p:spPr>
          <a:xfrm>
            <a:off x="643725" y="64357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Company Commitments/ ESG</a:t>
            </a:r>
            <a:endParaRPr/>
          </a:p>
        </p:txBody>
      </p:sp>
      <p:sp>
        <p:nvSpPr>
          <p:cNvPr id="1579" name="Google Shape;1579;p225"/>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rPr>
              <a:t>Before going public, AP began to focus on the adaptive re-use of older structures building over a century ago. They chose to recycling instead of re-</a:t>
            </a:r>
            <a:r>
              <a:rPr lang="en">
                <a:solidFill>
                  <a:srgbClr val="000000"/>
                </a:solidFill>
              </a:rPr>
              <a:t>building</a:t>
            </a:r>
            <a:r>
              <a:rPr lang="en">
                <a:solidFill>
                  <a:srgbClr val="000000"/>
                </a:solidFill>
              </a:rPr>
              <a:t> the property to minimize the impact on </a:t>
            </a:r>
            <a:r>
              <a:rPr lang="en">
                <a:solidFill>
                  <a:srgbClr val="000000"/>
                </a:solidFill>
              </a:rPr>
              <a:t>environment</a:t>
            </a:r>
            <a:r>
              <a:rPr lang="en">
                <a:solidFill>
                  <a:srgbClr val="000000"/>
                </a:solidFill>
              </a:rPr>
              <a:t>.</a:t>
            </a:r>
            <a:endParaRPr>
              <a:solidFill>
                <a:srgbClr val="000000"/>
              </a:solidFill>
            </a:endParaRPr>
          </a:p>
          <a:p>
            <a:pPr indent="0" lvl="0" marL="0" rtl="0" algn="l">
              <a:spcBef>
                <a:spcPts val="1600"/>
              </a:spcBef>
              <a:spcAft>
                <a:spcPts val="0"/>
              </a:spcAft>
              <a:buNone/>
            </a:pPr>
            <a:r>
              <a:rPr lang="en">
                <a:solidFill>
                  <a:srgbClr val="000000"/>
                </a:solidFill>
              </a:rPr>
              <a:t>Preparing to release ESG(</a:t>
            </a:r>
            <a:r>
              <a:rPr lang="en">
                <a:solidFill>
                  <a:srgbClr val="000000"/>
                </a:solidFill>
              </a:rPr>
              <a:t>Environment</a:t>
            </a:r>
            <a:r>
              <a:rPr lang="en">
                <a:solidFill>
                  <a:srgbClr val="000000"/>
                </a:solidFill>
              </a:rPr>
              <a:t>, Social and </a:t>
            </a:r>
            <a:r>
              <a:rPr lang="en">
                <a:solidFill>
                  <a:srgbClr val="000000"/>
                </a:solidFill>
              </a:rPr>
              <a:t>Governance</a:t>
            </a:r>
            <a:r>
              <a:rPr lang="en">
                <a:solidFill>
                  <a:srgbClr val="000000"/>
                </a:solidFill>
              </a:rPr>
              <a:t>) report </a:t>
            </a:r>
            <a:r>
              <a:rPr lang="en">
                <a:solidFill>
                  <a:srgbClr val="000000"/>
                </a:solidFill>
              </a:rPr>
              <a:t>annually start from 2020.</a:t>
            </a:r>
            <a:endParaRPr>
              <a:solidFill>
                <a:srgbClr val="000000"/>
              </a:solidFill>
            </a:endParaRPr>
          </a:p>
          <a:p>
            <a:pPr indent="0" lvl="0" marL="0" rtl="0" algn="l">
              <a:spcBef>
                <a:spcPts val="1600"/>
              </a:spcBef>
              <a:spcAft>
                <a:spcPts val="0"/>
              </a:spcAft>
              <a:buNone/>
            </a:pPr>
            <a:r>
              <a:t/>
            </a:r>
            <a:endParaRPr>
              <a:solidFill>
                <a:schemeClr val="dk1"/>
              </a:solidFill>
            </a:endParaRPr>
          </a:p>
          <a:p>
            <a:pPr indent="0" lvl="0" marL="0" rtl="0" algn="l">
              <a:spcBef>
                <a:spcPts val="1600"/>
              </a:spcBef>
              <a:spcAft>
                <a:spcPts val="1600"/>
              </a:spcAft>
              <a:buNone/>
            </a:pPr>
            <a:r>
              <a:t/>
            </a:r>
            <a:endParaRPr>
              <a:solidFill>
                <a:schemeClr val="dk1"/>
              </a:solidFill>
            </a:endParaRPr>
          </a:p>
        </p:txBody>
      </p:sp>
    </p:spTree>
  </p:cSld>
  <p:clrMapOvr>
    <a:masterClrMapping/>
  </p:clrMapOvr>
</p:sld>
</file>

<file path=ppt/slides/slide2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3" name="Shape 1583"/>
        <p:cNvGrpSpPr/>
        <p:nvPr/>
      </p:nvGrpSpPr>
      <p:grpSpPr>
        <a:xfrm>
          <a:off x="0" y="0"/>
          <a:ext cx="0" cy="0"/>
          <a:chOff x="0" y="0"/>
          <a:chExt cx="0" cy="0"/>
        </a:xfrm>
      </p:grpSpPr>
      <p:sp>
        <p:nvSpPr>
          <p:cNvPr id="1584" name="Google Shape;1584;p226"/>
          <p:cNvSpPr txBox="1"/>
          <p:nvPr>
            <p:ph type="title"/>
          </p:nvPr>
        </p:nvSpPr>
        <p:spPr>
          <a:xfrm>
            <a:off x="654450" y="59000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Company Commitments/ ESG</a:t>
            </a:r>
            <a:endParaRPr/>
          </a:p>
        </p:txBody>
      </p:sp>
      <p:sp>
        <p:nvSpPr>
          <p:cNvPr id="1585" name="Google Shape;1585;p226"/>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rPr>
              <a:t>Environment: Aim to reduce our environmental footprint at all stages of the real estate value chain, through acquisition, development, and ongoing operations.</a:t>
            </a:r>
            <a:endParaRPr>
              <a:solidFill>
                <a:srgbClr val="000000"/>
              </a:solidFill>
            </a:endParaRPr>
          </a:p>
          <a:p>
            <a:pPr indent="0" lvl="0" marL="0" rtl="0" algn="l">
              <a:spcBef>
                <a:spcPts val="1600"/>
              </a:spcBef>
              <a:spcAft>
                <a:spcPts val="0"/>
              </a:spcAft>
              <a:buNone/>
            </a:pPr>
            <a:r>
              <a:rPr lang="en">
                <a:solidFill>
                  <a:srgbClr val="000000"/>
                </a:solidFill>
              </a:rPr>
              <a:t>Social:  Aim to increase both employee and tenant satisfaction and support local vibrancy in the neighbourhoods that the company impact.</a:t>
            </a:r>
            <a:endParaRPr>
              <a:solidFill>
                <a:srgbClr val="000000"/>
              </a:solidFill>
            </a:endParaRPr>
          </a:p>
          <a:p>
            <a:pPr indent="0" lvl="0" marL="0" rtl="0" algn="l">
              <a:spcBef>
                <a:spcPts val="1600"/>
              </a:spcBef>
              <a:spcAft>
                <a:spcPts val="0"/>
              </a:spcAft>
              <a:buNone/>
            </a:pPr>
            <a:r>
              <a:rPr lang="en">
                <a:solidFill>
                  <a:srgbClr val="000000"/>
                </a:solidFill>
              </a:rPr>
              <a:t>Governance: Aim to ensure </a:t>
            </a:r>
            <a:r>
              <a:rPr lang="en">
                <a:solidFill>
                  <a:srgbClr val="000000"/>
                </a:solidFill>
              </a:rPr>
              <a:t>their</a:t>
            </a:r>
            <a:r>
              <a:rPr lang="en">
                <a:solidFill>
                  <a:srgbClr val="000000"/>
                </a:solidFill>
              </a:rPr>
              <a:t> governance infrastructure supports equitable, transparent, and responsible business conduct.</a:t>
            </a:r>
            <a:endParaRPr>
              <a:solidFill>
                <a:srgbClr val="000000"/>
              </a:solidFill>
            </a:endParaRPr>
          </a:p>
          <a:p>
            <a:pPr indent="0" lvl="0" marL="0" rtl="0" algn="l">
              <a:spcBef>
                <a:spcPts val="1600"/>
              </a:spcBef>
              <a:spcAft>
                <a:spcPts val="0"/>
              </a:spcAft>
              <a:buNone/>
            </a:pPr>
            <a:r>
              <a:t/>
            </a:r>
            <a:endParaRPr>
              <a:solidFill>
                <a:schemeClr val="dk1"/>
              </a:solidFill>
            </a:endParaRPr>
          </a:p>
          <a:p>
            <a:pPr indent="0" lvl="0" marL="0" rtl="0" algn="l">
              <a:spcBef>
                <a:spcPts val="1600"/>
              </a:spcBef>
              <a:spcAft>
                <a:spcPts val="1600"/>
              </a:spcAft>
              <a:buNone/>
            </a:pPr>
            <a:r>
              <a:t/>
            </a:r>
            <a:endParaRPr>
              <a:solidFill>
                <a:schemeClr val="dk1"/>
              </a:solidFill>
            </a:endParaRPr>
          </a:p>
        </p:txBody>
      </p:sp>
    </p:spTree>
  </p:cSld>
  <p:clrMapOvr>
    <a:masterClrMapping/>
  </p:clrMapOvr>
</p:sld>
</file>

<file path=ppt/slides/slide2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9" name="Shape 1589"/>
        <p:cNvGrpSpPr/>
        <p:nvPr/>
      </p:nvGrpSpPr>
      <p:grpSpPr>
        <a:xfrm>
          <a:off x="0" y="0"/>
          <a:ext cx="0" cy="0"/>
          <a:chOff x="0" y="0"/>
          <a:chExt cx="0" cy="0"/>
        </a:xfrm>
      </p:grpSpPr>
      <p:sp>
        <p:nvSpPr>
          <p:cNvPr id="1590" name="Google Shape;1590;p227"/>
          <p:cNvSpPr txBox="1"/>
          <p:nvPr>
            <p:ph type="title"/>
          </p:nvPr>
        </p:nvSpPr>
        <p:spPr>
          <a:xfrm>
            <a:off x="729450" y="60070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STRATEGY</a:t>
            </a:r>
            <a:endParaRPr/>
          </a:p>
        </p:txBody>
      </p:sp>
      <p:sp>
        <p:nvSpPr>
          <p:cNvPr id="1591" name="Google Shape;1591;p227"/>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rPr>
              <a:t>Intensifies the use of underutilized land</a:t>
            </a:r>
            <a:endParaRPr>
              <a:solidFill>
                <a:srgbClr val="000000"/>
              </a:solidFill>
            </a:endParaRPr>
          </a:p>
          <a:p>
            <a:pPr indent="0" lvl="0" marL="0" rtl="0" algn="l">
              <a:spcBef>
                <a:spcPts val="1600"/>
              </a:spcBef>
              <a:spcAft>
                <a:spcPts val="0"/>
              </a:spcAft>
              <a:buNone/>
            </a:pPr>
            <a:r>
              <a:rPr lang="en">
                <a:solidFill>
                  <a:srgbClr val="000000"/>
                </a:solidFill>
              </a:rPr>
              <a:t>Strives to maintain high levels of occupancy and leased area</a:t>
            </a:r>
            <a:endParaRPr>
              <a:solidFill>
                <a:srgbClr val="000000"/>
              </a:solidFill>
            </a:endParaRPr>
          </a:p>
          <a:p>
            <a:pPr indent="0" lvl="0" marL="0" rtl="0" algn="l">
              <a:spcBef>
                <a:spcPts val="1600"/>
              </a:spcBef>
              <a:spcAft>
                <a:spcPts val="0"/>
              </a:spcAft>
              <a:buNone/>
            </a:pPr>
            <a:r>
              <a:rPr lang="en">
                <a:solidFill>
                  <a:srgbClr val="000000"/>
                </a:solidFill>
              </a:rPr>
              <a:t>Allocate additional capital to accretive acquisitions</a:t>
            </a:r>
            <a:endParaRPr>
              <a:solidFill>
                <a:srgbClr val="000000"/>
              </a:solidFill>
            </a:endParaRPr>
          </a:p>
          <a:p>
            <a:pPr indent="0" lvl="0" marL="0" rtl="0" algn="l">
              <a:spcBef>
                <a:spcPts val="1600"/>
              </a:spcBef>
              <a:spcAft>
                <a:spcPts val="1600"/>
              </a:spcAft>
              <a:buNone/>
            </a:pPr>
            <a:r>
              <a:t/>
            </a:r>
            <a:endParaRPr/>
          </a:p>
        </p:txBody>
      </p:sp>
    </p:spTree>
  </p:cSld>
  <p:clrMapOvr>
    <a:masterClrMapping/>
  </p:clrMapOvr>
</p:sld>
</file>

<file path=ppt/slides/slide2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5" name="Shape 1595"/>
        <p:cNvGrpSpPr/>
        <p:nvPr/>
      </p:nvGrpSpPr>
      <p:grpSpPr>
        <a:xfrm>
          <a:off x="0" y="0"/>
          <a:ext cx="0" cy="0"/>
          <a:chOff x="0" y="0"/>
          <a:chExt cx="0" cy="0"/>
        </a:xfrm>
      </p:grpSpPr>
      <p:sp>
        <p:nvSpPr>
          <p:cNvPr id="1596" name="Google Shape;1596;p228"/>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Current Events</a:t>
            </a:r>
            <a:endParaRPr/>
          </a:p>
        </p:txBody>
      </p:sp>
    </p:spTree>
  </p:cSld>
  <p:clrMapOvr>
    <a:masterClrMapping/>
  </p:clrMapOvr>
</p:sld>
</file>

<file path=ppt/slides/slide2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0" name="Shape 1600"/>
        <p:cNvGrpSpPr/>
        <p:nvPr/>
      </p:nvGrpSpPr>
      <p:grpSpPr>
        <a:xfrm>
          <a:off x="0" y="0"/>
          <a:ext cx="0" cy="0"/>
          <a:chOff x="0" y="0"/>
          <a:chExt cx="0" cy="0"/>
        </a:xfrm>
      </p:grpSpPr>
      <p:sp>
        <p:nvSpPr>
          <p:cNvPr id="1601" name="Google Shape;1601;p229"/>
          <p:cNvSpPr txBox="1"/>
          <p:nvPr>
            <p:ph type="title"/>
          </p:nvPr>
        </p:nvSpPr>
        <p:spPr>
          <a:xfrm>
            <a:off x="429425" y="6328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COVID-19 Impact</a:t>
            </a:r>
            <a:endParaRPr/>
          </a:p>
        </p:txBody>
      </p:sp>
      <p:sp>
        <p:nvSpPr>
          <p:cNvPr id="1602" name="Google Shape;1602;p229"/>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Clr>
                <a:srgbClr val="000000"/>
              </a:buClr>
              <a:buSzPts val="1300"/>
              <a:buChar char="●"/>
            </a:pPr>
            <a:r>
              <a:rPr lang="en">
                <a:solidFill>
                  <a:srgbClr val="000000"/>
                </a:solidFill>
              </a:rPr>
              <a:t>B</a:t>
            </a:r>
            <a:r>
              <a:rPr lang="en">
                <a:solidFill>
                  <a:srgbClr val="000000"/>
                </a:solidFill>
              </a:rPr>
              <a:t>usiness continuity interruptions,</a:t>
            </a:r>
            <a:endParaRPr>
              <a:solidFill>
                <a:srgbClr val="000000"/>
              </a:solidFill>
            </a:endParaRPr>
          </a:p>
          <a:p>
            <a:pPr indent="-311150" lvl="0" marL="457200" rtl="0" algn="l">
              <a:spcBef>
                <a:spcPts val="0"/>
              </a:spcBef>
              <a:spcAft>
                <a:spcPts val="0"/>
              </a:spcAft>
              <a:buClr>
                <a:srgbClr val="000000"/>
              </a:buClr>
              <a:buSzPts val="1300"/>
              <a:buChar char="●"/>
            </a:pPr>
            <a:r>
              <a:rPr lang="en">
                <a:solidFill>
                  <a:srgbClr val="000000"/>
                </a:solidFill>
              </a:rPr>
              <a:t>Disruptions of development activities (Lack of suppliers)</a:t>
            </a:r>
            <a:endParaRPr>
              <a:solidFill>
                <a:srgbClr val="000000"/>
              </a:solidFill>
            </a:endParaRPr>
          </a:p>
          <a:p>
            <a:pPr indent="-311150" lvl="0" marL="457200" rtl="0" algn="l">
              <a:spcBef>
                <a:spcPts val="0"/>
              </a:spcBef>
              <a:spcAft>
                <a:spcPts val="0"/>
              </a:spcAft>
              <a:buClr>
                <a:srgbClr val="000000"/>
              </a:buClr>
              <a:buSzPts val="1300"/>
              <a:buChar char="●"/>
            </a:pPr>
            <a:r>
              <a:rPr lang="en">
                <a:solidFill>
                  <a:srgbClr val="000000"/>
                </a:solidFill>
              </a:rPr>
              <a:t>Unfavorable market conditions</a:t>
            </a:r>
            <a:endParaRPr>
              <a:solidFill>
                <a:srgbClr val="000000"/>
              </a:solidFill>
            </a:endParaRPr>
          </a:p>
          <a:p>
            <a:pPr indent="-311150" lvl="0" marL="457200" rtl="0" algn="l">
              <a:spcBef>
                <a:spcPts val="0"/>
              </a:spcBef>
              <a:spcAft>
                <a:spcPts val="0"/>
              </a:spcAft>
              <a:buClr>
                <a:srgbClr val="000000"/>
              </a:buClr>
              <a:buSzPts val="1300"/>
              <a:buChar char="●"/>
            </a:pPr>
            <a:r>
              <a:rPr lang="en">
                <a:solidFill>
                  <a:srgbClr val="000000"/>
                </a:solidFill>
              </a:rPr>
              <a:t>Threats to the health and safety of employees</a:t>
            </a:r>
            <a:endParaRPr>
              <a:solidFill>
                <a:srgbClr val="000000"/>
              </a:solidFill>
            </a:endParaRPr>
          </a:p>
          <a:p>
            <a:pPr indent="-311150" lvl="0" marL="457200" rtl="0" algn="l">
              <a:spcBef>
                <a:spcPts val="0"/>
              </a:spcBef>
              <a:spcAft>
                <a:spcPts val="0"/>
              </a:spcAft>
              <a:buClr>
                <a:srgbClr val="000000"/>
              </a:buClr>
              <a:buSzPts val="1300"/>
              <a:buChar char="●"/>
            </a:pPr>
            <a:r>
              <a:rPr lang="en">
                <a:solidFill>
                  <a:srgbClr val="000000"/>
                </a:solidFill>
              </a:rPr>
              <a:t>Unable to collect full rental fee</a:t>
            </a:r>
            <a:endParaRPr>
              <a:solidFill>
                <a:srgbClr val="000000"/>
              </a:solidFill>
            </a:endParaRPr>
          </a:p>
          <a:p>
            <a:pPr indent="-311150" lvl="0" marL="457200" rtl="0" algn="l">
              <a:spcBef>
                <a:spcPts val="0"/>
              </a:spcBef>
              <a:spcAft>
                <a:spcPts val="0"/>
              </a:spcAft>
              <a:buClr>
                <a:srgbClr val="000000"/>
              </a:buClr>
              <a:buSzPts val="1300"/>
              <a:buChar char="●"/>
            </a:pPr>
            <a:r>
              <a:rPr lang="en">
                <a:solidFill>
                  <a:srgbClr val="000000"/>
                </a:solidFill>
              </a:rPr>
              <a:t>Negatively impact on market price of Allied Properties</a:t>
            </a:r>
            <a:endParaRPr>
              <a:solidFill>
                <a:srgbClr val="000000"/>
              </a:solidFill>
            </a:endParaRPr>
          </a:p>
        </p:txBody>
      </p:sp>
    </p:spTree>
  </p:cSld>
  <p:clrMapOvr>
    <a:masterClrMapping/>
  </p:clrMapOvr>
</p:sld>
</file>

<file path=ppt/slides/slide2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6" name="Shape 1606"/>
        <p:cNvGrpSpPr/>
        <p:nvPr/>
      </p:nvGrpSpPr>
      <p:grpSpPr>
        <a:xfrm>
          <a:off x="0" y="0"/>
          <a:ext cx="0" cy="0"/>
          <a:chOff x="0" y="0"/>
          <a:chExt cx="0" cy="0"/>
        </a:xfrm>
      </p:grpSpPr>
      <p:sp>
        <p:nvSpPr>
          <p:cNvPr id="1607" name="Google Shape;1607;p230"/>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Properties Profile</a:t>
            </a:r>
            <a:endParaRPr/>
          </a:p>
        </p:txBody>
      </p:sp>
    </p:spTree>
  </p:cSld>
  <p:clrMapOvr>
    <a:masterClrMapping/>
  </p:clrMapOvr>
</p:sld>
</file>

<file path=ppt/slides/slide2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1" name="Shape 1611"/>
        <p:cNvGrpSpPr/>
        <p:nvPr/>
      </p:nvGrpSpPr>
      <p:grpSpPr>
        <a:xfrm>
          <a:off x="0" y="0"/>
          <a:ext cx="0" cy="0"/>
          <a:chOff x="0" y="0"/>
          <a:chExt cx="0" cy="0"/>
        </a:xfrm>
      </p:grpSpPr>
      <p:sp>
        <p:nvSpPr>
          <p:cNvPr id="1612" name="Google Shape;1612;p231"/>
          <p:cNvSpPr txBox="1"/>
          <p:nvPr>
            <p:ph type="title"/>
          </p:nvPr>
        </p:nvSpPr>
        <p:spPr>
          <a:xfrm>
            <a:off x="253200" y="5804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Properties Profile </a:t>
            </a:r>
            <a:endParaRPr/>
          </a:p>
        </p:txBody>
      </p:sp>
      <p:sp>
        <p:nvSpPr>
          <p:cNvPr id="1613" name="Google Shape;1613;p231"/>
          <p:cNvSpPr txBox="1"/>
          <p:nvPr>
            <p:ph idx="1" type="body"/>
          </p:nvPr>
        </p:nvSpPr>
        <p:spPr>
          <a:xfrm>
            <a:off x="306000" y="1853850"/>
            <a:ext cx="82641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rPr>
              <a:t>13.9 million </a:t>
            </a:r>
            <a:r>
              <a:rPr lang="en">
                <a:solidFill>
                  <a:srgbClr val="000000"/>
                </a:solidFill>
              </a:rPr>
              <a:t>sq ft</a:t>
            </a:r>
            <a:r>
              <a:rPr lang="en">
                <a:solidFill>
                  <a:srgbClr val="000000"/>
                </a:solidFill>
              </a:rPr>
              <a:t>  of Gross Leasable Area</a:t>
            </a:r>
            <a:endParaRPr>
              <a:solidFill>
                <a:srgbClr val="000000"/>
              </a:solidFill>
            </a:endParaRPr>
          </a:p>
          <a:p>
            <a:pPr indent="0" lvl="0" marL="0" rtl="0" algn="l">
              <a:spcBef>
                <a:spcPts val="1600"/>
              </a:spcBef>
              <a:spcAft>
                <a:spcPts val="1600"/>
              </a:spcAft>
              <a:buNone/>
            </a:pPr>
            <a:r>
              <a:rPr lang="en">
                <a:solidFill>
                  <a:srgbClr val="000000"/>
                </a:solidFill>
              </a:rPr>
              <a:t>located</a:t>
            </a:r>
            <a:r>
              <a:rPr lang="en">
                <a:solidFill>
                  <a:srgbClr val="000000"/>
                </a:solidFill>
              </a:rPr>
              <a:t> in 7 cities across Canada</a:t>
            </a:r>
            <a:endParaRPr>
              <a:solidFill>
                <a:srgbClr val="000000"/>
              </a:solidFill>
            </a:endParaRPr>
          </a:p>
        </p:txBody>
      </p:sp>
      <p:pic>
        <p:nvPicPr>
          <p:cNvPr id="1614" name="Google Shape;1614;p231"/>
          <p:cNvPicPr preferRelativeResize="0"/>
          <p:nvPr/>
        </p:nvPicPr>
        <p:blipFill>
          <a:blip r:embed="rId3">
            <a:alphaModFix/>
          </a:blip>
          <a:stretch>
            <a:fillRect/>
          </a:stretch>
        </p:blipFill>
        <p:spPr>
          <a:xfrm>
            <a:off x="3600450" y="466675"/>
            <a:ext cx="5543549" cy="4676825"/>
          </a:xfrm>
          <a:prstGeom prst="rect">
            <a:avLst/>
          </a:prstGeom>
          <a:noFill/>
          <a:ln>
            <a:noFill/>
          </a:ln>
        </p:spPr>
      </p:pic>
    </p:spTree>
  </p:cSld>
  <p:clrMapOvr>
    <a:masterClrMapping/>
  </p:clrMapOvr>
</p:sld>
</file>

<file path=ppt/slides/slide2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8" name="Shape 1618"/>
        <p:cNvGrpSpPr/>
        <p:nvPr/>
      </p:nvGrpSpPr>
      <p:grpSpPr>
        <a:xfrm>
          <a:off x="0" y="0"/>
          <a:ext cx="0" cy="0"/>
          <a:chOff x="0" y="0"/>
          <a:chExt cx="0" cy="0"/>
        </a:xfrm>
      </p:grpSpPr>
      <p:sp>
        <p:nvSpPr>
          <p:cNvPr id="1619" name="Google Shape;1619;p232"/>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Lease States</a:t>
            </a:r>
            <a:endParaRPr/>
          </a:p>
        </p:txBody>
      </p:sp>
      <p:sp>
        <p:nvSpPr>
          <p:cNvPr id="1620" name="Google Shape;1620;p232"/>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621" name="Google Shape;1621;p232"/>
          <p:cNvPicPr preferRelativeResize="0"/>
          <p:nvPr/>
        </p:nvPicPr>
        <p:blipFill>
          <a:blip r:embed="rId3">
            <a:alphaModFix/>
          </a:blip>
          <a:stretch>
            <a:fillRect/>
          </a:stretch>
        </p:blipFill>
        <p:spPr>
          <a:xfrm>
            <a:off x="0" y="488150"/>
            <a:ext cx="9143999" cy="465534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35"/>
          <p:cNvSpPr txBox="1"/>
          <p:nvPr>
            <p:ph type="title"/>
          </p:nvPr>
        </p:nvSpPr>
        <p:spPr>
          <a:xfrm>
            <a:off x="677250" y="570425"/>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20-years </a:t>
            </a:r>
            <a:r>
              <a:rPr lang="en"/>
              <a:t>REITs </a:t>
            </a:r>
            <a:r>
              <a:rPr lang="en"/>
              <a:t>Returns compared to Market</a:t>
            </a:r>
            <a:endParaRPr/>
          </a:p>
        </p:txBody>
      </p:sp>
      <p:pic>
        <p:nvPicPr>
          <p:cNvPr id="273" name="Google Shape;273;p35"/>
          <p:cNvPicPr preferRelativeResize="0"/>
          <p:nvPr/>
        </p:nvPicPr>
        <p:blipFill>
          <a:blip r:embed="rId3">
            <a:alphaModFix/>
          </a:blip>
          <a:stretch>
            <a:fillRect/>
          </a:stretch>
        </p:blipFill>
        <p:spPr>
          <a:xfrm>
            <a:off x="2312713" y="1175650"/>
            <a:ext cx="4417473" cy="3733075"/>
          </a:xfrm>
          <a:prstGeom prst="rect">
            <a:avLst/>
          </a:prstGeom>
          <a:noFill/>
          <a:ln>
            <a:noFill/>
          </a:ln>
        </p:spPr>
      </p:pic>
    </p:spTree>
  </p:cSld>
  <p:clrMapOvr>
    <a:masterClrMapping/>
  </p:clrMapOvr>
</p:sld>
</file>

<file path=ppt/slides/slide2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5" name="Shape 1625"/>
        <p:cNvGrpSpPr/>
        <p:nvPr/>
      </p:nvGrpSpPr>
      <p:grpSpPr>
        <a:xfrm>
          <a:off x="0" y="0"/>
          <a:ext cx="0" cy="0"/>
          <a:chOff x="0" y="0"/>
          <a:chExt cx="0" cy="0"/>
        </a:xfrm>
      </p:grpSpPr>
      <p:sp>
        <p:nvSpPr>
          <p:cNvPr id="1626" name="Google Shape;1626;p233"/>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Property Projects</a:t>
            </a:r>
            <a:endParaRPr/>
          </a:p>
        </p:txBody>
      </p:sp>
    </p:spTree>
  </p:cSld>
  <p:clrMapOvr>
    <a:masterClrMapping/>
  </p:clrMapOvr>
</p:sld>
</file>

<file path=ppt/slides/slide2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0" name="Shape 1630"/>
        <p:cNvGrpSpPr/>
        <p:nvPr/>
      </p:nvGrpSpPr>
      <p:grpSpPr>
        <a:xfrm>
          <a:off x="0" y="0"/>
          <a:ext cx="0" cy="0"/>
          <a:chOff x="0" y="0"/>
          <a:chExt cx="0" cy="0"/>
        </a:xfrm>
      </p:grpSpPr>
      <p:sp>
        <p:nvSpPr>
          <p:cNvPr id="1631" name="Google Shape;1631;p234"/>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Properties Under Development</a:t>
            </a:r>
            <a:endParaRPr/>
          </a:p>
        </p:txBody>
      </p:sp>
      <p:sp>
        <p:nvSpPr>
          <p:cNvPr id="1632" name="Google Shape;1632;p234"/>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633" name="Google Shape;1633;p234"/>
          <p:cNvPicPr preferRelativeResize="0"/>
          <p:nvPr/>
        </p:nvPicPr>
        <p:blipFill>
          <a:blip r:embed="rId3">
            <a:alphaModFix/>
          </a:blip>
          <a:stretch>
            <a:fillRect/>
          </a:stretch>
        </p:blipFill>
        <p:spPr>
          <a:xfrm>
            <a:off x="311700" y="1152475"/>
            <a:ext cx="8520601" cy="3416400"/>
          </a:xfrm>
          <a:prstGeom prst="rect">
            <a:avLst/>
          </a:prstGeom>
          <a:noFill/>
          <a:ln>
            <a:noFill/>
          </a:ln>
        </p:spPr>
      </p:pic>
    </p:spTree>
  </p:cSld>
  <p:clrMapOvr>
    <a:masterClrMapping/>
  </p:clrMapOvr>
</p:sld>
</file>

<file path=ppt/slides/slide2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7" name="Shape 1637"/>
        <p:cNvGrpSpPr/>
        <p:nvPr/>
      </p:nvGrpSpPr>
      <p:grpSpPr>
        <a:xfrm>
          <a:off x="0" y="0"/>
          <a:ext cx="0" cy="0"/>
          <a:chOff x="0" y="0"/>
          <a:chExt cx="0" cy="0"/>
        </a:xfrm>
      </p:grpSpPr>
      <p:sp>
        <p:nvSpPr>
          <p:cNvPr id="1638" name="Google Shape;1638;p235"/>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Recent Acquisitions (2020)</a:t>
            </a:r>
            <a:endParaRPr/>
          </a:p>
        </p:txBody>
      </p:sp>
      <p:sp>
        <p:nvSpPr>
          <p:cNvPr id="1639" name="Google Shape;1639;p235"/>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640" name="Google Shape;1640;p235"/>
          <p:cNvPicPr preferRelativeResize="0"/>
          <p:nvPr/>
        </p:nvPicPr>
        <p:blipFill>
          <a:blip r:embed="rId3">
            <a:alphaModFix/>
          </a:blip>
          <a:stretch>
            <a:fillRect/>
          </a:stretch>
        </p:blipFill>
        <p:spPr>
          <a:xfrm>
            <a:off x="311700" y="1152475"/>
            <a:ext cx="8520599" cy="3416400"/>
          </a:xfrm>
          <a:prstGeom prst="rect">
            <a:avLst/>
          </a:prstGeom>
          <a:noFill/>
          <a:ln>
            <a:noFill/>
          </a:ln>
        </p:spPr>
      </p:pic>
    </p:spTree>
  </p:cSld>
  <p:clrMapOvr>
    <a:masterClrMapping/>
  </p:clrMapOvr>
</p:sld>
</file>

<file path=ppt/slides/slide2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4" name="Shape 1644"/>
        <p:cNvGrpSpPr/>
        <p:nvPr/>
      </p:nvGrpSpPr>
      <p:grpSpPr>
        <a:xfrm>
          <a:off x="0" y="0"/>
          <a:ext cx="0" cy="0"/>
          <a:chOff x="0" y="0"/>
          <a:chExt cx="0" cy="0"/>
        </a:xfrm>
      </p:grpSpPr>
      <p:sp>
        <p:nvSpPr>
          <p:cNvPr id="1645" name="Google Shape;1645;p236"/>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Properties</a:t>
            </a:r>
            <a:endParaRPr/>
          </a:p>
        </p:txBody>
      </p:sp>
    </p:spTree>
  </p:cSld>
  <p:clrMapOvr>
    <a:masterClrMapping/>
  </p:clrMapOvr>
</p:sld>
</file>

<file path=ppt/slides/slide2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9" name="Shape 1649"/>
        <p:cNvGrpSpPr/>
        <p:nvPr/>
      </p:nvGrpSpPr>
      <p:grpSpPr>
        <a:xfrm>
          <a:off x="0" y="0"/>
          <a:ext cx="0" cy="0"/>
          <a:chOff x="0" y="0"/>
          <a:chExt cx="0" cy="0"/>
        </a:xfrm>
      </p:grpSpPr>
      <p:sp>
        <p:nvSpPr>
          <p:cNvPr id="1650" name="Google Shape;1650;p237"/>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Properties in Vancouver</a:t>
            </a:r>
            <a:endParaRPr/>
          </a:p>
        </p:txBody>
      </p:sp>
      <p:sp>
        <p:nvSpPr>
          <p:cNvPr id="1651" name="Google Shape;1651;p237"/>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652" name="Google Shape;1652;p237"/>
          <p:cNvPicPr preferRelativeResize="0"/>
          <p:nvPr/>
        </p:nvPicPr>
        <p:blipFill>
          <a:blip r:embed="rId3">
            <a:alphaModFix/>
          </a:blip>
          <a:stretch>
            <a:fillRect/>
          </a:stretch>
        </p:blipFill>
        <p:spPr>
          <a:xfrm>
            <a:off x="311700" y="1017725"/>
            <a:ext cx="8520600" cy="3551149"/>
          </a:xfrm>
          <a:prstGeom prst="rect">
            <a:avLst/>
          </a:prstGeom>
          <a:noFill/>
          <a:ln>
            <a:noFill/>
          </a:ln>
        </p:spPr>
      </p:pic>
    </p:spTree>
  </p:cSld>
  <p:clrMapOvr>
    <a:masterClrMapping/>
  </p:clrMapOvr>
</p:sld>
</file>

<file path=ppt/slides/slide2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6" name="Shape 1656"/>
        <p:cNvGrpSpPr/>
        <p:nvPr/>
      </p:nvGrpSpPr>
      <p:grpSpPr>
        <a:xfrm>
          <a:off x="0" y="0"/>
          <a:ext cx="0" cy="0"/>
          <a:chOff x="0" y="0"/>
          <a:chExt cx="0" cy="0"/>
        </a:xfrm>
      </p:grpSpPr>
      <p:sp>
        <p:nvSpPr>
          <p:cNvPr id="1657" name="Google Shape;1657;p238"/>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Properties in Toronto</a:t>
            </a:r>
            <a:endParaRPr/>
          </a:p>
        </p:txBody>
      </p:sp>
      <p:sp>
        <p:nvSpPr>
          <p:cNvPr id="1658" name="Google Shape;1658;p238"/>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659" name="Google Shape;1659;p238"/>
          <p:cNvPicPr preferRelativeResize="0"/>
          <p:nvPr/>
        </p:nvPicPr>
        <p:blipFill>
          <a:blip r:embed="rId3">
            <a:alphaModFix/>
          </a:blip>
          <a:stretch>
            <a:fillRect/>
          </a:stretch>
        </p:blipFill>
        <p:spPr>
          <a:xfrm>
            <a:off x="311700" y="1017725"/>
            <a:ext cx="8520601" cy="3551151"/>
          </a:xfrm>
          <a:prstGeom prst="rect">
            <a:avLst/>
          </a:prstGeom>
          <a:noFill/>
          <a:ln>
            <a:noFill/>
          </a:ln>
        </p:spPr>
      </p:pic>
    </p:spTree>
  </p:cSld>
  <p:clrMapOvr>
    <a:masterClrMapping/>
  </p:clrMapOvr>
</p:sld>
</file>

<file path=ppt/slides/slide2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3" name="Shape 1663"/>
        <p:cNvGrpSpPr/>
        <p:nvPr/>
      </p:nvGrpSpPr>
      <p:grpSpPr>
        <a:xfrm>
          <a:off x="0" y="0"/>
          <a:ext cx="0" cy="0"/>
          <a:chOff x="0" y="0"/>
          <a:chExt cx="0" cy="0"/>
        </a:xfrm>
      </p:grpSpPr>
      <p:sp>
        <p:nvSpPr>
          <p:cNvPr id="1664" name="Google Shape;1664;p239"/>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Property Profile</a:t>
            </a:r>
            <a:endParaRPr/>
          </a:p>
        </p:txBody>
      </p:sp>
      <p:sp>
        <p:nvSpPr>
          <p:cNvPr id="1665" name="Google Shape;1665;p239"/>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666" name="Google Shape;1666;p239"/>
          <p:cNvPicPr preferRelativeResize="0"/>
          <p:nvPr/>
        </p:nvPicPr>
        <p:blipFill>
          <a:blip r:embed="rId3">
            <a:alphaModFix/>
          </a:blip>
          <a:stretch>
            <a:fillRect/>
          </a:stretch>
        </p:blipFill>
        <p:spPr>
          <a:xfrm>
            <a:off x="311700" y="1200975"/>
            <a:ext cx="4083776" cy="2741550"/>
          </a:xfrm>
          <a:prstGeom prst="rect">
            <a:avLst/>
          </a:prstGeom>
          <a:noFill/>
          <a:ln>
            <a:noFill/>
          </a:ln>
        </p:spPr>
      </p:pic>
      <p:pic>
        <p:nvPicPr>
          <p:cNvPr id="1667" name="Google Shape;1667;p239"/>
          <p:cNvPicPr preferRelativeResize="0"/>
          <p:nvPr/>
        </p:nvPicPr>
        <p:blipFill>
          <a:blip r:embed="rId4">
            <a:alphaModFix/>
          </a:blip>
          <a:stretch>
            <a:fillRect/>
          </a:stretch>
        </p:blipFill>
        <p:spPr>
          <a:xfrm>
            <a:off x="4997925" y="1152475"/>
            <a:ext cx="3834376" cy="2741550"/>
          </a:xfrm>
          <a:prstGeom prst="rect">
            <a:avLst/>
          </a:prstGeom>
          <a:noFill/>
          <a:ln>
            <a:noFill/>
          </a:ln>
        </p:spPr>
      </p:pic>
      <p:sp>
        <p:nvSpPr>
          <p:cNvPr id="1668" name="Google Shape;1668;p239"/>
          <p:cNvSpPr txBox="1"/>
          <p:nvPr/>
        </p:nvSpPr>
        <p:spPr>
          <a:xfrm>
            <a:off x="861325" y="3918325"/>
            <a:ext cx="2753700" cy="76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Sun Tower, 128 West Pender, Vancouver BC</a:t>
            </a:r>
            <a:endParaRPr sz="1800"/>
          </a:p>
        </p:txBody>
      </p:sp>
      <p:sp>
        <p:nvSpPr>
          <p:cNvPr id="1669" name="Google Shape;1669;p239"/>
          <p:cNvSpPr txBox="1"/>
          <p:nvPr/>
        </p:nvSpPr>
        <p:spPr>
          <a:xfrm>
            <a:off x="5374000" y="3894025"/>
            <a:ext cx="2559600" cy="809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lang="en" sz="1800"/>
              <a:t>The Castle - 8 Pardee, Toronto ON</a:t>
            </a:r>
            <a:endParaRPr/>
          </a:p>
        </p:txBody>
      </p:sp>
    </p:spTree>
  </p:cSld>
  <p:clrMapOvr>
    <a:masterClrMapping/>
  </p:clrMapOvr>
</p:sld>
</file>

<file path=ppt/slides/slide2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3" name="Shape 1673"/>
        <p:cNvGrpSpPr/>
        <p:nvPr/>
      </p:nvGrpSpPr>
      <p:grpSpPr>
        <a:xfrm>
          <a:off x="0" y="0"/>
          <a:ext cx="0" cy="0"/>
          <a:chOff x="0" y="0"/>
          <a:chExt cx="0" cy="0"/>
        </a:xfrm>
      </p:grpSpPr>
      <p:sp>
        <p:nvSpPr>
          <p:cNvPr id="1674" name="Google Shape;1674;p240"/>
          <p:cNvSpPr txBox="1"/>
          <p:nvPr>
            <p:ph type="title"/>
          </p:nvPr>
        </p:nvSpPr>
        <p:spPr>
          <a:xfrm>
            <a:off x="0" y="4971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Lease Maturity</a:t>
            </a:r>
            <a:endParaRPr/>
          </a:p>
        </p:txBody>
      </p:sp>
      <p:sp>
        <p:nvSpPr>
          <p:cNvPr id="1675" name="Google Shape;1675;p240"/>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676" name="Google Shape;1676;p240"/>
          <p:cNvPicPr preferRelativeResize="0"/>
          <p:nvPr/>
        </p:nvPicPr>
        <p:blipFill>
          <a:blip r:embed="rId3">
            <a:alphaModFix/>
          </a:blip>
          <a:stretch>
            <a:fillRect/>
          </a:stretch>
        </p:blipFill>
        <p:spPr>
          <a:xfrm>
            <a:off x="1800" y="973700"/>
            <a:ext cx="9144002" cy="1322975"/>
          </a:xfrm>
          <a:prstGeom prst="rect">
            <a:avLst/>
          </a:prstGeom>
          <a:noFill/>
          <a:ln>
            <a:noFill/>
          </a:ln>
        </p:spPr>
      </p:pic>
      <p:pic>
        <p:nvPicPr>
          <p:cNvPr id="1677" name="Google Shape;1677;p240"/>
          <p:cNvPicPr preferRelativeResize="0"/>
          <p:nvPr/>
        </p:nvPicPr>
        <p:blipFill>
          <a:blip r:embed="rId4">
            <a:alphaModFix/>
          </a:blip>
          <a:stretch>
            <a:fillRect/>
          </a:stretch>
        </p:blipFill>
        <p:spPr>
          <a:xfrm>
            <a:off x="1800" y="2141900"/>
            <a:ext cx="9144000" cy="3001601"/>
          </a:xfrm>
          <a:prstGeom prst="rect">
            <a:avLst/>
          </a:prstGeom>
          <a:noFill/>
          <a:ln>
            <a:noFill/>
          </a:ln>
        </p:spPr>
      </p:pic>
    </p:spTree>
  </p:cSld>
  <p:clrMapOvr>
    <a:masterClrMapping/>
  </p:clrMapOvr>
</p:sld>
</file>

<file path=ppt/slides/slide2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1" name="Shape 1681"/>
        <p:cNvGrpSpPr/>
        <p:nvPr/>
      </p:nvGrpSpPr>
      <p:grpSpPr>
        <a:xfrm>
          <a:off x="0" y="0"/>
          <a:ext cx="0" cy="0"/>
          <a:chOff x="0" y="0"/>
          <a:chExt cx="0" cy="0"/>
        </a:xfrm>
      </p:grpSpPr>
      <p:sp>
        <p:nvSpPr>
          <p:cNvPr id="1682" name="Google Shape;1682;p241"/>
          <p:cNvSpPr txBox="1"/>
          <p:nvPr>
            <p:ph type="title"/>
          </p:nvPr>
        </p:nvSpPr>
        <p:spPr>
          <a:xfrm>
            <a:off x="467500" y="62810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 Centres</a:t>
            </a:r>
            <a:endParaRPr/>
          </a:p>
        </p:txBody>
      </p:sp>
      <p:sp>
        <p:nvSpPr>
          <p:cNvPr id="1683" name="Google Shape;1683;p241"/>
          <p:cNvSpPr txBox="1"/>
          <p:nvPr>
            <p:ph idx="1" type="body"/>
          </p:nvPr>
        </p:nvSpPr>
        <p:spPr>
          <a:xfrm>
            <a:off x="467500" y="1281150"/>
            <a:ext cx="7688700" cy="2261100"/>
          </a:xfrm>
          <a:prstGeom prst="rect">
            <a:avLst/>
          </a:prstGeom>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latin typeface="Times New Roman"/>
                <a:ea typeface="Times New Roman"/>
                <a:cs typeface="Times New Roman"/>
                <a:sym typeface="Times New Roman"/>
              </a:rPr>
              <a:t>3 urban data centres in Toronto. Named 151, 250 and 905. </a:t>
            </a:r>
            <a:r>
              <a:rPr lang="en">
                <a:solidFill>
                  <a:srgbClr val="000000"/>
                </a:solidFill>
                <a:latin typeface="Times New Roman"/>
                <a:ea typeface="Times New Roman"/>
                <a:cs typeface="Times New Roman"/>
                <a:sym typeface="Times New Roman"/>
              </a:rPr>
              <a:t>Especially 151, they called </a:t>
            </a:r>
            <a:r>
              <a:rPr lang="en">
                <a:solidFill>
                  <a:srgbClr val="000000"/>
                </a:solidFill>
                <a:latin typeface="Times New Roman"/>
                <a:ea typeface="Times New Roman"/>
                <a:cs typeface="Times New Roman"/>
                <a:sym typeface="Times New Roman"/>
              </a:rPr>
              <a:t>the gateway to Canada for all major North American cities and numerous major international cities. .</a:t>
            </a:r>
            <a:endParaRPr>
              <a:solidFill>
                <a:srgbClr val="1A1A1A"/>
              </a:solidFill>
              <a:latin typeface="Times New Roman"/>
              <a:ea typeface="Times New Roman"/>
              <a:cs typeface="Times New Roman"/>
              <a:sym typeface="Times New Roman"/>
            </a:endParaRPr>
          </a:p>
          <a:p>
            <a:pPr indent="0" lvl="0" marL="0" rtl="0" algn="l">
              <a:spcBef>
                <a:spcPts val="1600"/>
              </a:spcBef>
              <a:spcAft>
                <a:spcPts val="1600"/>
              </a:spcAft>
              <a:buNone/>
            </a:pPr>
            <a:r>
              <a:rPr lang="en">
                <a:solidFill>
                  <a:srgbClr val="1A1A1A"/>
                </a:solidFill>
                <a:latin typeface="Times New Roman"/>
                <a:ea typeface="Times New Roman"/>
                <a:cs typeface="Times New Roman"/>
                <a:sym typeface="Times New Roman"/>
              </a:rPr>
              <a:t>All leased with long contracts.</a:t>
            </a:r>
            <a:endParaRPr>
              <a:solidFill>
                <a:srgbClr val="1A1A1A"/>
              </a:solidFill>
              <a:latin typeface="Times New Roman"/>
              <a:ea typeface="Times New Roman"/>
              <a:cs typeface="Times New Roman"/>
              <a:sym typeface="Times New Roman"/>
            </a:endParaRPr>
          </a:p>
        </p:txBody>
      </p:sp>
      <p:pic>
        <p:nvPicPr>
          <p:cNvPr id="1684" name="Google Shape;1684;p241"/>
          <p:cNvPicPr preferRelativeResize="0"/>
          <p:nvPr/>
        </p:nvPicPr>
        <p:blipFill>
          <a:blip r:embed="rId3">
            <a:alphaModFix/>
          </a:blip>
          <a:stretch>
            <a:fillRect/>
          </a:stretch>
        </p:blipFill>
        <p:spPr>
          <a:xfrm>
            <a:off x="4383050" y="2261000"/>
            <a:ext cx="4760952" cy="2882499"/>
          </a:xfrm>
          <a:prstGeom prst="rect">
            <a:avLst/>
          </a:prstGeom>
          <a:noFill/>
          <a:ln>
            <a:noFill/>
          </a:ln>
        </p:spPr>
      </p:pic>
    </p:spTree>
  </p:cSld>
  <p:clrMapOvr>
    <a:masterClrMapping/>
  </p:clrMapOvr>
</p:sld>
</file>

<file path=ppt/slides/slide2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8" name="Shape 1688"/>
        <p:cNvGrpSpPr/>
        <p:nvPr/>
      </p:nvGrpSpPr>
      <p:grpSpPr>
        <a:xfrm>
          <a:off x="0" y="0"/>
          <a:ext cx="0" cy="0"/>
          <a:chOff x="0" y="0"/>
          <a:chExt cx="0" cy="0"/>
        </a:xfrm>
      </p:grpSpPr>
      <p:sp>
        <p:nvSpPr>
          <p:cNvPr id="1689" name="Google Shape;1689;p242"/>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Tenant Profile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36"/>
          <p:cNvSpPr txBox="1"/>
          <p:nvPr>
            <p:ph type="title"/>
          </p:nvPr>
        </p:nvSpPr>
        <p:spPr>
          <a:xfrm>
            <a:off x="677250" y="570425"/>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2019 REITs Performance compared to Market</a:t>
            </a:r>
            <a:endParaRPr/>
          </a:p>
        </p:txBody>
      </p:sp>
      <p:pic>
        <p:nvPicPr>
          <p:cNvPr id="279" name="Google Shape;279;p36"/>
          <p:cNvPicPr preferRelativeResize="0"/>
          <p:nvPr/>
        </p:nvPicPr>
        <p:blipFill>
          <a:blip r:embed="rId3">
            <a:alphaModFix/>
          </a:blip>
          <a:stretch>
            <a:fillRect/>
          </a:stretch>
        </p:blipFill>
        <p:spPr>
          <a:xfrm>
            <a:off x="1463925" y="1340425"/>
            <a:ext cx="6115050" cy="3581400"/>
          </a:xfrm>
          <a:prstGeom prst="rect">
            <a:avLst/>
          </a:prstGeom>
          <a:noFill/>
          <a:ln>
            <a:noFill/>
          </a:ln>
        </p:spPr>
      </p:pic>
    </p:spTree>
  </p:cSld>
  <p:clrMapOvr>
    <a:masterClrMapping/>
  </p:clrMapOvr>
</p:sld>
</file>

<file path=ppt/slides/slide2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3" name="Shape 1693"/>
        <p:cNvGrpSpPr/>
        <p:nvPr/>
      </p:nvGrpSpPr>
      <p:grpSpPr>
        <a:xfrm>
          <a:off x="0" y="0"/>
          <a:ext cx="0" cy="0"/>
          <a:chOff x="0" y="0"/>
          <a:chExt cx="0" cy="0"/>
        </a:xfrm>
      </p:grpSpPr>
      <p:sp>
        <p:nvSpPr>
          <p:cNvPr id="1694" name="Google Shape;1694;p243"/>
          <p:cNvSpPr txBox="1"/>
          <p:nvPr>
            <p:ph type="title"/>
          </p:nvPr>
        </p:nvSpPr>
        <p:spPr>
          <a:xfrm>
            <a:off x="727650" y="6364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Tenant Profile</a:t>
            </a:r>
            <a:endParaRPr/>
          </a:p>
        </p:txBody>
      </p:sp>
      <p:sp>
        <p:nvSpPr>
          <p:cNvPr id="1695" name="Google Shape;1695;p243"/>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User-mix on percentage of rental revenue</a:t>
            </a:r>
            <a:endParaRPr/>
          </a:p>
        </p:txBody>
      </p:sp>
      <p:pic>
        <p:nvPicPr>
          <p:cNvPr id="1696" name="Google Shape;1696;p243"/>
          <p:cNvPicPr preferRelativeResize="0"/>
          <p:nvPr/>
        </p:nvPicPr>
        <p:blipFill>
          <a:blip r:embed="rId3">
            <a:alphaModFix/>
          </a:blip>
          <a:stretch>
            <a:fillRect/>
          </a:stretch>
        </p:blipFill>
        <p:spPr>
          <a:xfrm>
            <a:off x="418850" y="1573385"/>
            <a:ext cx="8520601" cy="2904265"/>
          </a:xfrm>
          <a:prstGeom prst="rect">
            <a:avLst/>
          </a:prstGeom>
          <a:noFill/>
          <a:ln>
            <a:noFill/>
          </a:ln>
        </p:spPr>
      </p:pic>
    </p:spTree>
  </p:cSld>
  <p:clrMapOvr>
    <a:masterClrMapping/>
  </p:clrMapOvr>
</p:sld>
</file>

<file path=ppt/slides/slide2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0" name="Shape 1700"/>
        <p:cNvGrpSpPr/>
        <p:nvPr/>
      </p:nvGrpSpPr>
      <p:grpSpPr>
        <a:xfrm>
          <a:off x="0" y="0"/>
          <a:ext cx="0" cy="0"/>
          <a:chOff x="0" y="0"/>
          <a:chExt cx="0" cy="0"/>
        </a:xfrm>
      </p:grpSpPr>
      <p:sp>
        <p:nvSpPr>
          <p:cNvPr id="1701" name="Google Shape;1701;p244"/>
          <p:cNvSpPr txBox="1"/>
          <p:nvPr>
            <p:ph type="title"/>
          </p:nvPr>
        </p:nvSpPr>
        <p:spPr>
          <a:xfrm>
            <a:off x="598475" y="6102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Tenant Profile</a:t>
            </a:r>
            <a:endParaRPr/>
          </a:p>
        </p:txBody>
      </p:sp>
      <p:sp>
        <p:nvSpPr>
          <p:cNvPr id="1702" name="Google Shape;1702;p244"/>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Percentage of rental revenue of top 10 users</a:t>
            </a:r>
            <a:endParaRPr/>
          </a:p>
        </p:txBody>
      </p:sp>
      <p:pic>
        <p:nvPicPr>
          <p:cNvPr id="1703" name="Google Shape;1703;p244"/>
          <p:cNvPicPr preferRelativeResize="0"/>
          <p:nvPr/>
        </p:nvPicPr>
        <p:blipFill>
          <a:blip r:embed="rId3">
            <a:alphaModFix/>
          </a:blip>
          <a:stretch>
            <a:fillRect/>
          </a:stretch>
        </p:blipFill>
        <p:spPr>
          <a:xfrm>
            <a:off x="373025" y="1432025"/>
            <a:ext cx="8520601" cy="2907950"/>
          </a:xfrm>
          <a:prstGeom prst="rect">
            <a:avLst/>
          </a:prstGeom>
          <a:noFill/>
          <a:ln>
            <a:noFill/>
          </a:ln>
        </p:spPr>
      </p:pic>
    </p:spTree>
  </p:cSld>
  <p:clrMapOvr>
    <a:masterClrMapping/>
  </p:clrMapOvr>
</p:sld>
</file>

<file path=ppt/slides/slide2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7" name="Shape 1707"/>
        <p:cNvGrpSpPr/>
        <p:nvPr/>
      </p:nvGrpSpPr>
      <p:grpSpPr>
        <a:xfrm>
          <a:off x="0" y="0"/>
          <a:ext cx="0" cy="0"/>
          <a:chOff x="0" y="0"/>
          <a:chExt cx="0" cy="0"/>
        </a:xfrm>
      </p:grpSpPr>
      <p:sp>
        <p:nvSpPr>
          <p:cNvPr id="1708" name="Google Shape;1708;p245"/>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2020 Quarter 3 Results</a:t>
            </a:r>
            <a:endParaRPr/>
          </a:p>
        </p:txBody>
      </p:sp>
    </p:spTree>
  </p:cSld>
  <p:clrMapOvr>
    <a:masterClrMapping/>
  </p:clrMapOvr>
</p:sld>
</file>

<file path=ppt/slides/slide2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2" name="Shape 1712"/>
        <p:cNvGrpSpPr/>
        <p:nvPr/>
      </p:nvGrpSpPr>
      <p:grpSpPr>
        <a:xfrm>
          <a:off x="0" y="0"/>
          <a:ext cx="0" cy="0"/>
          <a:chOff x="0" y="0"/>
          <a:chExt cx="0" cy="0"/>
        </a:xfrm>
      </p:grpSpPr>
      <p:sp>
        <p:nvSpPr>
          <p:cNvPr id="1713" name="Google Shape;1713;p246"/>
          <p:cNvSpPr txBox="1"/>
          <p:nvPr>
            <p:ph type="title"/>
          </p:nvPr>
        </p:nvSpPr>
        <p:spPr>
          <a:xfrm>
            <a:off x="0" y="504250"/>
            <a:ext cx="91440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Third Quarter 2020 Financial Highlights </a:t>
            </a:r>
            <a:endParaRPr/>
          </a:p>
        </p:txBody>
      </p:sp>
      <p:sp>
        <p:nvSpPr>
          <p:cNvPr id="1714" name="Google Shape;1714;p246"/>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715" name="Google Shape;1715;p246"/>
          <p:cNvPicPr preferRelativeResize="0"/>
          <p:nvPr/>
        </p:nvPicPr>
        <p:blipFill>
          <a:blip r:embed="rId3">
            <a:alphaModFix/>
          </a:blip>
          <a:stretch>
            <a:fillRect/>
          </a:stretch>
        </p:blipFill>
        <p:spPr>
          <a:xfrm>
            <a:off x="451225" y="1253725"/>
            <a:ext cx="7966926" cy="3889773"/>
          </a:xfrm>
          <a:prstGeom prst="rect">
            <a:avLst/>
          </a:prstGeom>
          <a:noFill/>
          <a:ln>
            <a:noFill/>
          </a:ln>
        </p:spPr>
      </p:pic>
    </p:spTree>
  </p:cSld>
  <p:clrMapOvr>
    <a:masterClrMapping/>
  </p:clrMapOvr>
</p:sld>
</file>

<file path=ppt/slides/slide2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9" name="Shape 1719"/>
        <p:cNvGrpSpPr/>
        <p:nvPr/>
      </p:nvGrpSpPr>
      <p:grpSpPr>
        <a:xfrm>
          <a:off x="0" y="0"/>
          <a:ext cx="0" cy="0"/>
          <a:chOff x="0" y="0"/>
          <a:chExt cx="0" cy="0"/>
        </a:xfrm>
      </p:grpSpPr>
      <p:sp>
        <p:nvSpPr>
          <p:cNvPr id="1720" name="Google Shape;1720;p247"/>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p247"/>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722" name="Google Shape;1722;p247"/>
          <p:cNvPicPr preferRelativeResize="0"/>
          <p:nvPr/>
        </p:nvPicPr>
        <p:blipFill>
          <a:blip r:embed="rId3">
            <a:alphaModFix/>
          </a:blip>
          <a:stretch>
            <a:fillRect/>
          </a:stretch>
        </p:blipFill>
        <p:spPr>
          <a:xfrm>
            <a:off x="729450" y="1318650"/>
            <a:ext cx="7688701" cy="3021325"/>
          </a:xfrm>
          <a:prstGeom prst="rect">
            <a:avLst/>
          </a:prstGeom>
          <a:noFill/>
          <a:ln>
            <a:noFill/>
          </a:ln>
        </p:spPr>
      </p:pic>
    </p:spTree>
  </p:cSld>
  <p:clrMapOvr>
    <a:masterClrMapping/>
  </p:clrMapOvr>
</p:sld>
</file>

<file path=ppt/slides/slide2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6" name="Shape 1726"/>
        <p:cNvGrpSpPr/>
        <p:nvPr/>
      </p:nvGrpSpPr>
      <p:grpSpPr>
        <a:xfrm>
          <a:off x="0" y="0"/>
          <a:ext cx="0" cy="0"/>
          <a:chOff x="0" y="0"/>
          <a:chExt cx="0" cy="0"/>
        </a:xfrm>
      </p:grpSpPr>
      <p:pic>
        <p:nvPicPr>
          <p:cNvPr id="1727" name="Google Shape;1727;p248"/>
          <p:cNvPicPr preferRelativeResize="0"/>
          <p:nvPr/>
        </p:nvPicPr>
        <p:blipFill>
          <a:blip r:embed="rId3">
            <a:alphaModFix/>
          </a:blip>
          <a:stretch>
            <a:fillRect/>
          </a:stretch>
        </p:blipFill>
        <p:spPr>
          <a:xfrm>
            <a:off x="1810413" y="0"/>
            <a:ext cx="5523174" cy="5143501"/>
          </a:xfrm>
          <a:prstGeom prst="rect">
            <a:avLst/>
          </a:prstGeom>
          <a:noFill/>
          <a:ln>
            <a:noFill/>
          </a:ln>
        </p:spPr>
      </p:pic>
    </p:spTree>
  </p:cSld>
  <p:clrMapOvr>
    <a:masterClrMapping/>
  </p:clrMapOvr>
</p:sld>
</file>

<file path=ppt/slides/slide2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1" name="Shape 1731"/>
        <p:cNvGrpSpPr/>
        <p:nvPr/>
      </p:nvGrpSpPr>
      <p:grpSpPr>
        <a:xfrm>
          <a:off x="0" y="0"/>
          <a:ext cx="0" cy="0"/>
          <a:chOff x="0" y="0"/>
          <a:chExt cx="0" cy="0"/>
        </a:xfrm>
      </p:grpSpPr>
      <p:sp>
        <p:nvSpPr>
          <p:cNvPr id="1732" name="Google Shape;1732;p249"/>
          <p:cNvSpPr txBox="1"/>
          <p:nvPr>
            <p:ph type="title"/>
          </p:nvPr>
        </p:nvSpPr>
        <p:spPr>
          <a:xfrm>
            <a:off x="1973850" y="1855325"/>
            <a:ext cx="5196300" cy="151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Management Team</a:t>
            </a:r>
            <a:endParaRPr/>
          </a:p>
        </p:txBody>
      </p:sp>
    </p:spTree>
  </p:cSld>
  <p:clrMapOvr>
    <a:masterClrMapping/>
  </p:clrMapOvr>
</p:sld>
</file>

<file path=ppt/slides/slide2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6" name="Shape 1736"/>
        <p:cNvGrpSpPr/>
        <p:nvPr/>
      </p:nvGrpSpPr>
      <p:grpSpPr>
        <a:xfrm>
          <a:off x="0" y="0"/>
          <a:ext cx="0" cy="0"/>
          <a:chOff x="0" y="0"/>
          <a:chExt cx="0" cy="0"/>
        </a:xfrm>
      </p:grpSpPr>
      <p:sp>
        <p:nvSpPr>
          <p:cNvPr id="1737" name="Google Shape;1737;p250"/>
          <p:cNvSpPr txBox="1"/>
          <p:nvPr>
            <p:ph type="title"/>
          </p:nvPr>
        </p:nvSpPr>
        <p:spPr>
          <a:xfrm>
            <a:off x="236550" y="61727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Michael</a:t>
            </a:r>
            <a:r>
              <a:rPr lang="en"/>
              <a:t> Emory</a:t>
            </a:r>
            <a:endParaRPr/>
          </a:p>
        </p:txBody>
      </p:sp>
      <p:pic>
        <p:nvPicPr>
          <p:cNvPr id="1738" name="Google Shape;1738;p250"/>
          <p:cNvPicPr preferRelativeResize="0"/>
          <p:nvPr/>
        </p:nvPicPr>
        <p:blipFill>
          <a:blip r:embed="rId3">
            <a:alphaModFix/>
          </a:blip>
          <a:stretch>
            <a:fillRect/>
          </a:stretch>
        </p:blipFill>
        <p:spPr>
          <a:xfrm>
            <a:off x="4572000" y="1152475"/>
            <a:ext cx="4574350" cy="3416399"/>
          </a:xfrm>
          <a:prstGeom prst="rect">
            <a:avLst/>
          </a:prstGeom>
          <a:noFill/>
          <a:ln>
            <a:noFill/>
          </a:ln>
        </p:spPr>
      </p:pic>
      <p:sp>
        <p:nvSpPr>
          <p:cNvPr id="1739" name="Google Shape;1739;p250"/>
          <p:cNvSpPr txBox="1"/>
          <p:nvPr/>
        </p:nvSpPr>
        <p:spPr>
          <a:xfrm>
            <a:off x="236550" y="1356175"/>
            <a:ext cx="3954600" cy="281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t>President and chief </a:t>
            </a:r>
            <a:r>
              <a:rPr lang="en" sz="1500"/>
              <a:t>executive</a:t>
            </a:r>
            <a:r>
              <a:rPr lang="en" sz="1500"/>
              <a:t> officer (CEO)</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t/>
            </a:r>
            <a:endParaRPr sz="1300"/>
          </a:p>
          <a:p>
            <a:pPr indent="0" lvl="0" marL="0" rtl="0" algn="l">
              <a:spcBef>
                <a:spcPts val="0"/>
              </a:spcBef>
              <a:spcAft>
                <a:spcPts val="0"/>
              </a:spcAft>
              <a:buNone/>
            </a:pPr>
            <a:r>
              <a:rPr lang="en" sz="1300"/>
              <a:t>Bachelor</a:t>
            </a:r>
            <a:r>
              <a:rPr lang="en" sz="1300"/>
              <a:t> degree in Arts and Master degree in Law</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He was a partner at the law firm of Aird &amp; Berlis LLP (</a:t>
            </a:r>
            <a:r>
              <a:rPr lang="en" sz="1300"/>
              <a:t>cooperation</a:t>
            </a:r>
            <a:r>
              <a:rPr lang="en" sz="1300"/>
              <a:t> and estate financial </a:t>
            </a:r>
            <a:r>
              <a:rPr lang="en" sz="1300"/>
              <a:t>specialist</a:t>
            </a:r>
            <a:r>
              <a:rPr lang="en" sz="1300"/>
              <a:t>)</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Prior entering the real estate business in 1988</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He is also a Director of Equitable Group Inc. and Equitable Bank.</a:t>
            </a:r>
            <a:endParaRPr sz="1300"/>
          </a:p>
        </p:txBody>
      </p:sp>
    </p:spTree>
  </p:cSld>
  <p:clrMapOvr>
    <a:masterClrMapping/>
  </p:clrMapOvr>
</p:sld>
</file>

<file path=ppt/slides/slide2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3" name="Shape 1743"/>
        <p:cNvGrpSpPr/>
        <p:nvPr/>
      </p:nvGrpSpPr>
      <p:grpSpPr>
        <a:xfrm>
          <a:off x="0" y="0"/>
          <a:ext cx="0" cy="0"/>
          <a:chOff x="0" y="0"/>
          <a:chExt cx="0" cy="0"/>
        </a:xfrm>
      </p:grpSpPr>
      <p:sp>
        <p:nvSpPr>
          <p:cNvPr id="1744" name="Google Shape;1744;p251"/>
          <p:cNvSpPr txBox="1"/>
          <p:nvPr>
            <p:ph type="title"/>
          </p:nvPr>
        </p:nvSpPr>
        <p:spPr>
          <a:xfrm>
            <a:off x="485350" y="61617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Tom Burns</a:t>
            </a:r>
            <a:endParaRPr/>
          </a:p>
        </p:txBody>
      </p:sp>
      <p:pic>
        <p:nvPicPr>
          <p:cNvPr id="1745" name="Google Shape;1745;p251"/>
          <p:cNvPicPr preferRelativeResize="0"/>
          <p:nvPr/>
        </p:nvPicPr>
        <p:blipFill>
          <a:blip r:embed="rId3">
            <a:alphaModFix/>
          </a:blip>
          <a:stretch>
            <a:fillRect/>
          </a:stretch>
        </p:blipFill>
        <p:spPr>
          <a:xfrm>
            <a:off x="4990172" y="946300"/>
            <a:ext cx="4153824" cy="3820975"/>
          </a:xfrm>
          <a:prstGeom prst="rect">
            <a:avLst/>
          </a:prstGeom>
          <a:noFill/>
          <a:ln>
            <a:noFill/>
          </a:ln>
        </p:spPr>
      </p:pic>
      <p:sp>
        <p:nvSpPr>
          <p:cNvPr id="1746" name="Google Shape;1746;p251"/>
          <p:cNvSpPr txBox="1"/>
          <p:nvPr/>
        </p:nvSpPr>
        <p:spPr>
          <a:xfrm>
            <a:off x="485350" y="1647850"/>
            <a:ext cx="3930300" cy="273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t>Executive</a:t>
            </a:r>
            <a:r>
              <a:rPr lang="en" sz="1500"/>
              <a:t> Vice President and COO</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1300"/>
              <a:t>Formerly senior vice president in DTZ Barnicke</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30 year </a:t>
            </a:r>
            <a:r>
              <a:rPr lang="en" sz="1300"/>
              <a:t>experience</a:t>
            </a:r>
            <a:r>
              <a:rPr lang="en" sz="1300"/>
              <a:t> in c</a:t>
            </a:r>
            <a:r>
              <a:rPr lang="en" sz="1300"/>
              <a:t>ommercial</a:t>
            </a:r>
            <a:r>
              <a:rPr lang="en" sz="1300"/>
              <a:t> leasing, operation and development</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Master of Business Administration specializing in real estate</a:t>
            </a:r>
            <a:endParaRPr sz="1300"/>
          </a:p>
          <a:p>
            <a:pPr indent="0" lvl="0" marL="0" rtl="0" algn="l">
              <a:spcBef>
                <a:spcPts val="0"/>
              </a:spcBef>
              <a:spcAft>
                <a:spcPts val="0"/>
              </a:spcAft>
              <a:buNone/>
            </a:pPr>
            <a:r>
              <a:t/>
            </a:r>
            <a:endParaRPr sz="1200"/>
          </a:p>
        </p:txBody>
      </p:sp>
    </p:spTree>
  </p:cSld>
  <p:clrMapOvr>
    <a:masterClrMapping/>
  </p:clrMapOvr>
</p:sld>
</file>

<file path=ppt/slides/slide2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0" name="Shape 1750"/>
        <p:cNvGrpSpPr/>
        <p:nvPr/>
      </p:nvGrpSpPr>
      <p:grpSpPr>
        <a:xfrm>
          <a:off x="0" y="0"/>
          <a:ext cx="0" cy="0"/>
          <a:chOff x="0" y="0"/>
          <a:chExt cx="0" cy="0"/>
        </a:xfrm>
      </p:grpSpPr>
      <p:sp>
        <p:nvSpPr>
          <p:cNvPr id="1751" name="Google Shape;1751;p252"/>
          <p:cNvSpPr txBox="1"/>
          <p:nvPr>
            <p:ph type="title"/>
          </p:nvPr>
        </p:nvSpPr>
        <p:spPr>
          <a:xfrm>
            <a:off x="515150" y="6221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Cecilia Williams</a:t>
            </a:r>
            <a:endParaRPr/>
          </a:p>
        </p:txBody>
      </p:sp>
      <p:pic>
        <p:nvPicPr>
          <p:cNvPr id="1752" name="Google Shape;1752;p252"/>
          <p:cNvPicPr preferRelativeResize="0"/>
          <p:nvPr/>
        </p:nvPicPr>
        <p:blipFill>
          <a:blip r:embed="rId3">
            <a:alphaModFix/>
          </a:blip>
          <a:stretch>
            <a:fillRect/>
          </a:stretch>
        </p:blipFill>
        <p:spPr>
          <a:xfrm>
            <a:off x="4905300" y="922475"/>
            <a:ext cx="4238699" cy="3820975"/>
          </a:xfrm>
          <a:prstGeom prst="rect">
            <a:avLst/>
          </a:prstGeom>
          <a:noFill/>
          <a:ln>
            <a:noFill/>
          </a:ln>
        </p:spPr>
      </p:pic>
      <p:sp>
        <p:nvSpPr>
          <p:cNvPr id="1753" name="Google Shape;1753;p252"/>
          <p:cNvSpPr txBox="1"/>
          <p:nvPr/>
        </p:nvSpPr>
        <p:spPr>
          <a:xfrm>
            <a:off x="515150" y="1322400"/>
            <a:ext cx="3833400" cy="382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Executive</a:t>
            </a:r>
            <a:r>
              <a:rPr lang="en"/>
              <a:t> Vice President and CFO (since 2015)</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None/>
            </a:pPr>
            <a:r>
              <a:rPr lang="en"/>
              <a:t>Graduate from University of Toronto</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en"/>
              <a:t>W</a:t>
            </a:r>
            <a:r>
              <a:rPr lang="en"/>
              <a:t>orked as accountant at Arthur Andersen since 2001 before joining Allied</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Senior financial and planning positions in Magna International, Canwest Broadcasting/ Shaw Media and Dream Unlimited</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37"/>
          <p:cNvSpPr txBox="1"/>
          <p:nvPr>
            <p:ph type="title"/>
          </p:nvPr>
        </p:nvSpPr>
        <p:spPr>
          <a:xfrm>
            <a:off x="677250" y="570425"/>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10-year Price Return compared to market</a:t>
            </a:r>
            <a:endParaRPr/>
          </a:p>
        </p:txBody>
      </p:sp>
      <p:pic>
        <p:nvPicPr>
          <p:cNvPr id="285" name="Google Shape;285;p37"/>
          <p:cNvPicPr preferRelativeResize="0"/>
          <p:nvPr/>
        </p:nvPicPr>
        <p:blipFill>
          <a:blip r:embed="rId3">
            <a:alphaModFix/>
          </a:blip>
          <a:stretch>
            <a:fillRect/>
          </a:stretch>
        </p:blipFill>
        <p:spPr>
          <a:xfrm>
            <a:off x="2126563" y="1193950"/>
            <a:ext cx="4789768" cy="3733074"/>
          </a:xfrm>
          <a:prstGeom prst="rect">
            <a:avLst/>
          </a:prstGeom>
          <a:noFill/>
          <a:ln>
            <a:noFill/>
          </a:ln>
        </p:spPr>
      </p:pic>
    </p:spTree>
  </p:cSld>
  <p:clrMapOvr>
    <a:masterClrMapping/>
  </p:clrMapOvr>
</p:sld>
</file>

<file path=ppt/slides/slide2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7" name="Shape 1757"/>
        <p:cNvGrpSpPr/>
        <p:nvPr/>
      </p:nvGrpSpPr>
      <p:grpSpPr>
        <a:xfrm>
          <a:off x="0" y="0"/>
          <a:ext cx="0" cy="0"/>
          <a:chOff x="0" y="0"/>
          <a:chExt cx="0" cy="0"/>
        </a:xfrm>
      </p:grpSpPr>
      <p:sp>
        <p:nvSpPr>
          <p:cNvPr id="1758" name="Google Shape;1758;p253"/>
          <p:cNvSpPr txBox="1"/>
          <p:nvPr>
            <p:ph type="title"/>
          </p:nvPr>
        </p:nvSpPr>
        <p:spPr>
          <a:xfrm>
            <a:off x="397250" y="64357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Hugh Clark</a:t>
            </a:r>
            <a:endParaRPr/>
          </a:p>
        </p:txBody>
      </p:sp>
      <p:pic>
        <p:nvPicPr>
          <p:cNvPr id="1759" name="Google Shape;1759;p253"/>
          <p:cNvPicPr preferRelativeResize="0"/>
          <p:nvPr/>
        </p:nvPicPr>
        <p:blipFill>
          <a:blip r:embed="rId3">
            <a:alphaModFix/>
          </a:blip>
          <a:stretch>
            <a:fillRect/>
          </a:stretch>
        </p:blipFill>
        <p:spPr>
          <a:xfrm>
            <a:off x="4492825" y="970100"/>
            <a:ext cx="4651175" cy="3664800"/>
          </a:xfrm>
          <a:prstGeom prst="rect">
            <a:avLst/>
          </a:prstGeom>
          <a:noFill/>
          <a:ln>
            <a:noFill/>
          </a:ln>
        </p:spPr>
      </p:pic>
      <p:sp>
        <p:nvSpPr>
          <p:cNvPr id="1760" name="Google Shape;1760;p253"/>
          <p:cNvSpPr txBox="1"/>
          <p:nvPr/>
        </p:nvSpPr>
        <p:spPr>
          <a:xfrm>
            <a:off x="397250" y="1347600"/>
            <a:ext cx="3760500" cy="366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Executive</a:t>
            </a:r>
            <a:r>
              <a:rPr lang="en"/>
              <a:t> Vice President, Development (since 2012)</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1300"/>
              <a:t>Used to be licensed  architect in both Ontario and Massachusetts before joining Allied</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Graduate from University of Toronto and Harvard University</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Responsible for overseeing value creation projects for Allied</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p:txBody>
      </p:sp>
    </p:spTree>
  </p:cSld>
  <p:clrMapOvr>
    <a:masterClrMapping/>
  </p:clrMapOvr>
</p:sld>
</file>

<file path=ppt/slides/slide2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4" name="Shape 1764"/>
        <p:cNvGrpSpPr/>
        <p:nvPr/>
      </p:nvGrpSpPr>
      <p:grpSpPr>
        <a:xfrm>
          <a:off x="0" y="0"/>
          <a:ext cx="0" cy="0"/>
          <a:chOff x="0" y="0"/>
          <a:chExt cx="0" cy="0"/>
        </a:xfrm>
      </p:grpSpPr>
      <p:sp>
        <p:nvSpPr>
          <p:cNvPr id="1765" name="Google Shape;1765;p254"/>
          <p:cNvSpPr txBox="1"/>
          <p:nvPr/>
        </p:nvSpPr>
        <p:spPr>
          <a:xfrm>
            <a:off x="1329225" y="2693875"/>
            <a:ext cx="4063800" cy="140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200"/>
          </a:p>
        </p:txBody>
      </p:sp>
      <p:sp>
        <p:nvSpPr>
          <p:cNvPr id="1766" name="Google Shape;1766;p254"/>
          <p:cNvSpPr txBox="1"/>
          <p:nvPr>
            <p:ph type="title"/>
          </p:nvPr>
        </p:nvSpPr>
        <p:spPr>
          <a:xfrm>
            <a:off x="715200" y="1576700"/>
            <a:ext cx="3856800" cy="151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 sz="3200">
                <a:solidFill>
                  <a:srgbClr val="FFFFFF"/>
                </a:solidFill>
                <a:latin typeface="Arial"/>
                <a:ea typeface="Arial"/>
                <a:cs typeface="Arial"/>
                <a:sym typeface="Arial"/>
              </a:rPr>
              <a:t>Capital Structure</a:t>
            </a:r>
            <a:endParaRPr>
              <a:solidFill>
                <a:srgbClr val="FFFFFF"/>
              </a:solidFill>
            </a:endParaRPr>
          </a:p>
        </p:txBody>
      </p:sp>
    </p:spTree>
  </p:cSld>
  <p:clrMapOvr>
    <a:masterClrMapping/>
  </p:clrMapOvr>
</p:sld>
</file>

<file path=ppt/slides/slide2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0" name="Shape 1770"/>
        <p:cNvGrpSpPr/>
        <p:nvPr/>
      </p:nvGrpSpPr>
      <p:grpSpPr>
        <a:xfrm>
          <a:off x="0" y="0"/>
          <a:ext cx="0" cy="0"/>
          <a:chOff x="0" y="0"/>
          <a:chExt cx="0" cy="0"/>
        </a:xfrm>
      </p:grpSpPr>
      <p:sp>
        <p:nvSpPr>
          <p:cNvPr id="1771" name="Google Shape;1771;p255"/>
          <p:cNvSpPr txBox="1"/>
          <p:nvPr>
            <p:ph type="title"/>
          </p:nvPr>
        </p:nvSpPr>
        <p:spPr>
          <a:xfrm>
            <a:off x="200925" y="59020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Capital Expenditure 2019</a:t>
            </a:r>
            <a:endParaRPr/>
          </a:p>
        </p:txBody>
      </p:sp>
      <p:pic>
        <p:nvPicPr>
          <p:cNvPr id="1772" name="Google Shape;1772;p255"/>
          <p:cNvPicPr preferRelativeResize="0"/>
          <p:nvPr/>
        </p:nvPicPr>
        <p:blipFill>
          <a:blip r:embed="rId3">
            <a:alphaModFix/>
          </a:blip>
          <a:stretch>
            <a:fillRect/>
          </a:stretch>
        </p:blipFill>
        <p:spPr>
          <a:xfrm>
            <a:off x="152400" y="1760000"/>
            <a:ext cx="8839200" cy="2175540"/>
          </a:xfrm>
          <a:prstGeom prst="rect">
            <a:avLst/>
          </a:prstGeom>
          <a:noFill/>
          <a:ln>
            <a:noFill/>
          </a:ln>
        </p:spPr>
      </p:pic>
    </p:spTree>
  </p:cSld>
  <p:clrMapOvr>
    <a:masterClrMapping/>
  </p:clrMapOvr>
</p:sld>
</file>

<file path=ppt/slides/slide2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6" name="Shape 1776"/>
        <p:cNvGrpSpPr/>
        <p:nvPr/>
      </p:nvGrpSpPr>
      <p:grpSpPr>
        <a:xfrm>
          <a:off x="0" y="0"/>
          <a:ext cx="0" cy="0"/>
          <a:chOff x="0" y="0"/>
          <a:chExt cx="0" cy="0"/>
        </a:xfrm>
      </p:grpSpPr>
      <p:pic>
        <p:nvPicPr>
          <p:cNvPr id="1777" name="Google Shape;1777;p256"/>
          <p:cNvPicPr preferRelativeResize="0"/>
          <p:nvPr/>
        </p:nvPicPr>
        <p:blipFill>
          <a:blip r:embed="rId3">
            <a:alphaModFix/>
          </a:blip>
          <a:stretch>
            <a:fillRect/>
          </a:stretch>
        </p:blipFill>
        <p:spPr>
          <a:xfrm>
            <a:off x="152400" y="1619248"/>
            <a:ext cx="8839200" cy="2386075"/>
          </a:xfrm>
          <a:prstGeom prst="rect">
            <a:avLst/>
          </a:prstGeom>
          <a:noFill/>
          <a:ln>
            <a:noFill/>
          </a:ln>
        </p:spPr>
      </p:pic>
      <p:sp>
        <p:nvSpPr>
          <p:cNvPr id="1778" name="Google Shape;1778;p256"/>
          <p:cNvSpPr txBox="1"/>
          <p:nvPr/>
        </p:nvSpPr>
        <p:spPr>
          <a:xfrm>
            <a:off x="459575" y="621500"/>
            <a:ext cx="4918500" cy="66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600">
                <a:latin typeface="Lato"/>
                <a:ea typeface="Lato"/>
                <a:cs typeface="Lato"/>
                <a:sym typeface="Lato"/>
              </a:rPr>
              <a:t> Capital expenditure 2020 Q3</a:t>
            </a:r>
            <a:endParaRPr b="1" sz="2600">
              <a:latin typeface="Lato"/>
              <a:ea typeface="Lato"/>
              <a:cs typeface="Lato"/>
              <a:sym typeface="Lato"/>
            </a:endParaRPr>
          </a:p>
        </p:txBody>
      </p:sp>
    </p:spTree>
  </p:cSld>
  <p:clrMapOvr>
    <a:masterClrMapping/>
  </p:clrMapOvr>
</p:sld>
</file>

<file path=ppt/slides/slide2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2" name="Shape 1782"/>
        <p:cNvGrpSpPr/>
        <p:nvPr/>
      </p:nvGrpSpPr>
      <p:grpSpPr>
        <a:xfrm>
          <a:off x="0" y="0"/>
          <a:ext cx="0" cy="0"/>
          <a:chOff x="0" y="0"/>
          <a:chExt cx="0" cy="0"/>
        </a:xfrm>
      </p:grpSpPr>
      <p:sp>
        <p:nvSpPr>
          <p:cNvPr id="1783" name="Google Shape;1783;p257"/>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Debt 2019</a:t>
            </a:r>
            <a:endParaRPr/>
          </a:p>
        </p:txBody>
      </p:sp>
      <p:pic>
        <p:nvPicPr>
          <p:cNvPr id="1784" name="Google Shape;1784;p257"/>
          <p:cNvPicPr preferRelativeResize="0"/>
          <p:nvPr/>
        </p:nvPicPr>
        <p:blipFill>
          <a:blip r:embed="rId3">
            <a:alphaModFix/>
          </a:blip>
          <a:stretch>
            <a:fillRect/>
          </a:stretch>
        </p:blipFill>
        <p:spPr>
          <a:xfrm>
            <a:off x="152400" y="1170125"/>
            <a:ext cx="8839203" cy="3378733"/>
          </a:xfrm>
          <a:prstGeom prst="rect">
            <a:avLst/>
          </a:prstGeom>
          <a:noFill/>
          <a:ln>
            <a:noFill/>
          </a:ln>
        </p:spPr>
      </p:pic>
    </p:spTree>
  </p:cSld>
  <p:clrMapOvr>
    <a:masterClrMapping/>
  </p:clrMapOvr>
</p:sld>
</file>

<file path=ppt/slides/slide2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8" name="Shape 1788"/>
        <p:cNvGrpSpPr/>
        <p:nvPr/>
      </p:nvGrpSpPr>
      <p:grpSpPr>
        <a:xfrm>
          <a:off x="0" y="0"/>
          <a:ext cx="0" cy="0"/>
          <a:chOff x="0" y="0"/>
          <a:chExt cx="0" cy="0"/>
        </a:xfrm>
      </p:grpSpPr>
      <p:sp>
        <p:nvSpPr>
          <p:cNvPr id="1789" name="Google Shape;1789;p258"/>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p258"/>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791" name="Google Shape;1791;p258"/>
          <p:cNvPicPr preferRelativeResize="0"/>
          <p:nvPr/>
        </p:nvPicPr>
        <p:blipFill>
          <a:blip r:embed="rId3">
            <a:alphaModFix/>
          </a:blip>
          <a:stretch>
            <a:fillRect/>
          </a:stretch>
        </p:blipFill>
        <p:spPr>
          <a:xfrm>
            <a:off x="540375" y="567925"/>
            <a:ext cx="8213250" cy="4221951"/>
          </a:xfrm>
          <a:prstGeom prst="rect">
            <a:avLst/>
          </a:prstGeom>
          <a:noFill/>
          <a:ln>
            <a:noFill/>
          </a:ln>
        </p:spPr>
      </p:pic>
    </p:spTree>
  </p:cSld>
  <p:clrMapOvr>
    <a:masterClrMapping/>
  </p:clrMapOvr>
</p:sld>
</file>

<file path=ppt/slides/slide2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5" name="Shape 1795"/>
        <p:cNvGrpSpPr/>
        <p:nvPr/>
      </p:nvGrpSpPr>
      <p:grpSpPr>
        <a:xfrm>
          <a:off x="0" y="0"/>
          <a:ext cx="0" cy="0"/>
          <a:chOff x="0" y="0"/>
          <a:chExt cx="0" cy="0"/>
        </a:xfrm>
      </p:grpSpPr>
      <p:sp>
        <p:nvSpPr>
          <p:cNvPr id="1796" name="Google Shape;1796;p259"/>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Financial statements</a:t>
            </a:r>
            <a:endParaRPr/>
          </a:p>
        </p:txBody>
      </p:sp>
    </p:spTree>
  </p:cSld>
  <p:clrMapOvr>
    <a:masterClrMapping/>
  </p:clrMapOvr>
</p:sld>
</file>

<file path=ppt/slides/slide2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0" name="Shape 1800"/>
        <p:cNvGrpSpPr/>
        <p:nvPr/>
      </p:nvGrpSpPr>
      <p:grpSpPr>
        <a:xfrm>
          <a:off x="0" y="0"/>
          <a:ext cx="0" cy="0"/>
          <a:chOff x="0" y="0"/>
          <a:chExt cx="0" cy="0"/>
        </a:xfrm>
      </p:grpSpPr>
      <p:sp>
        <p:nvSpPr>
          <p:cNvPr id="1801" name="Google Shape;1801;p260"/>
          <p:cNvSpPr txBox="1"/>
          <p:nvPr>
            <p:ph type="title"/>
          </p:nvPr>
        </p:nvSpPr>
        <p:spPr>
          <a:xfrm>
            <a:off x="504400" y="59000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Balance Sheet 2019</a:t>
            </a:r>
            <a:endParaRPr/>
          </a:p>
        </p:txBody>
      </p:sp>
      <p:pic>
        <p:nvPicPr>
          <p:cNvPr id="1802" name="Google Shape;1802;p260"/>
          <p:cNvPicPr preferRelativeResize="0"/>
          <p:nvPr/>
        </p:nvPicPr>
        <p:blipFill>
          <a:blip r:embed="rId3">
            <a:alphaModFix/>
          </a:blip>
          <a:stretch>
            <a:fillRect/>
          </a:stretch>
        </p:blipFill>
        <p:spPr>
          <a:xfrm>
            <a:off x="4221950" y="0"/>
            <a:ext cx="4922052" cy="5143502"/>
          </a:xfrm>
          <a:prstGeom prst="rect">
            <a:avLst/>
          </a:prstGeom>
          <a:noFill/>
          <a:ln>
            <a:noFill/>
          </a:ln>
        </p:spPr>
      </p:pic>
      <p:sp>
        <p:nvSpPr>
          <p:cNvPr id="1803" name="Google Shape;1803;p260"/>
          <p:cNvSpPr/>
          <p:nvPr/>
        </p:nvSpPr>
        <p:spPr>
          <a:xfrm>
            <a:off x="6914325" y="2571750"/>
            <a:ext cx="2003700" cy="312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4" name="Google Shape;1804;p260"/>
          <p:cNvSpPr/>
          <p:nvPr/>
        </p:nvSpPr>
        <p:spPr>
          <a:xfrm>
            <a:off x="6914325" y="1724950"/>
            <a:ext cx="2003700" cy="312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5" name="Google Shape;1805;p260"/>
          <p:cNvSpPr/>
          <p:nvPr/>
        </p:nvSpPr>
        <p:spPr>
          <a:xfrm>
            <a:off x="6914325" y="445025"/>
            <a:ext cx="2003700" cy="312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6" name="Google Shape;1806;p260"/>
          <p:cNvSpPr/>
          <p:nvPr/>
        </p:nvSpPr>
        <p:spPr>
          <a:xfrm>
            <a:off x="6914325" y="3112025"/>
            <a:ext cx="2003700" cy="312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0" name="Shape 1810"/>
        <p:cNvGrpSpPr/>
        <p:nvPr/>
      </p:nvGrpSpPr>
      <p:grpSpPr>
        <a:xfrm>
          <a:off x="0" y="0"/>
          <a:ext cx="0" cy="0"/>
          <a:chOff x="0" y="0"/>
          <a:chExt cx="0" cy="0"/>
        </a:xfrm>
      </p:grpSpPr>
      <p:sp>
        <p:nvSpPr>
          <p:cNvPr id="1811" name="Google Shape;1811;p261"/>
          <p:cNvSpPr txBox="1"/>
          <p:nvPr>
            <p:ph type="title"/>
          </p:nvPr>
        </p:nvSpPr>
        <p:spPr>
          <a:xfrm>
            <a:off x="257950" y="547625"/>
            <a:ext cx="3460500" cy="68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t>
            </a:r>
            <a:r>
              <a:rPr lang="en"/>
              <a:t>alance Sheet 2020</a:t>
            </a:r>
            <a:endParaRPr/>
          </a:p>
        </p:txBody>
      </p:sp>
      <p:pic>
        <p:nvPicPr>
          <p:cNvPr id="1812" name="Google Shape;1812;p261"/>
          <p:cNvPicPr preferRelativeResize="0"/>
          <p:nvPr/>
        </p:nvPicPr>
        <p:blipFill>
          <a:blip r:embed="rId3">
            <a:alphaModFix/>
          </a:blip>
          <a:stretch>
            <a:fillRect/>
          </a:stretch>
        </p:blipFill>
        <p:spPr>
          <a:xfrm>
            <a:off x="3643325" y="0"/>
            <a:ext cx="5500673" cy="5143499"/>
          </a:xfrm>
          <a:prstGeom prst="rect">
            <a:avLst/>
          </a:prstGeom>
          <a:noFill/>
          <a:ln>
            <a:noFill/>
          </a:ln>
        </p:spPr>
      </p:pic>
      <p:sp>
        <p:nvSpPr>
          <p:cNvPr id="1813" name="Google Shape;1813;p261"/>
          <p:cNvSpPr/>
          <p:nvPr/>
        </p:nvSpPr>
        <p:spPr>
          <a:xfrm>
            <a:off x="6724400" y="1817650"/>
            <a:ext cx="2030400" cy="312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4" name="Google Shape;1814;p261"/>
          <p:cNvSpPr/>
          <p:nvPr/>
        </p:nvSpPr>
        <p:spPr>
          <a:xfrm>
            <a:off x="6724400" y="547625"/>
            <a:ext cx="2030400" cy="312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5" name="Google Shape;1815;p261"/>
          <p:cNvSpPr/>
          <p:nvPr/>
        </p:nvSpPr>
        <p:spPr>
          <a:xfrm>
            <a:off x="6724400" y="2571750"/>
            <a:ext cx="1912500" cy="312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6" name="Google Shape;1816;p261"/>
          <p:cNvSpPr/>
          <p:nvPr/>
        </p:nvSpPr>
        <p:spPr>
          <a:xfrm>
            <a:off x="6783350" y="3087675"/>
            <a:ext cx="1912500" cy="312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0" name="Shape 1820"/>
        <p:cNvGrpSpPr/>
        <p:nvPr/>
      </p:nvGrpSpPr>
      <p:grpSpPr>
        <a:xfrm>
          <a:off x="0" y="0"/>
          <a:ext cx="0" cy="0"/>
          <a:chOff x="0" y="0"/>
          <a:chExt cx="0" cy="0"/>
        </a:xfrm>
      </p:grpSpPr>
      <p:sp>
        <p:nvSpPr>
          <p:cNvPr id="1821" name="Google Shape;1821;p262"/>
          <p:cNvSpPr txBox="1"/>
          <p:nvPr>
            <p:ph type="title"/>
          </p:nvPr>
        </p:nvSpPr>
        <p:spPr>
          <a:xfrm>
            <a:off x="0" y="627150"/>
            <a:ext cx="3643200" cy="65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Income statement 2019</a:t>
            </a:r>
            <a:endParaRPr sz="2400"/>
          </a:p>
        </p:txBody>
      </p:sp>
      <p:pic>
        <p:nvPicPr>
          <p:cNvPr id="1822" name="Google Shape;1822;p262"/>
          <p:cNvPicPr preferRelativeResize="0"/>
          <p:nvPr/>
        </p:nvPicPr>
        <p:blipFill>
          <a:blip r:embed="rId3">
            <a:alphaModFix/>
          </a:blip>
          <a:stretch>
            <a:fillRect/>
          </a:stretch>
        </p:blipFill>
        <p:spPr>
          <a:xfrm>
            <a:off x="3579025" y="0"/>
            <a:ext cx="5564974" cy="5143501"/>
          </a:xfrm>
          <a:prstGeom prst="rect">
            <a:avLst/>
          </a:prstGeom>
          <a:noFill/>
          <a:ln>
            <a:noFill/>
          </a:ln>
        </p:spPr>
      </p:pic>
      <p:sp>
        <p:nvSpPr>
          <p:cNvPr id="1823" name="Google Shape;1823;p262"/>
          <p:cNvSpPr/>
          <p:nvPr/>
        </p:nvSpPr>
        <p:spPr>
          <a:xfrm>
            <a:off x="6618700" y="2776475"/>
            <a:ext cx="2003700" cy="312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4" name="Google Shape;1824;p262"/>
          <p:cNvSpPr/>
          <p:nvPr/>
        </p:nvSpPr>
        <p:spPr>
          <a:xfrm>
            <a:off x="6562725" y="3528950"/>
            <a:ext cx="2003700" cy="312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5" name="Google Shape;1825;p262"/>
          <p:cNvSpPr/>
          <p:nvPr/>
        </p:nvSpPr>
        <p:spPr>
          <a:xfrm>
            <a:off x="6618700" y="1671525"/>
            <a:ext cx="2003700" cy="312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38"/>
          <p:cNvSpPr txBox="1"/>
          <p:nvPr>
            <p:ph type="title"/>
          </p:nvPr>
        </p:nvSpPr>
        <p:spPr>
          <a:xfrm>
            <a:off x="677250" y="570425"/>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10-year Total Return compared to market</a:t>
            </a:r>
            <a:endParaRPr/>
          </a:p>
        </p:txBody>
      </p:sp>
      <p:pic>
        <p:nvPicPr>
          <p:cNvPr id="291" name="Google Shape;291;p38"/>
          <p:cNvPicPr preferRelativeResize="0"/>
          <p:nvPr/>
        </p:nvPicPr>
        <p:blipFill>
          <a:blip r:embed="rId3">
            <a:alphaModFix/>
          </a:blip>
          <a:stretch>
            <a:fillRect/>
          </a:stretch>
        </p:blipFill>
        <p:spPr>
          <a:xfrm>
            <a:off x="2090150" y="1276325"/>
            <a:ext cx="4862593" cy="3733076"/>
          </a:xfrm>
          <a:prstGeom prst="rect">
            <a:avLst/>
          </a:prstGeom>
          <a:noFill/>
          <a:ln>
            <a:noFill/>
          </a:ln>
        </p:spPr>
      </p:pic>
    </p:spTree>
  </p:cSld>
  <p:clrMapOvr>
    <a:masterClrMapping/>
  </p:clrMapOvr>
</p:sld>
</file>

<file path=ppt/slides/slide2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9" name="Shape 1829"/>
        <p:cNvGrpSpPr/>
        <p:nvPr/>
      </p:nvGrpSpPr>
      <p:grpSpPr>
        <a:xfrm>
          <a:off x="0" y="0"/>
          <a:ext cx="0" cy="0"/>
          <a:chOff x="0" y="0"/>
          <a:chExt cx="0" cy="0"/>
        </a:xfrm>
      </p:grpSpPr>
      <p:sp>
        <p:nvSpPr>
          <p:cNvPr id="1830" name="Google Shape;1830;p263"/>
          <p:cNvSpPr txBox="1"/>
          <p:nvPr>
            <p:ph type="title"/>
          </p:nvPr>
        </p:nvSpPr>
        <p:spPr>
          <a:xfrm>
            <a:off x="204275" y="675725"/>
            <a:ext cx="3363900" cy="73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Income Statement Q3</a:t>
            </a:r>
            <a:endParaRPr sz="2400"/>
          </a:p>
        </p:txBody>
      </p:sp>
      <p:pic>
        <p:nvPicPr>
          <p:cNvPr id="1831" name="Google Shape;1831;p263"/>
          <p:cNvPicPr preferRelativeResize="0"/>
          <p:nvPr/>
        </p:nvPicPr>
        <p:blipFill>
          <a:blip r:embed="rId3">
            <a:alphaModFix/>
          </a:blip>
          <a:stretch>
            <a:fillRect/>
          </a:stretch>
        </p:blipFill>
        <p:spPr>
          <a:xfrm>
            <a:off x="3621749" y="0"/>
            <a:ext cx="5036451" cy="5143499"/>
          </a:xfrm>
          <a:prstGeom prst="rect">
            <a:avLst/>
          </a:prstGeom>
          <a:noFill/>
          <a:ln>
            <a:noFill/>
          </a:ln>
        </p:spPr>
      </p:pic>
      <p:sp>
        <p:nvSpPr>
          <p:cNvPr id="1832" name="Google Shape;1832;p263"/>
          <p:cNvSpPr/>
          <p:nvPr/>
        </p:nvSpPr>
        <p:spPr>
          <a:xfrm>
            <a:off x="6764300" y="1788350"/>
            <a:ext cx="2003700" cy="312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3" name="Google Shape;1833;p263"/>
          <p:cNvSpPr/>
          <p:nvPr/>
        </p:nvSpPr>
        <p:spPr>
          <a:xfrm>
            <a:off x="6764300" y="2980200"/>
            <a:ext cx="2003700" cy="312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p263"/>
          <p:cNvSpPr/>
          <p:nvPr/>
        </p:nvSpPr>
        <p:spPr>
          <a:xfrm>
            <a:off x="6764300" y="3604075"/>
            <a:ext cx="2003700" cy="312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8" name="Shape 1838"/>
        <p:cNvGrpSpPr/>
        <p:nvPr/>
      </p:nvGrpSpPr>
      <p:grpSpPr>
        <a:xfrm>
          <a:off x="0" y="0"/>
          <a:ext cx="0" cy="0"/>
          <a:chOff x="0" y="0"/>
          <a:chExt cx="0" cy="0"/>
        </a:xfrm>
      </p:grpSpPr>
      <p:sp>
        <p:nvSpPr>
          <p:cNvPr id="1839" name="Google Shape;1839;p264"/>
          <p:cNvSpPr txBox="1"/>
          <p:nvPr>
            <p:ph type="title"/>
          </p:nvPr>
        </p:nvSpPr>
        <p:spPr>
          <a:xfrm>
            <a:off x="235750" y="1946625"/>
            <a:ext cx="2186100" cy="169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Cash flow Statement</a:t>
            </a:r>
            <a:endParaRPr/>
          </a:p>
          <a:p>
            <a:pPr indent="0" lvl="0" marL="0" rtl="0" algn="l">
              <a:spcBef>
                <a:spcPts val="0"/>
              </a:spcBef>
              <a:spcAft>
                <a:spcPts val="0"/>
              </a:spcAft>
              <a:buNone/>
            </a:pPr>
            <a:r>
              <a:rPr lang="en"/>
              <a:t>2019</a:t>
            </a:r>
            <a:endParaRPr/>
          </a:p>
          <a:p>
            <a:pPr indent="0" lvl="0" marL="0" rtl="0" algn="l">
              <a:spcBef>
                <a:spcPts val="0"/>
              </a:spcBef>
              <a:spcAft>
                <a:spcPts val="0"/>
              </a:spcAft>
              <a:buNone/>
            </a:pPr>
            <a:r>
              <a:t/>
            </a:r>
            <a:endParaRPr/>
          </a:p>
        </p:txBody>
      </p:sp>
      <p:pic>
        <p:nvPicPr>
          <p:cNvPr id="1840" name="Google Shape;1840;p264"/>
          <p:cNvPicPr preferRelativeResize="0"/>
          <p:nvPr/>
        </p:nvPicPr>
        <p:blipFill>
          <a:blip r:embed="rId3">
            <a:alphaModFix/>
          </a:blip>
          <a:stretch>
            <a:fillRect/>
          </a:stretch>
        </p:blipFill>
        <p:spPr>
          <a:xfrm>
            <a:off x="2544000" y="7075"/>
            <a:ext cx="6599999" cy="5143500"/>
          </a:xfrm>
          <a:prstGeom prst="rect">
            <a:avLst/>
          </a:prstGeom>
          <a:noFill/>
          <a:ln>
            <a:noFill/>
          </a:ln>
        </p:spPr>
      </p:pic>
      <p:sp>
        <p:nvSpPr>
          <p:cNvPr id="1841" name="Google Shape;1841;p264"/>
          <p:cNvSpPr/>
          <p:nvPr/>
        </p:nvSpPr>
        <p:spPr>
          <a:xfrm>
            <a:off x="6252350" y="879950"/>
            <a:ext cx="2266500" cy="312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2" name="Google Shape;1842;p264"/>
          <p:cNvSpPr/>
          <p:nvPr/>
        </p:nvSpPr>
        <p:spPr>
          <a:xfrm>
            <a:off x="6252350" y="1996725"/>
            <a:ext cx="2266500" cy="312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6" name="Shape 1846"/>
        <p:cNvGrpSpPr/>
        <p:nvPr/>
      </p:nvGrpSpPr>
      <p:grpSpPr>
        <a:xfrm>
          <a:off x="0" y="0"/>
          <a:ext cx="0" cy="0"/>
          <a:chOff x="0" y="0"/>
          <a:chExt cx="0" cy="0"/>
        </a:xfrm>
      </p:grpSpPr>
      <p:sp>
        <p:nvSpPr>
          <p:cNvPr id="1847" name="Google Shape;1847;p265"/>
          <p:cNvSpPr txBox="1"/>
          <p:nvPr>
            <p:ph type="title"/>
          </p:nvPr>
        </p:nvSpPr>
        <p:spPr>
          <a:xfrm>
            <a:off x="215275" y="1971675"/>
            <a:ext cx="2079900" cy="169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Cash flow Statement</a:t>
            </a:r>
            <a:endParaRPr/>
          </a:p>
          <a:p>
            <a:pPr indent="0" lvl="0" marL="0" rtl="0" algn="l">
              <a:spcBef>
                <a:spcPts val="0"/>
              </a:spcBef>
              <a:spcAft>
                <a:spcPts val="0"/>
              </a:spcAft>
              <a:buNone/>
            </a:pPr>
            <a:r>
              <a:rPr lang="en"/>
              <a:t>2019</a:t>
            </a:r>
            <a:endParaRPr/>
          </a:p>
        </p:txBody>
      </p:sp>
      <p:pic>
        <p:nvPicPr>
          <p:cNvPr id="1848" name="Google Shape;1848;p265"/>
          <p:cNvPicPr preferRelativeResize="0"/>
          <p:nvPr/>
        </p:nvPicPr>
        <p:blipFill>
          <a:blip r:embed="rId3">
            <a:alphaModFix/>
          </a:blip>
          <a:stretch>
            <a:fillRect/>
          </a:stretch>
        </p:blipFill>
        <p:spPr>
          <a:xfrm>
            <a:off x="2177650" y="696450"/>
            <a:ext cx="6890026" cy="2271775"/>
          </a:xfrm>
          <a:prstGeom prst="rect">
            <a:avLst/>
          </a:prstGeom>
          <a:noFill/>
          <a:ln>
            <a:noFill/>
          </a:ln>
        </p:spPr>
      </p:pic>
      <p:pic>
        <p:nvPicPr>
          <p:cNvPr id="1849" name="Google Shape;1849;p265"/>
          <p:cNvPicPr preferRelativeResize="0"/>
          <p:nvPr/>
        </p:nvPicPr>
        <p:blipFill>
          <a:blip r:embed="rId4">
            <a:alphaModFix/>
          </a:blip>
          <a:stretch>
            <a:fillRect/>
          </a:stretch>
        </p:blipFill>
        <p:spPr>
          <a:xfrm>
            <a:off x="2177650" y="2968225"/>
            <a:ext cx="6966349" cy="2175275"/>
          </a:xfrm>
          <a:prstGeom prst="rect">
            <a:avLst/>
          </a:prstGeom>
          <a:noFill/>
          <a:ln>
            <a:noFill/>
          </a:ln>
        </p:spPr>
      </p:pic>
      <p:pic>
        <p:nvPicPr>
          <p:cNvPr id="1850" name="Google Shape;1850;p265"/>
          <p:cNvPicPr preferRelativeResize="0"/>
          <p:nvPr/>
        </p:nvPicPr>
        <p:blipFill>
          <a:blip r:embed="rId5">
            <a:alphaModFix/>
          </a:blip>
          <a:stretch>
            <a:fillRect/>
          </a:stretch>
        </p:blipFill>
        <p:spPr>
          <a:xfrm>
            <a:off x="2177650" y="0"/>
            <a:ext cx="6966350" cy="696450"/>
          </a:xfrm>
          <a:prstGeom prst="rect">
            <a:avLst/>
          </a:prstGeom>
          <a:noFill/>
          <a:ln>
            <a:noFill/>
          </a:ln>
        </p:spPr>
      </p:pic>
      <p:sp>
        <p:nvSpPr>
          <p:cNvPr id="1851" name="Google Shape;1851;p265"/>
          <p:cNvSpPr/>
          <p:nvPr/>
        </p:nvSpPr>
        <p:spPr>
          <a:xfrm>
            <a:off x="6354375" y="1040700"/>
            <a:ext cx="2529000" cy="312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2" name="Google Shape;1852;p265"/>
          <p:cNvSpPr/>
          <p:nvPr/>
        </p:nvSpPr>
        <p:spPr>
          <a:xfrm>
            <a:off x="6354375" y="2057400"/>
            <a:ext cx="2529000" cy="3654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3" name="Google Shape;1853;p265"/>
          <p:cNvSpPr/>
          <p:nvPr/>
        </p:nvSpPr>
        <p:spPr>
          <a:xfrm>
            <a:off x="6354375" y="1352700"/>
            <a:ext cx="2529000" cy="312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7" name="Shape 1857"/>
        <p:cNvGrpSpPr/>
        <p:nvPr/>
      </p:nvGrpSpPr>
      <p:grpSpPr>
        <a:xfrm>
          <a:off x="0" y="0"/>
          <a:ext cx="0" cy="0"/>
          <a:chOff x="0" y="0"/>
          <a:chExt cx="0" cy="0"/>
        </a:xfrm>
      </p:grpSpPr>
      <p:sp>
        <p:nvSpPr>
          <p:cNvPr id="1858" name="Google Shape;1858;p266"/>
          <p:cNvSpPr txBox="1"/>
          <p:nvPr>
            <p:ph type="title"/>
          </p:nvPr>
        </p:nvSpPr>
        <p:spPr>
          <a:xfrm>
            <a:off x="172400" y="2059675"/>
            <a:ext cx="2079900" cy="169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Cash flow Statement</a:t>
            </a:r>
            <a:endParaRPr/>
          </a:p>
          <a:p>
            <a:pPr indent="0" lvl="0" marL="0" rtl="0" algn="l">
              <a:spcBef>
                <a:spcPts val="0"/>
              </a:spcBef>
              <a:spcAft>
                <a:spcPts val="0"/>
              </a:spcAft>
              <a:buNone/>
            </a:pPr>
            <a:r>
              <a:rPr lang="en"/>
              <a:t>2019</a:t>
            </a:r>
            <a:endParaRPr/>
          </a:p>
        </p:txBody>
      </p:sp>
      <p:pic>
        <p:nvPicPr>
          <p:cNvPr id="1859" name="Google Shape;1859;p266"/>
          <p:cNvPicPr preferRelativeResize="0"/>
          <p:nvPr/>
        </p:nvPicPr>
        <p:blipFill>
          <a:blip r:embed="rId3">
            <a:alphaModFix/>
          </a:blip>
          <a:stretch>
            <a:fillRect/>
          </a:stretch>
        </p:blipFill>
        <p:spPr>
          <a:xfrm>
            <a:off x="2391600" y="2059675"/>
            <a:ext cx="6732599" cy="3030251"/>
          </a:xfrm>
          <a:prstGeom prst="rect">
            <a:avLst/>
          </a:prstGeom>
          <a:noFill/>
          <a:ln>
            <a:noFill/>
          </a:ln>
        </p:spPr>
      </p:pic>
      <p:pic>
        <p:nvPicPr>
          <p:cNvPr id="1860" name="Google Shape;1860;p266"/>
          <p:cNvPicPr preferRelativeResize="0"/>
          <p:nvPr/>
        </p:nvPicPr>
        <p:blipFill>
          <a:blip r:embed="rId4">
            <a:alphaModFix/>
          </a:blip>
          <a:stretch>
            <a:fillRect/>
          </a:stretch>
        </p:blipFill>
        <p:spPr>
          <a:xfrm>
            <a:off x="2157850" y="1363225"/>
            <a:ext cx="6966350" cy="696450"/>
          </a:xfrm>
          <a:prstGeom prst="rect">
            <a:avLst/>
          </a:prstGeom>
          <a:noFill/>
          <a:ln>
            <a:noFill/>
          </a:ln>
        </p:spPr>
      </p:pic>
      <p:sp>
        <p:nvSpPr>
          <p:cNvPr id="1861" name="Google Shape;1861;p266"/>
          <p:cNvSpPr/>
          <p:nvPr/>
        </p:nvSpPr>
        <p:spPr>
          <a:xfrm>
            <a:off x="5933125" y="3140925"/>
            <a:ext cx="2564100" cy="312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266"/>
          <p:cNvSpPr/>
          <p:nvPr/>
        </p:nvSpPr>
        <p:spPr>
          <a:xfrm>
            <a:off x="5933250" y="2259750"/>
            <a:ext cx="2564100" cy="312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3" name="Google Shape;1863;p266"/>
          <p:cNvSpPr/>
          <p:nvPr/>
        </p:nvSpPr>
        <p:spPr>
          <a:xfrm>
            <a:off x="5933250" y="4212725"/>
            <a:ext cx="2660700" cy="312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7" name="Shape 1867"/>
        <p:cNvGrpSpPr/>
        <p:nvPr/>
      </p:nvGrpSpPr>
      <p:grpSpPr>
        <a:xfrm>
          <a:off x="0" y="0"/>
          <a:ext cx="0" cy="0"/>
          <a:chOff x="0" y="0"/>
          <a:chExt cx="0" cy="0"/>
        </a:xfrm>
      </p:grpSpPr>
      <p:sp>
        <p:nvSpPr>
          <p:cNvPr id="1868" name="Google Shape;1868;p267"/>
          <p:cNvSpPr txBox="1"/>
          <p:nvPr>
            <p:ph type="title"/>
          </p:nvPr>
        </p:nvSpPr>
        <p:spPr>
          <a:xfrm>
            <a:off x="365275" y="1655900"/>
            <a:ext cx="2079900" cy="169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Cash flow Statement</a:t>
            </a:r>
            <a:endParaRPr/>
          </a:p>
          <a:p>
            <a:pPr indent="0" lvl="0" marL="0" rtl="0" algn="l">
              <a:spcBef>
                <a:spcPts val="0"/>
              </a:spcBef>
              <a:spcAft>
                <a:spcPts val="0"/>
              </a:spcAft>
              <a:buNone/>
            </a:pPr>
            <a:r>
              <a:rPr lang="en"/>
              <a:t>Q3</a:t>
            </a:r>
            <a:endParaRPr/>
          </a:p>
        </p:txBody>
      </p:sp>
      <p:pic>
        <p:nvPicPr>
          <p:cNvPr id="1869" name="Google Shape;1869;p267"/>
          <p:cNvPicPr preferRelativeResize="0"/>
          <p:nvPr/>
        </p:nvPicPr>
        <p:blipFill>
          <a:blip r:embed="rId3">
            <a:alphaModFix/>
          </a:blip>
          <a:stretch>
            <a:fillRect/>
          </a:stretch>
        </p:blipFill>
        <p:spPr>
          <a:xfrm>
            <a:off x="3557600" y="0"/>
            <a:ext cx="5557351" cy="5143501"/>
          </a:xfrm>
          <a:prstGeom prst="rect">
            <a:avLst/>
          </a:prstGeom>
          <a:noFill/>
          <a:ln>
            <a:noFill/>
          </a:ln>
        </p:spPr>
      </p:pic>
      <p:sp>
        <p:nvSpPr>
          <p:cNvPr id="1870" name="Google Shape;1870;p267"/>
          <p:cNvSpPr/>
          <p:nvPr/>
        </p:nvSpPr>
        <p:spPr>
          <a:xfrm>
            <a:off x="6848450" y="1029975"/>
            <a:ext cx="2266500" cy="312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1" name="Google Shape;1871;p267"/>
          <p:cNvSpPr/>
          <p:nvPr/>
        </p:nvSpPr>
        <p:spPr>
          <a:xfrm>
            <a:off x="6848450" y="2039625"/>
            <a:ext cx="2266500" cy="312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5" name="Shape 1875"/>
        <p:cNvGrpSpPr/>
        <p:nvPr/>
      </p:nvGrpSpPr>
      <p:grpSpPr>
        <a:xfrm>
          <a:off x="0" y="0"/>
          <a:ext cx="0" cy="0"/>
          <a:chOff x="0" y="0"/>
          <a:chExt cx="0" cy="0"/>
        </a:xfrm>
      </p:grpSpPr>
      <p:sp>
        <p:nvSpPr>
          <p:cNvPr id="1876" name="Google Shape;1876;p268"/>
          <p:cNvSpPr txBox="1"/>
          <p:nvPr>
            <p:ph type="title"/>
          </p:nvPr>
        </p:nvSpPr>
        <p:spPr>
          <a:xfrm>
            <a:off x="247400" y="1728000"/>
            <a:ext cx="2079900" cy="168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Cash flow Statement</a:t>
            </a:r>
            <a:endParaRPr/>
          </a:p>
          <a:p>
            <a:pPr indent="0" lvl="0" marL="0" rtl="0" algn="l">
              <a:spcBef>
                <a:spcPts val="0"/>
              </a:spcBef>
              <a:spcAft>
                <a:spcPts val="0"/>
              </a:spcAft>
              <a:buNone/>
            </a:pPr>
            <a:r>
              <a:rPr lang="en"/>
              <a:t>Q3</a:t>
            </a:r>
            <a:endParaRPr/>
          </a:p>
        </p:txBody>
      </p:sp>
      <p:pic>
        <p:nvPicPr>
          <p:cNvPr id="1877" name="Google Shape;1877;p268"/>
          <p:cNvPicPr preferRelativeResize="0"/>
          <p:nvPr/>
        </p:nvPicPr>
        <p:blipFill>
          <a:blip r:embed="rId3">
            <a:alphaModFix/>
          </a:blip>
          <a:stretch>
            <a:fillRect/>
          </a:stretch>
        </p:blipFill>
        <p:spPr>
          <a:xfrm>
            <a:off x="2796775" y="0"/>
            <a:ext cx="6347225" cy="953700"/>
          </a:xfrm>
          <a:prstGeom prst="rect">
            <a:avLst/>
          </a:prstGeom>
          <a:noFill/>
          <a:ln>
            <a:noFill/>
          </a:ln>
        </p:spPr>
      </p:pic>
      <p:pic>
        <p:nvPicPr>
          <p:cNvPr id="1878" name="Google Shape;1878;p268"/>
          <p:cNvPicPr preferRelativeResize="0"/>
          <p:nvPr/>
        </p:nvPicPr>
        <p:blipFill>
          <a:blip r:embed="rId4">
            <a:alphaModFix/>
          </a:blip>
          <a:stretch>
            <a:fillRect/>
          </a:stretch>
        </p:blipFill>
        <p:spPr>
          <a:xfrm>
            <a:off x="2609200" y="3343275"/>
            <a:ext cx="6603199" cy="1800225"/>
          </a:xfrm>
          <a:prstGeom prst="rect">
            <a:avLst/>
          </a:prstGeom>
          <a:noFill/>
          <a:ln>
            <a:noFill/>
          </a:ln>
        </p:spPr>
      </p:pic>
      <p:pic>
        <p:nvPicPr>
          <p:cNvPr id="1879" name="Google Shape;1879;p268"/>
          <p:cNvPicPr preferRelativeResize="0"/>
          <p:nvPr/>
        </p:nvPicPr>
        <p:blipFill>
          <a:blip r:embed="rId5">
            <a:alphaModFix/>
          </a:blip>
          <a:stretch>
            <a:fillRect/>
          </a:stretch>
        </p:blipFill>
        <p:spPr>
          <a:xfrm>
            <a:off x="2657475" y="953700"/>
            <a:ext cx="6603200" cy="2432450"/>
          </a:xfrm>
          <a:prstGeom prst="rect">
            <a:avLst/>
          </a:prstGeom>
          <a:noFill/>
          <a:ln>
            <a:noFill/>
          </a:ln>
        </p:spPr>
      </p:pic>
      <p:sp>
        <p:nvSpPr>
          <p:cNvPr id="1880" name="Google Shape;1880;p268"/>
          <p:cNvSpPr/>
          <p:nvPr/>
        </p:nvSpPr>
        <p:spPr>
          <a:xfrm>
            <a:off x="7068250" y="1587175"/>
            <a:ext cx="2266500" cy="312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1" name="Google Shape;1881;p268"/>
          <p:cNvSpPr/>
          <p:nvPr/>
        </p:nvSpPr>
        <p:spPr>
          <a:xfrm>
            <a:off x="7068250" y="1341963"/>
            <a:ext cx="2266500" cy="312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268"/>
          <p:cNvSpPr/>
          <p:nvPr/>
        </p:nvSpPr>
        <p:spPr>
          <a:xfrm>
            <a:off x="6994175" y="2186625"/>
            <a:ext cx="2266500" cy="312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6" name="Shape 1886"/>
        <p:cNvGrpSpPr/>
        <p:nvPr/>
      </p:nvGrpSpPr>
      <p:grpSpPr>
        <a:xfrm>
          <a:off x="0" y="0"/>
          <a:ext cx="0" cy="0"/>
          <a:chOff x="0" y="0"/>
          <a:chExt cx="0" cy="0"/>
        </a:xfrm>
      </p:grpSpPr>
      <p:sp>
        <p:nvSpPr>
          <p:cNvPr id="1887" name="Google Shape;1887;p269"/>
          <p:cNvSpPr txBox="1"/>
          <p:nvPr>
            <p:ph type="title"/>
          </p:nvPr>
        </p:nvSpPr>
        <p:spPr>
          <a:xfrm>
            <a:off x="248650" y="1375200"/>
            <a:ext cx="2079900" cy="173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Cash flow Statement</a:t>
            </a:r>
            <a:endParaRPr/>
          </a:p>
          <a:p>
            <a:pPr indent="0" lvl="0" marL="0" rtl="0" algn="l">
              <a:spcBef>
                <a:spcPts val="0"/>
              </a:spcBef>
              <a:spcAft>
                <a:spcPts val="0"/>
              </a:spcAft>
              <a:buNone/>
            </a:pPr>
            <a:r>
              <a:rPr lang="en"/>
              <a:t>Q3</a:t>
            </a:r>
            <a:endParaRPr/>
          </a:p>
          <a:p>
            <a:pPr indent="0" lvl="0" marL="0" rtl="0" algn="l">
              <a:spcBef>
                <a:spcPts val="0"/>
              </a:spcBef>
              <a:spcAft>
                <a:spcPts val="0"/>
              </a:spcAft>
              <a:buNone/>
            </a:pPr>
            <a:r>
              <a:t/>
            </a:r>
            <a:endParaRPr/>
          </a:p>
        </p:txBody>
      </p:sp>
      <p:pic>
        <p:nvPicPr>
          <p:cNvPr id="1888" name="Google Shape;1888;p269"/>
          <p:cNvPicPr preferRelativeResize="0"/>
          <p:nvPr/>
        </p:nvPicPr>
        <p:blipFill>
          <a:blip r:embed="rId3">
            <a:alphaModFix/>
          </a:blip>
          <a:stretch>
            <a:fillRect/>
          </a:stretch>
        </p:blipFill>
        <p:spPr>
          <a:xfrm>
            <a:off x="2796775" y="0"/>
            <a:ext cx="6263875" cy="1189425"/>
          </a:xfrm>
          <a:prstGeom prst="rect">
            <a:avLst/>
          </a:prstGeom>
          <a:noFill/>
          <a:ln>
            <a:noFill/>
          </a:ln>
        </p:spPr>
      </p:pic>
      <p:pic>
        <p:nvPicPr>
          <p:cNvPr id="1889" name="Google Shape;1889;p269"/>
          <p:cNvPicPr preferRelativeResize="0"/>
          <p:nvPr/>
        </p:nvPicPr>
        <p:blipFill>
          <a:blip r:embed="rId4">
            <a:alphaModFix/>
          </a:blip>
          <a:stretch>
            <a:fillRect/>
          </a:stretch>
        </p:blipFill>
        <p:spPr>
          <a:xfrm>
            <a:off x="2696400" y="1189425"/>
            <a:ext cx="6447600" cy="3954075"/>
          </a:xfrm>
          <a:prstGeom prst="rect">
            <a:avLst/>
          </a:prstGeom>
          <a:noFill/>
          <a:ln>
            <a:noFill/>
          </a:ln>
        </p:spPr>
      </p:pic>
      <p:sp>
        <p:nvSpPr>
          <p:cNvPr id="1890" name="Google Shape;1890;p269"/>
          <p:cNvSpPr/>
          <p:nvPr/>
        </p:nvSpPr>
        <p:spPr>
          <a:xfrm>
            <a:off x="6877500" y="1480025"/>
            <a:ext cx="2266500" cy="312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1" name="Google Shape;1891;p269"/>
          <p:cNvSpPr/>
          <p:nvPr/>
        </p:nvSpPr>
        <p:spPr>
          <a:xfrm>
            <a:off x="6877500" y="2259750"/>
            <a:ext cx="2266500" cy="312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2" name="Google Shape;1892;p269"/>
          <p:cNvSpPr/>
          <p:nvPr/>
        </p:nvSpPr>
        <p:spPr>
          <a:xfrm>
            <a:off x="6877500" y="4013675"/>
            <a:ext cx="2266500" cy="312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6" name="Shape 1896"/>
        <p:cNvGrpSpPr/>
        <p:nvPr/>
      </p:nvGrpSpPr>
      <p:grpSpPr>
        <a:xfrm>
          <a:off x="0" y="0"/>
          <a:ext cx="0" cy="0"/>
          <a:chOff x="0" y="0"/>
          <a:chExt cx="0" cy="0"/>
        </a:xfrm>
      </p:grpSpPr>
      <p:sp>
        <p:nvSpPr>
          <p:cNvPr id="1897" name="Google Shape;1897;p270"/>
          <p:cNvSpPr txBox="1"/>
          <p:nvPr>
            <p:ph type="title"/>
          </p:nvPr>
        </p:nvSpPr>
        <p:spPr>
          <a:xfrm>
            <a:off x="440125" y="60067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NOI 2019</a:t>
            </a:r>
            <a:endParaRPr/>
          </a:p>
        </p:txBody>
      </p:sp>
      <p:pic>
        <p:nvPicPr>
          <p:cNvPr id="1898" name="Google Shape;1898;p270"/>
          <p:cNvPicPr preferRelativeResize="0"/>
          <p:nvPr/>
        </p:nvPicPr>
        <p:blipFill>
          <a:blip r:embed="rId3">
            <a:alphaModFix/>
          </a:blip>
          <a:stretch>
            <a:fillRect/>
          </a:stretch>
        </p:blipFill>
        <p:spPr>
          <a:xfrm>
            <a:off x="3399225" y="0"/>
            <a:ext cx="5744775" cy="5143500"/>
          </a:xfrm>
          <a:prstGeom prst="rect">
            <a:avLst/>
          </a:prstGeom>
          <a:noFill/>
          <a:ln>
            <a:noFill/>
          </a:ln>
        </p:spPr>
      </p:pic>
      <p:sp>
        <p:nvSpPr>
          <p:cNvPr id="1899" name="Google Shape;1899;p270"/>
          <p:cNvSpPr/>
          <p:nvPr/>
        </p:nvSpPr>
        <p:spPr>
          <a:xfrm>
            <a:off x="8281675" y="4801100"/>
            <a:ext cx="667200" cy="4002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270"/>
          <p:cNvSpPr/>
          <p:nvPr/>
        </p:nvSpPr>
        <p:spPr>
          <a:xfrm>
            <a:off x="8281675" y="3871225"/>
            <a:ext cx="667200" cy="4002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4" name="Shape 1904"/>
        <p:cNvGrpSpPr/>
        <p:nvPr/>
      </p:nvGrpSpPr>
      <p:grpSpPr>
        <a:xfrm>
          <a:off x="0" y="0"/>
          <a:ext cx="0" cy="0"/>
          <a:chOff x="0" y="0"/>
          <a:chExt cx="0" cy="0"/>
        </a:xfrm>
      </p:grpSpPr>
      <p:sp>
        <p:nvSpPr>
          <p:cNvPr id="1905" name="Google Shape;1905;p271"/>
          <p:cNvSpPr txBox="1"/>
          <p:nvPr>
            <p:ph type="title"/>
          </p:nvPr>
        </p:nvSpPr>
        <p:spPr>
          <a:xfrm>
            <a:off x="440125" y="66500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NOI 3rd </a:t>
            </a:r>
            <a:r>
              <a:rPr lang="en"/>
              <a:t>Quarter 2020</a:t>
            </a:r>
            <a:endParaRPr/>
          </a:p>
        </p:txBody>
      </p:sp>
      <p:pic>
        <p:nvPicPr>
          <p:cNvPr id="1906" name="Google Shape;1906;p271"/>
          <p:cNvPicPr preferRelativeResize="0"/>
          <p:nvPr/>
        </p:nvPicPr>
        <p:blipFill>
          <a:blip r:embed="rId3">
            <a:alphaModFix/>
          </a:blip>
          <a:stretch>
            <a:fillRect/>
          </a:stretch>
        </p:blipFill>
        <p:spPr>
          <a:xfrm>
            <a:off x="3097400" y="1200200"/>
            <a:ext cx="6046599" cy="3943299"/>
          </a:xfrm>
          <a:prstGeom prst="rect">
            <a:avLst/>
          </a:prstGeom>
          <a:noFill/>
          <a:ln>
            <a:noFill/>
          </a:ln>
        </p:spPr>
      </p:pic>
      <p:sp>
        <p:nvSpPr>
          <p:cNvPr id="1907" name="Google Shape;1907;p271"/>
          <p:cNvSpPr/>
          <p:nvPr/>
        </p:nvSpPr>
        <p:spPr>
          <a:xfrm>
            <a:off x="8388225" y="4743300"/>
            <a:ext cx="667200" cy="4002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271"/>
          <p:cNvSpPr/>
          <p:nvPr/>
        </p:nvSpPr>
        <p:spPr>
          <a:xfrm>
            <a:off x="8388225" y="4025100"/>
            <a:ext cx="667200" cy="4002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2" name="Shape 1912"/>
        <p:cNvGrpSpPr/>
        <p:nvPr/>
      </p:nvGrpSpPr>
      <p:grpSpPr>
        <a:xfrm>
          <a:off x="0" y="0"/>
          <a:ext cx="0" cy="0"/>
          <a:chOff x="0" y="0"/>
          <a:chExt cx="0" cy="0"/>
        </a:xfrm>
      </p:grpSpPr>
      <p:sp>
        <p:nvSpPr>
          <p:cNvPr id="1913" name="Google Shape;1913;p272"/>
          <p:cNvSpPr txBox="1"/>
          <p:nvPr>
            <p:ph type="title"/>
          </p:nvPr>
        </p:nvSpPr>
        <p:spPr>
          <a:xfrm>
            <a:off x="386550" y="6221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FFO 2019</a:t>
            </a:r>
            <a:endParaRPr/>
          </a:p>
        </p:txBody>
      </p:sp>
      <p:pic>
        <p:nvPicPr>
          <p:cNvPr id="1914" name="Google Shape;1914;p272"/>
          <p:cNvPicPr preferRelativeResize="0"/>
          <p:nvPr/>
        </p:nvPicPr>
        <p:blipFill>
          <a:blip r:embed="rId3">
            <a:alphaModFix/>
          </a:blip>
          <a:stretch>
            <a:fillRect/>
          </a:stretch>
        </p:blipFill>
        <p:spPr>
          <a:xfrm>
            <a:off x="3400500" y="439350"/>
            <a:ext cx="5743499" cy="4704150"/>
          </a:xfrm>
          <a:prstGeom prst="rect">
            <a:avLst/>
          </a:prstGeom>
          <a:noFill/>
          <a:ln>
            <a:noFill/>
          </a:ln>
        </p:spPr>
      </p:pic>
      <p:sp>
        <p:nvSpPr>
          <p:cNvPr id="1915" name="Google Shape;1915;p272"/>
          <p:cNvSpPr/>
          <p:nvPr/>
        </p:nvSpPr>
        <p:spPr>
          <a:xfrm>
            <a:off x="6068375" y="945325"/>
            <a:ext cx="2936400" cy="2784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6" name="Google Shape;1916;p272"/>
          <p:cNvSpPr/>
          <p:nvPr/>
        </p:nvSpPr>
        <p:spPr>
          <a:xfrm>
            <a:off x="8337575" y="2571750"/>
            <a:ext cx="667200" cy="2784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39"/>
          <p:cNvSpPr txBox="1"/>
          <p:nvPr>
            <p:ph type="title"/>
          </p:nvPr>
        </p:nvSpPr>
        <p:spPr>
          <a:xfrm>
            <a:off x="677250" y="570425"/>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Market Outlook</a:t>
            </a:r>
            <a:endParaRPr/>
          </a:p>
          <a:p>
            <a:pPr indent="0" lvl="0" marL="0" rtl="0" algn="l">
              <a:spcBef>
                <a:spcPts val="0"/>
              </a:spcBef>
              <a:spcAft>
                <a:spcPts val="0"/>
              </a:spcAft>
              <a:buNone/>
            </a:pPr>
            <a:r>
              <a:t/>
            </a:r>
            <a:endParaRPr/>
          </a:p>
        </p:txBody>
      </p:sp>
      <p:pic>
        <p:nvPicPr>
          <p:cNvPr id="297" name="Google Shape;297;p39"/>
          <p:cNvPicPr preferRelativeResize="0"/>
          <p:nvPr/>
        </p:nvPicPr>
        <p:blipFill>
          <a:blip r:embed="rId3">
            <a:alphaModFix/>
          </a:blip>
          <a:stretch>
            <a:fillRect/>
          </a:stretch>
        </p:blipFill>
        <p:spPr>
          <a:xfrm>
            <a:off x="1233488" y="1258025"/>
            <a:ext cx="6677025" cy="3600450"/>
          </a:xfrm>
          <a:prstGeom prst="rect">
            <a:avLst/>
          </a:prstGeom>
          <a:noFill/>
          <a:ln>
            <a:noFill/>
          </a:ln>
        </p:spPr>
      </p:pic>
    </p:spTree>
  </p:cSld>
  <p:clrMapOvr>
    <a:masterClrMapping/>
  </p:clrMapOvr>
</p:sld>
</file>

<file path=ppt/slides/slide2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0" name="Shape 1920"/>
        <p:cNvGrpSpPr/>
        <p:nvPr/>
      </p:nvGrpSpPr>
      <p:grpSpPr>
        <a:xfrm>
          <a:off x="0" y="0"/>
          <a:ext cx="0" cy="0"/>
          <a:chOff x="0" y="0"/>
          <a:chExt cx="0" cy="0"/>
        </a:xfrm>
      </p:grpSpPr>
      <p:sp>
        <p:nvSpPr>
          <p:cNvPr id="1921" name="Google Shape;1921;p273"/>
          <p:cNvSpPr txBox="1"/>
          <p:nvPr>
            <p:ph type="title"/>
          </p:nvPr>
        </p:nvSpPr>
        <p:spPr>
          <a:xfrm>
            <a:off x="150800" y="1634250"/>
            <a:ext cx="2849700" cy="93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FFO 2020 3rd Quarter</a:t>
            </a:r>
            <a:endParaRPr/>
          </a:p>
        </p:txBody>
      </p:sp>
      <p:pic>
        <p:nvPicPr>
          <p:cNvPr id="1922" name="Google Shape;1922;p273"/>
          <p:cNvPicPr preferRelativeResize="0"/>
          <p:nvPr/>
        </p:nvPicPr>
        <p:blipFill>
          <a:blip r:embed="rId3">
            <a:alphaModFix/>
          </a:blip>
          <a:stretch>
            <a:fillRect/>
          </a:stretch>
        </p:blipFill>
        <p:spPr>
          <a:xfrm>
            <a:off x="3337306" y="0"/>
            <a:ext cx="5806692" cy="5143501"/>
          </a:xfrm>
          <a:prstGeom prst="rect">
            <a:avLst/>
          </a:prstGeom>
          <a:noFill/>
          <a:ln>
            <a:noFill/>
          </a:ln>
        </p:spPr>
      </p:pic>
      <p:sp>
        <p:nvSpPr>
          <p:cNvPr id="1923" name="Google Shape;1923;p273"/>
          <p:cNvSpPr/>
          <p:nvPr/>
        </p:nvSpPr>
        <p:spPr>
          <a:xfrm>
            <a:off x="6206775" y="707225"/>
            <a:ext cx="2685600" cy="3105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4" name="Google Shape;1924;p273"/>
          <p:cNvSpPr/>
          <p:nvPr/>
        </p:nvSpPr>
        <p:spPr>
          <a:xfrm>
            <a:off x="8356150" y="2218125"/>
            <a:ext cx="667200" cy="2316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8" name="Shape 1928"/>
        <p:cNvGrpSpPr/>
        <p:nvPr/>
      </p:nvGrpSpPr>
      <p:grpSpPr>
        <a:xfrm>
          <a:off x="0" y="0"/>
          <a:ext cx="0" cy="0"/>
          <a:chOff x="0" y="0"/>
          <a:chExt cx="0" cy="0"/>
        </a:xfrm>
      </p:grpSpPr>
      <p:sp>
        <p:nvSpPr>
          <p:cNvPr id="1929" name="Google Shape;1929;p274"/>
          <p:cNvSpPr txBox="1"/>
          <p:nvPr>
            <p:ph type="title"/>
          </p:nvPr>
        </p:nvSpPr>
        <p:spPr>
          <a:xfrm>
            <a:off x="493725" y="66497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AFFO 2019</a:t>
            </a:r>
            <a:endParaRPr/>
          </a:p>
        </p:txBody>
      </p:sp>
      <p:pic>
        <p:nvPicPr>
          <p:cNvPr id="1930" name="Google Shape;1930;p274"/>
          <p:cNvPicPr preferRelativeResize="0"/>
          <p:nvPr/>
        </p:nvPicPr>
        <p:blipFill>
          <a:blip r:embed="rId3">
            <a:alphaModFix/>
          </a:blip>
          <a:stretch>
            <a:fillRect/>
          </a:stretch>
        </p:blipFill>
        <p:spPr>
          <a:xfrm>
            <a:off x="2807500" y="506050"/>
            <a:ext cx="6336499" cy="4637449"/>
          </a:xfrm>
          <a:prstGeom prst="rect">
            <a:avLst/>
          </a:prstGeom>
          <a:noFill/>
          <a:ln>
            <a:noFill/>
          </a:ln>
        </p:spPr>
      </p:pic>
    </p:spTree>
  </p:cSld>
  <p:clrMapOvr>
    <a:masterClrMapping/>
  </p:clrMapOvr>
</p:sld>
</file>

<file path=ppt/slides/slide2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4" name="Shape 1934"/>
        <p:cNvGrpSpPr/>
        <p:nvPr/>
      </p:nvGrpSpPr>
      <p:grpSpPr>
        <a:xfrm>
          <a:off x="0" y="0"/>
          <a:ext cx="0" cy="0"/>
          <a:chOff x="0" y="0"/>
          <a:chExt cx="0" cy="0"/>
        </a:xfrm>
      </p:grpSpPr>
      <p:sp>
        <p:nvSpPr>
          <p:cNvPr id="1935" name="Google Shape;1935;p275"/>
          <p:cNvSpPr txBox="1"/>
          <p:nvPr>
            <p:ph type="title"/>
          </p:nvPr>
        </p:nvSpPr>
        <p:spPr>
          <a:xfrm>
            <a:off x="118675" y="579275"/>
            <a:ext cx="39210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AFFO 3rd Quarter 2020</a:t>
            </a:r>
            <a:endParaRPr/>
          </a:p>
        </p:txBody>
      </p:sp>
      <p:pic>
        <p:nvPicPr>
          <p:cNvPr id="1936" name="Google Shape;1936;p275"/>
          <p:cNvPicPr preferRelativeResize="0"/>
          <p:nvPr/>
        </p:nvPicPr>
        <p:blipFill>
          <a:blip r:embed="rId3">
            <a:alphaModFix/>
          </a:blip>
          <a:stretch>
            <a:fillRect/>
          </a:stretch>
        </p:blipFill>
        <p:spPr>
          <a:xfrm>
            <a:off x="1927425" y="1114475"/>
            <a:ext cx="7216575" cy="4029025"/>
          </a:xfrm>
          <a:prstGeom prst="rect">
            <a:avLst/>
          </a:prstGeom>
          <a:noFill/>
          <a:ln>
            <a:noFill/>
          </a:ln>
        </p:spPr>
      </p:pic>
    </p:spTree>
  </p:cSld>
  <p:clrMapOvr>
    <a:masterClrMapping/>
  </p:clrMapOvr>
</p:sld>
</file>

<file path=ppt/slides/slide2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0" name="Shape 1940"/>
        <p:cNvGrpSpPr/>
        <p:nvPr/>
      </p:nvGrpSpPr>
      <p:grpSpPr>
        <a:xfrm>
          <a:off x="0" y="0"/>
          <a:ext cx="0" cy="0"/>
          <a:chOff x="0" y="0"/>
          <a:chExt cx="0" cy="0"/>
        </a:xfrm>
      </p:grpSpPr>
      <p:sp>
        <p:nvSpPr>
          <p:cNvPr id="1941" name="Google Shape;1941;p276"/>
          <p:cNvSpPr txBox="1"/>
          <p:nvPr>
            <p:ph type="title"/>
          </p:nvPr>
        </p:nvSpPr>
        <p:spPr>
          <a:xfrm>
            <a:off x="118650" y="58997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Dividend</a:t>
            </a:r>
            <a:r>
              <a:rPr lang="en"/>
              <a:t> Distribution 2020</a:t>
            </a:r>
            <a:endParaRPr/>
          </a:p>
        </p:txBody>
      </p:sp>
      <p:sp>
        <p:nvSpPr>
          <p:cNvPr id="1942" name="Google Shape;1942;p276"/>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943" name="Google Shape;1943;p276"/>
          <p:cNvPicPr preferRelativeResize="0"/>
          <p:nvPr/>
        </p:nvPicPr>
        <p:blipFill>
          <a:blip r:embed="rId3">
            <a:alphaModFix/>
          </a:blip>
          <a:stretch>
            <a:fillRect/>
          </a:stretch>
        </p:blipFill>
        <p:spPr>
          <a:xfrm>
            <a:off x="0" y="1285875"/>
            <a:ext cx="9143998" cy="3857625"/>
          </a:xfrm>
          <a:prstGeom prst="rect">
            <a:avLst/>
          </a:prstGeom>
          <a:noFill/>
          <a:ln>
            <a:noFill/>
          </a:ln>
        </p:spPr>
      </p:pic>
    </p:spTree>
  </p:cSld>
  <p:clrMapOvr>
    <a:masterClrMapping/>
  </p:clrMapOvr>
</p:sld>
</file>

<file path=ppt/slides/slide2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7" name="Shape 1947"/>
        <p:cNvGrpSpPr/>
        <p:nvPr/>
      </p:nvGrpSpPr>
      <p:grpSpPr>
        <a:xfrm>
          <a:off x="0" y="0"/>
          <a:ext cx="0" cy="0"/>
          <a:chOff x="0" y="0"/>
          <a:chExt cx="0" cy="0"/>
        </a:xfrm>
      </p:grpSpPr>
      <p:sp>
        <p:nvSpPr>
          <p:cNvPr id="1948" name="Google Shape;1948;p277"/>
          <p:cNvSpPr txBox="1"/>
          <p:nvPr>
            <p:ph type="title"/>
          </p:nvPr>
        </p:nvSpPr>
        <p:spPr>
          <a:xfrm>
            <a:off x="365125" y="65427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Distribution Payout Ratio</a:t>
            </a:r>
            <a:endParaRPr/>
          </a:p>
        </p:txBody>
      </p:sp>
      <p:sp>
        <p:nvSpPr>
          <p:cNvPr id="1949" name="Google Shape;1949;p277"/>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950" name="Google Shape;1950;p277"/>
          <p:cNvPicPr preferRelativeResize="0"/>
          <p:nvPr/>
        </p:nvPicPr>
        <p:blipFill>
          <a:blip r:embed="rId3">
            <a:alphaModFix/>
          </a:blip>
          <a:stretch>
            <a:fillRect/>
          </a:stretch>
        </p:blipFill>
        <p:spPr>
          <a:xfrm>
            <a:off x="1800" y="1654823"/>
            <a:ext cx="9143999" cy="2905403"/>
          </a:xfrm>
          <a:prstGeom prst="rect">
            <a:avLst/>
          </a:prstGeom>
          <a:noFill/>
          <a:ln>
            <a:noFill/>
          </a:ln>
        </p:spPr>
      </p:pic>
    </p:spTree>
  </p:cSld>
  <p:clrMapOvr>
    <a:masterClrMapping/>
  </p:clrMapOvr>
</p:sld>
</file>

<file path=ppt/slides/slide2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4" name="Shape 1954"/>
        <p:cNvGrpSpPr/>
        <p:nvPr/>
      </p:nvGrpSpPr>
      <p:grpSpPr>
        <a:xfrm>
          <a:off x="0" y="0"/>
          <a:ext cx="0" cy="0"/>
          <a:chOff x="0" y="0"/>
          <a:chExt cx="0" cy="0"/>
        </a:xfrm>
      </p:grpSpPr>
      <p:pic>
        <p:nvPicPr>
          <p:cNvPr id="1955" name="Google Shape;1955;p278"/>
          <p:cNvPicPr preferRelativeResize="0"/>
          <p:nvPr>
            <p:ph idx="1" type="body"/>
          </p:nvPr>
        </p:nvPicPr>
        <p:blipFill rotWithShape="1">
          <a:blip r:embed="rId3">
            <a:alphaModFix/>
          </a:blip>
          <a:srcRect b="0" l="0" r="0" t="0"/>
          <a:stretch/>
        </p:blipFill>
        <p:spPr>
          <a:xfrm>
            <a:off x="-100" y="27000"/>
            <a:ext cx="9144000" cy="5089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40"/>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Canada compared to US REITs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41"/>
          <p:cNvSpPr txBox="1"/>
          <p:nvPr>
            <p:ph type="title"/>
          </p:nvPr>
        </p:nvSpPr>
        <p:spPr>
          <a:xfrm>
            <a:off x="677250" y="570425"/>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Rules and Regulations</a:t>
            </a:r>
            <a:endParaRPr/>
          </a:p>
        </p:txBody>
      </p:sp>
      <p:pic>
        <p:nvPicPr>
          <p:cNvPr id="308" name="Google Shape;308;p41"/>
          <p:cNvPicPr preferRelativeResize="0"/>
          <p:nvPr/>
        </p:nvPicPr>
        <p:blipFill>
          <a:blip r:embed="rId3">
            <a:alphaModFix/>
          </a:blip>
          <a:stretch>
            <a:fillRect/>
          </a:stretch>
        </p:blipFill>
        <p:spPr>
          <a:xfrm>
            <a:off x="2081850" y="1203125"/>
            <a:ext cx="4980280" cy="37330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42"/>
          <p:cNvSpPr txBox="1"/>
          <p:nvPr>
            <p:ph type="title"/>
          </p:nvPr>
        </p:nvSpPr>
        <p:spPr>
          <a:xfrm>
            <a:off x="677250" y="570425"/>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Rules and Regulations</a:t>
            </a:r>
            <a:endParaRPr/>
          </a:p>
          <a:p>
            <a:pPr indent="0" lvl="0" marL="0" rtl="0" algn="l">
              <a:spcBef>
                <a:spcPts val="0"/>
              </a:spcBef>
              <a:spcAft>
                <a:spcPts val="0"/>
              </a:spcAft>
              <a:buNone/>
            </a:pPr>
            <a:r>
              <a:t/>
            </a:r>
            <a:endParaRPr/>
          </a:p>
        </p:txBody>
      </p:sp>
      <p:pic>
        <p:nvPicPr>
          <p:cNvPr id="314" name="Google Shape;314;p42"/>
          <p:cNvPicPr preferRelativeResize="0"/>
          <p:nvPr/>
        </p:nvPicPr>
        <p:blipFill>
          <a:blip r:embed="rId3">
            <a:alphaModFix/>
          </a:blip>
          <a:stretch>
            <a:fillRect/>
          </a:stretch>
        </p:blipFill>
        <p:spPr>
          <a:xfrm>
            <a:off x="1910050" y="1230575"/>
            <a:ext cx="5222800" cy="37330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16"/>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SECTOR </a:t>
            </a:r>
            <a:endParaRPr/>
          </a:p>
          <a:p>
            <a:pPr indent="0" lvl="0" marL="0" rtl="0" algn="l">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43"/>
          <p:cNvSpPr txBox="1"/>
          <p:nvPr>
            <p:ph type="title"/>
          </p:nvPr>
        </p:nvSpPr>
        <p:spPr>
          <a:xfrm>
            <a:off x="677250" y="570425"/>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Rules and Regulations</a:t>
            </a:r>
            <a:endParaRPr/>
          </a:p>
          <a:p>
            <a:pPr indent="0" lvl="0" marL="0" rtl="0" algn="l">
              <a:spcBef>
                <a:spcPts val="0"/>
              </a:spcBef>
              <a:spcAft>
                <a:spcPts val="0"/>
              </a:spcAft>
              <a:buNone/>
            </a:pPr>
            <a:r>
              <a:t/>
            </a:r>
            <a:endParaRPr/>
          </a:p>
        </p:txBody>
      </p:sp>
      <p:pic>
        <p:nvPicPr>
          <p:cNvPr id="320" name="Google Shape;320;p43"/>
          <p:cNvPicPr preferRelativeResize="0"/>
          <p:nvPr/>
        </p:nvPicPr>
        <p:blipFill>
          <a:blip r:embed="rId3">
            <a:alphaModFix/>
          </a:blip>
          <a:stretch>
            <a:fillRect/>
          </a:stretch>
        </p:blipFill>
        <p:spPr>
          <a:xfrm>
            <a:off x="1934025" y="1221400"/>
            <a:ext cx="5275962" cy="37330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44"/>
          <p:cNvSpPr txBox="1"/>
          <p:nvPr>
            <p:ph type="title"/>
          </p:nvPr>
        </p:nvSpPr>
        <p:spPr>
          <a:xfrm>
            <a:off x="677250" y="570425"/>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REITs Revenue US Canada</a:t>
            </a:r>
            <a:endParaRPr/>
          </a:p>
        </p:txBody>
      </p:sp>
      <p:pic>
        <p:nvPicPr>
          <p:cNvPr id="326" name="Google Shape;326;p44"/>
          <p:cNvPicPr preferRelativeResize="0"/>
          <p:nvPr/>
        </p:nvPicPr>
        <p:blipFill>
          <a:blip r:embed="rId3">
            <a:alphaModFix/>
          </a:blip>
          <a:stretch>
            <a:fillRect/>
          </a:stretch>
        </p:blipFill>
        <p:spPr>
          <a:xfrm>
            <a:off x="152400" y="1258025"/>
            <a:ext cx="7210425" cy="35909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45"/>
          <p:cNvSpPr txBox="1"/>
          <p:nvPr>
            <p:ph type="title"/>
          </p:nvPr>
        </p:nvSpPr>
        <p:spPr>
          <a:xfrm>
            <a:off x="677250" y="570425"/>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2019 Leading REITs by Market Cap</a:t>
            </a:r>
            <a:endParaRPr/>
          </a:p>
        </p:txBody>
      </p:sp>
      <p:pic>
        <p:nvPicPr>
          <p:cNvPr id="332" name="Google Shape;332;p45"/>
          <p:cNvPicPr preferRelativeResize="0"/>
          <p:nvPr/>
        </p:nvPicPr>
        <p:blipFill>
          <a:blip r:embed="rId3">
            <a:alphaModFix/>
          </a:blip>
          <a:stretch>
            <a:fillRect/>
          </a:stretch>
        </p:blipFill>
        <p:spPr>
          <a:xfrm>
            <a:off x="1685925" y="1258025"/>
            <a:ext cx="5772150" cy="35528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46"/>
          <p:cNvSpPr txBox="1"/>
          <p:nvPr>
            <p:ph type="title"/>
          </p:nvPr>
        </p:nvSpPr>
        <p:spPr>
          <a:xfrm>
            <a:off x="677250" y="570425"/>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 REITs Segmentation</a:t>
            </a:r>
            <a:endParaRPr/>
          </a:p>
        </p:txBody>
      </p:sp>
      <p:pic>
        <p:nvPicPr>
          <p:cNvPr id="338" name="Google Shape;338;p46"/>
          <p:cNvPicPr preferRelativeResize="0"/>
          <p:nvPr/>
        </p:nvPicPr>
        <p:blipFill>
          <a:blip r:embed="rId3">
            <a:alphaModFix/>
          </a:blip>
          <a:stretch>
            <a:fillRect/>
          </a:stretch>
        </p:blipFill>
        <p:spPr>
          <a:xfrm>
            <a:off x="152400" y="1258025"/>
            <a:ext cx="8839200" cy="30956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47"/>
          <p:cNvSpPr txBox="1"/>
          <p:nvPr>
            <p:ph type="title"/>
          </p:nvPr>
        </p:nvSpPr>
        <p:spPr>
          <a:xfrm>
            <a:off x="677250" y="570425"/>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Equity REITs Sectors</a:t>
            </a:r>
            <a:endParaRPr/>
          </a:p>
        </p:txBody>
      </p:sp>
      <p:pic>
        <p:nvPicPr>
          <p:cNvPr id="344" name="Google Shape;344;p47"/>
          <p:cNvPicPr preferRelativeResize="0"/>
          <p:nvPr/>
        </p:nvPicPr>
        <p:blipFill>
          <a:blip r:embed="rId3">
            <a:alphaModFix/>
          </a:blip>
          <a:stretch>
            <a:fillRect/>
          </a:stretch>
        </p:blipFill>
        <p:spPr>
          <a:xfrm>
            <a:off x="2232545" y="1105625"/>
            <a:ext cx="4678909" cy="37330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48"/>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Canadian REITs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49"/>
          <p:cNvSpPr txBox="1"/>
          <p:nvPr>
            <p:ph type="title"/>
          </p:nvPr>
        </p:nvSpPr>
        <p:spPr>
          <a:xfrm>
            <a:off x="677250" y="570425"/>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Canadian REITs Market Cap</a:t>
            </a:r>
            <a:endParaRPr/>
          </a:p>
        </p:txBody>
      </p:sp>
      <p:pic>
        <p:nvPicPr>
          <p:cNvPr id="355" name="Google Shape;355;p49"/>
          <p:cNvPicPr preferRelativeResize="0"/>
          <p:nvPr/>
        </p:nvPicPr>
        <p:blipFill>
          <a:blip r:embed="rId3">
            <a:alphaModFix/>
          </a:blip>
          <a:stretch>
            <a:fillRect/>
          </a:stretch>
        </p:blipFill>
        <p:spPr>
          <a:xfrm>
            <a:off x="1659070" y="1258025"/>
            <a:ext cx="5825860" cy="37330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50"/>
          <p:cNvSpPr txBox="1"/>
          <p:nvPr>
            <p:ph type="title"/>
          </p:nvPr>
        </p:nvSpPr>
        <p:spPr>
          <a:xfrm>
            <a:off x="677250" y="570425"/>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REITs Types Segmentations Canada</a:t>
            </a:r>
            <a:endParaRPr/>
          </a:p>
        </p:txBody>
      </p:sp>
      <p:pic>
        <p:nvPicPr>
          <p:cNvPr id="361" name="Google Shape;361;p50"/>
          <p:cNvPicPr preferRelativeResize="0"/>
          <p:nvPr/>
        </p:nvPicPr>
        <p:blipFill>
          <a:blip r:embed="rId3">
            <a:alphaModFix/>
          </a:blip>
          <a:stretch>
            <a:fillRect/>
          </a:stretch>
        </p:blipFill>
        <p:spPr>
          <a:xfrm>
            <a:off x="152400" y="1258025"/>
            <a:ext cx="8839200" cy="31813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51"/>
          <p:cNvSpPr txBox="1"/>
          <p:nvPr>
            <p:ph type="title"/>
          </p:nvPr>
        </p:nvSpPr>
        <p:spPr>
          <a:xfrm>
            <a:off x="677250" y="570425"/>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Canadian REITs Industry Sectors</a:t>
            </a:r>
            <a:endParaRPr/>
          </a:p>
        </p:txBody>
      </p:sp>
      <p:pic>
        <p:nvPicPr>
          <p:cNvPr id="367" name="Google Shape;367;p51"/>
          <p:cNvPicPr preferRelativeResize="0"/>
          <p:nvPr/>
        </p:nvPicPr>
        <p:blipFill>
          <a:blip r:embed="rId3">
            <a:alphaModFix/>
          </a:blip>
          <a:stretch>
            <a:fillRect/>
          </a:stretch>
        </p:blipFill>
        <p:spPr>
          <a:xfrm>
            <a:off x="1716198" y="1203100"/>
            <a:ext cx="5711605" cy="37330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52"/>
          <p:cNvSpPr txBox="1"/>
          <p:nvPr>
            <p:ph type="title"/>
          </p:nvPr>
        </p:nvSpPr>
        <p:spPr>
          <a:xfrm>
            <a:off x="677250" y="570425"/>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Canadian REITs Sector Majority</a:t>
            </a:r>
            <a:endParaRPr/>
          </a:p>
        </p:txBody>
      </p:sp>
      <p:pic>
        <p:nvPicPr>
          <p:cNvPr id="373" name="Google Shape;373;p52"/>
          <p:cNvPicPr preferRelativeResize="0"/>
          <p:nvPr/>
        </p:nvPicPr>
        <p:blipFill>
          <a:blip r:embed="rId3">
            <a:alphaModFix/>
          </a:blip>
          <a:stretch>
            <a:fillRect/>
          </a:stretch>
        </p:blipFill>
        <p:spPr>
          <a:xfrm>
            <a:off x="295275" y="1486825"/>
            <a:ext cx="8553450" cy="30194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17"/>
          <p:cNvSpPr txBox="1"/>
          <p:nvPr>
            <p:ph idx="1" type="body"/>
          </p:nvPr>
        </p:nvSpPr>
        <p:spPr>
          <a:xfrm>
            <a:off x="51800" y="2571750"/>
            <a:ext cx="1467900" cy="1768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100"/>
              <a:t>REIT created by President Eisenhower signed Cigar Excise Tax Extension. The National Association of Real Estate Investment Funds incorporated on September 15</a:t>
            </a:r>
            <a:endParaRPr sz="1100"/>
          </a:p>
        </p:txBody>
      </p:sp>
      <p:sp>
        <p:nvSpPr>
          <p:cNvPr id="117" name="Google Shape;117;p17"/>
          <p:cNvSpPr txBox="1"/>
          <p:nvPr>
            <p:ph type="title"/>
          </p:nvPr>
        </p:nvSpPr>
        <p:spPr>
          <a:xfrm>
            <a:off x="688150" y="566975"/>
            <a:ext cx="7688400" cy="5352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
              <a:t>REITs Timeline</a:t>
            </a:r>
            <a:endParaRPr sz="2000">
              <a:solidFill>
                <a:schemeClr val="accent1"/>
              </a:solidFill>
            </a:endParaRPr>
          </a:p>
          <a:p>
            <a:pPr indent="0" lvl="0" marL="0" rtl="0" algn="l">
              <a:spcBef>
                <a:spcPts val="0"/>
              </a:spcBef>
              <a:spcAft>
                <a:spcPts val="0"/>
              </a:spcAft>
              <a:buNone/>
            </a:pPr>
            <a:r>
              <a:t/>
            </a:r>
            <a:endParaRPr/>
          </a:p>
        </p:txBody>
      </p:sp>
      <p:sp>
        <p:nvSpPr>
          <p:cNvPr id="118" name="Google Shape;118;p17"/>
          <p:cNvSpPr txBox="1"/>
          <p:nvPr>
            <p:ph idx="1" type="body"/>
          </p:nvPr>
        </p:nvSpPr>
        <p:spPr>
          <a:xfrm>
            <a:off x="1566300" y="2571750"/>
            <a:ext cx="1467900" cy="1768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100"/>
              <a:t>Continental Mortgage Investors becomes the first  REIT, listed on NYSE.</a:t>
            </a:r>
            <a:endParaRPr sz="1100"/>
          </a:p>
        </p:txBody>
      </p:sp>
      <p:sp>
        <p:nvSpPr>
          <p:cNvPr id="119" name="Google Shape;119;p17"/>
          <p:cNvSpPr txBox="1"/>
          <p:nvPr>
            <p:ph idx="1" type="body"/>
          </p:nvPr>
        </p:nvSpPr>
        <p:spPr>
          <a:xfrm>
            <a:off x="3080800" y="2571750"/>
            <a:ext cx="1467900" cy="1768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100"/>
              <a:t>NAREIT REIT Index debuts as the first REIT Index </a:t>
            </a:r>
            <a:endParaRPr sz="1100"/>
          </a:p>
          <a:p>
            <a:pPr indent="0" lvl="0" marL="0" rtl="0" algn="l">
              <a:spcBef>
                <a:spcPts val="1600"/>
              </a:spcBef>
              <a:spcAft>
                <a:spcPts val="1600"/>
              </a:spcAft>
              <a:buNone/>
            </a:pPr>
            <a:r>
              <a:t/>
            </a:r>
            <a:endParaRPr sz="1100"/>
          </a:p>
        </p:txBody>
      </p:sp>
      <p:sp>
        <p:nvSpPr>
          <p:cNvPr id="120" name="Google Shape;120;p17"/>
          <p:cNvSpPr txBox="1"/>
          <p:nvPr>
            <p:ph idx="1" type="body"/>
          </p:nvPr>
        </p:nvSpPr>
        <p:spPr>
          <a:xfrm>
            <a:off x="4595300" y="2571750"/>
            <a:ext cx="1467900" cy="1768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100"/>
              <a:t>President Ford signs first package of REIT Simplification amendments allowing REITs to be established as corporations in addition to business trusts</a:t>
            </a:r>
            <a:endParaRPr sz="1100"/>
          </a:p>
        </p:txBody>
      </p:sp>
      <p:sp>
        <p:nvSpPr>
          <p:cNvPr id="121" name="Google Shape;121;p17"/>
          <p:cNvSpPr txBox="1"/>
          <p:nvPr>
            <p:ph idx="1" type="body"/>
          </p:nvPr>
        </p:nvSpPr>
        <p:spPr>
          <a:xfrm>
            <a:off x="6109800" y="2571750"/>
            <a:ext cx="1467900" cy="1768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100"/>
              <a:t>President Reagan signs Tax Reform Act which prevent taxpayers from using partnerships to shelter earnings from other sources and REITs to be internally advised and managed</a:t>
            </a:r>
            <a:endParaRPr sz="1100"/>
          </a:p>
        </p:txBody>
      </p:sp>
      <p:sp>
        <p:nvSpPr>
          <p:cNvPr id="122" name="Google Shape;122;p17"/>
          <p:cNvSpPr txBox="1"/>
          <p:nvPr>
            <p:ph idx="1" type="body"/>
          </p:nvPr>
        </p:nvSpPr>
        <p:spPr>
          <a:xfrm>
            <a:off x="7624300" y="2571750"/>
            <a:ext cx="1467900" cy="1768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100"/>
              <a:t>NAREIT Adopts FFO</a:t>
            </a:r>
            <a:endParaRPr sz="1100"/>
          </a:p>
        </p:txBody>
      </p:sp>
      <p:cxnSp>
        <p:nvCxnSpPr>
          <p:cNvPr id="123" name="Google Shape;123;p17"/>
          <p:cNvCxnSpPr/>
          <p:nvPr/>
        </p:nvCxnSpPr>
        <p:spPr>
          <a:xfrm flipH="1" rot="10800000">
            <a:off x="123900" y="2263325"/>
            <a:ext cx="8962200" cy="33000"/>
          </a:xfrm>
          <a:prstGeom prst="straightConnector1">
            <a:avLst/>
          </a:prstGeom>
          <a:noFill/>
          <a:ln cap="flat" cmpd="sng" w="9525">
            <a:solidFill>
              <a:schemeClr val="dk2"/>
            </a:solidFill>
            <a:prstDash val="solid"/>
            <a:round/>
            <a:headEnd len="med" w="med" type="none"/>
            <a:tailEnd len="med" w="med" type="none"/>
          </a:ln>
        </p:spPr>
      </p:cxnSp>
      <p:sp>
        <p:nvSpPr>
          <p:cNvPr id="124" name="Google Shape;124;p17"/>
          <p:cNvSpPr/>
          <p:nvPr/>
        </p:nvSpPr>
        <p:spPr>
          <a:xfrm flipH="1">
            <a:off x="0" y="2040113"/>
            <a:ext cx="223200" cy="2232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7"/>
          <p:cNvSpPr/>
          <p:nvPr/>
        </p:nvSpPr>
        <p:spPr>
          <a:xfrm flipH="1">
            <a:off x="1540400" y="2040113"/>
            <a:ext cx="223200" cy="2232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7"/>
          <p:cNvSpPr/>
          <p:nvPr/>
        </p:nvSpPr>
        <p:spPr>
          <a:xfrm flipH="1">
            <a:off x="3080800" y="2040113"/>
            <a:ext cx="223200" cy="2232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7"/>
          <p:cNvSpPr/>
          <p:nvPr/>
        </p:nvSpPr>
        <p:spPr>
          <a:xfrm flipH="1">
            <a:off x="4493400" y="2040125"/>
            <a:ext cx="223200" cy="2232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7"/>
          <p:cNvSpPr/>
          <p:nvPr/>
        </p:nvSpPr>
        <p:spPr>
          <a:xfrm flipH="1">
            <a:off x="6109800" y="2040113"/>
            <a:ext cx="223200" cy="2232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7"/>
          <p:cNvSpPr/>
          <p:nvPr/>
        </p:nvSpPr>
        <p:spPr>
          <a:xfrm flipH="1">
            <a:off x="7624300" y="2040113"/>
            <a:ext cx="223200" cy="2232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7"/>
          <p:cNvSpPr txBox="1"/>
          <p:nvPr/>
        </p:nvSpPr>
        <p:spPr>
          <a:xfrm>
            <a:off x="333500" y="1663625"/>
            <a:ext cx="850800" cy="376500"/>
          </a:xfrm>
          <a:prstGeom prst="rect">
            <a:avLst/>
          </a:prstGeom>
          <a:solidFill>
            <a:srgbClr val="4A86E8"/>
          </a:solid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Lato"/>
                <a:ea typeface="Lato"/>
                <a:cs typeface="Lato"/>
                <a:sym typeface="Lato"/>
              </a:rPr>
              <a:t>1960</a:t>
            </a:r>
            <a:endParaRPr>
              <a:solidFill>
                <a:srgbClr val="FFFFFF"/>
              </a:solidFill>
              <a:latin typeface="Lato"/>
              <a:ea typeface="Lato"/>
              <a:cs typeface="Lato"/>
              <a:sym typeface="Lato"/>
            </a:endParaRPr>
          </a:p>
        </p:txBody>
      </p:sp>
      <p:sp>
        <p:nvSpPr>
          <p:cNvPr id="131" name="Google Shape;131;p17"/>
          <p:cNvSpPr txBox="1"/>
          <p:nvPr/>
        </p:nvSpPr>
        <p:spPr>
          <a:xfrm>
            <a:off x="1857075" y="1648713"/>
            <a:ext cx="850800" cy="376500"/>
          </a:xfrm>
          <a:prstGeom prst="rect">
            <a:avLst/>
          </a:prstGeom>
          <a:solidFill>
            <a:srgbClr val="4A86E8"/>
          </a:solid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Lato"/>
                <a:ea typeface="Lato"/>
                <a:cs typeface="Lato"/>
                <a:sym typeface="Lato"/>
              </a:rPr>
              <a:t>1965</a:t>
            </a:r>
            <a:endParaRPr>
              <a:solidFill>
                <a:srgbClr val="FFFFFF"/>
              </a:solidFill>
              <a:latin typeface="Lato"/>
              <a:ea typeface="Lato"/>
              <a:cs typeface="Lato"/>
              <a:sym typeface="Lato"/>
            </a:endParaRPr>
          </a:p>
        </p:txBody>
      </p:sp>
      <p:sp>
        <p:nvSpPr>
          <p:cNvPr id="132" name="Google Shape;132;p17"/>
          <p:cNvSpPr txBox="1"/>
          <p:nvPr/>
        </p:nvSpPr>
        <p:spPr>
          <a:xfrm>
            <a:off x="3380650" y="1648713"/>
            <a:ext cx="850800" cy="376500"/>
          </a:xfrm>
          <a:prstGeom prst="rect">
            <a:avLst/>
          </a:prstGeom>
          <a:solidFill>
            <a:srgbClr val="4A86E8"/>
          </a:solid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Lato"/>
                <a:ea typeface="Lato"/>
                <a:cs typeface="Lato"/>
                <a:sym typeface="Lato"/>
              </a:rPr>
              <a:t>1972</a:t>
            </a:r>
            <a:endParaRPr>
              <a:solidFill>
                <a:srgbClr val="FFFFFF"/>
              </a:solidFill>
              <a:latin typeface="Lato"/>
              <a:ea typeface="Lato"/>
              <a:cs typeface="Lato"/>
              <a:sym typeface="Lato"/>
            </a:endParaRPr>
          </a:p>
        </p:txBody>
      </p:sp>
      <p:sp>
        <p:nvSpPr>
          <p:cNvPr id="133" name="Google Shape;133;p17"/>
          <p:cNvSpPr txBox="1"/>
          <p:nvPr/>
        </p:nvSpPr>
        <p:spPr>
          <a:xfrm>
            <a:off x="4805150" y="1648713"/>
            <a:ext cx="850800" cy="376500"/>
          </a:xfrm>
          <a:prstGeom prst="rect">
            <a:avLst/>
          </a:prstGeom>
          <a:solidFill>
            <a:srgbClr val="4A86E8"/>
          </a:solid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Lato"/>
                <a:ea typeface="Lato"/>
                <a:cs typeface="Lato"/>
                <a:sym typeface="Lato"/>
              </a:rPr>
              <a:t>1976</a:t>
            </a:r>
            <a:endParaRPr>
              <a:solidFill>
                <a:srgbClr val="FFFFFF"/>
              </a:solidFill>
              <a:latin typeface="Lato"/>
              <a:ea typeface="Lato"/>
              <a:cs typeface="Lato"/>
              <a:sym typeface="Lato"/>
            </a:endParaRPr>
          </a:p>
        </p:txBody>
      </p:sp>
      <p:sp>
        <p:nvSpPr>
          <p:cNvPr id="134" name="Google Shape;134;p17"/>
          <p:cNvSpPr txBox="1"/>
          <p:nvPr/>
        </p:nvSpPr>
        <p:spPr>
          <a:xfrm>
            <a:off x="6427800" y="1648713"/>
            <a:ext cx="850800" cy="376500"/>
          </a:xfrm>
          <a:prstGeom prst="rect">
            <a:avLst/>
          </a:prstGeom>
          <a:solidFill>
            <a:srgbClr val="4A86E8"/>
          </a:solid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Lato"/>
                <a:ea typeface="Lato"/>
                <a:cs typeface="Lato"/>
                <a:sym typeface="Lato"/>
              </a:rPr>
              <a:t>1986</a:t>
            </a:r>
            <a:endParaRPr>
              <a:solidFill>
                <a:srgbClr val="FFFFFF"/>
              </a:solidFill>
              <a:latin typeface="Lato"/>
              <a:ea typeface="Lato"/>
              <a:cs typeface="Lato"/>
              <a:sym typeface="Lato"/>
            </a:endParaRPr>
          </a:p>
        </p:txBody>
      </p:sp>
      <p:sp>
        <p:nvSpPr>
          <p:cNvPr id="135" name="Google Shape;135;p17"/>
          <p:cNvSpPr txBox="1"/>
          <p:nvPr/>
        </p:nvSpPr>
        <p:spPr>
          <a:xfrm>
            <a:off x="7959700" y="1648713"/>
            <a:ext cx="850800" cy="376500"/>
          </a:xfrm>
          <a:prstGeom prst="rect">
            <a:avLst/>
          </a:prstGeom>
          <a:solidFill>
            <a:srgbClr val="4A86E8"/>
          </a:solid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Lato"/>
                <a:ea typeface="Lato"/>
                <a:cs typeface="Lato"/>
                <a:sym typeface="Lato"/>
              </a:rPr>
              <a:t>1991</a:t>
            </a:r>
            <a:endParaRPr>
              <a:solidFill>
                <a:srgbClr val="FFFFFF"/>
              </a:solidFill>
              <a:latin typeface="Lato"/>
              <a:ea typeface="Lato"/>
              <a:cs typeface="Lato"/>
              <a:sym typeface="Lato"/>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53"/>
          <p:cNvSpPr txBox="1"/>
          <p:nvPr>
            <p:ph type="title"/>
          </p:nvPr>
        </p:nvSpPr>
        <p:spPr>
          <a:xfrm>
            <a:off x="677250" y="570425"/>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Top 20 Dividend Yield Canadian REITs</a:t>
            </a:r>
            <a:endParaRPr/>
          </a:p>
        </p:txBody>
      </p:sp>
      <p:pic>
        <p:nvPicPr>
          <p:cNvPr id="379" name="Google Shape;379;p53"/>
          <p:cNvPicPr preferRelativeResize="0"/>
          <p:nvPr/>
        </p:nvPicPr>
        <p:blipFill>
          <a:blip r:embed="rId3">
            <a:alphaModFix/>
          </a:blip>
          <a:stretch>
            <a:fillRect/>
          </a:stretch>
        </p:blipFill>
        <p:spPr>
          <a:xfrm>
            <a:off x="371475" y="1258025"/>
            <a:ext cx="8401050" cy="27241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54"/>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Key Valuation Metrics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55"/>
          <p:cNvSpPr txBox="1"/>
          <p:nvPr>
            <p:ph type="title"/>
          </p:nvPr>
        </p:nvSpPr>
        <p:spPr>
          <a:xfrm>
            <a:off x="677250" y="570425"/>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Valuation Metrics</a:t>
            </a:r>
            <a:endParaRPr/>
          </a:p>
        </p:txBody>
      </p:sp>
      <p:sp>
        <p:nvSpPr>
          <p:cNvPr id="390" name="Google Shape;390;p55"/>
          <p:cNvSpPr/>
          <p:nvPr/>
        </p:nvSpPr>
        <p:spPr>
          <a:xfrm>
            <a:off x="515003" y="1365950"/>
            <a:ext cx="2121300" cy="704700"/>
          </a:xfrm>
          <a:prstGeom prst="roundRect">
            <a:avLst>
              <a:gd fmla="val 16667" name="adj"/>
            </a:avLst>
          </a:prstGeom>
          <a:solidFill>
            <a:srgbClr val="4A86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rPr>
              <a:t>NAV</a:t>
            </a:r>
            <a:endParaRPr b="1" sz="2000">
              <a:solidFill>
                <a:srgbClr val="FFFFFF"/>
              </a:solidFill>
            </a:endParaRPr>
          </a:p>
        </p:txBody>
      </p:sp>
      <p:sp>
        <p:nvSpPr>
          <p:cNvPr id="391" name="Google Shape;391;p55"/>
          <p:cNvSpPr/>
          <p:nvPr/>
        </p:nvSpPr>
        <p:spPr>
          <a:xfrm>
            <a:off x="556825" y="2427375"/>
            <a:ext cx="2121300" cy="2079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300"/>
              <a:t>Net Asset Value also known as liquidation value.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Assets are calculated at market value.</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REITs trading price is close to NAV</a:t>
            </a:r>
            <a:endParaRPr sz="1300"/>
          </a:p>
        </p:txBody>
      </p:sp>
      <p:sp>
        <p:nvSpPr>
          <p:cNvPr id="392" name="Google Shape;392;p55"/>
          <p:cNvSpPr/>
          <p:nvPr/>
        </p:nvSpPr>
        <p:spPr>
          <a:xfrm>
            <a:off x="6444378" y="1365950"/>
            <a:ext cx="2121300" cy="704700"/>
          </a:xfrm>
          <a:prstGeom prst="roundRect">
            <a:avLst>
              <a:gd fmla="val 16667" name="adj"/>
            </a:avLst>
          </a:prstGeom>
          <a:solidFill>
            <a:srgbClr val="4A86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rPr>
              <a:t>AFFO</a:t>
            </a:r>
            <a:endParaRPr b="1" sz="2000">
              <a:solidFill>
                <a:srgbClr val="FFFFFF"/>
              </a:solidFill>
            </a:endParaRPr>
          </a:p>
        </p:txBody>
      </p:sp>
      <p:sp>
        <p:nvSpPr>
          <p:cNvPr id="393" name="Google Shape;393;p55"/>
          <p:cNvSpPr/>
          <p:nvPr/>
        </p:nvSpPr>
        <p:spPr>
          <a:xfrm>
            <a:off x="3460803" y="1365950"/>
            <a:ext cx="2121300" cy="704700"/>
          </a:xfrm>
          <a:prstGeom prst="roundRect">
            <a:avLst>
              <a:gd fmla="val 16667" name="adj"/>
            </a:avLst>
          </a:prstGeom>
          <a:solidFill>
            <a:srgbClr val="4A86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rPr>
              <a:t>FFO</a:t>
            </a:r>
            <a:endParaRPr b="1" sz="2000">
              <a:solidFill>
                <a:srgbClr val="FFFFFF"/>
              </a:solidFill>
            </a:endParaRPr>
          </a:p>
        </p:txBody>
      </p:sp>
      <p:sp>
        <p:nvSpPr>
          <p:cNvPr id="394" name="Google Shape;394;p55"/>
          <p:cNvSpPr/>
          <p:nvPr/>
        </p:nvSpPr>
        <p:spPr>
          <a:xfrm>
            <a:off x="6465875" y="2427375"/>
            <a:ext cx="2121300" cy="2079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t>Adjusted funds from operations smoo</a:t>
            </a:r>
            <a:endParaRPr/>
          </a:p>
        </p:txBody>
      </p:sp>
      <p:sp>
        <p:nvSpPr>
          <p:cNvPr id="395" name="Google Shape;395;p55"/>
          <p:cNvSpPr/>
          <p:nvPr/>
        </p:nvSpPr>
        <p:spPr>
          <a:xfrm>
            <a:off x="3511350" y="2427375"/>
            <a:ext cx="2121300" cy="2079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t>Funds from operation measures the long term cash flow of the company</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56"/>
          <p:cNvSpPr txBox="1"/>
          <p:nvPr>
            <p:ph type="title"/>
          </p:nvPr>
        </p:nvSpPr>
        <p:spPr>
          <a:xfrm>
            <a:off x="677250" y="570425"/>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NAV Calculation</a:t>
            </a:r>
            <a:endParaRPr/>
          </a:p>
        </p:txBody>
      </p:sp>
      <p:sp>
        <p:nvSpPr>
          <p:cNvPr id="401" name="Google Shape;401;p56"/>
          <p:cNvSpPr/>
          <p:nvPr/>
        </p:nvSpPr>
        <p:spPr>
          <a:xfrm>
            <a:off x="562595" y="1365950"/>
            <a:ext cx="3819300" cy="704700"/>
          </a:xfrm>
          <a:prstGeom prst="roundRect">
            <a:avLst>
              <a:gd fmla="val 16667" name="adj"/>
            </a:avLst>
          </a:prstGeom>
          <a:solidFill>
            <a:srgbClr val="4A86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rPr>
              <a:t>Fair Value of Properties Formula</a:t>
            </a:r>
            <a:endParaRPr b="1" sz="2000">
              <a:solidFill>
                <a:srgbClr val="FFFFFF"/>
              </a:solidFill>
            </a:endParaRPr>
          </a:p>
        </p:txBody>
      </p:sp>
      <p:sp>
        <p:nvSpPr>
          <p:cNvPr id="402" name="Google Shape;402;p56"/>
          <p:cNvSpPr/>
          <p:nvPr/>
        </p:nvSpPr>
        <p:spPr>
          <a:xfrm>
            <a:off x="556825" y="2427375"/>
            <a:ext cx="3819300" cy="2079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200000"/>
              </a:lnSpc>
              <a:spcBef>
                <a:spcPts val="0"/>
              </a:spcBef>
              <a:spcAft>
                <a:spcPts val="0"/>
              </a:spcAft>
              <a:buNone/>
            </a:pPr>
            <a:r>
              <a:rPr lang="en"/>
              <a:t>Net Operating Income/ Capitalization Rate</a:t>
            </a:r>
            <a:endParaRPr/>
          </a:p>
          <a:p>
            <a:pPr indent="0" lvl="0" marL="0" rtl="0" algn="l">
              <a:spcBef>
                <a:spcPts val="0"/>
              </a:spcBef>
              <a:spcAft>
                <a:spcPts val="0"/>
              </a:spcAft>
              <a:buNone/>
            </a:pPr>
            <a:r>
              <a:rPr lang="en"/>
              <a:t>Capitalization Rate = </a:t>
            </a:r>
            <a:endParaRPr/>
          </a:p>
          <a:p>
            <a:pPr indent="0" lvl="0" marL="0" rtl="0" algn="l">
              <a:spcBef>
                <a:spcPts val="0"/>
              </a:spcBef>
              <a:spcAft>
                <a:spcPts val="0"/>
              </a:spcAft>
              <a:buNone/>
            </a:pPr>
            <a:r>
              <a:rPr lang="en"/>
              <a:t>Required rate of return on real estate assets - Growth rate of NOI</a:t>
            </a:r>
            <a:endParaRPr/>
          </a:p>
        </p:txBody>
      </p:sp>
      <p:sp>
        <p:nvSpPr>
          <p:cNvPr id="403" name="Google Shape;403;p56"/>
          <p:cNvSpPr/>
          <p:nvPr/>
        </p:nvSpPr>
        <p:spPr>
          <a:xfrm>
            <a:off x="4762300" y="2427375"/>
            <a:ext cx="3819300" cy="2079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t>+(Fair Value of Properties + Non Real Estate Assets + Non Income Producing Real Estate)</a:t>
            </a:r>
            <a:endParaRPr/>
          </a:p>
          <a:p>
            <a:pPr indent="0" lvl="0" marL="0" rtl="0" algn="l">
              <a:lnSpc>
                <a:spcPct val="100000"/>
              </a:lnSpc>
              <a:spcBef>
                <a:spcPts val="0"/>
              </a:spcBef>
              <a:spcAft>
                <a:spcPts val="0"/>
              </a:spcAft>
              <a:buNone/>
            </a:pPr>
            <a:r>
              <a:rPr lang="en"/>
              <a:t>-Total Liabilities </a:t>
            </a:r>
            <a:endParaRPr/>
          </a:p>
          <a:p>
            <a:pPr indent="0" lvl="0" marL="0" rtl="0" algn="l">
              <a:lnSpc>
                <a:spcPct val="100000"/>
              </a:lnSpc>
              <a:spcBef>
                <a:spcPts val="0"/>
              </a:spcBef>
              <a:spcAft>
                <a:spcPts val="0"/>
              </a:spcAft>
              <a:buNone/>
            </a:pPr>
            <a:r>
              <a:rPr lang="en"/>
              <a:t>= Net Asset Value</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
              <a:t>NAV/ (Total Share + Trust Units)</a:t>
            </a:r>
            <a:endParaRPr/>
          </a:p>
          <a:p>
            <a:pPr indent="0" lvl="0" marL="0" rtl="0" algn="l">
              <a:lnSpc>
                <a:spcPct val="100000"/>
              </a:lnSpc>
              <a:spcBef>
                <a:spcPts val="0"/>
              </a:spcBef>
              <a:spcAft>
                <a:spcPts val="0"/>
              </a:spcAft>
              <a:buNone/>
            </a:pPr>
            <a:r>
              <a:rPr lang="en"/>
              <a:t>=NAV Per Share</a:t>
            </a:r>
            <a:endParaRPr/>
          </a:p>
        </p:txBody>
      </p:sp>
      <p:sp>
        <p:nvSpPr>
          <p:cNvPr id="404" name="Google Shape;404;p56"/>
          <p:cNvSpPr/>
          <p:nvPr/>
        </p:nvSpPr>
        <p:spPr>
          <a:xfrm>
            <a:off x="4762295" y="1365950"/>
            <a:ext cx="3819300" cy="704700"/>
          </a:xfrm>
          <a:prstGeom prst="roundRect">
            <a:avLst>
              <a:gd fmla="val 16667" name="adj"/>
            </a:avLst>
          </a:prstGeom>
          <a:solidFill>
            <a:srgbClr val="4A86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rPr>
              <a:t>Net Asset Value Formula</a:t>
            </a:r>
            <a:endParaRPr b="1" sz="2000">
              <a:solidFill>
                <a:srgbClr val="FFFFFF"/>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57"/>
          <p:cNvSpPr txBox="1"/>
          <p:nvPr>
            <p:ph type="title"/>
          </p:nvPr>
        </p:nvSpPr>
        <p:spPr>
          <a:xfrm>
            <a:off x="677250" y="570425"/>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REITs Price Premiums vs. Green Street Nav</a:t>
            </a:r>
            <a:endParaRPr/>
          </a:p>
        </p:txBody>
      </p:sp>
      <p:pic>
        <p:nvPicPr>
          <p:cNvPr id="410" name="Google Shape;410;p57"/>
          <p:cNvPicPr preferRelativeResize="0"/>
          <p:nvPr/>
        </p:nvPicPr>
        <p:blipFill>
          <a:blip r:embed="rId3">
            <a:alphaModFix/>
          </a:blip>
          <a:stretch>
            <a:fillRect/>
          </a:stretch>
        </p:blipFill>
        <p:spPr>
          <a:xfrm>
            <a:off x="152400" y="2301350"/>
            <a:ext cx="8839201" cy="2607394"/>
          </a:xfrm>
          <a:prstGeom prst="rect">
            <a:avLst/>
          </a:prstGeom>
          <a:noFill/>
          <a:ln>
            <a:noFill/>
          </a:ln>
        </p:spPr>
      </p:pic>
      <p:pic>
        <p:nvPicPr>
          <p:cNvPr id="411" name="Google Shape;411;p57"/>
          <p:cNvPicPr preferRelativeResize="0"/>
          <p:nvPr/>
        </p:nvPicPr>
        <p:blipFill>
          <a:blip r:embed="rId4">
            <a:alphaModFix/>
          </a:blip>
          <a:stretch>
            <a:fillRect/>
          </a:stretch>
        </p:blipFill>
        <p:spPr>
          <a:xfrm>
            <a:off x="5837598" y="1185025"/>
            <a:ext cx="2480625" cy="10369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58"/>
          <p:cNvSpPr txBox="1"/>
          <p:nvPr>
            <p:ph type="title"/>
          </p:nvPr>
        </p:nvSpPr>
        <p:spPr>
          <a:xfrm>
            <a:off x="677250" y="570425"/>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FFO Calculation</a:t>
            </a:r>
            <a:endParaRPr/>
          </a:p>
        </p:txBody>
      </p:sp>
      <p:sp>
        <p:nvSpPr>
          <p:cNvPr id="417" name="Google Shape;417;p58"/>
          <p:cNvSpPr/>
          <p:nvPr/>
        </p:nvSpPr>
        <p:spPr>
          <a:xfrm>
            <a:off x="562589" y="1365950"/>
            <a:ext cx="7808700" cy="704700"/>
          </a:xfrm>
          <a:prstGeom prst="roundRect">
            <a:avLst>
              <a:gd fmla="val 16667" name="adj"/>
            </a:avLst>
          </a:prstGeom>
          <a:solidFill>
            <a:srgbClr val="4A86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rPr>
              <a:t>FFO Formula</a:t>
            </a:r>
            <a:endParaRPr b="1" sz="2000">
              <a:solidFill>
                <a:srgbClr val="FFFFFF"/>
              </a:solidFill>
            </a:endParaRPr>
          </a:p>
        </p:txBody>
      </p:sp>
      <p:sp>
        <p:nvSpPr>
          <p:cNvPr id="418" name="Google Shape;418;p58"/>
          <p:cNvSpPr/>
          <p:nvPr/>
        </p:nvSpPr>
        <p:spPr>
          <a:xfrm>
            <a:off x="556825" y="2427375"/>
            <a:ext cx="7808700" cy="2079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200000"/>
              </a:lnSpc>
              <a:spcBef>
                <a:spcPts val="0"/>
              </a:spcBef>
              <a:spcAft>
                <a:spcPts val="0"/>
              </a:spcAft>
              <a:buNone/>
            </a:pPr>
            <a:r>
              <a:rPr lang="en" sz="1700"/>
              <a:t>Net Income</a:t>
            </a:r>
            <a:endParaRPr sz="1700"/>
          </a:p>
          <a:p>
            <a:pPr indent="0" lvl="0" marL="0" rtl="0" algn="l">
              <a:lnSpc>
                <a:spcPct val="200000"/>
              </a:lnSpc>
              <a:spcBef>
                <a:spcPts val="0"/>
              </a:spcBef>
              <a:spcAft>
                <a:spcPts val="0"/>
              </a:spcAft>
              <a:buNone/>
            </a:pPr>
            <a:r>
              <a:rPr lang="en" sz="1700"/>
              <a:t>+(Depreciation expense + Amortization expense + Losses on sale of assets)</a:t>
            </a:r>
            <a:endParaRPr sz="1700"/>
          </a:p>
          <a:p>
            <a:pPr indent="0" lvl="0" marL="0" rtl="0" algn="l">
              <a:lnSpc>
                <a:spcPct val="200000"/>
              </a:lnSpc>
              <a:spcBef>
                <a:spcPts val="0"/>
              </a:spcBef>
              <a:spcAft>
                <a:spcPts val="0"/>
              </a:spcAft>
              <a:buNone/>
            </a:pPr>
            <a:r>
              <a:rPr lang="en" sz="1700"/>
              <a:t>-(Gains on sale of assets + Interest income)</a:t>
            </a:r>
            <a:endParaRPr sz="170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59"/>
          <p:cNvSpPr txBox="1"/>
          <p:nvPr>
            <p:ph type="title"/>
          </p:nvPr>
        </p:nvSpPr>
        <p:spPr>
          <a:xfrm>
            <a:off x="677250" y="570425"/>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Measuring FFO</a:t>
            </a:r>
            <a:endParaRPr/>
          </a:p>
        </p:txBody>
      </p:sp>
      <p:pic>
        <p:nvPicPr>
          <p:cNvPr id="424" name="Google Shape;424;p59"/>
          <p:cNvPicPr preferRelativeResize="0"/>
          <p:nvPr/>
        </p:nvPicPr>
        <p:blipFill>
          <a:blip r:embed="rId3">
            <a:alphaModFix/>
          </a:blip>
          <a:stretch>
            <a:fillRect/>
          </a:stretch>
        </p:blipFill>
        <p:spPr>
          <a:xfrm>
            <a:off x="152400" y="1258025"/>
            <a:ext cx="8839199" cy="3340122"/>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60"/>
          <p:cNvSpPr txBox="1"/>
          <p:nvPr>
            <p:ph type="title"/>
          </p:nvPr>
        </p:nvSpPr>
        <p:spPr>
          <a:xfrm>
            <a:off x="677250" y="570425"/>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Measuring P/FFO</a:t>
            </a:r>
            <a:endParaRPr/>
          </a:p>
        </p:txBody>
      </p:sp>
      <p:pic>
        <p:nvPicPr>
          <p:cNvPr id="430" name="Google Shape;430;p60"/>
          <p:cNvPicPr preferRelativeResize="0"/>
          <p:nvPr/>
        </p:nvPicPr>
        <p:blipFill>
          <a:blip r:embed="rId3">
            <a:alphaModFix/>
          </a:blip>
          <a:stretch>
            <a:fillRect/>
          </a:stretch>
        </p:blipFill>
        <p:spPr>
          <a:xfrm>
            <a:off x="152400" y="1258025"/>
            <a:ext cx="8763914" cy="37330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61"/>
          <p:cNvSpPr txBox="1"/>
          <p:nvPr>
            <p:ph type="title"/>
          </p:nvPr>
        </p:nvSpPr>
        <p:spPr>
          <a:xfrm>
            <a:off x="677250" y="570425"/>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Measuring FFO</a:t>
            </a:r>
            <a:endParaRPr/>
          </a:p>
        </p:txBody>
      </p:sp>
      <p:pic>
        <p:nvPicPr>
          <p:cNvPr id="436" name="Google Shape;436;p61"/>
          <p:cNvPicPr preferRelativeResize="0"/>
          <p:nvPr/>
        </p:nvPicPr>
        <p:blipFill>
          <a:blip r:embed="rId3">
            <a:alphaModFix/>
          </a:blip>
          <a:stretch>
            <a:fillRect/>
          </a:stretch>
        </p:blipFill>
        <p:spPr>
          <a:xfrm>
            <a:off x="152400" y="1258025"/>
            <a:ext cx="8839203" cy="3143468"/>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62"/>
          <p:cNvSpPr txBox="1"/>
          <p:nvPr>
            <p:ph type="title"/>
          </p:nvPr>
        </p:nvSpPr>
        <p:spPr>
          <a:xfrm>
            <a:off x="677250" y="570425"/>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FFO Payout</a:t>
            </a:r>
            <a:endParaRPr/>
          </a:p>
        </p:txBody>
      </p:sp>
      <p:sp>
        <p:nvSpPr>
          <p:cNvPr id="442" name="Google Shape;442;p62"/>
          <p:cNvSpPr/>
          <p:nvPr/>
        </p:nvSpPr>
        <p:spPr>
          <a:xfrm>
            <a:off x="562590" y="1365950"/>
            <a:ext cx="8019000" cy="704700"/>
          </a:xfrm>
          <a:prstGeom prst="roundRect">
            <a:avLst>
              <a:gd fmla="val 16667" name="adj"/>
            </a:avLst>
          </a:prstGeom>
          <a:solidFill>
            <a:srgbClr val="4A86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rPr>
              <a:t>Payout Strategy</a:t>
            </a:r>
            <a:endParaRPr b="1" sz="2000">
              <a:solidFill>
                <a:srgbClr val="FFFFFF"/>
              </a:solidFill>
            </a:endParaRPr>
          </a:p>
        </p:txBody>
      </p:sp>
      <p:sp>
        <p:nvSpPr>
          <p:cNvPr id="443" name="Google Shape;443;p62"/>
          <p:cNvSpPr/>
          <p:nvPr/>
        </p:nvSpPr>
        <p:spPr>
          <a:xfrm>
            <a:off x="556825" y="2427375"/>
            <a:ext cx="3819300" cy="2079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To attract investors some REITs have high dividend payouts </a:t>
            </a:r>
            <a:endParaRPr/>
          </a:p>
          <a:p>
            <a:pPr indent="-317500" lvl="0" marL="457200" rtl="0" algn="l">
              <a:spcBef>
                <a:spcPts val="0"/>
              </a:spcBef>
              <a:spcAft>
                <a:spcPts val="0"/>
              </a:spcAft>
              <a:buSzPts val="1400"/>
              <a:buChar char="●"/>
            </a:pPr>
            <a:r>
              <a:rPr lang="en"/>
              <a:t>Earnings do not pay corporate income tax</a:t>
            </a:r>
            <a:endParaRPr/>
          </a:p>
          <a:p>
            <a:pPr indent="-317500" lvl="0" marL="457200" rtl="0" algn="l">
              <a:spcBef>
                <a:spcPts val="0"/>
              </a:spcBef>
              <a:spcAft>
                <a:spcPts val="0"/>
              </a:spcAft>
              <a:buSzPts val="1400"/>
              <a:buChar char="●"/>
            </a:pPr>
            <a:r>
              <a:rPr lang="en"/>
              <a:t>Trust Unit holders pay capital gains tax on dividends</a:t>
            </a:r>
            <a:endParaRPr/>
          </a:p>
        </p:txBody>
      </p:sp>
      <p:sp>
        <p:nvSpPr>
          <p:cNvPr id="444" name="Google Shape;444;p62"/>
          <p:cNvSpPr/>
          <p:nvPr/>
        </p:nvSpPr>
        <p:spPr>
          <a:xfrm>
            <a:off x="4762300" y="2427375"/>
            <a:ext cx="3819300" cy="2079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Dividend reinvestment plans (DRIPs) automatically reinvest dividends into additional trust units</a:t>
            </a:r>
            <a:endParaRPr/>
          </a:p>
          <a:p>
            <a:pPr indent="-317500" lvl="0" marL="457200" rtl="0" algn="l">
              <a:spcBef>
                <a:spcPts val="0"/>
              </a:spcBef>
              <a:spcAft>
                <a:spcPts val="0"/>
              </a:spcAft>
              <a:buSzPts val="1400"/>
              <a:buChar char="●"/>
            </a:pPr>
            <a:r>
              <a:rPr lang="en"/>
              <a:t>Accelerate compounding interest rate</a:t>
            </a:r>
            <a:endParaRPr/>
          </a:p>
          <a:p>
            <a:pPr indent="-317500" lvl="0" marL="457200" rtl="0" algn="l">
              <a:spcBef>
                <a:spcPts val="0"/>
              </a:spcBef>
              <a:spcAft>
                <a:spcPts val="0"/>
              </a:spcAft>
              <a:buSzPts val="1400"/>
              <a:buChar char="●"/>
            </a:pPr>
            <a:r>
              <a:rPr lang="en"/>
              <a:t>dollar cost averaging during declining share prices</a:t>
            </a:r>
            <a:endParaRPr/>
          </a:p>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18"/>
          <p:cNvSpPr txBox="1"/>
          <p:nvPr>
            <p:ph idx="1" type="body"/>
          </p:nvPr>
        </p:nvSpPr>
        <p:spPr>
          <a:xfrm>
            <a:off x="51800" y="2571750"/>
            <a:ext cx="1467900" cy="1768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100"/>
              <a:t>First Canadian REIT, Real Fund, emerged</a:t>
            </a:r>
            <a:endParaRPr sz="1100"/>
          </a:p>
        </p:txBody>
      </p:sp>
      <p:sp>
        <p:nvSpPr>
          <p:cNvPr id="141" name="Google Shape;141;p18"/>
          <p:cNvSpPr txBox="1"/>
          <p:nvPr>
            <p:ph type="title"/>
          </p:nvPr>
        </p:nvSpPr>
        <p:spPr>
          <a:xfrm>
            <a:off x="688150" y="566975"/>
            <a:ext cx="7688400" cy="5352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
              <a:t>REITs Timeline</a:t>
            </a:r>
            <a:endParaRPr sz="2000">
              <a:solidFill>
                <a:schemeClr val="accent1"/>
              </a:solidFill>
            </a:endParaRPr>
          </a:p>
          <a:p>
            <a:pPr indent="0" lvl="0" marL="0" rtl="0" algn="l">
              <a:spcBef>
                <a:spcPts val="0"/>
              </a:spcBef>
              <a:spcAft>
                <a:spcPts val="0"/>
              </a:spcAft>
              <a:buNone/>
            </a:pPr>
            <a:r>
              <a:t/>
            </a:r>
            <a:endParaRPr/>
          </a:p>
        </p:txBody>
      </p:sp>
      <p:sp>
        <p:nvSpPr>
          <p:cNvPr id="142" name="Google Shape;142;p18"/>
          <p:cNvSpPr txBox="1"/>
          <p:nvPr>
            <p:ph idx="1" type="body"/>
          </p:nvPr>
        </p:nvSpPr>
        <p:spPr>
          <a:xfrm>
            <a:off x="1566300" y="2571750"/>
            <a:ext cx="1467900" cy="1768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100"/>
              <a:t>First Real Index Fund, iShares Dow Jones Real Estate Index Fund was formed</a:t>
            </a:r>
            <a:endParaRPr sz="1100"/>
          </a:p>
        </p:txBody>
      </p:sp>
      <p:sp>
        <p:nvSpPr>
          <p:cNvPr id="143" name="Google Shape;143;p18"/>
          <p:cNvSpPr txBox="1"/>
          <p:nvPr>
            <p:ph idx="1" type="body"/>
          </p:nvPr>
        </p:nvSpPr>
        <p:spPr>
          <a:xfrm>
            <a:off x="3080800" y="2571750"/>
            <a:ext cx="1467900" cy="1768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100"/>
              <a:t>S&amp;P added REITs to its indexes with launch of Global Real Estate Index</a:t>
            </a:r>
            <a:endParaRPr sz="1100"/>
          </a:p>
        </p:txBody>
      </p:sp>
      <p:sp>
        <p:nvSpPr>
          <p:cNvPr id="144" name="Google Shape;144;p18"/>
          <p:cNvSpPr txBox="1"/>
          <p:nvPr>
            <p:ph idx="1" type="body"/>
          </p:nvPr>
        </p:nvSpPr>
        <p:spPr>
          <a:xfrm>
            <a:off x="4595300" y="2571750"/>
            <a:ext cx="1467900" cy="1768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100"/>
              <a:t>FTSE,NAREIT,&amp; NPRA announced the addition of REITs &amp; listed property companies in emerging markets to Global Real Estate Index</a:t>
            </a:r>
            <a:endParaRPr sz="1100"/>
          </a:p>
        </p:txBody>
      </p:sp>
      <p:sp>
        <p:nvSpPr>
          <p:cNvPr id="145" name="Google Shape;145;p18"/>
          <p:cNvSpPr txBox="1"/>
          <p:nvPr>
            <p:ph idx="1" type="body"/>
          </p:nvPr>
        </p:nvSpPr>
        <p:spPr>
          <a:xfrm>
            <a:off x="6109800" y="2571750"/>
            <a:ext cx="1467900" cy="1768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100"/>
              <a:t>Paramount launched the largest REIT IPO to date for 2.3 billion USD</a:t>
            </a:r>
            <a:endParaRPr sz="1100"/>
          </a:p>
        </p:txBody>
      </p:sp>
      <p:sp>
        <p:nvSpPr>
          <p:cNvPr id="146" name="Google Shape;146;p18"/>
          <p:cNvSpPr txBox="1"/>
          <p:nvPr>
            <p:ph idx="1" type="body"/>
          </p:nvPr>
        </p:nvSpPr>
        <p:spPr>
          <a:xfrm>
            <a:off x="7624300" y="2571750"/>
            <a:ext cx="1467900" cy="1768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100"/>
              <a:t>June 2016, equity market capitalization of publicly traded REITs passed $1 trillion for the first time</a:t>
            </a:r>
            <a:endParaRPr sz="1100"/>
          </a:p>
        </p:txBody>
      </p:sp>
      <p:cxnSp>
        <p:nvCxnSpPr>
          <p:cNvPr id="147" name="Google Shape;147;p18"/>
          <p:cNvCxnSpPr/>
          <p:nvPr/>
        </p:nvCxnSpPr>
        <p:spPr>
          <a:xfrm flipH="1" rot="10800000">
            <a:off x="123900" y="2263325"/>
            <a:ext cx="8962200" cy="33000"/>
          </a:xfrm>
          <a:prstGeom prst="straightConnector1">
            <a:avLst/>
          </a:prstGeom>
          <a:noFill/>
          <a:ln cap="flat" cmpd="sng" w="9525">
            <a:solidFill>
              <a:schemeClr val="dk2"/>
            </a:solidFill>
            <a:prstDash val="solid"/>
            <a:round/>
            <a:headEnd len="med" w="med" type="none"/>
            <a:tailEnd len="med" w="med" type="none"/>
          </a:ln>
        </p:spPr>
      </p:cxnSp>
      <p:sp>
        <p:nvSpPr>
          <p:cNvPr id="148" name="Google Shape;148;p18"/>
          <p:cNvSpPr/>
          <p:nvPr/>
        </p:nvSpPr>
        <p:spPr>
          <a:xfrm flipH="1">
            <a:off x="0" y="2040113"/>
            <a:ext cx="223200" cy="2232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8"/>
          <p:cNvSpPr/>
          <p:nvPr/>
        </p:nvSpPr>
        <p:spPr>
          <a:xfrm flipH="1">
            <a:off x="1540400" y="2040113"/>
            <a:ext cx="223200" cy="2232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8"/>
          <p:cNvSpPr/>
          <p:nvPr/>
        </p:nvSpPr>
        <p:spPr>
          <a:xfrm flipH="1">
            <a:off x="3080800" y="2040113"/>
            <a:ext cx="223200" cy="2232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8"/>
          <p:cNvSpPr/>
          <p:nvPr/>
        </p:nvSpPr>
        <p:spPr>
          <a:xfrm flipH="1">
            <a:off x="4493400" y="2040125"/>
            <a:ext cx="223200" cy="2232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8"/>
          <p:cNvSpPr/>
          <p:nvPr/>
        </p:nvSpPr>
        <p:spPr>
          <a:xfrm flipH="1">
            <a:off x="6109800" y="2040113"/>
            <a:ext cx="223200" cy="2232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8"/>
          <p:cNvSpPr/>
          <p:nvPr/>
        </p:nvSpPr>
        <p:spPr>
          <a:xfrm flipH="1">
            <a:off x="7624300" y="2040113"/>
            <a:ext cx="223200" cy="2232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8"/>
          <p:cNvSpPr txBox="1"/>
          <p:nvPr/>
        </p:nvSpPr>
        <p:spPr>
          <a:xfrm>
            <a:off x="333500" y="1663625"/>
            <a:ext cx="850800" cy="376500"/>
          </a:xfrm>
          <a:prstGeom prst="rect">
            <a:avLst/>
          </a:prstGeom>
          <a:solidFill>
            <a:srgbClr val="4A86E8"/>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Lato"/>
                <a:ea typeface="Lato"/>
                <a:cs typeface="Lato"/>
                <a:sym typeface="Lato"/>
              </a:rPr>
              <a:t>1993</a:t>
            </a:r>
            <a:endParaRPr>
              <a:solidFill>
                <a:srgbClr val="FFFFFF"/>
              </a:solidFill>
              <a:latin typeface="Lato"/>
              <a:ea typeface="Lato"/>
              <a:cs typeface="Lato"/>
              <a:sym typeface="Lato"/>
            </a:endParaRPr>
          </a:p>
        </p:txBody>
      </p:sp>
      <p:sp>
        <p:nvSpPr>
          <p:cNvPr id="155" name="Google Shape;155;p18"/>
          <p:cNvSpPr txBox="1"/>
          <p:nvPr/>
        </p:nvSpPr>
        <p:spPr>
          <a:xfrm>
            <a:off x="1857075" y="1648713"/>
            <a:ext cx="850800" cy="376500"/>
          </a:xfrm>
          <a:prstGeom prst="rect">
            <a:avLst/>
          </a:prstGeom>
          <a:solidFill>
            <a:srgbClr val="4A86E8"/>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Lato"/>
                <a:ea typeface="Lato"/>
                <a:cs typeface="Lato"/>
                <a:sym typeface="Lato"/>
              </a:rPr>
              <a:t>2000</a:t>
            </a:r>
            <a:endParaRPr>
              <a:solidFill>
                <a:srgbClr val="FFFFFF"/>
              </a:solidFill>
              <a:latin typeface="Lato"/>
              <a:ea typeface="Lato"/>
              <a:cs typeface="Lato"/>
              <a:sym typeface="Lato"/>
            </a:endParaRPr>
          </a:p>
        </p:txBody>
      </p:sp>
      <p:sp>
        <p:nvSpPr>
          <p:cNvPr id="156" name="Google Shape;156;p18"/>
          <p:cNvSpPr txBox="1"/>
          <p:nvPr/>
        </p:nvSpPr>
        <p:spPr>
          <a:xfrm>
            <a:off x="3380650" y="1648713"/>
            <a:ext cx="850800" cy="376500"/>
          </a:xfrm>
          <a:prstGeom prst="rect">
            <a:avLst/>
          </a:prstGeom>
          <a:solidFill>
            <a:srgbClr val="4A86E8"/>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Lato"/>
                <a:ea typeface="Lato"/>
                <a:cs typeface="Lato"/>
                <a:sym typeface="Lato"/>
              </a:rPr>
              <a:t>2001</a:t>
            </a:r>
            <a:endParaRPr>
              <a:solidFill>
                <a:srgbClr val="FFFFFF"/>
              </a:solidFill>
              <a:latin typeface="Lato"/>
              <a:ea typeface="Lato"/>
              <a:cs typeface="Lato"/>
              <a:sym typeface="Lato"/>
            </a:endParaRPr>
          </a:p>
        </p:txBody>
      </p:sp>
      <p:sp>
        <p:nvSpPr>
          <p:cNvPr id="157" name="Google Shape;157;p18"/>
          <p:cNvSpPr txBox="1"/>
          <p:nvPr/>
        </p:nvSpPr>
        <p:spPr>
          <a:xfrm>
            <a:off x="4805150" y="1648713"/>
            <a:ext cx="850800" cy="376500"/>
          </a:xfrm>
          <a:prstGeom prst="rect">
            <a:avLst/>
          </a:prstGeom>
          <a:solidFill>
            <a:srgbClr val="4A86E8"/>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Lato"/>
                <a:ea typeface="Lato"/>
                <a:cs typeface="Lato"/>
                <a:sym typeface="Lato"/>
              </a:rPr>
              <a:t>2009</a:t>
            </a:r>
            <a:endParaRPr>
              <a:solidFill>
                <a:srgbClr val="FFFFFF"/>
              </a:solidFill>
              <a:latin typeface="Lato"/>
              <a:ea typeface="Lato"/>
              <a:cs typeface="Lato"/>
              <a:sym typeface="Lato"/>
            </a:endParaRPr>
          </a:p>
        </p:txBody>
      </p:sp>
      <p:sp>
        <p:nvSpPr>
          <p:cNvPr id="158" name="Google Shape;158;p18"/>
          <p:cNvSpPr txBox="1"/>
          <p:nvPr/>
        </p:nvSpPr>
        <p:spPr>
          <a:xfrm>
            <a:off x="6427800" y="1648713"/>
            <a:ext cx="850800" cy="376500"/>
          </a:xfrm>
          <a:prstGeom prst="rect">
            <a:avLst/>
          </a:prstGeom>
          <a:solidFill>
            <a:srgbClr val="4A86E8"/>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Lato"/>
                <a:ea typeface="Lato"/>
                <a:cs typeface="Lato"/>
                <a:sym typeface="Lato"/>
              </a:rPr>
              <a:t>2014</a:t>
            </a:r>
            <a:endParaRPr>
              <a:solidFill>
                <a:srgbClr val="FFFFFF"/>
              </a:solidFill>
              <a:latin typeface="Lato"/>
              <a:ea typeface="Lato"/>
              <a:cs typeface="Lato"/>
              <a:sym typeface="Lato"/>
            </a:endParaRPr>
          </a:p>
        </p:txBody>
      </p:sp>
      <p:sp>
        <p:nvSpPr>
          <p:cNvPr id="159" name="Google Shape;159;p18"/>
          <p:cNvSpPr txBox="1"/>
          <p:nvPr/>
        </p:nvSpPr>
        <p:spPr>
          <a:xfrm>
            <a:off x="7959700" y="1648713"/>
            <a:ext cx="850800" cy="376500"/>
          </a:xfrm>
          <a:prstGeom prst="rect">
            <a:avLst/>
          </a:prstGeom>
          <a:solidFill>
            <a:srgbClr val="4A86E8"/>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Lato"/>
                <a:ea typeface="Lato"/>
                <a:cs typeface="Lato"/>
                <a:sym typeface="Lato"/>
              </a:rPr>
              <a:t>2016</a:t>
            </a:r>
            <a:endParaRPr>
              <a:solidFill>
                <a:srgbClr val="FFFFFF"/>
              </a:solidFill>
              <a:latin typeface="Lato"/>
              <a:ea typeface="Lato"/>
              <a:cs typeface="Lato"/>
              <a:sym typeface="Lato"/>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63"/>
          <p:cNvSpPr txBox="1"/>
          <p:nvPr>
            <p:ph type="title"/>
          </p:nvPr>
        </p:nvSpPr>
        <p:spPr>
          <a:xfrm>
            <a:off x="677250" y="570425"/>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FFO Calculation</a:t>
            </a:r>
            <a:endParaRPr/>
          </a:p>
        </p:txBody>
      </p:sp>
      <p:sp>
        <p:nvSpPr>
          <p:cNvPr id="450" name="Google Shape;450;p63"/>
          <p:cNvSpPr/>
          <p:nvPr/>
        </p:nvSpPr>
        <p:spPr>
          <a:xfrm>
            <a:off x="514996" y="1365950"/>
            <a:ext cx="4621200" cy="704700"/>
          </a:xfrm>
          <a:prstGeom prst="roundRect">
            <a:avLst>
              <a:gd fmla="val 16667" name="adj"/>
            </a:avLst>
          </a:prstGeom>
          <a:solidFill>
            <a:srgbClr val="4A86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rPr>
              <a:t>AFFO</a:t>
            </a:r>
            <a:endParaRPr b="1" sz="2000">
              <a:solidFill>
                <a:srgbClr val="FFFFFF"/>
              </a:solidFill>
            </a:endParaRPr>
          </a:p>
        </p:txBody>
      </p:sp>
      <p:sp>
        <p:nvSpPr>
          <p:cNvPr id="451" name="Google Shape;451;p63"/>
          <p:cNvSpPr/>
          <p:nvPr/>
        </p:nvSpPr>
        <p:spPr>
          <a:xfrm>
            <a:off x="556825" y="2427375"/>
            <a:ext cx="2121300" cy="2079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t>Adjustments made to recurring CapEx to maintain the quality of the REIT’s underlying assets</a:t>
            </a:r>
            <a:endParaRPr/>
          </a:p>
        </p:txBody>
      </p:sp>
      <p:sp>
        <p:nvSpPr>
          <p:cNvPr id="452" name="Google Shape;452;p63"/>
          <p:cNvSpPr/>
          <p:nvPr/>
        </p:nvSpPr>
        <p:spPr>
          <a:xfrm>
            <a:off x="3014800" y="2427375"/>
            <a:ext cx="2121300" cy="2079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t>Calculation makes adjustment to GAAP straight-lining of rent, leasing cost, and other material factors.</a:t>
            </a:r>
            <a:endParaRPr/>
          </a:p>
        </p:txBody>
      </p:sp>
      <p:sp>
        <p:nvSpPr>
          <p:cNvPr id="453" name="Google Shape;453;p63"/>
          <p:cNvSpPr/>
          <p:nvPr/>
        </p:nvSpPr>
        <p:spPr>
          <a:xfrm>
            <a:off x="5472774" y="1365950"/>
            <a:ext cx="2892900" cy="704700"/>
          </a:xfrm>
          <a:prstGeom prst="roundRect">
            <a:avLst>
              <a:gd fmla="val 16667" name="adj"/>
            </a:avLst>
          </a:prstGeom>
          <a:solidFill>
            <a:srgbClr val="4A86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rPr>
              <a:t>Formula</a:t>
            </a:r>
            <a:endParaRPr b="1" sz="2000">
              <a:solidFill>
                <a:srgbClr val="FFFFFF"/>
              </a:solidFill>
            </a:endParaRPr>
          </a:p>
        </p:txBody>
      </p:sp>
      <p:sp>
        <p:nvSpPr>
          <p:cNvPr id="454" name="Google Shape;454;p63"/>
          <p:cNvSpPr/>
          <p:nvPr/>
        </p:nvSpPr>
        <p:spPr>
          <a:xfrm>
            <a:off x="5514600" y="2427375"/>
            <a:ext cx="2851200" cy="2079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t>FFO</a:t>
            </a:r>
            <a:endParaRPr/>
          </a:p>
          <a:p>
            <a:pPr indent="0" lvl="0" marL="0" rtl="0" algn="l">
              <a:spcBef>
                <a:spcPts val="0"/>
              </a:spcBef>
              <a:spcAft>
                <a:spcPts val="0"/>
              </a:spcAft>
              <a:buNone/>
            </a:pPr>
            <a:r>
              <a:rPr lang="en"/>
              <a:t>+Rent Increases</a:t>
            </a:r>
            <a:endParaRPr/>
          </a:p>
          <a:p>
            <a:pPr indent="0" lvl="0" marL="0" rtl="0" algn="l">
              <a:spcBef>
                <a:spcPts val="0"/>
              </a:spcBef>
              <a:spcAft>
                <a:spcPts val="0"/>
              </a:spcAft>
              <a:buNone/>
            </a:pPr>
            <a:r>
              <a:rPr lang="en"/>
              <a:t>-Recurring Capital Expenditures</a:t>
            </a:r>
            <a:endParaRPr/>
          </a:p>
          <a:p>
            <a:pPr indent="0" lvl="0" marL="0" rtl="0" algn="l">
              <a:spcBef>
                <a:spcPts val="0"/>
              </a:spcBef>
              <a:spcAft>
                <a:spcPts val="0"/>
              </a:spcAft>
              <a:buNone/>
            </a:pPr>
            <a:r>
              <a:rPr lang="en"/>
              <a:t>-Straight-lined rents</a:t>
            </a:r>
            <a:endParaRPr/>
          </a:p>
          <a:p>
            <a:pPr indent="0" lvl="0" marL="0" rtl="0" algn="l">
              <a:spcBef>
                <a:spcPts val="0"/>
              </a:spcBef>
              <a:spcAft>
                <a:spcPts val="0"/>
              </a:spcAft>
              <a:buNone/>
            </a:pPr>
            <a:r>
              <a:rPr lang="en"/>
              <a:t>=Adjusted Funds From Operations</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64"/>
          <p:cNvSpPr txBox="1"/>
          <p:nvPr>
            <p:ph type="title"/>
          </p:nvPr>
        </p:nvSpPr>
        <p:spPr>
          <a:xfrm>
            <a:off x="677250" y="570425"/>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Measuring: P/AFFO</a:t>
            </a:r>
            <a:endParaRPr/>
          </a:p>
        </p:txBody>
      </p:sp>
      <p:pic>
        <p:nvPicPr>
          <p:cNvPr id="460" name="Google Shape;460;p64"/>
          <p:cNvPicPr preferRelativeResize="0"/>
          <p:nvPr/>
        </p:nvPicPr>
        <p:blipFill>
          <a:blip r:embed="rId3">
            <a:alphaModFix/>
          </a:blip>
          <a:stretch>
            <a:fillRect/>
          </a:stretch>
        </p:blipFill>
        <p:spPr>
          <a:xfrm>
            <a:off x="1314450" y="1258025"/>
            <a:ext cx="6515100" cy="307657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65"/>
          <p:cNvSpPr txBox="1"/>
          <p:nvPr>
            <p:ph type="title"/>
          </p:nvPr>
        </p:nvSpPr>
        <p:spPr>
          <a:xfrm>
            <a:off x="677250" y="570425"/>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Weighted Average AFFO Payout Ratio</a:t>
            </a:r>
            <a:endParaRPr/>
          </a:p>
        </p:txBody>
      </p:sp>
      <p:pic>
        <p:nvPicPr>
          <p:cNvPr id="466" name="Google Shape;466;p65"/>
          <p:cNvPicPr preferRelativeResize="0"/>
          <p:nvPr/>
        </p:nvPicPr>
        <p:blipFill>
          <a:blip r:embed="rId3">
            <a:alphaModFix/>
          </a:blip>
          <a:stretch>
            <a:fillRect/>
          </a:stretch>
        </p:blipFill>
        <p:spPr>
          <a:xfrm>
            <a:off x="1857375" y="1258025"/>
            <a:ext cx="5429250" cy="29241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66"/>
          <p:cNvSpPr txBox="1"/>
          <p:nvPr>
            <p:ph type="title"/>
          </p:nvPr>
        </p:nvSpPr>
        <p:spPr>
          <a:xfrm>
            <a:off x="677250" y="570425"/>
            <a:ext cx="7688400" cy="53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FFO and AFFO Comparison </a:t>
            </a:r>
            <a:endParaRPr/>
          </a:p>
        </p:txBody>
      </p:sp>
      <p:sp>
        <p:nvSpPr>
          <p:cNvPr id="472" name="Google Shape;472;p66"/>
          <p:cNvSpPr/>
          <p:nvPr/>
        </p:nvSpPr>
        <p:spPr>
          <a:xfrm>
            <a:off x="562563" y="1365950"/>
            <a:ext cx="3629400" cy="704700"/>
          </a:xfrm>
          <a:prstGeom prst="roundRect">
            <a:avLst>
              <a:gd fmla="val 16667" name="adj"/>
            </a:avLst>
          </a:prstGeom>
          <a:solidFill>
            <a:srgbClr val="4A86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rPr>
              <a:t>FFO</a:t>
            </a:r>
            <a:endParaRPr b="1" sz="2000">
              <a:solidFill>
                <a:srgbClr val="FFFFFF"/>
              </a:solidFill>
            </a:endParaRPr>
          </a:p>
        </p:txBody>
      </p:sp>
      <p:sp>
        <p:nvSpPr>
          <p:cNvPr id="473" name="Google Shape;473;p66"/>
          <p:cNvSpPr/>
          <p:nvPr/>
        </p:nvSpPr>
        <p:spPr>
          <a:xfrm>
            <a:off x="4952038" y="1365950"/>
            <a:ext cx="3629400" cy="704700"/>
          </a:xfrm>
          <a:prstGeom prst="roundRect">
            <a:avLst>
              <a:gd fmla="val 16667" name="adj"/>
            </a:avLst>
          </a:prstGeom>
          <a:solidFill>
            <a:srgbClr val="4A86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rPr>
              <a:t>AFFO</a:t>
            </a:r>
            <a:endParaRPr b="1" sz="2000">
              <a:solidFill>
                <a:srgbClr val="FFFFFF"/>
              </a:solidFill>
            </a:endParaRPr>
          </a:p>
        </p:txBody>
      </p:sp>
      <p:sp>
        <p:nvSpPr>
          <p:cNvPr id="474" name="Google Shape;474;p66"/>
          <p:cNvSpPr/>
          <p:nvPr/>
        </p:nvSpPr>
        <p:spPr>
          <a:xfrm>
            <a:off x="4952050" y="2427375"/>
            <a:ext cx="3629400" cy="2079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AFFO is better measurement of earning as it normalizes recurring capital expenditure</a:t>
            </a:r>
            <a:endParaRPr sz="1800"/>
          </a:p>
          <a:p>
            <a:pPr indent="-342900" lvl="0" marL="457200" rtl="0" algn="l">
              <a:spcBef>
                <a:spcPts val="0"/>
              </a:spcBef>
              <a:spcAft>
                <a:spcPts val="0"/>
              </a:spcAft>
              <a:buSzPts val="1800"/>
              <a:buChar char="●"/>
            </a:pPr>
            <a:r>
              <a:rPr lang="en" sz="1800"/>
              <a:t>Less defined</a:t>
            </a:r>
            <a:endParaRPr sz="1800"/>
          </a:p>
          <a:p>
            <a:pPr indent="0" lvl="0" marL="0" rtl="0" algn="l">
              <a:spcBef>
                <a:spcPts val="0"/>
              </a:spcBef>
              <a:spcAft>
                <a:spcPts val="0"/>
              </a:spcAft>
              <a:buNone/>
            </a:pPr>
            <a:r>
              <a:t/>
            </a:r>
            <a:endParaRPr/>
          </a:p>
        </p:txBody>
      </p:sp>
      <p:sp>
        <p:nvSpPr>
          <p:cNvPr id="475" name="Google Shape;475;p66"/>
          <p:cNvSpPr/>
          <p:nvPr/>
        </p:nvSpPr>
        <p:spPr>
          <a:xfrm>
            <a:off x="556825" y="2427375"/>
            <a:ext cx="3629400" cy="2079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lang="en" sz="1800"/>
              <a:t>FFO is a standardized REITs earning reporting</a:t>
            </a:r>
            <a:endParaRPr sz="1800"/>
          </a:p>
          <a:p>
            <a:pPr indent="-342900" lvl="0" marL="457200" rtl="0" algn="l">
              <a:lnSpc>
                <a:spcPct val="100000"/>
              </a:lnSpc>
              <a:spcBef>
                <a:spcPts val="0"/>
              </a:spcBef>
              <a:spcAft>
                <a:spcPts val="0"/>
              </a:spcAft>
              <a:buSzPts val="1800"/>
              <a:buChar char="●"/>
            </a:pPr>
            <a:r>
              <a:rPr lang="en" sz="1800"/>
              <a:t>More difficult to manipulate</a:t>
            </a:r>
            <a:endParaRPr sz="180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67"/>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Effects of COVID-19 Q3</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68"/>
          <p:cNvSpPr txBox="1"/>
          <p:nvPr>
            <p:ph type="title"/>
          </p:nvPr>
        </p:nvSpPr>
        <p:spPr>
          <a:xfrm>
            <a:off x="677250" y="570425"/>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COVID-19 affect on Q2</a:t>
            </a:r>
            <a:endParaRPr/>
          </a:p>
        </p:txBody>
      </p:sp>
      <p:pic>
        <p:nvPicPr>
          <p:cNvPr id="486" name="Google Shape;486;p68"/>
          <p:cNvPicPr preferRelativeResize="0"/>
          <p:nvPr/>
        </p:nvPicPr>
        <p:blipFill>
          <a:blip r:embed="rId3">
            <a:alphaModFix/>
          </a:blip>
          <a:stretch>
            <a:fillRect/>
          </a:stretch>
        </p:blipFill>
        <p:spPr>
          <a:xfrm>
            <a:off x="152400" y="1258025"/>
            <a:ext cx="4763249" cy="2807650"/>
          </a:xfrm>
          <a:prstGeom prst="rect">
            <a:avLst/>
          </a:prstGeom>
          <a:noFill/>
          <a:ln>
            <a:noFill/>
          </a:ln>
        </p:spPr>
      </p:pic>
      <p:pic>
        <p:nvPicPr>
          <p:cNvPr id="487" name="Google Shape;487;p68"/>
          <p:cNvPicPr preferRelativeResize="0"/>
          <p:nvPr/>
        </p:nvPicPr>
        <p:blipFill>
          <a:blip r:embed="rId4">
            <a:alphaModFix/>
          </a:blip>
          <a:stretch>
            <a:fillRect/>
          </a:stretch>
        </p:blipFill>
        <p:spPr>
          <a:xfrm>
            <a:off x="4998449" y="1532338"/>
            <a:ext cx="3923551" cy="2259014"/>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69"/>
          <p:cNvSpPr txBox="1"/>
          <p:nvPr>
            <p:ph type="title"/>
          </p:nvPr>
        </p:nvSpPr>
        <p:spPr>
          <a:xfrm>
            <a:off x="677250" y="570425"/>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COVID-19 affect on Canadian REITs </a:t>
            </a:r>
            <a:endParaRPr/>
          </a:p>
        </p:txBody>
      </p:sp>
      <p:pic>
        <p:nvPicPr>
          <p:cNvPr id="493" name="Google Shape;493;p69"/>
          <p:cNvPicPr preferRelativeResize="0"/>
          <p:nvPr/>
        </p:nvPicPr>
        <p:blipFill>
          <a:blip r:embed="rId3">
            <a:alphaModFix/>
          </a:blip>
          <a:stretch>
            <a:fillRect/>
          </a:stretch>
        </p:blipFill>
        <p:spPr>
          <a:xfrm>
            <a:off x="425208" y="1258025"/>
            <a:ext cx="8293583" cy="373307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70"/>
          <p:cNvSpPr txBox="1"/>
          <p:nvPr>
            <p:ph type="title"/>
          </p:nvPr>
        </p:nvSpPr>
        <p:spPr>
          <a:xfrm>
            <a:off x="677250" y="570425"/>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COVID-19 affect on Q3</a:t>
            </a:r>
            <a:endParaRPr/>
          </a:p>
        </p:txBody>
      </p:sp>
      <p:pic>
        <p:nvPicPr>
          <p:cNvPr id="499" name="Google Shape;499;p70"/>
          <p:cNvPicPr preferRelativeResize="0"/>
          <p:nvPr/>
        </p:nvPicPr>
        <p:blipFill>
          <a:blip r:embed="rId3">
            <a:alphaModFix/>
          </a:blip>
          <a:stretch>
            <a:fillRect/>
          </a:stretch>
        </p:blipFill>
        <p:spPr>
          <a:xfrm>
            <a:off x="580276" y="1649525"/>
            <a:ext cx="3864274" cy="2631000"/>
          </a:xfrm>
          <a:prstGeom prst="rect">
            <a:avLst/>
          </a:prstGeom>
          <a:noFill/>
          <a:ln>
            <a:noFill/>
          </a:ln>
        </p:spPr>
      </p:pic>
      <p:pic>
        <p:nvPicPr>
          <p:cNvPr id="500" name="Google Shape;500;p70"/>
          <p:cNvPicPr preferRelativeResize="0"/>
          <p:nvPr/>
        </p:nvPicPr>
        <p:blipFill>
          <a:blip r:embed="rId4">
            <a:alphaModFix/>
          </a:blip>
          <a:stretch>
            <a:fillRect/>
          </a:stretch>
        </p:blipFill>
        <p:spPr>
          <a:xfrm>
            <a:off x="4699450" y="1659813"/>
            <a:ext cx="3864274" cy="2610432"/>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71"/>
          <p:cNvSpPr txBox="1"/>
          <p:nvPr>
            <p:ph type="title"/>
          </p:nvPr>
        </p:nvSpPr>
        <p:spPr>
          <a:xfrm>
            <a:off x="677250" y="570425"/>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COVID-19 affect on Q3</a:t>
            </a:r>
            <a:endParaRPr/>
          </a:p>
        </p:txBody>
      </p:sp>
      <p:pic>
        <p:nvPicPr>
          <p:cNvPr id="506" name="Google Shape;506;p71"/>
          <p:cNvPicPr preferRelativeResize="0"/>
          <p:nvPr/>
        </p:nvPicPr>
        <p:blipFill>
          <a:blip r:embed="rId3">
            <a:alphaModFix/>
          </a:blip>
          <a:stretch>
            <a:fillRect/>
          </a:stretch>
        </p:blipFill>
        <p:spPr>
          <a:xfrm>
            <a:off x="93748" y="1305875"/>
            <a:ext cx="4554451" cy="2641225"/>
          </a:xfrm>
          <a:prstGeom prst="rect">
            <a:avLst/>
          </a:prstGeom>
          <a:noFill/>
          <a:ln>
            <a:noFill/>
          </a:ln>
        </p:spPr>
      </p:pic>
      <p:pic>
        <p:nvPicPr>
          <p:cNvPr id="507" name="Google Shape;507;p71"/>
          <p:cNvPicPr preferRelativeResize="0"/>
          <p:nvPr/>
        </p:nvPicPr>
        <p:blipFill>
          <a:blip r:embed="rId4">
            <a:alphaModFix/>
          </a:blip>
          <a:stretch>
            <a:fillRect/>
          </a:stretch>
        </p:blipFill>
        <p:spPr>
          <a:xfrm>
            <a:off x="4761723" y="1305875"/>
            <a:ext cx="4288529" cy="28659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511" name="Shape 511"/>
        <p:cNvGrpSpPr/>
        <p:nvPr/>
      </p:nvGrpSpPr>
      <p:grpSpPr>
        <a:xfrm>
          <a:off x="0" y="0"/>
          <a:ext cx="0" cy="0"/>
          <a:chOff x="0" y="0"/>
          <a:chExt cx="0" cy="0"/>
        </a:xfrm>
      </p:grpSpPr>
      <p:pic>
        <p:nvPicPr>
          <p:cNvPr id="512" name="Google Shape;512;p72"/>
          <p:cNvPicPr preferRelativeResize="0"/>
          <p:nvPr/>
        </p:nvPicPr>
        <p:blipFill>
          <a:blip r:embed="rId3">
            <a:alphaModFix/>
          </a:blip>
          <a:stretch>
            <a:fillRect/>
          </a:stretch>
        </p:blipFill>
        <p:spPr>
          <a:xfrm>
            <a:off x="594625" y="1609725"/>
            <a:ext cx="7715250" cy="19240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19"/>
          <p:cNvSpPr txBox="1"/>
          <p:nvPr>
            <p:ph type="title"/>
          </p:nvPr>
        </p:nvSpPr>
        <p:spPr>
          <a:xfrm>
            <a:off x="677250" y="570425"/>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REITs Operation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165" name="Google Shape;165;p19"/>
          <p:cNvPicPr preferRelativeResize="0"/>
          <p:nvPr/>
        </p:nvPicPr>
        <p:blipFill>
          <a:blip r:embed="rId3">
            <a:alphaModFix/>
          </a:blip>
          <a:stretch>
            <a:fillRect/>
          </a:stretch>
        </p:blipFill>
        <p:spPr>
          <a:xfrm>
            <a:off x="353563" y="1363426"/>
            <a:ext cx="7990874" cy="272462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73"/>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Stock Performance</a:t>
            </a:r>
            <a:endParaRPr sz="1100"/>
          </a:p>
        </p:txBody>
      </p:sp>
      <p:pic>
        <p:nvPicPr>
          <p:cNvPr id="518" name="Google Shape;518;p73"/>
          <p:cNvPicPr preferRelativeResize="0"/>
          <p:nvPr>
            <p:ph idx="1" type="body"/>
          </p:nvPr>
        </p:nvPicPr>
        <p:blipFill rotWithShape="1">
          <a:blip r:embed="rId3">
            <a:alphaModFix/>
          </a:blip>
          <a:srcRect b="0" l="0" r="0" t="0"/>
          <a:stretch/>
        </p:blipFill>
        <p:spPr>
          <a:xfrm>
            <a:off x="729450" y="2078875"/>
            <a:ext cx="7688700" cy="22611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74"/>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Performance – 1 Year</a:t>
            </a:r>
            <a:endParaRPr sz="1100"/>
          </a:p>
        </p:txBody>
      </p:sp>
      <p:pic>
        <p:nvPicPr>
          <p:cNvPr id="524" name="Google Shape;524;p74"/>
          <p:cNvPicPr preferRelativeResize="0"/>
          <p:nvPr>
            <p:ph idx="1" type="body"/>
          </p:nvPr>
        </p:nvPicPr>
        <p:blipFill rotWithShape="1">
          <a:blip r:embed="rId3">
            <a:alphaModFix/>
          </a:blip>
          <a:srcRect b="0" l="0" r="0" t="0"/>
          <a:stretch/>
        </p:blipFill>
        <p:spPr>
          <a:xfrm>
            <a:off x="729450" y="2078875"/>
            <a:ext cx="7688700" cy="22611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75"/>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Performance – 5 Year</a:t>
            </a:r>
            <a:endParaRPr sz="1100"/>
          </a:p>
        </p:txBody>
      </p:sp>
      <p:pic>
        <p:nvPicPr>
          <p:cNvPr id="530" name="Google Shape;530;p75"/>
          <p:cNvPicPr preferRelativeResize="0"/>
          <p:nvPr>
            <p:ph idx="1" type="body"/>
          </p:nvPr>
        </p:nvPicPr>
        <p:blipFill rotWithShape="1">
          <a:blip r:embed="rId3">
            <a:alphaModFix/>
          </a:blip>
          <a:srcRect b="0" l="0" r="0" t="0"/>
          <a:stretch/>
        </p:blipFill>
        <p:spPr>
          <a:xfrm>
            <a:off x="729450" y="2078875"/>
            <a:ext cx="7688700" cy="22611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76"/>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Performance – Max</a:t>
            </a:r>
            <a:endParaRPr sz="1100"/>
          </a:p>
        </p:txBody>
      </p:sp>
      <p:pic>
        <p:nvPicPr>
          <p:cNvPr id="536" name="Google Shape;536;p76"/>
          <p:cNvPicPr preferRelativeResize="0"/>
          <p:nvPr>
            <p:ph idx="1" type="body"/>
          </p:nvPr>
        </p:nvPicPr>
        <p:blipFill rotWithShape="1">
          <a:blip r:embed="rId3">
            <a:alphaModFix/>
          </a:blip>
          <a:srcRect b="0" l="0" r="0" t="0"/>
          <a:stretch/>
        </p:blipFill>
        <p:spPr>
          <a:xfrm>
            <a:off x="729450" y="2078875"/>
            <a:ext cx="7688700" cy="22611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77"/>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1 Year Comparison – S&amp;P/TSX Capped REIT Index ETF</a:t>
            </a:r>
            <a:endParaRPr sz="1100"/>
          </a:p>
        </p:txBody>
      </p:sp>
      <p:pic>
        <p:nvPicPr>
          <p:cNvPr id="542" name="Google Shape;542;p77"/>
          <p:cNvPicPr preferRelativeResize="0"/>
          <p:nvPr>
            <p:ph idx="1" type="body"/>
          </p:nvPr>
        </p:nvPicPr>
        <p:blipFill rotWithShape="1">
          <a:blip r:embed="rId3">
            <a:alphaModFix/>
          </a:blip>
          <a:srcRect b="0" l="0" r="0" t="0"/>
          <a:stretch/>
        </p:blipFill>
        <p:spPr>
          <a:xfrm>
            <a:off x="729450" y="2078875"/>
            <a:ext cx="7688700" cy="22611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78"/>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5 Year Comparison – S&amp;P/TSX Capped REIT Index ETF</a:t>
            </a:r>
            <a:endParaRPr sz="1100"/>
          </a:p>
        </p:txBody>
      </p:sp>
      <p:pic>
        <p:nvPicPr>
          <p:cNvPr id="548" name="Google Shape;548;p78"/>
          <p:cNvPicPr preferRelativeResize="0"/>
          <p:nvPr>
            <p:ph idx="1" type="body"/>
          </p:nvPr>
        </p:nvPicPr>
        <p:blipFill rotWithShape="1">
          <a:blip r:embed="rId3">
            <a:alphaModFix/>
          </a:blip>
          <a:srcRect b="0" l="0" r="0" t="0"/>
          <a:stretch/>
        </p:blipFill>
        <p:spPr>
          <a:xfrm>
            <a:off x="729450" y="2078875"/>
            <a:ext cx="7688700" cy="22611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79"/>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Max Comparison – S&amp;P/TSX Capped REIT Index ETF</a:t>
            </a:r>
            <a:endParaRPr sz="1100"/>
          </a:p>
        </p:txBody>
      </p:sp>
      <p:pic>
        <p:nvPicPr>
          <p:cNvPr id="554" name="Google Shape;554;p79"/>
          <p:cNvPicPr preferRelativeResize="0"/>
          <p:nvPr>
            <p:ph idx="1" type="body"/>
          </p:nvPr>
        </p:nvPicPr>
        <p:blipFill rotWithShape="1">
          <a:blip r:embed="rId3">
            <a:alphaModFix/>
          </a:blip>
          <a:srcRect b="0" l="0" r="0" t="0"/>
          <a:stretch/>
        </p:blipFill>
        <p:spPr>
          <a:xfrm>
            <a:off x="729450" y="2078875"/>
            <a:ext cx="7688700" cy="22611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80"/>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Company History</a:t>
            </a:r>
            <a:endParaRPr sz="1100"/>
          </a:p>
        </p:txBody>
      </p:sp>
      <p:sp>
        <p:nvSpPr>
          <p:cNvPr id="560" name="Google Shape;560;p80"/>
          <p:cNvSpPr txBox="1"/>
          <p:nvPr>
            <p:ph idx="1" type="body"/>
          </p:nvPr>
        </p:nvSpPr>
        <p:spPr>
          <a:xfrm>
            <a:off x="729450" y="2078875"/>
            <a:ext cx="7688700" cy="2261100"/>
          </a:xfrm>
          <a:prstGeom prst="rect">
            <a:avLst/>
          </a:prstGeom>
          <a:noFill/>
          <a:ln>
            <a:noFill/>
          </a:ln>
        </p:spPr>
        <p:txBody>
          <a:bodyPr anchorCtr="0" anchor="t" bIns="34275" lIns="68575" spcFirstLastPara="1" rIns="68575" wrap="square" tIns="34275">
            <a:noAutofit/>
          </a:bodyPr>
          <a:lstStyle/>
          <a:p>
            <a:pPr indent="-165100" lvl="0" marL="177800" rtl="0" algn="l">
              <a:lnSpc>
                <a:spcPct val="90000"/>
              </a:lnSpc>
              <a:spcBef>
                <a:spcPts val="0"/>
              </a:spcBef>
              <a:spcAft>
                <a:spcPts val="0"/>
              </a:spcAft>
              <a:buClr>
                <a:schemeClr val="dk1"/>
              </a:buClr>
              <a:buSzPts val="1600"/>
              <a:buChar char="●"/>
            </a:pPr>
            <a:r>
              <a:rPr lang="en" sz="1600">
                <a:latin typeface="Times New Roman"/>
                <a:ea typeface="Times New Roman"/>
                <a:cs typeface="Times New Roman"/>
                <a:sym typeface="Times New Roman"/>
              </a:rPr>
              <a:t>During the worst real estate recession since the Great Depression in 1992, Ed Sonshine saw an opportunity in the REITs business model seen initially in the USA and Australia.</a:t>
            </a:r>
            <a:endParaRPr sz="900"/>
          </a:p>
          <a:p>
            <a:pPr indent="-165100" lvl="0" marL="177800" rtl="0" algn="l">
              <a:lnSpc>
                <a:spcPct val="90000"/>
              </a:lnSpc>
              <a:spcBef>
                <a:spcPts val="800"/>
              </a:spcBef>
              <a:spcAft>
                <a:spcPts val="0"/>
              </a:spcAft>
              <a:buClr>
                <a:schemeClr val="dk1"/>
              </a:buClr>
              <a:buSzPts val="1600"/>
              <a:buChar char="●"/>
            </a:pPr>
            <a:r>
              <a:rPr lang="en" sz="1600">
                <a:latin typeface="Times New Roman"/>
                <a:ea typeface="Times New Roman"/>
                <a:cs typeface="Times New Roman"/>
                <a:sym typeface="Times New Roman"/>
              </a:rPr>
              <a:t>In 1993, RioCan was founded; in 1994 was listed on the TSX.</a:t>
            </a:r>
            <a:endParaRPr sz="900"/>
          </a:p>
          <a:p>
            <a:pPr indent="-165100" lvl="0" marL="177800" rtl="0" algn="l">
              <a:lnSpc>
                <a:spcPct val="90000"/>
              </a:lnSpc>
              <a:spcBef>
                <a:spcPts val="800"/>
              </a:spcBef>
              <a:spcAft>
                <a:spcPts val="0"/>
              </a:spcAft>
              <a:buClr>
                <a:schemeClr val="dk1"/>
              </a:buClr>
              <a:buSzPts val="1600"/>
              <a:buChar char="●"/>
            </a:pPr>
            <a:r>
              <a:rPr lang="en" sz="1600">
                <a:latin typeface="Times New Roman"/>
                <a:ea typeface="Times New Roman"/>
                <a:cs typeface="Times New Roman"/>
                <a:sym typeface="Times New Roman"/>
              </a:rPr>
              <a:t>From 1995 to 1999, RioCan made many significant acquisitions that doubled the size of the company.</a:t>
            </a:r>
            <a:endParaRPr sz="900"/>
          </a:p>
          <a:p>
            <a:pPr indent="-165100" lvl="0" marL="177800" rtl="0" algn="l">
              <a:lnSpc>
                <a:spcPct val="90000"/>
              </a:lnSpc>
              <a:spcBef>
                <a:spcPts val="800"/>
              </a:spcBef>
              <a:spcAft>
                <a:spcPts val="0"/>
              </a:spcAft>
              <a:buClr>
                <a:schemeClr val="dk1"/>
              </a:buClr>
              <a:buSzPts val="1600"/>
              <a:buChar char="●"/>
            </a:pPr>
            <a:r>
              <a:rPr lang="en" sz="1600">
                <a:latin typeface="Times New Roman"/>
                <a:ea typeface="Times New Roman"/>
                <a:cs typeface="Times New Roman"/>
                <a:sym typeface="Times New Roman"/>
              </a:rPr>
              <a:t>In 1999, RioCan acquired RealFund, one of Canada’s other original REITs.</a:t>
            </a:r>
            <a:endParaRPr sz="900"/>
          </a:p>
          <a:p>
            <a:pPr indent="-165100" lvl="0" marL="177800" rtl="0" algn="l">
              <a:lnSpc>
                <a:spcPct val="90000"/>
              </a:lnSpc>
              <a:spcBef>
                <a:spcPts val="800"/>
              </a:spcBef>
              <a:spcAft>
                <a:spcPts val="0"/>
              </a:spcAft>
              <a:buClr>
                <a:schemeClr val="dk1"/>
              </a:buClr>
              <a:buSzPts val="1600"/>
              <a:buChar char="●"/>
            </a:pPr>
            <a:r>
              <a:rPr lang="en" sz="1600">
                <a:latin typeface="Times New Roman"/>
                <a:ea typeface="Times New Roman"/>
                <a:cs typeface="Times New Roman"/>
                <a:sym typeface="Times New Roman"/>
              </a:rPr>
              <a:t>In 2015, RioCan entered into the residential real estate market due to the decreasing popularity in traditional brick and mortar retail. Development of residential buildings on commercial properties transforming them to mixed-use urban properties.</a:t>
            </a:r>
            <a:endParaRPr sz="900"/>
          </a:p>
          <a:p>
            <a:pPr indent="-165100" lvl="0" marL="177800" rtl="0" algn="l">
              <a:lnSpc>
                <a:spcPct val="90000"/>
              </a:lnSpc>
              <a:spcBef>
                <a:spcPts val="800"/>
              </a:spcBef>
              <a:spcAft>
                <a:spcPts val="0"/>
              </a:spcAft>
              <a:buClr>
                <a:schemeClr val="dk1"/>
              </a:buClr>
              <a:buSzPts val="1600"/>
              <a:buChar char="●"/>
            </a:pPr>
            <a:r>
              <a:rPr lang="en" sz="1600">
                <a:latin typeface="Times New Roman"/>
                <a:ea typeface="Times New Roman"/>
                <a:cs typeface="Times New Roman"/>
                <a:sym typeface="Times New Roman"/>
              </a:rPr>
              <a:t>Currently the second largest REIT in Canada.</a:t>
            </a:r>
            <a:endParaRPr sz="900"/>
          </a:p>
          <a:p>
            <a:pPr indent="-63500" lvl="0" marL="177800" rtl="0" algn="l">
              <a:lnSpc>
                <a:spcPct val="90000"/>
              </a:lnSpc>
              <a:spcBef>
                <a:spcPts val="800"/>
              </a:spcBef>
              <a:spcAft>
                <a:spcPts val="1600"/>
              </a:spcAft>
              <a:buClr>
                <a:schemeClr val="dk1"/>
              </a:buClr>
              <a:buSzPts val="1800"/>
              <a:buNone/>
            </a:pPr>
            <a:r>
              <a:t/>
            </a:r>
            <a:endParaRPr sz="1800">
              <a:latin typeface="Times New Roman"/>
              <a:ea typeface="Times New Roman"/>
              <a:cs typeface="Times New Roman"/>
              <a:sym typeface="Times New Roman"/>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81"/>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Company Overview</a:t>
            </a:r>
            <a:endParaRPr sz="1100"/>
          </a:p>
        </p:txBody>
      </p:sp>
      <p:sp>
        <p:nvSpPr>
          <p:cNvPr id="566" name="Google Shape;566;p81"/>
          <p:cNvSpPr txBox="1"/>
          <p:nvPr>
            <p:ph idx="1" type="body"/>
          </p:nvPr>
        </p:nvSpPr>
        <p:spPr>
          <a:xfrm>
            <a:off x="729450" y="2078875"/>
            <a:ext cx="7688700" cy="2261100"/>
          </a:xfrm>
          <a:prstGeom prst="rect">
            <a:avLst/>
          </a:prstGeom>
          <a:noFill/>
          <a:ln>
            <a:noFill/>
          </a:ln>
        </p:spPr>
        <p:txBody>
          <a:bodyPr anchorCtr="0" anchor="t" bIns="34275" lIns="68575" spcFirstLastPara="1" rIns="68575" wrap="square" tIns="34275">
            <a:noAutofit/>
          </a:bodyPr>
          <a:lstStyle/>
          <a:p>
            <a:pPr indent="-165100" lvl="0" marL="177800" rtl="0" algn="l">
              <a:lnSpc>
                <a:spcPct val="90000"/>
              </a:lnSpc>
              <a:spcBef>
                <a:spcPts val="0"/>
              </a:spcBef>
              <a:spcAft>
                <a:spcPts val="0"/>
              </a:spcAft>
              <a:buClr>
                <a:schemeClr val="dk1"/>
              </a:buClr>
              <a:buSzPts val="1600"/>
              <a:buChar char="●"/>
            </a:pPr>
            <a:r>
              <a:rPr lang="en" sz="1600">
                <a:latin typeface="Times New Roman"/>
                <a:ea typeface="Times New Roman"/>
                <a:cs typeface="Times New Roman"/>
                <a:sym typeface="Times New Roman"/>
              </a:rPr>
              <a:t>Total enterprise value of approximately $11.4 billion as of November 8</a:t>
            </a:r>
            <a:r>
              <a:rPr baseline="30000" lang="en" sz="1600">
                <a:latin typeface="Times New Roman"/>
                <a:ea typeface="Times New Roman"/>
                <a:cs typeface="Times New Roman"/>
                <a:sym typeface="Times New Roman"/>
              </a:rPr>
              <a:t>th</a:t>
            </a:r>
            <a:r>
              <a:rPr lang="en" sz="1600">
                <a:latin typeface="Times New Roman"/>
                <a:ea typeface="Times New Roman"/>
                <a:cs typeface="Times New Roman"/>
                <a:sym typeface="Times New Roman"/>
              </a:rPr>
              <a:t>.</a:t>
            </a:r>
            <a:endParaRPr sz="900"/>
          </a:p>
          <a:p>
            <a:pPr indent="-165100" lvl="0" marL="177800" rtl="0" algn="l">
              <a:lnSpc>
                <a:spcPct val="90000"/>
              </a:lnSpc>
              <a:spcBef>
                <a:spcPts val="800"/>
              </a:spcBef>
              <a:spcAft>
                <a:spcPts val="0"/>
              </a:spcAft>
              <a:buClr>
                <a:schemeClr val="dk1"/>
              </a:buClr>
              <a:buSzPts val="1600"/>
              <a:buChar char="●"/>
            </a:pPr>
            <a:r>
              <a:rPr lang="en" sz="1600">
                <a:latin typeface="Times New Roman"/>
                <a:ea typeface="Times New Roman"/>
                <a:cs typeface="Times New Roman"/>
                <a:sym typeface="Times New Roman"/>
              </a:rPr>
              <a:t>RioCan earns 50% of their revenue in the Greater Toronto Area (GTA) and 90% from Canada’s six major markets.</a:t>
            </a:r>
            <a:endParaRPr sz="900"/>
          </a:p>
          <a:p>
            <a:pPr indent="-165100" lvl="0" marL="177800" rtl="0" algn="l">
              <a:lnSpc>
                <a:spcPct val="90000"/>
              </a:lnSpc>
              <a:spcBef>
                <a:spcPts val="800"/>
              </a:spcBef>
              <a:spcAft>
                <a:spcPts val="0"/>
              </a:spcAft>
              <a:buClr>
                <a:schemeClr val="dk1"/>
              </a:buClr>
              <a:buSzPts val="1600"/>
              <a:buChar char="●"/>
            </a:pPr>
            <a:r>
              <a:rPr lang="en" sz="1600">
                <a:latin typeface="Times New Roman"/>
                <a:ea typeface="Times New Roman"/>
                <a:cs typeface="Times New Roman"/>
                <a:sym typeface="Times New Roman"/>
              </a:rPr>
              <a:t>Diversified portfolio including many different commercial retailers as well as rental properties.</a:t>
            </a:r>
            <a:endParaRPr sz="900"/>
          </a:p>
          <a:p>
            <a:pPr indent="-165100" lvl="0" marL="177800" rtl="0" algn="l">
              <a:lnSpc>
                <a:spcPct val="90000"/>
              </a:lnSpc>
              <a:spcBef>
                <a:spcPts val="800"/>
              </a:spcBef>
              <a:spcAft>
                <a:spcPts val="0"/>
              </a:spcAft>
              <a:buClr>
                <a:schemeClr val="dk1"/>
              </a:buClr>
              <a:buSzPts val="1600"/>
              <a:buChar char="●"/>
            </a:pPr>
            <a:r>
              <a:rPr lang="en" sz="1600">
                <a:latin typeface="Times New Roman"/>
                <a:ea typeface="Times New Roman"/>
                <a:cs typeface="Times New Roman"/>
                <a:sym typeface="Times New Roman"/>
              </a:rPr>
              <a:t>26-years of experience in creating value through acquisitions and development.</a:t>
            </a:r>
            <a:endParaRPr sz="900"/>
          </a:p>
          <a:p>
            <a:pPr indent="-165100" lvl="0" marL="177800" rtl="0" algn="l">
              <a:lnSpc>
                <a:spcPct val="90000"/>
              </a:lnSpc>
              <a:spcBef>
                <a:spcPts val="800"/>
              </a:spcBef>
              <a:spcAft>
                <a:spcPts val="0"/>
              </a:spcAft>
              <a:buClr>
                <a:schemeClr val="dk1"/>
              </a:buClr>
              <a:buSzPts val="1600"/>
              <a:buChar char="●"/>
            </a:pPr>
            <a:r>
              <a:rPr lang="en" sz="1600">
                <a:latin typeface="Times New Roman"/>
                <a:ea typeface="Times New Roman"/>
                <a:cs typeface="Times New Roman"/>
                <a:sym typeface="Times New Roman"/>
              </a:rPr>
              <a:t>42m square feet in the development pipeline.</a:t>
            </a:r>
            <a:endParaRPr sz="900"/>
          </a:p>
          <a:p>
            <a:pPr indent="-165100" lvl="0" marL="177800" rtl="0" algn="l">
              <a:lnSpc>
                <a:spcPct val="90000"/>
              </a:lnSpc>
              <a:spcBef>
                <a:spcPts val="800"/>
              </a:spcBef>
              <a:spcAft>
                <a:spcPts val="0"/>
              </a:spcAft>
              <a:buClr>
                <a:schemeClr val="dk1"/>
              </a:buClr>
              <a:buSzPts val="1600"/>
              <a:buChar char="●"/>
            </a:pPr>
            <a:r>
              <a:rPr lang="en" sz="1600">
                <a:latin typeface="Times New Roman"/>
                <a:ea typeface="Times New Roman"/>
                <a:cs typeface="Times New Roman"/>
                <a:sym typeface="Times New Roman"/>
              </a:rPr>
              <a:t>Upward trend in rent collection since Covid-19 with 96% committed occupancy over the duration of the pandemic. </a:t>
            </a:r>
            <a:endParaRPr sz="900"/>
          </a:p>
          <a:p>
            <a:pPr indent="-165100" lvl="0" marL="177800" rtl="0" algn="l">
              <a:lnSpc>
                <a:spcPct val="90000"/>
              </a:lnSpc>
              <a:spcBef>
                <a:spcPts val="800"/>
              </a:spcBef>
              <a:spcAft>
                <a:spcPts val="0"/>
              </a:spcAft>
              <a:buClr>
                <a:schemeClr val="dk1"/>
              </a:buClr>
              <a:buSzPts val="1600"/>
              <a:buChar char="●"/>
            </a:pPr>
            <a:r>
              <a:rPr lang="en" sz="1600">
                <a:latin typeface="Times New Roman"/>
                <a:ea typeface="Times New Roman"/>
                <a:cs typeface="Times New Roman"/>
                <a:sym typeface="Times New Roman"/>
              </a:rPr>
              <a:t>77.7% of revenue comes from strong and stable tenants.</a:t>
            </a:r>
            <a:endParaRPr sz="900"/>
          </a:p>
          <a:p>
            <a:pPr indent="-63500" lvl="0" marL="177800" rtl="0" algn="l">
              <a:lnSpc>
                <a:spcPct val="90000"/>
              </a:lnSpc>
              <a:spcBef>
                <a:spcPts val="800"/>
              </a:spcBef>
              <a:spcAft>
                <a:spcPts val="0"/>
              </a:spcAft>
              <a:buClr>
                <a:schemeClr val="dk1"/>
              </a:buClr>
              <a:buSzPts val="1800"/>
              <a:buNone/>
            </a:pPr>
            <a:r>
              <a:t/>
            </a:r>
            <a:endParaRPr sz="1800">
              <a:latin typeface="Times New Roman"/>
              <a:ea typeface="Times New Roman"/>
              <a:cs typeface="Times New Roman"/>
              <a:sym typeface="Times New Roman"/>
            </a:endParaRPr>
          </a:p>
          <a:p>
            <a:pPr indent="-63500" lvl="0" marL="177800" rtl="0" algn="l">
              <a:lnSpc>
                <a:spcPct val="90000"/>
              </a:lnSpc>
              <a:spcBef>
                <a:spcPts val="800"/>
              </a:spcBef>
              <a:spcAft>
                <a:spcPts val="1600"/>
              </a:spcAft>
              <a:buClr>
                <a:schemeClr val="dk1"/>
              </a:buClr>
              <a:buSzPts val="1800"/>
              <a:buNone/>
            </a:pPr>
            <a:r>
              <a:t/>
            </a:r>
            <a:endParaRPr sz="1800">
              <a:latin typeface="Times New Roman"/>
              <a:ea typeface="Times New Roman"/>
              <a:cs typeface="Times New Roman"/>
              <a:sym typeface="Times New Roman"/>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82"/>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Company Commitment</a:t>
            </a:r>
            <a:endParaRPr sz="1100"/>
          </a:p>
        </p:txBody>
      </p:sp>
      <p:sp>
        <p:nvSpPr>
          <p:cNvPr id="573" name="Google Shape;573;p82"/>
          <p:cNvSpPr txBox="1"/>
          <p:nvPr>
            <p:ph idx="1" type="body"/>
          </p:nvPr>
        </p:nvSpPr>
        <p:spPr>
          <a:xfrm>
            <a:off x="729450" y="2078875"/>
            <a:ext cx="7688700" cy="2261100"/>
          </a:xfrm>
          <a:prstGeom prst="rect">
            <a:avLst/>
          </a:prstGeom>
          <a:noFill/>
          <a:ln>
            <a:noFill/>
          </a:ln>
        </p:spPr>
        <p:txBody>
          <a:bodyPr anchorCtr="0" anchor="t" bIns="34275" lIns="68575" spcFirstLastPara="1" rIns="68575" wrap="square" tIns="34275">
            <a:noAutofit/>
          </a:bodyPr>
          <a:lstStyle/>
          <a:p>
            <a:pPr indent="-63500" lvl="0" marL="177800" rtl="0" algn="l">
              <a:lnSpc>
                <a:spcPct val="90000"/>
              </a:lnSpc>
              <a:spcBef>
                <a:spcPts val="0"/>
              </a:spcBef>
              <a:spcAft>
                <a:spcPts val="0"/>
              </a:spcAft>
              <a:buClr>
                <a:schemeClr val="dk1"/>
              </a:buClr>
              <a:buSzPts val="1800"/>
              <a:buNone/>
            </a:pPr>
            <a:r>
              <a:t/>
            </a:r>
            <a:endParaRPr sz="1800">
              <a:latin typeface="Times New Roman"/>
              <a:ea typeface="Times New Roman"/>
              <a:cs typeface="Times New Roman"/>
              <a:sym typeface="Times New Roman"/>
            </a:endParaRPr>
          </a:p>
          <a:p>
            <a:pPr indent="-63500" lvl="0" marL="177800" rtl="0" algn="l">
              <a:lnSpc>
                <a:spcPct val="90000"/>
              </a:lnSpc>
              <a:spcBef>
                <a:spcPts val="800"/>
              </a:spcBef>
              <a:spcAft>
                <a:spcPts val="1600"/>
              </a:spcAft>
              <a:buClr>
                <a:schemeClr val="dk1"/>
              </a:buClr>
              <a:buSzPts val="1800"/>
              <a:buNone/>
            </a:pPr>
            <a:r>
              <a:t/>
            </a:r>
            <a:endParaRPr sz="1800">
              <a:latin typeface="Times New Roman"/>
              <a:ea typeface="Times New Roman"/>
              <a:cs typeface="Times New Roman"/>
              <a:sym typeface="Times New Roman"/>
            </a:endParaRPr>
          </a:p>
        </p:txBody>
      </p:sp>
      <p:pic>
        <p:nvPicPr>
          <p:cNvPr id="574" name="Google Shape;574;p82"/>
          <p:cNvPicPr preferRelativeResize="0"/>
          <p:nvPr/>
        </p:nvPicPr>
        <p:blipFill rotWithShape="1">
          <a:blip r:embed="rId3">
            <a:alphaModFix/>
          </a:blip>
          <a:srcRect b="0" l="0" r="0" t="0"/>
          <a:stretch/>
        </p:blipFill>
        <p:spPr>
          <a:xfrm>
            <a:off x="729450" y="1830625"/>
            <a:ext cx="7511750" cy="26199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0"/>
          <p:cNvSpPr txBox="1"/>
          <p:nvPr>
            <p:ph type="title"/>
          </p:nvPr>
        </p:nvSpPr>
        <p:spPr>
          <a:xfrm>
            <a:off x="679875" y="500900"/>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Types of REITs</a:t>
            </a:r>
            <a:endParaRPr/>
          </a:p>
        </p:txBody>
      </p:sp>
      <p:sp>
        <p:nvSpPr>
          <p:cNvPr id="171" name="Google Shape;171;p20"/>
          <p:cNvSpPr txBox="1"/>
          <p:nvPr>
            <p:ph idx="1" type="body"/>
          </p:nvPr>
        </p:nvSpPr>
        <p:spPr>
          <a:xfrm>
            <a:off x="1087875" y="2064425"/>
            <a:ext cx="2046000" cy="2261100"/>
          </a:xfrm>
          <a:prstGeom prst="rect">
            <a:avLst/>
          </a:prstGeom>
          <a:solidFill>
            <a:srgbClr val="D9D9D9"/>
          </a:solidFill>
        </p:spPr>
        <p:txBody>
          <a:bodyPr anchorCtr="0" anchor="t" bIns="91425" lIns="91425" spcFirstLastPara="1" rIns="91425" wrap="square" tIns="91425">
            <a:noAutofit/>
          </a:bodyPr>
          <a:lstStyle/>
          <a:p>
            <a:pPr indent="0" lvl="0" marL="0" rtl="0" algn="l">
              <a:spcBef>
                <a:spcPts val="0"/>
              </a:spcBef>
              <a:spcAft>
                <a:spcPts val="1600"/>
              </a:spcAft>
              <a:buNone/>
            </a:pPr>
            <a:r>
              <a:rPr lang="en"/>
              <a:t>Companies provide financing to income producing real estate by purchasing mortgages and MBS. Revenue from Net Interest Margin, Exposed to interest rate risk and credit risk. </a:t>
            </a:r>
            <a:endParaRPr/>
          </a:p>
        </p:txBody>
      </p:sp>
      <p:sp>
        <p:nvSpPr>
          <p:cNvPr id="172" name="Google Shape;172;p20"/>
          <p:cNvSpPr txBox="1"/>
          <p:nvPr>
            <p:ph idx="1" type="body"/>
          </p:nvPr>
        </p:nvSpPr>
        <p:spPr>
          <a:xfrm>
            <a:off x="3577900" y="2064425"/>
            <a:ext cx="2046000" cy="2261100"/>
          </a:xfrm>
          <a:prstGeom prst="rect">
            <a:avLst/>
          </a:prstGeom>
          <a:solidFill>
            <a:srgbClr val="D9D9D9"/>
          </a:solidFill>
        </p:spPr>
        <p:txBody>
          <a:bodyPr anchorCtr="0" anchor="t" bIns="91425" lIns="91425" spcFirstLastPara="1" rIns="91425" wrap="square" tIns="91425">
            <a:noAutofit/>
          </a:bodyPr>
          <a:lstStyle/>
          <a:p>
            <a:pPr indent="0" lvl="0" marL="0" rtl="0" algn="l">
              <a:spcBef>
                <a:spcPts val="0"/>
              </a:spcBef>
              <a:spcAft>
                <a:spcPts val="0"/>
              </a:spcAft>
              <a:buNone/>
            </a:pPr>
            <a:r>
              <a:rPr lang="en"/>
              <a:t>Companies provide financing to income-producing real estate by purchasing mortgages and MBS. Revenue from Net Interest Margin. Exposed to interest rate risk and credit risk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173" name="Google Shape;173;p20"/>
          <p:cNvSpPr txBox="1"/>
          <p:nvPr>
            <p:ph idx="1" type="body"/>
          </p:nvPr>
        </p:nvSpPr>
        <p:spPr>
          <a:xfrm>
            <a:off x="6010125" y="2064425"/>
            <a:ext cx="2046000" cy="2261100"/>
          </a:xfrm>
          <a:prstGeom prst="rect">
            <a:avLst/>
          </a:prstGeom>
          <a:solidFill>
            <a:srgbClr val="D9D9D9"/>
          </a:solidFill>
        </p:spPr>
        <p:txBody>
          <a:bodyPr anchorCtr="0" anchor="t" bIns="91425" lIns="91425" spcFirstLastPara="1" rIns="91425" wrap="square" tIns="91425">
            <a:noAutofit/>
          </a:bodyPr>
          <a:lstStyle/>
          <a:p>
            <a:pPr indent="0" lvl="0" marL="0" rtl="0" algn="l">
              <a:spcBef>
                <a:spcPts val="0"/>
              </a:spcBef>
              <a:spcAft>
                <a:spcPts val="0"/>
              </a:spcAft>
              <a:buNone/>
            </a:pPr>
            <a:r>
              <a:rPr lang="en"/>
              <a:t>Combination of Equity and Mortgage REITs. Companies own real estate and mortgages/MBS. Earn income both rental income and interest income.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174" name="Google Shape;174;p20"/>
          <p:cNvSpPr txBox="1"/>
          <p:nvPr>
            <p:ph idx="1" type="body"/>
          </p:nvPr>
        </p:nvSpPr>
        <p:spPr>
          <a:xfrm>
            <a:off x="1087875" y="1386266"/>
            <a:ext cx="2046000" cy="535200"/>
          </a:xfrm>
          <a:prstGeom prst="rect">
            <a:avLst/>
          </a:prstGeom>
          <a:solidFill>
            <a:srgbClr val="4A86E8"/>
          </a:solid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1600"/>
              </a:spcAft>
              <a:buNone/>
            </a:pPr>
            <a:r>
              <a:rPr b="1" lang="en">
                <a:solidFill>
                  <a:srgbClr val="FFFFFF"/>
                </a:solidFill>
              </a:rPr>
              <a:t>Equity</a:t>
            </a:r>
            <a:endParaRPr b="1">
              <a:solidFill>
                <a:srgbClr val="FFFFFF"/>
              </a:solidFill>
            </a:endParaRPr>
          </a:p>
        </p:txBody>
      </p:sp>
      <p:sp>
        <p:nvSpPr>
          <p:cNvPr id="175" name="Google Shape;175;p20"/>
          <p:cNvSpPr txBox="1"/>
          <p:nvPr>
            <p:ph idx="1" type="body"/>
          </p:nvPr>
        </p:nvSpPr>
        <p:spPr>
          <a:xfrm>
            <a:off x="6010125" y="1386266"/>
            <a:ext cx="2046000" cy="535200"/>
          </a:xfrm>
          <a:prstGeom prst="rect">
            <a:avLst/>
          </a:prstGeom>
          <a:solidFill>
            <a:srgbClr val="4A86E8"/>
          </a:solid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1600"/>
              </a:spcAft>
              <a:buNone/>
            </a:pPr>
            <a:r>
              <a:rPr b="1" lang="en">
                <a:solidFill>
                  <a:srgbClr val="FFFFFF"/>
                </a:solidFill>
              </a:rPr>
              <a:t>Hybird</a:t>
            </a:r>
            <a:endParaRPr b="1">
              <a:solidFill>
                <a:srgbClr val="FFFFFF"/>
              </a:solidFill>
            </a:endParaRPr>
          </a:p>
        </p:txBody>
      </p:sp>
      <p:sp>
        <p:nvSpPr>
          <p:cNvPr id="176" name="Google Shape;176;p20"/>
          <p:cNvSpPr txBox="1"/>
          <p:nvPr>
            <p:ph idx="1" type="body"/>
          </p:nvPr>
        </p:nvSpPr>
        <p:spPr>
          <a:xfrm>
            <a:off x="3549000" y="1386266"/>
            <a:ext cx="2046000" cy="535200"/>
          </a:xfrm>
          <a:prstGeom prst="rect">
            <a:avLst/>
          </a:prstGeom>
          <a:solidFill>
            <a:srgbClr val="4A86E8"/>
          </a:solid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1600"/>
              </a:spcAft>
              <a:buNone/>
            </a:pPr>
            <a:r>
              <a:rPr b="1" lang="en">
                <a:solidFill>
                  <a:srgbClr val="FFFFFF"/>
                </a:solidFill>
              </a:rPr>
              <a:t>Mortgage</a:t>
            </a:r>
            <a:endParaRPr b="1">
              <a:solidFill>
                <a:srgbClr val="FFFFFF"/>
              </a:solidFill>
            </a:endParaRPr>
          </a:p>
        </p:txBody>
      </p:sp>
      <p:sp>
        <p:nvSpPr>
          <p:cNvPr id="177" name="Google Shape;177;p20"/>
          <p:cNvSpPr txBox="1"/>
          <p:nvPr/>
        </p:nvSpPr>
        <p:spPr>
          <a:xfrm>
            <a:off x="314100" y="2181675"/>
            <a:ext cx="5280900" cy="61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Lato"/>
              <a:ea typeface="Lato"/>
              <a:cs typeface="Lato"/>
              <a:sym typeface="Lato"/>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83"/>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Competitive Advantage</a:t>
            </a:r>
            <a:endParaRPr sz="1100"/>
          </a:p>
        </p:txBody>
      </p:sp>
      <p:sp>
        <p:nvSpPr>
          <p:cNvPr id="580" name="Google Shape;580;p83"/>
          <p:cNvSpPr txBox="1"/>
          <p:nvPr>
            <p:ph idx="1" type="body"/>
          </p:nvPr>
        </p:nvSpPr>
        <p:spPr>
          <a:xfrm>
            <a:off x="729450" y="2078875"/>
            <a:ext cx="7688700" cy="2261100"/>
          </a:xfrm>
          <a:prstGeom prst="rect">
            <a:avLst/>
          </a:prstGeom>
          <a:noFill/>
          <a:ln>
            <a:noFill/>
          </a:ln>
        </p:spPr>
        <p:txBody>
          <a:bodyPr anchorCtr="0" anchor="t" bIns="34275" lIns="68575" spcFirstLastPara="1" rIns="68575" wrap="square" tIns="34275">
            <a:noAutofit/>
          </a:bodyPr>
          <a:lstStyle/>
          <a:p>
            <a:pPr indent="-63500" lvl="0" marL="177800" rtl="0" algn="l">
              <a:lnSpc>
                <a:spcPct val="90000"/>
              </a:lnSpc>
              <a:spcBef>
                <a:spcPts val="0"/>
              </a:spcBef>
              <a:spcAft>
                <a:spcPts val="0"/>
              </a:spcAft>
              <a:buClr>
                <a:schemeClr val="dk1"/>
              </a:buClr>
              <a:buSzPts val="1800"/>
              <a:buNone/>
            </a:pPr>
            <a:r>
              <a:t/>
            </a:r>
            <a:endParaRPr sz="1800">
              <a:latin typeface="Times New Roman"/>
              <a:ea typeface="Times New Roman"/>
              <a:cs typeface="Times New Roman"/>
              <a:sym typeface="Times New Roman"/>
            </a:endParaRPr>
          </a:p>
          <a:p>
            <a:pPr indent="-63500" lvl="0" marL="177800" rtl="0" algn="l">
              <a:lnSpc>
                <a:spcPct val="90000"/>
              </a:lnSpc>
              <a:spcBef>
                <a:spcPts val="800"/>
              </a:spcBef>
              <a:spcAft>
                <a:spcPts val="1600"/>
              </a:spcAft>
              <a:buClr>
                <a:schemeClr val="dk1"/>
              </a:buClr>
              <a:buSzPts val="1800"/>
              <a:buNone/>
            </a:pPr>
            <a:r>
              <a:t/>
            </a:r>
            <a:endParaRPr sz="1800">
              <a:latin typeface="Times New Roman"/>
              <a:ea typeface="Times New Roman"/>
              <a:cs typeface="Times New Roman"/>
              <a:sym typeface="Times New Roman"/>
            </a:endParaRPr>
          </a:p>
        </p:txBody>
      </p:sp>
      <p:pic>
        <p:nvPicPr>
          <p:cNvPr id="581" name="Google Shape;581;p83"/>
          <p:cNvPicPr preferRelativeResize="0"/>
          <p:nvPr/>
        </p:nvPicPr>
        <p:blipFill rotWithShape="1">
          <a:blip r:embed="rId3">
            <a:alphaModFix/>
          </a:blip>
          <a:srcRect b="0" l="0" r="0" t="0"/>
          <a:stretch/>
        </p:blipFill>
        <p:spPr>
          <a:xfrm>
            <a:off x="628650" y="1853850"/>
            <a:ext cx="7886699" cy="27013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84"/>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Strategy</a:t>
            </a:r>
            <a:endParaRPr sz="1100"/>
          </a:p>
        </p:txBody>
      </p:sp>
      <p:sp>
        <p:nvSpPr>
          <p:cNvPr id="588" name="Google Shape;588;p84"/>
          <p:cNvSpPr txBox="1"/>
          <p:nvPr>
            <p:ph idx="1" type="body"/>
          </p:nvPr>
        </p:nvSpPr>
        <p:spPr>
          <a:xfrm>
            <a:off x="729450" y="2078875"/>
            <a:ext cx="7688700" cy="2261100"/>
          </a:xfrm>
          <a:prstGeom prst="rect">
            <a:avLst/>
          </a:prstGeom>
          <a:noFill/>
          <a:ln>
            <a:noFill/>
          </a:ln>
        </p:spPr>
        <p:txBody>
          <a:bodyPr anchorCtr="0" anchor="t" bIns="34275" lIns="68575" spcFirstLastPara="1" rIns="68575" wrap="square" tIns="34275">
            <a:noAutofit/>
          </a:bodyPr>
          <a:lstStyle/>
          <a:p>
            <a:pPr indent="-171450" lvl="0" marL="177800" rtl="0" algn="l">
              <a:lnSpc>
                <a:spcPct val="80000"/>
              </a:lnSpc>
              <a:spcBef>
                <a:spcPts val="0"/>
              </a:spcBef>
              <a:spcAft>
                <a:spcPts val="0"/>
              </a:spcAft>
              <a:buClr>
                <a:schemeClr val="dk1"/>
              </a:buClr>
              <a:buSzPts val="1700"/>
              <a:buChar char="●"/>
            </a:pPr>
            <a:r>
              <a:rPr lang="en" sz="1700">
                <a:latin typeface="Times New Roman"/>
                <a:ea typeface="Times New Roman"/>
                <a:cs typeface="Times New Roman"/>
                <a:sym typeface="Times New Roman"/>
              </a:rPr>
              <a:t>RioCan continues to focus on the major markets in Canada, a strategy they have employed for over a decade.</a:t>
            </a:r>
            <a:endParaRPr sz="1000"/>
          </a:p>
          <a:p>
            <a:pPr indent="-165100" lvl="1" marL="520700" rtl="0" algn="l">
              <a:lnSpc>
                <a:spcPct val="80000"/>
              </a:lnSpc>
              <a:spcBef>
                <a:spcPts val="400"/>
              </a:spcBef>
              <a:spcAft>
                <a:spcPts val="0"/>
              </a:spcAft>
              <a:buClr>
                <a:schemeClr val="dk1"/>
              </a:buClr>
              <a:buSzPts val="1400"/>
              <a:buChar char="○"/>
            </a:pPr>
            <a:r>
              <a:rPr lang="en" sz="1400">
                <a:latin typeface="Times New Roman"/>
                <a:ea typeface="Times New Roman"/>
                <a:cs typeface="Times New Roman"/>
                <a:sym typeface="Times New Roman"/>
              </a:rPr>
              <a:t>Acquisitions and development in strategic locations in urban areas.</a:t>
            </a:r>
            <a:endParaRPr sz="1000"/>
          </a:p>
          <a:p>
            <a:pPr indent="-165100" lvl="1" marL="520700" rtl="0" algn="l">
              <a:lnSpc>
                <a:spcPct val="80000"/>
              </a:lnSpc>
              <a:spcBef>
                <a:spcPts val="400"/>
              </a:spcBef>
              <a:spcAft>
                <a:spcPts val="0"/>
              </a:spcAft>
              <a:buClr>
                <a:schemeClr val="dk1"/>
              </a:buClr>
              <a:buSzPts val="1400"/>
              <a:buChar char="○"/>
            </a:pPr>
            <a:r>
              <a:rPr lang="en" sz="1400">
                <a:latin typeface="Times New Roman"/>
                <a:ea typeface="Times New Roman"/>
                <a:cs typeface="Times New Roman"/>
                <a:sym typeface="Times New Roman"/>
              </a:rPr>
              <a:t>Development of mixed-use properties.</a:t>
            </a:r>
            <a:endParaRPr sz="1000"/>
          </a:p>
          <a:p>
            <a:pPr indent="-165100" lvl="1" marL="520700" rtl="0" algn="l">
              <a:lnSpc>
                <a:spcPct val="80000"/>
              </a:lnSpc>
              <a:spcBef>
                <a:spcPts val="400"/>
              </a:spcBef>
              <a:spcAft>
                <a:spcPts val="0"/>
              </a:spcAft>
              <a:buClr>
                <a:schemeClr val="dk1"/>
              </a:buClr>
              <a:buSzPts val="1400"/>
              <a:buChar char="○"/>
            </a:pPr>
            <a:r>
              <a:rPr lang="en" sz="1400">
                <a:latin typeface="Times New Roman"/>
                <a:ea typeface="Times New Roman"/>
                <a:cs typeface="Times New Roman"/>
                <a:sym typeface="Times New Roman"/>
              </a:rPr>
              <a:t>Properties located in high density areas that are heavily trafficked and/or located near public transportation.</a:t>
            </a:r>
            <a:endParaRPr sz="1000"/>
          </a:p>
          <a:p>
            <a:pPr indent="-171450" lvl="0" marL="177800" rtl="0" algn="l">
              <a:lnSpc>
                <a:spcPct val="80000"/>
              </a:lnSpc>
              <a:spcBef>
                <a:spcPts val="800"/>
              </a:spcBef>
              <a:spcAft>
                <a:spcPts val="0"/>
              </a:spcAft>
              <a:buClr>
                <a:schemeClr val="dk1"/>
              </a:buClr>
              <a:buSzPts val="1700"/>
              <a:buChar char="●"/>
            </a:pPr>
            <a:r>
              <a:rPr lang="en" sz="1700">
                <a:latin typeface="Times New Roman"/>
                <a:ea typeface="Times New Roman"/>
                <a:cs typeface="Times New Roman"/>
                <a:sym typeface="Times New Roman"/>
              </a:rPr>
              <a:t>Staggered development strategy includes staggering debt maturities. </a:t>
            </a:r>
            <a:endParaRPr sz="1000"/>
          </a:p>
          <a:p>
            <a:pPr indent="-171450" lvl="0" marL="177800" rtl="0" algn="l">
              <a:lnSpc>
                <a:spcPct val="80000"/>
              </a:lnSpc>
              <a:spcBef>
                <a:spcPts val="800"/>
              </a:spcBef>
              <a:spcAft>
                <a:spcPts val="0"/>
              </a:spcAft>
              <a:buClr>
                <a:schemeClr val="dk1"/>
              </a:buClr>
              <a:buSzPts val="1700"/>
              <a:buChar char="●"/>
            </a:pPr>
            <a:r>
              <a:rPr lang="en" sz="1700">
                <a:latin typeface="Times New Roman"/>
                <a:ea typeface="Times New Roman"/>
                <a:cs typeface="Times New Roman"/>
                <a:sym typeface="Times New Roman"/>
              </a:rPr>
              <a:t>The trust maintains low leverage by staggering maturities, limiting variable debt to reduce interest rate risk and refinancing risk, and using a mix of unsecured and secured debt. </a:t>
            </a:r>
            <a:endParaRPr sz="1000"/>
          </a:p>
          <a:p>
            <a:pPr indent="-171450" lvl="0" marL="177800" rtl="0" algn="l">
              <a:lnSpc>
                <a:spcPct val="80000"/>
              </a:lnSpc>
              <a:spcBef>
                <a:spcPts val="800"/>
              </a:spcBef>
              <a:spcAft>
                <a:spcPts val="0"/>
              </a:spcAft>
              <a:buClr>
                <a:schemeClr val="dk1"/>
              </a:buClr>
              <a:buSzPts val="1700"/>
              <a:buChar char="●"/>
            </a:pPr>
            <a:r>
              <a:rPr lang="en" sz="1700">
                <a:latin typeface="Times New Roman"/>
                <a:ea typeface="Times New Roman"/>
                <a:cs typeface="Times New Roman"/>
                <a:sym typeface="Times New Roman"/>
              </a:rPr>
              <a:t>Diverse tenant mix of strong national companies that are focused on necessity and/or service.</a:t>
            </a:r>
            <a:endParaRPr sz="1400">
              <a:latin typeface="Times New Roman"/>
              <a:ea typeface="Times New Roman"/>
              <a:cs typeface="Times New Roman"/>
              <a:sym typeface="Times New Roman"/>
            </a:endParaRPr>
          </a:p>
          <a:p>
            <a:pPr indent="-63500" lvl="0" marL="177800" rtl="0" algn="l">
              <a:lnSpc>
                <a:spcPct val="80000"/>
              </a:lnSpc>
              <a:spcBef>
                <a:spcPts val="800"/>
              </a:spcBef>
              <a:spcAft>
                <a:spcPts val="1600"/>
              </a:spcAft>
              <a:buClr>
                <a:schemeClr val="dk1"/>
              </a:buClr>
              <a:buSzPts val="1800"/>
              <a:buNone/>
            </a:pPr>
            <a:r>
              <a:t/>
            </a:r>
            <a:endParaRPr sz="1800">
              <a:latin typeface="Times New Roman"/>
              <a:ea typeface="Times New Roman"/>
              <a:cs typeface="Times New Roman"/>
              <a:sym typeface="Times New Roman"/>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85"/>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Strategy</a:t>
            </a:r>
            <a:endParaRPr sz="1100"/>
          </a:p>
        </p:txBody>
      </p:sp>
      <p:pic>
        <p:nvPicPr>
          <p:cNvPr id="595" name="Google Shape;595;p85"/>
          <p:cNvPicPr preferRelativeResize="0"/>
          <p:nvPr>
            <p:ph idx="1" type="body"/>
          </p:nvPr>
        </p:nvPicPr>
        <p:blipFill rotWithShape="1">
          <a:blip r:embed="rId3">
            <a:alphaModFix/>
          </a:blip>
          <a:srcRect b="0" l="0" r="0" t="0"/>
          <a:stretch/>
        </p:blipFill>
        <p:spPr>
          <a:xfrm>
            <a:off x="729450" y="2078875"/>
            <a:ext cx="7688700" cy="25746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86"/>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Properties Profile</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87"/>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Property Profile</a:t>
            </a:r>
            <a:endParaRPr sz="1100"/>
          </a:p>
        </p:txBody>
      </p:sp>
      <p:sp>
        <p:nvSpPr>
          <p:cNvPr id="607" name="Google Shape;607;p87"/>
          <p:cNvSpPr txBox="1"/>
          <p:nvPr>
            <p:ph idx="1" type="body"/>
          </p:nvPr>
        </p:nvSpPr>
        <p:spPr>
          <a:xfrm>
            <a:off x="729450" y="2078875"/>
            <a:ext cx="7688700" cy="2261100"/>
          </a:xfrm>
          <a:prstGeom prst="rect">
            <a:avLst/>
          </a:prstGeom>
          <a:noFill/>
          <a:ln>
            <a:noFill/>
          </a:ln>
        </p:spPr>
        <p:txBody>
          <a:bodyPr anchorCtr="0" anchor="t" bIns="34275" lIns="68575" spcFirstLastPara="1" rIns="68575" wrap="square" tIns="34275">
            <a:noAutofit/>
          </a:bodyPr>
          <a:lstStyle/>
          <a:p>
            <a:pPr indent="-63500" lvl="0" marL="177800" rtl="0" algn="l">
              <a:lnSpc>
                <a:spcPct val="90000"/>
              </a:lnSpc>
              <a:spcBef>
                <a:spcPts val="0"/>
              </a:spcBef>
              <a:spcAft>
                <a:spcPts val="0"/>
              </a:spcAft>
              <a:buClr>
                <a:schemeClr val="dk1"/>
              </a:buClr>
              <a:buSzPts val="1800"/>
              <a:buNone/>
            </a:pPr>
            <a:r>
              <a:t/>
            </a:r>
            <a:endParaRPr sz="1800">
              <a:latin typeface="Times New Roman"/>
              <a:ea typeface="Times New Roman"/>
              <a:cs typeface="Times New Roman"/>
              <a:sym typeface="Times New Roman"/>
            </a:endParaRPr>
          </a:p>
          <a:p>
            <a:pPr indent="-63500" lvl="0" marL="177800" rtl="0" algn="l">
              <a:lnSpc>
                <a:spcPct val="90000"/>
              </a:lnSpc>
              <a:spcBef>
                <a:spcPts val="800"/>
              </a:spcBef>
              <a:spcAft>
                <a:spcPts val="1600"/>
              </a:spcAft>
              <a:buClr>
                <a:schemeClr val="dk1"/>
              </a:buClr>
              <a:buSzPts val="1800"/>
              <a:buNone/>
            </a:pPr>
            <a:r>
              <a:t/>
            </a:r>
            <a:endParaRPr sz="1800">
              <a:latin typeface="Times New Roman"/>
              <a:ea typeface="Times New Roman"/>
              <a:cs typeface="Times New Roman"/>
              <a:sym typeface="Times New Roman"/>
            </a:endParaRPr>
          </a:p>
        </p:txBody>
      </p:sp>
      <p:pic>
        <p:nvPicPr>
          <p:cNvPr id="608" name="Google Shape;608;p87"/>
          <p:cNvPicPr preferRelativeResize="0"/>
          <p:nvPr/>
        </p:nvPicPr>
        <p:blipFill rotWithShape="1">
          <a:blip r:embed="rId3">
            <a:alphaModFix/>
          </a:blip>
          <a:srcRect b="0" l="0" r="0" t="0"/>
          <a:stretch/>
        </p:blipFill>
        <p:spPr>
          <a:xfrm>
            <a:off x="444225" y="1865621"/>
            <a:ext cx="7886701" cy="1412252"/>
          </a:xfrm>
          <a:prstGeom prst="rect">
            <a:avLst/>
          </a:prstGeom>
          <a:noFill/>
          <a:ln>
            <a:noFill/>
          </a:ln>
        </p:spPr>
      </p:pic>
      <p:pic>
        <p:nvPicPr>
          <p:cNvPr id="609" name="Google Shape;609;p87"/>
          <p:cNvPicPr preferRelativeResize="0"/>
          <p:nvPr/>
        </p:nvPicPr>
        <p:blipFill rotWithShape="1">
          <a:blip r:embed="rId4">
            <a:alphaModFix/>
          </a:blip>
          <a:srcRect b="0" l="0" r="0" t="0"/>
          <a:stretch/>
        </p:blipFill>
        <p:spPr>
          <a:xfrm>
            <a:off x="628650" y="3234324"/>
            <a:ext cx="7886700" cy="163532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88"/>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Major Market Positioning</a:t>
            </a:r>
            <a:endParaRPr sz="1100"/>
          </a:p>
        </p:txBody>
      </p:sp>
      <p:sp>
        <p:nvSpPr>
          <p:cNvPr id="616" name="Google Shape;616;p88"/>
          <p:cNvSpPr txBox="1"/>
          <p:nvPr>
            <p:ph idx="1" type="body"/>
          </p:nvPr>
        </p:nvSpPr>
        <p:spPr>
          <a:xfrm>
            <a:off x="729450" y="2078875"/>
            <a:ext cx="7688700" cy="2261100"/>
          </a:xfrm>
          <a:prstGeom prst="rect">
            <a:avLst/>
          </a:prstGeom>
          <a:noFill/>
          <a:ln>
            <a:noFill/>
          </a:ln>
        </p:spPr>
        <p:txBody>
          <a:bodyPr anchorCtr="0" anchor="t" bIns="34275" lIns="68575" spcFirstLastPara="1" rIns="68575" wrap="square" tIns="34275">
            <a:noAutofit/>
          </a:bodyPr>
          <a:lstStyle/>
          <a:p>
            <a:pPr indent="-63500" lvl="0" marL="177800" rtl="0" algn="l">
              <a:lnSpc>
                <a:spcPct val="90000"/>
              </a:lnSpc>
              <a:spcBef>
                <a:spcPts val="0"/>
              </a:spcBef>
              <a:spcAft>
                <a:spcPts val="0"/>
              </a:spcAft>
              <a:buClr>
                <a:schemeClr val="dk1"/>
              </a:buClr>
              <a:buSzPts val="1800"/>
              <a:buNone/>
            </a:pPr>
            <a:r>
              <a:t/>
            </a:r>
            <a:endParaRPr sz="1800">
              <a:latin typeface="Times New Roman"/>
              <a:ea typeface="Times New Roman"/>
              <a:cs typeface="Times New Roman"/>
              <a:sym typeface="Times New Roman"/>
            </a:endParaRPr>
          </a:p>
          <a:p>
            <a:pPr indent="-63500" lvl="0" marL="177800" rtl="0" algn="l">
              <a:lnSpc>
                <a:spcPct val="90000"/>
              </a:lnSpc>
              <a:spcBef>
                <a:spcPts val="800"/>
              </a:spcBef>
              <a:spcAft>
                <a:spcPts val="1600"/>
              </a:spcAft>
              <a:buClr>
                <a:schemeClr val="dk1"/>
              </a:buClr>
              <a:buSzPts val="1800"/>
              <a:buNone/>
            </a:pPr>
            <a:r>
              <a:t/>
            </a:r>
            <a:endParaRPr sz="1800">
              <a:latin typeface="Times New Roman"/>
              <a:ea typeface="Times New Roman"/>
              <a:cs typeface="Times New Roman"/>
              <a:sym typeface="Times New Roman"/>
            </a:endParaRPr>
          </a:p>
        </p:txBody>
      </p:sp>
      <p:pic>
        <p:nvPicPr>
          <p:cNvPr id="617" name="Google Shape;617;p88"/>
          <p:cNvPicPr preferRelativeResize="0"/>
          <p:nvPr/>
        </p:nvPicPr>
        <p:blipFill rotWithShape="1">
          <a:blip r:embed="rId3">
            <a:alphaModFix/>
          </a:blip>
          <a:srcRect b="0" l="0" r="0" t="0"/>
          <a:stretch/>
        </p:blipFill>
        <p:spPr>
          <a:xfrm>
            <a:off x="608150" y="1820374"/>
            <a:ext cx="7886700" cy="281235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89"/>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Major Market Positioning</a:t>
            </a:r>
            <a:endParaRPr sz="1100"/>
          </a:p>
        </p:txBody>
      </p:sp>
      <p:sp>
        <p:nvSpPr>
          <p:cNvPr id="624" name="Google Shape;624;p89"/>
          <p:cNvSpPr txBox="1"/>
          <p:nvPr>
            <p:ph idx="1" type="body"/>
          </p:nvPr>
        </p:nvSpPr>
        <p:spPr>
          <a:xfrm>
            <a:off x="729450" y="2078875"/>
            <a:ext cx="7688700" cy="2261100"/>
          </a:xfrm>
          <a:prstGeom prst="rect">
            <a:avLst/>
          </a:prstGeom>
          <a:noFill/>
          <a:ln>
            <a:noFill/>
          </a:ln>
        </p:spPr>
        <p:txBody>
          <a:bodyPr anchorCtr="0" anchor="t" bIns="34275" lIns="68575" spcFirstLastPara="1" rIns="68575" wrap="square" tIns="34275">
            <a:noAutofit/>
          </a:bodyPr>
          <a:lstStyle/>
          <a:p>
            <a:pPr indent="-63500" lvl="0" marL="177800" rtl="0" algn="l">
              <a:lnSpc>
                <a:spcPct val="90000"/>
              </a:lnSpc>
              <a:spcBef>
                <a:spcPts val="0"/>
              </a:spcBef>
              <a:spcAft>
                <a:spcPts val="0"/>
              </a:spcAft>
              <a:buClr>
                <a:schemeClr val="dk1"/>
              </a:buClr>
              <a:buSzPts val="1800"/>
              <a:buNone/>
            </a:pPr>
            <a:r>
              <a:t/>
            </a:r>
            <a:endParaRPr sz="1800">
              <a:latin typeface="Times New Roman"/>
              <a:ea typeface="Times New Roman"/>
              <a:cs typeface="Times New Roman"/>
              <a:sym typeface="Times New Roman"/>
            </a:endParaRPr>
          </a:p>
          <a:p>
            <a:pPr indent="-63500" lvl="0" marL="177800" rtl="0" algn="l">
              <a:lnSpc>
                <a:spcPct val="90000"/>
              </a:lnSpc>
              <a:spcBef>
                <a:spcPts val="800"/>
              </a:spcBef>
              <a:spcAft>
                <a:spcPts val="1600"/>
              </a:spcAft>
              <a:buClr>
                <a:schemeClr val="dk1"/>
              </a:buClr>
              <a:buSzPts val="1800"/>
              <a:buNone/>
            </a:pPr>
            <a:r>
              <a:t/>
            </a:r>
            <a:endParaRPr sz="1800">
              <a:latin typeface="Times New Roman"/>
              <a:ea typeface="Times New Roman"/>
              <a:cs typeface="Times New Roman"/>
              <a:sym typeface="Times New Roman"/>
            </a:endParaRPr>
          </a:p>
        </p:txBody>
      </p:sp>
      <p:pic>
        <p:nvPicPr>
          <p:cNvPr id="625" name="Google Shape;625;p89"/>
          <p:cNvPicPr preferRelativeResize="0"/>
          <p:nvPr/>
        </p:nvPicPr>
        <p:blipFill rotWithShape="1">
          <a:blip r:embed="rId3">
            <a:alphaModFix/>
          </a:blip>
          <a:srcRect b="0" l="0" r="0" t="0"/>
          <a:stretch/>
        </p:blipFill>
        <p:spPr>
          <a:xfrm>
            <a:off x="628650" y="1853850"/>
            <a:ext cx="7886700" cy="277532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90"/>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Canadian Market</a:t>
            </a:r>
            <a:endParaRPr sz="1100"/>
          </a:p>
        </p:txBody>
      </p:sp>
      <p:sp>
        <p:nvSpPr>
          <p:cNvPr id="632" name="Google Shape;632;p90"/>
          <p:cNvSpPr txBox="1"/>
          <p:nvPr>
            <p:ph idx="1" type="body"/>
          </p:nvPr>
        </p:nvSpPr>
        <p:spPr>
          <a:xfrm>
            <a:off x="729450" y="2078875"/>
            <a:ext cx="7688700" cy="2261100"/>
          </a:xfrm>
          <a:prstGeom prst="rect">
            <a:avLst/>
          </a:prstGeom>
          <a:noFill/>
          <a:ln>
            <a:noFill/>
          </a:ln>
        </p:spPr>
        <p:txBody>
          <a:bodyPr anchorCtr="0" anchor="t" bIns="34275" lIns="68575" spcFirstLastPara="1" rIns="68575" wrap="square" tIns="34275">
            <a:noAutofit/>
          </a:bodyPr>
          <a:lstStyle/>
          <a:p>
            <a:pPr indent="-63500" lvl="0" marL="177800" rtl="0" algn="l">
              <a:lnSpc>
                <a:spcPct val="90000"/>
              </a:lnSpc>
              <a:spcBef>
                <a:spcPts val="0"/>
              </a:spcBef>
              <a:spcAft>
                <a:spcPts val="0"/>
              </a:spcAft>
              <a:buClr>
                <a:schemeClr val="dk1"/>
              </a:buClr>
              <a:buSzPts val="1800"/>
              <a:buNone/>
            </a:pPr>
            <a:r>
              <a:t/>
            </a:r>
            <a:endParaRPr sz="1800">
              <a:latin typeface="Times New Roman"/>
              <a:ea typeface="Times New Roman"/>
              <a:cs typeface="Times New Roman"/>
              <a:sym typeface="Times New Roman"/>
            </a:endParaRPr>
          </a:p>
          <a:p>
            <a:pPr indent="-63500" lvl="0" marL="177800" rtl="0" algn="l">
              <a:lnSpc>
                <a:spcPct val="90000"/>
              </a:lnSpc>
              <a:spcBef>
                <a:spcPts val="800"/>
              </a:spcBef>
              <a:spcAft>
                <a:spcPts val="1600"/>
              </a:spcAft>
              <a:buClr>
                <a:schemeClr val="dk1"/>
              </a:buClr>
              <a:buSzPts val="1800"/>
              <a:buNone/>
            </a:pPr>
            <a:r>
              <a:t/>
            </a:r>
            <a:endParaRPr sz="1800">
              <a:latin typeface="Times New Roman"/>
              <a:ea typeface="Times New Roman"/>
              <a:cs typeface="Times New Roman"/>
              <a:sym typeface="Times New Roman"/>
            </a:endParaRPr>
          </a:p>
        </p:txBody>
      </p:sp>
      <p:pic>
        <p:nvPicPr>
          <p:cNvPr id="633" name="Google Shape;633;p90"/>
          <p:cNvPicPr preferRelativeResize="0"/>
          <p:nvPr/>
        </p:nvPicPr>
        <p:blipFill rotWithShape="1">
          <a:blip r:embed="rId3">
            <a:alphaModFix/>
          </a:blip>
          <a:srcRect b="0" l="0" r="0" t="0"/>
          <a:stretch/>
        </p:blipFill>
        <p:spPr>
          <a:xfrm>
            <a:off x="628650" y="1933075"/>
            <a:ext cx="7886701" cy="26260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91"/>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Tenant Profile</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92"/>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Tenant Profile</a:t>
            </a:r>
            <a:endParaRPr sz="1100"/>
          </a:p>
        </p:txBody>
      </p:sp>
      <p:sp>
        <p:nvSpPr>
          <p:cNvPr id="645" name="Google Shape;645;p92"/>
          <p:cNvSpPr txBox="1"/>
          <p:nvPr>
            <p:ph idx="1" type="body"/>
          </p:nvPr>
        </p:nvSpPr>
        <p:spPr>
          <a:xfrm>
            <a:off x="729450" y="2078875"/>
            <a:ext cx="7688700" cy="2261100"/>
          </a:xfrm>
          <a:prstGeom prst="rect">
            <a:avLst/>
          </a:prstGeom>
          <a:noFill/>
          <a:ln>
            <a:noFill/>
          </a:ln>
        </p:spPr>
        <p:txBody>
          <a:bodyPr anchorCtr="0" anchor="t" bIns="34275" lIns="68575" spcFirstLastPara="1" rIns="68575" wrap="square" tIns="34275">
            <a:noAutofit/>
          </a:bodyPr>
          <a:lstStyle/>
          <a:p>
            <a:pPr indent="-63500" lvl="0" marL="177800" rtl="0" algn="l">
              <a:lnSpc>
                <a:spcPct val="90000"/>
              </a:lnSpc>
              <a:spcBef>
                <a:spcPts val="0"/>
              </a:spcBef>
              <a:spcAft>
                <a:spcPts val="0"/>
              </a:spcAft>
              <a:buClr>
                <a:schemeClr val="dk1"/>
              </a:buClr>
              <a:buSzPts val="1800"/>
              <a:buNone/>
            </a:pPr>
            <a:r>
              <a:t/>
            </a:r>
            <a:endParaRPr sz="1800">
              <a:latin typeface="Times New Roman"/>
              <a:ea typeface="Times New Roman"/>
              <a:cs typeface="Times New Roman"/>
              <a:sym typeface="Times New Roman"/>
            </a:endParaRPr>
          </a:p>
          <a:p>
            <a:pPr indent="-63500" lvl="0" marL="177800" rtl="0" algn="l">
              <a:lnSpc>
                <a:spcPct val="90000"/>
              </a:lnSpc>
              <a:spcBef>
                <a:spcPts val="800"/>
              </a:spcBef>
              <a:spcAft>
                <a:spcPts val="1600"/>
              </a:spcAft>
              <a:buClr>
                <a:schemeClr val="dk1"/>
              </a:buClr>
              <a:buSzPts val="1800"/>
              <a:buNone/>
            </a:pPr>
            <a:r>
              <a:t/>
            </a:r>
            <a:endParaRPr sz="1800">
              <a:latin typeface="Times New Roman"/>
              <a:ea typeface="Times New Roman"/>
              <a:cs typeface="Times New Roman"/>
              <a:sym typeface="Times New Roman"/>
            </a:endParaRPr>
          </a:p>
        </p:txBody>
      </p:sp>
      <p:pic>
        <p:nvPicPr>
          <p:cNvPr id="646" name="Google Shape;646;p92"/>
          <p:cNvPicPr preferRelativeResize="0"/>
          <p:nvPr/>
        </p:nvPicPr>
        <p:blipFill rotWithShape="1">
          <a:blip r:embed="rId3">
            <a:alphaModFix/>
          </a:blip>
          <a:srcRect b="0" l="0" r="0" t="0"/>
          <a:stretch/>
        </p:blipFill>
        <p:spPr>
          <a:xfrm>
            <a:off x="628650" y="1764025"/>
            <a:ext cx="7886701" cy="27983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21"/>
          <p:cNvSpPr txBox="1"/>
          <p:nvPr>
            <p:ph type="title"/>
          </p:nvPr>
        </p:nvSpPr>
        <p:spPr>
          <a:xfrm>
            <a:off x="679875" y="500900"/>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Purchase of REITs</a:t>
            </a:r>
            <a:endParaRPr/>
          </a:p>
        </p:txBody>
      </p:sp>
      <p:sp>
        <p:nvSpPr>
          <p:cNvPr id="183" name="Google Shape;183;p21"/>
          <p:cNvSpPr txBox="1"/>
          <p:nvPr>
            <p:ph idx="1" type="body"/>
          </p:nvPr>
        </p:nvSpPr>
        <p:spPr>
          <a:xfrm>
            <a:off x="1087875" y="2064425"/>
            <a:ext cx="2046000" cy="2261100"/>
          </a:xfrm>
          <a:prstGeom prst="rect">
            <a:avLst/>
          </a:prstGeom>
          <a:solidFill>
            <a:srgbClr val="D9D9D9"/>
          </a:solidFill>
        </p:spPr>
        <p:txBody>
          <a:bodyPr anchorCtr="0" anchor="t" bIns="91425" lIns="91425" spcFirstLastPara="1" rIns="91425" wrap="square" tIns="91425">
            <a:noAutofit/>
          </a:bodyPr>
          <a:lstStyle/>
          <a:p>
            <a:pPr indent="0" lvl="0" marL="0" rtl="0" algn="l">
              <a:spcBef>
                <a:spcPts val="0"/>
              </a:spcBef>
              <a:spcAft>
                <a:spcPts val="0"/>
              </a:spcAft>
              <a:buNone/>
            </a:pPr>
            <a:r>
              <a:rPr lang="en"/>
              <a:t>Traded on stock exchange like regular stock and registered with SEC. They are easy to buy and sell and have great liquidity.</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184" name="Google Shape;184;p21"/>
          <p:cNvSpPr txBox="1"/>
          <p:nvPr>
            <p:ph idx="1" type="body"/>
          </p:nvPr>
        </p:nvSpPr>
        <p:spPr>
          <a:xfrm>
            <a:off x="3577900" y="2064425"/>
            <a:ext cx="2046000" cy="2261100"/>
          </a:xfrm>
          <a:prstGeom prst="rect">
            <a:avLst/>
          </a:prstGeom>
          <a:solidFill>
            <a:srgbClr val="D9D9D9"/>
          </a:solidFill>
        </p:spPr>
        <p:txBody>
          <a:bodyPr anchorCtr="0" anchor="t" bIns="91425" lIns="91425" spcFirstLastPara="1" rIns="91425" wrap="square" tIns="91425">
            <a:noAutofit/>
          </a:bodyPr>
          <a:lstStyle/>
          <a:p>
            <a:pPr indent="0" lvl="0" marL="0" rtl="0" algn="l">
              <a:spcBef>
                <a:spcPts val="0"/>
              </a:spcBef>
              <a:spcAft>
                <a:spcPts val="0"/>
              </a:spcAft>
              <a:buNone/>
            </a:pPr>
            <a:r>
              <a:rPr lang="en"/>
              <a:t>Registered with SEC but do not trade on any public exchanges. They have private sponsors who market to investors. Relatively stable but illiquid compared to publicly-traded REITS</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185" name="Google Shape;185;p21"/>
          <p:cNvSpPr txBox="1"/>
          <p:nvPr>
            <p:ph idx="1" type="body"/>
          </p:nvPr>
        </p:nvSpPr>
        <p:spPr>
          <a:xfrm>
            <a:off x="6010125" y="2064425"/>
            <a:ext cx="2046000" cy="2261100"/>
          </a:xfrm>
          <a:prstGeom prst="rect">
            <a:avLst/>
          </a:prstGeom>
          <a:solidFill>
            <a:srgbClr val="D9D9D9"/>
          </a:solidFill>
        </p:spPr>
        <p:txBody>
          <a:bodyPr anchorCtr="0" anchor="t" bIns="91425" lIns="91425" spcFirstLastPara="1" rIns="91425" wrap="square" tIns="91425">
            <a:noAutofit/>
          </a:bodyPr>
          <a:lstStyle/>
          <a:p>
            <a:pPr indent="0" lvl="0" marL="0" rtl="0" algn="l">
              <a:spcBef>
                <a:spcPts val="0"/>
              </a:spcBef>
              <a:spcAft>
                <a:spcPts val="0"/>
              </a:spcAft>
              <a:buNone/>
            </a:pPr>
            <a:r>
              <a:rPr lang="en"/>
              <a:t>These are neither traded on stock exchanges or registered with SEC therefore not subject to same disclosure requirements as other types. Illiquid compared to other types</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186" name="Google Shape;186;p21"/>
          <p:cNvSpPr txBox="1"/>
          <p:nvPr>
            <p:ph idx="1" type="body"/>
          </p:nvPr>
        </p:nvSpPr>
        <p:spPr>
          <a:xfrm>
            <a:off x="1087875" y="1386266"/>
            <a:ext cx="2046000" cy="535200"/>
          </a:xfrm>
          <a:prstGeom prst="rect">
            <a:avLst/>
          </a:prstGeom>
          <a:solidFill>
            <a:srgbClr val="4A86E8"/>
          </a:solid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1600"/>
              </a:spcAft>
              <a:buNone/>
            </a:pPr>
            <a:r>
              <a:rPr lang="en">
                <a:solidFill>
                  <a:srgbClr val="FFFFFF"/>
                </a:solidFill>
              </a:rPr>
              <a:t>Publicly Traded</a:t>
            </a:r>
            <a:endParaRPr>
              <a:solidFill>
                <a:srgbClr val="FFFFFF"/>
              </a:solidFill>
            </a:endParaRPr>
          </a:p>
        </p:txBody>
      </p:sp>
      <p:sp>
        <p:nvSpPr>
          <p:cNvPr id="187" name="Google Shape;187;p21"/>
          <p:cNvSpPr txBox="1"/>
          <p:nvPr>
            <p:ph idx="1" type="body"/>
          </p:nvPr>
        </p:nvSpPr>
        <p:spPr>
          <a:xfrm>
            <a:off x="6010125" y="1386266"/>
            <a:ext cx="2046000" cy="535200"/>
          </a:xfrm>
          <a:prstGeom prst="rect">
            <a:avLst/>
          </a:prstGeom>
          <a:solidFill>
            <a:srgbClr val="4A86E8"/>
          </a:solid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1600"/>
              </a:spcAft>
              <a:buNone/>
            </a:pPr>
            <a:r>
              <a:rPr lang="en">
                <a:solidFill>
                  <a:srgbClr val="FFFFFF"/>
                </a:solidFill>
              </a:rPr>
              <a:t>Private</a:t>
            </a:r>
            <a:endParaRPr>
              <a:solidFill>
                <a:srgbClr val="FFFFFF"/>
              </a:solidFill>
            </a:endParaRPr>
          </a:p>
        </p:txBody>
      </p:sp>
      <p:sp>
        <p:nvSpPr>
          <p:cNvPr id="188" name="Google Shape;188;p21"/>
          <p:cNvSpPr txBox="1"/>
          <p:nvPr>
            <p:ph idx="1" type="body"/>
          </p:nvPr>
        </p:nvSpPr>
        <p:spPr>
          <a:xfrm>
            <a:off x="3549000" y="1386266"/>
            <a:ext cx="2046000" cy="535200"/>
          </a:xfrm>
          <a:prstGeom prst="rect">
            <a:avLst/>
          </a:prstGeom>
          <a:solidFill>
            <a:srgbClr val="4A86E8"/>
          </a:solid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1600"/>
              </a:spcAft>
              <a:buNone/>
            </a:pPr>
            <a:r>
              <a:rPr lang="en">
                <a:solidFill>
                  <a:srgbClr val="FFFFFF"/>
                </a:solidFill>
              </a:rPr>
              <a:t>Non-Traded</a:t>
            </a:r>
            <a:endParaRPr>
              <a:solidFill>
                <a:srgbClr val="FFFFFF"/>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p93"/>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Tenant Profile</a:t>
            </a:r>
            <a:endParaRPr sz="1100"/>
          </a:p>
        </p:txBody>
      </p:sp>
      <p:sp>
        <p:nvSpPr>
          <p:cNvPr id="653" name="Google Shape;653;p93"/>
          <p:cNvSpPr txBox="1"/>
          <p:nvPr>
            <p:ph idx="1" type="body"/>
          </p:nvPr>
        </p:nvSpPr>
        <p:spPr>
          <a:xfrm>
            <a:off x="729450" y="2078875"/>
            <a:ext cx="7688700" cy="2261100"/>
          </a:xfrm>
          <a:prstGeom prst="rect">
            <a:avLst/>
          </a:prstGeom>
          <a:noFill/>
          <a:ln>
            <a:noFill/>
          </a:ln>
        </p:spPr>
        <p:txBody>
          <a:bodyPr anchorCtr="0" anchor="t" bIns="34275" lIns="68575" spcFirstLastPara="1" rIns="68575" wrap="square" tIns="34275">
            <a:noAutofit/>
          </a:bodyPr>
          <a:lstStyle/>
          <a:p>
            <a:pPr indent="-63500" lvl="0" marL="177800" rtl="0" algn="l">
              <a:lnSpc>
                <a:spcPct val="90000"/>
              </a:lnSpc>
              <a:spcBef>
                <a:spcPts val="0"/>
              </a:spcBef>
              <a:spcAft>
                <a:spcPts val="0"/>
              </a:spcAft>
              <a:buClr>
                <a:schemeClr val="dk1"/>
              </a:buClr>
              <a:buSzPts val="1800"/>
              <a:buNone/>
            </a:pPr>
            <a:r>
              <a:t/>
            </a:r>
            <a:endParaRPr sz="1800">
              <a:latin typeface="Times New Roman"/>
              <a:ea typeface="Times New Roman"/>
              <a:cs typeface="Times New Roman"/>
              <a:sym typeface="Times New Roman"/>
            </a:endParaRPr>
          </a:p>
          <a:p>
            <a:pPr indent="-63500" lvl="0" marL="177800" rtl="0" algn="l">
              <a:lnSpc>
                <a:spcPct val="90000"/>
              </a:lnSpc>
              <a:spcBef>
                <a:spcPts val="800"/>
              </a:spcBef>
              <a:spcAft>
                <a:spcPts val="1600"/>
              </a:spcAft>
              <a:buClr>
                <a:schemeClr val="dk1"/>
              </a:buClr>
              <a:buSzPts val="1800"/>
              <a:buNone/>
            </a:pPr>
            <a:r>
              <a:t/>
            </a:r>
            <a:endParaRPr sz="1800">
              <a:latin typeface="Times New Roman"/>
              <a:ea typeface="Times New Roman"/>
              <a:cs typeface="Times New Roman"/>
              <a:sym typeface="Times New Roman"/>
            </a:endParaRPr>
          </a:p>
        </p:txBody>
      </p:sp>
      <p:pic>
        <p:nvPicPr>
          <p:cNvPr id="654" name="Google Shape;654;p93"/>
          <p:cNvPicPr preferRelativeResize="0"/>
          <p:nvPr/>
        </p:nvPicPr>
        <p:blipFill rotWithShape="1">
          <a:blip r:embed="rId3">
            <a:alphaModFix/>
          </a:blip>
          <a:srcRect b="0" l="0" r="0" t="0"/>
          <a:stretch/>
        </p:blipFill>
        <p:spPr>
          <a:xfrm>
            <a:off x="357150" y="1825500"/>
            <a:ext cx="7886700" cy="295835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94"/>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Tenant Profile</a:t>
            </a:r>
            <a:endParaRPr sz="1100"/>
          </a:p>
        </p:txBody>
      </p:sp>
      <p:sp>
        <p:nvSpPr>
          <p:cNvPr id="661" name="Google Shape;661;p94"/>
          <p:cNvSpPr txBox="1"/>
          <p:nvPr>
            <p:ph idx="1" type="body"/>
          </p:nvPr>
        </p:nvSpPr>
        <p:spPr>
          <a:xfrm>
            <a:off x="729450" y="2078875"/>
            <a:ext cx="7688700" cy="2261100"/>
          </a:xfrm>
          <a:prstGeom prst="rect">
            <a:avLst/>
          </a:prstGeom>
          <a:noFill/>
          <a:ln>
            <a:noFill/>
          </a:ln>
        </p:spPr>
        <p:txBody>
          <a:bodyPr anchorCtr="0" anchor="t" bIns="34275" lIns="68575" spcFirstLastPara="1" rIns="68575" wrap="square" tIns="34275">
            <a:noAutofit/>
          </a:bodyPr>
          <a:lstStyle/>
          <a:p>
            <a:pPr indent="-63500" lvl="0" marL="177800" rtl="0" algn="l">
              <a:lnSpc>
                <a:spcPct val="90000"/>
              </a:lnSpc>
              <a:spcBef>
                <a:spcPts val="0"/>
              </a:spcBef>
              <a:spcAft>
                <a:spcPts val="0"/>
              </a:spcAft>
              <a:buClr>
                <a:schemeClr val="dk1"/>
              </a:buClr>
              <a:buSzPts val="1800"/>
              <a:buNone/>
            </a:pPr>
            <a:r>
              <a:t/>
            </a:r>
            <a:endParaRPr sz="1800">
              <a:latin typeface="Times New Roman"/>
              <a:ea typeface="Times New Roman"/>
              <a:cs typeface="Times New Roman"/>
              <a:sym typeface="Times New Roman"/>
            </a:endParaRPr>
          </a:p>
          <a:p>
            <a:pPr indent="-63500" lvl="0" marL="177800" rtl="0" algn="l">
              <a:lnSpc>
                <a:spcPct val="90000"/>
              </a:lnSpc>
              <a:spcBef>
                <a:spcPts val="800"/>
              </a:spcBef>
              <a:spcAft>
                <a:spcPts val="1600"/>
              </a:spcAft>
              <a:buClr>
                <a:schemeClr val="dk1"/>
              </a:buClr>
              <a:buSzPts val="1800"/>
              <a:buNone/>
            </a:pPr>
            <a:r>
              <a:t/>
            </a:r>
            <a:endParaRPr sz="1800">
              <a:latin typeface="Times New Roman"/>
              <a:ea typeface="Times New Roman"/>
              <a:cs typeface="Times New Roman"/>
              <a:sym typeface="Times New Roman"/>
            </a:endParaRPr>
          </a:p>
        </p:txBody>
      </p:sp>
      <p:pic>
        <p:nvPicPr>
          <p:cNvPr id="662" name="Google Shape;662;p94"/>
          <p:cNvPicPr preferRelativeResize="0"/>
          <p:nvPr/>
        </p:nvPicPr>
        <p:blipFill rotWithShape="1">
          <a:blip r:embed="rId3">
            <a:alphaModFix/>
          </a:blip>
          <a:srcRect b="0" l="0" r="0" t="0"/>
          <a:stretch/>
        </p:blipFill>
        <p:spPr>
          <a:xfrm>
            <a:off x="628650" y="1853850"/>
            <a:ext cx="7886699" cy="2480725"/>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p95"/>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Property Projects</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id="673" name="Google Shape;673;p96"/>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Acquisitions</a:t>
            </a:r>
            <a:endParaRPr sz="1100"/>
          </a:p>
        </p:txBody>
      </p:sp>
      <p:sp>
        <p:nvSpPr>
          <p:cNvPr id="674" name="Google Shape;674;p96"/>
          <p:cNvSpPr txBox="1"/>
          <p:nvPr>
            <p:ph idx="1" type="body"/>
          </p:nvPr>
        </p:nvSpPr>
        <p:spPr>
          <a:xfrm>
            <a:off x="729450" y="2078875"/>
            <a:ext cx="7688700" cy="2261100"/>
          </a:xfrm>
          <a:prstGeom prst="rect">
            <a:avLst/>
          </a:prstGeom>
          <a:noFill/>
          <a:ln>
            <a:noFill/>
          </a:ln>
        </p:spPr>
        <p:txBody>
          <a:bodyPr anchorCtr="0" anchor="t" bIns="34275" lIns="68575" spcFirstLastPara="1" rIns="68575" wrap="square" tIns="34275">
            <a:noAutofit/>
          </a:bodyPr>
          <a:lstStyle/>
          <a:p>
            <a:pPr indent="-171450" lvl="0" marL="177800" rtl="0" algn="l">
              <a:lnSpc>
                <a:spcPct val="80000"/>
              </a:lnSpc>
              <a:spcBef>
                <a:spcPts val="0"/>
              </a:spcBef>
              <a:spcAft>
                <a:spcPts val="0"/>
              </a:spcAft>
              <a:buClr>
                <a:schemeClr val="dk1"/>
              </a:buClr>
              <a:buSzPts val="1500"/>
              <a:buChar char="●"/>
            </a:pPr>
            <a:r>
              <a:rPr lang="en" sz="1500">
                <a:latin typeface="Times New Roman"/>
                <a:ea typeface="Times New Roman"/>
                <a:cs typeface="Times New Roman"/>
                <a:sym typeface="Times New Roman"/>
              </a:rPr>
              <a:t>In 2019 RioCan spent $822.67 million acquiring interest in income properties.</a:t>
            </a:r>
            <a:endParaRPr sz="1100"/>
          </a:p>
          <a:p>
            <a:pPr indent="-171450" lvl="1" marL="520700" rtl="0" algn="l">
              <a:lnSpc>
                <a:spcPct val="80000"/>
              </a:lnSpc>
              <a:spcBef>
                <a:spcPts val="400"/>
              </a:spcBef>
              <a:spcAft>
                <a:spcPts val="0"/>
              </a:spcAft>
              <a:buClr>
                <a:schemeClr val="dk1"/>
              </a:buClr>
              <a:buSzPts val="1500"/>
              <a:buChar char="○"/>
            </a:pPr>
            <a:r>
              <a:rPr lang="en" sz="1500">
                <a:latin typeface="Times New Roman"/>
                <a:ea typeface="Times New Roman"/>
                <a:cs typeface="Times New Roman"/>
                <a:sym typeface="Times New Roman"/>
              </a:rPr>
              <a:t>Ending interest was 100% for 13 properties</a:t>
            </a:r>
            <a:endParaRPr sz="1100"/>
          </a:p>
          <a:p>
            <a:pPr indent="-171450" lvl="1" marL="520700" rtl="0" algn="l">
              <a:lnSpc>
                <a:spcPct val="80000"/>
              </a:lnSpc>
              <a:spcBef>
                <a:spcPts val="400"/>
              </a:spcBef>
              <a:spcAft>
                <a:spcPts val="0"/>
              </a:spcAft>
              <a:buClr>
                <a:schemeClr val="dk1"/>
              </a:buClr>
              <a:buSzPts val="1500"/>
              <a:buChar char="○"/>
            </a:pPr>
            <a:r>
              <a:rPr lang="en" sz="1500">
                <a:latin typeface="Times New Roman"/>
                <a:ea typeface="Times New Roman"/>
                <a:cs typeface="Times New Roman"/>
                <a:sym typeface="Times New Roman"/>
              </a:rPr>
              <a:t>Remaining 2 properties RioCan acquired 50% interest</a:t>
            </a:r>
            <a:endParaRPr sz="1100"/>
          </a:p>
          <a:p>
            <a:pPr indent="-171450" lvl="0" marL="177800" rtl="0" algn="l">
              <a:lnSpc>
                <a:spcPct val="80000"/>
              </a:lnSpc>
              <a:spcBef>
                <a:spcPts val="800"/>
              </a:spcBef>
              <a:spcAft>
                <a:spcPts val="0"/>
              </a:spcAft>
              <a:buClr>
                <a:schemeClr val="dk1"/>
              </a:buClr>
              <a:buSzPts val="1500"/>
              <a:buChar char="●"/>
            </a:pPr>
            <a:r>
              <a:rPr lang="en" sz="1500">
                <a:latin typeface="Times New Roman"/>
                <a:ea typeface="Times New Roman"/>
                <a:cs typeface="Times New Roman"/>
                <a:sym typeface="Times New Roman"/>
              </a:rPr>
              <a:t>In 2020 RioCan made 4 acquisitions of income properties for $68.70 million.</a:t>
            </a:r>
            <a:endParaRPr sz="1100"/>
          </a:p>
          <a:p>
            <a:pPr indent="-177800" lvl="1" marL="520700" rtl="0" algn="l">
              <a:lnSpc>
                <a:spcPct val="80000"/>
              </a:lnSpc>
              <a:spcBef>
                <a:spcPts val="400"/>
              </a:spcBef>
              <a:spcAft>
                <a:spcPts val="0"/>
              </a:spcAft>
              <a:buClr>
                <a:schemeClr val="dk1"/>
              </a:buClr>
              <a:buSzPts val="1200"/>
              <a:buChar char="○"/>
            </a:pPr>
            <a:r>
              <a:rPr lang="en" sz="1200">
                <a:latin typeface="Times New Roman"/>
                <a:ea typeface="Times New Roman"/>
                <a:cs typeface="Times New Roman"/>
                <a:sym typeface="Times New Roman"/>
              </a:rPr>
              <a:t>All purchases took place in the first quarter</a:t>
            </a:r>
            <a:endParaRPr sz="1100"/>
          </a:p>
          <a:p>
            <a:pPr indent="-177800" lvl="1" marL="520700" rtl="0" algn="l">
              <a:lnSpc>
                <a:spcPct val="80000"/>
              </a:lnSpc>
              <a:spcBef>
                <a:spcPts val="400"/>
              </a:spcBef>
              <a:spcAft>
                <a:spcPts val="0"/>
              </a:spcAft>
              <a:buClr>
                <a:schemeClr val="dk1"/>
              </a:buClr>
              <a:buSzPts val="1200"/>
              <a:buChar char="○"/>
            </a:pPr>
            <a:r>
              <a:rPr lang="en" sz="1200">
                <a:latin typeface="Times New Roman"/>
                <a:ea typeface="Times New Roman"/>
                <a:cs typeface="Times New Roman"/>
                <a:sym typeface="Times New Roman"/>
              </a:rPr>
              <a:t>Ending interest was 100% for 2 properties and 50% ending interest in the remaining acquisitions</a:t>
            </a:r>
            <a:endParaRPr sz="1100"/>
          </a:p>
          <a:p>
            <a:pPr indent="-171450" lvl="0" marL="177800" rtl="0" algn="l">
              <a:lnSpc>
                <a:spcPct val="80000"/>
              </a:lnSpc>
              <a:spcBef>
                <a:spcPts val="800"/>
              </a:spcBef>
              <a:spcAft>
                <a:spcPts val="0"/>
              </a:spcAft>
              <a:buClr>
                <a:schemeClr val="dk1"/>
              </a:buClr>
              <a:buSzPts val="1500"/>
              <a:buChar char="●"/>
            </a:pPr>
            <a:r>
              <a:rPr lang="en" sz="1500">
                <a:latin typeface="Times New Roman"/>
                <a:ea typeface="Times New Roman"/>
                <a:cs typeface="Times New Roman"/>
                <a:sym typeface="Times New Roman"/>
              </a:rPr>
              <a:t>In 2019, RioCan spent $118.54 million on development properties.</a:t>
            </a:r>
            <a:endParaRPr sz="1100"/>
          </a:p>
          <a:p>
            <a:pPr indent="-171450" lvl="0" marL="177800" rtl="0" algn="l">
              <a:lnSpc>
                <a:spcPct val="80000"/>
              </a:lnSpc>
              <a:spcBef>
                <a:spcPts val="800"/>
              </a:spcBef>
              <a:spcAft>
                <a:spcPts val="1600"/>
              </a:spcAft>
              <a:buClr>
                <a:schemeClr val="dk1"/>
              </a:buClr>
              <a:buSzPts val="1500"/>
              <a:buChar char="●"/>
            </a:pPr>
            <a:r>
              <a:rPr lang="en" sz="1500">
                <a:latin typeface="Times New Roman"/>
                <a:ea typeface="Times New Roman"/>
                <a:cs typeface="Times New Roman"/>
                <a:sym typeface="Times New Roman"/>
              </a:rPr>
              <a:t>In 2020, RioCan spent $34.04 million on development properties in the first quarter. No purchases were made in the second and third quarters.</a:t>
            </a:r>
            <a:endParaRPr sz="1100"/>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p97"/>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Development Strategy</a:t>
            </a:r>
            <a:endParaRPr sz="1100"/>
          </a:p>
        </p:txBody>
      </p:sp>
      <p:sp>
        <p:nvSpPr>
          <p:cNvPr id="681" name="Google Shape;681;p97"/>
          <p:cNvSpPr txBox="1"/>
          <p:nvPr>
            <p:ph idx="1" type="body"/>
          </p:nvPr>
        </p:nvSpPr>
        <p:spPr>
          <a:xfrm>
            <a:off x="729450" y="2078875"/>
            <a:ext cx="7688700" cy="2261100"/>
          </a:xfrm>
          <a:prstGeom prst="rect">
            <a:avLst/>
          </a:prstGeom>
          <a:noFill/>
          <a:ln>
            <a:noFill/>
          </a:ln>
        </p:spPr>
        <p:txBody>
          <a:bodyPr anchorCtr="0" anchor="t" bIns="34275" lIns="68575" spcFirstLastPara="1" rIns="68575" wrap="square" tIns="34275">
            <a:noAutofit/>
          </a:bodyPr>
          <a:lstStyle/>
          <a:p>
            <a:pPr indent="-165100" lvl="0" marL="177800" rtl="0" algn="l">
              <a:lnSpc>
                <a:spcPct val="90000"/>
              </a:lnSpc>
              <a:spcBef>
                <a:spcPts val="0"/>
              </a:spcBef>
              <a:spcAft>
                <a:spcPts val="0"/>
              </a:spcAft>
              <a:buClr>
                <a:schemeClr val="dk1"/>
              </a:buClr>
              <a:buSzPts val="1600"/>
              <a:buChar char="●"/>
            </a:pPr>
            <a:r>
              <a:rPr lang="en" sz="1600">
                <a:latin typeface="Times New Roman"/>
                <a:ea typeface="Times New Roman"/>
                <a:cs typeface="Times New Roman"/>
                <a:sym typeface="Times New Roman"/>
              </a:rPr>
              <a:t>RioCan staggers development to ensure they can allocate the necessary resources to each project while reducing risk.</a:t>
            </a:r>
            <a:endParaRPr sz="900"/>
          </a:p>
          <a:p>
            <a:pPr indent="-165100" lvl="0" marL="177800" rtl="0" algn="l">
              <a:lnSpc>
                <a:spcPct val="90000"/>
              </a:lnSpc>
              <a:spcBef>
                <a:spcPts val="800"/>
              </a:spcBef>
              <a:spcAft>
                <a:spcPts val="0"/>
              </a:spcAft>
              <a:buClr>
                <a:schemeClr val="dk1"/>
              </a:buClr>
              <a:buSzPts val="1600"/>
              <a:buChar char="●"/>
            </a:pPr>
            <a:r>
              <a:rPr lang="en" sz="1600">
                <a:latin typeface="Times New Roman"/>
                <a:ea typeface="Times New Roman"/>
                <a:cs typeface="Times New Roman"/>
                <a:sym typeface="Times New Roman"/>
              </a:rPr>
              <a:t>Strategic co-ownerships reduce the capital requirements and reduce risk.</a:t>
            </a:r>
            <a:endParaRPr sz="900"/>
          </a:p>
          <a:p>
            <a:pPr indent="-165100" lvl="0" marL="177800" rtl="0" algn="l">
              <a:lnSpc>
                <a:spcPct val="90000"/>
              </a:lnSpc>
              <a:spcBef>
                <a:spcPts val="800"/>
              </a:spcBef>
              <a:spcAft>
                <a:spcPts val="0"/>
              </a:spcAft>
              <a:buClr>
                <a:schemeClr val="dk1"/>
              </a:buClr>
              <a:buSzPts val="1600"/>
              <a:buChar char="●"/>
            </a:pPr>
            <a:r>
              <a:rPr lang="en" sz="1600">
                <a:latin typeface="Times New Roman"/>
                <a:ea typeface="Times New Roman"/>
                <a:cs typeface="Times New Roman"/>
                <a:sym typeface="Times New Roman"/>
              </a:rPr>
              <a:t>Projects are not started until a third-party does market studies to ensure there is enough demand to provide the necessary risk-adjusted returns. </a:t>
            </a:r>
            <a:endParaRPr sz="900"/>
          </a:p>
          <a:p>
            <a:pPr indent="-165100" lvl="0" marL="177800" rtl="0" algn="l">
              <a:lnSpc>
                <a:spcPct val="90000"/>
              </a:lnSpc>
              <a:spcBef>
                <a:spcPts val="800"/>
              </a:spcBef>
              <a:spcAft>
                <a:spcPts val="0"/>
              </a:spcAft>
              <a:buClr>
                <a:schemeClr val="dk1"/>
              </a:buClr>
              <a:buSzPts val="1600"/>
              <a:buChar char="●"/>
            </a:pPr>
            <a:r>
              <a:rPr lang="en" sz="1600">
                <a:latin typeface="Times New Roman"/>
                <a:ea typeface="Times New Roman"/>
                <a:cs typeface="Times New Roman"/>
                <a:sym typeface="Times New Roman"/>
              </a:rPr>
              <a:t>For income producing properties, RioCan strategically plans development. This ensures they can collect income until development begins, as well adjusting to the reduction in revenue associated with development on a income producing property.</a:t>
            </a:r>
            <a:endParaRPr sz="900"/>
          </a:p>
          <a:p>
            <a:pPr indent="-165100" lvl="0" marL="177800" rtl="0" algn="l">
              <a:lnSpc>
                <a:spcPct val="90000"/>
              </a:lnSpc>
              <a:spcBef>
                <a:spcPts val="800"/>
              </a:spcBef>
              <a:spcAft>
                <a:spcPts val="0"/>
              </a:spcAft>
              <a:buClr>
                <a:schemeClr val="dk1"/>
              </a:buClr>
              <a:buSzPts val="1600"/>
              <a:buChar char="●"/>
            </a:pPr>
            <a:r>
              <a:rPr lang="en" sz="1600">
                <a:latin typeface="Times New Roman"/>
                <a:ea typeface="Times New Roman"/>
                <a:cs typeface="Times New Roman"/>
                <a:sym typeface="Times New Roman"/>
              </a:rPr>
              <a:t>Residential developments gives RioCan access to Canadian Mortgages and Housing Corporation that provides insured mortgages and lowers the cost of debt.</a:t>
            </a:r>
            <a:endParaRPr sz="900"/>
          </a:p>
          <a:p>
            <a:pPr indent="-63500" lvl="0" marL="177800" rtl="0" algn="l">
              <a:lnSpc>
                <a:spcPct val="90000"/>
              </a:lnSpc>
              <a:spcBef>
                <a:spcPts val="800"/>
              </a:spcBef>
              <a:spcAft>
                <a:spcPts val="1600"/>
              </a:spcAft>
              <a:buClr>
                <a:schemeClr val="dk1"/>
              </a:buClr>
              <a:buSzPts val="1800"/>
              <a:buNone/>
            </a:pPr>
            <a:r>
              <a:t/>
            </a:r>
            <a:endParaRPr sz="1800">
              <a:latin typeface="Times New Roman"/>
              <a:ea typeface="Times New Roman"/>
              <a:cs typeface="Times New Roman"/>
              <a:sym typeface="Times New Roman"/>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p98"/>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Development</a:t>
            </a:r>
            <a:endParaRPr sz="1100"/>
          </a:p>
        </p:txBody>
      </p:sp>
      <p:sp>
        <p:nvSpPr>
          <p:cNvPr id="688" name="Google Shape;688;p98"/>
          <p:cNvSpPr txBox="1"/>
          <p:nvPr>
            <p:ph idx="1" type="body"/>
          </p:nvPr>
        </p:nvSpPr>
        <p:spPr>
          <a:xfrm>
            <a:off x="729450" y="2078875"/>
            <a:ext cx="7688700" cy="2261100"/>
          </a:xfrm>
          <a:prstGeom prst="rect">
            <a:avLst/>
          </a:prstGeom>
          <a:noFill/>
          <a:ln>
            <a:noFill/>
          </a:ln>
        </p:spPr>
        <p:txBody>
          <a:bodyPr anchorCtr="0" anchor="t" bIns="34275" lIns="68575" spcFirstLastPara="1" rIns="68575" wrap="square" tIns="34275">
            <a:noAutofit/>
          </a:bodyPr>
          <a:lstStyle/>
          <a:p>
            <a:pPr indent="-171450" lvl="0" marL="177800" rtl="0" algn="l">
              <a:lnSpc>
                <a:spcPct val="90000"/>
              </a:lnSpc>
              <a:spcBef>
                <a:spcPts val="0"/>
              </a:spcBef>
              <a:spcAft>
                <a:spcPts val="0"/>
              </a:spcAft>
              <a:buClr>
                <a:schemeClr val="dk1"/>
              </a:buClr>
              <a:buSzPts val="1500"/>
              <a:buChar char="●"/>
            </a:pPr>
            <a:r>
              <a:rPr lang="en" sz="1500">
                <a:latin typeface="Times New Roman"/>
                <a:ea typeface="Times New Roman"/>
                <a:cs typeface="Times New Roman"/>
                <a:sym typeface="Times New Roman"/>
              </a:rPr>
              <a:t>Greenfield Development refers to projects on vacant land in typically suburban markets.</a:t>
            </a:r>
            <a:endParaRPr sz="1100"/>
          </a:p>
          <a:p>
            <a:pPr indent="-171450" lvl="0" marL="177800" rtl="0" algn="l">
              <a:lnSpc>
                <a:spcPct val="90000"/>
              </a:lnSpc>
              <a:spcBef>
                <a:spcPts val="800"/>
              </a:spcBef>
              <a:spcAft>
                <a:spcPts val="0"/>
              </a:spcAft>
              <a:buClr>
                <a:schemeClr val="dk1"/>
              </a:buClr>
              <a:buSzPts val="1500"/>
              <a:buChar char="●"/>
            </a:pPr>
            <a:r>
              <a:rPr lang="en" sz="1500">
                <a:latin typeface="Times New Roman"/>
                <a:ea typeface="Times New Roman"/>
                <a:cs typeface="Times New Roman"/>
                <a:sym typeface="Times New Roman"/>
              </a:rPr>
              <a:t>Urban Intensification refers to development projects on existing income producing properties typically increasing density or square footage on mixed-use projects.</a:t>
            </a:r>
            <a:endParaRPr sz="1100"/>
          </a:p>
          <a:p>
            <a:pPr indent="-171450" lvl="0" marL="177800" rtl="0" algn="l">
              <a:lnSpc>
                <a:spcPct val="90000"/>
              </a:lnSpc>
              <a:spcBef>
                <a:spcPts val="800"/>
              </a:spcBef>
              <a:spcAft>
                <a:spcPts val="0"/>
              </a:spcAft>
              <a:buClr>
                <a:schemeClr val="dk1"/>
              </a:buClr>
              <a:buSzPts val="1500"/>
              <a:buChar char="●"/>
            </a:pPr>
            <a:r>
              <a:rPr lang="en" sz="1500">
                <a:latin typeface="Times New Roman"/>
                <a:ea typeface="Times New Roman"/>
                <a:cs typeface="Times New Roman"/>
                <a:sym typeface="Times New Roman"/>
              </a:rPr>
              <a:t>Expansion and Redevelopment refers to repositioning through development of income producing properties .</a:t>
            </a:r>
            <a:endParaRPr sz="1100"/>
          </a:p>
          <a:p>
            <a:pPr indent="-63500" lvl="0" marL="177800" rtl="0" algn="l">
              <a:lnSpc>
                <a:spcPct val="90000"/>
              </a:lnSpc>
              <a:spcBef>
                <a:spcPts val="800"/>
              </a:spcBef>
              <a:spcAft>
                <a:spcPts val="1600"/>
              </a:spcAft>
              <a:buClr>
                <a:schemeClr val="dk1"/>
              </a:buClr>
              <a:buSzPts val="1800"/>
              <a:buNone/>
            </a:pPr>
            <a:r>
              <a:t/>
            </a:r>
            <a:endParaRPr sz="1800">
              <a:latin typeface="Times New Roman"/>
              <a:ea typeface="Times New Roman"/>
              <a:cs typeface="Times New Roman"/>
              <a:sym typeface="Times New Roman"/>
            </a:endParaRPr>
          </a:p>
        </p:txBody>
      </p:sp>
      <p:pic>
        <p:nvPicPr>
          <p:cNvPr id="689" name="Google Shape;689;p98"/>
          <p:cNvPicPr preferRelativeResize="0"/>
          <p:nvPr/>
        </p:nvPicPr>
        <p:blipFill rotWithShape="1">
          <a:blip r:embed="rId3">
            <a:alphaModFix/>
          </a:blip>
          <a:srcRect b="0" l="0" r="0" t="0"/>
          <a:stretch/>
        </p:blipFill>
        <p:spPr>
          <a:xfrm>
            <a:off x="793225" y="2916700"/>
            <a:ext cx="7238074" cy="17930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99"/>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Development</a:t>
            </a:r>
            <a:endParaRPr sz="1100"/>
          </a:p>
        </p:txBody>
      </p:sp>
      <p:sp>
        <p:nvSpPr>
          <p:cNvPr id="696" name="Google Shape;696;p99"/>
          <p:cNvSpPr txBox="1"/>
          <p:nvPr>
            <p:ph idx="1" type="body"/>
          </p:nvPr>
        </p:nvSpPr>
        <p:spPr>
          <a:xfrm>
            <a:off x="729450" y="2078875"/>
            <a:ext cx="7688700" cy="2261100"/>
          </a:xfrm>
          <a:prstGeom prst="rect">
            <a:avLst/>
          </a:prstGeom>
          <a:noFill/>
          <a:ln>
            <a:noFill/>
          </a:ln>
        </p:spPr>
        <p:txBody>
          <a:bodyPr anchorCtr="0" anchor="t" bIns="34275" lIns="68575" spcFirstLastPara="1" rIns="68575" wrap="square" tIns="34275">
            <a:noAutofit/>
          </a:bodyPr>
          <a:lstStyle/>
          <a:p>
            <a:pPr indent="-63500" lvl="0" marL="177800" rtl="0" algn="l">
              <a:lnSpc>
                <a:spcPct val="90000"/>
              </a:lnSpc>
              <a:spcBef>
                <a:spcPts val="0"/>
              </a:spcBef>
              <a:spcAft>
                <a:spcPts val="0"/>
              </a:spcAft>
              <a:buClr>
                <a:schemeClr val="dk1"/>
              </a:buClr>
              <a:buSzPts val="1800"/>
              <a:buNone/>
            </a:pPr>
            <a:r>
              <a:t/>
            </a:r>
            <a:endParaRPr sz="1800">
              <a:latin typeface="Times New Roman"/>
              <a:ea typeface="Times New Roman"/>
              <a:cs typeface="Times New Roman"/>
              <a:sym typeface="Times New Roman"/>
            </a:endParaRPr>
          </a:p>
          <a:p>
            <a:pPr indent="-63500" lvl="0" marL="177800" rtl="0" algn="l">
              <a:lnSpc>
                <a:spcPct val="90000"/>
              </a:lnSpc>
              <a:spcBef>
                <a:spcPts val="800"/>
              </a:spcBef>
              <a:spcAft>
                <a:spcPts val="1600"/>
              </a:spcAft>
              <a:buClr>
                <a:schemeClr val="dk1"/>
              </a:buClr>
              <a:buSzPts val="1800"/>
              <a:buNone/>
            </a:pPr>
            <a:r>
              <a:t/>
            </a:r>
            <a:endParaRPr sz="1800">
              <a:latin typeface="Times New Roman"/>
              <a:ea typeface="Times New Roman"/>
              <a:cs typeface="Times New Roman"/>
              <a:sym typeface="Times New Roman"/>
            </a:endParaRPr>
          </a:p>
        </p:txBody>
      </p:sp>
      <p:pic>
        <p:nvPicPr>
          <p:cNvPr id="697" name="Google Shape;697;p99"/>
          <p:cNvPicPr preferRelativeResize="0"/>
          <p:nvPr/>
        </p:nvPicPr>
        <p:blipFill rotWithShape="1">
          <a:blip r:embed="rId3">
            <a:alphaModFix/>
          </a:blip>
          <a:srcRect b="0" l="0" r="0" t="0"/>
          <a:stretch/>
        </p:blipFill>
        <p:spPr>
          <a:xfrm>
            <a:off x="628650" y="1032829"/>
            <a:ext cx="7886700" cy="3599892"/>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sp>
        <p:nvSpPr>
          <p:cNvPr id="703" name="Google Shape;703;p100"/>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Development</a:t>
            </a:r>
            <a:endParaRPr sz="1100"/>
          </a:p>
        </p:txBody>
      </p:sp>
      <p:sp>
        <p:nvSpPr>
          <p:cNvPr id="704" name="Google Shape;704;p100"/>
          <p:cNvSpPr txBox="1"/>
          <p:nvPr>
            <p:ph idx="1" type="body"/>
          </p:nvPr>
        </p:nvSpPr>
        <p:spPr>
          <a:xfrm>
            <a:off x="729450" y="2078875"/>
            <a:ext cx="7688700" cy="2261100"/>
          </a:xfrm>
          <a:prstGeom prst="rect">
            <a:avLst/>
          </a:prstGeom>
          <a:noFill/>
          <a:ln>
            <a:noFill/>
          </a:ln>
        </p:spPr>
        <p:txBody>
          <a:bodyPr anchorCtr="0" anchor="t" bIns="34275" lIns="68575" spcFirstLastPara="1" rIns="68575" wrap="square" tIns="34275">
            <a:noAutofit/>
          </a:bodyPr>
          <a:lstStyle/>
          <a:p>
            <a:pPr indent="-63500" lvl="0" marL="177800" rtl="0" algn="l">
              <a:lnSpc>
                <a:spcPct val="90000"/>
              </a:lnSpc>
              <a:spcBef>
                <a:spcPts val="0"/>
              </a:spcBef>
              <a:spcAft>
                <a:spcPts val="0"/>
              </a:spcAft>
              <a:buClr>
                <a:schemeClr val="dk1"/>
              </a:buClr>
              <a:buSzPts val="1800"/>
              <a:buNone/>
            </a:pPr>
            <a:r>
              <a:t/>
            </a:r>
            <a:endParaRPr sz="1800">
              <a:latin typeface="Times New Roman"/>
              <a:ea typeface="Times New Roman"/>
              <a:cs typeface="Times New Roman"/>
              <a:sym typeface="Times New Roman"/>
            </a:endParaRPr>
          </a:p>
          <a:p>
            <a:pPr indent="-63500" lvl="0" marL="177800" rtl="0" algn="l">
              <a:lnSpc>
                <a:spcPct val="90000"/>
              </a:lnSpc>
              <a:spcBef>
                <a:spcPts val="800"/>
              </a:spcBef>
              <a:spcAft>
                <a:spcPts val="1600"/>
              </a:spcAft>
              <a:buClr>
                <a:schemeClr val="dk1"/>
              </a:buClr>
              <a:buSzPts val="1800"/>
              <a:buNone/>
            </a:pPr>
            <a:r>
              <a:t/>
            </a:r>
            <a:endParaRPr sz="1800">
              <a:latin typeface="Times New Roman"/>
              <a:ea typeface="Times New Roman"/>
              <a:cs typeface="Times New Roman"/>
              <a:sym typeface="Times New Roman"/>
            </a:endParaRPr>
          </a:p>
        </p:txBody>
      </p:sp>
      <p:pic>
        <p:nvPicPr>
          <p:cNvPr id="705" name="Google Shape;705;p100"/>
          <p:cNvPicPr preferRelativeResize="0"/>
          <p:nvPr/>
        </p:nvPicPr>
        <p:blipFill rotWithShape="1">
          <a:blip r:embed="rId3">
            <a:alphaModFix/>
          </a:blip>
          <a:srcRect b="0" l="0" r="0" t="0"/>
          <a:stretch/>
        </p:blipFill>
        <p:spPr>
          <a:xfrm>
            <a:off x="628649" y="1032830"/>
            <a:ext cx="7886700" cy="3599891"/>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p101"/>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Development</a:t>
            </a:r>
            <a:endParaRPr sz="1100"/>
          </a:p>
        </p:txBody>
      </p:sp>
      <p:sp>
        <p:nvSpPr>
          <p:cNvPr id="712" name="Google Shape;712;p101"/>
          <p:cNvSpPr txBox="1"/>
          <p:nvPr>
            <p:ph idx="1" type="body"/>
          </p:nvPr>
        </p:nvSpPr>
        <p:spPr>
          <a:xfrm>
            <a:off x="729450" y="2078875"/>
            <a:ext cx="7688700" cy="2261100"/>
          </a:xfrm>
          <a:prstGeom prst="rect">
            <a:avLst/>
          </a:prstGeom>
          <a:noFill/>
          <a:ln>
            <a:noFill/>
          </a:ln>
        </p:spPr>
        <p:txBody>
          <a:bodyPr anchorCtr="0" anchor="t" bIns="34275" lIns="68575" spcFirstLastPara="1" rIns="68575" wrap="square" tIns="34275">
            <a:noAutofit/>
          </a:bodyPr>
          <a:lstStyle/>
          <a:p>
            <a:pPr indent="-63500" lvl="0" marL="177800" rtl="0" algn="l">
              <a:lnSpc>
                <a:spcPct val="90000"/>
              </a:lnSpc>
              <a:spcBef>
                <a:spcPts val="0"/>
              </a:spcBef>
              <a:spcAft>
                <a:spcPts val="0"/>
              </a:spcAft>
              <a:buClr>
                <a:schemeClr val="dk1"/>
              </a:buClr>
              <a:buSzPts val="1800"/>
              <a:buNone/>
            </a:pPr>
            <a:r>
              <a:t/>
            </a:r>
            <a:endParaRPr sz="1800">
              <a:latin typeface="Times New Roman"/>
              <a:ea typeface="Times New Roman"/>
              <a:cs typeface="Times New Roman"/>
              <a:sym typeface="Times New Roman"/>
            </a:endParaRPr>
          </a:p>
          <a:p>
            <a:pPr indent="-63500" lvl="0" marL="177800" rtl="0" algn="l">
              <a:lnSpc>
                <a:spcPct val="90000"/>
              </a:lnSpc>
              <a:spcBef>
                <a:spcPts val="800"/>
              </a:spcBef>
              <a:spcAft>
                <a:spcPts val="1600"/>
              </a:spcAft>
              <a:buClr>
                <a:schemeClr val="dk1"/>
              </a:buClr>
              <a:buSzPts val="1800"/>
              <a:buNone/>
            </a:pPr>
            <a:r>
              <a:t/>
            </a:r>
            <a:endParaRPr sz="1800">
              <a:latin typeface="Times New Roman"/>
              <a:ea typeface="Times New Roman"/>
              <a:cs typeface="Times New Roman"/>
              <a:sym typeface="Times New Roman"/>
            </a:endParaRPr>
          </a:p>
        </p:txBody>
      </p:sp>
      <p:pic>
        <p:nvPicPr>
          <p:cNvPr id="713" name="Google Shape;713;p101"/>
          <p:cNvPicPr preferRelativeResize="0"/>
          <p:nvPr/>
        </p:nvPicPr>
        <p:blipFill rotWithShape="1">
          <a:blip r:embed="rId3">
            <a:alphaModFix/>
          </a:blip>
          <a:srcRect b="0" l="0" r="0" t="0"/>
          <a:stretch/>
        </p:blipFill>
        <p:spPr>
          <a:xfrm>
            <a:off x="628649" y="1107195"/>
            <a:ext cx="7886700" cy="3664816"/>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p102"/>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Development</a:t>
            </a:r>
            <a:endParaRPr sz="1100"/>
          </a:p>
        </p:txBody>
      </p:sp>
      <p:sp>
        <p:nvSpPr>
          <p:cNvPr id="720" name="Google Shape;720;p102"/>
          <p:cNvSpPr txBox="1"/>
          <p:nvPr>
            <p:ph idx="1" type="body"/>
          </p:nvPr>
        </p:nvSpPr>
        <p:spPr>
          <a:xfrm>
            <a:off x="729450" y="2078875"/>
            <a:ext cx="7688700" cy="2261100"/>
          </a:xfrm>
          <a:prstGeom prst="rect">
            <a:avLst/>
          </a:prstGeom>
          <a:noFill/>
          <a:ln>
            <a:noFill/>
          </a:ln>
        </p:spPr>
        <p:txBody>
          <a:bodyPr anchorCtr="0" anchor="t" bIns="34275" lIns="68575" spcFirstLastPara="1" rIns="68575" wrap="square" tIns="34275">
            <a:noAutofit/>
          </a:bodyPr>
          <a:lstStyle/>
          <a:p>
            <a:pPr indent="-63500" lvl="0" marL="177800" rtl="0" algn="l">
              <a:lnSpc>
                <a:spcPct val="90000"/>
              </a:lnSpc>
              <a:spcBef>
                <a:spcPts val="0"/>
              </a:spcBef>
              <a:spcAft>
                <a:spcPts val="0"/>
              </a:spcAft>
              <a:buClr>
                <a:schemeClr val="dk1"/>
              </a:buClr>
              <a:buSzPts val="1800"/>
              <a:buNone/>
            </a:pPr>
            <a:r>
              <a:t/>
            </a:r>
            <a:endParaRPr sz="1800">
              <a:latin typeface="Times New Roman"/>
              <a:ea typeface="Times New Roman"/>
              <a:cs typeface="Times New Roman"/>
              <a:sym typeface="Times New Roman"/>
            </a:endParaRPr>
          </a:p>
          <a:p>
            <a:pPr indent="-63500" lvl="0" marL="177800" rtl="0" algn="l">
              <a:lnSpc>
                <a:spcPct val="90000"/>
              </a:lnSpc>
              <a:spcBef>
                <a:spcPts val="800"/>
              </a:spcBef>
              <a:spcAft>
                <a:spcPts val="1600"/>
              </a:spcAft>
              <a:buClr>
                <a:schemeClr val="dk1"/>
              </a:buClr>
              <a:buSzPts val="1800"/>
              <a:buNone/>
            </a:pPr>
            <a:r>
              <a:t/>
            </a:r>
            <a:endParaRPr sz="1800">
              <a:latin typeface="Times New Roman"/>
              <a:ea typeface="Times New Roman"/>
              <a:cs typeface="Times New Roman"/>
              <a:sym typeface="Times New Roman"/>
            </a:endParaRPr>
          </a:p>
        </p:txBody>
      </p:sp>
      <p:pic>
        <p:nvPicPr>
          <p:cNvPr id="721" name="Google Shape;721;p102"/>
          <p:cNvPicPr preferRelativeResize="0"/>
          <p:nvPr/>
        </p:nvPicPr>
        <p:blipFill rotWithShape="1">
          <a:blip r:embed="rId3">
            <a:alphaModFix/>
          </a:blip>
          <a:srcRect b="0" l="0" r="0" t="0"/>
          <a:stretch/>
        </p:blipFill>
        <p:spPr>
          <a:xfrm>
            <a:off x="446183" y="1032831"/>
            <a:ext cx="8069166" cy="358203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2"/>
          <p:cNvSpPr txBox="1"/>
          <p:nvPr>
            <p:ph type="title"/>
          </p:nvPr>
        </p:nvSpPr>
        <p:spPr>
          <a:xfrm>
            <a:off x="677250" y="570425"/>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REITs Demand Drivers</a:t>
            </a:r>
            <a:endParaRPr/>
          </a:p>
        </p:txBody>
      </p:sp>
      <p:pic>
        <p:nvPicPr>
          <p:cNvPr id="194" name="Google Shape;194;p22"/>
          <p:cNvPicPr preferRelativeResize="0"/>
          <p:nvPr/>
        </p:nvPicPr>
        <p:blipFill rotWithShape="1">
          <a:blip r:embed="rId3">
            <a:alphaModFix/>
          </a:blip>
          <a:srcRect b="0" l="0" r="0" t="5258"/>
          <a:stretch/>
        </p:blipFill>
        <p:spPr>
          <a:xfrm>
            <a:off x="2151125" y="1301925"/>
            <a:ext cx="5027700" cy="3536775"/>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p103"/>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Development</a:t>
            </a:r>
            <a:endParaRPr sz="1100"/>
          </a:p>
        </p:txBody>
      </p:sp>
      <p:sp>
        <p:nvSpPr>
          <p:cNvPr id="728" name="Google Shape;728;p103"/>
          <p:cNvSpPr txBox="1"/>
          <p:nvPr>
            <p:ph idx="1" type="body"/>
          </p:nvPr>
        </p:nvSpPr>
        <p:spPr>
          <a:xfrm>
            <a:off x="729450" y="2078875"/>
            <a:ext cx="7688700" cy="2261100"/>
          </a:xfrm>
          <a:prstGeom prst="rect">
            <a:avLst/>
          </a:prstGeom>
          <a:noFill/>
          <a:ln>
            <a:noFill/>
          </a:ln>
        </p:spPr>
        <p:txBody>
          <a:bodyPr anchorCtr="0" anchor="t" bIns="34275" lIns="68575" spcFirstLastPara="1" rIns="68575" wrap="square" tIns="34275">
            <a:noAutofit/>
          </a:bodyPr>
          <a:lstStyle/>
          <a:p>
            <a:pPr indent="-63500" lvl="0" marL="177800" rtl="0" algn="l">
              <a:lnSpc>
                <a:spcPct val="90000"/>
              </a:lnSpc>
              <a:spcBef>
                <a:spcPts val="0"/>
              </a:spcBef>
              <a:spcAft>
                <a:spcPts val="0"/>
              </a:spcAft>
              <a:buClr>
                <a:schemeClr val="dk1"/>
              </a:buClr>
              <a:buSzPts val="1800"/>
              <a:buNone/>
            </a:pPr>
            <a:r>
              <a:t/>
            </a:r>
            <a:endParaRPr sz="1800">
              <a:latin typeface="Times New Roman"/>
              <a:ea typeface="Times New Roman"/>
              <a:cs typeface="Times New Roman"/>
              <a:sym typeface="Times New Roman"/>
            </a:endParaRPr>
          </a:p>
          <a:p>
            <a:pPr indent="-63500" lvl="0" marL="177800" rtl="0" algn="l">
              <a:lnSpc>
                <a:spcPct val="90000"/>
              </a:lnSpc>
              <a:spcBef>
                <a:spcPts val="800"/>
              </a:spcBef>
              <a:spcAft>
                <a:spcPts val="1600"/>
              </a:spcAft>
              <a:buClr>
                <a:schemeClr val="dk1"/>
              </a:buClr>
              <a:buSzPts val="1800"/>
              <a:buNone/>
            </a:pPr>
            <a:r>
              <a:t/>
            </a:r>
            <a:endParaRPr sz="1800">
              <a:latin typeface="Times New Roman"/>
              <a:ea typeface="Times New Roman"/>
              <a:cs typeface="Times New Roman"/>
              <a:sym typeface="Times New Roman"/>
            </a:endParaRPr>
          </a:p>
        </p:txBody>
      </p:sp>
      <p:pic>
        <p:nvPicPr>
          <p:cNvPr id="729" name="Google Shape;729;p103"/>
          <p:cNvPicPr preferRelativeResize="0"/>
          <p:nvPr/>
        </p:nvPicPr>
        <p:blipFill rotWithShape="1">
          <a:blip r:embed="rId3">
            <a:alphaModFix/>
          </a:blip>
          <a:srcRect b="0" l="0" r="0" t="0"/>
          <a:stretch/>
        </p:blipFill>
        <p:spPr>
          <a:xfrm>
            <a:off x="628649" y="1143000"/>
            <a:ext cx="7886700" cy="3558449"/>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34" name="Shape 734"/>
        <p:cNvGrpSpPr/>
        <p:nvPr/>
      </p:nvGrpSpPr>
      <p:grpSpPr>
        <a:xfrm>
          <a:off x="0" y="0"/>
          <a:ext cx="0" cy="0"/>
          <a:chOff x="0" y="0"/>
          <a:chExt cx="0" cy="0"/>
        </a:xfrm>
      </p:grpSpPr>
      <p:sp>
        <p:nvSpPr>
          <p:cNvPr id="735" name="Google Shape;735;p104"/>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Calibri"/>
              <a:buNone/>
            </a:pPr>
            <a:r>
              <a:rPr lang="en" sz="3000">
                <a:solidFill>
                  <a:srgbClr val="FFFFFF"/>
                </a:solidFill>
                <a:latin typeface="Times New Roman"/>
                <a:ea typeface="Times New Roman"/>
                <a:cs typeface="Times New Roman"/>
                <a:sym typeface="Times New Roman"/>
              </a:rPr>
              <a:t>Risks and </a:t>
            </a:r>
            <a:r>
              <a:rPr lang="en" sz="3000">
                <a:solidFill>
                  <a:srgbClr val="FFFFFF"/>
                </a:solidFill>
                <a:latin typeface="Times New Roman"/>
                <a:ea typeface="Times New Roman"/>
                <a:cs typeface="Times New Roman"/>
                <a:sym typeface="Times New Roman"/>
              </a:rPr>
              <a:t>Uncertainties</a:t>
            </a:r>
            <a:endParaRPr sz="3000">
              <a:solidFill>
                <a:srgbClr val="FFFFFF"/>
              </a:solidFill>
              <a:latin typeface="Times New Roman"/>
              <a:ea typeface="Times New Roman"/>
              <a:cs typeface="Times New Roman"/>
              <a:sym typeface="Times New Roman"/>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p105"/>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Risks and Uncertainties</a:t>
            </a:r>
            <a:endParaRPr sz="1100"/>
          </a:p>
        </p:txBody>
      </p:sp>
      <p:sp>
        <p:nvSpPr>
          <p:cNvPr id="742" name="Google Shape;742;p105"/>
          <p:cNvSpPr txBox="1"/>
          <p:nvPr>
            <p:ph idx="1" type="body"/>
          </p:nvPr>
        </p:nvSpPr>
        <p:spPr>
          <a:xfrm>
            <a:off x="729450" y="2078875"/>
            <a:ext cx="7688700" cy="2261100"/>
          </a:xfrm>
          <a:prstGeom prst="rect">
            <a:avLst/>
          </a:prstGeom>
          <a:noFill/>
          <a:ln>
            <a:noFill/>
          </a:ln>
        </p:spPr>
        <p:txBody>
          <a:bodyPr anchorCtr="0" anchor="t" bIns="34275" lIns="68575" spcFirstLastPara="1" rIns="68575" wrap="square" tIns="34275">
            <a:noAutofit/>
          </a:bodyPr>
          <a:lstStyle/>
          <a:p>
            <a:pPr indent="0" lvl="0" marL="114300" rtl="0" algn="l">
              <a:lnSpc>
                <a:spcPct val="95000"/>
              </a:lnSpc>
              <a:spcBef>
                <a:spcPts val="0"/>
              </a:spcBef>
              <a:spcAft>
                <a:spcPts val="0"/>
              </a:spcAft>
              <a:buClr>
                <a:schemeClr val="dk1"/>
              </a:buClr>
              <a:buSzPts val="1000"/>
              <a:buNone/>
            </a:pPr>
            <a:r>
              <a:rPr lang="en" sz="1300">
                <a:latin typeface="Times New Roman"/>
                <a:ea typeface="Times New Roman"/>
                <a:cs typeface="Times New Roman"/>
                <a:sym typeface="Times New Roman"/>
              </a:rPr>
              <a:t>General Risks</a:t>
            </a:r>
            <a:endParaRPr sz="1300">
              <a:latin typeface="Times New Roman"/>
              <a:ea typeface="Times New Roman"/>
              <a:cs typeface="Times New Roman"/>
              <a:sym typeface="Times New Roman"/>
            </a:endParaRPr>
          </a:p>
          <a:p>
            <a:pPr indent="-228600" lvl="0" marL="342900" rtl="0" algn="l">
              <a:lnSpc>
                <a:spcPct val="95000"/>
              </a:lnSpc>
              <a:spcBef>
                <a:spcPts val="0"/>
              </a:spcBef>
              <a:spcAft>
                <a:spcPts val="0"/>
              </a:spcAft>
              <a:buClr>
                <a:schemeClr val="dk1"/>
              </a:buClr>
              <a:buSzPts val="1000"/>
              <a:buChar char="●"/>
            </a:pPr>
            <a:r>
              <a:rPr lang="en" sz="1300">
                <a:latin typeface="Times New Roman"/>
                <a:ea typeface="Times New Roman"/>
                <a:cs typeface="Times New Roman"/>
                <a:sym typeface="Times New Roman"/>
              </a:rPr>
              <a:t>Changes in general economic and local market conditions </a:t>
            </a:r>
            <a:endParaRPr sz="1300">
              <a:latin typeface="Times New Roman"/>
              <a:ea typeface="Times New Roman"/>
              <a:cs typeface="Times New Roman"/>
              <a:sym typeface="Times New Roman"/>
            </a:endParaRPr>
          </a:p>
          <a:p>
            <a:pPr indent="-228600" lvl="0" marL="342900" rtl="0" algn="l">
              <a:lnSpc>
                <a:spcPct val="95000"/>
              </a:lnSpc>
              <a:spcBef>
                <a:spcPts val="0"/>
              </a:spcBef>
              <a:spcAft>
                <a:spcPts val="0"/>
              </a:spcAft>
              <a:buClr>
                <a:schemeClr val="dk1"/>
              </a:buClr>
              <a:buSzPts val="1000"/>
              <a:buChar char="●"/>
            </a:pPr>
            <a:r>
              <a:rPr lang="en" sz="1300">
                <a:latin typeface="Times New Roman"/>
                <a:ea typeface="Times New Roman"/>
                <a:cs typeface="Times New Roman"/>
                <a:sym typeface="Times New Roman"/>
              </a:rPr>
              <a:t>Changes in equity and credit markets</a:t>
            </a:r>
            <a:endParaRPr sz="1300">
              <a:latin typeface="Times New Roman"/>
              <a:ea typeface="Times New Roman"/>
              <a:cs typeface="Times New Roman"/>
              <a:sym typeface="Times New Roman"/>
            </a:endParaRPr>
          </a:p>
          <a:p>
            <a:pPr indent="-228600" lvl="0" marL="342900" rtl="0" algn="l">
              <a:lnSpc>
                <a:spcPct val="95000"/>
              </a:lnSpc>
              <a:spcBef>
                <a:spcPts val="0"/>
              </a:spcBef>
              <a:spcAft>
                <a:spcPts val="0"/>
              </a:spcAft>
              <a:buClr>
                <a:schemeClr val="dk1"/>
              </a:buClr>
              <a:buSzPts val="1000"/>
              <a:buChar char="●"/>
            </a:pPr>
            <a:r>
              <a:rPr lang="en" sz="1300">
                <a:latin typeface="Times New Roman"/>
                <a:ea typeface="Times New Roman"/>
                <a:cs typeface="Times New Roman"/>
                <a:sym typeface="Times New Roman"/>
              </a:rPr>
              <a:t>Fluctuations in interest costs </a:t>
            </a:r>
            <a:endParaRPr sz="1300">
              <a:latin typeface="Times New Roman"/>
              <a:ea typeface="Times New Roman"/>
              <a:cs typeface="Times New Roman"/>
              <a:sym typeface="Times New Roman"/>
            </a:endParaRPr>
          </a:p>
          <a:p>
            <a:pPr indent="-228600" lvl="0" marL="342900" rtl="0" algn="l">
              <a:lnSpc>
                <a:spcPct val="95000"/>
              </a:lnSpc>
              <a:spcBef>
                <a:spcPts val="0"/>
              </a:spcBef>
              <a:spcAft>
                <a:spcPts val="0"/>
              </a:spcAft>
              <a:buClr>
                <a:schemeClr val="dk1"/>
              </a:buClr>
              <a:buSzPts val="1000"/>
              <a:buChar char="●"/>
            </a:pPr>
            <a:r>
              <a:rPr lang="en" sz="1300">
                <a:latin typeface="Times New Roman"/>
                <a:ea typeface="Times New Roman"/>
                <a:cs typeface="Times New Roman"/>
                <a:sym typeface="Times New Roman"/>
              </a:rPr>
              <a:t>The attractiveness of the properties to tenants</a:t>
            </a:r>
            <a:endParaRPr sz="1300">
              <a:latin typeface="Times New Roman"/>
              <a:ea typeface="Times New Roman"/>
              <a:cs typeface="Times New Roman"/>
              <a:sym typeface="Times New Roman"/>
            </a:endParaRPr>
          </a:p>
          <a:p>
            <a:pPr indent="-228600" lvl="0" marL="342900" rtl="0" algn="l">
              <a:lnSpc>
                <a:spcPct val="95000"/>
              </a:lnSpc>
              <a:spcBef>
                <a:spcPts val="0"/>
              </a:spcBef>
              <a:spcAft>
                <a:spcPts val="0"/>
              </a:spcAft>
              <a:buClr>
                <a:schemeClr val="dk1"/>
              </a:buClr>
              <a:buSzPts val="1000"/>
              <a:buChar char="●"/>
            </a:pPr>
            <a:r>
              <a:rPr lang="en" sz="1300">
                <a:latin typeface="Times New Roman"/>
                <a:ea typeface="Times New Roman"/>
                <a:cs typeface="Times New Roman"/>
                <a:sym typeface="Times New Roman"/>
              </a:rPr>
              <a:t>Competition from other available space</a:t>
            </a:r>
            <a:endParaRPr sz="1300">
              <a:latin typeface="Times New Roman"/>
              <a:ea typeface="Times New Roman"/>
              <a:cs typeface="Times New Roman"/>
              <a:sym typeface="Times New Roman"/>
            </a:endParaRPr>
          </a:p>
          <a:p>
            <a:pPr indent="-228600" lvl="0" marL="342900" rtl="0" algn="l">
              <a:lnSpc>
                <a:spcPct val="95000"/>
              </a:lnSpc>
              <a:spcBef>
                <a:spcPts val="0"/>
              </a:spcBef>
              <a:spcAft>
                <a:spcPts val="0"/>
              </a:spcAft>
              <a:buClr>
                <a:schemeClr val="dk1"/>
              </a:buClr>
              <a:buSzPts val="1000"/>
              <a:buChar char="●"/>
            </a:pPr>
            <a:r>
              <a:rPr lang="en" sz="1300">
                <a:latin typeface="Times New Roman"/>
                <a:ea typeface="Times New Roman"/>
                <a:cs typeface="Times New Roman"/>
                <a:sym typeface="Times New Roman"/>
              </a:rPr>
              <a:t>The stability and creditworthiness of tenants</a:t>
            </a:r>
            <a:endParaRPr sz="1300">
              <a:latin typeface="Times New Roman"/>
              <a:ea typeface="Times New Roman"/>
              <a:cs typeface="Times New Roman"/>
              <a:sym typeface="Times New Roman"/>
            </a:endParaRPr>
          </a:p>
          <a:p>
            <a:pPr indent="-228600" lvl="0" marL="342900" rtl="0" algn="l">
              <a:lnSpc>
                <a:spcPct val="95000"/>
              </a:lnSpc>
              <a:spcBef>
                <a:spcPts val="0"/>
              </a:spcBef>
              <a:spcAft>
                <a:spcPts val="0"/>
              </a:spcAft>
              <a:buClr>
                <a:schemeClr val="dk1"/>
              </a:buClr>
              <a:buSzPts val="1000"/>
              <a:buChar char="●"/>
            </a:pPr>
            <a:r>
              <a:rPr lang="en" sz="1300">
                <a:latin typeface="Times New Roman"/>
                <a:ea typeface="Times New Roman"/>
                <a:cs typeface="Times New Roman"/>
                <a:sym typeface="Times New Roman"/>
              </a:rPr>
              <a:t>Various other factors</a:t>
            </a:r>
            <a:endParaRPr sz="1300">
              <a:latin typeface="Times New Roman"/>
              <a:ea typeface="Times New Roman"/>
              <a:cs typeface="Times New Roman"/>
              <a:sym typeface="Times New Roman"/>
            </a:endParaRPr>
          </a:p>
          <a:p>
            <a:pPr indent="0" lvl="0" marL="114300" rtl="0" algn="l">
              <a:lnSpc>
                <a:spcPct val="95000"/>
              </a:lnSpc>
              <a:spcBef>
                <a:spcPts val="0"/>
              </a:spcBef>
              <a:spcAft>
                <a:spcPts val="0"/>
              </a:spcAft>
              <a:buClr>
                <a:schemeClr val="dk1"/>
              </a:buClr>
              <a:buSzPts val="1000"/>
              <a:buNone/>
            </a:pPr>
            <a:r>
              <a:t/>
            </a:r>
            <a:endParaRPr sz="1300">
              <a:latin typeface="Times New Roman"/>
              <a:ea typeface="Times New Roman"/>
              <a:cs typeface="Times New Roman"/>
              <a:sym typeface="Times New Roman"/>
            </a:endParaRPr>
          </a:p>
          <a:p>
            <a:pPr indent="0" lvl="0" marL="114300" rtl="0" algn="l">
              <a:lnSpc>
                <a:spcPct val="95000"/>
              </a:lnSpc>
              <a:spcBef>
                <a:spcPts val="0"/>
              </a:spcBef>
              <a:spcAft>
                <a:spcPts val="0"/>
              </a:spcAft>
              <a:buClr>
                <a:schemeClr val="dk1"/>
              </a:buClr>
              <a:buSzPts val="1000"/>
              <a:buNone/>
            </a:pPr>
            <a:r>
              <a:rPr lang="en" sz="1300">
                <a:latin typeface="Times New Roman"/>
                <a:ea typeface="Times New Roman"/>
                <a:cs typeface="Times New Roman"/>
                <a:sym typeface="Times New Roman"/>
              </a:rPr>
              <a:t>COVID Related Risks</a:t>
            </a:r>
            <a:endParaRPr sz="1300">
              <a:latin typeface="Times New Roman"/>
              <a:ea typeface="Times New Roman"/>
              <a:cs typeface="Times New Roman"/>
              <a:sym typeface="Times New Roman"/>
            </a:endParaRPr>
          </a:p>
          <a:p>
            <a:pPr indent="-228600" lvl="0" marL="342900" rtl="0" algn="l">
              <a:lnSpc>
                <a:spcPct val="95000"/>
              </a:lnSpc>
              <a:spcBef>
                <a:spcPts val="0"/>
              </a:spcBef>
              <a:spcAft>
                <a:spcPts val="0"/>
              </a:spcAft>
              <a:buClr>
                <a:schemeClr val="dk1"/>
              </a:buClr>
              <a:buSzPts val="1000"/>
              <a:buChar char="●"/>
            </a:pPr>
            <a:r>
              <a:rPr lang="en" sz="1300">
                <a:latin typeface="Times New Roman"/>
                <a:ea typeface="Times New Roman"/>
                <a:cs typeface="Times New Roman"/>
                <a:sym typeface="Times New Roman"/>
              </a:rPr>
              <a:t>Potentially increase the difficulty and cost of accessing capital</a:t>
            </a:r>
            <a:endParaRPr sz="1100"/>
          </a:p>
          <a:p>
            <a:pPr indent="-228600" lvl="0" marL="342900" rtl="0" algn="l">
              <a:lnSpc>
                <a:spcPct val="95000"/>
              </a:lnSpc>
              <a:spcBef>
                <a:spcPts val="0"/>
              </a:spcBef>
              <a:spcAft>
                <a:spcPts val="0"/>
              </a:spcAft>
              <a:buClr>
                <a:schemeClr val="dk1"/>
              </a:buClr>
              <a:buSzPts val="1000"/>
              <a:buChar char="●"/>
            </a:pPr>
            <a:r>
              <a:rPr lang="en" sz="1300">
                <a:latin typeface="Times New Roman"/>
                <a:ea typeface="Times New Roman"/>
                <a:cs typeface="Times New Roman"/>
                <a:sym typeface="Times New Roman"/>
              </a:rPr>
              <a:t>Tenants unable to open due to government restrictions</a:t>
            </a:r>
            <a:endParaRPr sz="1100"/>
          </a:p>
          <a:p>
            <a:pPr indent="-228600" lvl="0" marL="342900" rtl="0" algn="l">
              <a:lnSpc>
                <a:spcPct val="95000"/>
              </a:lnSpc>
              <a:spcBef>
                <a:spcPts val="0"/>
              </a:spcBef>
              <a:spcAft>
                <a:spcPts val="0"/>
              </a:spcAft>
              <a:buClr>
                <a:schemeClr val="dk1"/>
              </a:buClr>
              <a:buSzPts val="1000"/>
              <a:buChar char="●"/>
            </a:pPr>
            <a:r>
              <a:rPr lang="en" sz="1300">
                <a:latin typeface="Times New Roman"/>
                <a:ea typeface="Times New Roman"/>
                <a:cs typeface="Times New Roman"/>
                <a:sym typeface="Times New Roman"/>
              </a:rPr>
              <a:t>Impacts of closure or reduced volume on tenants impacting cash flow and/or long-term viability</a:t>
            </a:r>
            <a:endParaRPr sz="1100"/>
          </a:p>
          <a:p>
            <a:pPr indent="-228600" lvl="0" marL="342900" rtl="0" algn="l">
              <a:lnSpc>
                <a:spcPct val="95000"/>
              </a:lnSpc>
              <a:spcBef>
                <a:spcPts val="0"/>
              </a:spcBef>
              <a:spcAft>
                <a:spcPts val="0"/>
              </a:spcAft>
              <a:buClr>
                <a:schemeClr val="dk1"/>
              </a:buClr>
              <a:buSzPts val="1000"/>
              <a:buChar char="●"/>
            </a:pPr>
            <a:r>
              <a:rPr lang="en" sz="1300">
                <a:latin typeface="Times New Roman"/>
                <a:ea typeface="Times New Roman"/>
                <a:cs typeface="Times New Roman"/>
                <a:sym typeface="Times New Roman"/>
              </a:rPr>
              <a:t>Potentially impact RioCan’s current credit rating, total market return, and dividend yield</a:t>
            </a:r>
            <a:endParaRPr sz="1100"/>
          </a:p>
          <a:p>
            <a:pPr indent="-228600" lvl="0" marL="342900" rtl="0" algn="l">
              <a:lnSpc>
                <a:spcPct val="95000"/>
              </a:lnSpc>
              <a:spcBef>
                <a:spcPts val="0"/>
              </a:spcBef>
              <a:spcAft>
                <a:spcPts val="0"/>
              </a:spcAft>
              <a:buClr>
                <a:schemeClr val="dk1"/>
              </a:buClr>
              <a:buSzPts val="1000"/>
              <a:buChar char="●"/>
            </a:pPr>
            <a:r>
              <a:rPr lang="en" sz="1300">
                <a:latin typeface="Times New Roman"/>
                <a:ea typeface="Times New Roman"/>
                <a:cs typeface="Times New Roman"/>
                <a:sym typeface="Times New Roman"/>
              </a:rPr>
              <a:t>Restrictive measures may be re-implemented in preparation of a second wave of Covid-19</a:t>
            </a:r>
            <a:endParaRPr sz="1100"/>
          </a:p>
          <a:p>
            <a:pPr indent="-88900" lvl="0" marL="177800" rtl="0" algn="l">
              <a:lnSpc>
                <a:spcPct val="70000"/>
              </a:lnSpc>
              <a:spcBef>
                <a:spcPts val="800"/>
              </a:spcBef>
              <a:spcAft>
                <a:spcPts val="1600"/>
              </a:spcAft>
              <a:buClr>
                <a:schemeClr val="dk1"/>
              </a:buClr>
              <a:buSzPts val="1300"/>
              <a:buNone/>
            </a:pPr>
            <a:r>
              <a:t/>
            </a:r>
            <a:endParaRPr sz="1300"/>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p106"/>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Adjustments in Operations for Covid-19</a:t>
            </a:r>
            <a:endParaRPr sz="1100"/>
          </a:p>
        </p:txBody>
      </p:sp>
      <p:sp>
        <p:nvSpPr>
          <p:cNvPr id="749" name="Google Shape;749;p106"/>
          <p:cNvSpPr txBox="1"/>
          <p:nvPr>
            <p:ph idx="1" type="body"/>
          </p:nvPr>
        </p:nvSpPr>
        <p:spPr>
          <a:xfrm>
            <a:off x="729450" y="2078875"/>
            <a:ext cx="3674700" cy="2261100"/>
          </a:xfrm>
          <a:prstGeom prst="rect">
            <a:avLst/>
          </a:prstGeom>
          <a:noFill/>
          <a:ln>
            <a:noFill/>
          </a:ln>
        </p:spPr>
        <p:txBody>
          <a:bodyPr anchorCtr="0" anchor="t" bIns="34275" lIns="68575" spcFirstLastPara="1" rIns="68575" wrap="square" tIns="34275">
            <a:noAutofit/>
          </a:bodyPr>
          <a:lstStyle/>
          <a:p>
            <a:pPr indent="-152400" lvl="0" marL="177800" rtl="0" algn="l">
              <a:lnSpc>
                <a:spcPct val="90000"/>
              </a:lnSpc>
              <a:spcBef>
                <a:spcPts val="0"/>
              </a:spcBef>
              <a:spcAft>
                <a:spcPts val="0"/>
              </a:spcAft>
              <a:buClr>
                <a:schemeClr val="dk1"/>
              </a:buClr>
              <a:buSzPts val="1000"/>
              <a:buChar char="●"/>
            </a:pPr>
            <a:r>
              <a:rPr lang="en" sz="1000"/>
              <a:t>Diversified portfolio including many commercial retailers and increasing office and residential properties.</a:t>
            </a:r>
            <a:endParaRPr sz="700"/>
          </a:p>
          <a:p>
            <a:pPr indent="-152400" lvl="0" marL="177800" rtl="0" algn="l">
              <a:lnSpc>
                <a:spcPct val="90000"/>
              </a:lnSpc>
              <a:spcBef>
                <a:spcPts val="800"/>
              </a:spcBef>
              <a:spcAft>
                <a:spcPts val="0"/>
              </a:spcAft>
              <a:buClr>
                <a:schemeClr val="dk1"/>
              </a:buClr>
              <a:buSzPts val="1000"/>
              <a:buChar char="●"/>
            </a:pPr>
            <a:r>
              <a:rPr lang="en" sz="1000"/>
              <a:t>Actively reducing exposure in declining retail concepts while increasing exposure in more stable retail tenants.</a:t>
            </a:r>
            <a:endParaRPr sz="700"/>
          </a:p>
          <a:p>
            <a:pPr indent="-158750" lvl="1" marL="520700" rtl="0" algn="l">
              <a:lnSpc>
                <a:spcPct val="90000"/>
              </a:lnSpc>
              <a:spcBef>
                <a:spcPts val="400"/>
              </a:spcBef>
              <a:spcAft>
                <a:spcPts val="0"/>
              </a:spcAft>
              <a:buClr>
                <a:schemeClr val="dk1"/>
              </a:buClr>
              <a:buSzPts val="700"/>
              <a:buChar char="○"/>
            </a:pPr>
            <a:r>
              <a:rPr lang="en" sz="700"/>
              <a:t>Increase percentage of strong and stable tenants has led to a high retention ratio over the duration of the economic slowdown.</a:t>
            </a:r>
            <a:endParaRPr sz="700"/>
          </a:p>
          <a:p>
            <a:pPr indent="-152400" lvl="0" marL="177800" rtl="0" algn="l">
              <a:lnSpc>
                <a:spcPct val="90000"/>
              </a:lnSpc>
              <a:spcBef>
                <a:spcPts val="800"/>
              </a:spcBef>
              <a:spcAft>
                <a:spcPts val="0"/>
              </a:spcAft>
              <a:buClr>
                <a:schemeClr val="dk1"/>
              </a:buClr>
              <a:buSzPts val="1000"/>
              <a:buChar char="●"/>
            </a:pPr>
            <a:r>
              <a:rPr lang="en" sz="1000"/>
              <a:t>Remote workforce – all key functional areas operating uninterrupted.</a:t>
            </a:r>
            <a:endParaRPr sz="700"/>
          </a:p>
          <a:p>
            <a:pPr indent="-152400" lvl="0" marL="177800" rtl="0" algn="l">
              <a:lnSpc>
                <a:spcPct val="90000"/>
              </a:lnSpc>
              <a:spcBef>
                <a:spcPts val="800"/>
              </a:spcBef>
              <a:spcAft>
                <a:spcPts val="0"/>
              </a:spcAft>
              <a:buClr>
                <a:schemeClr val="dk1"/>
              </a:buClr>
              <a:buSzPts val="1000"/>
              <a:buChar char="●"/>
            </a:pPr>
            <a:r>
              <a:rPr lang="en" sz="1000"/>
              <a:t>Strong liquidity of approximately $803.4 million.</a:t>
            </a:r>
            <a:endParaRPr sz="700"/>
          </a:p>
          <a:p>
            <a:pPr indent="-152400" lvl="0" marL="177800" rtl="0" algn="l">
              <a:lnSpc>
                <a:spcPct val="90000"/>
              </a:lnSpc>
              <a:spcBef>
                <a:spcPts val="800"/>
              </a:spcBef>
              <a:spcAft>
                <a:spcPts val="0"/>
              </a:spcAft>
              <a:buClr>
                <a:schemeClr val="dk1"/>
              </a:buClr>
              <a:buSzPts val="1000"/>
              <a:buChar char="●"/>
            </a:pPr>
            <a:r>
              <a:rPr lang="en" sz="1000"/>
              <a:t>Postponed early stage projects while continuing development.</a:t>
            </a:r>
            <a:endParaRPr sz="700"/>
          </a:p>
          <a:p>
            <a:pPr indent="-158750" lvl="1" marL="520700" rtl="0" algn="l">
              <a:lnSpc>
                <a:spcPct val="90000"/>
              </a:lnSpc>
              <a:spcBef>
                <a:spcPts val="400"/>
              </a:spcBef>
              <a:spcAft>
                <a:spcPts val="0"/>
              </a:spcAft>
              <a:buClr>
                <a:schemeClr val="dk1"/>
              </a:buClr>
              <a:buSzPts val="700"/>
              <a:buChar char="○"/>
            </a:pPr>
            <a:r>
              <a:rPr lang="en" sz="700"/>
              <a:t>In line with the staggered development RioCan has always employed.</a:t>
            </a:r>
            <a:endParaRPr sz="700"/>
          </a:p>
          <a:p>
            <a:pPr indent="-76200" lvl="0" marL="177800" rtl="0" algn="l">
              <a:lnSpc>
                <a:spcPct val="90000"/>
              </a:lnSpc>
              <a:spcBef>
                <a:spcPts val="800"/>
              </a:spcBef>
              <a:spcAft>
                <a:spcPts val="0"/>
              </a:spcAft>
              <a:buClr>
                <a:schemeClr val="dk1"/>
              </a:buClr>
              <a:buSzPts val="1500"/>
              <a:buNone/>
            </a:pPr>
            <a:r>
              <a:t/>
            </a:r>
            <a:endParaRPr sz="1500"/>
          </a:p>
          <a:p>
            <a:pPr indent="-76200" lvl="0" marL="177800" rtl="0" algn="l">
              <a:lnSpc>
                <a:spcPct val="90000"/>
              </a:lnSpc>
              <a:spcBef>
                <a:spcPts val="800"/>
              </a:spcBef>
              <a:spcAft>
                <a:spcPts val="0"/>
              </a:spcAft>
              <a:buClr>
                <a:schemeClr val="dk1"/>
              </a:buClr>
              <a:buSzPts val="1500"/>
              <a:buNone/>
            </a:pPr>
            <a:r>
              <a:t/>
            </a:r>
            <a:endParaRPr sz="1500"/>
          </a:p>
          <a:p>
            <a:pPr indent="-76200" lvl="0" marL="177800" rtl="0" algn="l">
              <a:lnSpc>
                <a:spcPct val="90000"/>
              </a:lnSpc>
              <a:spcBef>
                <a:spcPts val="800"/>
              </a:spcBef>
              <a:spcAft>
                <a:spcPts val="0"/>
              </a:spcAft>
              <a:buClr>
                <a:schemeClr val="dk1"/>
              </a:buClr>
              <a:buSzPts val="1500"/>
              <a:buNone/>
            </a:pPr>
            <a:r>
              <a:t/>
            </a:r>
            <a:endParaRPr sz="1500"/>
          </a:p>
          <a:p>
            <a:pPr indent="-76200" lvl="0" marL="177800" rtl="0" algn="l">
              <a:lnSpc>
                <a:spcPct val="90000"/>
              </a:lnSpc>
              <a:spcBef>
                <a:spcPts val="800"/>
              </a:spcBef>
              <a:spcAft>
                <a:spcPts val="1600"/>
              </a:spcAft>
              <a:buClr>
                <a:schemeClr val="dk1"/>
              </a:buClr>
              <a:buSzPts val="1500"/>
              <a:buNone/>
            </a:pPr>
            <a:r>
              <a:t/>
            </a:r>
            <a:endParaRPr sz="1500"/>
          </a:p>
        </p:txBody>
      </p:sp>
      <p:pic>
        <p:nvPicPr>
          <p:cNvPr id="750" name="Google Shape;750;p106"/>
          <p:cNvPicPr preferRelativeResize="0"/>
          <p:nvPr/>
        </p:nvPicPr>
        <p:blipFill rotWithShape="1">
          <a:blip r:embed="rId3">
            <a:alphaModFix/>
          </a:blip>
          <a:srcRect b="0" l="0" r="0" t="0"/>
          <a:stretch/>
        </p:blipFill>
        <p:spPr>
          <a:xfrm>
            <a:off x="6606975" y="2078875"/>
            <a:ext cx="1990350" cy="2553850"/>
          </a:xfrm>
          <a:prstGeom prst="rect">
            <a:avLst/>
          </a:prstGeom>
          <a:noFill/>
          <a:ln>
            <a:noFill/>
          </a:ln>
        </p:spPr>
      </p:pic>
      <p:pic>
        <p:nvPicPr>
          <p:cNvPr id="751" name="Google Shape;751;p106"/>
          <p:cNvPicPr preferRelativeResize="0"/>
          <p:nvPr/>
        </p:nvPicPr>
        <p:blipFill rotWithShape="1">
          <a:blip r:embed="rId4">
            <a:alphaModFix/>
          </a:blip>
          <a:srcRect b="0" l="0" r="0" t="0"/>
          <a:stretch/>
        </p:blipFill>
        <p:spPr>
          <a:xfrm>
            <a:off x="4720200" y="2078875"/>
            <a:ext cx="1886775" cy="2553851"/>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107"/>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2020 Quarter 3 Results</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p108"/>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Third Quarter 2020 Financial Highlights</a:t>
            </a:r>
            <a:endParaRPr sz="1100"/>
          </a:p>
        </p:txBody>
      </p:sp>
      <p:sp>
        <p:nvSpPr>
          <p:cNvPr id="763" name="Google Shape;763;p108"/>
          <p:cNvSpPr txBox="1"/>
          <p:nvPr>
            <p:ph idx="1" type="body"/>
          </p:nvPr>
        </p:nvSpPr>
        <p:spPr>
          <a:xfrm>
            <a:off x="729450" y="2078875"/>
            <a:ext cx="7688700" cy="2261100"/>
          </a:xfrm>
          <a:prstGeom prst="rect">
            <a:avLst/>
          </a:prstGeom>
          <a:noFill/>
          <a:ln>
            <a:noFill/>
          </a:ln>
        </p:spPr>
        <p:txBody>
          <a:bodyPr anchorCtr="0" anchor="t" bIns="34275" lIns="68575" spcFirstLastPara="1" rIns="68575" wrap="square" tIns="34275">
            <a:noAutofit/>
          </a:bodyPr>
          <a:lstStyle/>
          <a:p>
            <a:pPr indent="-171450" lvl="0" marL="177800" rtl="0" algn="l">
              <a:lnSpc>
                <a:spcPct val="90000"/>
              </a:lnSpc>
              <a:spcBef>
                <a:spcPts val="0"/>
              </a:spcBef>
              <a:spcAft>
                <a:spcPts val="0"/>
              </a:spcAft>
              <a:buClr>
                <a:schemeClr val="dk1"/>
              </a:buClr>
              <a:buSzPts val="1500"/>
              <a:buChar char="●"/>
            </a:pPr>
            <a:r>
              <a:rPr lang="en" sz="1500">
                <a:latin typeface="Arial"/>
                <a:ea typeface="Arial"/>
                <a:cs typeface="Arial"/>
                <a:sym typeface="Arial"/>
              </a:rPr>
              <a:t>N</a:t>
            </a:r>
            <a:r>
              <a:rPr b="0" i="0" lang="en" sz="1500" u="none" strike="noStrike">
                <a:latin typeface="Arial"/>
                <a:ea typeface="Arial"/>
                <a:cs typeface="Arial"/>
                <a:sym typeface="Arial"/>
              </a:rPr>
              <a:t>et income from operations attributable to Unitholders for the three months ended September 30, 2020 was $126.1 million compared to $135.3 million in the same period in 2019, representing a decrease of $9.2 million or 6.8%.</a:t>
            </a:r>
            <a:endParaRPr sz="1100"/>
          </a:p>
          <a:p>
            <a:pPr indent="-177800" lvl="1" marL="520700" rtl="0" algn="l">
              <a:lnSpc>
                <a:spcPct val="90000"/>
              </a:lnSpc>
              <a:spcBef>
                <a:spcPts val="400"/>
              </a:spcBef>
              <a:spcAft>
                <a:spcPts val="0"/>
              </a:spcAft>
              <a:buClr>
                <a:schemeClr val="dk1"/>
              </a:buClr>
              <a:buSzPts val="1200"/>
              <a:buChar char="○"/>
            </a:pPr>
            <a:r>
              <a:rPr lang="en" sz="1200">
                <a:latin typeface="Arial"/>
                <a:ea typeface="Arial"/>
                <a:cs typeface="Arial"/>
                <a:sym typeface="Arial"/>
              </a:rPr>
              <a:t>Excluding the $48 million of higher net fair value losses over the previous period and the $2.8 million in the unrealized fair value increase for marketable securities.</a:t>
            </a:r>
            <a:endParaRPr sz="1200">
              <a:latin typeface="Times New Roman"/>
              <a:ea typeface="Times New Roman"/>
              <a:cs typeface="Times New Roman"/>
              <a:sym typeface="Times New Roman"/>
            </a:endParaRPr>
          </a:p>
          <a:p>
            <a:pPr indent="-63500" lvl="0" marL="177800" rtl="0" algn="l">
              <a:lnSpc>
                <a:spcPct val="90000"/>
              </a:lnSpc>
              <a:spcBef>
                <a:spcPts val="800"/>
              </a:spcBef>
              <a:spcAft>
                <a:spcPts val="1600"/>
              </a:spcAft>
              <a:buClr>
                <a:schemeClr val="dk1"/>
              </a:buClr>
              <a:buSzPts val="1800"/>
              <a:buNone/>
            </a:pPr>
            <a:r>
              <a:t/>
            </a:r>
            <a:endParaRPr sz="1800">
              <a:latin typeface="Times New Roman"/>
              <a:ea typeface="Times New Roman"/>
              <a:cs typeface="Times New Roman"/>
              <a:sym typeface="Times New Roman"/>
            </a:endParaRPr>
          </a:p>
        </p:txBody>
      </p:sp>
      <p:pic>
        <p:nvPicPr>
          <p:cNvPr id="764" name="Google Shape;764;p108"/>
          <p:cNvPicPr preferRelativeResize="0"/>
          <p:nvPr/>
        </p:nvPicPr>
        <p:blipFill rotWithShape="1">
          <a:blip r:embed="rId3">
            <a:alphaModFix/>
          </a:blip>
          <a:srcRect b="0" l="0" r="0" t="0"/>
          <a:stretch/>
        </p:blipFill>
        <p:spPr>
          <a:xfrm>
            <a:off x="718850" y="3157475"/>
            <a:ext cx="7796500" cy="1279575"/>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p109"/>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Third Quarter 2020 Financial Highlights</a:t>
            </a:r>
            <a:endParaRPr sz="1100"/>
          </a:p>
        </p:txBody>
      </p:sp>
      <p:sp>
        <p:nvSpPr>
          <p:cNvPr id="771" name="Google Shape;771;p109"/>
          <p:cNvSpPr txBox="1"/>
          <p:nvPr>
            <p:ph idx="1" type="body"/>
          </p:nvPr>
        </p:nvSpPr>
        <p:spPr>
          <a:xfrm>
            <a:off x="729450" y="2078875"/>
            <a:ext cx="7688700" cy="2261100"/>
          </a:xfrm>
          <a:prstGeom prst="rect">
            <a:avLst/>
          </a:prstGeom>
          <a:noFill/>
          <a:ln>
            <a:noFill/>
          </a:ln>
        </p:spPr>
        <p:txBody>
          <a:bodyPr anchorCtr="0" anchor="t" bIns="34275" lIns="68575" spcFirstLastPara="1" rIns="68575" wrap="square" tIns="34275">
            <a:noAutofit/>
          </a:bodyPr>
          <a:lstStyle/>
          <a:p>
            <a:pPr indent="-177800" lvl="0" marL="177800" rtl="0" algn="l">
              <a:lnSpc>
                <a:spcPct val="90000"/>
              </a:lnSpc>
              <a:spcBef>
                <a:spcPts val="0"/>
              </a:spcBef>
              <a:spcAft>
                <a:spcPts val="0"/>
              </a:spcAft>
              <a:buClr>
                <a:schemeClr val="dk1"/>
              </a:buClr>
              <a:buSzPts val="1800"/>
              <a:buChar char="●"/>
            </a:pPr>
            <a:r>
              <a:rPr lang="en" sz="1800">
                <a:latin typeface="Times New Roman"/>
                <a:ea typeface="Times New Roman"/>
                <a:cs typeface="Times New Roman"/>
                <a:sym typeface="Times New Roman"/>
              </a:rPr>
              <a:t>The decrease of $9.2 million was largely the net effect of:</a:t>
            </a:r>
            <a:endParaRPr sz="1100"/>
          </a:p>
          <a:p>
            <a:pPr indent="-171450" lvl="1" marL="520700" rtl="0" algn="l">
              <a:lnSpc>
                <a:spcPct val="90000"/>
              </a:lnSpc>
              <a:spcBef>
                <a:spcPts val="400"/>
              </a:spcBef>
              <a:spcAft>
                <a:spcPts val="0"/>
              </a:spcAft>
              <a:buClr>
                <a:schemeClr val="dk1"/>
              </a:buClr>
              <a:buSzPts val="1500"/>
              <a:buChar char="○"/>
            </a:pPr>
            <a:r>
              <a:rPr lang="en" sz="1500">
                <a:latin typeface="Times New Roman"/>
                <a:ea typeface="Times New Roman"/>
                <a:cs typeface="Times New Roman"/>
                <a:sym typeface="Times New Roman"/>
              </a:rPr>
              <a:t>$14.4 million due to the rent abatement for qualified tenants and bad debts as result of Covid-19.</a:t>
            </a:r>
            <a:endParaRPr sz="1100"/>
          </a:p>
          <a:p>
            <a:pPr indent="-171450" lvl="1" marL="520700" rtl="0" algn="l">
              <a:lnSpc>
                <a:spcPct val="90000"/>
              </a:lnSpc>
              <a:spcBef>
                <a:spcPts val="400"/>
              </a:spcBef>
              <a:spcAft>
                <a:spcPts val="0"/>
              </a:spcAft>
              <a:buClr>
                <a:schemeClr val="dk1"/>
              </a:buClr>
              <a:buSzPts val="1500"/>
              <a:buChar char="○"/>
            </a:pPr>
            <a:r>
              <a:rPr lang="en" sz="1500">
                <a:latin typeface="Times New Roman"/>
                <a:ea typeface="Times New Roman"/>
                <a:cs typeface="Times New Roman"/>
                <a:sym typeface="Times New Roman"/>
              </a:rPr>
              <a:t>$1.6 million decrease in NOI from property dispositions net of acquisitions</a:t>
            </a:r>
            <a:endParaRPr sz="1100"/>
          </a:p>
          <a:p>
            <a:pPr indent="-171450" lvl="1" marL="520700" rtl="0" algn="l">
              <a:lnSpc>
                <a:spcPct val="90000"/>
              </a:lnSpc>
              <a:spcBef>
                <a:spcPts val="400"/>
              </a:spcBef>
              <a:spcAft>
                <a:spcPts val="0"/>
              </a:spcAft>
              <a:buClr>
                <a:schemeClr val="dk1"/>
              </a:buClr>
              <a:buSzPts val="1500"/>
              <a:buChar char="○"/>
            </a:pPr>
            <a:r>
              <a:rPr lang="en" sz="1500">
                <a:latin typeface="Times New Roman"/>
                <a:ea typeface="Times New Roman"/>
                <a:cs typeface="Times New Roman"/>
                <a:sym typeface="Times New Roman"/>
              </a:rPr>
              <a:t>$1.1 million in higher deferred income tax expense</a:t>
            </a:r>
            <a:endParaRPr sz="1100"/>
          </a:p>
          <a:p>
            <a:pPr indent="-171450" lvl="1" marL="520700" rtl="0" algn="l">
              <a:lnSpc>
                <a:spcPct val="90000"/>
              </a:lnSpc>
              <a:spcBef>
                <a:spcPts val="400"/>
              </a:spcBef>
              <a:spcAft>
                <a:spcPts val="0"/>
              </a:spcAft>
              <a:buClr>
                <a:schemeClr val="dk1"/>
              </a:buClr>
              <a:buSzPts val="1500"/>
              <a:buChar char="○"/>
            </a:pPr>
            <a:r>
              <a:rPr lang="en" sz="1500">
                <a:latin typeface="Times New Roman"/>
                <a:ea typeface="Times New Roman"/>
                <a:cs typeface="Times New Roman"/>
                <a:sym typeface="Times New Roman"/>
              </a:rPr>
              <a:t>$1 million lower lease cancellation, property management and other fee income;</a:t>
            </a:r>
            <a:endParaRPr sz="1100"/>
          </a:p>
          <a:p>
            <a:pPr indent="-171450" lvl="1" marL="520700" rtl="0" algn="l">
              <a:lnSpc>
                <a:spcPct val="90000"/>
              </a:lnSpc>
              <a:spcBef>
                <a:spcPts val="400"/>
              </a:spcBef>
              <a:spcAft>
                <a:spcPts val="0"/>
              </a:spcAft>
              <a:buClr>
                <a:schemeClr val="dk1"/>
              </a:buClr>
              <a:buSzPts val="1500"/>
              <a:buChar char="○"/>
            </a:pPr>
            <a:r>
              <a:rPr lang="en" sz="1500">
                <a:latin typeface="Times New Roman"/>
                <a:ea typeface="Times New Roman"/>
                <a:cs typeface="Times New Roman"/>
                <a:sym typeface="Times New Roman"/>
              </a:rPr>
              <a:t>$4.9 million in lower transaction and other costs due to lower disposition activity and reversal of prior year transaction cost accrual</a:t>
            </a:r>
            <a:endParaRPr sz="1100"/>
          </a:p>
          <a:p>
            <a:pPr indent="-171450" lvl="1" marL="520700" rtl="0" algn="l">
              <a:lnSpc>
                <a:spcPct val="90000"/>
              </a:lnSpc>
              <a:spcBef>
                <a:spcPts val="400"/>
              </a:spcBef>
              <a:spcAft>
                <a:spcPts val="0"/>
              </a:spcAft>
              <a:buClr>
                <a:schemeClr val="dk1"/>
              </a:buClr>
              <a:buSzPts val="1500"/>
              <a:buChar char="○"/>
            </a:pPr>
            <a:r>
              <a:rPr lang="en" sz="1500">
                <a:latin typeface="Times New Roman"/>
                <a:ea typeface="Times New Roman"/>
                <a:cs typeface="Times New Roman"/>
                <a:sym typeface="Times New Roman"/>
              </a:rPr>
              <a:t>$1.7 million decrease in general and administration costs primarily from lower incentive compensation costs</a:t>
            </a:r>
            <a:endParaRPr sz="1100"/>
          </a:p>
          <a:p>
            <a:pPr indent="-171450" lvl="1" marL="520700" rtl="0" algn="l">
              <a:lnSpc>
                <a:spcPct val="90000"/>
              </a:lnSpc>
              <a:spcBef>
                <a:spcPts val="400"/>
              </a:spcBef>
              <a:spcAft>
                <a:spcPts val="1600"/>
              </a:spcAft>
              <a:buClr>
                <a:schemeClr val="dk1"/>
              </a:buClr>
              <a:buSzPts val="1500"/>
              <a:buChar char="○"/>
            </a:pPr>
            <a:r>
              <a:rPr lang="en" sz="1500">
                <a:latin typeface="Times New Roman"/>
                <a:ea typeface="Times New Roman"/>
                <a:cs typeface="Times New Roman"/>
                <a:sym typeface="Times New Roman"/>
              </a:rPr>
              <a:t>$1.5 million increase in net operating income from lease-up of the trust first three residential rental towers, eCentral, Frontier and Brio, as they are being leased up.</a:t>
            </a:r>
            <a:endParaRPr sz="1100"/>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sp>
        <p:nvSpPr>
          <p:cNvPr id="777" name="Google Shape;777;p110"/>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Third Quarter 2020 Financial Highlights</a:t>
            </a:r>
            <a:endParaRPr sz="1100"/>
          </a:p>
        </p:txBody>
      </p:sp>
      <p:pic>
        <p:nvPicPr>
          <p:cNvPr id="778" name="Google Shape;778;p110"/>
          <p:cNvPicPr preferRelativeResize="0"/>
          <p:nvPr>
            <p:ph idx="1" type="body"/>
          </p:nvPr>
        </p:nvPicPr>
        <p:blipFill rotWithShape="1">
          <a:blip r:embed="rId3">
            <a:alphaModFix/>
          </a:blip>
          <a:srcRect b="0" l="0" r="0" t="0"/>
          <a:stretch/>
        </p:blipFill>
        <p:spPr>
          <a:xfrm>
            <a:off x="729450" y="1907475"/>
            <a:ext cx="7688700" cy="284820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sp>
        <p:nvSpPr>
          <p:cNvPr id="784" name="Google Shape;784;p111"/>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Occupancy Percentage 2020 Q3</a:t>
            </a:r>
            <a:endParaRPr sz="1100"/>
          </a:p>
        </p:txBody>
      </p:sp>
      <p:sp>
        <p:nvSpPr>
          <p:cNvPr id="785" name="Google Shape;785;p111"/>
          <p:cNvSpPr txBox="1"/>
          <p:nvPr>
            <p:ph idx="1" type="body"/>
          </p:nvPr>
        </p:nvSpPr>
        <p:spPr>
          <a:xfrm>
            <a:off x="729450" y="2078875"/>
            <a:ext cx="7688700" cy="2261100"/>
          </a:xfrm>
          <a:prstGeom prst="rect">
            <a:avLst/>
          </a:prstGeom>
          <a:noFill/>
          <a:ln>
            <a:noFill/>
          </a:ln>
        </p:spPr>
        <p:txBody>
          <a:bodyPr anchorCtr="0" anchor="t" bIns="34275" lIns="68575" spcFirstLastPara="1" rIns="68575" wrap="square" tIns="34275">
            <a:noAutofit/>
          </a:bodyPr>
          <a:lstStyle/>
          <a:p>
            <a:pPr indent="-63500" lvl="0" marL="177800" rtl="0" algn="l">
              <a:lnSpc>
                <a:spcPct val="90000"/>
              </a:lnSpc>
              <a:spcBef>
                <a:spcPts val="0"/>
              </a:spcBef>
              <a:spcAft>
                <a:spcPts val="0"/>
              </a:spcAft>
              <a:buClr>
                <a:schemeClr val="dk1"/>
              </a:buClr>
              <a:buSzPts val="1800"/>
              <a:buNone/>
            </a:pPr>
            <a:r>
              <a:t/>
            </a:r>
            <a:endParaRPr sz="1800">
              <a:latin typeface="Times New Roman"/>
              <a:ea typeface="Times New Roman"/>
              <a:cs typeface="Times New Roman"/>
              <a:sym typeface="Times New Roman"/>
            </a:endParaRPr>
          </a:p>
          <a:p>
            <a:pPr indent="-63500" lvl="0" marL="177800" rtl="0" algn="l">
              <a:lnSpc>
                <a:spcPct val="90000"/>
              </a:lnSpc>
              <a:spcBef>
                <a:spcPts val="800"/>
              </a:spcBef>
              <a:spcAft>
                <a:spcPts val="1600"/>
              </a:spcAft>
              <a:buClr>
                <a:schemeClr val="dk1"/>
              </a:buClr>
              <a:buSzPts val="1800"/>
              <a:buNone/>
            </a:pPr>
            <a:r>
              <a:t/>
            </a:r>
            <a:endParaRPr sz="1800">
              <a:latin typeface="Times New Roman"/>
              <a:ea typeface="Times New Roman"/>
              <a:cs typeface="Times New Roman"/>
              <a:sym typeface="Times New Roman"/>
            </a:endParaRPr>
          </a:p>
        </p:txBody>
      </p:sp>
      <p:pic>
        <p:nvPicPr>
          <p:cNvPr id="786" name="Google Shape;786;p111"/>
          <p:cNvPicPr preferRelativeResize="0"/>
          <p:nvPr/>
        </p:nvPicPr>
        <p:blipFill rotWithShape="1">
          <a:blip r:embed="rId3">
            <a:alphaModFix/>
          </a:blip>
          <a:srcRect b="0" l="0" r="0" t="0"/>
          <a:stretch/>
        </p:blipFill>
        <p:spPr>
          <a:xfrm>
            <a:off x="751750" y="3312300"/>
            <a:ext cx="7999250" cy="1418300"/>
          </a:xfrm>
          <a:prstGeom prst="rect">
            <a:avLst/>
          </a:prstGeom>
          <a:noFill/>
          <a:ln>
            <a:noFill/>
          </a:ln>
        </p:spPr>
      </p:pic>
      <p:pic>
        <p:nvPicPr>
          <p:cNvPr id="787" name="Google Shape;787;p111"/>
          <p:cNvPicPr preferRelativeResize="0"/>
          <p:nvPr/>
        </p:nvPicPr>
        <p:blipFill rotWithShape="1">
          <a:blip r:embed="rId4">
            <a:alphaModFix/>
          </a:blip>
          <a:srcRect b="0" l="0" r="0" t="0"/>
          <a:stretch/>
        </p:blipFill>
        <p:spPr>
          <a:xfrm>
            <a:off x="751747" y="1831175"/>
            <a:ext cx="7832701" cy="1481125"/>
          </a:xfrm>
          <a:prstGeom prst="rect">
            <a:avLst/>
          </a:prstGeom>
          <a:noFill/>
          <a:ln>
            <a:noFill/>
          </a:ln>
        </p:spPr>
      </p:pic>
      <p:sp>
        <p:nvSpPr>
          <p:cNvPr id="788" name="Google Shape;788;p111"/>
          <p:cNvSpPr/>
          <p:nvPr/>
        </p:nvSpPr>
        <p:spPr>
          <a:xfrm>
            <a:off x="7266850" y="4539450"/>
            <a:ext cx="514800" cy="2727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p:txBody>
      </p:sp>
      <p:sp>
        <p:nvSpPr>
          <p:cNvPr id="789" name="Google Shape;789;p111"/>
          <p:cNvSpPr/>
          <p:nvPr/>
        </p:nvSpPr>
        <p:spPr>
          <a:xfrm>
            <a:off x="5440600" y="4539450"/>
            <a:ext cx="514800" cy="2727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sp>
        <p:nvSpPr>
          <p:cNvPr id="795" name="Google Shape;795;p112"/>
          <p:cNvSpPr txBox="1"/>
          <p:nvPr>
            <p:ph type="title"/>
          </p:nvPr>
        </p:nvSpPr>
        <p:spPr>
          <a:xfrm>
            <a:off x="729450" y="1318650"/>
            <a:ext cx="7688700" cy="535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Times New Roman"/>
              <a:buNone/>
            </a:pPr>
            <a:r>
              <a:rPr lang="en" sz="3000">
                <a:latin typeface="Times New Roman"/>
                <a:ea typeface="Times New Roman"/>
                <a:cs typeface="Times New Roman"/>
                <a:sym typeface="Times New Roman"/>
              </a:rPr>
              <a:t>Third Quarter 2020 Financial Highlights</a:t>
            </a:r>
            <a:endParaRPr sz="1100"/>
          </a:p>
        </p:txBody>
      </p:sp>
      <p:pic>
        <p:nvPicPr>
          <p:cNvPr id="796" name="Google Shape;796;p112"/>
          <p:cNvPicPr preferRelativeResize="0"/>
          <p:nvPr>
            <p:ph idx="1" type="body"/>
          </p:nvPr>
        </p:nvPicPr>
        <p:blipFill rotWithShape="1">
          <a:blip r:embed="rId3">
            <a:alphaModFix/>
          </a:blip>
          <a:srcRect b="0" l="0" r="0" t="0"/>
          <a:stretch/>
        </p:blipFill>
        <p:spPr>
          <a:xfrm>
            <a:off x="729450" y="1853850"/>
            <a:ext cx="4403400" cy="2533200"/>
          </a:xfrm>
          <a:prstGeom prst="rect">
            <a:avLst/>
          </a:prstGeom>
          <a:noFill/>
          <a:ln>
            <a:noFill/>
          </a:ln>
        </p:spPr>
      </p:pic>
      <p:pic>
        <p:nvPicPr>
          <p:cNvPr id="797" name="Google Shape;797;p112"/>
          <p:cNvPicPr preferRelativeResize="0"/>
          <p:nvPr/>
        </p:nvPicPr>
        <p:blipFill rotWithShape="1">
          <a:blip r:embed="rId4">
            <a:alphaModFix/>
          </a:blip>
          <a:srcRect b="0" l="0" r="0" t="0"/>
          <a:stretch/>
        </p:blipFill>
        <p:spPr>
          <a:xfrm>
            <a:off x="5132850" y="1853850"/>
            <a:ext cx="3842200" cy="25332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