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68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76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96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8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180.xml"/>
  <Override ContentType="application/vnd.openxmlformats-officedocument.presentationml.notesSlide+xml" PartName="/ppt/notesSlides/notesSlide17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87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77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95.xml"/>
  <Override ContentType="application/vnd.openxmlformats-officedocument.presentationml.notesSlide+xml" PartName="/ppt/notesSlides/notesSlide183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199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90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73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88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86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182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78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71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98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189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9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174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93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85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69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79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70.xml"/>
  <Override ContentType="application/vnd.openxmlformats-officedocument.presentationml.notesSlide+xml" PartName="/ppt/notesSlides/notesSlide19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81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175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43.xml"/>
  <Override ContentType="application/vnd.openxmlformats-officedocument.presentationml.slide+xml" PartName="/ppt/slides/slide199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72.xml"/>
  <Override ContentType="application/vnd.openxmlformats-officedocument.presentationml.slide+xml" PartName="/ppt/slides/slide19.xml"/>
  <Override ContentType="application/vnd.openxmlformats-officedocument.presentationml.slide+xml" PartName="/ppt/slides/slide5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71.xml"/>
  <Override ContentType="application/vnd.openxmlformats-officedocument.presentationml.slide+xml" PartName="/ppt/slides/slide179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84.xml"/>
  <Override ContentType="application/vnd.openxmlformats-officedocument.presentationml.slide+xml" PartName="/ppt/slides/slide141.xml"/>
  <Override ContentType="application/vnd.openxmlformats-officedocument.presentationml.slide+xml" PartName="/ppt/slides/slide82.xml"/>
  <Override ContentType="application/vnd.openxmlformats-officedocument.presentationml.slide+xml" PartName="/ppt/slides/slide9.xml"/>
  <Override ContentType="application/vnd.openxmlformats-officedocument.presentationml.slide+xml" PartName="/ppt/slides/slide16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187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195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59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176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180.xml"/>
  <Override ContentType="application/vnd.openxmlformats-officedocument.presentationml.slide+xml" PartName="/ppt/slides/slide18.xml"/>
  <Override ContentType="application/vnd.openxmlformats-officedocument.presentationml.slide+xml" PartName="/ppt/slides/slide52.xml"/>
  <Override ContentType="application/vnd.openxmlformats-officedocument.presentationml.slide+xml" PartName="/ppt/slides/slide95.xml"/>
  <Override ContentType="application/vnd.openxmlformats-officedocument.presentationml.slide+xml" PartName="/ppt/slides/slide181.xml"/>
  <Override ContentType="application/vnd.openxmlformats-officedocument.presentationml.slide+xml" PartName="/ppt/slides/slide157.xml"/>
  <Override ContentType="application/vnd.openxmlformats-officedocument.presentationml.slide+xml" PartName="/ppt/slides/slide7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47.xml"/>
  <Override ContentType="application/vnd.openxmlformats-officedocument.presentationml.slide+xml" PartName="/ppt/slides/slide191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67.xml"/>
  <Override ContentType="application/vnd.openxmlformats-officedocument.presentationml.slide+xml" PartName="/ppt/slides/slide196.xml"/>
  <Override ContentType="application/vnd.openxmlformats-officedocument.presentationml.slide+xml" PartName="/ppt/slides/slide171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169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86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60.xml"/>
  <Override ContentType="application/vnd.openxmlformats-officedocument.presentationml.slide+xml" PartName="/ppt/slides/slide100.xml"/>
  <Override ContentType="application/vnd.openxmlformats-officedocument.presentationml.slide+xml" PartName="/ppt/slides/slide90.xml"/>
  <Override ContentType="application/vnd.openxmlformats-officedocument.presentationml.slide+xml" PartName="/ppt/slides/slide143.xml"/>
  <Override ContentType="application/vnd.openxmlformats-officedocument.presentationml.slide+xml" PartName="/ppt/slides/slide132.xml"/>
  <Override ContentType="application/vnd.openxmlformats-officedocument.presentationml.slide+xml" PartName="/ppt/slides/slide62.xml"/>
  <Override ContentType="application/vnd.openxmlformats-officedocument.presentationml.slide+xml" PartName="/ppt/slides/slide175.xml"/>
  <Override ContentType="application/vnd.openxmlformats-officedocument.presentationml.slide+xml" PartName="/ppt/slides/slide1.xml"/>
  <Override ContentType="application/vnd.openxmlformats-officedocument.presentationml.slide+xml" PartName="/ppt/slides/slide192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8.xml"/>
  <Override ContentType="application/vnd.openxmlformats-officedocument.presentationml.slide+xml" PartName="/ppt/slides/slide158.xml"/>
  <Override ContentType="application/vnd.openxmlformats-officedocument.presentationml.slide+xml" PartName="/ppt/slides/slide115.xml"/>
  <Override ContentType="application/vnd.openxmlformats-officedocument.presentationml.slide+xml" PartName="/ppt/slides/slide3.xml"/>
  <Override ContentType="application/vnd.openxmlformats-officedocument.presentationml.slide+xml" PartName="/ppt/slides/slide182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174.xml"/>
  <Override ContentType="application/vnd.openxmlformats-officedocument.presentationml.slide+xml" PartName="/ppt/slides/slide190.xml"/>
  <Override ContentType="application/vnd.openxmlformats-officedocument.presentationml.slide+xml" PartName="/ppt/slides/slide33.xml"/>
  <Override ContentType="application/vnd.openxmlformats-officedocument.presentationml.slide+xml" PartName="/ppt/slides/slide68.xml"/>
  <Override ContentType="application/vnd.openxmlformats-officedocument.presentationml.slide+xml" PartName="/ppt/slides/slide170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166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4.xml"/>
  <Override ContentType="application/vnd.openxmlformats-officedocument.presentationml.slide+xml" PartName="/ppt/slides/slide197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185.xml"/>
  <Override ContentType="application/vnd.openxmlformats-officedocument.presentationml.slide+xml" PartName="/ppt/slides/slide65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178.xml"/>
  <Override ContentType="application/vnd.openxmlformats-officedocument.presentationml.slide+xml" PartName="/ppt/slides/slide29.xml"/>
  <Override ContentType="application/vnd.openxmlformats-officedocument.presentationml.slide+xml" PartName="/ppt/slides/slide76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89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57.xml"/>
  <Override ContentType="application/vnd.openxmlformats-officedocument.presentationml.slide+xml" PartName="/ppt/slides/slide44.xml"/>
  <Override ContentType="application/vnd.openxmlformats-officedocument.presentationml.slide+xml" PartName="/ppt/slides/slide193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198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130.xml"/>
  <Override ContentType="application/vnd.openxmlformats-officedocument.presentationml.slide+xml" PartName="/ppt/slides/slide173.xml"/>
  <Override ContentType="application/vnd.openxmlformats-officedocument.presentationml.slide+xml" PartName="/ppt/slides/slide16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83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49.xml"/>
  <Override ContentType="application/vnd.openxmlformats-officedocument.presentationml.slide+xml" PartName="/ppt/slides/slide124.xml"/>
  <Override ContentType="application/vnd.openxmlformats-officedocument.presentationml.slide+xml" PartName="/ppt/slides/slide106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194.xml"/>
  <Override ContentType="application/vnd.openxmlformats-officedocument.presentationml.slide+xml" PartName="/ppt/slides/slide151.xml"/>
  <Override ContentType="application/vnd.openxmlformats-officedocument.presentationml.slide+xml" PartName="/ppt/slides/slide177.xml"/>
  <Override ContentType="application/vnd.openxmlformats-officedocument.presentationml.slide+xml" PartName="/ppt/slides/slide134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88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75.xml"/>
  <Override ContentType="application/vnd.openxmlformats-officedocument.presentationml.slide+xml" PartName="/ppt/slides/slide58.xml"/>
  <Override ContentType="application/vnd.openxmlformats-officedocument.presentationml.slide+xml" PartName="/ppt/slides/slide15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0" r:id="rId6"/>
    <p:sldMasterId id="2147483672" r:id="rId7"/>
    <p:sldMasterId id="2147483675" r:id="rId8"/>
    <p:sldMasterId id="2147483687" r:id="rId9"/>
    <p:sldMasterId id="2147483700" r:id="rId10"/>
    <p:sldMasterId id="2147483712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6" r:id="rId93"/>
    <p:sldId id="337" r:id="rId94"/>
    <p:sldId id="338" r:id="rId95"/>
    <p:sldId id="339" r:id="rId96"/>
    <p:sldId id="340" r:id="rId97"/>
    <p:sldId id="341" r:id="rId98"/>
    <p:sldId id="342" r:id="rId99"/>
    <p:sldId id="343" r:id="rId100"/>
    <p:sldId id="344" r:id="rId101"/>
    <p:sldId id="345" r:id="rId102"/>
    <p:sldId id="346" r:id="rId103"/>
    <p:sldId id="347" r:id="rId104"/>
    <p:sldId id="348" r:id="rId105"/>
    <p:sldId id="349" r:id="rId106"/>
    <p:sldId id="350" r:id="rId107"/>
    <p:sldId id="351" r:id="rId108"/>
    <p:sldId id="352" r:id="rId109"/>
    <p:sldId id="353" r:id="rId110"/>
    <p:sldId id="354" r:id="rId111"/>
    <p:sldId id="355" r:id="rId112"/>
    <p:sldId id="356" r:id="rId113"/>
    <p:sldId id="357" r:id="rId114"/>
    <p:sldId id="358" r:id="rId115"/>
    <p:sldId id="359" r:id="rId116"/>
    <p:sldId id="360" r:id="rId117"/>
    <p:sldId id="361" r:id="rId118"/>
    <p:sldId id="362" r:id="rId119"/>
    <p:sldId id="363" r:id="rId120"/>
    <p:sldId id="364" r:id="rId121"/>
    <p:sldId id="365" r:id="rId122"/>
    <p:sldId id="366" r:id="rId123"/>
    <p:sldId id="367" r:id="rId124"/>
    <p:sldId id="368" r:id="rId125"/>
    <p:sldId id="369" r:id="rId126"/>
    <p:sldId id="370" r:id="rId127"/>
    <p:sldId id="371" r:id="rId128"/>
    <p:sldId id="372" r:id="rId129"/>
    <p:sldId id="373" r:id="rId130"/>
    <p:sldId id="374" r:id="rId131"/>
    <p:sldId id="375" r:id="rId132"/>
    <p:sldId id="376" r:id="rId133"/>
    <p:sldId id="377" r:id="rId134"/>
    <p:sldId id="378" r:id="rId135"/>
    <p:sldId id="379" r:id="rId136"/>
    <p:sldId id="380" r:id="rId137"/>
    <p:sldId id="381" r:id="rId138"/>
    <p:sldId id="382" r:id="rId139"/>
    <p:sldId id="383" r:id="rId140"/>
    <p:sldId id="384" r:id="rId141"/>
    <p:sldId id="385" r:id="rId142"/>
    <p:sldId id="386" r:id="rId143"/>
    <p:sldId id="387" r:id="rId144"/>
    <p:sldId id="388" r:id="rId145"/>
    <p:sldId id="389" r:id="rId146"/>
    <p:sldId id="390" r:id="rId147"/>
    <p:sldId id="391" r:id="rId148"/>
    <p:sldId id="392" r:id="rId149"/>
    <p:sldId id="393" r:id="rId150"/>
    <p:sldId id="394" r:id="rId151"/>
    <p:sldId id="395" r:id="rId152"/>
    <p:sldId id="396" r:id="rId153"/>
    <p:sldId id="397" r:id="rId154"/>
    <p:sldId id="398" r:id="rId155"/>
    <p:sldId id="399" r:id="rId156"/>
    <p:sldId id="400" r:id="rId157"/>
    <p:sldId id="401" r:id="rId158"/>
    <p:sldId id="402" r:id="rId159"/>
    <p:sldId id="403" r:id="rId160"/>
    <p:sldId id="404" r:id="rId161"/>
    <p:sldId id="405" r:id="rId162"/>
    <p:sldId id="406" r:id="rId163"/>
    <p:sldId id="407" r:id="rId164"/>
    <p:sldId id="408" r:id="rId165"/>
    <p:sldId id="409" r:id="rId166"/>
    <p:sldId id="410" r:id="rId167"/>
    <p:sldId id="411" r:id="rId168"/>
    <p:sldId id="412" r:id="rId169"/>
    <p:sldId id="413" r:id="rId170"/>
    <p:sldId id="414" r:id="rId171"/>
    <p:sldId id="415" r:id="rId172"/>
    <p:sldId id="416" r:id="rId173"/>
    <p:sldId id="417" r:id="rId174"/>
    <p:sldId id="418" r:id="rId175"/>
    <p:sldId id="419" r:id="rId176"/>
    <p:sldId id="420" r:id="rId177"/>
    <p:sldId id="421" r:id="rId178"/>
    <p:sldId id="422" r:id="rId179"/>
    <p:sldId id="423" r:id="rId180"/>
    <p:sldId id="424" r:id="rId181"/>
    <p:sldId id="425" r:id="rId182"/>
    <p:sldId id="426" r:id="rId183"/>
    <p:sldId id="427" r:id="rId184"/>
    <p:sldId id="428" r:id="rId185"/>
    <p:sldId id="429" r:id="rId186"/>
    <p:sldId id="430" r:id="rId187"/>
    <p:sldId id="431" r:id="rId188"/>
    <p:sldId id="432" r:id="rId189"/>
    <p:sldId id="433" r:id="rId190"/>
    <p:sldId id="434" r:id="rId191"/>
    <p:sldId id="435" r:id="rId192"/>
    <p:sldId id="436" r:id="rId193"/>
    <p:sldId id="437" r:id="rId194"/>
    <p:sldId id="438" r:id="rId195"/>
    <p:sldId id="439" r:id="rId196"/>
    <p:sldId id="440" r:id="rId197"/>
    <p:sldId id="441" r:id="rId198"/>
    <p:sldId id="442" r:id="rId199"/>
    <p:sldId id="443" r:id="rId200"/>
    <p:sldId id="444" r:id="rId201"/>
    <p:sldId id="445" r:id="rId202"/>
    <p:sldId id="446" r:id="rId203"/>
    <p:sldId id="447" r:id="rId204"/>
    <p:sldId id="448" r:id="rId205"/>
    <p:sldId id="449" r:id="rId206"/>
    <p:sldId id="450" r:id="rId207"/>
    <p:sldId id="451" r:id="rId208"/>
    <p:sldId id="452" r:id="rId209"/>
    <p:sldId id="453" r:id="rId210"/>
    <p:sldId id="454" r:id="rId211"/>
  </p:sldIdLst>
  <p:sldSz cy="5143500" cx="9144000"/>
  <p:notesSz cx="6858000" cy="9144000"/>
  <p:embeddedFontLst>
    <p:embeddedFont>
      <p:font typeface="Raleway"/>
      <p:regular r:id="rId212"/>
      <p:bold r:id="rId213"/>
      <p:italic r:id="rId214"/>
      <p:boldItalic r:id="rId215"/>
    </p:embeddedFont>
    <p:embeddedFont>
      <p:font typeface="Roboto"/>
      <p:regular r:id="rId216"/>
      <p:bold r:id="rId217"/>
      <p:italic r:id="rId218"/>
      <p:boldItalic r:id="rId219"/>
    </p:embeddedFont>
    <p:embeddedFont>
      <p:font typeface="Playfair Display"/>
      <p:regular r:id="rId220"/>
      <p:bold r:id="rId221"/>
      <p:italic r:id="rId222"/>
      <p:boldItalic r:id="rId223"/>
    </p:embeddedFont>
    <p:embeddedFont>
      <p:font typeface="Lato"/>
      <p:regular r:id="rId224"/>
      <p:bold r:id="rId225"/>
      <p:italic r:id="rId226"/>
      <p:boldItalic r:id="rId227"/>
    </p:embeddedFont>
    <p:embeddedFont>
      <p:font typeface="Lora"/>
      <p:regular r:id="rId228"/>
      <p:bold r:id="rId229"/>
      <p:italic r:id="rId230"/>
      <p:boldItalic r:id="rId231"/>
    </p:embeddedFont>
    <p:embeddedFont>
      <p:font typeface="Average"/>
      <p:regular r:id="rId232"/>
    </p:embeddedFont>
    <p:embeddedFont>
      <p:font typeface="Oswald"/>
      <p:regular r:id="rId233"/>
      <p:bold r:id="rId2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35" roundtripDataSignature="AMtx7mg++LhS6WeJxm39B8wGbnuBHiDf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D523E8B-F517-4E36-9FD6-BAC7857F9D9F}">
  <a:tblStyle styleId="{2D523E8B-F517-4E36-9FD6-BAC7857F9D9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7BB15133-BDDB-4DF3-955B-A475D92B41C6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190" Type="http://schemas.openxmlformats.org/officeDocument/2006/relationships/slide" Target="slides/slide178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4" Type="http://schemas.openxmlformats.org/officeDocument/2006/relationships/slide" Target="slides/slide32.xml"/><Relationship Id="rId194" Type="http://schemas.openxmlformats.org/officeDocument/2006/relationships/slide" Target="slides/slide182.xml"/><Relationship Id="rId43" Type="http://schemas.openxmlformats.org/officeDocument/2006/relationships/slide" Target="slides/slide31.xml"/><Relationship Id="rId193" Type="http://schemas.openxmlformats.org/officeDocument/2006/relationships/slide" Target="slides/slide181.xml"/><Relationship Id="rId46" Type="http://schemas.openxmlformats.org/officeDocument/2006/relationships/slide" Target="slides/slide34.xml"/><Relationship Id="rId192" Type="http://schemas.openxmlformats.org/officeDocument/2006/relationships/slide" Target="slides/slide180.xml"/><Relationship Id="rId45" Type="http://schemas.openxmlformats.org/officeDocument/2006/relationships/slide" Target="slides/slide33.xml"/><Relationship Id="rId191" Type="http://schemas.openxmlformats.org/officeDocument/2006/relationships/slide" Target="slides/slide179.xml"/><Relationship Id="rId48" Type="http://schemas.openxmlformats.org/officeDocument/2006/relationships/slide" Target="slides/slide36.xml"/><Relationship Id="rId187" Type="http://schemas.openxmlformats.org/officeDocument/2006/relationships/slide" Target="slides/slide175.xml"/><Relationship Id="rId47" Type="http://schemas.openxmlformats.org/officeDocument/2006/relationships/slide" Target="slides/slide35.xml"/><Relationship Id="rId186" Type="http://schemas.openxmlformats.org/officeDocument/2006/relationships/slide" Target="slides/slide174.xml"/><Relationship Id="rId185" Type="http://schemas.openxmlformats.org/officeDocument/2006/relationships/slide" Target="slides/slide173.xml"/><Relationship Id="rId49" Type="http://schemas.openxmlformats.org/officeDocument/2006/relationships/slide" Target="slides/slide37.xml"/><Relationship Id="rId184" Type="http://schemas.openxmlformats.org/officeDocument/2006/relationships/slide" Target="slides/slide172.xml"/><Relationship Id="rId189" Type="http://schemas.openxmlformats.org/officeDocument/2006/relationships/slide" Target="slides/slide177.xml"/><Relationship Id="rId188" Type="http://schemas.openxmlformats.org/officeDocument/2006/relationships/slide" Target="slides/slide176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183" Type="http://schemas.openxmlformats.org/officeDocument/2006/relationships/slide" Target="slides/slide171.xml"/><Relationship Id="rId32" Type="http://schemas.openxmlformats.org/officeDocument/2006/relationships/slide" Target="slides/slide20.xml"/><Relationship Id="rId182" Type="http://schemas.openxmlformats.org/officeDocument/2006/relationships/slide" Target="slides/slide170.xml"/><Relationship Id="rId35" Type="http://schemas.openxmlformats.org/officeDocument/2006/relationships/slide" Target="slides/slide23.xml"/><Relationship Id="rId181" Type="http://schemas.openxmlformats.org/officeDocument/2006/relationships/slide" Target="slides/slide169.xml"/><Relationship Id="rId34" Type="http://schemas.openxmlformats.org/officeDocument/2006/relationships/slide" Target="slides/slide22.xml"/><Relationship Id="rId180" Type="http://schemas.openxmlformats.org/officeDocument/2006/relationships/slide" Target="slides/slide168.xml"/><Relationship Id="rId37" Type="http://schemas.openxmlformats.org/officeDocument/2006/relationships/slide" Target="slides/slide25.xml"/><Relationship Id="rId176" Type="http://schemas.openxmlformats.org/officeDocument/2006/relationships/slide" Target="slides/slide164.xml"/><Relationship Id="rId36" Type="http://schemas.openxmlformats.org/officeDocument/2006/relationships/slide" Target="slides/slide24.xml"/><Relationship Id="rId175" Type="http://schemas.openxmlformats.org/officeDocument/2006/relationships/slide" Target="slides/slide163.xml"/><Relationship Id="rId39" Type="http://schemas.openxmlformats.org/officeDocument/2006/relationships/slide" Target="slides/slide27.xml"/><Relationship Id="rId174" Type="http://schemas.openxmlformats.org/officeDocument/2006/relationships/slide" Target="slides/slide162.xml"/><Relationship Id="rId38" Type="http://schemas.openxmlformats.org/officeDocument/2006/relationships/slide" Target="slides/slide26.xml"/><Relationship Id="rId173" Type="http://schemas.openxmlformats.org/officeDocument/2006/relationships/slide" Target="slides/slide161.xml"/><Relationship Id="rId179" Type="http://schemas.openxmlformats.org/officeDocument/2006/relationships/slide" Target="slides/slide167.xml"/><Relationship Id="rId178" Type="http://schemas.openxmlformats.org/officeDocument/2006/relationships/slide" Target="slides/slide166.xml"/><Relationship Id="rId177" Type="http://schemas.openxmlformats.org/officeDocument/2006/relationships/slide" Target="slides/slide165.xml"/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7.xml"/><Relationship Id="rId10" Type="http://schemas.openxmlformats.org/officeDocument/2006/relationships/slideMaster" Target="slideMasters/slideMaster6.xml"/><Relationship Id="rId1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5" Type="http://schemas.openxmlformats.org/officeDocument/2006/relationships/slide" Target="slides/slide3.xml"/><Relationship Id="rId198" Type="http://schemas.openxmlformats.org/officeDocument/2006/relationships/slide" Target="slides/slide186.xml"/><Relationship Id="rId14" Type="http://schemas.openxmlformats.org/officeDocument/2006/relationships/slide" Target="slides/slide2.xml"/><Relationship Id="rId197" Type="http://schemas.openxmlformats.org/officeDocument/2006/relationships/slide" Target="slides/slide185.xml"/><Relationship Id="rId17" Type="http://schemas.openxmlformats.org/officeDocument/2006/relationships/slide" Target="slides/slide5.xml"/><Relationship Id="rId196" Type="http://schemas.openxmlformats.org/officeDocument/2006/relationships/slide" Target="slides/slide184.xml"/><Relationship Id="rId16" Type="http://schemas.openxmlformats.org/officeDocument/2006/relationships/slide" Target="slides/slide4.xml"/><Relationship Id="rId195" Type="http://schemas.openxmlformats.org/officeDocument/2006/relationships/slide" Target="slides/slide183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99" Type="http://schemas.openxmlformats.org/officeDocument/2006/relationships/slide" Target="slides/slide187.xml"/><Relationship Id="rId84" Type="http://schemas.openxmlformats.org/officeDocument/2006/relationships/slide" Target="slides/slide72.xml"/><Relationship Id="rId83" Type="http://schemas.openxmlformats.org/officeDocument/2006/relationships/slide" Target="slides/slide71.xml"/><Relationship Id="rId86" Type="http://schemas.openxmlformats.org/officeDocument/2006/relationships/slide" Target="slides/slide74.xml"/><Relationship Id="rId85" Type="http://schemas.openxmlformats.org/officeDocument/2006/relationships/slide" Target="slides/slide73.xml"/><Relationship Id="rId88" Type="http://schemas.openxmlformats.org/officeDocument/2006/relationships/slide" Target="slides/slide76.xml"/><Relationship Id="rId150" Type="http://schemas.openxmlformats.org/officeDocument/2006/relationships/slide" Target="slides/slide138.xml"/><Relationship Id="rId87" Type="http://schemas.openxmlformats.org/officeDocument/2006/relationships/slide" Target="slides/slide75.xml"/><Relationship Id="rId89" Type="http://schemas.openxmlformats.org/officeDocument/2006/relationships/slide" Target="slides/slide77.xml"/><Relationship Id="rId80" Type="http://schemas.openxmlformats.org/officeDocument/2006/relationships/slide" Target="slides/slide68.xml"/><Relationship Id="rId82" Type="http://schemas.openxmlformats.org/officeDocument/2006/relationships/slide" Target="slides/slide70.xml"/><Relationship Id="rId81" Type="http://schemas.openxmlformats.org/officeDocument/2006/relationships/slide" Target="slides/slide69.xml"/><Relationship Id="rId1" Type="http://schemas.openxmlformats.org/officeDocument/2006/relationships/theme" Target="theme/theme7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37.xml"/><Relationship Id="rId4" Type="http://schemas.openxmlformats.org/officeDocument/2006/relationships/tableStyles" Target="tableStyles.xml"/><Relationship Id="rId148" Type="http://schemas.openxmlformats.org/officeDocument/2006/relationships/slide" Target="slides/slide136.xml"/><Relationship Id="rId9" Type="http://schemas.openxmlformats.org/officeDocument/2006/relationships/slideMaster" Target="slideMasters/slideMaster5.xml"/><Relationship Id="rId143" Type="http://schemas.openxmlformats.org/officeDocument/2006/relationships/slide" Target="slides/slide131.xml"/><Relationship Id="rId142" Type="http://schemas.openxmlformats.org/officeDocument/2006/relationships/slide" Target="slides/slide130.xml"/><Relationship Id="rId141" Type="http://schemas.openxmlformats.org/officeDocument/2006/relationships/slide" Target="slides/slide129.xml"/><Relationship Id="rId140" Type="http://schemas.openxmlformats.org/officeDocument/2006/relationships/slide" Target="slides/slide128.xml"/><Relationship Id="rId5" Type="http://schemas.openxmlformats.org/officeDocument/2006/relationships/slideMaster" Target="slideMasters/slideMaster1.xml"/><Relationship Id="rId147" Type="http://schemas.openxmlformats.org/officeDocument/2006/relationships/slide" Target="slides/slide135.xml"/><Relationship Id="rId6" Type="http://schemas.openxmlformats.org/officeDocument/2006/relationships/slideMaster" Target="slideMasters/slideMaster2.xml"/><Relationship Id="rId146" Type="http://schemas.openxmlformats.org/officeDocument/2006/relationships/slide" Target="slides/slide134.xml"/><Relationship Id="rId7" Type="http://schemas.openxmlformats.org/officeDocument/2006/relationships/slideMaster" Target="slideMasters/slideMaster3.xml"/><Relationship Id="rId145" Type="http://schemas.openxmlformats.org/officeDocument/2006/relationships/slide" Target="slides/slide133.xml"/><Relationship Id="rId8" Type="http://schemas.openxmlformats.org/officeDocument/2006/relationships/slideMaster" Target="slideMasters/slideMaster4.xml"/><Relationship Id="rId144" Type="http://schemas.openxmlformats.org/officeDocument/2006/relationships/slide" Target="slides/slide132.xml"/><Relationship Id="rId73" Type="http://schemas.openxmlformats.org/officeDocument/2006/relationships/slide" Target="slides/slide61.xml"/><Relationship Id="rId72" Type="http://schemas.openxmlformats.org/officeDocument/2006/relationships/slide" Target="slides/slide60.xml"/><Relationship Id="rId75" Type="http://schemas.openxmlformats.org/officeDocument/2006/relationships/slide" Target="slides/slide63.xml"/><Relationship Id="rId74" Type="http://schemas.openxmlformats.org/officeDocument/2006/relationships/slide" Target="slides/slide62.xml"/><Relationship Id="rId77" Type="http://schemas.openxmlformats.org/officeDocument/2006/relationships/slide" Target="slides/slide65.xml"/><Relationship Id="rId76" Type="http://schemas.openxmlformats.org/officeDocument/2006/relationships/slide" Target="slides/slide64.xml"/><Relationship Id="rId79" Type="http://schemas.openxmlformats.org/officeDocument/2006/relationships/slide" Target="slides/slide67.xml"/><Relationship Id="rId78" Type="http://schemas.openxmlformats.org/officeDocument/2006/relationships/slide" Target="slides/slide66.xml"/><Relationship Id="rId71" Type="http://schemas.openxmlformats.org/officeDocument/2006/relationships/slide" Target="slides/slide59.xml"/><Relationship Id="rId70" Type="http://schemas.openxmlformats.org/officeDocument/2006/relationships/slide" Target="slides/slide58.xml"/><Relationship Id="rId139" Type="http://schemas.openxmlformats.org/officeDocument/2006/relationships/slide" Target="slides/slide127.xml"/><Relationship Id="rId138" Type="http://schemas.openxmlformats.org/officeDocument/2006/relationships/slide" Target="slides/slide126.xml"/><Relationship Id="rId137" Type="http://schemas.openxmlformats.org/officeDocument/2006/relationships/slide" Target="slides/slide125.xml"/><Relationship Id="rId132" Type="http://schemas.openxmlformats.org/officeDocument/2006/relationships/slide" Target="slides/slide120.xml"/><Relationship Id="rId131" Type="http://schemas.openxmlformats.org/officeDocument/2006/relationships/slide" Target="slides/slide119.xml"/><Relationship Id="rId130" Type="http://schemas.openxmlformats.org/officeDocument/2006/relationships/slide" Target="slides/slide118.xml"/><Relationship Id="rId136" Type="http://schemas.openxmlformats.org/officeDocument/2006/relationships/slide" Target="slides/slide124.xml"/><Relationship Id="rId135" Type="http://schemas.openxmlformats.org/officeDocument/2006/relationships/slide" Target="slides/slide123.xml"/><Relationship Id="rId134" Type="http://schemas.openxmlformats.org/officeDocument/2006/relationships/slide" Target="slides/slide122.xml"/><Relationship Id="rId133" Type="http://schemas.openxmlformats.org/officeDocument/2006/relationships/slide" Target="slides/slide121.xml"/><Relationship Id="rId62" Type="http://schemas.openxmlformats.org/officeDocument/2006/relationships/slide" Target="slides/slide50.xml"/><Relationship Id="rId61" Type="http://schemas.openxmlformats.org/officeDocument/2006/relationships/slide" Target="slides/slide49.xml"/><Relationship Id="rId64" Type="http://schemas.openxmlformats.org/officeDocument/2006/relationships/slide" Target="slides/slide52.xml"/><Relationship Id="rId63" Type="http://schemas.openxmlformats.org/officeDocument/2006/relationships/slide" Target="slides/slide51.xml"/><Relationship Id="rId66" Type="http://schemas.openxmlformats.org/officeDocument/2006/relationships/slide" Target="slides/slide54.xml"/><Relationship Id="rId172" Type="http://schemas.openxmlformats.org/officeDocument/2006/relationships/slide" Target="slides/slide160.xml"/><Relationship Id="rId65" Type="http://schemas.openxmlformats.org/officeDocument/2006/relationships/slide" Target="slides/slide53.xml"/><Relationship Id="rId171" Type="http://schemas.openxmlformats.org/officeDocument/2006/relationships/slide" Target="slides/slide159.xml"/><Relationship Id="rId68" Type="http://schemas.openxmlformats.org/officeDocument/2006/relationships/slide" Target="slides/slide56.xml"/><Relationship Id="rId170" Type="http://schemas.openxmlformats.org/officeDocument/2006/relationships/slide" Target="slides/slide158.xml"/><Relationship Id="rId67" Type="http://schemas.openxmlformats.org/officeDocument/2006/relationships/slide" Target="slides/slide55.xml"/><Relationship Id="rId60" Type="http://schemas.openxmlformats.org/officeDocument/2006/relationships/slide" Target="slides/slide48.xml"/><Relationship Id="rId165" Type="http://schemas.openxmlformats.org/officeDocument/2006/relationships/slide" Target="slides/slide153.xml"/><Relationship Id="rId69" Type="http://schemas.openxmlformats.org/officeDocument/2006/relationships/slide" Target="slides/slide57.xml"/><Relationship Id="rId164" Type="http://schemas.openxmlformats.org/officeDocument/2006/relationships/slide" Target="slides/slide152.xml"/><Relationship Id="rId163" Type="http://schemas.openxmlformats.org/officeDocument/2006/relationships/slide" Target="slides/slide151.xml"/><Relationship Id="rId162" Type="http://schemas.openxmlformats.org/officeDocument/2006/relationships/slide" Target="slides/slide150.xml"/><Relationship Id="rId169" Type="http://schemas.openxmlformats.org/officeDocument/2006/relationships/slide" Target="slides/slide157.xml"/><Relationship Id="rId168" Type="http://schemas.openxmlformats.org/officeDocument/2006/relationships/slide" Target="slides/slide156.xml"/><Relationship Id="rId167" Type="http://schemas.openxmlformats.org/officeDocument/2006/relationships/slide" Target="slides/slide155.xml"/><Relationship Id="rId166" Type="http://schemas.openxmlformats.org/officeDocument/2006/relationships/slide" Target="slides/slide154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55" Type="http://schemas.openxmlformats.org/officeDocument/2006/relationships/slide" Target="slides/slide43.xml"/><Relationship Id="rId161" Type="http://schemas.openxmlformats.org/officeDocument/2006/relationships/slide" Target="slides/slide149.xml"/><Relationship Id="rId54" Type="http://schemas.openxmlformats.org/officeDocument/2006/relationships/slide" Target="slides/slide42.xml"/><Relationship Id="rId160" Type="http://schemas.openxmlformats.org/officeDocument/2006/relationships/slide" Target="slides/slide148.xml"/><Relationship Id="rId57" Type="http://schemas.openxmlformats.org/officeDocument/2006/relationships/slide" Target="slides/slide45.xml"/><Relationship Id="rId56" Type="http://schemas.openxmlformats.org/officeDocument/2006/relationships/slide" Target="slides/slide44.xml"/><Relationship Id="rId159" Type="http://schemas.openxmlformats.org/officeDocument/2006/relationships/slide" Target="slides/slide147.xml"/><Relationship Id="rId59" Type="http://schemas.openxmlformats.org/officeDocument/2006/relationships/slide" Target="slides/slide47.xml"/><Relationship Id="rId154" Type="http://schemas.openxmlformats.org/officeDocument/2006/relationships/slide" Target="slides/slide142.xml"/><Relationship Id="rId58" Type="http://schemas.openxmlformats.org/officeDocument/2006/relationships/slide" Target="slides/slide46.xml"/><Relationship Id="rId153" Type="http://schemas.openxmlformats.org/officeDocument/2006/relationships/slide" Target="slides/slide141.xml"/><Relationship Id="rId152" Type="http://schemas.openxmlformats.org/officeDocument/2006/relationships/slide" Target="slides/slide140.xml"/><Relationship Id="rId151" Type="http://schemas.openxmlformats.org/officeDocument/2006/relationships/slide" Target="slides/slide139.xml"/><Relationship Id="rId158" Type="http://schemas.openxmlformats.org/officeDocument/2006/relationships/slide" Target="slides/slide146.xml"/><Relationship Id="rId157" Type="http://schemas.openxmlformats.org/officeDocument/2006/relationships/slide" Target="slides/slide145.xml"/><Relationship Id="rId156" Type="http://schemas.openxmlformats.org/officeDocument/2006/relationships/slide" Target="slides/slide144.xml"/><Relationship Id="rId155" Type="http://schemas.openxmlformats.org/officeDocument/2006/relationships/slide" Target="slides/slide143.xml"/><Relationship Id="rId107" Type="http://schemas.openxmlformats.org/officeDocument/2006/relationships/slide" Target="slides/slide95.xml"/><Relationship Id="rId228" Type="http://schemas.openxmlformats.org/officeDocument/2006/relationships/font" Target="fonts/Lora-regular.fntdata"/><Relationship Id="rId106" Type="http://schemas.openxmlformats.org/officeDocument/2006/relationships/slide" Target="slides/slide94.xml"/><Relationship Id="rId227" Type="http://schemas.openxmlformats.org/officeDocument/2006/relationships/font" Target="fonts/Lato-boldItalic.fntdata"/><Relationship Id="rId105" Type="http://schemas.openxmlformats.org/officeDocument/2006/relationships/slide" Target="slides/slide93.xml"/><Relationship Id="rId226" Type="http://schemas.openxmlformats.org/officeDocument/2006/relationships/font" Target="fonts/Lato-italic.fntdata"/><Relationship Id="rId104" Type="http://schemas.openxmlformats.org/officeDocument/2006/relationships/slide" Target="slides/slide92.xml"/><Relationship Id="rId225" Type="http://schemas.openxmlformats.org/officeDocument/2006/relationships/font" Target="fonts/Lato-bold.fntdata"/><Relationship Id="rId109" Type="http://schemas.openxmlformats.org/officeDocument/2006/relationships/slide" Target="slides/slide97.xml"/><Relationship Id="rId108" Type="http://schemas.openxmlformats.org/officeDocument/2006/relationships/slide" Target="slides/slide96.xml"/><Relationship Id="rId229" Type="http://schemas.openxmlformats.org/officeDocument/2006/relationships/font" Target="fonts/Lora-bold.fntdata"/><Relationship Id="rId220" Type="http://schemas.openxmlformats.org/officeDocument/2006/relationships/font" Target="fonts/PlayfairDisplay-regular.fntdata"/><Relationship Id="rId103" Type="http://schemas.openxmlformats.org/officeDocument/2006/relationships/slide" Target="slides/slide91.xml"/><Relationship Id="rId224" Type="http://schemas.openxmlformats.org/officeDocument/2006/relationships/font" Target="fonts/Lato-regular.fntdata"/><Relationship Id="rId102" Type="http://schemas.openxmlformats.org/officeDocument/2006/relationships/slide" Target="slides/slide90.xml"/><Relationship Id="rId223" Type="http://schemas.openxmlformats.org/officeDocument/2006/relationships/font" Target="fonts/PlayfairDisplay-boldItalic.fntdata"/><Relationship Id="rId101" Type="http://schemas.openxmlformats.org/officeDocument/2006/relationships/slide" Target="slides/slide89.xml"/><Relationship Id="rId222" Type="http://schemas.openxmlformats.org/officeDocument/2006/relationships/font" Target="fonts/PlayfairDisplay-italic.fntdata"/><Relationship Id="rId100" Type="http://schemas.openxmlformats.org/officeDocument/2006/relationships/slide" Target="slides/slide88.xml"/><Relationship Id="rId221" Type="http://schemas.openxmlformats.org/officeDocument/2006/relationships/font" Target="fonts/PlayfairDisplay-bold.fntdata"/><Relationship Id="rId217" Type="http://schemas.openxmlformats.org/officeDocument/2006/relationships/font" Target="fonts/Roboto-bold.fntdata"/><Relationship Id="rId216" Type="http://schemas.openxmlformats.org/officeDocument/2006/relationships/font" Target="fonts/Roboto-regular.fntdata"/><Relationship Id="rId215" Type="http://schemas.openxmlformats.org/officeDocument/2006/relationships/font" Target="fonts/Raleway-boldItalic.fntdata"/><Relationship Id="rId214" Type="http://schemas.openxmlformats.org/officeDocument/2006/relationships/font" Target="fonts/Raleway-italic.fntdata"/><Relationship Id="rId219" Type="http://schemas.openxmlformats.org/officeDocument/2006/relationships/font" Target="fonts/Roboto-boldItalic.fntdata"/><Relationship Id="rId218" Type="http://schemas.openxmlformats.org/officeDocument/2006/relationships/font" Target="fonts/Roboto-italic.fntdata"/><Relationship Id="rId213" Type="http://schemas.openxmlformats.org/officeDocument/2006/relationships/font" Target="fonts/Raleway-bold.fntdata"/><Relationship Id="rId212" Type="http://schemas.openxmlformats.org/officeDocument/2006/relationships/font" Target="fonts/Raleway-regular.fntdata"/><Relationship Id="rId211" Type="http://schemas.openxmlformats.org/officeDocument/2006/relationships/slide" Target="slides/slide199.xml"/><Relationship Id="rId210" Type="http://schemas.openxmlformats.org/officeDocument/2006/relationships/slide" Target="slides/slide198.xml"/><Relationship Id="rId129" Type="http://schemas.openxmlformats.org/officeDocument/2006/relationships/slide" Target="slides/slide117.xml"/><Relationship Id="rId128" Type="http://schemas.openxmlformats.org/officeDocument/2006/relationships/slide" Target="slides/slide116.xml"/><Relationship Id="rId127" Type="http://schemas.openxmlformats.org/officeDocument/2006/relationships/slide" Target="slides/slide115.xml"/><Relationship Id="rId126" Type="http://schemas.openxmlformats.org/officeDocument/2006/relationships/slide" Target="slides/slide114.xml"/><Relationship Id="rId121" Type="http://schemas.openxmlformats.org/officeDocument/2006/relationships/slide" Target="slides/slide109.xml"/><Relationship Id="rId120" Type="http://schemas.openxmlformats.org/officeDocument/2006/relationships/slide" Target="slides/slide108.xml"/><Relationship Id="rId125" Type="http://schemas.openxmlformats.org/officeDocument/2006/relationships/slide" Target="slides/slide113.xml"/><Relationship Id="rId124" Type="http://schemas.openxmlformats.org/officeDocument/2006/relationships/slide" Target="slides/slide112.xml"/><Relationship Id="rId123" Type="http://schemas.openxmlformats.org/officeDocument/2006/relationships/slide" Target="slides/slide111.xml"/><Relationship Id="rId122" Type="http://schemas.openxmlformats.org/officeDocument/2006/relationships/slide" Target="slides/slide110.xml"/><Relationship Id="rId95" Type="http://schemas.openxmlformats.org/officeDocument/2006/relationships/slide" Target="slides/slide83.xml"/><Relationship Id="rId94" Type="http://schemas.openxmlformats.org/officeDocument/2006/relationships/slide" Target="slides/slide82.xml"/><Relationship Id="rId97" Type="http://schemas.openxmlformats.org/officeDocument/2006/relationships/slide" Target="slides/slide85.xml"/><Relationship Id="rId96" Type="http://schemas.openxmlformats.org/officeDocument/2006/relationships/slide" Target="slides/slide84.xml"/><Relationship Id="rId99" Type="http://schemas.openxmlformats.org/officeDocument/2006/relationships/slide" Target="slides/slide87.xml"/><Relationship Id="rId98" Type="http://schemas.openxmlformats.org/officeDocument/2006/relationships/slide" Target="slides/slide86.xml"/><Relationship Id="rId91" Type="http://schemas.openxmlformats.org/officeDocument/2006/relationships/slide" Target="slides/slide79.xml"/><Relationship Id="rId90" Type="http://schemas.openxmlformats.org/officeDocument/2006/relationships/slide" Target="slides/slide78.xml"/><Relationship Id="rId93" Type="http://schemas.openxmlformats.org/officeDocument/2006/relationships/slide" Target="slides/slide81.xml"/><Relationship Id="rId92" Type="http://schemas.openxmlformats.org/officeDocument/2006/relationships/slide" Target="slides/slide80.xml"/><Relationship Id="rId118" Type="http://schemas.openxmlformats.org/officeDocument/2006/relationships/slide" Target="slides/slide106.xml"/><Relationship Id="rId117" Type="http://schemas.openxmlformats.org/officeDocument/2006/relationships/slide" Target="slides/slide105.xml"/><Relationship Id="rId116" Type="http://schemas.openxmlformats.org/officeDocument/2006/relationships/slide" Target="slides/slide104.xml"/><Relationship Id="rId115" Type="http://schemas.openxmlformats.org/officeDocument/2006/relationships/slide" Target="slides/slide103.xml"/><Relationship Id="rId119" Type="http://schemas.openxmlformats.org/officeDocument/2006/relationships/slide" Target="slides/slide107.xml"/><Relationship Id="rId110" Type="http://schemas.openxmlformats.org/officeDocument/2006/relationships/slide" Target="slides/slide98.xml"/><Relationship Id="rId231" Type="http://schemas.openxmlformats.org/officeDocument/2006/relationships/font" Target="fonts/Lora-boldItalic.fntdata"/><Relationship Id="rId230" Type="http://schemas.openxmlformats.org/officeDocument/2006/relationships/font" Target="fonts/Lora-italic.fntdata"/><Relationship Id="rId114" Type="http://schemas.openxmlformats.org/officeDocument/2006/relationships/slide" Target="slides/slide102.xml"/><Relationship Id="rId235" Type="http://customschemas.google.com/relationships/presentationmetadata" Target="metadata"/><Relationship Id="rId113" Type="http://schemas.openxmlformats.org/officeDocument/2006/relationships/slide" Target="slides/slide101.xml"/><Relationship Id="rId234" Type="http://schemas.openxmlformats.org/officeDocument/2006/relationships/font" Target="fonts/Oswald-bold.fntdata"/><Relationship Id="rId112" Type="http://schemas.openxmlformats.org/officeDocument/2006/relationships/slide" Target="slides/slide100.xml"/><Relationship Id="rId233" Type="http://schemas.openxmlformats.org/officeDocument/2006/relationships/font" Target="fonts/Oswald-regular.fntdata"/><Relationship Id="rId111" Type="http://schemas.openxmlformats.org/officeDocument/2006/relationships/slide" Target="slides/slide99.xml"/><Relationship Id="rId232" Type="http://schemas.openxmlformats.org/officeDocument/2006/relationships/font" Target="fonts/Average-regular.fntdata"/><Relationship Id="rId206" Type="http://schemas.openxmlformats.org/officeDocument/2006/relationships/slide" Target="slides/slide194.xml"/><Relationship Id="rId205" Type="http://schemas.openxmlformats.org/officeDocument/2006/relationships/slide" Target="slides/slide193.xml"/><Relationship Id="rId204" Type="http://schemas.openxmlformats.org/officeDocument/2006/relationships/slide" Target="slides/slide192.xml"/><Relationship Id="rId203" Type="http://schemas.openxmlformats.org/officeDocument/2006/relationships/slide" Target="slides/slide191.xml"/><Relationship Id="rId209" Type="http://schemas.openxmlformats.org/officeDocument/2006/relationships/slide" Target="slides/slide197.xml"/><Relationship Id="rId208" Type="http://schemas.openxmlformats.org/officeDocument/2006/relationships/slide" Target="slides/slide196.xml"/><Relationship Id="rId207" Type="http://schemas.openxmlformats.org/officeDocument/2006/relationships/slide" Target="slides/slide195.xml"/><Relationship Id="rId202" Type="http://schemas.openxmlformats.org/officeDocument/2006/relationships/slide" Target="slides/slide190.xml"/><Relationship Id="rId201" Type="http://schemas.openxmlformats.org/officeDocument/2006/relationships/slide" Target="slides/slide189.xml"/><Relationship Id="rId200" Type="http://schemas.openxmlformats.org/officeDocument/2006/relationships/slide" Target="slides/slide18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14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9" name="Google Shape;1449;p14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14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9" name="Google Shape;1469;p14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9" name="Google Shape;1479;p14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Google Shape;1489;p15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13cc14e270e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13cc14e270e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13cc14e270e_2_10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13cc14e270e_2_10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13cc14e270e_2_10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Google Shape;1509;g13cc14e270e_2_10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13cc14e270e_2_10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13cc14e270e_2_10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g13cc14e270e_2_10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7" name="Google Shape;1527;g13cc14e270e_2_10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13cc14e270e_2_1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13cc14e270e_2_1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3cc14e270e_2_1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5" name="Google Shape;1545;g13cc14e270e_2_1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13cc14e270e_2_1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13cc14e270e_2_1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g13c2a2dbb27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1" name="Google Shape;1561;g13c2a2dbb27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Have more details from 1979 to 2003</a:t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13c2a2dbb27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9" name="Google Shape;1599;g13c2a2dbb27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Have more details from 1979 to 2003</a:t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13cc14e270e_2_1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13cc14e270e_2_1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Mergers</a:t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13cc14e270e_2_1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5" name="Google Shape;1675;g13cc14e270e_2_1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13cc14e270e_2_1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" name="Google Shape;1684;g13cc14e270e_2_1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13c2a2dbb2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1" name="Google Shape;1691;g13c2a2dbb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13c2a2dbb27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13c2a2dbb27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13cc14e270e_2_1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5" name="Google Shape;1705;g13cc14e270e_2_12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2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13cc14e270e_2_1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4" name="Google Shape;1714;g13cc14e270e_2_12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13cc14e270e_2_1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13cc14e270e_2_1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13cc14e270e_2_1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0" name="Google Shape;1730;g13cc14e270e_2_1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13cc14e270e_2_1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13cc14e270e_2_1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6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13cc14e270e_2_1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13cc14e270e_2_1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13cc14e270e_2_1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7" name="Google Shape;1757;g13cc14e270e_2_1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4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g13cc14e270e_2_1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6" name="Google Shape;1766;g13cc14e270e_2_1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13cc14e270e_2_1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13cc14e270e_2_1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2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13cc14e270e_2_1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4" name="Google Shape;1784;g13cc14e270e_2_1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13cc14e270e_2_12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3" name="Google Shape;1793;g13cc14e270e_2_12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13cc14e270e_2_13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2" name="Google Shape;1802;g13cc14e270e_2_13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3" name="Google Shape;1803;g13cc14e270e_2_13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13cc14e270e_2_1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13cc14e270e_2_1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13cc14e270e_2_1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Google Shape;1818;g13cc14e270e_2_1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13cc14e270e_2_1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13cc14e270e_2_1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13cc14e270e_2_1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13cc14e270e_2_1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4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13cc14e270e_2_1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13cc14e270e_2_1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g13cc14e270e_2_1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3" name="Google Shape;1843;g13cc14e270e_2_1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13cc14e270e_2_1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13cc14e270e_2_1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3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13cc14e270e_2_1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g13cc14e270e_2_1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9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3cc14e270e_2_1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3cc14e270e_2_1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5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13cc14e270e_2_1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13cc14e270e_2_1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13cc14e270e_2_1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13cc14e270e_2_1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13cc14e270e_2_1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13cc14e270e_2_1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g13cc14e270e_2_1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5" name="Google Shape;1885;g13cc14e270e_2_1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9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13cc14e270e_2_1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13cc14e270e_2_1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13cc14e270e_2_13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7" name="Google Shape;1897;g13cc14e270e_2_13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13cc14e270e_2_1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13cc14e270e_2_1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B/S Q1</a:t>
            </a: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g13cc14e270e_2_1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3" name="Google Shape;1913;g13cc14e270e_2_1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B/S Q1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8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13cc14e270e_2_1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13cc14e270e_2_1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B/S Q1</a:t>
            </a: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5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13cc14e270e_2_1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13cc14e270e_2_1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B/S Q1</a:t>
            </a: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2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13cc14e270e_2_1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13cc14e270e_2_1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B/S Q1</a:t>
            </a: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9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g13cc14e270e_2_1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1" name="Google Shape;1941;g13cc14e270e_2_1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B/S Q1</a:t>
            </a: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6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13cc14e270e_2_1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13cc14e270e_2_1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2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4" name="Google Shape;1954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0" name="Google Shape;1960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6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8" name="Google Shape;1968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3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5" name="Google Shape;1975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0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2" name="Google Shape;1982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7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9" name="Google Shape;198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4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6" name="Google Shape;199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3" name="Google Shape;2003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3" name="Google Shape;2043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3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5" name="Google Shape;2055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3" name="Google Shape;2063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9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1" name="Google Shape;2071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8" name="Google Shape;2078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3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5" name="Google Shape;2085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2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4" name="Google Shape;2094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3" name="Google Shape;2103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2" name="Google Shape;2112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9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1" name="Google Shape;2121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6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8" name="Google Shape;2128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3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5" name="Google Shape;2135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3" name="Google Shape;2143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9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1" name="Google Shape;2151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9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1" name="Google Shape;2161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9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1" name="Google Shape;2171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6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8" name="Google Shape;2178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3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5" name="Google Shape;2185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2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g13cc14e270e_6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4" name="Google Shape;2194;g13cc14e270e_6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3636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9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p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1" name="Google Shape;2201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6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8" name="Google Shape;2208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3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5" name="Google Shape;2215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3" name="Google Shape;2223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9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1" name="Google Shape;2231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8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p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0" name="Google Shape;2240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6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8" name="Google Shape;2248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4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6" name="Google Shape;2256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3" name="Google Shape;2263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8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0" name="Google Shape;2270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6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Google Shape;2277;p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8" name="Google Shape;2278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8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p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0" name="Google Shape;2290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9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1" name="Google Shape;2301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8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p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0" name="Google Shape;2310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0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p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2" name="Google Shape;2322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9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1" name="Google Shape;2331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7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9" name="Google Shape;2339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6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p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8" name="Google Shape;2348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5" name="Google Shape;58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7" name="Google Shape;60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1" name="Google Shape;63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4" name="Google Shape;65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6" name="Google Shape;67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3" name="Google Shape;68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0" name="Google Shape;71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" name="Google Shape;71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4" name="Google Shape;72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1" name="Google Shape;73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1" name="Google Shape;74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8" name="Google Shape;748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5" name="Google Shape;755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1" name="Google Shape;761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8" name="Google Shape;768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4" name="Google Shape;774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5" name="Google Shape;775;p9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HK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2" name="Google Shape;782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3" name="Google Shape;783;p9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HK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0" name="Google Shape;790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1" name="Google Shape;791;p9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HK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2" name="Google Shape;802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3" name="Google Shape;803;p9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HK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5" name="Google Shape;815;p10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HK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6" name="Google Shape;826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7" name="Google Shape;827;p10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HK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10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8" name="Google Shape;848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9" name="Google Shape;849;p10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HK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10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10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10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5" name="Google Shape;1035;p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6" name="Google Shape;1036;p10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HK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9" name="Google Shape;1049;p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0" name="Google Shape;1050;p10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HK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p1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p1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1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p1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11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1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5" name="Google Shape;1135;p11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11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11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11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12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6" name="Google Shape;1196;p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7" name="Google Shape;1197;p12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HK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12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12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12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p12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Google Shape;1236;p12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12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p12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9" name="Google Shape;1269;p12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0" name="Google Shape;1280;p13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2" name="Google Shape;1292;p13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13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13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13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13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p13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9" name="Google Shape;1359;p13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0" name="Google Shape;1370;p13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3" name="Google Shape;1383;p13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p14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7" name="Google Shape;1407;p14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14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p14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3" name="Google Shape;1433;p14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5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7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6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56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15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0" name="Google Shape;60;p15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5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6" name="Google Shape;66;p1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5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16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" name="Google Shape;71;p160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2" name="Google Shape;72;p160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3" name="Google Shape;73;p16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" name="Google Shape;74;p16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7" name="Google Shape;77;p16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6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6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84" name="Google Shape;84;p16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79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87" name="Google Shape;87;p179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79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79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179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1" name="Google Shape;91;p179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2" name="Google Shape;92;p17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0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5" name="Google Shape;95;p18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8" name="Google Shape;98;p18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18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67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09" name="Google Shape;109;p16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6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6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69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6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6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6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68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16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6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6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66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3" name="Google Shape;133;p16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6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6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2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82"/>
          <p:cNvSpPr txBox="1"/>
          <p:nvPr>
            <p:ph idx="1" type="body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9" name="Google Shape;139;p18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8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8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83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183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18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8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8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84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84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2" name="Google Shape;152;p184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184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4" name="Google Shape;154;p184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18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8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18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8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8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8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8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18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7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87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0" name="Google Shape;170;p187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71" name="Google Shape;171;p18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18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8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8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188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188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78" name="Google Shape;178;p18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8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18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189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18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18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8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0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90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19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19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19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cc14e270e_2_143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9" name="Google Shape;199;g13cc14e270e_2_143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0" name="Google Shape;200;g13cc14e270e_2_143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g13cc14e270e_2_143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2" name="Google Shape;202;g13cc14e270e_2_1438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03" name="Google Shape;203;g13cc14e270e_2_1438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4" name="Google Shape;204;g13cc14e270e_2_143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g13cc14e270e_2_144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7" name="Google Shape;207;g13cc14e270e_2_144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g13cc14e270e_2_144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9" name="Google Shape;209;g13cc14e270e_2_1446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0" name="Google Shape;210;g13cc14e270e_2_144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3cc14e270e_2_145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3" name="Google Shape;213;g13cc14e270e_2_145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4" name="Google Shape;214;g13cc14e270e_2_145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g13cc14e270e_2_145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6" name="Google Shape;216;g13cc14e270e_2_14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17" name="Google Shape;217;g13cc14e270e_2_145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8" name="Google Shape;218;g13cc14e270e_2_14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3cc14e270e_2_146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g13cc14e270e_2_146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2" name="Google Shape;222;g13cc14e270e_2_146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g13cc14e270e_2_146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4" name="Google Shape;224;g13cc14e270e_2_1460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25" name="Google Shape;225;g13cc14e270e_2_1460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6" name="Google Shape;226;g13cc14e270e_2_1460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7" name="Google Shape;227;g13cc14e270e_2_146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7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7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cc14e270e_2_146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0" name="Google Shape;230;g13cc14e270e_2_146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31" name="Google Shape;231;g13cc14e270e_2_146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g13cc14e270e_2_146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3" name="Google Shape;233;g13cc14e270e_2_146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34" name="Google Shape;234;g13cc14e270e_2_14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3cc14e270e_2_147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7" name="Google Shape;237;g13cc14e270e_2_147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38" name="Google Shape;238;g13cc14e270e_2_147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g13cc14e270e_2_14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0" name="Google Shape;240;g13cc14e270e_2_1476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41" name="Google Shape;241;g13cc14e270e_2_1476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2" name="Google Shape;242;g13cc14e270e_2_147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g13cc14e270e_2_148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45" name="Google Shape;245;g13cc14e270e_2_148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g13cc14e270e_2_148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7" name="Google Shape;247;g13cc14e270e_2_1484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8" name="Google Shape;248;g13cc14e270e_2_148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3cc14e270e_2_149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1" name="Google Shape;251;g13cc14e270e_2_149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2" name="Google Shape;252;g13cc14e270e_2_149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g13cc14e270e_2_149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4" name="Google Shape;254;g13cc14e270e_2_149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55" name="Google Shape;255;g13cc14e270e_2_1490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56" name="Google Shape;256;g13cc14e270e_2_149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7" name="Google Shape;257;g13cc14e270e_2_149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3cc14e270e_2_1499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260" name="Google Shape;260;g13cc14e270e_2_149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g13cc14e270e_2_150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63" name="Google Shape;263;g13cc14e270e_2_150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g13cc14e270e_2_150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5" name="Google Shape;265;g13cc14e270e_2_1502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g13cc14e270e_2_1502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7" name="Google Shape;267;g13cc14e270e_2_150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3cc14e270e_2_150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3cc14e270e_2_15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2" name="Google Shape;272;g13cc14e270e_2_151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73" name="Google Shape;273;g13cc14e270e_2_15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74" name="Google Shape;274;g13cc14e270e_2_15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75" name="Google Shape;275;g13cc14e270e_2_15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g13cc14e270e_2_1521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282" name="Google Shape;282;g13cc14e270e_2_152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g13cc14e270e_2_1521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g13cc14e270e_2_1521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5" name="Google Shape;285;g13cc14e270e_2_1521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6" name="Google Shape;286;g13cc14e270e_2_1521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87" name="Google Shape;287;g13cc14e270e_2_15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3cc14e270e_2_1529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0" name="Google Shape;290;g13cc14e270e_2_152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cc14e270e_2_15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3" name="Google Shape;293;g13cc14e270e_2_15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4" name="Google Shape;294;g13cc14e270e_2_153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3cc14e270e_2_15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7" name="Google Shape;297;g13cc14e270e_2_153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8" name="Google Shape;298;g13cc14e270e_2_153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9" name="Google Shape;299;g13cc14e270e_2_153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3cc14e270e_2_15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2" name="Google Shape;302;g13cc14e270e_2_154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3cc14e270e_2_154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5" name="Google Shape;305;g13cc14e270e_2_154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6" name="Google Shape;306;g13cc14e270e_2_154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3cc14e270e_2_154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9" name="Google Shape;309;g13cc14e270e_2_15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3cc14e270e_2_155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2" name="Google Shape;312;g13cc14e270e_2_155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3" name="Google Shape;313;g13cc14e270e_2_1551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14" name="Google Shape;314;g13cc14e270e_2_1551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5" name="Google Shape;315;g13cc14e270e_2_155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6" name="Google Shape;316;g13cc14e270e_2_155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cc14e270e_2_155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319" name="Google Shape;319;g13cc14e270e_2_155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cc14e270e_2_156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2" name="Google Shape;322;g13cc14e270e_2_156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3" name="Google Shape;323;g13cc14e270e_2_156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3cc14e270e_2_156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3cc14e270e_2_157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4" name="Google Shape;334;g13cc14e270e_2_157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5" name="Google Shape;335;g13cc14e270e_2_157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6" name="Google Shape;336;g13cc14e270e_2_157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7" name="Google Shape;337;g13cc14e270e_2_157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7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3cc14e270e_2_157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0" name="Google Shape;340;g13cc14e270e_2_1579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41" name="Google Shape;341;g13cc14e270e_2_157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2" name="Google Shape;342;g13cc14e270e_2_157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3" name="Google Shape;343;g13cc14e270e_2_157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3cc14e270e_2_1585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6" name="Google Shape;346;g13cc14e270e_2_1585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7" name="Google Shape;347;g13cc14e270e_2_15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8" name="Google Shape;348;g13cc14e270e_2_15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9" name="Google Shape;349;g13cc14e270e_2_15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3cc14e270e_2_159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2" name="Google Shape;352;g13cc14e270e_2_1591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3" name="Google Shape;353;g13cc14e270e_2_1591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4" name="Google Shape;354;g13cc14e270e_2_159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5" name="Google Shape;355;g13cc14e270e_2_159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6" name="Google Shape;356;g13cc14e270e_2_159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3cc14e270e_2_159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9" name="Google Shape;359;g13cc14e270e_2_159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60" name="Google Shape;360;g13cc14e270e_2_1598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1" name="Google Shape;361;g13cc14e270e_2_159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62" name="Google Shape;362;g13cc14e270e_2_1598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3" name="Google Shape;363;g13cc14e270e_2_15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4" name="Google Shape;364;g13cc14e270e_2_15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5" name="Google Shape;365;g13cc14e270e_2_15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3cc14e270e_2_160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8" name="Google Shape;368;g13cc14e270e_2_160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9" name="Google Shape;369;g13cc14e270e_2_160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0" name="Google Shape;370;g13cc14e270e_2_160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3cc14e270e_2_16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3" name="Google Shape;373;g13cc14e270e_2_16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4" name="Google Shape;374;g13cc14e270e_2_16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3cc14e270e_2_1616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7" name="Google Shape;377;g13cc14e270e_2_1616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78" name="Google Shape;378;g13cc14e270e_2_1616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79" name="Google Shape;379;g13cc14e270e_2_16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0" name="Google Shape;380;g13cc14e270e_2_16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1" name="Google Shape;381;g13cc14e270e_2_16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3cc14e270e_2_16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4" name="Google Shape;384;g13cc14e270e_2_162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g13cc14e270e_2_1623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86" name="Google Shape;386;g13cc14e270e_2_16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7" name="Google Shape;387;g13cc14e270e_2_16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8" name="Google Shape;388;g13cc14e270e_2_16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3cc14e270e_2_16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1" name="Google Shape;391;g13cc14e270e_2_1630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2" name="Google Shape;392;g13cc14e270e_2_16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3" name="Google Shape;393;g13cc14e270e_2_16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4" name="Google Shape;394;g13cc14e270e_2_16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cc14e270e_2_163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7" name="Google Shape;397;g13cc14e270e_2_163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8" name="Google Shape;398;g13cc14e270e_2_16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9" name="Google Shape;399;g13cc14e270e_2_16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0" name="Google Shape;400;g13cc14e270e_2_16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7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7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7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theme" Target="../theme/theme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2" name="Google Shape;52;p1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b="0" i="0" sz="18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b="0" i="0" sz="14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53" name="Google Shape;53;p15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2" name="Google Shape;102;p16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16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16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16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0" name="Google Shape;120;p164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16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16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16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cc14e270e_2_14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5" name="Google Shape;195;g13cc14e270e_2_14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6" name="Google Shape;196;g13cc14e270e_2_143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3cc14e270e_2_15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78" name="Google Shape;278;g13cc14e270e_2_15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279" name="Google Shape;279;g13cc14e270e_2_15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3cc14e270e_2_156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28" name="Google Shape;328;g13cc14e270e_2_156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9" name="Google Shape;329;g13cc14e270e_2_156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0" name="Google Shape;330;g13cc14e270e_2_156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g13cc14e270e_2_156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H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41.png"/><Relationship Id="rId4" Type="http://schemas.openxmlformats.org/officeDocument/2006/relationships/image" Target="../media/image123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24.png"/><Relationship Id="rId4" Type="http://schemas.openxmlformats.org/officeDocument/2006/relationships/image" Target="../media/image41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5.png"/><Relationship Id="rId4" Type="http://schemas.openxmlformats.org/officeDocument/2006/relationships/image" Target="../media/image41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41.png"/><Relationship Id="rId4" Type="http://schemas.openxmlformats.org/officeDocument/2006/relationships/image" Target="../media/image118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41.png"/><Relationship Id="rId4" Type="http://schemas.openxmlformats.org/officeDocument/2006/relationships/image" Target="../media/image125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33.png"/><Relationship Id="rId4" Type="http://schemas.openxmlformats.org/officeDocument/2006/relationships/image" Target="../media/image41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41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17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17.png"/><Relationship Id="rId4" Type="http://schemas.openxmlformats.org/officeDocument/2006/relationships/image" Target="../media/image119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7.png"/><Relationship Id="rId4" Type="http://schemas.openxmlformats.org/officeDocument/2006/relationships/image" Target="../media/image1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17.png"/><Relationship Id="rId4" Type="http://schemas.openxmlformats.org/officeDocument/2006/relationships/image" Target="../media/image130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17.png"/><Relationship Id="rId4" Type="http://schemas.openxmlformats.org/officeDocument/2006/relationships/image" Target="../media/image122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17.png"/><Relationship Id="rId4" Type="http://schemas.openxmlformats.org/officeDocument/2006/relationships/image" Target="../media/image199.jp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7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17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7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17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17.png"/><Relationship Id="rId4" Type="http://schemas.openxmlformats.org/officeDocument/2006/relationships/image" Target="../media/image129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17.png"/><Relationship Id="rId4" Type="http://schemas.openxmlformats.org/officeDocument/2006/relationships/image" Target="../media/image127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17.png"/><Relationship Id="rId4" Type="http://schemas.openxmlformats.org/officeDocument/2006/relationships/image" Target="../media/image1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17.png"/><Relationship Id="rId4" Type="http://schemas.openxmlformats.org/officeDocument/2006/relationships/image" Target="../media/image126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17.png"/><Relationship Id="rId4" Type="http://schemas.openxmlformats.org/officeDocument/2006/relationships/image" Target="../media/image153.jp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17.png"/><Relationship Id="rId4" Type="http://schemas.openxmlformats.org/officeDocument/2006/relationships/image" Target="../media/image136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32.png"/><Relationship Id="rId4" Type="http://schemas.openxmlformats.org/officeDocument/2006/relationships/image" Target="../media/image117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17.png"/><Relationship Id="rId4" Type="http://schemas.openxmlformats.org/officeDocument/2006/relationships/image" Target="../media/image131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17.png"/><Relationship Id="rId4" Type="http://schemas.openxmlformats.org/officeDocument/2006/relationships/image" Target="../media/image140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17.png"/><Relationship Id="rId4" Type="http://schemas.openxmlformats.org/officeDocument/2006/relationships/image" Target="../media/image137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17.png"/><Relationship Id="rId4" Type="http://schemas.openxmlformats.org/officeDocument/2006/relationships/image" Target="../media/image134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17.png"/><Relationship Id="rId4" Type="http://schemas.openxmlformats.org/officeDocument/2006/relationships/image" Target="../media/image135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17.png"/><Relationship Id="rId4" Type="http://schemas.openxmlformats.org/officeDocument/2006/relationships/image" Target="../media/image1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17.png"/><Relationship Id="rId4" Type="http://schemas.openxmlformats.org/officeDocument/2006/relationships/image" Target="../media/image167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17.png"/><Relationship Id="rId4" Type="http://schemas.openxmlformats.org/officeDocument/2006/relationships/image" Target="../media/image157.jp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47.png"/><Relationship Id="rId4" Type="http://schemas.openxmlformats.org/officeDocument/2006/relationships/image" Target="../media/image117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17.png"/><Relationship Id="rId4" Type="http://schemas.openxmlformats.org/officeDocument/2006/relationships/image" Target="../media/image138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17.png"/><Relationship Id="rId4" Type="http://schemas.openxmlformats.org/officeDocument/2006/relationships/image" Target="../media/image142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17.png"/><Relationship Id="rId4" Type="http://schemas.openxmlformats.org/officeDocument/2006/relationships/image" Target="../media/image143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17.png"/><Relationship Id="rId4" Type="http://schemas.openxmlformats.org/officeDocument/2006/relationships/image" Target="../media/image139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17.png"/><Relationship Id="rId4" Type="http://schemas.openxmlformats.org/officeDocument/2006/relationships/image" Target="../media/image164.jp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17.png"/><Relationship Id="rId4" Type="http://schemas.openxmlformats.org/officeDocument/2006/relationships/image" Target="../media/image144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52.png"/><Relationship Id="rId4" Type="http://schemas.openxmlformats.org/officeDocument/2006/relationships/image" Target="../media/image1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17.png"/><Relationship Id="rId4" Type="http://schemas.openxmlformats.org/officeDocument/2006/relationships/image" Target="../media/image148.pn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17.png"/><Relationship Id="rId4" Type="http://schemas.openxmlformats.org/officeDocument/2006/relationships/image" Target="../media/image150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17.png"/><Relationship Id="rId4" Type="http://schemas.openxmlformats.org/officeDocument/2006/relationships/image" Target="../media/image146.pn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17.png"/><Relationship Id="rId4" Type="http://schemas.openxmlformats.org/officeDocument/2006/relationships/image" Target="../media/image151.pn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117.png"/><Relationship Id="rId4" Type="http://schemas.openxmlformats.org/officeDocument/2006/relationships/image" Target="../media/image158.png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117.png"/><Relationship Id="rId4" Type="http://schemas.openxmlformats.org/officeDocument/2006/relationships/image" Target="../media/image149.png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117.png"/><Relationship Id="rId4" Type="http://schemas.openxmlformats.org/officeDocument/2006/relationships/image" Target="../media/image160.png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117.png"/><Relationship Id="rId4" Type="http://schemas.openxmlformats.org/officeDocument/2006/relationships/image" Target="../media/image224.jpg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117.png"/><Relationship Id="rId4" Type="http://schemas.openxmlformats.org/officeDocument/2006/relationships/image" Target="../media/image162.png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17.png"/><Relationship Id="rId4" Type="http://schemas.openxmlformats.org/officeDocument/2006/relationships/image" Target="../media/image15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Relationship Id="rId4" Type="http://schemas.openxmlformats.org/officeDocument/2006/relationships/image" Target="../media/image15.pn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117.png"/><Relationship Id="rId4" Type="http://schemas.openxmlformats.org/officeDocument/2006/relationships/image" Target="../media/image165.png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117.png"/><Relationship Id="rId4" Type="http://schemas.openxmlformats.org/officeDocument/2006/relationships/image" Target="../media/image154.png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117.png"/><Relationship Id="rId4" Type="http://schemas.openxmlformats.org/officeDocument/2006/relationships/image" Target="../media/image156.png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117.png"/><Relationship Id="rId4" Type="http://schemas.openxmlformats.org/officeDocument/2006/relationships/image" Target="../media/image161.png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117.png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171.png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170.png"/><Relationship Id="rId4" Type="http://schemas.openxmlformats.org/officeDocument/2006/relationships/image" Target="../media/image159.jpg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163.png"/><Relationship Id="rId4" Type="http://schemas.openxmlformats.org/officeDocument/2006/relationships/image" Target="../media/image159.jpg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175.png"/><Relationship Id="rId4" Type="http://schemas.openxmlformats.org/officeDocument/2006/relationships/image" Target="../media/image159.jpg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169.png"/><Relationship Id="rId4" Type="http://schemas.openxmlformats.org/officeDocument/2006/relationships/image" Target="../media/image15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Relationship Id="rId4" Type="http://schemas.openxmlformats.org/officeDocument/2006/relationships/image" Target="../media/image16.png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193.png"/><Relationship Id="rId4" Type="http://schemas.openxmlformats.org/officeDocument/2006/relationships/image" Target="../media/image159.jpg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159.jpg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159.jpg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159.jpg"/><Relationship Id="rId4" Type="http://schemas.openxmlformats.org/officeDocument/2006/relationships/image" Target="../media/image183.png"/><Relationship Id="rId5" Type="http://schemas.openxmlformats.org/officeDocument/2006/relationships/image" Target="../media/image174.png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177.png"/><Relationship Id="rId4" Type="http://schemas.openxmlformats.org/officeDocument/2006/relationships/image" Target="../media/image159.jpg"/></Relationships>
</file>

<file path=ppt/slides/_rels/slide1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178.png"/><Relationship Id="rId4" Type="http://schemas.openxmlformats.org/officeDocument/2006/relationships/image" Target="../media/image159.jpg"/><Relationship Id="rId5" Type="http://schemas.openxmlformats.org/officeDocument/2006/relationships/image" Target="../media/image186.png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159.jpg"/><Relationship Id="rId4" Type="http://schemas.openxmlformats.org/officeDocument/2006/relationships/image" Target="../media/image188.png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210.png"/><Relationship Id="rId4" Type="http://schemas.openxmlformats.org/officeDocument/2006/relationships/image" Target="../media/image159.jpg"/></Relationships>
</file>

<file path=ppt/slides/_rels/slide1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187.png"/><Relationship Id="rId4" Type="http://schemas.openxmlformats.org/officeDocument/2006/relationships/image" Target="../media/image159.jpg"/></Relationships>
</file>

<file path=ppt/slides/_rels/slide1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180.png"/><Relationship Id="rId4" Type="http://schemas.openxmlformats.org/officeDocument/2006/relationships/image" Target="../media/image15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/Relationships>
</file>

<file path=ppt/slides/_rels/slide1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179.png"/><Relationship Id="rId4" Type="http://schemas.openxmlformats.org/officeDocument/2006/relationships/image" Target="../media/image159.jpg"/></Relationships>
</file>

<file path=ppt/slides/_rels/slide1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182.png"/><Relationship Id="rId4" Type="http://schemas.openxmlformats.org/officeDocument/2006/relationships/image" Target="../media/image159.jpg"/></Relationships>
</file>

<file path=ppt/slides/_rels/slide1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208.png"/><Relationship Id="rId4" Type="http://schemas.openxmlformats.org/officeDocument/2006/relationships/image" Target="../media/image159.jpg"/></Relationships>
</file>

<file path=ppt/slides/_rels/slide1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218.png"/></Relationships>
</file>

<file path=ppt/slides/_rels/slide1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181.png"/><Relationship Id="rId4" Type="http://schemas.openxmlformats.org/officeDocument/2006/relationships/image" Target="../media/image159.jpg"/></Relationships>
</file>

<file path=ppt/slides/_rels/slide1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185.png"/><Relationship Id="rId4" Type="http://schemas.openxmlformats.org/officeDocument/2006/relationships/image" Target="../media/image159.jpg"/></Relationships>
</file>

<file path=ppt/slides/_rels/slide1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192.png"/><Relationship Id="rId4" Type="http://schemas.openxmlformats.org/officeDocument/2006/relationships/image" Target="../media/image159.jpg"/></Relationships>
</file>

<file path=ppt/slides/_rels/slide1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191.png"/><Relationship Id="rId4" Type="http://schemas.openxmlformats.org/officeDocument/2006/relationships/image" Target="../media/image159.jpg"/></Relationships>
</file>

<file path=ppt/slides/_rels/slide1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213.png"/><Relationship Id="rId4" Type="http://schemas.openxmlformats.org/officeDocument/2006/relationships/image" Target="../media/image159.jpg"/></Relationships>
</file>

<file path=ppt/slides/_rels/slide1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18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/Relationships>
</file>

<file path=ppt/slides/_rels/slide1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0.xml"/><Relationship Id="rId3" Type="http://schemas.openxmlformats.org/officeDocument/2006/relationships/image" Target="../media/image190.png"/><Relationship Id="rId4" Type="http://schemas.openxmlformats.org/officeDocument/2006/relationships/image" Target="../media/image159.jpg"/></Relationships>
</file>

<file path=ppt/slides/_rels/slide1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1.xml"/><Relationship Id="rId3" Type="http://schemas.openxmlformats.org/officeDocument/2006/relationships/image" Target="../media/image159.jpg"/><Relationship Id="rId4" Type="http://schemas.openxmlformats.org/officeDocument/2006/relationships/image" Target="../media/image196.png"/></Relationships>
</file>

<file path=ppt/slides/_rels/slide1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2.xml"/><Relationship Id="rId3" Type="http://schemas.openxmlformats.org/officeDocument/2006/relationships/image" Target="../media/image189.png"/><Relationship Id="rId4" Type="http://schemas.openxmlformats.org/officeDocument/2006/relationships/image" Target="../media/image159.jpg"/></Relationships>
</file>

<file path=ppt/slides/_rels/slide1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3.xml"/><Relationship Id="rId3" Type="http://schemas.openxmlformats.org/officeDocument/2006/relationships/image" Target="../media/image159.jpg"/><Relationship Id="rId4" Type="http://schemas.openxmlformats.org/officeDocument/2006/relationships/image" Target="../media/image197.png"/></Relationships>
</file>

<file path=ppt/slides/_rels/slide1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4.xml"/><Relationship Id="rId3" Type="http://schemas.openxmlformats.org/officeDocument/2006/relationships/image" Target="../media/image203.png"/><Relationship Id="rId4" Type="http://schemas.openxmlformats.org/officeDocument/2006/relationships/image" Target="../media/image159.jpg"/></Relationships>
</file>

<file path=ppt/slides/_rels/slide1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5.xml"/><Relationship Id="rId3" Type="http://schemas.openxmlformats.org/officeDocument/2006/relationships/image" Target="../media/image159.jpg"/><Relationship Id="rId4" Type="http://schemas.openxmlformats.org/officeDocument/2006/relationships/image" Target="../media/image201.png"/></Relationships>
</file>

<file path=ppt/slides/_rels/slide1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6.xml"/><Relationship Id="rId3" Type="http://schemas.openxmlformats.org/officeDocument/2006/relationships/image" Target="../media/image198.png"/><Relationship Id="rId4" Type="http://schemas.openxmlformats.org/officeDocument/2006/relationships/image" Target="../media/image159.jpg"/></Relationships>
</file>

<file path=ppt/slides/_rels/slide1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7.xml"/><Relationship Id="rId3" Type="http://schemas.openxmlformats.org/officeDocument/2006/relationships/image" Target="../media/image159.jpg"/><Relationship Id="rId4" Type="http://schemas.openxmlformats.org/officeDocument/2006/relationships/image" Target="../media/image194.png"/></Relationships>
</file>

<file path=ppt/slides/_rels/slide1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8.xml"/><Relationship Id="rId3" Type="http://schemas.openxmlformats.org/officeDocument/2006/relationships/image" Target="../media/image195.png"/><Relationship Id="rId4" Type="http://schemas.openxmlformats.org/officeDocument/2006/relationships/image" Target="../media/image159.jpg"/></Relationships>
</file>

<file path=ppt/slides/_rels/slide1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9.xml"/><Relationship Id="rId3" Type="http://schemas.openxmlformats.org/officeDocument/2006/relationships/image" Target="../media/image225.png"/><Relationship Id="rId4" Type="http://schemas.openxmlformats.org/officeDocument/2006/relationships/image" Target="../media/image15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s/_rels/slide1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0.xml"/><Relationship Id="rId3" Type="http://schemas.openxmlformats.org/officeDocument/2006/relationships/image" Target="../media/image206.png"/><Relationship Id="rId4" Type="http://schemas.openxmlformats.org/officeDocument/2006/relationships/image" Target="../media/image159.jpg"/></Relationships>
</file>

<file path=ppt/slides/_rels/slide1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1.xml"/><Relationship Id="rId3" Type="http://schemas.openxmlformats.org/officeDocument/2006/relationships/image" Target="../media/image207.png"/><Relationship Id="rId4" Type="http://schemas.openxmlformats.org/officeDocument/2006/relationships/image" Target="../media/image159.jpg"/></Relationships>
</file>

<file path=ppt/slides/_rels/slide1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2.xml"/><Relationship Id="rId3" Type="http://schemas.openxmlformats.org/officeDocument/2006/relationships/image" Target="../media/image200.png"/><Relationship Id="rId4" Type="http://schemas.openxmlformats.org/officeDocument/2006/relationships/image" Target="../media/image205.png"/><Relationship Id="rId5" Type="http://schemas.openxmlformats.org/officeDocument/2006/relationships/image" Target="../media/image209.png"/><Relationship Id="rId6" Type="http://schemas.openxmlformats.org/officeDocument/2006/relationships/image" Target="../media/image204.png"/><Relationship Id="rId7" Type="http://schemas.openxmlformats.org/officeDocument/2006/relationships/image" Target="../media/image159.jpg"/></Relationships>
</file>

<file path=ppt/slides/_rels/slide1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3.xml"/><Relationship Id="rId3" Type="http://schemas.openxmlformats.org/officeDocument/2006/relationships/image" Target="../media/image159.jpg"/><Relationship Id="rId4" Type="http://schemas.openxmlformats.org/officeDocument/2006/relationships/image" Target="../media/image202.png"/><Relationship Id="rId5" Type="http://schemas.openxmlformats.org/officeDocument/2006/relationships/image" Target="../media/image221.png"/></Relationships>
</file>

<file path=ppt/slides/_rels/slide1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4.xml"/><Relationship Id="rId3" Type="http://schemas.openxmlformats.org/officeDocument/2006/relationships/image" Target="../media/image159.jpg"/><Relationship Id="rId4" Type="http://schemas.openxmlformats.org/officeDocument/2006/relationships/image" Target="../media/image212.png"/><Relationship Id="rId5" Type="http://schemas.openxmlformats.org/officeDocument/2006/relationships/image" Target="../media/image215.png"/></Relationships>
</file>

<file path=ppt/slides/_rels/slide1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5.xml"/><Relationship Id="rId3" Type="http://schemas.openxmlformats.org/officeDocument/2006/relationships/image" Target="../media/image159.jpg"/><Relationship Id="rId4" Type="http://schemas.openxmlformats.org/officeDocument/2006/relationships/image" Target="../media/image216.png"/><Relationship Id="rId5" Type="http://schemas.openxmlformats.org/officeDocument/2006/relationships/image" Target="../media/image211.png"/><Relationship Id="rId6" Type="http://schemas.openxmlformats.org/officeDocument/2006/relationships/image" Target="../media/image214.png"/></Relationships>
</file>

<file path=ppt/slides/_rels/slide1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6.xml"/><Relationship Id="rId3" Type="http://schemas.openxmlformats.org/officeDocument/2006/relationships/image" Target="../media/image217.png"/><Relationship Id="rId4" Type="http://schemas.openxmlformats.org/officeDocument/2006/relationships/image" Target="../media/image220.png"/><Relationship Id="rId5" Type="http://schemas.openxmlformats.org/officeDocument/2006/relationships/image" Target="../media/image159.jpg"/></Relationships>
</file>

<file path=ppt/slides/_rels/slide1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7.xml"/><Relationship Id="rId3" Type="http://schemas.openxmlformats.org/officeDocument/2006/relationships/image" Target="../media/image159.jpg"/><Relationship Id="rId4" Type="http://schemas.openxmlformats.org/officeDocument/2006/relationships/image" Target="../media/image219.png"/></Relationships>
</file>

<file path=ppt/slides/_rels/slide1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8.xml"/><Relationship Id="rId3" Type="http://schemas.openxmlformats.org/officeDocument/2006/relationships/image" Target="../media/image222.png"/><Relationship Id="rId4" Type="http://schemas.openxmlformats.org/officeDocument/2006/relationships/image" Target="../media/image159.jpg"/></Relationships>
</file>

<file path=ppt/slides/_rels/slide1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9.xml"/><Relationship Id="rId3" Type="http://schemas.openxmlformats.org/officeDocument/2006/relationships/image" Target="../media/image15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Relationship Id="rId4" Type="http://schemas.openxmlformats.org/officeDocument/2006/relationships/image" Target="../media/image17.png"/><Relationship Id="rId5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g"/><Relationship Id="rId4" Type="http://schemas.openxmlformats.org/officeDocument/2006/relationships/image" Target="../media/image24.png"/><Relationship Id="rId5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jpg"/><Relationship Id="rId4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jpg"/><Relationship Id="rId4" Type="http://schemas.openxmlformats.org/officeDocument/2006/relationships/image" Target="../media/image2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jpg"/><Relationship Id="rId4" Type="http://schemas.openxmlformats.org/officeDocument/2006/relationships/image" Target="../media/image37.png"/><Relationship Id="rId5" Type="http://schemas.openxmlformats.org/officeDocument/2006/relationships/image" Target="../media/image3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jpg"/><Relationship Id="rId4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jpg"/><Relationship Id="rId4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jpg"/><Relationship Id="rId4" Type="http://schemas.openxmlformats.org/officeDocument/2006/relationships/image" Target="../media/image32.jpg"/><Relationship Id="rId5" Type="http://schemas.openxmlformats.org/officeDocument/2006/relationships/image" Target="../media/image21.jpg"/><Relationship Id="rId6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jpg"/><Relationship Id="rId4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.jpg"/><Relationship Id="rId4" Type="http://schemas.openxmlformats.org/officeDocument/2006/relationships/image" Target="../media/image2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jpg"/><Relationship Id="rId4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.jpg"/><Relationship Id="rId4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.jpg"/><Relationship Id="rId4" Type="http://schemas.openxmlformats.org/officeDocument/2006/relationships/image" Target="../media/image2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.jpg"/><Relationship Id="rId4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.jpg"/><Relationship Id="rId4" Type="http://schemas.openxmlformats.org/officeDocument/2006/relationships/image" Target="../media/image3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.jpg"/><Relationship Id="rId4" Type="http://schemas.openxmlformats.org/officeDocument/2006/relationships/image" Target="../media/image46.png"/><Relationship Id="rId5" Type="http://schemas.openxmlformats.org/officeDocument/2006/relationships/image" Target="../media/image4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.jpg"/><Relationship Id="rId4" Type="http://schemas.openxmlformats.org/officeDocument/2006/relationships/image" Target="../media/image39.png"/><Relationship Id="rId5" Type="http://schemas.openxmlformats.org/officeDocument/2006/relationships/image" Target="../media/image3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.jpg"/><Relationship Id="rId4" Type="http://schemas.openxmlformats.org/officeDocument/2006/relationships/image" Target="../media/image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.jpg"/><Relationship Id="rId4" Type="http://schemas.openxmlformats.org/officeDocument/2006/relationships/image" Target="../media/image4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.jpg"/><Relationship Id="rId4" Type="http://schemas.openxmlformats.org/officeDocument/2006/relationships/image" Target="../media/image5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.jpg"/><Relationship Id="rId4" Type="http://schemas.openxmlformats.org/officeDocument/2006/relationships/image" Target="../media/image52.png"/><Relationship Id="rId5" Type="http://schemas.openxmlformats.org/officeDocument/2006/relationships/image" Target="../media/image5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.jpg"/><Relationship Id="rId4" Type="http://schemas.openxmlformats.org/officeDocument/2006/relationships/image" Target="../media/image4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.jpg"/><Relationship Id="rId4" Type="http://schemas.openxmlformats.org/officeDocument/2006/relationships/image" Target="../media/image5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.jpg"/><Relationship Id="rId4" Type="http://schemas.openxmlformats.org/officeDocument/2006/relationships/image" Target="../media/image5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Relationship Id="rId5" Type="http://schemas.openxmlformats.org/officeDocument/2006/relationships/image" Target="../media/image5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1.png"/><Relationship Id="rId4" Type="http://schemas.openxmlformats.org/officeDocument/2006/relationships/image" Target="../media/image5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1.png"/><Relationship Id="rId4" Type="http://schemas.openxmlformats.org/officeDocument/2006/relationships/image" Target="../media/image6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8.png"/><Relationship Id="rId4" Type="http://schemas.openxmlformats.org/officeDocument/2006/relationships/image" Target="../media/image55.png"/><Relationship Id="rId5" Type="http://schemas.openxmlformats.org/officeDocument/2006/relationships/image" Target="../media/image4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5.png"/><Relationship Id="rId4" Type="http://schemas.openxmlformats.org/officeDocument/2006/relationships/image" Target="../media/image4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1.png"/><Relationship Id="rId4" Type="http://schemas.openxmlformats.org/officeDocument/2006/relationships/image" Target="../media/image6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1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1.jpg"/><Relationship Id="rId4" Type="http://schemas.openxmlformats.org/officeDocument/2006/relationships/image" Target="../media/image4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jpg"/><Relationship Id="rId4" Type="http://schemas.openxmlformats.org/officeDocument/2006/relationships/image" Target="../media/image4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1.jpg"/><Relationship Id="rId4" Type="http://schemas.openxmlformats.org/officeDocument/2006/relationships/image" Target="../media/image4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2.png"/><Relationship Id="rId4" Type="http://schemas.openxmlformats.org/officeDocument/2006/relationships/image" Target="../media/image4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png"/><Relationship Id="rId4" Type="http://schemas.openxmlformats.org/officeDocument/2006/relationships/image" Target="../media/image4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8.png"/><Relationship Id="rId4" Type="http://schemas.openxmlformats.org/officeDocument/2006/relationships/image" Target="../media/image4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2.png"/><Relationship Id="rId4" Type="http://schemas.openxmlformats.org/officeDocument/2006/relationships/image" Target="../media/image4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9.jpg"/><Relationship Id="rId4" Type="http://schemas.openxmlformats.org/officeDocument/2006/relationships/image" Target="../media/image4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7.png"/><Relationship Id="rId4" Type="http://schemas.openxmlformats.org/officeDocument/2006/relationships/image" Target="../media/image4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1.png"/><Relationship Id="rId4" Type="http://schemas.openxmlformats.org/officeDocument/2006/relationships/image" Target="../media/image74.png"/><Relationship Id="rId5" Type="http://schemas.openxmlformats.org/officeDocument/2006/relationships/image" Target="../media/image83.png"/><Relationship Id="rId6" Type="http://schemas.openxmlformats.org/officeDocument/2006/relationships/image" Target="../media/image75.png"/><Relationship Id="rId7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23.png"/><Relationship Id="rId4" Type="http://schemas.openxmlformats.org/officeDocument/2006/relationships/image" Target="../media/image77.png"/><Relationship Id="rId5" Type="http://schemas.openxmlformats.org/officeDocument/2006/relationships/image" Target="../media/image70.png"/><Relationship Id="rId6" Type="http://schemas.openxmlformats.org/officeDocument/2006/relationships/image" Target="../media/image73.png"/><Relationship Id="rId7" Type="http://schemas.openxmlformats.org/officeDocument/2006/relationships/image" Target="../media/image4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2.png"/><Relationship Id="rId4" Type="http://schemas.openxmlformats.org/officeDocument/2006/relationships/image" Target="../media/image80.png"/><Relationship Id="rId5" Type="http://schemas.openxmlformats.org/officeDocument/2006/relationships/image" Target="../media/image4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6.png"/><Relationship Id="rId4" Type="http://schemas.openxmlformats.org/officeDocument/2006/relationships/image" Target="../media/image78.png"/><Relationship Id="rId5" Type="http://schemas.openxmlformats.org/officeDocument/2006/relationships/image" Target="../media/image4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9.png"/><Relationship Id="rId4" Type="http://schemas.openxmlformats.org/officeDocument/2006/relationships/image" Target="../media/image81.png"/><Relationship Id="rId5" Type="http://schemas.openxmlformats.org/officeDocument/2006/relationships/image" Target="../media/image4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3.png"/><Relationship Id="rId4" Type="http://schemas.openxmlformats.org/officeDocument/2006/relationships/image" Target="../media/image91.png"/><Relationship Id="rId5" Type="http://schemas.openxmlformats.org/officeDocument/2006/relationships/image" Target="../media/image4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0.png"/><Relationship Id="rId4" Type="http://schemas.openxmlformats.org/officeDocument/2006/relationships/image" Target="../media/image4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5.png"/><Relationship Id="rId4" Type="http://schemas.openxmlformats.org/officeDocument/2006/relationships/image" Target="../media/image41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4.png"/><Relationship Id="rId4" Type="http://schemas.openxmlformats.org/officeDocument/2006/relationships/image" Target="../media/image4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8.png"/><Relationship Id="rId4" Type="http://schemas.openxmlformats.org/officeDocument/2006/relationships/image" Target="../media/image4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9.png"/><Relationship Id="rId4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6.png"/><Relationship Id="rId4" Type="http://schemas.openxmlformats.org/officeDocument/2006/relationships/image" Target="../media/image4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6.png"/><Relationship Id="rId4" Type="http://schemas.openxmlformats.org/officeDocument/2006/relationships/image" Target="../media/image41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9.png"/><Relationship Id="rId4" Type="http://schemas.openxmlformats.org/officeDocument/2006/relationships/image" Target="../media/image41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7.png"/><Relationship Id="rId4" Type="http://schemas.openxmlformats.org/officeDocument/2006/relationships/image" Target="../media/image41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2.png"/><Relationship Id="rId4" Type="http://schemas.openxmlformats.org/officeDocument/2006/relationships/image" Target="../media/image41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5.png"/><Relationship Id="rId4" Type="http://schemas.openxmlformats.org/officeDocument/2006/relationships/image" Target="../media/image41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02.png"/><Relationship Id="rId4" Type="http://schemas.openxmlformats.org/officeDocument/2006/relationships/image" Target="../media/image41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4.png"/><Relationship Id="rId4" Type="http://schemas.openxmlformats.org/officeDocument/2006/relationships/image" Target="../media/image41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1.png"/><Relationship Id="rId4" Type="http://schemas.openxmlformats.org/officeDocument/2006/relationships/image" Target="../media/image100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8.png"/><Relationship Id="rId4" Type="http://schemas.openxmlformats.org/officeDocument/2006/relationships/image" Target="../media/image114.png"/><Relationship Id="rId5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01.png"/><Relationship Id="rId4" Type="http://schemas.openxmlformats.org/officeDocument/2006/relationships/image" Target="../media/image41.png"/><Relationship Id="rId5" Type="http://schemas.openxmlformats.org/officeDocument/2006/relationships/image" Target="../media/image114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08.png"/><Relationship Id="rId4" Type="http://schemas.openxmlformats.org/officeDocument/2006/relationships/image" Target="../media/image41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07.png"/><Relationship Id="rId4" Type="http://schemas.openxmlformats.org/officeDocument/2006/relationships/image" Target="../media/image41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10.png"/><Relationship Id="rId4" Type="http://schemas.openxmlformats.org/officeDocument/2006/relationships/image" Target="../media/image41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09.png"/><Relationship Id="rId4" Type="http://schemas.openxmlformats.org/officeDocument/2006/relationships/image" Target="../media/image41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11.png"/><Relationship Id="rId4" Type="http://schemas.openxmlformats.org/officeDocument/2006/relationships/image" Target="../media/image41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21.jpg"/><Relationship Id="rId4" Type="http://schemas.openxmlformats.org/officeDocument/2006/relationships/image" Target="../media/image41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12.png"/><Relationship Id="rId4" Type="http://schemas.openxmlformats.org/officeDocument/2006/relationships/image" Target="../media/image41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41.png"/><Relationship Id="rId4" Type="http://schemas.openxmlformats.org/officeDocument/2006/relationships/image" Target="../media/image116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13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"/>
          <p:cNvSpPr txBox="1"/>
          <p:nvPr>
            <p:ph type="ctrTitle"/>
          </p:nvPr>
        </p:nvSpPr>
        <p:spPr>
          <a:xfrm>
            <a:off x="311705" y="744575"/>
            <a:ext cx="36999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latin typeface="Playfair Display"/>
                <a:ea typeface="Playfair Display"/>
                <a:cs typeface="Playfair Display"/>
                <a:sym typeface="Playfair Display"/>
              </a:rPr>
              <a:t>Canadian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latin typeface="Playfair Display"/>
                <a:ea typeface="Playfair Display"/>
                <a:cs typeface="Playfair Display"/>
                <a:sym typeface="Playfair Display"/>
              </a:rPr>
              <a:t>Oil and Gas Sector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06" name="Google Shape;406;p1"/>
          <p:cNvSpPr txBox="1"/>
          <p:nvPr>
            <p:ph idx="1" type="subTitle"/>
          </p:nvPr>
        </p:nvSpPr>
        <p:spPr>
          <a:xfrm>
            <a:off x="311700" y="2834125"/>
            <a:ext cx="3699900" cy="1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15384"/>
              <a:buNone/>
            </a:pPr>
            <a:r>
              <a:rPr lang="zh-HK" sz="5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Presented by:</a:t>
            </a:r>
            <a:endParaRPr sz="5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15384"/>
              <a:buNone/>
            </a:pPr>
            <a:r>
              <a:rPr lang="zh-HK" sz="5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Ka-Yiu Wong, 301448096</a:t>
            </a:r>
            <a:endParaRPr sz="5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15384"/>
              <a:buNone/>
            </a:pPr>
            <a:r>
              <a:rPr lang="zh-HK" sz="5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Aaron Cuming, 301328834</a:t>
            </a:r>
            <a:endParaRPr sz="5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15384"/>
              <a:buNone/>
            </a:pPr>
            <a:r>
              <a:rPr lang="zh-HK" sz="5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Kaiwen Liang; 301334910</a:t>
            </a:r>
            <a:endParaRPr sz="5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15384"/>
              <a:buNone/>
            </a:pPr>
            <a:r>
              <a:rPr lang="zh-HK" sz="5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Sam Hui: 301325995</a:t>
            </a:r>
            <a:endParaRPr sz="5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15384"/>
              <a:buNone/>
            </a:pPr>
            <a:r>
              <a:t/>
            </a:r>
            <a:endParaRPr sz="5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15384"/>
              <a:buNone/>
            </a:pPr>
            <a:r>
              <a:t/>
            </a:r>
            <a:endParaRPr sz="5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5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do Oil and Gas Reserves mean to an Oil or Gas Company?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66" name="Google Shape;466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 company’s Reserves are its Economic Lifeblood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Thus, Reserves Statement can provide a view of: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(1) Un-depleted Assets of the company;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(2) the Potential for a company’s Future Growth; and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(3) the Profitability of the company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as Oil Company's Production Assets are Amortized on a unit of Depletion Basis.</a:t>
            </a:r>
            <a:endParaRPr sz="1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145"/>
          <p:cNvSpPr/>
          <p:nvPr/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p145"/>
          <p:cNvSpPr txBox="1"/>
          <p:nvPr>
            <p:ph type="title"/>
          </p:nvPr>
        </p:nvSpPr>
        <p:spPr>
          <a:xfrm>
            <a:off x="417399" y="48260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0" i="0" lang="zh-HK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Balance Sheet FY 2021 </a:t>
            </a:r>
            <a:r>
              <a:rPr b="0" i="0" lang="zh-HK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Liabilities &amp; SE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 with medium confidence" id="1445" name="Google Shape;1445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14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4956" y="1098631"/>
            <a:ext cx="7393080" cy="3978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146"/>
          <p:cNvSpPr/>
          <p:nvPr/>
        </p:nvSpPr>
        <p:spPr>
          <a:xfrm>
            <a:off x="0" y="-2493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2" name="Google Shape;1452;p146"/>
          <p:cNvSpPr/>
          <p:nvPr/>
        </p:nvSpPr>
        <p:spPr>
          <a:xfrm>
            <a:off x="0" y="-2493"/>
            <a:ext cx="3543216" cy="5145993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p146"/>
          <p:cNvSpPr/>
          <p:nvPr/>
        </p:nvSpPr>
        <p:spPr>
          <a:xfrm>
            <a:off x="0" y="0"/>
            <a:ext cx="3239282" cy="5143500"/>
          </a:xfrm>
          <a:custGeom>
            <a:rect b="b" l="l" r="r" t="t"/>
            <a:pathLst>
              <a:path extrusionOk="0" h="6858000" w="4319042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4" name="Google Shape;1454;p146"/>
          <p:cNvSpPr txBox="1"/>
          <p:nvPr>
            <p:ph type="title"/>
          </p:nvPr>
        </p:nvSpPr>
        <p:spPr>
          <a:xfrm>
            <a:off x="787485" y="647462"/>
            <a:ext cx="2265426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Income Statement </a:t>
            </a:r>
            <a:b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FY 2021</a:t>
            </a:r>
            <a:endParaRPr/>
          </a:p>
        </p:txBody>
      </p:sp>
      <p:pic>
        <p:nvPicPr>
          <p:cNvPr id="1455" name="Google Shape;1455;p1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3216" y="0"/>
            <a:ext cx="5600784" cy="5180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456" name="Google Shape;1456;p1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4986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147"/>
          <p:cNvSpPr/>
          <p:nvPr/>
        </p:nvSpPr>
        <p:spPr>
          <a:xfrm>
            <a:off x="0" y="-2493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147"/>
          <p:cNvSpPr/>
          <p:nvPr/>
        </p:nvSpPr>
        <p:spPr>
          <a:xfrm>
            <a:off x="0" y="-2493"/>
            <a:ext cx="3543216" cy="5145993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3" name="Google Shape;1463;p147"/>
          <p:cNvSpPr/>
          <p:nvPr/>
        </p:nvSpPr>
        <p:spPr>
          <a:xfrm>
            <a:off x="0" y="0"/>
            <a:ext cx="3239282" cy="5143500"/>
          </a:xfrm>
          <a:custGeom>
            <a:rect b="b" l="l" r="r" t="t"/>
            <a:pathLst>
              <a:path extrusionOk="0" h="6858000" w="4319042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Google Shape;1464;p147"/>
          <p:cNvSpPr/>
          <p:nvPr>
            <p:ph type="title"/>
          </p:nvPr>
        </p:nvSpPr>
        <p:spPr>
          <a:xfrm>
            <a:off x="445770" y="992402"/>
            <a:ext cx="2481098" cy="1790700"/>
          </a:xfrm>
          <a:prstGeom prst="ellipse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Income Statement Q1 2022</a:t>
            </a:r>
            <a:endParaRPr/>
          </a:p>
        </p:txBody>
      </p:sp>
      <p:pic>
        <p:nvPicPr>
          <p:cNvPr id="1465" name="Google Shape;1465;p1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594" y="34537"/>
            <a:ext cx="5530028" cy="5108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466" name="Google Shape;1466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48"/>
          <p:cNvSpPr/>
          <p:nvPr/>
        </p:nvSpPr>
        <p:spPr>
          <a:xfrm>
            <a:off x="0" y="-2493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148"/>
          <p:cNvSpPr/>
          <p:nvPr/>
        </p:nvSpPr>
        <p:spPr>
          <a:xfrm>
            <a:off x="0" y="-2493"/>
            <a:ext cx="3543216" cy="5145993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p148"/>
          <p:cNvSpPr/>
          <p:nvPr/>
        </p:nvSpPr>
        <p:spPr>
          <a:xfrm>
            <a:off x="0" y="0"/>
            <a:ext cx="3239282" cy="5143500"/>
          </a:xfrm>
          <a:custGeom>
            <a:rect b="b" l="l" r="r" t="t"/>
            <a:pathLst>
              <a:path extrusionOk="0" h="6858000" w="4319042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4" name="Google Shape;1474;p148"/>
          <p:cNvSpPr/>
          <p:nvPr>
            <p:ph type="title"/>
          </p:nvPr>
        </p:nvSpPr>
        <p:spPr>
          <a:xfrm>
            <a:off x="379092" y="1032407"/>
            <a:ext cx="2481098" cy="1790700"/>
          </a:xfrm>
          <a:prstGeom prst="ellipse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Cash Flow Statement FY 2021</a:t>
            </a:r>
            <a:endParaRPr/>
          </a:p>
        </p:txBody>
      </p:sp>
      <p:pic>
        <p:nvPicPr>
          <p:cNvPr descr="Logo&#10;&#10;Description automatically generated with medium confidence" id="1475" name="Google Shape;1475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91540" cy="42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6036" y="-4986"/>
            <a:ext cx="55551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149"/>
          <p:cNvSpPr/>
          <p:nvPr/>
        </p:nvSpPr>
        <p:spPr>
          <a:xfrm>
            <a:off x="0" y="-2493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2" name="Google Shape;1482;p149"/>
          <p:cNvSpPr/>
          <p:nvPr/>
        </p:nvSpPr>
        <p:spPr>
          <a:xfrm>
            <a:off x="0" y="-2493"/>
            <a:ext cx="3543216" cy="5145993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3" name="Google Shape;1483;p149"/>
          <p:cNvSpPr/>
          <p:nvPr/>
        </p:nvSpPr>
        <p:spPr>
          <a:xfrm>
            <a:off x="0" y="0"/>
            <a:ext cx="3239282" cy="5143500"/>
          </a:xfrm>
          <a:custGeom>
            <a:rect b="b" l="l" r="r" t="t"/>
            <a:pathLst>
              <a:path extrusionOk="0" h="6858000" w="4319042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" name="Google Shape;1484;p149"/>
          <p:cNvSpPr/>
          <p:nvPr>
            <p:ph type="title"/>
          </p:nvPr>
        </p:nvSpPr>
        <p:spPr>
          <a:xfrm>
            <a:off x="379092" y="1032407"/>
            <a:ext cx="2481098" cy="1790700"/>
          </a:xfrm>
          <a:prstGeom prst="ellipse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Cash Flow Statement Q1 2022</a:t>
            </a:r>
            <a:endParaRPr/>
          </a:p>
        </p:txBody>
      </p:sp>
      <p:pic>
        <p:nvPicPr>
          <p:cNvPr descr="Logo&#10;&#10;Description automatically generated with medium confidence" id="1485" name="Google Shape;1485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91540" cy="42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2959" y="0"/>
            <a:ext cx="55810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150"/>
          <p:cNvSpPr/>
          <p:nvPr/>
        </p:nvSpPr>
        <p:spPr>
          <a:xfrm>
            <a:off x="252664" y="240883"/>
            <a:ext cx="3249230" cy="4634664"/>
          </a:xfrm>
          <a:prstGeom prst="rect">
            <a:avLst/>
          </a:prstGeom>
          <a:solidFill>
            <a:srgbClr val="404040">
              <a:alpha val="89803"/>
            </a:srgbClr>
          </a:solidFill>
          <a:ln cap="sq" cmpd="thinThick" w="127000">
            <a:solidFill>
              <a:srgbClr val="595959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2" name="Google Shape;1492;p150"/>
          <p:cNvSpPr txBox="1"/>
          <p:nvPr>
            <p:ph type="title"/>
          </p:nvPr>
        </p:nvSpPr>
        <p:spPr>
          <a:xfrm>
            <a:off x="505678" y="685801"/>
            <a:ext cx="2743200" cy="216568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b="0" i="0" lang="zh-HK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Summary of Quarterly Results</a:t>
            </a:r>
            <a:endParaRPr/>
          </a:p>
        </p:txBody>
      </p:sp>
      <p:cxnSp>
        <p:nvCxnSpPr>
          <p:cNvPr id="1493" name="Google Shape;1493;p150"/>
          <p:cNvCxnSpPr/>
          <p:nvPr/>
        </p:nvCxnSpPr>
        <p:spPr>
          <a:xfrm>
            <a:off x="893344" y="2932700"/>
            <a:ext cx="1940093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Graphical user interface, application, table&#10;&#10;Description automatically generated" id="1494" name="Google Shape;1494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5367" y="534938"/>
            <a:ext cx="4915159" cy="4079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495" name="Google Shape;1495;p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13cc14e270e_1_3"/>
          <p:cNvSpPr txBox="1"/>
          <p:nvPr>
            <p:ph type="title"/>
          </p:nvPr>
        </p:nvSpPr>
        <p:spPr>
          <a:xfrm>
            <a:off x="14584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6500"/>
              <a:t>Recommendation:</a:t>
            </a:r>
            <a:endParaRPr sz="6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6500">
                <a:solidFill>
                  <a:srgbClr val="6AA84F"/>
                </a:solidFill>
              </a:rPr>
              <a:t>BUY</a:t>
            </a:r>
            <a:r>
              <a:rPr lang="zh-HK" sz="6500"/>
              <a:t> </a:t>
            </a:r>
            <a:endParaRPr sz="6500"/>
          </a:p>
        </p:txBody>
      </p:sp>
      <p:pic>
        <p:nvPicPr>
          <p:cNvPr descr="Logo&#10;&#10;Description automatically generated with medium confidence" id="1501" name="Google Shape;1501;g13cc14e270e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Google Shape;1506;g13cc14e270e_2_10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233" y="-138175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13cc14e270e_2_108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g13cc14e270e_2_108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513" name="Google Shape;1513;g13cc14e270e_2_1080"/>
          <p:cNvSpPr txBox="1"/>
          <p:nvPr>
            <p:ph type="title"/>
          </p:nvPr>
        </p:nvSpPr>
        <p:spPr>
          <a:xfrm>
            <a:off x="412900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Stock price snapshot-Ticker: SU</a:t>
            </a:r>
            <a:endParaRPr/>
          </a:p>
        </p:txBody>
      </p:sp>
      <p:pic>
        <p:nvPicPr>
          <p:cNvPr id="1514" name="Google Shape;1514;g13cc14e270e_2_10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8307" y="-17907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g13cc14e270e_2_10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525" y="504813"/>
            <a:ext cx="8667750" cy="46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13cc14e270e_2_108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Google Shape;1521;g13cc14e270e_2_108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522" name="Google Shape;1522;g13cc14e270e_2_1088"/>
          <p:cNvSpPr txBox="1"/>
          <p:nvPr>
            <p:ph type="title"/>
          </p:nvPr>
        </p:nvSpPr>
        <p:spPr>
          <a:xfrm>
            <a:off x="412900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1-year stock performance </a:t>
            </a:r>
            <a:endParaRPr/>
          </a:p>
        </p:txBody>
      </p:sp>
      <p:pic>
        <p:nvPicPr>
          <p:cNvPr id="1523" name="Google Shape;1523;g13cc14e270e_2_10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8307" y="-17907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g13cc14e270e_2_10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4234"/>
            <a:ext cx="9144001" cy="3875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Organization of Petroleum Exporting Countries (OPEC)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72" name="Google Shape;472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OPEC was created in 1960 and currently has a total of 13 Member Countries.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In 2016, OPEC allied with other 10 top non-OPEC oil-exporting nations to form OPEC Plus.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Through OPEC Plus members' coordination of production, OPEC Plus becomess the single most influential supply-side in worldwide oil and energy markets.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2575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ora"/>
              <a:buChar char="●"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over 50% of global oil supplies 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ora"/>
              <a:buChar char="●"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about 90% of proven oil reserves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35399"/>
              <a:buNone/>
            </a:pPr>
            <a:r>
              <a:rPr lang="zh-HK" sz="1564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Functions: ensure the stability of oil prices in the international market without any major fluctuations</a:t>
            </a:r>
            <a:endParaRPr sz="1564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13cc14e270e_2_109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g13cc14e270e_2_109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531" name="Google Shape;1531;g13cc14e270e_2_1096"/>
          <p:cNvSpPr txBox="1"/>
          <p:nvPr>
            <p:ph type="title"/>
          </p:nvPr>
        </p:nvSpPr>
        <p:spPr>
          <a:xfrm>
            <a:off x="412900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5-year stock performance</a:t>
            </a:r>
            <a:endParaRPr/>
          </a:p>
        </p:txBody>
      </p:sp>
      <p:pic>
        <p:nvPicPr>
          <p:cNvPr id="1532" name="Google Shape;1532;g13cc14e270e_2_10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8307" y="-17907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g13cc14e270e_2_10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0" y="632276"/>
            <a:ext cx="9143999" cy="3878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13cc14e270e_2_110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9" name="Google Shape;1539;g13cc14e270e_2_110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540" name="Google Shape;1540;g13cc14e270e_2_1104"/>
          <p:cNvSpPr txBox="1"/>
          <p:nvPr>
            <p:ph type="title"/>
          </p:nvPr>
        </p:nvSpPr>
        <p:spPr>
          <a:xfrm>
            <a:off x="412900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All time stock performance</a:t>
            </a:r>
            <a:endParaRPr/>
          </a:p>
        </p:txBody>
      </p:sp>
      <p:pic>
        <p:nvPicPr>
          <p:cNvPr id="1541" name="Google Shape;1541;g13cc14e270e_2_1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8307" y="-17907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g13cc14e270e_2_1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40335"/>
            <a:ext cx="9143999" cy="3862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13cc14e270e_2_1112"/>
          <p:cNvSpPr txBox="1"/>
          <p:nvPr>
            <p:ph idx="1" type="body"/>
          </p:nvPr>
        </p:nvSpPr>
        <p:spPr>
          <a:xfrm>
            <a:off x="4838075" y="2052050"/>
            <a:ext cx="3912600" cy="23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zh-HK" sz="3600">
                <a:solidFill>
                  <a:srgbClr val="666666"/>
                </a:solidFill>
              </a:rPr>
              <a:t>Company Overview</a:t>
            </a:r>
            <a:endParaRPr b="1" sz="3600">
              <a:solidFill>
                <a:srgbClr val="666666"/>
              </a:solidFill>
            </a:endParaRPr>
          </a:p>
        </p:txBody>
      </p:sp>
      <p:sp>
        <p:nvSpPr>
          <p:cNvPr id="1548" name="Google Shape;1548;g13cc14e270e_2_1112"/>
          <p:cNvSpPr txBox="1"/>
          <p:nvPr>
            <p:ph type="title"/>
          </p:nvPr>
        </p:nvSpPr>
        <p:spPr>
          <a:xfrm>
            <a:off x="412900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9" name="Google Shape;1549;g13cc14e270e_2_1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4627" y="353150"/>
            <a:ext cx="2549002" cy="169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g13cc14e270e_2_1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25" y="967275"/>
            <a:ext cx="5198726" cy="344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13cc14e270e_2_11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Globally competitive intergrated energy company</a:t>
            </a:r>
            <a:endParaRPr/>
          </a:p>
        </p:txBody>
      </p:sp>
      <p:sp>
        <p:nvSpPr>
          <p:cNvPr id="1556" name="Google Shape;1556;g13cc14e270e_2_111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zh-HK" sz="1400">
                <a:solidFill>
                  <a:schemeClr val="dk2"/>
                </a:solidFill>
              </a:rPr>
              <a:t>Suncor is headquartered in Calgary, Alberta, Canada, and they have a global team of over 30,000 people. Their operations include </a:t>
            </a:r>
            <a:endParaRPr sz="1400">
              <a:solidFill>
                <a:schemeClr val="dk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zh-HK" sz="1200">
                <a:solidFill>
                  <a:schemeClr val="dk2"/>
                </a:solidFill>
              </a:rPr>
              <a:t>Oil sands development, production and upgrading </a:t>
            </a:r>
            <a:endParaRPr sz="1200">
              <a:solidFill>
                <a:schemeClr val="dk2"/>
              </a:solidFill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zh-HK" sz="1200">
                <a:solidFill>
                  <a:schemeClr val="dk2"/>
                </a:solidFill>
              </a:rPr>
              <a:t>the world’s largest producer of bitumen</a:t>
            </a:r>
            <a:endParaRPr sz="1200">
              <a:solidFill>
                <a:schemeClr val="dk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zh-HK" sz="1200">
                <a:solidFill>
                  <a:schemeClr val="dk2"/>
                </a:solidFill>
              </a:rPr>
              <a:t>Petroleum refining in Canada and the US</a:t>
            </a:r>
            <a:endParaRPr sz="1200">
              <a:solidFill>
                <a:schemeClr val="dk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zh-HK" sz="1200">
                <a:solidFill>
                  <a:schemeClr val="dk2"/>
                </a:solidFill>
              </a:rPr>
              <a:t>National Petro-Canada retail distribution network </a:t>
            </a:r>
            <a:endParaRPr sz="1200">
              <a:solidFill>
                <a:schemeClr val="dk2"/>
              </a:solidFill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</a:pPr>
            <a:r>
              <a:rPr lang="zh-HK" sz="1200">
                <a:solidFill>
                  <a:schemeClr val="dk2"/>
                </a:solidFill>
              </a:rPr>
              <a:t>including the Electirc Highway network of fast-charing EV stations </a:t>
            </a:r>
            <a:endParaRPr sz="1200"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zh-HK" sz="1400">
                <a:solidFill>
                  <a:schemeClr val="dk2"/>
                </a:solidFill>
              </a:rPr>
              <a:t>Listed on both the TSX and NYSE (Ticker SU)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557" name="Google Shape;1557;g13cc14e270e_2_1119"/>
          <p:cNvSpPr txBox="1"/>
          <p:nvPr>
            <p:ph type="title"/>
          </p:nvPr>
        </p:nvSpPr>
        <p:spPr>
          <a:xfrm>
            <a:off x="412900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Company Overview</a:t>
            </a:r>
            <a:endParaRPr/>
          </a:p>
        </p:txBody>
      </p:sp>
      <p:pic>
        <p:nvPicPr>
          <p:cNvPr id="1558" name="Google Shape;1558;g13cc14e270e_2_1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8307" y="-179074"/>
            <a:ext cx="1140326" cy="7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13c2a2dbb27_0_17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Company history </a:t>
            </a:r>
            <a:endParaRPr sz="2700"/>
          </a:p>
        </p:txBody>
      </p:sp>
      <p:grpSp>
        <p:nvGrpSpPr>
          <p:cNvPr id="1564" name="Google Shape;1564;g13c2a2dbb27_0_178"/>
          <p:cNvGrpSpPr/>
          <p:nvPr/>
        </p:nvGrpSpPr>
        <p:grpSpPr>
          <a:xfrm>
            <a:off x="4233050" y="1686375"/>
            <a:ext cx="2561702" cy="1907404"/>
            <a:chOff x="4246000" y="1679249"/>
            <a:chExt cx="2561702" cy="1907404"/>
          </a:xfrm>
        </p:grpSpPr>
        <p:sp>
          <p:nvSpPr>
            <p:cNvPr id="1565" name="Google Shape;1565;g13c2a2dbb27_0_178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66" name="Google Shape;1566;g13c2a2dbb27_0_178"/>
            <p:cNvGrpSpPr/>
            <p:nvPr/>
          </p:nvGrpSpPr>
          <p:grpSpPr>
            <a:xfrm>
              <a:off x="4246000" y="1679249"/>
              <a:ext cx="2054400" cy="1907404"/>
              <a:chOff x="4246000" y="1679249"/>
              <a:chExt cx="2054400" cy="1907404"/>
            </a:xfrm>
          </p:grpSpPr>
          <p:grpSp>
            <p:nvGrpSpPr>
              <p:cNvPr id="1567" name="Google Shape;1567;g13c2a2dbb27_0_178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568" name="Google Shape;1568;g13c2a2dbb27_0_178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569" name="Google Shape;1569;g13c2a2dbb27_0_178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70" name="Google Shape;1570;g13c2a2dbb27_0_178"/>
              <p:cNvSpPr txBox="1"/>
              <p:nvPr/>
            </p:nvSpPr>
            <p:spPr>
              <a:xfrm>
                <a:off x="4526679" y="3215253"/>
                <a:ext cx="692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zh-HK" sz="16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1981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571" name="Google Shape;1571;g13c2a2dbb27_0_178"/>
              <p:cNvSpPr txBox="1"/>
              <p:nvPr/>
            </p:nvSpPr>
            <p:spPr>
              <a:xfrm>
                <a:off x="4246000" y="1679249"/>
                <a:ext cx="2054400" cy="99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zh-HK" sz="1600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Government of Ontario purchased a 25% stake </a:t>
                </a:r>
                <a:endParaRPr b="1" sz="1600">
                  <a:solidFill>
                    <a:schemeClr val="dk1"/>
                  </a:solidFill>
                  <a:latin typeface="Average"/>
                  <a:ea typeface="Average"/>
                  <a:cs typeface="Average"/>
                  <a:sym typeface="Average"/>
                </a:endParaRPr>
              </a:p>
            </p:txBody>
          </p:sp>
        </p:grpSp>
      </p:grpSp>
      <p:grpSp>
        <p:nvGrpSpPr>
          <p:cNvPr id="1572" name="Google Shape;1572;g13c2a2dbb27_0_178"/>
          <p:cNvGrpSpPr/>
          <p:nvPr/>
        </p:nvGrpSpPr>
        <p:grpSpPr>
          <a:xfrm>
            <a:off x="6210525" y="2651125"/>
            <a:ext cx="2933475" cy="2241650"/>
            <a:chOff x="6223475" y="2643999"/>
            <a:chExt cx="2933475" cy="2241650"/>
          </a:xfrm>
        </p:grpSpPr>
        <p:sp>
          <p:nvSpPr>
            <p:cNvPr id="1573" name="Google Shape;1573;g13c2a2dbb27_0_178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74" name="Google Shape;1574;g13c2a2dbb27_0_178"/>
            <p:cNvGrpSpPr/>
            <p:nvPr/>
          </p:nvGrpSpPr>
          <p:grpSpPr>
            <a:xfrm>
              <a:off x="6223475" y="2643999"/>
              <a:ext cx="2253600" cy="2241650"/>
              <a:chOff x="6223475" y="2643999"/>
              <a:chExt cx="2253600" cy="2241650"/>
            </a:xfrm>
          </p:grpSpPr>
          <p:grpSp>
            <p:nvGrpSpPr>
              <p:cNvPr id="1575" name="Google Shape;1575;g13c2a2dbb27_0_178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576" name="Google Shape;1576;g13c2a2dbb27_0_178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577" name="Google Shape;1577;g13c2a2dbb27_0_178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78" name="Google Shape;1578;g13c2a2dbb27_0_178"/>
              <p:cNvSpPr txBox="1"/>
              <p:nvPr/>
            </p:nvSpPr>
            <p:spPr>
              <a:xfrm>
                <a:off x="6433319" y="2643999"/>
                <a:ext cx="12303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zh-HK" sz="16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1993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579" name="Google Shape;1579;g13c2a2dbb27_0_178"/>
              <p:cNvSpPr txBox="1"/>
              <p:nvPr/>
            </p:nvSpPr>
            <p:spPr>
              <a:xfrm>
                <a:off x="6223475" y="3502948"/>
                <a:ext cx="2253600" cy="138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zh-HK" sz="1600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The government of Ontario and Sun Oil divested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580" name="Google Shape;1580;g13c2a2dbb27_0_178"/>
          <p:cNvGrpSpPr/>
          <p:nvPr/>
        </p:nvGrpSpPr>
        <p:grpSpPr>
          <a:xfrm>
            <a:off x="185725" y="1686375"/>
            <a:ext cx="2692325" cy="1907402"/>
            <a:chOff x="198675" y="1679261"/>
            <a:chExt cx="2692325" cy="1907402"/>
          </a:xfrm>
        </p:grpSpPr>
        <p:sp>
          <p:nvSpPr>
            <p:cNvPr id="1581" name="Google Shape;1581;g13c2a2dbb27_0_178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82" name="Google Shape;1582;g13c2a2dbb27_0_178"/>
            <p:cNvGrpSpPr/>
            <p:nvPr/>
          </p:nvGrpSpPr>
          <p:grpSpPr>
            <a:xfrm>
              <a:off x="198675" y="1679261"/>
              <a:ext cx="2194200" cy="1907402"/>
              <a:chOff x="198675" y="1679261"/>
              <a:chExt cx="2194200" cy="1907402"/>
            </a:xfrm>
          </p:grpSpPr>
          <p:sp>
            <p:nvSpPr>
              <p:cNvPr id="1583" name="Google Shape;1583;g13c2a2dbb27_0_178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zh-HK" sz="16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1919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584" name="Google Shape;1584;g13c2a2dbb27_0_178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585" name="Google Shape;1585;g13c2a2dbb27_0_178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586" name="Google Shape;1586;g13c2a2dbb27_0_178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87" name="Google Shape;1587;g13c2a2dbb27_0_178"/>
              <p:cNvSpPr txBox="1"/>
              <p:nvPr/>
            </p:nvSpPr>
            <p:spPr>
              <a:xfrm>
                <a:off x="198675" y="1679261"/>
                <a:ext cx="2194200" cy="7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9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zh-HK" sz="1600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Founded in 1919 as Sun Company of Canada, subsidiary of Sun Oil (now Sunoco)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588" name="Google Shape;1588;g13c2a2dbb27_0_178"/>
          <p:cNvGrpSpPr/>
          <p:nvPr/>
        </p:nvGrpSpPr>
        <p:grpSpPr>
          <a:xfrm>
            <a:off x="2225225" y="2651122"/>
            <a:ext cx="2611177" cy="1802753"/>
            <a:chOff x="2238175" y="2643996"/>
            <a:chExt cx="2611177" cy="1802753"/>
          </a:xfrm>
        </p:grpSpPr>
        <p:sp>
          <p:nvSpPr>
            <p:cNvPr id="1589" name="Google Shape;1589;g13c2a2dbb27_0_178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90" name="Google Shape;1590;g13c2a2dbb27_0_178"/>
            <p:cNvGrpSpPr/>
            <p:nvPr/>
          </p:nvGrpSpPr>
          <p:grpSpPr>
            <a:xfrm>
              <a:off x="2238175" y="2643996"/>
              <a:ext cx="2019900" cy="1802753"/>
              <a:chOff x="2238175" y="2643996"/>
              <a:chExt cx="2019900" cy="1802753"/>
            </a:xfrm>
          </p:grpSpPr>
          <p:sp>
            <p:nvSpPr>
              <p:cNvPr id="1591" name="Google Shape;1591;g13c2a2dbb27_0_178"/>
              <p:cNvSpPr txBox="1"/>
              <p:nvPr/>
            </p:nvSpPr>
            <p:spPr>
              <a:xfrm>
                <a:off x="2522370" y="26439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zh-HK" sz="16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1979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592" name="Google Shape;1592;g13c2a2dbb27_0_178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593" name="Google Shape;1593;g13c2a2dbb27_0_178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594" name="Google Shape;1594;g13c2a2dbb27_0_178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95" name="Google Shape;1595;g13c2a2dbb27_0_178"/>
              <p:cNvSpPr txBox="1"/>
              <p:nvPr/>
            </p:nvSpPr>
            <p:spPr>
              <a:xfrm>
                <a:off x="2238175" y="3502949"/>
                <a:ext cx="20199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zh-HK" sz="1600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Sun formed Suncor by merging its Canadian refining and retailing interets  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pic>
        <p:nvPicPr>
          <p:cNvPr id="1596" name="Google Shape;1596;g13c2a2dbb27_0_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07" y="-179099"/>
            <a:ext cx="1140326" cy="7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13c2a2dbb27_0_29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Company history </a:t>
            </a:r>
            <a:endParaRPr sz="2700"/>
          </a:p>
        </p:txBody>
      </p:sp>
      <p:grpSp>
        <p:nvGrpSpPr>
          <p:cNvPr id="1602" name="Google Shape;1602;g13c2a2dbb27_0_298"/>
          <p:cNvGrpSpPr/>
          <p:nvPr/>
        </p:nvGrpSpPr>
        <p:grpSpPr>
          <a:xfrm>
            <a:off x="4233050" y="1686375"/>
            <a:ext cx="2561702" cy="1907404"/>
            <a:chOff x="4246000" y="1679249"/>
            <a:chExt cx="2561702" cy="1907404"/>
          </a:xfrm>
        </p:grpSpPr>
        <p:sp>
          <p:nvSpPr>
            <p:cNvPr id="1603" name="Google Shape;1603;g13c2a2dbb27_0_298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04" name="Google Shape;1604;g13c2a2dbb27_0_298"/>
            <p:cNvGrpSpPr/>
            <p:nvPr/>
          </p:nvGrpSpPr>
          <p:grpSpPr>
            <a:xfrm>
              <a:off x="4246000" y="1679249"/>
              <a:ext cx="2054400" cy="1907404"/>
              <a:chOff x="4246000" y="1679249"/>
              <a:chExt cx="2054400" cy="1907404"/>
            </a:xfrm>
          </p:grpSpPr>
          <p:grpSp>
            <p:nvGrpSpPr>
              <p:cNvPr id="1605" name="Google Shape;1605;g13c2a2dbb27_0_298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606" name="Google Shape;1606;g13c2a2dbb27_0_298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07" name="Google Shape;1607;g13c2a2dbb27_0_298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08" name="Google Shape;1608;g13c2a2dbb27_0_298"/>
              <p:cNvSpPr txBox="1"/>
              <p:nvPr/>
            </p:nvSpPr>
            <p:spPr>
              <a:xfrm>
                <a:off x="4526679" y="3215253"/>
                <a:ext cx="692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zh-HK" sz="16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2002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609" name="Google Shape;1609;g13c2a2dbb27_0_298"/>
              <p:cNvSpPr txBox="1"/>
              <p:nvPr/>
            </p:nvSpPr>
            <p:spPr>
              <a:xfrm>
                <a:off x="4246000" y="1679249"/>
                <a:ext cx="2054400" cy="99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zh-HK" sz="1600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Sunoco Inc. changes company name to Suncor Energy  Products Inc. </a:t>
                </a:r>
                <a:endParaRPr b="1" sz="1600">
                  <a:solidFill>
                    <a:schemeClr val="dk1"/>
                  </a:solidFill>
                  <a:latin typeface="Average"/>
                  <a:ea typeface="Average"/>
                  <a:cs typeface="Average"/>
                  <a:sym typeface="Average"/>
                </a:endParaRPr>
              </a:p>
            </p:txBody>
          </p:sp>
        </p:grpSp>
      </p:grpSp>
      <p:grpSp>
        <p:nvGrpSpPr>
          <p:cNvPr id="1610" name="Google Shape;1610;g13c2a2dbb27_0_298"/>
          <p:cNvGrpSpPr/>
          <p:nvPr/>
        </p:nvGrpSpPr>
        <p:grpSpPr>
          <a:xfrm>
            <a:off x="6210535" y="2651122"/>
            <a:ext cx="2933464" cy="1802754"/>
            <a:chOff x="6223485" y="2643996"/>
            <a:chExt cx="2933464" cy="1802754"/>
          </a:xfrm>
        </p:grpSpPr>
        <p:sp>
          <p:nvSpPr>
            <p:cNvPr id="1611" name="Google Shape;1611;g13c2a2dbb27_0_298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12" name="Google Shape;1612;g13c2a2dbb27_0_298"/>
            <p:cNvGrpSpPr/>
            <p:nvPr/>
          </p:nvGrpSpPr>
          <p:grpSpPr>
            <a:xfrm>
              <a:off x="6223485" y="2643996"/>
              <a:ext cx="2253600" cy="1802754"/>
              <a:chOff x="6223485" y="2643996"/>
              <a:chExt cx="2253600" cy="1802754"/>
            </a:xfrm>
          </p:grpSpPr>
          <p:grpSp>
            <p:nvGrpSpPr>
              <p:cNvPr id="1613" name="Google Shape;1613;g13c2a2dbb27_0_298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614" name="Google Shape;1614;g13c2a2dbb27_0_298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15" name="Google Shape;1615;g13c2a2dbb27_0_298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16" name="Google Shape;1616;g13c2a2dbb27_0_298"/>
              <p:cNvSpPr txBox="1"/>
              <p:nvPr/>
            </p:nvSpPr>
            <p:spPr>
              <a:xfrm>
                <a:off x="6433335" y="26439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zh-HK" sz="16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2005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617" name="Google Shape;1617;g13c2a2dbb27_0_298"/>
              <p:cNvSpPr txBox="1"/>
              <p:nvPr/>
            </p:nvSpPr>
            <p:spPr>
              <a:xfrm>
                <a:off x="6223485" y="35029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zh-HK" sz="1600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Acquired a scond refinert from Valero Energy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618" name="Google Shape;1618;g13c2a2dbb27_0_298"/>
          <p:cNvGrpSpPr/>
          <p:nvPr/>
        </p:nvGrpSpPr>
        <p:grpSpPr>
          <a:xfrm>
            <a:off x="185725" y="1686375"/>
            <a:ext cx="2692325" cy="1907402"/>
            <a:chOff x="198675" y="1679261"/>
            <a:chExt cx="2692325" cy="1907402"/>
          </a:xfrm>
        </p:grpSpPr>
        <p:sp>
          <p:nvSpPr>
            <p:cNvPr id="1619" name="Google Shape;1619;g13c2a2dbb27_0_298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20" name="Google Shape;1620;g13c2a2dbb27_0_298"/>
            <p:cNvGrpSpPr/>
            <p:nvPr/>
          </p:nvGrpSpPr>
          <p:grpSpPr>
            <a:xfrm>
              <a:off x="198675" y="1679261"/>
              <a:ext cx="2194200" cy="1907402"/>
              <a:chOff x="198675" y="1679261"/>
              <a:chExt cx="2194200" cy="1907402"/>
            </a:xfrm>
          </p:grpSpPr>
          <p:sp>
            <p:nvSpPr>
              <p:cNvPr id="1621" name="Google Shape;1621;g13c2a2dbb27_0_298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zh-HK" sz="16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1995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622" name="Google Shape;1622;g13c2a2dbb27_0_298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623" name="Google Shape;1623;g13c2a2dbb27_0_298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24" name="Google Shape;1624;g13c2a2dbb27_0_298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25" name="Google Shape;1625;g13c2a2dbb27_0_298"/>
              <p:cNvSpPr txBox="1"/>
              <p:nvPr/>
            </p:nvSpPr>
            <p:spPr>
              <a:xfrm>
                <a:off x="198675" y="1679261"/>
                <a:ext cx="2194200" cy="112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9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zh-HK" sz="1600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Sun Oil also divested its interest; Suncor became independent</a:t>
                </a:r>
                <a:endParaRPr sz="1600">
                  <a:solidFill>
                    <a:schemeClr val="dk1"/>
                  </a:solidFill>
                  <a:latin typeface="Average"/>
                  <a:ea typeface="Average"/>
                  <a:cs typeface="Average"/>
                  <a:sym typeface="Average"/>
                </a:endParaRPr>
              </a:p>
            </p:txBody>
          </p:sp>
        </p:grpSp>
      </p:grpSp>
      <p:grpSp>
        <p:nvGrpSpPr>
          <p:cNvPr id="1626" name="Google Shape;1626;g13c2a2dbb27_0_298"/>
          <p:cNvGrpSpPr/>
          <p:nvPr/>
        </p:nvGrpSpPr>
        <p:grpSpPr>
          <a:xfrm>
            <a:off x="2225225" y="2651122"/>
            <a:ext cx="2611177" cy="1802753"/>
            <a:chOff x="2238175" y="2643996"/>
            <a:chExt cx="2611177" cy="1802753"/>
          </a:xfrm>
        </p:grpSpPr>
        <p:sp>
          <p:nvSpPr>
            <p:cNvPr id="1627" name="Google Shape;1627;g13c2a2dbb27_0_298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28" name="Google Shape;1628;g13c2a2dbb27_0_298"/>
            <p:cNvGrpSpPr/>
            <p:nvPr/>
          </p:nvGrpSpPr>
          <p:grpSpPr>
            <a:xfrm>
              <a:off x="2238175" y="2643996"/>
              <a:ext cx="2019900" cy="1802753"/>
              <a:chOff x="2238175" y="2643996"/>
              <a:chExt cx="2019900" cy="1802753"/>
            </a:xfrm>
          </p:grpSpPr>
          <p:sp>
            <p:nvSpPr>
              <p:cNvPr id="1629" name="Google Shape;1629;g13c2a2dbb27_0_298"/>
              <p:cNvSpPr txBox="1"/>
              <p:nvPr/>
            </p:nvSpPr>
            <p:spPr>
              <a:xfrm>
                <a:off x="2522370" y="26439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zh-HK" sz="16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1979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630" name="Google Shape;1630;g13c2a2dbb27_0_298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631" name="Google Shape;1631;g13c2a2dbb27_0_298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32" name="Google Shape;1632;g13c2a2dbb27_0_298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33" name="Google Shape;1633;g13c2a2dbb27_0_298"/>
              <p:cNvSpPr txBox="1"/>
              <p:nvPr/>
            </p:nvSpPr>
            <p:spPr>
              <a:xfrm>
                <a:off x="2238175" y="3502949"/>
                <a:ext cx="20199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zh-HK" sz="1600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Sun formed Suncor by merging its Canadian refining and retailing interets  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pic>
        <p:nvPicPr>
          <p:cNvPr id="1634" name="Google Shape;1634;g13c2a2dbb27_0_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07" y="-179099"/>
            <a:ext cx="1140326" cy="7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13cc14e270e_2_1163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Company history cont. </a:t>
            </a:r>
            <a:endParaRPr sz="2700"/>
          </a:p>
        </p:txBody>
      </p:sp>
      <p:grpSp>
        <p:nvGrpSpPr>
          <p:cNvPr id="1640" name="Google Shape;1640;g13cc14e270e_2_1163"/>
          <p:cNvGrpSpPr/>
          <p:nvPr/>
        </p:nvGrpSpPr>
        <p:grpSpPr>
          <a:xfrm>
            <a:off x="4233050" y="1686375"/>
            <a:ext cx="2561702" cy="1907404"/>
            <a:chOff x="4246000" y="1679249"/>
            <a:chExt cx="2561702" cy="1907404"/>
          </a:xfrm>
        </p:grpSpPr>
        <p:sp>
          <p:nvSpPr>
            <p:cNvPr id="1641" name="Google Shape;1641;g13cc14e270e_2_1163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42" name="Google Shape;1642;g13cc14e270e_2_1163"/>
            <p:cNvGrpSpPr/>
            <p:nvPr/>
          </p:nvGrpSpPr>
          <p:grpSpPr>
            <a:xfrm>
              <a:off x="4246000" y="1679249"/>
              <a:ext cx="2054400" cy="1907404"/>
              <a:chOff x="4246000" y="1679249"/>
              <a:chExt cx="2054400" cy="1907404"/>
            </a:xfrm>
          </p:grpSpPr>
          <p:grpSp>
            <p:nvGrpSpPr>
              <p:cNvPr id="1643" name="Google Shape;1643;g13cc14e270e_2_1163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644" name="Google Shape;1644;g13cc14e270e_2_1163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45" name="Google Shape;1645;g13cc14e270e_2_1163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46" name="Google Shape;1646;g13cc14e270e_2_1163"/>
              <p:cNvSpPr txBox="1"/>
              <p:nvPr/>
            </p:nvSpPr>
            <p:spPr>
              <a:xfrm>
                <a:off x="4526679" y="3215253"/>
                <a:ext cx="692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zh-HK" sz="16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2015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647" name="Google Shape;1647;g13cc14e270e_2_1163"/>
              <p:cNvSpPr txBox="1"/>
              <p:nvPr/>
            </p:nvSpPr>
            <p:spPr>
              <a:xfrm>
                <a:off x="4246000" y="1679249"/>
                <a:ext cx="2054400" cy="99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zh-HK" sz="1600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Courted Canadian Oil sands. Reached owernship 49% of the Syncrude project </a:t>
                </a:r>
                <a:endParaRPr b="1" sz="1600">
                  <a:solidFill>
                    <a:schemeClr val="dk1"/>
                  </a:solidFill>
                  <a:latin typeface="Average"/>
                  <a:ea typeface="Average"/>
                  <a:cs typeface="Average"/>
                  <a:sym typeface="Average"/>
                </a:endParaRPr>
              </a:p>
            </p:txBody>
          </p:sp>
        </p:grpSp>
      </p:grpSp>
      <p:grpSp>
        <p:nvGrpSpPr>
          <p:cNvPr id="1648" name="Google Shape;1648;g13cc14e270e_2_1163"/>
          <p:cNvGrpSpPr/>
          <p:nvPr/>
        </p:nvGrpSpPr>
        <p:grpSpPr>
          <a:xfrm>
            <a:off x="6210535" y="2651125"/>
            <a:ext cx="2933464" cy="1802751"/>
            <a:chOff x="6223485" y="2643999"/>
            <a:chExt cx="2933464" cy="1802751"/>
          </a:xfrm>
        </p:grpSpPr>
        <p:sp>
          <p:nvSpPr>
            <p:cNvPr id="1649" name="Google Shape;1649;g13cc14e270e_2_1163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50" name="Google Shape;1650;g13cc14e270e_2_1163"/>
            <p:cNvGrpSpPr/>
            <p:nvPr/>
          </p:nvGrpSpPr>
          <p:grpSpPr>
            <a:xfrm>
              <a:off x="6223485" y="2643999"/>
              <a:ext cx="2253600" cy="1802751"/>
              <a:chOff x="6223485" y="2643999"/>
              <a:chExt cx="2253600" cy="1802751"/>
            </a:xfrm>
          </p:grpSpPr>
          <p:grpSp>
            <p:nvGrpSpPr>
              <p:cNvPr id="1651" name="Google Shape;1651;g13cc14e270e_2_1163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652" name="Google Shape;1652;g13cc14e270e_2_1163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53" name="Google Shape;1653;g13cc14e270e_2_1163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54" name="Google Shape;1654;g13cc14e270e_2_1163"/>
              <p:cNvSpPr txBox="1"/>
              <p:nvPr/>
            </p:nvSpPr>
            <p:spPr>
              <a:xfrm>
                <a:off x="6433323" y="2643999"/>
                <a:ext cx="9186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zh-HK" sz="16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Current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655" name="Google Shape;1655;g13cc14e270e_2_1163"/>
              <p:cNvSpPr txBox="1"/>
              <p:nvPr/>
            </p:nvSpPr>
            <p:spPr>
              <a:xfrm>
                <a:off x="6223485" y="35029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zh-HK" sz="1600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Holds a majority stake in Syncrude with 58.74%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656" name="Google Shape;1656;g13cc14e270e_2_1163"/>
          <p:cNvGrpSpPr/>
          <p:nvPr/>
        </p:nvGrpSpPr>
        <p:grpSpPr>
          <a:xfrm>
            <a:off x="185725" y="1686375"/>
            <a:ext cx="2692325" cy="1907402"/>
            <a:chOff x="198675" y="1679261"/>
            <a:chExt cx="2692325" cy="1907402"/>
          </a:xfrm>
        </p:grpSpPr>
        <p:sp>
          <p:nvSpPr>
            <p:cNvPr id="1657" name="Google Shape;1657;g13cc14e270e_2_1163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58" name="Google Shape;1658;g13cc14e270e_2_1163"/>
            <p:cNvGrpSpPr/>
            <p:nvPr/>
          </p:nvGrpSpPr>
          <p:grpSpPr>
            <a:xfrm>
              <a:off x="198675" y="1679261"/>
              <a:ext cx="2194200" cy="1907402"/>
              <a:chOff x="198675" y="1679261"/>
              <a:chExt cx="2194200" cy="1907402"/>
            </a:xfrm>
          </p:grpSpPr>
          <p:sp>
            <p:nvSpPr>
              <p:cNvPr id="1659" name="Google Shape;1659;g13cc14e270e_2_1163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zh-HK" sz="16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2009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660" name="Google Shape;1660;g13cc14e270e_2_1163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661" name="Google Shape;1661;g13cc14e270e_2_1163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62" name="Google Shape;1662;g13cc14e270e_2_1163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63" name="Google Shape;1663;g13cc14e270e_2_1163"/>
              <p:cNvSpPr txBox="1"/>
              <p:nvPr/>
            </p:nvSpPr>
            <p:spPr>
              <a:xfrm>
                <a:off x="198675" y="1679261"/>
                <a:ext cx="2194200" cy="7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9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zh-HK" sz="1600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Acquired Petro-Canada and merged in 2009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664" name="Google Shape;1664;g13cc14e270e_2_1163"/>
          <p:cNvGrpSpPr/>
          <p:nvPr/>
        </p:nvGrpSpPr>
        <p:grpSpPr>
          <a:xfrm>
            <a:off x="2225225" y="2651122"/>
            <a:ext cx="2611177" cy="1802753"/>
            <a:chOff x="2238175" y="2643996"/>
            <a:chExt cx="2611177" cy="1802753"/>
          </a:xfrm>
        </p:grpSpPr>
        <p:sp>
          <p:nvSpPr>
            <p:cNvPr id="1665" name="Google Shape;1665;g13cc14e270e_2_1163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66" name="Google Shape;1666;g13cc14e270e_2_1163"/>
            <p:cNvGrpSpPr/>
            <p:nvPr/>
          </p:nvGrpSpPr>
          <p:grpSpPr>
            <a:xfrm>
              <a:off x="2238175" y="2643996"/>
              <a:ext cx="2019900" cy="1802753"/>
              <a:chOff x="2238175" y="2643996"/>
              <a:chExt cx="2019900" cy="1802753"/>
            </a:xfrm>
          </p:grpSpPr>
          <p:sp>
            <p:nvSpPr>
              <p:cNvPr id="1667" name="Google Shape;1667;g13cc14e270e_2_1163"/>
              <p:cNvSpPr txBox="1"/>
              <p:nvPr/>
            </p:nvSpPr>
            <p:spPr>
              <a:xfrm>
                <a:off x="2522370" y="26439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zh-HK" sz="16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2013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668" name="Google Shape;1668;g13cc14e270e_2_1163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669" name="Google Shape;1669;g13cc14e270e_2_1163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70" name="Google Shape;1670;g13cc14e270e_2_1163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71" name="Google Shape;1671;g13cc14e270e_2_1163"/>
              <p:cNvSpPr txBox="1"/>
              <p:nvPr/>
            </p:nvSpPr>
            <p:spPr>
              <a:xfrm>
                <a:off x="2238175" y="3502949"/>
                <a:ext cx="20199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zh-HK" sz="1600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Moved its retail brand from Phillips 66 to shell in the US </a:t>
                </a:r>
                <a:endParaRPr b="1" sz="16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pic>
        <p:nvPicPr>
          <p:cNvPr id="1672" name="Google Shape;1672;g13cc14e270e_2_1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07" y="-179099"/>
            <a:ext cx="1140326" cy="7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13cc14e270e_2_120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8" name="Google Shape;1678;g13cc14e270e_2_120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679" name="Google Shape;1679;g13cc14e270e_2_1200"/>
          <p:cNvSpPr txBox="1"/>
          <p:nvPr>
            <p:ph type="title"/>
          </p:nvPr>
        </p:nvSpPr>
        <p:spPr>
          <a:xfrm>
            <a:off x="412900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Corporate Structure</a:t>
            </a:r>
            <a:endParaRPr/>
          </a:p>
        </p:txBody>
      </p:sp>
      <p:pic>
        <p:nvPicPr>
          <p:cNvPr id="1680" name="Google Shape;1680;g13cc14e270e_2_1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8307" y="-17907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1" name="Google Shape;1681;g13cc14e270e_2_1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125" y="535191"/>
            <a:ext cx="8093751" cy="4610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5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g13cc14e270e_2_1208"/>
          <p:cNvSpPr txBox="1"/>
          <p:nvPr>
            <p:ph type="title"/>
          </p:nvPr>
        </p:nvSpPr>
        <p:spPr>
          <a:xfrm>
            <a:off x="412900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The Suncor advantage</a:t>
            </a:r>
            <a:endParaRPr/>
          </a:p>
        </p:txBody>
      </p:sp>
      <p:pic>
        <p:nvPicPr>
          <p:cNvPr id="1687" name="Google Shape;1687;g13cc14e270e_2_1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8307" y="-17907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8" name="Google Shape;1688;g13cc14e270e_2_1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900" y="580950"/>
            <a:ext cx="7871099" cy="448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13c2a2dbb27_0_0"/>
          <p:cNvSpPr txBox="1"/>
          <p:nvPr>
            <p:ph type="title"/>
          </p:nvPr>
        </p:nvSpPr>
        <p:spPr>
          <a:xfrm>
            <a:off x="412900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GHG Emissions Objective - net zero by 2050</a:t>
            </a:r>
            <a:endParaRPr/>
          </a:p>
        </p:txBody>
      </p:sp>
      <p:pic>
        <p:nvPicPr>
          <p:cNvPr id="1694" name="Google Shape;1694;g13c2a2dbb2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8307" y="-17907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g13c2a2dbb27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7913" y="611625"/>
            <a:ext cx="4518685" cy="447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Canadian Oil and Gas Industry Characteristics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478" name="Google Shape;478;p12"/>
          <p:cNvGraphicFramePr/>
          <p:nvPr/>
        </p:nvGraphicFramePr>
        <p:xfrm>
          <a:off x="311700" y="120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2307350"/>
                <a:gridCol w="6213250"/>
              </a:tblGrid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Capital-Intensive</a:t>
                      </a:r>
                      <a:endParaRPr b="1"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rowSpan="7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zh-HK" sz="1600" u="sng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 Barrier to Entry owing to the High Cost</a:t>
                      </a:r>
                      <a:endParaRPr b="1" sz="16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Tangible Cost: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Cost for Purchasing and Maintaining drilling equipment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(Account for roughly 20 to 40% of the total cost)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Intangible Cost: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expenses associated with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(1) mud drilling; (2) employees; (3) chemicals;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(4) supplies; (5) the fracking process and; (6) crews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Account for roughly 60 to 80% of the total cost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Skilled</a:t>
                      </a:r>
                      <a:endParaRPr sz="14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Regulated</a:t>
                      </a:r>
                      <a:endParaRPr sz="14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Competitive</a:t>
                      </a:r>
                      <a:endParaRPr sz="14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Price Dependent</a:t>
                      </a:r>
                      <a:endParaRPr sz="12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Essential R&amp;D</a:t>
                      </a:r>
                      <a:endParaRPr sz="12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Others</a:t>
                      </a:r>
                      <a:endParaRPr sz="12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13c2a2dbb27_0_89"/>
          <p:cNvSpPr txBox="1"/>
          <p:nvPr>
            <p:ph type="title"/>
          </p:nvPr>
        </p:nvSpPr>
        <p:spPr>
          <a:xfrm>
            <a:off x="412900" y="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GHG Emissions Objective - net zero by 2050</a:t>
            </a:r>
            <a:endParaRPr/>
          </a:p>
        </p:txBody>
      </p:sp>
      <p:pic>
        <p:nvPicPr>
          <p:cNvPr id="1701" name="Google Shape;1701;g13c2a2dbb27_0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8307" y="-17907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2" name="Google Shape;1702;g13c2a2dbb27_0_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275" y="685851"/>
            <a:ext cx="8031460" cy="425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g13cc14e270e_2_1214"/>
          <p:cNvSpPr/>
          <p:nvPr/>
        </p:nvSpPr>
        <p:spPr>
          <a:xfrm>
            <a:off x="252663" y="240883"/>
            <a:ext cx="3249300" cy="4634700"/>
          </a:xfrm>
          <a:prstGeom prst="rect">
            <a:avLst/>
          </a:prstGeom>
          <a:solidFill>
            <a:srgbClr val="404040">
              <a:alpha val="89800"/>
            </a:srgbClr>
          </a:solidFill>
          <a:ln cap="sq" cmpd="thinThick" w="127000">
            <a:solidFill>
              <a:srgbClr val="595959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g13cc14e270e_2_1214"/>
          <p:cNvSpPr txBox="1"/>
          <p:nvPr>
            <p:ph type="title"/>
          </p:nvPr>
        </p:nvSpPr>
        <p:spPr>
          <a:xfrm>
            <a:off x="505678" y="685800"/>
            <a:ext cx="27432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zh-HK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/>
          </a:p>
        </p:txBody>
      </p:sp>
      <p:cxnSp>
        <p:nvCxnSpPr>
          <p:cNvPr id="1709" name="Google Shape;1709;g13cc14e270e_2_1214"/>
          <p:cNvCxnSpPr/>
          <p:nvPr/>
        </p:nvCxnSpPr>
        <p:spPr>
          <a:xfrm>
            <a:off x="893345" y="2932700"/>
            <a:ext cx="1940100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10" name="Google Shape;1710;g13cc14e270e_2_1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1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g13cc14e270e_2_1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4363" y="912426"/>
            <a:ext cx="5337235" cy="3548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15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13cc14e270e_2_1222"/>
          <p:cNvSpPr txBox="1"/>
          <p:nvPr>
            <p:ph type="title"/>
          </p:nvPr>
        </p:nvSpPr>
        <p:spPr>
          <a:xfrm>
            <a:off x="505678" y="685800"/>
            <a:ext cx="27432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zh-HK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/>
          </a:p>
        </p:txBody>
      </p:sp>
      <p:pic>
        <p:nvPicPr>
          <p:cNvPr id="1717" name="Google Shape;1717;g13cc14e270e_2_1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1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Google Shape;1718;g13cc14e270e_2_1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8725" y="152400"/>
            <a:ext cx="380653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13cc14e270e_2_1228"/>
          <p:cNvSpPr txBox="1"/>
          <p:nvPr>
            <p:ph type="title"/>
          </p:nvPr>
        </p:nvSpPr>
        <p:spPr>
          <a:xfrm>
            <a:off x="211775" y="314750"/>
            <a:ext cx="4045200" cy="11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3300"/>
              <a:t>Kris Smith</a:t>
            </a:r>
            <a:endParaRPr sz="3300"/>
          </a:p>
        </p:txBody>
      </p:sp>
      <p:sp>
        <p:nvSpPr>
          <p:cNvPr id="1724" name="Google Shape;1724;g13cc14e270e_2_1228"/>
          <p:cNvSpPr txBox="1"/>
          <p:nvPr>
            <p:ph idx="1" type="subTitle"/>
          </p:nvPr>
        </p:nvSpPr>
        <p:spPr>
          <a:xfrm>
            <a:off x="263400" y="1381800"/>
            <a:ext cx="4045200" cy="9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zh-HK"/>
              <a:t>Interim President and Chief Executive Officer</a:t>
            </a:r>
            <a:endParaRPr i="1"/>
          </a:p>
        </p:txBody>
      </p:sp>
      <p:sp>
        <p:nvSpPr>
          <p:cNvPr id="1725" name="Google Shape;1725;g13cc14e270e_2_1228"/>
          <p:cNvSpPr txBox="1"/>
          <p:nvPr/>
        </p:nvSpPr>
        <p:spPr>
          <a:xfrm>
            <a:off x="0" y="1782800"/>
            <a:ext cx="4572000" cy="26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Joined Suncor in the year 2000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Previously held positions in Suncor’s US downstream business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Bachelor fo arts with honours from the University of Alberta 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Bacgelor of laws from Dalhouse University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Advanced Management Program at Harvard Business School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26" name="Google Shape;1726;g13cc14e270e_2_1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885675"/>
            <a:ext cx="4267200" cy="319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g13cc14e270e_2_1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7750" y="-99800"/>
            <a:ext cx="1539702" cy="10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13cc14e270e_2_1236"/>
          <p:cNvSpPr txBox="1"/>
          <p:nvPr>
            <p:ph type="title"/>
          </p:nvPr>
        </p:nvSpPr>
        <p:spPr>
          <a:xfrm>
            <a:off x="211775" y="314750"/>
            <a:ext cx="4045200" cy="11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3300"/>
              <a:t>Alister Cowan</a:t>
            </a:r>
            <a:endParaRPr sz="3300"/>
          </a:p>
        </p:txBody>
      </p:sp>
      <p:sp>
        <p:nvSpPr>
          <p:cNvPr id="1733" name="Google Shape;1733;g13cc14e270e_2_1236"/>
          <p:cNvSpPr txBox="1"/>
          <p:nvPr>
            <p:ph idx="1" type="subTitle"/>
          </p:nvPr>
        </p:nvSpPr>
        <p:spPr>
          <a:xfrm>
            <a:off x="263400" y="1381800"/>
            <a:ext cx="4045200" cy="9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zh-HK"/>
              <a:t>Chief Financial Officer</a:t>
            </a:r>
            <a:endParaRPr i="1"/>
          </a:p>
        </p:txBody>
      </p:sp>
      <p:sp>
        <p:nvSpPr>
          <p:cNvPr id="1734" name="Google Shape;1734;g13cc14e270e_2_1236"/>
          <p:cNvSpPr txBox="1"/>
          <p:nvPr/>
        </p:nvSpPr>
        <p:spPr>
          <a:xfrm>
            <a:off x="0" y="1782800"/>
            <a:ext cx="45720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Joined Suncor in the year 2014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Priorly the CFO of Husky Energy, and led the finance function for other energy and utilites sector companies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Bachelor of Arts degree in Accounting and Finance from Heriot-Watt University 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Chartered Accountant as a member of The Institute of Chartered Accountants of Scotland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35" name="Google Shape;1735;g13cc14e270e_2_1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750" y="-99800"/>
            <a:ext cx="1539702" cy="10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g13cc14e270e_2_1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3900" y="926400"/>
            <a:ext cx="3129840" cy="39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3cc14e270e_2_1244"/>
          <p:cNvSpPr txBox="1"/>
          <p:nvPr>
            <p:ph type="title"/>
          </p:nvPr>
        </p:nvSpPr>
        <p:spPr>
          <a:xfrm>
            <a:off x="211775" y="314750"/>
            <a:ext cx="4045200" cy="11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3300"/>
              <a:t>Paul Gardner</a:t>
            </a:r>
            <a:endParaRPr sz="3300"/>
          </a:p>
        </p:txBody>
      </p:sp>
      <p:sp>
        <p:nvSpPr>
          <p:cNvPr id="1742" name="Google Shape;1742;g13cc14e270e_2_1244"/>
          <p:cNvSpPr txBox="1"/>
          <p:nvPr>
            <p:ph idx="1" type="subTitle"/>
          </p:nvPr>
        </p:nvSpPr>
        <p:spPr>
          <a:xfrm>
            <a:off x="263400" y="1381800"/>
            <a:ext cx="4045200" cy="9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zh-HK"/>
              <a:t>Chief People Officer</a:t>
            </a:r>
            <a:endParaRPr i="1"/>
          </a:p>
        </p:txBody>
      </p:sp>
      <p:sp>
        <p:nvSpPr>
          <p:cNvPr id="1743" name="Google Shape;1743;g13cc14e270e_2_1244"/>
          <p:cNvSpPr txBox="1"/>
          <p:nvPr/>
        </p:nvSpPr>
        <p:spPr>
          <a:xfrm>
            <a:off x="0" y="1782800"/>
            <a:ext cx="4572000" cy="12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Master’s degree in industrial relations from Queen’s Unveristy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Bachelor of public adminstration from Queen’s University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44" name="Google Shape;1744;g13cc14e270e_2_1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750" y="-99800"/>
            <a:ext cx="1539702" cy="10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g13cc14e270e_2_1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3300" y="1018000"/>
            <a:ext cx="2875675" cy="35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13cc14e270e_2_1252"/>
          <p:cNvSpPr txBox="1"/>
          <p:nvPr>
            <p:ph type="title"/>
          </p:nvPr>
        </p:nvSpPr>
        <p:spPr>
          <a:xfrm>
            <a:off x="211775" y="314750"/>
            <a:ext cx="4045200" cy="11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3300"/>
              <a:t>Bruno Francoeur</a:t>
            </a:r>
            <a:endParaRPr sz="3300"/>
          </a:p>
        </p:txBody>
      </p:sp>
      <p:sp>
        <p:nvSpPr>
          <p:cNvPr id="1751" name="Google Shape;1751;g13cc14e270e_2_1252"/>
          <p:cNvSpPr txBox="1"/>
          <p:nvPr>
            <p:ph idx="1" type="subTitle"/>
          </p:nvPr>
        </p:nvSpPr>
        <p:spPr>
          <a:xfrm>
            <a:off x="263400" y="1381800"/>
            <a:ext cx="4045200" cy="9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zh-HK"/>
              <a:t>Executive Vice President</a:t>
            </a:r>
            <a:endParaRPr i="1"/>
          </a:p>
        </p:txBody>
      </p:sp>
      <p:sp>
        <p:nvSpPr>
          <p:cNvPr id="1752" name="Google Shape;1752;g13cc14e270e_2_1252"/>
          <p:cNvSpPr txBox="1"/>
          <p:nvPr/>
        </p:nvSpPr>
        <p:spPr>
          <a:xfrm>
            <a:off x="0" y="1782800"/>
            <a:ext cx="4572000" cy="24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Was appointed EVP, Business &amp; Operations Services in 2021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More than 30 years of industry experience, including over 10 years at Union Carbide and 6 years as vice president at the Montreal refinery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Bachelor of science in chemical engineering from the Unversity of Sherbrooke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53" name="Google Shape;1753;g13cc14e270e_2_1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750" y="-99800"/>
            <a:ext cx="1539702" cy="10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4" name="Google Shape;1754;g13cc14e270e_2_1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0950" y="1035575"/>
            <a:ext cx="2806625" cy="350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g13cc14e270e_2_1260"/>
          <p:cNvSpPr txBox="1"/>
          <p:nvPr>
            <p:ph type="title"/>
          </p:nvPr>
        </p:nvSpPr>
        <p:spPr>
          <a:xfrm>
            <a:off x="211775" y="314750"/>
            <a:ext cx="4045200" cy="11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3200"/>
              <a:t>Martha Hall Findlay</a:t>
            </a:r>
            <a:endParaRPr sz="3200"/>
          </a:p>
        </p:txBody>
      </p:sp>
      <p:sp>
        <p:nvSpPr>
          <p:cNvPr id="1760" name="Google Shape;1760;g13cc14e270e_2_1260"/>
          <p:cNvSpPr txBox="1"/>
          <p:nvPr>
            <p:ph idx="1" type="subTitle"/>
          </p:nvPr>
        </p:nvSpPr>
        <p:spPr>
          <a:xfrm>
            <a:off x="263400" y="1381800"/>
            <a:ext cx="4045200" cy="9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zh-HK"/>
              <a:t>Chief Climate Officer</a:t>
            </a:r>
            <a:endParaRPr i="1"/>
          </a:p>
        </p:txBody>
      </p:sp>
      <p:sp>
        <p:nvSpPr>
          <p:cNvPr id="1761" name="Google Shape;1761;g13cc14e270e_2_1260"/>
          <p:cNvSpPr txBox="1"/>
          <p:nvPr/>
        </p:nvSpPr>
        <p:spPr>
          <a:xfrm>
            <a:off x="0" y="1782800"/>
            <a:ext cx="45720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Leads Suncor’s efforts to address the nexus of climate and energy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Named a Canadian Climate Champion in 2021 by the British High Commission and the Canada Climate Law Initiative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Priroly was the President and CEO fo the Canada West Foundation, one of Canada’s most important public policy think tanks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Over 30 years of experience as a corporate lawyer, inteenational trade expertm senior executive and successful entrepreneur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62" name="Google Shape;1762;g13cc14e270e_2_1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750" y="-99800"/>
            <a:ext cx="1539702" cy="10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3" name="Google Shape;1763;g13cc14e270e_2_1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4250" y="1063450"/>
            <a:ext cx="2821850" cy="352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7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13cc14e270e_2_1268"/>
          <p:cNvSpPr txBox="1"/>
          <p:nvPr>
            <p:ph type="title"/>
          </p:nvPr>
        </p:nvSpPr>
        <p:spPr>
          <a:xfrm>
            <a:off x="211775" y="314750"/>
            <a:ext cx="4045200" cy="11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3300"/>
              <a:t>Shelly Powell</a:t>
            </a:r>
            <a:endParaRPr sz="3300"/>
          </a:p>
        </p:txBody>
      </p:sp>
      <p:sp>
        <p:nvSpPr>
          <p:cNvPr id="1769" name="Google Shape;1769;g13cc14e270e_2_1268"/>
          <p:cNvSpPr txBox="1"/>
          <p:nvPr>
            <p:ph idx="1" type="subTitle"/>
          </p:nvPr>
        </p:nvSpPr>
        <p:spPr>
          <a:xfrm>
            <a:off x="263400" y="1381800"/>
            <a:ext cx="4045200" cy="9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zh-HK"/>
              <a:t>Senior Vice President, E&amp;P and In Situ</a:t>
            </a:r>
            <a:endParaRPr i="1"/>
          </a:p>
        </p:txBody>
      </p:sp>
      <p:sp>
        <p:nvSpPr>
          <p:cNvPr id="1770" name="Google Shape;1770;g13cc14e270e_2_1268"/>
          <p:cNvSpPr txBox="1"/>
          <p:nvPr/>
        </p:nvSpPr>
        <p:spPr>
          <a:xfrm>
            <a:off x="0" y="1782800"/>
            <a:ext cx="4572000" cy="3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Was appointed senior VP in 2021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Began her Suncor carreer at the Sarnia Refinery in 1995 as Process Operator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Bachelor’s degree in chemical engineering from the University of Ottawa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Master of business adminstration from the University of Michigan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Master of Science degree in finance from the University of Michigan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71" name="Google Shape;1771;g13cc14e270e_2_1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750" y="-99800"/>
            <a:ext cx="1539702" cy="10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2" name="Google Shape;1772;g13cc14e270e_2_1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7225" y="1090075"/>
            <a:ext cx="2791275" cy="348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6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3cc14e270e_2_1276"/>
          <p:cNvSpPr txBox="1"/>
          <p:nvPr>
            <p:ph type="title"/>
          </p:nvPr>
        </p:nvSpPr>
        <p:spPr>
          <a:xfrm>
            <a:off x="211775" y="314750"/>
            <a:ext cx="4045200" cy="11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3300"/>
              <a:t>Arlene Strom</a:t>
            </a:r>
            <a:endParaRPr sz="3300"/>
          </a:p>
        </p:txBody>
      </p:sp>
      <p:sp>
        <p:nvSpPr>
          <p:cNvPr id="1778" name="Google Shape;1778;g13cc14e270e_2_1276"/>
          <p:cNvSpPr txBox="1"/>
          <p:nvPr>
            <p:ph idx="1" type="subTitle"/>
          </p:nvPr>
        </p:nvSpPr>
        <p:spPr>
          <a:xfrm>
            <a:off x="263400" y="1381800"/>
            <a:ext cx="4045200" cy="9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zh-HK" sz="1500"/>
              <a:t>Chief Sustainability Officer and General Counsel</a:t>
            </a:r>
            <a:endParaRPr i="1" sz="1500"/>
          </a:p>
        </p:txBody>
      </p:sp>
      <p:sp>
        <p:nvSpPr>
          <p:cNvPr id="1779" name="Google Shape;1779;g13cc14e270e_2_1276"/>
          <p:cNvSpPr txBox="1"/>
          <p:nvPr/>
        </p:nvSpPr>
        <p:spPr>
          <a:xfrm>
            <a:off x="0" y="1782800"/>
            <a:ext cx="4572000" cy="3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Joined Suncor in the corporate legal group in 2023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Priorly practed corporate and securites law in Calgary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Bachelor of arts degree in business administration from Trinity Western University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Maser of arts degree in public policy and an LLB from the University of British Columbia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80" name="Google Shape;1780;g13cc14e270e_2_1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750" y="-99800"/>
            <a:ext cx="1539702" cy="10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g13cc14e270e_2_1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0475" y="1097875"/>
            <a:ext cx="2772475" cy="34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Canadian Oil and Gas Industry Characteristics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484" name="Google Shape;484;p13"/>
          <p:cNvGraphicFramePr/>
          <p:nvPr/>
        </p:nvGraphicFramePr>
        <p:xfrm>
          <a:off x="311700" y="120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2307350"/>
                <a:gridCol w="6213250"/>
              </a:tblGrid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Capital-Intensive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rowSpan="7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zh-HK" sz="1600" u="sng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skilled and Labor Intensive</a:t>
                      </a:r>
                      <a:endParaRPr b="1" sz="16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 Demand on workers with expertise to operate drilling equipment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The Lack of Job Security leads to High Turnover and High Vacancy Rate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 Salary to Retain Experienced Workers and Attract New People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Average annual salary per employee is about $410,000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Skilled</a:t>
                      </a:r>
                      <a:endParaRPr b="1"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Regulated</a:t>
                      </a:r>
                      <a:endParaRPr sz="14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Competitive</a:t>
                      </a:r>
                      <a:endParaRPr sz="14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Price Dependent</a:t>
                      </a:r>
                      <a:endParaRPr sz="12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Essential R&amp;D</a:t>
                      </a:r>
                      <a:endParaRPr sz="12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Others</a:t>
                      </a:r>
                      <a:endParaRPr sz="12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5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13cc14e270e_2_1284"/>
          <p:cNvSpPr txBox="1"/>
          <p:nvPr>
            <p:ph type="title"/>
          </p:nvPr>
        </p:nvSpPr>
        <p:spPr>
          <a:xfrm>
            <a:off x="211775" y="314750"/>
            <a:ext cx="4045200" cy="11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3300"/>
              <a:t>Peter Zebedee</a:t>
            </a:r>
            <a:endParaRPr sz="3300"/>
          </a:p>
        </p:txBody>
      </p:sp>
      <p:sp>
        <p:nvSpPr>
          <p:cNvPr id="1787" name="Google Shape;1787;g13cc14e270e_2_1284"/>
          <p:cNvSpPr txBox="1"/>
          <p:nvPr>
            <p:ph idx="1" type="subTitle"/>
          </p:nvPr>
        </p:nvSpPr>
        <p:spPr>
          <a:xfrm>
            <a:off x="263400" y="1381800"/>
            <a:ext cx="4045200" cy="9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zh-HK" sz="1500"/>
              <a:t>Executive Vice President, Mining and Upgrading</a:t>
            </a:r>
            <a:endParaRPr i="1" sz="1500"/>
          </a:p>
        </p:txBody>
      </p:sp>
      <p:sp>
        <p:nvSpPr>
          <p:cNvPr id="1788" name="Google Shape;1788;g13cc14e270e_2_1284"/>
          <p:cNvSpPr txBox="1"/>
          <p:nvPr/>
        </p:nvSpPr>
        <p:spPr>
          <a:xfrm>
            <a:off x="0" y="1782800"/>
            <a:ext cx="4572000" cy="3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Joined Suncor in 2022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25 years of experience as CEO of LNG Canada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Was Vice presidnet Canada Manufacturing and general manager Scorgord at Shell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lang="zh-HK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Bachelor of applied science in geological engineering from the University of British Columbica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89" name="Google Shape;1789;g13cc14e270e_2_1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750" y="-99800"/>
            <a:ext cx="1539702" cy="10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0" name="Google Shape;1790;g13cc14e270e_2_1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1700" y="826600"/>
            <a:ext cx="2601832" cy="39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4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13cc14e270e_2_1292"/>
          <p:cNvSpPr/>
          <p:nvPr/>
        </p:nvSpPr>
        <p:spPr>
          <a:xfrm>
            <a:off x="252663" y="240883"/>
            <a:ext cx="3249300" cy="4634700"/>
          </a:xfrm>
          <a:prstGeom prst="rect">
            <a:avLst/>
          </a:prstGeom>
          <a:solidFill>
            <a:srgbClr val="404040">
              <a:alpha val="89800"/>
            </a:srgbClr>
          </a:solidFill>
          <a:ln cap="sq" cmpd="thinThick" w="127000">
            <a:solidFill>
              <a:srgbClr val="595959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6" name="Google Shape;1796;g13cc14e270e_2_1292"/>
          <p:cNvSpPr txBox="1"/>
          <p:nvPr>
            <p:ph type="title"/>
          </p:nvPr>
        </p:nvSpPr>
        <p:spPr>
          <a:xfrm>
            <a:off x="505678" y="685800"/>
            <a:ext cx="27432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zh-HK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Asset Overview</a:t>
            </a:r>
            <a:endParaRPr/>
          </a:p>
        </p:txBody>
      </p:sp>
      <p:cxnSp>
        <p:nvCxnSpPr>
          <p:cNvPr id="1797" name="Google Shape;1797;g13cc14e270e_2_1292"/>
          <p:cNvCxnSpPr/>
          <p:nvPr/>
        </p:nvCxnSpPr>
        <p:spPr>
          <a:xfrm>
            <a:off x="893345" y="2932700"/>
            <a:ext cx="1940100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98" name="Google Shape;1798;g13cc14e270e_2_1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9" name="Google Shape;1799;g13cc14e270e_2_1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8613" y="639726"/>
            <a:ext cx="4995889" cy="407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04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g13cc14e270e_2_130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6" name="Google Shape;1806;g13cc14e270e_2_1300"/>
          <p:cNvSpPr/>
          <p:nvPr/>
        </p:nvSpPr>
        <p:spPr>
          <a:xfrm>
            <a:off x="0" y="3705369"/>
            <a:ext cx="9144000" cy="1443250"/>
          </a:xfrm>
          <a:custGeom>
            <a:rect b="b" l="l" r="r" t="t"/>
            <a:pathLst>
              <a:path extrusionOk="0" h="1924333" w="12192000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49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7" name="Google Shape;1807;g13cc14e270e_2_1300"/>
          <p:cNvSpPr txBox="1"/>
          <p:nvPr>
            <p:ph type="title"/>
          </p:nvPr>
        </p:nvSpPr>
        <p:spPr>
          <a:xfrm>
            <a:off x="941293" y="3959632"/>
            <a:ext cx="72810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zh-HK" sz="2700"/>
              <a:t>Operations &amp; Consumer Network</a:t>
            </a:r>
            <a:endParaRPr/>
          </a:p>
        </p:txBody>
      </p:sp>
      <p:pic>
        <p:nvPicPr>
          <p:cNvPr id="1808" name="Google Shape;1808;g13cc14e270e_2_1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650" y="0"/>
            <a:ext cx="6266549" cy="399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Google Shape;1809;g13cc14e270e_2_13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4" name="Google Shape;1814;g13cc14e270e_2_1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5" name="Google Shape;1815;g13cc14e270e_2_13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450" y="152400"/>
            <a:ext cx="693302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0" name="Google Shape;1820;g13cc14e270e_2_1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1" name="Google Shape;1821;g13cc14e270e_2_13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563" y="109975"/>
            <a:ext cx="674713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6" name="Google Shape;1826;g13cc14e270e_2_1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7" name="Google Shape;1827;g13cc14e270e_2_13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188" y="152400"/>
            <a:ext cx="629753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" name="Google Shape;1832;g13cc14e270e_2_1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3" name="Google Shape;1833;g13cc14e270e_2_13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950" y="152400"/>
            <a:ext cx="659822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13cc14e270e_2_1329"/>
          <p:cNvSpPr txBox="1"/>
          <p:nvPr>
            <p:ph type="title"/>
          </p:nvPr>
        </p:nvSpPr>
        <p:spPr>
          <a:xfrm>
            <a:off x="5194175" y="526350"/>
            <a:ext cx="37494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/>
              <a:t>Value Drivers &amp; Cost Structure</a:t>
            </a:r>
            <a:endParaRPr/>
          </a:p>
        </p:txBody>
      </p:sp>
      <p:pic>
        <p:nvPicPr>
          <p:cNvPr id="1839" name="Google Shape;1839;g13cc14e270e_2_1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0" name="Google Shape;1840;g13cc14e270e_2_13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000" y="738225"/>
            <a:ext cx="4889375" cy="3667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44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" name="Google Shape;1845;g13cc14e270e_2_1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g13cc14e270e_2_13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0488" y="152400"/>
            <a:ext cx="678301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50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1" name="Google Shape;1851;g13cc14e270e_2_1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638" y="130888"/>
            <a:ext cx="7410724" cy="48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Google Shape;1852;g13cc14e270e_2_13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Canadian Oil and Gas Industry Characteristics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490" name="Google Shape;490;p14"/>
          <p:cNvGraphicFramePr/>
          <p:nvPr/>
        </p:nvGraphicFramePr>
        <p:xfrm>
          <a:off x="311700" y="120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2307350"/>
                <a:gridCol w="6213250"/>
              </a:tblGrid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Capital-Intensive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rowSpan="7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zh-HK" sz="1600" u="sng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Regulated</a:t>
                      </a:r>
                      <a:endParaRPr b="1" sz="16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zh-HK" sz="1600" u="sng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owing to Environment, Health and Safety Concerns </a:t>
                      </a:r>
                      <a:endParaRPr b="1" sz="16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The Federal, Provincial, State, Foreign and Local Laws and Regulations for controlling: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302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Lora"/>
                        <a:buChar char="●"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The Discharge of Hazardous Wastes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302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Lora"/>
                        <a:buChar char="●"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The Protection of the Environment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302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Lora"/>
                        <a:buChar char="●"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The Prevention of Oil Spill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⇒ </a:t>
                      </a:r>
                      <a:r>
                        <a:rPr lang="zh-HK" sz="15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Significantly affect the operations and increase the risk exposure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Skilled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Regulated</a:t>
                      </a:r>
                      <a:endParaRPr b="1"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Competitive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Price Dependent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Essential R&amp;D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Others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56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7" name="Google Shape;1857;g13cc14e270e_2_13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g13cc14e270e_2_13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9325" y="152400"/>
            <a:ext cx="704435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" name="Google Shape;1863;g13cc14e270e_2_1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" name="Google Shape;1864;g13cc14e270e_2_13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7575" y="152400"/>
            <a:ext cx="685609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68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9" name="Google Shape;1869;g13cc14e270e_2_13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0" name="Google Shape;1870;g13cc14e270e_2_13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2338" y="152400"/>
            <a:ext cx="663932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5" name="Google Shape;1875;g13cc14e270e_2_1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g13cc14e270e_2_13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7625" y="152400"/>
            <a:ext cx="688874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80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1" name="Google Shape;1881;g13cc14e270e_2_1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g13cc14e270e_2_13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4538" y="152400"/>
            <a:ext cx="671493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86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7" name="Google Shape;1887;g13cc14e270e_2_1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8" name="Google Shape;1888;g13cc14e270e_2_13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6463" y="152400"/>
            <a:ext cx="709106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92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" name="Google Shape;1893;g13cc14e270e_2_1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4" name="Google Shape;1894;g13cc14e270e_2_13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038" y="152400"/>
            <a:ext cx="685993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8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g13cc14e270e_2_1380"/>
          <p:cNvSpPr/>
          <p:nvPr/>
        </p:nvSpPr>
        <p:spPr>
          <a:xfrm>
            <a:off x="252663" y="240883"/>
            <a:ext cx="3249300" cy="4634700"/>
          </a:xfrm>
          <a:prstGeom prst="rect">
            <a:avLst/>
          </a:prstGeom>
          <a:solidFill>
            <a:srgbClr val="404040">
              <a:alpha val="89800"/>
            </a:srgbClr>
          </a:solidFill>
          <a:ln cap="sq" cmpd="thinThick" w="127000">
            <a:solidFill>
              <a:srgbClr val="595959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0" name="Google Shape;1900;g13cc14e270e_2_1380"/>
          <p:cNvSpPr txBox="1"/>
          <p:nvPr>
            <p:ph type="title"/>
          </p:nvPr>
        </p:nvSpPr>
        <p:spPr>
          <a:xfrm>
            <a:off x="505678" y="685800"/>
            <a:ext cx="27432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zh-HK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Financial Statements</a:t>
            </a:r>
            <a:endParaRPr/>
          </a:p>
        </p:txBody>
      </p:sp>
      <p:cxnSp>
        <p:nvCxnSpPr>
          <p:cNvPr id="1901" name="Google Shape;1901;g13cc14e270e_2_1380"/>
          <p:cNvCxnSpPr/>
          <p:nvPr/>
        </p:nvCxnSpPr>
        <p:spPr>
          <a:xfrm>
            <a:off x="893345" y="2932700"/>
            <a:ext cx="1940100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02" name="Google Shape;1902;g13cc14e270e_2_1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3" name="Google Shape;1903;g13cc14e270e_2_13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4363" y="838201"/>
            <a:ext cx="5337235" cy="354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13cc14e270e_2_1388"/>
          <p:cNvSpPr txBox="1"/>
          <p:nvPr>
            <p:ph idx="1" type="body"/>
          </p:nvPr>
        </p:nvSpPr>
        <p:spPr>
          <a:xfrm>
            <a:off x="5400000" y="4064400"/>
            <a:ext cx="3567600" cy="8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2500">
                <a:solidFill>
                  <a:schemeClr val="lt1"/>
                </a:solidFill>
              </a:rPr>
              <a:t>2022 Q1 Balance Sheet</a:t>
            </a:r>
            <a:endParaRPr i="1" sz="1600">
              <a:solidFill>
                <a:schemeClr val="lt1"/>
              </a:solidFill>
            </a:endParaRPr>
          </a:p>
        </p:txBody>
      </p:sp>
      <p:pic>
        <p:nvPicPr>
          <p:cNvPr id="1909" name="Google Shape;1909;g13cc14e270e_2_13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Google Shape;1910;g13cc14e270e_2_13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58624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14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13cc14e270e_2_1394"/>
          <p:cNvSpPr txBox="1"/>
          <p:nvPr>
            <p:ph idx="1" type="body"/>
          </p:nvPr>
        </p:nvSpPr>
        <p:spPr>
          <a:xfrm>
            <a:off x="5400000" y="4064400"/>
            <a:ext cx="3567600" cy="8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2500">
                <a:solidFill>
                  <a:schemeClr val="lt1"/>
                </a:solidFill>
              </a:rPr>
              <a:t>2021 Annual Balance Sheet</a:t>
            </a:r>
            <a:endParaRPr i="1" sz="1600">
              <a:solidFill>
                <a:schemeClr val="lt1"/>
              </a:solidFill>
            </a:endParaRPr>
          </a:p>
        </p:txBody>
      </p:sp>
      <p:pic>
        <p:nvPicPr>
          <p:cNvPr id="1916" name="Google Shape;1916;g13cc14e270e_2_13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7" name="Google Shape;1917;g13cc14e270e_2_13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78592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Canadian Oil and Gas Industry Characteristics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496" name="Google Shape;496;p15"/>
          <p:cNvGraphicFramePr/>
          <p:nvPr/>
        </p:nvGraphicFramePr>
        <p:xfrm>
          <a:off x="311700" y="120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1776175"/>
                <a:gridCol w="3475800"/>
              </a:tblGrid>
              <a:tr h="478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Capital-Intensive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rowSpan="7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zh-HK" sz="1600" u="sng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 Few Powerful Participants</a:t>
                      </a:r>
                      <a:endParaRPr b="1" sz="16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 Barrier of Entry  Being Dominated by Powerful Companies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Industry Consolidation in the 90’s when Oil Prices Went Down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478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Skilled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78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Regulated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624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Competitive</a:t>
                      </a:r>
                      <a:endParaRPr b="1"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78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Price Dependent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78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Essential R&amp;D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78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Others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</a:tbl>
          </a:graphicData>
        </a:graphic>
      </p:graphicFrame>
      <p:pic>
        <p:nvPicPr>
          <p:cNvPr id="497" name="Google Shape;49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60625" y="1488813"/>
            <a:ext cx="3312525" cy="216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2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g13cc14e270e_2_1400"/>
          <p:cNvSpPr txBox="1"/>
          <p:nvPr>
            <p:ph idx="1" type="body"/>
          </p:nvPr>
        </p:nvSpPr>
        <p:spPr>
          <a:xfrm>
            <a:off x="5400000" y="4064400"/>
            <a:ext cx="3567600" cy="8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2500">
                <a:solidFill>
                  <a:schemeClr val="lt1"/>
                </a:solidFill>
              </a:rPr>
              <a:t>2022 Q1 Income Statement</a:t>
            </a:r>
            <a:endParaRPr i="1" sz="1600">
              <a:solidFill>
                <a:schemeClr val="lt1"/>
              </a:solidFill>
            </a:endParaRPr>
          </a:p>
        </p:txBody>
      </p:sp>
      <p:pic>
        <p:nvPicPr>
          <p:cNvPr id="1923" name="Google Shape;1923;g13cc14e270e_2_14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4" name="Google Shape;1924;g13cc14e270e_2_14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98402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28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g13cc14e270e_2_1406"/>
          <p:cNvSpPr txBox="1"/>
          <p:nvPr>
            <p:ph idx="1" type="body"/>
          </p:nvPr>
        </p:nvSpPr>
        <p:spPr>
          <a:xfrm>
            <a:off x="5400000" y="4064400"/>
            <a:ext cx="3567600" cy="8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2500">
                <a:solidFill>
                  <a:schemeClr val="lt1"/>
                </a:solidFill>
              </a:rPr>
              <a:t>2021 Annual Income Statement</a:t>
            </a:r>
            <a:endParaRPr i="1" sz="1600">
              <a:solidFill>
                <a:schemeClr val="lt1"/>
              </a:solidFill>
            </a:endParaRPr>
          </a:p>
        </p:txBody>
      </p:sp>
      <p:pic>
        <p:nvPicPr>
          <p:cNvPr id="1930" name="Google Shape;1930;g13cc14e270e_2_1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1" name="Google Shape;1931;g13cc14e270e_2_14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73196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35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g13cc14e270e_2_1412"/>
          <p:cNvSpPr txBox="1"/>
          <p:nvPr>
            <p:ph idx="1" type="body"/>
          </p:nvPr>
        </p:nvSpPr>
        <p:spPr>
          <a:xfrm>
            <a:off x="5197250" y="4064400"/>
            <a:ext cx="3770400" cy="8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HK" sz="2500">
                <a:solidFill>
                  <a:schemeClr val="lt1"/>
                </a:solidFill>
              </a:rPr>
              <a:t>2022 Q1 Cash Flow Statement</a:t>
            </a:r>
            <a:endParaRPr i="1" sz="1600">
              <a:solidFill>
                <a:schemeClr val="lt1"/>
              </a:solidFill>
            </a:endParaRPr>
          </a:p>
        </p:txBody>
      </p:sp>
      <p:pic>
        <p:nvPicPr>
          <p:cNvPr id="1937" name="Google Shape;1937;g13cc14e270e_2_14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8" name="Google Shape;1938;g13cc14e270e_2_14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566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42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13cc14e270e_2_1418"/>
          <p:cNvSpPr txBox="1"/>
          <p:nvPr>
            <p:ph idx="1" type="body"/>
          </p:nvPr>
        </p:nvSpPr>
        <p:spPr>
          <a:xfrm>
            <a:off x="5400000" y="4064400"/>
            <a:ext cx="3567600" cy="8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HK" sz="2500">
                <a:solidFill>
                  <a:schemeClr val="lt1"/>
                </a:solidFill>
              </a:rPr>
              <a:t>FY2021 Cash Flow Statement</a:t>
            </a:r>
            <a:endParaRPr i="1" sz="1600">
              <a:solidFill>
                <a:schemeClr val="lt1"/>
              </a:solidFill>
            </a:endParaRPr>
          </a:p>
        </p:txBody>
      </p:sp>
      <p:pic>
        <p:nvPicPr>
          <p:cNvPr id="1944" name="Google Shape;1944;g13cc14e270e_2_14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g13cc14e270e_2_14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67980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9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3cc14e270e_2_1429"/>
          <p:cNvSpPr txBox="1"/>
          <p:nvPr>
            <p:ph type="title"/>
          </p:nvPr>
        </p:nvSpPr>
        <p:spPr>
          <a:xfrm>
            <a:off x="14584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6500"/>
              <a:t>Recommendation:</a:t>
            </a:r>
            <a:endParaRPr sz="6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HK" sz="6500">
                <a:solidFill>
                  <a:srgbClr val="6AA84F"/>
                </a:solidFill>
              </a:rPr>
              <a:t>BUY</a:t>
            </a:r>
            <a:r>
              <a:rPr lang="zh-HK" sz="6500"/>
              <a:t> </a:t>
            </a:r>
            <a:endParaRPr sz="6500"/>
          </a:p>
        </p:txBody>
      </p:sp>
      <p:pic>
        <p:nvPicPr>
          <p:cNvPr id="1951" name="Google Shape;1951;g13cc14e270e_2_1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682" y="-74224"/>
            <a:ext cx="1140326" cy="7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5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6" name="Google Shape;195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52"/>
          <p:cNvSpPr txBox="1"/>
          <p:nvPr/>
        </p:nvSpPr>
        <p:spPr>
          <a:xfrm>
            <a:off x="529800" y="3432900"/>
            <a:ext cx="80844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00"/>
              <a:buFont typeface="Arial"/>
              <a:buNone/>
            </a:pPr>
            <a:r>
              <a:rPr b="0" i="0" lang="zh-HK" sz="83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ARC Resources Ltd. 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p53"/>
          <p:cNvSpPr txBox="1"/>
          <p:nvPr>
            <p:ph type="title"/>
          </p:nvPr>
        </p:nvSpPr>
        <p:spPr>
          <a:xfrm>
            <a:off x="313200" y="338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700"/>
              <a:t>Stock price snapshot-Ticker: ARX </a:t>
            </a:r>
            <a:endParaRPr sz="2700"/>
          </a:p>
        </p:txBody>
      </p:sp>
      <p:pic>
        <p:nvPicPr>
          <p:cNvPr id="1963" name="Google Shape;196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550" y="1183500"/>
            <a:ext cx="8324900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4" name="Google Shape;1964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5" name="Google Shape;1965;p53"/>
          <p:cNvSpPr/>
          <p:nvPr/>
        </p:nvSpPr>
        <p:spPr>
          <a:xfrm>
            <a:off x="495300" y="4191000"/>
            <a:ext cx="2934000" cy="371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9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54"/>
          <p:cNvSpPr txBox="1"/>
          <p:nvPr>
            <p:ph type="title"/>
          </p:nvPr>
        </p:nvSpPr>
        <p:spPr>
          <a:xfrm>
            <a:off x="313200" y="338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700"/>
              <a:t>1-year stock performance</a:t>
            </a:r>
            <a:endParaRPr sz="2700"/>
          </a:p>
        </p:txBody>
      </p:sp>
      <p:pic>
        <p:nvPicPr>
          <p:cNvPr id="1971" name="Google Shape;197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3500" y="1183500"/>
            <a:ext cx="6480000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2" name="Google Shape;1972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6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55"/>
          <p:cNvSpPr txBox="1"/>
          <p:nvPr>
            <p:ph type="title"/>
          </p:nvPr>
        </p:nvSpPr>
        <p:spPr>
          <a:xfrm>
            <a:off x="313200" y="338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700"/>
              <a:t>5-year stock performance</a:t>
            </a:r>
            <a:endParaRPr sz="2700"/>
          </a:p>
        </p:txBody>
      </p:sp>
      <p:pic>
        <p:nvPicPr>
          <p:cNvPr id="1978" name="Google Shape;197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2000" y="1183500"/>
            <a:ext cx="6479999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9" name="Google Shape;197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3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56"/>
          <p:cNvSpPr txBox="1"/>
          <p:nvPr>
            <p:ph type="title"/>
          </p:nvPr>
        </p:nvSpPr>
        <p:spPr>
          <a:xfrm>
            <a:off x="313200" y="338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700"/>
              <a:t>All-time stock performance</a:t>
            </a:r>
            <a:endParaRPr sz="2700"/>
          </a:p>
        </p:txBody>
      </p:sp>
      <p:pic>
        <p:nvPicPr>
          <p:cNvPr id="1985" name="Google Shape;198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2000" y="1183500"/>
            <a:ext cx="6479999" cy="39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Google Shape;198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Canadian Oil and Gas Industry Characteristics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503" name="Google Shape;503;p16"/>
          <p:cNvGraphicFramePr/>
          <p:nvPr/>
        </p:nvGraphicFramePr>
        <p:xfrm>
          <a:off x="311700" y="120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2307350"/>
                <a:gridCol w="6213250"/>
              </a:tblGrid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Capital-Intensive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rowSpan="7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zh-HK" sz="1600" u="sng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Dependent on the Price and Demand for petroleum</a:t>
                      </a:r>
                      <a:endParaRPr b="1" sz="16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zh-HK" sz="13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Rig Count Plunged following Oil Price Drops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zh-HK" sz="13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Rig Count Surged following Oil Price Rises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zh-HK" sz="13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BUT before the drilling company sees any profit,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zh-HK" sz="13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it takes time to size up land, setup rigs,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zh-HK" sz="13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take out the oil, transport and refine it 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Skilled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Regulated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Competitive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Price Dependent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Essential R&amp;D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Others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</a:tbl>
          </a:graphicData>
        </a:graphic>
      </p:graphicFrame>
      <p:pic>
        <p:nvPicPr>
          <p:cNvPr id="504" name="Google Shape;50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8250" y="2807525"/>
            <a:ext cx="3014049" cy="18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90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1" name="Google Shape;199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" y="12150"/>
            <a:ext cx="5205600" cy="511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2" name="Google Shape;1992;p57"/>
          <p:cNvSpPr txBox="1"/>
          <p:nvPr>
            <p:ph type="title"/>
          </p:nvPr>
        </p:nvSpPr>
        <p:spPr>
          <a:xfrm>
            <a:off x="5205600" y="526350"/>
            <a:ext cx="39369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zh-HK"/>
              <a:t>Company Overview</a:t>
            </a:r>
            <a:endParaRPr sz="3300"/>
          </a:p>
        </p:txBody>
      </p:sp>
      <p:pic>
        <p:nvPicPr>
          <p:cNvPr id="1993" name="Google Shape;1993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97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p58"/>
          <p:cNvSpPr txBox="1"/>
          <p:nvPr>
            <p:ph type="title"/>
          </p:nvPr>
        </p:nvSpPr>
        <p:spPr>
          <a:xfrm>
            <a:off x="313200" y="338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HK" sz="2700">
                <a:solidFill>
                  <a:schemeClr val="lt1"/>
                </a:solidFill>
              </a:rPr>
              <a:t>Company Background</a:t>
            </a:r>
            <a:endParaRPr sz="2700">
              <a:solidFill>
                <a:schemeClr val="lt1"/>
              </a:solidFill>
            </a:endParaRPr>
          </a:p>
        </p:txBody>
      </p:sp>
      <p:sp>
        <p:nvSpPr>
          <p:cNvPr id="1999" name="Google Shape;1999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zh-HK">
                <a:solidFill>
                  <a:schemeClr val="lt1"/>
                </a:solidFill>
              </a:rPr>
              <a:t>Founded in 1996 as a conventional oil and gas company and began with the acquisition of 21 properties from Mobil Oil Canada. 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zh-HK">
                <a:solidFill>
                  <a:schemeClr val="lt1"/>
                </a:solidFill>
              </a:rPr>
              <a:t>Organized as an oil and gas royalty trust until 2011 when the company converted to a corporation structure. 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zh-HK">
                <a:solidFill>
                  <a:schemeClr val="lt1"/>
                </a:solidFill>
              </a:rPr>
              <a:t>Largest pure-play producer in Canada’s Montney Region. Business activities include the exploration, development and production of oil and natural gas reserves. 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zh-HK">
                <a:solidFill>
                  <a:schemeClr val="lt1"/>
                </a:solidFill>
              </a:rPr>
              <a:t>Canada’s largest condensate producer and third largest natural gas producer. Also one of Canada’s largest dividend paying companies.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000" name="Google Shape;200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4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59"/>
          <p:cNvSpPr txBox="1"/>
          <p:nvPr>
            <p:ph type="title"/>
          </p:nvPr>
        </p:nvSpPr>
        <p:spPr>
          <a:xfrm>
            <a:off x="313200" y="338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HK" sz="2700"/>
              <a:t>Significant Mergers and Acquisitions </a:t>
            </a:r>
            <a:endParaRPr sz="2700"/>
          </a:p>
        </p:txBody>
      </p:sp>
      <p:grpSp>
        <p:nvGrpSpPr>
          <p:cNvPr id="2006" name="Google Shape;2006;p59"/>
          <p:cNvGrpSpPr/>
          <p:nvPr/>
        </p:nvGrpSpPr>
        <p:grpSpPr>
          <a:xfrm>
            <a:off x="4233050" y="1686375"/>
            <a:ext cx="2561702" cy="1907404"/>
            <a:chOff x="4246000" y="1679249"/>
            <a:chExt cx="2561702" cy="1907404"/>
          </a:xfrm>
        </p:grpSpPr>
        <p:sp>
          <p:nvSpPr>
            <p:cNvPr id="2007" name="Google Shape;2007;p59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08" name="Google Shape;2008;p59"/>
            <p:cNvGrpSpPr/>
            <p:nvPr/>
          </p:nvGrpSpPr>
          <p:grpSpPr>
            <a:xfrm>
              <a:off x="4246000" y="1679249"/>
              <a:ext cx="2054400" cy="1907404"/>
              <a:chOff x="4246000" y="1679249"/>
              <a:chExt cx="2054400" cy="1907404"/>
            </a:xfrm>
          </p:grpSpPr>
          <p:grpSp>
            <p:nvGrpSpPr>
              <p:cNvPr id="2009" name="Google Shape;2009;p59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2010" name="Google Shape;2010;p59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2011" name="Google Shape;2011;p59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12" name="Google Shape;2012;p59"/>
              <p:cNvSpPr txBox="1"/>
              <p:nvPr/>
            </p:nvSpPr>
            <p:spPr>
              <a:xfrm>
                <a:off x="4526679" y="3215253"/>
                <a:ext cx="692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zh-HK" sz="1600" u="none" cap="none" strike="noStrik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2010</a:t>
                </a:r>
                <a:endParaRPr b="1" i="0" sz="16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013" name="Google Shape;2013;p59"/>
              <p:cNvSpPr txBox="1"/>
              <p:nvPr/>
            </p:nvSpPr>
            <p:spPr>
              <a:xfrm>
                <a:off x="4246000" y="1679249"/>
                <a:ext cx="2054400" cy="99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zh-HK" sz="1600" u="none" cap="none" strike="noStrike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Acquired Storm Exploration Inc., adding the Parkland Montney field.</a:t>
                </a:r>
                <a:endParaRPr b="1" i="0" sz="1600" u="none" cap="none" strike="noStrike">
                  <a:solidFill>
                    <a:schemeClr val="dk1"/>
                  </a:solidFill>
                  <a:latin typeface="Average"/>
                  <a:ea typeface="Average"/>
                  <a:cs typeface="Average"/>
                  <a:sym typeface="Average"/>
                </a:endParaRPr>
              </a:p>
            </p:txBody>
          </p:sp>
        </p:grpSp>
      </p:grpSp>
      <p:grpSp>
        <p:nvGrpSpPr>
          <p:cNvPr id="2014" name="Google Shape;2014;p59"/>
          <p:cNvGrpSpPr/>
          <p:nvPr/>
        </p:nvGrpSpPr>
        <p:grpSpPr>
          <a:xfrm>
            <a:off x="6210535" y="2651122"/>
            <a:ext cx="2933465" cy="1802754"/>
            <a:chOff x="6223485" y="2643996"/>
            <a:chExt cx="2933465" cy="1802754"/>
          </a:xfrm>
        </p:grpSpPr>
        <p:sp>
          <p:nvSpPr>
            <p:cNvPr id="2015" name="Google Shape;2015;p59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16" name="Google Shape;2016;p59"/>
            <p:cNvGrpSpPr/>
            <p:nvPr/>
          </p:nvGrpSpPr>
          <p:grpSpPr>
            <a:xfrm>
              <a:off x="6223485" y="2643996"/>
              <a:ext cx="2253600" cy="1802754"/>
              <a:chOff x="6223485" y="2643996"/>
              <a:chExt cx="2253600" cy="1802754"/>
            </a:xfrm>
          </p:grpSpPr>
          <p:grpSp>
            <p:nvGrpSpPr>
              <p:cNvPr id="2017" name="Google Shape;2017;p59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2018" name="Google Shape;2018;p59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2019" name="Google Shape;2019;p59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0" name="Google Shape;2020;p59"/>
              <p:cNvSpPr txBox="1"/>
              <p:nvPr/>
            </p:nvSpPr>
            <p:spPr>
              <a:xfrm>
                <a:off x="6433335" y="26439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zh-HK" sz="1600" u="none" cap="none" strike="noStrik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2021</a:t>
                </a:r>
                <a:endParaRPr b="1" i="0" sz="16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021" name="Google Shape;2021;p59"/>
              <p:cNvSpPr txBox="1"/>
              <p:nvPr/>
            </p:nvSpPr>
            <p:spPr>
              <a:xfrm>
                <a:off x="6223485" y="35029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zh-HK" sz="1600" u="none" cap="none" strike="noStrike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Combined with Seven Generations Energy Ltd.</a:t>
                </a:r>
                <a:endParaRPr b="1" i="0" sz="16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022" name="Google Shape;2022;p59"/>
          <p:cNvGrpSpPr/>
          <p:nvPr/>
        </p:nvGrpSpPr>
        <p:grpSpPr>
          <a:xfrm>
            <a:off x="185725" y="1686375"/>
            <a:ext cx="2692325" cy="1907402"/>
            <a:chOff x="198675" y="1679261"/>
            <a:chExt cx="2692325" cy="1907402"/>
          </a:xfrm>
        </p:grpSpPr>
        <p:sp>
          <p:nvSpPr>
            <p:cNvPr id="2023" name="Google Shape;2023;p59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24" name="Google Shape;2024;p59"/>
            <p:cNvGrpSpPr/>
            <p:nvPr/>
          </p:nvGrpSpPr>
          <p:grpSpPr>
            <a:xfrm>
              <a:off x="198675" y="1679261"/>
              <a:ext cx="1826100" cy="1907402"/>
              <a:chOff x="198675" y="1679261"/>
              <a:chExt cx="1826100" cy="1907402"/>
            </a:xfrm>
          </p:grpSpPr>
          <p:sp>
            <p:nvSpPr>
              <p:cNvPr id="2025" name="Google Shape;2025;p59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zh-HK" sz="1600" u="none" cap="none" strike="noStrik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1999</a:t>
                </a:r>
                <a:endParaRPr b="1" i="0" sz="16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2026" name="Google Shape;2026;p59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2027" name="Google Shape;2027;p59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2028" name="Google Shape;2028;p59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9" name="Google Shape;2029;p59"/>
              <p:cNvSpPr txBox="1"/>
              <p:nvPr/>
            </p:nvSpPr>
            <p:spPr>
              <a:xfrm>
                <a:off x="198675" y="1679261"/>
                <a:ext cx="1826100" cy="7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95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zh-HK" sz="1600" u="none" cap="none" strike="noStrike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Acquired Starcor Energy Royalty Fund and Orion Energy Trust.</a:t>
                </a:r>
                <a:endParaRPr b="1" i="0" sz="16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2030" name="Google Shape;2030;p59"/>
          <p:cNvGrpSpPr/>
          <p:nvPr/>
        </p:nvGrpSpPr>
        <p:grpSpPr>
          <a:xfrm>
            <a:off x="2225225" y="2651122"/>
            <a:ext cx="2611177" cy="1802753"/>
            <a:chOff x="2238175" y="2643996"/>
            <a:chExt cx="2611177" cy="1802753"/>
          </a:xfrm>
        </p:grpSpPr>
        <p:sp>
          <p:nvSpPr>
            <p:cNvPr id="2031" name="Google Shape;2031;p59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32" name="Google Shape;2032;p59"/>
            <p:cNvGrpSpPr/>
            <p:nvPr/>
          </p:nvGrpSpPr>
          <p:grpSpPr>
            <a:xfrm>
              <a:off x="2238175" y="2643996"/>
              <a:ext cx="2019900" cy="1802753"/>
              <a:chOff x="2238175" y="2643996"/>
              <a:chExt cx="2019900" cy="1802753"/>
            </a:xfrm>
          </p:grpSpPr>
          <p:sp>
            <p:nvSpPr>
              <p:cNvPr id="2033" name="Google Shape;2033;p59"/>
              <p:cNvSpPr txBox="1"/>
              <p:nvPr/>
            </p:nvSpPr>
            <p:spPr>
              <a:xfrm>
                <a:off x="2522370" y="26439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zh-HK" sz="1600" u="none" cap="none" strike="noStrik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2003</a:t>
                </a:r>
                <a:endParaRPr b="1" i="0" sz="16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2034" name="Google Shape;2034;p59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2035" name="Google Shape;2035;p59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2036" name="Google Shape;2036;p59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37" name="Google Shape;2037;p59"/>
              <p:cNvSpPr txBox="1"/>
              <p:nvPr/>
            </p:nvSpPr>
            <p:spPr>
              <a:xfrm>
                <a:off x="2238175" y="3502949"/>
                <a:ext cx="20199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zh-HK" sz="1600" u="none" cap="none" strike="noStrike">
                    <a:solidFill>
                      <a:schemeClr val="dk1"/>
                    </a:solidFill>
                    <a:latin typeface="Average"/>
                    <a:ea typeface="Average"/>
                    <a:cs typeface="Average"/>
                    <a:sym typeface="Average"/>
                  </a:rPr>
                  <a:t>Purchased Star Oil and Gas ltd.</a:t>
                </a:r>
                <a:endParaRPr b="1" i="0" sz="16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pic>
        <p:nvPicPr>
          <p:cNvPr id="2038" name="Google Shape;203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9" name="Google Shape;2039;p59"/>
          <p:cNvSpPr txBox="1"/>
          <p:nvPr/>
        </p:nvSpPr>
        <p:spPr>
          <a:xfrm>
            <a:off x="3725750" y="4207400"/>
            <a:ext cx="3069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zh-HK" sz="12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Combination with Seven Generations Energy Ltd made ARC the largest pure-play producer in the Montney Region</a:t>
            </a:r>
            <a:endParaRPr b="0" i="1" sz="12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40" name="Google Shape;2040;p59"/>
          <p:cNvSpPr/>
          <p:nvPr/>
        </p:nvSpPr>
        <p:spPr>
          <a:xfrm>
            <a:off x="6719275" y="4213025"/>
            <a:ext cx="247800" cy="7332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44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60"/>
          <p:cNvSpPr txBox="1"/>
          <p:nvPr>
            <p:ph type="title"/>
          </p:nvPr>
        </p:nvSpPr>
        <p:spPr>
          <a:xfrm>
            <a:off x="313200" y="338400"/>
            <a:ext cx="85206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84060"/>
              <a:buNone/>
            </a:pPr>
            <a:r>
              <a:rPr lang="zh-HK">
                <a:solidFill>
                  <a:schemeClr val="lt1"/>
                </a:solidFill>
              </a:rPr>
              <a:t>Core Business Activities</a:t>
            </a:r>
            <a:endParaRPr sz="181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/>
              <a:t> </a:t>
            </a:r>
            <a:endParaRPr/>
          </a:p>
        </p:txBody>
      </p:sp>
      <p:sp>
        <p:nvSpPr>
          <p:cNvPr id="2046" name="Google Shape;2046;p60"/>
          <p:cNvSpPr txBox="1"/>
          <p:nvPr>
            <p:ph idx="1" type="body"/>
          </p:nvPr>
        </p:nvSpPr>
        <p:spPr>
          <a:xfrm>
            <a:off x="0" y="1182300"/>
            <a:ext cx="4476000" cy="3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zh-HK">
                <a:solidFill>
                  <a:schemeClr val="lt1"/>
                </a:solidFill>
              </a:rPr>
              <a:t>Exploration, production and development of fossil fuels. 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zh-HK">
                <a:solidFill>
                  <a:schemeClr val="lt1"/>
                </a:solidFill>
              </a:rPr>
              <a:t>Pure play oil and gas producer. 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zh-HK">
                <a:solidFill>
                  <a:schemeClr val="lt1"/>
                </a:solidFill>
              </a:rPr>
              <a:t>Pure play = company that only focuses on one line of business (non diversified).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zh-HK">
                <a:solidFill>
                  <a:schemeClr val="lt1"/>
                </a:solidFill>
              </a:rPr>
              <a:t>Largest fossil fuel product is natural gas (61% of total production).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lt1"/>
              </a:buClr>
              <a:buSzPts val="1800"/>
              <a:buChar char="●"/>
            </a:pPr>
            <a:r>
              <a:rPr lang="zh-HK">
                <a:solidFill>
                  <a:schemeClr val="lt1"/>
                </a:solidFill>
              </a:rPr>
              <a:t>Main focus for capital expenditures is drilling and completions.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047" name="Google Shape;204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" name="Google Shape;2048;p60"/>
          <p:cNvPicPr preferRelativeResize="0"/>
          <p:nvPr/>
        </p:nvPicPr>
        <p:blipFill rotWithShape="1">
          <a:blip r:embed="rId4">
            <a:alphaModFix/>
          </a:blip>
          <a:srcRect b="5273" l="4694" r="4320" t="9647"/>
          <a:stretch/>
        </p:blipFill>
        <p:spPr>
          <a:xfrm>
            <a:off x="4833550" y="901675"/>
            <a:ext cx="3900901" cy="19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60"/>
          <p:cNvPicPr preferRelativeResize="0"/>
          <p:nvPr/>
        </p:nvPicPr>
        <p:blipFill rotWithShape="1">
          <a:blip r:embed="rId5">
            <a:alphaModFix/>
          </a:blip>
          <a:srcRect b="11062" l="55912" r="8258" t="19264"/>
          <a:stretch/>
        </p:blipFill>
        <p:spPr>
          <a:xfrm>
            <a:off x="6881025" y="3026225"/>
            <a:ext cx="1952774" cy="195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Google Shape;2050;p60"/>
          <p:cNvPicPr preferRelativeResize="0"/>
          <p:nvPr/>
        </p:nvPicPr>
        <p:blipFill rotWithShape="1">
          <a:blip r:embed="rId5">
            <a:alphaModFix/>
          </a:blip>
          <a:srcRect b="30016" l="3494" r="61662" t="28067"/>
          <a:stretch/>
        </p:blipFill>
        <p:spPr>
          <a:xfrm>
            <a:off x="4833550" y="3415887"/>
            <a:ext cx="1899126" cy="11768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Google Shape;2051;p60"/>
          <p:cNvSpPr txBox="1"/>
          <p:nvPr/>
        </p:nvSpPr>
        <p:spPr>
          <a:xfrm>
            <a:off x="4833548" y="4401275"/>
            <a:ext cx="212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zh-HK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Cap Expenditures by Classification </a:t>
            </a:r>
            <a:endParaRPr b="0" i="1" sz="10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zh-HK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Year ended December 31, 2021 </a:t>
            </a:r>
            <a:endParaRPr b="0" i="1" sz="10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52" name="Google Shape;2052;p60"/>
          <p:cNvSpPr txBox="1"/>
          <p:nvPr/>
        </p:nvSpPr>
        <p:spPr>
          <a:xfrm>
            <a:off x="4685950" y="2298138"/>
            <a:ext cx="241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zh-HK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Production Profile 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56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p61"/>
          <p:cNvSpPr txBox="1"/>
          <p:nvPr>
            <p:ph type="title"/>
          </p:nvPr>
        </p:nvSpPr>
        <p:spPr>
          <a:xfrm>
            <a:off x="311700" y="349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</a:rPr>
              <a:t>Financial Strategy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058" name="Google Shape;20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0661" y="921900"/>
            <a:ext cx="5023338" cy="389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0" name="Google Shape;2060;p61"/>
          <p:cNvSpPr txBox="1"/>
          <p:nvPr/>
        </p:nvSpPr>
        <p:spPr>
          <a:xfrm>
            <a:off x="0" y="1025475"/>
            <a:ext cx="4182900" cy="39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●"/>
            </a:pPr>
            <a:r>
              <a:rPr b="0" i="0" lang="zh-HK" sz="18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ARC’s priority is to sustain production, invest in facility development and pay a base dividend at gas prices below current prices.</a:t>
            </a:r>
            <a:endParaRPr b="0" i="0" sz="18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rage"/>
              <a:buChar char="●"/>
            </a:pPr>
            <a:r>
              <a:rPr b="0" i="0" lang="zh-HK" sz="18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Profits above this are used for further dividends, debt repayment and stock buybacks.</a:t>
            </a:r>
            <a:endParaRPr b="0" i="0" sz="18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zh-HK" sz="1800" u="none" cap="none" strike="noStrike">
                <a:solidFill>
                  <a:srgbClr val="FF0000"/>
                </a:solidFill>
                <a:latin typeface="Average"/>
                <a:ea typeface="Average"/>
                <a:cs typeface="Average"/>
                <a:sym typeface="Average"/>
              </a:rPr>
              <a:t>Current Prices:</a:t>
            </a:r>
            <a:endParaRPr b="0" i="1" sz="1800" u="none" cap="none" strike="noStrike">
              <a:solidFill>
                <a:srgbClr val="FF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zh-HK" sz="1800" u="none" cap="none" strike="noStrike">
                <a:solidFill>
                  <a:srgbClr val="FF0000"/>
                </a:solidFill>
                <a:latin typeface="Average"/>
                <a:ea typeface="Average"/>
                <a:cs typeface="Average"/>
                <a:sym typeface="Average"/>
              </a:rPr>
              <a:t>USD $98.56/bbl WTI</a:t>
            </a:r>
            <a:endParaRPr b="0" i="1" sz="1800" u="none" cap="none" strike="noStrike">
              <a:solidFill>
                <a:srgbClr val="FF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zh-HK" sz="1800" u="none" cap="none" strike="noStrike">
                <a:solidFill>
                  <a:srgbClr val="FF0000"/>
                </a:solidFill>
                <a:latin typeface="Average"/>
                <a:ea typeface="Average"/>
                <a:cs typeface="Average"/>
                <a:sym typeface="Average"/>
              </a:rPr>
              <a:t>CDN $4.67/GJ AECO</a:t>
            </a:r>
            <a:endParaRPr b="0" i="1" sz="1800" u="none" cap="none" strike="noStrike">
              <a:solidFill>
                <a:srgbClr val="FF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64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Google Shape;2065;p62"/>
          <p:cNvPicPr preferRelativeResize="0"/>
          <p:nvPr/>
        </p:nvPicPr>
        <p:blipFill rotWithShape="1">
          <a:blip r:embed="rId3">
            <a:alphaModFix/>
          </a:blip>
          <a:srcRect b="0" l="0" r="30579" t="0"/>
          <a:stretch/>
        </p:blipFill>
        <p:spPr>
          <a:xfrm>
            <a:off x="174450" y="984900"/>
            <a:ext cx="4648002" cy="3586951"/>
          </a:xfrm>
          <a:prstGeom prst="rect">
            <a:avLst/>
          </a:prstGeom>
          <a:noFill/>
          <a:ln>
            <a:noFill/>
          </a:ln>
        </p:spPr>
      </p:pic>
      <p:sp>
        <p:nvSpPr>
          <p:cNvPr id="2066" name="Google Shape;2066;p62"/>
          <p:cNvSpPr txBox="1"/>
          <p:nvPr/>
        </p:nvSpPr>
        <p:spPr>
          <a:xfrm>
            <a:off x="313200" y="3384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zh-HK" sz="27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Corporate Structure</a:t>
            </a:r>
            <a:r>
              <a:rPr b="0" i="0" lang="zh-HK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7" name="Google Shape;2067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8" name="Google Shape;2068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2050" y="1241075"/>
            <a:ext cx="4099476" cy="307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72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63"/>
          <p:cNvSpPr txBox="1"/>
          <p:nvPr>
            <p:ph type="title"/>
          </p:nvPr>
        </p:nvSpPr>
        <p:spPr>
          <a:xfrm>
            <a:off x="311700" y="338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</a:rPr>
              <a:t>Differentiation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074" name="Google Shape;207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6913" y="911100"/>
            <a:ext cx="8370166" cy="3927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79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0" name="Google Shape;208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8650" y="0"/>
            <a:ext cx="5205601" cy="51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1" name="Google Shape;2081;p64"/>
          <p:cNvSpPr txBox="1"/>
          <p:nvPr>
            <p:ph type="title"/>
          </p:nvPr>
        </p:nvSpPr>
        <p:spPr>
          <a:xfrm>
            <a:off x="0" y="537625"/>
            <a:ext cx="39369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zh-HK"/>
              <a:t>Senior Leadership </a:t>
            </a:r>
            <a:endParaRPr sz="3300"/>
          </a:p>
        </p:txBody>
      </p:sp>
      <p:pic>
        <p:nvPicPr>
          <p:cNvPr id="2082" name="Google Shape;2082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6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p65"/>
          <p:cNvSpPr txBox="1"/>
          <p:nvPr>
            <p:ph type="title"/>
          </p:nvPr>
        </p:nvSpPr>
        <p:spPr>
          <a:xfrm>
            <a:off x="265500" y="0"/>
            <a:ext cx="4045200" cy="11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3300"/>
              <a:t>Terry Anderson, B.SC.,P.ENG.</a:t>
            </a:r>
            <a:endParaRPr sz="3300"/>
          </a:p>
        </p:txBody>
      </p:sp>
      <p:sp>
        <p:nvSpPr>
          <p:cNvPr id="2088" name="Google Shape;2088;p65"/>
          <p:cNvSpPr txBox="1"/>
          <p:nvPr>
            <p:ph idx="1" type="subTitle"/>
          </p:nvPr>
        </p:nvSpPr>
        <p:spPr>
          <a:xfrm>
            <a:off x="265500" y="1005650"/>
            <a:ext cx="4045200" cy="9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i="1" lang="zh-HK"/>
              <a:t>President and Chief Executive Officer</a:t>
            </a:r>
            <a:endParaRPr i="1"/>
          </a:p>
        </p:txBody>
      </p:sp>
      <p:pic>
        <p:nvPicPr>
          <p:cNvPr id="2089" name="Google Shape;208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0975" y="896949"/>
            <a:ext cx="3476575" cy="33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Google Shape;2090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1" name="Google Shape;2091;p65"/>
          <p:cNvSpPr txBox="1"/>
          <p:nvPr/>
        </p:nvSpPr>
        <p:spPr>
          <a:xfrm>
            <a:off x="0" y="1782800"/>
            <a:ext cx="45720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Joined ARC in the year 2000, appointed CEO in 2020.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More than 30 years experience working in the North American energy industry.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Played key role in ARC’s shift from a royalty trust to a corporation. 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As CEO, led ARC’s business combination with Seven Generations Energy Ltd., which turned ARC into the largest pure play Montney producer in Canada. 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5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66"/>
          <p:cNvSpPr txBox="1"/>
          <p:nvPr>
            <p:ph type="title"/>
          </p:nvPr>
        </p:nvSpPr>
        <p:spPr>
          <a:xfrm>
            <a:off x="265500" y="0"/>
            <a:ext cx="4045200" cy="12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zh-HK" sz="3300"/>
              <a:t>Kris Bibby, B.COMM, CPA, CA</a:t>
            </a:r>
            <a:endParaRPr sz="3300"/>
          </a:p>
        </p:txBody>
      </p:sp>
      <p:sp>
        <p:nvSpPr>
          <p:cNvPr id="2097" name="Google Shape;2097;p66"/>
          <p:cNvSpPr txBox="1"/>
          <p:nvPr>
            <p:ph idx="1" type="subTitle"/>
          </p:nvPr>
        </p:nvSpPr>
        <p:spPr>
          <a:xfrm>
            <a:off x="265500" y="1083400"/>
            <a:ext cx="4045200" cy="9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i="1" lang="zh-HK"/>
              <a:t>Senior Vice President and Chief Financial Officer</a:t>
            </a:r>
            <a:endParaRPr i="1"/>
          </a:p>
        </p:txBody>
      </p:sp>
      <p:pic>
        <p:nvPicPr>
          <p:cNvPr id="2098" name="Google Shape;209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2400" y="896400"/>
            <a:ext cx="3477600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9" name="Google Shape;2099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0" name="Google Shape;2100;p66"/>
          <p:cNvSpPr txBox="1"/>
          <p:nvPr/>
        </p:nvSpPr>
        <p:spPr>
          <a:xfrm>
            <a:off x="0" y="2034400"/>
            <a:ext cx="45720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Joined ARC in the year 2014, appointed CFO in 2020. 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Previously served as a CFO at a junior oil and gas company with international operations. 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Recognized as the Best Investor Relations Officer in 2020 by IR Magazine Awards. 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Canadian Oil and Gas Industry Characteristics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510" name="Google Shape;510;p17"/>
          <p:cNvGraphicFramePr/>
          <p:nvPr/>
        </p:nvGraphicFramePr>
        <p:xfrm>
          <a:off x="311700" y="120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2307350"/>
                <a:gridCol w="6213250"/>
              </a:tblGrid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Capital-Intensive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rowSpan="7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zh-HK" sz="1500" u="sng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(1) Technologies of Directional Drilling and Hydraulic Fracturing</a:t>
                      </a:r>
                      <a:endParaRPr b="1" sz="15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2385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Lora"/>
                        <a:buChar char="●"/>
                      </a:pPr>
                      <a:r>
                        <a:rPr lang="zh-HK" sz="15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Accelerating Decline rates in worldwide Mature Reservoirs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2385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Lora"/>
                        <a:buChar char="●"/>
                      </a:pPr>
                      <a:r>
                        <a:rPr lang="zh-HK" sz="15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Maintain Existing Production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2385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Lora"/>
                        <a:buChar char="●"/>
                      </a:pPr>
                      <a:r>
                        <a:rPr lang="zh-HK" sz="15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Developing New Reservoirs that located in challenging geological locations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2385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Lora"/>
                        <a:buChar char="●"/>
                      </a:pPr>
                      <a:r>
                        <a:rPr lang="zh-HK" sz="15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Generating Future Production Gains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zh-HK" sz="1500" u="sng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(2) Technologies for Environmentally Safe</a:t>
                      </a:r>
                      <a:endParaRPr b="1" sz="15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2385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Lora"/>
                        <a:buChar char="●"/>
                      </a:pPr>
                      <a:r>
                        <a:rPr lang="zh-HK" sz="15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Strict Environmental Regulations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2385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Lora"/>
                        <a:buChar char="●"/>
                      </a:pPr>
                      <a:r>
                        <a:rPr lang="zh-HK" sz="15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People are more Value-oriented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Skilled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Regulated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Competitive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Price Dependent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Essential R&amp;D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Others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4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p67"/>
          <p:cNvSpPr txBox="1"/>
          <p:nvPr>
            <p:ph type="title"/>
          </p:nvPr>
        </p:nvSpPr>
        <p:spPr>
          <a:xfrm>
            <a:off x="265500" y="0"/>
            <a:ext cx="40452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5752"/>
              <a:buNone/>
            </a:pPr>
            <a:r>
              <a:rPr lang="zh-HK" sz="3711"/>
              <a:t>Armin Jahangiri, P.ENG.</a:t>
            </a:r>
            <a:endParaRPr sz="371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106" name="Google Shape;2106;p67"/>
          <p:cNvSpPr txBox="1"/>
          <p:nvPr>
            <p:ph idx="1" type="subTitle"/>
          </p:nvPr>
        </p:nvSpPr>
        <p:spPr>
          <a:xfrm>
            <a:off x="265500" y="896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i="1" lang="zh-HK"/>
              <a:t>Senior Vice President and Chief Operating Officer</a:t>
            </a:r>
            <a:endParaRPr i="1"/>
          </a:p>
        </p:txBody>
      </p:sp>
      <p:pic>
        <p:nvPicPr>
          <p:cNvPr id="2107" name="Google Shape;210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2400" y="896400"/>
            <a:ext cx="3477600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8" name="Google Shape;2108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9" name="Google Shape;2109;p67"/>
          <p:cNvSpPr txBox="1"/>
          <p:nvPr/>
        </p:nvSpPr>
        <p:spPr>
          <a:xfrm>
            <a:off x="0" y="1792600"/>
            <a:ext cx="4572000" cy="2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Joined ARC in 2014, appointed COO in 2021. 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More than 20 years of domestic and international experience in the energy industry. 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Has held development, operations and production engineering positions with other major Canadian oil and gas producers. 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3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p68"/>
          <p:cNvSpPr txBox="1"/>
          <p:nvPr>
            <p:ph type="title"/>
          </p:nvPr>
        </p:nvSpPr>
        <p:spPr>
          <a:xfrm>
            <a:off x="265500" y="0"/>
            <a:ext cx="40452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zh-HK"/>
              <a:t>Lara Conrad, P.ENG.</a:t>
            </a:r>
            <a:endParaRPr/>
          </a:p>
        </p:txBody>
      </p:sp>
      <p:sp>
        <p:nvSpPr>
          <p:cNvPr id="2115" name="Google Shape;2115;p68"/>
          <p:cNvSpPr txBox="1"/>
          <p:nvPr>
            <p:ph idx="1" type="subTitle"/>
          </p:nvPr>
        </p:nvSpPr>
        <p:spPr>
          <a:xfrm>
            <a:off x="265500" y="896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i="1" lang="zh-HK"/>
              <a:t>Senior Vice President and Chief Development Officer</a:t>
            </a:r>
            <a:endParaRPr i="1"/>
          </a:p>
        </p:txBody>
      </p:sp>
      <p:pic>
        <p:nvPicPr>
          <p:cNvPr id="2116" name="Google Shape;2116;p68"/>
          <p:cNvPicPr preferRelativeResize="0"/>
          <p:nvPr/>
        </p:nvPicPr>
        <p:blipFill rotWithShape="1">
          <a:blip r:embed="rId3">
            <a:alphaModFix amt="90000"/>
          </a:blip>
          <a:srcRect b="0" l="0" r="0" t="0"/>
          <a:stretch/>
        </p:blipFill>
        <p:spPr>
          <a:xfrm>
            <a:off x="5072400" y="896400"/>
            <a:ext cx="3477600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7" name="Google Shape;211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8" name="Google Shape;2118;p68"/>
          <p:cNvSpPr txBox="1"/>
          <p:nvPr/>
        </p:nvSpPr>
        <p:spPr>
          <a:xfrm>
            <a:off x="2100" y="1909775"/>
            <a:ext cx="4572000" cy="17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Joined ARC in 2011, appointed CDO in 2021. 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More than 20 years experience in the energy industry. 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Named to the Global Female Influencer 275 list in 2020 by the Energy Council. </a:t>
            </a:r>
            <a:endParaRPr b="0" i="0" sz="1600" u="none" cap="none" strike="noStrik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22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69"/>
          <p:cNvSpPr txBox="1"/>
          <p:nvPr>
            <p:ph type="title"/>
          </p:nvPr>
        </p:nvSpPr>
        <p:spPr>
          <a:xfrm>
            <a:off x="0" y="537625"/>
            <a:ext cx="39369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zh-HK"/>
              <a:t>Asset Overview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300"/>
          </a:p>
        </p:txBody>
      </p:sp>
      <p:pic>
        <p:nvPicPr>
          <p:cNvPr id="2124" name="Google Shape;2124;p69"/>
          <p:cNvPicPr preferRelativeResize="0"/>
          <p:nvPr/>
        </p:nvPicPr>
        <p:blipFill rotWithShape="1">
          <a:blip r:embed="rId3">
            <a:alphaModFix/>
          </a:blip>
          <a:srcRect b="0" l="13343" r="0" t="0"/>
          <a:stretch/>
        </p:blipFill>
        <p:spPr>
          <a:xfrm>
            <a:off x="3936700" y="22525"/>
            <a:ext cx="5207302" cy="51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5" name="Google Shape;2125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29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" name="Google Shape;213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2900" y="465788"/>
            <a:ext cx="5562600" cy="4211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31" name="Google Shape;2131;p70"/>
          <p:cNvSpPr txBox="1"/>
          <p:nvPr>
            <p:ph type="title"/>
          </p:nvPr>
        </p:nvSpPr>
        <p:spPr>
          <a:xfrm>
            <a:off x="313200" y="331200"/>
            <a:ext cx="3751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</a:rPr>
              <a:t>What is the Montney Region?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32" name="Google Shape;2132;p70"/>
          <p:cNvSpPr txBox="1"/>
          <p:nvPr/>
        </p:nvSpPr>
        <p:spPr>
          <a:xfrm>
            <a:off x="0" y="1424050"/>
            <a:ext cx="3581400" cy="40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Area of 130,000 Km</a:t>
            </a:r>
            <a:r>
              <a:rPr b="0" baseline="3000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2 </a:t>
            </a: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in British Columbia and Alberta.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One of the largest natural gas reserves in North America.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Potential to produce: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rage"/>
              <a:buChar char="○"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449 trillion cubic feet of natural gas.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rage"/>
              <a:buChar char="○"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 14,521 million barrels of natural gas liquids.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rage"/>
              <a:buChar char="○"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1,125 million barrels of oil.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36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7" name="Google Shape;2137;p71"/>
          <p:cNvPicPr preferRelativeResize="0"/>
          <p:nvPr/>
        </p:nvPicPr>
        <p:blipFill rotWithShape="1">
          <a:blip r:embed="rId3">
            <a:alphaModFix/>
          </a:blip>
          <a:srcRect b="18688" l="0" r="0" t="4428"/>
          <a:stretch/>
        </p:blipFill>
        <p:spPr>
          <a:xfrm>
            <a:off x="3783050" y="1024400"/>
            <a:ext cx="5179376" cy="395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8" name="Google Shape;2138;p71"/>
          <p:cNvSpPr txBox="1"/>
          <p:nvPr>
            <p:ph type="title"/>
          </p:nvPr>
        </p:nvSpPr>
        <p:spPr>
          <a:xfrm>
            <a:off x="313200" y="331200"/>
            <a:ext cx="55041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730"/>
              <a:t>ARC’s Asset Portfolio in the Montney Resource Play</a:t>
            </a:r>
            <a:endParaRPr sz="2730"/>
          </a:p>
        </p:txBody>
      </p:sp>
      <p:sp>
        <p:nvSpPr>
          <p:cNvPr id="2139" name="Google Shape;2139;p71"/>
          <p:cNvSpPr txBox="1"/>
          <p:nvPr/>
        </p:nvSpPr>
        <p:spPr>
          <a:xfrm>
            <a:off x="0" y="1479650"/>
            <a:ext cx="35679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ARC is the largest pure-play producer in the Montney. 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More than 1 million net acres of total land position.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Large natural gas, liquids-rich gas and crude oil reserves. 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Existing infrastructure with capacity of approximately 340,000 barrels of oil equivalent per day.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140" name="Google Shape;2140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44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5" name="Google Shape;2145;p72"/>
          <p:cNvPicPr preferRelativeResize="0"/>
          <p:nvPr/>
        </p:nvPicPr>
        <p:blipFill rotWithShape="1">
          <a:blip r:embed="rId3">
            <a:alphaModFix/>
          </a:blip>
          <a:srcRect b="0" l="0" r="2486" t="12211"/>
          <a:stretch/>
        </p:blipFill>
        <p:spPr>
          <a:xfrm>
            <a:off x="0" y="943400"/>
            <a:ext cx="9144002" cy="325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6" name="Google Shape;2146;p72"/>
          <p:cNvSpPr txBox="1"/>
          <p:nvPr>
            <p:ph type="title"/>
          </p:nvPr>
        </p:nvSpPr>
        <p:spPr>
          <a:xfrm>
            <a:off x="311700" y="4068800"/>
            <a:ext cx="85206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3147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verage"/>
              <a:buChar char="●"/>
            </a:pPr>
            <a:r>
              <a:rPr lang="zh-HK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Approximately 1,500 million barrels of oil equivalent of proved and probable reserves. 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147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ct val="100000"/>
              <a:buFont typeface="Average"/>
              <a:buChar char="●"/>
            </a:pPr>
            <a:r>
              <a:rPr lang="zh-HK" sz="18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Inventory of over 5,500 drilling locations.</a:t>
            </a:r>
            <a:endParaRPr sz="18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147" name="Google Shape;2147;p72"/>
          <p:cNvSpPr txBox="1"/>
          <p:nvPr/>
        </p:nvSpPr>
        <p:spPr>
          <a:xfrm>
            <a:off x="313200" y="338400"/>
            <a:ext cx="6699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zh-HK" sz="27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Drilling Inventory &amp; Total Reserves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8" name="Google Shape;2148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" name="Google Shape;2153;p73"/>
          <p:cNvPicPr preferRelativeResize="0"/>
          <p:nvPr/>
        </p:nvPicPr>
        <p:blipFill rotWithShape="1">
          <a:blip r:embed="rId3">
            <a:alphaModFix/>
          </a:blip>
          <a:srcRect b="1507" l="0" r="0" t="8741"/>
          <a:stretch/>
        </p:blipFill>
        <p:spPr>
          <a:xfrm>
            <a:off x="0" y="767400"/>
            <a:ext cx="9144000" cy="36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4" name="Google Shape;2154;p73"/>
          <p:cNvSpPr txBox="1"/>
          <p:nvPr>
            <p:ph type="title"/>
          </p:nvPr>
        </p:nvSpPr>
        <p:spPr>
          <a:xfrm>
            <a:off x="252000" y="165600"/>
            <a:ext cx="49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</a:rPr>
              <a:t>Owned &amp; Operated Northern Alberta Infrastructure </a:t>
            </a:r>
            <a:endParaRPr/>
          </a:p>
        </p:txBody>
      </p:sp>
      <p:sp>
        <p:nvSpPr>
          <p:cNvPr id="2155" name="Google Shape;2155;p73"/>
          <p:cNvSpPr/>
          <p:nvPr/>
        </p:nvSpPr>
        <p:spPr>
          <a:xfrm>
            <a:off x="89100" y="4206175"/>
            <a:ext cx="2582400" cy="22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73"/>
          <p:cNvSpPr/>
          <p:nvPr/>
        </p:nvSpPr>
        <p:spPr>
          <a:xfrm>
            <a:off x="8400650" y="3819550"/>
            <a:ext cx="743400" cy="7263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7" name="Google Shape;2157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8" name="Google Shape;2158;p73"/>
          <p:cNvSpPr txBox="1"/>
          <p:nvPr/>
        </p:nvSpPr>
        <p:spPr>
          <a:xfrm>
            <a:off x="90450" y="4405200"/>
            <a:ext cx="5252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MMcf/day = million cubic feet per day</a:t>
            </a:r>
            <a:endParaRPr b="0" i="1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Mbbl/day = thousand barrels of oil per day </a:t>
            </a:r>
            <a:endParaRPr b="0" i="1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62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3" name="Google Shape;2163;p74"/>
          <p:cNvPicPr preferRelativeResize="0"/>
          <p:nvPr/>
        </p:nvPicPr>
        <p:blipFill rotWithShape="1">
          <a:blip r:embed="rId3">
            <a:alphaModFix/>
          </a:blip>
          <a:srcRect b="0" l="13837" r="0" t="0"/>
          <a:stretch/>
        </p:blipFill>
        <p:spPr>
          <a:xfrm>
            <a:off x="253125" y="736525"/>
            <a:ext cx="8520599" cy="4312470"/>
          </a:xfrm>
          <a:prstGeom prst="rect">
            <a:avLst/>
          </a:prstGeom>
          <a:noFill/>
          <a:ln>
            <a:noFill/>
          </a:ln>
        </p:spPr>
      </p:pic>
      <p:sp>
        <p:nvSpPr>
          <p:cNvPr id="2164" name="Google Shape;2164;p74"/>
          <p:cNvSpPr/>
          <p:nvPr/>
        </p:nvSpPr>
        <p:spPr>
          <a:xfrm>
            <a:off x="253125" y="890450"/>
            <a:ext cx="1809000" cy="328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74"/>
          <p:cNvSpPr/>
          <p:nvPr/>
        </p:nvSpPr>
        <p:spPr>
          <a:xfrm>
            <a:off x="7674250" y="4392900"/>
            <a:ext cx="1206900" cy="656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6" name="Google Shape;2166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7" name="Google Shape;2167;p74"/>
          <p:cNvSpPr txBox="1"/>
          <p:nvPr>
            <p:ph type="title"/>
          </p:nvPr>
        </p:nvSpPr>
        <p:spPr>
          <a:xfrm>
            <a:off x="253125" y="163825"/>
            <a:ext cx="5490300" cy="10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</a:rPr>
              <a:t>Owned &amp; Operated Northeast BC Infrastructure</a:t>
            </a:r>
            <a:endParaRPr/>
          </a:p>
        </p:txBody>
      </p:sp>
      <p:sp>
        <p:nvSpPr>
          <p:cNvPr id="2168" name="Google Shape;2168;p74"/>
          <p:cNvSpPr txBox="1"/>
          <p:nvPr/>
        </p:nvSpPr>
        <p:spPr>
          <a:xfrm>
            <a:off x="35025" y="4505400"/>
            <a:ext cx="5708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MMcf/day = million cubic feet per day</a:t>
            </a:r>
            <a:endParaRPr b="0" i="1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72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3" name="Google Shape;217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96461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4" name="Google Shape;2174;p75"/>
          <p:cNvSpPr txBox="1"/>
          <p:nvPr>
            <p:ph type="title"/>
          </p:nvPr>
        </p:nvSpPr>
        <p:spPr>
          <a:xfrm>
            <a:off x="5194175" y="526350"/>
            <a:ext cx="37494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zh-HK"/>
              <a:t>Value Drivers &amp; Cost Structure</a:t>
            </a:r>
            <a:endParaRPr/>
          </a:p>
        </p:txBody>
      </p:sp>
      <p:pic>
        <p:nvPicPr>
          <p:cNvPr id="2175" name="Google Shape;2175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79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</a:rPr>
              <a:t>Value Drivers: Production Growth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181" name="Google Shape;2181;p76"/>
          <p:cNvPicPr preferRelativeResize="0"/>
          <p:nvPr/>
        </p:nvPicPr>
        <p:blipFill rotWithShape="1">
          <a:blip r:embed="rId3">
            <a:alphaModFix/>
          </a:blip>
          <a:srcRect b="5784" l="2003" r="2539" t="0"/>
          <a:stretch/>
        </p:blipFill>
        <p:spPr>
          <a:xfrm>
            <a:off x="1650525" y="1090188"/>
            <a:ext cx="5842925" cy="25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2" name="Google Shape;2182;p76"/>
          <p:cNvSpPr txBox="1"/>
          <p:nvPr/>
        </p:nvSpPr>
        <p:spPr>
          <a:xfrm>
            <a:off x="0" y="3692850"/>
            <a:ext cx="9144000" cy="12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By the end of 2021, production of crude oil increased by 235%, production of liquids increased by 188%, and production of natural gas increased by 65%.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Average"/>
              <a:buChar char="●"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Much of these increases were driven by the business combination with Seven Generations Energy Ltd, as well as expansions at the Sunrise facilities. 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Canadian Oil and Gas Industry Characteristics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516" name="Google Shape;516;p18"/>
          <p:cNvGraphicFramePr/>
          <p:nvPr/>
        </p:nvGraphicFramePr>
        <p:xfrm>
          <a:off x="311700" y="120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2307350"/>
                <a:gridCol w="6213250"/>
              </a:tblGrid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Capital-Intensive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rowSpan="7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zh-HK" sz="1400" u="sng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Profitability Being Significantly Affected by:</a:t>
                      </a:r>
                      <a:endParaRPr b="1" sz="14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zh-HK" sz="13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(1) Type of Contract - determines the prospects for future revenue growth. 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(i) a Footage Contract; (ii) a day-work contract; or (iii) a turnkey contract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(2) Length of Contracts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(3) Location (for Contract Drillers)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(i) Onshore rigs tend to remain domiciled within a particular region or country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(ii) Offshore rigs are often relocated based on market demand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(4) Natural calamities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Hurricanes would destroy offshore drilling rigs and other equipment; and delay the delivery of services and materials to jobsites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Skilled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Regulated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Highly Competitive</a:t>
                      </a:r>
                      <a:endParaRPr sz="14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Price Dependent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Essential R&amp;D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491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Others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86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p77"/>
          <p:cNvSpPr txBox="1"/>
          <p:nvPr>
            <p:ph type="title"/>
          </p:nvPr>
        </p:nvSpPr>
        <p:spPr>
          <a:xfrm>
            <a:off x="313200" y="338400"/>
            <a:ext cx="6354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HK" sz="2700">
                <a:solidFill>
                  <a:schemeClr val="lt1"/>
                </a:solidFill>
              </a:rPr>
              <a:t>Value Drivers: Production Growth </a:t>
            </a:r>
            <a:endParaRPr sz="2700">
              <a:solidFill>
                <a:schemeClr val="lt1"/>
              </a:solidFill>
            </a:endParaRPr>
          </a:p>
        </p:txBody>
      </p:sp>
      <p:pic>
        <p:nvPicPr>
          <p:cNvPr id="2188" name="Google Shape;2188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8613" y="1005100"/>
            <a:ext cx="5606775" cy="399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9" name="Google Shape;2189;p77"/>
          <p:cNvSpPr/>
          <p:nvPr/>
        </p:nvSpPr>
        <p:spPr>
          <a:xfrm>
            <a:off x="387425" y="2220275"/>
            <a:ext cx="1381200" cy="16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0" name="Google Shape;2190;p77"/>
          <p:cNvSpPr/>
          <p:nvPr/>
        </p:nvSpPr>
        <p:spPr>
          <a:xfrm>
            <a:off x="387425" y="4624525"/>
            <a:ext cx="1381200" cy="16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1" name="Google Shape;2191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95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13cc14e270e_6_6"/>
          <p:cNvSpPr txBox="1"/>
          <p:nvPr>
            <p:ph type="title"/>
          </p:nvPr>
        </p:nvSpPr>
        <p:spPr>
          <a:xfrm>
            <a:off x="313200" y="338400"/>
            <a:ext cx="6354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HK" sz="2700">
                <a:solidFill>
                  <a:schemeClr val="lt1"/>
                </a:solidFill>
              </a:rPr>
              <a:t>Value Drivers: Gross Profit per Barrel </a:t>
            </a:r>
            <a:endParaRPr sz="2700">
              <a:solidFill>
                <a:schemeClr val="lt1"/>
              </a:solidFill>
            </a:endParaRPr>
          </a:p>
        </p:txBody>
      </p:sp>
      <p:pic>
        <p:nvPicPr>
          <p:cNvPr id="2197" name="Google Shape;2197;g13cc14e270e_6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8" name="Google Shape;2198;g13cc14e270e_6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4450" y="994800"/>
            <a:ext cx="7095101" cy="40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02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3" name="Google Shape;2203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21600"/>
            <a:ext cx="9144003" cy="362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4" name="Google Shape;2204;p78"/>
          <p:cNvSpPr txBox="1"/>
          <p:nvPr>
            <p:ph type="title"/>
          </p:nvPr>
        </p:nvSpPr>
        <p:spPr>
          <a:xfrm>
            <a:off x="311700" y="338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700">
                <a:solidFill>
                  <a:schemeClr val="lt1"/>
                </a:solidFill>
              </a:rPr>
              <a:t>Value Drivers: Market Exposure</a:t>
            </a:r>
            <a:endParaRPr sz="2700">
              <a:solidFill>
                <a:schemeClr val="lt1"/>
              </a:solidFill>
            </a:endParaRPr>
          </a:p>
        </p:txBody>
      </p:sp>
      <p:pic>
        <p:nvPicPr>
          <p:cNvPr id="2205" name="Google Shape;2205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09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p79"/>
          <p:cNvSpPr txBox="1"/>
          <p:nvPr>
            <p:ph type="title"/>
          </p:nvPr>
        </p:nvSpPr>
        <p:spPr>
          <a:xfrm>
            <a:off x="311700" y="338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700">
                <a:solidFill>
                  <a:schemeClr val="lt1"/>
                </a:solidFill>
              </a:rPr>
              <a:t>Value Drivers: LNG Supply </a:t>
            </a:r>
            <a:endParaRPr sz="2700">
              <a:solidFill>
                <a:schemeClr val="lt1"/>
              </a:solidFill>
            </a:endParaRPr>
          </a:p>
        </p:txBody>
      </p:sp>
      <p:pic>
        <p:nvPicPr>
          <p:cNvPr id="2211" name="Google Shape;2211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2" name="Google Shape;2212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404000"/>
            <a:ext cx="9144003" cy="34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16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80"/>
          <p:cNvSpPr txBox="1"/>
          <p:nvPr>
            <p:ph type="title"/>
          </p:nvPr>
        </p:nvSpPr>
        <p:spPr>
          <a:xfrm>
            <a:off x="311700" y="349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</a:rPr>
              <a:t>Value Drivers: Attachie Reserves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218" name="Google Shape;2218;p80"/>
          <p:cNvPicPr preferRelativeResize="0"/>
          <p:nvPr/>
        </p:nvPicPr>
        <p:blipFill rotWithShape="1">
          <a:blip r:embed="rId3">
            <a:alphaModFix/>
          </a:blip>
          <a:srcRect b="0" l="0" r="0" t="6445"/>
          <a:stretch/>
        </p:blipFill>
        <p:spPr>
          <a:xfrm>
            <a:off x="152400" y="1023313"/>
            <a:ext cx="8839199" cy="3096876"/>
          </a:xfrm>
          <a:prstGeom prst="rect">
            <a:avLst/>
          </a:prstGeom>
          <a:noFill/>
          <a:ln>
            <a:noFill/>
          </a:ln>
        </p:spPr>
      </p:pic>
      <p:sp>
        <p:nvSpPr>
          <p:cNvPr id="2219" name="Google Shape;2219;p80"/>
          <p:cNvSpPr txBox="1"/>
          <p:nvPr/>
        </p:nvSpPr>
        <p:spPr>
          <a:xfrm>
            <a:off x="0" y="4286900"/>
            <a:ext cx="914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Attachie West Phase 1 is the leading development opportunity in ARC’s portfolio and has the potential to support more than a century of production at current rates. </a:t>
            </a:r>
            <a:endParaRPr b="0" i="0" sz="1600" u="none" cap="none" strike="noStrike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220" name="Google Shape;2220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24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81"/>
          <p:cNvSpPr txBox="1"/>
          <p:nvPr>
            <p:ph type="title"/>
          </p:nvPr>
        </p:nvSpPr>
        <p:spPr>
          <a:xfrm>
            <a:off x="311700" y="338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700">
                <a:solidFill>
                  <a:schemeClr val="lt1"/>
                </a:solidFill>
              </a:rPr>
              <a:t>Value Drivers: Attachie Reserves</a:t>
            </a:r>
            <a:endParaRPr sz="2700">
              <a:solidFill>
                <a:schemeClr val="lt1"/>
              </a:solidFill>
            </a:endParaRPr>
          </a:p>
        </p:txBody>
      </p:sp>
      <p:pic>
        <p:nvPicPr>
          <p:cNvPr id="2226" name="Google Shape;222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7" name="Google Shape;2227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24350"/>
            <a:ext cx="9143997" cy="3219153"/>
          </a:xfrm>
          <a:prstGeom prst="rect">
            <a:avLst/>
          </a:prstGeom>
          <a:noFill/>
          <a:ln>
            <a:noFill/>
          </a:ln>
        </p:spPr>
      </p:pic>
      <p:sp>
        <p:nvSpPr>
          <p:cNvPr id="2228" name="Google Shape;2228;p81"/>
          <p:cNvSpPr txBox="1"/>
          <p:nvPr/>
        </p:nvSpPr>
        <p:spPr>
          <a:xfrm>
            <a:off x="30450" y="4477275"/>
            <a:ext cx="9083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zh-HK" sz="16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Estimated net earnings of between $450 - $500 million/year once Kakwa plant has been completed.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32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3" name="Google Shape;223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908725"/>
            <a:ext cx="8839204" cy="3156858"/>
          </a:xfrm>
          <a:prstGeom prst="rect">
            <a:avLst/>
          </a:prstGeom>
          <a:noFill/>
          <a:ln>
            <a:noFill/>
          </a:ln>
        </p:spPr>
      </p:pic>
      <p:sp>
        <p:nvSpPr>
          <p:cNvPr id="2234" name="Google Shape;2234;p82"/>
          <p:cNvSpPr txBox="1"/>
          <p:nvPr/>
        </p:nvSpPr>
        <p:spPr>
          <a:xfrm>
            <a:off x="523950" y="4065575"/>
            <a:ext cx="8096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HK" sz="18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Western Canadian sedimentary basin, Montney region has some of the lowest forecasted break-even cost levels for new wells drilled between 2023 and 2025 in North America.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82"/>
          <p:cNvSpPr/>
          <p:nvPr/>
        </p:nvSpPr>
        <p:spPr>
          <a:xfrm>
            <a:off x="609250" y="1792600"/>
            <a:ext cx="292800" cy="1242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82"/>
          <p:cNvSpPr txBox="1"/>
          <p:nvPr/>
        </p:nvSpPr>
        <p:spPr>
          <a:xfrm>
            <a:off x="313200" y="338400"/>
            <a:ext cx="867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zh-HK" sz="27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Cost Structure: Montney Region  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7" name="Google Shape;2237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4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p83"/>
          <p:cNvSpPr txBox="1"/>
          <p:nvPr>
            <p:ph type="title"/>
          </p:nvPr>
        </p:nvSpPr>
        <p:spPr>
          <a:xfrm>
            <a:off x="311700" y="337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700">
                <a:solidFill>
                  <a:schemeClr val="lt1"/>
                </a:solidFill>
              </a:rPr>
              <a:t>Cost Structure </a:t>
            </a:r>
            <a:endParaRPr sz="2700">
              <a:solidFill>
                <a:schemeClr val="lt1"/>
              </a:solidFill>
            </a:endParaRPr>
          </a:p>
        </p:txBody>
      </p:sp>
      <p:pic>
        <p:nvPicPr>
          <p:cNvPr id="2243" name="Google Shape;2243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4" name="Google Shape;2244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99018"/>
            <a:ext cx="9144000" cy="3337933"/>
          </a:xfrm>
          <a:prstGeom prst="rect">
            <a:avLst/>
          </a:prstGeom>
          <a:noFill/>
          <a:ln>
            <a:noFill/>
          </a:ln>
        </p:spPr>
      </p:pic>
      <p:sp>
        <p:nvSpPr>
          <p:cNvPr id="2245" name="Google Shape;2245;p83"/>
          <p:cNvSpPr txBox="1"/>
          <p:nvPr/>
        </p:nvSpPr>
        <p:spPr>
          <a:xfrm>
            <a:off x="311700" y="4277025"/>
            <a:ext cx="8340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HK" sz="18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ARC’s network of owned and operated infrastructure allows it to have a lower operating expense per boe than other Canadian firms.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49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0" name="Google Shape;225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977800"/>
            <a:ext cx="8839199" cy="3187908"/>
          </a:xfrm>
          <a:prstGeom prst="rect">
            <a:avLst/>
          </a:prstGeom>
          <a:noFill/>
          <a:ln>
            <a:noFill/>
          </a:ln>
        </p:spPr>
      </p:pic>
      <p:sp>
        <p:nvSpPr>
          <p:cNvPr id="2251" name="Google Shape;2251;p84"/>
          <p:cNvSpPr txBox="1"/>
          <p:nvPr/>
        </p:nvSpPr>
        <p:spPr>
          <a:xfrm>
            <a:off x="313200" y="338400"/>
            <a:ext cx="5167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zh-HK" sz="27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Cost Structure: Innovation in Attachie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2" name="Google Shape;2252;p84"/>
          <p:cNvSpPr txBox="1"/>
          <p:nvPr/>
        </p:nvSpPr>
        <p:spPr>
          <a:xfrm>
            <a:off x="263850" y="4165700"/>
            <a:ext cx="8616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HK" sz="18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ARC has used innovation, optimization and technology to lower drilling costs and improve drilling efficiency when accessing their large Attachie reserves.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3" name="Google Shape;2253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57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8" name="Google Shape;225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88" y="0"/>
            <a:ext cx="494226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9" name="Google Shape;2259;p85"/>
          <p:cNvSpPr txBox="1"/>
          <p:nvPr>
            <p:ph type="title"/>
          </p:nvPr>
        </p:nvSpPr>
        <p:spPr>
          <a:xfrm>
            <a:off x="5121000" y="808350"/>
            <a:ext cx="4023000" cy="35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zh-HK"/>
              <a:t>Financial Statements</a:t>
            </a:r>
            <a:endParaRPr sz="1800"/>
          </a:p>
        </p:txBody>
      </p:sp>
      <p:pic>
        <p:nvPicPr>
          <p:cNvPr id="2260" name="Google Shape;2260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9"/>
          <p:cNvSpPr txBox="1"/>
          <p:nvPr>
            <p:ph type="title"/>
          </p:nvPr>
        </p:nvSpPr>
        <p:spPr>
          <a:xfrm>
            <a:off x="311700" y="91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Life Cycle of a Hydrocarbon Basin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22" name="Google Shape;522;p19"/>
          <p:cNvSpPr txBox="1"/>
          <p:nvPr>
            <p:ph idx="1" type="body"/>
          </p:nvPr>
        </p:nvSpPr>
        <p:spPr>
          <a:xfrm>
            <a:off x="311700" y="798500"/>
            <a:ext cx="8520600" cy="8829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23" name="Google Shape;523;p19"/>
          <p:cNvSpPr txBox="1"/>
          <p:nvPr>
            <p:ph idx="1" type="body"/>
          </p:nvPr>
        </p:nvSpPr>
        <p:spPr>
          <a:xfrm>
            <a:off x="311700" y="2254100"/>
            <a:ext cx="8520600" cy="27123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1428"/>
              <a:buNone/>
            </a:pPr>
            <a:r>
              <a:t/>
            </a:r>
            <a:endParaRPr b="1"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51428"/>
              <a:buNone/>
            </a:pPr>
            <a:r>
              <a:t/>
            </a:r>
            <a:endParaRPr b="1"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51428"/>
              <a:buNone/>
            </a:pPr>
            <a:r>
              <a:t/>
            </a:r>
            <a:endParaRPr b="1"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59999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59999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24" name="Google Shape;524;p19"/>
          <p:cNvPicPr preferRelativeResize="0"/>
          <p:nvPr/>
        </p:nvPicPr>
        <p:blipFill rotWithShape="1">
          <a:blip r:embed="rId4">
            <a:alphaModFix/>
          </a:blip>
          <a:srcRect b="25348" l="0" r="0" t="25342"/>
          <a:stretch/>
        </p:blipFill>
        <p:spPr>
          <a:xfrm>
            <a:off x="903025" y="798488"/>
            <a:ext cx="7448550" cy="8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19"/>
          <p:cNvSpPr txBox="1"/>
          <p:nvPr>
            <p:ph type="title"/>
          </p:nvPr>
        </p:nvSpPr>
        <p:spPr>
          <a:xfrm>
            <a:off x="311700" y="1681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Life Cycle of an Oil Field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26" name="Google Shape;52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80650" y="2357388"/>
            <a:ext cx="5493300" cy="250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64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86"/>
          <p:cNvSpPr txBox="1"/>
          <p:nvPr>
            <p:ph idx="1" type="body"/>
          </p:nvPr>
        </p:nvSpPr>
        <p:spPr>
          <a:xfrm>
            <a:off x="5400000" y="4064400"/>
            <a:ext cx="35676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zh-HK" sz="2500">
                <a:solidFill>
                  <a:schemeClr val="lt1"/>
                </a:solidFill>
              </a:rPr>
              <a:t>2022 Q1 Balance Sheet</a:t>
            </a:r>
            <a:endParaRPr i="1" sz="1600">
              <a:solidFill>
                <a:schemeClr val="lt1"/>
              </a:solidFill>
            </a:endParaRPr>
          </a:p>
        </p:txBody>
      </p:sp>
      <p:pic>
        <p:nvPicPr>
          <p:cNvPr id="2266" name="Google Shape;226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9193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7" name="Google Shape;2267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7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p87"/>
          <p:cNvSpPr txBox="1"/>
          <p:nvPr>
            <p:ph idx="1" type="body"/>
          </p:nvPr>
        </p:nvSpPr>
        <p:spPr>
          <a:xfrm>
            <a:off x="5400000" y="4064400"/>
            <a:ext cx="35664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zh-HK" sz="2500">
                <a:solidFill>
                  <a:schemeClr val="lt1"/>
                </a:solidFill>
              </a:rPr>
              <a:t>2021 Annual Balance Sheet 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2273" name="Google Shape;2273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9176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4" name="Google Shape;2274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5" name="Google Shape;2275;p87"/>
          <p:cNvSpPr/>
          <p:nvPr/>
        </p:nvSpPr>
        <p:spPr>
          <a:xfrm>
            <a:off x="4776825" y="1149600"/>
            <a:ext cx="1163400" cy="99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79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</a:rPr>
              <a:t>2021 Annual Balance Sheet-Note 8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281" name="Google Shape;2281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5463" y="2553375"/>
            <a:ext cx="5773075" cy="12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2" name="Google Shape;2282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5475" y="3867600"/>
            <a:ext cx="5773050" cy="12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3" name="Google Shape;2283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73975" y="1811440"/>
            <a:ext cx="6396051" cy="71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4" name="Google Shape;2284;p88"/>
          <p:cNvPicPr preferRelativeResize="0"/>
          <p:nvPr/>
        </p:nvPicPr>
        <p:blipFill rotWithShape="1">
          <a:blip r:embed="rId6">
            <a:alphaModFix/>
          </a:blip>
          <a:srcRect b="16128" l="0" r="0" t="0"/>
          <a:stretch/>
        </p:blipFill>
        <p:spPr>
          <a:xfrm>
            <a:off x="1406700" y="1069500"/>
            <a:ext cx="6330600" cy="7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5" name="Google Shape;2285;p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6" name="Google Shape;2286;p88"/>
          <p:cNvCxnSpPr>
            <a:stCxn id="2283" idx="1"/>
          </p:cNvCxnSpPr>
          <p:nvPr/>
        </p:nvCxnSpPr>
        <p:spPr>
          <a:xfrm>
            <a:off x="1373975" y="2169464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87" name="Google Shape;2287;p88"/>
          <p:cNvSpPr/>
          <p:nvPr/>
        </p:nvSpPr>
        <p:spPr>
          <a:xfrm>
            <a:off x="1406700" y="1843950"/>
            <a:ext cx="6396050" cy="651050"/>
          </a:xfrm>
          <a:prstGeom prst="flowChartProcess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9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89"/>
          <p:cNvSpPr txBox="1"/>
          <p:nvPr>
            <p:ph idx="1" type="body"/>
          </p:nvPr>
        </p:nvSpPr>
        <p:spPr>
          <a:xfrm>
            <a:off x="5400000" y="4064400"/>
            <a:ext cx="3641700" cy="9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zh-HK" sz="2500">
                <a:solidFill>
                  <a:schemeClr val="lt1"/>
                </a:solidFill>
              </a:rPr>
              <a:t>2021 Annual Income Statement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2293" name="Google Shape;2293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4" name="Google Shape;2294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528800" cy="514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5" name="Google Shape;2295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1324750"/>
            <a:ext cx="4536000" cy="1560538"/>
          </a:xfrm>
          <a:prstGeom prst="rect">
            <a:avLst/>
          </a:prstGeom>
          <a:noFill/>
          <a:ln>
            <a:noFill/>
          </a:ln>
        </p:spPr>
      </p:pic>
      <p:sp>
        <p:nvSpPr>
          <p:cNvPr id="2296" name="Google Shape;2296;p89"/>
          <p:cNvSpPr/>
          <p:nvPr/>
        </p:nvSpPr>
        <p:spPr>
          <a:xfrm>
            <a:off x="4528800" y="797175"/>
            <a:ext cx="1163400" cy="99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89"/>
          <p:cNvSpPr/>
          <p:nvPr/>
        </p:nvSpPr>
        <p:spPr>
          <a:xfrm>
            <a:off x="3221775" y="4441925"/>
            <a:ext cx="1259400" cy="174650"/>
          </a:xfrm>
          <a:prstGeom prst="flowChartProcess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89"/>
          <p:cNvSpPr/>
          <p:nvPr/>
        </p:nvSpPr>
        <p:spPr>
          <a:xfrm>
            <a:off x="4528800" y="3035550"/>
            <a:ext cx="1163400" cy="99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02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90"/>
          <p:cNvSpPr txBox="1"/>
          <p:nvPr>
            <p:ph type="title"/>
          </p:nvPr>
        </p:nvSpPr>
        <p:spPr>
          <a:xfrm>
            <a:off x="311700" y="338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</a:rPr>
              <a:t>2021 Annual Income Statement-Note 22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304" name="Google Shape;2304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5" name="Google Shape;2305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3926" y="884137"/>
            <a:ext cx="6536149" cy="337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6" name="Google Shape;2306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3000" y="4259350"/>
            <a:ext cx="6478002" cy="64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7" name="Google Shape;2307;p90"/>
          <p:cNvSpPr/>
          <p:nvPr/>
        </p:nvSpPr>
        <p:spPr>
          <a:xfrm>
            <a:off x="5829300" y="2781300"/>
            <a:ext cx="1809750" cy="511000"/>
          </a:xfrm>
          <a:prstGeom prst="flowChartProcess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1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91"/>
          <p:cNvSpPr txBox="1"/>
          <p:nvPr>
            <p:ph type="title"/>
          </p:nvPr>
        </p:nvSpPr>
        <p:spPr>
          <a:xfrm>
            <a:off x="311700" y="338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</a:rPr>
              <a:t>2021 Annual Income Statement-Note 10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313" name="Google Shape;2313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4" name="Google Shape;2314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638" y="1528763"/>
            <a:ext cx="8086724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5" name="Google Shape;2315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8650" y="1206575"/>
            <a:ext cx="3786175" cy="3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6" name="Google Shape;2316;p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7872" y="4224330"/>
            <a:ext cx="7948430" cy="4558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7" name="Google Shape;2317;p91"/>
          <p:cNvCxnSpPr/>
          <p:nvPr/>
        </p:nvCxnSpPr>
        <p:spPr>
          <a:xfrm flipH="1" rot="10800000">
            <a:off x="6113338" y="1952550"/>
            <a:ext cx="2448000" cy="9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18" name="Google Shape;2318;p91"/>
          <p:cNvCxnSpPr/>
          <p:nvPr/>
        </p:nvCxnSpPr>
        <p:spPr>
          <a:xfrm>
            <a:off x="619125" y="2152650"/>
            <a:ext cx="7905900" cy="9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19" name="Google Shape;2319;p91"/>
          <p:cNvCxnSpPr/>
          <p:nvPr/>
        </p:nvCxnSpPr>
        <p:spPr>
          <a:xfrm>
            <a:off x="628650" y="2352675"/>
            <a:ext cx="22479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23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92"/>
          <p:cNvSpPr txBox="1"/>
          <p:nvPr>
            <p:ph idx="1" type="body"/>
          </p:nvPr>
        </p:nvSpPr>
        <p:spPr>
          <a:xfrm>
            <a:off x="5399550" y="4064550"/>
            <a:ext cx="3401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zh-HK" sz="2500">
                <a:solidFill>
                  <a:schemeClr val="lt1"/>
                </a:solidFill>
              </a:rPr>
              <a:t>2022 Q1 Income Statement</a:t>
            </a:r>
            <a:endParaRPr i="1" sz="1600">
              <a:solidFill>
                <a:schemeClr val="lt1"/>
              </a:solidFill>
            </a:endParaRPr>
          </a:p>
        </p:txBody>
      </p:sp>
      <p:pic>
        <p:nvPicPr>
          <p:cNvPr id="2325" name="Google Shape;2325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272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6" name="Google Shape;2326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565774"/>
            <a:ext cx="4528800" cy="111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7" name="Google Shape;2327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8" name="Google Shape;2328;p92"/>
          <p:cNvSpPr/>
          <p:nvPr/>
        </p:nvSpPr>
        <p:spPr>
          <a:xfrm>
            <a:off x="3305175" y="4343400"/>
            <a:ext cx="1181100" cy="238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32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93"/>
          <p:cNvSpPr txBox="1"/>
          <p:nvPr>
            <p:ph idx="1" type="body"/>
          </p:nvPr>
        </p:nvSpPr>
        <p:spPr>
          <a:xfrm>
            <a:off x="5400000" y="4064400"/>
            <a:ext cx="3641700" cy="9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zh-HK" sz="2500">
                <a:solidFill>
                  <a:schemeClr val="lt1"/>
                </a:solidFill>
              </a:rPr>
              <a:t>2021 Annual Statement of Cash Flows 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2334" name="Google Shape;2334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5" name="Google Shape;2335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917599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6" name="Google Shape;2336;p93"/>
          <p:cNvSpPr/>
          <p:nvPr/>
        </p:nvSpPr>
        <p:spPr>
          <a:xfrm>
            <a:off x="4917600" y="3045400"/>
            <a:ext cx="1163400" cy="99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40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94"/>
          <p:cNvSpPr txBox="1"/>
          <p:nvPr>
            <p:ph idx="1" type="body"/>
          </p:nvPr>
        </p:nvSpPr>
        <p:spPr>
          <a:xfrm>
            <a:off x="5400000" y="4064400"/>
            <a:ext cx="3402000" cy="9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zh-HK" sz="2500">
                <a:solidFill>
                  <a:schemeClr val="lt1"/>
                </a:solidFill>
              </a:rPr>
              <a:t>2022 Q1 Statement of Cash Flows</a:t>
            </a:r>
            <a:r>
              <a:rPr lang="zh-HK" sz="1600">
                <a:solidFill>
                  <a:schemeClr val="lt1"/>
                </a:solidFill>
              </a:rPr>
              <a:t> 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2342" name="Google Shape;2342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9176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3" name="Google Shape;2343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4" name="Google Shape;2344;p94"/>
          <p:cNvSpPr/>
          <p:nvPr/>
        </p:nvSpPr>
        <p:spPr>
          <a:xfrm>
            <a:off x="4829175" y="2031225"/>
            <a:ext cx="1163400" cy="99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94"/>
          <p:cNvSpPr/>
          <p:nvPr/>
        </p:nvSpPr>
        <p:spPr>
          <a:xfrm>
            <a:off x="4829175" y="3056400"/>
            <a:ext cx="1163400" cy="99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9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95"/>
          <p:cNvSpPr txBox="1"/>
          <p:nvPr>
            <p:ph type="title"/>
          </p:nvPr>
        </p:nvSpPr>
        <p:spPr>
          <a:xfrm>
            <a:off x="1458450" y="5263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zh-HK" sz="6500"/>
              <a:t>Recommendation:</a:t>
            </a:r>
            <a:endParaRPr sz="6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zh-HK" sz="6500"/>
              <a:t>BUY </a:t>
            </a:r>
            <a:endParaRPr sz="6500"/>
          </a:p>
        </p:txBody>
      </p:sp>
      <p:pic>
        <p:nvPicPr>
          <p:cNvPr id="2351" name="Google Shape;2351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225" y="0"/>
            <a:ext cx="2794226" cy="7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latin typeface="Playfair Display"/>
                <a:ea typeface="Playfair Display"/>
                <a:cs typeface="Playfair Display"/>
                <a:sym typeface="Playfair Display"/>
              </a:rPr>
              <a:t>Agenda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12" name="Google Shape;412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>
                <a:latin typeface="Playfair Display"/>
                <a:ea typeface="Playfair Display"/>
                <a:cs typeface="Playfair Display"/>
                <a:sym typeface="Playfair Display"/>
              </a:rPr>
              <a:t>1) Oil and Gas Sector Overview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>
                <a:latin typeface="Playfair Display"/>
                <a:ea typeface="Playfair Display"/>
                <a:cs typeface="Playfair Display"/>
                <a:sym typeface="Playfair Display"/>
              </a:rPr>
              <a:t>2) Company Analysis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>
                <a:latin typeface="Playfair Display"/>
                <a:ea typeface="Playfair Display"/>
                <a:cs typeface="Playfair Display"/>
                <a:sym typeface="Playfair Display"/>
              </a:rPr>
              <a:t>	I. ARC Resources Ltd.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>
                <a:latin typeface="Playfair Display"/>
                <a:ea typeface="Playfair Display"/>
                <a:cs typeface="Playfair Display"/>
                <a:sym typeface="Playfair Display"/>
              </a:rPr>
              <a:t>	II. Crescent Point Energy Corp.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>
                <a:latin typeface="Playfair Display"/>
                <a:ea typeface="Playfair Display"/>
                <a:cs typeface="Playfair Display"/>
                <a:sym typeface="Playfair Display"/>
              </a:rPr>
              <a:t>	III. Suncor Energy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Exploration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32" name="Google Shape;532;p20"/>
          <p:cNvSpPr txBox="1"/>
          <p:nvPr>
            <p:ph idx="1" type="body"/>
          </p:nvPr>
        </p:nvSpPr>
        <p:spPr>
          <a:xfrm>
            <a:off x="311700" y="1163525"/>
            <a:ext cx="85206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(1) Analysis of Surface Features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- to get initial clues to the location of shallow hydrocarbon deposits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E.g., Analyzes Rock Formations, Faults, and Folds in the Earth's Crust</a:t>
            </a:r>
            <a:endParaRPr sz="1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(2) Commissions Surveys from which Potential Reservoir Targets are Selected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E.g., Passive Seismic, Reflective Seismic, Magnetic and Gravity surveys</a:t>
            </a:r>
            <a:endParaRPr sz="1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Chance of Success: &lt; 20%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Exploration with Examples – Onshore and Offshore Seismic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38" name="Google Shape;538;p21"/>
          <p:cNvSpPr txBox="1"/>
          <p:nvPr>
            <p:ph idx="1" type="body"/>
          </p:nvPr>
        </p:nvSpPr>
        <p:spPr>
          <a:xfrm>
            <a:off x="269538" y="1185625"/>
            <a:ext cx="42603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zh-HK" sz="2300" u="sng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Onshore Seismic Setup</a:t>
            </a:r>
            <a:endParaRPr sz="2300" u="sng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39" name="Google Shape;539;p21"/>
          <p:cNvSpPr txBox="1"/>
          <p:nvPr>
            <p:ph idx="1" type="body"/>
          </p:nvPr>
        </p:nvSpPr>
        <p:spPr>
          <a:xfrm>
            <a:off x="4614163" y="1185625"/>
            <a:ext cx="42603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zh-HK" sz="2300" u="sng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Offshore Seismic Operations</a:t>
            </a:r>
            <a:endParaRPr sz="2300" u="sng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40" name="Google Shape;54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1825" y="1693675"/>
            <a:ext cx="4095750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6450" y="1684150"/>
            <a:ext cx="40957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Development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47" name="Google Shape;547;p22"/>
          <p:cNvSpPr txBox="1"/>
          <p:nvPr>
            <p:ph idx="1" type="body"/>
          </p:nvPr>
        </p:nvSpPr>
        <p:spPr>
          <a:xfrm>
            <a:off x="311700" y="1163525"/>
            <a:ext cx="85206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(1) Assessing Economic Feasibility of the Project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(2) Drilling (and injecting, if needed) all the Production Wells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(3) Building Infrastructure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564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E.g., Platforms, Pipelines, Processing Plants and Possibly Export Terminals</a:t>
            </a:r>
            <a:endParaRPr sz="1564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(4) Tendering the Front-end Engineering and Design of any Future Production Installation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⇒ Substantial Capex Outlays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Conventional Oil and Gas Exploration and Production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53" name="Google Shape;553;p23"/>
          <p:cNvSpPr txBox="1"/>
          <p:nvPr>
            <p:ph idx="1" type="body"/>
          </p:nvPr>
        </p:nvSpPr>
        <p:spPr>
          <a:xfrm>
            <a:off x="311700" y="1163525"/>
            <a:ext cx="8520600" cy="3803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Type of Rigs: Onshore and Offshore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54" name="Google Shape;55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488" y="1636125"/>
            <a:ext cx="2494325" cy="32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65188" y="1636125"/>
            <a:ext cx="5284322" cy="321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Unconventional Oil and Gas Exploration and Production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61" name="Google Shape;561;p24"/>
          <p:cNvSpPr txBox="1"/>
          <p:nvPr>
            <p:ph idx="1" type="body"/>
          </p:nvPr>
        </p:nvSpPr>
        <p:spPr>
          <a:xfrm>
            <a:off x="311700" y="1163525"/>
            <a:ext cx="4997700" cy="3803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u="sng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Extraction of Oil Sands</a:t>
            </a:r>
            <a:endParaRPr b="1" u="sng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245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- Extremely Viscous and Heavy</a:t>
            </a:r>
            <a:endParaRPr sz="1245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245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- Mixture of Sand, Clay, various Minerals, Bitumen, and Water.</a:t>
            </a:r>
            <a:endParaRPr sz="1245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245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- Recover the Bitumen from other Substances</a:t>
            </a:r>
            <a:endParaRPr sz="1245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245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→ Upgrade it to Higher-end Products</a:t>
            </a:r>
            <a:endParaRPr sz="1245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45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245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Primary Methods of Recovery: (1) Surface mining &amp; (2) In-situ</a:t>
            </a:r>
            <a:endParaRPr sz="1245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245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Surface mining: extract within 250 feet of the surface</a:t>
            </a:r>
            <a:endParaRPr sz="1245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 sz="1245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In-Situ: extract without removing the soil above them</a:t>
            </a:r>
            <a:endParaRPr sz="1245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62" name="Google Shape;56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0750" y="1585200"/>
            <a:ext cx="3044325" cy="295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Surface Mining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68" name="Google Shape;568;p25"/>
          <p:cNvSpPr txBox="1"/>
          <p:nvPr>
            <p:ph idx="1" type="body"/>
          </p:nvPr>
        </p:nvSpPr>
        <p:spPr>
          <a:xfrm>
            <a:off x="311700" y="1163525"/>
            <a:ext cx="85206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1) Strip Mining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Removing layers of rock and dirt to reach a mineral deposit.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2) Open Pit Mining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Removing materials and rock through a large hole/pit.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3) Mountaintop Removal Mining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8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Removing the mountaintop through explosives to expose the resources underneath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In-Situ Recovery Mining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74" name="Google Shape;574;p26"/>
          <p:cNvSpPr txBox="1"/>
          <p:nvPr>
            <p:ph idx="1" type="body"/>
          </p:nvPr>
        </p:nvSpPr>
        <p:spPr>
          <a:xfrm>
            <a:off x="311700" y="1163525"/>
            <a:ext cx="85206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75" name="Google Shape;57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7412" y="1214925"/>
            <a:ext cx="7249177" cy="331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Decline and Abandonment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81" name="Google Shape;581;p27"/>
          <p:cNvSpPr txBox="1"/>
          <p:nvPr>
            <p:ph idx="1" type="body"/>
          </p:nvPr>
        </p:nvSpPr>
        <p:spPr>
          <a:xfrm>
            <a:off x="346650" y="1163525"/>
            <a:ext cx="41904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</a:pPr>
            <a:r>
              <a:rPr b="1" lang="zh-HK" u="sng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Decline</a:t>
            </a:r>
            <a:endParaRPr b="1" u="sng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4285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Lower Volume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4285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+ Higher Cost for enhancing production techniques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4285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+ Higher Cost for maintaining aging infrastructure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4285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--&gt; Free Cash Flow Generation Diminishes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42857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4285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Option 1: Sale of Current Oil Field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4285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Option 2: Maintenance of Current Oil Fields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4285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Option 3: Investment in New Oil Field Projects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42857"/>
              <a:buNone/>
            </a:pPr>
            <a:r>
              <a:rPr b="1"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Option 4: Abandonment of Current Oil Field</a:t>
            </a:r>
            <a:endParaRPr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82" name="Google Shape;582;p27"/>
          <p:cNvSpPr txBox="1"/>
          <p:nvPr>
            <p:ph idx="1" type="body"/>
          </p:nvPr>
        </p:nvSpPr>
        <p:spPr>
          <a:xfrm>
            <a:off x="4606950" y="1163525"/>
            <a:ext cx="41904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sz="1250" u="sng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Abandonment</a:t>
            </a:r>
            <a:endParaRPr b="1" sz="1250" u="sng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25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when the Cost of Extracting Remaining Oil can not be justified by Commodity Prices</a:t>
            </a:r>
            <a:endParaRPr sz="125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5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05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Cost including funds for Decommission and Clean-up Process</a:t>
            </a:r>
            <a:endParaRPr sz="105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25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(Cost for $280 to 700 million)</a:t>
            </a:r>
            <a:endParaRPr sz="125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17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Canada’s Estimated Conventional Hydrocarbon Resources in 7 Hydrocarbon Regions</a:t>
            </a:r>
            <a:endParaRPr sz="17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88" name="Google Shape;588;p28"/>
          <p:cNvSpPr txBox="1"/>
          <p:nvPr>
            <p:ph idx="1" type="body"/>
          </p:nvPr>
        </p:nvSpPr>
        <p:spPr>
          <a:xfrm>
            <a:off x="311700" y="1163525"/>
            <a:ext cx="8520600" cy="3803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Source: Geological Survey of Canada (2014)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89" name="Google Shape;58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000" y="1517263"/>
            <a:ext cx="4766892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3575" y="1980713"/>
            <a:ext cx="3583425" cy="216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Value Chain of Oil and Gas</a:t>
            </a:r>
            <a:endParaRPr sz="23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96" name="Google Shape;596;p29"/>
          <p:cNvSpPr txBox="1"/>
          <p:nvPr>
            <p:ph idx="1" type="body"/>
          </p:nvPr>
        </p:nvSpPr>
        <p:spPr>
          <a:xfrm>
            <a:off x="311700" y="1163525"/>
            <a:ext cx="8520600" cy="3803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97" name="Google Shape;59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9550" y="1214500"/>
            <a:ext cx="6984900" cy="370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Definition of Crude Oil and Natural Gas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18" name="Google Shape;418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graphicFrame>
        <p:nvGraphicFramePr>
          <p:cNvPr id="419" name="Google Shape;419;p3"/>
          <p:cNvGraphicFramePr/>
          <p:nvPr/>
        </p:nvGraphicFramePr>
        <p:xfrm>
          <a:off x="952500" y="1619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Crude Oil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Natural Gas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Fossil Fuel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(Formed when layers of decomposing plants and animals are subject to intense heat from the Earth, pressure from rocks and millions of years)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Fossil Fuel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a Mixture of Hydrocarbons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a Mixture of Hydrocarbons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exists in liquid phase in natural underground reservoirs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- exists in gas phase in natural underground reservoirs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Upstream and Midstream Value Chain of Oil and Gas</a:t>
            </a:r>
            <a:endParaRPr sz="23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3" name="Google Shape;603;p30"/>
          <p:cNvSpPr txBox="1"/>
          <p:nvPr>
            <p:ph idx="1" type="body"/>
          </p:nvPr>
        </p:nvSpPr>
        <p:spPr>
          <a:xfrm>
            <a:off x="311700" y="1163525"/>
            <a:ext cx="8520600" cy="3803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04" name="Google Shape;604;p30"/>
          <p:cNvPicPr preferRelativeResize="0"/>
          <p:nvPr/>
        </p:nvPicPr>
        <p:blipFill rotWithShape="1">
          <a:blip r:embed="rId4">
            <a:alphaModFix/>
          </a:blip>
          <a:srcRect b="4151" l="0" r="0" t="22631"/>
          <a:stretch/>
        </p:blipFill>
        <p:spPr>
          <a:xfrm>
            <a:off x="375387" y="1267988"/>
            <a:ext cx="8393226" cy="359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Upstream and Midstream Value Chain of Oil and Gas (Con’t)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10" name="Google Shape;610;p31"/>
          <p:cNvSpPr txBox="1"/>
          <p:nvPr>
            <p:ph idx="1" type="body"/>
          </p:nvPr>
        </p:nvSpPr>
        <p:spPr>
          <a:xfrm>
            <a:off x="377395" y="1017725"/>
            <a:ext cx="2043900" cy="2977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b="1" lang="zh-HK" sz="19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(1) Wellheads</a:t>
            </a:r>
            <a:endParaRPr b="1" sz="19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1" name="Google Shape;611;p31"/>
          <p:cNvSpPr txBox="1"/>
          <p:nvPr>
            <p:ph idx="1" type="body"/>
          </p:nvPr>
        </p:nvSpPr>
        <p:spPr>
          <a:xfrm>
            <a:off x="2514405" y="2000059"/>
            <a:ext cx="2043900" cy="2977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b="1" lang="zh-HK"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(2) Manifolds and Gathering</a:t>
            </a:r>
            <a:endParaRPr b="1" sz="1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2" name="Google Shape;612;p31"/>
          <p:cNvSpPr txBox="1"/>
          <p:nvPr>
            <p:ph idx="1" type="body"/>
          </p:nvPr>
        </p:nvSpPr>
        <p:spPr>
          <a:xfrm>
            <a:off x="6788425" y="2000059"/>
            <a:ext cx="2043900" cy="2977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sz="19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(4) Metering, Storage and Export</a:t>
            </a:r>
            <a:endParaRPr b="1" sz="19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b="1" lang="zh-HK" sz="19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(5) Utility system</a:t>
            </a:r>
            <a:endParaRPr b="1" sz="19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3" name="Google Shape;613;p31"/>
          <p:cNvSpPr txBox="1"/>
          <p:nvPr>
            <p:ph idx="1" type="body"/>
          </p:nvPr>
        </p:nvSpPr>
        <p:spPr>
          <a:xfrm>
            <a:off x="4651415" y="1017725"/>
            <a:ext cx="2043900" cy="2977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b="1" lang="zh-HK" sz="19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(3) Separation</a:t>
            </a:r>
            <a:endParaRPr b="1" sz="19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4" name="Google Shape;614;p31"/>
          <p:cNvSpPr txBox="1"/>
          <p:nvPr/>
        </p:nvSpPr>
        <p:spPr>
          <a:xfrm>
            <a:off x="311675" y="3585004"/>
            <a:ext cx="21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zh-HK" sz="14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Done by Upstream</a:t>
            </a:r>
            <a:endParaRPr b="1" i="0" sz="14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15" name="Google Shape;61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433" y="1775031"/>
            <a:ext cx="1897743" cy="146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87486" y="2990896"/>
            <a:ext cx="1897750" cy="995802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1"/>
          <p:cNvSpPr txBox="1"/>
          <p:nvPr/>
        </p:nvSpPr>
        <p:spPr>
          <a:xfrm>
            <a:off x="2448700" y="4423450"/>
            <a:ext cx="217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zh-HK" sz="12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Upstream sometimes,</a:t>
            </a:r>
            <a:endParaRPr b="1" i="0" sz="12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zh-HK" sz="12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mainly done by Midstream</a:t>
            </a:r>
            <a:endParaRPr b="1" i="0" sz="12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8" name="Google Shape;618;p31"/>
          <p:cNvSpPr txBox="1"/>
          <p:nvPr/>
        </p:nvSpPr>
        <p:spPr>
          <a:xfrm>
            <a:off x="4585700" y="3441125"/>
            <a:ext cx="217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zh-HK" sz="12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Upstream sometimes,</a:t>
            </a:r>
            <a:endParaRPr b="1" i="0" sz="12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zh-HK" sz="12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mainly done by Midstream</a:t>
            </a:r>
            <a:endParaRPr b="1" i="0" sz="12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9" name="Google Shape;619;p31"/>
          <p:cNvSpPr txBox="1"/>
          <p:nvPr/>
        </p:nvSpPr>
        <p:spPr>
          <a:xfrm>
            <a:off x="6722725" y="4423450"/>
            <a:ext cx="217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zh-HK" sz="12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Upstream sometimes,</a:t>
            </a:r>
            <a:endParaRPr b="1" i="0" sz="12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zh-HK" sz="12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mainly done by Midstream</a:t>
            </a:r>
            <a:endParaRPr b="1" i="0" sz="12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20" name="Google Shape;62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87963" y="1953583"/>
            <a:ext cx="1970800" cy="1105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2"/>
          <p:cNvSpPr txBox="1"/>
          <p:nvPr>
            <p:ph idx="1" type="body"/>
          </p:nvPr>
        </p:nvSpPr>
        <p:spPr>
          <a:xfrm>
            <a:off x="3351575" y="1765350"/>
            <a:ext cx="5243100" cy="1612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(1) usually sit on top of the oil or gas well leading down to the reservoir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(2) may also be an injection well to inject water or gas into the reservoir for maintaining pressure and levels to maximize production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26" name="Google Shape;626;p32"/>
          <p:cNvSpPr txBox="1"/>
          <p:nvPr>
            <p:ph idx="1" type="body"/>
          </p:nvPr>
        </p:nvSpPr>
        <p:spPr>
          <a:xfrm rot="-951776">
            <a:off x="620314" y="958481"/>
            <a:ext cx="2319116" cy="322655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b="1" lang="zh-HK" sz="19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(1) Wellheads</a:t>
            </a:r>
            <a:endParaRPr b="1" sz="19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27" name="Google Shape;627;p32"/>
          <p:cNvSpPr txBox="1"/>
          <p:nvPr/>
        </p:nvSpPr>
        <p:spPr>
          <a:xfrm rot="-951443">
            <a:off x="933098" y="3822599"/>
            <a:ext cx="2468125" cy="4001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zh-HK" sz="14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Done by Upstream</a:t>
            </a:r>
            <a:endParaRPr b="1" i="0" sz="14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28" name="Google Shape;62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51640">
            <a:off x="703256" y="1779149"/>
            <a:ext cx="2153380" cy="1585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3"/>
          <p:cNvSpPr txBox="1"/>
          <p:nvPr>
            <p:ph idx="1" type="body"/>
          </p:nvPr>
        </p:nvSpPr>
        <p:spPr>
          <a:xfrm>
            <a:off x="3351575" y="845350"/>
            <a:ext cx="5243100" cy="3479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Onshore:</a:t>
            </a:r>
            <a:endParaRPr b="1"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The individual well streams are brought into the main production facilities through a network of gathering pipelines and manifold systems.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Offshore:</a:t>
            </a:r>
            <a:endParaRPr b="1"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The dry completion wells on the main field center feed directly into the production manifolds system.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Outlying wellhead towers and subsea installations feed into the production risers through a multiphase pipelines system.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4" name="Google Shape;634;p33"/>
          <p:cNvSpPr txBox="1"/>
          <p:nvPr>
            <p:ph idx="1" type="body"/>
          </p:nvPr>
        </p:nvSpPr>
        <p:spPr>
          <a:xfrm rot="-889980">
            <a:off x="657762" y="948295"/>
            <a:ext cx="2249978" cy="3246901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b="1" lang="zh-HK"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(2) Manifolds and Gathering</a:t>
            </a:r>
            <a:endParaRPr b="1" sz="1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35" name="Google Shape;63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89974">
            <a:off x="738168" y="2028819"/>
            <a:ext cx="2089154" cy="108593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33"/>
          <p:cNvSpPr txBox="1"/>
          <p:nvPr/>
        </p:nvSpPr>
        <p:spPr>
          <a:xfrm rot="-889699">
            <a:off x="924147" y="3546073"/>
            <a:ext cx="2394856" cy="5541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zh-HK" sz="12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Upstream sometimes,</a:t>
            </a:r>
            <a:endParaRPr b="1" i="0" sz="12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zh-HK" sz="12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mainly done by Midstream</a:t>
            </a:r>
            <a:endParaRPr b="1" i="0" sz="12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4"/>
          <p:cNvSpPr txBox="1"/>
          <p:nvPr>
            <p:ph idx="1" type="body"/>
          </p:nvPr>
        </p:nvSpPr>
        <p:spPr>
          <a:xfrm>
            <a:off x="3351575" y="1861088"/>
            <a:ext cx="5243100" cy="1421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Usually, the well produces a combination of gas, oil, and water, with various contaminants 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 gravity separator is the most used for separating and processing the mixture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42" name="Google Shape;642;p34"/>
          <p:cNvSpPr txBox="1"/>
          <p:nvPr>
            <p:ph idx="1" type="body"/>
          </p:nvPr>
        </p:nvSpPr>
        <p:spPr>
          <a:xfrm rot="-883532">
            <a:off x="784462" y="1045598"/>
            <a:ext cx="2135026" cy="3047277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b="1" lang="zh-HK" sz="19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(3) Separation</a:t>
            </a:r>
            <a:endParaRPr b="1" sz="19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43" name="Google Shape;643;p34"/>
          <p:cNvSpPr txBox="1"/>
          <p:nvPr/>
        </p:nvSpPr>
        <p:spPr>
          <a:xfrm rot="-883020">
            <a:off x="1043293" y="3481845"/>
            <a:ext cx="2272040" cy="5541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zh-HK" sz="12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Upstream sometimes,</a:t>
            </a:r>
            <a:endParaRPr b="1" i="0" sz="12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zh-HK" sz="12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mainly done by Midstream</a:t>
            </a:r>
            <a:endParaRPr b="1" i="0" sz="12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44" name="Google Shape;64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83177">
            <a:off x="822651" y="2003564"/>
            <a:ext cx="2058530" cy="1131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5"/>
          <p:cNvSpPr txBox="1"/>
          <p:nvPr>
            <p:ph idx="1" type="body"/>
          </p:nvPr>
        </p:nvSpPr>
        <p:spPr>
          <a:xfrm>
            <a:off x="3351575" y="1227450"/>
            <a:ext cx="5243100" cy="2688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sz="1400" u="sng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(4) Metering, Storage and Export</a:t>
            </a:r>
            <a:endParaRPr b="1" sz="1400" u="sng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Meters are used to measure, monitor and manage the natural gas and oil exported from the production installation.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zh-HK" sz="1400" u="sng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(5) Utility System</a:t>
            </a:r>
            <a:endParaRPr b="1" sz="1400" u="sng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System provides services to the main process safety or residents, like electricity.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50" name="Google Shape;650;p35"/>
          <p:cNvSpPr txBox="1"/>
          <p:nvPr>
            <p:ph idx="1" type="body"/>
          </p:nvPr>
        </p:nvSpPr>
        <p:spPr>
          <a:xfrm rot="-878238">
            <a:off x="714546" y="1080944"/>
            <a:ext cx="2157109" cy="3095795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sz="19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(4) Metering, Storage and Export</a:t>
            </a:r>
            <a:endParaRPr b="1" sz="19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b="1" lang="zh-HK" sz="19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(5) Utility system</a:t>
            </a:r>
            <a:endParaRPr b="1" sz="19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51" name="Google Shape;651;p35"/>
          <p:cNvSpPr txBox="1"/>
          <p:nvPr/>
        </p:nvSpPr>
        <p:spPr>
          <a:xfrm rot="-877914">
            <a:off x="970963" y="3557716"/>
            <a:ext cx="2295651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zh-HK" sz="12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Upstream sometimes,</a:t>
            </a:r>
            <a:endParaRPr b="1" i="0" sz="12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zh-HK" sz="12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mainly done by Midstream</a:t>
            </a:r>
            <a:endParaRPr b="1" i="0" sz="1200" u="none" cap="none" strike="noStrike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6"/>
          <p:cNvSpPr txBox="1"/>
          <p:nvPr>
            <p:ph type="title"/>
          </p:nvPr>
        </p:nvSpPr>
        <p:spPr>
          <a:xfrm>
            <a:off x="311700" y="91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Downstream Value Chain of Oil and Gas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57" name="Google Shape;657;p36"/>
          <p:cNvSpPr txBox="1"/>
          <p:nvPr>
            <p:ph idx="1" type="body"/>
          </p:nvPr>
        </p:nvSpPr>
        <p:spPr>
          <a:xfrm>
            <a:off x="311700" y="798500"/>
            <a:ext cx="3603900" cy="2954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sz="1400" u="sng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Refining</a:t>
            </a:r>
            <a:endParaRPr b="1" sz="1400" u="sng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 Process of Converting Crude Oil into Usable Products</a:t>
            </a:r>
            <a:endParaRPr sz="14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through separate hundred types of hydrocarbons with different lengths of carbon chains in crude oil</a:t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58" name="Google Shape;658;p36"/>
          <p:cNvSpPr txBox="1"/>
          <p:nvPr>
            <p:ph idx="1" type="body"/>
          </p:nvPr>
        </p:nvSpPr>
        <p:spPr>
          <a:xfrm>
            <a:off x="311700" y="3827200"/>
            <a:ext cx="8520600" cy="1139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8571"/>
              <a:buNone/>
            </a:pPr>
            <a:r>
              <a:rPr lang="zh-HK" sz="5600" u="sng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Marketing</a:t>
            </a:r>
            <a:endParaRPr sz="5600" u="sng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8571"/>
              <a:buNone/>
            </a:pPr>
            <a:r>
              <a:rPr lang="zh-HK" sz="5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The Refinery Operations often include Product Distribution Terminals</a:t>
            </a:r>
            <a:endParaRPr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8571"/>
              <a:buNone/>
            </a:pPr>
            <a:r>
              <a:rPr lang="zh-HK" sz="5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for dispensing products to bulk customers </a:t>
            </a:r>
            <a:r>
              <a:rPr lang="zh-HK" sz="48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E.g., Airports, Gasoline Stations, Ports and Industries. </a:t>
            </a:r>
            <a:endParaRPr sz="48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8571"/>
              <a:buNone/>
            </a:pPr>
            <a:r>
              <a:t/>
            </a:r>
            <a:endParaRPr b="1"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8571"/>
              <a:buNone/>
            </a:pPr>
            <a:r>
              <a:t/>
            </a:r>
            <a:endParaRPr b="1"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8571"/>
              <a:buNone/>
            </a:pPr>
            <a:r>
              <a:t/>
            </a:r>
            <a:endParaRPr b="1"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59" name="Google Shape;65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1000" y="814150"/>
            <a:ext cx="4861300" cy="295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Assessing Risk and Reward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65" name="Google Shape;665;p37"/>
          <p:cNvSpPr txBox="1"/>
          <p:nvPr>
            <p:ph idx="1" type="body"/>
          </p:nvPr>
        </p:nvSpPr>
        <p:spPr>
          <a:xfrm>
            <a:off x="311700" y="1152475"/>
            <a:ext cx="8520600" cy="3293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Typical Progression of Field Reserve Estimates Over Time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66" name="Google Shape;666;p37"/>
          <p:cNvSpPr txBox="1"/>
          <p:nvPr>
            <p:ph idx="1" type="body"/>
          </p:nvPr>
        </p:nvSpPr>
        <p:spPr>
          <a:xfrm>
            <a:off x="311700" y="4546200"/>
            <a:ext cx="8520600" cy="384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8571"/>
              <a:buNone/>
            </a:pPr>
            <a:r>
              <a:rPr lang="zh-HK" sz="5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Reserve estimates are highly inaccurate during the late stage of the basin’s or field's life.</a:t>
            </a:r>
            <a:endParaRPr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67" name="Google Shape;66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4550" y="1494550"/>
            <a:ext cx="4914900" cy="288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Probability of Geologic Success’ (Pg)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73" name="Google Shape;673;p38"/>
          <p:cNvSpPr txBox="1"/>
          <p:nvPr>
            <p:ph idx="1" type="body"/>
          </p:nvPr>
        </p:nvSpPr>
        <p:spPr>
          <a:xfrm>
            <a:off x="311700" y="1152475"/>
            <a:ext cx="8520600" cy="3293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Chevron (1997) proposed a new risk assessment approach for estimating oil and gas reserves in economic quantities through four elements, called the” Probability of Geologic Success”,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38996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Pg = P_source * P_reservoir * P_trap * P_dynamics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Where: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P_source = A ‘source rock’ is needed to generate the hydrocarbons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P_reservoir = A suitable ‘reservoir’ interval is needed to bear the hydrocarbons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P_trap = A ‘trap’ is needed to contain the hydrocarbons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38996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P_dynamics = All three elements must occur within a ‘dynamic’ system where each can interact</a:t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Geological Success within Differing Scenarios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79" name="Google Shape;679;p39"/>
          <p:cNvSpPr txBox="1"/>
          <p:nvPr>
            <p:ph idx="1" type="body"/>
          </p:nvPr>
        </p:nvSpPr>
        <p:spPr>
          <a:xfrm>
            <a:off x="311700" y="1152475"/>
            <a:ext cx="8520600" cy="3803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80" name="Google Shape;68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963" y="1238725"/>
            <a:ext cx="5180075" cy="36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Crude Oil Properties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25" name="Google Shape;425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Light/ Heavy:</a:t>
            </a: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the Viscosity Status of the Oil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(The heavier it is, the higher viscosity and the harder to transport.)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highlight>
                <a:schemeClr val="dk1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Sweet/ Sour:</a:t>
            </a: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the Sulfuric Content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(The sourer it is, the higher sulfuric content and further processing is required; otherwise, pipes and refineries would be damaged)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0"/>
          <p:cNvSpPr txBox="1"/>
          <p:nvPr>
            <p:ph type="title"/>
          </p:nvPr>
        </p:nvSpPr>
        <p:spPr>
          <a:xfrm>
            <a:off x="311700" y="91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Benchmark Crude Oil Prices and Grades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86" name="Google Shape;686;p40"/>
          <p:cNvSpPr txBox="1"/>
          <p:nvPr>
            <p:ph idx="1" type="body"/>
          </p:nvPr>
        </p:nvSpPr>
        <p:spPr>
          <a:xfrm>
            <a:off x="311700" y="798500"/>
            <a:ext cx="8520600" cy="1247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sz="1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Oil Price Benchmarks	</a:t>
            </a:r>
            <a:endParaRPr b="1" sz="14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Brent: pricing over 75% of the world's traded oil.</a:t>
            </a:r>
            <a:endParaRPr sz="14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West Texas Intermediate (WTI): mainly pricing over Canada and the United State</a:t>
            </a:r>
            <a:endParaRPr b="1" sz="1400" u="sng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87" name="Google Shape;687;p40"/>
          <p:cNvSpPr txBox="1"/>
          <p:nvPr>
            <p:ph idx="1" type="body"/>
          </p:nvPr>
        </p:nvSpPr>
        <p:spPr>
          <a:xfrm>
            <a:off x="311700" y="3827200"/>
            <a:ext cx="8520600" cy="1139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 Brent and WTI are used as indicative oil prices,</a:t>
            </a:r>
            <a:endParaRPr sz="14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in most cases, crudes are traded at a discount or premium depending on their Viscosity Status (Light/ </a:t>
            </a:r>
            <a:endParaRPr sz="14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Heavy) and Sulphur Content (Sweet/ Sour)</a:t>
            </a:r>
            <a:endParaRPr sz="14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88" name="Google Shape;68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2121175"/>
            <a:ext cx="5907824" cy="160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0"/>
          <p:cNvSpPr txBox="1"/>
          <p:nvPr>
            <p:ph idx="1" type="body"/>
          </p:nvPr>
        </p:nvSpPr>
        <p:spPr>
          <a:xfrm>
            <a:off x="3732600" y="2254050"/>
            <a:ext cx="5099700" cy="422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38996"/>
              <a:buNone/>
            </a:pPr>
            <a:r>
              <a:rPr lang="zh-HK" sz="1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Brent WTI Spread is close, usually around $2 to 9 USD/bbl.</a:t>
            </a:r>
            <a:endParaRPr sz="14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Global Energy Consumption and Production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95" name="Google Shape;695;p41"/>
          <p:cNvSpPr txBox="1"/>
          <p:nvPr>
            <p:ph idx="1" type="body"/>
          </p:nvPr>
        </p:nvSpPr>
        <p:spPr>
          <a:xfrm>
            <a:off x="346650" y="1163525"/>
            <a:ext cx="41904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b="1" lang="zh-HK" u="sng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Short Term (2022 to 2023)</a:t>
            </a:r>
            <a:endParaRPr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96" name="Google Shape;696;p41"/>
          <p:cNvSpPr txBox="1"/>
          <p:nvPr>
            <p:ph idx="1" type="body"/>
          </p:nvPr>
        </p:nvSpPr>
        <p:spPr>
          <a:xfrm>
            <a:off x="4606950" y="1163525"/>
            <a:ext cx="41904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u="sng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Long Term (2020 to 2050)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97" name="Google Shape;69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925" y="1989738"/>
            <a:ext cx="4097850" cy="176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3763" y="1794688"/>
            <a:ext cx="4036775" cy="215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Proven Crude Oil and Natural Gas Reserves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04" name="Google Shape;704;p42"/>
          <p:cNvSpPr txBox="1"/>
          <p:nvPr>
            <p:ph idx="1" type="body"/>
          </p:nvPr>
        </p:nvSpPr>
        <p:spPr>
          <a:xfrm>
            <a:off x="346650" y="1163525"/>
            <a:ext cx="41904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u="sng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Oil Reserves (2020)</a:t>
            </a:r>
            <a:endParaRPr b="1" u="sng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 u="sng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05" name="Google Shape;705;p42"/>
          <p:cNvSpPr txBox="1"/>
          <p:nvPr>
            <p:ph idx="1" type="body"/>
          </p:nvPr>
        </p:nvSpPr>
        <p:spPr>
          <a:xfrm>
            <a:off x="4606950" y="1163525"/>
            <a:ext cx="41904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u="sng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Gas Reserves (2020)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06" name="Google Shape;70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855" y="1729575"/>
            <a:ext cx="4057995" cy="22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3925" y="1729575"/>
            <a:ext cx="4036450" cy="22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Crude Oil Reserves by Geographic Region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13" name="Google Shape;713;p43"/>
          <p:cNvSpPr txBox="1"/>
          <p:nvPr>
            <p:ph idx="1" type="body"/>
          </p:nvPr>
        </p:nvSpPr>
        <p:spPr>
          <a:xfrm>
            <a:off x="311700" y="1152475"/>
            <a:ext cx="8520600" cy="3803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14" name="Google Shape;71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3875" y="1247800"/>
            <a:ext cx="7356250" cy="36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OPEC Share of World Crude Oil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20" name="Google Shape;720;p44"/>
          <p:cNvSpPr txBox="1"/>
          <p:nvPr>
            <p:ph idx="1" type="body"/>
          </p:nvPr>
        </p:nvSpPr>
        <p:spPr>
          <a:xfrm>
            <a:off x="5862300" y="1960075"/>
            <a:ext cx="2970000" cy="21879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OPEC accounts for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21644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Char char="●"/>
            </a:pPr>
            <a:r>
              <a:rPr lang="zh-HK" sz="158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80% of Global Reserves and </a:t>
            </a:r>
            <a:endParaRPr sz="1583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21644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Char char="●"/>
            </a:pPr>
            <a:r>
              <a:rPr lang="zh-HK" sz="158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50% of Oil Production</a:t>
            </a:r>
            <a:endParaRPr sz="1583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8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 2018, its Proven Oil Reserves stand at 1.19 billion barrels.</a:t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21" name="Google Shape;72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1417075"/>
            <a:ext cx="5423424" cy="3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Gas Reserves by Geographic Region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27" name="Google Shape;727;p45"/>
          <p:cNvSpPr txBox="1"/>
          <p:nvPr>
            <p:ph idx="1" type="body"/>
          </p:nvPr>
        </p:nvSpPr>
        <p:spPr>
          <a:xfrm>
            <a:off x="311700" y="1152475"/>
            <a:ext cx="8520600" cy="3803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28" name="Google Shape;72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8400" y="1206150"/>
            <a:ext cx="7107201" cy="36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Oil and Gas’s Alternatives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34" name="Google Shape;734;p46"/>
          <p:cNvSpPr txBox="1"/>
          <p:nvPr>
            <p:ph idx="1" type="body"/>
          </p:nvPr>
        </p:nvSpPr>
        <p:spPr>
          <a:xfrm>
            <a:off x="311700" y="1152475"/>
            <a:ext cx="5296500" cy="1592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Public and Scientific Attention Driven Factors: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(1) Increases in Oil Prices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(2) Need for Increased Energy Security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(3) Concern over Greenhouse Gas Emissions from Fossil Fuels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35" name="Google Shape;735;p46"/>
          <p:cNvSpPr txBox="1"/>
          <p:nvPr>
            <p:ph idx="1" type="body"/>
          </p:nvPr>
        </p:nvSpPr>
        <p:spPr>
          <a:xfrm>
            <a:off x="5674450" y="1152475"/>
            <a:ext cx="3157800" cy="370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Alternative 1: Biofuel</a:t>
            </a:r>
            <a:endParaRPr b="1"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Derived from Biomass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E.g., Solid Biomass, Liquid Fuels, Biogases and Sunlight</a:t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36" name="Google Shape;736;p46"/>
          <p:cNvSpPr txBox="1"/>
          <p:nvPr>
            <p:ph idx="1" type="body"/>
          </p:nvPr>
        </p:nvSpPr>
        <p:spPr>
          <a:xfrm>
            <a:off x="311700" y="2879925"/>
            <a:ext cx="5296500" cy="1976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zh-HK" sz="1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Alternative 2: Extract Oil and Gas through Alternative Techniques and Other Unconventional Fossil Fuels</a:t>
            </a:r>
            <a:endParaRPr b="1" sz="14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 sz="1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E.g., Shale Oil from Oil Shale</a:t>
            </a:r>
            <a:endParaRPr sz="14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37" name="Google Shape;73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5925" y="3450450"/>
            <a:ext cx="2688025" cy="13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0650" y="2879925"/>
            <a:ext cx="2965399" cy="1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Canadian Outlook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744" name="Google Shape;744;p47"/>
          <p:cNvGraphicFramePr/>
          <p:nvPr/>
        </p:nvGraphicFramePr>
        <p:xfrm>
          <a:off x="311700" y="120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1754300"/>
                <a:gridCol w="6766300"/>
              </a:tblGrid>
              <a:tr h="843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zh-HK" sz="18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Drilling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Primary Energy Demand by Fuel and Share of Total Demand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HK" sz="11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Canada is recovering after the COVID pandemic and thus there will be a surge in energy needs.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HK" sz="11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However, more renewable energy is expected to be used owing to the raised awareness of environmental protection and environmental concerns about using fossil fuels.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Increases by 7.5% from 2021 to 2050 (Current Policies Scenario)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falls by 21% from 2021 to 2050 (Evolving Policies Scenario – Reductions in Fossil Fuel Use)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1045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Crude Oil Production</a:t>
                      </a:r>
                      <a:endParaRPr sz="18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(2021 to 2050)</a:t>
                      </a:r>
                      <a:endParaRPr sz="18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1045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Natural Gas Production</a:t>
                      </a:r>
                      <a:endParaRPr sz="18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(2021 to 2050)</a:t>
                      </a:r>
                      <a:endParaRPr sz="18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843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Uncertainties</a:t>
                      </a:r>
                      <a:endParaRPr sz="18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</a:tbl>
          </a:graphicData>
        </a:graphic>
      </p:graphicFrame>
      <p:pic>
        <p:nvPicPr>
          <p:cNvPr id="745" name="Google Shape;74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6875" y="1496877"/>
            <a:ext cx="3843751" cy="214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Canadian Outlook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751" name="Google Shape;751;p48"/>
          <p:cNvGraphicFramePr/>
          <p:nvPr/>
        </p:nvGraphicFramePr>
        <p:xfrm>
          <a:off x="311700" y="120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1754300"/>
                <a:gridCol w="6766300"/>
              </a:tblGrid>
              <a:tr h="843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Drilling</a:t>
                      </a:r>
                      <a:endParaRPr sz="18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Canadian crude oil production recovered to pre-pandemic levels by late 2020.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 both scenarios, production increases in the near term, but long-term trends differ significantly based on scenario assumptions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E.g., Future Price Levels and Domestic Climate Policy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1045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zh-HK" sz="18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Crude Oil Production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zh-HK" sz="18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(2021 to 2050)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1045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Natural Gas Production</a:t>
                      </a:r>
                      <a:endParaRPr sz="14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(2021 to 2050)</a:t>
                      </a:r>
                      <a:endParaRPr sz="14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843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Uncertainties</a:t>
                      </a:r>
                      <a:endParaRPr sz="14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</a:tbl>
          </a:graphicData>
        </a:graphic>
      </p:graphicFrame>
      <p:pic>
        <p:nvPicPr>
          <p:cNvPr id="752" name="Google Shape;75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9900" y="1263125"/>
            <a:ext cx="3687825" cy="24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Canadian Outlook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758" name="Google Shape;758;p49"/>
          <p:cNvGraphicFramePr/>
          <p:nvPr/>
        </p:nvGraphicFramePr>
        <p:xfrm>
          <a:off x="311700" y="120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1754300"/>
                <a:gridCol w="6766300"/>
              </a:tblGrid>
              <a:tr h="843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Drilling</a:t>
                      </a:r>
                      <a:endParaRPr sz="18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zh-HK" sz="1300" u="sng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Evolving Policies Scenario: Low Global Oil Prices and Steadily more Ambitious Climate Policies</a:t>
                      </a:r>
                      <a:endParaRPr b="1" sz="13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zh-HK" sz="13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(1) Expected to Increase from 5.0 million barrels per day (MMb/d) in 2021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zh-HK" sz="13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to 5.8 MMb/d in 2032, then fall to 4.8 MMb/d in 2050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zh-HK" sz="13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(2) Brent Crude Oil Price is assumed to fall from an annual average of US$68 per barrel in 2021 to US$40 per barrel in 2050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zh-HK" sz="13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The way to Maintain this Low Cost throughout the Projection Period (to 2050) is the Vast Majority of Oil Sands Production is from those Long-lived Oil Sands Facilities, with a Low Operating Cost, that are Producing Today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zh-HK" sz="1300" u="sng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Current Policies Scenario:  High Global Oil Prices with High Global Oil Demand</a:t>
                      </a:r>
                      <a:endParaRPr b="1" sz="1300" u="sng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zh-HK" sz="13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(1) Expected to Increase Rapidly to 5.8 MMb/d in 2041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zh-HK" sz="13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(2) Brent Crude Oil Price is assumed to stay at US$70 per barrel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1045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zh-HK" sz="18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Crude Oil Production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zh-HK" sz="18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(2021 to 2050)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1045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Natural Gas Production</a:t>
                      </a:r>
                      <a:endParaRPr sz="14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(2021 to 2050)</a:t>
                      </a:r>
                      <a:endParaRPr sz="14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843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HK" sz="14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Uncertainties</a:t>
                      </a:r>
                      <a:endParaRPr sz="14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Crude Oil Categories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31" name="Google Shape;431;p5"/>
          <p:cNvSpPr txBox="1"/>
          <p:nvPr>
            <p:ph idx="1" type="body"/>
          </p:nvPr>
        </p:nvSpPr>
        <p:spPr>
          <a:xfrm>
            <a:off x="311700" y="1152475"/>
            <a:ext cx="47877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b="1"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1) Conventional</a:t>
            </a:r>
            <a:endParaRPr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ora"/>
              <a:buChar char="●"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Includes Crude Oil and Natural Gas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ora"/>
              <a:buChar char="●"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Faster and Cheaper to Develop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b="1"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2) Unconventional</a:t>
            </a:r>
            <a:endParaRPr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ora"/>
              <a:buChar char="●"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Includes Wider Variety of Sources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(e.g., Oil Sands, Extra Heavy Oil, Gas to Liquids)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ora"/>
              <a:buChar char="●"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Costly to Develop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29032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32" name="Google Shape;43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5000" y="1489038"/>
            <a:ext cx="3739800" cy="2743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Canadian Outlook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764" name="Google Shape;764;p50"/>
          <p:cNvGraphicFramePr/>
          <p:nvPr/>
        </p:nvGraphicFramePr>
        <p:xfrm>
          <a:off x="311700" y="120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1754300"/>
                <a:gridCol w="6766300"/>
              </a:tblGrid>
              <a:tr h="843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Drilling</a:t>
                      </a:r>
                      <a:endParaRPr sz="18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Evolving Policies Scenario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Natural Gas Production Remains Near the Current Level through much of the next 20 years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Current Policies Scenario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Natural Gas Production is expected to Steadily Increase and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zh-HK" sz="12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Reach 22.2 Bcf/d in 2050 (a 40% increase from 2021 production levels)</a:t>
                      </a:r>
                      <a:endParaRPr sz="12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1045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Crude Oil Production</a:t>
                      </a:r>
                      <a:endParaRPr sz="18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(2021 to 2050)</a:t>
                      </a:r>
                      <a:endParaRPr sz="18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1045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zh-HK" sz="18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Natural Gas Production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zh-HK" sz="18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(2021 to 2050)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843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Uncertainties</a:t>
                      </a:r>
                      <a:endParaRPr sz="18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</a:tbl>
          </a:graphicData>
        </a:graphic>
      </p:graphicFrame>
      <p:pic>
        <p:nvPicPr>
          <p:cNvPr id="765" name="Google Shape;76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9732" y="2571750"/>
            <a:ext cx="3992569" cy="24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Canadian Outlook</a:t>
            </a:r>
            <a:endParaRPr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771" name="Google Shape;771;p51"/>
          <p:cNvGraphicFramePr/>
          <p:nvPr/>
        </p:nvGraphicFramePr>
        <p:xfrm>
          <a:off x="311700" y="120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{2D523E8B-F517-4E36-9FD6-BAC7857F9D9F}</a:tableStyleId>
              </a:tblPr>
              <a:tblGrid>
                <a:gridCol w="1754300"/>
                <a:gridCol w="6766300"/>
              </a:tblGrid>
              <a:tr h="843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999999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Drilling</a:t>
                      </a:r>
                      <a:endParaRPr sz="1800" u="none" cap="none" strike="noStrike">
                        <a:solidFill>
                          <a:srgbClr val="999999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Lora"/>
                        <a:buAutoNum type="arabicPeriod"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Future Oil and Gas Prices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302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Lora"/>
                        <a:buAutoNum type="arabicPeriod"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Potential Labour Shortages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302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Lora"/>
                        <a:buAutoNum type="arabicPeriod"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The Future Growth of U.S. Shale Gas Production and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its Impact on North American Gas Prices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-3302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Lora"/>
                        <a:buAutoNum type="arabicPeriod"/>
                      </a:pPr>
                      <a:r>
                        <a:rPr lang="zh-HK" sz="16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Well Production Rates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</a:tr>
              <a:tr h="1045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Crude Oil Production</a:t>
                      </a:r>
                      <a:endParaRPr sz="18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(2021 to 2050)</a:t>
                      </a:r>
                      <a:endParaRPr sz="18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1045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Natural Gas Production</a:t>
                      </a:r>
                      <a:endParaRPr sz="18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HK" sz="1800" u="none" cap="none" strike="noStrike">
                          <a:solidFill>
                            <a:srgbClr val="B7B7B7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(2021 to 2050)</a:t>
                      </a:r>
                      <a:endParaRPr sz="1800" u="none" cap="none" strike="noStrike">
                        <a:solidFill>
                          <a:srgbClr val="B7B7B7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  <a:tr h="843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zh-HK" sz="18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Uncertainties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34343"/>
                    </a:solidFill>
                  </a:tcPr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6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sky, outdoor, light, sunset&#10;&#10;Description automatically generated" id="778" name="Google Shape;778;p96"/>
          <p:cNvPicPr preferRelativeResize="0"/>
          <p:nvPr/>
        </p:nvPicPr>
        <p:blipFill rotWithShape="1">
          <a:blip r:embed="rId3">
            <a:alphaModFix amt="50000"/>
          </a:blip>
          <a:srcRect b="15625" l="0" r="0" t="0"/>
          <a:stretch/>
        </p:blipFill>
        <p:spPr>
          <a:xfrm>
            <a:off x="1625605" y="476251"/>
            <a:ext cx="5892791" cy="33147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779" name="Google Shape;779;p96"/>
          <p:cNvSpPr/>
          <p:nvPr/>
        </p:nvSpPr>
        <p:spPr>
          <a:xfrm>
            <a:off x="2160089" y="3974752"/>
            <a:ext cx="4823822" cy="692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4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Crescent Point Energy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&#10;&#10;Description automatically generated with medium confidence" id="785" name="Google Shape;785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600" y="222600"/>
            <a:ext cx="7810800" cy="15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600" y="1895750"/>
            <a:ext cx="8136671" cy="310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98"/>
          <p:cNvSpPr/>
          <p:nvPr/>
        </p:nvSpPr>
        <p:spPr>
          <a:xfrm flipH="1" rot="10800000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98"/>
          <p:cNvSpPr/>
          <p:nvPr/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98"/>
          <p:cNvSpPr/>
          <p:nvPr/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98"/>
          <p:cNvSpPr txBox="1"/>
          <p:nvPr>
            <p:ph type="title"/>
          </p:nvPr>
        </p:nvSpPr>
        <p:spPr>
          <a:xfrm>
            <a:off x="524785" y="186029"/>
            <a:ext cx="5297791" cy="8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 Year Stock Performance</a:t>
            </a:r>
            <a:endParaRPr/>
          </a:p>
        </p:txBody>
      </p:sp>
      <p:pic>
        <p:nvPicPr>
          <p:cNvPr descr="Logo&#10;&#10;Description automatically generated with medium confidence" id="798" name="Google Shape;798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550" y="1208150"/>
            <a:ext cx="6480001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9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99"/>
          <p:cNvSpPr/>
          <p:nvPr/>
        </p:nvSpPr>
        <p:spPr>
          <a:xfrm flipH="1" rot="10800000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99"/>
          <p:cNvSpPr/>
          <p:nvPr/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99"/>
          <p:cNvSpPr/>
          <p:nvPr/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99"/>
          <p:cNvSpPr txBox="1"/>
          <p:nvPr>
            <p:ph type="title"/>
          </p:nvPr>
        </p:nvSpPr>
        <p:spPr>
          <a:xfrm>
            <a:off x="524785" y="186029"/>
            <a:ext cx="5297791" cy="8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 Year Stock Performance</a:t>
            </a:r>
            <a:endParaRPr/>
          </a:p>
        </p:txBody>
      </p:sp>
      <p:pic>
        <p:nvPicPr>
          <p:cNvPr descr="Logo&#10;&#10;Description automatically generated with medium confidence" id="810" name="Google Shape;810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4753" y="1181975"/>
            <a:ext cx="6480001" cy="395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0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101"/>
          <p:cNvSpPr/>
          <p:nvPr/>
        </p:nvSpPr>
        <p:spPr>
          <a:xfrm flipH="1" rot="10800000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101"/>
          <p:cNvSpPr/>
          <p:nvPr/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101"/>
          <p:cNvSpPr/>
          <p:nvPr/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101"/>
          <p:cNvSpPr txBox="1"/>
          <p:nvPr>
            <p:ph type="title"/>
          </p:nvPr>
        </p:nvSpPr>
        <p:spPr>
          <a:xfrm>
            <a:off x="524785" y="186029"/>
            <a:ext cx="5297791" cy="8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zh-HK" sz="3000">
                <a:solidFill>
                  <a:srgbClr val="FFFFFF"/>
                </a:solidFill>
              </a:rPr>
              <a:t>All </a:t>
            </a: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Time Stock Performance</a:t>
            </a:r>
            <a:endParaRPr/>
          </a:p>
        </p:txBody>
      </p:sp>
      <p:pic>
        <p:nvPicPr>
          <p:cNvPr descr="Logo&#10;&#10;Description automatically generated with medium confidence" id="822" name="Google Shape;822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2008" y="1181975"/>
            <a:ext cx="6480000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0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102"/>
          <p:cNvSpPr/>
          <p:nvPr/>
        </p:nvSpPr>
        <p:spPr>
          <a:xfrm flipH="1" rot="10800000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102"/>
          <p:cNvSpPr/>
          <p:nvPr/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102"/>
          <p:cNvSpPr/>
          <p:nvPr/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102"/>
          <p:cNvSpPr txBox="1"/>
          <p:nvPr>
            <p:ph type="title"/>
          </p:nvPr>
        </p:nvSpPr>
        <p:spPr>
          <a:xfrm>
            <a:off x="524785" y="186029"/>
            <a:ext cx="5297791" cy="8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Relative Performance</a:t>
            </a:r>
            <a:endParaRPr/>
          </a:p>
        </p:txBody>
      </p:sp>
      <p:pic>
        <p:nvPicPr>
          <p:cNvPr descr="Chart, line chart&#10;&#10;Description automatically generated" id="834" name="Google Shape;834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169" y="1540723"/>
            <a:ext cx="8495662" cy="3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408" y="1241458"/>
            <a:ext cx="2061537" cy="254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836" name="Google Shape;836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03"/>
          <p:cNvSpPr/>
          <p:nvPr/>
        </p:nvSpPr>
        <p:spPr>
          <a:xfrm>
            <a:off x="252664" y="240883"/>
            <a:ext cx="3249230" cy="4634664"/>
          </a:xfrm>
          <a:prstGeom prst="rect">
            <a:avLst/>
          </a:prstGeom>
          <a:solidFill>
            <a:srgbClr val="404040">
              <a:alpha val="89803"/>
            </a:srgbClr>
          </a:solidFill>
          <a:ln cap="sq" cmpd="thinThick" w="127000">
            <a:solidFill>
              <a:srgbClr val="595959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103"/>
          <p:cNvSpPr txBox="1"/>
          <p:nvPr>
            <p:ph type="title"/>
          </p:nvPr>
        </p:nvSpPr>
        <p:spPr>
          <a:xfrm>
            <a:off x="505678" y="685801"/>
            <a:ext cx="2743200" cy="216568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b="0" i="0" lang="zh-HK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Company Overview</a:t>
            </a:r>
            <a:endParaRPr/>
          </a:p>
        </p:txBody>
      </p:sp>
      <p:cxnSp>
        <p:nvCxnSpPr>
          <p:cNvPr id="843" name="Google Shape;843;p103"/>
          <p:cNvCxnSpPr/>
          <p:nvPr/>
        </p:nvCxnSpPr>
        <p:spPr>
          <a:xfrm>
            <a:off x="893344" y="2932700"/>
            <a:ext cx="1940093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4" name="Google Shape;844;p10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5367" y="1032597"/>
            <a:ext cx="4915159" cy="3084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845" name="Google Shape;845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104"/>
          <p:cNvSpPr/>
          <p:nvPr/>
        </p:nvSpPr>
        <p:spPr>
          <a:xfrm flipH="1" rot="10800000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104"/>
          <p:cNvSpPr/>
          <p:nvPr/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104"/>
          <p:cNvSpPr/>
          <p:nvPr/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104"/>
          <p:cNvSpPr txBox="1"/>
          <p:nvPr>
            <p:ph type="title"/>
          </p:nvPr>
        </p:nvSpPr>
        <p:spPr>
          <a:xfrm>
            <a:off x="524785" y="186029"/>
            <a:ext cx="5297791" cy="8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Company Background</a:t>
            </a:r>
            <a:endParaRPr/>
          </a:p>
        </p:txBody>
      </p:sp>
      <p:pic>
        <p:nvPicPr>
          <p:cNvPr descr="Logo&#10;&#10;Description automatically generated with medium confidence" id="856" name="Google Shape;856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104"/>
          <p:cNvSpPr txBox="1"/>
          <p:nvPr>
            <p:ph idx="1" type="body"/>
          </p:nvPr>
        </p:nvSpPr>
        <p:spPr>
          <a:xfrm>
            <a:off x="567696" y="1366761"/>
            <a:ext cx="4657212" cy="3622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oil and gas exploration and development company based in Calgary, Alberta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Explores, develops, and produces light and medium crude oil, natural gas liquids, and natural gas reserves in Western Canada and the United States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Formed in 2001 as a junior oil exploration and production company</a:t>
            </a:r>
            <a:endParaRPr/>
          </a:p>
        </p:txBody>
      </p:sp>
      <p:pic>
        <p:nvPicPr>
          <p:cNvPr descr="Diagram&#10;&#10;Description automatically generated" id="858" name="Google Shape;858;p104"/>
          <p:cNvPicPr preferRelativeResize="0"/>
          <p:nvPr/>
        </p:nvPicPr>
        <p:blipFill rotWithShape="1">
          <a:blip r:embed="rId4">
            <a:alphaModFix/>
          </a:blip>
          <a:srcRect b="2227" l="0" r="0" t="8104"/>
          <a:stretch/>
        </p:blipFill>
        <p:spPr>
          <a:xfrm>
            <a:off x="5355534" y="1841789"/>
            <a:ext cx="3601803" cy="2672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Is Crude Oil a Scare Resource?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38" name="Google Shape;438;p6"/>
          <p:cNvSpPr txBox="1"/>
          <p:nvPr>
            <p:ph idx="1" type="body"/>
          </p:nvPr>
        </p:nvSpPr>
        <p:spPr>
          <a:xfrm>
            <a:off x="311700" y="1152475"/>
            <a:ext cx="8520600" cy="8829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8571"/>
              <a:buNone/>
            </a:pPr>
            <a:r>
              <a:rPr b="1" lang="zh-HK" sz="5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Support Side</a:t>
            </a:r>
            <a:endParaRPr b="1"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8571"/>
              <a:buNone/>
            </a:pPr>
            <a:r>
              <a:rPr lang="zh-HK" sz="5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Using proven reserves, there will be no more oil by 2068.</a:t>
            </a:r>
            <a:endParaRPr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39" name="Google Shape;43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9425" y="1271375"/>
            <a:ext cx="3246350" cy="6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"/>
          <p:cNvSpPr txBox="1"/>
          <p:nvPr>
            <p:ph idx="1" type="body"/>
          </p:nvPr>
        </p:nvSpPr>
        <p:spPr>
          <a:xfrm>
            <a:off x="311700" y="2130300"/>
            <a:ext cx="8520600" cy="14979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zh-HK" sz="5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Against Side - Kern River Case</a:t>
            </a:r>
            <a:endParaRPr b="1"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8571"/>
              <a:buNone/>
            </a:pPr>
            <a:r>
              <a:rPr lang="zh-HK" sz="5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Discovered in 1899 with an Estimated Production Life of 50 years (1949)</a:t>
            </a:r>
            <a:endParaRPr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8571"/>
              <a:buNone/>
            </a:pPr>
            <a:r>
              <a:rPr lang="zh-HK" sz="5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Still producing today</a:t>
            </a:r>
            <a:endParaRPr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8571"/>
              <a:buNone/>
            </a:pPr>
            <a:r>
              <a:rPr lang="zh-HK" sz="5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Will have thousands of new wells to be drilled over the next 15 years</a:t>
            </a:r>
            <a:endParaRPr b="1"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b="1"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8571"/>
              <a:buNone/>
            </a:pPr>
            <a:r>
              <a:t/>
            </a:r>
            <a:endParaRPr b="1"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41" name="Google Shape;441;p6"/>
          <p:cNvSpPr txBox="1"/>
          <p:nvPr>
            <p:ph idx="1" type="body"/>
          </p:nvPr>
        </p:nvSpPr>
        <p:spPr>
          <a:xfrm>
            <a:off x="311700" y="3723125"/>
            <a:ext cx="8520600" cy="1132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8571"/>
              <a:buNone/>
            </a:pPr>
            <a:r>
              <a:rPr lang="zh-HK" sz="5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“Technology and Geologic Knowledge increased faster than Production; therefore,</a:t>
            </a:r>
            <a:endParaRPr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zh-HK" sz="5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increasing estimates of technically recoverable resources through time,” </a:t>
            </a:r>
            <a:endParaRPr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8571"/>
              <a:buNone/>
            </a:pPr>
            <a:r>
              <a:rPr lang="zh-HK" sz="5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Scott Lauermann, a spokesperson for the American Petroleum Institute</a:t>
            </a:r>
            <a:endParaRPr sz="5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0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4" name="Google Shape;864;p105"/>
          <p:cNvPicPr preferRelativeResize="0"/>
          <p:nvPr/>
        </p:nvPicPr>
        <p:blipFill rotWithShape="1">
          <a:blip r:embed="rId3">
            <a:alphaModFix amt="35000"/>
          </a:blip>
          <a:srcRect b="7575" l="0" r="0" t="7838"/>
          <a:stretch/>
        </p:blipFill>
        <p:spPr>
          <a:xfrm>
            <a:off x="15" y="7"/>
            <a:ext cx="9143985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10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Company History</a:t>
            </a:r>
            <a:endParaRPr sz="3000"/>
          </a:p>
        </p:txBody>
      </p:sp>
      <p:grpSp>
        <p:nvGrpSpPr>
          <p:cNvPr id="866" name="Google Shape;866;p105"/>
          <p:cNvGrpSpPr/>
          <p:nvPr/>
        </p:nvGrpSpPr>
        <p:grpSpPr>
          <a:xfrm>
            <a:off x="628650" y="1449048"/>
            <a:ext cx="8232478" cy="2829933"/>
            <a:chOff x="0" y="353741"/>
            <a:chExt cx="8232478" cy="2829933"/>
          </a:xfrm>
        </p:grpSpPr>
        <p:cxnSp>
          <p:nvCxnSpPr>
            <p:cNvPr id="867" name="Google Shape;867;p105"/>
            <p:cNvCxnSpPr/>
            <p:nvPr/>
          </p:nvCxnSpPr>
          <p:spPr>
            <a:xfrm>
              <a:off x="0" y="1768708"/>
              <a:ext cx="8232478" cy="0"/>
            </a:xfrm>
            <a:prstGeom prst="straightConnector1">
              <a:avLst/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lg" w="lg" type="triangle"/>
            </a:ln>
          </p:spPr>
        </p:cxnSp>
        <p:sp>
          <p:nvSpPr>
            <p:cNvPr id="868" name="Google Shape;868;p105"/>
            <p:cNvSpPr/>
            <p:nvPr/>
          </p:nvSpPr>
          <p:spPr>
            <a:xfrm rot="8100000">
              <a:off x="55403" y="407618"/>
              <a:ext cx="260138" cy="260138"/>
            </a:xfrm>
            <a:prstGeom prst="teardrop">
              <a:avLst>
                <a:gd fmla="val 115000" name="adj"/>
              </a:avLst>
            </a:prstGeom>
            <a:solidFill>
              <a:schemeClr val="accent2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105"/>
            <p:cNvSpPr/>
            <p:nvPr/>
          </p:nvSpPr>
          <p:spPr>
            <a:xfrm>
              <a:off x="84302" y="436517"/>
              <a:ext cx="202340" cy="202340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105"/>
            <p:cNvSpPr/>
            <p:nvPr/>
          </p:nvSpPr>
          <p:spPr>
            <a:xfrm>
              <a:off x="369418" y="721632"/>
              <a:ext cx="2282928" cy="104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105"/>
            <p:cNvSpPr txBox="1"/>
            <p:nvPr/>
          </p:nvSpPr>
          <p:spPr>
            <a:xfrm>
              <a:off x="369418" y="721632"/>
              <a:ext cx="2282928" cy="104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775" lIns="0" spcFirstLastPara="1" rIns="69850" wrap="square" tIns="6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Founded 2001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72" name="Google Shape;872;p105"/>
            <p:cNvSpPr/>
            <p:nvPr/>
          </p:nvSpPr>
          <p:spPr>
            <a:xfrm>
              <a:off x="369418" y="353741"/>
              <a:ext cx="2282928" cy="367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105"/>
            <p:cNvSpPr txBox="1"/>
            <p:nvPr/>
          </p:nvSpPr>
          <p:spPr>
            <a:xfrm>
              <a:off x="369418" y="353741"/>
              <a:ext cx="2282928" cy="367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2001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874" name="Google Shape;874;p105"/>
            <p:cNvCxnSpPr/>
            <p:nvPr/>
          </p:nvCxnSpPr>
          <p:spPr>
            <a:xfrm>
              <a:off x="185472" y="721632"/>
              <a:ext cx="0" cy="1047075"/>
            </a:xfrm>
            <a:prstGeom prst="straightConnector1">
              <a:avLst/>
            </a:prstGeom>
            <a:noFill/>
            <a:ln cap="flat" cmpd="sng" w="12700">
              <a:solidFill>
                <a:schemeClr val="accent2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875" name="Google Shape;875;p105"/>
            <p:cNvSpPr/>
            <p:nvPr/>
          </p:nvSpPr>
          <p:spPr>
            <a:xfrm>
              <a:off x="152362" y="1735597"/>
              <a:ext cx="66220" cy="66220"/>
            </a:xfrm>
            <a:prstGeom prst="ellipse">
              <a:avLst/>
            </a:prstGeom>
            <a:solidFill>
              <a:schemeClr val="accent2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105"/>
            <p:cNvSpPr/>
            <p:nvPr/>
          </p:nvSpPr>
          <p:spPr>
            <a:xfrm rot="-2700000">
              <a:off x="1425130" y="2869659"/>
              <a:ext cx="260138" cy="260138"/>
            </a:xfrm>
            <a:prstGeom prst="teardrop">
              <a:avLst>
                <a:gd fmla="val 115000" name="adj"/>
              </a:avLst>
            </a:prstGeom>
            <a:solidFill>
              <a:srgbClr val="D77850"/>
            </a:solidFill>
            <a:ln cap="flat" cmpd="sng" w="12700">
              <a:solidFill>
                <a:srgbClr val="D778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105"/>
            <p:cNvSpPr/>
            <p:nvPr/>
          </p:nvSpPr>
          <p:spPr>
            <a:xfrm>
              <a:off x="1454029" y="2898558"/>
              <a:ext cx="202340" cy="202340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105"/>
            <p:cNvSpPr/>
            <p:nvPr/>
          </p:nvSpPr>
          <p:spPr>
            <a:xfrm>
              <a:off x="1739145" y="1768708"/>
              <a:ext cx="2282928" cy="104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105"/>
            <p:cNvSpPr txBox="1"/>
            <p:nvPr/>
          </p:nvSpPr>
          <p:spPr>
            <a:xfrm>
              <a:off x="1739145" y="1768708"/>
              <a:ext cx="2282928" cy="104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69850" lIns="0" spcFirstLastPara="1" rIns="0" wrap="square" tIns="10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Begins to trade on the Toronto Stock Exchange as a junior exploration and production company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80" name="Google Shape;880;p105"/>
            <p:cNvSpPr/>
            <p:nvPr/>
          </p:nvSpPr>
          <p:spPr>
            <a:xfrm>
              <a:off x="1739145" y="2815783"/>
              <a:ext cx="2282928" cy="367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105"/>
            <p:cNvSpPr txBox="1"/>
            <p:nvPr/>
          </p:nvSpPr>
          <p:spPr>
            <a:xfrm>
              <a:off x="1739145" y="2815783"/>
              <a:ext cx="2282928" cy="367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2001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882" name="Google Shape;882;p105"/>
            <p:cNvCxnSpPr/>
            <p:nvPr/>
          </p:nvCxnSpPr>
          <p:spPr>
            <a:xfrm>
              <a:off x="1555199" y="1768708"/>
              <a:ext cx="0" cy="1047075"/>
            </a:xfrm>
            <a:prstGeom prst="straightConnector1">
              <a:avLst/>
            </a:prstGeom>
            <a:noFill/>
            <a:ln cap="flat" cmpd="sng" w="12700">
              <a:solidFill>
                <a:srgbClr val="DB784A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883" name="Google Shape;883;p105"/>
            <p:cNvSpPr/>
            <p:nvPr/>
          </p:nvSpPr>
          <p:spPr>
            <a:xfrm>
              <a:off x="1522089" y="1735597"/>
              <a:ext cx="66220" cy="66220"/>
            </a:xfrm>
            <a:prstGeom prst="ellipse">
              <a:avLst/>
            </a:prstGeom>
            <a:solidFill>
              <a:srgbClr val="DB784A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105"/>
            <p:cNvSpPr/>
            <p:nvPr/>
          </p:nvSpPr>
          <p:spPr>
            <a:xfrm rot="8100000">
              <a:off x="2794857" y="407618"/>
              <a:ext cx="260138" cy="260138"/>
            </a:xfrm>
            <a:prstGeom prst="teardrop">
              <a:avLst>
                <a:gd fmla="val 115000" name="adj"/>
              </a:avLst>
            </a:prstGeom>
            <a:solidFill>
              <a:srgbClr val="C47F6E"/>
            </a:solidFill>
            <a:ln cap="flat" cmpd="sng" w="12700">
              <a:solidFill>
                <a:srgbClr val="C47F6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105"/>
            <p:cNvSpPr/>
            <p:nvPr/>
          </p:nvSpPr>
          <p:spPr>
            <a:xfrm>
              <a:off x="2823756" y="436517"/>
              <a:ext cx="202340" cy="202340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105"/>
            <p:cNvSpPr/>
            <p:nvPr/>
          </p:nvSpPr>
          <p:spPr>
            <a:xfrm>
              <a:off x="3108872" y="721632"/>
              <a:ext cx="2282928" cy="104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105"/>
            <p:cNvSpPr txBox="1"/>
            <p:nvPr/>
          </p:nvSpPr>
          <p:spPr>
            <a:xfrm>
              <a:off x="3108872" y="721632"/>
              <a:ext cx="2282928" cy="104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775" lIns="0" spcFirstLastPara="1" rIns="69850" wrap="square" tIns="6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Converts to a trust after merging with Tappit Resources Ltd. and continues to acquire high-quality assets in western Canada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88" name="Google Shape;888;p105"/>
            <p:cNvSpPr/>
            <p:nvPr/>
          </p:nvSpPr>
          <p:spPr>
            <a:xfrm>
              <a:off x="3108872" y="353741"/>
              <a:ext cx="2282928" cy="367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105"/>
            <p:cNvSpPr txBox="1"/>
            <p:nvPr/>
          </p:nvSpPr>
          <p:spPr>
            <a:xfrm>
              <a:off x="3108872" y="353741"/>
              <a:ext cx="2282928" cy="367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2003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890" name="Google Shape;890;p105"/>
            <p:cNvCxnSpPr/>
            <p:nvPr/>
          </p:nvCxnSpPr>
          <p:spPr>
            <a:xfrm>
              <a:off x="2924926" y="721632"/>
              <a:ext cx="0" cy="1047075"/>
            </a:xfrm>
            <a:prstGeom prst="straightConnector1">
              <a:avLst/>
            </a:prstGeom>
            <a:noFill/>
            <a:ln cap="flat" cmpd="sng" w="12700">
              <a:solidFill>
                <a:srgbClr val="BC857A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891" name="Google Shape;891;p105"/>
            <p:cNvSpPr/>
            <p:nvPr/>
          </p:nvSpPr>
          <p:spPr>
            <a:xfrm>
              <a:off x="2891816" y="1735597"/>
              <a:ext cx="66220" cy="66220"/>
            </a:xfrm>
            <a:prstGeom prst="ellipse">
              <a:avLst/>
            </a:prstGeom>
            <a:solidFill>
              <a:srgbClr val="BC857A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105"/>
            <p:cNvSpPr/>
            <p:nvPr/>
          </p:nvSpPr>
          <p:spPr>
            <a:xfrm rot="-2700000">
              <a:off x="4164584" y="2869659"/>
              <a:ext cx="260138" cy="260138"/>
            </a:xfrm>
            <a:prstGeom prst="teardrop">
              <a:avLst>
                <a:gd fmla="val 115000" name="adj"/>
              </a:avLst>
            </a:prstGeom>
            <a:solidFill>
              <a:srgbClr val="B38E8A"/>
            </a:solidFill>
            <a:ln cap="flat" cmpd="sng" w="12700">
              <a:solidFill>
                <a:srgbClr val="B38E8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105"/>
            <p:cNvSpPr/>
            <p:nvPr/>
          </p:nvSpPr>
          <p:spPr>
            <a:xfrm>
              <a:off x="4193483" y="2898558"/>
              <a:ext cx="202340" cy="202340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105"/>
            <p:cNvSpPr/>
            <p:nvPr/>
          </p:nvSpPr>
          <p:spPr>
            <a:xfrm>
              <a:off x="4478599" y="1768708"/>
              <a:ext cx="2282928" cy="104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105"/>
            <p:cNvSpPr txBox="1"/>
            <p:nvPr/>
          </p:nvSpPr>
          <p:spPr>
            <a:xfrm>
              <a:off x="4478599" y="1768708"/>
              <a:ext cx="2282928" cy="104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69850" lIns="0" spcFirstLastPara="1" rIns="0" wrap="square" tIns="10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Increases proved plus probable reserves by 42 percent, production by 70 percent and cash flow by 91 percent, all while maintaining excellent balance sheet strength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96" name="Google Shape;896;p105"/>
            <p:cNvSpPr/>
            <p:nvPr/>
          </p:nvSpPr>
          <p:spPr>
            <a:xfrm>
              <a:off x="4478599" y="2815783"/>
              <a:ext cx="2282928" cy="367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105"/>
            <p:cNvSpPr txBox="1"/>
            <p:nvPr/>
          </p:nvSpPr>
          <p:spPr>
            <a:xfrm>
              <a:off x="4478599" y="2815783"/>
              <a:ext cx="2282928" cy="367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2004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898" name="Google Shape;898;p105"/>
            <p:cNvCxnSpPr/>
            <p:nvPr/>
          </p:nvCxnSpPr>
          <p:spPr>
            <a:xfrm>
              <a:off x="4294653" y="1768708"/>
              <a:ext cx="0" cy="1047075"/>
            </a:xfrm>
            <a:prstGeom prst="straightConnector1">
              <a:avLst/>
            </a:prstGeom>
            <a:noFill/>
            <a:ln cap="flat" cmpd="sng" w="12700">
              <a:solidFill>
                <a:srgbClr val="AF939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899" name="Google Shape;899;p105"/>
            <p:cNvSpPr/>
            <p:nvPr/>
          </p:nvSpPr>
          <p:spPr>
            <a:xfrm>
              <a:off x="4261543" y="1735597"/>
              <a:ext cx="66220" cy="66220"/>
            </a:xfrm>
            <a:prstGeom prst="ellipse">
              <a:avLst/>
            </a:prstGeom>
            <a:solidFill>
              <a:srgbClr val="AF9390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105"/>
            <p:cNvSpPr/>
            <p:nvPr/>
          </p:nvSpPr>
          <p:spPr>
            <a:xfrm rot="8100000">
              <a:off x="5534311" y="407618"/>
              <a:ext cx="260138" cy="260138"/>
            </a:xfrm>
            <a:prstGeom prst="teardrop">
              <a:avLst>
                <a:gd fmla="val 115000" name="adj"/>
              </a:avLst>
            </a:prstGeom>
            <a:solidFill>
              <a:srgbClr val="A4A4A4"/>
            </a:solidFill>
            <a:ln cap="flat" cmpd="sng" w="12700">
              <a:solidFill>
                <a:srgbClr val="A4A4A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105"/>
            <p:cNvSpPr/>
            <p:nvPr/>
          </p:nvSpPr>
          <p:spPr>
            <a:xfrm>
              <a:off x="5563210" y="436517"/>
              <a:ext cx="202340" cy="202340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105"/>
            <p:cNvSpPr/>
            <p:nvPr/>
          </p:nvSpPr>
          <p:spPr>
            <a:xfrm>
              <a:off x="5848325" y="721632"/>
              <a:ext cx="2282928" cy="104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105"/>
            <p:cNvSpPr txBox="1"/>
            <p:nvPr/>
          </p:nvSpPr>
          <p:spPr>
            <a:xfrm>
              <a:off x="5848325" y="721632"/>
              <a:ext cx="2282928" cy="104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775" lIns="0" spcFirstLastPara="1" rIns="69850" wrap="square" tIns="6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The Trust increases monthly distributions by 18 percent, from $0.17 to $0.20 per unit, announces a new core area in southwest Saskatchewan and increases production to 12,164 boe/d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04" name="Google Shape;904;p105"/>
            <p:cNvSpPr/>
            <p:nvPr/>
          </p:nvSpPr>
          <p:spPr>
            <a:xfrm>
              <a:off x="5848325" y="353741"/>
              <a:ext cx="2282928" cy="367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105"/>
            <p:cNvSpPr txBox="1"/>
            <p:nvPr/>
          </p:nvSpPr>
          <p:spPr>
            <a:xfrm>
              <a:off x="5848325" y="353741"/>
              <a:ext cx="2282928" cy="367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2005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906" name="Google Shape;906;p105"/>
            <p:cNvCxnSpPr/>
            <p:nvPr/>
          </p:nvCxnSpPr>
          <p:spPr>
            <a:xfrm>
              <a:off x="5664380" y="721632"/>
              <a:ext cx="0" cy="1047075"/>
            </a:xfrm>
            <a:prstGeom prst="straightConnector1">
              <a:avLst/>
            </a:prstGeom>
            <a:noFill/>
            <a:ln cap="flat" cmpd="sng" w="12700">
              <a:solidFill>
                <a:srgbClr val="A4A4A4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907" name="Google Shape;907;p105"/>
            <p:cNvSpPr/>
            <p:nvPr/>
          </p:nvSpPr>
          <p:spPr>
            <a:xfrm>
              <a:off x="5631270" y="1735597"/>
              <a:ext cx="66220" cy="66220"/>
            </a:xfrm>
            <a:prstGeom prst="ellipse">
              <a:avLst/>
            </a:prstGeom>
            <a:solidFill>
              <a:srgbClr val="A4A4A4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Logo&#10;&#10;Description automatically generated with medium confidence" id="908" name="Google Shape;908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0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4" name="Google Shape;914;p106"/>
          <p:cNvPicPr preferRelativeResize="0"/>
          <p:nvPr/>
        </p:nvPicPr>
        <p:blipFill rotWithShape="1">
          <a:blip r:embed="rId3">
            <a:alphaModFix amt="35000"/>
          </a:blip>
          <a:srcRect b="7575" l="0" r="0" t="7838"/>
          <a:stretch/>
        </p:blipFill>
        <p:spPr>
          <a:xfrm>
            <a:off x="15" y="7"/>
            <a:ext cx="9143985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0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Company History</a:t>
            </a:r>
            <a:endParaRPr sz="3000"/>
          </a:p>
        </p:txBody>
      </p:sp>
      <p:grpSp>
        <p:nvGrpSpPr>
          <p:cNvPr id="916" name="Google Shape;916;p106"/>
          <p:cNvGrpSpPr/>
          <p:nvPr/>
        </p:nvGrpSpPr>
        <p:grpSpPr>
          <a:xfrm>
            <a:off x="628650" y="1431286"/>
            <a:ext cx="8089397" cy="2847977"/>
            <a:chOff x="0" y="355715"/>
            <a:chExt cx="8089397" cy="2847977"/>
          </a:xfrm>
        </p:grpSpPr>
        <p:cxnSp>
          <p:nvCxnSpPr>
            <p:cNvPr id="917" name="Google Shape;917;p106"/>
            <p:cNvCxnSpPr/>
            <p:nvPr/>
          </p:nvCxnSpPr>
          <p:spPr>
            <a:xfrm>
              <a:off x="0" y="1778575"/>
              <a:ext cx="8089397" cy="0"/>
            </a:xfrm>
            <a:prstGeom prst="straightConnector1">
              <a:avLst/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lg" w="lg" type="triangle"/>
            </a:ln>
          </p:spPr>
        </p:cxnSp>
        <p:sp>
          <p:nvSpPr>
            <p:cNvPr id="918" name="Google Shape;918;p106"/>
            <p:cNvSpPr/>
            <p:nvPr/>
          </p:nvSpPr>
          <p:spPr>
            <a:xfrm rot="8100000">
              <a:off x="58986" y="411520"/>
              <a:ext cx="258331" cy="258331"/>
            </a:xfrm>
            <a:prstGeom prst="teardrop">
              <a:avLst>
                <a:gd fmla="val 115000" name="adj"/>
              </a:avLst>
            </a:prstGeom>
            <a:solidFill>
              <a:schemeClr val="accent2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06"/>
            <p:cNvSpPr/>
            <p:nvPr/>
          </p:nvSpPr>
          <p:spPr>
            <a:xfrm>
              <a:off x="87684" y="440219"/>
              <a:ext cx="200935" cy="200935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06"/>
            <p:cNvSpPr/>
            <p:nvPr/>
          </p:nvSpPr>
          <p:spPr>
            <a:xfrm>
              <a:off x="370820" y="725658"/>
              <a:ext cx="1660524" cy="1052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106"/>
            <p:cNvSpPr txBox="1"/>
            <p:nvPr/>
          </p:nvSpPr>
          <p:spPr>
            <a:xfrm>
              <a:off x="370820" y="725658"/>
              <a:ext cx="1660524" cy="1052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775" lIns="0" spcFirstLastPara="1" rIns="69850" wrap="square" tIns="6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Completes more than 10 acquisitions during the year and executes a successful drilling program, increasing average daily production by 70 percent to 20,723 boe/d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106"/>
            <p:cNvSpPr/>
            <p:nvPr/>
          </p:nvSpPr>
          <p:spPr>
            <a:xfrm>
              <a:off x="370820" y="355715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06"/>
            <p:cNvSpPr txBox="1"/>
            <p:nvPr/>
          </p:nvSpPr>
          <p:spPr>
            <a:xfrm>
              <a:off x="370820" y="355715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2006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924" name="Google Shape;924;p106"/>
            <p:cNvCxnSpPr/>
            <p:nvPr/>
          </p:nvCxnSpPr>
          <p:spPr>
            <a:xfrm>
              <a:off x="188152" y="725658"/>
              <a:ext cx="0" cy="1052916"/>
            </a:xfrm>
            <a:prstGeom prst="straightConnector1">
              <a:avLst/>
            </a:prstGeom>
            <a:noFill/>
            <a:ln cap="flat" cmpd="sng" w="12700">
              <a:solidFill>
                <a:schemeClr val="accent2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925" name="Google Shape;925;p106"/>
            <p:cNvSpPr/>
            <p:nvPr/>
          </p:nvSpPr>
          <p:spPr>
            <a:xfrm>
              <a:off x="157575" y="1745280"/>
              <a:ext cx="65760" cy="66589"/>
            </a:xfrm>
            <a:prstGeom prst="ellipse">
              <a:avLst/>
            </a:prstGeom>
            <a:solidFill>
              <a:schemeClr val="accent2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106"/>
            <p:cNvSpPr/>
            <p:nvPr/>
          </p:nvSpPr>
          <p:spPr>
            <a:xfrm rot="-2700000">
              <a:off x="1067747" y="2887298"/>
              <a:ext cx="258331" cy="258331"/>
            </a:xfrm>
            <a:prstGeom prst="teardrop">
              <a:avLst>
                <a:gd fmla="val 115000" name="adj"/>
              </a:avLst>
            </a:prstGeom>
            <a:solidFill>
              <a:srgbClr val="DE7946"/>
            </a:solidFill>
            <a:ln cap="flat" cmpd="sng" w="12700">
              <a:solidFill>
                <a:srgbClr val="DE794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106"/>
            <p:cNvSpPr/>
            <p:nvPr/>
          </p:nvSpPr>
          <p:spPr>
            <a:xfrm>
              <a:off x="1096446" y="2915996"/>
              <a:ext cx="200935" cy="200935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106"/>
            <p:cNvSpPr/>
            <p:nvPr/>
          </p:nvSpPr>
          <p:spPr>
            <a:xfrm>
              <a:off x="1379582" y="1778575"/>
              <a:ext cx="1660524" cy="1052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106"/>
            <p:cNvSpPr txBox="1"/>
            <p:nvPr/>
          </p:nvSpPr>
          <p:spPr>
            <a:xfrm>
              <a:off x="1360132" y="1496175"/>
              <a:ext cx="16605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69850" lIns="0" spcFirstLastPara="1" rIns="0" wrap="square" tIns="10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Largest acquisition, $628 million acquisition of Mission Oil &amp; Gas Inc. 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106"/>
            <p:cNvSpPr/>
            <p:nvPr/>
          </p:nvSpPr>
          <p:spPr>
            <a:xfrm>
              <a:off x="1379582" y="2831492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106"/>
            <p:cNvSpPr txBox="1"/>
            <p:nvPr/>
          </p:nvSpPr>
          <p:spPr>
            <a:xfrm>
              <a:off x="1379582" y="2831492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2007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932" name="Google Shape;932;p106"/>
            <p:cNvCxnSpPr/>
            <p:nvPr/>
          </p:nvCxnSpPr>
          <p:spPr>
            <a:xfrm>
              <a:off x="1196913" y="1778575"/>
              <a:ext cx="0" cy="1052916"/>
            </a:xfrm>
            <a:prstGeom prst="straightConnector1">
              <a:avLst/>
            </a:prstGeom>
            <a:noFill/>
            <a:ln cap="flat" cmpd="sng" w="12700">
              <a:solidFill>
                <a:srgbClr val="DE7946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933" name="Google Shape;933;p106"/>
            <p:cNvSpPr/>
            <p:nvPr/>
          </p:nvSpPr>
          <p:spPr>
            <a:xfrm>
              <a:off x="1166337" y="1745280"/>
              <a:ext cx="65760" cy="66589"/>
            </a:xfrm>
            <a:prstGeom prst="ellipse">
              <a:avLst/>
            </a:prstGeom>
            <a:solidFill>
              <a:srgbClr val="DE794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06"/>
            <p:cNvSpPr/>
            <p:nvPr/>
          </p:nvSpPr>
          <p:spPr>
            <a:xfrm rot="8100000">
              <a:off x="2076509" y="411520"/>
              <a:ext cx="258331" cy="258331"/>
            </a:xfrm>
            <a:prstGeom prst="teardrop">
              <a:avLst>
                <a:gd fmla="val 115000" name="adj"/>
              </a:avLst>
            </a:prstGeom>
            <a:solidFill>
              <a:srgbClr val="D07A5B"/>
            </a:solidFill>
            <a:ln cap="flat" cmpd="sng" w="12700">
              <a:solidFill>
                <a:srgbClr val="D07A5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106"/>
            <p:cNvSpPr/>
            <p:nvPr/>
          </p:nvSpPr>
          <p:spPr>
            <a:xfrm>
              <a:off x="2105207" y="440219"/>
              <a:ext cx="200935" cy="200935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106"/>
            <p:cNvSpPr/>
            <p:nvPr/>
          </p:nvSpPr>
          <p:spPr>
            <a:xfrm>
              <a:off x="2388343" y="725658"/>
              <a:ext cx="1660524" cy="1052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106"/>
            <p:cNvSpPr txBox="1"/>
            <p:nvPr/>
          </p:nvSpPr>
          <p:spPr>
            <a:xfrm>
              <a:off x="2388343" y="725658"/>
              <a:ext cx="1660524" cy="1052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775" lIns="0" spcFirstLastPara="1" rIns="69850" wrap="square" tIns="6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Converts from an income trust to a dividend-paying corporation. Initial dividend is set at $0.23 per share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06"/>
            <p:cNvSpPr/>
            <p:nvPr/>
          </p:nvSpPr>
          <p:spPr>
            <a:xfrm>
              <a:off x="2388343" y="355715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106"/>
            <p:cNvSpPr txBox="1"/>
            <p:nvPr/>
          </p:nvSpPr>
          <p:spPr>
            <a:xfrm>
              <a:off x="2388343" y="355715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2009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940" name="Google Shape;940;p106"/>
            <p:cNvCxnSpPr/>
            <p:nvPr/>
          </p:nvCxnSpPr>
          <p:spPr>
            <a:xfrm>
              <a:off x="2205675" y="725658"/>
              <a:ext cx="0" cy="1052916"/>
            </a:xfrm>
            <a:prstGeom prst="straightConnector1">
              <a:avLst/>
            </a:prstGeom>
            <a:noFill/>
            <a:ln cap="flat" cmpd="sng" w="12700">
              <a:solidFill>
                <a:srgbClr val="D07A5B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941" name="Google Shape;941;p106"/>
            <p:cNvSpPr/>
            <p:nvPr/>
          </p:nvSpPr>
          <p:spPr>
            <a:xfrm>
              <a:off x="2175098" y="1745280"/>
              <a:ext cx="65760" cy="66589"/>
            </a:xfrm>
            <a:prstGeom prst="ellipse">
              <a:avLst/>
            </a:prstGeom>
            <a:solidFill>
              <a:srgbClr val="D07A5B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106"/>
            <p:cNvSpPr/>
            <p:nvPr/>
          </p:nvSpPr>
          <p:spPr>
            <a:xfrm rot="-2700000">
              <a:off x="3085270" y="2887298"/>
              <a:ext cx="258331" cy="258331"/>
            </a:xfrm>
            <a:prstGeom prst="teardrop">
              <a:avLst>
                <a:gd fmla="val 115000" name="adj"/>
              </a:avLst>
            </a:prstGeom>
            <a:solidFill>
              <a:srgbClr val="C47F6E"/>
            </a:solidFill>
            <a:ln cap="flat" cmpd="sng" w="12700">
              <a:solidFill>
                <a:srgbClr val="C47F6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106"/>
            <p:cNvSpPr/>
            <p:nvPr/>
          </p:nvSpPr>
          <p:spPr>
            <a:xfrm>
              <a:off x="3113968" y="2915996"/>
              <a:ext cx="200935" cy="200935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106"/>
            <p:cNvSpPr/>
            <p:nvPr/>
          </p:nvSpPr>
          <p:spPr>
            <a:xfrm>
              <a:off x="3397104" y="1778575"/>
              <a:ext cx="1660524" cy="1052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106"/>
            <p:cNvSpPr txBox="1"/>
            <p:nvPr/>
          </p:nvSpPr>
          <p:spPr>
            <a:xfrm>
              <a:off x="3392929" y="1863100"/>
              <a:ext cx="16605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69850" lIns="0" spcFirstLastPara="1" rIns="0" wrap="square" tIns="10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Acquisition of Lower Shaunavon assets from Penn West Energy Trust, as well as the corporate acquisitions of Ryland Oil Corp. and Shelter Bay Energy Inc.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06"/>
            <p:cNvSpPr/>
            <p:nvPr/>
          </p:nvSpPr>
          <p:spPr>
            <a:xfrm>
              <a:off x="3397104" y="2831492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06"/>
            <p:cNvSpPr txBox="1"/>
            <p:nvPr/>
          </p:nvSpPr>
          <p:spPr>
            <a:xfrm>
              <a:off x="3392942" y="2833792"/>
              <a:ext cx="1660500" cy="3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2010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948" name="Google Shape;948;p106"/>
            <p:cNvCxnSpPr/>
            <p:nvPr/>
          </p:nvCxnSpPr>
          <p:spPr>
            <a:xfrm>
              <a:off x="3214436" y="1778575"/>
              <a:ext cx="0" cy="1052916"/>
            </a:xfrm>
            <a:prstGeom prst="straightConnector1">
              <a:avLst/>
            </a:prstGeom>
            <a:noFill/>
            <a:ln cap="flat" cmpd="sng" w="12700">
              <a:solidFill>
                <a:srgbClr val="C47F6E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949" name="Google Shape;949;p106"/>
            <p:cNvSpPr/>
            <p:nvPr/>
          </p:nvSpPr>
          <p:spPr>
            <a:xfrm>
              <a:off x="3183859" y="1745280"/>
              <a:ext cx="65760" cy="66589"/>
            </a:xfrm>
            <a:prstGeom prst="ellipse">
              <a:avLst/>
            </a:prstGeom>
            <a:solidFill>
              <a:srgbClr val="C47F6E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106"/>
            <p:cNvSpPr/>
            <p:nvPr/>
          </p:nvSpPr>
          <p:spPr>
            <a:xfrm rot="8100000">
              <a:off x="4094031" y="411520"/>
              <a:ext cx="258331" cy="258331"/>
            </a:xfrm>
            <a:prstGeom prst="teardrop">
              <a:avLst>
                <a:gd fmla="val 115000" name="adj"/>
              </a:avLst>
            </a:prstGeom>
            <a:solidFill>
              <a:srgbClr val="B88881"/>
            </a:solidFill>
            <a:ln cap="flat" cmpd="sng" w="12700">
              <a:solidFill>
                <a:srgbClr val="B8888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106"/>
            <p:cNvSpPr/>
            <p:nvPr/>
          </p:nvSpPr>
          <p:spPr>
            <a:xfrm>
              <a:off x="4122730" y="440219"/>
              <a:ext cx="200935" cy="200935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106"/>
            <p:cNvSpPr/>
            <p:nvPr/>
          </p:nvSpPr>
          <p:spPr>
            <a:xfrm>
              <a:off x="4405865" y="725658"/>
              <a:ext cx="1660524" cy="1052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106"/>
            <p:cNvSpPr txBox="1"/>
            <p:nvPr/>
          </p:nvSpPr>
          <p:spPr>
            <a:xfrm>
              <a:off x="4401690" y="692358"/>
              <a:ext cx="1660500" cy="105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775" lIns="0" spcFirstLastPara="1" rIns="69850" wrap="square" tIns="6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Begins expanded into the US (North Dakota). Open an office in Colarado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06"/>
            <p:cNvSpPr/>
            <p:nvPr/>
          </p:nvSpPr>
          <p:spPr>
            <a:xfrm>
              <a:off x="4405865" y="355715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106"/>
            <p:cNvSpPr txBox="1"/>
            <p:nvPr/>
          </p:nvSpPr>
          <p:spPr>
            <a:xfrm>
              <a:off x="4405865" y="355715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2011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956" name="Google Shape;956;p106"/>
            <p:cNvCxnSpPr/>
            <p:nvPr/>
          </p:nvCxnSpPr>
          <p:spPr>
            <a:xfrm>
              <a:off x="4223197" y="725658"/>
              <a:ext cx="0" cy="1052916"/>
            </a:xfrm>
            <a:prstGeom prst="straightConnector1">
              <a:avLst/>
            </a:prstGeom>
            <a:noFill/>
            <a:ln cap="flat" cmpd="sng" w="12700">
              <a:solidFill>
                <a:srgbClr val="B88881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957" name="Google Shape;957;p106"/>
            <p:cNvSpPr/>
            <p:nvPr/>
          </p:nvSpPr>
          <p:spPr>
            <a:xfrm>
              <a:off x="4192620" y="1745280"/>
              <a:ext cx="65760" cy="66589"/>
            </a:xfrm>
            <a:prstGeom prst="ellipse">
              <a:avLst/>
            </a:prstGeom>
            <a:solidFill>
              <a:srgbClr val="B8888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06"/>
            <p:cNvSpPr/>
            <p:nvPr/>
          </p:nvSpPr>
          <p:spPr>
            <a:xfrm rot="-2700000">
              <a:off x="5102793" y="2887298"/>
              <a:ext cx="258331" cy="258331"/>
            </a:xfrm>
            <a:prstGeom prst="teardrop">
              <a:avLst>
                <a:gd fmla="val 115000" name="adj"/>
              </a:avLst>
            </a:prstGeom>
            <a:solidFill>
              <a:srgbClr val="AD9593"/>
            </a:solidFill>
            <a:ln cap="flat" cmpd="sng" w="12700">
              <a:solidFill>
                <a:srgbClr val="AD95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06"/>
            <p:cNvSpPr/>
            <p:nvPr/>
          </p:nvSpPr>
          <p:spPr>
            <a:xfrm>
              <a:off x="5131491" y="2915996"/>
              <a:ext cx="200935" cy="200935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06"/>
            <p:cNvSpPr/>
            <p:nvPr/>
          </p:nvSpPr>
          <p:spPr>
            <a:xfrm>
              <a:off x="5414627" y="1778575"/>
              <a:ext cx="1660524" cy="1052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06"/>
            <p:cNvSpPr txBox="1"/>
            <p:nvPr/>
          </p:nvSpPr>
          <p:spPr>
            <a:xfrm>
              <a:off x="5414627" y="1778575"/>
              <a:ext cx="1660524" cy="1052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69850" lIns="0" spcFirstLastPara="1" rIns="0" wrap="square" tIns="10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Completes more than $3 billion in acquisitions, consolidating key resource plays and establishing the Uinta Basin as a new core area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06"/>
            <p:cNvSpPr/>
            <p:nvPr/>
          </p:nvSpPr>
          <p:spPr>
            <a:xfrm>
              <a:off x="5414627" y="2831492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06"/>
            <p:cNvSpPr txBox="1"/>
            <p:nvPr/>
          </p:nvSpPr>
          <p:spPr>
            <a:xfrm>
              <a:off x="5414627" y="2831492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2012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964" name="Google Shape;964;p106"/>
            <p:cNvCxnSpPr/>
            <p:nvPr/>
          </p:nvCxnSpPr>
          <p:spPr>
            <a:xfrm>
              <a:off x="5231958" y="1778575"/>
              <a:ext cx="0" cy="1052916"/>
            </a:xfrm>
            <a:prstGeom prst="straightConnector1">
              <a:avLst/>
            </a:prstGeom>
            <a:noFill/>
            <a:ln cap="flat" cmpd="sng" w="12700">
              <a:solidFill>
                <a:srgbClr val="AD9593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965" name="Google Shape;965;p106"/>
            <p:cNvSpPr/>
            <p:nvPr/>
          </p:nvSpPr>
          <p:spPr>
            <a:xfrm>
              <a:off x="5201382" y="1745280"/>
              <a:ext cx="65760" cy="66589"/>
            </a:xfrm>
            <a:prstGeom prst="ellipse">
              <a:avLst/>
            </a:prstGeom>
            <a:solidFill>
              <a:srgbClr val="AD9593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106"/>
            <p:cNvSpPr/>
            <p:nvPr/>
          </p:nvSpPr>
          <p:spPr>
            <a:xfrm rot="8100000">
              <a:off x="6111554" y="411520"/>
              <a:ext cx="258331" cy="258331"/>
            </a:xfrm>
            <a:prstGeom prst="teardrop">
              <a:avLst>
                <a:gd fmla="val 115000" name="adj"/>
              </a:avLst>
            </a:prstGeom>
            <a:solidFill>
              <a:srgbClr val="A4A4A4"/>
            </a:solidFill>
            <a:ln cap="flat" cmpd="sng" w="12700">
              <a:solidFill>
                <a:srgbClr val="A4A4A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106"/>
            <p:cNvSpPr/>
            <p:nvPr/>
          </p:nvSpPr>
          <p:spPr>
            <a:xfrm>
              <a:off x="6140252" y="440219"/>
              <a:ext cx="200935" cy="200935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106"/>
            <p:cNvSpPr/>
            <p:nvPr/>
          </p:nvSpPr>
          <p:spPr>
            <a:xfrm>
              <a:off x="6423388" y="725658"/>
              <a:ext cx="1660524" cy="1052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106"/>
            <p:cNvSpPr txBox="1"/>
            <p:nvPr/>
          </p:nvSpPr>
          <p:spPr>
            <a:xfrm>
              <a:off x="6423388" y="725658"/>
              <a:ext cx="1660524" cy="1052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775" lIns="0" spcFirstLastPara="1" rIns="69850" wrap="square" tIns="6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On January 22, 2014, Crescent Point shares opened for trading on the New York Stock Exchange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06"/>
            <p:cNvSpPr/>
            <p:nvPr/>
          </p:nvSpPr>
          <p:spPr>
            <a:xfrm>
              <a:off x="6423388" y="355715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106"/>
            <p:cNvSpPr txBox="1"/>
            <p:nvPr/>
          </p:nvSpPr>
          <p:spPr>
            <a:xfrm>
              <a:off x="6423388" y="355715"/>
              <a:ext cx="1660524" cy="3699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2014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972" name="Google Shape;972;p106"/>
            <p:cNvCxnSpPr/>
            <p:nvPr/>
          </p:nvCxnSpPr>
          <p:spPr>
            <a:xfrm>
              <a:off x="6240720" y="725658"/>
              <a:ext cx="0" cy="1052916"/>
            </a:xfrm>
            <a:prstGeom prst="straightConnector1">
              <a:avLst/>
            </a:prstGeom>
            <a:noFill/>
            <a:ln cap="flat" cmpd="sng" w="12700">
              <a:solidFill>
                <a:srgbClr val="A4A4A4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973" name="Google Shape;973;p106"/>
            <p:cNvSpPr/>
            <p:nvPr/>
          </p:nvSpPr>
          <p:spPr>
            <a:xfrm>
              <a:off x="6210143" y="1745280"/>
              <a:ext cx="65760" cy="66589"/>
            </a:xfrm>
            <a:prstGeom prst="ellipse">
              <a:avLst/>
            </a:prstGeom>
            <a:solidFill>
              <a:srgbClr val="A4A4A4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Logo&#10;&#10;Description automatically generated with medium confidence" id="974" name="Google Shape;974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0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0" name="Google Shape;980;p107"/>
          <p:cNvPicPr preferRelativeResize="0"/>
          <p:nvPr/>
        </p:nvPicPr>
        <p:blipFill rotWithShape="1">
          <a:blip r:embed="rId3">
            <a:alphaModFix amt="35000"/>
          </a:blip>
          <a:srcRect b="7575" l="0" r="0" t="7838"/>
          <a:stretch/>
        </p:blipFill>
        <p:spPr>
          <a:xfrm>
            <a:off x="0" y="0"/>
            <a:ext cx="9143985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10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Company History</a:t>
            </a:r>
            <a:endParaRPr sz="3000"/>
          </a:p>
        </p:txBody>
      </p:sp>
      <p:grpSp>
        <p:nvGrpSpPr>
          <p:cNvPr id="982" name="Google Shape;982;p107"/>
          <p:cNvGrpSpPr/>
          <p:nvPr/>
        </p:nvGrpSpPr>
        <p:grpSpPr>
          <a:xfrm>
            <a:off x="628650" y="1426846"/>
            <a:ext cx="8193008" cy="2849736"/>
            <a:chOff x="0" y="356208"/>
            <a:chExt cx="8193008" cy="2849736"/>
          </a:xfrm>
        </p:grpSpPr>
        <p:cxnSp>
          <p:nvCxnSpPr>
            <p:cNvPr id="983" name="Google Shape;983;p107"/>
            <p:cNvCxnSpPr/>
            <p:nvPr/>
          </p:nvCxnSpPr>
          <p:spPr>
            <a:xfrm>
              <a:off x="0" y="1781042"/>
              <a:ext cx="8193008" cy="0"/>
            </a:xfrm>
            <a:prstGeom prst="straightConnector1">
              <a:avLst/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lg" w="lg" type="triangle"/>
            </a:ln>
          </p:spPr>
        </p:cxnSp>
        <p:sp>
          <p:nvSpPr>
            <p:cNvPr id="984" name="Google Shape;984;p107"/>
            <p:cNvSpPr/>
            <p:nvPr/>
          </p:nvSpPr>
          <p:spPr>
            <a:xfrm rot="8100000">
              <a:off x="55898" y="410460"/>
              <a:ext cx="261952" cy="261952"/>
            </a:xfrm>
            <a:prstGeom prst="teardrop">
              <a:avLst>
                <a:gd fmla="val 115000" name="adj"/>
              </a:avLst>
            </a:prstGeom>
            <a:solidFill>
              <a:schemeClr val="accent2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107"/>
            <p:cNvSpPr/>
            <p:nvPr/>
          </p:nvSpPr>
          <p:spPr>
            <a:xfrm>
              <a:off x="84999" y="439561"/>
              <a:ext cx="203751" cy="203751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107"/>
            <p:cNvSpPr/>
            <p:nvPr/>
          </p:nvSpPr>
          <p:spPr>
            <a:xfrm>
              <a:off x="372103" y="726665"/>
              <a:ext cx="1947794" cy="1054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107"/>
            <p:cNvSpPr txBox="1"/>
            <p:nvPr/>
          </p:nvSpPr>
          <p:spPr>
            <a:xfrm>
              <a:off x="372103" y="726665"/>
              <a:ext cx="1947794" cy="1054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775" lIns="0" spcFirstLastPara="1" rIns="69850" wrap="square" tIns="6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HK" sz="1000">
                  <a:solidFill>
                    <a:schemeClr val="lt1"/>
                  </a:solidFill>
                </a:rPr>
                <a:t>A</a:t>
              </a: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cquir</a:t>
              </a:r>
              <a:r>
                <a:rPr lang="zh-HK" sz="1000">
                  <a:solidFill>
                    <a:schemeClr val="lt1"/>
                  </a:solidFill>
                </a:rPr>
                <a:t>es</a:t>
              </a: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Legacy Oil + Gas Inc. and Coral Hill Energy Ltd. Also lowers its cost structure and takes steps to eliminate freshwater usage in Saskatchewan.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07"/>
            <p:cNvSpPr/>
            <p:nvPr/>
          </p:nvSpPr>
          <p:spPr>
            <a:xfrm>
              <a:off x="372103" y="356208"/>
              <a:ext cx="1947794" cy="370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107"/>
            <p:cNvSpPr txBox="1"/>
            <p:nvPr/>
          </p:nvSpPr>
          <p:spPr>
            <a:xfrm>
              <a:off x="372103" y="356208"/>
              <a:ext cx="1947794" cy="370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2015</a:t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0" name="Google Shape;990;p107"/>
            <p:cNvCxnSpPr/>
            <p:nvPr/>
          </p:nvCxnSpPr>
          <p:spPr>
            <a:xfrm>
              <a:off x="186874" y="726665"/>
              <a:ext cx="0" cy="1054377"/>
            </a:xfrm>
            <a:prstGeom prst="straightConnector1">
              <a:avLst/>
            </a:prstGeom>
            <a:noFill/>
            <a:ln cap="flat" cmpd="sng" w="12700">
              <a:solidFill>
                <a:schemeClr val="accent2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991" name="Google Shape;991;p107"/>
            <p:cNvSpPr/>
            <p:nvPr/>
          </p:nvSpPr>
          <p:spPr>
            <a:xfrm>
              <a:off x="153533" y="1747701"/>
              <a:ext cx="66682" cy="66682"/>
            </a:xfrm>
            <a:prstGeom prst="ellipse">
              <a:avLst/>
            </a:prstGeom>
            <a:solidFill>
              <a:schemeClr val="accent2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107"/>
            <p:cNvSpPr/>
            <p:nvPr/>
          </p:nvSpPr>
          <p:spPr>
            <a:xfrm rot="-2700000">
              <a:off x="1224493" y="2889671"/>
              <a:ext cx="261952" cy="261952"/>
            </a:xfrm>
            <a:prstGeom prst="teardrop">
              <a:avLst>
                <a:gd fmla="val 115000" name="adj"/>
              </a:avLst>
            </a:prstGeom>
            <a:solidFill>
              <a:srgbClr val="DB784A"/>
            </a:solidFill>
            <a:ln cap="flat" cmpd="sng" w="12700">
              <a:solidFill>
                <a:srgbClr val="DB784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07"/>
            <p:cNvSpPr/>
            <p:nvPr/>
          </p:nvSpPr>
          <p:spPr>
            <a:xfrm>
              <a:off x="1253594" y="2918772"/>
              <a:ext cx="203751" cy="203751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107"/>
            <p:cNvSpPr/>
            <p:nvPr/>
          </p:nvSpPr>
          <p:spPr>
            <a:xfrm>
              <a:off x="1540698" y="1781042"/>
              <a:ext cx="1947794" cy="1054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107"/>
            <p:cNvSpPr txBox="1"/>
            <p:nvPr/>
          </p:nvSpPr>
          <p:spPr>
            <a:xfrm>
              <a:off x="1540698" y="1781042"/>
              <a:ext cx="1947794" cy="1054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69850" lIns="0" spcFirstLastPara="1" rIns="0" wrap="square" tIns="10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Grows its drilling inventory by approximately 1,000 net locations, supported by its organic new play discovery program in the emerging Flat Lake and Uinta basin resource plays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07"/>
            <p:cNvSpPr/>
            <p:nvPr/>
          </p:nvSpPr>
          <p:spPr>
            <a:xfrm>
              <a:off x="1540698" y="2835419"/>
              <a:ext cx="1947794" cy="370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07"/>
            <p:cNvSpPr txBox="1"/>
            <p:nvPr/>
          </p:nvSpPr>
          <p:spPr>
            <a:xfrm>
              <a:off x="1540698" y="2835419"/>
              <a:ext cx="1947794" cy="370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2016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998" name="Google Shape;998;p107"/>
            <p:cNvCxnSpPr/>
            <p:nvPr/>
          </p:nvCxnSpPr>
          <p:spPr>
            <a:xfrm>
              <a:off x="1355469" y="1781042"/>
              <a:ext cx="0" cy="1054377"/>
            </a:xfrm>
            <a:prstGeom prst="straightConnector1">
              <a:avLst/>
            </a:prstGeom>
            <a:noFill/>
            <a:ln cap="flat" cmpd="sng" w="12700">
              <a:solidFill>
                <a:srgbClr val="D07A5B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999" name="Google Shape;999;p107"/>
            <p:cNvSpPr/>
            <p:nvPr/>
          </p:nvSpPr>
          <p:spPr>
            <a:xfrm>
              <a:off x="1322128" y="1747701"/>
              <a:ext cx="66682" cy="66682"/>
            </a:xfrm>
            <a:prstGeom prst="ellipse">
              <a:avLst/>
            </a:prstGeom>
            <a:solidFill>
              <a:srgbClr val="D07A5B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107"/>
            <p:cNvSpPr/>
            <p:nvPr/>
          </p:nvSpPr>
          <p:spPr>
            <a:xfrm rot="8100000">
              <a:off x="2393088" y="410460"/>
              <a:ext cx="261952" cy="261952"/>
            </a:xfrm>
            <a:prstGeom prst="teardrop">
              <a:avLst>
                <a:gd fmla="val 115000" name="adj"/>
              </a:avLst>
            </a:prstGeom>
            <a:solidFill>
              <a:srgbClr val="CB7C63"/>
            </a:solidFill>
            <a:ln cap="flat" cmpd="sng" w="12700">
              <a:solidFill>
                <a:srgbClr val="CB7C6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107"/>
            <p:cNvSpPr/>
            <p:nvPr/>
          </p:nvSpPr>
          <p:spPr>
            <a:xfrm>
              <a:off x="2422189" y="439561"/>
              <a:ext cx="203751" cy="203751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07"/>
            <p:cNvSpPr/>
            <p:nvPr/>
          </p:nvSpPr>
          <p:spPr>
            <a:xfrm>
              <a:off x="2709293" y="726665"/>
              <a:ext cx="1947794" cy="1054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07"/>
            <p:cNvSpPr txBox="1"/>
            <p:nvPr/>
          </p:nvSpPr>
          <p:spPr>
            <a:xfrm>
              <a:off x="2709293" y="726665"/>
              <a:ext cx="1947794" cy="1054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775" lIns="0" spcFirstLastPara="1" rIns="69850" wrap="square" tIns="6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HK" sz="1000">
                  <a:solidFill>
                    <a:schemeClr val="lt1"/>
                  </a:solidFill>
                </a:rPr>
                <a:t>Identifies</a:t>
              </a: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new drilling locations in its core areas that increased its corporate productive capacity by approximately 70%</a:t>
              </a:r>
              <a:endParaRPr sz="1000">
                <a:solidFill>
                  <a:schemeClr val="lt1"/>
                </a:solidFill>
              </a:endParaRPr>
            </a:p>
          </p:txBody>
        </p:sp>
        <p:sp>
          <p:nvSpPr>
            <p:cNvPr id="1004" name="Google Shape;1004;p107"/>
            <p:cNvSpPr/>
            <p:nvPr/>
          </p:nvSpPr>
          <p:spPr>
            <a:xfrm>
              <a:off x="2709293" y="356208"/>
              <a:ext cx="1947794" cy="370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07"/>
            <p:cNvSpPr txBox="1"/>
            <p:nvPr/>
          </p:nvSpPr>
          <p:spPr>
            <a:xfrm>
              <a:off x="2709293" y="356208"/>
              <a:ext cx="1947794" cy="370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2017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1006" name="Google Shape;1006;p107"/>
            <p:cNvCxnSpPr/>
            <p:nvPr/>
          </p:nvCxnSpPr>
          <p:spPr>
            <a:xfrm>
              <a:off x="2524064" y="726665"/>
              <a:ext cx="0" cy="1054377"/>
            </a:xfrm>
            <a:prstGeom prst="straightConnector1">
              <a:avLst/>
            </a:prstGeom>
            <a:noFill/>
            <a:ln cap="flat" cmpd="sng" w="12700">
              <a:solidFill>
                <a:srgbClr val="C47F6E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1007" name="Google Shape;1007;p107"/>
            <p:cNvSpPr/>
            <p:nvPr/>
          </p:nvSpPr>
          <p:spPr>
            <a:xfrm>
              <a:off x="2490723" y="1747701"/>
              <a:ext cx="66682" cy="66682"/>
            </a:xfrm>
            <a:prstGeom prst="ellipse">
              <a:avLst/>
            </a:prstGeom>
            <a:solidFill>
              <a:srgbClr val="C47F6E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07"/>
            <p:cNvSpPr/>
            <p:nvPr/>
          </p:nvSpPr>
          <p:spPr>
            <a:xfrm rot="-2700000">
              <a:off x="3561683" y="2889671"/>
              <a:ext cx="261952" cy="261952"/>
            </a:xfrm>
            <a:prstGeom prst="teardrop">
              <a:avLst>
                <a:gd fmla="val 115000" name="adj"/>
              </a:avLst>
            </a:prstGeom>
            <a:solidFill>
              <a:srgbClr val="BC857A"/>
            </a:solidFill>
            <a:ln cap="flat" cmpd="sng" w="12700">
              <a:solidFill>
                <a:srgbClr val="BC857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07"/>
            <p:cNvSpPr/>
            <p:nvPr/>
          </p:nvSpPr>
          <p:spPr>
            <a:xfrm>
              <a:off x="3590784" y="2918772"/>
              <a:ext cx="203751" cy="203751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07"/>
            <p:cNvSpPr/>
            <p:nvPr/>
          </p:nvSpPr>
          <p:spPr>
            <a:xfrm>
              <a:off x="3877888" y="1781042"/>
              <a:ext cx="1947794" cy="1054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07"/>
            <p:cNvSpPr txBox="1"/>
            <p:nvPr/>
          </p:nvSpPr>
          <p:spPr>
            <a:xfrm>
              <a:off x="3887300" y="1864477"/>
              <a:ext cx="1947900" cy="6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69850" lIns="0" spcFirstLastPara="1" rIns="0" wrap="square" tIns="10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HK" sz="1000">
                  <a:solidFill>
                    <a:schemeClr val="lt1"/>
                  </a:solidFill>
                </a:rPr>
                <a:t>R</a:t>
              </a: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eport</a:t>
              </a:r>
              <a:r>
                <a:rPr lang="zh-HK" sz="1000">
                  <a:solidFill>
                    <a:schemeClr val="lt1"/>
                  </a:solidFill>
                </a:rPr>
                <a:t>s</a:t>
              </a: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 $145.1 million loss in its latest quarter on a 73-per-cent decrease in revenues amid lower crude oil prices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07"/>
            <p:cNvSpPr/>
            <p:nvPr/>
          </p:nvSpPr>
          <p:spPr>
            <a:xfrm>
              <a:off x="3877888" y="2835419"/>
              <a:ext cx="1947794" cy="370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107"/>
            <p:cNvSpPr txBox="1"/>
            <p:nvPr/>
          </p:nvSpPr>
          <p:spPr>
            <a:xfrm>
              <a:off x="3887351" y="2835444"/>
              <a:ext cx="1947900" cy="3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2020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1014" name="Google Shape;1014;p107"/>
            <p:cNvCxnSpPr/>
            <p:nvPr/>
          </p:nvCxnSpPr>
          <p:spPr>
            <a:xfrm>
              <a:off x="3692659" y="1781042"/>
              <a:ext cx="0" cy="1054377"/>
            </a:xfrm>
            <a:prstGeom prst="straightConnector1">
              <a:avLst/>
            </a:prstGeom>
            <a:noFill/>
            <a:ln cap="flat" cmpd="sng" w="12700">
              <a:solidFill>
                <a:srgbClr val="AD9593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1015" name="Google Shape;1015;p107"/>
            <p:cNvSpPr/>
            <p:nvPr/>
          </p:nvSpPr>
          <p:spPr>
            <a:xfrm>
              <a:off x="3659318" y="1747701"/>
              <a:ext cx="66682" cy="66682"/>
            </a:xfrm>
            <a:prstGeom prst="ellipse">
              <a:avLst/>
            </a:prstGeom>
            <a:solidFill>
              <a:srgbClr val="AD9593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107"/>
            <p:cNvSpPr/>
            <p:nvPr/>
          </p:nvSpPr>
          <p:spPr>
            <a:xfrm rot="8100000">
              <a:off x="4730278" y="410460"/>
              <a:ext cx="261952" cy="261952"/>
            </a:xfrm>
            <a:prstGeom prst="teardrop">
              <a:avLst>
                <a:gd fmla="val 115000" name="adj"/>
              </a:avLst>
            </a:prstGeom>
            <a:solidFill>
              <a:srgbClr val="AF9390"/>
            </a:solidFill>
            <a:ln cap="flat" cmpd="sng" w="12700">
              <a:solidFill>
                <a:srgbClr val="AF939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107"/>
            <p:cNvSpPr/>
            <p:nvPr/>
          </p:nvSpPr>
          <p:spPr>
            <a:xfrm>
              <a:off x="4759379" y="439561"/>
              <a:ext cx="203751" cy="203751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07"/>
            <p:cNvSpPr/>
            <p:nvPr/>
          </p:nvSpPr>
          <p:spPr>
            <a:xfrm>
              <a:off x="5046483" y="726665"/>
              <a:ext cx="1947794" cy="1054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107"/>
            <p:cNvSpPr txBox="1"/>
            <p:nvPr/>
          </p:nvSpPr>
          <p:spPr>
            <a:xfrm>
              <a:off x="5046483" y="726665"/>
              <a:ext cx="1947794" cy="10543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775" lIns="0" spcFirstLastPara="1" rIns="69850" wrap="square" tIns="69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Announces Accretive Acquisition of Kaybob Duvernay Assets for $900 Million and Enhanced Free Cash Flow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07"/>
            <p:cNvSpPr/>
            <p:nvPr/>
          </p:nvSpPr>
          <p:spPr>
            <a:xfrm>
              <a:off x="5046483" y="356208"/>
              <a:ext cx="1947794" cy="370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07"/>
            <p:cNvSpPr txBox="1"/>
            <p:nvPr/>
          </p:nvSpPr>
          <p:spPr>
            <a:xfrm>
              <a:off x="5046483" y="356208"/>
              <a:ext cx="1947794" cy="370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1022" name="Google Shape;1022;p107"/>
            <p:cNvCxnSpPr/>
            <p:nvPr/>
          </p:nvCxnSpPr>
          <p:spPr>
            <a:xfrm>
              <a:off x="4861254" y="726665"/>
              <a:ext cx="0" cy="1054377"/>
            </a:xfrm>
            <a:prstGeom prst="straightConnector1">
              <a:avLst/>
            </a:prstGeom>
            <a:noFill/>
            <a:ln cap="flat" cmpd="sng" w="12700">
              <a:solidFill>
                <a:srgbClr val="AD9593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1023" name="Google Shape;1023;p107"/>
            <p:cNvSpPr/>
            <p:nvPr/>
          </p:nvSpPr>
          <p:spPr>
            <a:xfrm>
              <a:off x="4827913" y="1747701"/>
              <a:ext cx="66682" cy="66682"/>
            </a:xfrm>
            <a:prstGeom prst="ellipse">
              <a:avLst/>
            </a:prstGeom>
            <a:solidFill>
              <a:srgbClr val="AD9593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107"/>
            <p:cNvSpPr/>
            <p:nvPr/>
          </p:nvSpPr>
          <p:spPr>
            <a:xfrm rot="-2700000">
              <a:off x="5898873" y="2889671"/>
              <a:ext cx="261952" cy="261952"/>
            </a:xfrm>
            <a:prstGeom prst="teardrop">
              <a:avLst>
                <a:gd fmla="val 115000" name="adj"/>
              </a:avLst>
            </a:prstGeom>
            <a:solidFill>
              <a:srgbClr val="A4A4A4"/>
            </a:solidFill>
            <a:ln cap="flat" cmpd="sng" w="12700">
              <a:solidFill>
                <a:srgbClr val="A4A4A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07"/>
            <p:cNvSpPr/>
            <p:nvPr/>
          </p:nvSpPr>
          <p:spPr>
            <a:xfrm>
              <a:off x="5927974" y="2918772"/>
              <a:ext cx="203751" cy="203751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07"/>
            <p:cNvSpPr/>
            <p:nvPr/>
          </p:nvSpPr>
          <p:spPr>
            <a:xfrm>
              <a:off x="6172553" y="1747717"/>
              <a:ext cx="1947900" cy="10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07"/>
            <p:cNvSpPr txBox="1"/>
            <p:nvPr/>
          </p:nvSpPr>
          <p:spPr>
            <a:xfrm>
              <a:off x="6234028" y="1781042"/>
              <a:ext cx="1947900" cy="10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69850" lIns="0" spcFirstLastPara="1" rIns="0" wrap="square" tIns="10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HK" sz="1000">
                  <a:solidFill>
                    <a:schemeClr val="lt1"/>
                  </a:solidFill>
                </a:rPr>
                <a:t>B</a:t>
              </a: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lang="zh-HK" sz="1000">
                  <a:solidFill>
                    <a:schemeClr val="lt1"/>
                  </a:solidFill>
                </a:rPr>
                <a:t>ings</a:t>
              </a:r>
              <a:r>
                <a:rPr b="0" i="0" lang="zh-HK" sz="1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onstream its first fully operated five-well pad in the Kaybob Duvernay, well costs in the region have come in 20 per cent lower than anticipated, reported $121.6M Q4 profit</a:t>
              </a:r>
              <a:endPara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07"/>
            <p:cNvSpPr/>
            <p:nvPr/>
          </p:nvSpPr>
          <p:spPr>
            <a:xfrm>
              <a:off x="6215078" y="2835419"/>
              <a:ext cx="1947794" cy="370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07"/>
            <p:cNvSpPr txBox="1"/>
            <p:nvPr/>
          </p:nvSpPr>
          <p:spPr>
            <a:xfrm>
              <a:off x="6224453" y="2835419"/>
              <a:ext cx="1947900" cy="3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952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zh-HK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2022</a:t>
              </a:r>
              <a:endParaRPr>
                <a:solidFill>
                  <a:schemeClr val="lt1"/>
                </a:solidFill>
              </a:endParaRPr>
            </a:p>
          </p:txBody>
        </p:sp>
        <p:cxnSp>
          <p:nvCxnSpPr>
            <p:cNvPr id="1030" name="Google Shape;1030;p107"/>
            <p:cNvCxnSpPr/>
            <p:nvPr/>
          </p:nvCxnSpPr>
          <p:spPr>
            <a:xfrm>
              <a:off x="6029849" y="1781042"/>
              <a:ext cx="0" cy="1054377"/>
            </a:xfrm>
            <a:prstGeom prst="straightConnector1">
              <a:avLst/>
            </a:prstGeom>
            <a:noFill/>
            <a:ln cap="flat" cmpd="sng" w="12700">
              <a:solidFill>
                <a:srgbClr val="A4A4A4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1031" name="Google Shape;1031;p107"/>
            <p:cNvSpPr/>
            <p:nvPr/>
          </p:nvSpPr>
          <p:spPr>
            <a:xfrm>
              <a:off x="5996508" y="1747701"/>
              <a:ext cx="66682" cy="66682"/>
            </a:xfrm>
            <a:prstGeom prst="ellipse">
              <a:avLst/>
            </a:prstGeom>
            <a:solidFill>
              <a:srgbClr val="A4A4A4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Logo&#10;&#10;Description automatically generated with medium confidence" id="1032" name="Google Shape;1032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0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108"/>
          <p:cNvSpPr/>
          <p:nvPr/>
        </p:nvSpPr>
        <p:spPr>
          <a:xfrm flipH="1" rot="5400000">
            <a:off x="-478886" y="479460"/>
            <a:ext cx="5143500" cy="418458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108"/>
          <p:cNvSpPr/>
          <p:nvPr/>
        </p:nvSpPr>
        <p:spPr>
          <a:xfrm flipH="1" rot="5400000">
            <a:off x="-294904" y="296405"/>
            <a:ext cx="4759657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p108"/>
          <p:cNvSpPr/>
          <p:nvPr/>
        </p:nvSpPr>
        <p:spPr>
          <a:xfrm flipH="1" rot="5400000">
            <a:off x="1146681" y="2114225"/>
            <a:ext cx="1876484" cy="4182060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108"/>
          <p:cNvSpPr/>
          <p:nvPr/>
        </p:nvSpPr>
        <p:spPr>
          <a:xfrm flipH="1" rot="5400000">
            <a:off x="-318751" y="639595"/>
            <a:ext cx="51435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10980"/>
                </a:srgbClr>
              </a:gs>
              <a:gs pos="100000">
                <a:srgbClr val="4472C4">
                  <a:alpha val="10980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108"/>
          <p:cNvSpPr/>
          <p:nvPr/>
        </p:nvSpPr>
        <p:spPr>
          <a:xfrm rot="6097846">
            <a:off x="614065" y="846373"/>
            <a:ext cx="3238727" cy="3238727"/>
          </a:xfrm>
          <a:prstGeom prst="ellipse">
            <a:avLst/>
          </a:prstGeom>
          <a:gradFill>
            <a:gsLst>
              <a:gs pos="0">
                <a:srgbClr val="4472C4">
                  <a:alpha val="0"/>
                </a:srgbClr>
              </a:gs>
              <a:gs pos="39000">
                <a:srgbClr val="4472C4">
                  <a:alpha val="0"/>
                </a:srgbClr>
              </a:gs>
              <a:gs pos="100000">
                <a:srgbClr val="8DA9DB">
                  <a:alpha val="14901"/>
                </a:srgbClr>
              </a:gs>
            </a:gsLst>
            <a:lin ang="17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108"/>
          <p:cNvSpPr txBox="1"/>
          <p:nvPr>
            <p:ph type="title"/>
          </p:nvPr>
        </p:nvSpPr>
        <p:spPr>
          <a:xfrm>
            <a:off x="495032" y="668739"/>
            <a:ext cx="3309016" cy="227304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Corporate Structure</a:t>
            </a:r>
            <a:endParaRPr/>
          </a:p>
        </p:txBody>
      </p:sp>
      <p:pic>
        <p:nvPicPr>
          <p:cNvPr descr="Graphical user interface, application&#10;&#10;Description automatically generated" id="1045" name="Google Shape;1045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557118"/>
            <a:ext cx="4206240" cy="3995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046" name="Google Shape;1046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p109"/>
          <p:cNvSpPr/>
          <p:nvPr/>
        </p:nvSpPr>
        <p:spPr>
          <a:xfrm flipH="1" rot="10800000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p109"/>
          <p:cNvSpPr/>
          <p:nvPr/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109"/>
          <p:cNvSpPr/>
          <p:nvPr/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p109"/>
          <p:cNvSpPr txBox="1"/>
          <p:nvPr>
            <p:ph type="title"/>
          </p:nvPr>
        </p:nvSpPr>
        <p:spPr>
          <a:xfrm>
            <a:off x="524785" y="186029"/>
            <a:ext cx="5297791" cy="8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Company Strategy</a:t>
            </a:r>
            <a:endParaRPr/>
          </a:p>
        </p:txBody>
      </p:sp>
      <p:pic>
        <p:nvPicPr>
          <p:cNvPr id="1057" name="Google Shape;1057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6102" y="1474720"/>
            <a:ext cx="6711797" cy="3339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058" name="Google Shape;1058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110"/>
          <p:cNvSpPr/>
          <p:nvPr/>
        </p:nvSpPr>
        <p:spPr>
          <a:xfrm flipH="1" rot="5400000">
            <a:off x="-478886" y="479460"/>
            <a:ext cx="5143500" cy="418458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110"/>
          <p:cNvSpPr/>
          <p:nvPr/>
        </p:nvSpPr>
        <p:spPr>
          <a:xfrm flipH="1" rot="5400000">
            <a:off x="-294904" y="296405"/>
            <a:ext cx="4759657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6" name="Google Shape;1066;p110"/>
          <p:cNvSpPr/>
          <p:nvPr/>
        </p:nvSpPr>
        <p:spPr>
          <a:xfrm flipH="1" rot="5400000">
            <a:off x="1146681" y="2114225"/>
            <a:ext cx="1876484" cy="4182060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Google Shape;1067;p110"/>
          <p:cNvSpPr/>
          <p:nvPr/>
        </p:nvSpPr>
        <p:spPr>
          <a:xfrm flipH="1" rot="5400000">
            <a:off x="-318751" y="639595"/>
            <a:ext cx="51435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10980"/>
                </a:srgbClr>
              </a:gs>
              <a:gs pos="100000">
                <a:srgbClr val="4472C4">
                  <a:alpha val="10980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p110"/>
          <p:cNvSpPr/>
          <p:nvPr/>
        </p:nvSpPr>
        <p:spPr>
          <a:xfrm rot="6097846">
            <a:off x="614065" y="846373"/>
            <a:ext cx="3238727" cy="3238727"/>
          </a:xfrm>
          <a:prstGeom prst="ellipse">
            <a:avLst/>
          </a:prstGeom>
          <a:gradFill>
            <a:gsLst>
              <a:gs pos="0">
                <a:srgbClr val="4472C4">
                  <a:alpha val="0"/>
                </a:srgbClr>
              </a:gs>
              <a:gs pos="39000">
                <a:srgbClr val="4472C4">
                  <a:alpha val="0"/>
                </a:srgbClr>
              </a:gs>
              <a:gs pos="100000">
                <a:srgbClr val="8DA9DB">
                  <a:alpha val="14901"/>
                </a:srgbClr>
              </a:gs>
            </a:gsLst>
            <a:lin ang="17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110"/>
          <p:cNvSpPr/>
          <p:nvPr>
            <p:ph type="title"/>
          </p:nvPr>
        </p:nvSpPr>
        <p:spPr>
          <a:xfrm>
            <a:off x="495032" y="668739"/>
            <a:ext cx="3309016" cy="2273043"/>
          </a:xfrm>
          <a:prstGeom prst="ellipse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Corporate Responsibility</a:t>
            </a:r>
            <a:endParaRPr/>
          </a:p>
        </p:txBody>
      </p:sp>
      <p:pic>
        <p:nvPicPr>
          <p:cNvPr id="1070" name="Google Shape;1070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541344"/>
            <a:ext cx="4206240" cy="4027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071" name="Google Shape;1071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11"/>
          <p:cNvSpPr/>
          <p:nvPr/>
        </p:nvSpPr>
        <p:spPr>
          <a:xfrm>
            <a:off x="252664" y="240883"/>
            <a:ext cx="3249230" cy="4634664"/>
          </a:xfrm>
          <a:prstGeom prst="rect">
            <a:avLst/>
          </a:prstGeom>
          <a:solidFill>
            <a:srgbClr val="404040">
              <a:alpha val="89803"/>
            </a:srgbClr>
          </a:solidFill>
          <a:ln cap="sq" cmpd="thinThick" w="127000">
            <a:solidFill>
              <a:srgbClr val="595959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111"/>
          <p:cNvSpPr txBox="1"/>
          <p:nvPr>
            <p:ph type="title"/>
          </p:nvPr>
        </p:nvSpPr>
        <p:spPr>
          <a:xfrm>
            <a:off x="505678" y="685801"/>
            <a:ext cx="2743200" cy="216568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b="0" i="0" lang="zh-HK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/>
          </a:p>
        </p:txBody>
      </p:sp>
      <p:cxnSp>
        <p:nvCxnSpPr>
          <p:cNvPr id="1078" name="Google Shape;1078;p111"/>
          <p:cNvCxnSpPr/>
          <p:nvPr/>
        </p:nvCxnSpPr>
        <p:spPr>
          <a:xfrm>
            <a:off x="893344" y="2932700"/>
            <a:ext cx="1940093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9" name="Google Shape;1079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1201" y="945610"/>
            <a:ext cx="4917186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080" name="Google Shape;1080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112"/>
          <p:cNvSpPr/>
          <p:nvPr/>
        </p:nvSpPr>
        <p:spPr>
          <a:xfrm>
            <a:off x="0" y="0"/>
            <a:ext cx="5056496" cy="5143500"/>
          </a:xfrm>
          <a:custGeom>
            <a:rect b="b" l="l" r="r" t="t"/>
            <a:pathLst>
              <a:path extrusionOk="0" h="6858000" w="6568309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p112"/>
          <p:cNvSpPr txBox="1"/>
          <p:nvPr>
            <p:ph type="title"/>
          </p:nvPr>
        </p:nvSpPr>
        <p:spPr>
          <a:xfrm>
            <a:off x="1246042" y="171593"/>
            <a:ext cx="4742210" cy="998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rPr b="0" i="0" lang="zh-HK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Craig Bryksa</a:t>
            </a:r>
            <a:endParaRPr b="0" i="0" sz="1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112"/>
          <p:cNvSpPr txBox="1"/>
          <p:nvPr/>
        </p:nvSpPr>
        <p:spPr>
          <a:xfrm>
            <a:off x="76546" y="1341316"/>
            <a:ext cx="4653607" cy="38805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President, Chief Executive Officer</a:t>
            </a: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a Director of Crescent Point since September 2018</a:t>
            </a:r>
            <a:endParaRPr/>
          </a:p>
          <a:p>
            <a:pPr indent="-171450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Vice President, Engineering West and has held a number of senior management roles with Crescent Point since joining the company in 2006</a:t>
            </a:r>
            <a:endParaRPr/>
          </a:p>
          <a:p>
            <a:pPr indent="-171450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 experience as a professional engineer in the oil and gas industry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Bachelor of Applied Science degree in Petroleum Engineering from the University of Regina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men smiling&#10;&#10;Description automatically generated with low confidence" id="1089" name="Google Shape;1089;p1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0457" y="1740629"/>
            <a:ext cx="3553238" cy="1678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090" name="Google Shape;1090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p113"/>
          <p:cNvSpPr/>
          <p:nvPr/>
        </p:nvSpPr>
        <p:spPr>
          <a:xfrm>
            <a:off x="1" y="1"/>
            <a:ext cx="6561161" cy="5143499"/>
          </a:xfrm>
          <a:custGeom>
            <a:rect b="b" l="l" r="r" t="t"/>
            <a:pathLst>
              <a:path extrusionOk="0" h="6857999" w="9024730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p113"/>
          <p:cNvSpPr txBox="1"/>
          <p:nvPr>
            <p:ph type="title"/>
          </p:nvPr>
        </p:nvSpPr>
        <p:spPr>
          <a:xfrm>
            <a:off x="1523773" y="294385"/>
            <a:ext cx="5160770" cy="9921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r>
              <a:rPr b="0" i="0" lang="zh-HK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Barbara Munroe</a:t>
            </a:r>
            <a:endParaRPr b="0" i="0" sz="1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113"/>
          <p:cNvSpPr txBox="1"/>
          <p:nvPr/>
        </p:nvSpPr>
        <p:spPr>
          <a:xfrm>
            <a:off x="545726" y="1363845"/>
            <a:ext cx="5049218" cy="293143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-31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1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Independent Chairman of the board </a:t>
            </a:r>
            <a:endParaRPr/>
          </a:p>
          <a:p>
            <a:pPr indent="-31" lvl="0" marL="0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Appointed as board chair following Bob Heinemann's retirement in October 2019</a:t>
            </a:r>
            <a:endParaRPr/>
          </a:p>
          <a:p>
            <a:pPr indent="-31" lvl="0" marL="0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than 25 years of experience as a lawyer and executive in diverse industries</a:t>
            </a:r>
            <a:endParaRPr/>
          </a:p>
          <a:p>
            <a:pPr indent="-31" lvl="0" marL="0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experienced corporate director and currently serves as a director of Willow Biosciences Inc. and ENMAX Corporation.</a:t>
            </a:r>
            <a:endParaRPr/>
          </a:p>
          <a:p>
            <a:pPr indent="-31" lvl="0" marL="0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Commerce, Finance degree and a Bachelor of Laws degree, both from the University of Calgary.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9" name="Google Shape;1099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6986" y="991469"/>
            <a:ext cx="2180230" cy="3182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100" name="Google Shape;1100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14"/>
          <p:cNvSpPr/>
          <p:nvPr/>
        </p:nvSpPr>
        <p:spPr>
          <a:xfrm>
            <a:off x="0" y="0"/>
            <a:ext cx="914377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114"/>
          <p:cNvSpPr txBox="1"/>
          <p:nvPr>
            <p:ph type="title"/>
          </p:nvPr>
        </p:nvSpPr>
        <p:spPr>
          <a:xfrm>
            <a:off x="4169595" y="154426"/>
            <a:ext cx="1392011" cy="34779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i="0" lang="zh-HK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Directors</a:t>
            </a:r>
            <a:endParaRPr/>
          </a:p>
        </p:txBody>
      </p:sp>
      <p:sp>
        <p:nvSpPr>
          <p:cNvPr id="1107" name="Google Shape;1107;p114"/>
          <p:cNvSpPr/>
          <p:nvPr/>
        </p:nvSpPr>
        <p:spPr>
          <a:xfrm>
            <a:off x="0" y="668655"/>
            <a:ext cx="541782" cy="3803333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8" name="Google Shape;1108;p114"/>
          <p:cNvPicPr preferRelativeResize="0"/>
          <p:nvPr/>
        </p:nvPicPr>
        <p:blipFill rotWithShape="1">
          <a:blip r:embed="rId3">
            <a:alphaModFix/>
          </a:blip>
          <a:srcRect b="32798" l="0" r="-2" t="1600"/>
          <a:stretch/>
        </p:blipFill>
        <p:spPr>
          <a:xfrm>
            <a:off x="2985915" y="668589"/>
            <a:ext cx="1827385" cy="1827404"/>
          </a:xfrm>
          <a:prstGeom prst="rect">
            <a:avLst/>
          </a:prstGeom>
          <a:noFill/>
          <a:ln>
            <a:noFill/>
          </a:ln>
          <a:effectLst>
            <a:outerShdw blurRad="406400" sx="89000" rotWithShape="0" dir="5400000" dist="317500" sy="89000">
              <a:srgbClr val="000000">
                <a:alpha val="14901"/>
              </a:srgbClr>
            </a:outerShdw>
          </a:effectLst>
        </p:spPr>
      </p:pic>
      <p:pic>
        <p:nvPicPr>
          <p:cNvPr id="1109" name="Google Shape;1109;p114"/>
          <p:cNvPicPr preferRelativeResize="0"/>
          <p:nvPr/>
        </p:nvPicPr>
        <p:blipFill rotWithShape="1">
          <a:blip r:embed="rId4">
            <a:alphaModFix/>
          </a:blip>
          <a:srcRect b="32087" l="0" r="4" t="612"/>
          <a:stretch/>
        </p:blipFill>
        <p:spPr>
          <a:xfrm>
            <a:off x="5005191" y="668634"/>
            <a:ext cx="1827385" cy="1827392"/>
          </a:xfrm>
          <a:prstGeom prst="rect">
            <a:avLst/>
          </a:prstGeom>
          <a:noFill/>
          <a:ln>
            <a:noFill/>
          </a:ln>
          <a:effectLst>
            <a:outerShdw blurRad="406400" sx="89000" rotWithShape="0" dir="5400000" dist="317500" sy="89000">
              <a:srgbClr val="000000">
                <a:alpha val="14901"/>
              </a:srgbClr>
            </a:outerShdw>
          </a:effectLst>
        </p:spPr>
      </p:pic>
      <p:pic>
        <p:nvPicPr>
          <p:cNvPr id="1110" name="Google Shape;1110;p114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25823" l="0" r="4" t="6693"/>
          <a:stretch/>
        </p:blipFill>
        <p:spPr>
          <a:xfrm>
            <a:off x="968781" y="668622"/>
            <a:ext cx="1827387" cy="1827371"/>
          </a:xfrm>
          <a:prstGeom prst="rect">
            <a:avLst/>
          </a:prstGeom>
          <a:noFill/>
          <a:ln>
            <a:noFill/>
          </a:ln>
          <a:effectLst>
            <a:outerShdw blurRad="406400" sx="89000" rotWithShape="0" dir="5400000" dist="317500" sy="89000">
              <a:srgbClr val="000000">
                <a:alpha val="14901"/>
              </a:srgbClr>
            </a:outerShdw>
          </a:effectLst>
        </p:spPr>
      </p:pic>
      <p:pic>
        <p:nvPicPr>
          <p:cNvPr id="1111" name="Google Shape;1111;p114"/>
          <p:cNvPicPr preferRelativeResize="0"/>
          <p:nvPr/>
        </p:nvPicPr>
        <p:blipFill rotWithShape="1">
          <a:blip r:embed="rId6">
            <a:alphaModFix/>
          </a:blip>
          <a:srcRect b="22565" l="0" r="4" t="8635"/>
          <a:stretch/>
        </p:blipFill>
        <p:spPr>
          <a:xfrm>
            <a:off x="7024466" y="668651"/>
            <a:ext cx="1827387" cy="1827375"/>
          </a:xfrm>
          <a:prstGeom prst="rect">
            <a:avLst/>
          </a:prstGeom>
          <a:noFill/>
          <a:ln>
            <a:noFill/>
          </a:ln>
          <a:effectLst>
            <a:outerShdw blurRad="406400" sx="89000" rotWithShape="0" dir="5400000" dist="317500" sy="89000">
              <a:srgbClr val="000000">
                <a:alpha val="14901"/>
              </a:srgbClr>
            </a:outerShdw>
          </a:effectLst>
        </p:spPr>
      </p:pic>
      <p:sp>
        <p:nvSpPr>
          <p:cNvPr id="1112" name="Google Shape;1112;p114"/>
          <p:cNvSpPr txBox="1"/>
          <p:nvPr/>
        </p:nvSpPr>
        <p:spPr>
          <a:xfrm>
            <a:off x="927400" y="2725739"/>
            <a:ext cx="1868768" cy="1003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James E. Craddock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Char char="•"/>
            </a:pPr>
            <a:r>
              <a:rPr b="0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Science in Mechanical Engineering from Texas A&amp;M University</a:t>
            </a:r>
            <a:endParaRPr/>
          </a:p>
        </p:txBody>
      </p:sp>
      <p:sp>
        <p:nvSpPr>
          <p:cNvPr id="1113" name="Google Shape;1113;p114"/>
          <p:cNvSpPr txBox="1"/>
          <p:nvPr/>
        </p:nvSpPr>
        <p:spPr>
          <a:xfrm>
            <a:off x="2933614" y="2722565"/>
            <a:ext cx="1931987" cy="1237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P. Dielwart</a:t>
            </a:r>
            <a:endParaRPr b="1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Char char="•"/>
            </a:pPr>
            <a:r>
              <a:rPr b="0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Science degree in Civil Engineering with Distinction from the University of Calgary</a:t>
            </a:r>
            <a:endParaRPr/>
          </a:p>
        </p:txBody>
      </p:sp>
      <p:sp>
        <p:nvSpPr>
          <p:cNvPr id="1114" name="Google Shape;1114;p114"/>
          <p:cNvSpPr txBox="1"/>
          <p:nvPr/>
        </p:nvSpPr>
        <p:spPr>
          <a:xfrm>
            <a:off x="5003045" y="2722564"/>
            <a:ext cx="1695824" cy="1003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Ted Goldthorpe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Char char="•"/>
            </a:pPr>
            <a:r>
              <a:rPr b="0" i="0" lang="zh-HK" sz="101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Bachelor of Arts in Commerce from Queen's University</a:t>
            </a:r>
            <a:endParaRPr/>
          </a:p>
        </p:txBody>
      </p:sp>
      <p:sp>
        <p:nvSpPr>
          <p:cNvPr id="1115" name="Google Shape;1115;p114"/>
          <p:cNvSpPr txBox="1"/>
          <p:nvPr/>
        </p:nvSpPr>
        <p:spPr>
          <a:xfrm>
            <a:off x="7037523" y="2722565"/>
            <a:ext cx="1801273" cy="1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Mike Jackson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Char char="•"/>
            </a:pPr>
            <a:r>
              <a:rPr b="0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Science degree and a Master of Business Administration, both from Dalhousie University</a:t>
            </a:r>
            <a:endParaRPr/>
          </a:p>
        </p:txBody>
      </p:sp>
      <p:pic>
        <p:nvPicPr>
          <p:cNvPr descr="Logo&#10;&#10;Description automatically generated with medium confidence" id="1116" name="Google Shape;1116;p1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Resources and Reserves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47" name="Google Shape;447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b="1"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Resources:</a:t>
            </a:r>
            <a:endParaRPr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the amount of existing crude oil or natural gas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has associated reserves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b="1"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Reserves:</a:t>
            </a:r>
            <a:endParaRPr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the deposits that are known to exist with a reasonable level of certainty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the amount that can be extracted or converted to profit.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the size that can be estimated to a certain degree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17647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With the improved tech or new found deposits, the amount of reserves increase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15"/>
          <p:cNvSpPr/>
          <p:nvPr/>
        </p:nvSpPr>
        <p:spPr>
          <a:xfrm>
            <a:off x="0" y="0"/>
            <a:ext cx="914377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p115"/>
          <p:cNvSpPr txBox="1"/>
          <p:nvPr>
            <p:ph type="title"/>
          </p:nvPr>
        </p:nvSpPr>
        <p:spPr>
          <a:xfrm>
            <a:off x="4169595" y="152585"/>
            <a:ext cx="1392011" cy="34779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b="1" i="0" lang="zh-HK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Directors</a:t>
            </a:r>
            <a:endParaRPr/>
          </a:p>
        </p:txBody>
      </p:sp>
      <p:sp>
        <p:nvSpPr>
          <p:cNvPr id="1123" name="Google Shape;1123;p115"/>
          <p:cNvSpPr/>
          <p:nvPr/>
        </p:nvSpPr>
        <p:spPr>
          <a:xfrm>
            <a:off x="0" y="668655"/>
            <a:ext cx="541782" cy="3803333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115"/>
          <p:cNvSpPr txBox="1"/>
          <p:nvPr/>
        </p:nvSpPr>
        <p:spPr>
          <a:xfrm>
            <a:off x="927400" y="2725739"/>
            <a:ext cx="1868768" cy="1003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Jennifer F. Koury</a:t>
            </a:r>
            <a:endParaRPr b="1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Char char="•"/>
            </a:pPr>
            <a:r>
              <a:rPr b="0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Commerce degree from the University of Alberta</a:t>
            </a:r>
            <a:endParaRPr/>
          </a:p>
        </p:txBody>
      </p:sp>
      <p:sp>
        <p:nvSpPr>
          <p:cNvPr id="1125" name="Google Shape;1125;p115"/>
          <p:cNvSpPr txBox="1"/>
          <p:nvPr/>
        </p:nvSpPr>
        <p:spPr>
          <a:xfrm>
            <a:off x="2990087" y="2711469"/>
            <a:ext cx="1931987" cy="1003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Francois Langlois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Char char="•"/>
            </a:pPr>
            <a:r>
              <a:rPr b="0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Geological Engineering degree from Laval University</a:t>
            </a:r>
            <a:endParaRPr/>
          </a:p>
        </p:txBody>
      </p:sp>
      <p:sp>
        <p:nvSpPr>
          <p:cNvPr id="1126" name="Google Shape;1126;p115"/>
          <p:cNvSpPr txBox="1"/>
          <p:nvPr/>
        </p:nvSpPr>
        <p:spPr>
          <a:xfrm>
            <a:off x="5156120" y="2711469"/>
            <a:ext cx="1695824" cy="1237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Myron M. Stadnyk</a:t>
            </a:r>
            <a:endParaRPr b="1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Char char="•"/>
            </a:pPr>
            <a:r>
              <a:rPr b="0" i="0" lang="zh-HK" sz="101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Bachelor of Science in Mechanical Engineering from the University of Saskatchewan</a:t>
            </a:r>
            <a:endParaRPr/>
          </a:p>
        </p:txBody>
      </p:sp>
      <p:sp>
        <p:nvSpPr>
          <p:cNvPr id="1127" name="Google Shape;1127;p115"/>
          <p:cNvSpPr txBox="1"/>
          <p:nvPr/>
        </p:nvSpPr>
        <p:spPr>
          <a:xfrm>
            <a:off x="7045863" y="2722565"/>
            <a:ext cx="1971620" cy="1003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Mindy Wight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Char char="•"/>
            </a:pPr>
            <a:r>
              <a:rPr b="0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Commerce Degree from the University of Northern British Columbia</a:t>
            </a:r>
            <a:endParaRPr/>
          </a:p>
        </p:txBody>
      </p:sp>
      <p:pic>
        <p:nvPicPr>
          <p:cNvPr id="1128" name="Google Shape;1128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316" y="666748"/>
            <a:ext cx="1831086" cy="183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2903" y="666748"/>
            <a:ext cx="1831086" cy="183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8489" y="666748"/>
            <a:ext cx="1831086" cy="183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1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16130" y="666748"/>
            <a:ext cx="1831086" cy="18310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132" name="Google Shape;1132;p1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16"/>
          <p:cNvSpPr/>
          <p:nvPr/>
        </p:nvSpPr>
        <p:spPr>
          <a:xfrm>
            <a:off x="0" y="-2493"/>
            <a:ext cx="9144000" cy="5145993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116"/>
          <p:cNvSpPr/>
          <p:nvPr/>
        </p:nvSpPr>
        <p:spPr>
          <a:xfrm>
            <a:off x="485059" y="480060"/>
            <a:ext cx="8190311" cy="4183364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9" name="Google Shape;1139;p116"/>
          <p:cNvSpPr/>
          <p:nvPr/>
        </p:nvSpPr>
        <p:spPr>
          <a:xfrm>
            <a:off x="726018" y="720082"/>
            <a:ext cx="7708392" cy="37033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Google Shape;1140;p116"/>
          <p:cNvSpPr txBox="1"/>
          <p:nvPr>
            <p:ph type="title"/>
          </p:nvPr>
        </p:nvSpPr>
        <p:spPr>
          <a:xfrm>
            <a:off x="3995722" y="556607"/>
            <a:ext cx="1152556" cy="125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b="1" i="0" lang="zh-HK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Officers</a:t>
            </a:r>
            <a:endParaRPr/>
          </a:p>
        </p:txBody>
      </p:sp>
      <p:sp>
        <p:nvSpPr>
          <p:cNvPr id="1141" name="Google Shape;1141;p116"/>
          <p:cNvSpPr txBox="1"/>
          <p:nvPr>
            <p:ph idx="1" type="body"/>
          </p:nvPr>
        </p:nvSpPr>
        <p:spPr>
          <a:xfrm>
            <a:off x="960005" y="2458432"/>
            <a:ext cx="3362493" cy="20249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b="1" i="0" lang="zh-HK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Ryan Gritzfeldt</a:t>
            </a:r>
            <a:endParaRPr b="1" i="0" sz="1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</a:pPr>
            <a:r>
              <a:rPr b="1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Chief Operating Officer </a:t>
            </a: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 2018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Previously worked as VP, Marketing &amp; Innovation and VP, Engineering and Business Development East for Crescent Point from 2010 until 2018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worked in the oil and gas industry since 1998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Applied Science degree in industrial systems engineering from the University of Regina</a:t>
            </a:r>
            <a:endParaRPr/>
          </a:p>
          <a:p>
            <a:pPr indent="66675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66675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116"/>
          <p:cNvSpPr txBox="1"/>
          <p:nvPr/>
        </p:nvSpPr>
        <p:spPr>
          <a:xfrm>
            <a:off x="4926458" y="2458432"/>
            <a:ext cx="3415876" cy="20249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 Lamont</a:t>
            </a:r>
            <a:endParaRPr/>
          </a:p>
          <a:p>
            <a:pPr indent="-171450" lvl="0" marL="21431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1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Chief Financial Officer </a:t>
            </a: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 2016</a:t>
            </a:r>
            <a:endParaRPr/>
          </a:p>
          <a:p>
            <a:pPr indent="-171450" lvl="0" marL="21431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Previously worked as VP, Finance and Treasurer for Crescent Point</a:t>
            </a:r>
            <a:endParaRPr/>
          </a:p>
          <a:p>
            <a:pPr indent="-171450" lvl="0" marL="21431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worked in the oil and gas industry since 2001</a:t>
            </a:r>
            <a:endParaRPr/>
          </a:p>
          <a:p>
            <a:pPr indent="-171450" lvl="0" marL="21431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Chartered Professional Accountant and holds the ICD.D designation</a:t>
            </a:r>
            <a:endParaRPr/>
          </a:p>
          <a:p>
            <a:pPr indent="-171450" lvl="0" marL="21431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Commerce degree (with distinction) from the University of Alberta</a:t>
            </a:r>
            <a:endParaRPr/>
          </a:p>
          <a:p>
            <a:pPr indent="-104775" lvl="0" marL="21431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4775" lvl="0" marL="21431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3" name="Google Shape;1143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4454" y="798041"/>
            <a:ext cx="1371600" cy="150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7946" y="798041"/>
            <a:ext cx="1371600" cy="1508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145" name="Google Shape;1145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17"/>
          <p:cNvSpPr/>
          <p:nvPr/>
        </p:nvSpPr>
        <p:spPr>
          <a:xfrm>
            <a:off x="0" y="-2493"/>
            <a:ext cx="9144000" cy="5145993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p117"/>
          <p:cNvSpPr/>
          <p:nvPr/>
        </p:nvSpPr>
        <p:spPr>
          <a:xfrm>
            <a:off x="485059" y="480060"/>
            <a:ext cx="8190311" cy="4183364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2" name="Google Shape;1152;p117"/>
          <p:cNvSpPr/>
          <p:nvPr/>
        </p:nvSpPr>
        <p:spPr>
          <a:xfrm>
            <a:off x="726018" y="720082"/>
            <a:ext cx="7708392" cy="37033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117"/>
          <p:cNvSpPr txBox="1"/>
          <p:nvPr>
            <p:ph type="title"/>
          </p:nvPr>
        </p:nvSpPr>
        <p:spPr>
          <a:xfrm>
            <a:off x="3995722" y="556607"/>
            <a:ext cx="1152556" cy="125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b="1" i="0" lang="zh-HK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Officers</a:t>
            </a:r>
            <a:endParaRPr/>
          </a:p>
        </p:txBody>
      </p:sp>
      <p:sp>
        <p:nvSpPr>
          <p:cNvPr id="1154" name="Google Shape;1154;p117"/>
          <p:cNvSpPr txBox="1"/>
          <p:nvPr>
            <p:ph idx="1" type="body"/>
          </p:nvPr>
        </p:nvSpPr>
        <p:spPr>
          <a:xfrm>
            <a:off x="1234043" y="2539409"/>
            <a:ext cx="3109784" cy="20249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b="1" i="0" lang="zh-HK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 Eade</a:t>
            </a:r>
            <a:endParaRPr b="1" i="0" sz="1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</a:pPr>
            <a:r>
              <a:rPr b="1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SVP, General Counsel and Corporate Secretary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20 years of experience in corporate governance, securities and mergers and acquisitions law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a partner with Norton Rose Fulbright Canada LLP law firm from 2011 to 2015.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Commerce degree and a LL.B. degree from the University of Saskatchewan</a:t>
            </a:r>
            <a:endParaRPr/>
          </a:p>
          <a:p>
            <a:pPr indent="66675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5" name="Google Shape;1155;p117"/>
          <p:cNvSpPr txBox="1"/>
          <p:nvPr/>
        </p:nvSpPr>
        <p:spPr>
          <a:xfrm>
            <a:off x="5092810" y="2441337"/>
            <a:ext cx="3266624" cy="20249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Garret Holt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1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SVP, Corporate Development </a:t>
            </a: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 2019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30 years of experience in the oil and gas industry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an Executive Director in Energy Investment Banking with JPMorgan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Science from the University of Tulsa</a:t>
            </a:r>
            <a:endParaRPr/>
          </a:p>
          <a:p>
            <a:pPr indent="-104775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6" name="Google Shape;1156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3135" y="861065"/>
            <a:ext cx="1371600" cy="150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0322" y="861065"/>
            <a:ext cx="1371600" cy="1508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158" name="Google Shape;1158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118"/>
          <p:cNvSpPr/>
          <p:nvPr/>
        </p:nvSpPr>
        <p:spPr>
          <a:xfrm>
            <a:off x="0" y="-2493"/>
            <a:ext cx="9144000" cy="5145993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118"/>
          <p:cNvSpPr/>
          <p:nvPr/>
        </p:nvSpPr>
        <p:spPr>
          <a:xfrm>
            <a:off x="485059" y="480060"/>
            <a:ext cx="8190311" cy="4183364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p118"/>
          <p:cNvSpPr/>
          <p:nvPr/>
        </p:nvSpPr>
        <p:spPr>
          <a:xfrm>
            <a:off x="726018" y="720082"/>
            <a:ext cx="7708392" cy="37033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118"/>
          <p:cNvSpPr txBox="1"/>
          <p:nvPr>
            <p:ph type="title"/>
          </p:nvPr>
        </p:nvSpPr>
        <p:spPr>
          <a:xfrm>
            <a:off x="3995722" y="556607"/>
            <a:ext cx="1152556" cy="125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b="1" i="0" lang="zh-HK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Officers</a:t>
            </a:r>
            <a:endParaRPr/>
          </a:p>
        </p:txBody>
      </p:sp>
      <p:sp>
        <p:nvSpPr>
          <p:cNvPr id="1167" name="Google Shape;1167;p118"/>
          <p:cNvSpPr txBox="1"/>
          <p:nvPr>
            <p:ph idx="1" type="body"/>
          </p:nvPr>
        </p:nvSpPr>
        <p:spPr>
          <a:xfrm>
            <a:off x="1234042" y="2570504"/>
            <a:ext cx="3337958" cy="20249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b="1" i="0" lang="zh-HK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Mike Blair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b="1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VP, Exploration and New Ventures </a:t>
            </a: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 2019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20 years of experience as a geologist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Previously worked as Director of southwest Saskatchewan and Alberta exploration and was also responsible for new company ventures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Science in Geology and Master of Science in Geology from the University of Regina</a:t>
            </a:r>
            <a:endParaRPr/>
          </a:p>
        </p:txBody>
      </p:sp>
      <p:sp>
        <p:nvSpPr>
          <p:cNvPr id="1168" name="Google Shape;1168;p118"/>
          <p:cNvSpPr txBox="1"/>
          <p:nvPr/>
        </p:nvSpPr>
        <p:spPr>
          <a:xfrm>
            <a:off x="4990373" y="2470229"/>
            <a:ext cx="3266624" cy="20249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 Fiorentino</a:t>
            </a:r>
            <a:endParaRPr b="1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1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VP, Operations and EH&amp;S </a:t>
            </a: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 2020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Joined the company in 2015 and has held various engineering roles in a management capacity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degree in mechanical engineering with a minor in business from the University of Victoria</a:t>
            </a:r>
            <a:endParaRPr/>
          </a:p>
        </p:txBody>
      </p:sp>
      <p:pic>
        <p:nvPicPr>
          <p:cNvPr id="1169" name="Google Shape;1169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3134" y="827513"/>
            <a:ext cx="1371600" cy="150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4793" y="823371"/>
            <a:ext cx="1371600" cy="1508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171" name="Google Shape;1171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19"/>
          <p:cNvSpPr/>
          <p:nvPr/>
        </p:nvSpPr>
        <p:spPr>
          <a:xfrm>
            <a:off x="0" y="-2493"/>
            <a:ext cx="9144000" cy="5145993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7" name="Google Shape;1177;p119"/>
          <p:cNvSpPr/>
          <p:nvPr/>
        </p:nvSpPr>
        <p:spPr>
          <a:xfrm>
            <a:off x="485059" y="480060"/>
            <a:ext cx="8190311" cy="4183364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119"/>
          <p:cNvSpPr/>
          <p:nvPr/>
        </p:nvSpPr>
        <p:spPr>
          <a:xfrm>
            <a:off x="726018" y="720082"/>
            <a:ext cx="7708392" cy="37033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119"/>
          <p:cNvSpPr txBox="1"/>
          <p:nvPr>
            <p:ph type="title"/>
          </p:nvPr>
        </p:nvSpPr>
        <p:spPr>
          <a:xfrm>
            <a:off x="3995722" y="556607"/>
            <a:ext cx="1152556" cy="125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b="1" i="0" lang="zh-HK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Officers</a:t>
            </a:r>
            <a:endParaRPr/>
          </a:p>
        </p:txBody>
      </p:sp>
      <p:sp>
        <p:nvSpPr>
          <p:cNvPr id="1180" name="Google Shape;1180;p119"/>
          <p:cNvSpPr txBox="1"/>
          <p:nvPr>
            <p:ph idx="1" type="body"/>
          </p:nvPr>
        </p:nvSpPr>
        <p:spPr>
          <a:xfrm>
            <a:off x="1234042" y="2573855"/>
            <a:ext cx="3337958" cy="20249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b="1" i="0" lang="zh-HK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Justin Foraie</a:t>
            </a:r>
            <a:endParaRPr b="1" i="0" sz="1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</a:pPr>
            <a:r>
              <a:rPr b="1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VP, Engineering and Marketing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Been with the company since 2009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Applied Science degree in Petroleum Systems Engineering from the University of Regina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 of the Association of Professional Engineers and Geoscientists of Alberta and Saskatchewan</a:t>
            </a:r>
            <a:endParaRPr/>
          </a:p>
        </p:txBody>
      </p:sp>
      <p:sp>
        <p:nvSpPr>
          <p:cNvPr id="1181" name="Google Shape;1181;p119"/>
          <p:cNvSpPr txBox="1"/>
          <p:nvPr/>
        </p:nvSpPr>
        <p:spPr>
          <a:xfrm>
            <a:off x="4781723" y="2482839"/>
            <a:ext cx="3520332" cy="20249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Shelly Witwer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1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VP, Business Development </a:t>
            </a: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since 2019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Joined the company in 2007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 experience in land and business development</a:t>
            </a:r>
            <a:endParaRPr/>
          </a:p>
          <a:p>
            <a:pPr indent="-214313" lvl="0" marL="214313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zh-HK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 of Commerce degree and a Bachelor of Arts degree in Energy Economics from the University of Calgary</a:t>
            </a:r>
            <a:endParaRPr/>
          </a:p>
        </p:txBody>
      </p:sp>
      <p:pic>
        <p:nvPicPr>
          <p:cNvPr id="1182" name="Google Shape;1182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6089" y="889287"/>
            <a:ext cx="1371600" cy="150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7221" y="889287"/>
            <a:ext cx="1371600" cy="1508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184" name="Google Shape;1184;p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20"/>
          <p:cNvSpPr/>
          <p:nvPr/>
        </p:nvSpPr>
        <p:spPr>
          <a:xfrm>
            <a:off x="252664" y="240883"/>
            <a:ext cx="3249230" cy="4634664"/>
          </a:xfrm>
          <a:prstGeom prst="rect">
            <a:avLst/>
          </a:prstGeom>
          <a:solidFill>
            <a:srgbClr val="404040">
              <a:alpha val="89803"/>
            </a:srgbClr>
          </a:solidFill>
          <a:ln cap="sq" cmpd="thinThick" w="127000">
            <a:solidFill>
              <a:srgbClr val="595959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0" name="Google Shape;1190;p120"/>
          <p:cNvSpPr txBox="1"/>
          <p:nvPr>
            <p:ph type="title"/>
          </p:nvPr>
        </p:nvSpPr>
        <p:spPr>
          <a:xfrm>
            <a:off x="505678" y="685801"/>
            <a:ext cx="2743200" cy="216568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b="0" i="0" lang="zh-HK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Asset Overview</a:t>
            </a:r>
            <a:endParaRPr/>
          </a:p>
        </p:txBody>
      </p:sp>
      <p:cxnSp>
        <p:nvCxnSpPr>
          <p:cNvPr id="1191" name="Google Shape;1191;p120"/>
          <p:cNvCxnSpPr/>
          <p:nvPr/>
        </p:nvCxnSpPr>
        <p:spPr>
          <a:xfrm>
            <a:off x="893344" y="2932700"/>
            <a:ext cx="1940093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2" name="Google Shape;1192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4151" y="1015165"/>
            <a:ext cx="4917186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193" name="Google Shape;1193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21"/>
          <p:cNvSpPr/>
          <p:nvPr/>
        </p:nvSpPr>
        <p:spPr>
          <a:xfrm>
            <a:off x="1143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p121"/>
          <p:cNvSpPr/>
          <p:nvPr/>
        </p:nvSpPr>
        <p:spPr>
          <a:xfrm>
            <a:off x="0" y="0"/>
            <a:ext cx="4848446" cy="5143500"/>
          </a:xfrm>
          <a:prstGeom prst="rect">
            <a:avLst/>
          </a:prstGeom>
          <a:solidFill>
            <a:schemeClr val="dk1">
              <a:alpha val="80784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121"/>
          <p:cNvSpPr/>
          <p:nvPr/>
        </p:nvSpPr>
        <p:spPr>
          <a:xfrm>
            <a:off x="-1" y="0"/>
            <a:ext cx="3409753" cy="5143500"/>
          </a:xfrm>
          <a:custGeom>
            <a:rect b="b" l="l" r="r" t="t"/>
            <a:pathLst>
              <a:path extrusionOk="0" h="6858000" w="4319042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3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121"/>
          <p:cNvSpPr txBox="1"/>
          <p:nvPr>
            <p:ph type="title"/>
          </p:nvPr>
        </p:nvSpPr>
        <p:spPr>
          <a:xfrm>
            <a:off x="1247585" y="128416"/>
            <a:ext cx="2476881" cy="84884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0" i="0" lang="zh-HK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Operating Areas</a:t>
            </a:r>
            <a:endParaRPr/>
          </a:p>
        </p:txBody>
      </p:sp>
      <p:sp>
        <p:nvSpPr>
          <p:cNvPr id="1203" name="Google Shape;1203;p121"/>
          <p:cNvSpPr txBox="1"/>
          <p:nvPr/>
        </p:nvSpPr>
        <p:spPr>
          <a:xfrm>
            <a:off x="267880" y="977271"/>
            <a:ext cx="4606200" cy="3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Central Alberta </a:t>
            </a:r>
            <a:endParaRPr sz="1495">
              <a:solidFill>
                <a:schemeClr val="lt1"/>
              </a:solidFill>
            </a:endParaRPr>
          </a:p>
          <a:p>
            <a:pPr indent="-184165" lvl="0" marL="214313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171"/>
              <a:buFont typeface="Arial"/>
              <a:buChar char="•"/>
            </a:pPr>
            <a:r>
              <a:rPr b="0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Kaybob Duvernay</a:t>
            </a:r>
            <a:endParaRPr sz="1495">
              <a:solidFill>
                <a:schemeClr val="lt1"/>
              </a:solidFill>
            </a:endParaRPr>
          </a:p>
          <a:p>
            <a:pPr indent="-302974" lvl="0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71"/>
              <a:buFont typeface="Calibri"/>
              <a:buChar char="•"/>
            </a:pPr>
            <a:r>
              <a:rPr b="0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Providing significant low risk drilling inventory with attractive economics</a:t>
            </a:r>
            <a:endParaRPr sz="1495">
              <a:solidFill>
                <a:schemeClr val="lt1"/>
              </a:solidFill>
            </a:endParaRPr>
          </a:p>
          <a:p>
            <a:pPr indent="61658" lvl="0" marL="0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971"/>
              <a:buFont typeface="Arial"/>
              <a:buNone/>
            </a:pPr>
            <a:r>
              <a:t/>
            </a:r>
            <a:endParaRPr b="0" i="0" sz="1171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North Dakota</a:t>
            </a:r>
            <a:endParaRPr sz="1495">
              <a:solidFill>
                <a:schemeClr val="lt1"/>
              </a:solidFill>
            </a:endParaRPr>
          </a:p>
          <a:p>
            <a:pPr indent="-184165" lvl="0" marL="214313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171"/>
              <a:buFont typeface="Arial"/>
              <a:buChar char="•"/>
            </a:pPr>
            <a:r>
              <a:rPr lang="zh-HK" sz="117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0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rimarily located in Williams County focused on the development of the Bakken and Three Forks formations</a:t>
            </a:r>
            <a:endParaRPr sz="1495">
              <a:solidFill>
                <a:schemeClr val="lt1"/>
              </a:solidFill>
            </a:endParaRPr>
          </a:p>
          <a:p>
            <a:pPr indent="-184165" lvl="0" marL="214313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171"/>
              <a:buFont typeface="Arial"/>
              <a:buChar char="•"/>
            </a:pPr>
            <a:r>
              <a:rPr lang="zh-HK" sz="117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b="0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enerates attractive netbacks given its high liquids-weighting and low operating expenses</a:t>
            </a:r>
            <a:endParaRPr sz="1495">
              <a:solidFill>
                <a:schemeClr val="lt1"/>
              </a:solidFill>
            </a:endParaRPr>
          </a:p>
          <a:p>
            <a:pPr indent="-109791" lvl="0" marL="214313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971"/>
              <a:buFont typeface="Arial"/>
              <a:buNone/>
            </a:pPr>
            <a:r>
              <a:t/>
            </a:r>
            <a:endParaRPr b="0" i="0" sz="1171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 Saskatchewan</a:t>
            </a:r>
            <a:endParaRPr sz="1495">
              <a:solidFill>
                <a:schemeClr val="lt1"/>
              </a:solidFill>
            </a:endParaRPr>
          </a:p>
          <a:p>
            <a:pPr indent="-184165" lvl="0" marL="214313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171"/>
              <a:buFont typeface="Arial"/>
              <a:buChar char="•"/>
            </a:pPr>
            <a:r>
              <a:rPr b="0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Viewfield Bakken​</a:t>
            </a:r>
            <a:endParaRPr sz="1495">
              <a:solidFill>
                <a:schemeClr val="lt1"/>
              </a:solidFill>
            </a:endParaRPr>
          </a:p>
          <a:p>
            <a:pPr indent="-184165" lvl="1" marL="557213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171"/>
              <a:buFont typeface="Arial"/>
              <a:buChar char="•"/>
            </a:pPr>
            <a:r>
              <a:rPr b="0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largest and longest producing resource play</a:t>
            </a:r>
            <a:endParaRPr sz="1495">
              <a:solidFill>
                <a:schemeClr val="lt1"/>
              </a:solidFill>
            </a:endParaRPr>
          </a:p>
          <a:p>
            <a:pPr indent="-184165" lvl="0" marL="214313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171"/>
              <a:buFont typeface="Arial"/>
              <a:buChar char="•"/>
            </a:pPr>
            <a:r>
              <a:rPr b="0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Flat Lake</a:t>
            </a:r>
            <a:endParaRPr sz="1495">
              <a:solidFill>
                <a:schemeClr val="lt1"/>
              </a:solidFill>
            </a:endParaRPr>
          </a:p>
          <a:p>
            <a:pPr indent="-184165" lvl="1" marL="557213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171"/>
              <a:buFont typeface="Arial"/>
              <a:buChar char="•"/>
            </a:pPr>
            <a:r>
              <a:rPr b="0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multi-zone resource play</a:t>
            </a:r>
            <a:endParaRPr sz="1495">
              <a:solidFill>
                <a:schemeClr val="lt1"/>
              </a:solidFill>
            </a:endParaRPr>
          </a:p>
          <a:p>
            <a:pPr indent="-184165" lvl="1" marL="557213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171"/>
              <a:buFont typeface="Arial"/>
              <a:buChar char="•"/>
            </a:pPr>
            <a:r>
              <a:rPr b="0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 extension of the Three Forks play in North Dakota</a:t>
            </a:r>
            <a:endParaRPr sz="1495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 sz="117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SW Saskatchewan</a:t>
            </a:r>
            <a:endParaRPr sz="1495">
              <a:solidFill>
                <a:schemeClr val="lt1"/>
              </a:solidFill>
            </a:endParaRPr>
          </a:p>
          <a:p>
            <a:pPr indent="-184165" lvl="0" marL="214313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171"/>
              <a:buFont typeface="Arial"/>
              <a:buChar char="•"/>
            </a:pPr>
            <a:r>
              <a:rPr b="0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Shaunavon​</a:t>
            </a:r>
            <a:endParaRPr sz="1495">
              <a:solidFill>
                <a:schemeClr val="lt1"/>
              </a:solidFill>
            </a:endParaRPr>
          </a:p>
          <a:p>
            <a:pPr indent="-184165" lvl="1" marL="557213" marR="0" rtl="0" algn="l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171"/>
              <a:buFont typeface="Arial"/>
              <a:buChar char="•"/>
            </a:pPr>
            <a:r>
              <a:rPr b="0" i="0" lang="zh-HK" sz="1171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Shaunavon waterflood and enhanced oil recovery programs are expected to provide additional benefits over the long-term</a:t>
            </a:r>
            <a:endParaRPr sz="1495">
              <a:solidFill>
                <a:schemeClr val="lt1"/>
              </a:solidFill>
            </a:endParaRPr>
          </a:p>
        </p:txBody>
      </p:sp>
      <p:pic>
        <p:nvPicPr>
          <p:cNvPr id="1204" name="Google Shape;1204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7232" y="825913"/>
            <a:ext cx="3552722" cy="33750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205" name="Google Shape;1205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" y="240030"/>
            <a:ext cx="8545239" cy="4663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211" name="Google Shape;1211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12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85725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Google Shape;1217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475" y="240030"/>
            <a:ext cx="8492811" cy="4663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218" name="Google Shape;1218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12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85725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Google Shape;1224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40" y="240030"/>
            <a:ext cx="8454468" cy="4663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225" name="Google Shape;1225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124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85725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zh-HK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McKelvey Box – 3Ps of Reserves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453" name="Google Shape;453;p8"/>
          <p:cNvGraphicFramePr/>
          <p:nvPr/>
        </p:nvGraphicFramePr>
        <p:xfrm>
          <a:off x="311700" y="101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{7BB15133-BDDB-4DF3-955B-A475D92B41C6}</a:tableStyleId>
              </a:tblPr>
              <a:tblGrid>
                <a:gridCol w="901800"/>
                <a:gridCol w="766150"/>
                <a:gridCol w="3734875"/>
              </a:tblGrid>
              <a:tr h="127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Proven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Reserves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High probability of being economically viable.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Probable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Medium probability of being economically viable.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Possible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Low probability of being economically viable.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</a:tr>
              <a:tr h="12700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lt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** Reserves may become Conditional Resources if Prices Drops.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 hMerge="1"/>
                <a:tc hMerge="1"/>
              </a:tr>
              <a:tr h="127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Conditional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Resources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Uneconomic or unavailable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700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** If tech improved, it may become reserves.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127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Hypothetical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Resources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With Insufficient Understanding or Even No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700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zh-HK" sz="1000" u="none" cap="none" strike="noStrike">
                          <a:solidFill>
                            <a:schemeClr val="dk1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** If being discovered, it could end up economic.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</a:tbl>
          </a:graphicData>
        </a:graphic>
      </p:graphicFrame>
      <p:pic>
        <p:nvPicPr>
          <p:cNvPr id="454" name="Google Shape;45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7250" y="1723125"/>
            <a:ext cx="3117775" cy="1697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240030"/>
            <a:ext cx="8587749" cy="4663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232" name="Google Shape;1232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12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85725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9" name="Google Shape;1239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467" y="599378"/>
            <a:ext cx="7708281" cy="2967689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126"/>
          <p:cNvSpPr txBox="1"/>
          <p:nvPr/>
        </p:nvSpPr>
        <p:spPr>
          <a:xfrm>
            <a:off x="777467" y="3627629"/>
            <a:ext cx="4676451" cy="135012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214313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Crescent works primarily in Southeast Saskatchewan</a:t>
            </a:r>
            <a:endParaRPr/>
          </a:p>
          <a:p>
            <a:pPr indent="-171450" lvl="0" marL="214313" marR="0" rtl="0" algn="l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zh-HK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have production going in Alberta and North Dakota  </a:t>
            </a:r>
            <a:endParaRPr/>
          </a:p>
          <a:p>
            <a:pPr indent="95250" lvl="0" marL="0" marR="0" rtl="0" algn="l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126"/>
          <p:cNvSpPr/>
          <p:nvPr/>
        </p:nvSpPr>
        <p:spPr>
          <a:xfrm flipH="1">
            <a:off x="0" y="4804587"/>
            <a:ext cx="9143999" cy="34633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15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2" name="Google Shape;1242;p126"/>
          <p:cNvSpPr/>
          <p:nvPr/>
        </p:nvSpPr>
        <p:spPr>
          <a:xfrm flipH="1">
            <a:off x="6086475" y="4804587"/>
            <a:ext cx="3057524" cy="348299"/>
          </a:xfrm>
          <a:prstGeom prst="rect">
            <a:avLst/>
          </a:prstGeom>
          <a:gradFill>
            <a:gsLst>
              <a:gs pos="0">
                <a:srgbClr val="000000">
                  <a:alpha val="30980"/>
                </a:srgbClr>
              </a:gs>
              <a:gs pos="19000">
                <a:srgbClr val="000000">
                  <a:alpha val="30980"/>
                </a:srgbClr>
              </a:gs>
              <a:gs pos="99000">
                <a:schemeClr val="accent1"/>
              </a:gs>
              <a:gs pos="100000">
                <a:schemeClr val="accent1"/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 with medium confidence" id="1243" name="Google Shape;1243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p127"/>
          <p:cNvSpPr/>
          <p:nvPr/>
        </p:nvSpPr>
        <p:spPr>
          <a:xfrm flipH="1" rot="10800000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0" name="Google Shape;1250;p127"/>
          <p:cNvSpPr/>
          <p:nvPr/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1" name="Google Shape;1251;p127"/>
          <p:cNvSpPr/>
          <p:nvPr/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p127"/>
          <p:cNvSpPr txBox="1"/>
          <p:nvPr>
            <p:ph type="title"/>
          </p:nvPr>
        </p:nvSpPr>
        <p:spPr>
          <a:xfrm>
            <a:off x="524785" y="186029"/>
            <a:ext cx="5297791" cy="8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Drilling Activity</a:t>
            </a:r>
            <a:endParaRPr/>
          </a:p>
        </p:txBody>
      </p:sp>
      <p:pic>
        <p:nvPicPr>
          <p:cNvPr id="1253" name="Google Shape;1253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9100" y="1260556"/>
            <a:ext cx="6213305" cy="36969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254" name="Google Shape;1254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128"/>
          <p:cNvSpPr/>
          <p:nvPr/>
        </p:nvSpPr>
        <p:spPr>
          <a:xfrm flipH="1" rot="5400000">
            <a:off x="-1063155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1" name="Google Shape;1261;p128"/>
          <p:cNvSpPr/>
          <p:nvPr/>
        </p:nvSpPr>
        <p:spPr>
          <a:xfrm rot="-5400000">
            <a:off x="-118872" y="1995355"/>
            <a:ext cx="3266696" cy="3028952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128"/>
          <p:cNvSpPr/>
          <p:nvPr/>
        </p:nvSpPr>
        <p:spPr>
          <a:xfrm flipH="1" rot="-5400000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8823"/>
                </a:srgbClr>
              </a:gs>
              <a:gs pos="6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3" name="Google Shape;1263;p128"/>
          <p:cNvSpPr/>
          <p:nvPr/>
        </p:nvSpPr>
        <p:spPr>
          <a:xfrm rot="6097846">
            <a:off x="-560517" y="900984"/>
            <a:ext cx="3606227" cy="3066500"/>
          </a:xfrm>
          <a:custGeom>
            <a:rect b="b" l="l" r="r" t="t"/>
            <a:pathLst>
              <a:path extrusionOk="0" h="4088666" w="4808302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p128"/>
          <p:cNvSpPr/>
          <p:nvPr>
            <p:ph type="title"/>
          </p:nvPr>
        </p:nvSpPr>
        <p:spPr>
          <a:xfrm>
            <a:off x="159450" y="1876475"/>
            <a:ext cx="2757900" cy="23040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25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Production Estimates</a:t>
            </a:r>
            <a:endParaRPr sz="3000"/>
          </a:p>
        </p:txBody>
      </p:sp>
      <p:pic>
        <p:nvPicPr>
          <p:cNvPr id="1265" name="Google Shape;1265;p1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0009" y="1331242"/>
            <a:ext cx="5736458" cy="24810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266" name="Google Shape;1266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p129"/>
          <p:cNvSpPr/>
          <p:nvPr/>
        </p:nvSpPr>
        <p:spPr>
          <a:xfrm flipH="1" rot="10800000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29"/>
          <p:cNvSpPr/>
          <p:nvPr/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29"/>
          <p:cNvSpPr/>
          <p:nvPr/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29"/>
          <p:cNvSpPr/>
          <p:nvPr>
            <p:ph type="title"/>
          </p:nvPr>
        </p:nvSpPr>
        <p:spPr>
          <a:xfrm>
            <a:off x="524775" y="186025"/>
            <a:ext cx="8588100" cy="869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75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Product Type Production Information</a:t>
            </a:r>
            <a:endParaRPr sz="3000"/>
          </a:p>
        </p:txBody>
      </p:sp>
      <p:pic>
        <p:nvPicPr>
          <p:cNvPr id="1276" name="Google Shape;1276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169" y="1742496"/>
            <a:ext cx="8495662" cy="2803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277" name="Google Shape;1277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130"/>
          <p:cNvSpPr/>
          <p:nvPr/>
        </p:nvSpPr>
        <p:spPr>
          <a:xfrm flipH="1" rot="5400000">
            <a:off x="-1063155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130"/>
          <p:cNvSpPr/>
          <p:nvPr/>
        </p:nvSpPr>
        <p:spPr>
          <a:xfrm rot="-5400000">
            <a:off x="-118872" y="1995355"/>
            <a:ext cx="3266696" cy="3028952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130"/>
          <p:cNvSpPr/>
          <p:nvPr/>
        </p:nvSpPr>
        <p:spPr>
          <a:xfrm flipH="1" rot="-5400000">
            <a:off x="-885662" y="122856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8823"/>
                </a:srgbClr>
              </a:gs>
              <a:gs pos="6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p130"/>
          <p:cNvSpPr/>
          <p:nvPr/>
        </p:nvSpPr>
        <p:spPr>
          <a:xfrm rot="6097846">
            <a:off x="-560517" y="900984"/>
            <a:ext cx="3606227" cy="3066500"/>
          </a:xfrm>
          <a:custGeom>
            <a:rect b="b" l="l" r="r" t="t"/>
            <a:pathLst>
              <a:path extrusionOk="0" h="4088666" w="4808302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p130"/>
          <p:cNvSpPr txBox="1"/>
          <p:nvPr>
            <p:ph type="title"/>
          </p:nvPr>
        </p:nvSpPr>
        <p:spPr>
          <a:xfrm>
            <a:off x="495031" y="2075329"/>
            <a:ext cx="2160621" cy="230393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Property, Plant and Equipment</a:t>
            </a:r>
            <a:endParaRPr/>
          </a:p>
        </p:txBody>
      </p:sp>
      <p:pic>
        <p:nvPicPr>
          <p:cNvPr id="1288" name="Google Shape;1288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3515" y="40176"/>
            <a:ext cx="4594513" cy="5062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289" name="Google Shape;1289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31"/>
          <p:cNvSpPr/>
          <p:nvPr/>
        </p:nvSpPr>
        <p:spPr>
          <a:xfrm>
            <a:off x="10714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5" name="Google Shape;1295;p131"/>
          <p:cNvGrpSpPr/>
          <p:nvPr/>
        </p:nvGrpSpPr>
        <p:grpSpPr>
          <a:xfrm>
            <a:off x="0" y="0"/>
            <a:ext cx="9149273" cy="1182335"/>
            <a:chOff x="0" y="0"/>
            <a:chExt cx="12192002" cy="1576446"/>
          </a:xfrm>
        </p:grpSpPr>
        <p:sp>
          <p:nvSpPr>
            <p:cNvPr id="1296" name="Google Shape;1296;p131"/>
            <p:cNvSpPr/>
            <p:nvPr/>
          </p:nvSpPr>
          <p:spPr>
            <a:xfrm flipH="1" rot="10800000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5686"/>
                  </a:srgbClr>
                </a:gs>
                <a:gs pos="100000">
                  <a:srgbClr val="2F5496"/>
                </a:gs>
              </a:gsLst>
              <a:lin ang="8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131"/>
            <p:cNvSpPr/>
            <p:nvPr/>
          </p:nvSpPr>
          <p:spPr>
            <a:xfrm rot="-54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0">
                  <a:srgbClr val="4472C4">
                    <a:alpha val="0"/>
                  </a:srgbClr>
                </a:gs>
                <a:gs pos="45000">
                  <a:srgbClr val="4472C4">
                    <a:alpha val="0"/>
                  </a:srgbClr>
                </a:gs>
                <a:gs pos="99000">
                  <a:srgbClr val="000000">
                    <a:alpha val="73725"/>
                  </a:srgbClr>
                </a:gs>
                <a:gs pos="100000">
                  <a:srgbClr val="000000">
                    <a:alpha val="73725"/>
                  </a:srgbClr>
                </a:gs>
              </a:gsLst>
              <a:lin ang="11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p131"/>
            <p:cNvSpPr/>
            <p:nvPr/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rgbClr val="4472C4">
                    <a:alpha val="16862"/>
                  </a:srgbClr>
                </a:gs>
                <a:gs pos="74000">
                  <a:srgbClr val="1F3864">
                    <a:alpha val="0"/>
                  </a:srgbClr>
                </a:gs>
                <a:gs pos="100000">
                  <a:srgbClr val="1F3864">
                    <a:alpha val="0"/>
                  </a:srgbClr>
                </a:gs>
              </a:gsLst>
              <a:lin ang="14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9" name="Google Shape;1299;p131"/>
          <p:cNvSpPr/>
          <p:nvPr>
            <p:ph type="title"/>
          </p:nvPr>
        </p:nvSpPr>
        <p:spPr>
          <a:xfrm>
            <a:off x="3382128" y="236894"/>
            <a:ext cx="3505475" cy="707807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Netback</a:t>
            </a:r>
            <a:endParaRPr/>
          </a:p>
        </p:txBody>
      </p:sp>
      <p:pic>
        <p:nvPicPr>
          <p:cNvPr id="1300" name="Google Shape;1300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873" y="1998285"/>
            <a:ext cx="8698254" cy="2609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131"/>
          <p:cNvSpPr txBox="1"/>
          <p:nvPr/>
        </p:nvSpPr>
        <p:spPr>
          <a:xfrm>
            <a:off x="3548298" y="853494"/>
            <a:ext cx="2068832" cy="3177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HK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(Gross Profit per barrel)</a:t>
            </a:r>
            <a:endParaRPr/>
          </a:p>
        </p:txBody>
      </p:sp>
      <p:pic>
        <p:nvPicPr>
          <p:cNvPr descr="Logo&#10;&#10;Description automatically generated with medium confidence" id="1302" name="Google Shape;1302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1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132"/>
          <p:cNvSpPr/>
          <p:nvPr/>
        </p:nvSpPr>
        <p:spPr>
          <a:xfrm flipH="1" rot="10800000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9" name="Google Shape;1309;p132"/>
          <p:cNvSpPr/>
          <p:nvPr/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132"/>
          <p:cNvSpPr/>
          <p:nvPr/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1" name="Google Shape;1311;p132"/>
          <p:cNvSpPr txBox="1"/>
          <p:nvPr>
            <p:ph type="title"/>
          </p:nvPr>
        </p:nvSpPr>
        <p:spPr>
          <a:xfrm>
            <a:off x="524785" y="186029"/>
            <a:ext cx="5297791" cy="8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Outlook for 2022</a:t>
            </a:r>
            <a:endParaRPr/>
          </a:p>
        </p:txBody>
      </p:sp>
      <p:pic>
        <p:nvPicPr>
          <p:cNvPr descr="Graphical user interface, text, application, email&#10;&#10;Description automatically generated" id="1312" name="Google Shape;1312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745" y="1474720"/>
            <a:ext cx="7720509" cy="3339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313" name="Google Shape;1313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33"/>
          <p:cNvSpPr/>
          <p:nvPr/>
        </p:nvSpPr>
        <p:spPr>
          <a:xfrm>
            <a:off x="252664" y="240883"/>
            <a:ext cx="3249230" cy="4634664"/>
          </a:xfrm>
          <a:prstGeom prst="rect">
            <a:avLst/>
          </a:prstGeom>
          <a:solidFill>
            <a:srgbClr val="404040">
              <a:alpha val="89803"/>
            </a:srgbClr>
          </a:solidFill>
          <a:ln cap="sq" cmpd="thinThick" w="127000">
            <a:solidFill>
              <a:srgbClr val="595959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p133"/>
          <p:cNvSpPr txBox="1"/>
          <p:nvPr>
            <p:ph type="title"/>
          </p:nvPr>
        </p:nvSpPr>
        <p:spPr>
          <a:xfrm>
            <a:off x="505678" y="685801"/>
            <a:ext cx="2743200" cy="216568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b="0" i="0" lang="zh-HK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Value  Drivers</a:t>
            </a:r>
            <a:endParaRPr/>
          </a:p>
        </p:txBody>
      </p:sp>
      <p:cxnSp>
        <p:nvCxnSpPr>
          <p:cNvPr id="1320" name="Google Shape;1320;p133"/>
          <p:cNvCxnSpPr/>
          <p:nvPr/>
        </p:nvCxnSpPr>
        <p:spPr>
          <a:xfrm>
            <a:off x="893344" y="2932700"/>
            <a:ext cx="1940093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Logo&#10;&#10;Description automatically generated with medium confidence" id="1321" name="Google Shape;1321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4151" y="1028700"/>
            <a:ext cx="4917186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134"/>
          <p:cNvSpPr/>
          <p:nvPr/>
        </p:nvSpPr>
        <p:spPr>
          <a:xfrm flipH="1" rot="5400000">
            <a:off x="-1063155" y="106315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p134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0" name="Google Shape;1330;p134"/>
          <p:cNvSpPr/>
          <p:nvPr/>
        </p:nvSpPr>
        <p:spPr>
          <a:xfrm rot="6097846">
            <a:off x="-560517" y="900984"/>
            <a:ext cx="3606227" cy="3066500"/>
          </a:xfrm>
          <a:custGeom>
            <a:rect b="b" l="l" r="r" t="t"/>
            <a:pathLst>
              <a:path extrusionOk="0" h="4088666" w="4808302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p134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p134"/>
          <p:cNvSpPr txBox="1"/>
          <p:nvPr>
            <p:ph type="title"/>
          </p:nvPr>
        </p:nvSpPr>
        <p:spPr>
          <a:xfrm>
            <a:off x="496636" y="2146853"/>
            <a:ext cx="2281352" cy="218085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Production Growth</a:t>
            </a:r>
            <a:endParaRPr/>
          </a:p>
        </p:txBody>
      </p:sp>
      <p:pic>
        <p:nvPicPr>
          <p:cNvPr id="1333" name="Google Shape;1333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8483" y="578527"/>
            <a:ext cx="5565587" cy="442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3218084" y="2434234"/>
            <a:ext cx="357518" cy="19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3255399" y="4715196"/>
            <a:ext cx="353083" cy="195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336" name="Google Shape;1336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HK" sz="232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do Oil and Gas Reserves mean to an Oil or Gas Company?</a:t>
            </a:r>
            <a:endParaRPr sz="232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60" name="Google Shape;460;p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 company’s Reserves are its Economic Lifeblood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Thus, Reserves Statement can provide a view of: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(1) Un-depleted Assets of the company;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(2) the Potential for a company’s Future Growth; and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zh-HK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(3) the Profitability of the company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zh-HK"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as Oil Company's Production Assets are Amortized on a unit of Depletion Basis.</a:t>
            </a:r>
            <a:endParaRPr sz="1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C50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135"/>
          <p:cNvSpPr/>
          <p:nvPr/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3" name="Google Shape;1343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201" y="482600"/>
            <a:ext cx="7631598" cy="417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344" name="Google Shape;1344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10800000">
            <a:off x="1080674" y="4424545"/>
            <a:ext cx="357518" cy="198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1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136"/>
          <p:cNvSpPr/>
          <p:nvPr/>
        </p:nvSpPr>
        <p:spPr>
          <a:xfrm flipH="1" rot="10800000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136"/>
          <p:cNvSpPr/>
          <p:nvPr/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136"/>
          <p:cNvSpPr/>
          <p:nvPr/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136"/>
          <p:cNvSpPr/>
          <p:nvPr>
            <p:ph type="title"/>
          </p:nvPr>
        </p:nvSpPr>
        <p:spPr>
          <a:xfrm>
            <a:off x="524785" y="186029"/>
            <a:ext cx="5297791" cy="869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Condensate Exposure</a:t>
            </a:r>
            <a:endParaRPr/>
          </a:p>
        </p:txBody>
      </p:sp>
      <p:pic>
        <p:nvPicPr>
          <p:cNvPr id="1355" name="Google Shape;1355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5424" y="1275523"/>
            <a:ext cx="7433149" cy="3772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356" name="Google Shape;1356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1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137"/>
          <p:cNvSpPr/>
          <p:nvPr/>
        </p:nvSpPr>
        <p:spPr>
          <a:xfrm flipH="1" rot="10800000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137"/>
          <p:cNvSpPr/>
          <p:nvPr/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137"/>
          <p:cNvSpPr/>
          <p:nvPr/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137"/>
          <p:cNvSpPr/>
          <p:nvPr>
            <p:ph type="title"/>
          </p:nvPr>
        </p:nvSpPr>
        <p:spPr>
          <a:xfrm>
            <a:off x="1" y="212599"/>
            <a:ext cx="7213325" cy="869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Increasing Shareholder Returns</a:t>
            </a:r>
            <a:endParaRPr/>
          </a:p>
        </p:txBody>
      </p:sp>
      <p:pic>
        <p:nvPicPr>
          <p:cNvPr id="1366" name="Google Shape;1366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456" y="1255934"/>
            <a:ext cx="7739085" cy="381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367" name="Google Shape;1367;p1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1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3" name="Google Shape;1373;p138"/>
          <p:cNvSpPr/>
          <p:nvPr/>
        </p:nvSpPr>
        <p:spPr>
          <a:xfrm flipH="1">
            <a:off x="-1" y="3949801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Google Shape;1374;p138"/>
          <p:cNvSpPr/>
          <p:nvPr/>
        </p:nvSpPr>
        <p:spPr>
          <a:xfrm flipH="1">
            <a:off x="0" y="3952631"/>
            <a:ext cx="9138998" cy="1193057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00000">
                <a:srgbClr val="1F3864"/>
              </a:gs>
            </a:gsLst>
            <a:lin ang="10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5" name="Google Shape;1375;p138"/>
          <p:cNvSpPr/>
          <p:nvPr/>
        </p:nvSpPr>
        <p:spPr>
          <a:xfrm flipH="1">
            <a:off x="6086474" y="3949159"/>
            <a:ext cx="3057524" cy="1193057"/>
          </a:xfrm>
          <a:prstGeom prst="rect">
            <a:avLst/>
          </a:prstGeom>
          <a:gradFill>
            <a:gsLst>
              <a:gs pos="0">
                <a:srgbClr val="1F3864"/>
              </a:gs>
              <a:gs pos="100000">
                <a:srgbClr val="4472C4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6" name="Google Shape;1376;p138"/>
          <p:cNvSpPr/>
          <p:nvPr/>
        </p:nvSpPr>
        <p:spPr>
          <a:xfrm rot="10800000">
            <a:off x="-10001" y="3947613"/>
            <a:ext cx="9144000" cy="11980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F3864">
                  <a:alpha val="54901"/>
                </a:srgbClr>
              </a:gs>
              <a:gs pos="100000">
                <a:srgbClr val="1F3864">
                  <a:alpha val="54901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7" name="Google Shape;1377;p138"/>
          <p:cNvSpPr/>
          <p:nvPr>
            <p:ph type="title"/>
          </p:nvPr>
        </p:nvSpPr>
        <p:spPr>
          <a:xfrm>
            <a:off x="128013" y="4158062"/>
            <a:ext cx="7421963" cy="775252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Dividends</a:t>
            </a:r>
            <a:endParaRPr/>
          </a:p>
        </p:txBody>
      </p:sp>
      <p:pic>
        <p:nvPicPr>
          <p:cNvPr id="1378" name="Google Shape;1378;p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394" y="765976"/>
            <a:ext cx="8327072" cy="1020065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138"/>
          <p:cNvSpPr txBox="1"/>
          <p:nvPr/>
        </p:nvSpPr>
        <p:spPr>
          <a:xfrm>
            <a:off x="670716" y="2233504"/>
            <a:ext cx="7499678" cy="14323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171450" lvl="0" marL="214313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zh-HK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2009 - Changed from an income trust company to a dividend paying company</a:t>
            </a:r>
            <a:endParaRPr/>
          </a:p>
          <a:p>
            <a:pPr indent="-171450" lvl="0" marL="214313" marR="0" rtl="0" algn="l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zh-HK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dividend set for $.23 per share</a:t>
            </a:r>
            <a:endParaRPr/>
          </a:p>
          <a:p>
            <a:pPr indent="-171450" lvl="0" marL="214313" marR="0" rtl="0" algn="l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zh-HK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409% increased dividend when comparing FY21 to FY 20</a:t>
            </a:r>
            <a:endParaRPr/>
          </a:p>
        </p:txBody>
      </p:sp>
      <p:pic>
        <p:nvPicPr>
          <p:cNvPr descr="Logo&#10;&#10;Description automatically generated with medium confidence" id="1380" name="Google Shape;1380;p1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6" name="Google Shape;1386;p139"/>
          <p:cNvSpPr/>
          <p:nvPr/>
        </p:nvSpPr>
        <p:spPr>
          <a:xfrm flipH="1">
            <a:off x="-1" y="3949801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Google Shape;1387;p139"/>
          <p:cNvSpPr/>
          <p:nvPr/>
        </p:nvSpPr>
        <p:spPr>
          <a:xfrm flipH="1">
            <a:off x="0" y="3952631"/>
            <a:ext cx="9138998" cy="1193057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00000">
                <a:srgbClr val="1F3864"/>
              </a:gs>
            </a:gsLst>
            <a:lin ang="10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139"/>
          <p:cNvSpPr/>
          <p:nvPr/>
        </p:nvSpPr>
        <p:spPr>
          <a:xfrm flipH="1">
            <a:off x="6086474" y="3949159"/>
            <a:ext cx="3057524" cy="1193057"/>
          </a:xfrm>
          <a:prstGeom prst="rect">
            <a:avLst/>
          </a:prstGeom>
          <a:gradFill>
            <a:gsLst>
              <a:gs pos="0">
                <a:srgbClr val="1F3864"/>
              </a:gs>
              <a:gs pos="100000">
                <a:srgbClr val="4472C4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139"/>
          <p:cNvSpPr/>
          <p:nvPr/>
        </p:nvSpPr>
        <p:spPr>
          <a:xfrm rot="10800000">
            <a:off x="-10001" y="3947613"/>
            <a:ext cx="9144000" cy="11980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F3864">
                  <a:alpha val="54901"/>
                </a:srgbClr>
              </a:gs>
              <a:gs pos="100000">
                <a:srgbClr val="1F3864">
                  <a:alpha val="54901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0" name="Google Shape;1390;p139"/>
          <p:cNvSpPr txBox="1"/>
          <p:nvPr>
            <p:ph type="title"/>
          </p:nvPr>
        </p:nvSpPr>
        <p:spPr>
          <a:xfrm>
            <a:off x="1276267" y="4155890"/>
            <a:ext cx="7421963" cy="77525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Dividends</a:t>
            </a:r>
            <a:endParaRPr/>
          </a:p>
        </p:txBody>
      </p:sp>
      <p:pic>
        <p:nvPicPr>
          <p:cNvPr id="1391" name="Google Shape;1391;p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907" y="775731"/>
            <a:ext cx="8407547" cy="119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92" name="Google Shape;1392;p139"/>
          <p:cNvSpPr txBox="1"/>
          <p:nvPr/>
        </p:nvSpPr>
        <p:spPr>
          <a:xfrm>
            <a:off x="643662" y="2080514"/>
            <a:ext cx="7608798" cy="181725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171450" lvl="0" marL="214313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zh-HK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December 2021, Crescent Point declared a quarterly cash dividend of $0.045 per share to be paid on April 1, 2022</a:t>
            </a:r>
            <a:endParaRPr/>
          </a:p>
          <a:p>
            <a:pPr indent="-171450" lvl="0" marL="214313" marR="0" rtl="0" algn="l">
              <a:lnSpc>
                <a:spcPct val="2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zh-HK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dividends declared to shareholders was reduced by $0.2 million due to common shares purchased and cancelled under the Normal Course Issuer Bid ("NCIB") during the first quarter of 2022</a:t>
            </a:r>
            <a:endParaRPr/>
          </a:p>
        </p:txBody>
      </p:sp>
      <p:pic>
        <p:nvPicPr>
          <p:cNvPr descr="Logo&#10;&#10;Description automatically generated with medium confidence" id="1393" name="Google Shape;1393;p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9" name="Google Shape;1399;p140"/>
          <p:cNvSpPr/>
          <p:nvPr/>
        </p:nvSpPr>
        <p:spPr>
          <a:xfrm flipH="1" rot="10800000">
            <a:off x="1" y="1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0" name="Google Shape;1400;p140"/>
          <p:cNvSpPr/>
          <p:nvPr/>
        </p:nvSpPr>
        <p:spPr>
          <a:xfrm>
            <a:off x="0" y="0"/>
            <a:ext cx="6096642" cy="1181596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1" name="Google Shape;1401;p140"/>
          <p:cNvSpPr/>
          <p:nvPr/>
        </p:nvSpPr>
        <p:spPr>
          <a:xfrm flipH="1">
            <a:off x="-3" y="0"/>
            <a:ext cx="9144002" cy="1180733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140"/>
          <p:cNvSpPr/>
          <p:nvPr>
            <p:ph type="title"/>
          </p:nvPr>
        </p:nvSpPr>
        <p:spPr>
          <a:xfrm>
            <a:off x="524785" y="186029"/>
            <a:ext cx="6096642" cy="8694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b="0" i="0" lang="zh-HK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Differentiated Assets Base</a:t>
            </a:r>
            <a:endParaRPr/>
          </a:p>
        </p:txBody>
      </p:sp>
      <p:pic>
        <p:nvPicPr>
          <p:cNvPr id="1403" name="Google Shape;1403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944" y="1390475"/>
            <a:ext cx="6994112" cy="35669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404" name="Google Shape;1404;p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41"/>
          <p:cNvSpPr/>
          <p:nvPr/>
        </p:nvSpPr>
        <p:spPr>
          <a:xfrm>
            <a:off x="252664" y="240883"/>
            <a:ext cx="3249230" cy="4634664"/>
          </a:xfrm>
          <a:prstGeom prst="rect">
            <a:avLst/>
          </a:prstGeom>
          <a:solidFill>
            <a:srgbClr val="404040">
              <a:alpha val="89803"/>
            </a:srgbClr>
          </a:solidFill>
          <a:ln cap="sq" cmpd="thinThick" w="127000">
            <a:solidFill>
              <a:srgbClr val="595959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141"/>
          <p:cNvSpPr txBox="1"/>
          <p:nvPr>
            <p:ph type="title"/>
          </p:nvPr>
        </p:nvSpPr>
        <p:spPr>
          <a:xfrm>
            <a:off x="505678" y="685801"/>
            <a:ext cx="2743200" cy="216568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b="0" i="0" lang="zh-HK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Financial Statements</a:t>
            </a:r>
            <a:endParaRPr/>
          </a:p>
        </p:txBody>
      </p:sp>
      <p:cxnSp>
        <p:nvCxnSpPr>
          <p:cNvPr id="1411" name="Google Shape;1411;p141"/>
          <p:cNvCxnSpPr/>
          <p:nvPr/>
        </p:nvCxnSpPr>
        <p:spPr>
          <a:xfrm>
            <a:off x="893344" y="2932700"/>
            <a:ext cx="1940093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White calculator" id="1412" name="Google Shape;1412;p141"/>
          <p:cNvPicPr preferRelativeResize="0"/>
          <p:nvPr/>
        </p:nvPicPr>
        <p:blipFill rotWithShape="1">
          <a:blip r:embed="rId3">
            <a:alphaModFix/>
          </a:blip>
          <a:srcRect b="-1" l="0" r="5882" t="0"/>
          <a:stretch/>
        </p:blipFill>
        <p:spPr>
          <a:xfrm>
            <a:off x="3974151" y="1028700"/>
            <a:ext cx="4917186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413" name="Google Shape;1413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142"/>
          <p:cNvSpPr/>
          <p:nvPr/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9" name="Google Shape;1419;p142"/>
          <p:cNvSpPr txBox="1"/>
          <p:nvPr>
            <p:ph type="title"/>
          </p:nvPr>
        </p:nvSpPr>
        <p:spPr>
          <a:xfrm>
            <a:off x="417399" y="48260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0" i="0" lang="zh-HK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Balance Sheet Q1 2022 Assets</a:t>
            </a:r>
            <a:endParaRPr/>
          </a:p>
        </p:txBody>
      </p:sp>
      <p:pic>
        <p:nvPicPr>
          <p:cNvPr id="1420" name="Google Shape;1420;p1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399" y="1096305"/>
            <a:ext cx="8408194" cy="3993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421" name="Google Shape;1421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143"/>
          <p:cNvSpPr/>
          <p:nvPr/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143"/>
          <p:cNvSpPr txBox="1"/>
          <p:nvPr>
            <p:ph type="title"/>
          </p:nvPr>
        </p:nvSpPr>
        <p:spPr>
          <a:xfrm>
            <a:off x="417399" y="48260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0" i="0" lang="zh-HK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Balance Sheet Q1 2022 </a:t>
            </a:r>
            <a:r>
              <a:rPr b="0" i="0" lang="zh-HK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Liabilities &amp; SE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 with medium confidence" id="1428" name="Google Shape;1428;p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14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85725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0" name="Google Shape;1430;p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6092" y="1104845"/>
            <a:ext cx="6657773" cy="3944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44"/>
          <p:cNvSpPr/>
          <p:nvPr/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144"/>
          <p:cNvSpPr txBox="1"/>
          <p:nvPr>
            <p:ph type="title"/>
          </p:nvPr>
        </p:nvSpPr>
        <p:spPr>
          <a:xfrm>
            <a:off x="417399" y="482600"/>
            <a:ext cx="8408194" cy="558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0" i="0" lang="zh-HK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Balance Sheet FY 2021 Assets</a:t>
            </a:r>
            <a:endParaRPr/>
          </a:p>
        </p:txBody>
      </p:sp>
      <p:pic>
        <p:nvPicPr>
          <p:cNvPr id="1437" name="Google Shape;1437;p1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853" y="1208160"/>
            <a:ext cx="8708294" cy="370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1438" name="Google Shape;1438;p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460" y="1"/>
            <a:ext cx="891540" cy="425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