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diagrams/layout1.xml" ContentType="application/vnd.openxmlformats-officedocument.drawingml.diagramLayout+xml"/>
  <Override PartName="/ppt/notesSlides/notesSlide7.xml" ContentType="application/vnd.openxmlformats-officedocument.presentationml.notesSlide+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Default Extension="mp4" ContentType="video/mp4"/>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7"/>
  </p:notesMasterIdLst>
  <p:handoutMasterIdLst>
    <p:handoutMasterId r:id="rId168"/>
  </p:handoutMasterIdLst>
  <p:sldIdLst>
    <p:sldId id="299" r:id="rId2"/>
    <p:sldId id="300" r:id="rId3"/>
    <p:sldId id="301" r:id="rId4"/>
    <p:sldId id="440" r:id="rId5"/>
    <p:sldId id="441" r:id="rId6"/>
    <p:sldId id="302" r:id="rId7"/>
    <p:sldId id="303" r:id="rId8"/>
    <p:sldId id="304" r:id="rId9"/>
    <p:sldId id="305" r:id="rId10"/>
    <p:sldId id="306" r:id="rId11"/>
    <p:sldId id="307" r:id="rId12"/>
    <p:sldId id="308" r:id="rId13"/>
    <p:sldId id="309" r:id="rId14"/>
    <p:sldId id="310" r:id="rId15"/>
    <p:sldId id="311" r:id="rId16"/>
    <p:sldId id="312" r:id="rId17"/>
    <p:sldId id="313" r:id="rId18"/>
    <p:sldId id="314" r:id="rId19"/>
    <p:sldId id="315" r:id="rId20"/>
    <p:sldId id="316" r:id="rId21"/>
    <p:sldId id="328" r:id="rId22"/>
    <p:sldId id="317" r:id="rId23"/>
    <p:sldId id="318" r:id="rId24"/>
    <p:sldId id="319" r:id="rId25"/>
    <p:sldId id="320" r:id="rId26"/>
    <p:sldId id="321" r:id="rId27"/>
    <p:sldId id="322" r:id="rId28"/>
    <p:sldId id="323" r:id="rId29"/>
    <p:sldId id="324" r:id="rId30"/>
    <p:sldId id="325" r:id="rId31"/>
    <p:sldId id="329" r:id="rId32"/>
    <p:sldId id="330" r:id="rId33"/>
    <p:sldId id="331" r:id="rId34"/>
    <p:sldId id="332" r:id="rId35"/>
    <p:sldId id="427" r:id="rId36"/>
    <p:sldId id="333" r:id="rId37"/>
    <p:sldId id="433" r:id="rId38"/>
    <p:sldId id="434" r:id="rId39"/>
    <p:sldId id="435" r:id="rId40"/>
    <p:sldId id="336" r:id="rId41"/>
    <p:sldId id="337" r:id="rId42"/>
    <p:sldId id="338" r:id="rId43"/>
    <p:sldId id="436" r:id="rId44"/>
    <p:sldId id="437" r:id="rId45"/>
    <p:sldId id="438" r:id="rId46"/>
    <p:sldId id="439" r:id="rId47"/>
    <p:sldId id="342" r:id="rId48"/>
    <p:sldId id="343" r:id="rId49"/>
    <p:sldId id="344" r:id="rId50"/>
    <p:sldId id="345" r:id="rId51"/>
    <p:sldId id="346" r:id="rId52"/>
    <p:sldId id="347" r:id="rId53"/>
    <p:sldId id="348" r:id="rId54"/>
    <p:sldId id="431" r:id="rId55"/>
    <p:sldId id="350" r:id="rId56"/>
    <p:sldId id="351" r:id="rId57"/>
    <p:sldId id="352" r:id="rId58"/>
    <p:sldId id="353" r:id="rId59"/>
    <p:sldId id="354" r:id="rId60"/>
    <p:sldId id="355" r:id="rId61"/>
    <p:sldId id="356" r:id="rId62"/>
    <p:sldId id="357" r:id="rId63"/>
    <p:sldId id="358" r:id="rId64"/>
    <p:sldId id="359" r:id="rId65"/>
    <p:sldId id="360" r:id="rId66"/>
    <p:sldId id="361" r:id="rId67"/>
    <p:sldId id="362" r:id="rId68"/>
    <p:sldId id="363" r:id="rId69"/>
    <p:sldId id="364" r:id="rId70"/>
    <p:sldId id="365" r:id="rId71"/>
    <p:sldId id="432" r:id="rId72"/>
    <p:sldId id="256" r:id="rId73"/>
    <p:sldId id="258" r:id="rId74"/>
    <p:sldId id="259" r:id="rId75"/>
    <p:sldId id="260" r:id="rId76"/>
    <p:sldId id="261" r:id="rId77"/>
    <p:sldId id="298" r:id="rId78"/>
    <p:sldId id="262" r:id="rId79"/>
    <p:sldId id="257" r:id="rId80"/>
    <p:sldId id="428" r:id="rId81"/>
    <p:sldId id="429" r:id="rId82"/>
    <p:sldId id="430" r:id="rId83"/>
    <p:sldId id="295" r:id="rId84"/>
    <p:sldId id="277" r:id="rId85"/>
    <p:sldId id="278" r:id="rId86"/>
    <p:sldId id="275" r:id="rId87"/>
    <p:sldId id="274" r:id="rId88"/>
    <p:sldId id="276" r:id="rId89"/>
    <p:sldId id="279" r:id="rId90"/>
    <p:sldId id="280" r:id="rId91"/>
    <p:sldId id="283" r:id="rId92"/>
    <p:sldId id="284" r:id="rId93"/>
    <p:sldId id="285" r:id="rId94"/>
    <p:sldId id="286" r:id="rId95"/>
    <p:sldId id="287" r:id="rId96"/>
    <p:sldId id="288" r:id="rId97"/>
    <p:sldId id="289" r:id="rId98"/>
    <p:sldId id="281" r:id="rId99"/>
    <p:sldId id="282" r:id="rId100"/>
    <p:sldId id="290" r:id="rId101"/>
    <p:sldId id="297" r:id="rId102"/>
    <p:sldId id="292" r:id="rId103"/>
    <p:sldId id="291" r:id="rId104"/>
    <p:sldId id="294" r:id="rId105"/>
    <p:sldId id="296" r:id="rId106"/>
    <p:sldId id="272" r:id="rId107"/>
    <p:sldId id="293" r:id="rId108"/>
    <p:sldId id="268" r:id="rId109"/>
    <p:sldId id="327" r:id="rId110"/>
    <p:sldId id="269" r:id="rId111"/>
    <p:sldId id="270" r:id="rId112"/>
    <p:sldId id="271" r:id="rId113"/>
    <p:sldId id="273" r:id="rId114"/>
    <p:sldId id="367" r:id="rId115"/>
    <p:sldId id="369" r:id="rId116"/>
    <p:sldId id="425" r:id="rId117"/>
    <p:sldId id="420" r:id="rId118"/>
    <p:sldId id="426" r:id="rId119"/>
    <p:sldId id="421" r:id="rId120"/>
    <p:sldId id="422" r:id="rId121"/>
    <p:sldId id="423" r:id="rId122"/>
    <p:sldId id="424" r:id="rId123"/>
    <p:sldId id="368" r:id="rId124"/>
    <p:sldId id="373" r:id="rId125"/>
    <p:sldId id="370" r:id="rId126"/>
    <p:sldId id="371" r:id="rId127"/>
    <p:sldId id="374"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375" r:id="rId154"/>
    <p:sldId id="376" r:id="rId155"/>
    <p:sldId id="377" r:id="rId156"/>
    <p:sldId id="378" r:id="rId157"/>
    <p:sldId id="379" r:id="rId158"/>
    <p:sldId id="380" r:id="rId159"/>
    <p:sldId id="411" r:id="rId160"/>
    <p:sldId id="412" r:id="rId161"/>
    <p:sldId id="413" r:id="rId162"/>
    <p:sldId id="414" r:id="rId163"/>
    <p:sldId id="415" r:id="rId164"/>
    <p:sldId id="416" r:id="rId165"/>
    <p:sldId id="419" r:id="rId16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370" autoAdjust="0"/>
    <p:restoredTop sz="79972" autoAdjust="0"/>
  </p:normalViewPr>
  <p:slideViewPr>
    <p:cSldViewPr snapToGrid="0">
      <p:cViewPr varScale="1">
        <p:scale>
          <a:sx n="43" d="100"/>
          <a:sy n="43" d="100"/>
        </p:scale>
        <p:origin x="-642" y="-96"/>
      </p:cViewPr>
      <p:guideLst>
        <p:guide orient="horz" pos="2160"/>
        <p:guide pos="3840"/>
      </p:guideLst>
    </p:cSldViewPr>
  </p:slideViewPr>
  <p:notesTextViewPr>
    <p:cViewPr>
      <p:scale>
        <a:sx n="1" d="1"/>
        <a:sy n="1" d="1"/>
      </p:scale>
      <p:origin x="0" y="0"/>
    </p:cViewPr>
  </p:notesTextViewPr>
  <p:sorterViewPr>
    <p:cViewPr>
      <p:scale>
        <a:sx n="100" d="100"/>
        <a:sy n="100" d="100"/>
      </p:scale>
      <p:origin x="0" y="-1829"/>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A2ABE-6AC0-1548-8D9B-F9267C5D6E1C}" type="doc">
      <dgm:prSet loTypeId="urn:microsoft.com/office/officeart/2005/8/layout/chevron2" loCatId="list" qsTypeId="urn:microsoft.com/office/officeart/2005/8/quickstyle/simple4" qsCatId="simple" csTypeId="urn:microsoft.com/office/officeart/2005/8/colors/accent1_2" csCatId="accent1" phldr="1"/>
      <dgm:spPr/>
      <dgm:t>
        <a:bodyPr/>
        <a:lstStyle/>
        <a:p>
          <a:endParaRPr lang="en-US"/>
        </a:p>
      </dgm:t>
    </dgm:pt>
    <dgm:pt modelId="{7BF0E2DC-D197-414F-9A3E-5AE63CF859EF}">
      <dgm:prSet phldrT="[Text]"/>
      <dgm:spPr/>
      <dgm:t>
        <a:bodyPr/>
        <a:lstStyle/>
        <a:p>
          <a:r>
            <a:rPr lang="en-US" dirty="0"/>
            <a:t>Upstream</a:t>
          </a:r>
        </a:p>
      </dgm:t>
    </dgm:pt>
    <dgm:pt modelId="{742B2F17-D87B-F84E-A93F-69565A172FD7}" type="parTrans" cxnId="{B226E0AC-7533-D44F-91EA-4676FFE8E382}">
      <dgm:prSet/>
      <dgm:spPr/>
      <dgm:t>
        <a:bodyPr/>
        <a:lstStyle/>
        <a:p>
          <a:endParaRPr lang="en-US"/>
        </a:p>
      </dgm:t>
    </dgm:pt>
    <dgm:pt modelId="{4AA05820-4C0E-C949-8908-78CA018674FF}" type="sibTrans" cxnId="{B226E0AC-7533-D44F-91EA-4676FFE8E382}">
      <dgm:prSet/>
      <dgm:spPr/>
      <dgm:t>
        <a:bodyPr/>
        <a:lstStyle/>
        <a:p>
          <a:endParaRPr lang="en-US"/>
        </a:p>
      </dgm:t>
    </dgm:pt>
    <dgm:pt modelId="{8D142D92-6B28-7B49-9DE1-3B61FBC064B5}">
      <dgm:prSet phldrT="[Text]"/>
      <dgm:spPr/>
      <dgm:t>
        <a:bodyPr/>
        <a:lstStyle/>
        <a:p>
          <a:r>
            <a:rPr lang="en-US" dirty="0"/>
            <a:t>Exploration</a:t>
          </a:r>
        </a:p>
      </dgm:t>
    </dgm:pt>
    <dgm:pt modelId="{BD86A169-145C-B542-A337-547264DA4EE7}" type="parTrans" cxnId="{E4923BAD-B494-244E-8DE3-3910192B0212}">
      <dgm:prSet/>
      <dgm:spPr/>
      <dgm:t>
        <a:bodyPr/>
        <a:lstStyle/>
        <a:p>
          <a:endParaRPr lang="en-US"/>
        </a:p>
      </dgm:t>
    </dgm:pt>
    <dgm:pt modelId="{8264403E-BE26-304F-99E7-6DE22466B9BB}" type="sibTrans" cxnId="{E4923BAD-B494-244E-8DE3-3910192B0212}">
      <dgm:prSet/>
      <dgm:spPr/>
      <dgm:t>
        <a:bodyPr/>
        <a:lstStyle/>
        <a:p>
          <a:endParaRPr lang="en-US"/>
        </a:p>
      </dgm:t>
    </dgm:pt>
    <dgm:pt modelId="{ADCC93AB-EEF6-DB47-8CA1-3CE88CAA6379}">
      <dgm:prSet phldrT="[Text]"/>
      <dgm:spPr/>
      <dgm:t>
        <a:bodyPr/>
        <a:lstStyle/>
        <a:p>
          <a:r>
            <a:rPr lang="en-US" dirty="0"/>
            <a:t>Production</a:t>
          </a:r>
        </a:p>
      </dgm:t>
    </dgm:pt>
    <dgm:pt modelId="{DC180841-8545-3D49-976F-EBF716C1E5C6}" type="parTrans" cxnId="{7442CFDA-E372-AA4D-A706-FD0715AB5F0A}">
      <dgm:prSet/>
      <dgm:spPr/>
      <dgm:t>
        <a:bodyPr/>
        <a:lstStyle/>
        <a:p>
          <a:endParaRPr lang="en-US"/>
        </a:p>
      </dgm:t>
    </dgm:pt>
    <dgm:pt modelId="{EA74822D-3FC6-5843-8DCF-7EB0F75B111A}" type="sibTrans" cxnId="{7442CFDA-E372-AA4D-A706-FD0715AB5F0A}">
      <dgm:prSet/>
      <dgm:spPr/>
      <dgm:t>
        <a:bodyPr/>
        <a:lstStyle/>
        <a:p>
          <a:endParaRPr lang="en-US"/>
        </a:p>
      </dgm:t>
    </dgm:pt>
    <dgm:pt modelId="{FAA87DD9-1CD8-AD47-B119-97551697F468}">
      <dgm:prSet phldrT="[Text]"/>
      <dgm:spPr/>
      <dgm:t>
        <a:bodyPr/>
        <a:lstStyle/>
        <a:p>
          <a:r>
            <a:rPr lang="en-US" dirty="0"/>
            <a:t>Midstream</a:t>
          </a:r>
        </a:p>
      </dgm:t>
    </dgm:pt>
    <dgm:pt modelId="{F3C6432E-0F21-1C45-BE7D-BE80986F2AD5}" type="parTrans" cxnId="{A9267495-962B-A943-9BCC-54EFD61C555E}">
      <dgm:prSet/>
      <dgm:spPr/>
      <dgm:t>
        <a:bodyPr/>
        <a:lstStyle/>
        <a:p>
          <a:endParaRPr lang="en-US"/>
        </a:p>
      </dgm:t>
    </dgm:pt>
    <dgm:pt modelId="{AD29B992-6502-B345-9033-3E767FC31050}" type="sibTrans" cxnId="{A9267495-962B-A943-9BCC-54EFD61C555E}">
      <dgm:prSet/>
      <dgm:spPr/>
      <dgm:t>
        <a:bodyPr/>
        <a:lstStyle/>
        <a:p>
          <a:endParaRPr lang="en-US"/>
        </a:p>
      </dgm:t>
    </dgm:pt>
    <dgm:pt modelId="{BB6CEFD8-C97B-EA47-BC71-F1A956C7C8BB}">
      <dgm:prSet phldrT="[Text]"/>
      <dgm:spPr/>
      <dgm:t>
        <a:bodyPr/>
        <a:lstStyle/>
        <a:p>
          <a:r>
            <a:rPr lang="en-US" dirty="0"/>
            <a:t>Transportation</a:t>
          </a:r>
        </a:p>
      </dgm:t>
    </dgm:pt>
    <dgm:pt modelId="{792CD564-53D5-7148-BC87-42B10ADAE01B}" type="parTrans" cxnId="{6DD6186E-DAB7-794B-85B3-585D939C52AB}">
      <dgm:prSet/>
      <dgm:spPr/>
      <dgm:t>
        <a:bodyPr/>
        <a:lstStyle/>
        <a:p>
          <a:endParaRPr lang="en-US"/>
        </a:p>
      </dgm:t>
    </dgm:pt>
    <dgm:pt modelId="{C651D02F-2B04-8746-85D9-6A9A89B7C989}" type="sibTrans" cxnId="{6DD6186E-DAB7-794B-85B3-585D939C52AB}">
      <dgm:prSet/>
      <dgm:spPr/>
      <dgm:t>
        <a:bodyPr/>
        <a:lstStyle/>
        <a:p>
          <a:endParaRPr lang="en-US"/>
        </a:p>
      </dgm:t>
    </dgm:pt>
    <dgm:pt modelId="{273D98D1-F070-9247-B183-5AF5EBDB82AE}">
      <dgm:prSet phldrT="[Text]"/>
      <dgm:spPr/>
      <dgm:t>
        <a:bodyPr/>
        <a:lstStyle/>
        <a:p>
          <a:r>
            <a:rPr lang="en-US" dirty="0"/>
            <a:t>Downstream</a:t>
          </a:r>
        </a:p>
      </dgm:t>
    </dgm:pt>
    <dgm:pt modelId="{A20E019E-51C8-5B44-9F68-D281B8BBBF9A}" type="parTrans" cxnId="{5EDA7A1E-7011-F448-B0C4-E766A9B503FB}">
      <dgm:prSet/>
      <dgm:spPr/>
      <dgm:t>
        <a:bodyPr/>
        <a:lstStyle/>
        <a:p>
          <a:endParaRPr lang="en-US"/>
        </a:p>
      </dgm:t>
    </dgm:pt>
    <dgm:pt modelId="{35EA5B7C-FFD2-4841-9F0C-AA2592AA8B7A}" type="sibTrans" cxnId="{5EDA7A1E-7011-F448-B0C4-E766A9B503FB}">
      <dgm:prSet/>
      <dgm:spPr/>
      <dgm:t>
        <a:bodyPr/>
        <a:lstStyle/>
        <a:p>
          <a:endParaRPr lang="en-US"/>
        </a:p>
      </dgm:t>
    </dgm:pt>
    <dgm:pt modelId="{FE8F8E7A-EAEA-9842-AB2C-CBA38F2E80B2}">
      <dgm:prSet phldrT="[Text]"/>
      <dgm:spPr/>
      <dgm:t>
        <a:bodyPr/>
        <a:lstStyle/>
        <a:p>
          <a:r>
            <a:rPr lang="en-US" dirty="0"/>
            <a:t>Refining</a:t>
          </a:r>
        </a:p>
      </dgm:t>
    </dgm:pt>
    <dgm:pt modelId="{9C4A84D6-837A-D24A-B6EF-FF0280C80ADD}" type="parTrans" cxnId="{C306950C-1D75-AD40-81CA-EF28D8B8E651}">
      <dgm:prSet/>
      <dgm:spPr/>
      <dgm:t>
        <a:bodyPr/>
        <a:lstStyle/>
        <a:p>
          <a:endParaRPr lang="en-US"/>
        </a:p>
      </dgm:t>
    </dgm:pt>
    <dgm:pt modelId="{858C527C-7419-BC4E-A48F-5D293B19D39A}" type="sibTrans" cxnId="{C306950C-1D75-AD40-81CA-EF28D8B8E651}">
      <dgm:prSet/>
      <dgm:spPr/>
      <dgm:t>
        <a:bodyPr/>
        <a:lstStyle/>
        <a:p>
          <a:endParaRPr lang="en-US"/>
        </a:p>
      </dgm:t>
    </dgm:pt>
    <dgm:pt modelId="{E3A80916-F55C-F049-A11B-29FDEA94D33B}">
      <dgm:prSet phldrT="[Text]"/>
      <dgm:spPr/>
      <dgm:t>
        <a:bodyPr/>
        <a:lstStyle/>
        <a:p>
          <a:r>
            <a:rPr lang="en-US" dirty="0"/>
            <a:t>Processing</a:t>
          </a:r>
        </a:p>
      </dgm:t>
    </dgm:pt>
    <dgm:pt modelId="{C3FE7A55-B0F8-004E-B930-4CB9556CBC9A}" type="parTrans" cxnId="{0BFEEA3C-72A6-0D48-9AA7-DB475678F53C}">
      <dgm:prSet/>
      <dgm:spPr/>
      <dgm:t>
        <a:bodyPr/>
        <a:lstStyle/>
        <a:p>
          <a:endParaRPr lang="en-US"/>
        </a:p>
      </dgm:t>
    </dgm:pt>
    <dgm:pt modelId="{59A14C0E-D159-484B-AB1A-9B9DAB6136AF}" type="sibTrans" cxnId="{0BFEEA3C-72A6-0D48-9AA7-DB475678F53C}">
      <dgm:prSet/>
      <dgm:spPr/>
      <dgm:t>
        <a:bodyPr/>
        <a:lstStyle/>
        <a:p>
          <a:endParaRPr lang="en-US"/>
        </a:p>
      </dgm:t>
    </dgm:pt>
    <dgm:pt modelId="{48A75016-C240-E043-AFCA-477D6BBA50E3}">
      <dgm:prSet phldrT="[Text]"/>
      <dgm:spPr/>
      <dgm:t>
        <a:bodyPr/>
        <a:lstStyle/>
        <a:p>
          <a:r>
            <a:rPr lang="en-US" dirty="0"/>
            <a:t>Marketing</a:t>
          </a:r>
        </a:p>
      </dgm:t>
    </dgm:pt>
    <dgm:pt modelId="{2F9473CE-5BE5-1742-B2B9-05D28317BBDC}" type="parTrans" cxnId="{F67C0674-E8C3-ED4D-A78F-DCD40805B39B}">
      <dgm:prSet/>
      <dgm:spPr/>
    </dgm:pt>
    <dgm:pt modelId="{EF222B87-3140-B24A-8647-18C6E28BAC0B}" type="sibTrans" cxnId="{F67C0674-E8C3-ED4D-A78F-DCD40805B39B}">
      <dgm:prSet/>
      <dgm:spPr/>
    </dgm:pt>
    <dgm:pt modelId="{8009BAF6-F3FA-554A-9528-B96EB84F0D17}" type="pres">
      <dgm:prSet presAssocID="{C9DA2ABE-6AC0-1548-8D9B-F9267C5D6E1C}" presName="linearFlow" presStyleCnt="0">
        <dgm:presLayoutVars>
          <dgm:dir/>
          <dgm:animLvl val="lvl"/>
          <dgm:resizeHandles val="exact"/>
        </dgm:presLayoutVars>
      </dgm:prSet>
      <dgm:spPr/>
      <dgm:t>
        <a:bodyPr/>
        <a:lstStyle/>
        <a:p>
          <a:endParaRPr lang="en-US"/>
        </a:p>
      </dgm:t>
    </dgm:pt>
    <dgm:pt modelId="{35F1F0CE-2026-E846-9235-069C0ADFD9D5}" type="pres">
      <dgm:prSet presAssocID="{7BF0E2DC-D197-414F-9A3E-5AE63CF859EF}" presName="composite" presStyleCnt="0"/>
      <dgm:spPr/>
    </dgm:pt>
    <dgm:pt modelId="{BF6BA9DD-D5D4-3F4D-BDDB-D307D449EFD9}" type="pres">
      <dgm:prSet presAssocID="{7BF0E2DC-D197-414F-9A3E-5AE63CF859EF}" presName="parentText" presStyleLbl="alignNode1" presStyleIdx="0" presStyleCnt="3">
        <dgm:presLayoutVars>
          <dgm:chMax val="1"/>
          <dgm:bulletEnabled val="1"/>
        </dgm:presLayoutVars>
      </dgm:prSet>
      <dgm:spPr/>
      <dgm:t>
        <a:bodyPr/>
        <a:lstStyle/>
        <a:p>
          <a:endParaRPr lang="en-US"/>
        </a:p>
      </dgm:t>
    </dgm:pt>
    <dgm:pt modelId="{C93DEC50-A51B-3146-88FB-3884635C969D}" type="pres">
      <dgm:prSet presAssocID="{7BF0E2DC-D197-414F-9A3E-5AE63CF859EF}" presName="descendantText" presStyleLbl="alignAcc1" presStyleIdx="0" presStyleCnt="3">
        <dgm:presLayoutVars>
          <dgm:bulletEnabled val="1"/>
        </dgm:presLayoutVars>
      </dgm:prSet>
      <dgm:spPr/>
      <dgm:t>
        <a:bodyPr/>
        <a:lstStyle/>
        <a:p>
          <a:endParaRPr lang="en-US"/>
        </a:p>
      </dgm:t>
    </dgm:pt>
    <dgm:pt modelId="{01E269AF-2F6A-5F43-AC38-A7612674200C}" type="pres">
      <dgm:prSet presAssocID="{4AA05820-4C0E-C949-8908-78CA018674FF}" presName="sp" presStyleCnt="0"/>
      <dgm:spPr/>
    </dgm:pt>
    <dgm:pt modelId="{BAA2AE4F-D74C-7241-89EB-8C992F78B0CF}" type="pres">
      <dgm:prSet presAssocID="{FAA87DD9-1CD8-AD47-B119-97551697F468}" presName="composite" presStyleCnt="0"/>
      <dgm:spPr/>
    </dgm:pt>
    <dgm:pt modelId="{6778AD03-2F96-4644-B9A0-E8553E57DAC6}" type="pres">
      <dgm:prSet presAssocID="{FAA87DD9-1CD8-AD47-B119-97551697F468}" presName="parentText" presStyleLbl="alignNode1" presStyleIdx="1" presStyleCnt="3">
        <dgm:presLayoutVars>
          <dgm:chMax val="1"/>
          <dgm:bulletEnabled val="1"/>
        </dgm:presLayoutVars>
      </dgm:prSet>
      <dgm:spPr/>
      <dgm:t>
        <a:bodyPr/>
        <a:lstStyle/>
        <a:p>
          <a:endParaRPr lang="en-US"/>
        </a:p>
      </dgm:t>
    </dgm:pt>
    <dgm:pt modelId="{E5725259-5D11-654B-B3D5-A31AED842091}" type="pres">
      <dgm:prSet presAssocID="{FAA87DD9-1CD8-AD47-B119-97551697F468}" presName="descendantText" presStyleLbl="alignAcc1" presStyleIdx="1" presStyleCnt="3" custLinFactNeighborX="-293" custLinFactNeighborY="1087">
        <dgm:presLayoutVars>
          <dgm:bulletEnabled val="1"/>
        </dgm:presLayoutVars>
      </dgm:prSet>
      <dgm:spPr/>
      <dgm:t>
        <a:bodyPr/>
        <a:lstStyle/>
        <a:p>
          <a:endParaRPr lang="en-US"/>
        </a:p>
      </dgm:t>
    </dgm:pt>
    <dgm:pt modelId="{51B41B7A-0707-0344-ABEA-2FC75525FF01}" type="pres">
      <dgm:prSet presAssocID="{AD29B992-6502-B345-9033-3E767FC31050}" presName="sp" presStyleCnt="0"/>
      <dgm:spPr/>
    </dgm:pt>
    <dgm:pt modelId="{B9087C78-CCF0-744B-9682-CA7150079F27}" type="pres">
      <dgm:prSet presAssocID="{273D98D1-F070-9247-B183-5AF5EBDB82AE}" presName="composite" presStyleCnt="0"/>
      <dgm:spPr/>
    </dgm:pt>
    <dgm:pt modelId="{A877F905-E7A4-014E-86F2-4E9BBFD1D111}" type="pres">
      <dgm:prSet presAssocID="{273D98D1-F070-9247-B183-5AF5EBDB82AE}" presName="parentText" presStyleLbl="alignNode1" presStyleIdx="2" presStyleCnt="3">
        <dgm:presLayoutVars>
          <dgm:chMax val="1"/>
          <dgm:bulletEnabled val="1"/>
        </dgm:presLayoutVars>
      </dgm:prSet>
      <dgm:spPr/>
      <dgm:t>
        <a:bodyPr/>
        <a:lstStyle/>
        <a:p>
          <a:endParaRPr lang="en-US"/>
        </a:p>
      </dgm:t>
    </dgm:pt>
    <dgm:pt modelId="{AF1A661A-A6E8-1048-BDC3-FBB89C6D3C7D}" type="pres">
      <dgm:prSet presAssocID="{273D98D1-F070-9247-B183-5AF5EBDB82AE}" presName="descendantText" presStyleLbl="alignAcc1" presStyleIdx="2" presStyleCnt="3">
        <dgm:presLayoutVars>
          <dgm:bulletEnabled val="1"/>
        </dgm:presLayoutVars>
      </dgm:prSet>
      <dgm:spPr/>
      <dgm:t>
        <a:bodyPr/>
        <a:lstStyle/>
        <a:p>
          <a:endParaRPr lang="en-US"/>
        </a:p>
      </dgm:t>
    </dgm:pt>
  </dgm:ptLst>
  <dgm:cxnLst>
    <dgm:cxn modelId="{4D29C5A0-0FD8-CD44-9010-C36B8E106EDF}" type="presOf" srcId="{ADCC93AB-EEF6-DB47-8CA1-3CE88CAA6379}" destId="{C93DEC50-A51B-3146-88FB-3884635C969D}" srcOrd="0" destOrd="1" presId="urn:microsoft.com/office/officeart/2005/8/layout/chevron2"/>
    <dgm:cxn modelId="{6DD6186E-DAB7-794B-85B3-585D939C52AB}" srcId="{FAA87DD9-1CD8-AD47-B119-97551697F468}" destId="{BB6CEFD8-C97B-EA47-BC71-F1A956C7C8BB}" srcOrd="0" destOrd="0" parTransId="{792CD564-53D5-7148-BC87-42B10ADAE01B}" sibTransId="{C651D02F-2B04-8746-85D9-6A9A89B7C989}"/>
    <dgm:cxn modelId="{905D7E5D-3D85-C746-BAD5-016E7C6E12A2}" type="presOf" srcId="{C9DA2ABE-6AC0-1548-8D9B-F9267C5D6E1C}" destId="{8009BAF6-F3FA-554A-9528-B96EB84F0D17}" srcOrd="0" destOrd="0" presId="urn:microsoft.com/office/officeart/2005/8/layout/chevron2"/>
    <dgm:cxn modelId="{7442CFDA-E372-AA4D-A706-FD0715AB5F0A}" srcId="{7BF0E2DC-D197-414F-9A3E-5AE63CF859EF}" destId="{ADCC93AB-EEF6-DB47-8CA1-3CE88CAA6379}" srcOrd="1" destOrd="0" parTransId="{DC180841-8545-3D49-976F-EBF716C1E5C6}" sibTransId="{EA74822D-3FC6-5843-8DCF-7EB0F75B111A}"/>
    <dgm:cxn modelId="{7D2F1821-944D-3744-98FE-D898B1D059B3}" type="presOf" srcId="{FAA87DD9-1CD8-AD47-B119-97551697F468}" destId="{6778AD03-2F96-4644-B9A0-E8553E57DAC6}" srcOrd="0" destOrd="0" presId="urn:microsoft.com/office/officeart/2005/8/layout/chevron2"/>
    <dgm:cxn modelId="{424DE3FE-264A-D24C-93DD-0B3D858E21A4}" type="presOf" srcId="{7BF0E2DC-D197-414F-9A3E-5AE63CF859EF}" destId="{BF6BA9DD-D5D4-3F4D-BDDB-D307D449EFD9}" srcOrd="0" destOrd="0" presId="urn:microsoft.com/office/officeart/2005/8/layout/chevron2"/>
    <dgm:cxn modelId="{C1C32BEC-9F70-3A48-98C7-F8B5D0793AF7}" type="presOf" srcId="{48A75016-C240-E043-AFCA-477D6BBA50E3}" destId="{AF1A661A-A6E8-1048-BDC3-FBB89C6D3C7D}" srcOrd="0" destOrd="1" presId="urn:microsoft.com/office/officeart/2005/8/layout/chevron2"/>
    <dgm:cxn modelId="{A0023409-886E-5A49-9DCB-13656DBF4E96}" type="presOf" srcId="{E3A80916-F55C-F049-A11B-29FDEA94D33B}" destId="{E5725259-5D11-654B-B3D5-A31AED842091}" srcOrd="0" destOrd="1" presId="urn:microsoft.com/office/officeart/2005/8/layout/chevron2"/>
    <dgm:cxn modelId="{937D8EB6-C71F-384B-AEB1-34E833B03978}" type="presOf" srcId="{273D98D1-F070-9247-B183-5AF5EBDB82AE}" destId="{A877F905-E7A4-014E-86F2-4E9BBFD1D111}" srcOrd="0" destOrd="0" presId="urn:microsoft.com/office/officeart/2005/8/layout/chevron2"/>
    <dgm:cxn modelId="{0BFEEA3C-72A6-0D48-9AA7-DB475678F53C}" srcId="{FAA87DD9-1CD8-AD47-B119-97551697F468}" destId="{E3A80916-F55C-F049-A11B-29FDEA94D33B}" srcOrd="1" destOrd="0" parTransId="{C3FE7A55-B0F8-004E-B930-4CB9556CBC9A}" sibTransId="{59A14C0E-D159-484B-AB1A-9B9DAB6136AF}"/>
    <dgm:cxn modelId="{C306950C-1D75-AD40-81CA-EF28D8B8E651}" srcId="{273D98D1-F070-9247-B183-5AF5EBDB82AE}" destId="{FE8F8E7A-EAEA-9842-AB2C-CBA38F2E80B2}" srcOrd="0" destOrd="0" parTransId="{9C4A84D6-837A-D24A-B6EF-FF0280C80ADD}" sibTransId="{858C527C-7419-BC4E-A48F-5D293B19D39A}"/>
    <dgm:cxn modelId="{4850ACAD-661F-C24A-9230-83415DBD56C1}" type="presOf" srcId="{8D142D92-6B28-7B49-9DE1-3B61FBC064B5}" destId="{C93DEC50-A51B-3146-88FB-3884635C969D}" srcOrd="0" destOrd="0" presId="urn:microsoft.com/office/officeart/2005/8/layout/chevron2"/>
    <dgm:cxn modelId="{AEC17251-D4A1-994A-BFB0-7186E4DA6417}" type="presOf" srcId="{FE8F8E7A-EAEA-9842-AB2C-CBA38F2E80B2}" destId="{AF1A661A-A6E8-1048-BDC3-FBB89C6D3C7D}" srcOrd="0" destOrd="0" presId="urn:microsoft.com/office/officeart/2005/8/layout/chevron2"/>
    <dgm:cxn modelId="{A9267495-962B-A943-9BCC-54EFD61C555E}" srcId="{C9DA2ABE-6AC0-1548-8D9B-F9267C5D6E1C}" destId="{FAA87DD9-1CD8-AD47-B119-97551697F468}" srcOrd="1" destOrd="0" parTransId="{F3C6432E-0F21-1C45-BE7D-BE80986F2AD5}" sibTransId="{AD29B992-6502-B345-9033-3E767FC31050}"/>
    <dgm:cxn modelId="{E4923BAD-B494-244E-8DE3-3910192B0212}" srcId="{7BF0E2DC-D197-414F-9A3E-5AE63CF859EF}" destId="{8D142D92-6B28-7B49-9DE1-3B61FBC064B5}" srcOrd="0" destOrd="0" parTransId="{BD86A169-145C-B542-A337-547264DA4EE7}" sibTransId="{8264403E-BE26-304F-99E7-6DE22466B9BB}"/>
    <dgm:cxn modelId="{F67C0674-E8C3-ED4D-A78F-DCD40805B39B}" srcId="{273D98D1-F070-9247-B183-5AF5EBDB82AE}" destId="{48A75016-C240-E043-AFCA-477D6BBA50E3}" srcOrd="1" destOrd="0" parTransId="{2F9473CE-5BE5-1742-B2B9-05D28317BBDC}" sibTransId="{EF222B87-3140-B24A-8647-18C6E28BAC0B}"/>
    <dgm:cxn modelId="{5EDA7A1E-7011-F448-B0C4-E766A9B503FB}" srcId="{C9DA2ABE-6AC0-1548-8D9B-F9267C5D6E1C}" destId="{273D98D1-F070-9247-B183-5AF5EBDB82AE}" srcOrd="2" destOrd="0" parTransId="{A20E019E-51C8-5B44-9F68-D281B8BBBF9A}" sibTransId="{35EA5B7C-FFD2-4841-9F0C-AA2592AA8B7A}"/>
    <dgm:cxn modelId="{B226E0AC-7533-D44F-91EA-4676FFE8E382}" srcId="{C9DA2ABE-6AC0-1548-8D9B-F9267C5D6E1C}" destId="{7BF0E2DC-D197-414F-9A3E-5AE63CF859EF}" srcOrd="0" destOrd="0" parTransId="{742B2F17-D87B-F84E-A93F-69565A172FD7}" sibTransId="{4AA05820-4C0E-C949-8908-78CA018674FF}"/>
    <dgm:cxn modelId="{D9B20E99-5D30-DE49-A825-6DCC698A1AD2}" type="presOf" srcId="{BB6CEFD8-C97B-EA47-BC71-F1A956C7C8BB}" destId="{E5725259-5D11-654B-B3D5-A31AED842091}" srcOrd="0" destOrd="0" presId="urn:microsoft.com/office/officeart/2005/8/layout/chevron2"/>
    <dgm:cxn modelId="{59B4C6E1-20F0-6044-BFF2-56EB0CAC97D0}" type="presParOf" srcId="{8009BAF6-F3FA-554A-9528-B96EB84F0D17}" destId="{35F1F0CE-2026-E846-9235-069C0ADFD9D5}" srcOrd="0" destOrd="0" presId="urn:microsoft.com/office/officeart/2005/8/layout/chevron2"/>
    <dgm:cxn modelId="{4813AFFC-42EF-F142-BA19-2F95FE78569A}" type="presParOf" srcId="{35F1F0CE-2026-E846-9235-069C0ADFD9D5}" destId="{BF6BA9DD-D5D4-3F4D-BDDB-D307D449EFD9}" srcOrd="0" destOrd="0" presId="urn:microsoft.com/office/officeart/2005/8/layout/chevron2"/>
    <dgm:cxn modelId="{2C53318A-46E2-5141-B3D4-7E9AA764A22A}" type="presParOf" srcId="{35F1F0CE-2026-E846-9235-069C0ADFD9D5}" destId="{C93DEC50-A51B-3146-88FB-3884635C969D}" srcOrd="1" destOrd="0" presId="urn:microsoft.com/office/officeart/2005/8/layout/chevron2"/>
    <dgm:cxn modelId="{A65DFD65-4A56-624C-A9C8-C85E1DF8B544}" type="presParOf" srcId="{8009BAF6-F3FA-554A-9528-B96EB84F0D17}" destId="{01E269AF-2F6A-5F43-AC38-A7612674200C}" srcOrd="1" destOrd="0" presId="urn:microsoft.com/office/officeart/2005/8/layout/chevron2"/>
    <dgm:cxn modelId="{DE9B432C-70B6-0741-BB81-079BDC46BF7A}" type="presParOf" srcId="{8009BAF6-F3FA-554A-9528-B96EB84F0D17}" destId="{BAA2AE4F-D74C-7241-89EB-8C992F78B0CF}" srcOrd="2" destOrd="0" presId="urn:microsoft.com/office/officeart/2005/8/layout/chevron2"/>
    <dgm:cxn modelId="{3416B211-8048-634E-9A5D-62BE5D638EF4}" type="presParOf" srcId="{BAA2AE4F-D74C-7241-89EB-8C992F78B0CF}" destId="{6778AD03-2F96-4644-B9A0-E8553E57DAC6}" srcOrd="0" destOrd="0" presId="urn:microsoft.com/office/officeart/2005/8/layout/chevron2"/>
    <dgm:cxn modelId="{EBEA580B-7715-A846-8778-A1DD806414D1}" type="presParOf" srcId="{BAA2AE4F-D74C-7241-89EB-8C992F78B0CF}" destId="{E5725259-5D11-654B-B3D5-A31AED842091}" srcOrd="1" destOrd="0" presId="urn:microsoft.com/office/officeart/2005/8/layout/chevron2"/>
    <dgm:cxn modelId="{49B82BA4-FBB9-DD4C-B5BE-3966ACBE2310}" type="presParOf" srcId="{8009BAF6-F3FA-554A-9528-B96EB84F0D17}" destId="{51B41B7A-0707-0344-ABEA-2FC75525FF01}" srcOrd="3" destOrd="0" presId="urn:microsoft.com/office/officeart/2005/8/layout/chevron2"/>
    <dgm:cxn modelId="{3B130D65-50B8-2348-9B77-95598C76C259}" type="presParOf" srcId="{8009BAF6-F3FA-554A-9528-B96EB84F0D17}" destId="{B9087C78-CCF0-744B-9682-CA7150079F27}" srcOrd="4" destOrd="0" presId="urn:microsoft.com/office/officeart/2005/8/layout/chevron2"/>
    <dgm:cxn modelId="{3CF6670B-BA3E-F34C-888E-CC631B908F70}" type="presParOf" srcId="{B9087C78-CCF0-744B-9682-CA7150079F27}" destId="{A877F905-E7A4-014E-86F2-4E9BBFD1D111}" srcOrd="0" destOrd="0" presId="urn:microsoft.com/office/officeart/2005/8/layout/chevron2"/>
    <dgm:cxn modelId="{A9E418E1-2107-A043-B88B-A906ADBFC88D}" type="presParOf" srcId="{B9087C78-CCF0-744B-9682-CA7150079F27}" destId="{AF1A661A-A6E8-1048-BDC3-FBB89C6D3C7D}"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377361-ADDB-FC46-AA8E-E53E94D0AABD}"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2C4B71BA-A1D6-194D-A302-6ABF6C5463AB}">
      <dgm:prSet phldrT="[Text]"/>
      <dgm:spPr>
        <a:solidFill>
          <a:srgbClr val="008000"/>
        </a:solidFill>
      </dgm:spPr>
      <dgm:t>
        <a:bodyPr/>
        <a:lstStyle/>
        <a:p>
          <a:r>
            <a:rPr lang="en-US" dirty="0"/>
            <a:t>1880</a:t>
          </a:r>
        </a:p>
      </dgm:t>
    </dgm:pt>
    <dgm:pt modelId="{3FFF0362-CB8D-444E-BE4C-7E49BB83E7F2}" type="parTrans" cxnId="{87429BC9-E8C0-1A4E-BA3E-F47B7239E547}">
      <dgm:prSet/>
      <dgm:spPr/>
      <dgm:t>
        <a:bodyPr/>
        <a:lstStyle/>
        <a:p>
          <a:endParaRPr lang="en-US"/>
        </a:p>
      </dgm:t>
    </dgm:pt>
    <dgm:pt modelId="{09EC2168-F879-044D-9D22-E4C24A1AF545}" type="sibTrans" cxnId="{87429BC9-E8C0-1A4E-BA3E-F47B7239E547}">
      <dgm:prSet/>
      <dgm:spPr/>
      <dgm:t>
        <a:bodyPr/>
        <a:lstStyle/>
        <a:p>
          <a:endParaRPr lang="en-US"/>
        </a:p>
      </dgm:t>
    </dgm:pt>
    <dgm:pt modelId="{9A8AC028-49B4-BC47-B167-2582867C9560}">
      <dgm:prSet phldrT="[Text]"/>
      <dgm:spPr>
        <a:solidFill>
          <a:srgbClr val="008000"/>
        </a:solidFill>
      </dgm:spPr>
      <dgm:t>
        <a:bodyPr/>
        <a:lstStyle/>
        <a:p>
          <a:r>
            <a:rPr lang="en-US" dirty="0"/>
            <a:t>1985</a:t>
          </a:r>
        </a:p>
      </dgm:t>
    </dgm:pt>
    <dgm:pt modelId="{04E0AEB7-828D-F04C-8534-CF334994F0D4}" type="parTrans" cxnId="{59C3D91D-E2D5-C646-A2A5-5304B4D2E154}">
      <dgm:prSet/>
      <dgm:spPr/>
      <dgm:t>
        <a:bodyPr/>
        <a:lstStyle/>
        <a:p>
          <a:endParaRPr lang="en-US"/>
        </a:p>
      </dgm:t>
    </dgm:pt>
    <dgm:pt modelId="{4789BC28-2B1C-444C-8D6A-CB4F907654CC}" type="sibTrans" cxnId="{59C3D91D-E2D5-C646-A2A5-5304B4D2E154}">
      <dgm:prSet/>
      <dgm:spPr/>
      <dgm:t>
        <a:bodyPr/>
        <a:lstStyle/>
        <a:p>
          <a:endParaRPr lang="en-US"/>
        </a:p>
      </dgm:t>
    </dgm:pt>
    <dgm:pt modelId="{6974212C-330A-2640-BD47-62F159410D94}">
      <dgm:prSet phldrT="[Text]"/>
      <dgm:spPr/>
      <dgm:t>
        <a:bodyPr/>
        <a:lstStyle/>
        <a:p>
          <a:pPr rtl="0"/>
          <a:r>
            <a:rPr lang="en-US" b="0" dirty="0">
              <a:solidFill>
                <a:schemeClr val="tx1"/>
              </a:solidFill>
              <a:latin typeface="+mn-lt"/>
              <a:ea typeface="+mn-ea"/>
              <a:cs typeface="+mn-cs"/>
            </a:rPr>
            <a:t>Valves at Imperial‘s oil sands recovery </a:t>
          </a:r>
          <a:r>
            <a:rPr lang="en-US" b="0" dirty="0">
              <a:solidFill>
                <a:srgbClr val="000000"/>
              </a:solidFill>
              <a:latin typeface="+mn-lt"/>
              <a:ea typeface="+mn-ea"/>
              <a:cs typeface="+mn-cs"/>
            </a:rPr>
            <a:t>operation in </a:t>
          </a:r>
          <a:r>
            <a:rPr lang="en-US" b="1" dirty="0">
              <a:solidFill>
                <a:srgbClr val="000000"/>
              </a:solidFill>
              <a:latin typeface="+mn-lt"/>
              <a:ea typeface="+mn-ea"/>
              <a:cs typeface="+mn-cs"/>
            </a:rPr>
            <a:t>Cold Lake, Alta</a:t>
          </a:r>
          <a:r>
            <a:rPr lang="en-US" b="0" dirty="0">
              <a:solidFill>
                <a:schemeClr val="tx1"/>
              </a:solidFill>
              <a:latin typeface="+mn-lt"/>
              <a:ea typeface="+mn-ea"/>
              <a:cs typeface="+mn-cs"/>
            </a:rPr>
            <a:t>., where </a:t>
          </a:r>
          <a:r>
            <a:rPr lang="en-US" b="1" dirty="0">
              <a:solidFill>
                <a:schemeClr val="tx1"/>
              </a:solidFill>
              <a:latin typeface="+mn-lt"/>
              <a:ea typeface="+mn-ea"/>
              <a:cs typeface="+mn-cs"/>
            </a:rPr>
            <a:t>bitumen</a:t>
          </a:r>
          <a:r>
            <a:rPr lang="en-US" b="0" dirty="0">
              <a:solidFill>
                <a:schemeClr val="tx1"/>
              </a:solidFill>
              <a:latin typeface="+mn-lt"/>
              <a:ea typeface="+mn-ea"/>
              <a:cs typeface="+mn-cs"/>
            </a:rPr>
            <a:t> is produced from underground reservoirs. </a:t>
          </a:r>
          <a:endParaRPr lang="en-US" dirty="0"/>
        </a:p>
      </dgm:t>
    </dgm:pt>
    <dgm:pt modelId="{F26EF9FF-24D2-124A-9044-9EA36B53FEC0}" type="parTrans" cxnId="{3550ABA4-C4FE-9046-8C5F-74816D0C4E39}">
      <dgm:prSet/>
      <dgm:spPr/>
      <dgm:t>
        <a:bodyPr/>
        <a:lstStyle/>
        <a:p>
          <a:endParaRPr lang="en-US"/>
        </a:p>
      </dgm:t>
    </dgm:pt>
    <dgm:pt modelId="{B0F3D2BB-7453-F144-9192-ACDE8EE1559E}" type="sibTrans" cxnId="{3550ABA4-C4FE-9046-8C5F-74816D0C4E39}">
      <dgm:prSet/>
      <dgm:spPr/>
      <dgm:t>
        <a:bodyPr/>
        <a:lstStyle/>
        <a:p>
          <a:endParaRPr lang="en-US"/>
        </a:p>
      </dgm:t>
    </dgm:pt>
    <dgm:pt modelId="{D85F19AD-1C45-2449-8618-71CB84F863CE}">
      <dgm:prSet phldrT="[Text]"/>
      <dgm:spPr/>
      <dgm:t>
        <a:bodyPr/>
        <a:lstStyle/>
        <a:p>
          <a:r>
            <a:rPr lang="en-US" b="0" i="0" u="none" strike="noStrike" baseline="0" dirty="0">
              <a:solidFill>
                <a:schemeClr val="tx1"/>
              </a:solidFill>
              <a:latin typeface="+mn-lt"/>
              <a:ea typeface="+mn-ea"/>
              <a:cs typeface="+mn-cs"/>
            </a:rPr>
            <a:t>Made </a:t>
          </a:r>
          <a:r>
            <a:rPr lang="en-US" b="1" i="0" u="none" strike="noStrike" baseline="0" dirty="0">
              <a:solidFill>
                <a:schemeClr val="tx1"/>
              </a:solidFill>
              <a:latin typeface="+mn-lt"/>
              <a:ea typeface="+mn-ea"/>
              <a:cs typeface="+mn-cs"/>
            </a:rPr>
            <a:t>Canada’s first Arctic oil discovery </a:t>
          </a:r>
          <a:r>
            <a:rPr lang="en-US" b="0" i="0" u="none" strike="noStrike" baseline="0" dirty="0">
              <a:solidFill>
                <a:schemeClr val="tx1"/>
              </a:solidFill>
              <a:latin typeface="+mn-lt"/>
              <a:ea typeface="+mn-ea"/>
              <a:cs typeface="+mn-cs"/>
            </a:rPr>
            <a:t>at Atkinson Point, N.W.T., 145 </a:t>
          </a:r>
          <a:r>
            <a:rPr lang="en-US" b="0" i="0" u="none" strike="noStrike" baseline="0" dirty="0" err="1">
              <a:solidFill>
                <a:schemeClr val="tx1"/>
              </a:solidFill>
              <a:latin typeface="+mn-lt"/>
              <a:ea typeface="+mn-ea"/>
              <a:cs typeface="+mn-cs"/>
            </a:rPr>
            <a:t>kilometres</a:t>
          </a:r>
          <a:r>
            <a:rPr lang="en-US" b="0" i="0" u="none" strike="noStrike" baseline="0" dirty="0">
              <a:solidFill>
                <a:schemeClr val="tx1"/>
              </a:solidFill>
              <a:latin typeface="+mn-lt"/>
              <a:ea typeface="+mn-ea"/>
              <a:cs typeface="+mn-cs"/>
            </a:rPr>
            <a:t> east of the mouth of the Mackenzie River</a:t>
          </a:r>
          <a:endParaRPr lang="en-US" dirty="0"/>
        </a:p>
      </dgm:t>
    </dgm:pt>
    <dgm:pt modelId="{29815FAB-C28D-9F40-8813-D86E8908D9B7}" type="sibTrans" cxnId="{017997E0-93E6-604A-8086-334BFA80EFD7}">
      <dgm:prSet/>
      <dgm:spPr/>
      <dgm:t>
        <a:bodyPr/>
        <a:lstStyle/>
        <a:p>
          <a:endParaRPr lang="en-US"/>
        </a:p>
      </dgm:t>
    </dgm:pt>
    <dgm:pt modelId="{63D5E622-212C-3C49-971E-C09A9A57D9D1}" type="parTrans" cxnId="{017997E0-93E6-604A-8086-334BFA80EFD7}">
      <dgm:prSet/>
      <dgm:spPr/>
      <dgm:t>
        <a:bodyPr/>
        <a:lstStyle/>
        <a:p>
          <a:endParaRPr lang="en-US"/>
        </a:p>
      </dgm:t>
    </dgm:pt>
    <dgm:pt modelId="{9AF41B87-AA50-BB49-A853-1144568C57B0}">
      <dgm:prSet phldrT="[Text]"/>
      <dgm:spPr/>
      <dgm:t>
        <a:bodyPr/>
        <a:lstStyle/>
        <a:p>
          <a:r>
            <a:rPr lang="en-US" dirty="0"/>
            <a:t>1970</a:t>
          </a:r>
        </a:p>
      </dgm:t>
    </dgm:pt>
    <dgm:pt modelId="{047CAC04-B55B-EE44-BA25-0A8D9021AE01}" type="sibTrans" cxnId="{CEF3AAC8-7F3A-6D49-A0FC-3CDB3D489939}">
      <dgm:prSet/>
      <dgm:spPr/>
      <dgm:t>
        <a:bodyPr/>
        <a:lstStyle/>
        <a:p>
          <a:endParaRPr lang="en-US"/>
        </a:p>
      </dgm:t>
    </dgm:pt>
    <dgm:pt modelId="{42EE6C39-6CE9-9247-B510-38B578830351}" type="parTrans" cxnId="{CEF3AAC8-7F3A-6D49-A0FC-3CDB3D489939}">
      <dgm:prSet/>
      <dgm:spPr/>
      <dgm:t>
        <a:bodyPr/>
        <a:lstStyle/>
        <a:p>
          <a:endParaRPr lang="en-US"/>
        </a:p>
      </dgm:t>
    </dgm:pt>
    <dgm:pt modelId="{75E31BB3-5462-9B44-912B-CBCADD0500DF}">
      <dgm:prSet/>
      <dgm:spPr/>
      <dgm:t>
        <a:bodyPr/>
        <a:lstStyle/>
        <a:p>
          <a:r>
            <a:rPr lang="en-US" dirty="0"/>
            <a:t>1920</a:t>
          </a:r>
        </a:p>
      </dgm:t>
    </dgm:pt>
    <dgm:pt modelId="{A8A9D2EF-BD97-1044-AD8C-8CDA99C1B04F}" type="parTrans" cxnId="{8BB3989A-5891-3147-8CE2-A2B17638FBBA}">
      <dgm:prSet/>
      <dgm:spPr/>
      <dgm:t>
        <a:bodyPr/>
        <a:lstStyle/>
        <a:p>
          <a:endParaRPr lang="en-US"/>
        </a:p>
      </dgm:t>
    </dgm:pt>
    <dgm:pt modelId="{9E54A88A-8DFF-604B-B744-C40BD85B97BE}" type="sibTrans" cxnId="{8BB3989A-5891-3147-8CE2-A2B17638FBBA}">
      <dgm:prSet/>
      <dgm:spPr/>
      <dgm:t>
        <a:bodyPr/>
        <a:lstStyle/>
        <a:p>
          <a:endParaRPr lang="en-US"/>
        </a:p>
      </dgm:t>
    </dgm:pt>
    <dgm:pt modelId="{FF4B62D1-6390-F14E-8DE8-47BFA271B607}">
      <dgm:prSet/>
      <dgm:spPr>
        <a:solidFill>
          <a:srgbClr val="008000"/>
        </a:solidFill>
      </dgm:spPr>
      <dgm:t>
        <a:bodyPr/>
        <a:lstStyle/>
        <a:p>
          <a:r>
            <a:rPr lang="en-US" dirty="0"/>
            <a:t>1947</a:t>
          </a:r>
        </a:p>
      </dgm:t>
    </dgm:pt>
    <dgm:pt modelId="{CE420DD9-7CB1-3248-9DEE-7CCBCFBFA9B6}" type="parTrans" cxnId="{7743F4D4-97B5-7A49-8224-35FA1EBCF906}">
      <dgm:prSet/>
      <dgm:spPr/>
      <dgm:t>
        <a:bodyPr/>
        <a:lstStyle/>
        <a:p>
          <a:endParaRPr lang="en-US"/>
        </a:p>
      </dgm:t>
    </dgm:pt>
    <dgm:pt modelId="{03AF396C-D793-A945-B61A-8BBAEB9BE05D}" type="sibTrans" cxnId="{7743F4D4-97B5-7A49-8224-35FA1EBCF906}">
      <dgm:prSet/>
      <dgm:spPr/>
      <dgm:t>
        <a:bodyPr/>
        <a:lstStyle/>
        <a:p>
          <a:endParaRPr lang="en-US"/>
        </a:p>
      </dgm:t>
    </dgm:pt>
    <dgm:pt modelId="{78544ACF-21C9-0F43-B416-40904F8D0FA1}">
      <dgm:prSet/>
      <dgm:spPr/>
      <dgm:t>
        <a:bodyPr/>
        <a:lstStyle/>
        <a:p>
          <a:r>
            <a:rPr lang="en-US" b="0" i="0" u="none" strike="noStrike" baseline="0" dirty="0">
              <a:solidFill>
                <a:schemeClr val="tx1"/>
              </a:solidFill>
              <a:latin typeface="+mn-lt"/>
              <a:ea typeface="+mn-ea"/>
              <a:cs typeface="+mn-cs"/>
            </a:rPr>
            <a:t>16 refiners in southwestern Ontario were created The Imperial Oil Company, Limited. </a:t>
          </a:r>
          <a:endParaRPr lang="en-US" dirty="0"/>
        </a:p>
      </dgm:t>
    </dgm:pt>
    <dgm:pt modelId="{A8163BD6-3062-2040-BF83-CE2270D3F910}" type="parTrans" cxnId="{532698CC-E063-9648-875A-5E581ABAE641}">
      <dgm:prSet/>
      <dgm:spPr/>
      <dgm:t>
        <a:bodyPr/>
        <a:lstStyle/>
        <a:p>
          <a:endParaRPr lang="en-US"/>
        </a:p>
      </dgm:t>
    </dgm:pt>
    <dgm:pt modelId="{1F1ABAAE-F9CB-3746-9228-0E6FEEF95D26}" type="sibTrans" cxnId="{532698CC-E063-9648-875A-5E581ABAE641}">
      <dgm:prSet/>
      <dgm:spPr/>
      <dgm:t>
        <a:bodyPr/>
        <a:lstStyle/>
        <a:p>
          <a:endParaRPr lang="en-US"/>
        </a:p>
      </dgm:t>
    </dgm:pt>
    <dgm:pt modelId="{12CCCAFE-04E9-994E-83BB-CACFA800AE7B}">
      <dgm:prSet/>
      <dgm:spPr/>
      <dgm:t>
        <a:bodyPr/>
        <a:lstStyle/>
        <a:p>
          <a:r>
            <a:rPr lang="en-US" b="0" dirty="0">
              <a:solidFill>
                <a:schemeClr val="tx1"/>
              </a:solidFill>
              <a:latin typeface="+mn-lt"/>
              <a:ea typeface="+mn-ea"/>
              <a:cs typeface="+mn-cs"/>
            </a:rPr>
            <a:t>Discovered oil in </a:t>
          </a:r>
          <a:r>
            <a:rPr lang="en-US" b="1" dirty="0">
              <a:solidFill>
                <a:schemeClr val="tx1"/>
              </a:solidFill>
              <a:latin typeface="+mn-lt"/>
              <a:ea typeface="+mn-ea"/>
              <a:cs typeface="+mn-cs"/>
            </a:rPr>
            <a:t>Norman Wells, N.W.T</a:t>
          </a:r>
          <a:r>
            <a:rPr lang="en-US" b="0" dirty="0">
              <a:solidFill>
                <a:schemeClr val="tx1"/>
              </a:solidFill>
              <a:latin typeface="+mn-lt"/>
              <a:ea typeface="+mn-ea"/>
              <a:cs typeface="+mn-cs"/>
            </a:rPr>
            <a:t>., on the </a:t>
          </a:r>
          <a:r>
            <a:rPr lang="en-US" b="1" dirty="0">
              <a:solidFill>
                <a:schemeClr val="tx1"/>
              </a:solidFill>
              <a:latin typeface="+mn-lt"/>
              <a:ea typeface="+mn-ea"/>
              <a:cs typeface="+mn-cs"/>
            </a:rPr>
            <a:t>Mackenzie River</a:t>
          </a:r>
          <a:endParaRPr lang="en-US" b="1" dirty="0"/>
        </a:p>
      </dgm:t>
    </dgm:pt>
    <dgm:pt modelId="{646B0B9D-24F6-F645-96AB-7DEED022D0E4}" type="parTrans" cxnId="{6C989947-77E9-3149-A05E-9E945A0945C4}">
      <dgm:prSet/>
      <dgm:spPr/>
      <dgm:t>
        <a:bodyPr/>
        <a:lstStyle/>
        <a:p>
          <a:endParaRPr lang="en-US"/>
        </a:p>
      </dgm:t>
    </dgm:pt>
    <dgm:pt modelId="{2B9ADBA7-C81F-6746-A768-B5B418A1A2BC}" type="sibTrans" cxnId="{6C989947-77E9-3149-A05E-9E945A0945C4}">
      <dgm:prSet/>
      <dgm:spPr/>
      <dgm:t>
        <a:bodyPr/>
        <a:lstStyle/>
        <a:p>
          <a:endParaRPr lang="en-US"/>
        </a:p>
      </dgm:t>
    </dgm:pt>
    <dgm:pt modelId="{FF92ED51-7A67-2B43-AD1D-F2659D05C228}">
      <dgm:prSet/>
      <dgm:spPr/>
      <dgm:t>
        <a:bodyPr/>
        <a:lstStyle/>
        <a:p>
          <a:r>
            <a:rPr lang="cs-CZ" b="0" dirty="0" err="1">
              <a:solidFill>
                <a:schemeClr val="tx1"/>
              </a:solidFill>
              <a:latin typeface="+mn-lt"/>
              <a:ea typeface="+mn-ea"/>
              <a:cs typeface="+mn-cs"/>
            </a:rPr>
            <a:t>Discovery</a:t>
          </a:r>
          <a:r>
            <a:rPr lang="cs-CZ" b="0" dirty="0">
              <a:solidFill>
                <a:schemeClr val="tx1"/>
              </a:solidFill>
              <a:latin typeface="+mn-lt"/>
              <a:ea typeface="+mn-ea"/>
              <a:cs typeface="+mn-cs"/>
            </a:rPr>
            <a:t> </a:t>
          </a:r>
          <a:r>
            <a:rPr lang="cs-CZ" b="0" dirty="0" err="1">
              <a:solidFill>
                <a:schemeClr val="tx1"/>
              </a:solidFill>
              <a:latin typeface="+mn-lt"/>
              <a:ea typeface="+mn-ea"/>
              <a:cs typeface="+mn-cs"/>
            </a:rPr>
            <a:t>of</a:t>
          </a:r>
          <a:r>
            <a:rPr lang="cs-CZ" b="0" dirty="0">
              <a:solidFill>
                <a:schemeClr val="tx1"/>
              </a:solidFill>
              <a:latin typeface="+mn-lt"/>
              <a:ea typeface="+mn-ea"/>
              <a:cs typeface="+mn-cs"/>
            </a:rPr>
            <a:t> </a:t>
          </a:r>
          <a:r>
            <a:rPr lang="cs-CZ" b="0" dirty="0" err="1">
              <a:solidFill>
                <a:schemeClr val="tx1"/>
              </a:solidFill>
              <a:latin typeface="+mn-lt"/>
              <a:ea typeface="+mn-ea"/>
              <a:cs typeface="+mn-cs"/>
            </a:rPr>
            <a:t>oil</a:t>
          </a:r>
          <a:r>
            <a:rPr lang="cs-CZ" b="0" dirty="0">
              <a:solidFill>
                <a:schemeClr val="tx1"/>
              </a:solidFill>
              <a:latin typeface="+mn-lt"/>
              <a:ea typeface="+mn-ea"/>
              <a:cs typeface="+mn-cs"/>
            </a:rPr>
            <a:t> </a:t>
          </a:r>
          <a:r>
            <a:rPr lang="cs-CZ" b="0" dirty="0" err="1">
              <a:solidFill>
                <a:schemeClr val="tx1"/>
              </a:solidFill>
              <a:latin typeface="+mn-lt"/>
              <a:ea typeface="+mn-ea"/>
              <a:cs typeface="+mn-cs"/>
            </a:rPr>
            <a:t>at</a:t>
          </a:r>
          <a:r>
            <a:rPr lang="cs-CZ" b="0" dirty="0">
              <a:solidFill>
                <a:schemeClr val="tx1"/>
              </a:solidFill>
              <a:latin typeface="+mn-lt"/>
              <a:ea typeface="+mn-ea"/>
              <a:cs typeface="+mn-cs"/>
            </a:rPr>
            <a:t> </a:t>
          </a:r>
          <a:r>
            <a:rPr lang="cs-CZ" b="0" dirty="0" err="1">
              <a:solidFill>
                <a:schemeClr val="tx1"/>
              </a:solidFill>
              <a:latin typeface="+mn-lt"/>
              <a:ea typeface="+mn-ea"/>
              <a:cs typeface="+mn-cs"/>
            </a:rPr>
            <a:t>Leduc</a:t>
          </a:r>
          <a:r>
            <a:rPr lang="cs-CZ" b="0" dirty="0">
              <a:solidFill>
                <a:schemeClr val="tx1"/>
              </a:solidFill>
              <a:latin typeface="+mn-lt"/>
              <a:ea typeface="+mn-ea"/>
              <a:cs typeface="+mn-cs"/>
            </a:rPr>
            <a:t> </a:t>
          </a:r>
          <a:r>
            <a:rPr lang="cs-CZ" b="0" dirty="0" err="1">
              <a:solidFill>
                <a:schemeClr val="tx1"/>
              </a:solidFill>
              <a:latin typeface="+mn-lt"/>
              <a:ea typeface="+mn-ea"/>
              <a:cs typeface="+mn-cs"/>
            </a:rPr>
            <a:t>marked</a:t>
          </a:r>
          <a:r>
            <a:rPr lang="cs-CZ" b="0" dirty="0">
              <a:solidFill>
                <a:schemeClr val="tx1"/>
              </a:solidFill>
              <a:latin typeface="+mn-lt"/>
              <a:ea typeface="+mn-ea"/>
              <a:cs typeface="+mn-cs"/>
            </a:rPr>
            <a:t> </a:t>
          </a:r>
          <a:r>
            <a:rPr lang="cs-CZ" b="0" dirty="0" err="1">
              <a:solidFill>
                <a:schemeClr val="tx1"/>
              </a:solidFill>
              <a:latin typeface="+mn-lt"/>
              <a:ea typeface="+mn-ea"/>
              <a:cs typeface="+mn-cs"/>
            </a:rPr>
            <a:t>the</a:t>
          </a:r>
          <a:r>
            <a:rPr lang="cs-CZ" b="0" dirty="0">
              <a:solidFill>
                <a:schemeClr val="tx1"/>
              </a:solidFill>
              <a:latin typeface="+mn-lt"/>
              <a:ea typeface="+mn-ea"/>
              <a:cs typeface="+mn-cs"/>
            </a:rPr>
            <a:t> </a:t>
          </a:r>
          <a:r>
            <a:rPr lang="cs-CZ" b="0" dirty="0" err="1">
              <a:solidFill>
                <a:schemeClr val="tx1"/>
              </a:solidFill>
              <a:latin typeface="+mn-lt"/>
              <a:ea typeface="+mn-ea"/>
              <a:cs typeface="+mn-cs"/>
            </a:rPr>
            <a:t>beginning</a:t>
          </a:r>
          <a:r>
            <a:rPr lang="cs-CZ" b="0" dirty="0">
              <a:solidFill>
                <a:schemeClr val="tx1"/>
              </a:solidFill>
              <a:latin typeface="+mn-lt"/>
              <a:ea typeface="+mn-ea"/>
              <a:cs typeface="+mn-cs"/>
            </a:rPr>
            <a:t> </a:t>
          </a:r>
          <a:r>
            <a:rPr lang="cs-CZ" b="0" dirty="0" err="1">
              <a:solidFill>
                <a:schemeClr val="tx1"/>
              </a:solidFill>
              <a:latin typeface="+mn-lt"/>
              <a:ea typeface="+mn-ea"/>
              <a:cs typeface="+mn-cs"/>
            </a:rPr>
            <a:t>of</a:t>
          </a:r>
          <a:r>
            <a:rPr lang="cs-CZ" b="0" dirty="0">
              <a:solidFill>
                <a:schemeClr val="tx1"/>
              </a:solidFill>
              <a:latin typeface="+mn-lt"/>
              <a:ea typeface="+mn-ea"/>
              <a:cs typeface="+mn-cs"/>
            </a:rPr>
            <a:t> Western </a:t>
          </a:r>
          <a:r>
            <a:rPr lang="cs-CZ" b="0" dirty="0" err="1">
              <a:solidFill>
                <a:schemeClr val="tx1"/>
              </a:solidFill>
              <a:latin typeface="+mn-lt"/>
              <a:ea typeface="+mn-ea"/>
              <a:cs typeface="+mn-cs"/>
            </a:rPr>
            <a:t>Canada's</a:t>
          </a:r>
          <a:r>
            <a:rPr lang="cs-CZ" b="0" dirty="0">
              <a:solidFill>
                <a:schemeClr val="tx1"/>
              </a:solidFill>
              <a:latin typeface="+mn-lt"/>
              <a:ea typeface="+mn-ea"/>
              <a:cs typeface="+mn-cs"/>
            </a:rPr>
            <a:t> </a:t>
          </a:r>
          <a:r>
            <a:rPr lang="cs-CZ" b="0" dirty="0" err="1">
              <a:solidFill>
                <a:schemeClr val="tx1"/>
              </a:solidFill>
              <a:latin typeface="+mn-lt"/>
              <a:ea typeface="+mn-ea"/>
              <a:cs typeface="+mn-cs"/>
            </a:rPr>
            <a:t>great</a:t>
          </a:r>
          <a:r>
            <a:rPr lang="cs-CZ" b="0" dirty="0">
              <a:solidFill>
                <a:schemeClr val="tx1"/>
              </a:solidFill>
              <a:latin typeface="+mn-lt"/>
              <a:ea typeface="+mn-ea"/>
              <a:cs typeface="+mn-cs"/>
            </a:rPr>
            <a:t> </a:t>
          </a:r>
          <a:r>
            <a:rPr lang="cs-CZ" b="0" dirty="0" err="1">
              <a:solidFill>
                <a:schemeClr val="tx1"/>
              </a:solidFill>
              <a:latin typeface="+mn-lt"/>
              <a:ea typeface="+mn-ea"/>
              <a:cs typeface="+mn-cs"/>
            </a:rPr>
            <a:t>oil</a:t>
          </a:r>
          <a:r>
            <a:rPr lang="cs-CZ" b="0" dirty="0">
              <a:solidFill>
                <a:schemeClr val="tx1"/>
              </a:solidFill>
              <a:latin typeface="+mn-lt"/>
              <a:ea typeface="+mn-ea"/>
              <a:cs typeface="+mn-cs"/>
            </a:rPr>
            <a:t> </a:t>
          </a:r>
          <a:r>
            <a:rPr lang="cs-CZ" b="0" dirty="0" err="1">
              <a:solidFill>
                <a:schemeClr val="tx1"/>
              </a:solidFill>
              <a:latin typeface="+mn-lt"/>
              <a:ea typeface="+mn-ea"/>
              <a:cs typeface="+mn-cs"/>
            </a:rPr>
            <a:t>development</a:t>
          </a:r>
          <a:endParaRPr lang="en-US" dirty="0"/>
        </a:p>
      </dgm:t>
    </dgm:pt>
    <dgm:pt modelId="{E709B1E2-C764-7D45-B865-166C54FB99C9}" type="parTrans" cxnId="{58D033B9-6BF2-E245-8D91-291D66D5B407}">
      <dgm:prSet/>
      <dgm:spPr/>
      <dgm:t>
        <a:bodyPr/>
        <a:lstStyle/>
        <a:p>
          <a:endParaRPr lang="en-US"/>
        </a:p>
      </dgm:t>
    </dgm:pt>
    <dgm:pt modelId="{E5913AB8-38CB-2445-8C87-E8ADD39D6076}" type="sibTrans" cxnId="{58D033B9-6BF2-E245-8D91-291D66D5B407}">
      <dgm:prSet/>
      <dgm:spPr/>
      <dgm:t>
        <a:bodyPr/>
        <a:lstStyle/>
        <a:p>
          <a:endParaRPr lang="en-US"/>
        </a:p>
      </dgm:t>
    </dgm:pt>
    <dgm:pt modelId="{E8B0E857-1AB2-AA4C-9AD5-2E9C50BC476E}" type="pres">
      <dgm:prSet presAssocID="{8A377361-ADDB-FC46-AA8E-E53E94D0AABD}" presName="linearFlow" presStyleCnt="0">
        <dgm:presLayoutVars>
          <dgm:dir/>
          <dgm:animLvl val="lvl"/>
          <dgm:resizeHandles val="exact"/>
        </dgm:presLayoutVars>
      </dgm:prSet>
      <dgm:spPr/>
      <dgm:t>
        <a:bodyPr/>
        <a:lstStyle/>
        <a:p>
          <a:endParaRPr lang="en-US"/>
        </a:p>
      </dgm:t>
    </dgm:pt>
    <dgm:pt modelId="{5780A20F-CD7D-7F42-8F2B-61E1A47EDDE8}" type="pres">
      <dgm:prSet presAssocID="{2C4B71BA-A1D6-194D-A302-6ABF6C5463AB}" presName="composite" presStyleCnt="0"/>
      <dgm:spPr/>
    </dgm:pt>
    <dgm:pt modelId="{4190B992-E79D-FB41-8C8A-DCD3B6C2D73D}" type="pres">
      <dgm:prSet presAssocID="{2C4B71BA-A1D6-194D-A302-6ABF6C5463AB}" presName="parentText" presStyleLbl="alignNode1" presStyleIdx="0" presStyleCnt="5">
        <dgm:presLayoutVars>
          <dgm:chMax val="1"/>
          <dgm:bulletEnabled val="1"/>
        </dgm:presLayoutVars>
      </dgm:prSet>
      <dgm:spPr/>
      <dgm:t>
        <a:bodyPr/>
        <a:lstStyle/>
        <a:p>
          <a:endParaRPr lang="en-US"/>
        </a:p>
      </dgm:t>
    </dgm:pt>
    <dgm:pt modelId="{28080134-6010-0140-8AEE-A79326050599}" type="pres">
      <dgm:prSet presAssocID="{2C4B71BA-A1D6-194D-A302-6ABF6C5463AB}" presName="descendantText" presStyleLbl="alignAcc1" presStyleIdx="0" presStyleCnt="5" custLinFactNeighborY="2447">
        <dgm:presLayoutVars>
          <dgm:bulletEnabled val="1"/>
        </dgm:presLayoutVars>
      </dgm:prSet>
      <dgm:spPr/>
      <dgm:t>
        <a:bodyPr/>
        <a:lstStyle/>
        <a:p>
          <a:endParaRPr lang="en-US"/>
        </a:p>
      </dgm:t>
    </dgm:pt>
    <dgm:pt modelId="{73DC036C-8099-4F4C-9ED1-8E266073BF1A}" type="pres">
      <dgm:prSet presAssocID="{09EC2168-F879-044D-9D22-E4C24A1AF545}" presName="sp" presStyleCnt="0"/>
      <dgm:spPr/>
    </dgm:pt>
    <dgm:pt modelId="{1FF773B5-D074-CF45-AEEC-4D5A47E9D6E7}" type="pres">
      <dgm:prSet presAssocID="{75E31BB3-5462-9B44-912B-CBCADD0500DF}" presName="composite" presStyleCnt="0"/>
      <dgm:spPr/>
    </dgm:pt>
    <dgm:pt modelId="{E68E5436-66FA-0B46-B87A-415DF16582FE}" type="pres">
      <dgm:prSet presAssocID="{75E31BB3-5462-9B44-912B-CBCADD0500DF}" presName="parentText" presStyleLbl="alignNode1" presStyleIdx="1" presStyleCnt="5">
        <dgm:presLayoutVars>
          <dgm:chMax val="1"/>
          <dgm:bulletEnabled val="1"/>
        </dgm:presLayoutVars>
      </dgm:prSet>
      <dgm:spPr/>
      <dgm:t>
        <a:bodyPr/>
        <a:lstStyle/>
        <a:p>
          <a:endParaRPr lang="en-US"/>
        </a:p>
      </dgm:t>
    </dgm:pt>
    <dgm:pt modelId="{225DB202-A32D-7346-8FC6-A62D5223A56A}" type="pres">
      <dgm:prSet presAssocID="{75E31BB3-5462-9B44-912B-CBCADD0500DF}" presName="descendantText" presStyleLbl="alignAcc1" presStyleIdx="1" presStyleCnt="5">
        <dgm:presLayoutVars>
          <dgm:bulletEnabled val="1"/>
        </dgm:presLayoutVars>
      </dgm:prSet>
      <dgm:spPr/>
      <dgm:t>
        <a:bodyPr/>
        <a:lstStyle/>
        <a:p>
          <a:endParaRPr lang="en-US"/>
        </a:p>
      </dgm:t>
    </dgm:pt>
    <dgm:pt modelId="{AE945A67-256F-5042-8AB5-EF74E750096F}" type="pres">
      <dgm:prSet presAssocID="{9E54A88A-8DFF-604B-B744-C40BD85B97BE}" presName="sp" presStyleCnt="0"/>
      <dgm:spPr/>
    </dgm:pt>
    <dgm:pt modelId="{F0C13308-31D7-8544-89FF-7B6B73E10CE6}" type="pres">
      <dgm:prSet presAssocID="{FF4B62D1-6390-F14E-8DE8-47BFA271B607}" presName="composite" presStyleCnt="0"/>
      <dgm:spPr/>
    </dgm:pt>
    <dgm:pt modelId="{C6450C39-426D-514A-8609-1FA440E5D9D2}" type="pres">
      <dgm:prSet presAssocID="{FF4B62D1-6390-F14E-8DE8-47BFA271B607}" presName="parentText" presStyleLbl="alignNode1" presStyleIdx="2" presStyleCnt="5">
        <dgm:presLayoutVars>
          <dgm:chMax val="1"/>
          <dgm:bulletEnabled val="1"/>
        </dgm:presLayoutVars>
      </dgm:prSet>
      <dgm:spPr/>
      <dgm:t>
        <a:bodyPr/>
        <a:lstStyle/>
        <a:p>
          <a:endParaRPr lang="en-US"/>
        </a:p>
      </dgm:t>
    </dgm:pt>
    <dgm:pt modelId="{720B8A1A-547B-5242-AEC0-EFBD71FB907C}" type="pres">
      <dgm:prSet presAssocID="{FF4B62D1-6390-F14E-8DE8-47BFA271B607}" presName="descendantText" presStyleLbl="alignAcc1" presStyleIdx="2" presStyleCnt="5">
        <dgm:presLayoutVars>
          <dgm:bulletEnabled val="1"/>
        </dgm:presLayoutVars>
      </dgm:prSet>
      <dgm:spPr/>
      <dgm:t>
        <a:bodyPr/>
        <a:lstStyle/>
        <a:p>
          <a:endParaRPr lang="en-US"/>
        </a:p>
      </dgm:t>
    </dgm:pt>
    <dgm:pt modelId="{347BA850-8917-2746-9614-89479D759CE8}" type="pres">
      <dgm:prSet presAssocID="{03AF396C-D793-A945-B61A-8BBAEB9BE05D}" presName="sp" presStyleCnt="0"/>
      <dgm:spPr/>
    </dgm:pt>
    <dgm:pt modelId="{87C72284-FF3D-0F42-96E6-40A774FA3273}" type="pres">
      <dgm:prSet presAssocID="{9AF41B87-AA50-BB49-A853-1144568C57B0}" presName="composite" presStyleCnt="0"/>
      <dgm:spPr/>
    </dgm:pt>
    <dgm:pt modelId="{064526B0-0674-F341-A8E7-1AF5C73AC5A4}" type="pres">
      <dgm:prSet presAssocID="{9AF41B87-AA50-BB49-A853-1144568C57B0}" presName="parentText" presStyleLbl="alignNode1" presStyleIdx="3" presStyleCnt="5">
        <dgm:presLayoutVars>
          <dgm:chMax val="1"/>
          <dgm:bulletEnabled val="1"/>
        </dgm:presLayoutVars>
      </dgm:prSet>
      <dgm:spPr/>
      <dgm:t>
        <a:bodyPr/>
        <a:lstStyle/>
        <a:p>
          <a:endParaRPr lang="en-US"/>
        </a:p>
      </dgm:t>
    </dgm:pt>
    <dgm:pt modelId="{9C3F5CAA-5B80-804F-9AEC-309F65139572}" type="pres">
      <dgm:prSet presAssocID="{9AF41B87-AA50-BB49-A853-1144568C57B0}" presName="descendantText" presStyleLbl="alignAcc1" presStyleIdx="3" presStyleCnt="5">
        <dgm:presLayoutVars>
          <dgm:bulletEnabled val="1"/>
        </dgm:presLayoutVars>
      </dgm:prSet>
      <dgm:spPr/>
      <dgm:t>
        <a:bodyPr/>
        <a:lstStyle/>
        <a:p>
          <a:endParaRPr lang="en-US"/>
        </a:p>
      </dgm:t>
    </dgm:pt>
    <dgm:pt modelId="{D6C7F97A-6DD8-0B48-A5D0-D2372E43528F}" type="pres">
      <dgm:prSet presAssocID="{047CAC04-B55B-EE44-BA25-0A8D9021AE01}" presName="sp" presStyleCnt="0"/>
      <dgm:spPr/>
    </dgm:pt>
    <dgm:pt modelId="{218E5AF0-AF75-304C-ABBD-85D96703EBFD}" type="pres">
      <dgm:prSet presAssocID="{9A8AC028-49B4-BC47-B167-2582867C9560}" presName="composite" presStyleCnt="0"/>
      <dgm:spPr/>
    </dgm:pt>
    <dgm:pt modelId="{AECBF372-7BA6-A841-A111-1B534CEC6885}" type="pres">
      <dgm:prSet presAssocID="{9A8AC028-49B4-BC47-B167-2582867C9560}" presName="parentText" presStyleLbl="alignNode1" presStyleIdx="4" presStyleCnt="5">
        <dgm:presLayoutVars>
          <dgm:chMax val="1"/>
          <dgm:bulletEnabled val="1"/>
        </dgm:presLayoutVars>
      </dgm:prSet>
      <dgm:spPr/>
      <dgm:t>
        <a:bodyPr/>
        <a:lstStyle/>
        <a:p>
          <a:endParaRPr lang="en-US"/>
        </a:p>
      </dgm:t>
    </dgm:pt>
    <dgm:pt modelId="{0B231AB8-6CBD-A942-BBDF-19F337FAFCA0}" type="pres">
      <dgm:prSet presAssocID="{9A8AC028-49B4-BC47-B167-2582867C9560}" presName="descendantText" presStyleLbl="alignAcc1" presStyleIdx="4" presStyleCnt="5">
        <dgm:presLayoutVars>
          <dgm:bulletEnabled val="1"/>
        </dgm:presLayoutVars>
      </dgm:prSet>
      <dgm:spPr/>
      <dgm:t>
        <a:bodyPr/>
        <a:lstStyle/>
        <a:p>
          <a:endParaRPr lang="en-US"/>
        </a:p>
      </dgm:t>
    </dgm:pt>
  </dgm:ptLst>
  <dgm:cxnLst>
    <dgm:cxn modelId="{C919FABD-8428-8D41-BFDD-95C30A9D6CA5}" type="presOf" srcId="{6974212C-330A-2640-BD47-62F159410D94}" destId="{0B231AB8-6CBD-A942-BBDF-19F337FAFCA0}" srcOrd="0" destOrd="0" presId="urn:microsoft.com/office/officeart/2005/8/layout/chevron2"/>
    <dgm:cxn modelId="{8FF7B8A0-003C-C541-AA3A-77C43B6BF0E7}" type="presOf" srcId="{2C4B71BA-A1D6-194D-A302-6ABF6C5463AB}" destId="{4190B992-E79D-FB41-8C8A-DCD3B6C2D73D}" srcOrd="0" destOrd="0" presId="urn:microsoft.com/office/officeart/2005/8/layout/chevron2"/>
    <dgm:cxn modelId="{1BB2DE5B-1B04-2F4A-A503-D4F5D016FFAF}" type="presOf" srcId="{9A8AC028-49B4-BC47-B167-2582867C9560}" destId="{AECBF372-7BA6-A841-A111-1B534CEC6885}" srcOrd="0" destOrd="0" presId="urn:microsoft.com/office/officeart/2005/8/layout/chevron2"/>
    <dgm:cxn modelId="{B1053BDF-B70D-3A45-AE71-930607BFA710}" type="presOf" srcId="{D85F19AD-1C45-2449-8618-71CB84F863CE}" destId="{9C3F5CAA-5B80-804F-9AEC-309F65139572}" srcOrd="0" destOrd="0" presId="urn:microsoft.com/office/officeart/2005/8/layout/chevron2"/>
    <dgm:cxn modelId="{13547749-983A-E14F-9977-FEF2C07DBC8F}" type="presOf" srcId="{9AF41B87-AA50-BB49-A853-1144568C57B0}" destId="{064526B0-0674-F341-A8E7-1AF5C73AC5A4}" srcOrd="0" destOrd="0" presId="urn:microsoft.com/office/officeart/2005/8/layout/chevron2"/>
    <dgm:cxn modelId="{532698CC-E063-9648-875A-5E581ABAE641}" srcId="{2C4B71BA-A1D6-194D-A302-6ABF6C5463AB}" destId="{78544ACF-21C9-0F43-B416-40904F8D0FA1}" srcOrd="0" destOrd="0" parTransId="{A8163BD6-3062-2040-BF83-CE2270D3F910}" sibTransId="{1F1ABAAE-F9CB-3746-9228-0E6FEEF95D26}"/>
    <dgm:cxn modelId="{598636E2-2EDF-5345-907A-47422B2C7444}" type="presOf" srcId="{75E31BB3-5462-9B44-912B-CBCADD0500DF}" destId="{E68E5436-66FA-0B46-B87A-415DF16582FE}" srcOrd="0" destOrd="0" presId="urn:microsoft.com/office/officeart/2005/8/layout/chevron2"/>
    <dgm:cxn modelId="{87429BC9-E8C0-1A4E-BA3E-F47B7239E547}" srcId="{8A377361-ADDB-FC46-AA8E-E53E94D0AABD}" destId="{2C4B71BA-A1D6-194D-A302-6ABF6C5463AB}" srcOrd="0" destOrd="0" parTransId="{3FFF0362-CB8D-444E-BE4C-7E49BB83E7F2}" sibTransId="{09EC2168-F879-044D-9D22-E4C24A1AF545}"/>
    <dgm:cxn modelId="{CEF3AAC8-7F3A-6D49-A0FC-3CDB3D489939}" srcId="{8A377361-ADDB-FC46-AA8E-E53E94D0AABD}" destId="{9AF41B87-AA50-BB49-A853-1144568C57B0}" srcOrd="3" destOrd="0" parTransId="{42EE6C39-6CE9-9247-B510-38B578830351}" sibTransId="{047CAC04-B55B-EE44-BA25-0A8D9021AE01}"/>
    <dgm:cxn modelId="{F53A2A58-2F16-C344-92DA-395A695C4F8D}" type="presOf" srcId="{FF4B62D1-6390-F14E-8DE8-47BFA271B607}" destId="{C6450C39-426D-514A-8609-1FA440E5D9D2}" srcOrd="0" destOrd="0" presId="urn:microsoft.com/office/officeart/2005/8/layout/chevron2"/>
    <dgm:cxn modelId="{3550ABA4-C4FE-9046-8C5F-74816D0C4E39}" srcId="{9A8AC028-49B4-BC47-B167-2582867C9560}" destId="{6974212C-330A-2640-BD47-62F159410D94}" srcOrd="0" destOrd="0" parTransId="{F26EF9FF-24D2-124A-9044-9EA36B53FEC0}" sibTransId="{B0F3D2BB-7453-F144-9192-ACDE8EE1559E}"/>
    <dgm:cxn modelId="{554D5269-2B0D-094D-9FEC-633848F3EE0A}" type="presOf" srcId="{12CCCAFE-04E9-994E-83BB-CACFA800AE7B}" destId="{225DB202-A32D-7346-8FC6-A62D5223A56A}" srcOrd="0" destOrd="0" presId="urn:microsoft.com/office/officeart/2005/8/layout/chevron2"/>
    <dgm:cxn modelId="{7743F4D4-97B5-7A49-8224-35FA1EBCF906}" srcId="{8A377361-ADDB-FC46-AA8E-E53E94D0AABD}" destId="{FF4B62D1-6390-F14E-8DE8-47BFA271B607}" srcOrd="2" destOrd="0" parTransId="{CE420DD9-7CB1-3248-9DEE-7CCBCFBFA9B6}" sibTransId="{03AF396C-D793-A945-B61A-8BBAEB9BE05D}"/>
    <dgm:cxn modelId="{ED6E87C8-B0BE-A845-A5E1-2F34FAED243F}" type="presOf" srcId="{8A377361-ADDB-FC46-AA8E-E53E94D0AABD}" destId="{E8B0E857-1AB2-AA4C-9AD5-2E9C50BC476E}" srcOrd="0" destOrd="0" presId="urn:microsoft.com/office/officeart/2005/8/layout/chevron2"/>
    <dgm:cxn modelId="{58D033B9-6BF2-E245-8D91-291D66D5B407}" srcId="{FF4B62D1-6390-F14E-8DE8-47BFA271B607}" destId="{FF92ED51-7A67-2B43-AD1D-F2659D05C228}" srcOrd="0" destOrd="0" parTransId="{E709B1E2-C764-7D45-B865-166C54FB99C9}" sibTransId="{E5913AB8-38CB-2445-8C87-E8ADD39D6076}"/>
    <dgm:cxn modelId="{8BB3989A-5891-3147-8CE2-A2B17638FBBA}" srcId="{8A377361-ADDB-FC46-AA8E-E53E94D0AABD}" destId="{75E31BB3-5462-9B44-912B-CBCADD0500DF}" srcOrd="1" destOrd="0" parTransId="{A8A9D2EF-BD97-1044-AD8C-8CDA99C1B04F}" sibTransId="{9E54A88A-8DFF-604B-B744-C40BD85B97BE}"/>
    <dgm:cxn modelId="{9586D215-FA65-224F-861F-EB15AB693764}" type="presOf" srcId="{FF92ED51-7A67-2B43-AD1D-F2659D05C228}" destId="{720B8A1A-547B-5242-AEC0-EFBD71FB907C}" srcOrd="0" destOrd="0" presId="urn:microsoft.com/office/officeart/2005/8/layout/chevron2"/>
    <dgm:cxn modelId="{017997E0-93E6-604A-8086-334BFA80EFD7}" srcId="{9AF41B87-AA50-BB49-A853-1144568C57B0}" destId="{D85F19AD-1C45-2449-8618-71CB84F863CE}" srcOrd="0" destOrd="0" parTransId="{63D5E622-212C-3C49-971E-C09A9A57D9D1}" sibTransId="{29815FAB-C28D-9F40-8813-D86E8908D9B7}"/>
    <dgm:cxn modelId="{6C989947-77E9-3149-A05E-9E945A0945C4}" srcId="{75E31BB3-5462-9B44-912B-CBCADD0500DF}" destId="{12CCCAFE-04E9-994E-83BB-CACFA800AE7B}" srcOrd="0" destOrd="0" parTransId="{646B0B9D-24F6-F645-96AB-7DEED022D0E4}" sibTransId="{2B9ADBA7-C81F-6746-A768-B5B418A1A2BC}"/>
    <dgm:cxn modelId="{59C3D91D-E2D5-C646-A2A5-5304B4D2E154}" srcId="{8A377361-ADDB-FC46-AA8E-E53E94D0AABD}" destId="{9A8AC028-49B4-BC47-B167-2582867C9560}" srcOrd="4" destOrd="0" parTransId="{04E0AEB7-828D-F04C-8534-CF334994F0D4}" sibTransId="{4789BC28-2B1C-444C-8D6A-CB4F907654CC}"/>
    <dgm:cxn modelId="{DA808BC5-1B94-9448-A5DB-ED3487EA0FEB}" type="presOf" srcId="{78544ACF-21C9-0F43-B416-40904F8D0FA1}" destId="{28080134-6010-0140-8AEE-A79326050599}" srcOrd="0" destOrd="0" presId="urn:microsoft.com/office/officeart/2005/8/layout/chevron2"/>
    <dgm:cxn modelId="{291E77B8-5476-D549-9BAF-AD07384BFE0B}" type="presParOf" srcId="{E8B0E857-1AB2-AA4C-9AD5-2E9C50BC476E}" destId="{5780A20F-CD7D-7F42-8F2B-61E1A47EDDE8}" srcOrd="0" destOrd="0" presId="urn:microsoft.com/office/officeart/2005/8/layout/chevron2"/>
    <dgm:cxn modelId="{F3DAD12A-6D7B-0E41-AF66-B15C5088203C}" type="presParOf" srcId="{5780A20F-CD7D-7F42-8F2B-61E1A47EDDE8}" destId="{4190B992-E79D-FB41-8C8A-DCD3B6C2D73D}" srcOrd="0" destOrd="0" presId="urn:microsoft.com/office/officeart/2005/8/layout/chevron2"/>
    <dgm:cxn modelId="{8056255A-69AC-1F43-8968-B5412126E03A}" type="presParOf" srcId="{5780A20F-CD7D-7F42-8F2B-61E1A47EDDE8}" destId="{28080134-6010-0140-8AEE-A79326050599}" srcOrd="1" destOrd="0" presId="urn:microsoft.com/office/officeart/2005/8/layout/chevron2"/>
    <dgm:cxn modelId="{AEB3B9F7-8030-CB48-9083-0D1C53AE16D7}" type="presParOf" srcId="{E8B0E857-1AB2-AA4C-9AD5-2E9C50BC476E}" destId="{73DC036C-8099-4F4C-9ED1-8E266073BF1A}" srcOrd="1" destOrd="0" presId="urn:microsoft.com/office/officeart/2005/8/layout/chevron2"/>
    <dgm:cxn modelId="{B0C5C265-D576-064E-8F1F-C6FDA01739E0}" type="presParOf" srcId="{E8B0E857-1AB2-AA4C-9AD5-2E9C50BC476E}" destId="{1FF773B5-D074-CF45-AEEC-4D5A47E9D6E7}" srcOrd="2" destOrd="0" presId="urn:microsoft.com/office/officeart/2005/8/layout/chevron2"/>
    <dgm:cxn modelId="{4282907C-BA42-1D47-8A42-9B6B7411B2BF}" type="presParOf" srcId="{1FF773B5-D074-CF45-AEEC-4D5A47E9D6E7}" destId="{E68E5436-66FA-0B46-B87A-415DF16582FE}" srcOrd="0" destOrd="0" presId="urn:microsoft.com/office/officeart/2005/8/layout/chevron2"/>
    <dgm:cxn modelId="{D2404287-DAB2-534B-BD3E-E021C4DF5B2A}" type="presParOf" srcId="{1FF773B5-D074-CF45-AEEC-4D5A47E9D6E7}" destId="{225DB202-A32D-7346-8FC6-A62D5223A56A}" srcOrd="1" destOrd="0" presId="urn:microsoft.com/office/officeart/2005/8/layout/chevron2"/>
    <dgm:cxn modelId="{A0EEADF7-4E13-084C-B1D1-FB44497D6F1D}" type="presParOf" srcId="{E8B0E857-1AB2-AA4C-9AD5-2E9C50BC476E}" destId="{AE945A67-256F-5042-8AB5-EF74E750096F}" srcOrd="3" destOrd="0" presId="urn:microsoft.com/office/officeart/2005/8/layout/chevron2"/>
    <dgm:cxn modelId="{63E56506-E461-714B-B70C-FF8BC1B802A4}" type="presParOf" srcId="{E8B0E857-1AB2-AA4C-9AD5-2E9C50BC476E}" destId="{F0C13308-31D7-8544-89FF-7B6B73E10CE6}" srcOrd="4" destOrd="0" presId="urn:microsoft.com/office/officeart/2005/8/layout/chevron2"/>
    <dgm:cxn modelId="{18A73BFA-2173-BF42-B24C-A052BEA463F6}" type="presParOf" srcId="{F0C13308-31D7-8544-89FF-7B6B73E10CE6}" destId="{C6450C39-426D-514A-8609-1FA440E5D9D2}" srcOrd="0" destOrd="0" presId="urn:microsoft.com/office/officeart/2005/8/layout/chevron2"/>
    <dgm:cxn modelId="{E5AEE00E-8AC3-124A-80EE-1355E50F694E}" type="presParOf" srcId="{F0C13308-31D7-8544-89FF-7B6B73E10CE6}" destId="{720B8A1A-547B-5242-AEC0-EFBD71FB907C}" srcOrd="1" destOrd="0" presId="urn:microsoft.com/office/officeart/2005/8/layout/chevron2"/>
    <dgm:cxn modelId="{6E33287D-FC5E-9E48-A94A-AF74694AA36E}" type="presParOf" srcId="{E8B0E857-1AB2-AA4C-9AD5-2E9C50BC476E}" destId="{347BA850-8917-2746-9614-89479D759CE8}" srcOrd="5" destOrd="0" presId="urn:microsoft.com/office/officeart/2005/8/layout/chevron2"/>
    <dgm:cxn modelId="{A0737CE2-CEE7-C24B-ADEC-9521C1368F7A}" type="presParOf" srcId="{E8B0E857-1AB2-AA4C-9AD5-2E9C50BC476E}" destId="{87C72284-FF3D-0F42-96E6-40A774FA3273}" srcOrd="6" destOrd="0" presId="urn:microsoft.com/office/officeart/2005/8/layout/chevron2"/>
    <dgm:cxn modelId="{24B8F6D2-D69D-AC40-9D01-57162B360AA4}" type="presParOf" srcId="{87C72284-FF3D-0F42-96E6-40A774FA3273}" destId="{064526B0-0674-F341-A8E7-1AF5C73AC5A4}" srcOrd="0" destOrd="0" presId="urn:microsoft.com/office/officeart/2005/8/layout/chevron2"/>
    <dgm:cxn modelId="{6AD57802-7923-6844-B693-82C5422FD113}" type="presParOf" srcId="{87C72284-FF3D-0F42-96E6-40A774FA3273}" destId="{9C3F5CAA-5B80-804F-9AEC-309F65139572}" srcOrd="1" destOrd="0" presId="urn:microsoft.com/office/officeart/2005/8/layout/chevron2"/>
    <dgm:cxn modelId="{798ED302-B988-2B42-A7A1-577DBE4B0A04}" type="presParOf" srcId="{E8B0E857-1AB2-AA4C-9AD5-2E9C50BC476E}" destId="{D6C7F97A-6DD8-0B48-A5D0-D2372E43528F}" srcOrd="7" destOrd="0" presId="urn:microsoft.com/office/officeart/2005/8/layout/chevron2"/>
    <dgm:cxn modelId="{475441D4-CC8C-1C46-9322-240443F74941}" type="presParOf" srcId="{E8B0E857-1AB2-AA4C-9AD5-2E9C50BC476E}" destId="{218E5AF0-AF75-304C-ABBD-85D96703EBFD}" srcOrd="8" destOrd="0" presId="urn:microsoft.com/office/officeart/2005/8/layout/chevron2"/>
    <dgm:cxn modelId="{F62486C6-66EA-414D-8893-AD276F3D2976}" type="presParOf" srcId="{218E5AF0-AF75-304C-ABBD-85D96703EBFD}" destId="{AECBF372-7BA6-A841-A111-1B534CEC6885}" srcOrd="0" destOrd="0" presId="urn:microsoft.com/office/officeart/2005/8/layout/chevron2"/>
    <dgm:cxn modelId="{7A8C3413-F841-6D45-ABB7-1686419D1F9F}" type="presParOf" srcId="{218E5AF0-AF75-304C-ABBD-85D96703EBFD}" destId="{0B231AB8-6CBD-A942-BBDF-19F337FAFCA0}"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377361-ADDB-FC46-AA8E-E53E94D0AABD}" type="doc">
      <dgm:prSet loTypeId="urn:microsoft.com/office/officeart/2005/8/layout/chevron2" loCatId="" qsTypeId="urn:microsoft.com/office/officeart/2005/8/quickstyle/simple4" qsCatId="simple" csTypeId="urn:microsoft.com/office/officeart/2005/8/colors/accent1_2" csCatId="accent1" phldr="1"/>
      <dgm:spPr/>
      <dgm:t>
        <a:bodyPr/>
        <a:lstStyle/>
        <a:p>
          <a:endParaRPr lang="en-US"/>
        </a:p>
      </dgm:t>
    </dgm:pt>
    <dgm:pt modelId="{2C4B71BA-A1D6-194D-A302-6ABF6C5463AB}">
      <dgm:prSet phldrT="[Text]"/>
      <dgm:spPr>
        <a:solidFill>
          <a:srgbClr val="008000"/>
        </a:solidFill>
      </dgm:spPr>
      <dgm:t>
        <a:bodyPr/>
        <a:lstStyle/>
        <a:p>
          <a:r>
            <a:rPr lang="en-US" dirty="0"/>
            <a:t>1992</a:t>
          </a:r>
        </a:p>
      </dgm:t>
    </dgm:pt>
    <dgm:pt modelId="{3FFF0362-CB8D-444E-BE4C-7E49BB83E7F2}" type="parTrans" cxnId="{87429BC9-E8C0-1A4E-BA3E-F47B7239E547}">
      <dgm:prSet/>
      <dgm:spPr/>
      <dgm:t>
        <a:bodyPr/>
        <a:lstStyle/>
        <a:p>
          <a:endParaRPr lang="en-US"/>
        </a:p>
      </dgm:t>
    </dgm:pt>
    <dgm:pt modelId="{09EC2168-F879-044D-9D22-E4C24A1AF545}" type="sibTrans" cxnId="{87429BC9-E8C0-1A4E-BA3E-F47B7239E547}">
      <dgm:prSet/>
      <dgm:spPr/>
      <dgm:t>
        <a:bodyPr/>
        <a:lstStyle/>
        <a:p>
          <a:endParaRPr lang="en-US"/>
        </a:p>
      </dgm:t>
    </dgm:pt>
    <dgm:pt modelId="{D85F19AD-1C45-2449-8618-71CB84F863CE}">
      <dgm:prSet phldrT="[Text]"/>
      <dgm:spPr/>
      <dgm:t>
        <a:bodyPr/>
        <a:lstStyle/>
        <a:p>
          <a:r>
            <a:rPr lang="en-US" b="0" i="0" u="none" strike="noStrike" baseline="0" dirty="0">
              <a:solidFill>
                <a:schemeClr val="tx1"/>
              </a:solidFill>
              <a:latin typeface="+mn-lt"/>
              <a:ea typeface="+mn-ea"/>
              <a:cs typeface="+mn-cs"/>
            </a:rPr>
            <a:t>Funded a new mining development in Fort McMurray, Alta - </a:t>
          </a:r>
          <a:r>
            <a:rPr lang="en-US" b="1" i="0" u="none" strike="noStrike" baseline="0" dirty="0" err="1">
              <a:solidFill>
                <a:schemeClr val="tx1"/>
              </a:solidFill>
              <a:latin typeface="+mn-lt"/>
              <a:ea typeface="+mn-ea"/>
              <a:cs typeface="+mn-cs"/>
            </a:rPr>
            <a:t>Kearl</a:t>
          </a:r>
          <a:r>
            <a:rPr lang="en-US" b="1" i="0" u="none" strike="noStrike" baseline="0" dirty="0">
              <a:solidFill>
                <a:schemeClr val="tx1"/>
              </a:solidFill>
              <a:latin typeface="+mn-lt"/>
              <a:ea typeface="+mn-ea"/>
              <a:cs typeface="+mn-cs"/>
            </a:rPr>
            <a:t> oil sands project</a:t>
          </a:r>
          <a:endParaRPr lang="en-US" dirty="0"/>
        </a:p>
      </dgm:t>
    </dgm:pt>
    <dgm:pt modelId="{29815FAB-C28D-9F40-8813-D86E8908D9B7}" type="sibTrans" cxnId="{017997E0-93E6-604A-8086-334BFA80EFD7}">
      <dgm:prSet/>
      <dgm:spPr/>
      <dgm:t>
        <a:bodyPr/>
        <a:lstStyle/>
        <a:p>
          <a:endParaRPr lang="en-US"/>
        </a:p>
      </dgm:t>
    </dgm:pt>
    <dgm:pt modelId="{63D5E622-212C-3C49-971E-C09A9A57D9D1}" type="parTrans" cxnId="{017997E0-93E6-604A-8086-334BFA80EFD7}">
      <dgm:prSet/>
      <dgm:spPr/>
      <dgm:t>
        <a:bodyPr/>
        <a:lstStyle/>
        <a:p>
          <a:endParaRPr lang="en-US"/>
        </a:p>
      </dgm:t>
    </dgm:pt>
    <dgm:pt modelId="{9AF41B87-AA50-BB49-A853-1144568C57B0}">
      <dgm:prSet phldrT="[Text]"/>
      <dgm:spPr/>
      <dgm:t>
        <a:bodyPr/>
        <a:lstStyle/>
        <a:p>
          <a:r>
            <a:rPr lang="en-US" dirty="0"/>
            <a:t>2009</a:t>
          </a:r>
        </a:p>
      </dgm:t>
    </dgm:pt>
    <dgm:pt modelId="{047CAC04-B55B-EE44-BA25-0A8D9021AE01}" type="sibTrans" cxnId="{CEF3AAC8-7F3A-6D49-A0FC-3CDB3D489939}">
      <dgm:prSet/>
      <dgm:spPr/>
      <dgm:t>
        <a:bodyPr/>
        <a:lstStyle/>
        <a:p>
          <a:endParaRPr lang="en-US"/>
        </a:p>
      </dgm:t>
    </dgm:pt>
    <dgm:pt modelId="{42EE6C39-6CE9-9247-B510-38B578830351}" type="parTrans" cxnId="{CEF3AAC8-7F3A-6D49-A0FC-3CDB3D489939}">
      <dgm:prSet/>
      <dgm:spPr/>
      <dgm:t>
        <a:bodyPr/>
        <a:lstStyle/>
        <a:p>
          <a:endParaRPr lang="en-US"/>
        </a:p>
      </dgm:t>
    </dgm:pt>
    <dgm:pt modelId="{75E31BB3-5462-9B44-912B-CBCADD0500DF}">
      <dgm:prSet/>
      <dgm:spPr/>
      <dgm:t>
        <a:bodyPr/>
        <a:lstStyle/>
        <a:p>
          <a:r>
            <a:rPr lang="en-US" dirty="0"/>
            <a:t>1999</a:t>
          </a:r>
        </a:p>
      </dgm:t>
    </dgm:pt>
    <dgm:pt modelId="{A8A9D2EF-BD97-1044-AD8C-8CDA99C1B04F}" type="parTrans" cxnId="{8BB3989A-5891-3147-8CE2-A2B17638FBBA}">
      <dgm:prSet/>
      <dgm:spPr/>
      <dgm:t>
        <a:bodyPr/>
        <a:lstStyle/>
        <a:p>
          <a:endParaRPr lang="en-US"/>
        </a:p>
      </dgm:t>
    </dgm:pt>
    <dgm:pt modelId="{9E54A88A-8DFF-604B-B744-C40BD85B97BE}" type="sibTrans" cxnId="{8BB3989A-5891-3147-8CE2-A2B17638FBBA}">
      <dgm:prSet/>
      <dgm:spPr/>
      <dgm:t>
        <a:bodyPr/>
        <a:lstStyle/>
        <a:p>
          <a:endParaRPr lang="en-US"/>
        </a:p>
      </dgm:t>
    </dgm:pt>
    <dgm:pt modelId="{FF4B62D1-6390-F14E-8DE8-47BFA271B607}">
      <dgm:prSet/>
      <dgm:spPr>
        <a:solidFill>
          <a:srgbClr val="008000"/>
        </a:solidFill>
      </dgm:spPr>
      <dgm:t>
        <a:bodyPr/>
        <a:lstStyle/>
        <a:p>
          <a:r>
            <a:rPr lang="en-US" dirty="0"/>
            <a:t>2000</a:t>
          </a:r>
        </a:p>
      </dgm:t>
    </dgm:pt>
    <dgm:pt modelId="{CE420DD9-7CB1-3248-9DEE-7CCBCFBFA9B6}" type="parTrans" cxnId="{7743F4D4-97B5-7A49-8224-35FA1EBCF906}">
      <dgm:prSet/>
      <dgm:spPr/>
      <dgm:t>
        <a:bodyPr/>
        <a:lstStyle/>
        <a:p>
          <a:endParaRPr lang="en-US"/>
        </a:p>
      </dgm:t>
    </dgm:pt>
    <dgm:pt modelId="{03AF396C-D793-A945-B61A-8BBAEB9BE05D}" type="sibTrans" cxnId="{7743F4D4-97B5-7A49-8224-35FA1EBCF906}">
      <dgm:prSet/>
      <dgm:spPr/>
      <dgm:t>
        <a:bodyPr/>
        <a:lstStyle/>
        <a:p>
          <a:endParaRPr lang="en-US"/>
        </a:p>
      </dgm:t>
    </dgm:pt>
    <dgm:pt modelId="{78544ACF-21C9-0F43-B416-40904F8D0FA1}">
      <dgm:prSet/>
      <dgm:spPr/>
      <dgm:t>
        <a:bodyPr/>
        <a:lstStyle/>
        <a:p>
          <a:r>
            <a:rPr lang="en-US" b="0" i="0" u="none" strike="noStrike" baseline="0" dirty="0">
              <a:solidFill>
                <a:schemeClr val="tx1"/>
              </a:solidFill>
              <a:latin typeface="+mn-lt"/>
              <a:ea typeface="+mn-ea"/>
              <a:cs typeface="+mn-cs"/>
            </a:rPr>
            <a:t>Large-scale equipment helps to mine the bitumen saturated sands at the </a:t>
          </a:r>
          <a:r>
            <a:rPr lang="en-US" b="1" i="0" u="none" strike="noStrike" baseline="0" dirty="0" err="1">
              <a:solidFill>
                <a:schemeClr val="tx1"/>
              </a:solidFill>
              <a:latin typeface="+mn-lt"/>
              <a:ea typeface="+mn-ea"/>
              <a:cs typeface="+mn-cs"/>
            </a:rPr>
            <a:t>Syncrude</a:t>
          </a:r>
          <a:r>
            <a:rPr lang="en-US" b="1" i="0" u="none" strike="noStrike" baseline="0" dirty="0">
              <a:solidFill>
                <a:schemeClr val="tx1"/>
              </a:solidFill>
              <a:latin typeface="+mn-lt"/>
              <a:ea typeface="+mn-ea"/>
              <a:cs typeface="+mn-cs"/>
            </a:rPr>
            <a:t> oil sands </a:t>
          </a:r>
          <a:r>
            <a:rPr lang="en-US" b="0" i="0" u="none" strike="noStrike" baseline="0" dirty="0">
              <a:solidFill>
                <a:schemeClr val="tx1"/>
              </a:solidFill>
              <a:latin typeface="+mn-lt"/>
              <a:ea typeface="+mn-ea"/>
              <a:cs typeface="+mn-cs"/>
            </a:rPr>
            <a:t>operation near </a:t>
          </a:r>
          <a:r>
            <a:rPr lang="en-US" b="1" i="0" u="none" strike="noStrike" baseline="0" dirty="0">
              <a:solidFill>
                <a:schemeClr val="tx1"/>
              </a:solidFill>
              <a:latin typeface="+mn-lt"/>
              <a:ea typeface="+mn-ea"/>
              <a:cs typeface="+mn-cs"/>
            </a:rPr>
            <a:t>Fort McMurray, Alta</a:t>
          </a:r>
          <a:endParaRPr lang="en-US" b="1" dirty="0"/>
        </a:p>
      </dgm:t>
    </dgm:pt>
    <dgm:pt modelId="{A8163BD6-3062-2040-BF83-CE2270D3F910}" type="parTrans" cxnId="{532698CC-E063-9648-875A-5E581ABAE641}">
      <dgm:prSet/>
      <dgm:spPr/>
      <dgm:t>
        <a:bodyPr/>
        <a:lstStyle/>
        <a:p>
          <a:endParaRPr lang="en-US"/>
        </a:p>
      </dgm:t>
    </dgm:pt>
    <dgm:pt modelId="{1F1ABAAE-F9CB-3746-9228-0E6FEEF95D26}" type="sibTrans" cxnId="{532698CC-E063-9648-875A-5E581ABAE641}">
      <dgm:prSet/>
      <dgm:spPr/>
      <dgm:t>
        <a:bodyPr/>
        <a:lstStyle/>
        <a:p>
          <a:endParaRPr lang="en-US"/>
        </a:p>
      </dgm:t>
    </dgm:pt>
    <dgm:pt modelId="{12CCCAFE-04E9-994E-83BB-CACFA800AE7B}">
      <dgm:prSet/>
      <dgm:spPr/>
      <dgm:t>
        <a:bodyPr/>
        <a:lstStyle/>
        <a:p>
          <a:r>
            <a:rPr lang="en-US" b="0" dirty="0">
              <a:solidFill>
                <a:schemeClr val="tx1"/>
              </a:solidFill>
              <a:latin typeface="+mn-lt"/>
              <a:ea typeface="+mn-ea"/>
              <a:cs typeface="+mn-cs"/>
            </a:rPr>
            <a:t>Canada's </a:t>
          </a:r>
          <a:r>
            <a:rPr lang="en-US" b="1" dirty="0">
              <a:solidFill>
                <a:schemeClr val="tx1"/>
              </a:solidFill>
              <a:latin typeface="+mn-lt"/>
              <a:ea typeface="+mn-ea"/>
              <a:cs typeface="+mn-cs"/>
            </a:rPr>
            <a:t>ﬁrst offshore natural gas operation</a:t>
          </a:r>
          <a:r>
            <a:rPr lang="en-US" b="0" dirty="0">
              <a:solidFill>
                <a:schemeClr val="tx1"/>
              </a:solidFill>
              <a:latin typeface="+mn-lt"/>
              <a:ea typeface="+mn-ea"/>
              <a:cs typeface="+mn-cs"/>
            </a:rPr>
            <a:t>, the Sable offshore energy project, in </a:t>
          </a:r>
          <a:r>
            <a:rPr lang="en-US" b="1" dirty="0">
              <a:solidFill>
                <a:schemeClr val="tx1"/>
              </a:solidFill>
              <a:latin typeface="+mn-lt"/>
              <a:ea typeface="+mn-ea"/>
              <a:cs typeface="+mn-cs"/>
            </a:rPr>
            <a:t>Halifax, N.S.</a:t>
          </a:r>
          <a:endParaRPr lang="en-US" b="1" dirty="0"/>
        </a:p>
      </dgm:t>
    </dgm:pt>
    <dgm:pt modelId="{646B0B9D-24F6-F645-96AB-7DEED022D0E4}" type="parTrans" cxnId="{6C989947-77E9-3149-A05E-9E945A0945C4}">
      <dgm:prSet/>
      <dgm:spPr/>
      <dgm:t>
        <a:bodyPr/>
        <a:lstStyle/>
        <a:p>
          <a:endParaRPr lang="en-US"/>
        </a:p>
      </dgm:t>
    </dgm:pt>
    <dgm:pt modelId="{2B9ADBA7-C81F-6746-A768-B5B418A1A2BC}" type="sibTrans" cxnId="{6C989947-77E9-3149-A05E-9E945A0945C4}">
      <dgm:prSet/>
      <dgm:spPr/>
      <dgm:t>
        <a:bodyPr/>
        <a:lstStyle/>
        <a:p>
          <a:endParaRPr lang="en-US"/>
        </a:p>
      </dgm:t>
    </dgm:pt>
    <dgm:pt modelId="{FF92ED51-7A67-2B43-AD1D-F2659D05C228}">
      <dgm:prSet/>
      <dgm:spPr/>
      <dgm:t>
        <a:bodyPr/>
        <a:lstStyle/>
        <a:p>
          <a:r>
            <a:rPr lang="en-US" b="0" i="0" u="none" strike="noStrike" baseline="0" dirty="0">
              <a:solidFill>
                <a:schemeClr val="tx1"/>
              </a:solidFill>
              <a:latin typeface="+mn-lt"/>
              <a:ea typeface="+mn-ea"/>
              <a:cs typeface="+mn-cs"/>
            </a:rPr>
            <a:t>An industry leader in </a:t>
          </a:r>
          <a:r>
            <a:rPr lang="en-US" b="1" i="0" u="none" strike="noStrike" baseline="0" dirty="0">
              <a:solidFill>
                <a:schemeClr val="tx1"/>
              </a:solidFill>
              <a:latin typeface="+mn-lt"/>
              <a:ea typeface="+mn-ea"/>
              <a:cs typeface="+mn-cs"/>
            </a:rPr>
            <a:t>recovering gas</a:t>
          </a:r>
          <a:r>
            <a:rPr lang="en-US" b="0" i="0" u="none" strike="noStrike" baseline="0" dirty="0">
              <a:solidFill>
                <a:schemeClr val="tx1"/>
              </a:solidFill>
              <a:latin typeface="+mn-lt"/>
              <a:ea typeface="+mn-ea"/>
              <a:cs typeface="+mn-cs"/>
            </a:rPr>
            <a:t> that would otherwise be burnt off or released to the atmosphere.</a:t>
          </a:r>
          <a:endParaRPr lang="en-US" dirty="0"/>
        </a:p>
      </dgm:t>
    </dgm:pt>
    <dgm:pt modelId="{E709B1E2-C764-7D45-B865-166C54FB99C9}" type="parTrans" cxnId="{58D033B9-6BF2-E245-8D91-291D66D5B407}">
      <dgm:prSet/>
      <dgm:spPr/>
      <dgm:t>
        <a:bodyPr/>
        <a:lstStyle/>
        <a:p>
          <a:endParaRPr lang="en-US"/>
        </a:p>
      </dgm:t>
    </dgm:pt>
    <dgm:pt modelId="{E5913AB8-38CB-2445-8C87-E8ADD39D6076}" type="sibTrans" cxnId="{58D033B9-6BF2-E245-8D91-291D66D5B407}">
      <dgm:prSet/>
      <dgm:spPr/>
      <dgm:t>
        <a:bodyPr/>
        <a:lstStyle/>
        <a:p>
          <a:endParaRPr lang="en-US"/>
        </a:p>
      </dgm:t>
    </dgm:pt>
    <dgm:pt modelId="{E8B0E857-1AB2-AA4C-9AD5-2E9C50BC476E}" type="pres">
      <dgm:prSet presAssocID="{8A377361-ADDB-FC46-AA8E-E53E94D0AABD}" presName="linearFlow" presStyleCnt="0">
        <dgm:presLayoutVars>
          <dgm:dir/>
          <dgm:animLvl val="lvl"/>
          <dgm:resizeHandles val="exact"/>
        </dgm:presLayoutVars>
      </dgm:prSet>
      <dgm:spPr/>
      <dgm:t>
        <a:bodyPr/>
        <a:lstStyle/>
        <a:p>
          <a:endParaRPr lang="en-US"/>
        </a:p>
      </dgm:t>
    </dgm:pt>
    <dgm:pt modelId="{5780A20F-CD7D-7F42-8F2B-61E1A47EDDE8}" type="pres">
      <dgm:prSet presAssocID="{2C4B71BA-A1D6-194D-A302-6ABF6C5463AB}" presName="composite" presStyleCnt="0"/>
      <dgm:spPr/>
    </dgm:pt>
    <dgm:pt modelId="{4190B992-E79D-FB41-8C8A-DCD3B6C2D73D}" type="pres">
      <dgm:prSet presAssocID="{2C4B71BA-A1D6-194D-A302-6ABF6C5463AB}" presName="parentText" presStyleLbl="alignNode1" presStyleIdx="0" presStyleCnt="4">
        <dgm:presLayoutVars>
          <dgm:chMax val="1"/>
          <dgm:bulletEnabled val="1"/>
        </dgm:presLayoutVars>
      </dgm:prSet>
      <dgm:spPr/>
      <dgm:t>
        <a:bodyPr/>
        <a:lstStyle/>
        <a:p>
          <a:endParaRPr lang="en-US"/>
        </a:p>
      </dgm:t>
    </dgm:pt>
    <dgm:pt modelId="{28080134-6010-0140-8AEE-A79326050599}" type="pres">
      <dgm:prSet presAssocID="{2C4B71BA-A1D6-194D-A302-6ABF6C5463AB}" presName="descendantText" presStyleLbl="alignAcc1" presStyleIdx="0" presStyleCnt="4" custLinFactNeighborY="2447">
        <dgm:presLayoutVars>
          <dgm:bulletEnabled val="1"/>
        </dgm:presLayoutVars>
      </dgm:prSet>
      <dgm:spPr/>
      <dgm:t>
        <a:bodyPr/>
        <a:lstStyle/>
        <a:p>
          <a:endParaRPr lang="en-US"/>
        </a:p>
      </dgm:t>
    </dgm:pt>
    <dgm:pt modelId="{73DC036C-8099-4F4C-9ED1-8E266073BF1A}" type="pres">
      <dgm:prSet presAssocID="{09EC2168-F879-044D-9D22-E4C24A1AF545}" presName="sp" presStyleCnt="0"/>
      <dgm:spPr/>
    </dgm:pt>
    <dgm:pt modelId="{1FF773B5-D074-CF45-AEEC-4D5A47E9D6E7}" type="pres">
      <dgm:prSet presAssocID="{75E31BB3-5462-9B44-912B-CBCADD0500DF}" presName="composite" presStyleCnt="0"/>
      <dgm:spPr/>
    </dgm:pt>
    <dgm:pt modelId="{E68E5436-66FA-0B46-B87A-415DF16582FE}" type="pres">
      <dgm:prSet presAssocID="{75E31BB3-5462-9B44-912B-CBCADD0500DF}" presName="parentText" presStyleLbl="alignNode1" presStyleIdx="1" presStyleCnt="4">
        <dgm:presLayoutVars>
          <dgm:chMax val="1"/>
          <dgm:bulletEnabled val="1"/>
        </dgm:presLayoutVars>
      </dgm:prSet>
      <dgm:spPr/>
      <dgm:t>
        <a:bodyPr/>
        <a:lstStyle/>
        <a:p>
          <a:endParaRPr lang="en-US"/>
        </a:p>
      </dgm:t>
    </dgm:pt>
    <dgm:pt modelId="{225DB202-A32D-7346-8FC6-A62D5223A56A}" type="pres">
      <dgm:prSet presAssocID="{75E31BB3-5462-9B44-912B-CBCADD0500DF}" presName="descendantText" presStyleLbl="alignAcc1" presStyleIdx="1" presStyleCnt="4">
        <dgm:presLayoutVars>
          <dgm:bulletEnabled val="1"/>
        </dgm:presLayoutVars>
      </dgm:prSet>
      <dgm:spPr/>
      <dgm:t>
        <a:bodyPr/>
        <a:lstStyle/>
        <a:p>
          <a:endParaRPr lang="en-US"/>
        </a:p>
      </dgm:t>
    </dgm:pt>
    <dgm:pt modelId="{AE945A67-256F-5042-8AB5-EF74E750096F}" type="pres">
      <dgm:prSet presAssocID="{9E54A88A-8DFF-604B-B744-C40BD85B97BE}" presName="sp" presStyleCnt="0"/>
      <dgm:spPr/>
    </dgm:pt>
    <dgm:pt modelId="{F0C13308-31D7-8544-89FF-7B6B73E10CE6}" type="pres">
      <dgm:prSet presAssocID="{FF4B62D1-6390-F14E-8DE8-47BFA271B607}" presName="composite" presStyleCnt="0"/>
      <dgm:spPr/>
    </dgm:pt>
    <dgm:pt modelId="{C6450C39-426D-514A-8609-1FA440E5D9D2}" type="pres">
      <dgm:prSet presAssocID="{FF4B62D1-6390-F14E-8DE8-47BFA271B607}" presName="parentText" presStyleLbl="alignNode1" presStyleIdx="2" presStyleCnt="4">
        <dgm:presLayoutVars>
          <dgm:chMax val="1"/>
          <dgm:bulletEnabled val="1"/>
        </dgm:presLayoutVars>
      </dgm:prSet>
      <dgm:spPr/>
      <dgm:t>
        <a:bodyPr/>
        <a:lstStyle/>
        <a:p>
          <a:endParaRPr lang="en-US"/>
        </a:p>
      </dgm:t>
    </dgm:pt>
    <dgm:pt modelId="{720B8A1A-547B-5242-AEC0-EFBD71FB907C}" type="pres">
      <dgm:prSet presAssocID="{FF4B62D1-6390-F14E-8DE8-47BFA271B607}" presName="descendantText" presStyleLbl="alignAcc1" presStyleIdx="2" presStyleCnt="4">
        <dgm:presLayoutVars>
          <dgm:bulletEnabled val="1"/>
        </dgm:presLayoutVars>
      </dgm:prSet>
      <dgm:spPr/>
      <dgm:t>
        <a:bodyPr/>
        <a:lstStyle/>
        <a:p>
          <a:endParaRPr lang="en-US"/>
        </a:p>
      </dgm:t>
    </dgm:pt>
    <dgm:pt modelId="{347BA850-8917-2746-9614-89479D759CE8}" type="pres">
      <dgm:prSet presAssocID="{03AF396C-D793-A945-B61A-8BBAEB9BE05D}" presName="sp" presStyleCnt="0"/>
      <dgm:spPr/>
    </dgm:pt>
    <dgm:pt modelId="{87C72284-FF3D-0F42-96E6-40A774FA3273}" type="pres">
      <dgm:prSet presAssocID="{9AF41B87-AA50-BB49-A853-1144568C57B0}" presName="composite" presStyleCnt="0"/>
      <dgm:spPr/>
    </dgm:pt>
    <dgm:pt modelId="{064526B0-0674-F341-A8E7-1AF5C73AC5A4}" type="pres">
      <dgm:prSet presAssocID="{9AF41B87-AA50-BB49-A853-1144568C57B0}" presName="parentText" presStyleLbl="alignNode1" presStyleIdx="3" presStyleCnt="4">
        <dgm:presLayoutVars>
          <dgm:chMax val="1"/>
          <dgm:bulletEnabled val="1"/>
        </dgm:presLayoutVars>
      </dgm:prSet>
      <dgm:spPr/>
      <dgm:t>
        <a:bodyPr/>
        <a:lstStyle/>
        <a:p>
          <a:endParaRPr lang="en-US"/>
        </a:p>
      </dgm:t>
    </dgm:pt>
    <dgm:pt modelId="{9C3F5CAA-5B80-804F-9AEC-309F65139572}" type="pres">
      <dgm:prSet presAssocID="{9AF41B87-AA50-BB49-A853-1144568C57B0}" presName="descendantText" presStyleLbl="alignAcc1" presStyleIdx="3" presStyleCnt="4">
        <dgm:presLayoutVars>
          <dgm:bulletEnabled val="1"/>
        </dgm:presLayoutVars>
      </dgm:prSet>
      <dgm:spPr/>
      <dgm:t>
        <a:bodyPr/>
        <a:lstStyle/>
        <a:p>
          <a:endParaRPr lang="en-US"/>
        </a:p>
      </dgm:t>
    </dgm:pt>
  </dgm:ptLst>
  <dgm:cxnLst>
    <dgm:cxn modelId="{9015AEAA-18B1-9A4A-A6EA-2D237866078C}" type="presOf" srcId="{12CCCAFE-04E9-994E-83BB-CACFA800AE7B}" destId="{225DB202-A32D-7346-8FC6-A62D5223A56A}" srcOrd="0" destOrd="0" presId="urn:microsoft.com/office/officeart/2005/8/layout/chevron2"/>
    <dgm:cxn modelId="{20D3D809-46F8-EA44-85A7-B4FE16E7FC4C}" type="presOf" srcId="{8A377361-ADDB-FC46-AA8E-E53E94D0AABD}" destId="{E8B0E857-1AB2-AA4C-9AD5-2E9C50BC476E}" srcOrd="0" destOrd="0" presId="urn:microsoft.com/office/officeart/2005/8/layout/chevron2"/>
    <dgm:cxn modelId="{532698CC-E063-9648-875A-5E581ABAE641}" srcId="{2C4B71BA-A1D6-194D-A302-6ABF6C5463AB}" destId="{78544ACF-21C9-0F43-B416-40904F8D0FA1}" srcOrd="0" destOrd="0" parTransId="{A8163BD6-3062-2040-BF83-CE2270D3F910}" sibTransId="{1F1ABAAE-F9CB-3746-9228-0E6FEEF95D26}"/>
    <dgm:cxn modelId="{3AF1B3D3-2F9C-134F-A9E2-6ABDF7268B20}" type="presOf" srcId="{9AF41B87-AA50-BB49-A853-1144568C57B0}" destId="{064526B0-0674-F341-A8E7-1AF5C73AC5A4}" srcOrd="0" destOrd="0" presId="urn:microsoft.com/office/officeart/2005/8/layout/chevron2"/>
    <dgm:cxn modelId="{B22F7B31-9F08-3A42-8D72-078788E94D0F}" type="presOf" srcId="{2C4B71BA-A1D6-194D-A302-6ABF6C5463AB}" destId="{4190B992-E79D-FB41-8C8A-DCD3B6C2D73D}" srcOrd="0" destOrd="0" presId="urn:microsoft.com/office/officeart/2005/8/layout/chevron2"/>
    <dgm:cxn modelId="{AF2408D9-3CCC-2F4A-928E-363035426EFF}" type="presOf" srcId="{78544ACF-21C9-0F43-B416-40904F8D0FA1}" destId="{28080134-6010-0140-8AEE-A79326050599}" srcOrd="0" destOrd="0" presId="urn:microsoft.com/office/officeart/2005/8/layout/chevron2"/>
    <dgm:cxn modelId="{C16D81C1-DDF8-8D4E-B654-AD03BE9AF970}" type="presOf" srcId="{FF92ED51-7A67-2B43-AD1D-F2659D05C228}" destId="{720B8A1A-547B-5242-AEC0-EFBD71FB907C}" srcOrd="0" destOrd="0" presId="urn:microsoft.com/office/officeart/2005/8/layout/chevron2"/>
    <dgm:cxn modelId="{87429BC9-E8C0-1A4E-BA3E-F47B7239E547}" srcId="{8A377361-ADDB-FC46-AA8E-E53E94D0AABD}" destId="{2C4B71BA-A1D6-194D-A302-6ABF6C5463AB}" srcOrd="0" destOrd="0" parTransId="{3FFF0362-CB8D-444E-BE4C-7E49BB83E7F2}" sibTransId="{09EC2168-F879-044D-9D22-E4C24A1AF545}"/>
    <dgm:cxn modelId="{5FF6802C-A944-0241-AC65-C61F0C86FEFA}" type="presOf" srcId="{FF4B62D1-6390-F14E-8DE8-47BFA271B607}" destId="{C6450C39-426D-514A-8609-1FA440E5D9D2}" srcOrd="0" destOrd="0" presId="urn:microsoft.com/office/officeart/2005/8/layout/chevron2"/>
    <dgm:cxn modelId="{CEF3AAC8-7F3A-6D49-A0FC-3CDB3D489939}" srcId="{8A377361-ADDB-FC46-AA8E-E53E94D0AABD}" destId="{9AF41B87-AA50-BB49-A853-1144568C57B0}" srcOrd="3" destOrd="0" parTransId="{42EE6C39-6CE9-9247-B510-38B578830351}" sibTransId="{047CAC04-B55B-EE44-BA25-0A8D9021AE01}"/>
    <dgm:cxn modelId="{7743F4D4-97B5-7A49-8224-35FA1EBCF906}" srcId="{8A377361-ADDB-FC46-AA8E-E53E94D0AABD}" destId="{FF4B62D1-6390-F14E-8DE8-47BFA271B607}" srcOrd="2" destOrd="0" parTransId="{CE420DD9-7CB1-3248-9DEE-7CCBCFBFA9B6}" sibTransId="{03AF396C-D793-A945-B61A-8BBAEB9BE05D}"/>
    <dgm:cxn modelId="{C6F26683-A21C-6F41-8A8E-A2C14F9795F2}" type="presOf" srcId="{75E31BB3-5462-9B44-912B-CBCADD0500DF}" destId="{E68E5436-66FA-0B46-B87A-415DF16582FE}" srcOrd="0" destOrd="0" presId="urn:microsoft.com/office/officeart/2005/8/layout/chevron2"/>
    <dgm:cxn modelId="{58D033B9-6BF2-E245-8D91-291D66D5B407}" srcId="{FF4B62D1-6390-F14E-8DE8-47BFA271B607}" destId="{FF92ED51-7A67-2B43-AD1D-F2659D05C228}" srcOrd="0" destOrd="0" parTransId="{E709B1E2-C764-7D45-B865-166C54FB99C9}" sibTransId="{E5913AB8-38CB-2445-8C87-E8ADD39D6076}"/>
    <dgm:cxn modelId="{8BB3989A-5891-3147-8CE2-A2B17638FBBA}" srcId="{8A377361-ADDB-FC46-AA8E-E53E94D0AABD}" destId="{75E31BB3-5462-9B44-912B-CBCADD0500DF}" srcOrd="1" destOrd="0" parTransId="{A8A9D2EF-BD97-1044-AD8C-8CDA99C1B04F}" sibTransId="{9E54A88A-8DFF-604B-B744-C40BD85B97BE}"/>
    <dgm:cxn modelId="{017997E0-93E6-604A-8086-334BFA80EFD7}" srcId="{9AF41B87-AA50-BB49-A853-1144568C57B0}" destId="{D85F19AD-1C45-2449-8618-71CB84F863CE}" srcOrd="0" destOrd="0" parTransId="{63D5E622-212C-3C49-971E-C09A9A57D9D1}" sibTransId="{29815FAB-C28D-9F40-8813-D86E8908D9B7}"/>
    <dgm:cxn modelId="{100F87FB-CD4E-E549-8924-8692C73D00C9}" type="presOf" srcId="{D85F19AD-1C45-2449-8618-71CB84F863CE}" destId="{9C3F5CAA-5B80-804F-9AEC-309F65139572}" srcOrd="0" destOrd="0" presId="urn:microsoft.com/office/officeart/2005/8/layout/chevron2"/>
    <dgm:cxn modelId="{6C989947-77E9-3149-A05E-9E945A0945C4}" srcId="{75E31BB3-5462-9B44-912B-CBCADD0500DF}" destId="{12CCCAFE-04E9-994E-83BB-CACFA800AE7B}" srcOrd="0" destOrd="0" parTransId="{646B0B9D-24F6-F645-96AB-7DEED022D0E4}" sibTransId="{2B9ADBA7-C81F-6746-A768-B5B418A1A2BC}"/>
    <dgm:cxn modelId="{26780D3D-7C75-0342-89B3-BAEAABE5F152}" type="presParOf" srcId="{E8B0E857-1AB2-AA4C-9AD5-2E9C50BC476E}" destId="{5780A20F-CD7D-7F42-8F2B-61E1A47EDDE8}" srcOrd="0" destOrd="0" presId="urn:microsoft.com/office/officeart/2005/8/layout/chevron2"/>
    <dgm:cxn modelId="{672BDB38-30B7-FA46-A36C-A9589006D9F0}" type="presParOf" srcId="{5780A20F-CD7D-7F42-8F2B-61E1A47EDDE8}" destId="{4190B992-E79D-FB41-8C8A-DCD3B6C2D73D}" srcOrd="0" destOrd="0" presId="urn:microsoft.com/office/officeart/2005/8/layout/chevron2"/>
    <dgm:cxn modelId="{36BD6E02-A03C-AD45-A66B-28125EE2C516}" type="presParOf" srcId="{5780A20F-CD7D-7F42-8F2B-61E1A47EDDE8}" destId="{28080134-6010-0140-8AEE-A79326050599}" srcOrd="1" destOrd="0" presId="urn:microsoft.com/office/officeart/2005/8/layout/chevron2"/>
    <dgm:cxn modelId="{755D5431-6763-444A-AF06-34541DB4D9D5}" type="presParOf" srcId="{E8B0E857-1AB2-AA4C-9AD5-2E9C50BC476E}" destId="{73DC036C-8099-4F4C-9ED1-8E266073BF1A}" srcOrd="1" destOrd="0" presId="urn:microsoft.com/office/officeart/2005/8/layout/chevron2"/>
    <dgm:cxn modelId="{D9BBA2B1-1B93-F749-B62A-02DC7F82E276}" type="presParOf" srcId="{E8B0E857-1AB2-AA4C-9AD5-2E9C50BC476E}" destId="{1FF773B5-D074-CF45-AEEC-4D5A47E9D6E7}" srcOrd="2" destOrd="0" presId="urn:microsoft.com/office/officeart/2005/8/layout/chevron2"/>
    <dgm:cxn modelId="{52F7DEFD-E372-544C-BD00-60FBA6ADE5BF}" type="presParOf" srcId="{1FF773B5-D074-CF45-AEEC-4D5A47E9D6E7}" destId="{E68E5436-66FA-0B46-B87A-415DF16582FE}" srcOrd="0" destOrd="0" presId="urn:microsoft.com/office/officeart/2005/8/layout/chevron2"/>
    <dgm:cxn modelId="{C1189F37-203A-4B48-8449-1FA104CA37A4}" type="presParOf" srcId="{1FF773B5-D074-CF45-AEEC-4D5A47E9D6E7}" destId="{225DB202-A32D-7346-8FC6-A62D5223A56A}" srcOrd="1" destOrd="0" presId="urn:microsoft.com/office/officeart/2005/8/layout/chevron2"/>
    <dgm:cxn modelId="{878E5A9B-4699-9A4F-A456-2E981B21B315}" type="presParOf" srcId="{E8B0E857-1AB2-AA4C-9AD5-2E9C50BC476E}" destId="{AE945A67-256F-5042-8AB5-EF74E750096F}" srcOrd="3" destOrd="0" presId="urn:microsoft.com/office/officeart/2005/8/layout/chevron2"/>
    <dgm:cxn modelId="{194AF966-0F5D-FF48-AE5A-4823ED6DE13F}" type="presParOf" srcId="{E8B0E857-1AB2-AA4C-9AD5-2E9C50BC476E}" destId="{F0C13308-31D7-8544-89FF-7B6B73E10CE6}" srcOrd="4" destOrd="0" presId="urn:microsoft.com/office/officeart/2005/8/layout/chevron2"/>
    <dgm:cxn modelId="{AD7831AE-AE8B-B947-A178-BF3D0831D6DE}" type="presParOf" srcId="{F0C13308-31D7-8544-89FF-7B6B73E10CE6}" destId="{C6450C39-426D-514A-8609-1FA440E5D9D2}" srcOrd="0" destOrd="0" presId="urn:microsoft.com/office/officeart/2005/8/layout/chevron2"/>
    <dgm:cxn modelId="{6ECF89FD-7C9E-B241-8F42-F1129D100432}" type="presParOf" srcId="{F0C13308-31D7-8544-89FF-7B6B73E10CE6}" destId="{720B8A1A-547B-5242-AEC0-EFBD71FB907C}" srcOrd="1" destOrd="0" presId="urn:microsoft.com/office/officeart/2005/8/layout/chevron2"/>
    <dgm:cxn modelId="{EBDF3CA6-96C8-C045-A2A9-8B28A190D3FF}" type="presParOf" srcId="{E8B0E857-1AB2-AA4C-9AD5-2E9C50BC476E}" destId="{347BA850-8917-2746-9614-89479D759CE8}" srcOrd="5" destOrd="0" presId="urn:microsoft.com/office/officeart/2005/8/layout/chevron2"/>
    <dgm:cxn modelId="{02F6E702-79ED-8C4B-AAEA-97EEB2EA11A8}" type="presParOf" srcId="{E8B0E857-1AB2-AA4C-9AD5-2E9C50BC476E}" destId="{87C72284-FF3D-0F42-96E6-40A774FA3273}" srcOrd="6" destOrd="0" presId="urn:microsoft.com/office/officeart/2005/8/layout/chevron2"/>
    <dgm:cxn modelId="{6E4D5560-239A-7244-B20A-D20D4006A10F}" type="presParOf" srcId="{87C72284-FF3D-0F42-96E6-40A774FA3273}" destId="{064526B0-0674-F341-A8E7-1AF5C73AC5A4}" srcOrd="0" destOrd="0" presId="urn:microsoft.com/office/officeart/2005/8/layout/chevron2"/>
    <dgm:cxn modelId="{7FA1998E-7F2D-B745-BB5E-2A871032522C}" type="presParOf" srcId="{87C72284-FF3D-0F42-96E6-40A774FA3273}" destId="{9C3F5CAA-5B80-804F-9AEC-309F65139572}" srcOrd="1" destOrd="0" presId="urn:microsoft.com/office/officeart/2005/8/layout/chevron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395064-A0B8-B749-B380-888047466472}" type="doc">
      <dgm:prSet loTypeId="urn:microsoft.com/office/officeart/2005/8/layout/matrix2" loCatId="" qsTypeId="urn:microsoft.com/office/officeart/2005/8/quickstyle/simple4" qsCatId="simple" csTypeId="urn:microsoft.com/office/officeart/2005/8/colors/colorful1#1" csCatId="colorful" phldr="1"/>
      <dgm:spPr/>
      <dgm:t>
        <a:bodyPr/>
        <a:lstStyle/>
        <a:p>
          <a:endParaRPr lang="en-US"/>
        </a:p>
      </dgm:t>
    </dgm:pt>
    <dgm:pt modelId="{05243AD8-E305-314E-B662-5556C0500482}">
      <dgm:prSet phldrT="[Text]"/>
      <dgm:spPr/>
      <dgm:t>
        <a:bodyPr/>
        <a:lstStyle/>
        <a:p>
          <a:r>
            <a:rPr lang="en-US" dirty="0">
              <a:solidFill>
                <a:srgbClr val="000000"/>
              </a:solidFill>
            </a:rPr>
            <a:t>Strengths</a:t>
          </a:r>
        </a:p>
        <a:p>
          <a:r>
            <a:rPr lang="en-US" dirty="0"/>
            <a:t>Innovation and oil sands research  </a:t>
          </a:r>
        </a:p>
      </dgm:t>
    </dgm:pt>
    <dgm:pt modelId="{C8D2C63A-4417-7A4A-ABA0-1AB3F2A01ECE}" type="parTrans" cxnId="{3C50217B-75EA-A546-B028-8A6AC580E63F}">
      <dgm:prSet/>
      <dgm:spPr/>
      <dgm:t>
        <a:bodyPr/>
        <a:lstStyle/>
        <a:p>
          <a:endParaRPr lang="en-US"/>
        </a:p>
      </dgm:t>
    </dgm:pt>
    <dgm:pt modelId="{ACF3A665-BA70-2B45-9852-5C44EA69975D}" type="sibTrans" cxnId="{3C50217B-75EA-A546-B028-8A6AC580E63F}">
      <dgm:prSet/>
      <dgm:spPr/>
      <dgm:t>
        <a:bodyPr/>
        <a:lstStyle/>
        <a:p>
          <a:endParaRPr lang="en-US"/>
        </a:p>
      </dgm:t>
    </dgm:pt>
    <dgm:pt modelId="{D53A3700-0988-6F46-B154-065E5C5DE525}">
      <dgm:prSet phldrT="[Text]"/>
      <dgm:spPr/>
      <dgm:t>
        <a:bodyPr/>
        <a:lstStyle/>
        <a:p>
          <a:r>
            <a:rPr lang="en-US" dirty="0">
              <a:solidFill>
                <a:srgbClr val="000000"/>
              </a:solidFill>
            </a:rPr>
            <a:t>Opportunities</a:t>
          </a:r>
        </a:p>
        <a:p>
          <a:r>
            <a:rPr lang="en-US" dirty="0"/>
            <a:t>Future oil sands projects</a:t>
          </a:r>
        </a:p>
      </dgm:t>
    </dgm:pt>
    <dgm:pt modelId="{7A91B639-3362-2C48-BB8D-155457465C82}" type="parTrans" cxnId="{21EA1C37-800F-D74C-A949-9A548DDC9A80}">
      <dgm:prSet/>
      <dgm:spPr/>
      <dgm:t>
        <a:bodyPr/>
        <a:lstStyle/>
        <a:p>
          <a:endParaRPr lang="en-US"/>
        </a:p>
      </dgm:t>
    </dgm:pt>
    <dgm:pt modelId="{F6D9059A-2656-9147-9D67-D3397910E867}" type="sibTrans" cxnId="{21EA1C37-800F-D74C-A949-9A548DDC9A80}">
      <dgm:prSet/>
      <dgm:spPr/>
      <dgm:t>
        <a:bodyPr/>
        <a:lstStyle/>
        <a:p>
          <a:endParaRPr lang="en-US"/>
        </a:p>
      </dgm:t>
    </dgm:pt>
    <dgm:pt modelId="{76EC50EF-935B-1E46-9462-600DFC4D05C3}">
      <dgm:prSet phldrT="[Text]"/>
      <dgm:spPr/>
      <dgm:t>
        <a:bodyPr/>
        <a:lstStyle/>
        <a:p>
          <a:r>
            <a:rPr lang="en-US" dirty="0">
              <a:solidFill>
                <a:srgbClr val="000000"/>
              </a:solidFill>
            </a:rPr>
            <a:t>Weaknesses</a:t>
          </a:r>
        </a:p>
        <a:p>
          <a:r>
            <a:rPr lang="en-US" dirty="0"/>
            <a:t>Earning sensitive to oil price </a:t>
          </a:r>
        </a:p>
        <a:p>
          <a:r>
            <a:rPr lang="en-US" dirty="0"/>
            <a:t>Low profit margin</a:t>
          </a:r>
        </a:p>
      </dgm:t>
    </dgm:pt>
    <dgm:pt modelId="{02B91E97-531C-A549-928D-9E38ECD588C5}" type="parTrans" cxnId="{AD556D27-DC0E-8D49-BF3C-E541153CDABB}">
      <dgm:prSet/>
      <dgm:spPr/>
      <dgm:t>
        <a:bodyPr/>
        <a:lstStyle/>
        <a:p>
          <a:endParaRPr lang="en-US"/>
        </a:p>
      </dgm:t>
    </dgm:pt>
    <dgm:pt modelId="{B46342EE-36F6-1145-BA38-ECDD99F49811}" type="sibTrans" cxnId="{AD556D27-DC0E-8D49-BF3C-E541153CDABB}">
      <dgm:prSet/>
      <dgm:spPr/>
      <dgm:t>
        <a:bodyPr/>
        <a:lstStyle/>
        <a:p>
          <a:endParaRPr lang="en-US"/>
        </a:p>
      </dgm:t>
    </dgm:pt>
    <dgm:pt modelId="{7D110083-9D1E-9643-9EB2-A431F9458CAB}">
      <dgm:prSet phldrT="[Text]"/>
      <dgm:spPr/>
      <dgm:t>
        <a:bodyPr/>
        <a:lstStyle/>
        <a:p>
          <a:r>
            <a:rPr lang="en-US" dirty="0">
              <a:solidFill>
                <a:srgbClr val="000000"/>
              </a:solidFill>
            </a:rPr>
            <a:t>Threats &amp; Risks</a:t>
          </a:r>
        </a:p>
        <a:p>
          <a:r>
            <a:rPr lang="en-US" dirty="0"/>
            <a:t>High competitive</a:t>
          </a:r>
        </a:p>
        <a:p>
          <a:r>
            <a:rPr lang="en-US" dirty="0"/>
            <a:t>Environmental regulations </a:t>
          </a:r>
        </a:p>
      </dgm:t>
    </dgm:pt>
    <dgm:pt modelId="{9EFA99D2-C3F7-9B4F-9D2A-FF4FD2A93CCD}" type="parTrans" cxnId="{9A71BE3C-4B1E-D74F-A688-E34E9745D6EE}">
      <dgm:prSet/>
      <dgm:spPr/>
      <dgm:t>
        <a:bodyPr/>
        <a:lstStyle/>
        <a:p>
          <a:endParaRPr lang="en-US"/>
        </a:p>
      </dgm:t>
    </dgm:pt>
    <dgm:pt modelId="{9503DA6E-B1C3-DB49-B650-5F92781E4B52}" type="sibTrans" cxnId="{9A71BE3C-4B1E-D74F-A688-E34E9745D6EE}">
      <dgm:prSet/>
      <dgm:spPr/>
      <dgm:t>
        <a:bodyPr/>
        <a:lstStyle/>
        <a:p>
          <a:endParaRPr lang="en-US"/>
        </a:p>
      </dgm:t>
    </dgm:pt>
    <dgm:pt modelId="{80C33AB7-5535-5B42-869A-A138C768FFA2}" type="pres">
      <dgm:prSet presAssocID="{D1395064-A0B8-B749-B380-888047466472}" presName="matrix" presStyleCnt="0">
        <dgm:presLayoutVars>
          <dgm:chMax val="1"/>
          <dgm:dir/>
          <dgm:resizeHandles val="exact"/>
        </dgm:presLayoutVars>
      </dgm:prSet>
      <dgm:spPr/>
      <dgm:t>
        <a:bodyPr/>
        <a:lstStyle/>
        <a:p>
          <a:endParaRPr lang="en-US"/>
        </a:p>
      </dgm:t>
    </dgm:pt>
    <dgm:pt modelId="{B48904E3-95E4-E740-B6EC-977C010A22C2}" type="pres">
      <dgm:prSet presAssocID="{D1395064-A0B8-B749-B380-888047466472}" presName="axisShape" presStyleLbl="bgShp" presStyleIdx="0" presStyleCnt="1"/>
      <dgm:spPr/>
    </dgm:pt>
    <dgm:pt modelId="{6A19B629-1808-8745-A2D1-2E0B644E56BC}" type="pres">
      <dgm:prSet presAssocID="{D1395064-A0B8-B749-B380-888047466472}" presName="rect1" presStyleLbl="node1" presStyleIdx="0" presStyleCnt="4">
        <dgm:presLayoutVars>
          <dgm:chMax val="0"/>
          <dgm:chPref val="0"/>
          <dgm:bulletEnabled val="1"/>
        </dgm:presLayoutVars>
      </dgm:prSet>
      <dgm:spPr/>
      <dgm:t>
        <a:bodyPr/>
        <a:lstStyle/>
        <a:p>
          <a:endParaRPr lang="en-US"/>
        </a:p>
      </dgm:t>
    </dgm:pt>
    <dgm:pt modelId="{9C16E1EC-9F84-7847-B8A0-32A2DC77AEF8}" type="pres">
      <dgm:prSet presAssocID="{D1395064-A0B8-B749-B380-888047466472}" presName="rect2" presStyleLbl="node1" presStyleIdx="1" presStyleCnt="4">
        <dgm:presLayoutVars>
          <dgm:chMax val="0"/>
          <dgm:chPref val="0"/>
          <dgm:bulletEnabled val="1"/>
        </dgm:presLayoutVars>
      </dgm:prSet>
      <dgm:spPr/>
      <dgm:t>
        <a:bodyPr/>
        <a:lstStyle/>
        <a:p>
          <a:endParaRPr lang="en-US"/>
        </a:p>
      </dgm:t>
    </dgm:pt>
    <dgm:pt modelId="{5963BF83-E22B-EF48-A81A-2E9DD5D7FFC9}" type="pres">
      <dgm:prSet presAssocID="{D1395064-A0B8-B749-B380-888047466472}" presName="rect3" presStyleLbl="node1" presStyleIdx="2" presStyleCnt="4">
        <dgm:presLayoutVars>
          <dgm:chMax val="0"/>
          <dgm:chPref val="0"/>
          <dgm:bulletEnabled val="1"/>
        </dgm:presLayoutVars>
      </dgm:prSet>
      <dgm:spPr/>
      <dgm:t>
        <a:bodyPr/>
        <a:lstStyle/>
        <a:p>
          <a:endParaRPr lang="en-US"/>
        </a:p>
      </dgm:t>
    </dgm:pt>
    <dgm:pt modelId="{7ECA785C-5719-8F4F-A17D-75765997E60B}" type="pres">
      <dgm:prSet presAssocID="{D1395064-A0B8-B749-B380-888047466472}" presName="rect4" presStyleLbl="node1" presStyleIdx="3" presStyleCnt="4">
        <dgm:presLayoutVars>
          <dgm:chMax val="0"/>
          <dgm:chPref val="0"/>
          <dgm:bulletEnabled val="1"/>
        </dgm:presLayoutVars>
      </dgm:prSet>
      <dgm:spPr/>
      <dgm:t>
        <a:bodyPr/>
        <a:lstStyle/>
        <a:p>
          <a:endParaRPr lang="en-US"/>
        </a:p>
      </dgm:t>
    </dgm:pt>
  </dgm:ptLst>
  <dgm:cxnLst>
    <dgm:cxn modelId="{AD556D27-DC0E-8D49-BF3C-E541153CDABB}" srcId="{D1395064-A0B8-B749-B380-888047466472}" destId="{76EC50EF-935B-1E46-9462-600DFC4D05C3}" srcOrd="2" destOrd="0" parTransId="{02B91E97-531C-A549-928D-9E38ECD588C5}" sibTransId="{B46342EE-36F6-1145-BA38-ECDD99F49811}"/>
    <dgm:cxn modelId="{E105D944-B51C-0A42-807D-19CC1FC33235}" type="presOf" srcId="{76EC50EF-935B-1E46-9462-600DFC4D05C3}" destId="{5963BF83-E22B-EF48-A81A-2E9DD5D7FFC9}" srcOrd="0" destOrd="0" presId="urn:microsoft.com/office/officeart/2005/8/layout/matrix2"/>
    <dgm:cxn modelId="{21EA1C37-800F-D74C-A949-9A548DDC9A80}" srcId="{D1395064-A0B8-B749-B380-888047466472}" destId="{D53A3700-0988-6F46-B154-065E5C5DE525}" srcOrd="1" destOrd="0" parTransId="{7A91B639-3362-2C48-BB8D-155457465C82}" sibTransId="{F6D9059A-2656-9147-9D67-D3397910E867}"/>
    <dgm:cxn modelId="{3C50217B-75EA-A546-B028-8A6AC580E63F}" srcId="{D1395064-A0B8-B749-B380-888047466472}" destId="{05243AD8-E305-314E-B662-5556C0500482}" srcOrd="0" destOrd="0" parTransId="{C8D2C63A-4417-7A4A-ABA0-1AB3F2A01ECE}" sibTransId="{ACF3A665-BA70-2B45-9852-5C44EA69975D}"/>
    <dgm:cxn modelId="{9A71BE3C-4B1E-D74F-A688-E34E9745D6EE}" srcId="{D1395064-A0B8-B749-B380-888047466472}" destId="{7D110083-9D1E-9643-9EB2-A431F9458CAB}" srcOrd="3" destOrd="0" parTransId="{9EFA99D2-C3F7-9B4F-9D2A-FF4FD2A93CCD}" sibTransId="{9503DA6E-B1C3-DB49-B650-5F92781E4B52}"/>
    <dgm:cxn modelId="{EDB4D999-3429-7A41-98ED-4B4471DC2D35}" type="presOf" srcId="{D1395064-A0B8-B749-B380-888047466472}" destId="{80C33AB7-5535-5B42-869A-A138C768FFA2}" srcOrd="0" destOrd="0" presId="urn:microsoft.com/office/officeart/2005/8/layout/matrix2"/>
    <dgm:cxn modelId="{5CE949D0-8BC1-4D4A-A192-BA597AB74872}" type="presOf" srcId="{05243AD8-E305-314E-B662-5556C0500482}" destId="{6A19B629-1808-8745-A2D1-2E0B644E56BC}" srcOrd="0" destOrd="0" presId="urn:microsoft.com/office/officeart/2005/8/layout/matrix2"/>
    <dgm:cxn modelId="{9AF38131-AF18-4842-98C9-6A8C41B162FF}" type="presOf" srcId="{D53A3700-0988-6F46-B154-065E5C5DE525}" destId="{9C16E1EC-9F84-7847-B8A0-32A2DC77AEF8}" srcOrd="0" destOrd="0" presId="urn:microsoft.com/office/officeart/2005/8/layout/matrix2"/>
    <dgm:cxn modelId="{4E8F0FD8-DA2A-F74F-857D-8E2870173EAC}" type="presOf" srcId="{7D110083-9D1E-9643-9EB2-A431F9458CAB}" destId="{7ECA785C-5719-8F4F-A17D-75765997E60B}" srcOrd="0" destOrd="0" presId="urn:microsoft.com/office/officeart/2005/8/layout/matrix2"/>
    <dgm:cxn modelId="{2BEF9B83-87A2-5843-AF5A-D51FB753D158}" type="presParOf" srcId="{80C33AB7-5535-5B42-869A-A138C768FFA2}" destId="{B48904E3-95E4-E740-B6EC-977C010A22C2}" srcOrd="0" destOrd="0" presId="urn:microsoft.com/office/officeart/2005/8/layout/matrix2"/>
    <dgm:cxn modelId="{A46C1CAF-3068-0C45-9606-EB19FEE70BBA}" type="presParOf" srcId="{80C33AB7-5535-5B42-869A-A138C768FFA2}" destId="{6A19B629-1808-8745-A2D1-2E0B644E56BC}" srcOrd="1" destOrd="0" presId="urn:microsoft.com/office/officeart/2005/8/layout/matrix2"/>
    <dgm:cxn modelId="{FE8FE1B5-2F0B-914B-86E7-6C5719F87FDF}" type="presParOf" srcId="{80C33AB7-5535-5B42-869A-A138C768FFA2}" destId="{9C16E1EC-9F84-7847-B8A0-32A2DC77AEF8}" srcOrd="2" destOrd="0" presId="urn:microsoft.com/office/officeart/2005/8/layout/matrix2"/>
    <dgm:cxn modelId="{15EDEC2A-FE6D-D74B-9F4D-185AB47F9CE5}" type="presParOf" srcId="{80C33AB7-5535-5B42-869A-A138C768FFA2}" destId="{5963BF83-E22B-EF48-A81A-2E9DD5D7FFC9}" srcOrd="3" destOrd="0" presId="urn:microsoft.com/office/officeart/2005/8/layout/matrix2"/>
    <dgm:cxn modelId="{B080E59B-94AE-FF4C-89FF-51F947CD29C4}" type="presParOf" srcId="{80C33AB7-5535-5B42-869A-A138C768FFA2}" destId="{7ECA785C-5719-8F4F-A17D-75765997E60B}" srcOrd="4" destOrd="0" presId="urn:microsoft.com/office/officeart/2005/8/layout/matrix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6BA9DD-D5D4-3F4D-BDDB-D307D449EFD9}">
      <dsp:nvSpPr>
        <dsp:cNvPr id="0" name=""/>
        <dsp:cNvSpPr/>
      </dsp:nvSpPr>
      <dsp:spPr>
        <a:xfrm rot="5400000">
          <a:off x="-248822" y="249597"/>
          <a:ext cx="1658816" cy="1161171"/>
        </a:xfrm>
        <a:prstGeom prst="chevron">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Upstream</a:t>
          </a:r>
        </a:p>
      </dsp:txBody>
      <dsp:txXfrm rot="5400000">
        <a:off x="-248822" y="249597"/>
        <a:ext cx="1658816" cy="1161171"/>
      </dsp:txXfrm>
    </dsp:sp>
    <dsp:sp modelId="{C93DEC50-A51B-3146-88FB-3884635C969D}">
      <dsp:nvSpPr>
        <dsp:cNvPr id="0" name=""/>
        <dsp:cNvSpPr/>
      </dsp:nvSpPr>
      <dsp:spPr>
        <a:xfrm rot="5400000">
          <a:off x="4617377" y="-3455431"/>
          <a:ext cx="1078230" cy="7990643"/>
        </a:xfrm>
        <a:prstGeom prst="round2Same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Exploration</a:t>
          </a:r>
        </a:p>
        <a:p>
          <a:pPr marL="285750" lvl="1" indent="-285750" algn="l" defTabSz="1422400">
            <a:lnSpc>
              <a:spcPct val="90000"/>
            </a:lnSpc>
            <a:spcBef>
              <a:spcPct val="0"/>
            </a:spcBef>
            <a:spcAft>
              <a:spcPct val="15000"/>
            </a:spcAft>
            <a:buChar char="••"/>
          </a:pPr>
          <a:r>
            <a:rPr lang="en-US" sz="3200" kern="1200" dirty="0"/>
            <a:t>Production</a:t>
          </a:r>
        </a:p>
      </dsp:txBody>
      <dsp:txXfrm rot="5400000">
        <a:off x="4617377" y="-3455431"/>
        <a:ext cx="1078230" cy="7990643"/>
      </dsp:txXfrm>
    </dsp:sp>
    <dsp:sp modelId="{6778AD03-2F96-4644-B9A0-E8553E57DAC6}">
      <dsp:nvSpPr>
        <dsp:cNvPr id="0" name=""/>
        <dsp:cNvSpPr/>
      </dsp:nvSpPr>
      <dsp:spPr>
        <a:xfrm rot="5400000">
          <a:off x="-248822" y="1714857"/>
          <a:ext cx="1658816" cy="1161171"/>
        </a:xfrm>
        <a:prstGeom prst="chevron">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Midstream</a:t>
          </a:r>
        </a:p>
      </dsp:txBody>
      <dsp:txXfrm rot="5400000">
        <a:off x="-248822" y="1714857"/>
        <a:ext cx="1658816" cy="1161171"/>
      </dsp:txXfrm>
    </dsp:sp>
    <dsp:sp modelId="{E5725259-5D11-654B-B3D5-A31AED842091}">
      <dsp:nvSpPr>
        <dsp:cNvPr id="0" name=""/>
        <dsp:cNvSpPr/>
      </dsp:nvSpPr>
      <dsp:spPr>
        <a:xfrm rot="5400000">
          <a:off x="4593965" y="-1978450"/>
          <a:ext cx="1078230" cy="7990643"/>
        </a:xfrm>
        <a:prstGeom prst="round2Same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Transportation</a:t>
          </a:r>
        </a:p>
        <a:p>
          <a:pPr marL="285750" lvl="1" indent="-285750" algn="l" defTabSz="1422400">
            <a:lnSpc>
              <a:spcPct val="90000"/>
            </a:lnSpc>
            <a:spcBef>
              <a:spcPct val="0"/>
            </a:spcBef>
            <a:spcAft>
              <a:spcPct val="15000"/>
            </a:spcAft>
            <a:buChar char="••"/>
          </a:pPr>
          <a:r>
            <a:rPr lang="en-US" sz="3200" kern="1200" dirty="0"/>
            <a:t>Processing</a:t>
          </a:r>
        </a:p>
      </dsp:txBody>
      <dsp:txXfrm rot="5400000">
        <a:off x="4593965" y="-1978450"/>
        <a:ext cx="1078230" cy="7990643"/>
      </dsp:txXfrm>
    </dsp:sp>
    <dsp:sp modelId="{A877F905-E7A4-014E-86F2-4E9BBFD1D111}">
      <dsp:nvSpPr>
        <dsp:cNvPr id="0" name=""/>
        <dsp:cNvSpPr/>
      </dsp:nvSpPr>
      <dsp:spPr>
        <a:xfrm rot="5400000">
          <a:off x="-248822" y="3180118"/>
          <a:ext cx="1658816" cy="1161171"/>
        </a:xfrm>
        <a:prstGeom prst="chevron">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w="12700" cap="rnd" cmpd="sng" algn="ctr">
          <a:solidFill>
            <a:schemeClr val="accent1">
              <a:hueOff val="0"/>
              <a:satOff val="0"/>
              <a:lumOff val="0"/>
              <a:alphaOff val="0"/>
            </a:schemeClr>
          </a:solidFill>
          <a:prstDash val="solid"/>
        </a:ln>
        <a:effectLst>
          <a:outerShdw blurRad="38100" dist="254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a:t>Downstream</a:t>
          </a:r>
        </a:p>
      </dsp:txBody>
      <dsp:txXfrm rot="5400000">
        <a:off x="-248822" y="3180118"/>
        <a:ext cx="1658816" cy="1161171"/>
      </dsp:txXfrm>
    </dsp:sp>
    <dsp:sp modelId="{AF1A661A-A6E8-1048-BDC3-FBB89C6D3C7D}">
      <dsp:nvSpPr>
        <dsp:cNvPr id="0" name=""/>
        <dsp:cNvSpPr/>
      </dsp:nvSpPr>
      <dsp:spPr>
        <a:xfrm rot="5400000">
          <a:off x="4617377" y="-524910"/>
          <a:ext cx="1078230" cy="7990643"/>
        </a:xfrm>
        <a:prstGeom prst="round2SameRect">
          <a:avLst/>
        </a:prstGeom>
        <a:solidFill>
          <a:schemeClr val="lt1">
            <a:alpha val="9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Refining</a:t>
          </a:r>
        </a:p>
        <a:p>
          <a:pPr marL="285750" lvl="1" indent="-285750" algn="l" defTabSz="1422400">
            <a:lnSpc>
              <a:spcPct val="90000"/>
            </a:lnSpc>
            <a:spcBef>
              <a:spcPct val="0"/>
            </a:spcBef>
            <a:spcAft>
              <a:spcPct val="15000"/>
            </a:spcAft>
            <a:buChar char="••"/>
          </a:pPr>
          <a:r>
            <a:rPr lang="en-US" sz="3200" kern="1200" dirty="0"/>
            <a:t>Marketing</a:t>
          </a:r>
        </a:p>
      </dsp:txBody>
      <dsp:txXfrm rot="5400000">
        <a:off x="4617377" y="-524910"/>
        <a:ext cx="1078230" cy="7990643"/>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17A942B-D38F-4D3D-8CFF-02DF78EBCDCE}" type="datetimeFigureOut">
              <a:rPr lang="en-US" smtClean="0"/>
              <a:pPr/>
              <a:t>3/24/2017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912A5F-C770-4B92-A666-13F6CC8F8ADE}" type="slidenum">
              <a:rPr lang="en-US" smtClean="0"/>
              <a:pPr/>
              <a:t>‹#›</a:t>
            </a:fld>
            <a:endParaRPr lang="en-US"/>
          </a:p>
        </p:txBody>
      </p:sp>
    </p:spTree>
    <p:extLst>
      <p:ext uri="{BB962C8B-B14F-4D97-AF65-F5344CB8AC3E}">
        <p14:creationId xmlns:p14="http://schemas.microsoft.com/office/powerpoint/2010/main" xmlns="" val="419704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B69FE1-5E9B-4C93-AAE5-4D8940CB1A2A}" type="datetimeFigureOut">
              <a:rPr lang="en-CA" smtClean="0"/>
              <a:pPr/>
              <a:t>24/03/2017</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5F25A69-C07F-4747-BF0F-B129814DF3E3}" type="slidenum">
              <a:rPr lang="en-CA" smtClean="0"/>
              <a:pPr/>
              <a:t>‹#›</a:t>
            </a:fld>
            <a:endParaRPr lang="en-CA"/>
          </a:p>
        </p:txBody>
      </p:sp>
    </p:spTree>
    <p:extLst>
      <p:ext uri="{BB962C8B-B14F-4D97-AF65-F5344CB8AC3E}">
        <p14:creationId xmlns:p14="http://schemas.microsoft.com/office/powerpoint/2010/main" xmlns="" val="1967283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pi.org/~/media/Files/%20Oil-and-Natural-Gas/Oil_Sands/CERA_Oil_Sands_GHGs_US_Oil_Supply.pdf" TargetMode="External"/><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capp.ca/default.asp?V_DOC_ID=733&amp;TEMPORARY_TEMPLATE=21#In-situ"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hyperlink" Target="http://www.exxonmobilchemical.com/Chem-English/default.aspx" TargetMode="External"/><Relationship Id="rId2" Type="http://schemas.openxmlformats.org/officeDocument/2006/relationships/slide" Target="../slides/slide150.xml"/><Relationship Id="rId1" Type="http://schemas.openxmlformats.org/officeDocument/2006/relationships/notesMaster" Target="../notesMasters/notesMaster1.xml"/><Relationship Id="rId6" Type="http://schemas.openxmlformats.org/officeDocument/2006/relationships/hyperlink" Target="http://www.exxonmobilchemical.com/Chem-English/productsservices/jayflex-plasticizers.aspx" TargetMode="External"/><Relationship Id="rId5" Type="http://schemas.openxmlformats.org/officeDocument/2006/relationships/hyperlink" Target="http://www.exxonmobilchemical.com/Chem-English/productsservices/hydrocarbon-and-oxygenated-fluids.aspx" TargetMode="External"/><Relationship Id="rId4" Type="http://schemas.openxmlformats.org/officeDocument/2006/relationships/hyperlink" Target="http://www.exxonmobilchemical.com/Chem-English/productsservices/alcohols-and-neo-acids.aspx"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McKelvey</a:t>
            </a:r>
            <a:r>
              <a:rPr lang="en-US" baseline="0" dirty="0"/>
              <a:t> box</a:t>
            </a:r>
          </a:p>
          <a:p>
            <a:r>
              <a:rPr lang="en-US" baseline="0" dirty="0"/>
              <a:t>3Ps of reserves.</a:t>
            </a:r>
          </a:p>
          <a:p>
            <a:r>
              <a:rPr lang="en-US" baseline="0" dirty="0"/>
              <a:t>Proven resources have a high probability of being economically viable.</a:t>
            </a:r>
          </a:p>
          <a:p>
            <a:r>
              <a:rPr lang="en-US" baseline="0" dirty="0"/>
              <a:t>Probable contains proven reserves; medium probability.</a:t>
            </a:r>
          </a:p>
          <a:p>
            <a:r>
              <a:rPr lang="en-US" baseline="0" dirty="0"/>
              <a:t>Possible contains proven reserves; lowest of the 3.</a:t>
            </a:r>
          </a:p>
          <a:p>
            <a:r>
              <a:rPr lang="en-US" baseline="0" dirty="0"/>
              <a:t>Conditional resources are uneconomic or unavailable; may become reserves if technologies improve.  However, reserves can also become conditional resources if prices of the item </a:t>
            </a:r>
            <a:r>
              <a:rPr lang="en-US" baseline="0" dirty="0" err="1"/>
              <a:t>decreses</a:t>
            </a:r>
            <a:r>
              <a:rPr lang="en-US" baseline="0"/>
              <a:t>.</a:t>
            </a:r>
            <a:endParaRPr lang="en-US" baseline="0" dirty="0"/>
          </a:p>
          <a:p>
            <a:r>
              <a:rPr lang="en-US" baseline="0" dirty="0"/>
              <a:t>Hypothetical resources are resources known about minimally or not at all; could end up economic when discovered.</a:t>
            </a:r>
          </a:p>
          <a:p>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5</a:t>
            </a:fld>
            <a:endParaRPr lang="en-US"/>
          </a:p>
        </p:txBody>
      </p:sp>
    </p:spTree>
    <p:extLst>
      <p:ext uri="{BB962C8B-B14F-4D97-AF65-F5344CB8AC3E}">
        <p14:creationId xmlns:p14="http://schemas.microsoft.com/office/powerpoint/2010/main" xmlns="" val="38414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2006 data</a:t>
            </a:r>
          </a:p>
          <a:p>
            <a:r>
              <a:rPr lang="en-US" dirty="0"/>
              <a:t>Once</a:t>
            </a:r>
            <a:r>
              <a:rPr lang="en-US" baseline="0" dirty="0"/>
              <a:t> again highlighting the middle east and Russia for their driving force in oil production and exports.</a:t>
            </a:r>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27</a:t>
            </a:fld>
            <a:endParaRPr lang="en-US"/>
          </a:p>
        </p:txBody>
      </p:sp>
    </p:spTree>
    <p:extLst>
      <p:ext uri="{BB962C8B-B14F-4D97-AF65-F5344CB8AC3E}">
        <p14:creationId xmlns:p14="http://schemas.microsoft.com/office/powerpoint/2010/main" xmlns="" val="1096097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2006 data.</a:t>
            </a:r>
          </a:p>
          <a:p>
            <a:r>
              <a:rPr lang="en-US" dirty="0"/>
              <a:t>US clearly consumes way more than they produce than</a:t>
            </a:r>
            <a:r>
              <a:rPr lang="en-US" baseline="0" dirty="0"/>
              <a:t> anyone else.</a:t>
            </a:r>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28</a:t>
            </a:fld>
            <a:endParaRPr lang="en-US"/>
          </a:p>
        </p:txBody>
      </p:sp>
    </p:spTree>
    <p:extLst>
      <p:ext uri="{BB962C8B-B14F-4D97-AF65-F5344CB8AC3E}">
        <p14:creationId xmlns:p14="http://schemas.microsoft.com/office/powerpoint/2010/main" xmlns="" val="1594230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www.iea.org</a:t>
            </a:r>
            <a:r>
              <a:rPr lang="en-US" dirty="0"/>
              <a:t>/</a:t>
            </a:r>
            <a:r>
              <a:rPr lang="en-US" dirty="0" err="1"/>
              <a:t>oilmarketreport</a:t>
            </a:r>
            <a:r>
              <a:rPr lang="en-US" dirty="0"/>
              <a:t>/</a:t>
            </a:r>
            <a:r>
              <a:rPr lang="en-US" dirty="0" err="1"/>
              <a:t>omrpublic</a:t>
            </a:r>
            <a:r>
              <a:rPr lang="en-US" dirty="0"/>
              <a:t>/</a:t>
            </a:r>
          </a:p>
          <a:p>
            <a:r>
              <a:rPr lang="en-US" dirty="0"/>
              <a:t>2017</a:t>
            </a:r>
            <a:r>
              <a:rPr lang="en-US" baseline="0" dirty="0"/>
              <a:t> data</a:t>
            </a:r>
          </a:p>
          <a:p>
            <a:r>
              <a:rPr lang="en-US" baseline="0" dirty="0"/>
              <a:t>General upward trends with demand supply generally following each other.</a:t>
            </a:r>
          </a:p>
          <a:p>
            <a:r>
              <a:rPr lang="en-US" b="1" dirty="0"/>
              <a:t>Having expanded by 1.6 </a:t>
            </a:r>
            <a:r>
              <a:rPr lang="en-US" b="1" dirty="0" err="1"/>
              <a:t>mb</a:t>
            </a:r>
            <a:r>
              <a:rPr lang="en-US" b="1" dirty="0"/>
              <a:t>/d in 2016, global oil product demand growth is expected to ease back to 1.4 </a:t>
            </a:r>
            <a:r>
              <a:rPr lang="en-US" b="1" dirty="0" err="1"/>
              <a:t>mb</a:t>
            </a:r>
            <a:r>
              <a:rPr lang="en-US" b="1" dirty="0"/>
              <a:t>/d in 2017.</a:t>
            </a:r>
            <a:r>
              <a:rPr lang="en-US" dirty="0"/>
              <a:t> Early indicators of 1Q17 demand support this, with slowdowns seen in January in Japan, Germany, Korea and India.</a:t>
            </a:r>
          </a:p>
          <a:p>
            <a:r>
              <a:rPr lang="en-US" b="1" dirty="0"/>
              <a:t>Global oil supplies rose 260 kb/d in February as OPEC and non-OPEC producers pumped more.</a:t>
            </a:r>
            <a:r>
              <a:rPr lang="en-US" dirty="0"/>
              <a:t> At 96.52 </a:t>
            </a:r>
            <a:r>
              <a:rPr lang="en-US" dirty="0" err="1"/>
              <a:t>mb</a:t>
            </a:r>
            <a:r>
              <a:rPr lang="en-US" dirty="0"/>
              <a:t>/d, world oil production stood 170 kb/d below a year ago. OPEC posted a year-on-year decline for the second month running. In 2017 non-OPEC output is set to rise 0.4 </a:t>
            </a:r>
            <a:r>
              <a:rPr lang="en-US" dirty="0" err="1"/>
              <a:t>mb</a:t>
            </a:r>
            <a:r>
              <a:rPr lang="en-US" dirty="0"/>
              <a:t>/d to 58.1 </a:t>
            </a:r>
            <a:r>
              <a:rPr lang="en-US" dirty="0" err="1"/>
              <a:t>mb</a:t>
            </a:r>
            <a:r>
              <a:rPr lang="en-US" dirty="0"/>
              <a:t>/d.</a:t>
            </a:r>
          </a:p>
        </p:txBody>
      </p:sp>
      <p:sp>
        <p:nvSpPr>
          <p:cNvPr id="4" name="Slide Number Placeholder 3"/>
          <p:cNvSpPr>
            <a:spLocks noGrp="1"/>
          </p:cNvSpPr>
          <p:nvPr>
            <p:ph type="sldNum" sz="quarter" idx="10"/>
          </p:nvPr>
        </p:nvSpPr>
        <p:spPr/>
        <p:txBody>
          <a:bodyPr/>
          <a:lstStyle/>
          <a:p>
            <a:fld id="{8F252258-EE9A-9B4C-8E68-EB75ED2E800C}" type="slidenum">
              <a:rPr lang="en-US" smtClean="0"/>
              <a:pPr/>
              <a:t>29</a:t>
            </a:fld>
            <a:endParaRPr lang="en-US"/>
          </a:p>
        </p:txBody>
      </p:sp>
    </p:spTree>
    <p:extLst>
      <p:ext uri="{BB962C8B-B14F-4D97-AF65-F5344CB8AC3E}">
        <p14:creationId xmlns:p14="http://schemas.microsoft.com/office/powerpoint/2010/main" xmlns="" val="2558348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Takeaway</a:t>
            </a:r>
            <a:r>
              <a:rPr lang="en-US" baseline="0" dirty="0"/>
              <a:t> with general increase of oil but natural gas has plateaued.</a:t>
            </a:r>
          </a:p>
          <a:p>
            <a:r>
              <a:rPr lang="en-US" baseline="0" dirty="0"/>
              <a:t>Oil reserves have decreased from 4.1 billion barrels to 3.9 barrels from 2014 to 2015.</a:t>
            </a:r>
          </a:p>
          <a:p>
            <a:r>
              <a:rPr lang="en-US" baseline="0" dirty="0"/>
              <a:t>NG reserves have increased from 70.5 trillion cubic feet to 77 trillion cubic feet.</a:t>
            </a:r>
          </a:p>
          <a:p>
            <a:r>
              <a:rPr lang="en-US" baseline="0" dirty="0"/>
              <a:t>Natural gas exports is an important driver for natural gas production.</a:t>
            </a:r>
          </a:p>
          <a:p>
            <a:pPr defTabSz="931774">
              <a:defRPr/>
            </a:pPr>
            <a:r>
              <a:rPr lang="en-US" baseline="0" dirty="0"/>
              <a:t>Total end-use energy in Canada is increasing less quickly than the past, so exports will be main driver for production.</a:t>
            </a:r>
          </a:p>
          <a:p>
            <a:r>
              <a:rPr lang="en-US" dirty="0"/>
              <a:t>Energy production grows faster than energy use.</a:t>
            </a:r>
            <a:endParaRPr lang="en-US" b="0" baseline="0" dirty="0"/>
          </a:p>
          <a:p>
            <a:endParaRPr lang="en-US" baseline="0" dirty="0"/>
          </a:p>
          <a:p>
            <a:r>
              <a:rPr lang="en-US" baseline="0" dirty="0"/>
              <a:t>http://</a:t>
            </a:r>
            <a:r>
              <a:rPr lang="en-US" baseline="0" dirty="0" err="1"/>
              <a:t>www.capp.ca</a:t>
            </a:r>
            <a:r>
              <a:rPr lang="en-US" baseline="0" dirty="0"/>
              <a:t>/publications-and-statistics/statistics/basic-statistics</a:t>
            </a:r>
          </a:p>
          <a:p>
            <a:r>
              <a:rPr lang="en-US" baseline="0" dirty="0"/>
              <a:t>https://</a:t>
            </a:r>
            <a:r>
              <a:rPr lang="en-US" baseline="0" dirty="0" err="1"/>
              <a:t>www.neb-one.gc.ca</a:t>
            </a:r>
            <a:r>
              <a:rPr lang="en-US" baseline="0" dirty="0"/>
              <a:t>/</a:t>
            </a:r>
            <a:r>
              <a:rPr lang="en-US" baseline="0" dirty="0" err="1"/>
              <a:t>nrg</a:t>
            </a:r>
            <a:r>
              <a:rPr lang="en-US" baseline="0" dirty="0"/>
              <a:t>/</a:t>
            </a:r>
            <a:r>
              <a:rPr lang="en-US" baseline="0" dirty="0" err="1"/>
              <a:t>ntgrtd</a:t>
            </a:r>
            <a:r>
              <a:rPr lang="en-US" baseline="0" dirty="0"/>
              <a:t>/</a:t>
            </a:r>
            <a:r>
              <a:rPr lang="en-US" baseline="0" dirty="0" err="1"/>
              <a:t>ftr</a:t>
            </a:r>
            <a:r>
              <a:rPr lang="en-US" baseline="0" dirty="0"/>
              <a:t>/2016/index-</a:t>
            </a:r>
            <a:r>
              <a:rPr lang="en-US" baseline="0"/>
              <a:t>eng.html</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30</a:t>
            </a:fld>
            <a:endParaRPr lang="en-US"/>
          </a:p>
        </p:txBody>
      </p:sp>
    </p:spTree>
    <p:extLst>
      <p:ext uri="{BB962C8B-B14F-4D97-AF65-F5344CB8AC3E}">
        <p14:creationId xmlns:p14="http://schemas.microsoft.com/office/powerpoint/2010/main" xmlns="" val="2951108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2691297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4047822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00700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Shape 71"/>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465117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744945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1184956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3" defTabSz="931774">
              <a:defRPr/>
            </a:pPr>
            <a:r>
              <a:rPr lang="en-US" dirty="0"/>
              <a:t>Carbon tool drilling; </a:t>
            </a:r>
            <a:r>
              <a:rPr lang="en-CA" dirty="0">
                <a:ea typeface="SimSun"/>
                <a:cs typeface="Times New Roman"/>
              </a:rPr>
              <a:t>of repeatedly dropping a heavy metal bit into the ground, eventually breaking through rock and punching a hole through to the desired depth.</a:t>
            </a:r>
          </a:p>
          <a:p>
            <a:pPr marL="0" lvl="3" defTabSz="931774">
              <a:defRPr/>
            </a:pPr>
            <a:r>
              <a:rPr lang="en-CA" dirty="0">
                <a:ea typeface="SimSun"/>
                <a:cs typeface="Times New Roman"/>
              </a:rPr>
              <a:t>Horizontal drilling; on the surface it resembles a vertical well, beneath the surface; the well inclines so that it runs parallel to the natural gas formation. Horizontal drilling is often used with shale gas wells.</a:t>
            </a:r>
          </a:p>
          <a:p>
            <a:pPr marL="0" lvl="3" defTabSz="931774">
              <a:defRPr/>
            </a:pPr>
            <a:r>
              <a:rPr lang="en-CA" dirty="0">
                <a:ea typeface="SimSun"/>
                <a:cs typeface="Times New Roman"/>
              </a:rPr>
              <a:t>Fracking; </a:t>
            </a:r>
            <a:r>
              <a:rPr lang="en-US" dirty="0"/>
              <a:t>the process of injecting liquid at high pressure into subterranean rocks, boreholes, etc. so as to force open existing fissures and extract oil or gas.</a:t>
            </a:r>
            <a:endParaRPr lang="en-CA" dirty="0">
              <a:ea typeface="SimSun"/>
              <a:cs typeface="Times New Roman"/>
            </a:endParaRPr>
          </a:p>
          <a:p>
            <a:pPr marL="0" lvl="3" defTabSz="931774">
              <a:defRPr/>
            </a:pPr>
            <a:endParaRPr lang="en-US" dirty="0">
              <a:ea typeface="SimSun"/>
              <a:cs typeface="Times New Roman"/>
            </a:endParaRPr>
          </a:p>
          <a:p>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9</a:t>
            </a:fld>
            <a:endParaRPr lang="en-US"/>
          </a:p>
        </p:txBody>
      </p:sp>
    </p:spTree>
    <p:extLst>
      <p:ext uri="{BB962C8B-B14F-4D97-AF65-F5344CB8AC3E}">
        <p14:creationId xmlns:p14="http://schemas.microsoft.com/office/powerpoint/2010/main" xmlns="" val="4127037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4097480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7080815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17959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 name="Shape 111"/>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8549764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 name="Shape 11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04624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1493620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773419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Shape 13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 name="Shape 13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1314091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92417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69523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Bitumen; black,</a:t>
            </a:r>
            <a:r>
              <a:rPr lang="en-US" baseline="0" dirty="0"/>
              <a:t> viscous mixture of hydrocarbons similar and found in tar.  Used for road surfacing.</a:t>
            </a:r>
          </a:p>
          <a:p>
            <a:pPr defTabSz="931774">
              <a:defRPr/>
            </a:pPr>
            <a:r>
              <a:rPr lang="en-US" dirty="0"/>
              <a:t>The oil sands are located in three basins in the provinces of Alberta and Saskatchewan, Canada – Athabasca, Cold Lake and Peace River. To date, the Athabasca basin is where the majority of oil sands projects have been developed.</a:t>
            </a:r>
          </a:p>
          <a:p>
            <a:endParaRPr lang="en-US" baseline="0"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11</a:t>
            </a:fld>
            <a:endParaRPr lang="en-US"/>
          </a:p>
        </p:txBody>
      </p:sp>
    </p:spTree>
    <p:extLst>
      <p:ext uri="{BB962C8B-B14F-4D97-AF65-F5344CB8AC3E}">
        <p14:creationId xmlns:p14="http://schemas.microsoft.com/office/powerpoint/2010/main" xmlns="" val="3851739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14350351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38987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Tree>
    <p:extLst>
      <p:ext uri="{BB962C8B-B14F-4D97-AF65-F5344CB8AC3E}">
        <p14:creationId xmlns:p14="http://schemas.microsoft.com/office/powerpoint/2010/main" xmlns="" val="19833457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As part of Crescent Point’s ongoing commitment to reduce greenhouse gas emissions, the Company contributed to a reclamation fund directed to environmental initiatives. To date, $65.3 million has been contributed to the environment emission reduction fund and $47.3 million has been expended to reduce greenhouse gas emissions and to meet and exceed provincial and federal targets. In 2016, the Company spent a total of $10.8 million, primarily on upgrading facilities in Saskatchewan. The upgrades have reduced emissions, which continue to meet or exceed provincial and federal emission regulations</a:t>
            </a:r>
          </a:p>
          <a:p>
            <a:r>
              <a:rPr lang="en-CA" dirty="0"/>
              <a:t/>
            </a:r>
            <a:br>
              <a:rPr lang="en-CA" dirty="0"/>
            </a:br>
            <a:endParaRPr lang="en-CA" dirty="0"/>
          </a:p>
        </p:txBody>
      </p:sp>
      <p:sp>
        <p:nvSpPr>
          <p:cNvPr id="4" name="Slide Number Placeholder 3"/>
          <p:cNvSpPr>
            <a:spLocks noGrp="1"/>
          </p:cNvSpPr>
          <p:nvPr>
            <p:ph type="sldNum" sz="quarter" idx="10"/>
          </p:nvPr>
        </p:nvSpPr>
        <p:spPr/>
        <p:txBody>
          <a:bodyPr/>
          <a:lstStyle/>
          <a:p>
            <a:fld id="{C5F25A69-C07F-4747-BF0F-B129814DF3E3}" type="slidenum">
              <a:rPr lang="en-CA" smtClean="0"/>
              <a:pPr/>
              <a:t>83</a:t>
            </a:fld>
            <a:endParaRPr lang="en-CA"/>
          </a:p>
        </p:txBody>
      </p:sp>
    </p:spTree>
    <p:extLst>
      <p:ext uri="{BB962C8B-B14F-4D97-AF65-F5344CB8AC3E}">
        <p14:creationId xmlns:p14="http://schemas.microsoft.com/office/powerpoint/2010/main" xmlns="" val="20590020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ividends</a:t>
            </a:r>
            <a:r>
              <a:rPr lang="en-CA" dirty="0"/>
              <a:t> decreased 74 percent in the year ended December 31, 2016 compared to 2015. </a:t>
            </a:r>
          </a:p>
          <a:p>
            <a:r>
              <a:rPr lang="en-CA" dirty="0"/>
              <a:t>The decrease in dividends relates </a:t>
            </a:r>
          </a:p>
          <a:p>
            <a:r>
              <a:rPr lang="en-CA" dirty="0"/>
              <a:t>primarily to the reduction in the dividends declared to shareholders to $0.50 per share in the year ended December 31, 2016 from </a:t>
            </a:r>
          </a:p>
          <a:p>
            <a:r>
              <a:rPr lang="en-CA" dirty="0"/>
              <a:t>$2.1</a:t>
            </a:r>
          </a:p>
          <a:p>
            <a:r>
              <a:rPr lang="en-CA" dirty="0"/>
              <a:t>1 per share in 2015</a:t>
            </a:r>
          </a:p>
          <a:p>
            <a:endParaRPr lang="en-CA" dirty="0"/>
          </a:p>
        </p:txBody>
      </p:sp>
      <p:sp>
        <p:nvSpPr>
          <p:cNvPr id="4" name="Slide Number Placeholder 3"/>
          <p:cNvSpPr>
            <a:spLocks noGrp="1"/>
          </p:cNvSpPr>
          <p:nvPr>
            <p:ph type="sldNum" sz="quarter" idx="10"/>
          </p:nvPr>
        </p:nvSpPr>
        <p:spPr/>
        <p:txBody>
          <a:bodyPr/>
          <a:lstStyle/>
          <a:p>
            <a:fld id="{C5F25A69-C07F-4747-BF0F-B129814DF3E3}" type="slidenum">
              <a:rPr lang="en-CA" smtClean="0"/>
              <a:pPr/>
              <a:t>98</a:t>
            </a:fld>
            <a:endParaRPr lang="en-CA"/>
          </a:p>
        </p:txBody>
      </p:sp>
    </p:spTree>
    <p:extLst>
      <p:ext uri="{BB962C8B-B14F-4D97-AF65-F5344CB8AC3E}">
        <p14:creationId xmlns:p14="http://schemas.microsoft.com/office/powerpoint/2010/main" xmlns="" val="990903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Basically, the tax pools are losses they have occurred in the past, they will use these pools in the future if they are ever </a:t>
            </a:r>
            <a:r>
              <a:rPr lang="en-CA" dirty="0" err="1"/>
              <a:t>gonna</a:t>
            </a:r>
            <a:r>
              <a:rPr lang="en-CA" dirty="0"/>
              <a:t> be taxed. So they use the losses in the future so they don’t </a:t>
            </a:r>
            <a:r>
              <a:rPr lang="en-CA" dirty="0" err="1"/>
              <a:t>gotta</a:t>
            </a:r>
            <a:r>
              <a:rPr lang="en-CA" dirty="0"/>
              <a:t> pay tax</a:t>
            </a:r>
          </a:p>
        </p:txBody>
      </p:sp>
      <p:sp>
        <p:nvSpPr>
          <p:cNvPr id="4" name="Slide Number Placeholder 3"/>
          <p:cNvSpPr>
            <a:spLocks noGrp="1"/>
          </p:cNvSpPr>
          <p:nvPr>
            <p:ph type="sldNum" sz="quarter" idx="10"/>
          </p:nvPr>
        </p:nvSpPr>
        <p:spPr/>
        <p:txBody>
          <a:bodyPr/>
          <a:lstStyle/>
          <a:p>
            <a:fld id="{C5F25A69-C07F-4747-BF0F-B129814DF3E3}" type="slidenum">
              <a:rPr lang="en-CA" smtClean="0"/>
              <a:pPr/>
              <a:t>101</a:t>
            </a:fld>
            <a:endParaRPr lang="en-CA"/>
          </a:p>
        </p:txBody>
      </p:sp>
    </p:spTree>
    <p:extLst>
      <p:ext uri="{BB962C8B-B14F-4D97-AF65-F5344CB8AC3E}">
        <p14:creationId xmlns:p14="http://schemas.microsoft.com/office/powerpoint/2010/main" xmlns="" val="19345721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impairment test of goodwill at December 31, 2016 and December 31, 2015, determined based on fair value less costs of disposal, concluded that the estimated recoverable amount exceeded the carrying amount. As such, no goodwill impairment existed</a:t>
            </a:r>
          </a:p>
          <a:p>
            <a:endParaRPr lang="en-CA" dirty="0"/>
          </a:p>
        </p:txBody>
      </p:sp>
      <p:sp>
        <p:nvSpPr>
          <p:cNvPr id="4" name="Slide Number Placeholder 3"/>
          <p:cNvSpPr>
            <a:spLocks noGrp="1"/>
          </p:cNvSpPr>
          <p:nvPr>
            <p:ph type="sldNum" sz="quarter" idx="10"/>
          </p:nvPr>
        </p:nvSpPr>
        <p:spPr/>
        <p:txBody>
          <a:bodyPr/>
          <a:lstStyle/>
          <a:p>
            <a:fld id="{C5F25A69-C07F-4747-BF0F-B129814DF3E3}" type="slidenum">
              <a:rPr lang="en-CA" smtClean="0"/>
              <a:pPr/>
              <a:t>103</a:t>
            </a:fld>
            <a:endParaRPr lang="en-CA"/>
          </a:p>
        </p:txBody>
      </p:sp>
    </p:spTree>
    <p:extLst>
      <p:ext uri="{BB962C8B-B14F-4D97-AF65-F5344CB8AC3E}">
        <p14:creationId xmlns:p14="http://schemas.microsoft.com/office/powerpoint/2010/main" xmlns="" val="9757314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Exit production (how much </a:t>
            </a:r>
            <a:r>
              <a:rPr lang="en-CA" dirty="0" err="1"/>
              <a:t>theyre</a:t>
            </a:r>
            <a:r>
              <a:rPr lang="en-CA" dirty="0"/>
              <a:t> </a:t>
            </a:r>
            <a:r>
              <a:rPr lang="en-CA" dirty="0" err="1"/>
              <a:t>gonna</a:t>
            </a:r>
            <a:r>
              <a:rPr lang="en-CA" dirty="0"/>
              <a:t> produce)</a:t>
            </a:r>
          </a:p>
          <a:p>
            <a:r>
              <a:rPr lang="en-CA" dirty="0"/>
              <a:t>Q4 = how much debt they have compared to how much cash they are bringing in (2x more debt)</a:t>
            </a:r>
          </a:p>
        </p:txBody>
      </p:sp>
      <p:sp>
        <p:nvSpPr>
          <p:cNvPr id="4" name="Slide Number Placeholder 3"/>
          <p:cNvSpPr>
            <a:spLocks noGrp="1"/>
          </p:cNvSpPr>
          <p:nvPr>
            <p:ph type="sldNum" sz="quarter" idx="10"/>
          </p:nvPr>
        </p:nvSpPr>
        <p:spPr/>
        <p:txBody>
          <a:bodyPr/>
          <a:lstStyle/>
          <a:p>
            <a:fld id="{C5F25A69-C07F-4747-BF0F-B129814DF3E3}" type="slidenum">
              <a:rPr lang="en-CA" smtClean="0"/>
              <a:pPr/>
              <a:t>105</a:t>
            </a:fld>
            <a:endParaRPr lang="en-CA"/>
          </a:p>
        </p:txBody>
      </p:sp>
    </p:spTree>
    <p:extLst>
      <p:ext uri="{BB962C8B-B14F-4D97-AF65-F5344CB8AC3E}">
        <p14:creationId xmlns:p14="http://schemas.microsoft.com/office/powerpoint/2010/main" xmlns="" val="13277488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story began in </a:t>
            </a:r>
            <a:r>
              <a:rPr lang="en-US" b="1" dirty="0"/>
              <a:t>1880</a:t>
            </a:r>
            <a:r>
              <a:rPr lang="en-US" dirty="0"/>
              <a:t>, when 16 refiners in southwestern Ontario created The Imperial Oil Company, Limited. </a:t>
            </a:r>
          </a:p>
          <a:p>
            <a:r>
              <a:rPr lang="en-US" b="1" dirty="0"/>
              <a:t>I</a:t>
            </a:r>
            <a:r>
              <a:rPr lang="is-IS" b="1" dirty="0"/>
              <a:t>n 1920</a:t>
            </a:r>
            <a:r>
              <a:rPr lang="is-IS" dirty="0"/>
              <a:t>, </a:t>
            </a:r>
            <a:r>
              <a:rPr lang="en-US" dirty="0"/>
              <a:t>Norman Wells, N.W.T., on the Mackenzie River, where Imperial discovered oil in 1920.</a:t>
            </a:r>
          </a:p>
          <a:p>
            <a:r>
              <a:rPr lang="en-US" b="1" dirty="0"/>
              <a:t>I</a:t>
            </a:r>
            <a:r>
              <a:rPr lang="cs-CZ" b="1" dirty="0"/>
              <a:t>n 1947</a:t>
            </a:r>
            <a:r>
              <a:rPr lang="cs-CZ" dirty="0"/>
              <a:t>, </a:t>
            </a:r>
            <a:r>
              <a:rPr lang="cs-CZ" dirty="0" err="1"/>
              <a:t>lmperial's</a:t>
            </a:r>
            <a:r>
              <a:rPr lang="cs-CZ" dirty="0"/>
              <a:t> </a:t>
            </a:r>
            <a:r>
              <a:rPr lang="cs-CZ" dirty="0" err="1"/>
              <a:t>discovery</a:t>
            </a:r>
            <a:r>
              <a:rPr lang="cs-CZ" dirty="0"/>
              <a:t> </a:t>
            </a:r>
            <a:r>
              <a:rPr lang="cs-CZ" dirty="0" err="1"/>
              <a:t>of</a:t>
            </a:r>
            <a:r>
              <a:rPr lang="cs-CZ" dirty="0"/>
              <a:t> </a:t>
            </a:r>
            <a:r>
              <a:rPr lang="cs-CZ" dirty="0" err="1"/>
              <a:t>oil</a:t>
            </a:r>
            <a:r>
              <a:rPr lang="cs-CZ" dirty="0"/>
              <a:t> </a:t>
            </a:r>
            <a:r>
              <a:rPr lang="cs-CZ" dirty="0" err="1"/>
              <a:t>at</a:t>
            </a:r>
            <a:r>
              <a:rPr lang="cs-CZ" dirty="0"/>
              <a:t> </a:t>
            </a:r>
            <a:r>
              <a:rPr lang="cs-CZ" dirty="0" err="1"/>
              <a:t>Leduc</a:t>
            </a:r>
            <a:r>
              <a:rPr lang="cs-CZ" dirty="0"/>
              <a:t> on </a:t>
            </a:r>
            <a:r>
              <a:rPr lang="cs-CZ" dirty="0" err="1"/>
              <a:t>February</a:t>
            </a:r>
            <a:r>
              <a:rPr lang="cs-CZ" dirty="0"/>
              <a:t> 13, 1947, </a:t>
            </a:r>
            <a:r>
              <a:rPr lang="cs-CZ" dirty="0" err="1"/>
              <a:t>marked</a:t>
            </a:r>
            <a:r>
              <a:rPr lang="cs-CZ" dirty="0"/>
              <a:t> </a:t>
            </a:r>
            <a:r>
              <a:rPr lang="cs-CZ" dirty="0" err="1"/>
              <a:t>the</a:t>
            </a:r>
            <a:r>
              <a:rPr lang="cs-CZ" dirty="0"/>
              <a:t> </a:t>
            </a:r>
            <a:r>
              <a:rPr lang="cs-CZ" dirty="0" err="1"/>
              <a:t>beginning</a:t>
            </a:r>
            <a:r>
              <a:rPr lang="cs-CZ" dirty="0"/>
              <a:t> </a:t>
            </a:r>
            <a:r>
              <a:rPr lang="cs-CZ" dirty="0" err="1"/>
              <a:t>of</a:t>
            </a:r>
            <a:r>
              <a:rPr lang="cs-CZ" dirty="0"/>
              <a:t> Western </a:t>
            </a:r>
            <a:r>
              <a:rPr lang="cs-CZ" dirty="0" err="1"/>
              <a:t>Canada's</a:t>
            </a:r>
            <a:r>
              <a:rPr lang="cs-CZ" dirty="0"/>
              <a:t> </a:t>
            </a:r>
            <a:r>
              <a:rPr lang="cs-CZ" dirty="0" err="1"/>
              <a:t>great</a:t>
            </a:r>
            <a:r>
              <a:rPr lang="cs-CZ" dirty="0"/>
              <a:t> </a:t>
            </a:r>
            <a:r>
              <a:rPr lang="cs-CZ" dirty="0" err="1"/>
              <a:t>oil</a:t>
            </a:r>
            <a:r>
              <a:rPr lang="cs-CZ" dirty="0"/>
              <a:t> </a:t>
            </a:r>
            <a:r>
              <a:rPr lang="cs-CZ" dirty="0" err="1"/>
              <a:t>development</a:t>
            </a:r>
            <a:r>
              <a:rPr lang="cs-CZ" dirty="0"/>
              <a:t>.</a:t>
            </a:r>
          </a:p>
          <a:p>
            <a:pPr defTabSz="465887">
              <a:defRPr/>
            </a:pPr>
            <a:r>
              <a:rPr lang="en-US" dirty="0"/>
              <a:t>In </a:t>
            </a:r>
            <a:r>
              <a:rPr lang="en-US" b="1" dirty="0"/>
              <a:t>1970</a:t>
            </a:r>
            <a:r>
              <a:rPr lang="en-US" dirty="0"/>
              <a:t>, Imperial’s oil rig at Atkinson Point, N.W.T., 145 </a:t>
            </a:r>
            <a:r>
              <a:rPr lang="en-US" dirty="0" err="1"/>
              <a:t>kilometres</a:t>
            </a:r>
            <a:r>
              <a:rPr lang="en-US" dirty="0"/>
              <a:t> east of the mouth of the Mackenzie River, where the company made </a:t>
            </a:r>
            <a:r>
              <a:rPr lang="en-US" b="1" dirty="0"/>
              <a:t>Canada’s first Arctic oil discovery</a:t>
            </a:r>
            <a:r>
              <a:rPr lang="en-US" dirty="0"/>
              <a:t>.</a:t>
            </a:r>
          </a:p>
          <a:p>
            <a:pPr defTabSz="465887">
              <a:defRPr/>
            </a:pPr>
            <a:r>
              <a:rPr lang="cs-CZ" b="1" dirty="0"/>
              <a:t> I</a:t>
            </a:r>
            <a:r>
              <a:rPr lang="en-US" b="1" dirty="0"/>
              <a:t>n 1985</a:t>
            </a:r>
            <a:r>
              <a:rPr lang="en-US" dirty="0"/>
              <a:t>, Valves at Imperial‘s oil sands recovery operation in Cold Lake, Alta., where bitumen is produced from underground reservoirs. Commercial production at Cold Lake began in 1985 and now exceeds 140,000 barrels a day.</a:t>
            </a:r>
          </a:p>
        </p:txBody>
      </p:sp>
      <p:sp>
        <p:nvSpPr>
          <p:cNvPr id="4" name="Slide Number Placeholder 3"/>
          <p:cNvSpPr>
            <a:spLocks noGrp="1"/>
          </p:cNvSpPr>
          <p:nvPr>
            <p:ph type="sldNum" sz="quarter" idx="10"/>
          </p:nvPr>
        </p:nvSpPr>
        <p:spPr/>
        <p:txBody>
          <a:bodyPr/>
          <a:lstStyle/>
          <a:p>
            <a:fld id="{B6C2C6FB-9B4F-A741-A527-5495E1C822EF}" type="slidenum">
              <a:rPr lang="en-US" smtClean="0"/>
              <a:pPr/>
              <a:t>123</a:t>
            </a:fld>
            <a:endParaRPr lang="en-US"/>
          </a:p>
        </p:txBody>
      </p:sp>
    </p:spTree>
    <p:extLst>
      <p:ext uri="{BB962C8B-B14F-4D97-AF65-F5344CB8AC3E}">
        <p14:creationId xmlns:p14="http://schemas.microsoft.com/office/powerpoint/2010/main" xmlns="" val="731587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b="1" dirty="0"/>
              <a:t>1992</a:t>
            </a:r>
            <a:r>
              <a:rPr lang="en-US" dirty="0"/>
              <a:t>, large-scale equipment helps to mine the bitumen saturated sands at the </a:t>
            </a:r>
            <a:r>
              <a:rPr lang="en-US" dirty="0" err="1"/>
              <a:t>Syncrude</a:t>
            </a:r>
            <a:r>
              <a:rPr lang="en-US" dirty="0"/>
              <a:t> oil sands operation near Fort McMurray, Alta. Imperial holds a </a:t>
            </a:r>
            <a:r>
              <a:rPr lang="en-US" b="1" dirty="0"/>
              <a:t>25 percent </a:t>
            </a:r>
            <a:r>
              <a:rPr lang="en-US" dirty="0"/>
              <a:t>share in </a:t>
            </a:r>
            <a:r>
              <a:rPr lang="en-US" b="1" dirty="0" err="1"/>
              <a:t>Syncrude</a:t>
            </a:r>
            <a:r>
              <a:rPr lang="en-US" dirty="0"/>
              <a:t>.</a:t>
            </a:r>
          </a:p>
          <a:p>
            <a:r>
              <a:rPr lang="en-US" b="1" dirty="0"/>
              <a:t>In 1999</a:t>
            </a:r>
            <a:r>
              <a:rPr lang="en-US" dirty="0"/>
              <a:t>, Canada's ﬁrst offshore natural gas operation, the Sable offshore energy project, goes into production in December 1999. Imperial has a nine-percent working interest in the venture that is located in relatively shallow water, about 250 </a:t>
            </a:r>
            <a:r>
              <a:rPr lang="en-US" dirty="0" err="1"/>
              <a:t>kilometres</a:t>
            </a:r>
            <a:r>
              <a:rPr lang="en-US" dirty="0"/>
              <a:t> southeast of Halifax, N.S.</a:t>
            </a:r>
          </a:p>
          <a:p>
            <a:r>
              <a:rPr lang="en-US" dirty="0"/>
              <a:t>In </a:t>
            </a:r>
            <a:r>
              <a:rPr lang="en-US" b="1" dirty="0"/>
              <a:t>2000</a:t>
            </a:r>
            <a:r>
              <a:rPr lang="en-US" dirty="0"/>
              <a:t>, Imperial discovered modern </a:t>
            </a:r>
            <a:r>
              <a:rPr lang="en-US" b="1" dirty="0"/>
              <a:t>technology </a:t>
            </a:r>
            <a:r>
              <a:rPr lang="en-US" dirty="0"/>
              <a:t>at Norman Wells, which helps to recover gas produced with oil, </a:t>
            </a:r>
            <a:r>
              <a:rPr lang="en-US" b="1" dirty="0"/>
              <a:t>reducing the need for flaring</a:t>
            </a:r>
            <a:r>
              <a:rPr lang="en-US" dirty="0"/>
              <a:t>. Imperial is an industry leader in recovering gas that would otherwise be burnt off or released to the atmosphere.</a:t>
            </a:r>
          </a:p>
          <a:p>
            <a:r>
              <a:rPr lang="en-US" dirty="0"/>
              <a:t>In </a:t>
            </a:r>
            <a:r>
              <a:rPr lang="en-US" b="1" dirty="0"/>
              <a:t>2009</a:t>
            </a:r>
            <a:r>
              <a:rPr lang="en-US" dirty="0"/>
              <a:t>, Imperial announces its decision to fund the first phase of the </a:t>
            </a:r>
            <a:r>
              <a:rPr lang="en-US" b="1" dirty="0" err="1"/>
              <a:t>Kearl</a:t>
            </a:r>
            <a:r>
              <a:rPr lang="en-US" b="1" dirty="0"/>
              <a:t> oil sands project</a:t>
            </a:r>
            <a:r>
              <a:rPr lang="en-US" dirty="0"/>
              <a:t>, a new mining development northeast of Fort McMurray, Alta.</a:t>
            </a:r>
          </a:p>
          <a:p>
            <a:endParaRPr lang="en-US" dirty="0"/>
          </a:p>
          <a:p>
            <a:pPr defTabSz="465887">
              <a:defRPr/>
            </a:pPr>
            <a:r>
              <a:rPr lang="en-US" dirty="0"/>
              <a:t>Today, Imperial operates from coast to coast and are best known for the familiar brand names: </a:t>
            </a:r>
            <a:r>
              <a:rPr lang="en-US" b="1" dirty="0"/>
              <a:t>Esso and Mobil</a:t>
            </a:r>
            <a:r>
              <a:rPr lang="en-US" dirty="0"/>
              <a:t>. It makes the products that drive modern transportation, power cities, lubricate industries and provide petrochemical building blocks for thousands of consumer goods.</a:t>
            </a:r>
          </a:p>
          <a:p>
            <a:endParaRPr lang="en-US" dirty="0"/>
          </a:p>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124</a:t>
            </a:fld>
            <a:endParaRPr lang="en-US"/>
          </a:p>
        </p:txBody>
      </p:sp>
    </p:spTree>
    <p:extLst>
      <p:ext uri="{BB962C8B-B14F-4D97-AF65-F5344CB8AC3E}">
        <p14:creationId xmlns:p14="http://schemas.microsoft.com/office/powerpoint/2010/main" xmlns="" val="10864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17" lvl="2" indent="-232943">
              <a:lnSpc>
                <a:spcPct val="115000"/>
              </a:lnSpc>
              <a:buFont typeface="Wingdings"/>
              <a:buChar char=""/>
            </a:pPr>
            <a:r>
              <a:rPr lang="en-CA" dirty="0">
                <a:ea typeface="SimSun"/>
                <a:cs typeface="Times New Roman"/>
              </a:rPr>
              <a:t>Gathering system field lines: move crude oil and natural gas from wells to processing facilities. After processing, feeder lines carry the hydrocarbons to the major, long distance transmission lines.</a:t>
            </a:r>
            <a:endParaRPr lang="en-US" dirty="0">
              <a:ea typeface="SimSun"/>
              <a:cs typeface="Times New Roman"/>
            </a:endParaRPr>
          </a:p>
          <a:p>
            <a:pPr marL="1164717" lvl="2" indent="-232943">
              <a:lnSpc>
                <a:spcPct val="115000"/>
              </a:lnSpc>
              <a:spcAft>
                <a:spcPts val="1019"/>
              </a:spcAft>
              <a:buFont typeface="Wingdings"/>
              <a:buChar char=""/>
            </a:pPr>
            <a:r>
              <a:rPr lang="en-CA" dirty="0">
                <a:ea typeface="SimSun"/>
                <a:cs typeface="Times New Roman"/>
              </a:rPr>
              <a:t>Transmission trunk lines: deliver product to small-diameter distribution pipelines, as well as industrial users, local distributors, refineries or connection pipelines to the United States.</a:t>
            </a:r>
            <a:endParaRPr lang="en-US" dirty="0">
              <a:ea typeface="SimSun"/>
              <a:cs typeface="Times New Roman"/>
            </a:endParaRPr>
          </a:p>
          <a:p>
            <a:pPr marL="1164717" lvl="2" indent="-232943">
              <a:lnSpc>
                <a:spcPct val="115000"/>
              </a:lnSpc>
              <a:spcAft>
                <a:spcPts val="1019"/>
              </a:spcAft>
              <a:buFont typeface="Wingdings"/>
              <a:buChar char=""/>
            </a:pPr>
            <a:r>
              <a:rPr lang="en-CA" dirty="0">
                <a:ea typeface="SimSun"/>
                <a:cs typeface="Times New Roman"/>
              </a:rPr>
              <a:t>Distribution lines: Local distribution companies (LDCs) use distribution lines to deliver natural gas to homes and businesses. Crude oil transmission lines also transport natural gas liquids (NGLs) and other refined petroleum products, while natural gas transmission lines only transport natural gas</a:t>
            </a:r>
            <a:endParaRPr lang="en-US" dirty="0"/>
          </a:p>
          <a:p>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19</a:t>
            </a:fld>
            <a:endParaRPr lang="en-US"/>
          </a:p>
        </p:txBody>
      </p:sp>
    </p:spTree>
    <p:extLst>
      <p:ext uri="{BB962C8B-B14F-4D97-AF65-F5344CB8AC3E}">
        <p14:creationId xmlns:p14="http://schemas.microsoft.com/office/powerpoint/2010/main" xmlns="" val="2335987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altLang="zh-TW" b="1" dirty="0">
                <a:ea typeface="PMingLiU" charset="0"/>
                <a:cs typeface="PMingLiU" charset="0"/>
              </a:rPr>
              <a:t>Founded in 1880</a:t>
            </a:r>
          </a:p>
          <a:p>
            <a:pPr defTabSz="465887">
              <a:defRPr/>
            </a:pPr>
            <a:r>
              <a:rPr lang="en-US" altLang="zh-TW" b="1" dirty="0">
                <a:ea typeface="PMingLiU" charset="0"/>
                <a:cs typeface="PMingLiU" charset="0"/>
              </a:rPr>
              <a:t>Goal: do business in an economically,</a:t>
            </a:r>
            <a:r>
              <a:rPr lang="en-US" altLang="zh-TW" b="1" baseline="0" dirty="0">
                <a:ea typeface="PMingLiU" charset="0"/>
                <a:cs typeface="PMingLiU" charset="0"/>
              </a:rPr>
              <a:t> environmentally and socially responsible manner while delivering superior LT value </a:t>
            </a:r>
            <a:endParaRPr lang="en-US" altLang="zh-TW" b="1" dirty="0">
              <a:ea typeface="PMingLiU" charset="0"/>
              <a:cs typeface="PMingLiU" charset="0"/>
            </a:endParaRPr>
          </a:p>
          <a:p>
            <a:pPr defTabSz="465887">
              <a:defRPr/>
            </a:pPr>
            <a:r>
              <a:rPr lang="en-US" altLang="zh-TW" b="1" dirty="0">
                <a:ea typeface="PMingLiU" charset="0"/>
                <a:cs typeface="PMingLiU" charset="0"/>
              </a:rPr>
              <a:t>Canada's largest refiner and leading marketer of petroleum products such as fuels,</a:t>
            </a:r>
            <a:r>
              <a:rPr lang="en-US" altLang="zh-TW" b="1" baseline="0" dirty="0">
                <a:ea typeface="PMingLiU" charset="0"/>
                <a:cs typeface="PMingLiU" charset="0"/>
              </a:rPr>
              <a:t> lubricants, asphalts and specialty products.</a:t>
            </a:r>
          </a:p>
          <a:p>
            <a:pPr defTabSz="465887">
              <a:defRPr/>
            </a:pPr>
            <a:r>
              <a:rPr lang="en-US" altLang="zh-TW" b="1" baseline="0" dirty="0">
                <a:ea typeface="PMingLiU" charset="0"/>
                <a:cs typeface="PMingLiU" charset="0"/>
              </a:rPr>
              <a:t>Retail brands- Esso Mobil</a:t>
            </a:r>
          </a:p>
          <a:p>
            <a:pPr defTabSz="465887">
              <a:defRPr/>
            </a:pPr>
            <a:r>
              <a:rPr lang="en-US" altLang="zh-TW" b="1" baseline="0" dirty="0">
                <a:ea typeface="PMingLiU" charset="0"/>
                <a:cs typeface="PMingLiU" charset="0"/>
              </a:rPr>
              <a:t>LT commitment to research and technology </a:t>
            </a:r>
            <a:r>
              <a:rPr lang="mr-IN" altLang="zh-TW" b="1" baseline="0" dirty="0">
                <a:ea typeface="PMingLiU" charset="0"/>
                <a:cs typeface="PMingLiU" charset="0"/>
              </a:rPr>
              <a:t>–</a:t>
            </a:r>
            <a:r>
              <a:rPr lang="en-US" altLang="zh-TW" b="1" baseline="0" dirty="0">
                <a:ea typeface="PMingLiU" charset="0"/>
                <a:cs typeface="PMingLiU" charset="0"/>
              </a:rPr>
              <a:t> scientists at Calgary and Sarnia facilities conduct research and partner with academic experts and scientists at ExxonMobil</a:t>
            </a:r>
            <a:endParaRPr lang="en-US" altLang="zh-TW" dirty="0">
              <a:ea typeface="PMingLiU" charset="0"/>
              <a:cs typeface="PMingLiU" charset="0"/>
            </a:endParaRPr>
          </a:p>
        </p:txBody>
      </p:sp>
      <p:sp>
        <p:nvSpPr>
          <p:cNvPr id="4" name="Slide Number Placeholder 3"/>
          <p:cNvSpPr>
            <a:spLocks noGrp="1"/>
          </p:cNvSpPr>
          <p:nvPr>
            <p:ph type="sldNum" sz="quarter" idx="10"/>
          </p:nvPr>
        </p:nvSpPr>
        <p:spPr/>
        <p:txBody>
          <a:bodyPr/>
          <a:lstStyle/>
          <a:p>
            <a:fld id="{B6C2C6FB-9B4F-A741-A527-5495E1C822EF}" type="slidenum">
              <a:rPr lang="en-US" smtClean="0"/>
              <a:pPr/>
              <a:t>125</a:t>
            </a:fld>
            <a:endParaRPr lang="en-US"/>
          </a:p>
        </p:txBody>
      </p:sp>
    </p:spTree>
    <p:extLst>
      <p:ext uri="{BB962C8B-B14F-4D97-AF65-F5344CB8AC3E}">
        <p14:creationId xmlns:p14="http://schemas.microsoft.com/office/powerpoint/2010/main" xmlns="" val="631903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80000"/>
              </a:lnSpc>
            </a:pP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127</a:t>
            </a:fld>
            <a:endParaRPr lang="en-US"/>
          </a:p>
        </p:txBody>
      </p:sp>
    </p:spTree>
    <p:extLst>
      <p:ext uri="{BB962C8B-B14F-4D97-AF65-F5344CB8AC3E}">
        <p14:creationId xmlns:p14="http://schemas.microsoft.com/office/powerpoint/2010/main" xmlns="" val="26494657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zh-TW" dirty="0"/>
              <a:t>Canada is one of the high-cost places in the world to find and produce oil and gas</a:t>
            </a:r>
          </a:p>
          <a:p>
            <a:pPr>
              <a:lnSpc>
                <a:spcPct val="90000"/>
              </a:lnSpc>
            </a:pPr>
            <a:r>
              <a:rPr lang="en-US" altLang="zh-TW" dirty="0"/>
              <a:t>Deep gas, natural gas from coal and developments offshore, in the oil sands and the North are large, complex and expensive and have long lead times before they turn a profit</a:t>
            </a:r>
          </a:p>
          <a:p>
            <a:endParaRPr lang="en-US" dirty="0"/>
          </a:p>
          <a:p>
            <a:pPr defTabSz="465887">
              <a:defRPr/>
            </a:pPr>
            <a:r>
              <a:rPr lang="en-US" dirty="0"/>
              <a:t>Future oil sands projects at Aspen, Corner, </a:t>
            </a:r>
            <a:r>
              <a:rPr lang="en-US" dirty="0" err="1"/>
              <a:t>Clyden</a:t>
            </a:r>
            <a:r>
              <a:rPr lang="en-US" dirty="0"/>
              <a:t> and CL Grand Rapids</a:t>
            </a:r>
          </a:p>
          <a:p>
            <a:endParaRPr lang="en-US" dirty="0"/>
          </a:p>
          <a:p>
            <a:r>
              <a:rPr lang="en-US" dirty="0"/>
              <a:t>Research</a:t>
            </a:r>
            <a:r>
              <a:rPr lang="en-US" baseline="0" dirty="0"/>
              <a:t>:</a:t>
            </a:r>
          </a:p>
          <a:p>
            <a:r>
              <a:rPr lang="en-US" b="1" dirty="0"/>
              <a:t>Liquid Addition to Steam for Enhancing Recovery</a:t>
            </a:r>
            <a:r>
              <a:rPr lang="en-US" dirty="0"/>
              <a:t> (LASER) 2005</a:t>
            </a:r>
          </a:p>
          <a:p>
            <a:r>
              <a:rPr lang="en-US" dirty="0"/>
              <a:t>LASER involves adding a volume of light hydrocarbon liquids (a diluent) to injected steam.  Adding solvent to the steam increases the amount of oil that can be produced per unit of injected steam, thereby reducing both water and GHG intensity per barrel of bitumen produced. (Cold Lake operations)</a:t>
            </a:r>
          </a:p>
          <a:p>
            <a:endParaRPr lang="en-US" dirty="0"/>
          </a:p>
          <a:p>
            <a:r>
              <a:rPr lang="en-US" b="1" dirty="0"/>
              <a:t>Solvent-Assisted Steam-Assisted Gravity Drainage</a:t>
            </a:r>
            <a:r>
              <a:rPr lang="en-US" dirty="0"/>
              <a:t> (SA-SAGD)</a:t>
            </a:r>
          </a:p>
          <a:p>
            <a:r>
              <a:rPr lang="en-US" dirty="0"/>
              <a:t>heating the reservoir by continuous steam injection just like in SAGD, but enhanced by the addition of solvent.  SA-SAGD is expected to increase bitumen production rates from each operating well pair and improve the steam-to-oil ratio, a measure of thermal efficiency. </a:t>
            </a:r>
          </a:p>
          <a:p>
            <a:endParaRPr lang="en-US" dirty="0"/>
          </a:p>
          <a:p>
            <a:r>
              <a:rPr lang="en-US" b="1" dirty="0"/>
              <a:t>Supporting oil sands research </a:t>
            </a:r>
            <a:endParaRPr lang="en-US" dirty="0"/>
          </a:p>
          <a:p>
            <a:r>
              <a:rPr lang="en-US" dirty="0"/>
              <a:t>Our new </a:t>
            </a:r>
            <a:r>
              <a:rPr lang="en-US" b="1" dirty="0"/>
              <a:t>Calgary Research Centre</a:t>
            </a:r>
            <a:r>
              <a:rPr lang="en-US" dirty="0"/>
              <a:t> is under construction and the oil sands research team will move from its current location at the University of Calgary to the state-of-the-art facility by early 2017, further enabling improvements and innovations for the industry.</a:t>
            </a:r>
          </a:p>
          <a:p>
            <a:endParaRPr lang="en-US" dirty="0"/>
          </a:p>
          <a:p>
            <a:pPr>
              <a:lnSpc>
                <a:spcPct val="80000"/>
              </a:lnSpc>
            </a:pPr>
            <a:r>
              <a:rPr lang="en-US" altLang="zh-TW" sz="2400" b="1" dirty="0"/>
              <a:t>Tighter environmental and security regulations</a:t>
            </a:r>
          </a:p>
          <a:p>
            <a:pPr lvl="1">
              <a:lnSpc>
                <a:spcPct val="80000"/>
              </a:lnSpc>
            </a:pPr>
            <a:r>
              <a:rPr lang="en-US" altLang="zh-TW" sz="2000" b="1" dirty="0"/>
              <a:t>Kyoto Protocol</a:t>
            </a:r>
          </a:p>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128</a:t>
            </a:fld>
            <a:endParaRPr lang="en-US"/>
          </a:p>
        </p:txBody>
      </p:sp>
    </p:spTree>
    <p:extLst>
      <p:ext uri="{BB962C8B-B14F-4D97-AF65-F5344CB8AC3E}">
        <p14:creationId xmlns:p14="http://schemas.microsoft.com/office/powerpoint/2010/main" xmlns="" val="6115821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The natural resource operation includes the exploration for and production of crude oil and natural gas.  </a:t>
            </a:r>
          </a:p>
          <a:p>
            <a:endParaRPr lang="en-US" altLang="zh-TW" dirty="0"/>
          </a:p>
          <a:p>
            <a:r>
              <a:rPr lang="en-US" altLang="zh-TW" dirty="0"/>
              <a:t>The petroleum products operations consist of transporting, refining, blending, and the marketing of crude oil and refining products.  </a:t>
            </a:r>
          </a:p>
          <a:p>
            <a:endParaRPr lang="en-US" altLang="zh-TW" dirty="0"/>
          </a:p>
          <a:p>
            <a:r>
              <a:rPr lang="en-US" altLang="zh-TW" dirty="0"/>
              <a:t>The chemical operations consist of the manufacturing and marketing of various petrochemicals. </a:t>
            </a:r>
          </a:p>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129</a:t>
            </a:fld>
            <a:endParaRPr lang="en-US"/>
          </a:p>
        </p:txBody>
      </p:sp>
    </p:spTree>
    <p:extLst>
      <p:ext uri="{BB962C8B-B14F-4D97-AF65-F5344CB8AC3E}">
        <p14:creationId xmlns:p14="http://schemas.microsoft.com/office/powerpoint/2010/main" xmlns="" val="42703013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534D59-45C2-5E48-AC61-3724AEA062AE}" type="slidenum">
              <a:rPr lang="en-CA"/>
              <a:pPr/>
              <a:t>130</a:t>
            </a:fld>
            <a:endParaRPr lang="en-CA"/>
          </a:p>
        </p:txBody>
      </p:sp>
      <p:sp>
        <p:nvSpPr>
          <p:cNvPr id="4075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7555" name="Rectangle 3"/>
          <p:cNvSpPr>
            <a:spLocks noGrp="1" noChangeArrowheads="1"/>
          </p:cNvSpPr>
          <p:nvPr>
            <p:ph type="body" idx="1"/>
          </p:nvPr>
        </p:nvSpPr>
        <p:spPr>
          <a:xfrm>
            <a:off x="701040" y="4415791"/>
            <a:ext cx="5608320" cy="4183380"/>
          </a:xfrm>
        </p:spPr>
        <p:txBody>
          <a:bodyPr/>
          <a:lstStyle/>
          <a:p>
            <a:r>
              <a:rPr lang="en-US"/>
              <a:t>Imperial has nine conventional oil and gas sites mainly in the Northwest Territories and Alberta. in 2004, Imperial carried out the Mackenzie gas project with other companies to further produce conventional oil and gas. And, there are three main projects that help Imperial sustain oil and gas production for oil sands operation: Cold lake, Syncrude and drilling lease at Kearl. </a:t>
            </a:r>
          </a:p>
        </p:txBody>
      </p:sp>
    </p:spTree>
    <p:extLst>
      <p:ext uri="{BB962C8B-B14F-4D97-AF65-F5344CB8AC3E}">
        <p14:creationId xmlns:p14="http://schemas.microsoft.com/office/powerpoint/2010/main" xmlns="" val="1525038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F851A-DA0B-BB42-BE1C-5B1E78978878}" type="slidenum">
              <a:rPr lang="en-US" altLang="zh-TW"/>
              <a:pPr/>
              <a:t>131</a:t>
            </a:fld>
            <a:endParaRPr lang="en-US" altLang="zh-TW"/>
          </a:p>
        </p:txBody>
      </p:sp>
      <p:sp>
        <p:nvSpPr>
          <p:cNvPr id="79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79875" name="Rectangle 3"/>
          <p:cNvSpPr>
            <a:spLocks noGrp="1" noChangeArrowheads="1"/>
          </p:cNvSpPr>
          <p:nvPr>
            <p:ph type="body" idx="1"/>
          </p:nvPr>
        </p:nvSpPr>
        <p:spPr/>
        <p:txBody>
          <a:bodyPr/>
          <a:lstStyle/>
          <a:p>
            <a:r>
              <a:rPr lang="en-US" altLang="zh-TW" dirty="0"/>
              <a:t> </a:t>
            </a:r>
            <a:endParaRPr lang="en-US" altLang="zh-TW" sz="1400" dirty="0"/>
          </a:p>
          <a:p>
            <a:endParaRPr lang="en-US" altLang="zh-TW" sz="1400" dirty="0"/>
          </a:p>
          <a:p>
            <a:endParaRPr lang="en-US" altLang="zh-TW" dirty="0"/>
          </a:p>
        </p:txBody>
      </p:sp>
    </p:spTree>
    <p:extLst>
      <p:ext uri="{BB962C8B-B14F-4D97-AF65-F5344CB8AC3E}">
        <p14:creationId xmlns:p14="http://schemas.microsoft.com/office/powerpoint/2010/main" xmlns="" val="4231071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dirty="0"/>
              <a:t>Cold lake is Imperial’s wholly owned oil sands operation and has produced over 750 MB since 1960’s. </a:t>
            </a:r>
          </a:p>
          <a:p>
            <a:pPr>
              <a:lnSpc>
                <a:spcPct val="90000"/>
              </a:lnSpc>
            </a:pPr>
            <a:endParaRPr lang="en-US" dirty="0"/>
          </a:p>
          <a:p>
            <a:r>
              <a:rPr lang="en-US" dirty="0"/>
              <a:t>Cold Lake is North America’s largest in-situ operation, with production averaging about 150,000 barrels of bitumen per day in recent years. </a:t>
            </a:r>
          </a:p>
          <a:p>
            <a:r>
              <a:rPr lang="en-US" dirty="0"/>
              <a:t>The operation is the longest-running in-situ operation in Canada and the first to implement Imperial’s patented cyclic steam- stimulation recovery technology. </a:t>
            </a:r>
          </a:p>
          <a:p>
            <a:r>
              <a:rPr lang="en-US" dirty="0"/>
              <a:t>Cold Lake produced its billionth barrel of bitumen in 2009, the only in-situ operation in Canada to achieve this milestone. </a:t>
            </a:r>
          </a:p>
          <a:p>
            <a:r>
              <a:rPr lang="en-US" dirty="0"/>
              <a:t> </a:t>
            </a:r>
          </a:p>
          <a:p>
            <a:r>
              <a:rPr lang="en-US" dirty="0"/>
              <a:t>Technology developments have increased bitumen recovery rates from about 20 percent in the mid- 1990s to more than 50 percent today. Over the same period, new technologies in water treatment and re-use have enabled Cold Lake operations to reduce fresh water requirements by more than 60 percent for every barrel of bitumen produced, and today more than 95 percent of Cold Lake’s water is recycled. </a:t>
            </a:r>
          </a:p>
          <a:p>
            <a:endParaRPr lang="en-US" dirty="0"/>
          </a:p>
          <a:p>
            <a:r>
              <a:rPr lang="en-US" dirty="0"/>
              <a:t>Our leases at Cold Lake cover about 780 square </a:t>
            </a:r>
            <a:r>
              <a:rPr lang="en-US" dirty="0" err="1"/>
              <a:t>kilometres</a:t>
            </a:r>
            <a:r>
              <a:rPr lang="en-US" dirty="0"/>
              <a:t> of oil sands and we operate five plants in the area – </a:t>
            </a:r>
            <a:r>
              <a:rPr lang="en-US" dirty="0" err="1"/>
              <a:t>Leming</a:t>
            </a:r>
            <a:r>
              <a:rPr lang="en-US" dirty="0"/>
              <a:t>, </a:t>
            </a:r>
            <a:r>
              <a:rPr lang="en-US" dirty="0" err="1"/>
              <a:t>Maskwa</a:t>
            </a:r>
            <a:r>
              <a:rPr lang="en-US" dirty="0"/>
              <a:t>, </a:t>
            </a:r>
            <a:r>
              <a:rPr lang="en-US" dirty="0" err="1"/>
              <a:t>Mahihkan</a:t>
            </a:r>
            <a:r>
              <a:rPr lang="en-US" dirty="0"/>
              <a:t>, </a:t>
            </a:r>
            <a:r>
              <a:rPr lang="en-US" dirty="0" err="1"/>
              <a:t>Mahkeses</a:t>
            </a:r>
            <a:r>
              <a:rPr lang="en-US" dirty="0"/>
              <a:t> and </a:t>
            </a:r>
            <a:r>
              <a:rPr lang="en-US" dirty="0" err="1"/>
              <a:t>Nabiye</a:t>
            </a:r>
            <a:r>
              <a:rPr lang="en-US" dirty="0"/>
              <a:t>. </a:t>
            </a:r>
          </a:p>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133</a:t>
            </a:fld>
            <a:endParaRPr lang="en-US"/>
          </a:p>
        </p:txBody>
      </p:sp>
    </p:spTree>
    <p:extLst>
      <p:ext uri="{BB962C8B-B14F-4D97-AF65-F5344CB8AC3E}">
        <p14:creationId xmlns:p14="http://schemas.microsoft.com/office/powerpoint/2010/main" xmlns="" val="4117990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operation is the longest-running in-situ operation in Canada and the first to implement Imperial’s patented cyclic steam- stimulation recovery technology. </a:t>
            </a:r>
          </a:p>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134</a:t>
            </a:fld>
            <a:endParaRPr lang="en-US"/>
          </a:p>
        </p:txBody>
      </p:sp>
    </p:spTree>
    <p:extLst>
      <p:ext uri="{BB962C8B-B14F-4D97-AF65-F5344CB8AC3E}">
        <p14:creationId xmlns:p14="http://schemas.microsoft.com/office/powerpoint/2010/main" xmlns="" val="869987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135</a:t>
            </a:fld>
            <a:endParaRPr lang="zh-CN" altLang="en-US"/>
          </a:p>
        </p:txBody>
      </p:sp>
    </p:spTree>
    <p:extLst>
      <p:ext uri="{BB962C8B-B14F-4D97-AF65-F5344CB8AC3E}">
        <p14:creationId xmlns:p14="http://schemas.microsoft.com/office/powerpoint/2010/main" xmlns="" val="17674209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5B3795-C11E-2C43-9162-AF265E0F2D12}" type="slidenum">
              <a:rPr lang="en-CA"/>
              <a:pPr/>
              <a:t>136</a:t>
            </a:fld>
            <a:endParaRPr lang="en-CA"/>
          </a:p>
        </p:txBody>
      </p:sp>
      <p:sp>
        <p:nvSpPr>
          <p:cNvPr id="4116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1651" name="Rectangle 3"/>
          <p:cNvSpPr>
            <a:spLocks noGrp="1" noChangeArrowheads="1"/>
          </p:cNvSpPr>
          <p:nvPr>
            <p:ph type="body" idx="1"/>
          </p:nvPr>
        </p:nvSpPr>
        <p:spPr>
          <a:xfrm>
            <a:off x="701040" y="4415791"/>
            <a:ext cx="5608320" cy="4183380"/>
          </a:xfrm>
        </p:spPr>
        <p:txBody>
          <a:bodyPr/>
          <a:lstStyle/>
          <a:p>
            <a:r>
              <a:rPr lang="en-US" dirty="0"/>
              <a:t>Building on the success of our Cold Lake operations, Imperial is proposing to develop an expansion that </a:t>
            </a:r>
          </a:p>
          <a:p>
            <a:r>
              <a:rPr lang="en-US" dirty="0"/>
              <a:t>will utilize solvent-assisted steam-assisted gravity </a:t>
            </a:r>
          </a:p>
          <a:p>
            <a:r>
              <a:rPr lang="en-US" dirty="0"/>
              <a:t>drainage (SA-SAGD) to recover the bitumen. The </a:t>
            </a:r>
          </a:p>
          <a:p>
            <a:r>
              <a:rPr lang="en-US" dirty="0"/>
              <a:t>proposed development, named the Cold Lake expansion project, will be located within the existing Cold Lake Lease Area </a:t>
            </a:r>
          </a:p>
          <a:p>
            <a:endParaRPr lang="en-US" dirty="0"/>
          </a:p>
          <a:p>
            <a:pPr>
              <a:lnSpc>
                <a:spcPct val="90000"/>
              </a:lnSpc>
            </a:pPr>
            <a:endParaRPr lang="en-US" dirty="0"/>
          </a:p>
          <a:p>
            <a:pPr defTabSz="465887">
              <a:defRPr/>
            </a:pPr>
            <a:r>
              <a:rPr lang="en-US" dirty="0"/>
              <a:t>The Cold Lake expansion project is expected to have </a:t>
            </a:r>
          </a:p>
          <a:p>
            <a:r>
              <a:rPr lang="en-US" dirty="0"/>
              <a:t>eventual average annual production of about 50,000 </a:t>
            </a:r>
          </a:p>
          <a:p>
            <a:r>
              <a:rPr lang="en-US" dirty="0"/>
              <a:t>barrels of bitumen per day. Based on the resource </a:t>
            </a:r>
          </a:p>
          <a:p>
            <a:r>
              <a:rPr lang="en-US" dirty="0"/>
              <a:t>characteristics and proposed recovery method, the </a:t>
            </a:r>
          </a:p>
          <a:p>
            <a:r>
              <a:rPr lang="en-US" dirty="0"/>
              <a:t>Cold Lake expansion project has an expected lifespan </a:t>
            </a:r>
          </a:p>
          <a:p>
            <a:r>
              <a:rPr lang="en-US" dirty="0"/>
              <a:t>of up to 30 years. </a:t>
            </a:r>
          </a:p>
          <a:p>
            <a:pPr>
              <a:lnSpc>
                <a:spcPct val="90000"/>
              </a:lnSpc>
            </a:pPr>
            <a:endParaRPr lang="en-US" dirty="0"/>
          </a:p>
          <a:p>
            <a:pPr>
              <a:lnSpc>
                <a:spcPct val="90000"/>
              </a:lnSpc>
            </a:pPr>
            <a:endParaRPr lang="en-US" dirty="0"/>
          </a:p>
          <a:p>
            <a:pPr>
              <a:lnSpc>
                <a:spcPct val="90000"/>
              </a:lnSpc>
            </a:pPr>
            <a:r>
              <a:rPr lang="en-US" dirty="0"/>
              <a:t>Another long-life, high-quality mining resource for Imperial is </a:t>
            </a:r>
            <a:r>
              <a:rPr lang="en-US" dirty="0" err="1"/>
              <a:t>Syncrude</a:t>
            </a:r>
            <a:r>
              <a:rPr lang="en-US" dirty="0"/>
              <a:t>, with a 25-percent ownership in this join venture. It produces 60,000 barrels a day for Imperial. You can find the list of co-</a:t>
            </a:r>
            <a:r>
              <a:rPr lang="en-US" dirty="0" err="1"/>
              <a:t>venturers</a:t>
            </a:r>
            <a:r>
              <a:rPr lang="en-US" dirty="0"/>
              <a:t> on the left graph while the right one shows the potential growth in synthetic oil produced by </a:t>
            </a:r>
            <a:r>
              <a:rPr lang="en-US" dirty="0" err="1"/>
              <a:t>Syncrude</a:t>
            </a:r>
            <a:r>
              <a:rPr lang="en-US" dirty="0"/>
              <a:t>.</a:t>
            </a:r>
          </a:p>
          <a:p>
            <a:pPr>
              <a:lnSpc>
                <a:spcPct val="90000"/>
              </a:lnSpc>
            </a:pPr>
            <a:endParaRPr lang="en-US" dirty="0"/>
          </a:p>
          <a:p>
            <a:pPr>
              <a:lnSpc>
                <a:spcPct val="90000"/>
              </a:lnSpc>
            </a:pPr>
            <a:r>
              <a:rPr lang="en-US" dirty="0"/>
              <a:t>The last cash cow for Imperial to make profit from oil sands is the drilling lease at </a:t>
            </a:r>
            <a:r>
              <a:rPr lang="en-US" dirty="0" err="1"/>
              <a:t>Kearl</a:t>
            </a:r>
            <a:r>
              <a:rPr lang="en-US" dirty="0"/>
              <a:t>. In 2004, Imperial established a mining project at North East of Fort McMurray, in Alberta, with 70% capital shares and the remaining 30% belongs to ExxonMobil Canada. The estimated cost for </a:t>
            </a:r>
            <a:r>
              <a:rPr lang="en-US" dirty="0" err="1"/>
              <a:t>Kearl</a:t>
            </a:r>
            <a:r>
              <a:rPr lang="en-US" dirty="0"/>
              <a:t> is between $4.5 and $6.5 billion, but this project would support production of 300,000 barrels a day for over 40 years. </a:t>
            </a:r>
          </a:p>
          <a:p>
            <a:pPr>
              <a:lnSpc>
                <a:spcPct val="90000"/>
              </a:lnSpc>
            </a:pPr>
            <a:endParaRPr lang="en-US" dirty="0"/>
          </a:p>
        </p:txBody>
      </p:sp>
    </p:spTree>
    <p:extLst>
      <p:ext uri="{BB962C8B-B14F-4D97-AF65-F5344CB8AC3E}">
        <p14:creationId xmlns:p14="http://schemas.microsoft.com/office/powerpoint/2010/main" xmlns="" val="259864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Brent crude oil prices to average $55/b in 2017 and $57/b in 2018.</a:t>
            </a:r>
          </a:p>
          <a:p>
            <a:r>
              <a:rPr lang="en-US" dirty="0" smtClean="0"/>
              <a:t>General expected</a:t>
            </a:r>
            <a:r>
              <a:rPr lang="en-US" baseline="0" dirty="0" smtClean="0"/>
              <a:t> rise in crude oil prices in upcoming year, but have been generally volatile. </a:t>
            </a:r>
          </a:p>
          <a:p>
            <a:r>
              <a:rPr lang="en-US" b="1" dirty="0"/>
              <a:t>Brent Crude</a:t>
            </a:r>
            <a:r>
              <a:rPr lang="en-US" dirty="0"/>
              <a:t> is a major trading classification of sweet light </a:t>
            </a:r>
            <a:r>
              <a:rPr lang="en-US" b="1" dirty="0"/>
              <a:t>crude oil</a:t>
            </a:r>
            <a:r>
              <a:rPr lang="en-US" dirty="0"/>
              <a:t> that serves as a major benchmark price for purchases of </a:t>
            </a:r>
            <a:r>
              <a:rPr lang="en-US" b="1" dirty="0"/>
              <a:t>oil</a:t>
            </a:r>
            <a:r>
              <a:rPr lang="en-US" dirty="0"/>
              <a:t> worldwide. This grade is described as light because of its relatively low density, and sweet because of its low sulfur content.</a:t>
            </a:r>
          </a:p>
          <a:p>
            <a:r>
              <a:rPr lang="en-US"/>
              <a:t>Higher the prices better the exports and worse off the importers.</a:t>
            </a:r>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22</a:t>
            </a:fld>
            <a:endParaRPr lang="en-US"/>
          </a:p>
        </p:txBody>
      </p:sp>
    </p:spTree>
    <p:extLst>
      <p:ext uri="{BB962C8B-B14F-4D97-AF65-F5344CB8AC3E}">
        <p14:creationId xmlns:p14="http://schemas.microsoft.com/office/powerpoint/2010/main" xmlns="" val="26172324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Kearl</a:t>
            </a:r>
            <a:r>
              <a:rPr lang="en-US" dirty="0"/>
              <a:t> is one of Canada’s highest quality oil sands deposits and represents the next generation of oil sands mining.  Technology innovation is at the heart of </a:t>
            </a:r>
            <a:r>
              <a:rPr lang="en-US" dirty="0" err="1"/>
              <a:t>Kearl</a:t>
            </a:r>
            <a:r>
              <a:rPr lang="en-US" dirty="0"/>
              <a:t>.  We’ve developed new approaches that enhance environmental performance and reduce cost.  For example, our use of Paraffinic Froth Treatment technology and the integration of energy-saving cogeneration means </a:t>
            </a:r>
            <a:r>
              <a:rPr lang="en-US" dirty="0" err="1"/>
              <a:t>Kearl</a:t>
            </a:r>
            <a:r>
              <a:rPr lang="en-US" dirty="0"/>
              <a:t> is able to produce blended bitumen with about the same life-cycle greenhouse gas emissions as many other crude oils refined in the United States.  (</a:t>
            </a:r>
            <a:r>
              <a:rPr lang="en-US" b="1" dirty="0">
                <a:hlinkClick r:id="rId3" invalidUrl="http://www.api.org/~/media/Files/ Oil-and-Natural-Gas/Oil_Sands/CERA_Oil_Sands_GHGs_US_Oil_Supply.pdf"/>
              </a:rPr>
              <a:t>Access the November 2012 IHS CERA report)</a:t>
            </a:r>
          </a:p>
          <a:p>
            <a:endParaRPr lang="en-US" dirty="0"/>
          </a:p>
          <a:p>
            <a:r>
              <a:rPr lang="en-US" dirty="0" err="1"/>
              <a:t>Kearl</a:t>
            </a:r>
            <a:r>
              <a:rPr lang="en-US" dirty="0"/>
              <a:t> has an estimated 4.6 billion barrels of recoverable bitumen resource, which will help meet North America’s energy needs for the next 40 years.  Production at </a:t>
            </a:r>
            <a:r>
              <a:rPr lang="en-US" dirty="0" err="1"/>
              <a:t>Kearl’s</a:t>
            </a:r>
            <a:r>
              <a:rPr lang="en-US" dirty="0"/>
              <a:t> initial development began in April 2013 while the start-up of the </a:t>
            </a:r>
            <a:r>
              <a:rPr lang="en-US" dirty="0" err="1"/>
              <a:t>Kearl</a:t>
            </a:r>
            <a:r>
              <a:rPr lang="en-US" dirty="0"/>
              <a:t> expansion in mid-2015 brought production capacity to 220,000 bpd.</a:t>
            </a:r>
          </a:p>
          <a:p>
            <a:endParaRPr lang="en-US" dirty="0"/>
          </a:p>
          <a:p>
            <a:r>
              <a:rPr lang="en-US" dirty="0"/>
              <a:t>Located 70 </a:t>
            </a:r>
            <a:r>
              <a:rPr lang="en-US" dirty="0" err="1"/>
              <a:t>kilometres</a:t>
            </a:r>
            <a:r>
              <a:rPr lang="en-US" dirty="0"/>
              <a:t> (43.5 miles) north of Fort McMurray, AB, </a:t>
            </a:r>
            <a:r>
              <a:rPr lang="en-US" dirty="0" err="1"/>
              <a:t>Kearl</a:t>
            </a:r>
            <a:r>
              <a:rPr lang="en-US" dirty="0"/>
              <a:t> is jointly owned by Imperial (71 percent) and ExxonMobil Canada (29 percent).</a:t>
            </a:r>
          </a:p>
        </p:txBody>
      </p:sp>
      <p:sp>
        <p:nvSpPr>
          <p:cNvPr id="4" name="Slide Number Placeholder 3"/>
          <p:cNvSpPr>
            <a:spLocks noGrp="1"/>
          </p:cNvSpPr>
          <p:nvPr>
            <p:ph type="sldNum" sz="quarter" idx="10"/>
          </p:nvPr>
        </p:nvSpPr>
        <p:spPr/>
        <p:txBody>
          <a:bodyPr/>
          <a:lstStyle/>
          <a:p>
            <a:fld id="{B6C2C6FB-9B4F-A741-A527-5495E1C822EF}" type="slidenum">
              <a:rPr lang="en-US" smtClean="0"/>
              <a:pPr/>
              <a:t>137</a:t>
            </a:fld>
            <a:endParaRPr lang="en-US"/>
          </a:p>
        </p:txBody>
      </p:sp>
    </p:spTree>
    <p:extLst>
      <p:ext uri="{BB962C8B-B14F-4D97-AF65-F5344CB8AC3E}">
        <p14:creationId xmlns:p14="http://schemas.microsoft.com/office/powerpoint/2010/main" xmlns="" val="11686169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9E67C-B9A5-DC46-A7BF-7BFA6476608A}" type="slidenum">
              <a:rPr lang="en-US" altLang="zh-TW"/>
              <a:pPr/>
              <a:t>138</a:t>
            </a:fld>
            <a:endParaRPr lang="en-US" altLang="zh-TW"/>
          </a:p>
        </p:txBody>
      </p:sp>
      <p:sp>
        <p:nvSpPr>
          <p:cNvPr id="2078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07875" name="Rectangle 3"/>
          <p:cNvSpPr>
            <a:spLocks noGrp="1" noChangeArrowheads="1"/>
          </p:cNvSpPr>
          <p:nvPr>
            <p:ph type="body" idx="1"/>
          </p:nvPr>
        </p:nvSpPr>
        <p:spPr/>
        <p:txBody>
          <a:bodyPr/>
          <a:lstStyle/>
          <a:p>
            <a:r>
              <a:rPr lang="en-US" altLang="zh-TW" dirty="0"/>
              <a:t>As depicted below, SAGD technology requires the horizontal drilling of two parallel wells through the oil-bearing formation. Steam generated from natural gas or other fuels is injected into the upper well creating a high-temperature chamber that serves to heat and loosen the thick crude oil; the heated thinner oil is then pumped to the surface via the second horizontal well.</a:t>
            </a:r>
          </a:p>
          <a:p>
            <a:endParaRPr lang="en-US" altLang="zh-TW" dirty="0"/>
          </a:p>
          <a:p>
            <a:r>
              <a:rPr lang="en-US" altLang="zh-TW" dirty="0">
                <a:hlinkClick r:id="rId3"/>
              </a:rPr>
              <a:t>In-situ</a:t>
            </a:r>
            <a:r>
              <a:rPr lang="en-US" altLang="zh-TW" dirty="0"/>
              <a:t> production methods are used on bitumen deposits buried too deep for mining to be economical. These techniques include steam injection, solvent injection and firefloods in which oxygen is injected and part of the resource burned to provide heat. </a:t>
            </a:r>
          </a:p>
          <a:p>
            <a:endParaRPr lang="en-US" altLang="zh-TW" dirty="0"/>
          </a:p>
          <a:p>
            <a:pPr>
              <a:lnSpc>
                <a:spcPct val="90000"/>
              </a:lnSpc>
            </a:pPr>
            <a:r>
              <a:rPr lang="en-US" altLang="zh-TW" sz="1800" b="1" dirty="0"/>
              <a:t>In Situ</a:t>
            </a:r>
          </a:p>
          <a:p>
            <a:pPr lvl="1">
              <a:lnSpc>
                <a:spcPct val="90000"/>
              </a:lnSpc>
            </a:pPr>
            <a:r>
              <a:rPr lang="en-US" altLang="zh-TW" sz="1800" dirty="0"/>
              <a:t>Includes various methods used to recover deeply buried bitumen deposits, including steam injection, solvent injection and firefloods</a:t>
            </a:r>
          </a:p>
          <a:p>
            <a:pPr lvl="1">
              <a:lnSpc>
                <a:spcPct val="90000"/>
              </a:lnSpc>
            </a:pPr>
            <a:r>
              <a:rPr lang="en-US" altLang="zh-TW" sz="1800" dirty="0"/>
              <a:t>380,000 barrels per day </a:t>
            </a:r>
            <a:r>
              <a:rPr lang="en-US" altLang="zh-TW" sz="1800" dirty="0">
                <a:sym typeface="Wingdings" charset="0"/>
              </a:rPr>
              <a:t> 700,000 barrels per day in 2010</a:t>
            </a:r>
          </a:p>
          <a:p>
            <a:pPr lvl="1">
              <a:lnSpc>
                <a:spcPct val="90000"/>
              </a:lnSpc>
            </a:pPr>
            <a:r>
              <a:rPr lang="en-US" altLang="zh-TW" sz="1800" b="1" i="1" dirty="0">
                <a:sym typeface="Wingdings" charset="0"/>
              </a:rPr>
              <a:t>More than 80%</a:t>
            </a:r>
            <a:r>
              <a:rPr lang="en-US" altLang="zh-TW" sz="1800" dirty="0">
                <a:sym typeface="Wingdings" charset="0"/>
              </a:rPr>
              <a:t> of the Oil Sands reserve require this method</a:t>
            </a:r>
            <a:endParaRPr lang="en-US" altLang="zh-TW" sz="1800" dirty="0"/>
          </a:p>
          <a:p>
            <a:endParaRPr lang="en-US" altLang="zh-TW" dirty="0"/>
          </a:p>
        </p:txBody>
      </p:sp>
    </p:spTree>
    <p:extLst>
      <p:ext uri="{BB962C8B-B14F-4D97-AF65-F5344CB8AC3E}">
        <p14:creationId xmlns:p14="http://schemas.microsoft.com/office/powerpoint/2010/main" xmlns="" val="7714976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542604-CC7E-4391-96DB-72EAC9420DC8}" type="slidenum">
              <a:rPr lang="zh-CN" altLang="en-US" smtClean="0"/>
              <a:pPr/>
              <a:t>139</a:t>
            </a:fld>
            <a:endParaRPr lang="zh-CN" altLang="en-US"/>
          </a:p>
        </p:txBody>
      </p:sp>
    </p:spTree>
    <p:extLst>
      <p:ext uri="{BB962C8B-B14F-4D97-AF65-F5344CB8AC3E}">
        <p14:creationId xmlns:p14="http://schemas.microsoft.com/office/powerpoint/2010/main" xmlns="" val="945019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140</a:t>
            </a:fld>
            <a:endParaRPr lang="en-US"/>
          </a:p>
        </p:txBody>
      </p:sp>
    </p:spTree>
    <p:extLst>
      <p:ext uri="{BB962C8B-B14F-4D97-AF65-F5344CB8AC3E}">
        <p14:creationId xmlns:p14="http://schemas.microsoft.com/office/powerpoint/2010/main" xmlns="" val="28325840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Imperial owns 25 percent of </a:t>
            </a:r>
            <a:r>
              <a:rPr lang="en-US" dirty="0" err="1"/>
              <a:t>Syncrude</a:t>
            </a:r>
            <a:r>
              <a:rPr lang="en-US" dirty="0"/>
              <a:t> Canada - a pioneer in oil sands mining. With high value production and improvement actions ongoing, </a:t>
            </a:r>
            <a:r>
              <a:rPr lang="en-US" dirty="0" err="1"/>
              <a:t>Syncrude</a:t>
            </a:r>
            <a:r>
              <a:rPr lang="en-US" dirty="0"/>
              <a:t> is a strategic asset in our company's portfolio. </a:t>
            </a:r>
          </a:p>
          <a:p>
            <a:endParaRPr lang="en-US" dirty="0"/>
          </a:p>
          <a:p>
            <a:r>
              <a:rPr lang="en-US" dirty="0" err="1"/>
              <a:t>Syncrude</a:t>
            </a:r>
            <a:r>
              <a:rPr lang="en-US" dirty="0"/>
              <a:t> is a joint venture established to recover shallow deposits of oil sands using open-pit mining methods to extract bitumen and upgrade it to produce a high-quality, light (32 degree API), sweet, synthetic crude oil. </a:t>
            </a:r>
            <a:r>
              <a:rPr lang="en-US" dirty="0" err="1"/>
              <a:t>Syncrude</a:t>
            </a:r>
            <a:r>
              <a:rPr lang="en-US" dirty="0"/>
              <a:t> leases cover about 63,000 net acres.</a:t>
            </a:r>
          </a:p>
          <a:p>
            <a:r>
              <a:rPr lang="en-US" dirty="0"/>
              <a:t>Imperial's share of production in recent years has averaged about 60,000 - 70,000 bpd before royalties.</a:t>
            </a:r>
          </a:p>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142</a:t>
            </a:fld>
            <a:endParaRPr lang="en-US"/>
          </a:p>
        </p:txBody>
      </p:sp>
    </p:spTree>
    <p:extLst>
      <p:ext uri="{BB962C8B-B14F-4D97-AF65-F5344CB8AC3E}">
        <p14:creationId xmlns:p14="http://schemas.microsoft.com/office/powerpoint/2010/main" xmlns="" val="41573119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ED2D71-3462-FD44-9909-5E2AEDA0C539}" type="slidenum">
              <a:rPr lang="en-CA"/>
              <a:pPr/>
              <a:t>143</a:t>
            </a:fld>
            <a:endParaRPr lang="en-CA"/>
          </a:p>
        </p:txBody>
      </p:sp>
      <p:sp>
        <p:nvSpPr>
          <p:cNvPr id="4096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09603" name="Rectangle 3"/>
          <p:cNvSpPr>
            <a:spLocks noGrp="1" noChangeArrowheads="1"/>
          </p:cNvSpPr>
          <p:nvPr>
            <p:ph type="body" idx="1"/>
          </p:nvPr>
        </p:nvSpPr>
        <p:spPr>
          <a:xfrm>
            <a:off x="701040" y="4415791"/>
            <a:ext cx="5608320" cy="4183380"/>
          </a:xfrm>
        </p:spPr>
        <p:txBody>
          <a:bodyPr/>
          <a:lstStyle/>
          <a:p>
            <a:r>
              <a:rPr lang="en-US" dirty="0"/>
              <a:t>The Mackenzie Gas Project is a proposed 1220-kilometre natural gas pipeline system along the Mackenzie Valley of Canada's Northwest Territories to connect northern onshore gas fields with North American markets. The goal is to have natural gas moving through the pipeline by 2010. Imperial co-ventured with </a:t>
            </a:r>
            <a:r>
              <a:rPr lang="en-US" sz="1000" dirty="0"/>
              <a:t>ConocoPhillips, Shell Canada, ExxonMobil Canada and the Aboriginal Pipeline Group. </a:t>
            </a:r>
            <a:r>
              <a:rPr lang="en-US" dirty="0"/>
              <a:t>Total project investment is estimated at $7 billion. </a:t>
            </a:r>
          </a:p>
          <a:p>
            <a:endParaRPr lang="en-US" dirty="0"/>
          </a:p>
          <a:p>
            <a:r>
              <a:rPr lang="en-US" b="1" dirty="0"/>
              <a:t>Mackenzie Gas Project</a:t>
            </a:r>
            <a:endParaRPr lang="en-US" dirty="0"/>
          </a:p>
          <a:p>
            <a:r>
              <a:rPr lang="en-US" dirty="0"/>
              <a:t>This project would create the infrastructure to bring an estimated six trillion cubic feet (</a:t>
            </a:r>
            <a:r>
              <a:rPr lang="en-US" dirty="0" err="1"/>
              <a:t>tcf</a:t>
            </a:r>
            <a:r>
              <a:rPr lang="en-US" dirty="0"/>
              <a:t>) of onshore natural gas resource from the Northwest Territories to North American markets.</a:t>
            </a:r>
          </a:p>
          <a:p>
            <a:r>
              <a:rPr lang="en-US" dirty="0"/>
              <a:t>Imperial, as operator and on behalf of the Mackenzie gas project joint-venture participants, has applied to the regulator for a seven-year extension of the project’s regulatory approval, to 2022 from 2015. The regulator has advised that it will take additional time to consider the request and, as a result, has temporarily extended the terms to September 2016.</a:t>
            </a:r>
          </a:p>
          <a:p>
            <a:endParaRPr lang="en-US" dirty="0"/>
          </a:p>
          <a:p>
            <a:endParaRPr lang="en-US" dirty="0"/>
          </a:p>
        </p:txBody>
      </p:sp>
    </p:spTree>
    <p:extLst>
      <p:ext uri="{BB962C8B-B14F-4D97-AF65-F5344CB8AC3E}">
        <p14:creationId xmlns:p14="http://schemas.microsoft.com/office/powerpoint/2010/main" xmlns="" val="37628208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144</a:t>
            </a:fld>
            <a:endParaRPr lang="en-US"/>
          </a:p>
        </p:txBody>
      </p:sp>
    </p:spTree>
    <p:extLst>
      <p:ext uri="{BB962C8B-B14F-4D97-AF65-F5344CB8AC3E}">
        <p14:creationId xmlns:p14="http://schemas.microsoft.com/office/powerpoint/2010/main" xmlns="" val="340601571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71C0A4-9DCB-2C4E-A6D9-8F53D3409CAA}" type="slidenum">
              <a:rPr lang="en-US"/>
              <a:pPr/>
              <a:t>145</a:t>
            </a:fld>
            <a:endParaRPr lang="en-US"/>
          </a:p>
        </p:txBody>
      </p:sp>
      <p:sp>
        <p:nvSpPr>
          <p:cNvPr id="2355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35523" name="Rectangle 3"/>
          <p:cNvSpPr>
            <a:spLocks noGrp="1" noChangeArrowheads="1"/>
          </p:cNvSpPr>
          <p:nvPr>
            <p:ph type="body" idx="1"/>
          </p:nvPr>
        </p:nvSpPr>
        <p:spPr>
          <a:xfrm>
            <a:off x="701040" y="4415790"/>
            <a:ext cx="5608320" cy="4183380"/>
          </a:xfrm>
        </p:spPr>
        <p:txBody>
          <a:bodyPr/>
          <a:lstStyle/>
          <a:p>
            <a:endParaRPr lang="en-US"/>
          </a:p>
        </p:txBody>
      </p:sp>
    </p:spTree>
    <p:extLst>
      <p:ext uri="{BB962C8B-B14F-4D97-AF65-F5344CB8AC3E}">
        <p14:creationId xmlns:p14="http://schemas.microsoft.com/office/powerpoint/2010/main" xmlns="" val="1544339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9BB039-94F7-7C48-B737-CD6BA08AF1F0}" type="slidenum">
              <a:rPr lang="en-US" altLang="zh-TW"/>
              <a:pPr/>
              <a:t>146</a:t>
            </a:fld>
            <a:endParaRPr lang="en-US" altLang="zh-TW"/>
          </a:p>
        </p:txBody>
      </p:sp>
      <p:sp>
        <p:nvSpPr>
          <p:cNvPr id="1044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4451" name="Rectangle 3"/>
          <p:cNvSpPr>
            <a:spLocks noGrp="1" noChangeArrowheads="1"/>
          </p:cNvSpPr>
          <p:nvPr>
            <p:ph type="body" idx="1"/>
          </p:nvPr>
        </p:nvSpPr>
        <p:spPr/>
        <p:txBody>
          <a:bodyPr/>
          <a:lstStyle/>
          <a:p>
            <a:r>
              <a:rPr lang="en-US" altLang="zh-TW"/>
              <a:t>Except for the Sarnia refinery that processes Canadian crude oil, the other three process both foreign and Canadian crude oil. The Sarnia and Strathcona refineries also produce and package lubricant and specialty products.  The company also purchases domestic crude oil at freely negotiated prices from a number of sources, under 30-day contracts.  The foreign crude oil is purchased at competitive prices through Exxon Mobil. The company has spent $340 million of capital expenditures for its refineries in 2005 in order to increase efficiency and yield. </a:t>
            </a:r>
          </a:p>
          <a:p>
            <a:endParaRPr lang="en-US" altLang="zh-TW"/>
          </a:p>
          <a:p>
            <a:r>
              <a:rPr lang="en-US" altLang="zh-TW"/>
              <a:t>Imperial oil has a nation-wide distribution system with 30 primary terminals to move products from refineries to market by pipeline, tanker, rail, and road transport. </a:t>
            </a:r>
          </a:p>
        </p:txBody>
      </p:sp>
    </p:spTree>
    <p:extLst>
      <p:ext uri="{BB962C8B-B14F-4D97-AF65-F5344CB8AC3E}">
        <p14:creationId xmlns:p14="http://schemas.microsoft.com/office/powerpoint/2010/main" xmlns="" val="24749097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734C7-BDD6-2044-A7F2-308DA56E6E41}" type="slidenum">
              <a:rPr lang="en-US" altLang="zh-TW"/>
              <a:pPr/>
              <a:t>149</a:t>
            </a:fld>
            <a:endParaRPr lang="en-US" altLang="zh-TW"/>
          </a:p>
        </p:txBody>
      </p:sp>
      <p:sp>
        <p:nvSpPr>
          <p:cNvPr id="972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7283" name="Rectangle 3"/>
          <p:cNvSpPr>
            <a:spLocks noGrp="1" noChangeArrowheads="1"/>
          </p:cNvSpPr>
          <p:nvPr>
            <p:ph type="body" idx="1"/>
          </p:nvPr>
        </p:nvSpPr>
        <p:spPr/>
        <p:txBody>
          <a:bodyPr/>
          <a:lstStyle/>
          <a:p>
            <a:r>
              <a:rPr lang="en-US" dirty="0"/>
              <a:t>We are one of the largest global suppliers of base stocks, wax, white oil and asphalt.</a:t>
            </a:r>
          </a:p>
          <a:p>
            <a:r>
              <a:rPr lang="en-US" b="1" dirty="0"/>
              <a:t>Asphalt</a:t>
            </a:r>
            <a:endParaRPr lang="en-US" altLang="zh-TW" dirty="0"/>
          </a:p>
          <a:p>
            <a:r>
              <a:rPr lang="en-US" b="1" dirty="0"/>
              <a:t>Base Stocks &amp; Specialties </a:t>
            </a:r>
            <a:r>
              <a:rPr lang="en-US" dirty="0"/>
              <a:t>Base stocks are used in the manufacture of finished lubricants and in other unique process oil applications. </a:t>
            </a:r>
          </a:p>
          <a:p>
            <a:endParaRPr lang="en-US" altLang="zh-TW" dirty="0"/>
          </a:p>
          <a:p>
            <a:endParaRPr lang="en-US" altLang="zh-TW" dirty="0"/>
          </a:p>
        </p:txBody>
      </p:sp>
    </p:spTree>
    <p:extLst>
      <p:ext uri="{BB962C8B-B14F-4D97-AF65-F5344CB8AC3E}">
        <p14:creationId xmlns:p14="http://schemas.microsoft.com/office/powerpoint/2010/main" xmlns="" val="577771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www.eia.gov</a:t>
            </a:r>
            <a:r>
              <a:rPr lang="en-US" dirty="0"/>
              <a:t>/outlooks/</a:t>
            </a:r>
            <a:r>
              <a:rPr lang="en-US" dirty="0" err="1"/>
              <a:t>steo</a:t>
            </a:r>
            <a:r>
              <a:rPr lang="en-US" dirty="0"/>
              <a:t>/report/</a:t>
            </a:r>
            <a:r>
              <a:rPr lang="en-US" dirty="0" err="1"/>
              <a:t>global_oil.cfm</a:t>
            </a:r>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23</a:t>
            </a:fld>
            <a:endParaRPr lang="en-US"/>
          </a:p>
        </p:txBody>
      </p:sp>
    </p:spTree>
    <p:extLst>
      <p:ext uri="{BB962C8B-B14F-4D97-AF65-F5344CB8AC3E}">
        <p14:creationId xmlns:p14="http://schemas.microsoft.com/office/powerpoint/2010/main" xmlns="" val="375844856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61CBDD-6A62-714E-95B0-5A70EF15332D}" type="slidenum">
              <a:rPr lang="en-CA"/>
              <a:pPr/>
              <a:t>150</a:t>
            </a:fld>
            <a:endParaRPr lang="en-CA"/>
          </a:p>
        </p:txBody>
      </p:sp>
      <p:sp>
        <p:nvSpPr>
          <p:cNvPr id="432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2131" name="Rectangle 3"/>
          <p:cNvSpPr>
            <a:spLocks noGrp="1" noChangeArrowheads="1"/>
          </p:cNvSpPr>
          <p:nvPr>
            <p:ph type="body" idx="1"/>
          </p:nvPr>
        </p:nvSpPr>
        <p:spPr>
          <a:xfrm>
            <a:off x="701040" y="4415791"/>
            <a:ext cx="5608320" cy="4183380"/>
          </a:xfrm>
        </p:spPr>
        <p:txBody>
          <a:bodyPr/>
          <a:lstStyle/>
          <a:p>
            <a:r>
              <a:rPr lang="en-US" dirty="0"/>
              <a:t>Imperial has the largest market share in domestic solvents in Canada. It is also the largest market share in North America for polyethylene used in rotational molding. Among the various chemicals that Imperial produce, the main two products are polyethylene and benzene. </a:t>
            </a:r>
          </a:p>
          <a:p>
            <a:endParaRPr lang="en-US" dirty="0"/>
          </a:p>
          <a:p>
            <a:pPr defTabSz="465887">
              <a:buSzPct val="50000"/>
              <a:buBlip>
                <a:blip r:embed="rId3"/>
              </a:buBlip>
              <a:defRPr/>
            </a:pPr>
            <a:r>
              <a:rPr lang="en-US" dirty="0"/>
              <a:t>Petrochemicals are important ingredients in many everyday products like polyethylene resins, adhesives, sealants, paints, crop protection, and household and automotive products.  They are also used in refining and industrial processes from metalworking to pharmaceutical manufacturing.  </a:t>
            </a:r>
          </a:p>
          <a:p>
            <a:pPr defTabSz="465887">
              <a:buSzPct val="50000"/>
              <a:buBlip>
                <a:blip r:embed="rId3"/>
              </a:buBlip>
              <a:defRPr/>
            </a:pPr>
            <a:endParaRPr lang="en-US" dirty="0"/>
          </a:p>
          <a:p>
            <a:pPr>
              <a:buSzPct val="50000"/>
              <a:buFontTx/>
              <a:buNone/>
            </a:pPr>
            <a:endParaRPr lang="en-US" dirty="0"/>
          </a:p>
          <a:p>
            <a:r>
              <a:rPr lang="en-US" b="1" dirty="0">
                <a:hlinkClick r:id="rId4"/>
              </a:rPr>
              <a:t>Chemical intermediates</a:t>
            </a:r>
            <a:r>
              <a:rPr lang="en-US" dirty="0">
                <a:hlinkClick r:id="rId4"/>
              </a:rPr>
              <a:t> </a:t>
            </a:r>
            <a:endParaRPr lang="en-US" dirty="0"/>
          </a:p>
          <a:p>
            <a:r>
              <a:rPr lang="en-US" b="1" dirty="0">
                <a:hlinkClick r:id="rId5"/>
              </a:rPr>
              <a:t>Hydrocarbon and oxygenated fluids</a:t>
            </a:r>
            <a:endParaRPr lang="en-US" dirty="0">
              <a:hlinkClick r:id="rId5"/>
            </a:endParaRPr>
          </a:p>
          <a:p>
            <a:r>
              <a:rPr lang="en-US" b="1" dirty="0">
                <a:hlinkClick r:id="rId6"/>
              </a:rPr>
              <a:t>Plasticizers</a:t>
            </a:r>
            <a:endParaRPr lang="en-US" b="1" dirty="0"/>
          </a:p>
          <a:p>
            <a:r>
              <a:rPr lang="en-US" b="1" dirty="0">
                <a:hlinkClick r:id="rId7"/>
              </a:rPr>
              <a:t>Polyethylene resins</a:t>
            </a:r>
            <a:endParaRPr lang="en-US" dirty="0"/>
          </a:p>
          <a:p>
            <a:endParaRPr lang="en-US" dirty="0"/>
          </a:p>
        </p:txBody>
      </p:sp>
    </p:spTree>
    <p:extLst>
      <p:ext uri="{BB962C8B-B14F-4D97-AF65-F5344CB8AC3E}">
        <p14:creationId xmlns:p14="http://schemas.microsoft.com/office/powerpoint/2010/main" xmlns="" val="32135703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DF915F-FFC9-0B41-89AE-D63A233D04FE}" type="slidenum">
              <a:rPr lang="en-CA"/>
              <a:pPr/>
              <a:t>152</a:t>
            </a:fld>
            <a:endParaRPr lang="en-CA"/>
          </a:p>
        </p:txBody>
      </p:sp>
      <p:sp>
        <p:nvSpPr>
          <p:cNvPr id="422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22915" name="Rectangle 3"/>
          <p:cNvSpPr>
            <a:spLocks noGrp="1" noChangeArrowheads="1"/>
          </p:cNvSpPr>
          <p:nvPr>
            <p:ph type="body" idx="1"/>
          </p:nvPr>
        </p:nvSpPr>
        <p:spPr>
          <a:xfrm>
            <a:off x="701040" y="4415791"/>
            <a:ext cx="5608320" cy="4183380"/>
          </a:xfrm>
        </p:spPr>
        <p:txBody>
          <a:bodyPr/>
          <a:lstStyle/>
          <a:p>
            <a:r>
              <a:rPr lang="en-US" dirty="0"/>
              <a:t>Imperial is the largest producer and marketer of petroleum products in Canada. The petroleum market of Imperial can be traced back to 1916. Today, Imperial owns a network of 1978 ESSO service stations and four refineries across Canada.</a:t>
            </a:r>
          </a:p>
          <a:p>
            <a:endParaRPr lang="en-US" dirty="0"/>
          </a:p>
          <a:p>
            <a:pPr>
              <a:buSzPct val="50000"/>
              <a:buFontTx/>
              <a:buBlip>
                <a:blip r:embed="rId3"/>
              </a:buBlip>
            </a:pPr>
            <a:r>
              <a:rPr lang="en-US" sz="2900" dirty="0"/>
              <a:t>Distribute through its </a:t>
            </a:r>
            <a:r>
              <a:rPr lang="en-US" sz="2900" dirty="0">
                <a:solidFill>
                  <a:srgbClr val="CC2700"/>
                </a:solidFill>
              </a:rPr>
              <a:t>ESSO</a:t>
            </a:r>
            <a:r>
              <a:rPr lang="en-US" sz="2900" dirty="0"/>
              <a:t> stations (787)</a:t>
            </a:r>
          </a:p>
          <a:p>
            <a:pPr>
              <a:buSzPct val="50000"/>
              <a:buFontTx/>
              <a:buBlip>
                <a:blip r:embed="rId3"/>
              </a:buBlip>
            </a:pPr>
            <a:r>
              <a:rPr lang="en-US" sz="2900" dirty="0"/>
              <a:t>650 convenience stores (</a:t>
            </a:r>
            <a:r>
              <a:rPr lang="en-US" sz="2900" dirty="0">
                <a:solidFill>
                  <a:srgbClr val="CC2700"/>
                </a:solidFill>
              </a:rPr>
              <a:t>ON THE RUN</a:t>
            </a:r>
            <a:r>
              <a:rPr lang="en-US" sz="2900" dirty="0"/>
              <a:t>)</a:t>
            </a:r>
          </a:p>
          <a:p>
            <a:pPr defTabSz="465887">
              <a:buSzPct val="50000"/>
              <a:buBlip>
                <a:blip r:embed="rId3"/>
              </a:buBlip>
              <a:defRPr/>
            </a:pPr>
            <a:endParaRPr lang="en-US" altLang="zh-TW" sz="2900" dirty="0"/>
          </a:p>
          <a:p>
            <a:pPr defTabSz="465887">
              <a:buSzPct val="50000"/>
              <a:defRPr/>
            </a:pPr>
            <a:endParaRPr lang="en-US" altLang="zh-TW" sz="2900" dirty="0"/>
          </a:p>
          <a:p>
            <a:pPr>
              <a:buSzPct val="50000"/>
              <a:buFontTx/>
              <a:buBlip>
                <a:blip r:embed="rId3"/>
              </a:buBlip>
            </a:pPr>
            <a:endParaRPr lang="en-US" sz="2900" dirty="0"/>
          </a:p>
          <a:p>
            <a:endParaRPr lang="en-US" dirty="0"/>
          </a:p>
        </p:txBody>
      </p:sp>
    </p:spTree>
    <p:extLst>
      <p:ext uri="{BB962C8B-B14F-4D97-AF65-F5344CB8AC3E}">
        <p14:creationId xmlns:p14="http://schemas.microsoft.com/office/powerpoint/2010/main" xmlns="" val="11428624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Rich Kruger: Chairman, president and CEO effective March 1, 2013</a:t>
            </a:r>
          </a:p>
          <a:p>
            <a:endParaRPr lang="en-US" altLang="zh-TW" dirty="0"/>
          </a:p>
          <a:p>
            <a:r>
              <a:rPr lang="en-US" b="1" dirty="0"/>
              <a:t>Experiences: </a:t>
            </a:r>
            <a:endParaRPr lang="en-US" dirty="0"/>
          </a:p>
          <a:p>
            <a:r>
              <a:rPr lang="en-US" dirty="0">
                <a:latin typeface="Wingdings"/>
              </a:rPr>
              <a:t></a:t>
            </a:r>
            <a:r>
              <a:rPr lang="en-US" dirty="0"/>
              <a:t>In 1981, Mr. Kruger started his career with Exxon in Houston, Texas, and held various technical, supervisory, and management positions</a:t>
            </a:r>
          </a:p>
          <a:p>
            <a:r>
              <a:rPr lang="en-US" dirty="0">
                <a:latin typeface="Wingdings"/>
              </a:rPr>
              <a:t></a:t>
            </a:r>
            <a:r>
              <a:rPr lang="en-US" dirty="0"/>
              <a:t>In 1996, he became technical manager for Exxon's engineering activities in the former Soviet Union and in 1999 was appointed vice president, Africa </a:t>
            </a:r>
            <a:r>
              <a:rPr lang="en-US" dirty="0" err="1"/>
              <a:t>Deepwater</a:t>
            </a:r>
            <a:r>
              <a:rPr lang="en-US" dirty="0"/>
              <a:t>, ExxonMobil Development Company.</a:t>
            </a:r>
          </a:p>
          <a:p>
            <a:r>
              <a:rPr lang="en-US" dirty="0">
                <a:latin typeface="Wingdings"/>
              </a:rPr>
              <a:t></a:t>
            </a:r>
            <a:r>
              <a:rPr lang="en-US" dirty="0"/>
              <a:t>In 008, he was appointed president of ExxonMobil Production Company and elected a vice president of Exxon Mobil Corporation.</a:t>
            </a:r>
          </a:p>
          <a:p>
            <a:endParaRPr lang="en-US" dirty="0"/>
          </a:p>
          <a:p>
            <a:r>
              <a:rPr lang="en-US" b="1" dirty="0"/>
              <a:t>Degree</a:t>
            </a:r>
            <a:r>
              <a:rPr lang="en-US" dirty="0"/>
              <a:t>: Mechanical </a:t>
            </a:r>
            <a:r>
              <a:rPr lang="en-US" b="1" dirty="0" err="1"/>
              <a:t>engineering</a:t>
            </a:r>
            <a:r>
              <a:rPr lang="en-US" dirty="0" err="1"/>
              <a:t>degree</a:t>
            </a:r>
            <a:r>
              <a:rPr lang="en-US" dirty="0"/>
              <a:t> from the University of Minnesota and a master's degree in </a:t>
            </a:r>
            <a:r>
              <a:rPr lang="en-US" b="1" dirty="0" err="1"/>
              <a:t>business</a:t>
            </a:r>
            <a:r>
              <a:rPr lang="en-US" dirty="0" err="1"/>
              <a:t>administration</a:t>
            </a:r>
            <a:r>
              <a:rPr lang="en-US" dirty="0"/>
              <a:t> from the University of Houston.</a:t>
            </a: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153</a:t>
            </a:fld>
            <a:endParaRPr lang="en-US"/>
          </a:p>
        </p:txBody>
      </p:sp>
    </p:spTree>
    <p:extLst>
      <p:ext uri="{BB962C8B-B14F-4D97-AF65-F5344CB8AC3E}">
        <p14:creationId xmlns:p14="http://schemas.microsoft.com/office/powerpoint/2010/main" xmlns="" val="38755310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Whelan was appointed as senior vice-president, upstream, effective March 1, 2017.</a:t>
            </a:r>
          </a:p>
          <a:p>
            <a:endParaRPr lang="en-US" dirty="0"/>
          </a:p>
          <a:p>
            <a:r>
              <a:rPr lang="en-US" dirty="0"/>
              <a:t>A professional engineer, Mr. Whelan started his career with Mobil Oil Canada in 1988 as a subsurface engineer in Drayton Valley, Alberta. </a:t>
            </a:r>
          </a:p>
          <a:p>
            <a:r>
              <a:rPr lang="en-US" dirty="0"/>
              <a:t>In 1991, he moved to Stavanger, Norway and held a variety of roles related to the development of major offshore oil and gas projects.</a:t>
            </a:r>
          </a:p>
          <a:p>
            <a:r>
              <a:rPr lang="en-US" dirty="0"/>
              <a:t>Mr. Whelan returned to Canada in 1999 and progressed through various managerial assignments related to ExxonMobil Canada's east coast producing operations. In 2004, Mr. Whelan assumed a role at ExxonMobil Production Company's headquarters in Houston, Texas as a planning and business analyst.  </a:t>
            </a:r>
          </a:p>
          <a:p>
            <a:r>
              <a:rPr lang="en-US" dirty="0"/>
              <a:t>The following year, he coordinated ExxonMobil Production Company's global business plan and</a:t>
            </a:r>
          </a:p>
          <a:p>
            <a:r>
              <a:rPr lang="en-US" dirty="0"/>
              <a:t>in 2006 he became operations technical manager with ExxonMobil's US production affiliate.</a:t>
            </a:r>
          </a:p>
          <a:p>
            <a:r>
              <a:rPr lang="en-US" dirty="0"/>
              <a:t>Two years later, Mr. Whelan moved to Stavanger, Norway to become operations manager for ExxonMobil's Norwegian affiliate. Following that assignment, Mr. Whelan returned to Houston to assume ExxonMobil Production Company's planning and commercial manager role until joining Imperial in 2013.</a:t>
            </a:r>
          </a:p>
          <a:p>
            <a:endParaRPr lang="en-US" dirty="0"/>
          </a:p>
          <a:p>
            <a:r>
              <a:rPr lang="en-US" dirty="0"/>
              <a:t>A native of St. John's, Newfoundland, Mr. Whelan earned a Bachelor of Engineering in Mechanical Engineering from Memorial University of Newfoundland.</a:t>
            </a: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154</a:t>
            </a:fld>
            <a:endParaRPr lang="en-US"/>
          </a:p>
        </p:txBody>
      </p:sp>
    </p:spTree>
    <p:extLst>
      <p:ext uri="{BB962C8B-B14F-4D97-AF65-F5344CB8AC3E}">
        <p14:creationId xmlns:p14="http://schemas.microsoft.com/office/powerpoint/2010/main" xmlns="" val="108034666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Beverley Babcock was appointed senior vice-president, finance and administration and controller, effective September 1, 2015.</a:t>
            </a:r>
          </a:p>
          <a:p>
            <a:endParaRPr lang="en-US" dirty="0"/>
          </a:p>
          <a:p>
            <a:r>
              <a:rPr lang="en-US" dirty="0"/>
              <a:t>Ms. Babcock is Canadian and holds a bachelor's degree from Queen's University and a master’s degree in Business Administration from McMaster University. She is also a member of the Canadian Institute of Chartered Accountants.</a:t>
            </a:r>
          </a:p>
          <a:p>
            <a:endParaRPr lang="en-US" dirty="0"/>
          </a:p>
          <a:p>
            <a:r>
              <a:rPr lang="en-US" dirty="0"/>
              <a:t>Ms. Babcock has held a variety of diverse assignments over the course of her career with Imperial in Canada and has had global assignments with Exxon Mobil Corporation in the United States and the United Kingdom, including assistant controller of financial reporting and treasury finance manager, where she was responsible for financing large scale projects in West Africa. She also coordinated ExxonMobil's communications to shareholders and analysts in the investment community as investor relations manager and most recently was responsible for a global organization providing accounting, reporting and payroll services as vice-president, corporate financial services with Exxon Mobil Corporation.</a:t>
            </a: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155</a:t>
            </a:fld>
            <a:endParaRPr lang="en-US"/>
          </a:p>
        </p:txBody>
      </p:sp>
    </p:spTree>
    <p:extLst>
      <p:ext uri="{BB962C8B-B14F-4D97-AF65-F5344CB8AC3E}">
        <p14:creationId xmlns:p14="http://schemas.microsoft.com/office/powerpoint/2010/main" xmlns="" val="134968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Theresa </a:t>
            </a:r>
            <a:r>
              <a:rPr lang="en-US" dirty="0" err="1"/>
              <a:t>Redburn</a:t>
            </a:r>
            <a:r>
              <a:rPr lang="en-US" dirty="0"/>
              <a:t> was appointed senior vice-president, commercial and corporate development, effective January 1, 2017.</a:t>
            </a:r>
          </a:p>
          <a:p>
            <a:endParaRPr lang="en-US" dirty="0"/>
          </a:p>
          <a:p>
            <a:r>
              <a:rPr lang="en-US" dirty="0"/>
              <a:t>Ms. </a:t>
            </a:r>
            <a:r>
              <a:rPr lang="en-US" dirty="0" err="1"/>
              <a:t>Redburn</a:t>
            </a:r>
            <a:r>
              <a:rPr lang="en-US" dirty="0"/>
              <a:t> has worked for Imperial for over 30 years in a range of positions within the downstream, corporate and upstream segments of the business.  Within the downstream, Ms. </a:t>
            </a:r>
            <a:r>
              <a:rPr lang="en-US" dirty="0" err="1"/>
              <a:t>Redburn</a:t>
            </a:r>
            <a:r>
              <a:rPr lang="en-US" dirty="0"/>
              <a:t> had various assignments, including refining operations and projects, and marketing roles in lubricants and specialties and retail.  Ms. </a:t>
            </a:r>
            <a:r>
              <a:rPr lang="en-US" dirty="0" err="1"/>
              <a:t>Redburn</a:t>
            </a:r>
            <a:r>
              <a:rPr lang="en-US" dirty="0"/>
              <a:t> worked as the risk management manager in 1994 and moved into the role of Canada heating fuel manager a few years later.  Ms. </a:t>
            </a:r>
            <a:r>
              <a:rPr lang="en-US" dirty="0" err="1"/>
              <a:t>Redburn</a:t>
            </a:r>
            <a:r>
              <a:rPr lang="en-US" dirty="0"/>
              <a:t> then moved into the corporate group in 2000, assuming management roles in corporate planning and public affairs.  This was followed by a move into the upstream area of the business where she became the manager of gas, power and NGL marketing. </a:t>
            </a:r>
          </a:p>
          <a:p>
            <a:r>
              <a:rPr lang="en-US" dirty="0"/>
              <a:t>In 2009, Ms. </a:t>
            </a:r>
            <a:r>
              <a:rPr lang="en-US" dirty="0" err="1"/>
              <a:t>Redburn</a:t>
            </a:r>
            <a:r>
              <a:rPr lang="en-US" dirty="0"/>
              <a:t> undertook global assignments with Exxon Mobil Corporation in Houston, as manager business analysis in gas marketing and then as the commercial manager in upstream ventures, both covering ExxonMobil’s global business interests.</a:t>
            </a:r>
          </a:p>
          <a:p>
            <a:r>
              <a:rPr lang="en-US" dirty="0"/>
              <a:t>Ms. </a:t>
            </a:r>
            <a:r>
              <a:rPr lang="en-US" dirty="0" err="1"/>
              <a:t>Redburn</a:t>
            </a:r>
            <a:r>
              <a:rPr lang="en-US" dirty="0"/>
              <a:t> returned to Canada in 2014 and was appointed vice-president upstream commercial at Imperial. </a:t>
            </a:r>
          </a:p>
          <a:p>
            <a:endParaRPr lang="en-US" dirty="0"/>
          </a:p>
          <a:p>
            <a:r>
              <a:rPr lang="en-US" dirty="0"/>
              <a:t>Ms. </a:t>
            </a:r>
            <a:r>
              <a:rPr lang="en-US" dirty="0" err="1"/>
              <a:t>Redburn</a:t>
            </a:r>
            <a:r>
              <a:rPr lang="en-US" dirty="0"/>
              <a:t> is Canadian and holds a bachelor of science degree from Queen’s University in Chemical Engineering.</a:t>
            </a: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156</a:t>
            </a:fld>
            <a:endParaRPr lang="en-US"/>
          </a:p>
        </p:txBody>
      </p:sp>
    </p:spTree>
    <p:extLst>
      <p:ext uri="{BB962C8B-B14F-4D97-AF65-F5344CB8AC3E}">
        <p14:creationId xmlns:p14="http://schemas.microsoft.com/office/powerpoint/2010/main" xmlns="" val="20949131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a:t>
            </a:r>
            <a:r>
              <a:rPr lang="en-US" dirty="0" err="1"/>
              <a:t>Dinnick</a:t>
            </a:r>
            <a:r>
              <a:rPr lang="en-US" dirty="0"/>
              <a:t> was appointed vice-president and general counsel effective January 1, 2017.</a:t>
            </a:r>
          </a:p>
          <a:p>
            <a:endParaRPr lang="en-US" dirty="0"/>
          </a:p>
          <a:p>
            <a:r>
              <a:rPr lang="en-US" dirty="0"/>
              <a:t>Mr. </a:t>
            </a:r>
            <a:r>
              <a:rPr lang="en-US" dirty="0" err="1"/>
              <a:t>Dinnick</a:t>
            </a:r>
            <a:r>
              <a:rPr lang="en-US" dirty="0"/>
              <a:t> graduated from University of Adelaide (South Australia) with a B.Sc. Honors Degree in Geology in 1985 and worked in the Australian mining industry (gold &amp; nickel) with Western Mining Corporation before returning to law school in 1987.   He was subsequently admitted to the Bar in South Australian in 1991 and worked in private practice until joining Esso Australia's law department in mid-1994 (also gaining admission to the Bar in the State of Victoria).</a:t>
            </a:r>
          </a:p>
          <a:p>
            <a:endParaRPr lang="en-US" dirty="0"/>
          </a:p>
          <a:p>
            <a:r>
              <a:rPr lang="en-US" dirty="0"/>
              <a:t>Mr. </a:t>
            </a:r>
            <a:r>
              <a:rPr lang="en-US" dirty="0" err="1"/>
              <a:t>Dinnick</a:t>
            </a:r>
            <a:r>
              <a:rPr lang="en-US" dirty="0"/>
              <a:t> undertook various assignments within Esso Australia's law department before being assigned to the law department of Mobil Producing Nigeria Unlimited in 2004, as the international contracts and projects manager.  From July 2007 to May 2012, Mr. </a:t>
            </a:r>
            <a:r>
              <a:rPr lang="en-US" dirty="0" err="1"/>
              <a:t>Dinnick</a:t>
            </a:r>
            <a:r>
              <a:rPr lang="en-US" dirty="0"/>
              <a:t> was the general counsel of Exxon </a:t>
            </a:r>
            <a:r>
              <a:rPr lang="en-US" dirty="0" err="1"/>
              <a:t>Neftegas</a:t>
            </a:r>
            <a:r>
              <a:rPr lang="en-US" dirty="0"/>
              <a:t> Limited (ENL), operator of the Sakhalin 1 Project, based in </a:t>
            </a:r>
            <a:r>
              <a:rPr lang="en-US" dirty="0" err="1"/>
              <a:t>Yuzhno-Sakhalinsk</a:t>
            </a:r>
            <a:r>
              <a:rPr lang="en-US" dirty="0"/>
              <a:t>, Sakhalin Island (Far East Russia) and ExxonMobil Russia Inc. (Moscow) and manager of the law function in Russia for ExxonMobil.  From May 2012 to December 2016, Mr. </a:t>
            </a:r>
            <a:r>
              <a:rPr lang="en-US" dirty="0" err="1"/>
              <a:t>Dinnick</a:t>
            </a:r>
            <a:r>
              <a:rPr lang="en-US" dirty="0"/>
              <a:t> was assistant general counsel, upstream, with Imperial Oil Limited and after completing NCA, articling and CPLED requirements, was admitted to the Alberta Bar in 2015.</a:t>
            </a: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157</a:t>
            </a:fld>
            <a:endParaRPr lang="en-US"/>
          </a:p>
        </p:txBody>
      </p:sp>
    </p:spTree>
    <p:extLst>
      <p:ext uri="{BB962C8B-B14F-4D97-AF65-F5344CB8AC3E}">
        <p14:creationId xmlns:p14="http://schemas.microsoft.com/office/powerpoint/2010/main" xmlns="" val="21378698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Bailey was appointed treasurer of Imperial Oil Limited on April 1, 2013.</a:t>
            </a:r>
          </a:p>
          <a:p>
            <a:endParaRPr lang="en-US" dirty="0"/>
          </a:p>
          <a:p>
            <a:r>
              <a:rPr lang="en-US" dirty="0"/>
              <a:t>A native of Fort Worth, Texas, Mr. Bailey holds a computer science degree from Trinity University and a master’s degree in business administration from Harvard University.</a:t>
            </a:r>
          </a:p>
          <a:p>
            <a:endParaRPr lang="en-US" dirty="0"/>
          </a:p>
          <a:p>
            <a:r>
              <a:rPr lang="en-US" dirty="0"/>
              <a:t>Mr. Bailey joined Exxon Mobil Corporation’s treasurer’s department in 1999 as a financial analyst and held several positions of increasing responsibility in cash management, capital markets, credit, and business services. During this time, he completed assignments in the U.S., Belgium, and the U.K. spanning corporate, upstream, and downstream activities.</a:t>
            </a:r>
          </a:p>
          <a:p>
            <a:r>
              <a:rPr lang="en-US" dirty="0"/>
              <a:t>In 2007, Mr. Bailey served as an advisor in ExxonMobil’s investor relations department communicating ExxonMobil’s core strategies and strengths to the investment community. In 2010, he became manager of the Dallas Treasury Center, where he directed a multi-billion-dollar portfolio of short-term investments and borrowing, foreign exchange, and treasury share purchases for ExxonMobil’s affiliates across Canada, the U.S., and South America.</a:t>
            </a:r>
            <a:endParaRPr lang="en-US" altLang="zh-TW"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158</a:t>
            </a:fld>
            <a:endParaRPr lang="en-US"/>
          </a:p>
        </p:txBody>
      </p:sp>
    </p:spTree>
    <p:extLst>
      <p:ext uri="{BB962C8B-B14F-4D97-AF65-F5344CB8AC3E}">
        <p14:creationId xmlns:p14="http://schemas.microsoft.com/office/powerpoint/2010/main" xmlns="" val="20345576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C2C6FB-9B4F-A741-A527-5495E1C822EF}" type="slidenum">
              <a:rPr lang="en-US" smtClean="0"/>
              <a:pPr/>
              <a:t>165</a:t>
            </a:fld>
            <a:endParaRPr lang="en-US"/>
          </a:p>
        </p:txBody>
      </p:sp>
    </p:spTree>
    <p:extLst>
      <p:ext uri="{BB962C8B-B14F-4D97-AF65-F5344CB8AC3E}">
        <p14:creationId xmlns:p14="http://schemas.microsoft.com/office/powerpoint/2010/main" xmlns="" val="2445146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 projected</a:t>
            </a:r>
            <a:r>
              <a:rPr lang="en-US" baseline="0" dirty="0"/>
              <a:t> increase in consumption.</a:t>
            </a:r>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24</a:t>
            </a:fld>
            <a:endParaRPr lang="en-US"/>
          </a:p>
        </p:txBody>
      </p:sp>
    </p:spTree>
    <p:extLst>
      <p:ext uri="{BB962C8B-B14F-4D97-AF65-F5344CB8AC3E}">
        <p14:creationId xmlns:p14="http://schemas.microsoft.com/office/powerpoint/2010/main" xmlns="" val="359791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2011 data</a:t>
            </a:r>
          </a:p>
          <a:p>
            <a:r>
              <a:rPr lang="en-US" dirty="0"/>
              <a:t>US Consumes a huge amount, but does</a:t>
            </a:r>
            <a:r>
              <a:rPr lang="en-US" baseline="0" dirty="0"/>
              <a:t> not produce nearly as much.</a:t>
            </a:r>
            <a:endParaRPr lang="en-US" dirty="0"/>
          </a:p>
        </p:txBody>
      </p:sp>
      <p:sp>
        <p:nvSpPr>
          <p:cNvPr id="4" name="Slide Number Placeholder 3"/>
          <p:cNvSpPr>
            <a:spLocks noGrp="1"/>
          </p:cNvSpPr>
          <p:nvPr>
            <p:ph type="sldNum" sz="quarter" idx="10"/>
          </p:nvPr>
        </p:nvSpPr>
        <p:spPr/>
        <p:txBody>
          <a:bodyPr/>
          <a:lstStyle/>
          <a:p>
            <a:fld id="{8F252258-EE9A-9B4C-8E68-EB75ED2E800C}" type="slidenum">
              <a:rPr lang="en-US" smtClean="0"/>
              <a:pPr/>
              <a:t>25</a:t>
            </a:fld>
            <a:endParaRPr lang="en-US"/>
          </a:p>
        </p:txBody>
      </p:sp>
    </p:spTree>
    <p:extLst>
      <p:ext uri="{BB962C8B-B14F-4D97-AF65-F5344CB8AC3E}">
        <p14:creationId xmlns:p14="http://schemas.microsoft.com/office/powerpoint/2010/main" xmlns="" val="2855231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2013</a:t>
            </a:r>
            <a:r>
              <a:rPr lang="en-US" baseline="0" dirty="0"/>
              <a:t> data</a:t>
            </a:r>
          </a:p>
          <a:p>
            <a:r>
              <a:rPr lang="en-US" dirty="0"/>
              <a:t>U.S. crude oil production averaged an estimated 8.9 million barrels per day (b/d) in 2016. U.S crude oil production is forecast to average 9.2 million b/d in 2017 and 9.7 million b/d in 2018.</a:t>
            </a:r>
          </a:p>
          <a:p>
            <a:r>
              <a:rPr lang="en-US" dirty="0"/>
              <a:t>Large focus in US, Russia, and Middle East (Saudi, UAE, Iraq, Iran)</a:t>
            </a:r>
          </a:p>
          <a:p>
            <a:r>
              <a:rPr lang="en-US" dirty="0"/>
              <a:t>Middle Eastern countries accounted for the highest dollar value worth of crude oil exports during 2015 with shipments valued at $325 billion or 41.3% of global crude oil exports. This compares with 18% for Europe, 9.9% for North America and 7.7% for Latin America.</a:t>
            </a:r>
          </a:p>
          <a:p>
            <a:r>
              <a:rPr lang="en-US" dirty="0"/>
              <a:t>(http://</a:t>
            </a:r>
            <a:r>
              <a:rPr lang="en-US" dirty="0" err="1"/>
              <a:t>www.worldstopexports.com</a:t>
            </a:r>
            <a:r>
              <a:rPr lang="en-US" dirty="0"/>
              <a:t>/worlds-top-oil-exports-country/)</a:t>
            </a:r>
          </a:p>
        </p:txBody>
      </p:sp>
      <p:sp>
        <p:nvSpPr>
          <p:cNvPr id="4" name="Slide Number Placeholder 3"/>
          <p:cNvSpPr>
            <a:spLocks noGrp="1"/>
          </p:cNvSpPr>
          <p:nvPr>
            <p:ph type="sldNum" sz="quarter" idx="10"/>
          </p:nvPr>
        </p:nvSpPr>
        <p:spPr/>
        <p:txBody>
          <a:bodyPr/>
          <a:lstStyle/>
          <a:p>
            <a:fld id="{8F252258-EE9A-9B4C-8E68-EB75ED2E800C}" type="slidenum">
              <a:rPr lang="en-US" smtClean="0"/>
              <a:pPr/>
              <a:t>26</a:t>
            </a:fld>
            <a:endParaRPr lang="en-US"/>
          </a:p>
        </p:txBody>
      </p:sp>
    </p:spTree>
    <p:extLst>
      <p:ext uri="{BB962C8B-B14F-4D97-AF65-F5344CB8AC3E}">
        <p14:creationId xmlns:p14="http://schemas.microsoft.com/office/powerpoint/2010/main" xmlns="" val="185749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xmlns="" val="84133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11480800" cy="1143000"/>
          </a:xfrm>
        </p:spPr>
        <p:txBody>
          <a:bodyPr/>
          <a:lstStyle/>
          <a:p>
            <a:r>
              <a:rPr lang="en-US"/>
              <a:t>Click to edit Master title style</a:t>
            </a:r>
          </a:p>
        </p:txBody>
      </p:sp>
      <p:sp>
        <p:nvSpPr>
          <p:cNvPr id="3" name="ClipArt Placeholder 2"/>
          <p:cNvSpPr>
            <a:spLocks noGrp="1"/>
          </p:cNvSpPr>
          <p:nvPr>
            <p:ph type="clipArt" sz="half" idx="1"/>
          </p:nvPr>
        </p:nvSpPr>
        <p:spPr>
          <a:xfrm>
            <a:off x="304800" y="1600200"/>
            <a:ext cx="5638800" cy="5105400"/>
          </a:xfrm>
        </p:spPr>
        <p:txBody>
          <a:bodyPr/>
          <a:lstStyle/>
          <a:p>
            <a:endParaRPr lang="en-US"/>
          </a:p>
        </p:txBody>
      </p:sp>
      <p:sp>
        <p:nvSpPr>
          <p:cNvPr id="4" name="Text Placeholder 3"/>
          <p:cNvSpPr>
            <a:spLocks noGrp="1"/>
          </p:cNvSpPr>
          <p:nvPr>
            <p:ph type="body" sz="half" idx="2"/>
          </p:nvPr>
        </p:nvSpPr>
        <p:spPr>
          <a:xfrm>
            <a:off x="6146800" y="1600200"/>
            <a:ext cx="56388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D355873-F34B-704A-8E41-720E1826848D}" type="slidenum">
              <a:rPr lang="en-US"/>
              <a:pPr/>
              <a:t>‹#›</a:t>
            </a:fld>
            <a:endParaRPr lang="en-US"/>
          </a:p>
        </p:txBody>
      </p:sp>
    </p:spTree>
    <p:extLst>
      <p:ext uri="{BB962C8B-B14F-4D97-AF65-F5344CB8AC3E}">
        <p14:creationId xmlns:p14="http://schemas.microsoft.com/office/powerpoint/2010/main" xmlns="" val="3485107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pPr/>
              <a:t>3/24/2017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pPr/>
              <a:t>3/24/2017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3/24/2017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 id="2147483668" r:id="rId17"/>
    <p:sldLayoutId id="2147483669"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1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28.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37.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26.wmf"/></Relationships>
</file>

<file path=ppt/slides/_rels/slide1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09.png"/></Relationships>
</file>

<file path=ppt/slides/_rels/slide13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133.jpeg"/><Relationship Id="rId5" Type="http://schemas.openxmlformats.org/officeDocument/2006/relationships/image" Target="../media/image117.jpeg"/><Relationship Id="rId4" Type="http://schemas.openxmlformats.org/officeDocument/2006/relationships/image" Target="../media/image132.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109.png"/><Relationship Id="rId5" Type="http://schemas.openxmlformats.org/officeDocument/2006/relationships/image" Target="../media/image134.png"/><Relationship Id="rId4" Type="http://schemas.microsoft.com/office/2007/relationships/media" Target="../media/media1.mp4"/></Relationships>
</file>

<file path=ppt/slides/_rels/slide14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7.xml"/><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14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41.jpeg"/><Relationship Id="rId4" Type="http://schemas.openxmlformats.org/officeDocument/2006/relationships/image" Target="../media/image140.jpeg"/></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1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81.png"/><Relationship Id="rId4" Type="http://schemas.openxmlformats.org/officeDocument/2006/relationships/image" Target="../media/image80.png"/></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9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Canadian Oil &amp; Gas</a:t>
            </a:r>
          </a:p>
        </p:txBody>
      </p:sp>
      <p:sp>
        <p:nvSpPr>
          <p:cNvPr id="3" name="Subtitle 2"/>
          <p:cNvSpPr>
            <a:spLocks noGrp="1"/>
          </p:cNvSpPr>
          <p:nvPr>
            <p:ph type="subTitle" idx="1"/>
          </p:nvPr>
        </p:nvSpPr>
        <p:spPr/>
        <p:txBody>
          <a:bodyPr>
            <a:noAutofit/>
          </a:bodyPr>
          <a:lstStyle/>
          <a:p>
            <a:r>
              <a:rPr lang="en-US" dirty="0"/>
              <a:t>Raza Chaudhry</a:t>
            </a:r>
          </a:p>
          <a:p>
            <a:r>
              <a:rPr lang="en-US" dirty="0"/>
              <a:t>Anson Wong</a:t>
            </a:r>
          </a:p>
          <a:p>
            <a:r>
              <a:rPr lang="en-US" dirty="0"/>
              <a:t>Anson Cheng</a:t>
            </a:r>
          </a:p>
          <a:p>
            <a:r>
              <a:rPr lang="en-US" dirty="0" err="1"/>
              <a:t>Deo</a:t>
            </a:r>
            <a:r>
              <a:rPr lang="en-US" dirty="0"/>
              <a:t> Lao</a:t>
            </a:r>
          </a:p>
          <a:p>
            <a:r>
              <a:rPr lang="en-US" dirty="0"/>
              <a:t>Donna Wu</a:t>
            </a:r>
          </a:p>
        </p:txBody>
      </p:sp>
    </p:spTree>
    <p:extLst>
      <p:ext uri="{BB962C8B-B14F-4D97-AF65-F5344CB8AC3E}">
        <p14:creationId xmlns:p14="http://schemas.microsoft.com/office/powerpoint/2010/main" xmlns=""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Onshore &amp; Offshore</a:t>
            </a:r>
          </a:p>
        </p:txBody>
      </p:sp>
      <p:pic>
        <p:nvPicPr>
          <p:cNvPr id="4" name="Picture 3"/>
          <p:cNvPicPr>
            <a:picLocks noGrp="1" noChangeAspect="1" noChangeArrowheads="1"/>
          </p:cNvPicPr>
          <p:nvPr/>
        </p:nvPicPr>
        <p:blipFill>
          <a:blip r:embed="rId2" cstate="print"/>
          <a:srcRect l="11874" t="13141" r="44870" b="12221"/>
          <a:stretch>
            <a:fillRect/>
          </a:stretch>
        </p:blipFill>
        <p:spPr bwMode="auto">
          <a:xfrm>
            <a:off x="838200" y="1690688"/>
            <a:ext cx="3698143" cy="4785832"/>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665167" y="2438400"/>
            <a:ext cx="5688633" cy="3456384"/>
          </a:xfrm>
          <a:prstGeom prst="rect">
            <a:avLst/>
          </a:prstGeom>
        </p:spPr>
      </p:pic>
    </p:spTree>
    <p:extLst>
      <p:ext uri="{BB962C8B-B14F-4D97-AF65-F5344CB8AC3E}">
        <p14:creationId xmlns:p14="http://schemas.microsoft.com/office/powerpoint/2010/main" xmlns="" val="14009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Income Tax</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24290" y="902435"/>
            <a:ext cx="8553450" cy="5476875"/>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70165479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Taxes</a:t>
            </a:r>
          </a:p>
        </p:txBody>
      </p:sp>
      <p:sp>
        <p:nvSpPr>
          <p:cNvPr id="3" name="Content Placeholder 2"/>
          <p:cNvSpPr>
            <a:spLocks noGrp="1"/>
          </p:cNvSpPr>
          <p:nvPr>
            <p:ph idx="1"/>
          </p:nvPr>
        </p:nvSpPr>
        <p:spPr>
          <a:xfrm>
            <a:off x="130924" y="1067770"/>
            <a:ext cx="8596668" cy="3880773"/>
          </a:xfrm>
        </p:spPr>
        <p:txBody>
          <a:bodyPr/>
          <a:lstStyle/>
          <a:p>
            <a:r>
              <a:rPr lang="en-CA" dirty="0"/>
              <a:t>Horizon = Crescent had tax pools of approx. $12 billion (Dec 31/2016) to shelter future taxable income</a:t>
            </a:r>
          </a:p>
          <a:p>
            <a:r>
              <a:rPr lang="en-CA" dirty="0"/>
              <a:t>Crescent Point does not expect to be taxable in the next 5 years</a:t>
            </a:r>
          </a:p>
          <a:p>
            <a:endParaRPr lang="en-CA" dirty="0"/>
          </a:p>
          <a:p>
            <a:endParaRPr lang="en-CA" dirty="0"/>
          </a:p>
          <a:p>
            <a:endParaRPr lang="en-CA" dirty="0"/>
          </a:p>
        </p:txBody>
      </p:sp>
      <p:pic>
        <p:nvPicPr>
          <p:cNvPr id="5" name="Picture 4"/>
          <p:cNvPicPr>
            <a:picLocks noChangeAspect="1"/>
          </p:cNvPicPr>
          <p:nvPr/>
        </p:nvPicPr>
        <p:blipFill>
          <a:blip r:embed="rId3"/>
          <a:stretch>
            <a:fillRect/>
          </a:stretch>
        </p:blipFill>
        <p:spPr>
          <a:xfrm>
            <a:off x="9699249" y="0"/>
            <a:ext cx="1746621" cy="868690"/>
          </a:xfrm>
          <a:prstGeom prst="rect">
            <a:avLst/>
          </a:prstGeom>
        </p:spPr>
      </p:pic>
      <p:pic>
        <p:nvPicPr>
          <p:cNvPr id="6" name="Picture 5"/>
          <p:cNvPicPr>
            <a:picLocks noChangeAspect="1"/>
          </p:cNvPicPr>
          <p:nvPr/>
        </p:nvPicPr>
        <p:blipFill>
          <a:blip r:embed="rId4"/>
          <a:stretch>
            <a:fillRect/>
          </a:stretch>
        </p:blipFill>
        <p:spPr>
          <a:xfrm>
            <a:off x="130924" y="3388577"/>
            <a:ext cx="8705850" cy="2800350"/>
          </a:xfrm>
          <a:prstGeom prst="rect">
            <a:avLst/>
          </a:prstGeom>
        </p:spPr>
      </p:pic>
    </p:spTree>
    <p:extLst>
      <p:ext uri="{BB962C8B-B14F-4D97-AF65-F5344CB8AC3E}">
        <p14:creationId xmlns:p14="http://schemas.microsoft.com/office/powerpoint/2010/main" xmlns="" val="17793672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8360" y="3440150"/>
            <a:ext cx="3947532" cy="1320800"/>
          </a:xfrm>
        </p:spPr>
        <p:txBody>
          <a:bodyPr/>
          <a:lstStyle/>
          <a:p>
            <a:r>
              <a:rPr lang="en-CA" dirty="0"/>
              <a:t>Property, Plant and Equipment </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89210" y="111511"/>
            <a:ext cx="7811036" cy="6657279"/>
          </a:xfrm>
          <a:prstGeom prst="rect">
            <a:avLst/>
          </a:prstGeom>
        </p:spPr>
      </p:pic>
      <p:pic>
        <p:nvPicPr>
          <p:cNvPr id="5" name="Picture 4"/>
          <p:cNvPicPr>
            <a:picLocks noChangeAspect="1"/>
          </p:cNvPicPr>
          <p:nvPr/>
        </p:nvPicPr>
        <p:blipFill>
          <a:blip r:embed="rId3"/>
          <a:stretch>
            <a:fillRect/>
          </a:stretch>
        </p:blipFill>
        <p:spPr>
          <a:xfrm>
            <a:off x="9699249" y="0"/>
            <a:ext cx="1746621" cy="868690"/>
          </a:xfrm>
          <a:prstGeom prst="rect">
            <a:avLst/>
          </a:prstGeom>
        </p:spPr>
      </p:pic>
    </p:spTree>
    <p:extLst>
      <p:ext uri="{BB962C8B-B14F-4D97-AF65-F5344CB8AC3E}">
        <p14:creationId xmlns:p14="http://schemas.microsoft.com/office/powerpoint/2010/main" xmlns="" val="3428704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Goodwill</a:t>
            </a:r>
          </a:p>
        </p:txBody>
      </p:sp>
      <p:sp>
        <p:nvSpPr>
          <p:cNvPr id="3" name="Content Placeholder 2"/>
          <p:cNvSpPr>
            <a:spLocks noGrp="1"/>
          </p:cNvSpPr>
          <p:nvPr>
            <p:ph idx="1"/>
          </p:nvPr>
        </p:nvSpPr>
        <p:spPr/>
        <p:txBody>
          <a:bodyPr/>
          <a:lstStyle/>
          <a:p>
            <a:r>
              <a:rPr lang="en-CA" dirty="0"/>
              <a:t>December 31, 2015, Crescent has goodwill of $251.9 million (according to Year End 2015 Balance Sheet)</a:t>
            </a:r>
          </a:p>
          <a:p>
            <a:r>
              <a:rPr lang="en-CA" dirty="0"/>
              <a:t>December 31, 2016, Crescent has goodwill of $251.9 million (according to Year End 2016 Balance Sheet)</a:t>
            </a:r>
          </a:p>
          <a:p>
            <a:r>
              <a:rPr lang="en-CA" dirty="0"/>
              <a:t>The goodwill balance is attributed to the corporate acquisitions from 2003-2012</a:t>
            </a:r>
          </a:p>
          <a:p>
            <a:r>
              <a:rPr lang="en-CA" dirty="0"/>
              <a:t>Acquisitions include Ryland Oil (2010), Wil Stream Exploration (2012), Reliable Energy (2012), and </a:t>
            </a:r>
            <a:r>
              <a:rPr lang="en-CA" dirty="0" err="1"/>
              <a:t>Cutpick</a:t>
            </a:r>
            <a:r>
              <a:rPr lang="en-CA" dirty="0"/>
              <a:t> Energy (2012)</a:t>
            </a:r>
          </a:p>
        </p:txBody>
      </p:sp>
      <p:pic>
        <p:nvPicPr>
          <p:cNvPr id="6" name="Picture 5"/>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8343926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Outlook for 2017</a:t>
            </a:r>
          </a:p>
        </p:txBody>
      </p:sp>
      <p:sp>
        <p:nvSpPr>
          <p:cNvPr id="3" name="Content Placeholder 2"/>
          <p:cNvSpPr>
            <a:spLocks noGrp="1"/>
          </p:cNvSpPr>
          <p:nvPr>
            <p:ph idx="1"/>
          </p:nvPr>
        </p:nvSpPr>
        <p:spPr>
          <a:xfrm>
            <a:off x="191080" y="909330"/>
            <a:ext cx="8596668" cy="3880773"/>
          </a:xfrm>
        </p:spPr>
        <p:txBody>
          <a:bodyPr/>
          <a:lstStyle/>
          <a:p>
            <a:r>
              <a:rPr lang="en-CA" dirty="0"/>
              <a:t>Expecting a 10% increase in production</a:t>
            </a:r>
          </a:p>
          <a:p>
            <a:r>
              <a:rPr lang="en-CA" dirty="0"/>
              <a:t>Expecting more production in </a:t>
            </a:r>
            <a:r>
              <a:rPr lang="en-CA" dirty="0" err="1"/>
              <a:t>Uinta</a:t>
            </a:r>
            <a:r>
              <a:rPr lang="en-CA" dirty="0"/>
              <a:t> Basin and Williston Basin</a:t>
            </a:r>
          </a:p>
        </p:txBody>
      </p:sp>
      <p:pic>
        <p:nvPicPr>
          <p:cNvPr id="4" name="Picture 3"/>
          <p:cNvPicPr>
            <a:picLocks noChangeAspect="1"/>
          </p:cNvPicPr>
          <p:nvPr/>
        </p:nvPicPr>
        <p:blipFill>
          <a:blip r:embed="rId2"/>
          <a:stretch>
            <a:fillRect/>
          </a:stretch>
        </p:blipFill>
        <p:spPr>
          <a:xfrm>
            <a:off x="191080" y="2230130"/>
            <a:ext cx="9079949" cy="2313298"/>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10287284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Outlook for 2017</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3"/>
          <a:stretch>
            <a:fillRect/>
          </a:stretch>
        </p:blipFill>
        <p:spPr>
          <a:xfrm>
            <a:off x="0" y="1014296"/>
            <a:ext cx="10239375" cy="4762500"/>
          </a:xfrm>
          <a:prstGeom prst="rect">
            <a:avLst/>
          </a:prstGeom>
        </p:spPr>
      </p:pic>
      <p:pic>
        <p:nvPicPr>
          <p:cNvPr id="5" name="Picture 4"/>
          <p:cNvPicPr>
            <a:picLocks noChangeAspect="1"/>
          </p:cNvPicPr>
          <p:nvPr/>
        </p:nvPicPr>
        <p:blipFill>
          <a:blip r:embed="rId4"/>
          <a:stretch>
            <a:fillRect/>
          </a:stretch>
        </p:blipFill>
        <p:spPr>
          <a:xfrm>
            <a:off x="9665795" y="0"/>
            <a:ext cx="1746621" cy="868690"/>
          </a:xfrm>
          <a:prstGeom prst="rect">
            <a:avLst/>
          </a:prstGeom>
        </p:spPr>
      </p:pic>
      <p:sp>
        <p:nvSpPr>
          <p:cNvPr id="8" name="Rectangle 7"/>
          <p:cNvSpPr/>
          <p:nvPr/>
        </p:nvSpPr>
        <p:spPr>
          <a:xfrm>
            <a:off x="205598" y="3896237"/>
            <a:ext cx="2359181" cy="40947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Rectangle 8"/>
          <p:cNvSpPr/>
          <p:nvPr/>
        </p:nvSpPr>
        <p:spPr>
          <a:xfrm>
            <a:off x="9296305" y="3896237"/>
            <a:ext cx="898865" cy="41928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26834703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Financial Statements </a:t>
            </a:r>
          </a:p>
        </p:txBody>
      </p:sp>
      <p:sp>
        <p:nvSpPr>
          <p:cNvPr id="3" name="Subtitle 2"/>
          <p:cNvSpPr>
            <a:spLocks noGrp="1"/>
          </p:cNvSpPr>
          <p:nvPr>
            <p:ph type="subTitle" idx="1"/>
          </p:nvPr>
        </p:nvSpPr>
        <p:spPr/>
        <p:txBody>
          <a:bodyPr/>
          <a:lstStyle/>
          <a:p>
            <a:endParaRPr lang="en-CA"/>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9250611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Summary of Quarterly Results  </a:t>
            </a:r>
          </a:p>
        </p:txBody>
      </p:sp>
      <p:pic>
        <p:nvPicPr>
          <p:cNvPr id="4" name="Picture 3"/>
          <p:cNvPicPr>
            <a:picLocks noChangeAspect="1"/>
          </p:cNvPicPr>
          <p:nvPr/>
        </p:nvPicPr>
        <p:blipFill>
          <a:blip r:embed="rId2"/>
          <a:stretch>
            <a:fillRect/>
          </a:stretch>
        </p:blipFill>
        <p:spPr>
          <a:xfrm>
            <a:off x="-1" y="780585"/>
            <a:ext cx="8363415" cy="5954751"/>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5441816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151"/>
            <a:ext cx="8596668" cy="1320800"/>
          </a:xfrm>
        </p:spPr>
        <p:txBody>
          <a:bodyPr/>
          <a:lstStyle/>
          <a:p>
            <a:r>
              <a:rPr lang="en-CA" dirty="0"/>
              <a:t>Balance Sheet Year End 2016 (Assets)</a:t>
            </a:r>
          </a:p>
        </p:txBody>
      </p:sp>
      <p:pic>
        <p:nvPicPr>
          <p:cNvPr id="5" name="Picture 4"/>
          <p:cNvPicPr>
            <a:picLocks noChangeAspect="1"/>
          </p:cNvPicPr>
          <p:nvPr/>
        </p:nvPicPr>
        <p:blipFill>
          <a:blip r:embed="rId2"/>
          <a:stretch>
            <a:fillRect/>
          </a:stretch>
        </p:blipFill>
        <p:spPr>
          <a:xfrm>
            <a:off x="9665795" y="0"/>
            <a:ext cx="1746621" cy="868690"/>
          </a:xfrm>
          <a:prstGeom prst="rect">
            <a:avLst/>
          </a:prstGeom>
        </p:spPr>
      </p:pic>
      <p:pic>
        <p:nvPicPr>
          <p:cNvPr id="3" name="Picture 2"/>
          <p:cNvPicPr>
            <a:picLocks noChangeAspect="1"/>
          </p:cNvPicPr>
          <p:nvPr/>
        </p:nvPicPr>
        <p:blipFill>
          <a:blip r:embed="rId3"/>
          <a:stretch>
            <a:fillRect/>
          </a:stretch>
        </p:blipFill>
        <p:spPr>
          <a:xfrm>
            <a:off x="0" y="1343951"/>
            <a:ext cx="9515515" cy="3620820"/>
          </a:xfrm>
          <a:prstGeom prst="rect">
            <a:avLst/>
          </a:prstGeom>
        </p:spPr>
      </p:pic>
    </p:spTree>
    <p:extLst>
      <p:ext uri="{BB962C8B-B14F-4D97-AF65-F5344CB8AC3E}">
        <p14:creationId xmlns:p14="http://schemas.microsoft.com/office/powerpoint/2010/main" xmlns="" val="50915640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Balance Sheet Year End 2016 (Liabilities + SE)</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1" y="1410009"/>
            <a:ext cx="9109055" cy="4288263"/>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89762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&amp; Gas Exploration &amp; Production (cont.)</a:t>
            </a:r>
          </a:p>
        </p:txBody>
      </p:sp>
      <p:sp>
        <p:nvSpPr>
          <p:cNvPr id="3" name="Content Placeholder 2"/>
          <p:cNvSpPr>
            <a:spLocks noGrp="1"/>
          </p:cNvSpPr>
          <p:nvPr>
            <p:ph idx="1"/>
          </p:nvPr>
        </p:nvSpPr>
        <p:spPr>
          <a:xfrm>
            <a:off x="838200" y="1825625"/>
            <a:ext cx="7461738" cy="4351338"/>
          </a:xfrm>
        </p:spPr>
        <p:txBody>
          <a:bodyPr>
            <a:normAutofit/>
          </a:bodyPr>
          <a:lstStyle/>
          <a:p>
            <a:r>
              <a:rPr lang="en-US" dirty="0"/>
              <a:t>Unconventional; extraction of oil sands.</a:t>
            </a:r>
          </a:p>
          <a:p>
            <a:pPr lvl="1"/>
            <a:r>
              <a:rPr lang="en-US" dirty="0"/>
              <a:t>Extremely viscous and heavy mixture in the earth comprised of sand, clay, various minerals, bitumen, and water.</a:t>
            </a:r>
          </a:p>
          <a:p>
            <a:pPr lvl="1"/>
            <a:r>
              <a:rPr lang="en-US" dirty="0"/>
              <a:t>Separate/recover the bitumen from other substances and upgrade to higher end products.</a:t>
            </a:r>
          </a:p>
          <a:p>
            <a:r>
              <a:rPr lang="en-US" dirty="0"/>
              <a:t>Primary methods of recovery: Surface mining &amp; In-situ</a:t>
            </a:r>
          </a:p>
          <a:p>
            <a:r>
              <a:rPr lang="en-US" dirty="0"/>
              <a:t>Surface mining; when bitumen is within 250 feet from the surface.</a:t>
            </a:r>
          </a:p>
          <a:p>
            <a:r>
              <a:rPr lang="en-US" dirty="0"/>
              <a:t>In-Situ; extract deeper deposits without removing the soil above it.</a:t>
            </a:r>
          </a:p>
        </p:txBody>
      </p:sp>
      <p:pic>
        <p:nvPicPr>
          <p:cNvPr id="4" name="Content Placeholder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99938" y="1825625"/>
            <a:ext cx="3539819" cy="34419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747165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Income Statement Year End 2016 </a:t>
            </a:r>
          </a:p>
        </p:txBody>
      </p:sp>
      <p:pic>
        <p:nvPicPr>
          <p:cNvPr id="4" name="Picture 3"/>
          <p:cNvPicPr>
            <a:picLocks noChangeAspect="1"/>
          </p:cNvPicPr>
          <p:nvPr/>
        </p:nvPicPr>
        <p:blipFill>
          <a:blip r:embed="rId2"/>
          <a:stretch>
            <a:fillRect/>
          </a:stretch>
        </p:blipFill>
        <p:spPr>
          <a:xfrm>
            <a:off x="0" y="598854"/>
            <a:ext cx="7552592" cy="6176106"/>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14823058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Shareholders Equity Year End 2016 </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54946" y="660400"/>
            <a:ext cx="8631854" cy="6161458"/>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676419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703" y="2614245"/>
            <a:ext cx="4176020" cy="1764323"/>
          </a:xfrm>
        </p:spPr>
        <p:txBody>
          <a:bodyPr>
            <a:normAutofit/>
          </a:bodyPr>
          <a:lstStyle/>
          <a:p>
            <a:r>
              <a:rPr lang="en-CA" dirty="0"/>
              <a:t>Cash Flow Statement Year End 2016 </a:t>
            </a:r>
          </a:p>
        </p:txBody>
      </p:sp>
      <p:pic>
        <p:nvPicPr>
          <p:cNvPr id="4" name="Picture 3"/>
          <p:cNvPicPr>
            <a:picLocks noChangeAspect="1"/>
          </p:cNvPicPr>
          <p:nvPr/>
        </p:nvPicPr>
        <p:blipFill>
          <a:blip r:embed="rId2"/>
          <a:stretch>
            <a:fillRect/>
          </a:stretch>
        </p:blipFill>
        <p:spPr>
          <a:xfrm>
            <a:off x="79457" y="134968"/>
            <a:ext cx="6805246" cy="6591148"/>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956464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Recommendation</a:t>
            </a:r>
          </a:p>
        </p:txBody>
      </p:sp>
      <p:sp>
        <p:nvSpPr>
          <p:cNvPr id="3" name="Content Placeholder 2"/>
          <p:cNvSpPr>
            <a:spLocks noGrp="1"/>
          </p:cNvSpPr>
          <p:nvPr>
            <p:ph idx="1"/>
          </p:nvPr>
        </p:nvSpPr>
        <p:spPr/>
        <p:txBody>
          <a:bodyPr/>
          <a:lstStyle/>
          <a:p>
            <a:r>
              <a:rPr lang="en-CA" dirty="0"/>
              <a:t>Crescent is relatively cheap ($14.22)</a:t>
            </a:r>
          </a:p>
          <a:p>
            <a:r>
              <a:rPr lang="en-CA" dirty="0"/>
              <a:t>Expanding into the US, working hard to produce in the </a:t>
            </a:r>
            <a:r>
              <a:rPr lang="en-CA" dirty="0" err="1"/>
              <a:t>Uinta</a:t>
            </a:r>
            <a:r>
              <a:rPr lang="en-CA" dirty="0"/>
              <a:t> Basin</a:t>
            </a:r>
          </a:p>
          <a:p>
            <a:r>
              <a:rPr lang="en-CA" dirty="0"/>
              <a:t>Production is expected to increase in 2017</a:t>
            </a:r>
          </a:p>
          <a:p>
            <a:r>
              <a:rPr lang="en-CA" dirty="0"/>
              <a:t>Oil prices have been shaky as of late (speculation of a “price war”) </a:t>
            </a:r>
          </a:p>
          <a:p>
            <a:r>
              <a:rPr lang="en-CA" dirty="0"/>
              <a:t>OPEC and US shale fight, prices have been lowest since the OPEC cut deal last November</a:t>
            </a:r>
          </a:p>
          <a:p>
            <a:r>
              <a:rPr lang="en-CA" dirty="0"/>
              <a:t>Crescent may have the financial flexibility to survive a dip in price </a:t>
            </a:r>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1687598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65795" y="0"/>
            <a:ext cx="1746621" cy="868690"/>
          </a:xfrm>
          <a:prstGeom prst="rect">
            <a:avLst/>
          </a:prstGeom>
        </p:spPr>
      </p:pic>
      <p:sp>
        <p:nvSpPr>
          <p:cNvPr id="6" name="Title 5"/>
          <p:cNvSpPr>
            <a:spLocks noGrp="1"/>
          </p:cNvSpPr>
          <p:nvPr>
            <p:ph type="title"/>
          </p:nvPr>
        </p:nvSpPr>
        <p:spPr>
          <a:xfrm>
            <a:off x="4003288" y="2352907"/>
            <a:ext cx="3479180" cy="1784195"/>
          </a:xfrm>
        </p:spPr>
        <p:txBody>
          <a:bodyPr>
            <a:normAutofit/>
          </a:bodyPr>
          <a:lstStyle/>
          <a:p>
            <a:r>
              <a:rPr lang="en-CA" sz="10000" dirty="0">
                <a:solidFill>
                  <a:srgbClr val="FF0000"/>
                </a:solidFill>
              </a:rPr>
              <a:t>HOLD</a:t>
            </a:r>
          </a:p>
        </p:txBody>
      </p:sp>
    </p:spTree>
    <p:extLst>
      <p:ext uri="{BB962C8B-B14F-4D97-AF65-F5344CB8AC3E}">
        <p14:creationId xmlns:p14="http://schemas.microsoft.com/office/powerpoint/2010/main" xmlns="" val="3682952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perial logo.jpe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37622" y="1228730"/>
            <a:ext cx="3742822" cy="3742822"/>
          </a:xfrm>
          <a:prstGeom prst="rect">
            <a:avLst/>
          </a:prstGeom>
        </p:spPr>
      </p:pic>
      <p:pic>
        <p:nvPicPr>
          <p:cNvPr id="6" name="Picture 14" descr="imperial oil logo"/>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19907" y="4640962"/>
            <a:ext cx="3094935" cy="6611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950843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3" name="Picture 2"/>
          <p:cNvPicPr>
            <a:picLocks noChangeAspect="1"/>
          </p:cNvPicPr>
          <p:nvPr/>
        </p:nvPicPr>
        <p:blipFill>
          <a:blip r:embed="rId2"/>
          <a:stretch>
            <a:fillRect/>
          </a:stretch>
        </p:blipFill>
        <p:spPr>
          <a:xfrm>
            <a:off x="-1" y="1191555"/>
            <a:ext cx="7521435" cy="4138728"/>
          </a:xfrm>
          <a:prstGeom prst="rect">
            <a:avLst/>
          </a:prstGeom>
        </p:spPr>
      </p:pic>
      <p:pic>
        <p:nvPicPr>
          <p:cNvPr id="7" name="Picture 6"/>
          <p:cNvPicPr>
            <a:picLocks noChangeAspect="1"/>
          </p:cNvPicPr>
          <p:nvPr/>
        </p:nvPicPr>
        <p:blipFill>
          <a:blip r:embed="rId3"/>
          <a:stretch>
            <a:fillRect/>
          </a:stretch>
        </p:blipFill>
        <p:spPr>
          <a:xfrm>
            <a:off x="0" y="239055"/>
            <a:ext cx="11372850" cy="952500"/>
          </a:xfrm>
          <a:prstGeom prst="rect">
            <a:avLst/>
          </a:prstGeom>
        </p:spPr>
      </p:pic>
      <p:pic>
        <p:nvPicPr>
          <p:cNvPr id="8" name="Picture 7"/>
          <p:cNvPicPr>
            <a:picLocks noChangeAspect="1"/>
          </p:cNvPicPr>
          <p:nvPr/>
        </p:nvPicPr>
        <p:blipFill>
          <a:blip r:embed="rId4"/>
          <a:stretch>
            <a:fillRect/>
          </a:stretch>
        </p:blipFill>
        <p:spPr>
          <a:xfrm>
            <a:off x="7387620" y="1161895"/>
            <a:ext cx="3985230" cy="5553307"/>
          </a:xfrm>
          <a:prstGeom prst="rect">
            <a:avLst/>
          </a:prstGeom>
        </p:spPr>
      </p:pic>
    </p:spTree>
    <p:extLst>
      <p:ext uri="{BB962C8B-B14F-4D97-AF65-F5344CB8AC3E}">
        <p14:creationId xmlns:p14="http://schemas.microsoft.com/office/powerpoint/2010/main" xmlns="" val="42497900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1 year stock price</a:t>
            </a:r>
          </a:p>
        </p:txBody>
      </p:sp>
      <p:pic>
        <p:nvPicPr>
          <p:cNvPr id="4" name="Picture 3"/>
          <p:cNvPicPr>
            <a:picLocks noChangeAspect="1"/>
          </p:cNvPicPr>
          <p:nvPr/>
        </p:nvPicPr>
        <p:blipFill>
          <a:blip r:embed="rId2"/>
          <a:stretch>
            <a:fillRect/>
          </a:stretch>
        </p:blipFill>
        <p:spPr>
          <a:xfrm>
            <a:off x="9711898" y="0"/>
            <a:ext cx="1623533" cy="946692"/>
          </a:xfrm>
          <a:prstGeom prst="rect">
            <a:avLst/>
          </a:prstGeom>
        </p:spPr>
      </p:pic>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0" y="946692"/>
            <a:ext cx="9444077" cy="5094670"/>
          </a:xfrm>
          <a:prstGeom prst="rect">
            <a:avLst/>
          </a:prstGeom>
        </p:spPr>
      </p:pic>
    </p:spTree>
    <p:extLst>
      <p:ext uri="{BB962C8B-B14F-4D97-AF65-F5344CB8AC3E}">
        <p14:creationId xmlns:p14="http://schemas.microsoft.com/office/powerpoint/2010/main" xmlns="" val="26146260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5 year stock price </a:t>
            </a:r>
          </a:p>
        </p:txBody>
      </p:sp>
      <p:pic>
        <p:nvPicPr>
          <p:cNvPr id="5" name="Picture 4"/>
          <p:cNvPicPr>
            <a:picLocks noChangeAspect="1"/>
          </p:cNvPicPr>
          <p:nvPr/>
        </p:nvPicPr>
        <p:blipFill>
          <a:blip r:embed="rId2"/>
          <a:stretch>
            <a:fillRect/>
          </a:stretch>
        </p:blipFill>
        <p:spPr>
          <a:xfrm>
            <a:off x="9711898" y="0"/>
            <a:ext cx="1623533" cy="946692"/>
          </a:xfrm>
          <a:prstGeom prst="rect">
            <a:avLst/>
          </a:prstGeom>
        </p:spPr>
      </p:pic>
      <p:pic>
        <p:nvPicPr>
          <p:cNvPr id="3" name="Picture 2"/>
          <p:cNvPicPr>
            <a:picLocks noChangeAspect="1"/>
          </p:cNvPicPr>
          <p:nvPr/>
        </p:nvPicPr>
        <p:blipFill>
          <a:blip r:embed="rId3"/>
          <a:stretch>
            <a:fillRect/>
          </a:stretch>
        </p:blipFill>
        <p:spPr>
          <a:xfrm>
            <a:off x="0" y="946692"/>
            <a:ext cx="9155151" cy="4975367"/>
          </a:xfrm>
          <a:prstGeom prst="rect">
            <a:avLst/>
          </a:prstGeom>
        </p:spPr>
      </p:pic>
    </p:spTree>
    <p:extLst>
      <p:ext uri="{BB962C8B-B14F-4D97-AF65-F5344CB8AC3E}">
        <p14:creationId xmlns:p14="http://schemas.microsoft.com/office/powerpoint/2010/main" xmlns="" val="29906324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10 years stock price</a:t>
            </a:r>
          </a:p>
        </p:txBody>
      </p:sp>
      <p:pic>
        <p:nvPicPr>
          <p:cNvPr id="4" name="Picture 3"/>
          <p:cNvPicPr>
            <a:picLocks noChangeAspect="1"/>
          </p:cNvPicPr>
          <p:nvPr/>
        </p:nvPicPr>
        <p:blipFill>
          <a:blip r:embed="rId2"/>
          <a:stretch>
            <a:fillRect/>
          </a:stretch>
        </p:blipFill>
        <p:spPr>
          <a:xfrm>
            <a:off x="9711898" y="0"/>
            <a:ext cx="1623533" cy="946692"/>
          </a:xfrm>
          <a:prstGeom prst="rect">
            <a:avLst/>
          </a:prstGeom>
        </p:spPr>
      </p:pic>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0" y="946692"/>
            <a:ext cx="9356325" cy="5094670"/>
          </a:xfrm>
          <a:prstGeom prst="rect">
            <a:avLst/>
          </a:prstGeom>
        </p:spPr>
      </p:pic>
    </p:spTree>
    <p:extLst>
      <p:ext uri="{BB962C8B-B14F-4D97-AF65-F5344CB8AC3E}">
        <p14:creationId xmlns:p14="http://schemas.microsoft.com/office/powerpoint/2010/main" xmlns="" val="2606070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Surface Mining</a:t>
            </a:r>
            <a:endParaRPr lang="en-US" dirty="0"/>
          </a:p>
        </p:txBody>
      </p:sp>
      <p:sp>
        <p:nvSpPr>
          <p:cNvPr id="3" name="Content Placeholder 2"/>
          <p:cNvSpPr>
            <a:spLocks noGrp="1"/>
          </p:cNvSpPr>
          <p:nvPr>
            <p:ph idx="1"/>
          </p:nvPr>
        </p:nvSpPr>
        <p:spPr>
          <a:xfrm>
            <a:off x="838200" y="1825625"/>
            <a:ext cx="9958754" cy="4351338"/>
          </a:xfrm>
        </p:spPr>
        <p:txBody>
          <a:bodyPr/>
          <a:lstStyle/>
          <a:p>
            <a:r>
              <a:rPr lang="en-US" dirty="0"/>
              <a:t>Strip mining; removing layers of rock and dirt to reach a mineral deposit.</a:t>
            </a:r>
          </a:p>
          <a:p>
            <a:r>
              <a:rPr lang="en-US" dirty="0"/>
              <a:t>Open pit mining; removing materials and rock through a large hole/pit.</a:t>
            </a:r>
          </a:p>
          <a:p>
            <a:r>
              <a:rPr lang="en-US" dirty="0"/>
              <a:t>Mountaintop removal mining; explosives are used to remove the mountaintop to expose the resources underneath.</a:t>
            </a:r>
          </a:p>
        </p:txBody>
      </p:sp>
    </p:spTree>
    <p:extLst>
      <p:ext uri="{BB962C8B-B14F-4D97-AF65-F5344CB8AC3E}">
        <p14:creationId xmlns:p14="http://schemas.microsoft.com/office/powerpoint/2010/main" xmlns="" val="469395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Max</a:t>
            </a:r>
          </a:p>
        </p:txBody>
      </p:sp>
      <p:pic>
        <p:nvPicPr>
          <p:cNvPr id="5" name="Picture 4"/>
          <p:cNvPicPr>
            <a:picLocks noChangeAspect="1"/>
          </p:cNvPicPr>
          <p:nvPr/>
        </p:nvPicPr>
        <p:blipFill>
          <a:blip r:embed="rId2"/>
          <a:stretch>
            <a:fillRect/>
          </a:stretch>
        </p:blipFill>
        <p:spPr>
          <a:xfrm>
            <a:off x="9711898" y="0"/>
            <a:ext cx="1623533" cy="946692"/>
          </a:xfrm>
          <a:prstGeom prst="rect">
            <a:avLst/>
          </a:prstGeom>
        </p:spPr>
      </p:pic>
      <p:pic>
        <p:nvPicPr>
          <p:cNvPr id="8" name="Picture 7"/>
          <p:cNvPicPr>
            <a:picLocks noChangeAspect="1"/>
          </p:cNvPicPr>
          <p:nvPr/>
        </p:nvPicPr>
        <p:blipFill>
          <a:blip r:embed="rId3"/>
          <a:stretch>
            <a:fillRect/>
          </a:stretch>
        </p:blipFill>
        <p:spPr>
          <a:xfrm>
            <a:off x="0" y="946692"/>
            <a:ext cx="9274002" cy="5084588"/>
          </a:xfrm>
          <a:prstGeom prst="rect">
            <a:avLst/>
          </a:prstGeom>
        </p:spPr>
      </p:pic>
      <p:sp>
        <p:nvSpPr>
          <p:cNvPr id="10" name="Content Placeholder 9"/>
          <p:cNvSpPr>
            <a:spLocks noGrp="1"/>
          </p:cNvSpPr>
          <p:nvPr>
            <p:ph idx="1"/>
          </p:nvPr>
        </p:nvSpPr>
        <p:spPr/>
        <p:txBody>
          <a:bodyPr/>
          <a:lstStyle/>
          <a:p>
            <a:endParaRPr lang="en-CA" dirty="0"/>
          </a:p>
        </p:txBody>
      </p:sp>
    </p:spTree>
    <p:extLst>
      <p:ext uri="{BB962C8B-B14F-4D97-AF65-F5344CB8AC3E}">
        <p14:creationId xmlns:p14="http://schemas.microsoft.com/office/powerpoint/2010/main" xmlns="" val="343519838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3162"/>
            <a:ext cx="8596668" cy="1320800"/>
          </a:xfrm>
        </p:spPr>
        <p:txBody>
          <a:bodyPr/>
          <a:lstStyle/>
          <a:p>
            <a:r>
              <a:rPr lang="en-US" dirty="0"/>
              <a:t>1 year stock price vs. S&amp;P TSX</a:t>
            </a:r>
          </a:p>
        </p:txBody>
      </p:sp>
      <p:sp>
        <p:nvSpPr>
          <p:cNvPr id="3" name="Content Placeholder 2"/>
          <p:cNvSpPr>
            <a:spLocks noGrp="1"/>
          </p:cNvSpPr>
          <p:nvPr>
            <p:ph idx="1"/>
          </p:nvPr>
        </p:nvSpPr>
        <p:spPr/>
        <p:txBody>
          <a:bodyPr/>
          <a:lstStyle/>
          <a:p>
            <a:endParaRPr lang="en-US"/>
          </a:p>
        </p:txBody>
      </p:sp>
      <p:pic>
        <p:nvPicPr>
          <p:cNvPr id="4" name="Picture 3" descr="Screen Shot 2017-03-20 at 3.41.07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087243"/>
            <a:ext cx="9144000" cy="5257800"/>
          </a:xfrm>
          <a:prstGeom prst="rect">
            <a:avLst/>
          </a:prstGeom>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6904305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10 years stock price vs. S&amp;P TSX</a:t>
            </a:r>
          </a:p>
        </p:txBody>
      </p:sp>
      <p:sp>
        <p:nvSpPr>
          <p:cNvPr id="5" name="Content Placeholder 4"/>
          <p:cNvSpPr>
            <a:spLocks noGrp="1"/>
          </p:cNvSpPr>
          <p:nvPr>
            <p:ph idx="1"/>
          </p:nvPr>
        </p:nvSpPr>
        <p:spPr/>
        <p:txBody>
          <a:bodyPr/>
          <a:lstStyle/>
          <a:p>
            <a:endParaRPr lang="en-US"/>
          </a:p>
        </p:txBody>
      </p:sp>
      <p:pic>
        <p:nvPicPr>
          <p:cNvPr id="6" name="Picture 5" descr="Screen Shot 2017-03-20 at 3.41.33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960438"/>
            <a:ext cx="9144001" cy="5440362"/>
          </a:xfrm>
          <a:prstGeom prst="rect">
            <a:avLst/>
          </a:prstGeom>
        </p:spPr>
      </p:pic>
      <p:pic>
        <p:nvPicPr>
          <p:cNvPr id="7" name="Picture 6"/>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2749733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a:t>
            </a:r>
            <a:r>
              <a:rPr lang="en-US" dirty="0" err="1"/>
              <a:t>con’t</a:t>
            </a:r>
            <a:r>
              <a:rPr lang="en-US" dirty="0"/>
              <a:t>)</a:t>
            </a:r>
          </a:p>
        </p:txBody>
      </p:sp>
      <p:graphicFrame>
        <p:nvGraphicFramePr>
          <p:cNvPr id="4" name="Content Placeholder 3"/>
          <p:cNvGraphicFramePr>
            <a:graphicFrameLocks noGrp="1"/>
          </p:cNvGraphicFramePr>
          <p:nvPr>
            <p:ph idx="1"/>
            <p:extLst/>
          </p:nvPr>
        </p:nvGraphicFramePr>
        <p:xfrm>
          <a:off x="1524000" y="1234882"/>
          <a:ext cx="9144000" cy="5362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42118343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0681" y="274638"/>
            <a:ext cx="8229600" cy="1143000"/>
          </a:xfrm>
        </p:spPr>
        <p:txBody>
          <a:bodyPr/>
          <a:lstStyle/>
          <a:p>
            <a:r>
              <a:rPr lang="en-US" dirty="0"/>
              <a:t>Timeline</a:t>
            </a:r>
          </a:p>
        </p:txBody>
      </p:sp>
      <p:graphicFrame>
        <p:nvGraphicFramePr>
          <p:cNvPr id="6" name="Content Placeholder 3"/>
          <p:cNvGraphicFramePr>
            <a:graphicFrameLocks/>
          </p:cNvGraphicFramePr>
          <p:nvPr>
            <p:extLst/>
          </p:nvPr>
        </p:nvGraphicFramePr>
        <p:xfrm>
          <a:off x="1524000" y="1270164"/>
          <a:ext cx="9144000" cy="5362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5001453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Overview</a:t>
            </a:r>
          </a:p>
        </p:txBody>
      </p:sp>
      <p:sp>
        <p:nvSpPr>
          <p:cNvPr id="3" name="Content Placeholder 2"/>
          <p:cNvSpPr>
            <a:spLocks noGrp="1"/>
          </p:cNvSpPr>
          <p:nvPr>
            <p:ph idx="1"/>
          </p:nvPr>
        </p:nvSpPr>
        <p:spPr/>
        <p:txBody>
          <a:bodyPr>
            <a:normAutofit fontScale="55000" lnSpcReduction="20000"/>
          </a:bodyPr>
          <a:lstStyle/>
          <a:p>
            <a:pPr>
              <a:buSzPct val="50000"/>
              <a:buFontTx/>
              <a:buBlip>
                <a:blip r:embed="rId3"/>
              </a:buBlip>
            </a:pPr>
            <a:r>
              <a:rPr lang="en-CA" altLang="zh-TW" sz="2800" dirty="0"/>
              <a:t>Founded in </a:t>
            </a:r>
            <a:r>
              <a:rPr lang="en-US" altLang="zh-TW" sz="2800" dirty="0"/>
              <a:t>1880, when 16 refiners in southwestern Ontario created The Imperial Oil Company, Limited</a:t>
            </a:r>
          </a:p>
          <a:p>
            <a:pPr lvl="1">
              <a:buSzPct val="50000"/>
              <a:buFontTx/>
              <a:buBlip>
                <a:blip r:embed="rId3"/>
              </a:buBlip>
            </a:pPr>
            <a:r>
              <a:rPr lang="en-US" sz="2400" dirty="0"/>
              <a:t>operates as </a:t>
            </a:r>
            <a:r>
              <a:rPr lang="en-US" sz="2400" b="1" dirty="0"/>
              <a:t>Esso and Mobil </a:t>
            </a:r>
            <a:r>
              <a:rPr lang="en-US" sz="2400" dirty="0"/>
              <a:t>brand name</a:t>
            </a:r>
            <a:endParaRPr lang="en-US" altLang="zh-TW" sz="2400" dirty="0"/>
          </a:p>
          <a:p>
            <a:pPr marL="0" indent="0">
              <a:buSzPct val="50000"/>
              <a:buNone/>
            </a:pPr>
            <a:endParaRPr lang="en-US" altLang="zh-TW" sz="2800" dirty="0"/>
          </a:p>
          <a:p>
            <a:pPr>
              <a:buSzPct val="50000"/>
              <a:buFontTx/>
              <a:buBlip>
                <a:blip r:embed="rId3"/>
              </a:buBlip>
            </a:pPr>
            <a:r>
              <a:rPr lang="en-CA" altLang="zh-TW" sz="2800" dirty="0"/>
              <a:t>Headquartered in Calgary, Canada</a:t>
            </a:r>
          </a:p>
          <a:p>
            <a:pPr marL="457200" lvl="1" indent="0">
              <a:buSzPct val="50000"/>
              <a:buNone/>
            </a:pPr>
            <a:endParaRPr lang="en-CA" altLang="zh-TW" sz="2400" dirty="0"/>
          </a:p>
          <a:p>
            <a:pPr>
              <a:buSzPct val="50000"/>
              <a:buFontTx/>
              <a:buBlip>
                <a:blip r:embed="rId3"/>
              </a:buBlip>
            </a:pPr>
            <a:r>
              <a:rPr lang="en-US" altLang="zh-TW" sz="2800" dirty="0">
                <a:ea typeface="PMingLiU" charset="0"/>
                <a:cs typeface="PMingLiU" charset="0"/>
              </a:rPr>
              <a:t>Canada's largest refiner and leading marketer of petroleum products</a:t>
            </a:r>
          </a:p>
          <a:p>
            <a:pPr marL="0" indent="0">
              <a:buSzPct val="50000"/>
              <a:buNone/>
            </a:pPr>
            <a:endParaRPr lang="en-US" altLang="zh-TW" sz="2800" dirty="0"/>
          </a:p>
          <a:p>
            <a:pPr>
              <a:buSzPct val="50000"/>
              <a:buFontTx/>
              <a:buBlip>
                <a:blip r:embed="rId3"/>
              </a:buBlip>
            </a:pPr>
            <a:r>
              <a:rPr lang="en-US" altLang="zh-TW" sz="2800" dirty="0"/>
              <a:t>Three segments: </a:t>
            </a:r>
          </a:p>
          <a:p>
            <a:pPr lvl="1">
              <a:buSzPct val="50000"/>
              <a:buFontTx/>
              <a:buBlip>
                <a:blip r:embed="rId3"/>
              </a:buBlip>
            </a:pPr>
            <a:r>
              <a:rPr lang="en-US" altLang="zh-TW" sz="3100" dirty="0"/>
              <a:t>Natural resources: Oil Sands, Natural Gas</a:t>
            </a:r>
          </a:p>
          <a:p>
            <a:pPr lvl="1">
              <a:buSzPct val="50000"/>
              <a:buFontTx/>
              <a:buBlip>
                <a:blip r:embed="rId3"/>
              </a:buBlip>
            </a:pPr>
            <a:r>
              <a:rPr lang="en-CA" altLang="zh-TW" sz="3100" dirty="0"/>
              <a:t>Petroleum</a:t>
            </a:r>
          </a:p>
          <a:p>
            <a:pPr lvl="1">
              <a:buSzPct val="50000"/>
              <a:buBlip>
                <a:blip r:embed="rId3"/>
              </a:buBlip>
            </a:pPr>
            <a:r>
              <a:rPr lang="en-CA" altLang="zh-TW" sz="3100" dirty="0"/>
              <a:t>Chemical</a:t>
            </a:r>
            <a:endParaRPr lang="en-US" altLang="zh-TW" sz="3100" b="1" dirty="0">
              <a:ea typeface="PMingLiU" charset="0"/>
              <a:cs typeface="PMingLiU" charset="0"/>
            </a:endParaRPr>
          </a:p>
          <a:p>
            <a:pPr lvl="1">
              <a:buSzPct val="50000"/>
              <a:buFontTx/>
              <a:buBlip>
                <a:blip r:embed="rId3"/>
              </a:buBlip>
            </a:pPr>
            <a:endParaRPr lang="en-CA" altLang="zh-TW" sz="2400" dirty="0"/>
          </a:p>
        </p:txBody>
      </p:sp>
      <p:pic>
        <p:nvPicPr>
          <p:cNvPr id="4" name="Picture 3"/>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33179758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Overview</a:t>
            </a:r>
          </a:p>
        </p:txBody>
      </p:sp>
      <p:sp>
        <p:nvSpPr>
          <p:cNvPr id="3" name="Content Placeholder 2"/>
          <p:cNvSpPr>
            <a:spLocks noGrp="1"/>
          </p:cNvSpPr>
          <p:nvPr>
            <p:ph idx="1"/>
          </p:nvPr>
        </p:nvSpPr>
        <p:spPr/>
        <p:txBody>
          <a:bodyPr>
            <a:normAutofit fontScale="92500" lnSpcReduction="20000"/>
          </a:bodyPr>
          <a:lstStyle/>
          <a:p>
            <a:pPr marL="171450" lvl="1">
              <a:buSzPct val="50000"/>
              <a:buBlip>
                <a:blip r:embed="rId2"/>
              </a:buBlip>
            </a:pPr>
            <a:r>
              <a:rPr lang="en-US" altLang="zh-TW" sz="2600" dirty="0"/>
              <a:t>69.9% hold by Exxon Mobil Corporation</a:t>
            </a:r>
          </a:p>
          <a:p>
            <a:pPr marL="171450" lvl="1">
              <a:buSzPct val="50000"/>
              <a:buBlip>
                <a:blip r:embed="rId2"/>
              </a:buBlip>
            </a:pPr>
            <a:r>
              <a:rPr lang="en-US" altLang="zh-TW" sz="2600" dirty="0"/>
              <a:t>Imperial Oil and Exxon Mobil have agreed to operate their Western Canada production together as of April 1, 2005</a:t>
            </a:r>
          </a:p>
          <a:p>
            <a:pPr marL="0" lvl="1" indent="0">
              <a:buSzPct val="50000"/>
              <a:buNone/>
            </a:pPr>
            <a:endParaRPr lang="en-US" altLang="zh-TW" sz="2600" dirty="0"/>
          </a:p>
          <a:p>
            <a:pPr marL="171450" lvl="1">
              <a:buSzPct val="50000"/>
              <a:buBlip>
                <a:blip r:embed="rId2"/>
              </a:buBlip>
            </a:pPr>
            <a:r>
              <a:rPr lang="en-CA" altLang="zh-TW" sz="2600" dirty="0"/>
              <a:t>Traded in ASEX, TSE</a:t>
            </a:r>
            <a:endParaRPr lang="en-US" altLang="zh-TW" sz="2600" dirty="0"/>
          </a:p>
          <a:p>
            <a:pPr lvl="1">
              <a:buSzPct val="50000"/>
              <a:buFontTx/>
              <a:buBlip>
                <a:blip r:embed="rId2"/>
              </a:buBlip>
            </a:pPr>
            <a:r>
              <a:rPr lang="en-CA" altLang="zh-TW" sz="2200" dirty="0"/>
              <a:t>Symbol: IMO-T, IMO-A</a:t>
            </a:r>
          </a:p>
          <a:p>
            <a:pPr marL="0" indent="0">
              <a:buSzPct val="50000"/>
              <a:buNone/>
            </a:pPr>
            <a:endParaRPr lang="en-CA" altLang="zh-TW" sz="2600" dirty="0"/>
          </a:p>
          <a:p>
            <a:r>
              <a:rPr lang="en-US" sz="2600" dirty="0"/>
              <a:t>Market cap : 34.73B (March 2017)</a:t>
            </a:r>
          </a:p>
          <a:p>
            <a:r>
              <a:rPr lang="en-US" sz="2600" dirty="0"/>
              <a:t>Share price: $40.97 (March 2017)</a:t>
            </a:r>
          </a:p>
          <a:p>
            <a:endParaRPr lang="en-US" altLang="zh-TW" dirty="0"/>
          </a:p>
          <a:p>
            <a:pPr>
              <a:buFont typeface="Wingdings" charset="0"/>
              <a:buNone/>
            </a:pPr>
            <a:endParaRPr lang="en-US" altLang="zh-TW" dirty="0"/>
          </a:p>
          <a:p>
            <a:endParaRPr lang="en-US" dirty="0"/>
          </a:p>
        </p:txBody>
      </p:sp>
      <p:pic>
        <p:nvPicPr>
          <p:cNvPr id="4" name="Picture 6" descr="logo-exxonmobil"/>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902352" y="3317833"/>
            <a:ext cx="2286000" cy="43180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97060310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Strategy </a:t>
            </a:r>
          </a:p>
        </p:txBody>
      </p:sp>
      <p:sp>
        <p:nvSpPr>
          <p:cNvPr id="3" name="Content Placeholder 2"/>
          <p:cNvSpPr>
            <a:spLocks noGrp="1"/>
          </p:cNvSpPr>
          <p:nvPr>
            <p:ph idx="1"/>
          </p:nvPr>
        </p:nvSpPr>
        <p:spPr/>
        <p:txBody>
          <a:bodyPr>
            <a:normAutofit fontScale="92500" lnSpcReduction="10000"/>
          </a:bodyPr>
          <a:lstStyle/>
          <a:p>
            <a:pPr>
              <a:buSzPct val="50000"/>
              <a:buFontTx/>
              <a:buBlip>
                <a:blip r:embed="rId3"/>
              </a:buBlip>
            </a:pPr>
            <a:r>
              <a:rPr lang="en-US" altLang="zh-TW" sz="2400" dirty="0"/>
              <a:t>Clarify, Simple and Focus</a:t>
            </a:r>
          </a:p>
          <a:p>
            <a:pPr marL="0" indent="0">
              <a:buSzPct val="50000"/>
              <a:buNone/>
            </a:pPr>
            <a:endParaRPr lang="en-US" altLang="zh-TW" sz="2400" dirty="0"/>
          </a:p>
          <a:p>
            <a:pPr>
              <a:buSzPct val="50000"/>
              <a:buFontTx/>
              <a:buBlip>
                <a:blip r:embed="rId3"/>
              </a:buBlip>
            </a:pPr>
            <a:r>
              <a:rPr lang="en-US" altLang="zh-TW" sz="2400" dirty="0"/>
              <a:t>Deliver reliable and efficient product</a:t>
            </a:r>
          </a:p>
          <a:p>
            <a:pPr marL="0" indent="0">
              <a:buSzPct val="50000"/>
              <a:buNone/>
            </a:pPr>
            <a:endParaRPr lang="en-US" altLang="zh-TW" sz="2400" dirty="0"/>
          </a:p>
          <a:p>
            <a:pPr>
              <a:buSzPct val="50000"/>
              <a:buFontTx/>
              <a:buBlip>
                <a:blip r:embed="rId3"/>
              </a:buBlip>
            </a:pPr>
            <a:r>
              <a:rPr lang="en-US" altLang="zh-TW" sz="2400" dirty="0"/>
              <a:t>Invest in R&amp;D for long term future opportunities</a:t>
            </a:r>
          </a:p>
          <a:p>
            <a:pPr marL="0" indent="0">
              <a:buSzPct val="50000"/>
              <a:buNone/>
            </a:pPr>
            <a:endParaRPr lang="en-US" altLang="zh-TW" sz="2400" dirty="0"/>
          </a:p>
          <a:p>
            <a:pPr>
              <a:buSzPct val="50000"/>
              <a:buFontTx/>
              <a:buBlip>
                <a:blip r:embed="rId3"/>
              </a:buBlip>
            </a:pPr>
            <a:r>
              <a:rPr lang="en-US" altLang="zh-TW" sz="2400" dirty="0"/>
              <a:t>Cost effective and efficient production</a:t>
            </a:r>
          </a:p>
          <a:p>
            <a:pPr marL="0" indent="0">
              <a:buSzPct val="50000"/>
              <a:buNone/>
            </a:pPr>
            <a:endParaRPr lang="en-US" altLang="zh-TW" sz="2400" dirty="0"/>
          </a:p>
          <a:p>
            <a:pPr>
              <a:buSzPct val="50000"/>
              <a:buFontTx/>
              <a:buBlip>
                <a:blip r:embed="rId3"/>
              </a:buBlip>
            </a:pPr>
            <a:r>
              <a:rPr lang="en-US" altLang="zh-TW" sz="2400" dirty="0"/>
              <a:t>Environmental and social responsible </a:t>
            </a:r>
          </a:p>
          <a:p>
            <a:pPr marL="0" indent="0">
              <a:buNone/>
            </a:pPr>
            <a:endParaRPr lang="en-US" dirty="0"/>
          </a:p>
        </p:txBody>
      </p:sp>
      <p:pic>
        <p:nvPicPr>
          <p:cNvPr id="4" name="Picture 3"/>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6821990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xmlns="" val="1956970786"/>
              </p:ext>
            </p:extLst>
          </p:nvPr>
        </p:nvGraphicFramePr>
        <p:xfrm>
          <a:off x="615572" y="80228"/>
          <a:ext cx="9048818" cy="6867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5114559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795"/>
            <a:ext cx="8596668" cy="1320800"/>
          </a:xfrm>
        </p:spPr>
        <p:txBody>
          <a:bodyPr/>
          <a:lstStyle/>
          <a:p>
            <a:r>
              <a:rPr lang="en-US" dirty="0"/>
              <a:t>Business segments</a:t>
            </a:r>
          </a:p>
        </p:txBody>
      </p:sp>
      <p:sp>
        <p:nvSpPr>
          <p:cNvPr id="3" name="Content Placeholder 2"/>
          <p:cNvSpPr>
            <a:spLocks noGrp="1"/>
          </p:cNvSpPr>
          <p:nvPr>
            <p:ph idx="1"/>
          </p:nvPr>
        </p:nvSpPr>
        <p:spPr>
          <a:xfrm>
            <a:off x="220134" y="1257340"/>
            <a:ext cx="8596668" cy="3880773"/>
          </a:xfrm>
        </p:spPr>
        <p:txBody>
          <a:bodyPr/>
          <a:lstStyle/>
          <a:p>
            <a:r>
              <a:rPr lang="en-US" altLang="zh-TW" dirty="0"/>
              <a:t>Three business segments:</a:t>
            </a:r>
          </a:p>
          <a:p>
            <a:pPr>
              <a:buFont typeface="Wingdings" charset="0"/>
              <a:buNone/>
            </a:pPr>
            <a:endParaRPr lang="en-US" altLang="zh-TW" dirty="0"/>
          </a:p>
          <a:p>
            <a:pPr lvl="1"/>
            <a:r>
              <a:rPr lang="en-US" altLang="zh-TW" sz="1800" dirty="0"/>
              <a:t>Natural Resources (Upstream)</a:t>
            </a:r>
          </a:p>
          <a:p>
            <a:pPr lvl="1"/>
            <a:endParaRPr lang="en-US" altLang="zh-TW" sz="1800" dirty="0"/>
          </a:p>
          <a:p>
            <a:pPr lvl="1"/>
            <a:r>
              <a:rPr lang="en-US" altLang="zh-TW" sz="1800" dirty="0"/>
              <a:t>Petroleum Products (Downstream)</a:t>
            </a:r>
          </a:p>
          <a:p>
            <a:pPr lvl="1"/>
            <a:endParaRPr lang="en-US" altLang="zh-TW" sz="1800" dirty="0"/>
          </a:p>
          <a:p>
            <a:pPr lvl="1"/>
            <a:r>
              <a:rPr lang="en-US" altLang="zh-TW" sz="1800" dirty="0"/>
              <a:t>Chemicals</a:t>
            </a:r>
          </a:p>
          <a:p>
            <a:endParaRPr lang="en-US" dirty="0"/>
          </a:p>
        </p:txBody>
      </p:sp>
      <p:pic>
        <p:nvPicPr>
          <p:cNvPr id="4" name="Picture 3"/>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98470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Strip Mining</a:t>
            </a:r>
          </a:p>
        </p:txBody>
      </p:sp>
      <p:pic>
        <p:nvPicPr>
          <p:cNvPr id="4" name="Picture 2" descr="C:\Users\Stanley\Desktop\mining.jpg"/>
          <p:cNvPicPr>
            <a:picLocks noGrp="1" noChangeAspect="1" noChangeArrowheads="1"/>
          </p:cNvPicPr>
          <p:nvPr>
            <p:ph idx="1"/>
          </p:nvPr>
        </p:nvPicPr>
        <p:blipFill>
          <a:blip r:embed="rId2" cstate="print"/>
          <a:srcRect/>
          <a:stretch>
            <a:fillRect/>
          </a:stretch>
        </p:blipFill>
        <p:spPr bwMode="auto">
          <a:xfrm>
            <a:off x="1709764" y="1364877"/>
            <a:ext cx="8772471" cy="5250600"/>
          </a:xfrm>
          <a:prstGeom prst="rect">
            <a:avLst/>
          </a:prstGeom>
          <a:noFill/>
        </p:spPr>
      </p:pic>
    </p:spTree>
    <p:extLst>
      <p:ext uri="{BB962C8B-B14F-4D97-AF65-F5344CB8AC3E}">
        <p14:creationId xmlns:p14="http://schemas.microsoft.com/office/powerpoint/2010/main" xmlns="" val="21263709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a:xfrm>
            <a:off x="0" y="0"/>
            <a:ext cx="8596668" cy="1320800"/>
          </a:xfrm>
        </p:spPr>
        <p:txBody>
          <a:bodyPr/>
          <a:lstStyle/>
          <a:p>
            <a:r>
              <a:rPr lang="en-US" dirty="0"/>
              <a:t>Natural Resources</a:t>
            </a:r>
          </a:p>
        </p:txBody>
      </p:sp>
      <p:sp>
        <p:nvSpPr>
          <p:cNvPr id="406531" name="Rectangle 3"/>
          <p:cNvSpPr>
            <a:spLocks noGrp="1" noChangeArrowheads="1"/>
          </p:cNvSpPr>
          <p:nvPr>
            <p:ph type="body" idx="1"/>
          </p:nvPr>
        </p:nvSpPr>
        <p:spPr>
          <a:xfrm>
            <a:off x="0" y="1536121"/>
            <a:ext cx="8596668" cy="3880773"/>
          </a:xfrm>
        </p:spPr>
        <p:txBody>
          <a:bodyPr/>
          <a:lstStyle/>
          <a:p>
            <a:r>
              <a:rPr lang="en-US" dirty="0"/>
              <a:t>Conventional oil and gas</a:t>
            </a:r>
          </a:p>
          <a:p>
            <a:pPr lvl="1"/>
            <a:r>
              <a:rPr lang="en-US" sz="2000" dirty="0"/>
              <a:t>Nine conventional oil and gas sites</a:t>
            </a:r>
          </a:p>
          <a:p>
            <a:pPr lvl="1"/>
            <a:r>
              <a:rPr lang="en-US" sz="2000" dirty="0"/>
              <a:t>The Mackenzie gas project</a:t>
            </a:r>
          </a:p>
          <a:p>
            <a:pPr lvl="1">
              <a:buFont typeface="Arial" charset="0"/>
              <a:buNone/>
            </a:pPr>
            <a:endParaRPr lang="en-US" sz="2000" dirty="0"/>
          </a:p>
          <a:p>
            <a:r>
              <a:rPr lang="en-US" dirty="0"/>
              <a:t>Oil sands operation</a:t>
            </a:r>
          </a:p>
          <a:p>
            <a:pPr lvl="1"/>
            <a:r>
              <a:rPr lang="en-US" sz="2000" dirty="0"/>
              <a:t>Cold Lake</a:t>
            </a:r>
          </a:p>
          <a:p>
            <a:pPr lvl="1"/>
            <a:r>
              <a:rPr lang="en-US" sz="2000" dirty="0" err="1"/>
              <a:t>Kearl</a:t>
            </a:r>
            <a:endParaRPr lang="en-US" sz="2000" dirty="0"/>
          </a:p>
          <a:p>
            <a:pPr lvl="1"/>
            <a:r>
              <a:rPr lang="en-US" sz="2000" dirty="0" err="1"/>
              <a:t>Syncrude</a:t>
            </a:r>
            <a:r>
              <a:rPr lang="en-US" sz="2000" dirty="0"/>
              <a:t> </a:t>
            </a:r>
          </a:p>
          <a:p>
            <a:pPr lvl="1">
              <a:buFont typeface="Arial" charset="0"/>
              <a:buNone/>
            </a:pPr>
            <a:endParaRPr lang="en-US" sz="2000" dirty="0"/>
          </a:p>
        </p:txBody>
      </p:sp>
      <p:pic>
        <p:nvPicPr>
          <p:cNvPr id="5" name="Picture 4" descr="Leming_inline.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13819" y="3393572"/>
            <a:ext cx="5246240" cy="2949843"/>
          </a:xfrm>
          <a:prstGeom prst="rect">
            <a:avLst/>
          </a:prstGeom>
        </p:spPr>
      </p:pic>
      <p:pic>
        <p:nvPicPr>
          <p:cNvPr id="6" name="Picture 5"/>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68117643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1981201" y="1981200"/>
            <a:ext cx="8507413" cy="3886200"/>
          </a:xfrm>
        </p:spPr>
        <p:txBody>
          <a:bodyPr>
            <a:normAutofit/>
          </a:bodyPr>
          <a:lstStyle/>
          <a:p>
            <a:pPr marL="0" indent="0">
              <a:buNone/>
            </a:pPr>
            <a:endParaRPr lang="en-US" altLang="zh-TW" dirty="0"/>
          </a:p>
          <a:p>
            <a:endParaRPr lang="en-US" altLang="zh-TW"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a:xfrm>
            <a:off x="694148" y="-89210"/>
            <a:ext cx="9144000" cy="6858000"/>
          </a:xfrm>
          <a:prstGeom prst="rect">
            <a:avLst/>
          </a:prstGeom>
        </p:spPr>
      </p:pic>
      <p:sp>
        <p:nvSpPr>
          <p:cNvPr id="3" name="Rectangle 2"/>
          <p:cNvSpPr/>
          <p:nvPr/>
        </p:nvSpPr>
        <p:spPr>
          <a:xfrm>
            <a:off x="6996198" y="4019352"/>
            <a:ext cx="1763973" cy="70564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7" name="Rectangle 6"/>
          <p:cNvSpPr/>
          <p:nvPr/>
        </p:nvSpPr>
        <p:spPr>
          <a:xfrm>
            <a:off x="4282068" y="1683835"/>
            <a:ext cx="1784853" cy="305116"/>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8" name="Rectangle 7"/>
          <p:cNvSpPr/>
          <p:nvPr/>
        </p:nvSpPr>
        <p:spPr>
          <a:xfrm>
            <a:off x="6387238" y="2777663"/>
            <a:ext cx="936340" cy="335182"/>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9" name="Rectangle 8"/>
          <p:cNvSpPr/>
          <p:nvPr/>
        </p:nvSpPr>
        <p:spPr>
          <a:xfrm>
            <a:off x="6490615" y="1988950"/>
            <a:ext cx="729587" cy="534625"/>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10" name="Picture 9"/>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1549906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Cold Lake Oil Sands Operation</a:t>
            </a:r>
          </a:p>
        </p:txBody>
      </p:sp>
      <p:pic>
        <p:nvPicPr>
          <p:cNvPr id="4" name="Picture 4" descr="coldlake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77334" y="1019668"/>
            <a:ext cx="8436127" cy="542185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8082889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41136"/>
            <a:ext cx="5111750" cy="519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06851" name="Text Box 3"/>
          <p:cNvSpPr txBox="1">
            <a:spLocks noChangeArrowheads="1"/>
          </p:cNvSpPr>
          <p:nvPr/>
        </p:nvSpPr>
        <p:spPr bwMode="auto">
          <a:xfrm>
            <a:off x="5111750" y="141136"/>
            <a:ext cx="4589811" cy="60016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800100" lvl="1" indent="-342900">
              <a:buFontTx/>
              <a:buChar char="-"/>
            </a:pPr>
            <a:r>
              <a:rPr lang="en-US" sz="2400" dirty="0"/>
              <a:t>Wholly owned </a:t>
            </a:r>
            <a:r>
              <a:rPr lang="en-US" altLang="zh-TW" sz="2400" dirty="0"/>
              <a:t>oil sands operation since</a:t>
            </a:r>
            <a:r>
              <a:rPr lang="en-US" sz="2400" dirty="0"/>
              <a:t> 1960’s</a:t>
            </a:r>
          </a:p>
          <a:p>
            <a:pPr lvl="1"/>
            <a:endParaRPr lang="en-US" sz="2400" dirty="0"/>
          </a:p>
          <a:p>
            <a:pPr marL="800100" lvl="1" indent="-342900">
              <a:buFontTx/>
              <a:buChar char="-"/>
            </a:pPr>
            <a:r>
              <a:rPr lang="en-US" sz="2400" dirty="0"/>
              <a:t>North America’s largest in-situ operation, with production averaging about 150,000 barrels of bitumen per day </a:t>
            </a:r>
          </a:p>
          <a:p>
            <a:pPr marL="800100" lvl="1" indent="-342900">
              <a:buFontTx/>
              <a:buChar char="-"/>
            </a:pPr>
            <a:endParaRPr lang="en-US" sz="2400" dirty="0"/>
          </a:p>
          <a:p>
            <a:pPr marL="800100" lvl="1" indent="-342900">
              <a:buFontTx/>
              <a:buChar char="-"/>
            </a:pPr>
            <a:r>
              <a:rPr lang="en-US" sz="2400" dirty="0"/>
              <a:t>Operates five plants in the area – </a:t>
            </a:r>
            <a:r>
              <a:rPr lang="en-US" sz="2400" dirty="0" err="1"/>
              <a:t>Leming</a:t>
            </a:r>
            <a:r>
              <a:rPr lang="en-US" sz="2400" dirty="0"/>
              <a:t>, </a:t>
            </a:r>
            <a:r>
              <a:rPr lang="en-US" sz="2400" dirty="0" err="1"/>
              <a:t>Maskwa</a:t>
            </a:r>
            <a:r>
              <a:rPr lang="en-US" sz="2400" dirty="0"/>
              <a:t>, </a:t>
            </a:r>
            <a:r>
              <a:rPr lang="en-US" sz="2400" dirty="0" err="1"/>
              <a:t>Mahihkan</a:t>
            </a:r>
            <a:r>
              <a:rPr lang="en-US" sz="2400" dirty="0"/>
              <a:t>, </a:t>
            </a:r>
            <a:r>
              <a:rPr lang="en-US" sz="2400" dirty="0" err="1"/>
              <a:t>Mahkeses</a:t>
            </a:r>
            <a:r>
              <a:rPr lang="en-US" sz="2400" dirty="0"/>
              <a:t> and </a:t>
            </a:r>
            <a:r>
              <a:rPr lang="en-US" sz="2400" dirty="0" err="1"/>
              <a:t>Nabiye</a:t>
            </a:r>
            <a:endParaRPr lang="en-US" sz="2400" dirty="0"/>
          </a:p>
          <a:p>
            <a:pPr marL="800100" lvl="1" indent="-342900">
              <a:buFontTx/>
              <a:buChar char="-"/>
            </a:pPr>
            <a:endParaRPr lang="en-US" sz="2400" dirty="0"/>
          </a:p>
          <a:p>
            <a:pPr marL="800100" lvl="1" indent="-342900">
              <a:buFontTx/>
              <a:buChar char="-"/>
            </a:pPr>
            <a:r>
              <a:rPr lang="en-CA" altLang="zh-TW" sz="2400" dirty="0"/>
              <a:t>Further expansions project on Cold Lake</a:t>
            </a:r>
            <a:endParaRPr lang="en-US" sz="2400" dirty="0"/>
          </a:p>
        </p:txBody>
      </p:sp>
      <p:pic>
        <p:nvPicPr>
          <p:cNvPr id="4" name="Picture 3"/>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88410884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4274" y="363848"/>
            <a:ext cx="8307359" cy="5961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3707102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03" y="111512"/>
            <a:ext cx="8640960" cy="1143000"/>
          </a:xfrm>
        </p:spPr>
        <p:txBody>
          <a:bodyPr>
            <a:normAutofit fontScale="90000"/>
          </a:bodyPr>
          <a:lstStyle/>
          <a:p>
            <a:r>
              <a:rPr lang="en-US" sz="3300" b="1" dirty="0"/>
              <a:t>In-situ Technology: Cyclic Steam Stimulation (CSS)</a:t>
            </a:r>
            <a:r>
              <a:rPr lang="en-US" sz="2800" b="1" dirty="0"/>
              <a:t/>
            </a:r>
            <a:br>
              <a:rPr lang="en-US" sz="2800" b="1" dirty="0"/>
            </a:br>
            <a:r>
              <a:rPr lang="en-US" sz="2500" dirty="0"/>
              <a:t> </a:t>
            </a:r>
          </a:p>
        </p:txBody>
      </p:sp>
      <p:pic>
        <p:nvPicPr>
          <p:cNvPr id="2050" name="Picture 2"/>
          <p:cNvPicPr>
            <a:picLocks noGrp="1" noChangeAspect="1" noChangeArrowheads="1"/>
          </p:cNvPicPr>
          <p:nvPr>
            <p:ph idx="1"/>
          </p:nvPr>
        </p:nvPicPr>
        <p:blipFill>
          <a:blip r:embed="rId3" cstate="print"/>
          <a:stretch>
            <a:fillRect/>
          </a:stretch>
        </p:blipFill>
        <p:spPr bwMode="auto">
          <a:xfrm>
            <a:off x="864321" y="1254512"/>
            <a:ext cx="7011446" cy="5363737"/>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7429790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a:xfrm>
            <a:off x="73715" y="96838"/>
            <a:ext cx="8596668" cy="1320800"/>
          </a:xfrm>
        </p:spPr>
        <p:txBody>
          <a:bodyPr>
            <a:normAutofit/>
          </a:bodyPr>
          <a:lstStyle/>
          <a:p>
            <a:r>
              <a:rPr lang="en-US" dirty="0"/>
              <a:t>The Cold Lake Expansion</a:t>
            </a:r>
          </a:p>
        </p:txBody>
      </p:sp>
      <p:sp>
        <p:nvSpPr>
          <p:cNvPr id="410627" name="Rectangle 3"/>
          <p:cNvSpPr>
            <a:spLocks noGrp="1" noChangeArrowheads="1"/>
          </p:cNvSpPr>
          <p:nvPr>
            <p:ph type="body" idx="1"/>
          </p:nvPr>
        </p:nvSpPr>
        <p:spPr>
          <a:xfrm>
            <a:off x="5665439" y="1267097"/>
            <a:ext cx="3987800" cy="5397500"/>
          </a:xfrm>
        </p:spPr>
        <p:txBody>
          <a:bodyPr>
            <a:normAutofit fontScale="92500"/>
          </a:bodyPr>
          <a:lstStyle/>
          <a:p>
            <a:pPr lvl="1"/>
            <a:r>
              <a:rPr lang="en-US" sz="2400" dirty="0"/>
              <a:t>located within the existing Cold Lake Lease Area </a:t>
            </a:r>
          </a:p>
          <a:p>
            <a:pPr lvl="1"/>
            <a:r>
              <a:rPr lang="en-US" sz="2400" dirty="0"/>
              <a:t>Utilize solvent-assisted steam-assisted gravity drainage (SA-SAGD) to recover the bitumen</a:t>
            </a:r>
          </a:p>
          <a:p>
            <a:pPr lvl="1"/>
            <a:r>
              <a:rPr lang="en-US" sz="2400" dirty="0"/>
              <a:t>Is expected to produce of about 50,000 barrels of bitumen per day</a:t>
            </a:r>
          </a:p>
          <a:p>
            <a:pPr lvl="1"/>
            <a:r>
              <a:rPr lang="en-US" sz="2400" dirty="0"/>
              <a:t>Has an expected lifespan of up to 30 years. </a:t>
            </a:r>
          </a:p>
          <a:p>
            <a:endParaRPr lang="en-US" sz="2400" dirty="0"/>
          </a:p>
        </p:txBody>
      </p:sp>
      <p:pic>
        <p:nvPicPr>
          <p:cNvPr id="2" name="Picture 1" descr="Screen Shot 2017-03-20 at 12.37.50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9239" y="1116555"/>
            <a:ext cx="5156200" cy="5397500"/>
          </a:xfrm>
          <a:prstGeom prst="rect">
            <a:avLst/>
          </a:prstGeom>
        </p:spPr>
      </p:pic>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6552730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00398" y="338126"/>
            <a:ext cx="2844685" cy="292281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2819" y="1090909"/>
            <a:ext cx="3774905" cy="44709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63283"/>
            <a:ext cx="8229600" cy="1143000"/>
          </a:xfrm>
        </p:spPr>
        <p:txBody>
          <a:bodyPr/>
          <a:lstStyle/>
          <a:p>
            <a:r>
              <a:rPr lang="en-US" dirty="0" err="1"/>
              <a:t>Kearl</a:t>
            </a:r>
            <a:r>
              <a:rPr lang="en-US" dirty="0"/>
              <a:t> Oil Sand</a:t>
            </a:r>
          </a:p>
        </p:txBody>
      </p:sp>
      <p:sp>
        <p:nvSpPr>
          <p:cNvPr id="3" name="Content Placeholder 2"/>
          <p:cNvSpPr>
            <a:spLocks noGrp="1"/>
          </p:cNvSpPr>
          <p:nvPr>
            <p:ph idx="1"/>
          </p:nvPr>
        </p:nvSpPr>
        <p:spPr>
          <a:xfrm>
            <a:off x="4000543" y="3435787"/>
            <a:ext cx="6780276" cy="4525963"/>
          </a:xfrm>
        </p:spPr>
        <p:txBody>
          <a:bodyPr>
            <a:normAutofit/>
          </a:bodyPr>
          <a:lstStyle/>
          <a:p>
            <a:pPr marL="0" indent="0">
              <a:buSzPct val="50000"/>
              <a:buNone/>
            </a:pPr>
            <a:r>
              <a:rPr lang="en-US" sz="2400" dirty="0"/>
              <a:t> - One of Canada’s highest quality oil 			                 sands deposits and represents the next 			    generation of oil sands mining</a:t>
            </a:r>
          </a:p>
          <a:p>
            <a:pPr marL="0" indent="0">
              <a:buSzPct val="50000"/>
              <a:buNone/>
            </a:pPr>
            <a:r>
              <a:rPr lang="en-US" sz="2400" dirty="0"/>
              <a:t>- Has an estimated 4.6 billion barrels of recoverable bitumen resource</a:t>
            </a:r>
          </a:p>
          <a:p>
            <a:pPr marL="0" indent="0">
              <a:buSzPct val="50000"/>
              <a:buNone/>
            </a:pPr>
            <a:r>
              <a:rPr lang="en-US" sz="2400" dirty="0"/>
              <a:t>- Located in north of Fort McMurray, AB</a:t>
            </a:r>
          </a:p>
          <a:p>
            <a:pPr marL="0" indent="0">
              <a:buSzPct val="50000"/>
              <a:buNone/>
            </a:pPr>
            <a:r>
              <a:rPr lang="en-CA" altLang="zh-TW" sz="2400" dirty="0"/>
              <a:t>- Joint-venture with Exxon Mobil</a:t>
            </a:r>
          </a:p>
          <a:p>
            <a:pPr marL="0" indent="0">
              <a:buSzPct val="50000"/>
              <a:buNone/>
            </a:pPr>
            <a:r>
              <a:rPr lang="en-US" altLang="zh-TW" sz="2400" dirty="0"/>
              <a:t/>
            </a:r>
            <a:br>
              <a:rPr lang="en-US" altLang="zh-TW" sz="2400" dirty="0"/>
            </a:br>
            <a:endParaRPr lang="en-US" altLang="zh-TW" sz="2400" dirty="0"/>
          </a:p>
          <a:p>
            <a:endParaRPr lang="en-US" dirty="0"/>
          </a:p>
        </p:txBody>
      </p:sp>
      <p:pic>
        <p:nvPicPr>
          <p:cNvPr id="6" name="Picture 5"/>
          <p:cNvPicPr>
            <a:picLocks noChangeAspect="1"/>
          </p:cNvPicPr>
          <p:nvPr/>
        </p:nvPicPr>
        <p:blipFill>
          <a:blip r:embed="rId5"/>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43321496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In-Situ Technology_oilsandsdiscover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59130" y="1472075"/>
            <a:ext cx="4773612" cy="5257800"/>
          </a:xfrm>
          <a:prstGeom prst="rect">
            <a:avLst/>
          </a:prstGeom>
          <a:noFill/>
          <a:extLst>
            <a:ext uri="{909E8E84-426E-40dd-AFC4-6F175D3DCCD1}">
              <a14:hiddenFill xmlns:a14="http://schemas.microsoft.com/office/drawing/2010/main" xmlns="">
                <a:solidFill>
                  <a:srgbClr val="FFFFFF"/>
                </a:solidFill>
              </a14:hiddenFill>
            </a:ext>
          </a:extLst>
        </p:spPr>
      </p:pic>
      <p:sp>
        <p:nvSpPr>
          <p:cNvPr id="206851" name="Rectangle 3"/>
          <p:cNvSpPr>
            <a:spLocks noGrp="1" noChangeArrowheads="1"/>
          </p:cNvSpPr>
          <p:nvPr>
            <p:ph type="title"/>
          </p:nvPr>
        </p:nvSpPr>
        <p:spPr/>
        <p:txBody>
          <a:bodyPr/>
          <a:lstStyle/>
          <a:p>
            <a:r>
              <a:rPr lang="en-US" altLang="zh-TW" dirty="0"/>
              <a:t>In-situ Production</a:t>
            </a:r>
          </a:p>
        </p:txBody>
      </p:sp>
      <p:sp>
        <p:nvSpPr>
          <p:cNvPr id="206852" name="Rectangle 4"/>
          <p:cNvSpPr>
            <a:spLocks noGrp="1" noChangeArrowheads="1"/>
          </p:cNvSpPr>
          <p:nvPr>
            <p:ph type="body" sz="half" idx="1"/>
          </p:nvPr>
        </p:nvSpPr>
        <p:spPr/>
        <p:txBody>
          <a:bodyPr/>
          <a:lstStyle/>
          <a:p>
            <a:pPr>
              <a:lnSpc>
                <a:spcPct val="90000"/>
              </a:lnSpc>
              <a:buFont typeface="Wingdings" charset="0"/>
              <a:buNone/>
            </a:pPr>
            <a:r>
              <a:rPr lang="en-US" altLang="zh-TW" sz="2300"/>
              <a:t>SAGD: Steam Assisted Gravity Drainage</a:t>
            </a:r>
          </a:p>
          <a:p>
            <a:pPr lvl="1">
              <a:lnSpc>
                <a:spcPct val="90000"/>
              </a:lnSpc>
            </a:pPr>
            <a:r>
              <a:rPr lang="en-US" altLang="zh-TW" sz="2000"/>
              <a:t>Because of the rising prices of natural gas, crude producers are moving towards using bitumen or high sulphur fuels to generate steam </a:t>
            </a:r>
          </a:p>
          <a:p>
            <a:pPr lvl="1">
              <a:lnSpc>
                <a:spcPct val="90000"/>
              </a:lnSpc>
            </a:pPr>
            <a:r>
              <a:rPr lang="en-US" altLang="zh-TW" sz="2000"/>
              <a:t>80% of bitumen extraction relies on this method</a:t>
            </a:r>
          </a:p>
          <a:p>
            <a:pPr>
              <a:lnSpc>
                <a:spcPct val="90000"/>
              </a:lnSpc>
            </a:pPr>
            <a:endParaRPr lang="en-US" altLang="zh-TW" sz="2400"/>
          </a:p>
        </p:txBody>
      </p:sp>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6931338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52"/>
            <a:ext cx="7024744" cy="1143000"/>
          </a:xfrm>
        </p:spPr>
        <p:txBody>
          <a:bodyPr>
            <a:noAutofit/>
          </a:bodyPr>
          <a:lstStyle/>
          <a:p>
            <a:r>
              <a:rPr lang="en-US" sz="3000" b="1" dirty="0"/>
              <a:t>In-situ Technology: Steam Assisted Gravity Drainage (SAGD)</a:t>
            </a:r>
            <a:r>
              <a:rPr lang="en-US" sz="3000" dirty="0"/>
              <a:t> </a:t>
            </a:r>
          </a:p>
        </p:txBody>
      </p:sp>
      <p:pic>
        <p:nvPicPr>
          <p:cNvPr id="3074" name="Picture 2"/>
          <p:cNvPicPr>
            <a:picLocks noChangeAspect="1" noChangeArrowheads="1"/>
          </p:cNvPicPr>
          <p:nvPr/>
        </p:nvPicPr>
        <p:blipFill>
          <a:blip r:embed="rId3" cstate="print"/>
          <a:srcRect/>
          <a:stretch>
            <a:fillRect/>
          </a:stretch>
        </p:blipFill>
        <p:spPr bwMode="auto">
          <a:xfrm>
            <a:off x="448352" y="1196752"/>
            <a:ext cx="9144000" cy="5661248"/>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33165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Pit Mining</a:t>
            </a:r>
          </a:p>
        </p:txBody>
      </p:sp>
      <p:pic>
        <p:nvPicPr>
          <p:cNvPr id="4" name="Picture 2" descr="C:\Users\acer\Desktop\oil_sands_graphic1.gif"/>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045677" y="1346341"/>
            <a:ext cx="8100646" cy="52889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89006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p:txBody>
          <a:bodyPr/>
          <a:lstStyle/>
          <a:p>
            <a:r>
              <a:rPr lang="en-US"/>
              <a:t>Crude Oil - Syncrude</a:t>
            </a:r>
          </a:p>
        </p:txBody>
      </p:sp>
      <p:sp>
        <p:nvSpPr>
          <p:cNvPr id="207875" name="Rectangle 3"/>
          <p:cNvSpPr>
            <a:spLocks noGrp="1" noChangeArrowheads="1"/>
          </p:cNvSpPr>
          <p:nvPr>
            <p:ph type="body" idx="1"/>
          </p:nvPr>
        </p:nvSpPr>
        <p:spPr>
          <a:xfrm>
            <a:off x="1981200" y="1829535"/>
            <a:ext cx="8229600" cy="4852988"/>
          </a:xfrm>
        </p:spPr>
        <p:txBody>
          <a:bodyPr/>
          <a:lstStyle/>
          <a:p>
            <a:r>
              <a:rPr lang="en-CA" dirty="0"/>
              <a:t>World's largest mineable oil sands operation.   </a:t>
            </a:r>
          </a:p>
          <a:p>
            <a:r>
              <a:rPr lang="en-CA" dirty="0" err="1"/>
              <a:t>Syncrude</a:t>
            </a:r>
            <a:r>
              <a:rPr lang="en-CA" dirty="0"/>
              <a:t> is the single largest crude oil producer in Canada </a:t>
            </a:r>
          </a:p>
          <a:p>
            <a:r>
              <a:rPr lang="en-US" dirty="0"/>
              <a:t>Imperial owns 25 percent of </a:t>
            </a:r>
            <a:r>
              <a:rPr lang="en-US" dirty="0" err="1"/>
              <a:t>Syncrude</a:t>
            </a:r>
            <a:r>
              <a:rPr lang="en-US" dirty="0"/>
              <a:t> Canada</a:t>
            </a:r>
          </a:p>
        </p:txBody>
      </p:sp>
      <p:pic>
        <p:nvPicPr>
          <p:cNvPr id="2" name="Picture 1" descr="Screen Shot 2017-03-20 at 1.17.37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90949" y="4401106"/>
            <a:ext cx="3983053" cy="1029394"/>
          </a:xfrm>
          <a:prstGeom prst="rect">
            <a:avLst/>
          </a:prstGeom>
        </p:spPr>
      </p:pic>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96686376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Ownership of </a:t>
            </a:r>
            <a:r>
              <a:rPr lang="en-US" dirty="0" err="1"/>
              <a:t>Syncrude</a:t>
            </a:r>
            <a:endParaRPr lang="en-US" dirty="0"/>
          </a:p>
        </p:txBody>
      </p:sp>
      <p:pic>
        <p:nvPicPr>
          <p:cNvPr id="4" name="Picture 4" descr="jv_owners_b"/>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l="7714" r="7714"/>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912931" y="5215292"/>
            <a:ext cx="3122234" cy="564518"/>
          </a:xfrm>
          <a:prstGeom prst="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FFFF"/>
                </a:solidFill>
              </a:ln>
              <a:solidFill>
                <a:srgbClr val="FFFFFF"/>
              </a:solidFill>
            </a:endParaRPr>
          </a:p>
        </p:txBody>
      </p:sp>
      <p:pic>
        <p:nvPicPr>
          <p:cNvPr id="6" name="Picture 5"/>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11706643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err="1"/>
              <a:t>Syncrude</a:t>
            </a:r>
            <a:r>
              <a:rPr lang="en-US" dirty="0"/>
              <a:t> </a:t>
            </a:r>
          </a:p>
        </p:txBody>
      </p:sp>
      <p:sp>
        <p:nvSpPr>
          <p:cNvPr id="3" name="Content Placeholder 2"/>
          <p:cNvSpPr>
            <a:spLocks noGrp="1"/>
          </p:cNvSpPr>
          <p:nvPr>
            <p:ph idx="1"/>
          </p:nvPr>
        </p:nvSpPr>
        <p:spPr>
          <a:xfrm>
            <a:off x="0" y="1320800"/>
            <a:ext cx="8596668" cy="3880773"/>
          </a:xfrm>
        </p:spPr>
        <p:txBody>
          <a:bodyPr/>
          <a:lstStyle/>
          <a:p>
            <a:pPr>
              <a:buSzPct val="50000"/>
              <a:buFont typeface="Wingdings" charset="2"/>
              <a:buChar char="u"/>
            </a:pPr>
            <a:r>
              <a:rPr lang="en-US" altLang="zh-TW" sz="2400" dirty="0">
                <a:solidFill>
                  <a:srgbClr val="000000"/>
                </a:solidFill>
              </a:rPr>
              <a:t>Mining and upgrading (crude oil) operation in the Athabasca oil-sands region near Fort McMurray</a:t>
            </a:r>
          </a:p>
          <a:p>
            <a:pPr>
              <a:buSzPct val="50000"/>
              <a:buFont typeface="Wingdings" charset="2"/>
              <a:buChar char="u"/>
            </a:pPr>
            <a:r>
              <a:rPr lang="en-US" altLang="zh-TW" sz="2400" dirty="0">
                <a:solidFill>
                  <a:srgbClr val="000000"/>
                </a:solidFill>
              </a:rPr>
              <a:t>A major expansion underway at </a:t>
            </a:r>
            <a:r>
              <a:rPr lang="en-US" altLang="zh-TW" sz="2400" dirty="0" err="1">
                <a:solidFill>
                  <a:srgbClr val="000000"/>
                </a:solidFill>
              </a:rPr>
              <a:t>Syncrude</a:t>
            </a:r>
            <a:r>
              <a:rPr lang="en-US" altLang="zh-TW" sz="2400" dirty="0">
                <a:solidFill>
                  <a:srgbClr val="000000"/>
                </a:solidFill>
              </a:rPr>
              <a:t> is expected to increase Imperial's share of </a:t>
            </a:r>
            <a:r>
              <a:rPr lang="en-US" altLang="zh-TW" sz="2400" dirty="0" err="1">
                <a:solidFill>
                  <a:srgbClr val="000000"/>
                </a:solidFill>
              </a:rPr>
              <a:t>Syncrude</a:t>
            </a:r>
            <a:r>
              <a:rPr lang="en-US" altLang="zh-TW" sz="2400" dirty="0">
                <a:solidFill>
                  <a:srgbClr val="000000"/>
                </a:solidFill>
              </a:rPr>
              <a:t> production to 90,000 barrels a day by mid decade, and further expansion planned for 2010 and beyond could increase Imperial's share of production from </a:t>
            </a:r>
            <a:r>
              <a:rPr lang="en-US" altLang="zh-TW" sz="2400" dirty="0" err="1">
                <a:solidFill>
                  <a:srgbClr val="000000"/>
                </a:solidFill>
              </a:rPr>
              <a:t>Syncrude</a:t>
            </a:r>
            <a:r>
              <a:rPr lang="en-US" altLang="zh-TW" sz="2400" dirty="0">
                <a:solidFill>
                  <a:srgbClr val="000000"/>
                </a:solidFill>
              </a:rPr>
              <a:t> to as much as 140,000 barrels a day </a:t>
            </a:r>
          </a:p>
          <a:p>
            <a:endParaRPr lang="en-US" dirty="0"/>
          </a:p>
        </p:txBody>
      </p:sp>
      <p:pic>
        <p:nvPicPr>
          <p:cNvPr id="4" name="Picture 3"/>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5133208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a:xfrm>
            <a:off x="0" y="41722"/>
            <a:ext cx="8596668" cy="1320800"/>
          </a:xfrm>
        </p:spPr>
        <p:txBody>
          <a:bodyPr/>
          <a:lstStyle/>
          <a:p>
            <a:r>
              <a:rPr lang="en-US" dirty="0"/>
              <a:t>Mackenzie gas project</a:t>
            </a:r>
          </a:p>
        </p:txBody>
      </p:sp>
      <p:sp>
        <p:nvSpPr>
          <p:cNvPr id="408579" name="Rectangle 3"/>
          <p:cNvSpPr>
            <a:spLocks noGrp="1" noChangeArrowheads="1"/>
          </p:cNvSpPr>
          <p:nvPr>
            <p:ph type="body" sz="half" idx="1"/>
          </p:nvPr>
        </p:nvSpPr>
        <p:spPr>
          <a:xfrm>
            <a:off x="261287" y="946692"/>
            <a:ext cx="4125913" cy="4895850"/>
          </a:xfrm>
        </p:spPr>
        <p:txBody>
          <a:bodyPr/>
          <a:lstStyle/>
          <a:p>
            <a:r>
              <a:rPr lang="en-US" sz="2000" dirty="0"/>
              <a:t>Onshore natural gas resource to North American markets</a:t>
            </a:r>
          </a:p>
          <a:p>
            <a:r>
              <a:rPr lang="en-US" sz="2000" dirty="0"/>
              <a:t>In the Mackenzie Valley of Canada's Northwest Territories </a:t>
            </a:r>
          </a:p>
          <a:p>
            <a:r>
              <a:rPr lang="en-US" sz="2000" dirty="0"/>
              <a:t>Total project investment is estimated at $7 billion</a:t>
            </a:r>
          </a:p>
          <a:p>
            <a:r>
              <a:rPr lang="en-US" sz="2000" dirty="0"/>
              <a:t>Co-venture with </a:t>
            </a:r>
          </a:p>
          <a:p>
            <a:endParaRPr lang="en-US" sz="2000" dirty="0"/>
          </a:p>
          <a:p>
            <a:endParaRPr lang="en-US" dirty="0"/>
          </a:p>
          <a:p>
            <a:endParaRPr lang="en-US" dirty="0"/>
          </a:p>
          <a:p>
            <a:endParaRPr lang="en-US" dirty="0"/>
          </a:p>
          <a:p>
            <a:endParaRPr lang="en-US" dirty="0"/>
          </a:p>
        </p:txBody>
      </p:sp>
      <p:pic>
        <p:nvPicPr>
          <p:cNvPr id="408581" name="Picture 5" descr="Xp06771_CanadaLocMa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50684" y="1616569"/>
            <a:ext cx="4267200" cy="3971925"/>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LogoConocoPhillip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44095" y="3373132"/>
            <a:ext cx="2447925" cy="101123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7" descr="logo-exxonmobil"/>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25057" y="4168469"/>
            <a:ext cx="2286000" cy="431800"/>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8" descr="logo-shell"/>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158371" y="3352182"/>
            <a:ext cx="1244600" cy="15494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7"/>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91072146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96838"/>
            <a:ext cx="8596668" cy="1320800"/>
          </a:xfrm>
        </p:spPr>
        <p:txBody>
          <a:bodyPr/>
          <a:lstStyle/>
          <a:p>
            <a:r>
              <a:rPr lang="en-US" dirty="0"/>
              <a:t>Opportunities</a:t>
            </a:r>
          </a:p>
        </p:txBody>
      </p:sp>
      <p:pic>
        <p:nvPicPr>
          <p:cNvPr id="2" name="Imperial's in situ growth.mp4">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498089" y="1094252"/>
            <a:ext cx="9144000" cy="5440362"/>
          </a:xfrm>
          <a:prstGeom prst="rect">
            <a:avLst/>
          </a:prstGeom>
          <a:ln>
            <a:solidFill>
              <a:schemeClr val="tx1"/>
            </a:solidFill>
          </a:ln>
        </p:spPr>
      </p:pic>
      <p:pic>
        <p:nvPicPr>
          <p:cNvPr id="4" name="Picture 3"/>
          <p:cNvPicPr>
            <a:picLocks noChangeAspect="1"/>
          </p:cNvPicPr>
          <p:nvPr/>
        </p:nvPicPr>
        <p:blipFill>
          <a:blip r:embed="rId6"/>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955605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Grp="1" noChangeArrowheads="1"/>
          </p:cNvSpPr>
          <p:nvPr>
            <p:ph type="title"/>
          </p:nvPr>
        </p:nvSpPr>
        <p:spPr>
          <a:xfrm>
            <a:off x="0" y="282942"/>
            <a:ext cx="5710238" cy="719138"/>
          </a:xfrm>
        </p:spPr>
        <p:txBody>
          <a:bodyPr>
            <a:normAutofit fontScale="90000"/>
          </a:bodyPr>
          <a:lstStyle/>
          <a:p>
            <a:r>
              <a:rPr lang="en-US" altLang="zh-TW" sz="3200" dirty="0"/>
              <a:t>Petroleum Products &amp; Services</a:t>
            </a:r>
          </a:p>
        </p:txBody>
      </p:sp>
      <p:pic>
        <p:nvPicPr>
          <p:cNvPr id="234500"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9984"/>
          <a:stretch/>
        </p:blipFill>
        <p:spPr bwMode="auto">
          <a:xfrm>
            <a:off x="613189" y="1391192"/>
            <a:ext cx="7975600" cy="4785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4" name="Picture 3"/>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9585632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zh-TW"/>
              <a:t>Petroleum Products</a:t>
            </a:r>
          </a:p>
        </p:txBody>
      </p:sp>
      <p:sp>
        <p:nvSpPr>
          <p:cNvPr id="72707" name="Rectangle 3"/>
          <p:cNvSpPr>
            <a:spLocks noGrp="1" noChangeArrowheads="1"/>
          </p:cNvSpPr>
          <p:nvPr>
            <p:ph type="body" idx="1"/>
          </p:nvPr>
        </p:nvSpPr>
        <p:spPr/>
        <p:txBody>
          <a:bodyPr/>
          <a:lstStyle/>
          <a:p>
            <a:r>
              <a:rPr lang="en-US" altLang="zh-TW" dirty="0"/>
              <a:t>Three refineries: Sarnia, </a:t>
            </a:r>
            <a:r>
              <a:rPr lang="en-US" altLang="zh-TW" dirty="0" err="1"/>
              <a:t>Strathcona</a:t>
            </a:r>
            <a:r>
              <a:rPr lang="en-US" altLang="zh-TW" dirty="0"/>
              <a:t>, and Nanticoke</a:t>
            </a:r>
          </a:p>
          <a:p>
            <a:endParaRPr lang="en-US" altLang="zh-TW" dirty="0"/>
          </a:p>
          <a:p>
            <a:r>
              <a:rPr lang="en-US" altLang="zh-TW" dirty="0"/>
              <a:t>Nation-wide distribution system with 30 primary terminals</a:t>
            </a:r>
          </a:p>
          <a:p>
            <a:pPr>
              <a:buFont typeface="Wingdings" charset="0"/>
              <a:buNone/>
            </a:pPr>
            <a:endParaRPr lang="en-US" altLang="zh-TW" dirty="0"/>
          </a:p>
        </p:txBody>
      </p:sp>
      <p:pic>
        <p:nvPicPr>
          <p:cNvPr id="72709"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572398" y="3898281"/>
            <a:ext cx="3024187" cy="2470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54782312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95533" y="217449"/>
            <a:ext cx="8456613" cy="6124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53787662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7011" y="150541"/>
            <a:ext cx="8483918" cy="63193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2076643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08600" y="1138034"/>
            <a:ext cx="3286125" cy="2003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314" name="Rectangle 2"/>
          <p:cNvSpPr>
            <a:spLocks noGrp="1" noChangeArrowheads="1"/>
          </p:cNvSpPr>
          <p:nvPr>
            <p:ph type="title"/>
          </p:nvPr>
        </p:nvSpPr>
        <p:spPr>
          <a:xfrm>
            <a:off x="310266" y="227824"/>
            <a:ext cx="8596668" cy="1320800"/>
          </a:xfrm>
        </p:spPr>
        <p:txBody>
          <a:bodyPr/>
          <a:lstStyle/>
          <a:p>
            <a:r>
              <a:rPr lang="en-US" altLang="zh-TW" dirty="0"/>
              <a:t>Petroleum Products</a:t>
            </a:r>
          </a:p>
        </p:txBody>
      </p:sp>
      <p:sp>
        <p:nvSpPr>
          <p:cNvPr id="13315" name="Rectangle 3"/>
          <p:cNvSpPr>
            <a:spLocks noGrp="1" noChangeArrowheads="1"/>
          </p:cNvSpPr>
          <p:nvPr>
            <p:ph type="body" idx="1"/>
          </p:nvPr>
        </p:nvSpPr>
        <p:spPr>
          <a:xfrm>
            <a:off x="310266" y="1418876"/>
            <a:ext cx="8229600" cy="4400550"/>
          </a:xfrm>
        </p:spPr>
        <p:txBody>
          <a:bodyPr>
            <a:normAutofit/>
          </a:bodyPr>
          <a:lstStyle/>
          <a:p>
            <a:pPr marL="0" indent="0">
              <a:lnSpc>
                <a:spcPct val="90000"/>
              </a:lnSpc>
              <a:buNone/>
            </a:pPr>
            <a:endParaRPr lang="en-US" altLang="zh-TW" dirty="0"/>
          </a:p>
          <a:p>
            <a:pPr>
              <a:lnSpc>
                <a:spcPct val="90000"/>
              </a:lnSpc>
            </a:pPr>
            <a:r>
              <a:rPr lang="en-US" altLang="zh-TW" dirty="0"/>
              <a:t>Asphalt</a:t>
            </a:r>
          </a:p>
          <a:p>
            <a:pPr marL="0" indent="0">
              <a:lnSpc>
                <a:spcPct val="90000"/>
              </a:lnSpc>
              <a:buNone/>
            </a:pPr>
            <a:endParaRPr lang="en-US" altLang="zh-TW" dirty="0"/>
          </a:p>
          <a:p>
            <a:pPr>
              <a:lnSpc>
                <a:spcPct val="90000"/>
              </a:lnSpc>
            </a:pPr>
            <a:r>
              <a:rPr lang="en-US" altLang="zh-TW" dirty="0"/>
              <a:t>Base Stocks &amp; Specialties</a:t>
            </a:r>
          </a:p>
          <a:p>
            <a:pPr lvl="1">
              <a:lnSpc>
                <a:spcPct val="90000"/>
              </a:lnSpc>
            </a:pPr>
            <a:r>
              <a:rPr lang="en-US" altLang="zh-TW" dirty="0"/>
              <a:t>Wax</a:t>
            </a:r>
          </a:p>
          <a:p>
            <a:pPr lvl="1">
              <a:lnSpc>
                <a:spcPct val="90000"/>
              </a:lnSpc>
            </a:pPr>
            <a:r>
              <a:rPr lang="en-US" altLang="zh-TW" dirty="0"/>
              <a:t>White oil</a:t>
            </a:r>
          </a:p>
          <a:p>
            <a:pPr marL="0" indent="0">
              <a:lnSpc>
                <a:spcPct val="90000"/>
              </a:lnSpc>
              <a:buNone/>
            </a:pPr>
            <a:endParaRPr lang="en-US" altLang="zh-TW" dirty="0"/>
          </a:p>
          <a:p>
            <a:pPr>
              <a:lnSpc>
                <a:spcPct val="90000"/>
              </a:lnSpc>
            </a:pPr>
            <a:r>
              <a:rPr lang="en-US" altLang="zh-TW" dirty="0"/>
              <a:t>Lubricants</a:t>
            </a:r>
          </a:p>
          <a:p>
            <a:pPr marL="0" indent="0">
              <a:lnSpc>
                <a:spcPct val="90000"/>
              </a:lnSpc>
              <a:buNone/>
            </a:pPr>
            <a:endParaRPr lang="en-US" altLang="zh-TW" dirty="0"/>
          </a:p>
          <a:p>
            <a:pPr>
              <a:lnSpc>
                <a:spcPct val="90000"/>
              </a:lnSpc>
            </a:pPr>
            <a:r>
              <a:rPr lang="en-US" altLang="zh-TW" dirty="0"/>
              <a:t>Chemicals</a:t>
            </a:r>
          </a:p>
          <a:p>
            <a:pPr>
              <a:lnSpc>
                <a:spcPct val="90000"/>
              </a:lnSpc>
              <a:buFont typeface="Wingdings" charset="0"/>
              <a:buNone/>
            </a:pPr>
            <a:endParaRPr lang="en-US" altLang="zh-TW" dirty="0"/>
          </a:p>
        </p:txBody>
      </p:sp>
      <p:pic>
        <p:nvPicPr>
          <p:cNvPr id="2" name="Picture 1" descr="th-2.jpe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742200" y="3562901"/>
            <a:ext cx="1981200" cy="2381250"/>
          </a:xfrm>
          <a:prstGeom prst="rect">
            <a:avLst/>
          </a:prstGeom>
        </p:spPr>
      </p:pic>
      <p:pic>
        <p:nvPicPr>
          <p:cNvPr id="3" name="Picture 2" descr="th copy.jpe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260312" y="4219505"/>
            <a:ext cx="3298354" cy="2189425"/>
          </a:xfrm>
          <a:prstGeom prst="rect">
            <a:avLst/>
          </a:prstGeom>
        </p:spPr>
      </p:pic>
      <p:pic>
        <p:nvPicPr>
          <p:cNvPr id="7" name="Picture 6"/>
          <p:cNvPicPr>
            <a:picLocks noChangeAspect="1"/>
          </p:cNvPicPr>
          <p:nvPr/>
        </p:nvPicPr>
        <p:blipFill>
          <a:blip r:embed="rId6"/>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598279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Mountaintop Removal Mining</a:t>
            </a:r>
          </a:p>
        </p:txBody>
      </p:sp>
      <p:pic>
        <p:nvPicPr>
          <p:cNvPr id="4" name="Picture 2" descr="C:\Users\Stanley\Desktop\mountain_top_removal_mining.jpg"/>
          <p:cNvPicPr>
            <a:picLocks noGrp="1" noChangeAspect="1" noChangeArrowheads="1"/>
          </p:cNvPicPr>
          <p:nvPr>
            <p:ph idx="1"/>
          </p:nvPr>
        </p:nvPicPr>
        <p:blipFill>
          <a:blip r:embed="rId2" cstate="print"/>
          <a:srcRect/>
          <a:stretch>
            <a:fillRect/>
          </a:stretch>
        </p:blipFill>
        <p:spPr bwMode="auto">
          <a:xfrm>
            <a:off x="2395800" y="1690688"/>
            <a:ext cx="7400400" cy="4548554"/>
          </a:xfrm>
          <a:prstGeom prst="rect">
            <a:avLst/>
          </a:prstGeom>
          <a:noFill/>
        </p:spPr>
      </p:pic>
    </p:spTree>
    <p:extLst>
      <p:ext uri="{BB962C8B-B14F-4D97-AF65-F5344CB8AC3E}">
        <p14:creationId xmlns:p14="http://schemas.microsoft.com/office/powerpoint/2010/main" xmlns="" val="8945641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a:xfrm>
            <a:off x="0" y="0"/>
            <a:ext cx="8229600" cy="1143000"/>
          </a:xfrm>
        </p:spPr>
        <p:txBody>
          <a:bodyPr/>
          <a:lstStyle/>
          <a:p>
            <a:r>
              <a:rPr lang="en-US" dirty="0"/>
              <a:t>Chemicals Segment</a:t>
            </a:r>
          </a:p>
        </p:txBody>
      </p:sp>
      <p:sp>
        <p:nvSpPr>
          <p:cNvPr id="431107" name="Rectangle 3"/>
          <p:cNvSpPr>
            <a:spLocks noGrp="1" noChangeArrowheads="1"/>
          </p:cNvSpPr>
          <p:nvPr>
            <p:ph type="body" idx="1"/>
          </p:nvPr>
        </p:nvSpPr>
        <p:spPr>
          <a:xfrm>
            <a:off x="185853" y="1335128"/>
            <a:ext cx="8229600" cy="4525963"/>
          </a:xfrm>
        </p:spPr>
        <p:txBody>
          <a:bodyPr>
            <a:normAutofit/>
          </a:bodyPr>
          <a:lstStyle/>
          <a:p>
            <a:r>
              <a:rPr lang="en-US" sz="2400" dirty="0"/>
              <a:t>one of the largest chemical manufacturers and marketers based in Canada.</a:t>
            </a:r>
          </a:p>
          <a:p>
            <a:pPr marL="0" indent="0">
              <a:buNone/>
            </a:pPr>
            <a:endParaRPr lang="en-US" sz="2400" dirty="0"/>
          </a:p>
          <a:p>
            <a:r>
              <a:rPr lang="en-US" sz="2400" dirty="0"/>
              <a:t>The largest market share in domestic solvents in Canada </a:t>
            </a:r>
          </a:p>
          <a:p>
            <a:endParaRPr lang="en-US" sz="2400" dirty="0"/>
          </a:p>
          <a:p>
            <a:r>
              <a:rPr lang="en-US" sz="2400" dirty="0"/>
              <a:t>The largest market share in North America for polyethylene used in rotational molding </a:t>
            </a:r>
          </a:p>
          <a:p>
            <a:pPr lvl="1"/>
            <a:r>
              <a:rPr lang="en-US" sz="2200" dirty="0"/>
              <a:t>Chemical products: polyethylene and benzene</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2532" y="2888167"/>
            <a:ext cx="2689081" cy="1973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6" name="Picture 5"/>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40400653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p:cNvSpPr>
            <a:spLocks noGrp="1" noChangeArrowheads="1"/>
          </p:cNvSpPr>
          <p:nvPr>
            <p:ph type="title"/>
          </p:nvPr>
        </p:nvSpPr>
        <p:spPr>
          <a:xfrm>
            <a:off x="0" y="0"/>
            <a:ext cx="8596668" cy="1320800"/>
          </a:xfrm>
        </p:spPr>
        <p:txBody>
          <a:bodyPr/>
          <a:lstStyle/>
          <a:p>
            <a:r>
              <a:rPr lang="en-US" dirty="0"/>
              <a:t>Chemicals Segment Map</a:t>
            </a:r>
          </a:p>
        </p:txBody>
      </p:sp>
      <p:pic>
        <p:nvPicPr>
          <p:cNvPr id="430083" name="Picture 3"/>
          <p:cNvPicPr>
            <a:picLocks noGrp="1" noChangeAspect="1" noChangeArrowheads="1"/>
          </p:cNvPicPr>
          <p:nvPr>
            <p:ph type="body" idx="1"/>
          </p:nvPr>
        </p:nvPicPr>
        <p:blipFill>
          <a:blip r:embed="rId2">
            <a:extLst>
              <a:ext uri="{28A0092B-C50C-407E-A947-70E740481C1C}">
                <a14:useLocalDpi xmlns:a14="http://schemas.microsoft.com/office/drawing/2010/main" xmlns="" val="0"/>
              </a:ext>
            </a:extLst>
          </a:blip>
          <a:srcRect/>
          <a:stretch>
            <a:fillRect/>
          </a:stretch>
        </p:blipFill>
        <p:spPr bwMode="auto">
          <a:xfrm>
            <a:off x="106484" y="949621"/>
            <a:ext cx="9134160" cy="5685354"/>
          </a:xfrm>
          <a:noFill/>
          <a:ln/>
        </p:spPr>
      </p:pic>
      <p:pic>
        <p:nvPicPr>
          <p:cNvPr id="4" name="Picture 3"/>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32129544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p:txBody>
          <a:bodyPr/>
          <a:lstStyle/>
          <a:p>
            <a:r>
              <a:rPr lang="en-US" dirty="0"/>
              <a:t>Esso Retail Stations</a:t>
            </a:r>
          </a:p>
        </p:txBody>
      </p:sp>
      <p:sp>
        <p:nvSpPr>
          <p:cNvPr id="421891" name="Rectangle 3"/>
          <p:cNvSpPr>
            <a:spLocks noGrp="1" noChangeArrowheads="1"/>
          </p:cNvSpPr>
          <p:nvPr>
            <p:ph type="body" idx="1"/>
          </p:nvPr>
        </p:nvSpPr>
        <p:spPr>
          <a:xfrm>
            <a:off x="1981200" y="1600201"/>
            <a:ext cx="5081678" cy="4525963"/>
          </a:xfrm>
        </p:spPr>
        <p:txBody>
          <a:bodyPr>
            <a:normAutofit fontScale="70000" lnSpcReduction="20000"/>
          </a:bodyPr>
          <a:lstStyle/>
          <a:p>
            <a:pPr>
              <a:lnSpc>
                <a:spcPct val="120000"/>
              </a:lnSpc>
            </a:pPr>
            <a:r>
              <a:rPr lang="en-US" sz="2400" dirty="0"/>
              <a:t>The largest producer and marketer of petroleum products in Canada</a:t>
            </a:r>
          </a:p>
          <a:p>
            <a:pPr marL="0" indent="0">
              <a:lnSpc>
                <a:spcPct val="80000"/>
              </a:lnSpc>
              <a:buNone/>
            </a:pPr>
            <a:endParaRPr lang="en-US" sz="2400" dirty="0"/>
          </a:p>
          <a:p>
            <a:pPr>
              <a:lnSpc>
                <a:spcPct val="80000"/>
              </a:lnSpc>
            </a:pPr>
            <a:endParaRPr lang="en-US" sz="2400" dirty="0"/>
          </a:p>
          <a:p>
            <a:pPr>
              <a:lnSpc>
                <a:spcPct val="120000"/>
              </a:lnSpc>
            </a:pPr>
            <a:r>
              <a:rPr lang="en-US" sz="2400" dirty="0"/>
              <a:t>2005 A network of 1,978 Esso service stations across Canada three refineries in Canada</a:t>
            </a:r>
          </a:p>
          <a:p>
            <a:pPr>
              <a:lnSpc>
                <a:spcPct val="80000"/>
              </a:lnSpc>
              <a:buFontTx/>
              <a:buNone/>
            </a:pPr>
            <a:endParaRPr lang="en-US" sz="2400" dirty="0"/>
          </a:p>
          <a:p>
            <a:pPr>
              <a:lnSpc>
                <a:spcPct val="90000"/>
              </a:lnSpc>
            </a:pPr>
            <a:r>
              <a:rPr lang="en-US" altLang="zh-TW" sz="2400" dirty="0"/>
              <a:t>Distributed and marketed through over </a:t>
            </a:r>
          </a:p>
          <a:p>
            <a:pPr lvl="1">
              <a:lnSpc>
                <a:spcPct val="90000"/>
              </a:lnSpc>
            </a:pPr>
            <a:r>
              <a:rPr lang="en-US" altLang="zh-TW" sz="2200" dirty="0"/>
              <a:t>650 Esso convenience stores, </a:t>
            </a:r>
          </a:p>
          <a:p>
            <a:pPr lvl="1">
              <a:lnSpc>
                <a:spcPct val="90000"/>
              </a:lnSpc>
            </a:pPr>
            <a:r>
              <a:rPr lang="en-US" altLang="zh-TW" sz="2200" dirty="0"/>
              <a:t>400 sites with car washing facilities</a:t>
            </a:r>
          </a:p>
          <a:p>
            <a:pPr lvl="1">
              <a:lnSpc>
                <a:spcPct val="90000"/>
              </a:lnSpc>
            </a:pPr>
            <a:r>
              <a:rPr lang="en-US" altLang="zh-TW" sz="2200" dirty="0"/>
              <a:t>100 commercial facilities, and </a:t>
            </a:r>
          </a:p>
          <a:p>
            <a:pPr lvl="1">
              <a:lnSpc>
                <a:spcPct val="90000"/>
              </a:lnSpc>
            </a:pPr>
            <a:r>
              <a:rPr lang="en-US" altLang="zh-TW" sz="2200" dirty="0"/>
              <a:t>3 urban home heating operations</a:t>
            </a:r>
          </a:p>
          <a:p>
            <a:pPr>
              <a:lnSpc>
                <a:spcPct val="80000"/>
              </a:lnSpc>
              <a:buFontTx/>
              <a:buNone/>
            </a:pPr>
            <a:endParaRPr lang="en-US" sz="2000" dirty="0"/>
          </a:p>
          <a:p>
            <a:pPr>
              <a:lnSpc>
                <a:spcPct val="80000"/>
              </a:lnSpc>
              <a:buFontTx/>
              <a:buNone/>
            </a:pPr>
            <a:endParaRPr lang="en-US" sz="2000" dirty="0"/>
          </a:p>
          <a:p>
            <a:pPr>
              <a:lnSpc>
                <a:spcPct val="80000"/>
              </a:lnSpc>
              <a:buFontTx/>
              <a:buNone/>
            </a:pPr>
            <a:r>
              <a:rPr lang="en-US" sz="2000" dirty="0"/>
              <a:t>								</a:t>
            </a:r>
          </a:p>
        </p:txBody>
      </p:sp>
      <p:pic>
        <p:nvPicPr>
          <p:cNvPr id="2" name="Picture 1" descr="th.jpe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96176" y="1600201"/>
            <a:ext cx="2714625" cy="1933575"/>
          </a:xfrm>
          <a:prstGeom prst="rect">
            <a:avLst/>
          </a:prstGeom>
        </p:spPr>
      </p:pic>
      <p:pic>
        <p:nvPicPr>
          <p:cNvPr id="5" name="Picture 4"/>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421394016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86" y="155846"/>
            <a:ext cx="8596668" cy="1320800"/>
          </a:xfrm>
        </p:spPr>
        <p:txBody>
          <a:bodyPr/>
          <a:lstStyle/>
          <a:p>
            <a:r>
              <a:rPr lang="en-US" dirty="0"/>
              <a:t>Management</a:t>
            </a:r>
          </a:p>
        </p:txBody>
      </p:sp>
      <p:sp>
        <p:nvSpPr>
          <p:cNvPr id="3" name="Content Placeholder 2"/>
          <p:cNvSpPr>
            <a:spLocks noGrp="1"/>
          </p:cNvSpPr>
          <p:nvPr>
            <p:ph idx="1"/>
          </p:nvPr>
        </p:nvSpPr>
        <p:spPr>
          <a:xfrm>
            <a:off x="3167278" y="2019895"/>
            <a:ext cx="6932011" cy="4487740"/>
          </a:xfrm>
        </p:spPr>
        <p:txBody>
          <a:bodyPr>
            <a:normAutofit fontScale="92500" lnSpcReduction="20000"/>
          </a:bodyPr>
          <a:lstStyle/>
          <a:p>
            <a:pPr>
              <a:lnSpc>
                <a:spcPct val="110000"/>
              </a:lnSpc>
            </a:pPr>
            <a:r>
              <a:rPr lang="en-US" sz="2000" dirty="0"/>
              <a:t>In 1981, Mr. Kruger started his career with Exxon in Houston, Texas, and held various technical, supervisory, and management positions</a:t>
            </a:r>
          </a:p>
          <a:p>
            <a:pPr>
              <a:lnSpc>
                <a:spcPct val="110000"/>
              </a:lnSpc>
            </a:pPr>
            <a:r>
              <a:rPr lang="en-US" sz="2000" dirty="0"/>
              <a:t>In 1996, he became technical manager for Exxon's engineering activities in the former Soviet Union and in 1999 was appointed vice president, Africa Deep water, ExxonMobil Development Company</a:t>
            </a:r>
          </a:p>
          <a:p>
            <a:pPr>
              <a:lnSpc>
                <a:spcPct val="110000"/>
              </a:lnSpc>
            </a:pPr>
            <a:r>
              <a:rPr lang="en-US" sz="2000" dirty="0"/>
              <a:t>In 2008, he was appointed president of ExxonMobil Production Company and elected a vice president of Exxon Mobil Corporation</a:t>
            </a:r>
          </a:p>
          <a:p>
            <a:endParaRPr lang="en-US" sz="2000" dirty="0"/>
          </a:p>
          <a:p>
            <a:r>
              <a:rPr lang="en-US" sz="2000" dirty="0"/>
              <a:t>Education : Mechanical engineering degree from the University of Minnesota and a master's degree in business administration from the University of Houston</a:t>
            </a:r>
            <a:endParaRPr lang="en-US" altLang="zh-TW" sz="2000"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endParaRPr lang="en-US" dirty="0"/>
          </a:p>
        </p:txBody>
      </p:sp>
      <p:pic>
        <p:nvPicPr>
          <p:cNvPr id="4" name="Picture 3" descr="Screen Shot 2017-03-15 at 10.18.0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75206" y="2370260"/>
            <a:ext cx="2211989" cy="2933726"/>
          </a:xfrm>
          <a:prstGeom prst="rect">
            <a:avLst/>
          </a:prstGeom>
        </p:spPr>
      </p:pic>
      <p:sp>
        <p:nvSpPr>
          <p:cNvPr id="5" name="TextBox 4"/>
          <p:cNvSpPr txBox="1"/>
          <p:nvPr/>
        </p:nvSpPr>
        <p:spPr>
          <a:xfrm>
            <a:off x="231286" y="1476646"/>
            <a:ext cx="9749785" cy="492443"/>
          </a:xfrm>
          <a:prstGeom prst="rect">
            <a:avLst/>
          </a:prstGeom>
          <a:noFill/>
        </p:spPr>
        <p:txBody>
          <a:bodyPr wrap="none" rtlCol="0">
            <a:spAutoFit/>
          </a:bodyPr>
          <a:lstStyle/>
          <a:p>
            <a:r>
              <a:rPr lang="en-US" sz="2600" b="1" dirty="0"/>
              <a:t>Rich Kruger: Chairman, president and chief executive officer</a:t>
            </a:r>
          </a:p>
        </p:txBody>
      </p:sp>
      <p:pic>
        <p:nvPicPr>
          <p:cNvPr id="6" name="Picture 5"/>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45826984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75" y="251424"/>
            <a:ext cx="8596668" cy="1320800"/>
          </a:xfrm>
        </p:spPr>
        <p:txBody>
          <a:bodyPr/>
          <a:lstStyle/>
          <a:p>
            <a:r>
              <a:rPr lang="en-US" dirty="0"/>
              <a:t>Management</a:t>
            </a:r>
          </a:p>
        </p:txBody>
      </p:sp>
      <p:sp>
        <p:nvSpPr>
          <p:cNvPr id="3" name="Content Placeholder 2"/>
          <p:cNvSpPr>
            <a:spLocks noGrp="1"/>
          </p:cNvSpPr>
          <p:nvPr>
            <p:ph idx="1"/>
          </p:nvPr>
        </p:nvSpPr>
        <p:spPr>
          <a:xfrm>
            <a:off x="2834964" y="1979967"/>
            <a:ext cx="6932011" cy="4487740"/>
          </a:xfrm>
        </p:spPr>
        <p:txBody>
          <a:bodyPr>
            <a:normAutofit lnSpcReduction="10000"/>
          </a:bodyPr>
          <a:lstStyle/>
          <a:p>
            <a:pPr>
              <a:lnSpc>
                <a:spcPct val="110000"/>
              </a:lnSpc>
            </a:pPr>
            <a:r>
              <a:rPr lang="en-US" sz="2000" dirty="0"/>
              <a:t>Mr. Whelan started his career with Mobil Oil Canada in 1988 as a subsurface engineer in Drayton Valley, Alberta</a:t>
            </a:r>
          </a:p>
          <a:p>
            <a:pPr>
              <a:lnSpc>
                <a:spcPct val="110000"/>
              </a:lnSpc>
            </a:pPr>
            <a:r>
              <a:rPr lang="en-US" sz="2000" dirty="0"/>
              <a:t>In 2004, he assumed a role at ExxonMobil Production Company's headquarters in Houston, Texas as a planning and business analyst and became operations technical manager with ExxonMobil's US production affiliate in 2006</a:t>
            </a:r>
          </a:p>
          <a:p>
            <a:pPr>
              <a:lnSpc>
                <a:spcPct val="110000"/>
              </a:lnSpc>
            </a:pPr>
            <a:r>
              <a:rPr lang="en-US" sz="2000" dirty="0"/>
              <a:t>Mr. Whelan returned to Houston to assume ExxonMobil Production Company's planning and commercial manager role until joining Imperial in 2013</a:t>
            </a:r>
          </a:p>
          <a:p>
            <a:endParaRPr lang="en-US" sz="2000" dirty="0"/>
          </a:p>
          <a:p>
            <a:r>
              <a:rPr lang="en-US" sz="2000" dirty="0"/>
              <a:t>Education : a Bachelor of Engineering in Mechanical Engineering from Memorial University of Newfoundland</a:t>
            </a:r>
            <a:endParaRPr lang="en-US" altLang="zh-TW" sz="2000"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endParaRPr lang="en-US" dirty="0"/>
          </a:p>
        </p:txBody>
      </p:sp>
      <p:sp>
        <p:nvSpPr>
          <p:cNvPr id="5" name="TextBox 4"/>
          <p:cNvSpPr txBox="1"/>
          <p:nvPr/>
        </p:nvSpPr>
        <p:spPr>
          <a:xfrm>
            <a:off x="620751" y="1447148"/>
            <a:ext cx="9144000" cy="425758"/>
          </a:xfrm>
          <a:prstGeom prst="rect">
            <a:avLst/>
          </a:prstGeom>
          <a:noFill/>
        </p:spPr>
        <p:txBody>
          <a:bodyPr wrap="square" rtlCol="0">
            <a:spAutoFit/>
          </a:bodyPr>
          <a:lstStyle/>
          <a:p>
            <a:pPr>
              <a:lnSpc>
                <a:spcPct val="80000"/>
              </a:lnSpc>
              <a:spcBef>
                <a:spcPts val="600"/>
              </a:spcBef>
              <a:buClr>
                <a:schemeClr val="accent1"/>
              </a:buClr>
            </a:pPr>
            <a:r>
              <a:rPr lang="en-US" altLang="zh-TW" sz="2600" b="1" spc="30" dirty="0">
                <a:cs typeface="Tahoma" pitchFamily="34" charset="0"/>
              </a:rPr>
              <a:t>John Whelan : Senior vice-president, upstream</a:t>
            </a:r>
            <a:endParaRPr lang="en-US" b="1" dirty="0"/>
          </a:p>
        </p:txBody>
      </p:sp>
      <p:pic>
        <p:nvPicPr>
          <p:cNvPr id="6" name="Picture 5" descr="Screen Shot 2017-03-15 at 10.33.39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20751" y="2370260"/>
            <a:ext cx="2211989" cy="3137308"/>
          </a:xfrm>
          <a:prstGeom prst="rect">
            <a:avLst/>
          </a:prstGeom>
        </p:spPr>
      </p:pic>
      <p:pic>
        <p:nvPicPr>
          <p:cNvPr id="7" name="Picture 6"/>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0398478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78" y="320620"/>
            <a:ext cx="8596668" cy="1320800"/>
          </a:xfrm>
        </p:spPr>
        <p:txBody>
          <a:bodyPr/>
          <a:lstStyle/>
          <a:p>
            <a:r>
              <a:rPr lang="en-US" dirty="0"/>
              <a:t>Management</a:t>
            </a:r>
          </a:p>
        </p:txBody>
      </p:sp>
      <p:sp>
        <p:nvSpPr>
          <p:cNvPr id="3" name="Content Placeholder 2"/>
          <p:cNvSpPr>
            <a:spLocks noGrp="1"/>
          </p:cNvSpPr>
          <p:nvPr>
            <p:ph idx="1"/>
          </p:nvPr>
        </p:nvSpPr>
        <p:spPr>
          <a:xfrm>
            <a:off x="3022593" y="2183730"/>
            <a:ext cx="6932011" cy="4487740"/>
          </a:xfrm>
        </p:spPr>
        <p:txBody>
          <a:bodyPr>
            <a:normAutofit fontScale="92500" lnSpcReduction="10000"/>
          </a:bodyPr>
          <a:lstStyle/>
          <a:p>
            <a:pPr>
              <a:lnSpc>
                <a:spcPct val="110000"/>
              </a:lnSpc>
            </a:pPr>
            <a:r>
              <a:rPr lang="en-US" sz="2000" dirty="0"/>
              <a:t>Ms. Babcock worked as an assistant controller of financial reporting and treasury finance manager in West Africa</a:t>
            </a:r>
          </a:p>
          <a:p>
            <a:pPr>
              <a:lnSpc>
                <a:spcPct val="110000"/>
              </a:lnSpc>
            </a:pPr>
            <a:r>
              <a:rPr lang="en-US" sz="2000" dirty="0"/>
              <a:t>Coordinated ExxonMobil's communications to shareholders and analysts in the investment community as investor relations manager</a:t>
            </a:r>
          </a:p>
          <a:p>
            <a:pPr>
              <a:lnSpc>
                <a:spcPct val="110000"/>
              </a:lnSpc>
            </a:pPr>
            <a:r>
              <a:rPr lang="en-US" sz="2000" dirty="0"/>
              <a:t>Responsible for a global organization providing accounting, reporting and payroll services as vice-president, corporate financial services with Exxon Mobil Corporation</a:t>
            </a:r>
            <a:endParaRPr lang="en-US" altLang="zh-TW" sz="2000" dirty="0"/>
          </a:p>
          <a:p>
            <a:pPr marL="0" indent="0">
              <a:buNone/>
            </a:pPr>
            <a:endParaRPr lang="en-US" sz="2000" dirty="0"/>
          </a:p>
          <a:p>
            <a:r>
              <a:rPr lang="en-US" sz="2000" dirty="0"/>
              <a:t>Education : a bachelor's degree from Queen's University and a master’s degree in Business Administration from McMaster University. She is also a member of the Canadian Institute of Chartered Accountants</a:t>
            </a: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endParaRPr lang="en-US" dirty="0"/>
          </a:p>
        </p:txBody>
      </p:sp>
      <p:sp>
        <p:nvSpPr>
          <p:cNvPr id="5" name="TextBox 4"/>
          <p:cNvSpPr txBox="1"/>
          <p:nvPr/>
        </p:nvSpPr>
        <p:spPr>
          <a:xfrm>
            <a:off x="0" y="1291178"/>
            <a:ext cx="9144000" cy="892552"/>
          </a:xfrm>
          <a:prstGeom prst="rect">
            <a:avLst/>
          </a:prstGeom>
          <a:noFill/>
        </p:spPr>
        <p:txBody>
          <a:bodyPr wrap="square" rtlCol="0">
            <a:spAutoFit/>
          </a:bodyPr>
          <a:lstStyle/>
          <a:p>
            <a:pPr lvl="1"/>
            <a:r>
              <a:rPr lang="en-US" sz="2600" b="1" dirty="0"/>
              <a:t>Beverley Babcock : </a:t>
            </a:r>
            <a:r>
              <a:rPr lang="en-US" altLang="zh-TW" sz="2600" b="1" dirty="0"/>
              <a:t>Senior vice-president, finance and administration and controller</a:t>
            </a:r>
          </a:p>
        </p:txBody>
      </p:sp>
      <p:pic>
        <p:nvPicPr>
          <p:cNvPr id="6" name="Picture 5" descr="Screen Shot 2017-03-15 at 10.33.45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6508" y="2370260"/>
            <a:ext cx="2346085" cy="3098499"/>
          </a:xfrm>
          <a:prstGeom prst="rect">
            <a:avLst/>
          </a:prstGeom>
        </p:spPr>
      </p:pic>
      <p:pic>
        <p:nvPicPr>
          <p:cNvPr id="7" name="Picture 6"/>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89178850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4099"/>
            <a:ext cx="8596668" cy="1320800"/>
          </a:xfrm>
        </p:spPr>
        <p:txBody>
          <a:bodyPr/>
          <a:lstStyle/>
          <a:p>
            <a:r>
              <a:rPr lang="en-US" dirty="0"/>
              <a:t>Management</a:t>
            </a:r>
          </a:p>
        </p:txBody>
      </p:sp>
      <p:sp>
        <p:nvSpPr>
          <p:cNvPr id="3" name="Content Placeholder 2"/>
          <p:cNvSpPr>
            <a:spLocks noGrp="1"/>
          </p:cNvSpPr>
          <p:nvPr>
            <p:ph idx="1"/>
          </p:nvPr>
        </p:nvSpPr>
        <p:spPr>
          <a:xfrm>
            <a:off x="2988858" y="2343007"/>
            <a:ext cx="6932011" cy="4487740"/>
          </a:xfrm>
        </p:spPr>
        <p:txBody>
          <a:bodyPr>
            <a:normAutofit fontScale="85000" lnSpcReduction="10000"/>
          </a:bodyPr>
          <a:lstStyle/>
          <a:p>
            <a:pPr>
              <a:lnSpc>
                <a:spcPct val="110000"/>
              </a:lnSpc>
            </a:pPr>
            <a:r>
              <a:rPr lang="en-US" sz="2000" dirty="0"/>
              <a:t>In 1994, Ms. </a:t>
            </a:r>
            <a:r>
              <a:rPr lang="en-US" sz="2000" dirty="0" err="1"/>
              <a:t>Redburn</a:t>
            </a:r>
            <a:r>
              <a:rPr lang="en-US" sz="2000" dirty="0"/>
              <a:t> worked as the risk management manager </a:t>
            </a:r>
          </a:p>
          <a:p>
            <a:pPr>
              <a:lnSpc>
                <a:spcPct val="110000"/>
              </a:lnSpc>
            </a:pPr>
            <a:r>
              <a:rPr lang="en-US" sz="2000" dirty="0"/>
              <a:t>In 2000, she moved into the corporate group, assuming management roles in corporate planning and public affairs and became the manager of gas, power and NGL marketing</a:t>
            </a:r>
          </a:p>
          <a:p>
            <a:pPr>
              <a:lnSpc>
                <a:spcPct val="110000"/>
              </a:lnSpc>
            </a:pPr>
            <a:r>
              <a:rPr lang="en-US" sz="2000" dirty="0"/>
              <a:t>In 2009, she undertook global assignments with Exxon Mobil Corporation in Houston, as manager business analysis in gas marketing and then as the commercial manager in upstream ventures, both covering ExxonMobil’s global business interests</a:t>
            </a:r>
          </a:p>
          <a:p>
            <a:pPr>
              <a:lnSpc>
                <a:spcPct val="110000"/>
              </a:lnSpc>
            </a:pPr>
            <a:r>
              <a:rPr lang="en-US" sz="2000" dirty="0"/>
              <a:t>In 2014, she was appointed vice-president upstream commercial</a:t>
            </a:r>
          </a:p>
          <a:p>
            <a:endParaRPr lang="en-US" sz="2000" dirty="0"/>
          </a:p>
          <a:p>
            <a:r>
              <a:rPr lang="en-US" sz="2000" dirty="0"/>
              <a:t>Education:  a bachelor of science degree from Queen’s University in Chemical Engineering</a:t>
            </a: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endParaRPr lang="en-US" dirty="0"/>
          </a:p>
        </p:txBody>
      </p:sp>
      <p:sp>
        <p:nvSpPr>
          <p:cNvPr id="5" name="TextBox 4"/>
          <p:cNvSpPr txBox="1"/>
          <p:nvPr/>
        </p:nvSpPr>
        <p:spPr>
          <a:xfrm>
            <a:off x="208157" y="1138624"/>
            <a:ext cx="9144001" cy="892552"/>
          </a:xfrm>
          <a:prstGeom prst="rect">
            <a:avLst/>
          </a:prstGeom>
          <a:noFill/>
        </p:spPr>
        <p:txBody>
          <a:bodyPr wrap="square" rtlCol="0">
            <a:spAutoFit/>
          </a:bodyPr>
          <a:lstStyle/>
          <a:p>
            <a:r>
              <a:rPr lang="en-US" sz="2600" b="1" dirty="0"/>
              <a:t>Theresa </a:t>
            </a:r>
            <a:r>
              <a:rPr lang="en-US" sz="2600" b="1" dirty="0" err="1"/>
              <a:t>Redburn</a:t>
            </a:r>
            <a:r>
              <a:rPr lang="en-US" sz="2600" b="1" dirty="0"/>
              <a:t>: Senior vice-president, commercial and corporate development</a:t>
            </a:r>
          </a:p>
        </p:txBody>
      </p:sp>
      <p:pic>
        <p:nvPicPr>
          <p:cNvPr id="6" name="Picture 5" descr="Screen Shot 2017-03-15 at 10.33.52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15006" y="2343007"/>
            <a:ext cx="2250878" cy="3010293"/>
          </a:xfrm>
          <a:prstGeom prst="rect">
            <a:avLst/>
          </a:prstGeom>
        </p:spPr>
      </p:pic>
      <p:pic>
        <p:nvPicPr>
          <p:cNvPr id="7" name="Picture 6"/>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986770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286" y="306310"/>
            <a:ext cx="8596668" cy="1320800"/>
          </a:xfrm>
        </p:spPr>
        <p:txBody>
          <a:bodyPr/>
          <a:lstStyle/>
          <a:p>
            <a:r>
              <a:rPr lang="en-US" dirty="0"/>
              <a:t>Management</a:t>
            </a:r>
          </a:p>
        </p:txBody>
      </p:sp>
      <p:sp>
        <p:nvSpPr>
          <p:cNvPr id="3" name="Content Placeholder 2"/>
          <p:cNvSpPr>
            <a:spLocks noGrp="1"/>
          </p:cNvSpPr>
          <p:nvPr>
            <p:ph idx="1"/>
          </p:nvPr>
        </p:nvSpPr>
        <p:spPr>
          <a:xfrm>
            <a:off x="2805912" y="2191840"/>
            <a:ext cx="6932011" cy="4487740"/>
          </a:xfrm>
        </p:spPr>
        <p:txBody>
          <a:bodyPr>
            <a:normAutofit lnSpcReduction="10000"/>
          </a:bodyPr>
          <a:lstStyle/>
          <a:p>
            <a:r>
              <a:rPr lang="en-US" sz="2000" dirty="0"/>
              <a:t>In 2004, </a:t>
            </a:r>
            <a:r>
              <a:rPr lang="en-US" sz="2000" dirty="0" err="1"/>
              <a:t>Mr</a:t>
            </a:r>
            <a:r>
              <a:rPr lang="en-US" sz="2000" dirty="0"/>
              <a:t> </a:t>
            </a:r>
            <a:r>
              <a:rPr lang="en-US" sz="2000" dirty="0" err="1"/>
              <a:t>Dinnick</a:t>
            </a:r>
            <a:r>
              <a:rPr lang="en-US" sz="2000" dirty="0"/>
              <a:t> assigned to the law department of Mobil Producing Nigeria Unlimited</a:t>
            </a:r>
          </a:p>
          <a:p>
            <a:r>
              <a:rPr lang="en-US" sz="2000" dirty="0"/>
              <a:t>In 2007, he was the general counsel of Exxon </a:t>
            </a:r>
            <a:r>
              <a:rPr lang="en-US" sz="2000" dirty="0" err="1"/>
              <a:t>Neftegas</a:t>
            </a:r>
            <a:r>
              <a:rPr lang="en-US" sz="2000" dirty="0"/>
              <a:t> Limited (ENL), operator of the Sakhalin 1 Project, based in Russia and manager of the law function in Russia for ExxonMobil</a:t>
            </a:r>
          </a:p>
          <a:p>
            <a:r>
              <a:rPr lang="en-US" sz="2000" dirty="0"/>
              <a:t>In 2012, he was assistant general counsel, upstream, with Imperial Oil Limited </a:t>
            </a:r>
          </a:p>
          <a:p>
            <a:endParaRPr lang="en-US" sz="2000" dirty="0"/>
          </a:p>
          <a:p>
            <a:r>
              <a:rPr lang="en-US" sz="2000" dirty="0"/>
              <a:t>Education: graduated from University of Adelaide (South Australia) with a B.Sc. Honors Degree in Geology. He admitted to the Bar in South Australian and in the State of Victoria in 1991 and to the Alberta Bar in 2015</a:t>
            </a:r>
            <a:endParaRPr lang="en-US" altLang="zh-TW" sz="2000" dirty="0"/>
          </a:p>
          <a:p>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endParaRPr lang="en-US" dirty="0"/>
          </a:p>
        </p:txBody>
      </p:sp>
      <p:sp>
        <p:nvSpPr>
          <p:cNvPr id="5" name="TextBox 4"/>
          <p:cNvSpPr txBox="1"/>
          <p:nvPr/>
        </p:nvSpPr>
        <p:spPr>
          <a:xfrm>
            <a:off x="520390" y="1365500"/>
            <a:ext cx="8515793" cy="523220"/>
          </a:xfrm>
          <a:prstGeom prst="rect">
            <a:avLst/>
          </a:prstGeom>
          <a:noFill/>
        </p:spPr>
        <p:txBody>
          <a:bodyPr wrap="none" rtlCol="0">
            <a:spAutoFit/>
          </a:bodyPr>
          <a:lstStyle/>
          <a:p>
            <a:r>
              <a:rPr lang="en-US" sz="2600" b="1" dirty="0"/>
              <a:t>Peter </a:t>
            </a:r>
            <a:r>
              <a:rPr lang="en-US" sz="2600" b="1" dirty="0" err="1"/>
              <a:t>Dinnick</a:t>
            </a:r>
            <a:r>
              <a:rPr lang="en-US" sz="2600" b="1" dirty="0"/>
              <a:t>: </a:t>
            </a:r>
            <a:r>
              <a:rPr lang="en-US" sz="2800" b="1" dirty="0"/>
              <a:t>Vice-president and general counsel </a:t>
            </a:r>
            <a:endParaRPr lang="en-US" sz="2600" b="1" dirty="0"/>
          </a:p>
        </p:txBody>
      </p:sp>
      <p:pic>
        <p:nvPicPr>
          <p:cNvPr id="6" name="Picture 5" descr="Screen Shot 2017-03-15 at 10.34.01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0390" y="2492581"/>
            <a:ext cx="2285522" cy="2871334"/>
          </a:xfrm>
          <a:prstGeom prst="rect">
            <a:avLst/>
          </a:prstGeom>
        </p:spPr>
      </p:pic>
      <p:pic>
        <p:nvPicPr>
          <p:cNvPr id="7" name="Picture 6"/>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95278473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767"/>
            <a:ext cx="8596668" cy="1320800"/>
          </a:xfrm>
        </p:spPr>
        <p:txBody>
          <a:bodyPr/>
          <a:lstStyle/>
          <a:p>
            <a:r>
              <a:rPr lang="en-US" dirty="0"/>
              <a:t>Management</a:t>
            </a:r>
          </a:p>
        </p:txBody>
      </p:sp>
      <p:sp>
        <p:nvSpPr>
          <p:cNvPr id="3" name="Content Placeholder 2"/>
          <p:cNvSpPr>
            <a:spLocks noGrp="1"/>
          </p:cNvSpPr>
          <p:nvPr>
            <p:ph idx="1"/>
          </p:nvPr>
        </p:nvSpPr>
        <p:spPr>
          <a:xfrm>
            <a:off x="3167180" y="2370260"/>
            <a:ext cx="6932011" cy="4487740"/>
          </a:xfrm>
        </p:spPr>
        <p:txBody>
          <a:bodyPr>
            <a:normAutofit lnSpcReduction="10000"/>
          </a:bodyPr>
          <a:lstStyle/>
          <a:p>
            <a:r>
              <a:rPr lang="en-US" sz="2000" dirty="0"/>
              <a:t>In 1999, Mr. Bailey joined Exxon Mobil Corporation’s treasurer’s department in 1999 as a financial analyst </a:t>
            </a:r>
          </a:p>
          <a:p>
            <a:r>
              <a:rPr lang="en-US" sz="2000" dirty="0"/>
              <a:t>In 2007, he served as an advisor in ExxonMobil’s investor relations department</a:t>
            </a:r>
          </a:p>
          <a:p>
            <a:r>
              <a:rPr lang="en-US" sz="2000" dirty="0"/>
              <a:t>In 2010, he became manager of the Dallas Treasury Center, where he directed short-term investments and borrowing, foreign exchange, and treasury share purchases for ExxonMobil’s affiliates across Canada, the U.S. and South America</a:t>
            </a:r>
          </a:p>
          <a:p>
            <a:endParaRPr lang="en-US" sz="2000" dirty="0"/>
          </a:p>
          <a:p>
            <a:r>
              <a:rPr lang="en-US" sz="2000" dirty="0"/>
              <a:t>Education: Computer science degree from Trinity University and a master’s degree in business administration from Harvard University.</a:t>
            </a:r>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pPr>
              <a:lnSpc>
                <a:spcPct val="80000"/>
              </a:lnSpc>
            </a:pPr>
            <a:endParaRPr lang="en-CA" sz="2000" b="1" dirty="0"/>
          </a:p>
          <a:p>
            <a:endParaRPr lang="en-US" dirty="0"/>
          </a:p>
        </p:txBody>
      </p:sp>
      <p:sp>
        <p:nvSpPr>
          <p:cNvPr id="5" name="TextBox 4"/>
          <p:cNvSpPr txBox="1"/>
          <p:nvPr/>
        </p:nvSpPr>
        <p:spPr>
          <a:xfrm>
            <a:off x="664880" y="1413912"/>
            <a:ext cx="4231351" cy="523220"/>
          </a:xfrm>
          <a:prstGeom prst="rect">
            <a:avLst/>
          </a:prstGeom>
          <a:noFill/>
        </p:spPr>
        <p:txBody>
          <a:bodyPr wrap="none" rtlCol="0">
            <a:spAutoFit/>
          </a:bodyPr>
          <a:lstStyle/>
          <a:p>
            <a:r>
              <a:rPr lang="en-US" sz="2600" b="1" dirty="0"/>
              <a:t>David Bailey:    Treasurer</a:t>
            </a:r>
            <a:r>
              <a:rPr lang="en-US" sz="2800" b="1" dirty="0"/>
              <a:t> </a:t>
            </a:r>
            <a:endParaRPr lang="en-US" sz="2600" b="1" dirty="0"/>
          </a:p>
        </p:txBody>
      </p:sp>
      <p:pic>
        <p:nvPicPr>
          <p:cNvPr id="6" name="Picture 5" descr="Screen Shot 2017-03-15 at 10.34.08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4880" y="2370260"/>
            <a:ext cx="2392188" cy="2798600"/>
          </a:xfrm>
          <a:prstGeom prst="rect">
            <a:avLst/>
          </a:prstGeom>
        </p:spPr>
      </p:pic>
      <p:pic>
        <p:nvPicPr>
          <p:cNvPr id="7" name="Picture 6"/>
          <p:cNvPicPr>
            <a:picLocks noChangeAspect="1"/>
          </p:cNvPicPr>
          <p:nvPr/>
        </p:nvPicPr>
        <p:blipFill>
          <a:blip r:embed="rId4"/>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72333536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76" y="163551"/>
            <a:ext cx="8596668" cy="1320800"/>
          </a:xfrm>
        </p:spPr>
        <p:txBody>
          <a:bodyPr/>
          <a:lstStyle/>
          <a:p>
            <a:r>
              <a:rPr lang="en-US" dirty="0"/>
              <a:t>Balance Sheet</a:t>
            </a:r>
          </a:p>
        </p:txBody>
      </p:sp>
      <p:sp>
        <p:nvSpPr>
          <p:cNvPr id="3" name="Content Placeholder 2"/>
          <p:cNvSpPr>
            <a:spLocks noGrp="1"/>
          </p:cNvSpPr>
          <p:nvPr>
            <p:ph idx="1"/>
          </p:nvPr>
        </p:nvSpPr>
        <p:spPr/>
        <p:txBody>
          <a:bodyPr/>
          <a:lstStyle/>
          <a:p>
            <a:endParaRPr lang="en-US"/>
          </a:p>
        </p:txBody>
      </p:sp>
      <p:pic>
        <p:nvPicPr>
          <p:cNvPr id="4" name="Picture 3" descr="Screen Shot 2017-03-15 at 11.52.19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7366" y="1270000"/>
            <a:ext cx="9144000" cy="4937760"/>
          </a:xfrm>
          <a:prstGeom prst="rect">
            <a:avLst/>
          </a:prstGeom>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31247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In-Situ Recovery</a:t>
            </a:r>
          </a:p>
        </p:txBody>
      </p:sp>
      <p:sp>
        <p:nvSpPr>
          <p:cNvPr id="3" name="Content Placeholder 2"/>
          <p:cNvSpPr>
            <a:spLocks noGrp="1"/>
          </p:cNvSpPr>
          <p:nvPr>
            <p:ph idx="1"/>
          </p:nvPr>
        </p:nvSpPr>
        <p:spPr/>
        <p:txBody>
          <a:bodyPr/>
          <a:lstStyle/>
          <a:p>
            <a:r>
              <a:rPr lang="en-US" dirty="0"/>
              <a:t>Steam Assisted Gravity Drainage (SAGD)</a:t>
            </a:r>
          </a:p>
          <a:p>
            <a:r>
              <a:rPr lang="en-US" dirty="0"/>
              <a:t>Cyclic Steam Stimulation (CSS)</a:t>
            </a:r>
          </a:p>
          <a:p>
            <a:r>
              <a:rPr lang="en-US" dirty="0"/>
              <a:t>Vapor Extraction Process (VAPEX)</a:t>
            </a:r>
          </a:p>
          <a:p>
            <a:r>
              <a:rPr lang="en-US" dirty="0"/>
              <a:t>Toe-to-heel Air Injection (THAI)</a:t>
            </a:r>
          </a:p>
          <a:p>
            <a:r>
              <a:rPr lang="en-US" dirty="0"/>
              <a:t>Cold Heavy Oil Production with Sand (CHOPS)</a:t>
            </a:r>
          </a:p>
        </p:txBody>
      </p:sp>
    </p:spTree>
    <p:extLst>
      <p:ext uri="{BB962C8B-B14F-4D97-AF65-F5344CB8AC3E}">
        <p14:creationId xmlns:p14="http://schemas.microsoft.com/office/powerpoint/2010/main" xmlns="" val="17524681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Balance Sheet </a:t>
            </a:r>
          </a:p>
        </p:txBody>
      </p:sp>
      <p:sp>
        <p:nvSpPr>
          <p:cNvPr id="3" name="Content Placeholder 2"/>
          <p:cNvSpPr>
            <a:spLocks noGrp="1"/>
          </p:cNvSpPr>
          <p:nvPr>
            <p:ph idx="1"/>
          </p:nvPr>
        </p:nvSpPr>
        <p:spPr/>
        <p:txBody>
          <a:bodyPr/>
          <a:lstStyle/>
          <a:p>
            <a:endParaRPr lang="en-US"/>
          </a:p>
        </p:txBody>
      </p:sp>
      <p:pic>
        <p:nvPicPr>
          <p:cNvPr id="4" name="Picture 3" descr="Screen Shot 2017-03-15 at 11.52.2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3668" y="1257021"/>
            <a:ext cx="9144000" cy="4937760"/>
          </a:xfrm>
          <a:prstGeom prst="rect">
            <a:avLst/>
          </a:prstGeom>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4993162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Income statement </a:t>
            </a:r>
          </a:p>
        </p:txBody>
      </p:sp>
      <p:sp>
        <p:nvSpPr>
          <p:cNvPr id="3" name="Content Placeholder 2"/>
          <p:cNvSpPr>
            <a:spLocks noGrp="1"/>
          </p:cNvSpPr>
          <p:nvPr>
            <p:ph idx="1"/>
          </p:nvPr>
        </p:nvSpPr>
        <p:spPr/>
        <p:txBody>
          <a:bodyPr/>
          <a:lstStyle/>
          <a:p>
            <a:pPr marL="0" indent="0">
              <a:buNone/>
            </a:pPr>
            <a:endParaRPr lang="en-US" dirty="0"/>
          </a:p>
        </p:txBody>
      </p:sp>
      <p:pic>
        <p:nvPicPr>
          <p:cNvPr id="4" name="Picture 3" descr="Screen Shot 2017-03-15 at 11.51.35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6215" y="1050075"/>
            <a:ext cx="9144000" cy="5421417"/>
          </a:xfrm>
          <a:prstGeom prst="rect">
            <a:avLst/>
          </a:prstGeom>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17864186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Income statement</a:t>
            </a:r>
          </a:p>
        </p:txBody>
      </p:sp>
      <p:sp>
        <p:nvSpPr>
          <p:cNvPr id="3" name="Content Placeholder 2"/>
          <p:cNvSpPr>
            <a:spLocks noGrp="1"/>
          </p:cNvSpPr>
          <p:nvPr>
            <p:ph idx="1"/>
          </p:nvPr>
        </p:nvSpPr>
        <p:spPr/>
        <p:txBody>
          <a:bodyPr/>
          <a:lstStyle/>
          <a:p>
            <a:endParaRPr lang="en-US"/>
          </a:p>
        </p:txBody>
      </p:sp>
      <p:pic>
        <p:nvPicPr>
          <p:cNvPr id="5" name="Picture 4" descr="Screen Shot 2017-03-15 at 11.52.05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5063" y="1175785"/>
            <a:ext cx="9144000" cy="5269358"/>
          </a:xfrm>
          <a:prstGeom prst="rect">
            <a:avLst/>
          </a:prstGeom>
        </p:spPr>
      </p:pic>
      <p:pic>
        <p:nvPicPr>
          <p:cNvPr id="6" name="Picture 5"/>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243996806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Cash Flow </a:t>
            </a:r>
          </a:p>
        </p:txBody>
      </p:sp>
      <p:sp>
        <p:nvSpPr>
          <p:cNvPr id="3" name="Content Placeholder 2"/>
          <p:cNvSpPr>
            <a:spLocks noGrp="1"/>
          </p:cNvSpPr>
          <p:nvPr>
            <p:ph idx="1"/>
          </p:nvPr>
        </p:nvSpPr>
        <p:spPr/>
        <p:txBody>
          <a:bodyPr/>
          <a:lstStyle/>
          <a:p>
            <a:endParaRPr lang="en-US"/>
          </a:p>
        </p:txBody>
      </p:sp>
      <p:pic>
        <p:nvPicPr>
          <p:cNvPr id="4" name="Picture 3" descr="Screen Shot 2017-03-15 at 11.52.43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3668" y="1153482"/>
            <a:ext cx="9144000" cy="5269358"/>
          </a:xfrm>
          <a:prstGeom prst="rect">
            <a:avLst/>
          </a:prstGeom>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36565351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19" y="58130"/>
            <a:ext cx="8596668" cy="1320800"/>
          </a:xfrm>
        </p:spPr>
        <p:txBody>
          <a:bodyPr/>
          <a:lstStyle/>
          <a:p>
            <a:r>
              <a:rPr lang="en-US" dirty="0"/>
              <a:t>Cash Flow</a:t>
            </a:r>
          </a:p>
        </p:txBody>
      </p:sp>
      <p:sp>
        <p:nvSpPr>
          <p:cNvPr id="3" name="Content Placeholder 2"/>
          <p:cNvSpPr>
            <a:spLocks noGrp="1"/>
          </p:cNvSpPr>
          <p:nvPr>
            <p:ph idx="1"/>
          </p:nvPr>
        </p:nvSpPr>
        <p:spPr/>
        <p:txBody>
          <a:bodyPr/>
          <a:lstStyle/>
          <a:p>
            <a:endParaRPr lang="en-US"/>
          </a:p>
        </p:txBody>
      </p:sp>
      <p:pic>
        <p:nvPicPr>
          <p:cNvPr id="4" name="Picture 3" descr="Screen Shot 2017-03-15 at 11.52.53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08517" y="1122452"/>
            <a:ext cx="9144000" cy="5479070"/>
          </a:xfrm>
          <a:prstGeom prst="rect">
            <a:avLst/>
          </a:prstGeom>
        </p:spPr>
      </p:pic>
      <p:pic>
        <p:nvPicPr>
          <p:cNvPr id="5" name="Picture 4"/>
          <p:cNvPicPr>
            <a:picLocks noChangeAspect="1"/>
          </p:cNvPicPr>
          <p:nvPr/>
        </p:nvPicPr>
        <p:blipFill>
          <a:blip r:embed="rId3"/>
          <a:stretch>
            <a:fillRect/>
          </a:stretch>
        </p:blipFill>
        <p:spPr>
          <a:xfrm>
            <a:off x="9711898" y="0"/>
            <a:ext cx="1623533" cy="946692"/>
          </a:xfrm>
          <a:prstGeom prst="rect">
            <a:avLst/>
          </a:prstGeom>
        </p:spPr>
      </p:pic>
    </p:spTree>
    <p:extLst>
      <p:ext uri="{BB962C8B-B14F-4D97-AF65-F5344CB8AC3E}">
        <p14:creationId xmlns:p14="http://schemas.microsoft.com/office/powerpoint/2010/main" xmlns="" val="37998726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ltLang="zh-TW" dirty="0"/>
              <a:t>Conclusion</a:t>
            </a:r>
            <a:endParaRPr lang="en-US" dirty="0"/>
          </a:p>
        </p:txBody>
      </p:sp>
      <p:sp>
        <p:nvSpPr>
          <p:cNvPr id="3" name="Content Placeholder 2"/>
          <p:cNvSpPr>
            <a:spLocks noGrp="1"/>
          </p:cNvSpPr>
          <p:nvPr>
            <p:ph idx="1"/>
          </p:nvPr>
        </p:nvSpPr>
        <p:spPr/>
        <p:txBody>
          <a:bodyPr/>
          <a:lstStyle/>
          <a:p>
            <a:pPr>
              <a:buSzPct val="50000"/>
            </a:pPr>
            <a:r>
              <a:rPr lang="en-CA" altLang="zh-TW" sz="2400" dirty="0"/>
              <a:t>Revenue, cash generated from operation decreases</a:t>
            </a:r>
          </a:p>
          <a:p>
            <a:pPr>
              <a:buSzPct val="50000"/>
            </a:pPr>
            <a:r>
              <a:rPr lang="en-US" altLang="zh-TW" sz="2400" dirty="0"/>
              <a:t>ROA, ROE improve in current year </a:t>
            </a:r>
          </a:p>
          <a:p>
            <a:pPr>
              <a:buSzPct val="50000"/>
            </a:pPr>
            <a:r>
              <a:rPr lang="en-US" altLang="zh-TW" sz="2400" dirty="0"/>
              <a:t>Stock price under perform when compare to S&amp;P TSX </a:t>
            </a:r>
          </a:p>
          <a:p>
            <a:pPr>
              <a:buSzPct val="50000"/>
            </a:pPr>
            <a:r>
              <a:rPr lang="en-US" altLang="zh-TW" sz="2400" dirty="0"/>
              <a:t>There maybe potential for in-situ projects and breakthrough technology </a:t>
            </a:r>
          </a:p>
          <a:p>
            <a:pPr>
              <a:lnSpc>
                <a:spcPct val="90000"/>
              </a:lnSpc>
            </a:pPr>
            <a:endParaRPr lang="en-US" altLang="zh-TW" dirty="0"/>
          </a:p>
          <a:p>
            <a:pPr>
              <a:lnSpc>
                <a:spcPct val="90000"/>
              </a:lnSpc>
            </a:pPr>
            <a:endParaRPr lang="en-US" altLang="zh-TW" dirty="0"/>
          </a:p>
        </p:txBody>
      </p:sp>
      <p:pic>
        <p:nvPicPr>
          <p:cNvPr id="6" name="Picture 5"/>
          <p:cNvPicPr>
            <a:picLocks noChangeAspect="1"/>
          </p:cNvPicPr>
          <p:nvPr/>
        </p:nvPicPr>
        <p:blipFill>
          <a:blip r:embed="rId3"/>
          <a:stretch>
            <a:fillRect/>
          </a:stretch>
        </p:blipFill>
        <p:spPr>
          <a:xfrm>
            <a:off x="9711898" y="0"/>
            <a:ext cx="1623533" cy="946692"/>
          </a:xfrm>
          <a:prstGeom prst="rect">
            <a:avLst/>
          </a:prstGeom>
        </p:spPr>
      </p:pic>
      <p:sp>
        <p:nvSpPr>
          <p:cNvPr id="4" name="TextBox 3"/>
          <p:cNvSpPr txBox="1"/>
          <p:nvPr/>
        </p:nvSpPr>
        <p:spPr>
          <a:xfrm>
            <a:off x="5887844" y="4806176"/>
            <a:ext cx="2865863" cy="1631216"/>
          </a:xfrm>
          <a:prstGeom prst="rect">
            <a:avLst/>
          </a:prstGeom>
          <a:noFill/>
        </p:spPr>
        <p:txBody>
          <a:bodyPr wrap="square" rtlCol="0">
            <a:spAutoFit/>
          </a:bodyPr>
          <a:lstStyle/>
          <a:p>
            <a:r>
              <a:rPr lang="en-CA" sz="10000" dirty="0">
                <a:solidFill>
                  <a:srgbClr val="FF0000"/>
                </a:solidFill>
              </a:rPr>
              <a:t>Hold</a:t>
            </a:r>
          </a:p>
        </p:txBody>
      </p:sp>
    </p:spTree>
    <p:extLst>
      <p:ext uri="{BB962C8B-B14F-4D97-AF65-F5344CB8AC3E}">
        <p14:creationId xmlns:p14="http://schemas.microsoft.com/office/powerpoint/2010/main" xmlns="" val="20755844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Canada’s 7 Hydrocarbon Regions</a:t>
            </a:r>
          </a:p>
        </p:txBody>
      </p:sp>
      <p:pic>
        <p:nvPicPr>
          <p:cNvPr id="4" name="Content Placeholder 3"/>
          <p:cNvPicPr>
            <a:picLocks noGrp="1" noChangeAspect="1" noChangeArrowheads="1"/>
          </p:cNvPicPr>
          <p:nvPr>
            <p:ph idx="1"/>
          </p:nvPr>
        </p:nvPicPr>
        <p:blipFill>
          <a:blip r:embed="rId2" cstate="print"/>
          <a:stretch>
            <a:fillRect/>
          </a:stretch>
        </p:blipFill>
        <p:spPr bwMode="auto">
          <a:xfrm>
            <a:off x="1987188" y="2160588"/>
            <a:ext cx="5977661" cy="3881437"/>
          </a:xfrm>
          <a:prstGeom prst="rect">
            <a:avLst/>
          </a:prstGeom>
          <a:noFill/>
          <a:ln w="9525">
            <a:noFill/>
            <a:miter lim="800000"/>
            <a:headEnd/>
            <a:tailEnd/>
          </a:ln>
        </p:spPr>
      </p:pic>
    </p:spTree>
    <p:extLst>
      <p:ext uri="{BB962C8B-B14F-4D97-AF65-F5344CB8AC3E}">
        <p14:creationId xmlns:p14="http://schemas.microsoft.com/office/powerpoint/2010/main" xmlns="" val="1643717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Canada’s 7 Hydrocarbon Regions</a:t>
            </a:r>
          </a:p>
        </p:txBody>
      </p:sp>
      <p:pic>
        <p:nvPicPr>
          <p:cNvPr id="4" name="Picture 2"/>
          <p:cNvPicPr>
            <a:picLocks noGrp="1" noChangeAspect="1" noChangeArrowheads="1"/>
          </p:cNvPicPr>
          <p:nvPr>
            <p:ph idx="1"/>
          </p:nvPr>
        </p:nvPicPr>
        <p:blipFill>
          <a:blip r:embed="rId2" cstate="print"/>
          <a:stretch>
            <a:fillRect/>
          </a:stretch>
        </p:blipFill>
        <p:spPr bwMode="auto">
          <a:xfrm>
            <a:off x="2286000" y="1434093"/>
            <a:ext cx="7620000" cy="5423907"/>
          </a:xfrm>
          <a:prstGeom prst="rect">
            <a:avLst/>
          </a:prstGeom>
          <a:noFill/>
          <a:ln w="9525">
            <a:noFill/>
            <a:miter lim="800000"/>
            <a:headEnd/>
            <a:tailEnd/>
          </a:ln>
        </p:spPr>
      </p:pic>
    </p:spTree>
    <p:extLst>
      <p:ext uri="{BB962C8B-B14F-4D97-AF65-F5344CB8AC3E}">
        <p14:creationId xmlns:p14="http://schemas.microsoft.com/office/powerpoint/2010/main" xmlns="" val="2014335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&amp; Gas Transportation</a:t>
            </a:r>
          </a:p>
        </p:txBody>
      </p:sp>
      <p:sp>
        <p:nvSpPr>
          <p:cNvPr id="3" name="Content Placeholder 2"/>
          <p:cNvSpPr>
            <a:spLocks noGrp="1"/>
          </p:cNvSpPr>
          <p:nvPr>
            <p:ph idx="1"/>
          </p:nvPr>
        </p:nvSpPr>
        <p:spPr>
          <a:xfrm>
            <a:off x="838200" y="1825625"/>
            <a:ext cx="5562600" cy="4351338"/>
          </a:xfrm>
        </p:spPr>
        <p:txBody>
          <a:bodyPr/>
          <a:lstStyle/>
          <a:p>
            <a:r>
              <a:rPr lang="en-US" dirty="0"/>
              <a:t>Transportation of oil through pipelines, rail, shipping, and trucking.</a:t>
            </a:r>
          </a:p>
          <a:p>
            <a:r>
              <a:rPr lang="en-US" dirty="0"/>
              <a:t>Different types of pipelines for different purposes:</a:t>
            </a:r>
          </a:p>
          <a:p>
            <a:pPr lvl="1"/>
            <a:r>
              <a:rPr lang="en-US" dirty="0"/>
              <a:t>Gathering system field lines </a:t>
            </a:r>
          </a:p>
          <a:p>
            <a:pPr lvl="1"/>
            <a:r>
              <a:rPr lang="en-US" dirty="0"/>
              <a:t>Transmission truck lines</a:t>
            </a:r>
          </a:p>
          <a:p>
            <a:pPr lvl="1"/>
            <a:r>
              <a:rPr lang="en-US" dirty="0"/>
              <a:t>Distribution lines</a:t>
            </a:r>
          </a:p>
          <a:p>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400800" y="1690688"/>
            <a:ext cx="5363306" cy="3998969"/>
          </a:xfrm>
          <a:prstGeom prst="rect">
            <a:avLst/>
          </a:prstGeom>
          <a:noFill/>
          <a:ln w="9525">
            <a:noFill/>
            <a:miter lim="800000"/>
            <a:headEnd/>
            <a:tailEnd/>
          </a:ln>
        </p:spPr>
      </p:pic>
    </p:spTree>
    <p:extLst>
      <p:ext uri="{BB962C8B-B14F-4D97-AF65-F5344CB8AC3E}">
        <p14:creationId xmlns:p14="http://schemas.microsoft.com/office/powerpoint/2010/main" xmlns="" val="998171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a:xfrm>
            <a:off x="838200" y="1849071"/>
            <a:ext cx="10515600" cy="4351338"/>
          </a:xfrm>
        </p:spPr>
        <p:txBody>
          <a:bodyPr/>
          <a:lstStyle/>
          <a:p>
            <a:r>
              <a:rPr lang="en-US" dirty="0"/>
              <a:t>Terminology</a:t>
            </a:r>
          </a:p>
          <a:p>
            <a:r>
              <a:rPr lang="en-US" dirty="0"/>
              <a:t>Industry Analysis</a:t>
            </a:r>
          </a:p>
          <a:p>
            <a:pPr lvl="1"/>
            <a:r>
              <a:rPr lang="en-US" dirty="0"/>
              <a:t>Oil industry</a:t>
            </a:r>
          </a:p>
          <a:p>
            <a:pPr lvl="1"/>
            <a:r>
              <a:rPr lang="en-US" dirty="0"/>
              <a:t>Gas industry</a:t>
            </a:r>
          </a:p>
          <a:p>
            <a:r>
              <a:rPr lang="en-US" dirty="0"/>
              <a:t>Company Analysis</a:t>
            </a:r>
          </a:p>
          <a:p>
            <a:pPr lvl="1"/>
            <a:r>
              <a:rPr lang="en-US" dirty="0"/>
              <a:t>Suncor Energy</a:t>
            </a:r>
          </a:p>
          <a:p>
            <a:pPr lvl="1"/>
            <a:r>
              <a:rPr lang="en-US" dirty="0"/>
              <a:t>Crescent Point Energy Corp.</a:t>
            </a:r>
          </a:p>
          <a:p>
            <a:pPr lvl="1"/>
            <a:r>
              <a:rPr lang="en-US" dirty="0"/>
              <a:t>Imperial Oil </a:t>
            </a:r>
            <a:r>
              <a:rPr lang="en-US"/>
              <a:t>Ltd. </a:t>
            </a:r>
            <a:endParaRPr lang="en-US" dirty="0"/>
          </a:p>
        </p:txBody>
      </p:sp>
    </p:spTree>
    <p:extLst>
      <p:ext uri="{BB962C8B-B14F-4D97-AF65-F5344CB8AC3E}">
        <p14:creationId xmlns:p14="http://schemas.microsoft.com/office/powerpoint/2010/main" xmlns="" val="11376016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&amp; Gas Refining &amp; Marketing</a:t>
            </a:r>
          </a:p>
        </p:txBody>
      </p:sp>
      <p:sp>
        <p:nvSpPr>
          <p:cNvPr id="3" name="Content Placeholder 2"/>
          <p:cNvSpPr>
            <a:spLocks noGrp="1"/>
          </p:cNvSpPr>
          <p:nvPr>
            <p:ph idx="1"/>
          </p:nvPr>
        </p:nvSpPr>
        <p:spPr>
          <a:xfrm>
            <a:off x="838200" y="1825625"/>
            <a:ext cx="6213953" cy="4351338"/>
          </a:xfrm>
        </p:spPr>
        <p:txBody>
          <a:bodyPr/>
          <a:lstStyle/>
          <a:p>
            <a:r>
              <a:rPr lang="en-US" dirty="0"/>
              <a:t>Converting crude oil into finished products such as liquefied petroleum gas, gasoline, jet fuel, etc.</a:t>
            </a:r>
          </a:p>
          <a:p>
            <a:r>
              <a:rPr lang="en-US" dirty="0"/>
              <a:t>Crude oil is boiled, distilled, and goes through various subunits in the distillation unit depending on the intended finished product.</a:t>
            </a:r>
          </a:p>
          <a:p>
            <a:r>
              <a:rPr lang="en-US" dirty="0"/>
              <a:t>Distribute and sell the refined product and natural gas.</a:t>
            </a:r>
          </a:p>
          <a:p>
            <a:endParaRPr lang="en-US" dirty="0"/>
          </a:p>
          <a:p>
            <a:endParaRPr lang="en-US" dirty="0"/>
          </a:p>
          <a:p>
            <a:endParaRPr lang="en-US" dirty="0"/>
          </a:p>
        </p:txBody>
      </p:sp>
      <p:pic>
        <p:nvPicPr>
          <p:cNvPr id="5" name="Picture 4"/>
          <p:cNvPicPr>
            <a:picLocks noChangeAspect="1"/>
          </p:cNvPicPr>
          <p:nvPr/>
        </p:nvPicPr>
        <p:blipFill>
          <a:blip r:embed="rId2"/>
          <a:stretch>
            <a:fillRect/>
          </a:stretch>
        </p:blipFill>
        <p:spPr>
          <a:xfrm>
            <a:off x="7052153" y="1825625"/>
            <a:ext cx="4830541" cy="3373503"/>
          </a:xfrm>
          <a:prstGeom prst="rect">
            <a:avLst/>
          </a:prstGeom>
        </p:spPr>
      </p:pic>
    </p:spTree>
    <p:extLst>
      <p:ext uri="{BB962C8B-B14F-4D97-AF65-F5344CB8AC3E}">
        <p14:creationId xmlns:p14="http://schemas.microsoft.com/office/powerpoint/2010/main" xmlns="" val="18523356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Macroeconomic Environment</a:t>
            </a:r>
          </a:p>
        </p:txBody>
      </p:sp>
      <p:sp>
        <p:nvSpPr>
          <p:cNvPr id="3" name="Content Placeholder 2"/>
          <p:cNvSpPr>
            <a:spLocks noGrp="1"/>
          </p:cNvSpPr>
          <p:nvPr>
            <p:ph idx="1"/>
          </p:nvPr>
        </p:nvSpPr>
        <p:spPr/>
        <p:txBody>
          <a:bodyPr/>
          <a:lstStyle/>
          <a:p>
            <a:pPr marL="0" indent="0">
              <a:buNone/>
            </a:pPr>
            <a:r>
              <a:rPr lang="en-CA" dirty="0"/>
              <a:t>Oil prices are determined by:</a:t>
            </a:r>
          </a:p>
          <a:p>
            <a:r>
              <a:rPr lang="en-CA" dirty="0"/>
              <a:t>US interest rate – US federal reserve – FOMC</a:t>
            </a:r>
          </a:p>
          <a:p>
            <a:r>
              <a:rPr lang="en-CA" dirty="0"/>
              <a:t>OPEC and Non OPEC Production</a:t>
            </a:r>
          </a:p>
          <a:p>
            <a:r>
              <a:rPr lang="en-CA" dirty="0"/>
              <a:t>US Shale oil revolution </a:t>
            </a:r>
          </a:p>
        </p:txBody>
      </p:sp>
    </p:spTree>
    <p:extLst>
      <p:ext uri="{BB962C8B-B14F-4D97-AF65-F5344CB8AC3E}">
        <p14:creationId xmlns:p14="http://schemas.microsoft.com/office/powerpoint/2010/main" xmlns="" val="3979152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Prices</a:t>
            </a:r>
          </a:p>
        </p:txBody>
      </p:sp>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620933" y="1930400"/>
            <a:ext cx="4885803" cy="41544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31104" y="1690688"/>
            <a:ext cx="5943600" cy="4394200"/>
          </a:xfrm>
          <a:prstGeom prst="rect">
            <a:avLst/>
          </a:prstGeom>
        </p:spPr>
      </p:pic>
    </p:spTree>
    <p:extLst>
      <p:ext uri="{BB962C8B-B14F-4D97-AF65-F5344CB8AC3E}">
        <p14:creationId xmlns:p14="http://schemas.microsoft.com/office/powerpoint/2010/main" xmlns="" val="114250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Production &amp; Consumption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414114" y="2391782"/>
            <a:ext cx="5123809" cy="3419048"/>
          </a:xfrm>
        </p:spPr>
      </p:pic>
    </p:spTree>
    <p:extLst>
      <p:ext uri="{BB962C8B-B14F-4D97-AF65-F5344CB8AC3E}">
        <p14:creationId xmlns:p14="http://schemas.microsoft.com/office/powerpoint/2010/main" xmlns="" val="883562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Consumption Trend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xmlns="" val="0"/>
              </a:ext>
            </a:extLst>
          </a:blip>
          <a:stretch>
            <a:fillRect/>
          </a:stretch>
        </p:blipFill>
        <p:spPr>
          <a:xfrm>
            <a:off x="2414114" y="2391782"/>
            <a:ext cx="5123809" cy="3419048"/>
          </a:xfrm>
        </p:spPr>
      </p:pic>
    </p:spTree>
    <p:extLst>
      <p:ext uri="{BB962C8B-B14F-4D97-AF65-F5344CB8AC3E}">
        <p14:creationId xmlns:p14="http://schemas.microsoft.com/office/powerpoint/2010/main" xmlns="" val="921431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Consumption by Country</a:t>
            </a:r>
          </a:p>
        </p:txBody>
      </p:sp>
      <p:pic>
        <p:nvPicPr>
          <p:cNvPr id="4" name="Picture 3"/>
          <p:cNvPicPr>
            <a:picLocks noChangeAspect="1"/>
          </p:cNvPicPr>
          <p:nvPr/>
        </p:nvPicPr>
        <p:blipFill>
          <a:blip r:embed="rId3"/>
          <a:stretch>
            <a:fillRect/>
          </a:stretch>
        </p:blipFill>
        <p:spPr>
          <a:xfrm>
            <a:off x="2788172" y="1916483"/>
            <a:ext cx="6615656" cy="4327742"/>
          </a:xfrm>
          <a:prstGeom prst="rect">
            <a:avLst/>
          </a:prstGeom>
        </p:spPr>
      </p:pic>
    </p:spTree>
    <p:extLst>
      <p:ext uri="{BB962C8B-B14F-4D97-AF65-F5344CB8AC3E}">
        <p14:creationId xmlns:p14="http://schemas.microsoft.com/office/powerpoint/2010/main" xmlns="" val="194416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Production by Country</a:t>
            </a:r>
          </a:p>
        </p:txBody>
      </p:sp>
      <p:pic>
        <p:nvPicPr>
          <p:cNvPr id="4" name="Picture 3"/>
          <p:cNvPicPr>
            <a:picLocks noChangeAspect="1"/>
          </p:cNvPicPr>
          <p:nvPr/>
        </p:nvPicPr>
        <p:blipFill>
          <a:blip r:embed="rId3"/>
          <a:stretch>
            <a:fillRect/>
          </a:stretch>
        </p:blipFill>
        <p:spPr>
          <a:xfrm>
            <a:off x="2626289" y="1690688"/>
            <a:ext cx="6939421" cy="4434290"/>
          </a:xfrm>
          <a:prstGeom prst="rect">
            <a:avLst/>
          </a:prstGeom>
        </p:spPr>
      </p:pic>
    </p:spTree>
    <p:extLst>
      <p:ext uri="{BB962C8B-B14F-4D97-AF65-F5344CB8AC3E}">
        <p14:creationId xmlns:p14="http://schemas.microsoft.com/office/powerpoint/2010/main" xmlns="" val="1002205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Exports (barrels/day)</a:t>
            </a:r>
          </a:p>
        </p:txBody>
      </p:sp>
      <p:pic>
        <p:nvPicPr>
          <p:cNvPr id="4" name="Picture 3"/>
          <p:cNvPicPr>
            <a:picLocks noChangeAspect="1"/>
          </p:cNvPicPr>
          <p:nvPr/>
        </p:nvPicPr>
        <p:blipFill>
          <a:blip r:embed="rId3"/>
          <a:stretch>
            <a:fillRect/>
          </a:stretch>
        </p:blipFill>
        <p:spPr>
          <a:xfrm>
            <a:off x="1390389" y="1911527"/>
            <a:ext cx="9411222" cy="4023314"/>
          </a:xfrm>
          <a:prstGeom prst="rect">
            <a:avLst/>
          </a:prstGeom>
        </p:spPr>
      </p:pic>
    </p:spTree>
    <p:extLst>
      <p:ext uri="{BB962C8B-B14F-4D97-AF65-F5344CB8AC3E}">
        <p14:creationId xmlns:p14="http://schemas.microsoft.com/office/powerpoint/2010/main" xmlns="" val="92903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Imports (barrels/day)</a:t>
            </a:r>
          </a:p>
        </p:txBody>
      </p:sp>
      <p:pic>
        <p:nvPicPr>
          <p:cNvPr id="4" name="Picture 3"/>
          <p:cNvPicPr>
            <a:picLocks noChangeAspect="1"/>
          </p:cNvPicPr>
          <p:nvPr/>
        </p:nvPicPr>
        <p:blipFill>
          <a:blip r:embed="rId3"/>
          <a:stretch>
            <a:fillRect/>
          </a:stretch>
        </p:blipFill>
        <p:spPr>
          <a:xfrm>
            <a:off x="1402915" y="1859608"/>
            <a:ext cx="9386170" cy="4012604"/>
          </a:xfrm>
          <a:prstGeom prst="rect">
            <a:avLst/>
          </a:prstGeom>
        </p:spPr>
      </p:pic>
    </p:spTree>
    <p:extLst>
      <p:ext uri="{BB962C8B-B14F-4D97-AF65-F5344CB8AC3E}">
        <p14:creationId xmlns:p14="http://schemas.microsoft.com/office/powerpoint/2010/main" xmlns="" val="1479405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Oil Demand &amp; Supply</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38200" y="1800974"/>
            <a:ext cx="5028588" cy="442168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67445" y="1690688"/>
            <a:ext cx="5556500" cy="4566232"/>
          </a:xfrm>
          <a:prstGeom prst="rect">
            <a:avLst/>
          </a:prstGeom>
        </p:spPr>
      </p:pic>
    </p:spTree>
    <p:extLst>
      <p:ext uri="{BB962C8B-B14F-4D97-AF65-F5344CB8AC3E}">
        <p14:creationId xmlns:p14="http://schemas.microsoft.com/office/powerpoint/2010/main" xmlns="" val="2085585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Crude Oil &amp; Natural Gas</a:t>
            </a:r>
          </a:p>
        </p:txBody>
      </p:sp>
      <p:sp>
        <p:nvSpPr>
          <p:cNvPr id="3" name="Content Placeholder 2"/>
          <p:cNvSpPr>
            <a:spLocks noGrp="1"/>
          </p:cNvSpPr>
          <p:nvPr>
            <p:ph idx="1"/>
          </p:nvPr>
        </p:nvSpPr>
        <p:spPr/>
        <p:txBody>
          <a:bodyPr/>
          <a:lstStyle/>
          <a:p>
            <a:r>
              <a:rPr lang="en-US" dirty="0"/>
              <a:t>Crude oil</a:t>
            </a:r>
          </a:p>
          <a:p>
            <a:pPr lvl="1"/>
            <a:r>
              <a:rPr lang="en-US" dirty="0"/>
              <a:t>Fossil fuel; result of dead organisms decomposed underground.</a:t>
            </a:r>
          </a:p>
          <a:p>
            <a:pPr lvl="1"/>
            <a:r>
              <a:rPr lang="en-US" dirty="0"/>
              <a:t>Become hydrocarbons that can be extracted as a liquid.</a:t>
            </a:r>
          </a:p>
          <a:p>
            <a:r>
              <a:rPr lang="en-US" dirty="0"/>
              <a:t>Natural gas</a:t>
            </a:r>
          </a:p>
          <a:p>
            <a:pPr lvl="1"/>
            <a:r>
              <a:rPr lang="en-US" dirty="0"/>
              <a:t>Flammable gas consisted of hydrocarbons that occurs naturally underground.</a:t>
            </a:r>
          </a:p>
          <a:p>
            <a:pPr lvl="1"/>
            <a:r>
              <a:rPr lang="en-US" dirty="0"/>
              <a:t>Also a fossil fuel.</a:t>
            </a:r>
          </a:p>
        </p:txBody>
      </p:sp>
    </p:spTree>
    <p:extLst>
      <p:ext uri="{BB962C8B-B14F-4D97-AF65-F5344CB8AC3E}">
        <p14:creationId xmlns:p14="http://schemas.microsoft.com/office/powerpoint/2010/main" xmlns="" val="1503411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Canadian Oil &amp; Gas Production + Takeaways</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68500" y="1690688"/>
            <a:ext cx="8255000" cy="4432300"/>
          </a:xfrm>
          <a:prstGeom prst="rect">
            <a:avLst/>
          </a:prstGeom>
        </p:spPr>
      </p:pic>
    </p:spTree>
    <p:extLst>
      <p:ext uri="{BB962C8B-B14F-4D97-AF65-F5344CB8AC3E}">
        <p14:creationId xmlns:p14="http://schemas.microsoft.com/office/powerpoint/2010/main" xmlns="" val="1413912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descr="suncor cover page"/>
          <p:cNvPicPr>
            <a:picLocks noChangeAspect="1"/>
          </p:cNvPicPr>
          <p:nvPr/>
        </p:nvPicPr>
        <p:blipFill>
          <a:blip r:embed="rId2"/>
          <a:stretch>
            <a:fillRect/>
          </a:stretch>
        </p:blipFill>
        <p:spPr>
          <a:xfrm>
            <a:off x="6985" y="-22860"/>
            <a:ext cx="12213590" cy="6891655"/>
          </a:xfrm>
          <a:prstGeom prst="rect">
            <a:avLst/>
          </a:prstGeom>
        </p:spPr>
      </p:pic>
    </p:spTree>
    <p:extLst>
      <p:ext uri="{BB962C8B-B14F-4D97-AF65-F5344CB8AC3E}">
        <p14:creationId xmlns:p14="http://schemas.microsoft.com/office/powerpoint/2010/main" xmlns="" val="430759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9365"/>
            <a:ext cx="7391400" cy="4076700"/>
          </a:xfrm>
          <a:prstGeom prst="rect">
            <a:avLst/>
          </a:prstGeom>
        </p:spPr>
      </p:pic>
      <p:pic>
        <p:nvPicPr>
          <p:cNvPr id="3" name="Picture 2"/>
          <p:cNvPicPr>
            <a:picLocks noChangeAspect="1"/>
          </p:cNvPicPr>
          <p:nvPr/>
        </p:nvPicPr>
        <p:blipFill>
          <a:blip r:embed="rId3"/>
          <a:stretch>
            <a:fillRect/>
          </a:stretch>
        </p:blipFill>
        <p:spPr>
          <a:xfrm>
            <a:off x="0" y="97340"/>
            <a:ext cx="11420475" cy="962025"/>
          </a:xfrm>
          <a:prstGeom prst="rect">
            <a:avLst/>
          </a:prstGeom>
        </p:spPr>
      </p:pic>
      <p:pic>
        <p:nvPicPr>
          <p:cNvPr id="4" name="Picture 3"/>
          <p:cNvPicPr>
            <a:picLocks noChangeAspect="1"/>
          </p:cNvPicPr>
          <p:nvPr/>
        </p:nvPicPr>
        <p:blipFill>
          <a:blip r:embed="rId4"/>
          <a:stretch>
            <a:fillRect/>
          </a:stretch>
        </p:blipFill>
        <p:spPr>
          <a:xfrm>
            <a:off x="7391399" y="981306"/>
            <a:ext cx="4029075" cy="5542157"/>
          </a:xfrm>
          <a:prstGeom prst="rect">
            <a:avLst/>
          </a:prstGeom>
        </p:spPr>
      </p:pic>
    </p:spTree>
    <p:extLst>
      <p:ext uri="{BB962C8B-B14F-4D97-AF65-F5344CB8AC3E}">
        <p14:creationId xmlns:p14="http://schemas.microsoft.com/office/powerpoint/2010/main" xmlns="" val="2930476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26508"/>
            <a:ext cx="8596668" cy="1320800"/>
          </a:xfrm>
        </p:spPr>
        <p:txBody>
          <a:bodyPr/>
          <a:lstStyle/>
          <a:p>
            <a:r>
              <a:rPr lang="en-US" altLang="zh-CN" dirty="0"/>
              <a:t>1 year stock performance</a:t>
            </a:r>
          </a:p>
        </p:txBody>
      </p:sp>
      <p:pic>
        <p:nvPicPr>
          <p:cNvPr id="5" name="Picture 4"/>
          <p:cNvPicPr>
            <a:picLocks noChangeAspect="1"/>
          </p:cNvPicPr>
          <p:nvPr/>
        </p:nvPicPr>
        <p:blipFill>
          <a:blip r:embed="rId2"/>
          <a:stretch>
            <a:fillRect/>
          </a:stretch>
        </p:blipFill>
        <p:spPr>
          <a:xfrm>
            <a:off x="9680769" y="0"/>
            <a:ext cx="1738648" cy="1003610"/>
          </a:xfrm>
          <a:prstGeom prst="rect">
            <a:avLst/>
          </a:prstGeom>
        </p:spPr>
      </p:pic>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0" y="1003610"/>
            <a:ext cx="9075016" cy="5037752"/>
          </a:xfrm>
          <a:prstGeom prst="rect">
            <a:avLst/>
          </a:prstGeom>
        </p:spPr>
      </p:pic>
    </p:spTree>
    <p:extLst>
      <p:ext uri="{BB962C8B-B14F-4D97-AF65-F5344CB8AC3E}">
        <p14:creationId xmlns:p14="http://schemas.microsoft.com/office/powerpoint/2010/main" xmlns="" val="2081129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8596668" cy="1320800"/>
          </a:xfrm>
        </p:spPr>
        <p:txBody>
          <a:bodyPr/>
          <a:lstStyle/>
          <a:p>
            <a:r>
              <a:rPr lang="en-US" altLang="zh-CN" dirty="0"/>
              <a:t>5 year stock performance</a:t>
            </a:r>
          </a:p>
        </p:txBody>
      </p:sp>
      <p:pic>
        <p:nvPicPr>
          <p:cNvPr id="5" name="Picture 4"/>
          <p:cNvPicPr>
            <a:picLocks noChangeAspect="1"/>
          </p:cNvPicPr>
          <p:nvPr/>
        </p:nvPicPr>
        <p:blipFill>
          <a:blip r:embed="rId2"/>
          <a:stretch>
            <a:fillRect/>
          </a:stretch>
        </p:blipFill>
        <p:spPr>
          <a:xfrm>
            <a:off x="9680769" y="0"/>
            <a:ext cx="1738648" cy="1003610"/>
          </a:xfrm>
          <a:prstGeom prst="rect">
            <a:avLst/>
          </a:prstGeom>
        </p:spPr>
      </p:pic>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1" y="1003610"/>
            <a:ext cx="9185331" cy="5174166"/>
          </a:xfrm>
          <a:prstGeom prst="rect">
            <a:avLst/>
          </a:prstGeom>
        </p:spPr>
      </p:pic>
    </p:spTree>
    <p:extLst>
      <p:ext uri="{BB962C8B-B14F-4D97-AF65-F5344CB8AC3E}">
        <p14:creationId xmlns:p14="http://schemas.microsoft.com/office/powerpoint/2010/main" xmlns="" val="38371040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10 year stock performance</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pic>
        <p:nvPicPr>
          <p:cNvPr id="5" name="Picture 4"/>
          <p:cNvPicPr>
            <a:picLocks noChangeAspect="1"/>
          </p:cNvPicPr>
          <p:nvPr/>
        </p:nvPicPr>
        <p:blipFill>
          <a:blip r:embed="rId3"/>
          <a:stretch>
            <a:fillRect/>
          </a:stretch>
        </p:blipFill>
        <p:spPr>
          <a:xfrm>
            <a:off x="-1" y="1003610"/>
            <a:ext cx="8942275" cy="4861931"/>
          </a:xfrm>
          <a:prstGeom prst="rect">
            <a:avLst/>
          </a:prstGeom>
        </p:spPr>
      </p:pic>
    </p:spTree>
    <p:extLst>
      <p:ext uri="{BB962C8B-B14F-4D97-AF65-F5344CB8AC3E}">
        <p14:creationId xmlns:p14="http://schemas.microsoft.com/office/powerpoint/2010/main" xmlns="" val="2497996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0"/>
            <a:ext cx="8596668" cy="1320800"/>
          </a:xfrm>
        </p:spPr>
        <p:txBody>
          <a:bodyPr/>
          <a:lstStyle/>
          <a:p>
            <a:r>
              <a:rPr lang="en-US" altLang="zh-CN" dirty="0"/>
              <a:t>Max Timeframe Performance</a:t>
            </a:r>
          </a:p>
        </p:txBody>
      </p:sp>
      <p:pic>
        <p:nvPicPr>
          <p:cNvPr id="5" name="Picture 4"/>
          <p:cNvPicPr>
            <a:picLocks noChangeAspect="1"/>
          </p:cNvPicPr>
          <p:nvPr/>
        </p:nvPicPr>
        <p:blipFill>
          <a:blip r:embed="rId2"/>
          <a:stretch>
            <a:fillRect/>
          </a:stretch>
        </p:blipFill>
        <p:spPr>
          <a:xfrm>
            <a:off x="9680769" y="0"/>
            <a:ext cx="1738648" cy="1003610"/>
          </a:xfrm>
          <a:prstGeom prst="rect">
            <a:avLst/>
          </a:prstGeom>
        </p:spPr>
      </p:pic>
      <p:sp>
        <p:nvSpPr>
          <p:cNvPr id="6" name="Content Placeholder 5"/>
          <p:cNvSpPr>
            <a:spLocks noGrp="1"/>
          </p:cNvSpPr>
          <p:nvPr>
            <p:ph idx="1"/>
          </p:nvPr>
        </p:nvSpPr>
        <p:spPr/>
        <p:txBody>
          <a:bodyPr/>
          <a:lstStyle/>
          <a:p>
            <a:endParaRPr lang="en-CA"/>
          </a:p>
        </p:txBody>
      </p:sp>
      <p:pic>
        <p:nvPicPr>
          <p:cNvPr id="7" name="Picture 6"/>
          <p:cNvPicPr>
            <a:picLocks noChangeAspect="1"/>
          </p:cNvPicPr>
          <p:nvPr/>
        </p:nvPicPr>
        <p:blipFill>
          <a:blip r:embed="rId3"/>
          <a:stretch>
            <a:fillRect/>
          </a:stretch>
        </p:blipFill>
        <p:spPr>
          <a:xfrm>
            <a:off x="-1" y="1003610"/>
            <a:ext cx="9348905" cy="5037752"/>
          </a:xfrm>
          <a:prstGeom prst="rect">
            <a:avLst/>
          </a:prstGeom>
        </p:spPr>
      </p:pic>
    </p:spTree>
    <p:extLst>
      <p:ext uri="{BB962C8B-B14F-4D97-AF65-F5344CB8AC3E}">
        <p14:creationId xmlns:p14="http://schemas.microsoft.com/office/powerpoint/2010/main" xmlns="" val="3402003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Company History</a:t>
            </a:r>
          </a:p>
        </p:txBody>
      </p:sp>
      <p:sp>
        <p:nvSpPr>
          <p:cNvPr id="3" name="内容占位符 2"/>
          <p:cNvSpPr>
            <a:spLocks noGrp="1"/>
          </p:cNvSpPr>
          <p:nvPr>
            <p:ph idx="1"/>
          </p:nvPr>
        </p:nvSpPr>
        <p:spPr>
          <a:xfrm>
            <a:off x="748030" y="1309255"/>
            <a:ext cx="8526145" cy="5368405"/>
          </a:xfrm>
        </p:spPr>
        <p:txBody>
          <a:bodyPr>
            <a:normAutofit lnSpcReduction="10000"/>
          </a:bodyPr>
          <a:lstStyle/>
          <a:p>
            <a:r>
              <a:rPr lang="en-US" altLang="zh-CN" sz="2400" dirty="0"/>
              <a:t>In 1917, Sun Company Inc. opens in Canada supplying lubricating oils, kerosene and spirits to war plants in the Montreal area.</a:t>
            </a:r>
          </a:p>
          <a:p>
            <a:r>
              <a:rPr lang="en-US" altLang="zh-CN" sz="2400" dirty="0"/>
              <a:t>1919 founded in Montreal as Sun Company of Canada</a:t>
            </a:r>
          </a:p>
          <a:p>
            <a:r>
              <a:rPr lang="en-US" altLang="zh-CN" sz="2400" dirty="0"/>
              <a:t>In 1930, The first Sunoco service stations are opened in Toronto, Montreal, and Quebec City.</a:t>
            </a:r>
          </a:p>
          <a:p>
            <a:r>
              <a:rPr lang="en-US" altLang="zh-CN" sz="2400" dirty="0"/>
              <a:t>1950, Sun Company drills first Canadian producing well in New Norway, Alberta. Sun Company begins a three-year core-hole drilling program before acquiring Lease 86 – current site of Suncor's existing oil sands operation.</a:t>
            </a:r>
          </a:p>
          <a:p>
            <a:r>
              <a:rPr lang="en-US" altLang="zh-CN" sz="2400" dirty="0"/>
              <a:t>In 1953, Sun Company incorporates Great Canadian Oil Sands Limited (GCOS) and acquires leases and patents.</a:t>
            </a:r>
          </a:p>
          <a:p>
            <a:r>
              <a:rPr lang="en-US" altLang="zh-CN" sz="2400" dirty="0"/>
              <a:t>In 1967, Construction of the first commercial-scale oil sands processing facility is completed.</a:t>
            </a:r>
          </a:p>
          <a:p>
            <a:endParaRPr lang="en-US" altLang="zh-CN" dirty="0"/>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365450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Company History</a:t>
            </a:r>
            <a:r>
              <a:rPr lang="en-US" altLang="zh-CN"/>
              <a:t/>
            </a:r>
            <a:br>
              <a:rPr lang="en-US" altLang="zh-CN"/>
            </a:br>
            <a:endParaRPr lang="zh-CN" altLang="en-US"/>
          </a:p>
        </p:txBody>
      </p:sp>
      <p:sp>
        <p:nvSpPr>
          <p:cNvPr id="3" name="内容占位符 2"/>
          <p:cNvSpPr>
            <a:spLocks noGrp="1"/>
          </p:cNvSpPr>
          <p:nvPr>
            <p:ph idx="1"/>
          </p:nvPr>
        </p:nvSpPr>
        <p:spPr>
          <a:xfrm>
            <a:off x="677334" y="1319645"/>
            <a:ext cx="8596668" cy="5091545"/>
          </a:xfrm>
        </p:spPr>
        <p:txBody>
          <a:bodyPr>
            <a:normAutofit lnSpcReduction="10000"/>
          </a:bodyPr>
          <a:lstStyle/>
          <a:p>
            <a:r>
              <a:rPr lang="en-US" altLang="zh-CN" sz="2400" dirty="0">
                <a:sym typeface="+mn-ea"/>
              </a:rPr>
              <a:t>In 1979, Sun formed Suncor by merging its Canadian refining and retailing interests.</a:t>
            </a:r>
            <a:endParaRPr lang="en-US" altLang="zh-CN" sz="2400" dirty="0"/>
          </a:p>
          <a:p>
            <a:r>
              <a:rPr lang="en-US" altLang="zh-CN" sz="2400" dirty="0">
                <a:sym typeface="+mn-ea"/>
              </a:rPr>
              <a:t>In 1983, </a:t>
            </a:r>
            <a:r>
              <a:rPr lang="en-US" altLang="zh-CN" sz="2400" dirty="0" err="1">
                <a:sym typeface="+mn-ea"/>
              </a:rPr>
              <a:t>Hennigar</a:t>
            </a:r>
            <a:r>
              <a:rPr lang="en-US" altLang="zh-CN" sz="2400" dirty="0">
                <a:sym typeface="+mn-ea"/>
              </a:rPr>
              <a:t> is killed in a plane crash north of Toronto. William R. </a:t>
            </a:r>
            <a:r>
              <a:rPr lang="en-US" altLang="zh-CN" sz="2400" dirty="0" err="1">
                <a:sym typeface="+mn-ea"/>
              </a:rPr>
              <a:t>Loar</a:t>
            </a:r>
            <a:r>
              <a:rPr lang="en-US" altLang="zh-CN" sz="2400" dirty="0">
                <a:sym typeface="+mn-ea"/>
              </a:rPr>
              <a:t> replaces him.</a:t>
            </a:r>
          </a:p>
          <a:p>
            <a:r>
              <a:rPr lang="en-US" altLang="zh-CN" sz="2400" dirty="0">
                <a:sym typeface="+mn-ea"/>
              </a:rPr>
              <a:t>In 1991, Rick George becomes Suncor’s president and CEO.</a:t>
            </a:r>
            <a:endParaRPr lang="en-US" altLang="zh-CN" sz="2400" dirty="0"/>
          </a:p>
          <a:p>
            <a:r>
              <a:rPr lang="en-US" altLang="zh-CN" sz="2400" dirty="0">
                <a:sym typeface="+mn-ea"/>
              </a:rPr>
              <a:t>In 1992, Suncor completes its initial public offering of stock.</a:t>
            </a:r>
          </a:p>
          <a:p>
            <a:r>
              <a:rPr lang="en-US" altLang="zh-CN" sz="2400" dirty="0">
                <a:sym typeface="+mn-ea"/>
              </a:rPr>
              <a:t>In 1996, With 60 per cent of its assets in Alberta, Suncor moves its head office from Toronto to Calgary.</a:t>
            </a:r>
            <a:endParaRPr lang="en-US" altLang="zh-CN" sz="2400" dirty="0"/>
          </a:p>
          <a:p>
            <a:r>
              <a:rPr lang="en-US" altLang="zh-CN" sz="2400" dirty="0">
                <a:sym typeface="+mn-ea"/>
              </a:rPr>
              <a:t>In 1997, Suncor celebrates the 30th anniversary of its oil sands operation and starts trading on the New York Stock Exchange.</a:t>
            </a:r>
            <a:endParaRPr lang="en-US" altLang="zh-CN" sz="2400" dirty="0"/>
          </a:p>
          <a:p>
            <a:endParaRPr lang="zh-CN" altLang="en-US" dirty="0"/>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338522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Merge with Petro- Canada</a:t>
            </a:r>
          </a:p>
        </p:txBody>
      </p:sp>
      <p:sp>
        <p:nvSpPr>
          <p:cNvPr id="3" name="内容占位符 2"/>
          <p:cNvSpPr>
            <a:spLocks noGrp="1"/>
          </p:cNvSpPr>
          <p:nvPr>
            <p:ph idx="1"/>
          </p:nvPr>
        </p:nvSpPr>
        <p:spPr>
          <a:xfrm>
            <a:off x="677334" y="1579418"/>
            <a:ext cx="8596668" cy="4231439"/>
          </a:xfrm>
        </p:spPr>
        <p:txBody>
          <a:bodyPr>
            <a:normAutofit/>
          </a:bodyPr>
          <a:lstStyle/>
          <a:p>
            <a:r>
              <a:rPr lang="zh-CN" altLang="en-US" sz="2800" dirty="0"/>
              <a:t>On March 23, 2009, Suncor announced the acquisition of Petro-Canada</a:t>
            </a:r>
            <a:r>
              <a:rPr lang="en-US" altLang="zh-CN" sz="2800" dirty="0"/>
              <a:t>.</a:t>
            </a:r>
          </a:p>
          <a:p>
            <a:r>
              <a:rPr lang="en-US" altLang="zh-CN" sz="2800" dirty="0"/>
              <a:t>The merger of Suncor and Petro-Canada becomes effective on August 1. It creates Canada’s largest energy company.</a:t>
            </a:r>
          </a:p>
          <a:p>
            <a:r>
              <a:rPr lang="en-US" altLang="zh-CN" sz="2800" dirty="0">
                <a:sym typeface="+mn-ea"/>
              </a:rPr>
              <a:t>The merger increased Suncor’s asset base by $35.8 billion, including goodwill, and long-term debt by $4.4 billion</a:t>
            </a:r>
            <a:endParaRPr lang="en-US" altLang="zh-CN" sz="2800" dirty="0"/>
          </a:p>
        </p:txBody>
      </p:sp>
      <p:pic>
        <p:nvPicPr>
          <p:cNvPr id="4" name="Picture 3"/>
          <p:cNvPicPr>
            <a:picLocks noChangeAspect="1"/>
          </p:cNvPicPr>
          <p:nvPr/>
        </p:nvPicPr>
        <p:blipFill>
          <a:blip r:embed="rId2"/>
          <a:stretch>
            <a:fillRect/>
          </a:stretch>
        </p:blipFill>
        <p:spPr>
          <a:xfrm>
            <a:off x="9680769" y="11151"/>
            <a:ext cx="1738648" cy="1003610"/>
          </a:xfrm>
          <a:prstGeom prst="rect">
            <a:avLst/>
          </a:prstGeom>
        </p:spPr>
      </p:pic>
      <p:pic>
        <p:nvPicPr>
          <p:cNvPr id="5" name="Picture 4"/>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936049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US" dirty="0"/>
              <a:t>Resource vs. Reserves</a:t>
            </a:r>
          </a:p>
        </p:txBody>
      </p:sp>
      <p:sp>
        <p:nvSpPr>
          <p:cNvPr id="3" name="Content Placeholder 2"/>
          <p:cNvSpPr>
            <a:spLocks noGrp="1"/>
          </p:cNvSpPr>
          <p:nvPr>
            <p:ph idx="1"/>
          </p:nvPr>
        </p:nvSpPr>
        <p:spPr>
          <a:xfrm>
            <a:off x="320495" y="1320800"/>
            <a:ext cx="8596668" cy="3880773"/>
          </a:xfrm>
        </p:spPr>
        <p:txBody>
          <a:bodyPr/>
          <a:lstStyle/>
          <a:p>
            <a:r>
              <a:rPr lang="en-US" dirty="0"/>
              <a:t>Resource refers to the amount of oil/natural gas that exists.</a:t>
            </a:r>
          </a:p>
          <a:p>
            <a:r>
              <a:rPr lang="en-US" dirty="0"/>
              <a:t>Resources have associated </a:t>
            </a:r>
            <a:r>
              <a:rPr lang="en-US" i="1" dirty="0"/>
              <a:t>reserves</a:t>
            </a:r>
            <a:r>
              <a:rPr lang="en-US" dirty="0"/>
              <a:t>.  </a:t>
            </a:r>
          </a:p>
          <a:p>
            <a:r>
              <a:rPr lang="en-US" dirty="0"/>
              <a:t> When amount of reserves increase, due to improved tech or new found deposits.</a:t>
            </a:r>
          </a:p>
          <a:p>
            <a:r>
              <a:rPr lang="en-US" dirty="0"/>
              <a:t>Reserves are deposits that are known to exist with a reasonable level of certainty; you know its actually there.</a:t>
            </a:r>
          </a:p>
          <a:p>
            <a:pPr lvl="1"/>
            <a:r>
              <a:rPr lang="en-US" dirty="0"/>
              <a:t>Amount that can be extracted or converted to profit.</a:t>
            </a:r>
          </a:p>
          <a:p>
            <a:pPr lvl="1"/>
            <a:r>
              <a:rPr lang="en-US" dirty="0"/>
              <a:t>Size can be estimated to a certain degree.</a:t>
            </a:r>
          </a:p>
        </p:txBody>
      </p:sp>
    </p:spTree>
    <p:extLst>
      <p:ext uri="{BB962C8B-B14F-4D97-AF65-F5344CB8AC3E}">
        <p14:creationId xmlns:p14="http://schemas.microsoft.com/office/powerpoint/2010/main" xmlns="" val="608327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Business Segment</a:t>
            </a:r>
          </a:p>
        </p:txBody>
      </p:sp>
      <p:sp>
        <p:nvSpPr>
          <p:cNvPr id="3" name="内容占位符 2"/>
          <p:cNvSpPr>
            <a:spLocks noGrp="1"/>
          </p:cNvSpPr>
          <p:nvPr>
            <p:ph idx="1"/>
          </p:nvPr>
        </p:nvSpPr>
        <p:spPr/>
        <p:txBody>
          <a:bodyPr/>
          <a:lstStyle/>
          <a:p>
            <a:r>
              <a:rPr lang="en-US" altLang="zh-CN" sz="2800" dirty="0" err="1"/>
              <a:t>Oli</a:t>
            </a:r>
            <a:r>
              <a:rPr lang="en-US" altLang="zh-CN" sz="2800" dirty="0"/>
              <a:t> Sand</a:t>
            </a:r>
          </a:p>
          <a:p>
            <a:r>
              <a:rPr lang="en-US" altLang="zh-CN" sz="2800" dirty="0"/>
              <a:t>Exploration and Production</a:t>
            </a:r>
          </a:p>
          <a:p>
            <a:r>
              <a:rPr lang="en-US" altLang="zh-CN" sz="2800" dirty="0"/>
              <a:t>Refining and Marketing </a:t>
            </a:r>
          </a:p>
          <a:p>
            <a:r>
              <a:rPr lang="en-US" altLang="zh-CN" sz="2800" dirty="0" err="1"/>
              <a:t>Corparate</a:t>
            </a:r>
            <a:r>
              <a:rPr lang="en-US" altLang="zh-CN" sz="2800" dirty="0"/>
              <a:t>, Energy Trading and Eliminating</a:t>
            </a:r>
          </a:p>
          <a:p>
            <a:endParaRPr lang="en-US" altLang="zh-CN" dirty="0"/>
          </a:p>
          <a:p>
            <a:endParaRPr lang="en-US" altLang="zh-CN" dirty="0"/>
          </a:p>
          <a:p>
            <a:endParaRPr lang="en-US" altLang="zh-CN" dirty="0"/>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610411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1"/>
          </p:nvPr>
        </p:nvPicPr>
        <p:blipFill>
          <a:blip r:embed="rId2" cstate="print"/>
          <a:srcRect/>
          <a:stretch>
            <a:fillRect/>
          </a:stretch>
        </p:blipFill>
        <p:spPr bwMode="auto">
          <a:xfrm>
            <a:off x="249381" y="385183"/>
            <a:ext cx="9615805" cy="6380480"/>
          </a:xfrm>
          <a:prstGeom prst="rect">
            <a:avLst/>
          </a:prstGeom>
          <a:noFill/>
          <a:ln w="9525">
            <a:noFill/>
            <a:miter lim="800000"/>
            <a:headEnd/>
            <a:tailEnd/>
          </a:ln>
        </p:spPr>
      </p:pic>
      <p:pic>
        <p:nvPicPr>
          <p:cNvPr id="4" name="Picture 3"/>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1243326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0" y="251460"/>
            <a:ext cx="7934325" cy="6606540"/>
          </a:xfrm>
          <a:prstGeom prst="rect">
            <a:avLst/>
          </a:prstGeom>
        </p:spPr>
      </p:pic>
      <p:pic>
        <p:nvPicPr>
          <p:cNvPr id="5" name="Picture 4"/>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826047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Oli Sands</a:t>
            </a:r>
          </a:p>
        </p:txBody>
      </p:sp>
      <p:sp>
        <p:nvSpPr>
          <p:cNvPr id="3" name="内容占位符 2"/>
          <p:cNvSpPr>
            <a:spLocks noGrp="1"/>
          </p:cNvSpPr>
          <p:nvPr>
            <p:ph idx="1"/>
          </p:nvPr>
        </p:nvSpPr>
        <p:spPr>
          <a:xfrm>
            <a:off x="781243" y="1309255"/>
            <a:ext cx="8596668" cy="4499263"/>
          </a:xfrm>
        </p:spPr>
        <p:txBody>
          <a:bodyPr>
            <a:noAutofit/>
          </a:bodyPr>
          <a:lstStyle/>
          <a:p>
            <a:r>
              <a:rPr lang="en-US" altLang="zh-CN" sz="2400" b="1" dirty="0"/>
              <a:t>Oil Sand Operation </a:t>
            </a:r>
          </a:p>
          <a:p>
            <a:pPr lvl="1"/>
            <a:r>
              <a:rPr lang="zh-CN" altLang="en-US" sz="2000" dirty="0"/>
              <a:t>Suncor’s wholly owned and operated mining, extraction, upgrading, in situ and related logistics and storage assets in the Athabasca oil sands region.</a:t>
            </a:r>
          </a:p>
          <a:p>
            <a:endParaRPr lang="en-US" altLang="zh-CN" sz="2400" dirty="0"/>
          </a:p>
          <a:p>
            <a:r>
              <a:rPr lang="zh-CN" altLang="en-US" sz="2400" b="1" dirty="0"/>
              <a:t>Oil Sands </a:t>
            </a:r>
            <a:r>
              <a:rPr lang="en-US" altLang="zh-CN" sz="2400" b="1" dirty="0"/>
              <a:t>V</a:t>
            </a:r>
            <a:r>
              <a:rPr lang="zh-CN" altLang="en-US" sz="2400" b="1" dirty="0"/>
              <a:t>entures</a:t>
            </a:r>
          </a:p>
          <a:p>
            <a:pPr lvl="1"/>
            <a:r>
              <a:rPr lang="zh-CN" altLang="en-US" sz="2000" dirty="0"/>
              <a:t>Suncor’s 50.8% interest in the Fort Hills mining project</a:t>
            </a:r>
          </a:p>
          <a:p>
            <a:pPr lvl="1"/>
            <a:r>
              <a:rPr lang="zh-CN" altLang="en-US" sz="2000" dirty="0"/>
              <a:t>53.74% working interest in the Syncrude oil sands mining and upgrading joint operation.</a:t>
            </a:r>
          </a:p>
          <a:p>
            <a:pPr lvl="1"/>
            <a:r>
              <a:rPr lang="zh-CN" altLang="en-US" sz="2000" dirty="0"/>
              <a:t>The company’s interest in Syncrude increased from 12% as a result of the acquisition of COS, and the purchase of an additional 5% interest from Murphy during 2016.</a:t>
            </a:r>
          </a:p>
          <a:p>
            <a:pPr lvl="1"/>
            <a:r>
              <a:rPr lang="en-US" altLang="zh-CN" sz="2000" dirty="0"/>
              <a:t>Suncor also  </a:t>
            </a:r>
            <a:r>
              <a:rPr lang="zh-CN" altLang="en-US" sz="2000" dirty="0"/>
              <a:t>holds a 36.75% interest in the idled Joslyn North mining prospect.</a:t>
            </a:r>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4132193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5034280" y="1591356"/>
            <a:ext cx="5943600" cy="4330700"/>
          </a:xfrm>
          <a:prstGeom prst="rect">
            <a:avLst/>
          </a:prstGeom>
        </p:spPr>
      </p:pic>
      <p:pic>
        <p:nvPicPr>
          <p:cNvPr id="5" name="图片 4"/>
          <p:cNvPicPr>
            <a:picLocks noChangeAspect="1"/>
          </p:cNvPicPr>
          <p:nvPr/>
        </p:nvPicPr>
        <p:blipFill>
          <a:blip r:embed="rId3"/>
          <a:stretch>
            <a:fillRect/>
          </a:stretch>
        </p:blipFill>
        <p:spPr>
          <a:xfrm>
            <a:off x="0" y="630601"/>
            <a:ext cx="5034280" cy="3126105"/>
          </a:xfrm>
          <a:prstGeom prst="rect">
            <a:avLst/>
          </a:prstGeom>
        </p:spPr>
      </p:pic>
      <p:pic>
        <p:nvPicPr>
          <p:cNvPr id="6" name="Picture 5"/>
          <p:cNvPicPr>
            <a:picLocks noChangeAspect="1"/>
          </p:cNvPicPr>
          <p:nvPr/>
        </p:nvPicPr>
        <p:blipFill>
          <a:blip r:embed="rId4"/>
          <a:stretch>
            <a:fillRect/>
          </a:stretch>
        </p:blipFill>
        <p:spPr>
          <a:xfrm>
            <a:off x="9680769" y="0"/>
            <a:ext cx="1738648" cy="1003610"/>
          </a:xfrm>
          <a:prstGeom prst="rect">
            <a:avLst/>
          </a:prstGeom>
        </p:spPr>
      </p:pic>
      <p:sp>
        <p:nvSpPr>
          <p:cNvPr id="2" name="文本框 1"/>
          <p:cNvSpPr txBox="1"/>
          <p:nvPr/>
        </p:nvSpPr>
        <p:spPr>
          <a:xfrm>
            <a:off x="260985" y="4034790"/>
            <a:ext cx="4511675" cy="1384995"/>
          </a:xfrm>
          <a:prstGeom prst="rect">
            <a:avLst/>
          </a:prstGeom>
          <a:noFill/>
        </p:spPr>
        <p:txBody>
          <a:bodyPr wrap="square" rtlCol="0">
            <a:spAutoFit/>
          </a:bodyPr>
          <a:lstStyle/>
          <a:p>
            <a:r>
              <a:rPr lang="zh-CN" altLang="en-US" sz="2800" dirty="0">
                <a:sym typeface="+mn-ea"/>
              </a:rPr>
              <a:t>Oil Sands operations production was 374,800 bbls/d </a:t>
            </a:r>
            <a:r>
              <a:rPr lang="en-US" altLang="zh-CN" sz="2800" dirty="0">
                <a:sym typeface="+mn-ea"/>
              </a:rPr>
              <a:t>in </a:t>
            </a:r>
            <a:r>
              <a:rPr lang="zh-CN" altLang="en-US" sz="2800" dirty="0">
                <a:sym typeface="+mn-ea"/>
              </a:rPr>
              <a:t>2016</a:t>
            </a:r>
            <a:r>
              <a:rPr lang="en-US" altLang="zh-CN" sz="2800" dirty="0">
                <a:sym typeface="+mn-ea"/>
              </a:rPr>
              <a:t>.</a:t>
            </a:r>
            <a:endParaRPr lang="zh-CN" altLang="en-US" sz="2800" dirty="0"/>
          </a:p>
        </p:txBody>
      </p:sp>
    </p:spTree>
    <p:extLst>
      <p:ext uri="{BB962C8B-B14F-4D97-AF65-F5344CB8AC3E}">
        <p14:creationId xmlns:p14="http://schemas.microsoft.com/office/powerpoint/2010/main" xmlns="" val="3861829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Exploration and Production</a:t>
            </a:r>
            <a:endParaRPr lang="zh-CN" altLang="en-US"/>
          </a:p>
        </p:txBody>
      </p:sp>
      <p:sp>
        <p:nvSpPr>
          <p:cNvPr id="3" name="内容占位符 2"/>
          <p:cNvSpPr>
            <a:spLocks noGrp="1"/>
          </p:cNvSpPr>
          <p:nvPr>
            <p:ph idx="1"/>
          </p:nvPr>
        </p:nvSpPr>
        <p:spPr>
          <a:xfrm>
            <a:off x="677333" y="1496291"/>
            <a:ext cx="9329111" cy="4946073"/>
          </a:xfrm>
        </p:spPr>
        <p:txBody>
          <a:bodyPr>
            <a:normAutofit/>
          </a:bodyPr>
          <a:lstStyle/>
          <a:p>
            <a:r>
              <a:rPr lang="zh-CN" altLang="en-US" sz="2800" b="1" dirty="0"/>
              <a:t>E&amp;P Canada</a:t>
            </a:r>
          </a:p>
          <a:p>
            <a:pPr lvl="1"/>
            <a:r>
              <a:rPr lang="zh-CN" altLang="en-US" sz="2400" dirty="0"/>
              <a:t>Suncor’s 37.675% working interest in Terra Nova</a:t>
            </a:r>
            <a:r>
              <a:rPr lang="en-US" altLang="zh-CN" sz="2400" dirty="0"/>
              <a:t>.</a:t>
            </a:r>
          </a:p>
          <a:p>
            <a:pPr lvl="1"/>
            <a:r>
              <a:rPr lang="en-US" altLang="zh-CN" sz="2400" dirty="0"/>
              <a:t>Non-operated interests in Hibernia (20% in the base project and 19.132% in the Hibernia Southern Extension Unit (HSEU))</a:t>
            </a:r>
          </a:p>
          <a:p>
            <a:pPr lvl="1"/>
            <a:r>
              <a:rPr lang="en-US" altLang="zh-CN" sz="2400" dirty="0"/>
              <a:t>White Rose (27.5% in the base project and 26.125% in the extensions)</a:t>
            </a:r>
          </a:p>
          <a:p>
            <a:pPr lvl="1"/>
            <a:r>
              <a:rPr lang="en-US" altLang="zh-CN" sz="2400" dirty="0"/>
              <a:t>The Hebron project (21.034%)</a:t>
            </a:r>
          </a:p>
          <a:p>
            <a:pPr lvl="1"/>
            <a:r>
              <a:rPr lang="en-US" altLang="zh-CN" sz="2400" dirty="0"/>
              <a:t>Interests in several exploration </a:t>
            </a:r>
            <a:r>
              <a:rPr lang="en-US" altLang="zh-CN" sz="2400" dirty="0" err="1"/>
              <a:t>licences</a:t>
            </a:r>
            <a:r>
              <a:rPr lang="en-US" altLang="zh-CN" sz="2400" dirty="0"/>
              <a:t> offshore Newfoundland and Labrador and Nova Scotia</a:t>
            </a:r>
          </a:p>
          <a:p>
            <a:pPr lvl="1"/>
            <a:r>
              <a:rPr lang="en-US" altLang="zh-CN" sz="2400" dirty="0"/>
              <a:t>Suncor’s working interests in unconventional natural gas properties in northeast B.C.</a:t>
            </a:r>
          </a:p>
          <a:p>
            <a:endParaRPr lang="zh-CN" altLang="en-US" dirty="0"/>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3155992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sym typeface="+mn-ea"/>
              </a:rPr>
              <a:t>Exploration and Production</a:t>
            </a:r>
            <a:r>
              <a:rPr lang="zh-CN" altLang="en-US"/>
              <a:t/>
            </a:r>
            <a:br>
              <a:rPr lang="zh-CN" altLang="en-US"/>
            </a:br>
            <a:endParaRPr lang="zh-CN" altLang="en-US"/>
          </a:p>
        </p:txBody>
      </p:sp>
      <p:sp>
        <p:nvSpPr>
          <p:cNvPr id="3" name="内容占位符 2"/>
          <p:cNvSpPr>
            <a:spLocks noGrp="1"/>
          </p:cNvSpPr>
          <p:nvPr>
            <p:ph idx="1"/>
          </p:nvPr>
        </p:nvSpPr>
        <p:spPr>
          <a:xfrm>
            <a:off x="677333" y="1350818"/>
            <a:ext cx="9183639" cy="4977245"/>
          </a:xfrm>
        </p:spPr>
        <p:txBody>
          <a:bodyPr/>
          <a:lstStyle/>
          <a:p>
            <a:r>
              <a:rPr lang="zh-CN" altLang="en-US" sz="2800" b="1" dirty="0">
                <a:sym typeface="+mn-ea"/>
              </a:rPr>
              <a:t>E&amp;P International</a:t>
            </a:r>
            <a:endParaRPr lang="zh-CN" altLang="en-US" sz="2800" b="1" dirty="0"/>
          </a:p>
          <a:p>
            <a:pPr lvl="1"/>
            <a:r>
              <a:rPr lang="en-US" altLang="zh-CN" sz="2400" dirty="0"/>
              <a:t>U.K. sector of the North Sea: N</a:t>
            </a:r>
            <a:r>
              <a:rPr lang="zh-CN" altLang="en-US" sz="2400" dirty="0"/>
              <a:t>on-operated interests in Buzzard (29.89%), Golden Eagle Area Development (26.69%), the Rosebank future development project acquired in 2016 (30%) </a:t>
            </a:r>
          </a:p>
          <a:p>
            <a:pPr lvl="1"/>
            <a:r>
              <a:rPr lang="en-US" altLang="zh-CN" sz="2400" dirty="0"/>
              <a:t>S</a:t>
            </a:r>
            <a:r>
              <a:rPr lang="zh-CN" altLang="en-US" sz="2400" dirty="0"/>
              <a:t>outhern part of the Norwegian North Sea </a:t>
            </a:r>
            <a:r>
              <a:rPr lang="en-US" altLang="zh-CN" sz="2400" dirty="0"/>
              <a:t>: </a:t>
            </a:r>
            <a:r>
              <a:rPr lang="zh-CN" altLang="en-US" sz="2400" dirty="0"/>
              <a:t>the Oda project (30%). </a:t>
            </a:r>
          </a:p>
          <a:p>
            <a:pPr lvl="1"/>
            <a:r>
              <a:rPr lang="en-US" altLang="zh-CN" sz="2400" dirty="0"/>
              <a:t>P</a:t>
            </a:r>
            <a:r>
              <a:rPr lang="zh-CN" altLang="en-US" sz="2400" dirty="0"/>
              <a:t>ursuant to Exploration and Production Sharing Agreements (EPSAs)</a:t>
            </a:r>
          </a:p>
          <a:p>
            <a:pPr lvl="1"/>
            <a:r>
              <a:rPr lang="en-US" altLang="zh-CN" sz="2400" dirty="0"/>
              <a:t>P</a:t>
            </a:r>
            <a:r>
              <a:rPr lang="zh-CN" altLang="en-US" sz="2400" dirty="0"/>
              <a:t>ursuant to a Production Sharing Contract (PSC)</a:t>
            </a:r>
            <a:r>
              <a:rPr lang="en-US" altLang="zh-CN" sz="2400" dirty="0"/>
              <a:t>, an interest in the Ebla gas development in Syria.</a:t>
            </a:r>
          </a:p>
          <a:p>
            <a:pPr lvl="1"/>
            <a:endParaRPr lang="zh-CN" altLang="en-US" dirty="0"/>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4589869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229235"/>
            <a:ext cx="10515600" cy="1325563"/>
          </a:xfrm>
        </p:spPr>
        <p:txBody>
          <a:bodyPr/>
          <a:lstStyle/>
          <a:p>
            <a:r>
              <a:rPr lang="en-US" altLang="zh-CN"/>
              <a:t>Financial Highlight</a:t>
            </a:r>
          </a:p>
        </p:txBody>
      </p:sp>
      <p:pic>
        <p:nvPicPr>
          <p:cNvPr id="4" name="内容占位符 3"/>
          <p:cNvPicPr>
            <a:picLocks noGrp="1" noChangeAspect="1"/>
          </p:cNvPicPr>
          <p:nvPr>
            <p:ph idx="1"/>
          </p:nvPr>
        </p:nvPicPr>
        <p:blipFill>
          <a:blip r:embed="rId2"/>
          <a:stretch>
            <a:fillRect/>
          </a:stretch>
        </p:blipFill>
        <p:spPr>
          <a:xfrm>
            <a:off x="953135" y="1252855"/>
            <a:ext cx="8816975" cy="4351655"/>
          </a:xfrm>
          <a:prstGeom prst="rect">
            <a:avLst/>
          </a:prstGeom>
        </p:spPr>
      </p:pic>
      <p:sp>
        <p:nvSpPr>
          <p:cNvPr id="5" name="文本框 4"/>
          <p:cNvSpPr txBox="1"/>
          <p:nvPr/>
        </p:nvSpPr>
        <p:spPr>
          <a:xfrm>
            <a:off x="830465" y="5669605"/>
            <a:ext cx="10056495" cy="830997"/>
          </a:xfrm>
          <a:prstGeom prst="rect">
            <a:avLst/>
          </a:prstGeom>
          <a:noFill/>
        </p:spPr>
        <p:txBody>
          <a:bodyPr wrap="square" rtlCol="0">
            <a:spAutoFit/>
          </a:bodyPr>
          <a:lstStyle/>
          <a:p>
            <a:r>
              <a:rPr lang="zh-CN" altLang="en-US" sz="2400" dirty="0"/>
              <a:t>E&amp;P Canada production increased to 52,900 boe/d from 47,000 boe/d in the prior year</a:t>
            </a:r>
            <a:r>
              <a:rPr lang="zh-CN" altLang="en-US" dirty="0"/>
              <a:t>,</a:t>
            </a:r>
          </a:p>
        </p:txBody>
      </p:sp>
      <p:pic>
        <p:nvPicPr>
          <p:cNvPr id="6" name="Picture 5"/>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36656969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5065395"/>
            <a:ext cx="10515600" cy="1325563"/>
          </a:xfrm>
        </p:spPr>
        <p:txBody>
          <a:bodyPr/>
          <a:lstStyle/>
          <a:p>
            <a:pPr algn="l"/>
            <a:r>
              <a:rPr lang="zh-CN" altLang="en-US" sz="1800"/>
              <a:t>E&amp;P Canada production averaged 52,900 boe/d in 2016, compared to 47,000 boe/d in 2015.</a:t>
            </a:r>
            <a:br>
              <a:rPr lang="zh-CN" altLang="en-US" sz="1800"/>
            </a:br>
            <a:endParaRPr lang="zh-CN" altLang="en-US" sz="1800"/>
          </a:p>
        </p:txBody>
      </p:sp>
      <p:pic>
        <p:nvPicPr>
          <p:cNvPr id="4" name="内容占位符 3"/>
          <p:cNvPicPr>
            <a:picLocks noGrp="1" noChangeAspect="1"/>
          </p:cNvPicPr>
          <p:nvPr>
            <p:ph idx="1"/>
          </p:nvPr>
        </p:nvPicPr>
        <p:blipFill>
          <a:blip r:embed="rId2"/>
          <a:stretch>
            <a:fillRect/>
          </a:stretch>
        </p:blipFill>
        <p:spPr>
          <a:xfrm>
            <a:off x="2965450" y="365125"/>
            <a:ext cx="4983480" cy="4781550"/>
          </a:xfrm>
          <a:prstGeom prst="rect">
            <a:avLst/>
          </a:prstGeom>
        </p:spPr>
      </p:pic>
      <p:pic>
        <p:nvPicPr>
          <p:cNvPr id="5" name="Picture 4"/>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9932666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Refining and Marketing</a:t>
            </a:r>
          </a:p>
        </p:txBody>
      </p:sp>
      <p:sp>
        <p:nvSpPr>
          <p:cNvPr id="3" name="内容占位符 2"/>
          <p:cNvSpPr>
            <a:spLocks noGrp="1"/>
          </p:cNvSpPr>
          <p:nvPr>
            <p:ph idx="1"/>
          </p:nvPr>
        </p:nvSpPr>
        <p:spPr>
          <a:xfrm>
            <a:off x="677334" y="1662545"/>
            <a:ext cx="8596668" cy="4378817"/>
          </a:xfrm>
        </p:spPr>
        <p:txBody>
          <a:bodyPr>
            <a:normAutofit/>
          </a:bodyPr>
          <a:lstStyle/>
          <a:p>
            <a:r>
              <a:rPr lang="zh-CN" altLang="en-US" sz="3200" b="1" dirty="0"/>
              <a:t>Refining and Supply</a:t>
            </a:r>
            <a:r>
              <a:rPr lang="zh-CN" altLang="en-US" sz="3200" dirty="0"/>
              <a:t> operations refine crude oil and intermediate feedstock into a broad range of petroleum and petrochemical products.</a:t>
            </a:r>
          </a:p>
          <a:p>
            <a:r>
              <a:rPr lang="zh-CN" altLang="en-US" sz="3200" b="1" dirty="0"/>
              <a:t>Marketing</a:t>
            </a:r>
            <a:r>
              <a:rPr lang="zh-CN" altLang="en-US" sz="3200" dirty="0"/>
              <a:t> operations sell refined petroleum products to retail, commercial and industrial customers</a:t>
            </a:r>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145969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a:t>Resource vs. Reserves (cont.)</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2625" y="1325563"/>
            <a:ext cx="8721247" cy="4729432"/>
          </a:xfrm>
          <a:prstGeom prst="rect">
            <a:avLst/>
          </a:prstGeom>
        </p:spPr>
      </p:pic>
    </p:spTree>
    <p:extLst>
      <p:ext uri="{BB962C8B-B14F-4D97-AF65-F5344CB8AC3E}">
        <p14:creationId xmlns:p14="http://schemas.microsoft.com/office/powerpoint/2010/main" xmlns="" val="309353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1425777" y="653322"/>
            <a:ext cx="4813935" cy="5499100"/>
          </a:xfrm>
          <a:prstGeom prst="rect">
            <a:avLst/>
          </a:prstGeom>
        </p:spPr>
      </p:pic>
      <p:pic>
        <p:nvPicPr>
          <p:cNvPr id="5" name="Picture 4"/>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6692168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sym typeface="+mn-ea"/>
              </a:rPr>
              <a:t>Corporate, </a:t>
            </a:r>
            <a:r>
              <a:rPr lang="en-US" altLang="zh-CN" dirty="0">
                <a:sym typeface="+mn-ea"/>
              </a:rPr>
              <a:t>Energy Trading and Eliminating</a:t>
            </a:r>
            <a:endParaRPr lang="zh-CN" altLang="en-US" dirty="0"/>
          </a:p>
        </p:txBody>
      </p:sp>
      <p:sp>
        <p:nvSpPr>
          <p:cNvPr id="3" name="内容占位符 2"/>
          <p:cNvSpPr>
            <a:spLocks noGrp="1"/>
          </p:cNvSpPr>
          <p:nvPr>
            <p:ph idx="1"/>
          </p:nvPr>
        </p:nvSpPr>
        <p:spPr/>
        <p:txBody>
          <a:bodyPr>
            <a:normAutofit/>
          </a:bodyPr>
          <a:lstStyle/>
          <a:p>
            <a:r>
              <a:rPr lang="en-US" altLang="zh-CN" sz="3200" dirty="0"/>
              <a:t>T</a:t>
            </a:r>
            <a:r>
              <a:rPr lang="zh-CN" altLang="en-US" sz="3200" dirty="0"/>
              <a:t>he company</a:t>
            </a:r>
            <a:r>
              <a:rPr lang="en-US" altLang="zh-CN" sz="3200" dirty="0"/>
              <a:t>'</a:t>
            </a:r>
            <a:r>
              <a:rPr lang="zh-CN" altLang="en-US" sz="3200" dirty="0"/>
              <a:t>s investments in renewable energy projects, results related to energy marketing, supply and trading activities, and other activities not directly attributable to any other operating segment.</a:t>
            </a:r>
          </a:p>
        </p:txBody>
      </p:sp>
      <p:pic>
        <p:nvPicPr>
          <p:cNvPr id="4" name="Picture 3"/>
          <p:cNvPicPr>
            <a:picLocks noChangeAspect="1"/>
          </p:cNvPicPr>
          <p:nvPr/>
        </p:nvPicPr>
        <p:blipFill>
          <a:blip r:embed="rId2"/>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743341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303282" y="1003610"/>
            <a:ext cx="9065260" cy="5278755"/>
          </a:xfrm>
          <a:prstGeom prst="rect">
            <a:avLst/>
          </a:prstGeom>
        </p:spPr>
      </p:pic>
      <p:pic>
        <p:nvPicPr>
          <p:cNvPr id="5" name="Picture 4"/>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814531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prstGeom prst="rect">
            <a:avLst/>
          </a:prstGeom>
        </p:spPr>
        <p:txBody>
          <a:bodyPr vert="horz" lIns="121900" tIns="121900" rIns="121900" bIns="121900" rtlCol="0" anchor="b" anchorCtr="0">
            <a:noAutofit/>
          </a:bodyPr>
          <a:lstStyle/>
          <a:p>
            <a:pPr>
              <a:spcBef>
                <a:spcPts val="0"/>
              </a:spcBef>
            </a:pPr>
            <a:r>
              <a:rPr lang="en"/>
              <a:t>Executive Profile </a:t>
            </a:r>
          </a:p>
        </p:txBody>
      </p:sp>
      <p:pic>
        <p:nvPicPr>
          <p:cNvPr id="3" name="Picture 2"/>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2433786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Shape 59"/>
          <p:cNvSpPr txBox="1">
            <a:spLocks noGrp="1"/>
          </p:cNvSpPr>
          <p:nvPr>
            <p:ph type="title"/>
          </p:nvPr>
        </p:nvSpPr>
        <p:spPr>
          <a:prstGeom prst="rect">
            <a:avLst/>
          </a:prstGeom>
        </p:spPr>
        <p:txBody>
          <a:bodyPr vert="horz" lIns="121900" tIns="121900" rIns="121900" bIns="121900" rtlCol="0" anchor="t" anchorCtr="0">
            <a:noAutofit/>
          </a:bodyPr>
          <a:lstStyle/>
          <a:p>
            <a:r>
              <a:rPr lang="en" dirty="0"/>
              <a:t>Steve Williams (President and CEO)</a:t>
            </a:r>
          </a:p>
          <a:p>
            <a:endParaRPr dirty="0"/>
          </a:p>
          <a:p>
            <a:endParaRPr dirty="0"/>
          </a:p>
        </p:txBody>
      </p:sp>
      <p:sp>
        <p:nvSpPr>
          <p:cNvPr id="60" name="Shape 60"/>
          <p:cNvSpPr txBox="1">
            <a:spLocks noGrp="1"/>
          </p:cNvSpPr>
          <p:nvPr>
            <p:ph type="body" idx="1"/>
          </p:nvPr>
        </p:nvSpPr>
        <p:spPr>
          <a:xfrm>
            <a:off x="415600" y="1536633"/>
            <a:ext cx="7616000" cy="4555200"/>
          </a:xfrm>
          <a:prstGeom prst="rect">
            <a:avLst/>
          </a:prstGeom>
        </p:spPr>
        <p:txBody>
          <a:bodyPr vert="horz" lIns="121900" tIns="121900" rIns="121900" bIns="121900" rtlCol="0" anchor="t" anchorCtr="0">
            <a:noAutofit/>
          </a:bodyPr>
          <a:lstStyle/>
          <a:p>
            <a:pPr>
              <a:buNone/>
            </a:pPr>
            <a:r>
              <a:rPr lang="en" dirty="0"/>
              <a:t>- </a:t>
            </a:r>
            <a:r>
              <a:rPr lang="en-CA" dirty="0"/>
              <a:t>Joined</a:t>
            </a:r>
            <a:r>
              <a:rPr lang="en" dirty="0"/>
              <a:t> Suncor in May 2002 </a:t>
            </a:r>
          </a:p>
          <a:p>
            <a:pPr>
              <a:buNone/>
            </a:pPr>
            <a:r>
              <a:rPr lang="en" dirty="0"/>
              <a:t>- B.Sc in chemical engineering at Exter University</a:t>
            </a:r>
          </a:p>
          <a:p>
            <a:pPr>
              <a:buNone/>
            </a:pPr>
            <a:r>
              <a:rPr lang="en" dirty="0"/>
              <a:t>- Graduate of the business economics program in Oxford and advanced management program in Harvard Business School</a:t>
            </a:r>
          </a:p>
          <a:p>
            <a:pPr>
              <a:buNone/>
            </a:pPr>
            <a:r>
              <a:rPr lang="en" dirty="0"/>
              <a:t>- More than 39 years of international energy industry experience</a:t>
            </a:r>
          </a:p>
          <a:p>
            <a:pPr>
              <a:buNone/>
            </a:pPr>
            <a:r>
              <a:rPr lang="en-CA" dirty="0"/>
              <a:t>- Board member of Business Council of Canada</a:t>
            </a:r>
          </a:p>
          <a:p>
            <a:pPr>
              <a:buNone/>
            </a:pPr>
            <a:r>
              <a:rPr lang="en-CA" dirty="0"/>
              <a:t>- Member of Institute of Directors</a:t>
            </a:r>
          </a:p>
          <a:p>
            <a:pPr>
              <a:buNone/>
            </a:pPr>
            <a:r>
              <a:rPr lang="en-CA" dirty="0"/>
              <a:t>- One of 12 founding CEOs Canada’s Oil Sands Innovation Alliance</a:t>
            </a:r>
            <a:endParaRPr dirty="0"/>
          </a:p>
          <a:p>
            <a:pPr>
              <a:buNone/>
            </a:pPr>
            <a:r>
              <a:rPr lang="en-CA" dirty="0"/>
              <a:t>- Member of advisory board of Canada’s </a:t>
            </a:r>
            <a:r>
              <a:rPr lang="en-CA" dirty="0" err="1"/>
              <a:t>Ecofiscal</a:t>
            </a:r>
            <a:r>
              <a:rPr lang="en-CA" dirty="0"/>
              <a:t> Commission </a:t>
            </a:r>
          </a:p>
          <a:p>
            <a:pPr>
              <a:buNone/>
            </a:pPr>
            <a:r>
              <a:rPr lang="en-CA" dirty="0"/>
              <a:t>- Vice-chair of Alberta Premier Advisory Committee</a:t>
            </a:r>
          </a:p>
          <a:p>
            <a:pPr>
              <a:buNone/>
            </a:pPr>
            <a:r>
              <a:rPr lang="en-CA" dirty="0"/>
              <a:t>- In November 2015, he was chosen as the Canadian CEO of the Year by the Global &amp; Mail</a:t>
            </a:r>
          </a:p>
          <a:p>
            <a:pPr>
              <a:buNone/>
            </a:pPr>
            <a:endParaRPr dirty="0"/>
          </a:p>
        </p:txBody>
      </p:sp>
      <p:pic>
        <p:nvPicPr>
          <p:cNvPr id="61" name="Shape 61" descr="bus417.jpeg"/>
          <p:cNvPicPr preferRelativeResize="0"/>
          <p:nvPr/>
        </p:nvPicPr>
        <p:blipFill>
          <a:blip r:embed="rId3">
            <a:alphaModFix/>
          </a:blip>
          <a:stretch>
            <a:fillRect/>
          </a:stretch>
        </p:blipFill>
        <p:spPr>
          <a:xfrm>
            <a:off x="8234800" y="1560168"/>
            <a:ext cx="3753997" cy="3611953"/>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4327205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Shape 66"/>
          <p:cNvSpPr txBox="1">
            <a:spLocks noGrp="1"/>
          </p:cNvSpPr>
          <p:nvPr>
            <p:ph type="title"/>
          </p:nvPr>
        </p:nvSpPr>
        <p:spPr>
          <a:prstGeom prst="rect">
            <a:avLst/>
          </a:prstGeom>
        </p:spPr>
        <p:txBody>
          <a:bodyPr vert="horz" lIns="121900" tIns="121900" rIns="121900" bIns="121900" rtlCol="0" anchor="t" anchorCtr="0">
            <a:noAutofit/>
          </a:bodyPr>
          <a:lstStyle/>
          <a:p>
            <a:r>
              <a:rPr lang="en"/>
              <a:t>James Simpson (Chair, Board of Directors)</a:t>
            </a:r>
          </a:p>
        </p:txBody>
      </p:sp>
      <p:sp>
        <p:nvSpPr>
          <p:cNvPr id="67" name="Shape 67"/>
          <p:cNvSpPr txBox="1">
            <a:spLocks noGrp="1"/>
          </p:cNvSpPr>
          <p:nvPr>
            <p:ph type="body" idx="1"/>
          </p:nvPr>
        </p:nvSpPr>
        <p:spPr>
          <a:xfrm>
            <a:off x="415600" y="1536633"/>
            <a:ext cx="7368000" cy="4555200"/>
          </a:xfrm>
          <a:prstGeom prst="rect">
            <a:avLst/>
          </a:prstGeom>
        </p:spPr>
        <p:txBody>
          <a:bodyPr vert="horz" lIns="121900" tIns="121900" rIns="121900" bIns="121900" rtlCol="0" anchor="t" anchorCtr="0">
            <a:noAutofit/>
          </a:bodyPr>
          <a:lstStyle/>
          <a:p>
            <a:pPr>
              <a:buNone/>
            </a:pPr>
            <a:r>
              <a:rPr lang="en" dirty="0"/>
              <a:t>- Was elected in 2004</a:t>
            </a:r>
          </a:p>
          <a:p>
            <a:pPr>
              <a:buNone/>
            </a:pPr>
            <a:r>
              <a:rPr lang="en" dirty="0"/>
              <a:t>- Previously a director of Petro Canada</a:t>
            </a:r>
          </a:p>
          <a:p>
            <a:pPr>
              <a:buNone/>
            </a:pPr>
            <a:r>
              <a:rPr lang="en" dirty="0"/>
              <a:t>- Past President of Chevron Canada Resource</a:t>
            </a:r>
          </a:p>
          <a:p>
            <a:pPr>
              <a:buNone/>
            </a:pPr>
            <a:r>
              <a:rPr lang="en" dirty="0"/>
              <a:t>- B.Sc. and M.Sc. degree and graduated from a senior executive program at M.I.T Sloan School of Business</a:t>
            </a:r>
          </a:p>
          <a:p>
            <a:pPr>
              <a:buNone/>
            </a:pPr>
            <a:r>
              <a:rPr lang="en" dirty="0"/>
              <a:t>- Will retire on April 27, 2017</a:t>
            </a:r>
          </a:p>
          <a:p>
            <a:pPr>
              <a:buNone/>
            </a:pPr>
            <a:endParaRPr dirty="0"/>
          </a:p>
        </p:txBody>
      </p:sp>
      <p:pic>
        <p:nvPicPr>
          <p:cNvPr id="68" name="Shape 68" descr="bus417.jpeg"/>
          <p:cNvPicPr preferRelativeResize="0"/>
          <p:nvPr/>
        </p:nvPicPr>
        <p:blipFill>
          <a:blip r:embed="rId3">
            <a:alphaModFix/>
          </a:blip>
          <a:stretch>
            <a:fillRect/>
          </a:stretch>
        </p:blipFill>
        <p:spPr>
          <a:xfrm>
            <a:off x="7986801" y="1560167"/>
            <a:ext cx="3185767" cy="4125467"/>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709748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title"/>
          </p:nvPr>
        </p:nvSpPr>
        <p:spPr>
          <a:prstGeom prst="rect">
            <a:avLst/>
          </a:prstGeom>
        </p:spPr>
        <p:txBody>
          <a:bodyPr vert="horz" lIns="121900" tIns="121900" rIns="121900" bIns="121900" rtlCol="0" anchor="t" anchorCtr="0">
            <a:noAutofit/>
          </a:bodyPr>
          <a:lstStyle/>
          <a:p>
            <a:r>
              <a:rPr lang="en"/>
              <a:t>Eric Axford (VP, Business Service)</a:t>
            </a:r>
          </a:p>
          <a:p>
            <a:endParaRPr/>
          </a:p>
        </p:txBody>
      </p:sp>
      <p:sp>
        <p:nvSpPr>
          <p:cNvPr id="74" name="Shape 74"/>
          <p:cNvSpPr txBox="1">
            <a:spLocks noGrp="1"/>
          </p:cNvSpPr>
          <p:nvPr>
            <p:ph type="body" idx="1"/>
          </p:nvPr>
        </p:nvSpPr>
        <p:spPr>
          <a:xfrm>
            <a:off x="415600" y="1536633"/>
            <a:ext cx="7244000" cy="4555200"/>
          </a:xfrm>
          <a:prstGeom prst="rect">
            <a:avLst/>
          </a:prstGeom>
        </p:spPr>
        <p:txBody>
          <a:bodyPr vert="horz" lIns="121900" tIns="121900" rIns="121900" bIns="121900" rtlCol="0" anchor="t" anchorCtr="0">
            <a:noAutofit/>
          </a:bodyPr>
          <a:lstStyle/>
          <a:p>
            <a:pPr>
              <a:buNone/>
            </a:pPr>
            <a:r>
              <a:rPr lang="en" dirty="0"/>
              <a:t>- Joined Suncor since 1996</a:t>
            </a:r>
          </a:p>
          <a:p>
            <a:pPr>
              <a:buNone/>
            </a:pPr>
            <a:r>
              <a:rPr lang="en" dirty="0"/>
              <a:t>- Previously Held senior policy position in Alberta government</a:t>
            </a:r>
          </a:p>
          <a:p>
            <a:pPr>
              <a:buNone/>
            </a:pPr>
            <a:r>
              <a:rPr lang="en" dirty="0"/>
              <a:t>- Represent Suncor as board member with CAPP, Energy Council of Canada</a:t>
            </a:r>
          </a:p>
          <a:p>
            <a:pPr>
              <a:buNone/>
            </a:pPr>
            <a:r>
              <a:rPr lang="en" dirty="0"/>
              <a:t>- B.A in economics in U of Calgary and M.A in business in U of Alberta</a:t>
            </a:r>
          </a:p>
          <a:p>
            <a:pPr>
              <a:buNone/>
            </a:pPr>
            <a:r>
              <a:rPr lang="en" dirty="0"/>
              <a:t>- Responsible for safety, health, environment and communication</a:t>
            </a:r>
          </a:p>
          <a:p>
            <a:pPr>
              <a:buNone/>
            </a:pPr>
            <a:endParaRPr dirty="0"/>
          </a:p>
        </p:txBody>
      </p:sp>
      <p:pic>
        <p:nvPicPr>
          <p:cNvPr id="75" name="Shape 75" descr="bus417.jpeg"/>
          <p:cNvPicPr preferRelativeResize="0"/>
          <p:nvPr/>
        </p:nvPicPr>
        <p:blipFill>
          <a:blip r:embed="rId3">
            <a:alphaModFix/>
          </a:blip>
          <a:stretch>
            <a:fillRect/>
          </a:stretch>
        </p:blipFill>
        <p:spPr>
          <a:xfrm>
            <a:off x="7862801" y="1560167"/>
            <a:ext cx="3431732" cy="4253432"/>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93502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prstGeom prst="rect">
            <a:avLst/>
          </a:prstGeom>
        </p:spPr>
        <p:txBody>
          <a:bodyPr vert="horz" lIns="121900" tIns="121900" rIns="121900" bIns="121900" rtlCol="0" anchor="t" anchorCtr="0">
            <a:noAutofit/>
          </a:bodyPr>
          <a:lstStyle/>
          <a:p>
            <a:r>
              <a:rPr lang="en"/>
              <a:t>Alister Cowan (VP and CFO)</a:t>
            </a:r>
          </a:p>
        </p:txBody>
      </p:sp>
      <p:sp>
        <p:nvSpPr>
          <p:cNvPr id="81" name="Shape 81"/>
          <p:cNvSpPr txBox="1">
            <a:spLocks noGrp="1"/>
          </p:cNvSpPr>
          <p:nvPr>
            <p:ph type="body" idx="1"/>
          </p:nvPr>
        </p:nvSpPr>
        <p:spPr>
          <a:xfrm>
            <a:off x="415600" y="1536633"/>
            <a:ext cx="7919200" cy="4555200"/>
          </a:xfrm>
          <a:prstGeom prst="rect">
            <a:avLst/>
          </a:prstGeom>
        </p:spPr>
        <p:txBody>
          <a:bodyPr vert="horz" lIns="121900" tIns="121900" rIns="121900" bIns="121900" rtlCol="0" anchor="t" anchorCtr="0">
            <a:noAutofit/>
          </a:bodyPr>
          <a:lstStyle/>
          <a:p>
            <a:pPr>
              <a:buNone/>
            </a:pPr>
            <a:r>
              <a:rPr lang="en" dirty="0"/>
              <a:t>- Joined Suncor in 2014</a:t>
            </a:r>
          </a:p>
          <a:p>
            <a:pPr>
              <a:buNone/>
            </a:pPr>
            <a:r>
              <a:rPr lang="en" dirty="0"/>
              <a:t>- Was a CFO of Husky Energy</a:t>
            </a:r>
          </a:p>
          <a:p>
            <a:pPr>
              <a:buNone/>
            </a:pPr>
            <a:r>
              <a:rPr lang="en" dirty="0"/>
              <a:t>- B.A in Accounting and Finance from Heriot-Watt University in Edinburgh</a:t>
            </a:r>
          </a:p>
          <a:p>
            <a:pPr>
              <a:buNone/>
            </a:pPr>
            <a:r>
              <a:rPr lang="en" dirty="0"/>
              <a:t>Chartered Accountant</a:t>
            </a:r>
          </a:p>
          <a:p>
            <a:pPr>
              <a:buNone/>
            </a:pPr>
            <a:endParaRPr dirty="0"/>
          </a:p>
        </p:txBody>
      </p:sp>
      <p:pic>
        <p:nvPicPr>
          <p:cNvPr id="82" name="Shape 82" descr="bus417.jpeg"/>
          <p:cNvPicPr preferRelativeResize="0"/>
          <p:nvPr/>
        </p:nvPicPr>
        <p:blipFill>
          <a:blip r:embed="rId3">
            <a:alphaModFix/>
          </a:blip>
          <a:stretch>
            <a:fillRect/>
          </a:stretch>
        </p:blipFill>
        <p:spPr>
          <a:xfrm>
            <a:off x="8193601" y="1356967"/>
            <a:ext cx="3180167" cy="4263765"/>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4284109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prstGeom prst="rect">
            <a:avLst/>
          </a:prstGeom>
        </p:spPr>
        <p:txBody>
          <a:bodyPr vert="horz" lIns="121900" tIns="121900" rIns="121900" bIns="121900" rtlCol="0" anchor="t" anchorCtr="0">
            <a:noAutofit/>
          </a:bodyPr>
          <a:lstStyle/>
          <a:p>
            <a:r>
              <a:rPr lang="en"/>
              <a:t>Paul Gardner (Senior VP, Human Resource)</a:t>
            </a:r>
          </a:p>
        </p:txBody>
      </p:sp>
      <p:sp>
        <p:nvSpPr>
          <p:cNvPr id="88" name="Shape 88"/>
          <p:cNvSpPr txBox="1">
            <a:spLocks noGrp="1"/>
          </p:cNvSpPr>
          <p:nvPr>
            <p:ph type="body" idx="1"/>
          </p:nvPr>
        </p:nvSpPr>
        <p:spPr>
          <a:xfrm>
            <a:off x="415600" y="1536633"/>
            <a:ext cx="7147600" cy="4555200"/>
          </a:xfrm>
          <a:prstGeom prst="rect">
            <a:avLst/>
          </a:prstGeom>
        </p:spPr>
        <p:txBody>
          <a:bodyPr vert="horz" lIns="121900" tIns="121900" rIns="121900" bIns="121900" rtlCol="0" anchor="t" anchorCtr="0">
            <a:noAutofit/>
          </a:bodyPr>
          <a:lstStyle/>
          <a:p>
            <a:pPr>
              <a:buNone/>
            </a:pPr>
            <a:r>
              <a:rPr lang="en" dirty="0"/>
              <a:t>- B.A. in public administration from Carleton University</a:t>
            </a:r>
          </a:p>
          <a:p>
            <a:pPr>
              <a:buNone/>
            </a:pPr>
            <a:r>
              <a:rPr lang="en" dirty="0"/>
              <a:t>- M.A. in industrial relations from Queen’s University</a:t>
            </a:r>
          </a:p>
          <a:p>
            <a:pPr>
              <a:buNone/>
            </a:pPr>
            <a:r>
              <a:rPr lang="en" dirty="0"/>
              <a:t>- Responsible for ensuring proper HR strategies and programs are in place to support Suncor’s base business, long-term growth strategies</a:t>
            </a:r>
          </a:p>
        </p:txBody>
      </p:sp>
      <p:pic>
        <p:nvPicPr>
          <p:cNvPr id="89" name="Shape 89" descr="bus417.jpeg"/>
          <p:cNvPicPr preferRelativeResize="0"/>
          <p:nvPr/>
        </p:nvPicPr>
        <p:blipFill>
          <a:blip r:embed="rId3">
            <a:alphaModFix/>
          </a:blip>
          <a:stretch>
            <a:fillRect/>
          </a:stretch>
        </p:blipFill>
        <p:spPr>
          <a:xfrm>
            <a:off x="7766400" y="1560167"/>
            <a:ext cx="3217333" cy="4033000"/>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3453713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prstGeom prst="rect">
            <a:avLst/>
          </a:prstGeom>
        </p:spPr>
        <p:txBody>
          <a:bodyPr vert="horz" lIns="121900" tIns="121900" rIns="121900" bIns="121900" rtlCol="0" anchor="t" anchorCtr="0">
            <a:noAutofit/>
          </a:bodyPr>
          <a:lstStyle/>
          <a:p>
            <a:r>
              <a:rPr lang="en"/>
              <a:t>Mark Little (President, Upstream)</a:t>
            </a:r>
          </a:p>
        </p:txBody>
      </p:sp>
      <p:sp>
        <p:nvSpPr>
          <p:cNvPr id="95" name="Shape 95"/>
          <p:cNvSpPr txBox="1">
            <a:spLocks noGrp="1"/>
          </p:cNvSpPr>
          <p:nvPr>
            <p:ph type="body" idx="1"/>
          </p:nvPr>
        </p:nvSpPr>
        <p:spPr>
          <a:xfrm>
            <a:off x="415600" y="1536633"/>
            <a:ext cx="7193200" cy="4555200"/>
          </a:xfrm>
          <a:prstGeom prst="rect">
            <a:avLst/>
          </a:prstGeom>
        </p:spPr>
        <p:txBody>
          <a:bodyPr vert="horz" lIns="121900" tIns="121900" rIns="121900" bIns="121900" rtlCol="0" anchor="t" anchorCtr="0">
            <a:noAutofit/>
          </a:bodyPr>
          <a:lstStyle/>
          <a:p>
            <a:pPr marL="0" indent="0">
              <a:buNone/>
            </a:pPr>
            <a:r>
              <a:rPr lang="en" dirty="0"/>
              <a:t>- Hold degrees in both computer science and applied petroleu</a:t>
            </a:r>
            <a:r>
              <a:rPr lang="en-CA" dirty="0"/>
              <a:t>m </a:t>
            </a:r>
            <a:r>
              <a:rPr lang="en" dirty="0"/>
              <a:t>engineering technology</a:t>
            </a:r>
          </a:p>
          <a:p>
            <a:pPr>
              <a:buFontTx/>
              <a:buChar char="-"/>
            </a:pPr>
            <a:endParaRPr lang="en" dirty="0"/>
          </a:p>
          <a:p>
            <a:pPr>
              <a:buNone/>
            </a:pPr>
            <a:r>
              <a:rPr lang="en-CA" dirty="0">
                <a:solidFill>
                  <a:srgbClr val="333333"/>
                </a:solidFill>
                <a:highlight>
                  <a:srgbClr val="FFFFFF"/>
                </a:highlight>
              </a:rPr>
              <a:t>- L</a:t>
            </a:r>
            <a:r>
              <a:rPr lang="en" dirty="0">
                <a:solidFill>
                  <a:srgbClr val="333333"/>
                </a:solidFill>
                <a:highlight>
                  <a:srgbClr val="FFFFFF"/>
                </a:highlight>
              </a:rPr>
              <a:t>eads Suncor's upstream organization including all Suncor’s operated and non-operated oil sands, in situ,conventional exploration and production worldwide and Syncrude Canada</a:t>
            </a:r>
          </a:p>
        </p:txBody>
      </p:sp>
      <p:pic>
        <p:nvPicPr>
          <p:cNvPr id="96" name="Shape 96" descr="bus417.jpeg"/>
          <p:cNvPicPr preferRelativeResize="0"/>
          <p:nvPr/>
        </p:nvPicPr>
        <p:blipFill>
          <a:blip r:embed="rId3">
            <a:alphaModFix/>
          </a:blip>
          <a:stretch>
            <a:fillRect/>
          </a:stretch>
        </p:blipFill>
        <p:spPr>
          <a:xfrm>
            <a:off x="7807967" y="1248701"/>
            <a:ext cx="3390000" cy="4225548"/>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53651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Crude Oil Categories</a:t>
            </a:r>
          </a:p>
        </p:txBody>
      </p:sp>
      <p:sp>
        <p:nvSpPr>
          <p:cNvPr id="3" name="Content Placeholder 2"/>
          <p:cNvSpPr>
            <a:spLocks noGrp="1"/>
          </p:cNvSpPr>
          <p:nvPr>
            <p:ph idx="1"/>
          </p:nvPr>
        </p:nvSpPr>
        <p:spPr/>
        <p:txBody>
          <a:bodyPr/>
          <a:lstStyle/>
          <a:p>
            <a:r>
              <a:rPr lang="en-US" dirty="0"/>
              <a:t>Conventional</a:t>
            </a:r>
          </a:p>
          <a:p>
            <a:pPr lvl="1"/>
            <a:r>
              <a:rPr lang="en-US" dirty="0"/>
              <a:t>Includes crude oil &amp; natural gas. </a:t>
            </a:r>
          </a:p>
          <a:p>
            <a:pPr lvl="1"/>
            <a:r>
              <a:rPr lang="en-US" dirty="0"/>
              <a:t>Easier and cheaper to produce than unconventional oil.</a:t>
            </a:r>
          </a:p>
          <a:p>
            <a:r>
              <a:rPr lang="en-US" dirty="0"/>
              <a:t>Unconventional</a:t>
            </a:r>
          </a:p>
          <a:p>
            <a:pPr lvl="1"/>
            <a:r>
              <a:rPr lang="en-US" dirty="0"/>
              <a:t>Wider variety of sources (</a:t>
            </a:r>
            <a:r>
              <a:rPr lang="en-US" dirty="0" err="1"/>
              <a:t>ie</a:t>
            </a:r>
            <a:r>
              <a:rPr lang="en-US" dirty="0"/>
              <a:t>. Oil sands, extra </a:t>
            </a:r>
            <a:r>
              <a:rPr lang="en-US" i="1" dirty="0"/>
              <a:t>heavy</a:t>
            </a:r>
            <a:r>
              <a:rPr lang="en-US" dirty="0"/>
              <a:t> oil, gas to liquids, etc.)</a:t>
            </a:r>
          </a:p>
          <a:p>
            <a:pPr lvl="1"/>
            <a:r>
              <a:rPr lang="en-US" dirty="0"/>
              <a:t>More costly to produce due to additional production costs to convert to synthetic crude oil.</a:t>
            </a:r>
          </a:p>
        </p:txBody>
      </p:sp>
    </p:spTree>
    <p:extLst>
      <p:ext uri="{BB962C8B-B14F-4D97-AF65-F5344CB8AC3E}">
        <p14:creationId xmlns:p14="http://schemas.microsoft.com/office/powerpoint/2010/main" xmlns="" val="11761627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title"/>
          </p:nvPr>
        </p:nvSpPr>
        <p:spPr>
          <a:prstGeom prst="rect">
            <a:avLst/>
          </a:prstGeom>
        </p:spPr>
        <p:txBody>
          <a:bodyPr vert="horz" lIns="121900" tIns="121900" rIns="121900" bIns="121900" rtlCol="0" anchor="t" anchorCtr="0">
            <a:noAutofit/>
          </a:bodyPr>
          <a:lstStyle/>
          <a:p>
            <a:r>
              <a:rPr lang="en"/>
              <a:t>Mike MacSween(VP, Major Projects)</a:t>
            </a:r>
          </a:p>
          <a:p>
            <a:endParaRPr/>
          </a:p>
        </p:txBody>
      </p:sp>
      <p:sp>
        <p:nvSpPr>
          <p:cNvPr id="102" name="Shape 102"/>
          <p:cNvSpPr txBox="1">
            <a:spLocks noGrp="1"/>
          </p:cNvSpPr>
          <p:nvPr>
            <p:ph type="body" idx="1"/>
          </p:nvPr>
        </p:nvSpPr>
        <p:spPr>
          <a:xfrm>
            <a:off x="415600" y="1536633"/>
            <a:ext cx="7593600" cy="4555200"/>
          </a:xfrm>
          <a:prstGeom prst="rect">
            <a:avLst/>
          </a:prstGeom>
        </p:spPr>
        <p:txBody>
          <a:bodyPr vert="horz" lIns="121900" tIns="121900" rIns="121900" bIns="121900" rtlCol="0" anchor="t" anchorCtr="0">
            <a:noAutofit/>
          </a:bodyPr>
          <a:lstStyle/>
          <a:p>
            <a:pPr>
              <a:buNone/>
            </a:pPr>
            <a:r>
              <a:rPr lang="en" dirty="0"/>
              <a:t>- Joined Suncor in 1996</a:t>
            </a:r>
          </a:p>
          <a:p>
            <a:pPr>
              <a:buNone/>
            </a:pPr>
            <a:r>
              <a:rPr lang="en" dirty="0"/>
              <a:t>- B.Sc. in chemical engineering from University of New Brunswick</a:t>
            </a:r>
          </a:p>
          <a:p>
            <a:pPr>
              <a:buNone/>
            </a:pPr>
            <a:r>
              <a:rPr lang="en" dirty="0"/>
              <a:t>- M.A of Business Administration of Queen’s University</a:t>
            </a:r>
          </a:p>
          <a:p>
            <a:pPr>
              <a:buNone/>
            </a:pPr>
            <a:r>
              <a:rPr lang="en" dirty="0"/>
              <a:t>- Leads engineering, procurement and construction for growth projects </a:t>
            </a:r>
          </a:p>
        </p:txBody>
      </p:sp>
      <p:pic>
        <p:nvPicPr>
          <p:cNvPr id="103" name="Shape 103" descr="bus417.jpeg"/>
          <p:cNvPicPr preferRelativeResize="0"/>
          <p:nvPr/>
        </p:nvPicPr>
        <p:blipFill>
          <a:blip r:embed="rId3">
            <a:alphaModFix/>
          </a:blip>
          <a:stretch>
            <a:fillRect/>
          </a:stretch>
        </p:blipFill>
        <p:spPr>
          <a:xfrm>
            <a:off x="8212399" y="1560168"/>
            <a:ext cx="3355965" cy="4254033"/>
          </a:xfrm>
          <a:prstGeom prst="rect">
            <a:avLst/>
          </a:prstGeom>
          <a:noFill/>
          <a:ln>
            <a:noFill/>
          </a:ln>
        </p:spPr>
      </p:pic>
      <p:pic>
        <p:nvPicPr>
          <p:cNvPr id="5" name="Picture 4"/>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163270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prstGeom prst="rect">
            <a:avLst/>
          </a:prstGeom>
        </p:spPr>
        <p:txBody>
          <a:bodyPr vert="horz" lIns="121900" tIns="121900" rIns="121900" bIns="121900" rtlCol="0" anchor="b" anchorCtr="0">
            <a:noAutofit/>
          </a:bodyPr>
          <a:lstStyle/>
          <a:p>
            <a:pPr>
              <a:spcBef>
                <a:spcPts val="0"/>
              </a:spcBef>
            </a:pPr>
            <a:r>
              <a:rPr lang="en"/>
              <a:t>Financial Statements </a:t>
            </a:r>
          </a:p>
        </p:txBody>
      </p:sp>
      <p:pic>
        <p:nvPicPr>
          <p:cNvPr id="3" name="Picture 2"/>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7156503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Shape 113" descr="bus417.jpeg"/>
          <p:cNvPicPr preferRelativeResize="0"/>
          <p:nvPr/>
        </p:nvPicPr>
        <p:blipFill>
          <a:blip r:embed="rId3">
            <a:alphaModFix/>
          </a:blip>
          <a:stretch>
            <a:fillRect/>
          </a:stretch>
        </p:blipFill>
        <p:spPr>
          <a:xfrm>
            <a:off x="477734" y="1"/>
            <a:ext cx="5158465" cy="6857999"/>
          </a:xfrm>
          <a:prstGeom prst="rect">
            <a:avLst/>
          </a:prstGeom>
          <a:noFill/>
          <a:ln>
            <a:noFill/>
          </a:ln>
        </p:spPr>
      </p:pic>
      <p:pic>
        <p:nvPicPr>
          <p:cNvPr id="114" name="Shape 114" descr="bus417.jpeg"/>
          <p:cNvPicPr preferRelativeResize="0"/>
          <p:nvPr/>
        </p:nvPicPr>
        <p:blipFill>
          <a:blip r:embed="rId4">
            <a:alphaModFix/>
          </a:blip>
          <a:stretch>
            <a:fillRect/>
          </a:stretch>
        </p:blipFill>
        <p:spPr>
          <a:xfrm>
            <a:off x="5748200" y="0"/>
            <a:ext cx="5067267" cy="6858000"/>
          </a:xfrm>
          <a:prstGeom prst="rect">
            <a:avLst/>
          </a:prstGeom>
          <a:noFill/>
          <a:ln>
            <a:noFill/>
          </a:ln>
        </p:spPr>
      </p:pic>
    </p:spTree>
    <p:extLst>
      <p:ext uri="{BB962C8B-B14F-4D97-AF65-F5344CB8AC3E}">
        <p14:creationId xmlns:p14="http://schemas.microsoft.com/office/powerpoint/2010/main" xmlns="" val="2775854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Shape 119" descr="bus417.jpeg"/>
          <p:cNvPicPr preferRelativeResize="0"/>
          <p:nvPr/>
        </p:nvPicPr>
        <p:blipFill>
          <a:blip r:embed="rId3">
            <a:alphaModFix/>
          </a:blip>
          <a:stretch>
            <a:fillRect/>
          </a:stretch>
        </p:blipFill>
        <p:spPr>
          <a:xfrm>
            <a:off x="1582600" y="203200"/>
            <a:ext cx="8102600" cy="5994400"/>
          </a:xfrm>
          <a:prstGeom prst="rect">
            <a:avLst/>
          </a:prstGeom>
          <a:noFill/>
          <a:ln>
            <a:noFill/>
          </a:ln>
        </p:spPr>
      </p:pic>
      <p:pic>
        <p:nvPicPr>
          <p:cNvPr id="3" name="Picture 2"/>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9000758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Shape 124" descr="bus417.jpeg"/>
          <p:cNvPicPr preferRelativeResize="0"/>
          <p:nvPr/>
        </p:nvPicPr>
        <p:blipFill>
          <a:blip r:embed="rId3">
            <a:alphaModFix/>
          </a:blip>
          <a:stretch>
            <a:fillRect/>
          </a:stretch>
        </p:blipFill>
        <p:spPr>
          <a:xfrm>
            <a:off x="203200" y="203201"/>
            <a:ext cx="11785600" cy="5635273"/>
          </a:xfrm>
          <a:prstGeom prst="rect">
            <a:avLst/>
          </a:prstGeom>
          <a:noFill/>
          <a:ln>
            <a:noFill/>
          </a:ln>
        </p:spPr>
      </p:pic>
    </p:spTree>
    <p:extLst>
      <p:ext uri="{BB962C8B-B14F-4D97-AF65-F5344CB8AC3E}">
        <p14:creationId xmlns:p14="http://schemas.microsoft.com/office/powerpoint/2010/main" xmlns="" val="31832079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descr="bus417.jpeg"/>
          <p:cNvPicPr preferRelativeResize="0"/>
          <p:nvPr/>
        </p:nvPicPr>
        <p:blipFill>
          <a:blip r:embed="rId3">
            <a:alphaModFix/>
          </a:blip>
          <a:stretch>
            <a:fillRect/>
          </a:stretch>
        </p:blipFill>
        <p:spPr>
          <a:xfrm>
            <a:off x="525142" y="160174"/>
            <a:ext cx="7293944" cy="6451599"/>
          </a:xfrm>
          <a:prstGeom prst="rect">
            <a:avLst/>
          </a:prstGeom>
          <a:noFill/>
          <a:ln>
            <a:noFill/>
          </a:ln>
        </p:spPr>
      </p:pic>
      <p:pic>
        <p:nvPicPr>
          <p:cNvPr id="3" name="Picture 2"/>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5124805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Shape 134" descr="bus417.jpeg"/>
          <p:cNvPicPr preferRelativeResize="0"/>
          <p:nvPr/>
        </p:nvPicPr>
        <p:blipFill>
          <a:blip r:embed="rId3">
            <a:alphaModFix/>
          </a:blip>
          <a:stretch>
            <a:fillRect/>
          </a:stretch>
        </p:blipFill>
        <p:spPr>
          <a:xfrm>
            <a:off x="203201" y="1742467"/>
            <a:ext cx="11785596" cy="2894987"/>
          </a:xfrm>
          <a:prstGeom prst="rect">
            <a:avLst/>
          </a:prstGeom>
          <a:noFill/>
          <a:ln>
            <a:noFill/>
          </a:ln>
        </p:spPr>
      </p:pic>
      <p:pic>
        <p:nvPicPr>
          <p:cNvPr id="3" name="Picture 2"/>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2274563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Shape 139" descr="bus417.jpeg"/>
          <p:cNvPicPr preferRelativeResize="0"/>
          <p:nvPr/>
        </p:nvPicPr>
        <p:blipFill>
          <a:blip r:embed="rId3">
            <a:alphaModFix/>
          </a:blip>
          <a:stretch>
            <a:fillRect/>
          </a:stretch>
        </p:blipFill>
        <p:spPr>
          <a:xfrm>
            <a:off x="667823" y="135257"/>
            <a:ext cx="7585391" cy="6451596"/>
          </a:xfrm>
          <a:prstGeom prst="rect">
            <a:avLst/>
          </a:prstGeom>
          <a:noFill/>
          <a:ln>
            <a:noFill/>
          </a:ln>
        </p:spPr>
      </p:pic>
      <p:pic>
        <p:nvPicPr>
          <p:cNvPr id="3" name="Picture 2"/>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78866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Shape 144" descr="bus417.jpeg"/>
          <p:cNvPicPr preferRelativeResize="0"/>
          <p:nvPr/>
        </p:nvPicPr>
        <p:blipFill>
          <a:blip r:embed="rId3">
            <a:alphaModFix/>
          </a:blip>
          <a:stretch>
            <a:fillRect/>
          </a:stretch>
        </p:blipFill>
        <p:spPr>
          <a:xfrm>
            <a:off x="203201" y="203200"/>
            <a:ext cx="11785599" cy="6059352"/>
          </a:xfrm>
          <a:prstGeom prst="rect">
            <a:avLst/>
          </a:prstGeom>
          <a:noFill/>
          <a:ln>
            <a:noFill/>
          </a:ln>
        </p:spPr>
      </p:pic>
    </p:spTree>
    <p:extLst>
      <p:ext uri="{BB962C8B-B14F-4D97-AF65-F5344CB8AC3E}">
        <p14:creationId xmlns:p14="http://schemas.microsoft.com/office/powerpoint/2010/main" xmlns="" val="31531187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descr="bus417.jpeg"/>
          <p:cNvPicPr preferRelativeResize="0"/>
          <p:nvPr/>
        </p:nvPicPr>
        <p:blipFill>
          <a:blip r:embed="rId3">
            <a:alphaModFix/>
          </a:blip>
          <a:stretch>
            <a:fillRect/>
          </a:stretch>
        </p:blipFill>
        <p:spPr>
          <a:xfrm>
            <a:off x="141147" y="468351"/>
            <a:ext cx="9259331" cy="6175298"/>
          </a:xfrm>
          <a:prstGeom prst="rect">
            <a:avLst/>
          </a:prstGeom>
          <a:noFill/>
          <a:ln>
            <a:noFill/>
          </a:ln>
        </p:spPr>
      </p:pic>
      <p:pic>
        <p:nvPicPr>
          <p:cNvPr id="3" name="Picture 2"/>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089462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Crude Oil Properties</a:t>
            </a:r>
          </a:p>
        </p:txBody>
      </p:sp>
      <p:sp>
        <p:nvSpPr>
          <p:cNvPr id="3" name="Content Placeholder 2"/>
          <p:cNvSpPr>
            <a:spLocks noGrp="1"/>
          </p:cNvSpPr>
          <p:nvPr>
            <p:ph idx="1"/>
          </p:nvPr>
        </p:nvSpPr>
        <p:spPr/>
        <p:txBody>
          <a:bodyPr>
            <a:normAutofit lnSpcReduction="10000"/>
          </a:bodyPr>
          <a:lstStyle/>
          <a:p>
            <a:r>
              <a:rPr lang="en-US" dirty="0"/>
              <a:t>Light/Heavy</a:t>
            </a:r>
          </a:p>
          <a:p>
            <a:pPr lvl="1"/>
            <a:r>
              <a:rPr lang="en-US" dirty="0"/>
              <a:t>Compares the density of oils.</a:t>
            </a:r>
          </a:p>
          <a:p>
            <a:pPr lvl="1"/>
            <a:r>
              <a:rPr lang="en-US" dirty="0"/>
              <a:t>Heavier oils are more difficult to transport.</a:t>
            </a:r>
          </a:p>
          <a:p>
            <a:pPr lvl="1"/>
            <a:r>
              <a:rPr lang="en-US" dirty="0"/>
              <a:t>Heavier the oil, lower the API gravity; how heavy the oil is compared to water.</a:t>
            </a:r>
          </a:p>
          <a:p>
            <a:pPr lvl="1"/>
            <a:r>
              <a:rPr lang="en-US" dirty="0"/>
              <a:t>Light if 28 degrees API or higher.</a:t>
            </a:r>
          </a:p>
          <a:p>
            <a:pPr lvl="1"/>
            <a:r>
              <a:rPr lang="en-US" dirty="0"/>
              <a:t>Heavy if below 28 degrees API.</a:t>
            </a:r>
          </a:p>
          <a:p>
            <a:r>
              <a:rPr lang="en-US" dirty="0"/>
              <a:t>Sweet/Sour</a:t>
            </a:r>
          </a:p>
          <a:p>
            <a:pPr lvl="1"/>
            <a:r>
              <a:rPr lang="en-US" dirty="0"/>
              <a:t>Refers to sulfur content in the oil.</a:t>
            </a:r>
          </a:p>
          <a:p>
            <a:pPr lvl="1"/>
            <a:r>
              <a:rPr lang="en-US" dirty="0"/>
              <a:t>Sweet = lower content, sour = higher content.</a:t>
            </a:r>
          </a:p>
          <a:p>
            <a:pPr lvl="1"/>
            <a:r>
              <a:rPr lang="en-US" dirty="0"/>
              <a:t>More sour oils require further processing to prevent damage on pipes and refineries.</a:t>
            </a:r>
          </a:p>
        </p:txBody>
      </p:sp>
    </p:spTree>
    <p:extLst>
      <p:ext uri="{BB962C8B-B14F-4D97-AF65-F5344CB8AC3E}">
        <p14:creationId xmlns:p14="http://schemas.microsoft.com/office/powerpoint/2010/main" xmlns="" val="1239295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Shape 154" descr="bus417.jpeg"/>
          <p:cNvPicPr preferRelativeResize="0"/>
          <p:nvPr/>
        </p:nvPicPr>
        <p:blipFill>
          <a:blip r:embed="rId3">
            <a:alphaModFix/>
          </a:blip>
          <a:stretch>
            <a:fillRect/>
          </a:stretch>
        </p:blipFill>
        <p:spPr>
          <a:xfrm>
            <a:off x="181839" y="93268"/>
            <a:ext cx="9005613" cy="6451601"/>
          </a:xfrm>
          <a:prstGeom prst="rect">
            <a:avLst/>
          </a:prstGeom>
          <a:noFill/>
          <a:ln>
            <a:noFill/>
          </a:ln>
        </p:spPr>
      </p:pic>
      <p:pic>
        <p:nvPicPr>
          <p:cNvPr id="3" name="Picture 2"/>
          <p:cNvPicPr>
            <a:picLocks noChangeAspect="1"/>
          </p:cNvPicPr>
          <p:nvPr/>
        </p:nvPicPr>
        <p:blipFill>
          <a:blip r:embed="rId4"/>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2754897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vert="horz" lIns="121900" tIns="121900" rIns="121900" bIns="121900" rtlCol="0" anchor="t" anchorCtr="0">
            <a:noAutofit/>
          </a:bodyPr>
          <a:lstStyle/>
          <a:p>
            <a:pPr algn="ctr"/>
            <a:r>
              <a:rPr lang="en" dirty="0"/>
              <a:t>Recommendation </a:t>
            </a:r>
          </a:p>
        </p:txBody>
      </p:sp>
      <p:sp>
        <p:nvSpPr>
          <p:cNvPr id="160" name="Shape 160"/>
          <p:cNvSpPr txBox="1">
            <a:spLocks noGrp="1"/>
          </p:cNvSpPr>
          <p:nvPr>
            <p:ph type="body" idx="1"/>
          </p:nvPr>
        </p:nvSpPr>
        <p:spPr>
          <a:prstGeom prst="rect">
            <a:avLst/>
          </a:prstGeom>
        </p:spPr>
        <p:txBody>
          <a:bodyPr vert="horz" lIns="121900" tIns="121900" rIns="121900" bIns="121900" rtlCol="0" anchor="t" anchorCtr="0">
            <a:noAutofit/>
          </a:bodyPr>
          <a:lstStyle/>
          <a:p>
            <a:pPr algn="ctr">
              <a:buNone/>
            </a:pPr>
            <a:endParaRPr sz="8000" dirty="0"/>
          </a:p>
          <a:p>
            <a:pPr algn="ctr">
              <a:buNone/>
            </a:pPr>
            <a:r>
              <a:rPr lang="en-CA" sz="8000" dirty="0">
                <a:solidFill>
                  <a:srgbClr val="FF0000"/>
                </a:solidFill>
              </a:rPr>
              <a:t>Hold</a:t>
            </a:r>
            <a:endParaRPr lang="en" sz="8000" dirty="0">
              <a:solidFill>
                <a:srgbClr val="FF0000"/>
              </a:solidFill>
            </a:endParaRPr>
          </a:p>
        </p:txBody>
      </p:sp>
      <p:pic>
        <p:nvPicPr>
          <p:cNvPr id="4" name="Picture 3"/>
          <p:cNvPicPr>
            <a:picLocks noChangeAspect="1"/>
          </p:cNvPicPr>
          <p:nvPr/>
        </p:nvPicPr>
        <p:blipFill>
          <a:blip r:embed="rId3"/>
          <a:stretch>
            <a:fillRect/>
          </a:stretch>
        </p:blipFill>
        <p:spPr>
          <a:xfrm>
            <a:off x="9680769" y="0"/>
            <a:ext cx="1738648" cy="1003610"/>
          </a:xfrm>
          <a:prstGeom prst="rect">
            <a:avLst/>
          </a:prstGeom>
        </p:spPr>
      </p:pic>
    </p:spTree>
    <p:extLst>
      <p:ext uri="{BB962C8B-B14F-4D97-AF65-F5344CB8AC3E}">
        <p14:creationId xmlns:p14="http://schemas.microsoft.com/office/powerpoint/2010/main" xmlns="" val="1163279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Crescent Point Energy</a:t>
            </a:r>
          </a:p>
        </p:txBody>
      </p:sp>
      <p:sp>
        <p:nvSpPr>
          <p:cNvPr id="3" name="Subtitle 2"/>
          <p:cNvSpPr>
            <a:spLocks noGrp="1"/>
          </p:cNvSpPr>
          <p:nvPr>
            <p:ph type="subTitle" idx="1"/>
          </p:nvPr>
        </p:nvSpPr>
        <p:spPr/>
        <p:txBody>
          <a:bodyPr/>
          <a:lstStyle/>
          <a:p>
            <a:endParaRPr lang="en-CA"/>
          </a:p>
        </p:txBody>
      </p:sp>
      <p:pic>
        <p:nvPicPr>
          <p:cNvPr id="5" name="Picture 4"/>
          <p:cNvPicPr>
            <a:picLocks noChangeAspect="1"/>
          </p:cNvPicPr>
          <p:nvPr/>
        </p:nvPicPr>
        <p:blipFill>
          <a:blip r:embed="rId2"/>
          <a:stretch>
            <a:fillRect/>
          </a:stretch>
        </p:blipFill>
        <p:spPr>
          <a:xfrm>
            <a:off x="3715483" y="445625"/>
            <a:ext cx="3143250" cy="1724025"/>
          </a:xfrm>
          <a:prstGeom prst="rect">
            <a:avLst/>
          </a:prstGeom>
        </p:spPr>
      </p:pic>
    </p:spTree>
    <p:extLst>
      <p:ext uri="{BB962C8B-B14F-4D97-AF65-F5344CB8AC3E}">
        <p14:creationId xmlns:p14="http://schemas.microsoft.com/office/powerpoint/2010/main" xmlns="" val="1738377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pic>
        <p:nvPicPr>
          <p:cNvPr id="3" name="Picture 2"/>
          <p:cNvPicPr>
            <a:picLocks noChangeAspect="1"/>
          </p:cNvPicPr>
          <p:nvPr/>
        </p:nvPicPr>
        <p:blipFill>
          <a:blip r:embed="rId2"/>
          <a:stretch>
            <a:fillRect/>
          </a:stretch>
        </p:blipFill>
        <p:spPr>
          <a:xfrm>
            <a:off x="0" y="1255711"/>
            <a:ext cx="7721501" cy="4275294"/>
          </a:xfrm>
          <a:prstGeom prst="rect">
            <a:avLst/>
          </a:prstGeom>
        </p:spPr>
      </p:pic>
      <p:pic>
        <p:nvPicPr>
          <p:cNvPr id="4" name="Picture 3"/>
          <p:cNvPicPr>
            <a:picLocks noChangeAspect="1"/>
          </p:cNvPicPr>
          <p:nvPr/>
        </p:nvPicPr>
        <p:blipFill>
          <a:blip r:embed="rId3"/>
          <a:stretch>
            <a:fillRect/>
          </a:stretch>
        </p:blipFill>
        <p:spPr>
          <a:xfrm>
            <a:off x="0" y="407986"/>
            <a:ext cx="11401425" cy="847725"/>
          </a:xfrm>
          <a:prstGeom prst="rect">
            <a:avLst/>
          </a:prstGeom>
        </p:spPr>
      </p:pic>
      <p:pic>
        <p:nvPicPr>
          <p:cNvPr id="5" name="Picture 4"/>
          <p:cNvPicPr>
            <a:picLocks noChangeAspect="1"/>
          </p:cNvPicPr>
          <p:nvPr/>
        </p:nvPicPr>
        <p:blipFill>
          <a:blip r:embed="rId4"/>
          <a:stretch>
            <a:fillRect/>
          </a:stretch>
        </p:blipFill>
        <p:spPr>
          <a:xfrm>
            <a:off x="7709579" y="1201426"/>
            <a:ext cx="3691846" cy="5388945"/>
          </a:xfrm>
          <a:prstGeom prst="rect">
            <a:avLst/>
          </a:prstGeom>
        </p:spPr>
      </p:pic>
    </p:spTree>
    <p:extLst>
      <p:ext uri="{BB962C8B-B14F-4D97-AF65-F5344CB8AC3E}">
        <p14:creationId xmlns:p14="http://schemas.microsoft.com/office/powerpoint/2010/main" xmlns="" val="4137192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457" y="0"/>
            <a:ext cx="8596668" cy="1320800"/>
          </a:xfrm>
        </p:spPr>
        <p:txBody>
          <a:bodyPr/>
          <a:lstStyle/>
          <a:p>
            <a:r>
              <a:rPr lang="en-CA" dirty="0"/>
              <a:t>1 Year Moving Average</a:t>
            </a:r>
          </a:p>
        </p:txBody>
      </p:sp>
      <p:sp>
        <p:nvSpPr>
          <p:cNvPr id="3" name="Content Placeholder 2"/>
          <p:cNvSpPr>
            <a:spLocks noGrp="1"/>
          </p:cNvSpPr>
          <p:nvPr>
            <p:ph idx="1"/>
          </p:nvPr>
        </p:nvSpPr>
        <p:spPr>
          <a:xfrm>
            <a:off x="878056" y="1770296"/>
            <a:ext cx="8596668" cy="3880773"/>
          </a:xfrm>
        </p:spPr>
        <p:txBody>
          <a:bodyPr/>
          <a:lstStyle/>
          <a:p>
            <a:endParaRPr lang="en-CA"/>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pic>
        <p:nvPicPr>
          <p:cNvPr id="5" name="Picture 4"/>
          <p:cNvPicPr>
            <a:picLocks noChangeAspect="1"/>
          </p:cNvPicPr>
          <p:nvPr/>
        </p:nvPicPr>
        <p:blipFill>
          <a:blip r:embed="rId3"/>
          <a:stretch>
            <a:fillRect/>
          </a:stretch>
        </p:blipFill>
        <p:spPr>
          <a:xfrm>
            <a:off x="-1" y="868689"/>
            <a:ext cx="9331457" cy="5197573"/>
          </a:xfrm>
          <a:prstGeom prst="rect">
            <a:avLst/>
          </a:prstGeom>
        </p:spPr>
      </p:pic>
    </p:spTree>
    <p:extLst>
      <p:ext uri="{BB962C8B-B14F-4D97-AF65-F5344CB8AC3E}">
        <p14:creationId xmlns:p14="http://schemas.microsoft.com/office/powerpoint/2010/main" xmlns="" val="26184292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892"/>
            <a:ext cx="8596668" cy="1320800"/>
          </a:xfrm>
        </p:spPr>
        <p:txBody>
          <a:bodyPr/>
          <a:lstStyle/>
          <a:p>
            <a:r>
              <a:rPr lang="en-CA" dirty="0"/>
              <a:t>5 Year Moving Average </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pic>
        <p:nvPicPr>
          <p:cNvPr id="5" name="Picture 4"/>
          <p:cNvPicPr>
            <a:picLocks noChangeAspect="1"/>
          </p:cNvPicPr>
          <p:nvPr/>
        </p:nvPicPr>
        <p:blipFill>
          <a:blip r:embed="rId3"/>
          <a:stretch>
            <a:fillRect/>
          </a:stretch>
        </p:blipFill>
        <p:spPr>
          <a:xfrm>
            <a:off x="0" y="868690"/>
            <a:ext cx="9470210" cy="5297934"/>
          </a:xfrm>
          <a:prstGeom prst="rect">
            <a:avLst/>
          </a:prstGeom>
        </p:spPr>
      </p:pic>
    </p:spTree>
    <p:extLst>
      <p:ext uri="{BB962C8B-B14F-4D97-AF65-F5344CB8AC3E}">
        <p14:creationId xmlns:p14="http://schemas.microsoft.com/office/powerpoint/2010/main" xmlns="" val="25267947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10 Year Moving Average </a:t>
            </a:r>
          </a:p>
        </p:txBody>
      </p:sp>
      <p:pic>
        <p:nvPicPr>
          <p:cNvPr id="5" name="Picture 4"/>
          <p:cNvPicPr>
            <a:picLocks noChangeAspect="1"/>
          </p:cNvPicPr>
          <p:nvPr/>
        </p:nvPicPr>
        <p:blipFill>
          <a:blip r:embed="rId2"/>
          <a:stretch>
            <a:fillRect/>
          </a:stretch>
        </p:blipFill>
        <p:spPr>
          <a:xfrm>
            <a:off x="9665795" y="0"/>
            <a:ext cx="1746621" cy="868690"/>
          </a:xfrm>
          <a:prstGeom prst="rect">
            <a:avLst/>
          </a:prstGeom>
        </p:spPr>
      </p:pic>
      <p:pic>
        <p:nvPicPr>
          <p:cNvPr id="4" name="Picture 3"/>
          <p:cNvPicPr>
            <a:picLocks noChangeAspect="1"/>
          </p:cNvPicPr>
          <p:nvPr/>
        </p:nvPicPr>
        <p:blipFill>
          <a:blip r:embed="rId3"/>
          <a:stretch>
            <a:fillRect/>
          </a:stretch>
        </p:blipFill>
        <p:spPr>
          <a:xfrm>
            <a:off x="-1" y="868690"/>
            <a:ext cx="9287175" cy="5052608"/>
          </a:xfrm>
          <a:prstGeom prst="rect">
            <a:avLst/>
          </a:prstGeom>
        </p:spPr>
      </p:pic>
    </p:spTree>
    <p:extLst>
      <p:ext uri="{BB962C8B-B14F-4D97-AF65-F5344CB8AC3E}">
        <p14:creationId xmlns:p14="http://schemas.microsoft.com/office/powerpoint/2010/main" xmlns="" val="9581450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Max</a:t>
            </a:r>
          </a:p>
        </p:txBody>
      </p:sp>
      <p:sp>
        <p:nvSpPr>
          <p:cNvPr id="3" name="Content Placeholder 2"/>
          <p:cNvSpPr>
            <a:spLocks noGrp="1"/>
          </p:cNvSpPr>
          <p:nvPr>
            <p:ph idx="1"/>
          </p:nvPr>
        </p:nvSpPr>
        <p:spPr/>
        <p:txBody>
          <a:bodyPr/>
          <a:lstStyle/>
          <a:p>
            <a:endParaRPr lang="en-CA"/>
          </a:p>
        </p:txBody>
      </p:sp>
      <p:pic>
        <p:nvPicPr>
          <p:cNvPr id="5" name="Picture 4"/>
          <p:cNvPicPr>
            <a:picLocks noChangeAspect="1"/>
          </p:cNvPicPr>
          <p:nvPr/>
        </p:nvPicPr>
        <p:blipFill>
          <a:blip r:embed="rId2"/>
          <a:stretch>
            <a:fillRect/>
          </a:stretch>
        </p:blipFill>
        <p:spPr>
          <a:xfrm>
            <a:off x="9665795" y="0"/>
            <a:ext cx="1746621" cy="868690"/>
          </a:xfrm>
          <a:prstGeom prst="rect">
            <a:avLst/>
          </a:prstGeom>
        </p:spPr>
      </p:pic>
      <p:pic>
        <p:nvPicPr>
          <p:cNvPr id="4" name="Picture 3"/>
          <p:cNvPicPr>
            <a:picLocks noChangeAspect="1"/>
          </p:cNvPicPr>
          <p:nvPr/>
        </p:nvPicPr>
        <p:blipFill>
          <a:blip r:embed="rId3"/>
          <a:stretch>
            <a:fillRect/>
          </a:stretch>
        </p:blipFill>
        <p:spPr>
          <a:xfrm>
            <a:off x="0" y="868690"/>
            <a:ext cx="9388339" cy="5172672"/>
          </a:xfrm>
          <a:prstGeom prst="rect">
            <a:avLst/>
          </a:prstGeom>
        </p:spPr>
      </p:pic>
    </p:spTree>
    <p:extLst>
      <p:ext uri="{BB962C8B-B14F-4D97-AF65-F5344CB8AC3E}">
        <p14:creationId xmlns:p14="http://schemas.microsoft.com/office/powerpoint/2010/main" xmlns="" val="8906111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004" y="128465"/>
            <a:ext cx="8596668" cy="1320800"/>
          </a:xfrm>
        </p:spPr>
        <p:txBody>
          <a:bodyPr/>
          <a:lstStyle/>
          <a:p>
            <a:r>
              <a:rPr lang="en-CA" dirty="0"/>
              <a:t>Relative Performance</a:t>
            </a:r>
          </a:p>
        </p:txBody>
      </p:sp>
      <p:sp>
        <p:nvSpPr>
          <p:cNvPr id="3" name="Content Placeholder 2"/>
          <p:cNvSpPr>
            <a:spLocks noGrp="1"/>
          </p:cNvSpPr>
          <p:nvPr>
            <p:ph idx="1"/>
          </p:nvPr>
        </p:nvSpPr>
        <p:spPr/>
        <p:txBody>
          <a:bodyPr/>
          <a:lstStyle/>
          <a:p>
            <a:endParaRPr lang="en-CA"/>
          </a:p>
        </p:txBody>
      </p:sp>
      <p:pic>
        <p:nvPicPr>
          <p:cNvPr id="4" name="Picture 3"/>
          <p:cNvPicPr>
            <a:picLocks noChangeAspect="1"/>
          </p:cNvPicPr>
          <p:nvPr/>
        </p:nvPicPr>
        <p:blipFill>
          <a:blip r:embed="rId2"/>
          <a:stretch>
            <a:fillRect/>
          </a:stretch>
        </p:blipFill>
        <p:spPr>
          <a:xfrm>
            <a:off x="0" y="1375996"/>
            <a:ext cx="11391900" cy="5143500"/>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1618629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Overview</a:t>
            </a:r>
          </a:p>
        </p:txBody>
      </p:sp>
      <p:sp>
        <p:nvSpPr>
          <p:cNvPr id="3" name="Content Placeholder 2"/>
          <p:cNvSpPr>
            <a:spLocks noGrp="1"/>
          </p:cNvSpPr>
          <p:nvPr>
            <p:ph idx="1"/>
          </p:nvPr>
        </p:nvSpPr>
        <p:spPr/>
        <p:txBody>
          <a:bodyPr/>
          <a:lstStyle/>
          <a:p>
            <a:r>
              <a:rPr lang="en-CA" dirty="0"/>
              <a:t>Relatively new company (traded on the TSX 2001)</a:t>
            </a:r>
          </a:p>
          <a:p>
            <a:r>
              <a:rPr lang="en-CA" dirty="0"/>
              <a:t>Works primarily in Oil and Gas wells</a:t>
            </a:r>
          </a:p>
          <a:p>
            <a:r>
              <a:rPr lang="en-CA" dirty="0"/>
              <a:t>Based in Alberta, works mostly in Southern Saskatchewan  </a:t>
            </a:r>
          </a:p>
          <a:p>
            <a:r>
              <a:rPr lang="en-CA" dirty="0"/>
              <a:t>Expanding slowly into United Stated</a:t>
            </a:r>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1938903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&amp; Gas Value Chain</a:t>
            </a:r>
          </a:p>
        </p:txBody>
      </p:sp>
      <p:graphicFrame>
        <p:nvGraphicFramePr>
          <p:cNvPr id="7" name="Diagram 6"/>
          <p:cNvGraphicFramePr/>
          <p:nvPr>
            <p:extLst/>
          </p:nvPr>
        </p:nvGraphicFramePr>
        <p:xfrm>
          <a:off x="1008185" y="1617785"/>
          <a:ext cx="9151815" cy="4590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1545625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History</a:t>
            </a:r>
          </a:p>
        </p:txBody>
      </p:sp>
      <p:sp>
        <p:nvSpPr>
          <p:cNvPr id="3" name="Content Placeholder 2"/>
          <p:cNvSpPr>
            <a:spLocks noGrp="1"/>
          </p:cNvSpPr>
          <p:nvPr>
            <p:ph idx="1"/>
          </p:nvPr>
        </p:nvSpPr>
        <p:spPr>
          <a:xfrm>
            <a:off x="367991" y="1314605"/>
            <a:ext cx="8596668" cy="5361528"/>
          </a:xfrm>
        </p:spPr>
        <p:txBody>
          <a:bodyPr/>
          <a:lstStyle/>
          <a:p>
            <a:r>
              <a:rPr lang="en-CA" dirty="0"/>
              <a:t>Founded 2001</a:t>
            </a:r>
          </a:p>
          <a:p>
            <a:r>
              <a:rPr lang="en-CA" dirty="0"/>
              <a:t>2001 - Crescent Point Energy begins to trade on the Toronto Stock Exchange as a junior exploration and production company</a:t>
            </a:r>
          </a:p>
          <a:p>
            <a:r>
              <a:rPr lang="en-CA" dirty="0"/>
              <a:t>2002 - In its first full year, increases average daily production from 275 – 1,974 </a:t>
            </a:r>
            <a:r>
              <a:rPr lang="en-CA" dirty="0" err="1"/>
              <a:t>boe</a:t>
            </a:r>
            <a:r>
              <a:rPr lang="en-CA" dirty="0"/>
              <a:t>/d. Crescent shares begin trading on the TSX, after graduating from the TSX Venture Exchange</a:t>
            </a:r>
          </a:p>
          <a:p>
            <a:r>
              <a:rPr lang="en-CA" dirty="0"/>
              <a:t>2003 - Converts to a trust after merging with </a:t>
            </a:r>
            <a:r>
              <a:rPr lang="en-CA" dirty="0" err="1"/>
              <a:t>Tappit</a:t>
            </a:r>
            <a:r>
              <a:rPr lang="en-CA" dirty="0"/>
              <a:t> Resources Ltd. and continues to acquire high-quality assets in western Canada</a:t>
            </a:r>
          </a:p>
          <a:p>
            <a:r>
              <a:rPr lang="en-CA" dirty="0"/>
              <a:t>2004 - Increases proved plus probable reserves by 42 percent, production by 70 percent and cash flow by 91 percent, all while maintaining excellent balance sheet strength</a:t>
            </a:r>
          </a:p>
          <a:p>
            <a:r>
              <a:rPr lang="en-CA" dirty="0"/>
              <a:t>2005 - The Trust increases monthly distributions by 18 percent, from $0.17 to $0.20 per unit, announces a new core area in southwest Saskatchewan and increases production to 12,164 </a:t>
            </a:r>
            <a:r>
              <a:rPr lang="en-CA" dirty="0" err="1"/>
              <a:t>boe</a:t>
            </a:r>
            <a:r>
              <a:rPr lang="en-CA" dirty="0"/>
              <a:t>/d</a:t>
            </a:r>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5053030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History</a:t>
            </a:r>
          </a:p>
        </p:txBody>
      </p:sp>
      <p:sp>
        <p:nvSpPr>
          <p:cNvPr id="3" name="Content Placeholder 2"/>
          <p:cNvSpPr>
            <a:spLocks noGrp="1"/>
          </p:cNvSpPr>
          <p:nvPr>
            <p:ph idx="1"/>
          </p:nvPr>
        </p:nvSpPr>
        <p:spPr>
          <a:xfrm>
            <a:off x="379142" y="1320800"/>
            <a:ext cx="8596668" cy="5366484"/>
          </a:xfrm>
        </p:spPr>
        <p:txBody>
          <a:bodyPr>
            <a:normAutofit/>
          </a:bodyPr>
          <a:lstStyle/>
          <a:p>
            <a:r>
              <a:rPr lang="en-CA" dirty="0"/>
              <a:t>2006 - Completes more than 10 acquisitions during the year and executes a successful drilling program, increasing average daily production by 70 percent to 20,723 </a:t>
            </a:r>
            <a:r>
              <a:rPr lang="en-CA" dirty="0" err="1"/>
              <a:t>boe</a:t>
            </a:r>
            <a:r>
              <a:rPr lang="en-CA" dirty="0"/>
              <a:t>/d</a:t>
            </a:r>
          </a:p>
          <a:p>
            <a:r>
              <a:rPr lang="en-CA" dirty="0"/>
              <a:t>2007 - Completes its largest acquisition, $628 million acquisition of Mission Oil &amp; Gas Inc. The acquisition increases the Trust’s asset base to more than 2.5 billion </a:t>
            </a:r>
            <a:r>
              <a:rPr lang="en-CA" dirty="0" err="1"/>
              <a:t>boe</a:t>
            </a:r>
            <a:r>
              <a:rPr lang="en-CA" dirty="0"/>
              <a:t> OOIP and includes a controlling interest in the </a:t>
            </a:r>
            <a:r>
              <a:rPr lang="en-CA" dirty="0" err="1"/>
              <a:t>Viewfield</a:t>
            </a:r>
            <a:r>
              <a:rPr lang="en-CA" dirty="0"/>
              <a:t> Bakken resource play</a:t>
            </a:r>
          </a:p>
          <a:p>
            <a:r>
              <a:rPr lang="en-CA" dirty="0"/>
              <a:t>2009 - In July, Crescent Point converts from an income trust to a dividend-paying corporation. Initial dividend is set at $0.23 per share</a:t>
            </a:r>
          </a:p>
          <a:p>
            <a:r>
              <a:rPr lang="en-CA" dirty="0"/>
              <a:t>2010 - Acquisition of Lower </a:t>
            </a:r>
            <a:r>
              <a:rPr lang="en-CA" dirty="0" err="1"/>
              <a:t>Shaunavon</a:t>
            </a:r>
            <a:r>
              <a:rPr lang="en-CA" dirty="0"/>
              <a:t> assets from Penn West Energy Trust, as well as the corporate acquisitions of Ryland Oil Corp. and Shelter Bay Energy Inc.</a:t>
            </a:r>
          </a:p>
          <a:p>
            <a:r>
              <a:rPr lang="en-CA" dirty="0"/>
              <a:t>2011 – Begin expanded into the US (North Dakota). Open an office in </a:t>
            </a:r>
            <a:r>
              <a:rPr lang="en-CA" dirty="0" err="1"/>
              <a:t>Colarado</a:t>
            </a:r>
            <a:endParaRPr lang="en-CA" dirty="0"/>
          </a:p>
          <a:p>
            <a:r>
              <a:rPr lang="en-CA" dirty="0"/>
              <a:t>2012 - Completes more than $3 billion in acquisitions, consolidating key resource plays and establishing the </a:t>
            </a:r>
            <a:r>
              <a:rPr lang="en-CA" dirty="0" err="1"/>
              <a:t>Uinta</a:t>
            </a:r>
            <a:r>
              <a:rPr lang="en-CA" dirty="0"/>
              <a:t> Basin as a new core area</a:t>
            </a:r>
          </a:p>
          <a:p>
            <a:endParaRPr lang="en-CA" dirty="0"/>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13284707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History</a:t>
            </a:r>
          </a:p>
        </p:txBody>
      </p:sp>
      <p:sp>
        <p:nvSpPr>
          <p:cNvPr id="3" name="Content Placeholder 2"/>
          <p:cNvSpPr>
            <a:spLocks noGrp="1"/>
          </p:cNvSpPr>
          <p:nvPr>
            <p:ph idx="1"/>
          </p:nvPr>
        </p:nvSpPr>
        <p:spPr>
          <a:xfrm>
            <a:off x="476612" y="1320800"/>
            <a:ext cx="8596668" cy="3880773"/>
          </a:xfrm>
        </p:spPr>
        <p:txBody>
          <a:bodyPr/>
          <a:lstStyle/>
          <a:p>
            <a:r>
              <a:rPr lang="en-CA" dirty="0"/>
              <a:t>2014 -On January 22, 2014, Crescent Point shares opened for trading on the New York Stock Exchange</a:t>
            </a:r>
          </a:p>
          <a:p>
            <a:r>
              <a:rPr lang="en-CA" dirty="0"/>
              <a:t>2015 - Increases its high-quality asset base organically and by acquiring Legacy Oil + Gas Inc. and Coral Hill Energy Ltd. Also lowers its cost structure and takes steps to eliminate fresh water usage in Saskatchewan.</a:t>
            </a:r>
          </a:p>
          <a:p>
            <a:r>
              <a:rPr lang="en-CA" dirty="0"/>
              <a:t>2016 - Grows its drilling inventory by approximately 1,000 net locations, supported by its organic new play discovery program in the emerging Flat Lake and </a:t>
            </a:r>
            <a:r>
              <a:rPr lang="en-CA" dirty="0" err="1"/>
              <a:t>Uinta</a:t>
            </a:r>
            <a:r>
              <a:rPr lang="en-CA" dirty="0"/>
              <a:t> basin resource plays</a:t>
            </a:r>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880917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Health, Safety and Environment </a:t>
            </a:r>
          </a:p>
        </p:txBody>
      </p:sp>
      <p:sp>
        <p:nvSpPr>
          <p:cNvPr id="3" name="Content Placeholder 2"/>
          <p:cNvSpPr>
            <a:spLocks noGrp="1"/>
          </p:cNvSpPr>
          <p:nvPr>
            <p:ph idx="1"/>
          </p:nvPr>
        </p:nvSpPr>
        <p:spPr>
          <a:xfrm>
            <a:off x="285541" y="1930400"/>
            <a:ext cx="8596668" cy="2902065"/>
          </a:xfrm>
        </p:spPr>
        <p:txBody>
          <a:bodyPr/>
          <a:lstStyle/>
          <a:p>
            <a:r>
              <a:rPr lang="en-CA" dirty="0"/>
              <a:t>Crescent works with the environment and people around them</a:t>
            </a:r>
          </a:p>
          <a:p>
            <a:r>
              <a:rPr lang="en-CA" dirty="0"/>
              <a:t>Stress the importance of the protection of the environment </a:t>
            </a:r>
          </a:p>
          <a:p>
            <a:r>
              <a:rPr lang="en-CA" dirty="0"/>
              <a:t>Contributed $63.5 million to the environment emission reduction fund </a:t>
            </a:r>
          </a:p>
          <a:p>
            <a:r>
              <a:rPr lang="en-CA" dirty="0"/>
              <a:t>Contributed $47.3 million to reduction of greenhouse gas emissions and to meet/exceed provincial and federal targets</a:t>
            </a:r>
          </a:p>
          <a:p>
            <a:r>
              <a:rPr lang="en-CA" dirty="0"/>
              <a:t>Spent 10.8 million on upgrading facilities in Saskatchewan</a:t>
            </a:r>
          </a:p>
        </p:txBody>
      </p:sp>
      <p:pic>
        <p:nvPicPr>
          <p:cNvPr id="4" name="Picture 3"/>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0547862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Oil and Gas wells</a:t>
            </a:r>
          </a:p>
        </p:txBody>
      </p:sp>
      <p:sp>
        <p:nvSpPr>
          <p:cNvPr id="3" name="Content Placeholder 2"/>
          <p:cNvSpPr>
            <a:spLocks noGrp="1"/>
          </p:cNvSpPr>
          <p:nvPr>
            <p:ph idx="1"/>
          </p:nvPr>
        </p:nvSpPr>
        <p:spPr>
          <a:xfrm>
            <a:off x="132211" y="1158266"/>
            <a:ext cx="8596668" cy="3880773"/>
          </a:xfrm>
        </p:spPr>
        <p:txBody>
          <a:bodyPr/>
          <a:lstStyle/>
          <a:p>
            <a:r>
              <a:rPr lang="en-CA" dirty="0"/>
              <a:t>Crescent works primarily in Oil and Gas wells in Saskatchewan</a:t>
            </a:r>
          </a:p>
          <a:p>
            <a:r>
              <a:rPr lang="en-CA" dirty="0"/>
              <a:t>Expanding into Basin’s in Utah and Montana/North Dakota </a:t>
            </a:r>
          </a:p>
          <a:p>
            <a:r>
              <a:rPr lang="en-CA" dirty="0"/>
              <a:t>Extract both natural gas and oil through the use of pumpjacks</a:t>
            </a:r>
          </a:p>
        </p:txBody>
      </p:sp>
      <p:pic>
        <p:nvPicPr>
          <p:cNvPr id="4" name="Picture 3"/>
          <p:cNvPicPr>
            <a:picLocks noChangeAspect="1"/>
          </p:cNvPicPr>
          <p:nvPr/>
        </p:nvPicPr>
        <p:blipFill>
          <a:blip r:embed="rId2"/>
          <a:stretch>
            <a:fillRect/>
          </a:stretch>
        </p:blipFill>
        <p:spPr>
          <a:xfrm>
            <a:off x="2736629" y="3244361"/>
            <a:ext cx="4422197" cy="3297115"/>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901144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Oil and Gas wells</a:t>
            </a:r>
          </a:p>
        </p:txBody>
      </p:sp>
      <p:sp>
        <p:nvSpPr>
          <p:cNvPr id="3" name="Content Placeholder 2"/>
          <p:cNvSpPr>
            <a:spLocks noGrp="1"/>
          </p:cNvSpPr>
          <p:nvPr>
            <p:ph idx="1"/>
          </p:nvPr>
        </p:nvSpPr>
        <p:spPr>
          <a:xfrm>
            <a:off x="174905" y="1580867"/>
            <a:ext cx="6154289" cy="2042134"/>
          </a:xfrm>
        </p:spPr>
        <p:txBody>
          <a:bodyPr/>
          <a:lstStyle/>
          <a:p>
            <a:r>
              <a:rPr lang="en-CA" dirty="0"/>
              <a:t>Wells are borings (giant holes) in the Earth designed to bring oil to the surface</a:t>
            </a:r>
          </a:p>
          <a:p>
            <a:r>
              <a:rPr lang="en-CA" dirty="0"/>
              <a:t>These wells also produce natural gas as well</a:t>
            </a:r>
          </a:p>
          <a:p>
            <a:r>
              <a:rPr lang="en-CA" dirty="0"/>
              <a:t>Crescent works in both gas wells and oil wells </a:t>
            </a:r>
          </a:p>
        </p:txBody>
      </p:sp>
      <p:pic>
        <p:nvPicPr>
          <p:cNvPr id="4" name="Picture 3"/>
          <p:cNvPicPr>
            <a:picLocks noChangeAspect="1"/>
          </p:cNvPicPr>
          <p:nvPr/>
        </p:nvPicPr>
        <p:blipFill>
          <a:blip r:embed="rId2"/>
          <a:stretch>
            <a:fillRect/>
          </a:stretch>
        </p:blipFill>
        <p:spPr>
          <a:xfrm>
            <a:off x="5522400" y="2023207"/>
            <a:ext cx="2899095" cy="4535854"/>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315336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Drilling </a:t>
            </a:r>
          </a:p>
        </p:txBody>
      </p:sp>
      <p:sp>
        <p:nvSpPr>
          <p:cNvPr id="3" name="Content Placeholder 2"/>
          <p:cNvSpPr>
            <a:spLocks noGrp="1"/>
          </p:cNvSpPr>
          <p:nvPr>
            <p:ph idx="1"/>
          </p:nvPr>
        </p:nvSpPr>
        <p:spPr>
          <a:xfrm>
            <a:off x="139898" y="949459"/>
            <a:ext cx="8546901" cy="1129542"/>
          </a:xfrm>
        </p:spPr>
        <p:txBody>
          <a:bodyPr/>
          <a:lstStyle/>
          <a:p>
            <a:r>
              <a:rPr lang="en-CA" dirty="0"/>
              <a:t>Most exploration takes place in Canada (Saskatchewan)</a:t>
            </a:r>
          </a:p>
        </p:txBody>
      </p:sp>
      <p:pic>
        <p:nvPicPr>
          <p:cNvPr id="4" name="Picture 3"/>
          <p:cNvPicPr>
            <a:picLocks noChangeAspect="1"/>
          </p:cNvPicPr>
          <p:nvPr/>
        </p:nvPicPr>
        <p:blipFill>
          <a:blip r:embed="rId2"/>
          <a:stretch>
            <a:fillRect/>
          </a:stretch>
        </p:blipFill>
        <p:spPr>
          <a:xfrm>
            <a:off x="34418" y="1707660"/>
            <a:ext cx="9037361" cy="4966677"/>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98410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481"/>
            <a:ext cx="8596668" cy="1320800"/>
          </a:xfrm>
        </p:spPr>
        <p:txBody>
          <a:bodyPr/>
          <a:lstStyle/>
          <a:p>
            <a:r>
              <a:rPr lang="en-CA" dirty="0"/>
              <a:t>Where does Crescent work?</a:t>
            </a:r>
          </a:p>
        </p:txBody>
      </p:sp>
      <p:sp>
        <p:nvSpPr>
          <p:cNvPr id="3" name="Content Placeholder 2"/>
          <p:cNvSpPr>
            <a:spLocks noGrp="1"/>
          </p:cNvSpPr>
          <p:nvPr>
            <p:ph idx="1"/>
          </p:nvPr>
        </p:nvSpPr>
        <p:spPr>
          <a:xfrm>
            <a:off x="141003" y="1369281"/>
            <a:ext cx="8596668" cy="3880773"/>
          </a:xfrm>
        </p:spPr>
        <p:txBody>
          <a:bodyPr/>
          <a:lstStyle/>
          <a:p>
            <a:r>
              <a:rPr lang="en-CA" dirty="0"/>
              <a:t>Crescent works in primarily in Southwest Saskatchewan</a:t>
            </a:r>
          </a:p>
          <a:p>
            <a:r>
              <a:rPr lang="en-CA" dirty="0"/>
              <a:t>They have production going in Williston Basin (borders Montana and North Dakota </a:t>
            </a:r>
          </a:p>
          <a:p>
            <a:r>
              <a:rPr lang="en-CA" dirty="0"/>
              <a:t>Slowly working to produce in Utah (the </a:t>
            </a:r>
            <a:r>
              <a:rPr lang="en-CA" dirty="0" err="1"/>
              <a:t>Uinta</a:t>
            </a:r>
            <a:r>
              <a:rPr lang="en-CA" dirty="0"/>
              <a:t> Basin) </a:t>
            </a:r>
          </a:p>
        </p:txBody>
      </p:sp>
      <p:pic>
        <p:nvPicPr>
          <p:cNvPr id="4" name="Picture 3"/>
          <p:cNvPicPr>
            <a:picLocks noChangeAspect="1"/>
          </p:cNvPicPr>
          <p:nvPr/>
        </p:nvPicPr>
        <p:blipFill>
          <a:blip r:embed="rId2"/>
          <a:stretch>
            <a:fillRect/>
          </a:stretch>
        </p:blipFill>
        <p:spPr>
          <a:xfrm>
            <a:off x="485775" y="2995560"/>
            <a:ext cx="7105650" cy="3019425"/>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692771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938"/>
            <a:ext cx="8596668" cy="1320800"/>
          </a:xfrm>
        </p:spPr>
        <p:txBody>
          <a:bodyPr/>
          <a:lstStyle/>
          <a:p>
            <a:r>
              <a:rPr lang="en-CA" dirty="0"/>
              <a:t>Production Estimates </a:t>
            </a:r>
          </a:p>
        </p:txBody>
      </p:sp>
      <p:pic>
        <p:nvPicPr>
          <p:cNvPr id="4" name="Picture 3"/>
          <p:cNvPicPr>
            <a:picLocks noChangeAspect="1"/>
          </p:cNvPicPr>
          <p:nvPr/>
        </p:nvPicPr>
        <p:blipFill>
          <a:blip r:embed="rId2"/>
          <a:stretch>
            <a:fillRect/>
          </a:stretch>
        </p:blipFill>
        <p:spPr>
          <a:xfrm>
            <a:off x="122315" y="1159154"/>
            <a:ext cx="9522848" cy="4538262"/>
          </a:xfrm>
          <a:prstGeom prst="rect">
            <a:avLst/>
          </a:prstGeom>
        </p:spPr>
      </p:pic>
      <p:pic>
        <p:nvPicPr>
          <p:cNvPr id="5" name="Picture 4"/>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1000665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a:t>Management</a:t>
            </a:r>
          </a:p>
        </p:txBody>
      </p:sp>
      <p:sp>
        <p:nvSpPr>
          <p:cNvPr id="3" name="Subtitle 2"/>
          <p:cNvSpPr>
            <a:spLocks noGrp="1"/>
          </p:cNvSpPr>
          <p:nvPr>
            <p:ph type="subTitle" idx="1"/>
          </p:nvPr>
        </p:nvSpPr>
        <p:spPr/>
        <p:txBody>
          <a:bodyPr/>
          <a:lstStyle/>
          <a:p>
            <a:endParaRPr lang="en-CA"/>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4175906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&amp; Gas Exploration &amp; Production</a:t>
            </a:r>
          </a:p>
        </p:txBody>
      </p:sp>
      <p:sp>
        <p:nvSpPr>
          <p:cNvPr id="3" name="Content Placeholder 2"/>
          <p:cNvSpPr>
            <a:spLocks noGrp="1"/>
          </p:cNvSpPr>
          <p:nvPr>
            <p:ph idx="1"/>
          </p:nvPr>
        </p:nvSpPr>
        <p:spPr/>
        <p:txBody>
          <a:bodyPr/>
          <a:lstStyle/>
          <a:p>
            <a:r>
              <a:rPr lang="en-US" dirty="0"/>
              <a:t>Conventional; drilling a hole into the earth with an oil rig to create an oil well.</a:t>
            </a:r>
          </a:p>
          <a:p>
            <a:r>
              <a:rPr lang="en-US" dirty="0"/>
              <a:t>Onshore; extraction from under land.</a:t>
            </a:r>
          </a:p>
          <a:p>
            <a:pPr lvl="1"/>
            <a:r>
              <a:rPr lang="en-US" dirty="0"/>
              <a:t>Carbon tool drilling</a:t>
            </a:r>
          </a:p>
          <a:p>
            <a:pPr lvl="1"/>
            <a:r>
              <a:rPr lang="en-US" dirty="0"/>
              <a:t>Horizontal drilling</a:t>
            </a:r>
          </a:p>
          <a:p>
            <a:pPr lvl="1"/>
            <a:r>
              <a:rPr lang="en-US" dirty="0"/>
              <a:t>Hydraulic Fracturing (aka. Fracking)</a:t>
            </a:r>
          </a:p>
          <a:p>
            <a:r>
              <a:rPr lang="en-US" dirty="0"/>
              <a:t>Offshore; extraction from under the sea bed.</a:t>
            </a:r>
          </a:p>
          <a:p>
            <a:pPr lvl="1"/>
            <a:r>
              <a:rPr lang="en-US" dirty="0"/>
              <a:t>Much more difficult due to remote and highly variable environments.</a:t>
            </a:r>
          </a:p>
          <a:p>
            <a:pPr lvl="1"/>
            <a:endParaRPr lang="en-US" dirty="0"/>
          </a:p>
        </p:txBody>
      </p:sp>
    </p:spTree>
    <p:extLst>
      <p:ext uri="{BB962C8B-B14F-4D97-AF65-F5344CB8AC3E}">
        <p14:creationId xmlns:p14="http://schemas.microsoft.com/office/powerpoint/2010/main" xmlns="" val="5681839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Directors - Scott </a:t>
            </a:r>
            <a:r>
              <a:rPr lang="en-CA" dirty="0" err="1"/>
              <a:t>Saxberg</a:t>
            </a:r>
            <a:endParaRPr lang="en-CA" dirty="0"/>
          </a:p>
        </p:txBody>
      </p:sp>
      <p:sp>
        <p:nvSpPr>
          <p:cNvPr id="3" name="Content Placeholder 2"/>
          <p:cNvSpPr>
            <a:spLocks noGrp="1"/>
          </p:cNvSpPr>
          <p:nvPr>
            <p:ph idx="1"/>
          </p:nvPr>
        </p:nvSpPr>
        <p:spPr>
          <a:xfrm>
            <a:off x="220134" y="3387224"/>
            <a:ext cx="8596668" cy="2444864"/>
          </a:xfrm>
        </p:spPr>
        <p:txBody>
          <a:bodyPr>
            <a:normAutofit lnSpcReduction="10000"/>
          </a:bodyPr>
          <a:lstStyle/>
          <a:p>
            <a:r>
              <a:rPr lang="en-CA" dirty="0"/>
              <a:t>President (since 2001), CEO and an acting director of Crescent</a:t>
            </a:r>
          </a:p>
          <a:p>
            <a:r>
              <a:rPr lang="en-CA" dirty="0"/>
              <a:t>One of the founders of Crescent in 2001</a:t>
            </a:r>
          </a:p>
          <a:p>
            <a:r>
              <a:rPr lang="en-CA" dirty="0"/>
              <a:t>Worked in Oil and Gas since 1992 </a:t>
            </a:r>
          </a:p>
          <a:p>
            <a:r>
              <a:rPr lang="en-CA" dirty="0"/>
              <a:t>Held various roles in companies such as </a:t>
            </a:r>
            <a:r>
              <a:rPr lang="en-CA" dirty="0" err="1"/>
              <a:t>Magin</a:t>
            </a:r>
            <a:r>
              <a:rPr lang="en-CA" dirty="0"/>
              <a:t> Energy Inc., Wascana Energy Inc., and Shelter Bay</a:t>
            </a:r>
          </a:p>
          <a:p>
            <a:r>
              <a:rPr lang="en-CA" dirty="0"/>
              <a:t>Bachelor of Science degree in mechanical engineering from the University of Manitoba</a:t>
            </a:r>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pic>
        <p:nvPicPr>
          <p:cNvPr id="8" name="Picture 7"/>
          <p:cNvPicPr>
            <a:picLocks noChangeAspect="1"/>
          </p:cNvPicPr>
          <p:nvPr/>
        </p:nvPicPr>
        <p:blipFill>
          <a:blip r:embed="rId3"/>
          <a:stretch>
            <a:fillRect/>
          </a:stretch>
        </p:blipFill>
        <p:spPr>
          <a:xfrm>
            <a:off x="1865577" y="660400"/>
            <a:ext cx="5305782" cy="2523875"/>
          </a:xfrm>
          <a:prstGeom prst="rect">
            <a:avLst/>
          </a:prstGeom>
        </p:spPr>
      </p:pic>
    </p:spTree>
    <p:extLst>
      <p:ext uri="{BB962C8B-B14F-4D97-AF65-F5344CB8AC3E}">
        <p14:creationId xmlns:p14="http://schemas.microsoft.com/office/powerpoint/2010/main" xmlns="" val="21830710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Directors – Peter Bannister </a:t>
            </a:r>
          </a:p>
        </p:txBody>
      </p:sp>
      <p:sp>
        <p:nvSpPr>
          <p:cNvPr id="3" name="Content Placeholder 2"/>
          <p:cNvSpPr>
            <a:spLocks noGrp="1"/>
          </p:cNvSpPr>
          <p:nvPr>
            <p:ph idx="1"/>
          </p:nvPr>
        </p:nvSpPr>
        <p:spPr>
          <a:xfrm>
            <a:off x="331647" y="3431828"/>
            <a:ext cx="7674929" cy="2344503"/>
          </a:xfrm>
        </p:spPr>
        <p:txBody>
          <a:bodyPr/>
          <a:lstStyle/>
          <a:p>
            <a:r>
              <a:rPr lang="en-CA" dirty="0"/>
              <a:t>Chairman of the Board and President of Destiny Energy Inc</a:t>
            </a:r>
          </a:p>
          <a:p>
            <a:r>
              <a:rPr lang="en-CA" dirty="0"/>
              <a:t>Been on the Crescent board since 2003</a:t>
            </a:r>
          </a:p>
          <a:p>
            <a:r>
              <a:rPr lang="en-CA" dirty="0"/>
              <a:t>Worked in Oil and Gas since 1982</a:t>
            </a:r>
          </a:p>
          <a:p>
            <a:r>
              <a:rPr lang="en-CA" dirty="0"/>
              <a:t>Held various roles with companies such as Mission Oil and Gas Inc., </a:t>
            </a:r>
            <a:r>
              <a:rPr lang="en-CA" dirty="0" err="1"/>
              <a:t>StarPoint</a:t>
            </a:r>
            <a:r>
              <a:rPr lang="en-CA" dirty="0"/>
              <a:t> Energy Inc., and many others</a:t>
            </a:r>
          </a:p>
          <a:p>
            <a:r>
              <a:rPr lang="en-CA" dirty="0"/>
              <a:t>Bachelor of Science degree in geology with a minor in economics</a:t>
            </a:r>
          </a:p>
          <a:p>
            <a:pPr marL="0" indent="0">
              <a:buNone/>
            </a:pPr>
            <a:endParaRPr lang="en-CA" dirty="0"/>
          </a:p>
          <a:p>
            <a:endParaRPr lang="en-CA" dirty="0"/>
          </a:p>
        </p:txBody>
      </p:sp>
      <p:pic>
        <p:nvPicPr>
          <p:cNvPr id="5" name="Picture 4"/>
          <p:cNvPicPr>
            <a:picLocks noChangeAspect="1"/>
          </p:cNvPicPr>
          <p:nvPr/>
        </p:nvPicPr>
        <p:blipFill>
          <a:blip r:embed="rId2"/>
          <a:stretch>
            <a:fillRect/>
          </a:stretch>
        </p:blipFill>
        <p:spPr>
          <a:xfrm>
            <a:off x="1718862" y="880946"/>
            <a:ext cx="5158944" cy="2446186"/>
          </a:xfrm>
          <a:prstGeom prst="rect">
            <a:avLst/>
          </a:prstGeom>
        </p:spPr>
      </p:pic>
      <p:pic>
        <p:nvPicPr>
          <p:cNvPr id="6" name="Picture 5"/>
          <p:cNvPicPr>
            <a:picLocks noChangeAspect="1"/>
          </p:cNvPicPr>
          <p:nvPr/>
        </p:nvPicPr>
        <p:blipFill>
          <a:blip r:embed="rId3"/>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42194807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Directors </a:t>
            </a:r>
          </a:p>
        </p:txBody>
      </p:sp>
      <p:sp>
        <p:nvSpPr>
          <p:cNvPr id="3" name="Content Placeholder 2"/>
          <p:cNvSpPr>
            <a:spLocks noGrp="1"/>
          </p:cNvSpPr>
          <p:nvPr>
            <p:ph idx="1"/>
          </p:nvPr>
        </p:nvSpPr>
        <p:spPr>
          <a:xfrm>
            <a:off x="0" y="735710"/>
            <a:ext cx="9447974" cy="5999626"/>
          </a:xfrm>
        </p:spPr>
        <p:txBody>
          <a:bodyPr/>
          <a:lstStyle/>
          <a:p>
            <a:r>
              <a:rPr lang="en-CA" dirty="0"/>
              <a:t>Rene </a:t>
            </a:r>
            <a:r>
              <a:rPr lang="en-CA" dirty="0" err="1"/>
              <a:t>Amirault</a:t>
            </a:r>
            <a:endParaRPr lang="en-CA" dirty="0"/>
          </a:p>
          <a:p>
            <a:endParaRPr lang="en-CA" dirty="0"/>
          </a:p>
          <a:p>
            <a:endParaRPr lang="en-CA" dirty="0"/>
          </a:p>
          <a:p>
            <a:endParaRPr lang="en-CA" dirty="0"/>
          </a:p>
          <a:p>
            <a:r>
              <a:rPr lang="en-CA" dirty="0"/>
              <a:t>Laura A. </a:t>
            </a:r>
            <a:r>
              <a:rPr lang="en-CA" dirty="0" err="1"/>
              <a:t>Cillis</a:t>
            </a:r>
            <a:r>
              <a:rPr lang="en-CA" dirty="0"/>
              <a:t> </a:t>
            </a:r>
          </a:p>
          <a:p>
            <a:endParaRPr lang="en-CA" dirty="0"/>
          </a:p>
          <a:p>
            <a:endParaRPr lang="en-CA" dirty="0"/>
          </a:p>
          <a:p>
            <a:endParaRPr lang="en-CA" dirty="0"/>
          </a:p>
          <a:p>
            <a:endParaRPr lang="en-CA" dirty="0"/>
          </a:p>
          <a:p>
            <a:r>
              <a:rPr lang="en-CA" dirty="0"/>
              <a:t>D. Hugh Gillard </a:t>
            </a:r>
          </a:p>
          <a:p>
            <a:endParaRPr lang="en-CA" dirty="0"/>
          </a:p>
          <a:p>
            <a:endParaRPr lang="en-CA" dirty="0"/>
          </a:p>
          <a:p>
            <a:endParaRPr lang="en-CA" dirty="0"/>
          </a:p>
          <a:p>
            <a:r>
              <a:rPr lang="en-CA" dirty="0"/>
              <a:t>Robert F. Heinemann</a:t>
            </a:r>
          </a:p>
          <a:p>
            <a:endParaRPr lang="en-CA" dirty="0"/>
          </a:p>
          <a:p>
            <a:endParaRPr lang="en-CA" dirty="0"/>
          </a:p>
          <a:p>
            <a:endParaRPr lang="en-CA" dirty="0"/>
          </a:p>
          <a:p>
            <a:endParaRPr lang="en-CA" dirty="0"/>
          </a:p>
        </p:txBody>
      </p:sp>
      <p:pic>
        <p:nvPicPr>
          <p:cNvPr id="4" name="Picture 3"/>
          <p:cNvPicPr>
            <a:picLocks noChangeAspect="1"/>
          </p:cNvPicPr>
          <p:nvPr/>
        </p:nvPicPr>
        <p:blipFill>
          <a:blip r:embed="rId2"/>
          <a:stretch>
            <a:fillRect/>
          </a:stretch>
        </p:blipFill>
        <p:spPr>
          <a:xfrm>
            <a:off x="9665795" y="0"/>
            <a:ext cx="1746621" cy="868690"/>
          </a:xfrm>
          <a:prstGeom prst="rect">
            <a:avLst/>
          </a:prstGeom>
        </p:spPr>
      </p:pic>
      <p:pic>
        <p:nvPicPr>
          <p:cNvPr id="5" name="Picture 4"/>
          <p:cNvPicPr>
            <a:picLocks noChangeAspect="1"/>
          </p:cNvPicPr>
          <p:nvPr/>
        </p:nvPicPr>
        <p:blipFill>
          <a:blip r:embed="rId3"/>
          <a:stretch>
            <a:fillRect/>
          </a:stretch>
        </p:blipFill>
        <p:spPr>
          <a:xfrm>
            <a:off x="3162408" y="479246"/>
            <a:ext cx="2822072" cy="1340377"/>
          </a:xfrm>
          <a:prstGeom prst="rect">
            <a:avLst/>
          </a:prstGeom>
        </p:spPr>
      </p:pic>
      <p:pic>
        <p:nvPicPr>
          <p:cNvPr id="6" name="Picture 5"/>
          <p:cNvPicPr>
            <a:picLocks noChangeAspect="1"/>
          </p:cNvPicPr>
          <p:nvPr/>
        </p:nvPicPr>
        <p:blipFill>
          <a:blip r:embed="rId4"/>
          <a:stretch>
            <a:fillRect/>
          </a:stretch>
        </p:blipFill>
        <p:spPr>
          <a:xfrm>
            <a:off x="3162408" y="2165601"/>
            <a:ext cx="2822072" cy="1320141"/>
          </a:xfrm>
          <a:prstGeom prst="rect">
            <a:avLst/>
          </a:prstGeom>
        </p:spPr>
      </p:pic>
      <p:pic>
        <p:nvPicPr>
          <p:cNvPr id="7" name="Picture 6"/>
          <p:cNvPicPr>
            <a:picLocks noChangeAspect="1"/>
          </p:cNvPicPr>
          <p:nvPr/>
        </p:nvPicPr>
        <p:blipFill>
          <a:blip r:embed="rId5"/>
          <a:stretch>
            <a:fillRect/>
          </a:stretch>
        </p:blipFill>
        <p:spPr>
          <a:xfrm>
            <a:off x="3162407" y="3837366"/>
            <a:ext cx="2822072" cy="1335637"/>
          </a:xfrm>
          <a:prstGeom prst="rect">
            <a:avLst/>
          </a:prstGeom>
        </p:spPr>
      </p:pic>
      <p:pic>
        <p:nvPicPr>
          <p:cNvPr id="8" name="Picture 7"/>
          <p:cNvPicPr>
            <a:picLocks noChangeAspect="1"/>
          </p:cNvPicPr>
          <p:nvPr/>
        </p:nvPicPr>
        <p:blipFill>
          <a:blip r:embed="rId6"/>
          <a:stretch>
            <a:fillRect/>
          </a:stretch>
        </p:blipFill>
        <p:spPr>
          <a:xfrm>
            <a:off x="3162408" y="5429467"/>
            <a:ext cx="2745246" cy="1305869"/>
          </a:xfrm>
          <a:prstGeom prst="rect">
            <a:avLst/>
          </a:prstGeom>
        </p:spPr>
      </p:pic>
    </p:spTree>
    <p:extLst>
      <p:ext uri="{BB962C8B-B14F-4D97-AF65-F5344CB8AC3E}">
        <p14:creationId xmlns:p14="http://schemas.microsoft.com/office/powerpoint/2010/main" xmlns="" val="35419621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Directors </a:t>
            </a:r>
          </a:p>
        </p:txBody>
      </p:sp>
      <p:sp>
        <p:nvSpPr>
          <p:cNvPr id="3" name="Content Placeholder 2"/>
          <p:cNvSpPr>
            <a:spLocks noGrp="1"/>
          </p:cNvSpPr>
          <p:nvPr>
            <p:ph idx="1"/>
          </p:nvPr>
        </p:nvSpPr>
        <p:spPr>
          <a:xfrm>
            <a:off x="0" y="811292"/>
            <a:ext cx="8596668" cy="5957498"/>
          </a:xfrm>
        </p:spPr>
        <p:txBody>
          <a:bodyPr>
            <a:normAutofit/>
          </a:bodyPr>
          <a:lstStyle/>
          <a:p>
            <a:r>
              <a:rPr lang="en-CA" dirty="0"/>
              <a:t>Mike Jackson</a:t>
            </a:r>
          </a:p>
          <a:p>
            <a:endParaRPr lang="en-CA" dirty="0"/>
          </a:p>
          <a:p>
            <a:endParaRPr lang="en-CA" dirty="0"/>
          </a:p>
          <a:p>
            <a:endParaRPr lang="en-CA" dirty="0"/>
          </a:p>
          <a:p>
            <a:r>
              <a:rPr lang="en-CA" dirty="0"/>
              <a:t>Barbara Monroe </a:t>
            </a:r>
          </a:p>
          <a:p>
            <a:endParaRPr lang="en-CA" dirty="0"/>
          </a:p>
          <a:p>
            <a:endParaRPr lang="en-CA" dirty="0"/>
          </a:p>
          <a:p>
            <a:endParaRPr lang="en-CA" dirty="0"/>
          </a:p>
          <a:p>
            <a:r>
              <a:rPr lang="en-CA" dirty="0"/>
              <a:t>Gerald A. </a:t>
            </a:r>
            <a:r>
              <a:rPr lang="en-CA" dirty="0" err="1"/>
              <a:t>Romanzin</a:t>
            </a:r>
            <a:endParaRPr lang="en-CA" dirty="0"/>
          </a:p>
          <a:p>
            <a:endParaRPr lang="en-CA" dirty="0"/>
          </a:p>
          <a:p>
            <a:endParaRPr lang="en-CA" dirty="0"/>
          </a:p>
          <a:p>
            <a:endParaRPr lang="en-CA" dirty="0"/>
          </a:p>
          <a:p>
            <a:r>
              <a:rPr lang="en-CA" dirty="0" err="1"/>
              <a:t>Gergory</a:t>
            </a:r>
            <a:r>
              <a:rPr lang="en-CA" dirty="0"/>
              <a:t> G. Turnbull</a:t>
            </a:r>
          </a:p>
        </p:txBody>
      </p:sp>
      <p:pic>
        <p:nvPicPr>
          <p:cNvPr id="4" name="Picture 3"/>
          <p:cNvPicPr>
            <a:picLocks noChangeAspect="1"/>
          </p:cNvPicPr>
          <p:nvPr/>
        </p:nvPicPr>
        <p:blipFill>
          <a:blip r:embed="rId2"/>
          <a:stretch>
            <a:fillRect/>
          </a:stretch>
        </p:blipFill>
        <p:spPr>
          <a:xfrm>
            <a:off x="3176515" y="446767"/>
            <a:ext cx="3001920" cy="1404862"/>
          </a:xfrm>
          <a:prstGeom prst="rect">
            <a:avLst/>
          </a:prstGeom>
        </p:spPr>
      </p:pic>
      <p:pic>
        <p:nvPicPr>
          <p:cNvPr id="5" name="Picture 4"/>
          <p:cNvPicPr>
            <a:picLocks noChangeAspect="1"/>
          </p:cNvPicPr>
          <p:nvPr/>
        </p:nvPicPr>
        <p:blipFill>
          <a:blip r:embed="rId3"/>
          <a:stretch>
            <a:fillRect/>
          </a:stretch>
        </p:blipFill>
        <p:spPr>
          <a:xfrm>
            <a:off x="3176515" y="2033637"/>
            <a:ext cx="3001920" cy="1407577"/>
          </a:xfrm>
          <a:prstGeom prst="rect">
            <a:avLst/>
          </a:prstGeom>
        </p:spPr>
      </p:pic>
      <p:pic>
        <p:nvPicPr>
          <p:cNvPr id="6" name="Picture 5"/>
          <p:cNvPicPr>
            <a:picLocks noChangeAspect="1"/>
          </p:cNvPicPr>
          <p:nvPr/>
        </p:nvPicPr>
        <p:blipFill>
          <a:blip r:embed="rId4"/>
          <a:stretch>
            <a:fillRect/>
          </a:stretch>
        </p:blipFill>
        <p:spPr>
          <a:xfrm>
            <a:off x="3203485" y="3705824"/>
            <a:ext cx="2974950" cy="1399178"/>
          </a:xfrm>
          <a:prstGeom prst="rect">
            <a:avLst/>
          </a:prstGeom>
        </p:spPr>
      </p:pic>
      <p:pic>
        <p:nvPicPr>
          <p:cNvPr id="7" name="Picture 6"/>
          <p:cNvPicPr>
            <a:picLocks noChangeAspect="1"/>
          </p:cNvPicPr>
          <p:nvPr/>
        </p:nvPicPr>
        <p:blipFill>
          <a:blip r:embed="rId5"/>
          <a:stretch>
            <a:fillRect/>
          </a:stretch>
        </p:blipFill>
        <p:spPr>
          <a:xfrm>
            <a:off x="3176515" y="5253483"/>
            <a:ext cx="2974950" cy="1383488"/>
          </a:xfrm>
          <a:prstGeom prst="rect">
            <a:avLst/>
          </a:prstGeom>
        </p:spPr>
      </p:pic>
      <p:pic>
        <p:nvPicPr>
          <p:cNvPr id="8" name="Picture 7"/>
          <p:cNvPicPr>
            <a:picLocks noChangeAspect="1"/>
          </p:cNvPicPr>
          <p:nvPr/>
        </p:nvPicPr>
        <p:blipFill>
          <a:blip r:embed="rId6"/>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815839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920900" cy="1007327"/>
          </a:xfrm>
        </p:spPr>
        <p:txBody>
          <a:bodyPr/>
          <a:lstStyle/>
          <a:p>
            <a:r>
              <a:rPr lang="en-CA" dirty="0"/>
              <a:t>Officers</a:t>
            </a:r>
          </a:p>
        </p:txBody>
      </p:sp>
      <p:sp>
        <p:nvSpPr>
          <p:cNvPr id="3" name="Text Placeholder 2"/>
          <p:cNvSpPr>
            <a:spLocks noGrp="1"/>
          </p:cNvSpPr>
          <p:nvPr>
            <p:ph type="body" idx="1"/>
          </p:nvPr>
        </p:nvSpPr>
        <p:spPr/>
        <p:txBody>
          <a:bodyPr/>
          <a:lstStyle/>
          <a:p>
            <a:r>
              <a:rPr lang="en-CA" dirty="0"/>
              <a:t>Ken Lamont</a:t>
            </a:r>
          </a:p>
        </p:txBody>
      </p:sp>
      <p:sp>
        <p:nvSpPr>
          <p:cNvPr id="4" name="Content Placeholder 3"/>
          <p:cNvSpPr>
            <a:spLocks noGrp="1"/>
          </p:cNvSpPr>
          <p:nvPr>
            <p:ph sz="half" idx="2"/>
          </p:nvPr>
        </p:nvSpPr>
        <p:spPr/>
        <p:txBody>
          <a:bodyPr/>
          <a:lstStyle/>
          <a:p>
            <a:r>
              <a:rPr lang="en-CA" dirty="0"/>
              <a:t>CFO</a:t>
            </a:r>
          </a:p>
          <a:p>
            <a:r>
              <a:rPr lang="en-CA" dirty="0"/>
              <a:t>Held the role since January 2016</a:t>
            </a:r>
          </a:p>
          <a:p>
            <a:r>
              <a:rPr lang="en-CA" dirty="0"/>
              <a:t>Previously worked as VP, Finance and Treasurer for Crescent Point</a:t>
            </a:r>
          </a:p>
          <a:p>
            <a:r>
              <a:rPr lang="en-CA" dirty="0"/>
              <a:t>Worked in Oil and Gas since 2001</a:t>
            </a:r>
          </a:p>
          <a:p>
            <a:r>
              <a:rPr lang="en-CA" dirty="0"/>
              <a:t> Bachelor of Commerce degree from the University of Alberta and is a CA</a:t>
            </a:r>
          </a:p>
        </p:txBody>
      </p:sp>
      <p:sp>
        <p:nvSpPr>
          <p:cNvPr id="5" name="Text Placeholder 4"/>
          <p:cNvSpPr>
            <a:spLocks noGrp="1"/>
          </p:cNvSpPr>
          <p:nvPr>
            <p:ph type="body" sz="quarter" idx="3"/>
          </p:nvPr>
        </p:nvSpPr>
        <p:spPr/>
        <p:txBody>
          <a:bodyPr/>
          <a:lstStyle/>
          <a:p>
            <a:r>
              <a:rPr lang="en-CA" dirty="0"/>
              <a:t>C. Neil Smith</a:t>
            </a:r>
          </a:p>
        </p:txBody>
      </p:sp>
      <p:sp>
        <p:nvSpPr>
          <p:cNvPr id="6" name="Content Placeholder 5"/>
          <p:cNvSpPr>
            <a:spLocks noGrp="1"/>
          </p:cNvSpPr>
          <p:nvPr>
            <p:ph sz="quarter" idx="4"/>
          </p:nvPr>
        </p:nvSpPr>
        <p:spPr>
          <a:xfrm>
            <a:off x="5088384" y="2737245"/>
            <a:ext cx="4185617" cy="3574345"/>
          </a:xfrm>
        </p:spPr>
        <p:txBody>
          <a:bodyPr>
            <a:normAutofit fontScale="92500" lnSpcReduction="10000"/>
          </a:bodyPr>
          <a:lstStyle/>
          <a:p>
            <a:r>
              <a:rPr lang="en-CA" dirty="0"/>
              <a:t>COO</a:t>
            </a:r>
          </a:p>
          <a:p>
            <a:r>
              <a:rPr lang="en-CA" dirty="0"/>
              <a:t>Held the role since March 2013</a:t>
            </a:r>
          </a:p>
          <a:p>
            <a:r>
              <a:rPr lang="en-CA" dirty="0"/>
              <a:t>Previously worked as VP, Engineering and Business Development </a:t>
            </a:r>
          </a:p>
          <a:p>
            <a:r>
              <a:rPr lang="en-CA" dirty="0"/>
              <a:t>Worked with Crescent Point since 2003</a:t>
            </a:r>
          </a:p>
          <a:p>
            <a:r>
              <a:rPr lang="en-CA" dirty="0"/>
              <a:t>Worked in Oil and Gas since 1986</a:t>
            </a:r>
          </a:p>
          <a:p>
            <a:r>
              <a:rPr lang="en-CA" dirty="0"/>
              <a:t>Bachelor of Science degree in geological engineering (UBC) and a Master of Business Administration (Dean's List) from the Uni. of Calgary</a:t>
            </a:r>
          </a:p>
        </p:txBody>
      </p:sp>
      <p:pic>
        <p:nvPicPr>
          <p:cNvPr id="7" name="Picture 6"/>
          <p:cNvPicPr>
            <a:picLocks noChangeAspect="1"/>
          </p:cNvPicPr>
          <p:nvPr/>
        </p:nvPicPr>
        <p:blipFill>
          <a:blip r:embed="rId2"/>
          <a:stretch>
            <a:fillRect/>
          </a:stretch>
        </p:blipFill>
        <p:spPr>
          <a:xfrm>
            <a:off x="675744" y="862695"/>
            <a:ext cx="3074879" cy="1441787"/>
          </a:xfrm>
          <a:prstGeom prst="rect">
            <a:avLst/>
          </a:prstGeom>
        </p:spPr>
      </p:pic>
      <p:pic>
        <p:nvPicPr>
          <p:cNvPr id="8" name="Picture 7"/>
          <p:cNvPicPr>
            <a:picLocks noChangeAspect="1"/>
          </p:cNvPicPr>
          <p:nvPr/>
        </p:nvPicPr>
        <p:blipFill>
          <a:blip r:embed="rId3"/>
          <a:stretch>
            <a:fillRect/>
          </a:stretch>
        </p:blipFill>
        <p:spPr>
          <a:xfrm>
            <a:off x="5088382" y="806750"/>
            <a:ext cx="3210122" cy="1497732"/>
          </a:xfrm>
          <a:prstGeom prst="rect">
            <a:avLst/>
          </a:prstGeom>
        </p:spPr>
      </p:pic>
      <p:pic>
        <p:nvPicPr>
          <p:cNvPr id="9" name="Picture 8"/>
          <p:cNvPicPr>
            <a:picLocks noChangeAspect="1"/>
          </p:cNvPicPr>
          <p:nvPr/>
        </p:nvPicPr>
        <p:blipFill>
          <a:blip r:embed="rId4"/>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15407691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Officers </a:t>
            </a:r>
          </a:p>
        </p:txBody>
      </p:sp>
      <p:sp>
        <p:nvSpPr>
          <p:cNvPr id="3" name="Text Placeholder 2"/>
          <p:cNvSpPr>
            <a:spLocks noGrp="1"/>
          </p:cNvSpPr>
          <p:nvPr>
            <p:ph type="body" idx="1"/>
          </p:nvPr>
        </p:nvSpPr>
        <p:spPr/>
        <p:txBody>
          <a:bodyPr/>
          <a:lstStyle/>
          <a:p>
            <a:r>
              <a:rPr lang="en-CA" dirty="0"/>
              <a:t>Derek Christie </a:t>
            </a:r>
          </a:p>
        </p:txBody>
      </p:sp>
      <p:sp>
        <p:nvSpPr>
          <p:cNvPr id="4" name="Content Placeholder 3"/>
          <p:cNvSpPr>
            <a:spLocks noGrp="1"/>
          </p:cNvSpPr>
          <p:nvPr>
            <p:ph sz="half" idx="2"/>
          </p:nvPr>
        </p:nvSpPr>
        <p:spPr/>
        <p:txBody>
          <a:bodyPr>
            <a:normAutofit fontScale="92500"/>
          </a:bodyPr>
          <a:lstStyle/>
          <a:p>
            <a:r>
              <a:rPr lang="en-CA" dirty="0"/>
              <a:t>Senior VP, Exploration and Geosciences</a:t>
            </a:r>
          </a:p>
          <a:p>
            <a:r>
              <a:rPr lang="en-CA" dirty="0"/>
              <a:t>Previously worked as VP, Exploration and Geosciences and VP, Geosciences</a:t>
            </a:r>
          </a:p>
          <a:p>
            <a:r>
              <a:rPr lang="en-CA" dirty="0"/>
              <a:t>Worked with Crescent Point since 2007</a:t>
            </a:r>
          </a:p>
          <a:p>
            <a:r>
              <a:rPr lang="en-CA" dirty="0"/>
              <a:t>Worked in Oil and Gas since 1991</a:t>
            </a:r>
          </a:p>
          <a:p>
            <a:r>
              <a:rPr lang="en-CA" dirty="0"/>
              <a:t>Bachelor of Science degree in Geology from the University of Calgary</a:t>
            </a:r>
          </a:p>
        </p:txBody>
      </p:sp>
      <p:sp>
        <p:nvSpPr>
          <p:cNvPr id="5" name="Text Placeholder 4"/>
          <p:cNvSpPr>
            <a:spLocks noGrp="1"/>
          </p:cNvSpPr>
          <p:nvPr>
            <p:ph type="body" sz="quarter" idx="3"/>
          </p:nvPr>
        </p:nvSpPr>
        <p:spPr/>
        <p:txBody>
          <a:bodyPr/>
          <a:lstStyle/>
          <a:p>
            <a:r>
              <a:rPr lang="en-CA" dirty="0"/>
              <a:t>Tamara MacDonald </a:t>
            </a:r>
          </a:p>
        </p:txBody>
      </p:sp>
      <p:sp>
        <p:nvSpPr>
          <p:cNvPr id="6" name="Content Placeholder 5"/>
          <p:cNvSpPr>
            <a:spLocks noGrp="1"/>
          </p:cNvSpPr>
          <p:nvPr>
            <p:ph sz="quarter" idx="4"/>
          </p:nvPr>
        </p:nvSpPr>
        <p:spPr/>
        <p:txBody>
          <a:bodyPr>
            <a:normAutofit fontScale="92500"/>
          </a:bodyPr>
          <a:lstStyle/>
          <a:p>
            <a:r>
              <a:rPr lang="en-CA" dirty="0"/>
              <a:t> Senior VP, Corporate and Business Development </a:t>
            </a:r>
          </a:p>
          <a:p>
            <a:r>
              <a:rPr lang="en-CA" dirty="0"/>
              <a:t>Held the role since January 2016</a:t>
            </a:r>
          </a:p>
          <a:p>
            <a:r>
              <a:rPr lang="en-CA" dirty="0"/>
              <a:t>Previously worked as VP Land and Corporate Development (2004-2016)</a:t>
            </a:r>
          </a:p>
          <a:p>
            <a:r>
              <a:rPr lang="en-CA" dirty="0"/>
              <a:t>Worked in Oil and Gas since 1992</a:t>
            </a:r>
          </a:p>
          <a:p>
            <a:r>
              <a:rPr lang="en-CA" dirty="0"/>
              <a:t>Bachelor of Commerce degree, with a major in Petroleum Land Management, from the University of Calgary</a:t>
            </a:r>
          </a:p>
        </p:txBody>
      </p:sp>
      <p:pic>
        <p:nvPicPr>
          <p:cNvPr id="7" name="Picture 6"/>
          <p:cNvPicPr>
            <a:picLocks noChangeAspect="1"/>
          </p:cNvPicPr>
          <p:nvPr/>
        </p:nvPicPr>
        <p:blipFill>
          <a:blip r:embed="rId2"/>
          <a:stretch>
            <a:fillRect/>
          </a:stretch>
        </p:blipFill>
        <p:spPr>
          <a:xfrm>
            <a:off x="5088382" y="652354"/>
            <a:ext cx="3429316" cy="1595151"/>
          </a:xfrm>
          <a:prstGeom prst="rect">
            <a:avLst/>
          </a:prstGeom>
        </p:spPr>
      </p:pic>
      <p:pic>
        <p:nvPicPr>
          <p:cNvPr id="8" name="Picture 7"/>
          <p:cNvPicPr>
            <a:picLocks noChangeAspect="1"/>
          </p:cNvPicPr>
          <p:nvPr/>
        </p:nvPicPr>
        <p:blipFill>
          <a:blip r:embed="rId3"/>
          <a:stretch>
            <a:fillRect/>
          </a:stretch>
        </p:blipFill>
        <p:spPr>
          <a:xfrm>
            <a:off x="675744" y="660400"/>
            <a:ext cx="3359115" cy="1587105"/>
          </a:xfrm>
          <a:prstGeom prst="rect">
            <a:avLst/>
          </a:prstGeom>
        </p:spPr>
      </p:pic>
      <p:pic>
        <p:nvPicPr>
          <p:cNvPr id="9" name="Picture 8"/>
          <p:cNvPicPr>
            <a:picLocks noChangeAspect="1"/>
          </p:cNvPicPr>
          <p:nvPr/>
        </p:nvPicPr>
        <p:blipFill>
          <a:blip r:embed="rId4"/>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30517753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Officers</a:t>
            </a:r>
          </a:p>
        </p:txBody>
      </p:sp>
      <p:sp>
        <p:nvSpPr>
          <p:cNvPr id="3" name="Text Placeholder 2"/>
          <p:cNvSpPr>
            <a:spLocks noGrp="1"/>
          </p:cNvSpPr>
          <p:nvPr>
            <p:ph type="body" idx="1"/>
          </p:nvPr>
        </p:nvSpPr>
        <p:spPr/>
        <p:txBody>
          <a:bodyPr/>
          <a:lstStyle/>
          <a:p>
            <a:r>
              <a:rPr lang="en-CA" dirty="0"/>
              <a:t>Brad </a:t>
            </a:r>
            <a:r>
              <a:rPr lang="en-CA" dirty="0" err="1"/>
              <a:t>Borggard</a:t>
            </a:r>
            <a:r>
              <a:rPr lang="en-CA" dirty="0"/>
              <a:t>		</a:t>
            </a:r>
          </a:p>
        </p:txBody>
      </p:sp>
      <p:sp>
        <p:nvSpPr>
          <p:cNvPr id="4" name="Content Placeholder 3"/>
          <p:cNvSpPr>
            <a:spLocks noGrp="1"/>
          </p:cNvSpPr>
          <p:nvPr>
            <p:ph sz="half" idx="2"/>
          </p:nvPr>
        </p:nvSpPr>
        <p:spPr>
          <a:xfrm>
            <a:off x="675745" y="2837606"/>
            <a:ext cx="4185623" cy="3304117"/>
          </a:xfrm>
        </p:spPr>
        <p:txBody>
          <a:bodyPr>
            <a:normAutofit fontScale="92500"/>
          </a:bodyPr>
          <a:lstStyle/>
          <a:p>
            <a:r>
              <a:rPr lang="en-CA" dirty="0"/>
              <a:t>VP, Corporate Planning and Investor Relations</a:t>
            </a:r>
          </a:p>
          <a:p>
            <a:r>
              <a:rPr lang="en-CA" dirty="0"/>
              <a:t>Held the role since February 2017</a:t>
            </a:r>
          </a:p>
          <a:p>
            <a:r>
              <a:rPr lang="en-CA" dirty="0"/>
              <a:t>Previously worked as VP, Corporate Planning </a:t>
            </a:r>
          </a:p>
          <a:p>
            <a:r>
              <a:rPr lang="en-CA" dirty="0"/>
              <a:t>Worked at Crescent Point since 2010</a:t>
            </a:r>
          </a:p>
          <a:p>
            <a:r>
              <a:rPr lang="en-CA" dirty="0"/>
              <a:t>Bachelor of Commerce degree in finance from the University of Calgary, as well as the CFA designation.</a:t>
            </a:r>
          </a:p>
        </p:txBody>
      </p:sp>
      <p:sp>
        <p:nvSpPr>
          <p:cNvPr id="5" name="Text Placeholder 4"/>
          <p:cNvSpPr>
            <a:spLocks noGrp="1"/>
          </p:cNvSpPr>
          <p:nvPr>
            <p:ph type="body" sz="quarter" idx="3"/>
          </p:nvPr>
        </p:nvSpPr>
        <p:spPr/>
        <p:txBody>
          <a:bodyPr/>
          <a:lstStyle/>
          <a:p>
            <a:r>
              <a:rPr lang="en-CA" dirty="0"/>
              <a:t>Mark </a:t>
            </a:r>
            <a:r>
              <a:rPr lang="en-CA" dirty="0" err="1"/>
              <a:t>Eade</a:t>
            </a:r>
            <a:endParaRPr lang="en-CA" dirty="0"/>
          </a:p>
        </p:txBody>
      </p:sp>
      <p:sp>
        <p:nvSpPr>
          <p:cNvPr id="6" name="Content Placeholder 5"/>
          <p:cNvSpPr>
            <a:spLocks noGrp="1"/>
          </p:cNvSpPr>
          <p:nvPr>
            <p:ph sz="quarter" idx="4"/>
          </p:nvPr>
        </p:nvSpPr>
        <p:spPr>
          <a:xfrm>
            <a:off x="5088384" y="2837605"/>
            <a:ext cx="4185617" cy="3304117"/>
          </a:xfrm>
        </p:spPr>
        <p:txBody>
          <a:bodyPr/>
          <a:lstStyle/>
          <a:p>
            <a:r>
              <a:rPr lang="en-CA" dirty="0"/>
              <a:t>VP, General Counsel and Corporate Secretary</a:t>
            </a:r>
          </a:p>
          <a:p>
            <a:r>
              <a:rPr lang="en-CA" dirty="0"/>
              <a:t>Held the role since September 2015</a:t>
            </a:r>
          </a:p>
          <a:p>
            <a:r>
              <a:rPr lang="en-CA" dirty="0"/>
              <a:t>Worked as corporate secretary since 2004 </a:t>
            </a:r>
          </a:p>
          <a:p>
            <a:r>
              <a:rPr lang="en-CA" dirty="0"/>
              <a:t>Bachelor of Commerce degree (with honours) and a LL.B. degree from the University of Saskatchewan</a:t>
            </a:r>
          </a:p>
        </p:txBody>
      </p:sp>
      <p:pic>
        <p:nvPicPr>
          <p:cNvPr id="7" name="Picture 6"/>
          <p:cNvPicPr>
            <a:picLocks noChangeAspect="1"/>
          </p:cNvPicPr>
          <p:nvPr/>
        </p:nvPicPr>
        <p:blipFill>
          <a:blip r:embed="rId2"/>
          <a:stretch>
            <a:fillRect/>
          </a:stretch>
        </p:blipFill>
        <p:spPr>
          <a:xfrm>
            <a:off x="5088382" y="633904"/>
            <a:ext cx="3584179" cy="1673718"/>
          </a:xfrm>
          <a:prstGeom prst="rect">
            <a:avLst/>
          </a:prstGeom>
        </p:spPr>
      </p:pic>
      <p:pic>
        <p:nvPicPr>
          <p:cNvPr id="8" name="Picture 7"/>
          <p:cNvPicPr>
            <a:picLocks noChangeAspect="1"/>
          </p:cNvPicPr>
          <p:nvPr/>
        </p:nvPicPr>
        <p:blipFill>
          <a:blip r:embed="rId3"/>
          <a:stretch>
            <a:fillRect/>
          </a:stretch>
        </p:blipFill>
        <p:spPr>
          <a:xfrm>
            <a:off x="765476" y="660400"/>
            <a:ext cx="3532858" cy="1647222"/>
          </a:xfrm>
          <a:prstGeom prst="rect">
            <a:avLst/>
          </a:prstGeom>
        </p:spPr>
      </p:pic>
      <p:pic>
        <p:nvPicPr>
          <p:cNvPr id="9" name="Picture 8"/>
          <p:cNvPicPr>
            <a:picLocks noChangeAspect="1"/>
          </p:cNvPicPr>
          <p:nvPr/>
        </p:nvPicPr>
        <p:blipFill>
          <a:blip r:embed="rId4"/>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89449612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68" cy="1320800"/>
          </a:xfrm>
        </p:spPr>
        <p:txBody>
          <a:bodyPr/>
          <a:lstStyle/>
          <a:p>
            <a:r>
              <a:rPr lang="en-CA" dirty="0"/>
              <a:t>Officers</a:t>
            </a:r>
          </a:p>
        </p:txBody>
      </p:sp>
      <p:sp>
        <p:nvSpPr>
          <p:cNvPr id="3" name="Text Placeholder 2"/>
          <p:cNvSpPr>
            <a:spLocks noGrp="1"/>
          </p:cNvSpPr>
          <p:nvPr>
            <p:ph type="body" idx="1"/>
          </p:nvPr>
        </p:nvSpPr>
        <p:spPr/>
        <p:txBody>
          <a:bodyPr/>
          <a:lstStyle/>
          <a:p>
            <a:r>
              <a:rPr lang="en-CA" dirty="0"/>
              <a:t>Ryan </a:t>
            </a:r>
            <a:r>
              <a:rPr lang="en-CA" dirty="0" err="1"/>
              <a:t>Gritzfedlt</a:t>
            </a:r>
            <a:endParaRPr lang="en-CA" dirty="0"/>
          </a:p>
        </p:txBody>
      </p:sp>
      <p:sp>
        <p:nvSpPr>
          <p:cNvPr id="4" name="Content Placeholder 3"/>
          <p:cNvSpPr>
            <a:spLocks noGrp="1"/>
          </p:cNvSpPr>
          <p:nvPr>
            <p:ph sz="half" idx="2"/>
          </p:nvPr>
        </p:nvSpPr>
        <p:spPr>
          <a:xfrm>
            <a:off x="675745" y="2737245"/>
            <a:ext cx="4185623" cy="4020394"/>
          </a:xfrm>
        </p:spPr>
        <p:txBody>
          <a:bodyPr/>
          <a:lstStyle/>
          <a:p>
            <a:r>
              <a:rPr lang="en-CA" dirty="0"/>
              <a:t>VP, Marketing and Innovation</a:t>
            </a:r>
          </a:p>
          <a:p>
            <a:r>
              <a:rPr lang="en-CA" dirty="0"/>
              <a:t>Held role since January 2016</a:t>
            </a:r>
          </a:p>
          <a:p>
            <a:r>
              <a:rPr lang="en-CA" dirty="0"/>
              <a:t>Previously worked as VP, Engineering and Business Development East (2010-2015) </a:t>
            </a:r>
          </a:p>
          <a:p>
            <a:r>
              <a:rPr lang="en-CA" dirty="0"/>
              <a:t>Also worked as Engineering Manager, Southeast Saskatchewan (2006-2009)</a:t>
            </a:r>
          </a:p>
          <a:p>
            <a:r>
              <a:rPr lang="en-CA" dirty="0"/>
              <a:t>Bachelor of Applied Science degree in industrial systems engineering from the University of Regina</a:t>
            </a:r>
          </a:p>
        </p:txBody>
      </p:sp>
      <p:sp>
        <p:nvSpPr>
          <p:cNvPr id="5" name="Text Placeholder 4"/>
          <p:cNvSpPr>
            <a:spLocks noGrp="1"/>
          </p:cNvSpPr>
          <p:nvPr>
            <p:ph type="body" sz="quarter" idx="3"/>
          </p:nvPr>
        </p:nvSpPr>
        <p:spPr/>
        <p:txBody>
          <a:bodyPr/>
          <a:lstStyle/>
          <a:p>
            <a:r>
              <a:rPr lang="en-CA" dirty="0"/>
              <a:t>Stephen Toews</a:t>
            </a:r>
          </a:p>
        </p:txBody>
      </p:sp>
      <p:sp>
        <p:nvSpPr>
          <p:cNvPr id="6" name="Content Placeholder 5"/>
          <p:cNvSpPr>
            <a:spLocks noGrp="1"/>
          </p:cNvSpPr>
          <p:nvPr>
            <p:ph sz="quarter" idx="4"/>
          </p:nvPr>
        </p:nvSpPr>
        <p:spPr>
          <a:xfrm>
            <a:off x="5088384" y="2737245"/>
            <a:ext cx="4185617" cy="3797370"/>
          </a:xfrm>
        </p:spPr>
        <p:txBody>
          <a:bodyPr/>
          <a:lstStyle/>
          <a:p>
            <a:r>
              <a:rPr lang="en-CA" dirty="0"/>
              <a:t>VP, Engineering and Operations</a:t>
            </a:r>
          </a:p>
          <a:p>
            <a:r>
              <a:rPr lang="en-CA" dirty="0"/>
              <a:t>Held role January 2016</a:t>
            </a:r>
          </a:p>
          <a:p>
            <a:r>
              <a:rPr lang="en-CA" dirty="0"/>
              <a:t>Previously worked as VP, Engineering and Business Development West (2010-2015) </a:t>
            </a:r>
          </a:p>
          <a:p>
            <a:r>
              <a:rPr lang="en-CA" dirty="0"/>
              <a:t>Also worked as Engineering Manager (2005-2009)</a:t>
            </a:r>
          </a:p>
          <a:p>
            <a:r>
              <a:rPr lang="en-CA" dirty="0"/>
              <a:t>Bachelor of Science degree in mechanical engineering from the University of Saskatchewan</a:t>
            </a:r>
          </a:p>
        </p:txBody>
      </p:sp>
      <p:pic>
        <p:nvPicPr>
          <p:cNvPr id="8" name="Picture 7"/>
          <p:cNvPicPr>
            <a:picLocks noChangeAspect="1"/>
          </p:cNvPicPr>
          <p:nvPr/>
        </p:nvPicPr>
        <p:blipFill>
          <a:blip r:embed="rId2"/>
          <a:stretch>
            <a:fillRect/>
          </a:stretch>
        </p:blipFill>
        <p:spPr>
          <a:xfrm>
            <a:off x="5088382" y="798626"/>
            <a:ext cx="3063158" cy="1449488"/>
          </a:xfrm>
          <a:prstGeom prst="rect">
            <a:avLst/>
          </a:prstGeom>
        </p:spPr>
      </p:pic>
      <p:pic>
        <p:nvPicPr>
          <p:cNvPr id="9" name="Picture 8"/>
          <p:cNvPicPr>
            <a:picLocks noChangeAspect="1"/>
          </p:cNvPicPr>
          <p:nvPr/>
        </p:nvPicPr>
        <p:blipFill>
          <a:blip r:embed="rId3"/>
          <a:stretch>
            <a:fillRect/>
          </a:stretch>
        </p:blipFill>
        <p:spPr>
          <a:xfrm>
            <a:off x="675744" y="799679"/>
            <a:ext cx="3079252" cy="1448786"/>
          </a:xfrm>
          <a:prstGeom prst="rect">
            <a:avLst/>
          </a:prstGeom>
        </p:spPr>
      </p:pic>
      <p:pic>
        <p:nvPicPr>
          <p:cNvPr id="10" name="Picture 9"/>
          <p:cNvPicPr>
            <a:picLocks noChangeAspect="1"/>
          </p:cNvPicPr>
          <p:nvPr/>
        </p:nvPicPr>
        <p:blipFill>
          <a:blip r:embed="rId4"/>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8826799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270"/>
            <a:ext cx="8596668" cy="1320800"/>
          </a:xfrm>
        </p:spPr>
        <p:txBody>
          <a:bodyPr/>
          <a:lstStyle/>
          <a:p>
            <a:r>
              <a:rPr lang="en-CA" dirty="0"/>
              <a:t>Dividends</a:t>
            </a:r>
          </a:p>
        </p:txBody>
      </p:sp>
      <p:sp>
        <p:nvSpPr>
          <p:cNvPr id="3" name="Content Placeholder 2"/>
          <p:cNvSpPr>
            <a:spLocks noGrp="1"/>
          </p:cNvSpPr>
          <p:nvPr>
            <p:ph idx="1"/>
          </p:nvPr>
        </p:nvSpPr>
        <p:spPr>
          <a:xfrm>
            <a:off x="105834" y="938458"/>
            <a:ext cx="8596668" cy="1525962"/>
          </a:xfrm>
        </p:spPr>
        <p:txBody>
          <a:bodyPr>
            <a:normAutofit/>
          </a:bodyPr>
          <a:lstStyle/>
          <a:p>
            <a:r>
              <a:rPr lang="en-CA" dirty="0"/>
              <a:t>2009 - Changed from an income trust company to a dividend paying company</a:t>
            </a:r>
          </a:p>
          <a:p>
            <a:r>
              <a:rPr lang="en-CA" dirty="0"/>
              <a:t>Initial dividend set for $.23 per share</a:t>
            </a:r>
          </a:p>
          <a:p>
            <a:r>
              <a:rPr lang="en-CA" dirty="0"/>
              <a:t>Dividend decreased in 2016 compared to 2015, attributed to the reduction in dividends declared to shareholders to $.50 per share (2016) from $2.11 (2015)</a:t>
            </a:r>
          </a:p>
        </p:txBody>
      </p:sp>
      <p:pic>
        <p:nvPicPr>
          <p:cNvPr id="4" name="Picture 3"/>
          <p:cNvPicPr>
            <a:picLocks noChangeAspect="1"/>
          </p:cNvPicPr>
          <p:nvPr/>
        </p:nvPicPr>
        <p:blipFill>
          <a:blip r:embed="rId3"/>
          <a:stretch>
            <a:fillRect/>
          </a:stretch>
        </p:blipFill>
        <p:spPr>
          <a:xfrm>
            <a:off x="9665795" y="0"/>
            <a:ext cx="1746621" cy="868690"/>
          </a:xfrm>
          <a:prstGeom prst="rect">
            <a:avLst/>
          </a:prstGeom>
        </p:spPr>
      </p:pic>
      <p:pic>
        <p:nvPicPr>
          <p:cNvPr id="5" name="Picture 4"/>
          <p:cNvPicPr>
            <a:picLocks noChangeAspect="1"/>
          </p:cNvPicPr>
          <p:nvPr/>
        </p:nvPicPr>
        <p:blipFill>
          <a:blip r:embed="rId4"/>
          <a:stretch>
            <a:fillRect/>
          </a:stretch>
        </p:blipFill>
        <p:spPr>
          <a:xfrm>
            <a:off x="217243" y="2808408"/>
            <a:ext cx="9882105" cy="2018567"/>
          </a:xfrm>
          <a:prstGeom prst="rect">
            <a:avLst/>
          </a:prstGeom>
        </p:spPr>
      </p:pic>
    </p:spTree>
    <p:extLst>
      <p:ext uri="{BB962C8B-B14F-4D97-AF65-F5344CB8AC3E}">
        <p14:creationId xmlns:p14="http://schemas.microsoft.com/office/powerpoint/2010/main" xmlns="" val="39467944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492"/>
            <a:ext cx="8596668" cy="1320800"/>
          </a:xfrm>
        </p:spPr>
        <p:txBody>
          <a:bodyPr/>
          <a:lstStyle/>
          <a:p>
            <a:r>
              <a:rPr lang="en-CA" dirty="0"/>
              <a:t>Dividends</a:t>
            </a:r>
          </a:p>
        </p:txBody>
      </p:sp>
      <p:sp>
        <p:nvSpPr>
          <p:cNvPr id="3" name="Content Placeholder 2"/>
          <p:cNvSpPr>
            <a:spLocks noGrp="1"/>
          </p:cNvSpPr>
          <p:nvPr>
            <p:ph idx="1"/>
          </p:nvPr>
        </p:nvSpPr>
        <p:spPr>
          <a:xfrm>
            <a:off x="108622" y="956257"/>
            <a:ext cx="8596668" cy="4496689"/>
          </a:xfrm>
        </p:spPr>
        <p:txBody>
          <a:bodyPr/>
          <a:lstStyle/>
          <a:p>
            <a:r>
              <a:rPr lang="en-CA" dirty="0"/>
              <a:t>2017</a:t>
            </a:r>
          </a:p>
          <a:p>
            <a:endParaRPr lang="en-CA" dirty="0"/>
          </a:p>
          <a:p>
            <a:endParaRPr lang="en-CA" dirty="0"/>
          </a:p>
          <a:p>
            <a:endParaRPr lang="en-CA" dirty="0"/>
          </a:p>
          <a:p>
            <a:r>
              <a:rPr lang="en-CA" dirty="0"/>
              <a:t>2016</a:t>
            </a:r>
          </a:p>
          <a:p>
            <a:endParaRPr lang="en-CA" dirty="0"/>
          </a:p>
          <a:p>
            <a:pPr marL="0" indent="0">
              <a:buNone/>
            </a:pPr>
            <a:endParaRPr lang="en-CA" dirty="0"/>
          </a:p>
        </p:txBody>
      </p:sp>
      <p:pic>
        <p:nvPicPr>
          <p:cNvPr id="4" name="Picture 3"/>
          <p:cNvPicPr>
            <a:picLocks noChangeAspect="1"/>
          </p:cNvPicPr>
          <p:nvPr/>
        </p:nvPicPr>
        <p:blipFill>
          <a:blip r:embed="rId2"/>
          <a:stretch>
            <a:fillRect/>
          </a:stretch>
        </p:blipFill>
        <p:spPr>
          <a:xfrm>
            <a:off x="108622" y="1385268"/>
            <a:ext cx="7535308" cy="973076"/>
          </a:xfrm>
          <a:prstGeom prst="rect">
            <a:avLst/>
          </a:prstGeom>
        </p:spPr>
      </p:pic>
      <p:pic>
        <p:nvPicPr>
          <p:cNvPr id="5" name="Picture 4"/>
          <p:cNvPicPr>
            <a:picLocks noChangeAspect="1"/>
          </p:cNvPicPr>
          <p:nvPr/>
        </p:nvPicPr>
        <p:blipFill>
          <a:blip r:embed="rId3"/>
          <a:stretch>
            <a:fillRect/>
          </a:stretch>
        </p:blipFill>
        <p:spPr>
          <a:xfrm>
            <a:off x="108622" y="3094681"/>
            <a:ext cx="7535308" cy="3237451"/>
          </a:xfrm>
          <a:prstGeom prst="rect">
            <a:avLst/>
          </a:prstGeom>
        </p:spPr>
      </p:pic>
      <p:pic>
        <p:nvPicPr>
          <p:cNvPr id="6" name="Picture 5"/>
          <p:cNvPicPr>
            <a:picLocks noChangeAspect="1"/>
          </p:cNvPicPr>
          <p:nvPr/>
        </p:nvPicPr>
        <p:blipFill>
          <a:blip r:embed="rId4"/>
          <a:stretch>
            <a:fillRect/>
          </a:stretch>
        </p:blipFill>
        <p:spPr>
          <a:xfrm>
            <a:off x="9665795" y="0"/>
            <a:ext cx="1746621" cy="868690"/>
          </a:xfrm>
          <a:prstGeom prst="rect">
            <a:avLst/>
          </a:prstGeom>
        </p:spPr>
      </p:pic>
    </p:spTree>
    <p:extLst>
      <p:ext uri="{BB962C8B-B14F-4D97-AF65-F5344CB8AC3E}">
        <p14:creationId xmlns:p14="http://schemas.microsoft.com/office/powerpoint/2010/main" xmlns="" val="2086171352"/>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363</TotalTime>
  <Words>7745</Words>
  <Application>Microsoft Office PowerPoint</Application>
  <PresentationFormat>Custom</PresentationFormat>
  <Paragraphs>906</Paragraphs>
  <Slides>165</Slides>
  <Notes>68</Notes>
  <HiddenSlides>0</HiddenSlides>
  <MMClips>1</MMClips>
  <ScaleCrop>false</ScaleCrop>
  <HeadingPairs>
    <vt:vector size="4" baseType="variant">
      <vt:variant>
        <vt:lpstr>Theme</vt:lpstr>
      </vt:variant>
      <vt:variant>
        <vt:i4>1</vt:i4>
      </vt:variant>
      <vt:variant>
        <vt:lpstr>Slide Titles</vt:lpstr>
      </vt:variant>
      <vt:variant>
        <vt:i4>165</vt:i4>
      </vt:variant>
    </vt:vector>
  </HeadingPairs>
  <TitlesOfParts>
    <vt:vector size="166" baseType="lpstr">
      <vt:lpstr>Facet</vt:lpstr>
      <vt:lpstr>Canadian Oil &amp; Gas</vt:lpstr>
      <vt:lpstr>Agenda</vt:lpstr>
      <vt:lpstr>Definition of Crude Oil &amp; Natural Gas</vt:lpstr>
      <vt:lpstr>Resource vs. Reserves</vt:lpstr>
      <vt:lpstr>Resource vs. Reserves (cont.)</vt:lpstr>
      <vt:lpstr>Crude Oil Categories</vt:lpstr>
      <vt:lpstr>Crude Oil Properties</vt:lpstr>
      <vt:lpstr>Oil &amp; Gas Value Chain</vt:lpstr>
      <vt:lpstr>Oil &amp; Gas Exploration &amp; Production</vt:lpstr>
      <vt:lpstr>Onshore &amp; Offshore</vt:lpstr>
      <vt:lpstr>Oil &amp; Gas Exploration &amp; Production (cont.)</vt:lpstr>
      <vt:lpstr>Surface Mining</vt:lpstr>
      <vt:lpstr>Strip Mining</vt:lpstr>
      <vt:lpstr>Open Pit Mining</vt:lpstr>
      <vt:lpstr>Mountaintop Removal Mining</vt:lpstr>
      <vt:lpstr>In-Situ Recovery</vt:lpstr>
      <vt:lpstr>Canada’s 7 Hydrocarbon Regions</vt:lpstr>
      <vt:lpstr>Canada’s 7 Hydrocarbon Regions</vt:lpstr>
      <vt:lpstr>Oil &amp; Gas Transportation</vt:lpstr>
      <vt:lpstr>Oil &amp; Gas Refining &amp; Marketing</vt:lpstr>
      <vt:lpstr>Macroeconomic Environment</vt:lpstr>
      <vt:lpstr>Global Oil Prices</vt:lpstr>
      <vt:lpstr>Global Oil Production &amp; Consumption</vt:lpstr>
      <vt:lpstr>Global Oil Consumption Trend</vt:lpstr>
      <vt:lpstr>Global Oil Consumption by Country</vt:lpstr>
      <vt:lpstr>Global Oil Production by Country</vt:lpstr>
      <vt:lpstr>Global Oil Exports (barrels/day)</vt:lpstr>
      <vt:lpstr>Global Oil Imports (barrels/day)</vt:lpstr>
      <vt:lpstr>Global Oil Demand &amp; Supply</vt:lpstr>
      <vt:lpstr>Canadian Oil &amp; Gas Production + Takeaways</vt:lpstr>
      <vt:lpstr>Slide 31</vt:lpstr>
      <vt:lpstr>Slide 32</vt:lpstr>
      <vt:lpstr>1 year stock performance</vt:lpstr>
      <vt:lpstr>5 year stock performance</vt:lpstr>
      <vt:lpstr>10 year stock performance</vt:lpstr>
      <vt:lpstr>Max Timeframe Performance</vt:lpstr>
      <vt:lpstr>Company History</vt:lpstr>
      <vt:lpstr>Company History </vt:lpstr>
      <vt:lpstr>Merge with Petro- Canada</vt:lpstr>
      <vt:lpstr>Business Segment</vt:lpstr>
      <vt:lpstr>Slide 41</vt:lpstr>
      <vt:lpstr>Slide 42</vt:lpstr>
      <vt:lpstr>Oli Sands</vt:lpstr>
      <vt:lpstr>Slide 44</vt:lpstr>
      <vt:lpstr>Exploration and Production</vt:lpstr>
      <vt:lpstr>Exploration and Production </vt:lpstr>
      <vt:lpstr>Financial Highlight</vt:lpstr>
      <vt:lpstr>E&amp;P Canada production averaged 52,900 boe/d in 2016, compared to 47,000 boe/d in 2015. </vt:lpstr>
      <vt:lpstr>Refining and Marketing</vt:lpstr>
      <vt:lpstr>Slide 50</vt:lpstr>
      <vt:lpstr>Corporate, Energy Trading and Eliminating</vt:lpstr>
      <vt:lpstr>Slide 52</vt:lpstr>
      <vt:lpstr>Executive Profile </vt:lpstr>
      <vt:lpstr>Steve Williams (President and CEO)  </vt:lpstr>
      <vt:lpstr>James Simpson (Chair, Board of Directors)</vt:lpstr>
      <vt:lpstr>Eric Axford (VP, Business Service) </vt:lpstr>
      <vt:lpstr>Alister Cowan (VP and CFO)</vt:lpstr>
      <vt:lpstr>Paul Gardner (Senior VP, Human Resource)</vt:lpstr>
      <vt:lpstr>Mark Little (President, Upstream)</vt:lpstr>
      <vt:lpstr>Mike MacSween(VP, Major Projects) </vt:lpstr>
      <vt:lpstr>Financial Statements </vt:lpstr>
      <vt:lpstr>Slide 62</vt:lpstr>
      <vt:lpstr>Slide 63</vt:lpstr>
      <vt:lpstr>Slide 64</vt:lpstr>
      <vt:lpstr>Slide 65</vt:lpstr>
      <vt:lpstr>Slide 66</vt:lpstr>
      <vt:lpstr>Slide 67</vt:lpstr>
      <vt:lpstr>Slide 68</vt:lpstr>
      <vt:lpstr>Slide 69</vt:lpstr>
      <vt:lpstr>Slide 70</vt:lpstr>
      <vt:lpstr>Recommendation </vt:lpstr>
      <vt:lpstr>Crescent Point Energy</vt:lpstr>
      <vt:lpstr>Slide 73</vt:lpstr>
      <vt:lpstr>1 Year Moving Average</vt:lpstr>
      <vt:lpstr>5 Year Moving Average </vt:lpstr>
      <vt:lpstr>10 Year Moving Average </vt:lpstr>
      <vt:lpstr>Max</vt:lpstr>
      <vt:lpstr>Relative Performance</vt:lpstr>
      <vt:lpstr>Overview</vt:lpstr>
      <vt:lpstr>History</vt:lpstr>
      <vt:lpstr>History</vt:lpstr>
      <vt:lpstr>History</vt:lpstr>
      <vt:lpstr>Health, Safety and Environment </vt:lpstr>
      <vt:lpstr>Oil and Gas wells</vt:lpstr>
      <vt:lpstr>Oil and Gas wells</vt:lpstr>
      <vt:lpstr>Drilling </vt:lpstr>
      <vt:lpstr>Where does Crescent work?</vt:lpstr>
      <vt:lpstr>Production Estimates </vt:lpstr>
      <vt:lpstr>Management</vt:lpstr>
      <vt:lpstr>Directors - Scott Saxberg</vt:lpstr>
      <vt:lpstr>Directors – Peter Bannister </vt:lpstr>
      <vt:lpstr>Directors </vt:lpstr>
      <vt:lpstr>Directors </vt:lpstr>
      <vt:lpstr>Officers</vt:lpstr>
      <vt:lpstr>Officers </vt:lpstr>
      <vt:lpstr>Officers</vt:lpstr>
      <vt:lpstr>Officers</vt:lpstr>
      <vt:lpstr>Dividends</vt:lpstr>
      <vt:lpstr>Dividends</vt:lpstr>
      <vt:lpstr>Income Tax</vt:lpstr>
      <vt:lpstr>Taxes</vt:lpstr>
      <vt:lpstr>Property, Plant and Equipment </vt:lpstr>
      <vt:lpstr>Goodwill</vt:lpstr>
      <vt:lpstr>Outlook for 2017</vt:lpstr>
      <vt:lpstr>Outlook for 2017</vt:lpstr>
      <vt:lpstr>Financial Statements </vt:lpstr>
      <vt:lpstr>Summary of Quarterly Results  </vt:lpstr>
      <vt:lpstr>Balance Sheet Year End 2016 (Assets)</vt:lpstr>
      <vt:lpstr>Balance Sheet Year End 2016 (Liabilities + SE)</vt:lpstr>
      <vt:lpstr>Income Statement Year End 2016 </vt:lpstr>
      <vt:lpstr>Shareholders Equity Year End 2016 </vt:lpstr>
      <vt:lpstr>Cash Flow Statement Year End 2016 </vt:lpstr>
      <vt:lpstr>Recommendation</vt:lpstr>
      <vt:lpstr>HOLD</vt:lpstr>
      <vt:lpstr>Slide 115</vt:lpstr>
      <vt:lpstr>Slide 116</vt:lpstr>
      <vt:lpstr>1 year stock price</vt:lpstr>
      <vt:lpstr>5 year stock price </vt:lpstr>
      <vt:lpstr>10 years stock price</vt:lpstr>
      <vt:lpstr>Max</vt:lpstr>
      <vt:lpstr>1 year stock price vs. S&amp;P TSX</vt:lpstr>
      <vt:lpstr>10 years stock price vs. S&amp;P TSX</vt:lpstr>
      <vt:lpstr>Timeline (con’t)</vt:lpstr>
      <vt:lpstr>Timeline</vt:lpstr>
      <vt:lpstr>Background Overview</vt:lpstr>
      <vt:lpstr>Background Overview</vt:lpstr>
      <vt:lpstr>Strategy </vt:lpstr>
      <vt:lpstr>Slide 128</vt:lpstr>
      <vt:lpstr>Business segments</vt:lpstr>
      <vt:lpstr>Natural Resources</vt:lpstr>
      <vt:lpstr>Slide 131</vt:lpstr>
      <vt:lpstr>Cold Lake Oil Sands Operation</vt:lpstr>
      <vt:lpstr>Slide 133</vt:lpstr>
      <vt:lpstr>Slide 134</vt:lpstr>
      <vt:lpstr>In-situ Technology: Cyclic Steam Stimulation (CSS)  </vt:lpstr>
      <vt:lpstr>The Cold Lake Expansion</vt:lpstr>
      <vt:lpstr>Kearl Oil Sand</vt:lpstr>
      <vt:lpstr>In-situ Production</vt:lpstr>
      <vt:lpstr>In-situ Technology: Steam Assisted Gravity Drainage (SAGD) </vt:lpstr>
      <vt:lpstr>Crude Oil - Syncrude</vt:lpstr>
      <vt:lpstr>Ownership of Syncrude</vt:lpstr>
      <vt:lpstr>Syncrude </vt:lpstr>
      <vt:lpstr>Mackenzie gas project</vt:lpstr>
      <vt:lpstr>Opportunities</vt:lpstr>
      <vt:lpstr>Petroleum Products &amp; Services</vt:lpstr>
      <vt:lpstr>Petroleum Products</vt:lpstr>
      <vt:lpstr>Slide 147</vt:lpstr>
      <vt:lpstr>Slide 148</vt:lpstr>
      <vt:lpstr>Petroleum Products</vt:lpstr>
      <vt:lpstr>Chemicals Segment</vt:lpstr>
      <vt:lpstr>Chemicals Segment Map</vt:lpstr>
      <vt:lpstr>Esso Retail Stations</vt:lpstr>
      <vt:lpstr>Management</vt:lpstr>
      <vt:lpstr>Management</vt:lpstr>
      <vt:lpstr>Management</vt:lpstr>
      <vt:lpstr>Management</vt:lpstr>
      <vt:lpstr>Management</vt:lpstr>
      <vt:lpstr>Management</vt:lpstr>
      <vt:lpstr>Balance Sheet</vt:lpstr>
      <vt:lpstr>Balance Sheet </vt:lpstr>
      <vt:lpstr>Income statement </vt:lpstr>
      <vt:lpstr>Income statement</vt:lpstr>
      <vt:lpstr>Cash Flow </vt:lpstr>
      <vt:lpstr>Cash Flow</vt:lpstr>
      <vt:lpstr>Conclusion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Crescent Point Energy</dc:title>
  <dc:creator>raza chaudhry</dc:creator>
  <cp:lastModifiedBy>gp</cp:lastModifiedBy>
  <cp:revision>60</cp:revision>
  <cp:lastPrinted>2017-03-24T18:38:16Z</cp:lastPrinted>
  <dcterms:created xsi:type="dcterms:W3CDTF">2017-03-15T01:45:31Z</dcterms:created>
  <dcterms:modified xsi:type="dcterms:W3CDTF">2017-03-24T18:49:19Z</dcterms:modified>
</cp:coreProperties>
</file>